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1"/>
  </p:notesMasterIdLst>
  <p:sldIdLst>
    <p:sldId id="256" r:id="rId2"/>
    <p:sldId id="279" r:id="rId3"/>
    <p:sldId id="257" r:id="rId4"/>
    <p:sldId id="258" r:id="rId5"/>
    <p:sldId id="259" r:id="rId6"/>
    <p:sldId id="260" r:id="rId7"/>
    <p:sldId id="276" r:id="rId8"/>
    <p:sldId id="261" r:id="rId9"/>
    <p:sldId id="262" r:id="rId10"/>
    <p:sldId id="263" r:id="rId11"/>
    <p:sldId id="264" r:id="rId12"/>
    <p:sldId id="312" r:id="rId13"/>
    <p:sldId id="275" r:id="rId14"/>
    <p:sldId id="266" r:id="rId15"/>
    <p:sldId id="265" r:id="rId16"/>
    <p:sldId id="267" r:id="rId17"/>
    <p:sldId id="270" r:id="rId18"/>
    <p:sldId id="269" r:id="rId19"/>
    <p:sldId id="271" r:id="rId20"/>
    <p:sldId id="268" r:id="rId21"/>
    <p:sldId id="272" r:id="rId22"/>
    <p:sldId id="273" r:id="rId23"/>
    <p:sldId id="274" r:id="rId24"/>
    <p:sldId id="311" r:id="rId25"/>
    <p:sldId id="277" r:id="rId26"/>
    <p:sldId id="278" r:id="rId27"/>
    <p:sldId id="281" r:id="rId28"/>
    <p:sldId id="282" r:id="rId29"/>
    <p:sldId id="308" r:id="rId30"/>
    <p:sldId id="283" r:id="rId31"/>
    <p:sldId id="309" r:id="rId32"/>
    <p:sldId id="284" r:id="rId33"/>
    <p:sldId id="310" r:id="rId34"/>
    <p:sldId id="285" r:id="rId35"/>
    <p:sldId id="286" r:id="rId36"/>
    <p:sldId id="287" r:id="rId37"/>
    <p:sldId id="289" r:id="rId38"/>
    <p:sldId id="290" r:id="rId39"/>
    <p:sldId id="291" r:id="rId40"/>
    <p:sldId id="292" r:id="rId41"/>
    <p:sldId id="293" r:id="rId42"/>
    <p:sldId id="300" r:id="rId43"/>
    <p:sldId id="303" r:id="rId44"/>
    <p:sldId id="304" r:id="rId45"/>
    <p:sldId id="305" r:id="rId46"/>
    <p:sldId id="306" r:id="rId47"/>
    <p:sldId id="313" r:id="rId48"/>
    <p:sldId id="288" r:id="rId49"/>
    <p:sldId id="294" r:id="rId50"/>
    <p:sldId id="295" r:id="rId51"/>
    <p:sldId id="296" r:id="rId52"/>
    <p:sldId id="297" r:id="rId53"/>
    <p:sldId id="280" r:id="rId54"/>
    <p:sldId id="298" r:id="rId55"/>
    <p:sldId id="299" r:id="rId56"/>
    <p:sldId id="301" r:id="rId57"/>
    <p:sldId id="302" r:id="rId58"/>
    <p:sldId id="314" r:id="rId59"/>
    <p:sldId id="307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78F"/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邏輯思考訓練題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就是要你好好想！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110年10月28日星期四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時針分針差幾度？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給你幾點幾分如</a:t>
            </a:r>
            <a:r>
              <a:rPr lang="en-US" altLang="zh-TW" dirty="0" smtClean="0"/>
              <a:t>9:10</a:t>
            </a:r>
            <a:r>
              <a:rPr lang="zh-TW" altLang="en-US" dirty="0" smtClean="0"/>
              <a:t>，請算出時針分針的夾角是幾度？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小於等於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度，非負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h:m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n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時針每分鐘走幾度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分針每分鐘走</a:t>
            </a:r>
            <a:r>
              <a:rPr lang="zh-TW" altLang="en-US" dirty="0" smtClean="0"/>
              <a:t>幾度？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相差幾度？超過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度怎麼辦？</a:t>
            </a:r>
            <a:endParaRPr lang="en-US" altLang="zh-TW" dirty="0" smtClean="0"/>
          </a:p>
        </p:txBody>
      </p:sp>
      <p:pic>
        <p:nvPicPr>
          <p:cNvPr id="2050" name="Picture 2" descr="國民小學一年級學生數學學習教材一、看時鐘寫出幾點。 ⑷ ⑸ ⑹ 看時鐘回答問題，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2769150"/>
            <a:ext cx="2818883" cy="2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小明想要摺四隻紙鶴，需要四張正方型的紙，現在有長寬為</a:t>
            </a:r>
            <a:r>
              <a:rPr lang="en-US" altLang="zh-TW" dirty="0" err="1" smtClean="0"/>
              <a:t>w,h</a:t>
            </a:r>
            <a:r>
              <a:rPr lang="zh-TW" altLang="en-US" dirty="0" smtClean="0"/>
              <a:t>的紙一張，請問切成四張最大正方形的邊長是多少？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長與寬</a:t>
            </a:r>
            <a:endParaRPr lang="en-US" altLang="zh-TW" dirty="0" smtClean="0"/>
          </a:p>
          <a:p>
            <a:r>
              <a:rPr lang="zh-TW" altLang="en-US" dirty="0"/>
              <a:t>輸出：正方形邊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分割成四張只有兩種做法</a:t>
            </a:r>
            <a:endParaRPr lang="en-US" altLang="zh-TW" dirty="0" smtClean="0"/>
          </a:p>
          <a:p>
            <a:pPr lvl="1"/>
            <a:r>
              <a:rPr lang="zh-TW" altLang="en-US" dirty="0"/>
              <a:t>兩種</a:t>
            </a:r>
            <a:r>
              <a:rPr lang="zh-TW" altLang="en-US" dirty="0" smtClean="0"/>
              <a:t>做法分別算，看誰算出來大？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摺紙鶴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212078" y="3151370"/>
            <a:ext cx="2370894" cy="1364488"/>
            <a:chOff x="6215992" y="2670048"/>
            <a:chExt cx="2370894" cy="1364488"/>
          </a:xfrm>
        </p:grpSpPr>
        <p:sp>
          <p:nvSpPr>
            <p:cNvPr id="21" name="矩形 20"/>
            <p:cNvSpPr/>
            <p:nvPr/>
          </p:nvSpPr>
          <p:spPr>
            <a:xfrm>
              <a:off x="6215992" y="2670048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219906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09694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99482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997098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212078" y="4869918"/>
            <a:ext cx="2366980" cy="1364488"/>
            <a:chOff x="6215992" y="4346956"/>
            <a:chExt cx="2366980" cy="1364488"/>
          </a:xfrm>
        </p:grpSpPr>
        <p:sp>
          <p:nvSpPr>
            <p:cNvPr id="17" name="矩形 16"/>
            <p:cNvSpPr/>
            <p:nvPr/>
          </p:nvSpPr>
          <p:spPr>
            <a:xfrm>
              <a:off x="6215992" y="4346956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9906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19906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929120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29120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右大括弧 23"/>
          <p:cNvSpPr/>
          <p:nvPr/>
        </p:nvSpPr>
        <p:spPr>
          <a:xfrm>
            <a:off x="8723688" y="3151370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077302" y="3648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右大括弧 25"/>
          <p:cNvSpPr/>
          <p:nvPr/>
        </p:nvSpPr>
        <p:spPr>
          <a:xfrm>
            <a:off x="8783886" y="4869918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109156" y="5367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右大括弧 27"/>
          <p:cNvSpPr/>
          <p:nvPr/>
        </p:nvSpPr>
        <p:spPr>
          <a:xfrm rot="16200000">
            <a:off x="7295038" y="1784095"/>
            <a:ext cx="201059" cy="23669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39915" y="25207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五角星形 2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今年是閏年嗎？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公元年分非</a:t>
            </a:r>
            <a:r>
              <a:rPr lang="en-US" altLang="zh-TW" dirty="0"/>
              <a:t>4</a:t>
            </a:r>
            <a:r>
              <a:rPr lang="zh-TW" altLang="en-US" dirty="0"/>
              <a:t>的倍數，為平年。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4</a:t>
            </a:r>
            <a:r>
              <a:rPr lang="zh-TW" altLang="en-US" dirty="0"/>
              <a:t>的倍數但非</a:t>
            </a:r>
            <a:r>
              <a:rPr lang="en-US" altLang="zh-TW" dirty="0"/>
              <a:t>100</a:t>
            </a:r>
            <a:r>
              <a:rPr lang="zh-TW" altLang="en-US" dirty="0"/>
              <a:t>的倍數，</a:t>
            </a:r>
            <a:r>
              <a:rPr lang="zh-TW" altLang="en-US" b="1" dirty="0"/>
              <a:t>為閏年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100</a:t>
            </a:r>
            <a:r>
              <a:rPr lang="zh-TW" altLang="en-US" dirty="0"/>
              <a:t>的倍數但非</a:t>
            </a:r>
            <a:r>
              <a:rPr lang="en-US" altLang="zh-TW" dirty="0"/>
              <a:t>400</a:t>
            </a:r>
            <a:r>
              <a:rPr lang="zh-TW" altLang="en-US" dirty="0"/>
              <a:t>的倍數，為平年。</a:t>
            </a:r>
          </a:p>
          <a:p>
            <a:r>
              <a:rPr lang="zh-TW" altLang="en-US" dirty="0"/>
              <a:t>公元年分為</a:t>
            </a:r>
            <a:r>
              <a:rPr lang="en-US" altLang="zh-TW" dirty="0"/>
              <a:t>400</a:t>
            </a:r>
            <a:r>
              <a:rPr lang="zh-TW" altLang="en-US" dirty="0"/>
              <a:t>的倍數</a:t>
            </a:r>
            <a:r>
              <a:rPr lang="zh-TW" altLang="en-US" b="1" dirty="0"/>
              <a:t>為閏年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84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N!</a:t>
            </a:r>
            <a:r>
              <a:rPr lang="zh-TW" altLang="en-US" dirty="0" smtClean="0"/>
              <a:t>有</a:t>
            </a:r>
            <a:r>
              <a:rPr lang="zh-TW" altLang="en-US" dirty="0"/>
              <a:t>幾個</a:t>
            </a:r>
            <a:r>
              <a:rPr lang="en-US" altLang="zh-TW" dirty="0"/>
              <a:t>0?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給一個正整數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，請計算</a:t>
            </a:r>
            <a:r>
              <a:rPr lang="en-US" altLang="zh-TW" dirty="0" smtClean="0"/>
              <a:t>n!</a:t>
            </a:r>
            <a:r>
              <a:rPr lang="zh-TW" altLang="en-US" dirty="0" smtClean="0"/>
              <a:t>最後面有幾個</a:t>
            </a:r>
            <a:r>
              <a:rPr lang="en-US" altLang="zh-TW" dirty="0" smtClean="0"/>
              <a:t>0?</a:t>
            </a:r>
          </a:p>
          <a:p>
            <a:r>
              <a:rPr lang="en-US" altLang="zh-TW" dirty="0" smtClean="0"/>
              <a:t>N!=1x2x3x….</a:t>
            </a:r>
            <a:r>
              <a:rPr lang="en-US" altLang="zh-TW" dirty="0" err="1" smtClean="0"/>
              <a:t>xN</a:t>
            </a:r>
            <a:endParaRPr lang="en-US" altLang="zh-TW" dirty="0" smtClean="0"/>
          </a:p>
          <a:p>
            <a:r>
              <a:rPr lang="zh-TW" altLang="en-US" dirty="0"/>
              <a:t>輸入：正整數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幾個</a:t>
            </a:r>
            <a:r>
              <a:rPr lang="en-US" altLang="zh-TW" dirty="0" smtClean="0"/>
              <a:t>0)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真的乘</a:t>
            </a:r>
            <a:r>
              <a:rPr lang="zh-TW" altLang="en-US" dirty="0" smtClean="0"/>
              <a:t>下去，再去算後面的 </a:t>
            </a:r>
            <a:r>
              <a:rPr lang="en-US" altLang="zh-TW" dirty="0" smtClean="0"/>
              <a:t>0 ??!!(</a:t>
            </a:r>
            <a:r>
              <a:rPr lang="zh-TW" altLang="en-US" dirty="0" smtClean="0"/>
              <a:t>數字超超超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大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怎麼樣才會有 </a:t>
            </a:r>
            <a:r>
              <a:rPr lang="en-US" altLang="zh-TW" dirty="0"/>
              <a:t>0 </a:t>
            </a:r>
            <a:r>
              <a:rPr lang="zh-TW" altLang="en-US" dirty="0"/>
              <a:t>出現在後面？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2578"/>
              </p:ext>
            </p:extLst>
          </p:nvPr>
        </p:nvGraphicFramePr>
        <p:xfrm>
          <a:off x="4702048" y="2539322"/>
          <a:ext cx="5539230" cy="962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3">
                  <a:extLst>
                    <a:ext uri="{9D8B030D-6E8A-4147-A177-3AD203B41FA5}">
                      <a16:colId xmlns:a16="http://schemas.microsoft.com/office/drawing/2014/main" val="255266700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682431504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182136218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184527365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16604836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972450767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216654062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280557710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753118113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017516941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6576"/>
                  </a:ext>
                </a:extLst>
              </a:tr>
              <a:tr h="481415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027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53204"/>
              </p:ext>
            </p:extLst>
          </p:nvPr>
        </p:nvGraphicFramePr>
        <p:xfrm>
          <a:off x="4702048" y="4575386"/>
          <a:ext cx="5539230" cy="1121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3">
                  <a:extLst>
                    <a:ext uri="{9D8B030D-6E8A-4147-A177-3AD203B41FA5}">
                      <a16:colId xmlns:a16="http://schemas.microsoft.com/office/drawing/2014/main" val="255266700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682431504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182136218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184527365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16604836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972450767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216654062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280557710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753118113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017516941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6576"/>
                  </a:ext>
                </a:extLst>
              </a:tr>
              <a:tr h="481415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5x5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0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3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完全數</a:t>
            </a:r>
            <a:r>
              <a:rPr lang="en-US" altLang="zh-TW" dirty="0" smtClean="0"/>
              <a:t>(Perfect 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一個整數，如果他</a:t>
            </a:r>
            <a:r>
              <a:rPr lang="zh-TW" altLang="en-US" b="1" dirty="0" smtClean="0"/>
              <a:t>除了自己以外的所有因數之和</a:t>
            </a:r>
            <a:r>
              <a:rPr lang="zh-TW" altLang="en-US" dirty="0" smtClean="0"/>
              <a:t>等於這個整數，則稱他為完全數。如果和大於整數稱為過剩數</a:t>
            </a:r>
            <a:r>
              <a:rPr lang="en-US" altLang="zh-TW" dirty="0"/>
              <a:t>(Abundant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，若是和小於整數則稱為不足數</a:t>
            </a:r>
            <a:r>
              <a:rPr lang="en-US" altLang="zh-TW" dirty="0" smtClean="0"/>
              <a:t>(</a:t>
            </a:r>
            <a:r>
              <a:rPr lang="en-US" altLang="zh-TW" dirty="0"/>
              <a:t>Deficient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輸入：一個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輸出：完全數、過剩數、不足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因數</a:t>
            </a:r>
            <a:r>
              <a:rPr lang="zh-TW" altLang="en-US" dirty="0"/>
              <a:t>怎麼判斷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把所有因數加總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11" name="五角星形 10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不囉嗦，就是找兩正整數的最大公因數。</a:t>
            </a:r>
            <a:endParaRPr lang="en-US" altLang="zh-TW" dirty="0" smtClean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輸出：最大</a:t>
            </a:r>
            <a:r>
              <a:rPr lang="zh-TW" altLang="en-US" dirty="0" smtClean="0"/>
              <a:t>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方法一</a:t>
            </a:r>
            <a:r>
              <a:rPr lang="zh-TW" altLang="en-US" dirty="0" smtClean="0"/>
              <a:t>：暴力解，把小於兩數的正整數都拿來試。</a:t>
            </a:r>
            <a:endParaRPr lang="en-US" altLang="zh-TW" dirty="0" smtClean="0"/>
          </a:p>
          <a:p>
            <a:pPr lvl="2"/>
            <a:r>
              <a:rPr lang="zh-TW" altLang="en-US" dirty="0"/>
              <a:t>太暴力太慢了！</a:t>
            </a:r>
            <a:endParaRPr lang="en-US" altLang="zh-TW" dirty="0" smtClean="0"/>
          </a:p>
          <a:p>
            <a:pPr lvl="1"/>
            <a:r>
              <a:rPr lang="zh-TW" altLang="en-US" dirty="0"/>
              <a:t>方法二：輾轉相除法</a:t>
            </a:r>
          </a:p>
        </p:txBody>
      </p:sp>
      <p:cxnSp>
        <p:nvCxnSpPr>
          <p:cNvPr id="5" name="直線接點 4"/>
          <p:cNvCxnSpPr/>
          <p:nvPr/>
        </p:nvCxnSpPr>
        <p:spPr>
          <a:xfrm flipH="1">
            <a:off x="6876288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7641336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457669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7709650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4007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36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86886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96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68869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493806" y="2644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51020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52536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6876288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720053" y="38191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578938" y="2655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050963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49008" y="3479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70860" y="3868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01037" y="3313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40079" y="3209544"/>
            <a:ext cx="503721" cy="358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個數的最大公因數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個正整數的最大公因數。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數的最大公因數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輾轉相除法寫</a:t>
            </a:r>
            <a:r>
              <a:rPr lang="zh-TW" altLang="en-US" dirty="0"/>
              <a:t>成函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連續使用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(a,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不囉嗦，就是找兩正整數</a:t>
            </a:r>
            <a:r>
              <a:rPr lang="zh-TW" altLang="en-US" dirty="0" smtClean="0"/>
              <a:t>的最小公倍數。</a:t>
            </a:r>
            <a:endParaRPr lang="en-US" altLang="zh-TW" dirty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r>
              <a:rPr lang="en-US" altLang="zh-TW" dirty="0" err="1" smtClean="0"/>
              <a:t>a,b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：最小公倍數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最小公倍數</a:t>
            </a:r>
            <a:r>
              <a:rPr lang="zh-TW" altLang="en-US" dirty="0"/>
              <a:t>等於兩</a:t>
            </a:r>
            <a:r>
              <a:rPr lang="zh-TW" altLang="en-US" dirty="0" smtClean="0"/>
              <a:t>數相乘再除</a:t>
            </a:r>
            <a:r>
              <a:rPr lang="zh-TW" altLang="en-US" dirty="0"/>
              <a:t>以兩數的最大公因數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axb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</a:t>
            </a:r>
            <a:r>
              <a:rPr lang="en-US" altLang="zh-TW" dirty="0"/>
              <a:t>N</a:t>
            </a:r>
            <a:r>
              <a:rPr lang="zh-TW" altLang="en-US" dirty="0"/>
              <a:t>個數</a:t>
            </a:r>
            <a:r>
              <a:rPr lang="zh-TW" altLang="en-US" dirty="0" smtClean="0"/>
              <a:t>的最小公倍數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</a:t>
            </a:r>
            <a:r>
              <a:rPr lang="zh-TW" altLang="en-US" dirty="0"/>
              <a:t>整數的最小公倍數。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N</a:t>
            </a:r>
            <a:r>
              <a:rPr lang="zh-TW" altLang="en-US" dirty="0"/>
              <a:t> 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/>
              <a:t> N</a:t>
            </a:r>
            <a:r>
              <a:rPr lang="zh-TW" altLang="en-US" dirty="0"/>
              <a:t>數的</a:t>
            </a:r>
            <a:r>
              <a:rPr lang="zh-TW" altLang="en-US" dirty="0" smtClean="0"/>
              <a:t>最小公倍數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最小公倍數等於兩數相乘再除以兩數的最大公因數</a:t>
            </a:r>
            <a:endParaRPr lang="en-US" altLang="zh-TW" dirty="0"/>
          </a:p>
          <a:p>
            <a:pPr lvl="1"/>
            <a:r>
              <a:rPr lang="en-US" altLang="zh-TW" dirty="0"/>
              <a:t>Lcm(</a:t>
            </a:r>
            <a:r>
              <a:rPr lang="en-US" altLang="zh-TW" dirty="0" err="1"/>
              <a:t>a,b</a:t>
            </a:r>
            <a:r>
              <a:rPr lang="en-US" altLang="zh-TW" dirty="0"/>
              <a:t>)=</a:t>
            </a:r>
            <a:r>
              <a:rPr lang="en-US" altLang="zh-TW" dirty="0" err="1"/>
              <a:t>axb</a:t>
            </a:r>
            <a:r>
              <a:rPr lang="en-US" altLang="zh-TW" dirty="0"/>
              <a:t>/</a:t>
            </a:r>
            <a:r>
              <a:rPr lang="en-US" altLang="zh-TW" dirty="0" err="1"/>
              <a:t>gcd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寫成函式，連續</a:t>
            </a:r>
            <a:r>
              <a:rPr lang="zh-TW" altLang="en-US" dirty="0"/>
              <a:t>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 = lcm(a, lcm(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基本變數與運算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阿姆斯壯數</a:t>
            </a:r>
            <a:r>
              <a:rPr lang="en-US" altLang="zh-TW" dirty="0" smtClean="0"/>
              <a:t>(</a:t>
            </a:r>
            <a:r>
              <a:rPr lang="en-US" altLang="zh-TW" dirty="0"/>
              <a:t>Armstrong 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，水仙花數，自戀數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所謂 </a:t>
                </a:r>
                <a:r>
                  <a:rPr lang="en-US" altLang="zh-TW" dirty="0"/>
                  <a:t>Armstrong number </a:t>
                </a:r>
                <a:r>
                  <a:rPr lang="zh-TW" altLang="en-US" dirty="0"/>
                  <a:t>指的是一個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位數的整數，它的所有位數的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次方和恰好等於自己</a:t>
                </a:r>
                <a:r>
                  <a:rPr lang="zh-TW" altLang="en-US" dirty="0" smtClean="0"/>
                  <a:t>。試求出所有三位數字的阿姆斯壯數。</a:t>
                </a:r>
                <a:endParaRPr lang="en-US" altLang="zh-TW" dirty="0" smtClean="0"/>
              </a:p>
              <a:p>
                <a:r>
                  <a:rPr lang="zh-TW" altLang="en-US" dirty="0"/>
                  <a:t>例如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1634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 所以</a:t>
                </a:r>
                <a:r>
                  <a:rPr lang="en-US" altLang="zh-TW" dirty="0"/>
                  <a:t>1634</a:t>
                </a:r>
                <a:r>
                  <a:rPr lang="zh-TW" altLang="en-US" dirty="0"/>
                  <a:t>是阿姆斯壯</a:t>
                </a:r>
                <a:r>
                  <a:rPr lang="zh-TW" altLang="en-US" dirty="0" smtClean="0"/>
                  <a:t>數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也是阿姆斯壯數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</a:t>
                </a:r>
                <a:r>
                  <a:rPr lang="zh-TW" altLang="en-US" dirty="0" smtClean="0"/>
                  <a:t>無</a:t>
                </a:r>
                <a:endParaRPr lang="en-US" altLang="zh-TW" dirty="0" smtClean="0"/>
              </a:p>
              <a:p>
                <a:r>
                  <a:rPr lang="zh-TW" altLang="en-US" dirty="0"/>
                  <a:t>輸出：三位數的阿姆斯壯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怎麼拆出三位</a:t>
                </a:r>
                <a:r>
                  <a:rPr lang="zh-TW" altLang="en-US" dirty="0" smtClean="0"/>
                  <a:t>數字？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拆出後再各自三次方</a:t>
                </a:r>
                <a:r>
                  <a:rPr lang="zh-TW" altLang="en-US" dirty="0" smtClean="0"/>
                  <a:t>加總。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五角星形 6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完全平方數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給兩個正整數</a:t>
            </a:r>
            <a:r>
              <a:rPr lang="en-US" altLang="zh-TW" dirty="0" smtClean="0"/>
              <a:t>A,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/>
              <a:t>且</a:t>
            </a:r>
            <a:r>
              <a:rPr lang="en-US" altLang="zh-TW" dirty="0"/>
              <a:t>A&lt;B</a:t>
            </a:r>
            <a:r>
              <a:rPr lang="zh-TW" altLang="en-US" dirty="0" smtClean="0"/>
              <a:t>，請輸出介於兩數之間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有幾個完全平方數？</a:t>
            </a:r>
            <a:endParaRPr lang="en-US" altLang="zh-TW" dirty="0" smtClean="0"/>
          </a:p>
          <a:p>
            <a:r>
              <a:rPr lang="zh-TW" altLang="en-US" dirty="0"/>
              <a:t>完全平方數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1, 4, 9, 16, 25, 36, 49, 64,….</a:t>
            </a:r>
          </a:p>
          <a:p>
            <a:r>
              <a:rPr lang="zh-TW" altLang="en-US" dirty="0"/>
              <a:t>輸入：</a:t>
            </a:r>
            <a:r>
              <a:rPr lang="en-US" altLang="zh-TW" dirty="0"/>
              <a:t>A</a:t>
            </a:r>
            <a:r>
              <a:rPr lang="en-US" altLang="zh-TW" dirty="0" smtClean="0"/>
              <a:t>, B</a:t>
            </a:r>
            <a:r>
              <a:rPr lang="zh-TW" altLang="en-US" dirty="0" smtClean="0"/>
              <a:t>兩正整數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幾個？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</a:t>
            </a:r>
            <a:r>
              <a:rPr lang="zh-TW" altLang="en-US" dirty="0" smtClean="0"/>
              <a:t>，迴圈下去一個一個試！</a:t>
            </a:r>
            <a:endParaRPr lang="en-US" altLang="zh-TW" dirty="0" smtClean="0"/>
          </a:p>
          <a:p>
            <a:pPr lvl="1"/>
            <a:r>
              <a:rPr lang="zh-TW" altLang="en-US" dirty="0"/>
              <a:t>數學解</a:t>
            </a:r>
            <a:r>
              <a:rPr lang="zh-TW" altLang="en-US" dirty="0" smtClean="0"/>
              <a:t>，只考慮頭尾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只能走斜角的主教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主教只能走斜角</a:t>
            </a:r>
            <a:r>
              <a:rPr lang="en-US" altLang="zh-TW" dirty="0" smtClean="0"/>
              <a:t>(</a:t>
            </a:r>
            <a:r>
              <a:rPr lang="zh-TW" altLang="en-US" dirty="0" smtClean="0"/>
              <a:t>距離無限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，所以放在棋盤上時，有一半的地方是走不到的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黑圓點處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，另外有些地方可以一步走到，有些地方則是兩步才能走到。</a:t>
            </a:r>
            <a:endParaRPr lang="en-US" altLang="zh-TW" dirty="0" smtClean="0"/>
          </a:p>
          <a:p>
            <a:r>
              <a:rPr lang="zh-TW" altLang="en-US" dirty="0"/>
              <a:t>輸入：主教</a:t>
            </a:r>
            <a:r>
              <a:rPr lang="zh-TW" altLang="en-US" dirty="0" smtClean="0"/>
              <a:t>座標與目標座標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0,1,2</a:t>
            </a:r>
            <a:r>
              <a:rPr lang="zh-TW" altLang="en-US" dirty="0" smtClean="0"/>
              <a:t>步走到或是走不到！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舉例觀察可走到的跟走不到的</a:t>
            </a:r>
            <a:r>
              <a:rPr lang="zh-TW" altLang="en-US" b="1" dirty="0"/>
              <a:t>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4476"/>
              </p:ext>
            </p:extLst>
          </p:nvPr>
        </p:nvGraphicFramePr>
        <p:xfrm>
          <a:off x="7227537" y="2730691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968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84" y="4455602"/>
            <a:ext cx="172714" cy="3012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8778240" y="2926080"/>
            <a:ext cx="1527048" cy="1545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8769096" y="4709160"/>
            <a:ext cx="1097280" cy="1097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7909560" y="3840480"/>
            <a:ext cx="630936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891272" y="4736593"/>
            <a:ext cx="649224" cy="612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77178"/>
              </p:ext>
            </p:extLst>
          </p:nvPr>
        </p:nvGraphicFramePr>
        <p:xfrm>
          <a:off x="5041332" y="3432743"/>
          <a:ext cx="1889013" cy="234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9671">
                  <a:extLst>
                    <a:ext uri="{9D8B030D-6E8A-4147-A177-3AD203B41FA5}">
                      <a16:colId xmlns:a16="http://schemas.microsoft.com/office/drawing/2014/main" val="597852975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3578956169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2554523728"/>
                    </a:ext>
                  </a:extLst>
                </a:gridCol>
              </a:tblGrid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主教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45201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83763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5425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5299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796396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1648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498486"/>
                  </a:ext>
                </a:extLst>
              </a:tr>
            </a:tbl>
          </a:graphicData>
        </a:graphic>
      </p:graphicFrame>
      <p:sp>
        <p:nvSpPr>
          <p:cNvPr id="23" name="五角星形 22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d660: 11764 - Jumping Mario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瑪莉歐</a:t>
            </a:r>
            <a:r>
              <a:rPr lang="en-US" altLang="zh-TW" dirty="0"/>
              <a:t>(Mario)</a:t>
            </a:r>
            <a:r>
              <a:rPr lang="zh-TW" altLang="en-US" dirty="0"/>
              <a:t>在最後的城堡。他現在需要跳過一些牆壁，然後進入庫巴</a:t>
            </a:r>
            <a:r>
              <a:rPr lang="en-US" altLang="zh-TW" dirty="0"/>
              <a:t>(</a:t>
            </a:r>
            <a:r>
              <a:rPr lang="en-US" altLang="zh-TW" dirty="0" err="1"/>
              <a:t>Koopa</a:t>
            </a:r>
            <a:r>
              <a:rPr lang="en-US" altLang="zh-TW" dirty="0"/>
              <a:t>)</a:t>
            </a:r>
            <a:r>
              <a:rPr lang="zh-TW" altLang="en-US" dirty="0"/>
              <a:t>的房間，他要打敗怪物，以拯救公主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</a:t>
            </a:r>
            <a:r>
              <a:rPr lang="zh-TW" altLang="en-US" dirty="0"/>
              <a:t>這個問題，我們只關注“翻過牆”的一部分。你將被給予</a:t>
            </a:r>
            <a:r>
              <a:rPr lang="en-US" altLang="zh-TW" dirty="0"/>
              <a:t>N</a:t>
            </a:r>
            <a:r>
              <a:rPr lang="zh-TW" altLang="en-US" dirty="0"/>
              <a:t>個牆壁</a:t>
            </a:r>
            <a:r>
              <a:rPr lang="en-US" altLang="zh-TW" dirty="0"/>
              <a:t>(</a:t>
            </a:r>
            <a:r>
              <a:rPr lang="zh-TW" altLang="en-US" dirty="0"/>
              <a:t>由左至右</a:t>
            </a:r>
            <a:r>
              <a:rPr lang="en-US" altLang="zh-TW" dirty="0"/>
              <a:t>)</a:t>
            </a:r>
            <a:r>
              <a:rPr lang="zh-TW" altLang="en-US" dirty="0"/>
              <a:t>的高度。瑪莉歐</a:t>
            </a:r>
            <a:r>
              <a:rPr lang="en-US" altLang="zh-TW" dirty="0"/>
              <a:t>(Mario)</a:t>
            </a:r>
            <a:r>
              <a:rPr lang="zh-TW" altLang="en-US" dirty="0"/>
              <a:t>目前站在第一個牆壁。他必須跳到相鄰的牆壁直到最後一個。這意味著，他將跳躍 </a:t>
            </a:r>
            <a:r>
              <a:rPr lang="en-US" altLang="zh-TW" dirty="0"/>
              <a:t>N - 1 </a:t>
            </a:r>
            <a:r>
              <a:rPr lang="zh-TW" altLang="en-US" dirty="0"/>
              <a:t>次。</a:t>
            </a:r>
            <a:r>
              <a:rPr lang="en-US" altLang="zh-TW" dirty="0"/>
              <a:t>a high jump 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跳到一個較高的牆，同樣，</a:t>
            </a:r>
            <a:r>
              <a:rPr lang="en-US" altLang="zh-TW" dirty="0"/>
              <a:t>a low jump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跳到一個較矮的牆。你能找出 </a:t>
            </a:r>
            <a:r>
              <a:rPr lang="en-US" altLang="zh-TW" dirty="0"/>
              <a:t>a high jump </a:t>
            </a:r>
            <a:r>
              <a:rPr lang="zh-TW" altLang="en-US" dirty="0"/>
              <a:t>和 </a:t>
            </a:r>
            <a:r>
              <a:rPr lang="en-US" altLang="zh-TW" dirty="0"/>
              <a:t>a low jump </a:t>
            </a:r>
            <a:r>
              <a:rPr lang="zh-TW" altLang="en-US" dirty="0"/>
              <a:t>的總數嗎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牆數及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個牆的高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high jump</a:t>
            </a:r>
            <a:r>
              <a:rPr lang="zh-TW" altLang="en-US" dirty="0"/>
              <a:t>數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low jump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每次只看現在與下一步的牆</a:t>
            </a:r>
            <a:r>
              <a:rPr lang="zh-TW" altLang="en-US" dirty="0" smtClean="0"/>
              <a:t>高</a:t>
            </a:r>
            <a:endParaRPr lang="en-US" altLang="zh-TW" dirty="0" smtClean="0"/>
          </a:p>
          <a:p>
            <a:pPr lvl="1"/>
            <a:r>
              <a:rPr lang="zh-TW" altLang="en-US" dirty="0"/>
              <a:t>分別兩個變數記住</a:t>
            </a:r>
            <a:r>
              <a:rPr lang="en-US" altLang="zh-TW" dirty="0" smtClean="0"/>
              <a:t>high / low jump</a:t>
            </a:r>
            <a:endParaRPr lang="zh-TW" altLang="en-US" dirty="0"/>
          </a:p>
        </p:txBody>
      </p:sp>
      <p:pic>
        <p:nvPicPr>
          <p:cNvPr id="1026" name="Picture 2" descr="https://zerojudge.tw/ShowImage?id=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64" y="4073577"/>
            <a:ext cx="4041676" cy="22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弧形 9"/>
          <p:cNvSpPr/>
          <p:nvPr/>
        </p:nvSpPr>
        <p:spPr>
          <a:xfrm>
            <a:off x="7264062" y="5292349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7401900" y="5292349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8356469" y="5559551"/>
            <a:ext cx="485779" cy="481811"/>
          </a:xfrm>
          <a:prstGeom prst="arc">
            <a:avLst>
              <a:gd name="adj1" fmla="val 10573308"/>
              <a:gd name="adj2" fmla="val 550684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8922719" y="5486400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9372638" y="5033772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9509836" y="5033772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>
            <a:off x="10512603" y="5190014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77334" y="1172956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</p:spTree>
    <p:extLst>
      <p:ext uri="{BB962C8B-B14F-4D97-AF65-F5344CB8AC3E}">
        <p14:creationId xmlns:p14="http://schemas.microsoft.com/office/powerpoint/2010/main" val="21493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爬樓梯問題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一個樓梯有</a:t>
            </a:r>
            <a:r>
              <a:rPr lang="en-US" altLang="zh-TW" dirty="0" smtClean="0"/>
              <a:t>N</a:t>
            </a:r>
            <a:r>
              <a:rPr lang="zh-TW" altLang="en-US" dirty="0" smtClean="0"/>
              <a:t>層，即爬</a:t>
            </a:r>
            <a:r>
              <a:rPr lang="en-US" altLang="zh-TW" dirty="0" smtClean="0"/>
              <a:t>N</a:t>
            </a:r>
            <a:r>
              <a:rPr lang="zh-TW" altLang="en-US" dirty="0" smtClean="0"/>
              <a:t>步可以到頂。</a:t>
            </a:r>
            <a:endParaRPr lang="en-US" altLang="zh-TW" dirty="0" smtClean="0"/>
          </a:p>
          <a:p>
            <a:r>
              <a:rPr lang="zh-TW" altLang="en-US" dirty="0"/>
              <a:t>今每次只能</a:t>
            </a:r>
            <a:r>
              <a:rPr lang="zh-TW" altLang="en-US" dirty="0" smtClean="0"/>
              <a:t>爬</a:t>
            </a:r>
            <a:r>
              <a:rPr lang="en-US" altLang="zh-TW" dirty="0" smtClean="0"/>
              <a:t>1</a:t>
            </a:r>
            <a:r>
              <a:rPr lang="zh-TW" altLang="en-US" dirty="0" smtClean="0"/>
              <a:t>階或</a:t>
            </a:r>
            <a:r>
              <a:rPr lang="en-US" altLang="zh-TW" dirty="0" smtClean="0"/>
              <a:t>2</a:t>
            </a:r>
            <a:r>
              <a:rPr lang="zh-TW" altLang="en-US" dirty="0" smtClean="0"/>
              <a:t>階，那麼</a:t>
            </a:r>
            <a:r>
              <a:rPr lang="en-US" altLang="zh-TW" dirty="0" smtClean="0"/>
              <a:t>N</a:t>
            </a:r>
            <a:r>
              <a:rPr lang="zh-TW" altLang="en-US" dirty="0" smtClean="0"/>
              <a:t>階樓梯有幾種手法？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</a:t>
            </a:r>
            <a:r>
              <a:rPr lang="zh-TW" altLang="en-US" dirty="0" smtClean="0"/>
              <a:t>層樓梯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1+1, 2   2</a:t>
            </a:r>
            <a:r>
              <a:rPr lang="zh-TW" altLang="en-US" dirty="0" smtClean="0">
                <a:sym typeface="Wingdings" panose="05000000000000000000" pitchFamily="2" charset="2"/>
              </a:rPr>
              <a:t>種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3</a:t>
            </a:r>
            <a:r>
              <a:rPr lang="zh-TW" altLang="en-US" dirty="0" smtClean="0">
                <a:sym typeface="Wingdings" panose="05000000000000000000" pitchFamily="2" charset="2"/>
              </a:rPr>
              <a:t>層樓梯</a:t>
            </a:r>
            <a:r>
              <a:rPr lang="en-US" altLang="zh-TW" dirty="0" smtClean="0">
                <a:sym typeface="Wingdings" panose="05000000000000000000" pitchFamily="2" charset="2"/>
              </a:rPr>
              <a:t> 1+1+1, 1+2, 2+1   3</a:t>
            </a:r>
            <a:r>
              <a:rPr lang="zh-TW" altLang="en-US" dirty="0" smtClean="0">
                <a:sym typeface="Wingdings" panose="05000000000000000000" pitchFamily="2" charset="2"/>
              </a:rPr>
              <a:t>種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4</a:t>
            </a:r>
            <a:r>
              <a:rPr lang="zh-TW" altLang="en-US" dirty="0" smtClean="0">
                <a:sym typeface="Wingdings" panose="05000000000000000000" pitchFamily="2" charset="2"/>
              </a:rPr>
              <a:t>層</a:t>
            </a:r>
            <a:r>
              <a:rPr lang="zh-TW" altLang="en-US" dirty="0">
                <a:sym typeface="Wingdings" panose="05000000000000000000" pitchFamily="2" charset="2"/>
              </a:rPr>
              <a:t>樓梯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 smtClean="0">
                <a:sym typeface="Wingdings" panose="05000000000000000000" pitchFamily="2" charset="2"/>
              </a:rPr>
              <a:t>1+1+1+1, 1+1+2, 1+2+1,  2+1+1, 2+2   5</a:t>
            </a:r>
            <a:r>
              <a:rPr lang="zh-TW" altLang="en-US" dirty="0" smtClean="0">
                <a:sym typeface="Wingdings" panose="05000000000000000000" pitchFamily="2" charset="2"/>
              </a:rPr>
              <a:t>種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提示</a:t>
            </a:r>
            <a:r>
              <a:rPr lang="zh-TW" altLang="en-US" dirty="0">
                <a:sym typeface="Wingdings" panose="05000000000000000000" pitchFamily="2" charset="2"/>
              </a:rPr>
              <a:t>：費氏級數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77334" y="1133046"/>
            <a:ext cx="5291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https://leetcode.com/problems/climbing-stairs/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30458"/>
              </p:ext>
            </p:extLst>
          </p:nvPr>
        </p:nvGraphicFramePr>
        <p:xfrm>
          <a:off x="6806138" y="2019360"/>
          <a:ext cx="4486699" cy="4163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957">
                  <a:extLst>
                    <a:ext uri="{9D8B030D-6E8A-4147-A177-3AD203B41FA5}">
                      <a16:colId xmlns:a16="http://schemas.microsoft.com/office/drawing/2014/main" val="4080460272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2048517972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475113609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3631090743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816823576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1954764623"/>
                    </a:ext>
                  </a:extLst>
                </a:gridCol>
                <a:gridCol w="640957">
                  <a:extLst>
                    <a:ext uri="{9D8B030D-6E8A-4147-A177-3AD203B41FA5}">
                      <a16:colId xmlns:a16="http://schemas.microsoft.com/office/drawing/2014/main" val="3717363651"/>
                    </a:ext>
                  </a:extLst>
                </a:gridCol>
              </a:tblGrid>
              <a:tr h="594747">
                <a:tc gridSpan="6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36337"/>
                  </a:ext>
                </a:extLst>
              </a:tr>
              <a:tr h="594747">
                <a:tc gridSpan="5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3801"/>
                  </a:ext>
                </a:extLst>
              </a:tr>
              <a:tr h="594747">
                <a:tc gridSpan="4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884825"/>
                  </a:ext>
                </a:extLst>
              </a:tr>
              <a:tr h="594747">
                <a:tc gridSpan="3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85383"/>
                  </a:ext>
                </a:extLst>
              </a:tr>
              <a:tr h="594747">
                <a:tc gridSpan="2"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43508"/>
                  </a:ext>
                </a:extLst>
              </a:tr>
              <a:tr h="594747"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048464"/>
                  </a:ext>
                </a:extLst>
              </a:tr>
              <a:tr h="59474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6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285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種樹問題？不，是砍樹問題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某條馬路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公尺長，原本每隔一公尺種樹一棵，今路邊蓋房子，房子前的樹要砍掉以免妨礙出入。給你每個房子的起始位置跟終結位置座標。請給告訴我剩下幾棵樹？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棟房子 及</a:t>
            </a:r>
            <a:r>
              <a:rPr lang="en-US" altLang="zh-TW" dirty="0"/>
              <a:t>N</a:t>
            </a:r>
            <a:r>
              <a:rPr lang="zh-TW" altLang="en-US" dirty="0"/>
              <a:t>組</a:t>
            </a:r>
            <a:r>
              <a:rPr lang="zh-TW" altLang="en-US" dirty="0" smtClean="0"/>
              <a:t>數對，標示房子的起點終點</a:t>
            </a:r>
            <a:endParaRPr lang="en-US" altLang="zh-TW" dirty="0" smtClean="0"/>
          </a:p>
          <a:p>
            <a:r>
              <a:rPr lang="zh-TW" altLang="en-US" dirty="0"/>
              <a:t>輸出：剩幾棵數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用陣列記錄每一公尺的狀況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表示有樹，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表示被砍了</a:t>
            </a:r>
            <a:r>
              <a:rPr lang="en-US" altLang="zh-TW" dirty="0" smtClean="0"/>
              <a:t>!</a:t>
            </a:r>
          </a:p>
          <a:p>
            <a:pPr lvl="1"/>
            <a:r>
              <a:rPr lang="zh-TW" altLang="en-US" dirty="0"/>
              <a:t>最後算算有幾個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https://zerojudge.tw/ShowProblem?problemid=b139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7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94360" y="11521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4" y="1930400"/>
            <a:ext cx="6546674" cy="453998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3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</a:t>
            </a:r>
            <a:r>
              <a:rPr lang="zh-TW" altLang="en-US" dirty="0" smtClean="0"/>
              <a:t>群體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71096" cy="457502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582510"/>
              </p:ext>
            </p:extLst>
          </p:nvPr>
        </p:nvGraphicFramePr>
        <p:xfrm>
          <a:off x="2132585" y="3107877"/>
          <a:ext cx="5776970" cy="1620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697">
                  <a:extLst>
                    <a:ext uri="{9D8B030D-6E8A-4147-A177-3AD203B41FA5}">
                      <a16:colId xmlns:a16="http://schemas.microsoft.com/office/drawing/2014/main" val="1723780963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1011742991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232989452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2658902972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717408425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607485099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3515700023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286231684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4030110274"/>
                    </a:ext>
                  </a:extLst>
                </a:gridCol>
                <a:gridCol w="577697">
                  <a:extLst>
                    <a:ext uri="{9D8B030D-6E8A-4147-A177-3AD203B41FA5}">
                      <a16:colId xmlns:a16="http://schemas.microsoft.com/office/drawing/2014/main" val="184337354"/>
                    </a:ext>
                  </a:extLst>
                </a:gridCol>
              </a:tblGrid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zh-TW" altLang="en-US" sz="1600" b="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46230"/>
                  </a:ext>
                </a:extLst>
              </a:tr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39036"/>
                  </a:ext>
                </a:extLst>
              </a:tr>
              <a:tr h="540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9175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295144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87240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39384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91528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60557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32461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12701" y="4246424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05192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3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020605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443085" y="4254185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774154" y="1930400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72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切巧克力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20162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有一塊</a:t>
            </a:r>
            <a:r>
              <a:rPr lang="en-US" altLang="zh-TW" dirty="0" err="1" smtClean="0"/>
              <a:t>MxN</a:t>
            </a:r>
            <a:r>
              <a:rPr lang="zh-TW" altLang="en-US" dirty="0" smtClean="0"/>
              <a:t>的巧克力一塊如右，要把他切成最小單位</a:t>
            </a:r>
            <a:r>
              <a:rPr lang="en-US" altLang="zh-TW" dirty="0" smtClean="0"/>
              <a:t>1x1</a:t>
            </a:r>
            <a:r>
              <a:rPr lang="zh-TW" altLang="en-US" dirty="0" smtClean="0"/>
              <a:t>，至少需要切幾刀？已分開的兩塊不可並排切。</a:t>
            </a:r>
            <a:endParaRPr lang="en-US" altLang="zh-TW" dirty="0" smtClean="0"/>
          </a:p>
          <a:p>
            <a:r>
              <a:rPr lang="zh-TW" altLang="en-US" dirty="0" smtClean="0"/>
              <a:t>輸入：</a:t>
            </a:r>
            <a:r>
              <a:rPr lang="en-US" altLang="zh-TW" dirty="0" smtClean="0"/>
              <a:t>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刀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先從</a:t>
            </a:r>
            <a:r>
              <a:rPr lang="en-US" altLang="zh-TW" dirty="0" smtClean="0"/>
              <a:t>M</a:t>
            </a:r>
            <a:r>
              <a:rPr lang="zh-TW" altLang="en-US" dirty="0" smtClean="0"/>
              <a:t>方向切開成為 </a:t>
            </a:r>
            <a:r>
              <a:rPr lang="en-US" altLang="zh-TW" dirty="0" smtClean="0"/>
              <a:t>1xN</a:t>
            </a:r>
            <a:r>
              <a:rPr lang="zh-TW" altLang="en-US" dirty="0" smtClean="0"/>
              <a:t>的共</a:t>
            </a:r>
            <a:r>
              <a:rPr lang="en-US" altLang="zh-TW" dirty="0" smtClean="0"/>
              <a:t>M</a:t>
            </a:r>
            <a:r>
              <a:rPr lang="zh-TW" altLang="en-US" dirty="0" smtClean="0"/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M-1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再把每一條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 smtClean="0">
                <a:sym typeface="Wingdings" panose="05000000000000000000" pitchFamily="2" charset="2"/>
              </a:rPr>
              <a:t>切開</a:t>
            </a:r>
            <a:r>
              <a:rPr lang="en-US" altLang="zh-TW" dirty="0" smtClean="0">
                <a:sym typeface="Wingdings" panose="05000000000000000000" pitchFamily="2" charset="2"/>
              </a:rPr>
              <a:t>N-1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一共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>
                <a:sym typeface="Wingdings" panose="05000000000000000000" pitchFamily="2" charset="2"/>
              </a:rPr>
              <a:t>有</a:t>
            </a:r>
            <a:r>
              <a:rPr lang="en-US" altLang="zh-TW" dirty="0">
                <a:sym typeface="Wingdings" panose="05000000000000000000" pitchFamily="2" charset="2"/>
              </a:rPr>
              <a:t>M</a:t>
            </a:r>
            <a:r>
              <a:rPr lang="zh-TW" altLang="en-US" dirty="0" smtClean="0">
                <a:sym typeface="Wingdings" panose="05000000000000000000" pitchFamily="2" charset="2"/>
              </a:rPr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(N-1)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所以</a:t>
            </a:r>
            <a:r>
              <a:rPr lang="zh-TW" altLang="en-US" dirty="0" smtClean="0">
                <a:sym typeface="Wingdings" panose="05000000000000000000" pitchFamily="2" charset="2"/>
              </a:rPr>
              <a:t>總共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en-US" altLang="zh-TW" dirty="0">
                <a:sym typeface="Wingdings" panose="05000000000000000000" pitchFamily="2" charset="2"/>
              </a:rPr>
              <a:t>M-1) + (</a:t>
            </a:r>
            <a:r>
              <a:rPr lang="en-US" altLang="zh-TW" dirty="0" smtClean="0">
                <a:sym typeface="Wingdings" panose="05000000000000000000" pitchFamily="2" charset="2"/>
              </a:rPr>
              <a:t>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=M-1+MxN-M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</a:t>
            </a:r>
            <a:r>
              <a:rPr lang="en-US" altLang="zh-TW" dirty="0" err="1" smtClean="0">
                <a:sym typeface="Wingdings" panose="05000000000000000000" pitchFamily="2" charset="2"/>
              </a:rPr>
              <a:t>MxN</a:t>
            </a:r>
            <a:r>
              <a:rPr lang="en-US" altLang="zh-TW" dirty="0" smtClean="0">
                <a:sym typeface="Wingdings" panose="05000000000000000000" pitchFamily="2" charset="2"/>
              </a:rPr>
              <a:t> - 1</a:t>
            </a:r>
            <a:endParaRPr lang="zh-TW" altLang="en-US" dirty="0"/>
          </a:p>
        </p:txBody>
      </p:sp>
      <p:pic>
        <p:nvPicPr>
          <p:cNvPr id="1026" name="Picture 2" descr="82% 純黑巧克力禮盒- Cemas kakane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31" y="519304"/>
            <a:ext cx="3282569" cy="32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7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最佳選擇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任意給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個正整數排成圓形，首尾相連，請在這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個數中間選取連續相鄰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個數，使得總和最大。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/>
              <a:t>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：最佳選擇總和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</a:t>
            </a:r>
            <a:r>
              <a:rPr lang="zh-TW" altLang="en-US" dirty="0" smtClean="0"/>
              <a:t>法，第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個數當起點，加總起來比較，找出最大的。</a:t>
            </a:r>
            <a:endParaRPr lang="en-US" altLang="zh-TW" dirty="0" smtClean="0"/>
          </a:p>
          <a:p>
            <a:pPr lvl="1"/>
            <a:r>
              <a:rPr lang="zh-TW" altLang="en-US" dirty="0"/>
              <a:t>問題在於首尾相連</a:t>
            </a:r>
            <a:r>
              <a:rPr lang="zh-TW" altLang="en-US" dirty="0" smtClean="0"/>
              <a:t>，跨過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的如何處理？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74015" y="2986268"/>
            <a:ext cx="24144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5  2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//5</a:t>
            </a:r>
            <a:r>
              <a:rPr lang="zh-TW" altLang="en-US" dirty="0" smtClean="0"/>
              <a:t>個數，挑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9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97164" y="4120106"/>
            <a:ext cx="335666" cy="58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9" name="五角星形 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五角星形 1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0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最佳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63598"/>
              </p:ext>
            </p:extLst>
          </p:nvPr>
        </p:nvGraphicFramePr>
        <p:xfrm>
          <a:off x="1849120" y="3353138"/>
          <a:ext cx="4222496" cy="469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12">
                  <a:extLst>
                    <a:ext uri="{9D8B030D-6E8A-4147-A177-3AD203B41FA5}">
                      <a16:colId xmlns:a16="http://schemas.microsoft.com/office/drawing/2014/main" val="3833107267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250611486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804049813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4172114181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1462635639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4058283712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471180508"/>
                    </a:ext>
                  </a:extLst>
                </a:gridCol>
                <a:gridCol w="527812">
                  <a:extLst>
                    <a:ext uri="{9D8B030D-6E8A-4147-A177-3AD203B41FA5}">
                      <a16:colId xmlns:a16="http://schemas.microsoft.com/office/drawing/2014/main" val="2598538638"/>
                    </a:ext>
                  </a:extLst>
                </a:gridCol>
              </a:tblGrid>
              <a:tr h="46905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16866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849120" y="249631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</a:t>
            </a:r>
            <a:r>
              <a:rPr lang="zh-TW" altLang="en-US" dirty="0" smtClean="0"/>
              <a:t>取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1764792" y="3191256"/>
            <a:ext cx="1719072" cy="1162150"/>
            <a:chOff x="1764792" y="3191256"/>
            <a:chExt cx="1719072" cy="1162150"/>
          </a:xfrm>
        </p:grpSpPr>
        <p:sp>
          <p:nvSpPr>
            <p:cNvPr id="7" name="矩形 6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3204249" y="463600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Max = 14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64687" y="4647240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2344713" y="3191256"/>
            <a:ext cx="1719072" cy="1162150"/>
            <a:chOff x="1764792" y="3191256"/>
            <a:chExt cx="1719072" cy="1162150"/>
          </a:xfrm>
        </p:grpSpPr>
        <p:sp>
          <p:nvSpPr>
            <p:cNvPr id="16" name="矩形 15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19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809287" y="3184295"/>
            <a:ext cx="1719072" cy="1162150"/>
            <a:chOff x="1764792" y="3191256"/>
            <a:chExt cx="1719072" cy="1162150"/>
          </a:xfrm>
        </p:grpSpPr>
        <p:sp>
          <p:nvSpPr>
            <p:cNvPr id="19" name="矩形 18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355848" y="3184295"/>
            <a:ext cx="1719072" cy="1162150"/>
            <a:chOff x="1764792" y="3191256"/>
            <a:chExt cx="1719072" cy="1162150"/>
          </a:xfrm>
        </p:grpSpPr>
        <p:sp>
          <p:nvSpPr>
            <p:cNvPr id="22" name="矩形 21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3902409" y="3191256"/>
            <a:ext cx="1719072" cy="1162150"/>
            <a:chOff x="1764792" y="3191256"/>
            <a:chExt cx="1719072" cy="1162150"/>
          </a:xfrm>
        </p:grpSpPr>
        <p:sp>
          <p:nvSpPr>
            <p:cNvPr id="25" name="矩形 24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470783" y="3184295"/>
            <a:ext cx="1719072" cy="1162150"/>
            <a:chOff x="1764792" y="3191256"/>
            <a:chExt cx="1719072" cy="1162150"/>
          </a:xfrm>
        </p:grpSpPr>
        <p:sp>
          <p:nvSpPr>
            <p:cNvPr id="28" name="矩形 27"/>
            <p:cNvSpPr/>
            <p:nvPr/>
          </p:nvSpPr>
          <p:spPr>
            <a:xfrm>
              <a:off x="1764792" y="3191256"/>
              <a:ext cx="1719072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983480" y="3184295"/>
            <a:ext cx="1247433" cy="1162150"/>
            <a:chOff x="1764792" y="3191256"/>
            <a:chExt cx="1247433" cy="1162150"/>
          </a:xfrm>
        </p:grpSpPr>
        <p:sp>
          <p:nvSpPr>
            <p:cNvPr id="31" name="矩形 30"/>
            <p:cNvSpPr/>
            <p:nvPr/>
          </p:nvSpPr>
          <p:spPr>
            <a:xfrm>
              <a:off x="1764792" y="3191256"/>
              <a:ext cx="1247433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395728" y="39840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683852" y="3204709"/>
            <a:ext cx="741801" cy="75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/>
          <p:cNvGrpSpPr/>
          <p:nvPr/>
        </p:nvGrpSpPr>
        <p:grpSpPr>
          <a:xfrm>
            <a:off x="5497158" y="3184295"/>
            <a:ext cx="873807" cy="1162150"/>
            <a:chOff x="1764792" y="3191256"/>
            <a:chExt cx="1247433" cy="1162150"/>
          </a:xfrm>
        </p:grpSpPr>
        <p:sp>
          <p:nvSpPr>
            <p:cNvPr id="35" name="矩形 34"/>
            <p:cNvSpPr/>
            <p:nvPr/>
          </p:nvSpPr>
          <p:spPr>
            <a:xfrm>
              <a:off x="1764792" y="3191256"/>
              <a:ext cx="1247433" cy="7589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2395729" y="3984074"/>
              <a:ext cx="611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1717322" y="3191022"/>
            <a:ext cx="1216287" cy="758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761909" y="1854538"/>
            <a:ext cx="1840308" cy="237744"/>
            <a:chOff x="804672" y="1617472"/>
            <a:chExt cx="1840308" cy="237744"/>
          </a:xfrm>
        </p:grpSpPr>
        <p:sp>
          <p:nvSpPr>
            <p:cNvPr id="39" name="五角星形 3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五角星形 3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五角星形 4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五角星形 4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5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33" grpId="0" animBg="1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Jolly Jumper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個整數的序列我們稱為</a:t>
            </a:r>
            <a:r>
              <a:rPr lang="en-US" altLang="zh-TW" dirty="0"/>
              <a:t>jolly jumper</a:t>
            </a:r>
            <a:r>
              <a:rPr lang="zh-TW" altLang="en-US" dirty="0"/>
              <a:t>，如果相鄰的</a:t>
            </a:r>
            <a:r>
              <a:rPr lang="en-US" altLang="zh-TW" dirty="0"/>
              <a:t>2</a:t>
            </a:r>
            <a:r>
              <a:rPr lang="zh-TW" altLang="en-US" dirty="0"/>
              <a:t>個數其差的絕對值恰好為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1 </a:t>
            </a:r>
            <a:r>
              <a:rPr lang="en-US" altLang="zh-TW" dirty="0"/>
              <a:t>4 2 </a:t>
            </a:r>
            <a:r>
              <a:rPr lang="en-US" altLang="zh-TW" dirty="0" smtClean="0"/>
              <a:t>3</a:t>
            </a:r>
            <a:endParaRPr lang="en-US" altLang="zh-TW" dirty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n=4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3,2,1</a:t>
            </a:r>
            <a:r>
              <a:rPr lang="zh-TW" altLang="en-US" dirty="0"/>
              <a:t>，就是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 </a:t>
            </a:r>
            <a:r>
              <a:rPr lang="en-US" altLang="zh-TW" dirty="0" smtClean="0"/>
              <a:t>1 </a:t>
            </a:r>
            <a:r>
              <a:rPr lang="en-US" altLang="zh-TW" dirty="0"/>
              <a:t>4 2 -1 </a:t>
            </a:r>
            <a:r>
              <a:rPr lang="en-US" altLang="zh-TW" dirty="0" smtClean="0"/>
              <a:t>6 </a:t>
            </a:r>
          </a:p>
          <a:p>
            <a:pPr lvl="1"/>
            <a:r>
              <a:rPr lang="zh-TW" altLang="en-US" dirty="0" smtClean="0"/>
              <a:t>不是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n=5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3,2,3,7</a:t>
            </a:r>
            <a:r>
              <a:rPr lang="zh-TW" altLang="en-US" dirty="0"/>
              <a:t>，並非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你</a:t>
            </a:r>
            <a:r>
              <a:rPr lang="zh-TW" altLang="en-US" dirty="0"/>
              <a:t>的</a:t>
            </a:r>
            <a:r>
              <a:rPr lang="zh-TW" altLang="en-US" dirty="0" smtClean="0"/>
              <a:t>任務</a:t>
            </a:r>
            <a:r>
              <a:rPr lang="zh-TW" altLang="en-US" dirty="0"/>
              <a:t>是寫一個程式來判斷一個整數序列是否為</a:t>
            </a:r>
            <a:r>
              <a:rPr lang="en-US" altLang="zh-TW" dirty="0"/>
              <a:t>jolly jumper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Jolly Jumpers:</a:t>
            </a:r>
          </a:p>
          <a:p>
            <a:pPr lvl="1"/>
            <a:r>
              <a:rPr lang="zh-TW" altLang="en-US" dirty="0"/>
              <a:t>一</a:t>
            </a:r>
            <a:r>
              <a:rPr lang="en-US" altLang="zh-TW" dirty="0"/>
              <a:t>. 1 2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1 2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二</a:t>
            </a:r>
            <a:r>
              <a:rPr lang="en-US" altLang="zh-TW" dirty="0"/>
              <a:t>. 1 3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2 1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三</a:t>
            </a:r>
            <a:r>
              <a:rPr lang="en-US" altLang="zh-TW" dirty="0"/>
              <a:t>. 1 2 3 </a:t>
            </a:r>
            <a:r>
              <a:rPr lang="zh-TW" altLang="en-US" dirty="0"/>
              <a:t>為</a:t>
            </a:r>
            <a:r>
              <a:rPr lang="en-US" altLang="zh-TW" dirty="0"/>
              <a:t>Not Jolly</a:t>
            </a:r>
            <a:r>
              <a:rPr lang="zh-TW" altLang="en-US" dirty="0"/>
              <a:t>，因為其差值為</a:t>
            </a:r>
            <a:r>
              <a:rPr lang="en-US" altLang="zh-TW" dirty="0"/>
              <a:t>1 1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並非都有，僅只有</a:t>
            </a:r>
            <a:r>
              <a:rPr lang="en-US" altLang="zh-TW" dirty="0"/>
              <a:t>1</a:t>
            </a:r>
            <a:r>
              <a:rPr lang="zh-TW" altLang="en-US" dirty="0"/>
              <a:t>而已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https://zerojudge.tw/ShowProblem?problemid=d097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495090" y="137269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3  8  6  2  5  4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640716" y="1676163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5  2  4  3  1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解題思考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47504"/>
              </p:ext>
            </p:extLst>
          </p:nvPr>
        </p:nvGraphicFramePr>
        <p:xfrm>
          <a:off x="911668" y="3369558"/>
          <a:ext cx="6067632" cy="888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454">
                  <a:extLst>
                    <a:ext uri="{9D8B030D-6E8A-4147-A177-3AD203B41FA5}">
                      <a16:colId xmlns:a16="http://schemas.microsoft.com/office/drawing/2014/main" val="260253337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264491977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84093826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2418790972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1827563258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1682632625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3828747190"/>
                    </a:ext>
                  </a:extLst>
                </a:gridCol>
                <a:gridCol w="758454">
                  <a:extLst>
                    <a:ext uri="{9D8B030D-6E8A-4147-A177-3AD203B41FA5}">
                      <a16:colId xmlns:a16="http://schemas.microsoft.com/office/drawing/2014/main" val="3682092260"/>
                    </a:ext>
                  </a:extLst>
                </a:gridCol>
              </a:tblGrid>
              <a:tr h="444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21328"/>
                  </a:ext>
                </a:extLst>
              </a:tr>
              <a:tr h="4443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3527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000145" y="2283618"/>
            <a:ext cx="270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3  8  6  2  5  4</a:t>
            </a:r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000145" y="2283618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293636" y="293430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939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46883" y="2283616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702239" y="2934308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633850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93621" y="2283614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187112" y="2934306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177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54041" y="2280991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595715" y="2928790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415809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02603" y="2280991"/>
            <a:ext cx="893476" cy="58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106427" y="2937203"/>
            <a:ext cx="382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907324" y="383974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8" name="五角星形 2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五角星形 3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五角星形 3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99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d123: 11063 - B2-Sequence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所謂「</a:t>
            </a:r>
            <a:r>
              <a:rPr lang="en-US" altLang="zh-TW" dirty="0"/>
              <a:t>B2</a:t>
            </a:r>
            <a:r>
              <a:rPr lang="zh-TW" altLang="en-US" dirty="0"/>
              <a:t>數列」係指一正整數數列 </a:t>
            </a:r>
            <a:r>
              <a:rPr lang="en-US" altLang="zh-TW" dirty="0"/>
              <a:t>1&lt;= b1 &lt; b2 &lt; b3 ...</a:t>
            </a:r>
            <a:r>
              <a:rPr lang="zh-TW" altLang="en-US" dirty="0"/>
              <a:t>，其中所有</a:t>
            </a:r>
            <a:r>
              <a:rPr lang="zh-TW" altLang="en-US" b="1" dirty="0"/>
              <a:t>的 </a:t>
            </a:r>
            <a:r>
              <a:rPr lang="en-US" altLang="zh-TW" b="1" dirty="0"/>
              <a:t>bi + </a:t>
            </a:r>
            <a:r>
              <a:rPr lang="en-US" altLang="zh-TW" b="1" dirty="0" err="1"/>
              <a:t>bj</a:t>
            </a:r>
            <a:r>
              <a:rPr lang="en-US" altLang="zh-TW" b="1" dirty="0"/>
              <a:t> </a:t>
            </a:r>
            <a:r>
              <a:rPr lang="zh-TW" altLang="en-US" b="1" dirty="0"/>
              <a:t>（</a:t>
            </a:r>
            <a:r>
              <a:rPr lang="en-US" altLang="zh-TW" b="1" dirty="0" err="1"/>
              <a:t>i</a:t>
            </a:r>
            <a:r>
              <a:rPr lang="en-US" altLang="zh-TW" b="1" dirty="0"/>
              <a:t> &lt;= j</a:t>
            </a:r>
            <a:r>
              <a:rPr lang="zh-TW" altLang="en-US" b="1" dirty="0"/>
              <a:t>）皆不相等</a:t>
            </a:r>
            <a:r>
              <a:rPr lang="zh-TW" altLang="en-US" dirty="0" smtClean="0"/>
              <a:t>。您</a:t>
            </a:r>
            <a:r>
              <a:rPr lang="zh-TW" altLang="en-US" dirty="0"/>
              <a:t>的任務是判別某一數列是否為「</a:t>
            </a:r>
            <a:r>
              <a:rPr lang="en-US" altLang="zh-TW" dirty="0"/>
              <a:t>B2</a:t>
            </a:r>
            <a:r>
              <a:rPr lang="zh-TW" altLang="en-US" dirty="0"/>
              <a:t>數列」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筆測試資料有兩行，第一行代表該數列有 </a:t>
            </a:r>
            <a:r>
              <a:rPr lang="en-US" altLang="zh-TW" dirty="0"/>
              <a:t>N </a:t>
            </a:r>
            <a:r>
              <a:rPr lang="zh-TW" altLang="en-US" dirty="0"/>
              <a:t>個數值（</a:t>
            </a:r>
            <a:r>
              <a:rPr lang="en-US" altLang="zh-TW" dirty="0"/>
              <a:t>2 ≤ N ≤ </a:t>
            </a:r>
            <a:r>
              <a:rPr lang="en-US" altLang="zh-TW" b="1" u="sng" dirty="0"/>
              <a:t>100</a:t>
            </a:r>
            <a:r>
              <a:rPr lang="zh-TW" altLang="en-US" dirty="0"/>
              <a:t>），第二行則為該數列的</a:t>
            </a:r>
            <a:r>
              <a:rPr lang="en-US" altLang="zh-TW" dirty="0"/>
              <a:t>N</a:t>
            </a:r>
            <a:r>
              <a:rPr lang="zh-TW" altLang="en-US" dirty="0"/>
              <a:t>個數值。每個數值 </a:t>
            </a:r>
            <a:r>
              <a:rPr lang="en-US" altLang="zh-TW" dirty="0"/>
              <a:t>bi </a:t>
            </a:r>
            <a:r>
              <a:rPr lang="zh-TW" altLang="en-US" dirty="0"/>
              <a:t>皆為整數，且 </a:t>
            </a:r>
            <a:r>
              <a:rPr lang="en-US" altLang="zh-TW" dirty="0"/>
              <a:t>bi ≤ </a:t>
            </a:r>
            <a:r>
              <a:rPr lang="en-US" altLang="zh-TW" b="1" u="sng" dirty="0"/>
              <a:t>10000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1 2 4 </a:t>
            </a:r>
            <a:r>
              <a:rPr lang="en-US" altLang="zh-TW" dirty="0" smtClean="0"/>
              <a:t>8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=&gt;It </a:t>
            </a:r>
            <a:r>
              <a:rPr lang="en-US" altLang="zh-TW" dirty="0"/>
              <a:t>is a B2-Sequence.</a:t>
            </a:r>
          </a:p>
          <a:p>
            <a:pPr lvl="1"/>
            <a:r>
              <a:rPr lang="en-US" altLang="zh-TW" dirty="0"/>
              <a:t>13 14 15 16 </a:t>
            </a:r>
            <a:r>
              <a:rPr lang="en-US" altLang="zh-TW" dirty="0" smtClean="0"/>
              <a:t>17</a:t>
            </a:r>
            <a:r>
              <a:rPr lang="zh-TW" altLang="en-US" dirty="0" smtClean="0"/>
              <a:t>  </a:t>
            </a:r>
            <a:r>
              <a:rPr lang="en-US" altLang="zh-TW" dirty="0" smtClean="0"/>
              <a:t>=&gt;It </a:t>
            </a:r>
            <a:r>
              <a:rPr lang="en-US" altLang="zh-TW" dirty="0"/>
              <a:t>is not a B2-Sequence</a:t>
            </a:r>
            <a:r>
              <a:rPr lang="en-US" altLang="zh-TW" dirty="0" smtClean="0"/>
              <a:t>.</a:t>
            </a:r>
          </a:p>
          <a:p>
            <a:pPr lvl="1"/>
            <a:r>
              <a:rPr lang="zh-TW" altLang="en-US" dirty="0"/>
              <a:t>其他</a:t>
            </a:r>
            <a:r>
              <a:rPr lang="en-US" altLang="zh-TW" dirty="0"/>
              <a:t>B2-Sequence (3  5  7  17) (3   5   7   11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用一個陣列</a:t>
            </a:r>
            <a:r>
              <a:rPr lang="en-US" altLang="zh-TW" dirty="0"/>
              <a:t>[20001]</a:t>
            </a:r>
            <a:r>
              <a:rPr lang="zh-TW" altLang="en-US" dirty="0"/>
              <a:t>個</a:t>
            </a:r>
            <a:r>
              <a:rPr lang="zh-TW" altLang="en-US" dirty="0" smtClean="0"/>
              <a:t>，記錄每一種總和是否出現過，有為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，沒有為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暴力組合</a:t>
            </a:r>
            <a:r>
              <a:rPr lang="zh-TW" altLang="en-US" dirty="0" smtClean="0"/>
              <a:t>，計算總和，記錄到上面陣列中，要是有重複可立即跳出迴圈。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https://zerojudge.tw/ShowProblem?problemid=d123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4294273" y="4020293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Bi+bj</a:t>
            </a:r>
            <a:r>
              <a:rPr lang="en-US" altLang="zh-TW" sz="1400" dirty="0" smtClean="0"/>
              <a:t>=&gt; (3   5   7  9  6  10  12 )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5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1</a:t>
            </a:r>
            <a:r>
              <a:rPr lang="zh-TW" altLang="en-US" dirty="0"/>
              <a:t>開始之連續數字</a:t>
            </a:r>
            <a:r>
              <a:rPr lang="en-US" altLang="zh-TW" dirty="0"/>
              <a:t>a1.a2.a3...an</a:t>
            </a:r>
            <a:r>
              <a:rPr lang="zh-TW" altLang="en-US" dirty="0"/>
              <a:t>相對有一反轉表：</a:t>
            </a:r>
            <a:r>
              <a:rPr lang="en-US" altLang="zh-TW" dirty="0"/>
              <a:t>b1.b2...</a:t>
            </a:r>
            <a:r>
              <a:rPr lang="en-US" altLang="zh-TW" dirty="0" err="1"/>
              <a:t>bm</a:t>
            </a:r>
            <a:r>
              <a:rPr lang="zh-TW" altLang="en-US" dirty="0"/>
              <a:t>。其</a:t>
            </a:r>
            <a:r>
              <a:rPr lang="en-US" altLang="zh-TW" dirty="0" err="1"/>
              <a:t>bm</a:t>
            </a:r>
            <a:r>
              <a:rPr lang="zh-TW" altLang="en-US" dirty="0"/>
              <a:t>代表意思為：數字</a:t>
            </a:r>
            <a:r>
              <a:rPr lang="en-US" altLang="zh-TW" dirty="0"/>
              <a:t>m</a:t>
            </a:r>
            <a:r>
              <a:rPr lang="zh-TW" altLang="en-US" dirty="0"/>
              <a:t>的位置前面有幾個</a:t>
            </a:r>
            <a:r>
              <a:rPr lang="zh-TW" altLang="en-US" dirty="0" smtClean="0"/>
              <a:t>比他大的數的個數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2 3 6 4 0 2 2 1 0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2</a:t>
            </a:r>
            <a:r>
              <a:rPr lang="zh-TW" altLang="en-US" dirty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這個數字前面</a:t>
            </a:r>
            <a:r>
              <a:rPr lang="zh-TW" altLang="en-US" dirty="0"/>
              <a:t>有</a:t>
            </a:r>
            <a:r>
              <a:rPr lang="en-US" altLang="zh-TW" dirty="0"/>
              <a:t>2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3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6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前面有</a:t>
            </a:r>
            <a:r>
              <a:rPr lang="en-US" altLang="zh-TW" dirty="0"/>
              <a:t>6</a:t>
            </a:r>
            <a:r>
              <a:rPr lang="zh-TW" altLang="en-US" dirty="0"/>
              <a:t>個比它大的數</a:t>
            </a:r>
            <a:r>
              <a:rPr lang="en-US" altLang="zh-TW" dirty="0"/>
              <a:t>....</a:t>
            </a:r>
            <a:r>
              <a:rPr lang="zh-TW" altLang="en-US" dirty="0"/>
              <a:t>以此類推</a:t>
            </a:r>
            <a:br>
              <a:rPr lang="zh-TW" altLang="en-US" dirty="0"/>
            </a:br>
            <a:r>
              <a:rPr lang="zh-TW" altLang="en-US" dirty="0"/>
              <a:t>所以答案為</a:t>
            </a:r>
            <a:br>
              <a:rPr lang="zh-TW" altLang="en-US" dirty="0"/>
            </a:br>
            <a:r>
              <a:rPr lang="en-US" altLang="zh-TW" dirty="0"/>
              <a:t>5 9 1 8 2 6 4 7 3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 </a:t>
            </a:r>
            <a:r>
              <a:rPr lang="en-US" altLang="zh-TW" dirty="0"/>
              <a:t>5 9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 </a:t>
            </a:r>
            <a:r>
              <a:rPr lang="en-US" altLang="zh-TW" dirty="0"/>
              <a:t>5 9 8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84040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https://zerojudge.tw/ShowProblem?problemid=d166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5751576" y="2779776"/>
            <a:ext cx="444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例如：</a:t>
            </a:r>
            <a:r>
              <a:rPr lang="en-US" altLang="zh-TW" dirty="0" smtClean="0">
                <a:solidFill>
                  <a:srgbClr val="FF0000"/>
                </a:solidFill>
              </a:rPr>
              <a:t>385241697  =&gt;</a:t>
            </a:r>
            <a:r>
              <a:rPr lang="zh-TW" altLang="en-US" dirty="0" smtClean="0">
                <a:solidFill>
                  <a:srgbClr val="FF0000"/>
                </a:solidFill>
              </a:rPr>
              <a:t>反轉表為 </a:t>
            </a:r>
            <a:r>
              <a:rPr lang="en-US" altLang="zh-TW" dirty="0" smtClean="0">
                <a:solidFill>
                  <a:srgbClr val="FF0000"/>
                </a:solidFill>
              </a:rPr>
              <a:t>530211200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輸入：反轉表 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個數自用空白分開</a:t>
            </a:r>
            <a:endParaRPr lang="en-US" altLang="zh-TW" dirty="0" smtClean="0"/>
          </a:p>
          <a:p>
            <a:r>
              <a:rPr lang="zh-TW" altLang="en-US" dirty="0"/>
              <a:t>輸出：符合反轉表的正確原始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反轉表一個陣列</a:t>
            </a:r>
            <a:r>
              <a:rPr lang="zh-TW" altLang="en-US" dirty="0" smtClean="0"/>
              <a:t>，結果一個陣列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73205"/>
              </p:ext>
            </p:extLst>
          </p:nvPr>
        </p:nvGraphicFramePr>
        <p:xfrm>
          <a:off x="2379242" y="3489552"/>
          <a:ext cx="6405948" cy="122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68693508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42342547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600644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29806180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8012014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3875457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05525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0798766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567567967"/>
                    </a:ext>
                  </a:extLst>
                </a:gridCol>
              </a:tblGrid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29635"/>
                  </a:ext>
                </a:extLst>
              </a:tr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8759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98105"/>
              </p:ext>
            </p:extLst>
          </p:nvPr>
        </p:nvGraphicFramePr>
        <p:xfrm>
          <a:off x="2379244" y="5191460"/>
          <a:ext cx="6405948" cy="59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081800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27587568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79994142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78949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8894699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96223556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97663391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08530505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460468742"/>
                    </a:ext>
                  </a:extLst>
                </a:gridCol>
              </a:tblGrid>
              <a:tr h="5958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1149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58542" y="5227791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79670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84886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89019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16740" y="5217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9757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00813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0408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94706" y="5241343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44301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86897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6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36492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31291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7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80886" y="584358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60127" y="525086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8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09722" y="585669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56083" y="5222147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05678" y="582797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40414" y="4236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反轉表陣列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126820" y="5327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9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/>
                  <a:t>三角形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49646"/>
              </p:ext>
            </p:extLst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0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電腦裡的福點數的有效數字有上限，所以我們要求小數點後第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</a:t>
            </a:r>
            <a:r>
              <a:rPr lang="zh-TW" altLang="en-US" dirty="0"/>
              <a:t>餘數</a:t>
            </a:r>
            <a:r>
              <a:rPr lang="en-US" altLang="zh-TW" dirty="0"/>
              <a:t>10</a:t>
            </a:r>
            <a:r>
              <a:rPr lang="zh-TW" altLang="en-US" dirty="0"/>
              <a:t>留到下一步驟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</a:t>
            </a:r>
            <a:r>
              <a:rPr lang="zh-TW" altLang="en-US" dirty="0" smtClean="0"/>
              <a:t>位小數都存放在</a:t>
            </a:r>
            <a:r>
              <a:rPr lang="zh-TW" altLang="en-US" dirty="0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77334" y="114250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</p:spTree>
    <p:extLst>
      <p:ext uri="{BB962C8B-B14F-4D97-AF65-F5344CB8AC3E}">
        <p14:creationId xmlns:p14="http://schemas.microsoft.com/office/powerpoint/2010/main" val="8120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位元運算之進位篇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給一個十進制數字，請回答這個數字加一時，以二進制看，會進位多少次？</a:t>
            </a:r>
            <a:endParaRPr lang="en-US" altLang="zh-TW" dirty="0" smtClean="0"/>
          </a:p>
          <a:p>
            <a:r>
              <a:rPr lang="zh-TW" altLang="en-US" dirty="0"/>
              <a:t>例如： 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1 ; 4</a:t>
            </a:r>
            <a:r>
              <a:rPr lang="en-US" altLang="zh-TW" dirty="0" smtClean="0">
                <a:sym typeface="Wingdings" panose="05000000000000000000" pitchFamily="2" charset="2"/>
              </a:rPr>
              <a:t>0; 73;  171; 192</a:t>
            </a:r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輸出：進位</a:t>
            </a:r>
            <a:r>
              <a:rPr lang="zh-TW" altLang="en-US" dirty="0" smtClean="0"/>
              <a:t>次數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怎麼知道數字改二進制後</a:t>
            </a:r>
            <a:r>
              <a:rPr lang="zh-TW" altLang="en-US" dirty="0" smtClean="0"/>
              <a:t>，後面有幾個連續的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/>
              <a:t>善用</a:t>
            </a:r>
            <a:r>
              <a:rPr lang="en-US" altLang="zh-TW" dirty="0" smtClean="0"/>
              <a:t>/, %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68646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http://zerojudge.tw/ShowProblem?problemid=a414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8108982" y="2577621"/>
            <a:ext cx="1433799" cy="1616921"/>
            <a:chOff x="7673625" y="2461659"/>
            <a:chExt cx="1433799" cy="1616921"/>
          </a:xfrm>
        </p:grpSpPr>
        <p:sp>
          <p:nvSpPr>
            <p:cNvPr id="5" name="文字方塊 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7" name="直線接點 6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01000</a:t>
              </a:r>
              <a:endParaRPr lang="zh-TW" altLang="en-US" sz="24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112847" y="2461659"/>
              <a:ext cx="631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4" name="五角星形 13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五角星形 14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五角星形 15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五角星形 16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050378" y="4424441"/>
            <a:ext cx="1433799" cy="1616921"/>
            <a:chOff x="7673625" y="2461659"/>
            <a:chExt cx="1433799" cy="1616921"/>
          </a:xfrm>
        </p:grpSpPr>
        <p:sp>
          <p:nvSpPr>
            <p:cNvPr id="20" name="文字方塊 1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00100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1" name="直線接點 2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00101</a:t>
              </a:r>
              <a:endParaRPr lang="zh-TW" altLang="en-US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560020" y="246165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050378" y="2577621"/>
            <a:ext cx="1433799" cy="1616921"/>
            <a:chOff x="7673625" y="2461659"/>
            <a:chExt cx="1433799" cy="1616921"/>
          </a:xfrm>
        </p:grpSpPr>
        <p:sp>
          <p:nvSpPr>
            <p:cNvPr id="25" name="文字方塊 2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00001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6" name="直線接點 25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00010</a:t>
              </a:r>
              <a:endParaRPr lang="zh-TW" altLang="en-US" sz="24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8452684" y="2461659"/>
              <a:ext cx="292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108982" y="4394392"/>
            <a:ext cx="1433799" cy="1616921"/>
            <a:chOff x="7673625" y="2461659"/>
            <a:chExt cx="1433799" cy="1616921"/>
          </a:xfrm>
        </p:grpSpPr>
        <p:sp>
          <p:nvSpPr>
            <p:cNvPr id="30" name="文字方塊 2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10011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31" name="直線接點 3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10100</a:t>
              </a:r>
              <a:endParaRPr lang="zh-TW" altLang="en-US" sz="2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8282765" y="2461659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44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促銷大贈送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某烘焙坊推出只要買三塊蛋糕跟兩個蛋塔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可累計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，加送一塊巧克力活動。請幫忙計算該給多少蛋糕、蛋塔及巧克力。</a:t>
            </a:r>
            <a:endParaRPr lang="en-US" altLang="zh-TW" dirty="0" smtClean="0"/>
          </a:p>
          <a:p>
            <a:r>
              <a:rPr lang="zh-TW" altLang="en-US" dirty="0" smtClean="0"/>
              <a:t>輸入：蛋糕  蛋塔  巧克力</a:t>
            </a:r>
            <a:endParaRPr lang="en-US" altLang="zh-TW" dirty="0" smtClean="0"/>
          </a:p>
          <a:p>
            <a:r>
              <a:rPr lang="zh-TW" altLang="en-US" dirty="0" smtClean="0"/>
              <a:t>輸出：蛋糕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</a:t>
            </a:r>
            <a:r>
              <a:rPr lang="zh-TW" altLang="en-US" dirty="0"/>
              <a:t>蛋</a:t>
            </a:r>
            <a:r>
              <a:rPr lang="zh-TW" altLang="en-US" dirty="0" smtClean="0"/>
              <a:t>塔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巧克力</a:t>
            </a:r>
            <a:r>
              <a:rPr lang="en-US" altLang="zh-TW" dirty="0" smtClean="0"/>
              <a:t>’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3</a:t>
            </a:r>
            <a:r>
              <a:rPr lang="zh-TW" altLang="en-US" dirty="0"/>
              <a:t>塊蛋糕的幾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2</a:t>
            </a:r>
            <a:r>
              <a:rPr lang="zh-TW" altLang="en-US" dirty="0"/>
              <a:t>個蛋塔的幾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得知較小者為滿足的套數，就知道該送幾塊巧克力</a:t>
            </a:r>
            <a:endParaRPr lang="en-US" altLang="zh-TW" dirty="0" smtClean="0"/>
          </a:p>
          <a:p>
            <a:pPr lvl="1"/>
            <a:r>
              <a:rPr lang="zh-TW" altLang="en-US" dirty="0"/>
              <a:t>巧克力數量再加上去！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d478: </a:t>
            </a:r>
            <a:r>
              <a:rPr lang="zh-TW" altLang="en-US" dirty="0"/>
              <a:t>共同的數 </a:t>
            </a:r>
            <a:r>
              <a:rPr lang="en-US" altLang="zh-TW" dirty="0"/>
              <a:t>- </a:t>
            </a:r>
            <a:r>
              <a:rPr lang="zh-TW" altLang="en-US" dirty="0"/>
              <a:t>簡易版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小潘跟小花都有很多個正整數，自己的數不會有重覆出現的，而且都是遞增排列</a:t>
            </a:r>
            <a:r>
              <a:rPr lang="zh-TW" altLang="en-US" dirty="0" smtClean="0"/>
              <a:t>。現在</a:t>
            </a:r>
            <a:r>
              <a:rPr lang="zh-TW" altLang="en-US" dirty="0"/>
              <a:t>她們想要知道</a:t>
            </a:r>
            <a:r>
              <a:rPr lang="zh-TW" altLang="en-US" dirty="0" smtClean="0"/>
              <a:t>，兩</a:t>
            </a:r>
            <a:r>
              <a:rPr lang="zh-TW" altLang="en-US" dirty="0"/>
              <a:t>個人的數有幾個重覆的呢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輸入：兩列分開的</a:t>
            </a:r>
            <a:r>
              <a:rPr lang="zh-TW" altLang="en-US" dirty="0" smtClean="0"/>
              <a:t>整數，而且由小到大排列好了。</a:t>
            </a:r>
            <a:endParaRPr lang="en-US" altLang="zh-TW" dirty="0" smtClean="0"/>
          </a:p>
          <a:p>
            <a:r>
              <a:rPr lang="zh-TW" altLang="en-US" dirty="0"/>
              <a:t>輸出：顯示共同有的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暴力解：把兩串數字的每個組合都比較一次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有順序是關鍵</a:t>
            </a:r>
            <a:r>
              <a:rPr lang="zh-TW" altLang="en-US" dirty="0" smtClean="0"/>
              <a:t>，可以大幅減少次數！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http://zerojudge.tw/ShowProblem?problemid=d478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4909"/>
              </p:ext>
            </p:extLst>
          </p:nvPr>
        </p:nvGraphicFramePr>
        <p:xfrm>
          <a:off x="5241544" y="4600438"/>
          <a:ext cx="4224492" cy="144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82">
                  <a:extLst>
                    <a:ext uri="{9D8B030D-6E8A-4147-A177-3AD203B41FA5}">
                      <a16:colId xmlns:a16="http://schemas.microsoft.com/office/drawing/2014/main" val="1697994254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59427294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90023656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10113267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214979702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1242546472"/>
                    </a:ext>
                  </a:extLst>
                </a:gridCol>
              </a:tblGrid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0798"/>
                  </a:ext>
                </a:extLst>
              </a:tr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290586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5586984" y="5111496"/>
            <a:ext cx="0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682343" y="5111496"/>
            <a:ext cx="485192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682343" y="5111496"/>
            <a:ext cx="1194318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79063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441233" y="5111496"/>
            <a:ext cx="1116563" cy="477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056654" y="5120080"/>
            <a:ext cx="578897" cy="402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8644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7786901" y="5115788"/>
            <a:ext cx="529785" cy="407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938251" y="5111496"/>
            <a:ext cx="1109736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674753" y="422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結束！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6" name="五角星形 2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五角星形 2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五角星形 2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局部和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如果輸入一串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個整數，然後求第</a:t>
            </a:r>
            <a:r>
              <a:rPr lang="en-US" altLang="zh-TW" dirty="0" smtClean="0"/>
              <a:t>j</a:t>
            </a:r>
            <a:r>
              <a:rPr lang="zh-TW" altLang="en-US" dirty="0" smtClean="0"/>
              <a:t>個數到第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個數的局部和。</a:t>
            </a:r>
            <a:endParaRPr lang="en-US" altLang="zh-TW" dirty="0" smtClean="0"/>
          </a:p>
          <a:p>
            <a:r>
              <a:rPr lang="zh-TW" altLang="en-US" dirty="0"/>
              <a:t>輸入：一串</a:t>
            </a:r>
            <a:r>
              <a:rPr lang="en-US" altLang="zh-TW" dirty="0"/>
              <a:t>N</a:t>
            </a:r>
            <a:r>
              <a:rPr lang="zh-TW" altLang="en-US" dirty="0"/>
              <a:t>個整數</a:t>
            </a:r>
            <a:r>
              <a:rPr lang="zh-TW" altLang="en-US" dirty="0" smtClean="0"/>
              <a:t>，空白分開；再輸入 多次</a:t>
            </a:r>
            <a:r>
              <a:rPr lang="en-US" altLang="zh-TW" dirty="0" err="1" smtClean="0"/>
              <a:t>j,k</a:t>
            </a:r>
            <a:r>
              <a:rPr lang="zh-TW" altLang="en-US" dirty="0" smtClean="0"/>
              <a:t>範圍</a:t>
            </a:r>
            <a:endParaRPr lang="en-US" altLang="zh-TW" dirty="0" smtClean="0"/>
          </a:p>
          <a:p>
            <a:r>
              <a:rPr lang="zh-TW" altLang="en-US" dirty="0"/>
              <a:t>輸出：局部</a:t>
            </a:r>
            <a:r>
              <a:rPr lang="zh-TW" altLang="en-US" dirty="0" smtClean="0"/>
              <a:t>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除了直接迴</a:t>
            </a:r>
            <a:r>
              <a:rPr lang="zh-TW" altLang="en-US" dirty="0" smtClean="0"/>
              <a:t>圈每次輸入範圍每次算，有沒有更快的方法？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用數學角度思考</a:t>
            </a:r>
            <a:r>
              <a:rPr lang="en-US" altLang="zh-TW" dirty="0" smtClean="0"/>
              <a:t>a(j)+a(j+1)+….+a(k)=??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只算一次就</a:t>
            </a:r>
            <a:r>
              <a:rPr lang="zh-TW" altLang="en-US" dirty="0" smtClean="0"/>
              <a:t>好。</a:t>
            </a:r>
            <a:r>
              <a:rPr lang="en-US" altLang="zh-TW" dirty="0" smtClean="0"/>
              <a:t>S(k)-s(j-1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http://zerojudge.tw/ShowProblem?problemid=a693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21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踩地雷？！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en-US" altLang="zh-TW" dirty="0" smtClean="0"/>
              <a:t>10x10</a:t>
            </a:r>
            <a:r>
              <a:rPr lang="zh-TW" altLang="en-US" dirty="0" smtClean="0"/>
              <a:t>的踩地雷遊戲，給你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個地雷的座標，請顯示每一格的周圍有幾個地雷？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個地雷的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10x10</a:t>
            </a:r>
            <a:r>
              <a:rPr lang="zh-TW" altLang="en-US" dirty="0"/>
              <a:t>的地雷圖</a:t>
            </a:r>
            <a:r>
              <a:rPr lang="zh-TW" altLang="en-US" dirty="0" smtClean="0"/>
              <a:t>，標示地雷與其他每一格的周圍地雷數。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二</a:t>
            </a:r>
            <a:r>
              <a:rPr lang="zh-TW" altLang="en-US" dirty="0" smtClean="0"/>
              <a:t>維陣列，</a:t>
            </a:r>
            <a:endParaRPr lang="en-US" altLang="zh-TW" dirty="0" smtClean="0"/>
          </a:p>
          <a:p>
            <a:pPr lvl="1"/>
            <a:r>
              <a:rPr lang="zh-TW" altLang="en-US" dirty="0"/>
              <a:t>地雷與空位的表示方法？</a:t>
            </a:r>
          </a:p>
        </p:txBody>
      </p:sp>
      <p:pic>
        <p:nvPicPr>
          <p:cNvPr id="2050" name="Picture 2" descr="查看來源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04" y="2947150"/>
            <a:ext cx="1887829" cy="25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7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</a:t>
            </a:r>
            <a:r>
              <a:rPr lang="en-US" altLang="zh-TW" dirty="0" smtClean="0"/>
              <a:t>5,5]</a:t>
            </a:r>
            <a:r>
              <a:rPr lang="zh-TW" altLang="en-US" dirty="0" smtClean="0"/>
              <a:t>，尋求子陣列的</a:t>
            </a:r>
            <a:r>
              <a:rPr lang="zh-TW" altLang="en-US" dirty="0"/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，再加上算總和迴圈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1150358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86099"/>
              </p:ext>
            </p:extLst>
          </p:nvPr>
        </p:nvGraphicFramePr>
        <p:xfrm>
          <a:off x="7298944" y="3094673"/>
          <a:ext cx="2997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33">
                  <a:extLst>
                    <a:ext uri="{9D8B030D-6E8A-4147-A177-3AD203B41FA5}">
                      <a16:colId xmlns:a16="http://schemas.microsoft.com/office/drawing/2014/main" val="198748367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349803783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819099521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1829380967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4279142585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90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854447"/>
                  </a:ext>
                </a:extLst>
              </a:tr>
            </a:tbl>
          </a:graphicData>
        </a:graphic>
      </p:graphicFrame>
      <p:grpSp>
        <p:nvGrpSpPr>
          <p:cNvPr id="28" name="群組 27"/>
          <p:cNvGrpSpPr/>
          <p:nvPr/>
        </p:nvGrpSpPr>
        <p:grpSpPr>
          <a:xfrm>
            <a:off x="7542033" y="2771632"/>
            <a:ext cx="2511020" cy="646081"/>
            <a:chOff x="2313432" y="3862411"/>
            <a:chExt cx="2511020" cy="646081"/>
          </a:xfrm>
        </p:grpSpPr>
        <p:sp>
          <p:nvSpPr>
            <p:cNvPr id="29" name="弧形 28"/>
            <p:cNvSpPr/>
            <p:nvPr/>
          </p:nvSpPr>
          <p:spPr>
            <a:xfrm>
              <a:off x="2313432" y="3868475"/>
              <a:ext cx="457200" cy="640017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弧形 29"/>
            <p:cNvSpPr/>
            <p:nvPr/>
          </p:nvSpPr>
          <p:spPr>
            <a:xfrm>
              <a:off x="2313432" y="3868475"/>
              <a:ext cx="971252" cy="575755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弧形 30"/>
            <p:cNvSpPr/>
            <p:nvPr/>
          </p:nvSpPr>
          <p:spPr>
            <a:xfrm>
              <a:off x="2313432" y="3868476"/>
              <a:ext cx="1569189" cy="607886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弧形 31"/>
            <p:cNvSpPr/>
            <p:nvPr/>
          </p:nvSpPr>
          <p:spPr>
            <a:xfrm>
              <a:off x="2332979" y="3862411"/>
              <a:ext cx="1987296" cy="581819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>
              <a:off x="2332979" y="3862411"/>
              <a:ext cx="2491473" cy="613951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8086897" y="3174603"/>
            <a:ext cx="1985703" cy="607886"/>
            <a:chOff x="4554061" y="4467274"/>
            <a:chExt cx="1985703" cy="607886"/>
          </a:xfrm>
        </p:grpSpPr>
        <p:sp>
          <p:nvSpPr>
            <p:cNvPr id="35" name="弧形 34"/>
            <p:cNvSpPr/>
            <p:nvPr/>
          </p:nvSpPr>
          <p:spPr>
            <a:xfrm flipV="1">
              <a:off x="4558102" y="4467274"/>
              <a:ext cx="449516" cy="566468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弧形 35"/>
            <p:cNvSpPr/>
            <p:nvPr/>
          </p:nvSpPr>
          <p:spPr>
            <a:xfrm flipV="1">
              <a:off x="4554061" y="4552840"/>
              <a:ext cx="962373" cy="522320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弧形 36"/>
            <p:cNvSpPr/>
            <p:nvPr/>
          </p:nvSpPr>
          <p:spPr>
            <a:xfrm flipV="1">
              <a:off x="4554061" y="4559674"/>
              <a:ext cx="1482985" cy="474068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V="1">
              <a:off x="4554061" y="4581248"/>
              <a:ext cx="1985703" cy="493911"/>
            </a:xfrm>
            <a:prstGeom prst="arc">
              <a:avLst>
                <a:gd name="adj1" fmla="val 10710810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8508954" y="2496312"/>
            <a:ext cx="1569189" cy="1244066"/>
            <a:chOff x="8153035" y="2567658"/>
            <a:chExt cx="1569189" cy="1361738"/>
          </a:xfrm>
        </p:grpSpPr>
        <p:sp>
          <p:nvSpPr>
            <p:cNvPr id="40" name="弧形 39"/>
            <p:cNvSpPr/>
            <p:nvPr/>
          </p:nvSpPr>
          <p:spPr>
            <a:xfrm>
              <a:off x="8153035" y="2567658"/>
              <a:ext cx="457200" cy="1361738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弧形 40"/>
            <p:cNvSpPr/>
            <p:nvPr/>
          </p:nvSpPr>
          <p:spPr>
            <a:xfrm>
              <a:off x="8153035" y="2640124"/>
              <a:ext cx="971252" cy="1225010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>
              <a:off x="8153035" y="2603891"/>
              <a:ext cx="1569189" cy="1293374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9077426" y="2982001"/>
            <a:ext cx="962373" cy="1044071"/>
            <a:chOff x="8690278" y="3134959"/>
            <a:chExt cx="962373" cy="1044071"/>
          </a:xfrm>
        </p:grpSpPr>
        <p:sp>
          <p:nvSpPr>
            <p:cNvPr id="44" name="弧形 43"/>
            <p:cNvSpPr/>
            <p:nvPr/>
          </p:nvSpPr>
          <p:spPr>
            <a:xfrm flipV="1">
              <a:off x="8694319" y="3134959"/>
              <a:ext cx="449516" cy="1039519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弧形 44"/>
            <p:cNvSpPr/>
            <p:nvPr/>
          </p:nvSpPr>
          <p:spPr>
            <a:xfrm flipV="1">
              <a:off x="8690278" y="3220526"/>
              <a:ext cx="962373" cy="958504"/>
            </a:xfrm>
            <a:prstGeom prst="arc">
              <a:avLst>
                <a:gd name="adj1" fmla="val 10710810"/>
                <a:gd name="adj2" fmla="val 0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弧形 45"/>
          <p:cNvSpPr/>
          <p:nvPr/>
        </p:nvSpPr>
        <p:spPr>
          <a:xfrm>
            <a:off x="9540844" y="2319931"/>
            <a:ext cx="457200" cy="1361738"/>
          </a:xfrm>
          <a:prstGeom prst="arc">
            <a:avLst>
              <a:gd name="adj1" fmla="val 10710810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36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65790"/>
              </p:ext>
            </p:extLst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86907" y="334304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26166" y="335587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71786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r>
              <a:rPr lang="zh-TW" altLang="en-US" dirty="0" smtClean="0">
                <a:solidFill>
                  <a:srgbClr val="FF0000"/>
                </a:solidFill>
              </a:rPr>
              <a:t>只能往右往下走。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，粉紅色格子為最低成本路線。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64. Minimum Path Sum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8377" y="1085334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42429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697981" y="3196595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90553" y="3196595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02875" y="3196595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496301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089730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9417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01790" y="425544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01790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8853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894125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496301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084403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97937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94084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99342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84403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297937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97113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90974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084403" y="47615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7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最大水壩容量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Leetcode</a:t>
            </a:r>
            <a:r>
              <a:rPr lang="en-US" altLang="zh-TW" dirty="0" smtClean="0"/>
              <a:t> 11 </a:t>
            </a:r>
            <a:r>
              <a:rPr lang="en-US" altLang="zh-TW" b="1" dirty="0"/>
              <a:t>Container With Most Water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35" y="1930400"/>
            <a:ext cx="5986653" cy="4507935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677334" y="1557356"/>
            <a:ext cx="1840308" cy="237744"/>
            <a:chOff x="677334" y="1557356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677334" y="1557356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097280" y="1557356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899240" y="1557356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243322" y="1557356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479294" y="1557356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5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3211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c084: 00275 - Expanding </a:t>
            </a:r>
            <a:r>
              <a:rPr lang="en-US" altLang="zh-TW" dirty="0" smtClean="0"/>
              <a:t>Fractions</a:t>
            </a:r>
          </a:p>
          <a:p>
            <a:pPr lvl="1"/>
            <a:r>
              <a:rPr lang="zh-TW" altLang="en-US" dirty="0"/>
              <a:t>https://zerojudge.tw/ShowProblem?problemid=c</a:t>
            </a:r>
            <a:r>
              <a:rPr lang="zh-TW" altLang="en-US" dirty="0" smtClean="0"/>
              <a:t>084</a:t>
            </a:r>
            <a:endParaRPr lang="en-US" altLang="zh-TW" dirty="0" smtClean="0"/>
          </a:p>
          <a:p>
            <a:r>
              <a:rPr lang="en-US" altLang="zh-TW" dirty="0" smtClean="0"/>
              <a:t>d044</a:t>
            </a:r>
            <a:r>
              <a:rPr lang="en-US" altLang="zh-TW" dirty="0"/>
              <a:t>: 00640 - Self Numbers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://zerojudge.tw/ShowProblem?problemid=d044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至少比幾場？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11602" cy="3880773"/>
          </a:xfrm>
        </p:spPr>
        <p:txBody>
          <a:bodyPr/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位選手參加桌球單打競賽，採單淘汰制，至少需要比幾場才能決定出冠軍？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：比賽場數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N=2</a:t>
            </a:r>
            <a:r>
              <a:rPr lang="zh-TW" altLang="en-US" dirty="0" smtClean="0"/>
              <a:t>開始思考</a:t>
            </a:r>
            <a:r>
              <a:rPr lang="zh-TW" altLang="en-US" dirty="0"/>
              <a:t>幾場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N=3</a:t>
            </a:r>
            <a:r>
              <a:rPr lang="zh-TW" altLang="en-US" dirty="0" smtClean="0"/>
              <a:t>幾場？</a:t>
            </a:r>
            <a:r>
              <a:rPr lang="en-US" altLang="zh-TW" dirty="0" smtClean="0"/>
              <a:t>N=4</a:t>
            </a:r>
            <a:r>
              <a:rPr lang="zh-TW" altLang="en-US" dirty="0" smtClean="0"/>
              <a:t>幾場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歸納法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58188" y="299923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006641" y="3659595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719550" y="359665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3"/>
            <a:endCxn id="6" idx="7"/>
          </p:cNvCxnSpPr>
          <p:nvPr/>
        </p:nvCxnSpPr>
        <p:spPr>
          <a:xfrm flipH="1">
            <a:off x="5474935" y="3366062"/>
            <a:ext cx="963599" cy="356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5"/>
            <a:endCxn id="7" idx="1"/>
          </p:cNvCxnSpPr>
          <p:nvPr/>
        </p:nvCxnSpPr>
        <p:spPr>
          <a:xfrm>
            <a:off x="6826482" y="3366062"/>
            <a:ext cx="973414" cy="293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292059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647627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6" idx="3"/>
            <a:endCxn id="20" idx="7"/>
          </p:cNvCxnSpPr>
          <p:nvPr/>
        </p:nvCxnSpPr>
        <p:spPr>
          <a:xfrm flipH="1">
            <a:off x="4760353" y="4026425"/>
            <a:ext cx="326634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5"/>
            <a:endCxn id="21" idx="1"/>
          </p:cNvCxnSpPr>
          <p:nvPr/>
        </p:nvCxnSpPr>
        <p:spPr>
          <a:xfrm>
            <a:off x="5474935" y="4026425"/>
            <a:ext cx="253038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009042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462164" y="422028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7" idx="3"/>
            <a:endCxn id="26" idx="7"/>
          </p:cNvCxnSpPr>
          <p:nvPr/>
        </p:nvCxnSpPr>
        <p:spPr>
          <a:xfrm flipH="1">
            <a:off x="7477336" y="3963487"/>
            <a:ext cx="322560" cy="381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5"/>
            <a:endCxn id="27" idx="1"/>
          </p:cNvCxnSpPr>
          <p:nvPr/>
        </p:nvCxnSpPr>
        <p:spPr>
          <a:xfrm>
            <a:off x="8187844" y="3963487"/>
            <a:ext cx="354666" cy="319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3841528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20" idx="3"/>
            <a:endCxn id="43" idx="0"/>
          </p:cNvCxnSpPr>
          <p:nvPr/>
        </p:nvCxnSpPr>
        <p:spPr>
          <a:xfrm flipH="1">
            <a:off x="4115848" y="4649369"/>
            <a:ext cx="256557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4646725" y="4917758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20" idx="5"/>
            <a:endCxn id="48" idx="0"/>
          </p:cNvCxnSpPr>
          <p:nvPr/>
        </p:nvCxnSpPr>
        <p:spPr>
          <a:xfrm>
            <a:off x="4760353" y="4649369"/>
            <a:ext cx="160692" cy="26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309344" y="495532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21" idx="3"/>
            <a:endCxn id="81" idx="0"/>
          </p:cNvCxnSpPr>
          <p:nvPr/>
        </p:nvCxnSpPr>
        <p:spPr>
          <a:xfrm flipH="1">
            <a:off x="5583664" y="4649369"/>
            <a:ext cx="144309" cy="305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013455" y="492377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/>
          <p:cNvCxnSpPr>
            <a:stCxn id="21" idx="5"/>
            <a:endCxn id="83" idx="0"/>
          </p:cNvCxnSpPr>
          <p:nvPr/>
        </p:nvCxnSpPr>
        <p:spPr>
          <a:xfrm>
            <a:off x="6115921" y="4649369"/>
            <a:ext cx="171854" cy="274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6636736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26" idx="3"/>
            <a:endCxn id="87" idx="0"/>
          </p:cNvCxnSpPr>
          <p:nvPr/>
        </p:nvCxnSpPr>
        <p:spPr>
          <a:xfrm flipH="1">
            <a:off x="6911056" y="4649369"/>
            <a:ext cx="178332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7381584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26" idx="5"/>
            <a:endCxn id="89" idx="0"/>
          </p:cNvCxnSpPr>
          <p:nvPr/>
        </p:nvCxnSpPr>
        <p:spPr>
          <a:xfrm>
            <a:off x="7477336" y="4649369"/>
            <a:ext cx="178568" cy="277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8048374" y="493306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單箭頭接點 101"/>
          <p:cNvCxnSpPr>
            <a:stCxn id="27" idx="3"/>
            <a:endCxn id="101" idx="0"/>
          </p:cNvCxnSpPr>
          <p:nvPr/>
        </p:nvCxnSpPr>
        <p:spPr>
          <a:xfrm flipH="1">
            <a:off x="8322694" y="4587112"/>
            <a:ext cx="219816" cy="345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8972869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單箭頭接點 103"/>
          <p:cNvCxnSpPr>
            <a:stCxn id="27" idx="5"/>
            <a:endCxn id="103" idx="0"/>
          </p:cNvCxnSpPr>
          <p:nvPr/>
        </p:nvCxnSpPr>
        <p:spPr>
          <a:xfrm>
            <a:off x="8930458" y="4587112"/>
            <a:ext cx="316731" cy="339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五角星形 32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角星形 34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21" grpId="0" animBg="1"/>
      <p:bldP spid="26" grpId="0" animBg="1"/>
      <p:bldP spid="27" grpId="0" animBg="1"/>
      <p:bldP spid="43" grpId="0" animBg="1"/>
      <p:bldP spid="48" grpId="0" animBg="1"/>
      <p:bldP spid="81" grpId="0" animBg="1"/>
      <p:bldP spid="83" grpId="0" animBg="1"/>
      <p:bldP spid="87" grpId="0" animBg="1"/>
      <p:bldP spid="89" grpId="0" animBg="1"/>
      <p:bldP spid="101" grpId="0" animBg="1"/>
      <p:bldP spid="10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解碼器</a:t>
            </a:r>
            <a:r>
              <a:rPr lang="en-US" altLang="zh-TW" dirty="0" smtClean="0"/>
              <a:t>(Caesar Cipher)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小皮跟小乖上課傳紙條，但是加密了！已知他們用的是很簡單的</a:t>
            </a:r>
            <a:r>
              <a:rPr lang="en-US" altLang="zh-TW" dirty="0"/>
              <a:t>Caesar </a:t>
            </a:r>
            <a:r>
              <a:rPr lang="en-US" altLang="zh-TW" dirty="0" smtClean="0"/>
              <a:t>Cipher</a:t>
            </a:r>
            <a:r>
              <a:rPr lang="zh-TW" altLang="en-US" dirty="0" smtClean="0"/>
              <a:t>如右圖。請寫程式試著把這段祕文解出來。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/>
              <a:t>Whdfkhu</a:t>
            </a:r>
            <a:r>
              <a:rPr lang="en-US" altLang="zh-TW" dirty="0"/>
              <a:t> lv </a:t>
            </a:r>
            <a:r>
              <a:rPr lang="en-US" altLang="zh-TW" dirty="0" err="1"/>
              <a:t>yhub</a:t>
            </a:r>
            <a:r>
              <a:rPr lang="en-US" altLang="zh-TW" dirty="0"/>
              <a:t> </a:t>
            </a:r>
            <a:r>
              <a:rPr lang="en-US" altLang="zh-TW" dirty="0" err="1"/>
              <a:t>qlfh</a:t>
            </a:r>
            <a:r>
              <a:rPr lang="en-US" altLang="zh-TW" dirty="0"/>
              <a:t>.</a:t>
            </a:r>
            <a:endParaRPr lang="zh-TW" altLang="en-US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k=1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???</a:t>
            </a:r>
            <a:br>
              <a:rPr lang="en-US" altLang="zh-TW" dirty="0" smtClean="0"/>
            </a:br>
            <a:r>
              <a:rPr lang="en-US" altLang="zh-TW" dirty="0" smtClean="0"/>
              <a:t>		k=2</a:t>
            </a:r>
            <a:r>
              <a:rPr lang="en-US" altLang="zh-TW" dirty="0" smtClean="0">
                <a:sym typeface="Wingdings" panose="05000000000000000000" pitchFamily="2" charset="2"/>
              </a:rPr>
              <a:t>???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		</a:t>
            </a:r>
            <a:r>
              <a:rPr lang="en-US" altLang="zh-TW" dirty="0" smtClean="0"/>
              <a:t>k=2</a:t>
            </a:r>
            <a:r>
              <a:rPr lang="en-US" altLang="zh-TW" dirty="0">
                <a:sym typeface="Wingdings" panose="05000000000000000000" pitchFamily="2" charset="2"/>
              </a:rPr>
              <a:t>???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設法找出偏</a:t>
            </a:r>
            <a:r>
              <a:rPr lang="zh-TW" altLang="en-US" dirty="0" smtClean="0"/>
              <a:t>移植</a:t>
            </a:r>
            <a:r>
              <a:rPr lang="en-US" altLang="zh-TW" dirty="0" smtClean="0"/>
              <a:t>k</a:t>
            </a:r>
            <a:r>
              <a:rPr lang="zh-TW" altLang="en-US" dirty="0" smtClean="0"/>
              <a:t>，如右例的</a:t>
            </a:r>
            <a:r>
              <a:rPr lang="en-US" altLang="zh-TW" dirty="0" smtClean="0"/>
              <a:t>k=3</a:t>
            </a:r>
          </a:p>
          <a:p>
            <a:pPr lvl="1"/>
            <a:r>
              <a:rPr lang="zh-TW" altLang="en-US" dirty="0"/>
              <a:t>各種</a:t>
            </a:r>
            <a:r>
              <a:rPr lang="en-US" altLang="zh-TW" dirty="0"/>
              <a:t>k</a:t>
            </a:r>
            <a:r>
              <a:rPr lang="zh-TW" altLang="en-US" dirty="0"/>
              <a:t>值都嘗試</a:t>
            </a:r>
            <a:r>
              <a:rPr lang="zh-TW" altLang="en-US" dirty="0" smtClean="0"/>
              <a:t>一次，輸出由人判讀。</a:t>
            </a:r>
            <a:endParaRPr lang="zh-TW" altLang="en-US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713098"/>
            <a:ext cx="4248474" cy="17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1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迴文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輸入一段英文字串</a:t>
            </a:r>
            <a:r>
              <a:rPr lang="zh-TW" altLang="en-US" dirty="0" smtClean="0"/>
              <a:t>，請判斷他是不是迴文？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abccddccba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abcdba</a:t>
            </a:r>
            <a:endParaRPr lang="en-US" altLang="zh-TW" dirty="0" smtClean="0"/>
          </a:p>
          <a:p>
            <a:r>
              <a:rPr lang="zh-TW" altLang="en-US" dirty="0"/>
              <a:t>輸出：是迴</a:t>
            </a:r>
            <a:r>
              <a:rPr lang="zh-TW" altLang="en-US" dirty="0" smtClean="0"/>
              <a:t>文 或 不是迴文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如果是迴文</a:t>
            </a:r>
            <a:r>
              <a:rPr lang="zh-TW" altLang="en-US" dirty="0" smtClean="0"/>
              <a:t>，頭</a:t>
            </a:r>
            <a:r>
              <a:rPr lang="en-US" altLang="zh-TW" dirty="0" smtClean="0"/>
              <a:t>1</a:t>
            </a:r>
            <a:r>
              <a:rPr lang="zh-TW" altLang="en-US" dirty="0" smtClean="0"/>
              <a:t>尾</a:t>
            </a:r>
            <a:r>
              <a:rPr lang="en-US" altLang="zh-TW" dirty="0" smtClean="0"/>
              <a:t>1</a:t>
            </a:r>
            <a:r>
              <a:rPr lang="zh-TW" altLang="en-US" dirty="0" smtClean="0"/>
              <a:t>相同，頭</a:t>
            </a:r>
            <a:r>
              <a:rPr lang="en-US" altLang="zh-TW" dirty="0" smtClean="0"/>
              <a:t>2</a:t>
            </a:r>
            <a:r>
              <a:rPr lang="zh-TW" altLang="en-US" dirty="0" smtClean="0"/>
              <a:t>尾</a:t>
            </a:r>
            <a:r>
              <a:rPr lang="en-US" altLang="zh-TW" dirty="0" smtClean="0"/>
              <a:t>2</a:t>
            </a:r>
            <a:r>
              <a:rPr lang="zh-TW" altLang="en-US" dirty="0" smtClean="0"/>
              <a:t>相同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dirty="0"/>
              <a:t>用迴圈指標一頭一尾比較即可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的倍數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給一個超長數字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，判斷他是不是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的倍數？</a:t>
            </a:r>
            <a:endParaRPr lang="en-US" altLang="zh-TW" dirty="0" smtClean="0"/>
          </a:p>
          <a:p>
            <a:r>
              <a:rPr lang="zh-TW" altLang="en-US" dirty="0"/>
              <a:t>輸入：超長位數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輸出：是或</a:t>
            </a:r>
            <a:r>
              <a:rPr lang="zh-TW" altLang="en-US" dirty="0" smtClean="0"/>
              <a:t>不是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變數用整數或長整數都不夠用！</a:t>
            </a:r>
            <a:endParaRPr lang="en-US" altLang="zh-TW" dirty="0" smtClean="0"/>
          </a:p>
          <a:p>
            <a:pPr lvl="1"/>
            <a:r>
              <a:rPr lang="zh-TW" altLang="en-US" dirty="0"/>
              <a:t>用字串讀</a:t>
            </a:r>
            <a:r>
              <a:rPr lang="zh-TW" altLang="en-US" dirty="0" smtClean="0"/>
              <a:t>進來，一位數一位數處理。</a:t>
            </a:r>
            <a:endParaRPr lang="en-US" altLang="zh-TW" dirty="0" smtClean="0"/>
          </a:p>
          <a:p>
            <a:pPr lvl="1"/>
            <a:r>
              <a:rPr lang="zh-TW" altLang="en-US" b="1" dirty="0"/>
              <a:t>奇數</a:t>
            </a:r>
            <a:r>
              <a:rPr lang="zh-TW" altLang="en-US" b="1" dirty="0" smtClean="0"/>
              <a:t>位的和</a:t>
            </a:r>
            <a:r>
              <a:rPr lang="zh-TW" altLang="en-US" dirty="0" smtClean="0"/>
              <a:t>與</a:t>
            </a:r>
            <a:r>
              <a:rPr lang="zh-TW" altLang="en-US" b="1" dirty="0" smtClean="0"/>
              <a:t>偶數位的和</a:t>
            </a:r>
            <a:r>
              <a:rPr lang="zh-TW" altLang="en-US" dirty="0" smtClean="0"/>
              <a:t>相差為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的倍數，則是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的倍數，否則不是。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7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秘密差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將一個十進位正整數的奇數位數的和稱為 </a:t>
            </a:r>
            <a:r>
              <a:rPr lang="en-US" altLang="zh-TW" dirty="0"/>
              <a:t>A</a:t>
            </a:r>
            <a:r>
              <a:rPr lang="zh-TW" altLang="en-US" dirty="0"/>
              <a:t>，偶數位數的和稱為 </a:t>
            </a:r>
            <a:r>
              <a:rPr lang="en-US" altLang="zh-TW" dirty="0"/>
              <a:t>B</a:t>
            </a:r>
            <a:r>
              <a:rPr lang="zh-TW" altLang="en-US" dirty="0"/>
              <a:t>，則 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的絕 對差值</a:t>
            </a:r>
            <a:r>
              <a:rPr lang="en-US" altLang="zh-TW" dirty="0"/>
              <a:t>|A</a:t>
            </a:r>
            <a:r>
              <a:rPr lang="zh-TW" altLang="en-US" dirty="0"/>
              <a:t>－</a:t>
            </a:r>
            <a:r>
              <a:rPr lang="en-US" altLang="zh-TW" dirty="0"/>
              <a:t>B|</a:t>
            </a:r>
            <a:r>
              <a:rPr lang="zh-TW" altLang="en-US" dirty="0"/>
              <a:t>稱為這個正整數的秘密差。 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263541 </a:t>
            </a:r>
            <a:r>
              <a:rPr lang="zh-TW" altLang="en-US" dirty="0"/>
              <a:t>的奇數位數的和 </a:t>
            </a:r>
            <a:r>
              <a:rPr lang="en-US" altLang="zh-TW" dirty="0"/>
              <a:t>A = 6+5+1 = 12</a:t>
            </a:r>
            <a:r>
              <a:rPr lang="zh-TW" altLang="en-US" dirty="0"/>
              <a:t>，偶數位數的和 </a:t>
            </a:r>
            <a:r>
              <a:rPr lang="en-US" altLang="zh-TW" dirty="0"/>
              <a:t>B = 2+3+4 = 9</a:t>
            </a:r>
            <a:r>
              <a:rPr lang="zh-TW" altLang="en-US" dirty="0"/>
              <a:t>，所以 </a:t>
            </a:r>
            <a:r>
              <a:rPr lang="en-US" altLang="zh-TW" dirty="0"/>
              <a:t>263541 </a:t>
            </a:r>
            <a:r>
              <a:rPr lang="zh-TW" altLang="en-US" dirty="0"/>
              <a:t>的秘密差是</a:t>
            </a:r>
            <a:r>
              <a:rPr lang="en-US" altLang="zh-TW" dirty="0"/>
              <a:t>|12</a:t>
            </a:r>
            <a:r>
              <a:rPr lang="zh-TW" altLang="en-US" dirty="0"/>
              <a:t>－</a:t>
            </a:r>
            <a:r>
              <a:rPr lang="en-US" altLang="zh-TW" dirty="0"/>
              <a:t>9|= 3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給定一個十進位正整數 </a:t>
            </a:r>
            <a:r>
              <a:rPr lang="en-US" altLang="zh-TW" dirty="0"/>
              <a:t>X</a:t>
            </a:r>
            <a:r>
              <a:rPr lang="zh-TW" altLang="en-US" dirty="0"/>
              <a:t>，請找出 </a:t>
            </a:r>
            <a:r>
              <a:rPr lang="en-US" altLang="zh-TW" dirty="0"/>
              <a:t>X </a:t>
            </a:r>
            <a:r>
              <a:rPr lang="zh-TW" altLang="en-US" dirty="0"/>
              <a:t>的秘密差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輸出：秘密</a:t>
            </a:r>
            <a:r>
              <a:rPr lang="zh-TW" altLang="en-US" dirty="0" smtClean="0"/>
              <a:t>差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</a:t>
            </a:r>
            <a:r>
              <a:rPr lang="zh-TW" altLang="en-US" dirty="0"/>
              <a:t>取的奇數位數與偶數</a:t>
            </a:r>
            <a:r>
              <a:rPr lang="zh-TW" altLang="en-US" dirty="0" smtClean="0"/>
              <a:t>位數</a:t>
            </a:r>
            <a:r>
              <a:rPr lang="en-US" altLang="zh-TW" dirty="0" smtClean="0">
                <a:sym typeface="Wingdings" panose="05000000000000000000" pitchFamily="2" charset="2"/>
              </a:rPr>
              <a:t>%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分別加起來。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0853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怪奇數列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S1=1</a:t>
            </a:r>
            <a:br>
              <a:rPr lang="en-US" altLang="zh-TW" dirty="0" smtClean="0"/>
            </a:br>
            <a:r>
              <a:rPr lang="en-US" altLang="zh-TW" dirty="0" smtClean="0"/>
              <a:t>S2=11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S3=21</a:t>
            </a:r>
            <a:br>
              <a:rPr lang="en-US" altLang="zh-TW" dirty="0" smtClean="0"/>
            </a:br>
            <a:r>
              <a:rPr lang="en-US" altLang="zh-TW" dirty="0" smtClean="0"/>
              <a:t>S4=1211</a:t>
            </a:r>
            <a:br>
              <a:rPr lang="en-US" altLang="zh-TW" dirty="0" smtClean="0"/>
            </a:br>
            <a:r>
              <a:rPr lang="en-US" altLang="zh-TW" dirty="0" smtClean="0"/>
              <a:t>S5=111221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S6=312211</a:t>
            </a:r>
            <a:br>
              <a:rPr lang="en-US" altLang="zh-TW" dirty="0" smtClean="0"/>
            </a:br>
            <a:r>
              <a:rPr lang="en-US" altLang="zh-TW" dirty="0" smtClean="0"/>
              <a:t>S7=13112221</a:t>
            </a:r>
            <a:br>
              <a:rPr lang="en-US" altLang="zh-TW" dirty="0" smtClean="0"/>
            </a:br>
            <a:r>
              <a:rPr lang="en-US" altLang="zh-TW" dirty="0" smtClean="0"/>
              <a:t>S8=1113213211</a:t>
            </a:r>
          </a:p>
          <a:p>
            <a:r>
              <a:rPr lang="zh-TW" altLang="en-US" dirty="0"/>
              <a:t>請找出</a:t>
            </a:r>
            <a:r>
              <a:rPr lang="en-US" altLang="zh-TW" dirty="0"/>
              <a:t>Sn</a:t>
            </a:r>
            <a:r>
              <a:rPr lang="en-US" altLang="zh-TW" dirty="0" smtClean="0"/>
              <a:t>, n &lt;30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找出規律後</a:t>
            </a:r>
            <a:r>
              <a:rPr lang="zh-TW" altLang="en-US" dirty="0" smtClean="0"/>
              <a:t>，再看看怎麼產生！</a:t>
            </a:r>
            <a:endParaRPr lang="en-US" altLang="zh-TW" dirty="0" smtClean="0"/>
          </a:p>
          <a:p>
            <a:pPr lvl="1"/>
            <a:r>
              <a:rPr lang="zh-TW" altLang="en-US" dirty="0"/>
              <a:t>每一個都建立在前一個結果上產生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859624" y="2455159"/>
            <a:ext cx="3648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S2</a:t>
            </a:r>
            <a:r>
              <a:rPr lang="zh-TW" altLang="en-US" dirty="0" smtClean="0">
                <a:solidFill>
                  <a:srgbClr val="FF0000"/>
                </a:solidFill>
              </a:rPr>
              <a:t>開始每兩個數字一組這樣唸：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S2=1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   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S3=2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S4=1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S5=1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S6=3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6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我們長得像嗎？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兩個字串如果所有的字都一樣只是位置不同，就叫做兩個很像，否則就是不像。例如： 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owpab</a:t>
            </a:r>
            <a:r>
              <a:rPr lang="zh-TW" altLang="en-US" dirty="0" smtClean="0"/>
              <a:t>為像；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okwba</a:t>
            </a:r>
            <a:r>
              <a:rPr lang="zh-TW" altLang="en-US" dirty="0" smtClean="0"/>
              <a:t>就不像。差在</a:t>
            </a:r>
            <a:r>
              <a:rPr lang="en-US" altLang="zh-TW" dirty="0" smtClean="0"/>
              <a:t>p</a:t>
            </a:r>
            <a:r>
              <a:rPr lang="zh-TW" altLang="en-US" dirty="0" smtClean="0"/>
              <a:t>變</a:t>
            </a:r>
            <a:r>
              <a:rPr lang="en-US" altLang="zh-TW" dirty="0" smtClean="0"/>
              <a:t>k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r>
              <a:rPr lang="zh-TW" altLang="en-US" dirty="0"/>
              <a:t>輸入：兩</a:t>
            </a:r>
            <a:r>
              <a:rPr lang="zh-TW" altLang="en-US" dirty="0" smtClean="0"/>
              <a:t>字串，字串只有小寫</a:t>
            </a:r>
            <a:r>
              <a:rPr lang="en-US" altLang="zh-TW" dirty="0" err="1" smtClean="0"/>
              <a:t>a~z</a:t>
            </a:r>
            <a:endParaRPr lang="en-US" altLang="zh-TW" dirty="0" smtClean="0"/>
          </a:p>
          <a:p>
            <a:r>
              <a:rPr lang="zh-TW" altLang="en-US" dirty="0"/>
              <a:t>輸出：像或</a:t>
            </a:r>
            <a:r>
              <a:rPr lang="zh-TW" altLang="en-US" dirty="0" smtClean="0"/>
              <a:t>不像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用表格</a:t>
            </a:r>
            <a:r>
              <a:rPr lang="en-US" altLang="zh-TW" dirty="0"/>
              <a:t>(</a:t>
            </a:r>
            <a:r>
              <a:rPr lang="zh-TW" altLang="en-US" dirty="0"/>
              <a:t>陣列</a:t>
            </a:r>
            <a:r>
              <a:rPr lang="en-US" altLang="zh-TW" dirty="0"/>
              <a:t>)</a:t>
            </a:r>
            <a:r>
              <a:rPr lang="zh-TW" altLang="en-US" dirty="0"/>
              <a:t>紀錄第一字串所有的</a:t>
            </a:r>
            <a:r>
              <a:rPr lang="zh-TW" altLang="en-US" dirty="0" smtClean="0"/>
              <a:t>字出現次數</a:t>
            </a:r>
            <a:endParaRPr lang="en-US" altLang="zh-TW" dirty="0" smtClean="0"/>
          </a:p>
          <a:p>
            <a:pPr lvl="1"/>
            <a:r>
              <a:rPr lang="zh-TW" altLang="en-US" dirty="0"/>
              <a:t>第二個字串去</a:t>
            </a:r>
            <a:r>
              <a:rPr lang="zh-TW" altLang="en-US" dirty="0" smtClean="0"/>
              <a:t>減掉表格相應的字次數</a:t>
            </a:r>
            <a:endParaRPr lang="en-US" altLang="zh-TW" dirty="0" smtClean="0"/>
          </a:p>
          <a:p>
            <a:pPr lvl="1"/>
            <a:r>
              <a:rPr lang="zh-TW" altLang="en-US" dirty="0"/>
              <a:t>如果表格中有非</a:t>
            </a:r>
            <a:r>
              <a:rPr lang="en-US" altLang="zh-TW" dirty="0"/>
              <a:t>0</a:t>
            </a:r>
            <a:r>
              <a:rPr lang="zh-TW" altLang="en-US" dirty="0"/>
              <a:t>就是不像</a:t>
            </a:r>
            <a:r>
              <a:rPr lang="zh-TW" altLang="en-US" dirty="0" smtClean="0"/>
              <a:t>，如果全</a:t>
            </a:r>
            <a:r>
              <a:rPr lang="en-US" altLang="zh-TW" dirty="0" smtClean="0"/>
              <a:t>0</a:t>
            </a:r>
            <a:r>
              <a:rPr lang="zh-TW" altLang="en-US" dirty="0" smtClean="0"/>
              <a:t>就是像。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12476"/>
              </p:ext>
            </p:extLst>
          </p:nvPr>
        </p:nvGraphicFramePr>
        <p:xfrm>
          <a:off x="6096000" y="4787811"/>
          <a:ext cx="4527420" cy="80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42">
                  <a:extLst>
                    <a:ext uri="{9D8B030D-6E8A-4147-A177-3AD203B41FA5}">
                      <a16:colId xmlns:a16="http://schemas.microsoft.com/office/drawing/2014/main" val="252003845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75961517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3792109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86244268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473349898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0321126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638460387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47690320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53253242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385636866"/>
                    </a:ext>
                  </a:extLst>
                </a:gridCol>
              </a:tblGrid>
              <a:tr h="322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90722"/>
                  </a:ext>
                </a:extLst>
              </a:tr>
              <a:tr h="4395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4471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724158" y="4186384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1: </a:t>
            </a:r>
            <a:r>
              <a:rPr lang="en-US" altLang="zh-TW" sz="2000" dirty="0" err="1" smtClean="0"/>
              <a:t>bbcegg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2037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7249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7165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7081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73626" y="5769716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2: </a:t>
            </a:r>
            <a:r>
              <a:rPr lang="en-US" altLang="zh-TW" sz="2000" dirty="0" err="1" smtClean="0"/>
              <a:t>eggbcb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20379" y="519082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7249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980418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887074" y="516380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71787" y="5769716"/>
            <a:ext cx="180369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字串</a:t>
            </a:r>
            <a:r>
              <a:rPr lang="en-US" altLang="zh-TW" sz="2000" dirty="0" smtClean="0">
                <a:solidFill>
                  <a:srgbClr val="FF0000"/>
                </a:solidFill>
              </a:rPr>
              <a:t>2: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eggacb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22732" y="5190445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18540" y="518058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072499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975569" y="518273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8315" y="518061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2" name="五角星形 2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五角星形 2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五角星形 2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五角星形 2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五角星形 2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677334" y="1142501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Leetcode</a:t>
            </a:r>
            <a:r>
              <a:rPr lang="en-US" altLang="zh-TW" dirty="0" smtClean="0"/>
              <a:t> 242 </a:t>
            </a:r>
            <a:r>
              <a:rPr lang="en-US" altLang="zh-TW" b="1" dirty="0"/>
              <a:t>Valid Anagram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1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d139: Compressed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有一種字串壓縮的方法是將重覆出現的字母，以「數字 </a:t>
            </a:r>
            <a:r>
              <a:rPr lang="en-US" altLang="zh-TW" dirty="0"/>
              <a:t>+ </a:t>
            </a:r>
            <a:r>
              <a:rPr lang="zh-TW" altLang="en-US" dirty="0"/>
              <a:t>字母」的方式表示。例如：</a:t>
            </a:r>
            <a:r>
              <a:rPr lang="en-US" altLang="zh-TW" dirty="0"/>
              <a:t>AAABBC </a:t>
            </a:r>
            <a:r>
              <a:rPr lang="zh-TW" altLang="en-US" dirty="0"/>
              <a:t>即以 </a:t>
            </a:r>
            <a:r>
              <a:rPr lang="en-US" altLang="zh-TW" dirty="0"/>
              <a:t>3ABBC </a:t>
            </a:r>
            <a:r>
              <a:rPr lang="zh-TW" altLang="en-US" dirty="0"/>
              <a:t>表示，這樣就可以節省一個字元的空間。而其中的 </a:t>
            </a:r>
            <a:r>
              <a:rPr lang="en-US" altLang="zh-TW" dirty="0"/>
              <a:t>BB</a:t>
            </a:r>
            <a:r>
              <a:rPr lang="zh-TW" altLang="en-US" dirty="0"/>
              <a:t>，若以 </a:t>
            </a:r>
            <a:r>
              <a:rPr lang="en-US" altLang="zh-TW" dirty="0"/>
              <a:t>2B </a:t>
            </a:r>
            <a:r>
              <a:rPr lang="zh-TW" altLang="en-US" dirty="0"/>
              <a:t>表示，一樣是兩個字元，因此，仍以 </a:t>
            </a:r>
            <a:r>
              <a:rPr lang="en-US" altLang="zh-TW" dirty="0"/>
              <a:t>BB </a:t>
            </a:r>
            <a:r>
              <a:rPr lang="zh-TW" altLang="en-US" dirty="0"/>
              <a:t>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AAABCDDEFFFF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3ABCDDE4F</a:t>
            </a:r>
            <a:endParaRPr lang="en-US" altLang="zh-TW" dirty="0"/>
          </a:p>
          <a:p>
            <a:pPr lvl="1"/>
            <a:r>
              <a:rPr lang="en-US" altLang="zh-TW" dirty="0" smtClean="0"/>
              <a:t>CCCCCCCCCCBC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10CBC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輸入：一大寫</a:t>
            </a:r>
            <a:r>
              <a:rPr lang="zh-TW" altLang="en-US" dirty="0" smtClean="0">
                <a:sym typeface="Wingdings" panose="05000000000000000000" pitchFamily="2" charset="2"/>
              </a:rPr>
              <a:t>字串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輸出：壓縮</a:t>
            </a:r>
            <a:r>
              <a:rPr lang="zh-TW" altLang="en-US" dirty="0" smtClean="0">
                <a:sym typeface="Wingdings" panose="05000000000000000000" pitchFamily="2" charset="2"/>
              </a:rPr>
              <a:t>結果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思考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怎麼計算</a:t>
            </a:r>
            <a:r>
              <a:rPr lang="zh-TW" altLang="en-US" dirty="0"/>
              <a:t>連續字元出現</a:t>
            </a:r>
            <a:r>
              <a:rPr lang="zh-TW" altLang="en-US" dirty="0" smtClean="0"/>
              <a:t>次數？往前往後記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一邊</a:t>
            </a:r>
            <a:r>
              <a:rPr lang="zh-TW" altLang="en-US" dirty="0"/>
              <a:t>計算一邊</a:t>
            </a:r>
            <a:r>
              <a:rPr lang="zh-TW" altLang="en-US" dirty="0" smtClean="0"/>
              <a:t>輸出才省時喔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72939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http://zerojudge.tw/ShowProblem?problemid=d139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4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你會是迴文嗎？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給你一串大寫英文字母，他們可以形成迴文嗎？</a:t>
            </a:r>
            <a:endParaRPr lang="en-US" altLang="zh-TW" dirty="0" smtClean="0"/>
          </a:p>
          <a:p>
            <a:r>
              <a:rPr lang="zh-TW" altLang="en-US" dirty="0"/>
              <a:t>輸入：一個大寫英文</a:t>
            </a:r>
            <a:r>
              <a:rPr lang="zh-TW" altLang="en-US" dirty="0" smtClean="0"/>
              <a:t>字串</a:t>
            </a:r>
            <a:endParaRPr lang="en-US" altLang="zh-TW" dirty="0" smtClean="0"/>
          </a:p>
          <a:p>
            <a:r>
              <a:rPr lang="zh-TW" altLang="en-US" dirty="0"/>
              <a:t>輸出：可以或不</a:t>
            </a:r>
            <a:r>
              <a:rPr lang="zh-TW" altLang="en-US" dirty="0" smtClean="0"/>
              <a:t>可以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迴文特徵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多觀察</a:t>
            </a:r>
            <a:r>
              <a:rPr lang="zh-TW" altLang="en-US" dirty="0"/>
              <a:t>幾個迴</a:t>
            </a:r>
            <a:r>
              <a:rPr lang="zh-TW" altLang="en-US" dirty="0" smtClean="0"/>
              <a:t>文</a:t>
            </a:r>
            <a:endParaRPr lang="en-US" altLang="zh-TW" dirty="0" smtClean="0"/>
          </a:p>
          <a:p>
            <a:pPr lvl="1"/>
            <a:r>
              <a:rPr lang="zh-TW" altLang="en-US" dirty="0"/>
              <a:t>歸納一下關係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52064"/>
              </p:ext>
            </p:extLst>
          </p:nvPr>
        </p:nvGraphicFramePr>
        <p:xfrm>
          <a:off x="5208135" y="2815273"/>
          <a:ext cx="1764113" cy="349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13">
                  <a:extLst>
                    <a:ext uri="{9D8B030D-6E8A-4147-A177-3AD203B41FA5}">
                      <a16:colId xmlns:a16="http://schemas.microsoft.com/office/drawing/2014/main" val="2489285829"/>
                    </a:ext>
                  </a:extLst>
                </a:gridCol>
              </a:tblGrid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550902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ABCDCBA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81988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AABCCBAA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01730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AABABAA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034685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CCCCACCCC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4758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BBBCCBBB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004588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DCCAAACCD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340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19161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6877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05113"/>
              </p:ext>
            </p:extLst>
          </p:nvPr>
        </p:nvGraphicFramePr>
        <p:xfrm>
          <a:off x="6972248" y="2433320"/>
          <a:ext cx="3491096" cy="387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774">
                  <a:extLst>
                    <a:ext uri="{9D8B030D-6E8A-4147-A177-3AD203B41FA5}">
                      <a16:colId xmlns:a16="http://schemas.microsoft.com/office/drawing/2014/main" val="1418703617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3649516703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719935096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434086977"/>
                    </a:ext>
                  </a:extLst>
                </a:gridCol>
              </a:tblGrid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48834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8152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9866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84595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9268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35256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7958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9229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29813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7346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842500" y="326644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38717" y="4034312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38717" y="4430777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38717" y="519954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115300" y="558292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978900" y="559308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38717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115300" y="5974941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002830" y="5983563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842500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44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機器寶寶回家嗎？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機器人接收一連串控制指令上</a:t>
            </a:r>
            <a:r>
              <a:rPr lang="en-US" altLang="zh-TW" dirty="0" smtClean="0"/>
              <a:t>(U)</a:t>
            </a:r>
            <a:r>
              <a:rPr lang="zh-TW" altLang="en-US" dirty="0" smtClean="0"/>
              <a:t>、下</a:t>
            </a:r>
            <a:r>
              <a:rPr lang="en-US" altLang="zh-TW" dirty="0" smtClean="0"/>
              <a:t>(D)</a:t>
            </a:r>
            <a:r>
              <a:rPr lang="zh-TW" altLang="en-US" dirty="0" smtClean="0"/>
              <a:t>、左</a:t>
            </a:r>
            <a:r>
              <a:rPr lang="en-US" altLang="zh-TW" dirty="0" smtClean="0"/>
              <a:t>(L)</a:t>
            </a:r>
            <a:r>
              <a:rPr lang="zh-TW" altLang="en-US" dirty="0" smtClean="0"/>
              <a:t>、右</a:t>
            </a:r>
            <a:r>
              <a:rPr lang="en-US" altLang="zh-TW" dirty="0" smtClean="0"/>
              <a:t>(R)</a:t>
            </a:r>
            <a:r>
              <a:rPr lang="zh-TW" altLang="en-US" dirty="0" smtClean="0"/>
              <a:t>，以字串形式輸入。</a:t>
            </a:r>
            <a:endParaRPr lang="en-US" altLang="zh-TW" dirty="0" smtClean="0"/>
          </a:p>
          <a:p>
            <a:r>
              <a:rPr lang="zh-TW" altLang="en-US" dirty="0"/>
              <a:t>判斷機器人會不會回到</a:t>
            </a:r>
            <a:r>
              <a:rPr lang="zh-TW" altLang="en-US" dirty="0" smtClean="0"/>
              <a:t>出發點？</a:t>
            </a:r>
            <a:endParaRPr lang="en-US" altLang="zh-TW" dirty="0" smtClean="0"/>
          </a:p>
          <a:p>
            <a:r>
              <a:rPr lang="zh-TW" altLang="en-US" dirty="0"/>
              <a:t>不考慮機器人面向哪邊</a:t>
            </a:r>
            <a:r>
              <a:rPr lang="zh-TW" altLang="en-US" dirty="0" smtClean="0"/>
              <a:t>，也就是上下左右是以我們旁觀人的角度去看。</a:t>
            </a:r>
            <a:endParaRPr lang="en-US" altLang="zh-TW" dirty="0" smtClean="0"/>
          </a:p>
          <a:p>
            <a:r>
              <a:rPr lang="zh-TW" altLang="en-US" dirty="0" smtClean="0"/>
              <a:t>判斷</a:t>
            </a:r>
            <a:r>
              <a:rPr lang="zh-TW" altLang="en-US" dirty="0"/>
              <a:t>技巧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上與下是相對的</a:t>
            </a:r>
            <a:r>
              <a:rPr lang="zh-TW" altLang="en-US" dirty="0" smtClean="0"/>
              <a:t>，兩者次數要一樣多次。同理左右也是一樣。</a:t>
            </a:r>
            <a:endParaRPr lang="en-US" altLang="zh-TW" dirty="0" smtClean="0"/>
          </a:p>
          <a:p>
            <a:pPr lvl="1"/>
            <a:r>
              <a:rPr lang="zh-TW" altLang="en-US" dirty="0"/>
              <a:t>如果上下次數一樣</a:t>
            </a:r>
            <a:r>
              <a:rPr lang="zh-TW" altLang="en-US" dirty="0" smtClean="0"/>
              <a:t>，且左右次數一樣，那麼機器人就會回到原出發點。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677334" y="1270000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212121"/>
                </a:solidFill>
                <a:latin typeface="-apple-system"/>
              </a:rPr>
              <a:t>657. Robot Return to Origin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77334" y="1631777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810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r>
              <a:rPr lang="en-US" altLang="zh-TW" dirty="0" smtClean="0"/>
              <a:t>(Recursive function)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7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可樂盡量喝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某商點推出三個可樂瓶可以換一瓶新可樂的活動。例如；買了</a:t>
            </a:r>
            <a:r>
              <a:rPr lang="en-US" altLang="zh-TW" dirty="0" smtClean="0"/>
              <a:t>8</a:t>
            </a:r>
            <a:r>
              <a:rPr lang="zh-TW" altLang="en-US" dirty="0" smtClean="0"/>
              <a:t>罐可樂，你最終可以喝到</a:t>
            </a:r>
            <a:r>
              <a:rPr lang="en-US" altLang="zh-TW" dirty="0" smtClean="0"/>
              <a:t>11</a:t>
            </a:r>
            <a:r>
              <a:rPr lang="zh-TW" altLang="en-US" dirty="0" smtClean="0"/>
              <a:t>瓶。但是，如果你先跟朋友借一個空瓶，你卻有機會喝到</a:t>
            </a:r>
            <a:r>
              <a:rPr lang="en-US" altLang="zh-TW" dirty="0" smtClean="0"/>
              <a:t>12</a:t>
            </a:r>
            <a:r>
              <a:rPr lang="zh-TW" altLang="en-US" dirty="0" smtClean="0"/>
              <a:t>瓶，最終還可以還朋友一個空瓶。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：買</a:t>
            </a:r>
            <a:r>
              <a:rPr lang="en-US" altLang="zh-TW" dirty="0" smtClean="0"/>
              <a:t>N</a:t>
            </a:r>
            <a:r>
              <a:rPr lang="zh-TW" altLang="en-US" dirty="0" smtClean="0"/>
              <a:t>瓶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：喝到？</a:t>
            </a:r>
            <a:r>
              <a:rPr lang="zh-TW" altLang="en-US" dirty="0"/>
              <a:t>瓶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 smtClean="0"/>
              <a:t>N=1</a:t>
            </a:r>
            <a:r>
              <a:rPr lang="zh-TW" altLang="en-US" dirty="0" smtClean="0"/>
              <a:t>開始思考</a:t>
            </a:r>
            <a:r>
              <a:rPr lang="zh-TW" altLang="en-US" dirty="0"/>
              <a:t>喝到</a:t>
            </a:r>
            <a:r>
              <a:rPr lang="zh-TW" altLang="en-US" dirty="0" smtClean="0"/>
              <a:t>幾瓶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N=2</a:t>
            </a:r>
            <a:r>
              <a:rPr lang="zh-TW" altLang="en-US" dirty="0"/>
              <a:t>幾瓶</a:t>
            </a:r>
            <a:r>
              <a:rPr lang="zh-TW" altLang="en-US" dirty="0" smtClean="0"/>
              <a:t>？</a:t>
            </a:r>
            <a:r>
              <a:rPr lang="en-US" altLang="zh-TW" dirty="0" smtClean="0"/>
              <a:t>N=3</a:t>
            </a:r>
            <a:r>
              <a:rPr lang="zh-TW" altLang="en-US" dirty="0"/>
              <a:t>幾瓶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歸納法</a:t>
            </a:r>
          </a:p>
          <a:p>
            <a:pPr marL="457200" lvl="1" indent="0">
              <a:buNone/>
            </a:pPr>
            <a:endParaRPr lang="zh-TW" altLang="en-US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818" y="3114267"/>
            <a:ext cx="1643265" cy="1952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90" y="3114267"/>
            <a:ext cx="1930070" cy="19522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90685" y="32443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90685" y="38438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69081" y="451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6680718" y="4954555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十字形 10"/>
          <p:cNvSpPr/>
          <p:nvPr/>
        </p:nvSpPr>
        <p:spPr>
          <a:xfrm>
            <a:off x="6718919" y="4492835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056033" y="5031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929641" y="32147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929641" y="38142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908037" y="44831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9419674" y="4924994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/>
          <p:cNvSpPr/>
          <p:nvPr/>
        </p:nvSpPr>
        <p:spPr>
          <a:xfrm>
            <a:off x="9457875" y="4463274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794989" y="50020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五角星形 1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52196"/>
              </p:ext>
            </p:extLst>
          </p:nvPr>
        </p:nvGraphicFramePr>
        <p:xfrm>
          <a:off x="3585792" y="3028631"/>
          <a:ext cx="16826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884">
                  <a:extLst>
                    <a:ext uri="{9D8B030D-6E8A-4147-A177-3AD203B41FA5}">
                      <a16:colId xmlns:a16="http://schemas.microsoft.com/office/drawing/2014/main" val="3077410428"/>
                    </a:ext>
                  </a:extLst>
                </a:gridCol>
                <a:gridCol w="560884">
                  <a:extLst>
                    <a:ext uri="{9D8B030D-6E8A-4147-A177-3AD203B41FA5}">
                      <a16:colId xmlns:a16="http://schemas.microsoft.com/office/drawing/2014/main" val="2128256075"/>
                    </a:ext>
                  </a:extLst>
                </a:gridCol>
                <a:gridCol w="560884">
                  <a:extLst>
                    <a:ext uri="{9D8B030D-6E8A-4147-A177-3AD203B41FA5}">
                      <a16:colId xmlns:a16="http://schemas.microsoft.com/office/drawing/2014/main" val="45552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21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1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50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21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554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9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540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條件判斷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你的美國時間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台灣的時間比美國快</a:t>
                </a:r>
                <a:r>
                  <a:rPr lang="en-US" altLang="zh-TW" dirty="0" smtClean="0"/>
                  <a:t>15</a:t>
                </a:r>
                <a:r>
                  <a:rPr lang="zh-TW" altLang="en-US" dirty="0" smtClean="0"/>
                  <a:t>小時，請寫一個程式，幫忙把台灣時間轉為美國時間。</a:t>
                </a:r>
                <a:r>
                  <a:rPr lang="en-US" altLang="zh-TW" dirty="0" smtClean="0"/>
                  <a:t>(24</a:t>
                </a:r>
                <a:r>
                  <a:rPr lang="zh-TW" altLang="en-US" dirty="0" smtClean="0"/>
                  <a:t>小時制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輸入：台灣時間 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23</a:t>
                </a:r>
                <a:endParaRPr lang="zh-TW" altLang="en-US" dirty="0"/>
              </a:p>
              <a:p>
                <a:r>
                  <a:rPr lang="zh-TW" altLang="en-US" dirty="0" smtClean="0"/>
                  <a:t>輸出：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dirty="0"/>
                      <m:t>美國時間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23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舉例：</a:t>
                </a:r>
                <a:r>
                  <a:rPr lang="en-US" altLang="zh-TW" dirty="0" smtClean="0"/>
                  <a:t>h=20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</a:t>
                </a:r>
                <a:r>
                  <a:rPr lang="zh-TW" altLang="en-US" dirty="0" smtClean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=5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h=10</a:t>
                </a:r>
                <a:r>
                  <a:rPr lang="zh-TW" altLang="en-US" dirty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=19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8120"/>
              </p:ext>
            </p:extLst>
          </p:nvPr>
        </p:nvGraphicFramePr>
        <p:xfrm>
          <a:off x="5558971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0158"/>
              </p:ext>
            </p:extLst>
          </p:nvPr>
        </p:nvGraphicFramePr>
        <p:xfrm>
          <a:off x="7719105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365102" y="5495731"/>
            <a:ext cx="2090057" cy="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角星形 7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橫衝直撞的皇后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西洋棋</a:t>
            </a:r>
            <a:r>
              <a:rPr lang="zh-TW" altLang="en-US" dirty="0" smtClean="0"/>
              <a:t>中的皇后</a:t>
            </a:r>
            <a:r>
              <a:rPr lang="zh-TW" altLang="en-US" dirty="0"/>
              <a:t>。她可以循垂直、水平、或對角線的方向隨她走幾格，如下圖 </a:t>
            </a:r>
            <a:r>
              <a:rPr lang="en-US" altLang="zh-TW" dirty="0"/>
              <a:t>(</a:t>
            </a:r>
            <a:r>
              <a:rPr lang="zh-TW" altLang="en-US" dirty="0"/>
              <a:t>黑點表示皇后可以</a:t>
            </a:r>
            <a:r>
              <a:rPr lang="zh-TW" altLang="en-US" dirty="0">
                <a:solidFill>
                  <a:srgbClr val="FF0000"/>
                </a:solidFill>
              </a:rPr>
              <a:t>一步走到</a:t>
            </a:r>
            <a:r>
              <a:rPr lang="zh-TW" altLang="en-US" dirty="0"/>
              <a:t>的格子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給你兩個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起點終點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，請幫忙計算皇后可以幾步走到？</a:t>
            </a:r>
            <a:endParaRPr lang="en-US" altLang="zh-TW" dirty="0" smtClean="0"/>
          </a:p>
          <a:p>
            <a:r>
              <a:rPr lang="zh-TW" altLang="en-US" dirty="0"/>
              <a:t>輸入：兩個座標</a:t>
            </a:r>
            <a:r>
              <a:rPr lang="en-US" altLang="zh-TW" dirty="0" smtClean="0"/>
              <a:t>x1,y1, x2,y2(1~8)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情況一：在黑點</a:t>
            </a:r>
            <a:r>
              <a:rPr lang="zh-TW" altLang="en-US" dirty="0" smtClean="0"/>
              <a:t>上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情況二：在黑點</a:t>
            </a:r>
            <a:r>
              <a:rPr lang="zh-TW" altLang="en-US" dirty="0" smtClean="0"/>
              <a:t>外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2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情況三：同一</a:t>
            </a:r>
            <a:r>
              <a:rPr lang="zh-TW" altLang="en-US" dirty="0" smtClean="0"/>
              <a:t>點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0</a:t>
            </a:r>
            <a:r>
              <a:rPr lang="zh-TW" altLang="en-US" dirty="0"/>
              <a:t>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58536"/>
              </p:ext>
            </p:extLst>
          </p:nvPr>
        </p:nvGraphicFramePr>
        <p:xfrm>
          <a:off x="6934929" y="2604450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81933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00" y="4296918"/>
            <a:ext cx="172714" cy="301245"/>
          </a:xfrm>
          <a:prstGeom prst="rect">
            <a:avLst/>
          </a:prstGeom>
        </p:spPr>
      </p:pic>
      <p:sp>
        <p:nvSpPr>
          <p:cNvPr id="6" name="五角星形 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9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8543</TotalTime>
  <Words>5399</Words>
  <Application>Microsoft Office PowerPoint</Application>
  <PresentationFormat>寬螢幕</PresentationFormat>
  <Paragraphs>1054</Paragraphs>
  <Slides>59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9" baseType="lpstr">
      <vt:lpstr>-apple-system</vt:lpstr>
      <vt:lpstr>微軟正黑體</vt:lpstr>
      <vt:lpstr>新細明體</vt:lpstr>
      <vt:lpstr>Arial</vt:lpstr>
      <vt:lpstr>Calibri</vt:lpstr>
      <vt:lpstr>Cambria Math</vt:lpstr>
      <vt:lpstr>Trebuchet MS</vt:lpstr>
      <vt:lpstr>Wingdings</vt:lpstr>
      <vt:lpstr>Wingdings 3</vt:lpstr>
      <vt:lpstr>多面向</vt:lpstr>
      <vt:lpstr>邏輯思考訓練題</vt:lpstr>
      <vt:lpstr>基本變數與運算練習題</vt:lpstr>
      <vt:lpstr>切巧克力</vt:lpstr>
      <vt:lpstr>促銷大贈送</vt:lpstr>
      <vt:lpstr>至少比幾場？</vt:lpstr>
      <vt:lpstr>可樂盡量喝</vt:lpstr>
      <vt:lpstr>條件判斷練習題</vt:lpstr>
      <vt:lpstr>你的美國時間</vt:lpstr>
      <vt:lpstr>橫衝直撞的皇后</vt:lpstr>
      <vt:lpstr>時針分針差幾度？</vt:lpstr>
      <vt:lpstr>摺紙鶴</vt:lpstr>
      <vt:lpstr>今年是閏年嗎？</vt:lpstr>
      <vt:lpstr>迴圈練習題</vt:lpstr>
      <vt:lpstr>N!有幾個0?</vt:lpstr>
      <vt:lpstr>完全數(Perfect number)</vt:lpstr>
      <vt:lpstr>求最大公因數</vt:lpstr>
      <vt:lpstr>求N個數的最大公因數</vt:lpstr>
      <vt:lpstr>最小公倍數</vt:lpstr>
      <vt:lpstr>求N個數的最小公倍數</vt:lpstr>
      <vt:lpstr>阿姆斯壯數(Armstrong number，水仙花數，自戀數) </vt:lpstr>
      <vt:lpstr>完全平方數</vt:lpstr>
      <vt:lpstr>只能走斜角的主教</vt:lpstr>
      <vt:lpstr>d660: 11764 - Jumping Mario</vt:lpstr>
      <vt:lpstr>爬樓梯問題</vt:lpstr>
      <vt:lpstr>陣列練習題</vt:lpstr>
      <vt:lpstr>種樹問題？不，是砍樹問題</vt:lpstr>
      <vt:lpstr>小群體</vt:lpstr>
      <vt:lpstr>小群體(續)</vt:lpstr>
      <vt:lpstr>小群體(續) 解題思考</vt:lpstr>
      <vt:lpstr>最佳選擇</vt:lpstr>
      <vt:lpstr>最佳選擇 解題思考</vt:lpstr>
      <vt:lpstr>Jolly Jumper</vt:lpstr>
      <vt:lpstr>解題思考</vt:lpstr>
      <vt:lpstr>d123: 11063 - B2-Sequence</vt:lpstr>
      <vt:lpstr>d166: 反轉表</vt:lpstr>
      <vt:lpstr>d166: 反轉表(續)</vt:lpstr>
      <vt:lpstr>有多少組合？</vt:lpstr>
      <vt:lpstr>1/19化為小數後的第n位數是多少？</vt:lpstr>
      <vt:lpstr>位元運算之進位篇</vt:lpstr>
      <vt:lpstr>d478: 共同的數 - 簡易版</vt:lpstr>
      <vt:lpstr>局部和</vt:lpstr>
      <vt:lpstr>踩地雷？！</vt:lpstr>
      <vt:lpstr>53. Maximum Subarray</vt:lpstr>
      <vt:lpstr>53. Maximum Subarray(續) </vt:lpstr>
      <vt:lpstr>64. Minimum Path Sum</vt:lpstr>
      <vt:lpstr>最大水壩容量</vt:lpstr>
      <vt:lpstr>PowerPoint 簡報</vt:lpstr>
      <vt:lpstr>其他題目</vt:lpstr>
      <vt:lpstr>字串練習題</vt:lpstr>
      <vt:lpstr>解碼器(Caesar Cipher)</vt:lpstr>
      <vt:lpstr>迴文 </vt:lpstr>
      <vt:lpstr>11的倍數？</vt:lpstr>
      <vt:lpstr>秘密差 </vt:lpstr>
      <vt:lpstr>怪奇數列</vt:lpstr>
      <vt:lpstr>我們長得像嗎？</vt:lpstr>
      <vt:lpstr>d139: Compressed String</vt:lpstr>
      <vt:lpstr>你會是迴文嗎？</vt:lpstr>
      <vt:lpstr>機器寶寶回家嗎？</vt:lpstr>
      <vt:lpstr>遞迴函式(Recursive function)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229</cp:revision>
  <dcterms:created xsi:type="dcterms:W3CDTF">2020-12-10T02:28:12Z</dcterms:created>
  <dcterms:modified xsi:type="dcterms:W3CDTF">2021-10-28T09:45:28Z</dcterms:modified>
</cp:coreProperties>
</file>