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2" r:id="rId4"/>
    <p:sldId id="263" r:id="rId5"/>
    <p:sldId id="269" r:id="rId6"/>
    <p:sldId id="270" r:id="rId7"/>
    <p:sldId id="287" r:id="rId8"/>
    <p:sldId id="288" r:id="rId9"/>
    <p:sldId id="264" r:id="rId10"/>
    <p:sldId id="271" r:id="rId11"/>
    <p:sldId id="289" r:id="rId12"/>
    <p:sldId id="290" r:id="rId13"/>
    <p:sldId id="296" r:id="rId14"/>
    <p:sldId id="265" r:id="rId15"/>
    <p:sldId id="274" r:id="rId16"/>
    <p:sldId id="275" r:id="rId17"/>
    <p:sldId id="278" r:id="rId18"/>
    <p:sldId id="297" r:id="rId19"/>
    <p:sldId id="266" r:id="rId20"/>
    <p:sldId id="291" r:id="rId21"/>
    <p:sldId id="292" r:id="rId22"/>
    <p:sldId id="293" r:id="rId23"/>
    <p:sldId id="294" r:id="rId24"/>
    <p:sldId id="281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>
          <p15:clr>
            <a:srgbClr val="A4A3A4"/>
          </p15:clr>
        </p15:guide>
        <p15:guide id="2" pos="29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49F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75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324" y="90"/>
      </p:cViewPr>
      <p:guideLst>
        <p:guide orient="horz" pos="2016"/>
        <p:guide pos="295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04827-C40B-4A27-88B9-EE8CFCEE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DC523-1275-405E-9D16-E503E8D7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B462E-2DF9-4AD9-A36D-083D5517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2B24B-22C7-45D5-B623-B5AEB41043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04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E0E2B07-0580-4FB0-A191-5C9265BF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9C7D519-2A98-4303-A6E6-B3760E85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3DDD3B1-B373-4782-9FAC-31C61744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11B57-FF3F-4AD1-BF10-677D769972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F609ACA-F1C7-460F-9791-BE5B4757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09130CD-3F0E-468F-99C1-8F86E14E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05E5CF4-4C54-4B71-9B27-1CFE97AF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65A22-FFDD-46FF-B817-2C0E5AFCC4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14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D5B2B-7B15-47F4-9FAC-5E1FFAC1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6C95E-8379-46D1-9DAB-35B9B469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26306-87D5-4F71-A12E-50C43566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08BB3-29A0-4078-9E41-A409B17762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6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30E90-E587-4CAC-9CE6-F8B4CAA7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4CA4F-39E1-4A59-B033-7C6B5A09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C9F0B-D743-4DFF-9D5A-66E18F76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99DFC-8160-4F8D-9AE4-430A64446F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616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FD208-0468-462A-84BD-83F5BC7A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4A7A9-8CB1-40CA-B47C-A5D42A0E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3B672-88B2-408E-9973-4988FB4B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DDF4D-E5FE-4BB9-9A27-3E30186CF9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521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65C60F5-DA5D-485F-AEAE-F27AC887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175B369-C331-4ADC-A776-6E6C983E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7ED98DF-8258-46CE-9DF3-1710261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E6608-0EB5-4320-8F03-B6BFA67AFD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09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F1BC787-3F32-4D1E-8A69-C8128401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0DAF0AC-02CF-417D-ABBA-6CD223D6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5FFCA65-244D-4795-8648-D40F3B79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0011B-CFDF-42A8-9E79-FE39D81398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112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FC5CCCE-9196-4BC6-BCBD-2480D5A3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41D4987-016F-4389-BC87-00826040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A223E38-807A-4DA4-AF13-69E1FECF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355F9-5EA4-4443-94F1-195FCDCC40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59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10F7B82-F34E-40F8-82DF-15F199FD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5A1764C-0B42-4640-B542-9624867B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774CBC4-3889-4A6E-AA5D-93783FE3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86238-7C74-4B6F-9D6C-FCAFCC553D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5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85CC4C0-71D2-4004-A291-08971ACE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2950A8C-6B72-4222-9767-D418FFA6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9965966-A533-4D85-AD6F-CA820AF2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03E72-2E7A-423C-85FC-EC0D1AFEB8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1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EB1B7-A147-4386-B873-1409CFB0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79279-9086-4F9A-82FE-6BB1EB9D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E62CA-2BD8-46FB-8FC6-B6E83A24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7477A-F77F-4254-9CD9-882FAC0417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765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E5B5FCC-9ED6-469F-9E79-D98206A0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2AC855D-69A4-4535-BB2E-80721E0E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DA9E424-178E-4C05-B731-4E1CD5C6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852FB-2A81-4556-9A44-F1EC8350D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81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3088FB5-C739-4B60-AF49-F81A6362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4D9CCBB-A30E-4D63-8250-F28FE644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DDE429D-C9F9-4754-B976-12EC8BA7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51B5F-FACA-4F7D-9B9C-A18093701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010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8C7EC76-340F-4B66-B895-E397B536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E189975-C573-4C20-8299-E655CB62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C650580-A5DC-4AF0-860A-CFC5112F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71E0A-DAC3-4233-A29D-02A42ED9AB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5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41A9B-D290-445B-BB2A-45804EB5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FF4A2-E7DB-406C-8921-8F1E60E6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A92E5-B270-4AEC-9063-D320C235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4D3E9-069A-4D29-A4FF-F459635B87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87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F1185D6-E357-4BF4-92DF-69DE40E7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7933715-5518-428F-A602-0C7F71E9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59FEE33-9657-451E-93ED-5FDB6E3D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9B9A2-13C3-4FEE-A503-DD01A27DF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3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827EEB7-23CA-413D-AD0A-5D10F4B5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4C6512A-2C7E-42B9-9263-05A074C0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67A02A3-849E-43C0-BDF5-C378B237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70CD7-09D2-4B8D-BC4F-B360224DBF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4201BE1-B35D-470C-9A82-0E07241C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694127E-0D05-4F06-B1A3-47332916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7E97D55-9DD5-4A6B-871C-93858879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6EF42-85F8-4B52-8B9A-B3873A027A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6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7CAD126-6C59-4157-A2A5-BA4F8387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AC8EA0C-E1D3-4773-9DC9-FE351DD4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7E6BAF4-57E0-4E50-A63E-0B92D40E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6F72A-507F-4A6B-A62E-D26F46FF4A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4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4B706CD-58F0-4B62-8AD5-07638966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F5A61B2-9EAF-4CC7-9E1F-E136CA5E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4BFF3BC-E252-436A-8F25-945A0E71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D1B81-4B64-4AB0-8A47-748657F33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7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432A334-D451-4DE6-8851-F0F58D1D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9B98379-5AC7-461D-9CC8-47C107B0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B766E1F-156D-46AB-8AFC-110FFF3B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7D8C8-D7CF-4A90-A032-3DB2537FCE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93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C2CFA3B-E089-4DFD-8670-017EE67E3C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736797FE-B8E3-4833-8066-28DFC638EF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4D5DB-27FB-4E26-B8D1-ADEA1197A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455B9-5594-4EF6-A07F-B04E8D156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3FF2F-515A-421D-955E-981CB28D6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35B6AB-C335-4E68-B91F-4C6441A1DE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38A63A3D-B0CA-43B9-8E40-2FF6458037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5B7AEE67-26F2-4BBA-AA26-EE0F687EFD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534E1-B5E6-4E22-ADCC-49700D0FE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A5A3C-9DF6-48A2-B6FA-8CAB99D78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9F068-2F2F-460A-B6CE-570B55354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A1E8C08-6F92-49D5-B183-74FD455707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76" r:id="rId7"/>
    <p:sldLayoutId id="2147483675" r:id="rId8"/>
    <p:sldLayoutId id="2147483674" r:id="rId9"/>
    <p:sldLayoutId id="2147483673" r:id="rId10"/>
    <p:sldLayoutId id="2147483672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6">
            <a:extLst>
              <a:ext uri="{FF2B5EF4-FFF2-40B4-BE49-F238E27FC236}">
                <a16:creationId xmlns:a16="http://schemas.microsoft.com/office/drawing/2014/main" id="{AE24BD58-9749-40B1-8468-5E7A980F9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1734A8AB-DE17-47C3-BDAB-EF172E1AC19B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9CD222F-1CB6-4D10-91AA-A8E001A94D4C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3055F3F-3574-4FE4-8FEB-F9E991238A46}"/>
              </a:ext>
            </a:extLst>
          </p:cNvPr>
          <p:cNvGrpSpPr/>
          <p:nvPr/>
        </p:nvGrpSpPr>
        <p:grpSpPr>
          <a:xfrm>
            <a:off x="475624" y="571425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BDBB2F99-9E7C-49B6-97E1-9CE3A2811882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id="{6DE46B93-BD9C-402F-B7B5-A1D88BC9F6C9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C5A132B7-25A3-4E8B-926A-066BC802ECED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B8704725-D3EF-4F9A-91C9-2638C5893998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AA74868B-D9CF-43C7-B8F7-8DAEBD1881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5B0489A8-ADFE-467A-AF3A-EE872F2E5415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DEA7F6FA-7EC8-403F-804A-3891E6071F25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</p:grpSp>
      <p:sp>
        <p:nvSpPr>
          <p:cNvPr id="3077" name="文本框 62">
            <a:extLst>
              <a:ext uri="{FF2B5EF4-FFF2-40B4-BE49-F238E27FC236}">
                <a16:creationId xmlns:a16="http://schemas.microsoft.com/office/drawing/2014/main" id="{D58F5F8A-FE25-4249-8CB3-556BF428C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2708275"/>
            <a:ext cx="384016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4B649F"/>
                </a:solidFill>
              </a:rPr>
              <a:t>财政收入分析及预测</a:t>
            </a:r>
          </a:p>
          <a:p>
            <a:pPr algn="ctr"/>
            <a:endParaRPr lang="zh-CN" altLang="en-US" sz="3200" b="1">
              <a:solidFill>
                <a:srgbClr val="4B649F"/>
              </a:solidFill>
            </a:endParaRPr>
          </a:p>
        </p:txBody>
      </p:sp>
      <p:grpSp>
        <p:nvGrpSpPr>
          <p:cNvPr id="3078" name="组合 1026">
            <a:extLst>
              <a:ext uri="{FF2B5EF4-FFF2-40B4-BE49-F238E27FC236}">
                <a16:creationId xmlns:a16="http://schemas.microsoft.com/office/drawing/2014/main" id="{C7D7449A-D65B-4F8F-94E2-4BACB0D9BEE4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898900"/>
            <a:ext cx="315913" cy="317500"/>
            <a:chOff x="2724480" y="3856218"/>
            <a:chExt cx="317004" cy="317004"/>
          </a:xfrm>
        </p:grpSpPr>
        <p:sp>
          <p:nvSpPr>
            <p:cNvPr id="1024" name="椭圆 1023">
              <a:extLst>
                <a:ext uri="{FF2B5EF4-FFF2-40B4-BE49-F238E27FC236}">
                  <a16:creationId xmlns:a16="http://schemas.microsoft.com/office/drawing/2014/main" id="{83A02375-D2BE-4015-9E28-61311D5D1C5C}"/>
                </a:ext>
              </a:extLst>
            </p:cNvPr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103" name="KSO_Shape">
              <a:extLst>
                <a:ext uri="{FF2B5EF4-FFF2-40B4-BE49-F238E27FC236}">
                  <a16:creationId xmlns:a16="http://schemas.microsoft.com/office/drawing/2014/main" id="{A1DD2D67-B3F3-4064-99DF-F46860A41960}"/>
                </a:ext>
              </a:extLst>
            </p:cNvPr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3081" name="组合 1025">
            <a:extLst>
              <a:ext uri="{FF2B5EF4-FFF2-40B4-BE49-F238E27FC236}">
                <a16:creationId xmlns:a16="http://schemas.microsoft.com/office/drawing/2014/main" id="{D9D51540-2C63-427C-9E8B-026F66170F26}"/>
              </a:ext>
            </a:extLst>
          </p:cNvPr>
          <p:cNvGrpSpPr>
            <a:grpSpLocks/>
          </p:cNvGrpSpPr>
          <p:nvPr/>
        </p:nvGrpSpPr>
        <p:grpSpPr bwMode="auto">
          <a:xfrm>
            <a:off x="7310438" y="3898900"/>
            <a:ext cx="315912" cy="317500"/>
            <a:chOff x="5253802" y="3856218"/>
            <a:chExt cx="317004" cy="317004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1EC8E2C4-7300-4A63-A661-83349202F3C1}"/>
                </a:ext>
              </a:extLst>
            </p:cNvPr>
            <p:cNvSpPr/>
            <p:nvPr/>
          </p:nvSpPr>
          <p:spPr>
            <a:xfrm>
              <a:off x="5253802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106" name="KSO_Shape">
              <a:extLst>
                <a:ext uri="{FF2B5EF4-FFF2-40B4-BE49-F238E27FC236}">
                  <a16:creationId xmlns:a16="http://schemas.microsoft.com/office/drawing/2014/main" id="{FFB3E0C5-5DFE-4671-BC79-D2FDDE752C3A}"/>
                </a:ext>
              </a:extLst>
            </p:cNvPr>
            <p:cNvSpPr/>
            <p:nvPr/>
          </p:nvSpPr>
          <p:spPr bwMode="auto">
            <a:xfrm>
              <a:off x="5309556" y="3908524"/>
              <a:ext cx="205496" cy="193372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3084" name="文本框 1027">
            <a:extLst>
              <a:ext uri="{FF2B5EF4-FFF2-40B4-BE49-F238E27FC236}">
                <a16:creationId xmlns:a16="http://schemas.microsoft.com/office/drawing/2014/main" id="{1FE6D48C-DB1C-47FA-9B5B-6ED1353E5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846513"/>
            <a:ext cx="26797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小组成员：刘乐   张恒</a:t>
            </a:r>
          </a:p>
        </p:txBody>
      </p:sp>
      <p:sp>
        <p:nvSpPr>
          <p:cNvPr id="3085" name="文本框 112">
            <a:extLst>
              <a:ext uri="{FF2B5EF4-FFF2-40B4-BE49-F238E27FC236}">
                <a16:creationId xmlns:a16="http://schemas.microsoft.com/office/drawing/2014/main" id="{F297E0EE-685E-4749-835D-58F63CCF0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6350" y="3846513"/>
            <a:ext cx="22161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指导教师：唐朝胜</a:t>
            </a:r>
          </a:p>
        </p:txBody>
      </p:sp>
      <p:sp>
        <p:nvSpPr>
          <p:cNvPr id="3086" name="文本框 1066">
            <a:extLst>
              <a:ext uri="{FF2B5EF4-FFF2-40B4-BE49-F238E27FC236}">
                <a16:creationId xmlns:a16="http://schemas.microsoft.com/office/drawing/2014/main" id="{B285B7D9-1FC5-48DF-B0D4-F111EE4AF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98488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海南大学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2517614E-8C24-4DE2-839D-77359AE911EE}"/>
              </a:ext>
            </a:extLst>
          </p:cNvPr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b="1" noProof="1">
              <a:solidFill>
                <a:srgbClr val="4B649F"/>
              </a:solidFill>
              <a:sym typeface="+mn-ea"/>
            </a:endParaRPr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46000C09-7F8B-4A88-AFEB-CAA99D6E56EE}"/>
              </a:ext>
            </a:extLst>
          </p:cNvPr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4702C0E-73F6-4FB3-8D75-16D627B07989}"/>
              </a:ext>
            </a:extLst>
          </p:cNvPr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36F1282-2A77-4F3C-B71A-B648C3538374}"/>
              </a:ext>
            </a:extLst>
          </p:cNvPr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5EA2CDC-574D-4E3B-9BE5-450420E99B1A}"/>
              </a:ext>
            </a:extLst>
          </p:cNvPr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图片 1">
            <a:extLst>
              <a:ext uri="{FF2B5EF4-FFF2-40B4-BE49-F238E27FC236}">
                <a16:creationId xmlns:a16="http://schemas.microsoft.com/office/drawing/2014/main" id="{2E27A9AF-DC21-4B73-82DC-537E827C9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文本框 2">
            <a:extLst>
              <a:ext uri="{FF2B5EF4-FFF2-40B4-BE49-F238E27FC236}">
                <a16:creationId xmlns:a16="http://schemas.microsoft.com/office/drawing/2014/main" id="{7CB320E7-A6D0-4DA0-93B0-02D11B249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4B649F"/>
                </a:solidFill>
              </a:rPr>
              <a:t>Lasso</a:t>
            </a:r>
            <a:r>
              <a:rPr lang="zh-CN" altLang="en-US" sz="2800" b="1">
                <a:solidFill>
                  <a:srgbClr val="4B649F"/>
                </a:solidFill>
              </a:rPr>
              <a:t>方法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8F552BA-4A6A-4096-AB15-5EF60A415ACA}"/>
              </a:ext>
            </a:extLst>
          </p:cNvPr>
          <p:cNvCxnSpPr/>
          <p:nvPr/>
        </p:nvCxnSpPr>
        <p:spPr>
          <a:xfrm>
            <a:off x="0" y="7604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9DD9CC4-FE90-41FD-84F1-85C73C7E9151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grpSp>
        <p:nvGrpSpPr>
          <p:cNvPr id="12293" name="组合 5">
            <a:extLst>
              <a:ext uri="{FF2B5EF4-FFF2-40B4-BE49-F238E27FC236}">
                <a16:creationId xmlns:a16="http://schemas.microsoft.com/office/drawing/2014/main" id="{C72D6ED3-CB4F-41F4-A209-78F1A4E8E0A0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C47349E-0E4D-4658-9845-BE85FE6EFA9E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6DB5A65-365D-4127-8AB6-D9442EC13771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DCE9620F-D500-4F70-BDA3-D38FC518F7D8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297" name="文本框 1">
                <a:extLst>
                  <a:ext uri="{FF2B5EF4-FFF2-40B4-BE49-F238E27FC236}">
                    <a16:creationId xmlns:a16="http://schemas.microsoft.com/office/drawing/2014/main" id="{3768F453-DA05-449E-A166-6099DC5B90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8163" y="927100"/>
                <a:ext cx="10171112" cy="4972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/>
                  <a:t>在考虑一般的线性回归问题，给定n个数据样本点 ，其中每个X是一个d维的向量，即每个观测到的数据点是由d个变量的值组成的，每个y是一个实值。现在要做的是根据观察到的数据点，寻找到一个映射f使得误差平方和最小，Lasso优化目标为：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/>
                            <m:t>β</m:t>
                          </m:r>
                        </m:e>
                        <m:sup>
                          <m:r>
                            <a:rPr lang="en-US" altLang="zh-CN" i="1"/>
                            <m:t>∗</m:t>
                          </m:r>
                        </m:sup>
                      </m:sSup>
                      <m:r>
                        <a:rPr lang="en-US" altLang="zh-CN"/>
                        <m:t>=</m:t>
                      </m:r>
                      <m:r>
                        <m:rPr>
                          <m:sty m:val="p"/>
                        </m:rPr>
                        <a:rPr lang="en-US" altLang="zh-CN"/>
                        <m:t>argmi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/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/>
                            <m:t>β</m:t>
                          </m:r>
                        </m:sub>
                      </m:sSub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r>
                            <a:rPr lang="en-US" altLang="zh-CN"/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/>
                            <m:t>n</m:t>
                          </m:r>
                        </m:den>
                      </m:f>
                      <m:sSubSup>
                        <m:sSubSupPr>
                          <m:ctrlPr>
                            <a:rPr lang="zh-CN" altLang="zh-CN" i="1"/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/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y</m:t>
                                  </m:r>
                                  <m:r>
                                    <a:rPr lang="en-US" altLang="zh-CN" i="1"/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Xβ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/>
                            <m:t>2</m:t>
                          </m:r>
                        </m:sub>
                        <m:sup>
                          <m:r>
                            <a:rPr lang="en-US" altLang="zh-CN"/>
                            <m:t>2</m:t>
                          </m:r>
                        </m:sup>
                      </m:sSubSup>
                      <m:r>
                        <a:rPr lang="en-US" altLang="zh-CN"/>
                        <m:t>+</m:t>
                      </m:r>
                      <m:r>
                        <m:rPr>
                          <m:sty m:val="p"/>
                        </m:rPr>
                        <a:rPr lang="en-US" altLang="zh-CN"/>
                        <m:t>λ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/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β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/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>
                  <a:lnSpc>
                    <a:spcPct val="130000"/>
                  </a:lnSpc>
                </a:pPr>
                <a:r>
                  <a:rPr lang="zh-CN" altLang="en-US" sz="2000" dirty="0"/>
                  <a:t>模型的特征较多，存在严重共线性，需要降维，选择Lasso回归是比较好好的选择。</a:t>
                </a:r>
              </a:p>
              <a:p>
                <a:pPr>
                  <a:lnSpc>
                    <a:spcPct val="130000"/>
                  </a:lnSpc>
                </a:pPr>
                <a:endParaRPr lang="zh-CN" altLang="en-US" sz="2000" dirty="0"/>
              </a:p>
              <a:p>
                <a:pPr>
                  <a:lnSpc>
                    <a:spcPct val="130000"/>
                  </a:lnSpc>
                </a:pPr>
                <a:r>
                  <a:rPr lang="zh-CN" altLang="en-US" sz="2000" dirty="0"/>
                  <a:t>使用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2000" dirty="0"/>
                  <a:t> `mask=lasso.coef_ != 0`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2000" dirty="0"/>
                  <a:t> `new_reg_data = data.iloc[:, mask]`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2000" dirty="0"/>
                  <a:t>将系数非0的项保留，系数为0的删除。</a:t>
                </a:r>
              </a:p>
              <a:p>
                <a:pPr>
                  <a:lnSpc>
                    <a:spcPct val="130000"/>
                  </a:lnSpc>
                </a:pPr>
                <a:endParaRPr lang="zh-CN" altLang="en-US" sz="2000" dirty="0"/>
              </a:p>
              <a:p>
                <a:pPr>
                  <a:lnSpc>
                    <a:spcPct val="130000"/>
                  </a:lnSpc>
                </a:pPr>
                <a:r>
                  <a:rPr lang="zh-CN" altLang="en-US" sz="2000" dirty="0"/>
                  <a:t>根据</a:t>
                </a:r>
                <a:r>
                  <a:rPr lang="en-US" altLang="zh-CN" sz="2000" dirty="0"/>
                  <a:t>L</a:t>
                </a:r>
                <a:r>
                  <a:rPr lang="zh-CN" altLang="en-US" sz="2000" dirty="0"/>
                  <a:t>asso和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erson确定要保留下的项 `l = ['x1', 'x3','x4', 'x5', 'x6', 'x7', 'x8','x13']`</a:t>
                </a:r>
              </a:p>
            </p:txBody>
          </p:sp>
        </mc:Choice>
        <mc:Fallback>
          <p:sp>
            <p:nvSpPr>
              <p:cNvPr id="12297" name="文本框 1">
                <a:extLst>
                  <a:ext uri="{FF2B5EF4-FFF2-40B4-BE49-F238E27FC236}">
                    <a16:creationId xmlns:a16="http://schemas.microsoft.com/office/drawing/2014/main" id="{3768F453-DA05-449E-A166-6099DC5B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163" y="927100"/>
                <a:ext cx="10171112" cy="4972643"/>
              </a:xfrm>
              <a:prstGeom prst="rect">
                <a:avLst/>
              </a:prstGeom>
              <a:blipFill>
                <a:blip r:embed="rId3"/>
                <a:stretch>
                  <a:fillRect l="-599" r="-120" b="-12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1">
            <a:extLst>
              <a:ext uri="{FF2B5EF4-FFF2-40B4-BE49-F238E27FC236}">
                <a16:creationId xmlns:a16="http://schemas.microsoft.com/office/drawing/2014/main" id="{F998F79D-639E-4FB7-9BD5-9683BC727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文本框 2">
            <a:extLst>
              <a:ext uri="{FF2B5EF4-FFF2-40B4-BE49-F238E27FC236}">
                <a16:creationId xmlns:a16="http://schemas.microsoft.com/office/drawing/2014/main" id="{5D1FC9FA-D3B5-42A3-9E0A-BAF88F2E7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4B649F"/>
                </a:solidFill>
              </a:rPr>
              <a:t>Lasso</a:t>
            </a:r>
            <a:r>
              <a:rPr lang="zh-CN" altLang="en-US" sz="2800" b="1">
                <a:solidFill>
                  <a:srgbClr val="4B649F"/>
                </a:solidFill>
              </a:rPr>
              <a:t>方法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BDD4B49-A586-4D1F-8A2B-12E6B34A8B8A}"/>
              </a:ext>
            </a:extLst>
          </p:cNvPr>
          <p:cNvCxnSpPr/>
          <p:nvPr/>
        </p:nvCxnSpPr>
        <p:spPr>
          <a:xfrm>
            <a:off x="0" y="7604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AB99880-04FB-487D-B711-CF75F414D979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grpSp>
        <p:nvGrpSpPr>
          <p:cNvPr id="13317" name="组合 5">
            <a:extLst>
              <a:ext uri="{FF2B5EF4-FFF2-40B4-BE49-F238E27FC236}">
                <a16:creationId xmlns:a16="http://schemas.microsoft.com/office/drawing/2014/main" id="{00CA505B-FC31-463A-88E6-B84F58C1C8C5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F739E7B-954D-4366-AACC-642B98D284BC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3AFEFF5-1F62-4237-947F-367DE14D1623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0721F393-F028-4C8E-B715-B673328FC028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13321" name="文本框 1">
            <a:extLst>
              <a:ext uri="{FF2B5EF4-FFF2-40B4-BE49-F238E27FC236}">
                <a16:creationId xmlns:a16="http://schemas.microsoft.com/office/drawing/2014/main" id="{CDB5054E-D612-4C05-B9EB-8C7205568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927100"/>
            <a:ext cx="10171112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import numpy as np</a:t>
            </a:r>
          </a:p>
          <a:p>
            <a:r>
              <a:rPr lang="zh-CN" altLang="en-US" sz="2000"/>
              <a:t>from numpy.core.numeric import True_</a:t>
            </a:r>
          </a:p>
          <a:p>
            <a:r>
              <a:rPr lang="zh-CN" altLang="en-US" sz="2000"/>
              <a:t>import pandas as pd</a:t>
            </a:r>
          </a:p>
          <a:p>
            <a:r>
              <a:rPr lang="zh-CN" altLang="en-US" sz="2000"/>
              <a:t>from sklearn.linear_model import Lasso</a:t>
            </a:r>
          </a:p>
          <a:p>
            <a:r>
              <a:rPr lang="zh-CN" altLang="en-US" sz="2000"/>
              <a:t>inputfile = './data.csv'  # 输入的数据文件</a:t>
            </a:r>
          </a:p>
          <a:p>
            <a:r>
              <a:rPr lang="zh-CN" altLang="en-US" sz="2000"/>
              <a:t>data = pd.read_csv(inputfile)  # 读取数据</a:t>
            </a:r>
          </a:p>
          <a:p>
            <a:r>
              <a:rPr lang="zh-CN" altLang="en-US" sz="2000"/>
              <a:t>lasso = Lasso(1000)  # 调用Lasso()函数，设置λ的值为1000</a:t>
            </a:r>
          </a:p>
          <a:p>
            <a:r>
              <a:rPr lang="zh-CN" altLang="en-US" sz="2000"/>
              <a:t>lasso.fit(data.iloc[:, :data.shape[1]-1], data.iloc[:, data.shape[1]-1])</a:t>
            </a:r>
          </a:p>
          <a:p>
            <a:r>
              <a:rPr lang="zh-CN" altLang="en-US" sz="2000"/>
              <a:t>print('相关系数为：', np.round(lasso.coef_, 5))  # 输出结果，保留五位小数</a:t>
            </a:r>
          </a:p>
          <a:p>
            <a:r>
              <a:rPr lang="zh-CN" altLang="en-US" sz="2000"/>
              <a:t>print('相关系数非零个数为：', np.sum(lasso.coef_ != 0))# 计算相关系数非零的个数</a:t>
            </a:r>
          </a:p>
          <a:p>
            <a:r>
              <a:rPr lang="zh-CN" altLang="en-US" sz="2000"/>
              <a:t>mask = lasso.coef_ != 0  # 返回一个相关系数是否为零的布尔数组</a:t>
            </a:r>
          </a:p>
          <a:p>
            <a:r>
              <a:rPr lang="zh-CN" altLang="en-US" sz="2000"/>
              <a:t>print('相关系数是否非零：', mask)</a:t>
            </a:r>
          </a:p>
          <a:p>
            <a:r>
              <a:rPr lang="zh-CN" altLang="en-US" sz="2000"/>
              <a:t>mask = np.append(mask, True)</a:t>
            </a:r>
          </a:p>
          <a:p>
            <a:r>
              <a:rPr lang="zh-CN" altLang="en-US" sz="2000"/>
              <a:t>outputfile = './datasave/new_reg_data.csv'  # 输出的数据文件</a:t>
            </a:r>
          </a:p>
          <a:p>
            <a:r>
              <a:rPr lang="zh-CN" altLang="en-US" sz="2000"/>
              <a:t>new_reg_data = data.iloc[:, mask]  # 返回相关系数非零的数据</a:t>
            </a:r>
          </a:p>
          <a:p>
            <a:r>
              <a:rPr lang="zh-CN" altLang="en-US" sz="2000"/>
              <a:t>new_reg_data.to_csv(outputfile)  # 存储数据</a:t>
            </a:r>
          </a:p>
          <a:p>
            <a:r>
              <a:rPr lang="zh-CN" altLang="en-US" sz="2000"/>
              <a:t>print('输出数据的维度为：', new_reg_data.shape)  # 查看输出数据的维度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图片 1">
            <a:extLst>
              <a:ext uri="{FF2B5EF4-FFF2-40B4-BE49-F238E27FC236}">
                <a16:creationId xmlns:a16="http://schemas.microsoft.com/office/drawing/2014/main" id="{0F05E9B6-6B0C-4F93-8266-C9D8839D3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文本框 2">
            <a:extLst>
              <a:ext uri="{FF2B5EF4-FFF2-40B4-BE49-F238E27FC236}">
                <a16:creationId xmlns:a16="http://schemas.microsoft.com/office/drawing/2014/main" id="{D0F17281-BEA2-408B-B0F8-B5E2DD49F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输出结果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A4E4582-D0FC-4A69-839E-66AA1485BC74}"/>
              </a:ext>
            </a:extLst>
          </p:cNvPr>
          <p:cNvCxnSpPr/>
          <p:nvPr/>
        </p:nvCxnSpPr>
        <p:spPr>
          <a:xfrm>
            <a:off x="0" y="7604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61C23D9-FE69-4E7D-B9C9-FD74E6DF04D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grpSp>
        <p:nvGrpSpPr>
          <p:cNvPr id="14341" name="组合 5">
            <a:extLst>
              <a:ext uri="{FF2B5EF4-FFF2-40B4-BE49-F238E27FC236}">
                <a16:creationId xmlns:a16="http://schemas.microsoft.com/office/drawing/2014/main" id="{01254812-CB89-4903-A4EE-FC5F96837694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A99ABE7-9B3C-4A86-B2AC-96483BEFA2B7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0BBA18F-D8B5-4574-B35D-B8E4D404127D}"/>
                </a:ext>
              </a:extLst>
            </p:cNvPr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14344" name="KSO_Shape">
              <a:extLst>
                <a:ext uri="{FF2B5EF4-FFF2-40B4-BE49-F238E27FC236}">
                  <a16:creationId xmlns:a16="http://schemas.microsoft.com/office/drawing/2014/main" id="{998D42D4-4654-4874-B68F-D1FDBCEF7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3046 w 3931"/>
                <a:gd name="T1" fmla="*/ 1287 h 2392"/>
                <a:gd name="T2" fmla="*/ 2027 w 3931"/>
                <a:gd name="T3" fmla="*/ 850 h 2392"/>
                <a:gd name="T4" fmla="*/ 880 w 3931"/>
                <a:gd name="T5" fmla="*/ 1287 h 2392"/>
                <a:gd name="T6" fmla="*/ 560 w 3931"/>
                <a:gd name="T7" fmla="*/ 1154 h 2392"/>
                <a:gd name="T8" fmla="*/ 560 w 3931"/>
                <a:gd name="T9" fmla="*/ 1546 h 2392"/>
                <a:gd name="T10" fmla="*/ 647 w 3931"/>
                <a:gd name="T11" fmla="*/ 1666 h 2392"/>
                <a:gd name="T12" fmla="*/ 558 w 3931"/>
                <a:gd name="T13" fmla="*/ 1786 h 2392"/>
                <a:gd name="T14" fmla="*/ 653 w 3931"/>
                <a:gd name="T15" fmla="*/ 2208 h 2392"/>
                <a:gd name="T16" fmla="*/ 373 w 3931"/>
                <a:gd name="T17" fmla="*/ 2208 h 2392"/>
                <a:gd name="T18" fmla="*/ 469 w 3931"/>
                <a:gd name="T19" fmla="*/ 1784 h 2392"/>
                <a:gd name="T20" fmla="*/ 391 w 3931"/>
                <a:gd name="T21" fmla="*/ 1666 h 2392"/>
                <a:gd name="T22" fmla="*/ 466 w 3931"/>
                <a:gd name="T23" fmla="*/ 1549 h 2392"/>
                <a:gd name="T24" fmla="*/ 466 w 3931"/>
                <a:gd name="T25" fmla="*/ 1115 h 2392"/>
                <a:gd name="T26" fmla="*/ 0 w 3931"/>
                <a:gd name="T27" fmla="*/ 920 h 2392"/>
                <a:gd name="T28" fmla="*/ 2050 w 3931"/>
                <a:gd name="T29" fmla="*/ 0 h 2392"/>
                <a:gd name="T30" fmla="*/ 3931 w 3931"/>
                <a:gd name="T31" fmla="*/ 932 h 2392"/>
                <a:gd name="T32" fmla="*/ 3046 w 3931"/>
                <a:gd name="T33" fmla="*/ 1287 h 2392"/>
                <a:gd name="T34" fmla="*/ 2004 w 3931"/>
                <a:gd name="T35" fmla="*/ 1072 h 2392"/>
                <a:gd name="T36" fmla="*/ 2929 w 3931"/>
                <a:gd name="T37" fmla="*/ 1386 h 2392"/>
                <a:gd name="T38" fmla="*/ 2929 w 3931"/>
                <a:gd name="T39" fmla="*/ 2147 h 2392"/>
                <a:gd name="T40" fmla="*/ 1957 w 3931"/>
                <a:gd name="T41" fmla="*/ 2392 h 2392"/>
                <a:gd name="T42" fmla="*/ 1099 w 3931"/>
                <a:gd name="T43" fmla="*/ 2147 h 2392"/>
                <a:gd name="T44" fmla="*/ 1099 w 3931"/>
                <a:gd name="T45" fmla="*/ 1386 h 2392"/>
                <a:gd name="T46" fmla="*/ 2004 w 3931"/>
                <a:gd name="T47" fmla="*/ 1072 h 2392"/>
                <a:gd name="T48" fmla="*/ 1992 w 3931"/>
                <a:gd name="T49" fmla="*/ 2252 h 2392"/>
                <a:gd name="T50" fmla="*/ 2738 w 3931"/>
                <a:gd name="T51" fmla="*/ 2066 h 2392"/>
                <a:gd name="T52" fmla="*/ 1992 w 3931"/>
                <a:gd name="T53" fmla="*/ 1879 h 2392"/>
                <a:gd name="T54" fmla="*/ 1247 w 3931"/>
                <a:gd name="T55" fmla="*/ 2066 h 2392"/>
                <a:gd name="T56" fmla="*/ 1992 w 3931"/>
                <a:gd name="T57" fmla="*/ 2252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4345" name="图片 1">
            <a:extLst>
              <a:ext uri="{FF2B5EF4-FFF2-40B4-BE49-F238E27FC236}">
                <a16:creationId xmlns:a16="http://schemas.microsoft.com/office/drawing/2014/main" id="{C1190F81-C688-45BC-96A6-1A31E3AD9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1101725"/>
            <a:ext cx="7610475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6BC7AA-576B-41BA-8D3F-00A431B6B539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5362" name="文本框 2">
            <a:extLst>
              <a:ext uri="{FF2B5EF4-FFF2-40B4-BE49-F238E27FC236}">
                <a16:creationId xmlns:a16="http://schemas.microsoft.com/office/drawing/2014/main" id="{66224C5D-C6E6-4A74-9E67-5A1B2555F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2292350"/>
            <a:ext cx="57086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4B649F"/>
                </a:solidFill>
              </a:rPr>
              <a:t>灰色预测</a:t>
            </a:r>
          </a:p>
        </p:txBody>
      </p:sp>
      <p:pic>
        <p:nvPicPr>
          <p:cNvPr id="15363" name="图片 9">
            <a:extLst>
              <a:ext uri="{FF2B5EF4-FFF2-40B4-BE49-F238E27FC236}">
                <a16:creationId xmlns:a16="http://schemas.microsoft.com/office/drawing/2014/main" id="{7D63F112-8D15-4D9C-BFAA-ACB98B7C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10">
            <a:extLst>
              <a:ext uri="{FF2B5EF4-FFF2-40B4-BE49-F238E27FC236}">
                <a16:creationId xmlns:a16="http://schemas.microsoft.com/office/drawing/2014/main" id="{34EAEB10-C225-4DF2-888E-C18A81D14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5" name="组合 11">
            <a:extLst>
              <a:ext uri="{FF2B5EF4-FFF2-40B4-BE49-F238E27FC236}">
                <a16:creationId xmlns:a16="http://schemas.microsoft.com/office/drawing/2014/main" id="{53E37452-CE71-411F-8FF1-C79C16601679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2216150"/>
            <a:ext cx="2597150" cy="2598738"/>
            <a:chOff x="5288161" y="2234042"/>
            <a:chExt cx="1607262" cy="16072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3B38B84-B6C2-459E-9149-E1F216BF1548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DBF11E5-FFA1-4750-8058-16CD465926B4}"/>
                </a:ext>
              </a:extLst>
            </p:cNvPr>
            <p:cNvSpPr/>
            <p:nvPr/>
          </p:nvSpPr>
          <p:spPr>
            <a:xfrm>
              <a:off x="5397211" y="2335171"/>
              <a:ext cx="1389162" cy="138831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15368" name="KSO_Shape">
              <a:extLst>
                <a:ext uri="{FF2B5EF4-FFF2-40B4-BE49-F238E27FC236}">
                  <a16:creationId xmlns:a16="http://schemas.microsoft.com/office/drawing/2014/main" id="{C434E92B-0C8C-4CF2-832F-7167829E6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3046 w 3931"/>
                <a:gd name="T1" fmla="*/ 1287 h 2392"/>
                <a:gd name="T2" fmla="*/ 2027 w 3931"/>
                <a:gd name="T3" fmla="*/ 850 h 2392"/>
                <a:gd name="T4" fmla="*/ 880 w 3931"/>
                <a:gd name="T5" fmla="*/ 1287 h 2392"/>
                <a:gd name="T6" fmla="*/ 560 w 3931"/>
                <a:gd name="T7" fmla="*/ 1154 h 2392"/>
                <a:gd name="T8" fmla="*/ 560 w 3931"/>
                <a:gd name="T9" fmla="*/ 1546 h 2392"/>
                <a:gd name="T10" fmla="*/ 647 w 3931"/>
                <a:gd name="T11" fmla="*/ 1666 h 2392"/>
                <a:gd name="T12" fmla="*/ 558 w 3931"/>
                <a:gd name="T13" fmla="*/ 1786 h 2392"/>
                <a:gd name="T14" fmla="*/ 653 w 3931"/>
                <a:gd name="T15" fmla="*/ 2208 h 2392"/>
                <a:gd name="T16" fmla="*/ 373 w 3931"/>
                <a:gd name="T17" fmla="*/ 2208 h 2392"/>
                <a:gd name="T18" fmla="*/ 469 w 3931"/>
                <a:gd name="T19" fmla="*/ 1784 h 2392"/>
                <a:gd name="T20" fmla="*/ 391 w 3931"/>
                <a:gd name="T21" fmla="*/ 1666 h 2392"/>
                <a:gd name="T22" fmla="*/ 466 w 3931"/>
                <a:gd name="T23" fmla="*/ 1549 h 2392"/>
                <a:gd name="T24" fmla="*/ 466 w 3931"/>
                <a:gd name="T25" fmla="*/ 1115 h 2392"/>
                <a:gd name="T26" fmla="*/ 0 w 3931"/>
                <a:gd name="T27" fmla="*/ 920 h 2392"/>
                <a:gd name="T28" fmla="*/ 2050 w 3931"/>
                <a:gd name="T29" fmla="*/ 0 h 2392"/>
                <a:gd name="T30" fmla="*/ 3931 w 3931"/>
                <a:gd name="T31" fmla="*/ 932 h 2392"/>
                <a:gd name="T32" fmla="*/ 3046 w 3931"/>
                <a:gd name="T33" fmla="*/ 1287 h 2392"/>
                <a:gd name="T34" fmla="*/ 2004 w 3931"/>
                <a:gd name="T35" fmla="*/ 1072 h 2392"/>
                <a:gd name="T36" fmla="*/ 2929 w 3931"/>
                <a:gd name="T37" fmla="*/ 1386 h 2392"/>
                <a:gd name="T38" fmla="*/ 2929 w 3931"/>
                <a:gd name="T39" fmla="*/ 2147 h 2392"/>
                <a:gd name="T40" fmla="*/ 1957 w 3931"/>
                <a:gd name="T41" fmla="*/ 2392 h 2392"/>
                <a:gd name="T42" fmla="*/ 1099 w 3931"/>
                <a:gd name="T43" fmla="*/ 2147 h 2392"/>
                <a:gd name="T44" fmla="*/ 1099 w 3931"/>
                <a:gd name="T45" fmla="*/ 1386 h 2392"/>
                <a:gd name="T46" fmla="*/ 2004 w 3931"/>
                <a:gd name="T47" fmla="*/ 1072 h 2392"/>
                <a:gd name="T48" fmla="*/ 1992 w 3931"/>
                <a:gd name="T49" fmla="*/ 2252 h 2392"/>
                <a:gd name="T50" fmla="*/ 2738 w 3931"/>
                <a:gd name="T51" fmla="*/ 2066 h 2392"/>
                <a:gd name="T52" fmla="*/ 1992 w 3931"/>
                <a:gd name="T53" fmla="*/ 1879 h 2392"/>
                <a:gd name="T54" fmla="*/ 1247 w 3931"/>
                <a:gd name="T55" fmla="*/ 2066 h 2392"/>
                <a:gd name="T56" fmla="*/ 1992 w 3931"/>
                <a:gd name="T57" fmla="*/ 2252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1">
            <a:extLst>
              <a:ext uri="{FF2B5EF4-FFF2-40B4-BE49-F238E27FC236}">
                <a16:creationId xmlns:a16="http://schemas.microsoft.com/office/drawing/2014/main" id="{93B47DA1-FE6A-4677-A5F0-D9E9AC8C7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文本框 2">
            <a:extLst>
              <a:ext uri="{FF2B5EF4-FFF2-40B4-BE49-F238E27FC236}">
                <a16:creationId xmlns:a16="http://schemas.microsoft.com/office/drawing/2014/main" id="{8831B052-4383-4D92-8796-F376C49E6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灰色预测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7E14D3B-BD99-430D-B2D4-425B6BB7B390}"/>
              </a:ext>
            </a:extLst>
          </p:cNvPr>
          <p:cNvCxnSpPr/>
          <p:nvPr/>
        </p:nvCxnSpPr>
        <p:spPr>
          <a:xfrm>
            <a:off x="0" y="7604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C01D0069-C583-4E91-8D30-E1AA8AB4F70F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grpSp>
        <p:nvGrpSpPr>
          <p:cNvPr id="16389" name="组合 5">
            <a:extLst>
              <a:ext uri="{FF2B5EF4-FFF2-40B4-BE49-F238E27FC236}">
                <a16:creationId xmlns:a16="http://schemas.microsoft.com/office/drawing/2014/main" id="{77D4B1D7-87C1-46FA-B731-FBD788502B49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75E30F3-8841-45BD-96DC-3ABD3025BBBD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5E39884-975B-4C35-91D2-381BE02C712C}"/>
                </a:ext>
              </a:extLst>
            </p:cNvPr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16392" name="KSO_Shape">
              <a:extLst>
                <a:ext uri="{FF2B5EF4-FFF2-40B4-BE49-F238E27FC236}">
                  <a16:creationId xmlns:a16="http://schemas.microsoft.com/office/drawing/2014/main" id="{B2EC83C1-4039-4FB4-84A7-87E42B31B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3046 w 3931"/>
                <a:gd name="T1" fmla="*/ 1287 h 2392"/>
                <a:gd name="T2" fmla="*/ 2027 w 3931"/>
                <a:gd name="T3" fmla="*/ 850 h 2392"/>
                <a:gd name="T4" fmla="*/ 880 w 3931"/>
                <a:gd name="T5" fmla="*/ 1287 h 2392"/>
                <a:gd name="T6" fmla="*/ 560 w 3931"/>
                <a:gd name="T7" fmla="*/ 1154 h 2392"/>
                <a:gd name="T8" fmla="*/ 560 w 3931"/>
                <a:gd name="T9" fmla="*/ 1546 h 2392"/>
                <a:gd name="T10" fmla="*/ 647 w 3931"/>
                <a:gd name="T11" fmla="*/ 1666 h 2392"/>
                <a:gd name="T12" fmla="*/ 558 w 3931"/>
                <a:gd name="T13" fmla="*/ 1786 h 2392"/>
                <a:gd name="T14" fmla="*/ 653 w 3931"/>
                <a:gd name="T15" fmla="*/ 2208 h 2392"/>
                <a:gd name="T16" fmla="*/ 373 w 3931"/>
                <a:gd name="T17" fmla="*/ 2208 h 2392"/>
                <a:gd name="T18" fmla="*/ 469 w 3931"/>
                <a:gd name="T19" fmla="*/ 1784 h 2392"/>
                <a:gd name="T20" fmla="*/ 391 w 3931"/>
                <a:gd name="T21" fmla="*/ 1666 h 2392"/>
                <a:gd name="T22" fmla="*/ 466 w 3931"/>
                <a:gd name="T23" fmla="*/ 1549 h 2392"/>
                <a:gd name="T24" fmla="*/ 466 w 3931"/>
                <a:gd name="T25" fmla="*/ 1115 h 2392"/>
                <a:gd name="T26" fmla="*/ 0 w 3931"/>
                <a:gd name="T27" fmla="*/ 920 h 2392"/>
                <a:gd name="T28" fmla="*/ 2050 w 3931"/>
                <a:gd name="T29" fmla="*/ 0 h 2392"/>
                <a:gd name="T30" fmla="*/ 3931 w 3931"/>
                <a:gd name="T31" fmla="*/ 932 h 2392"/>
                <a:gd name="T32" fmla="*/ 3046 w 3931"/>
                <a:gd name="T33" fmla="*/ 1287 h 2392"/>
                <a:gd name="T34" fmla="*/ 2004 w 3931"/>
                <a:gd name="T35" fmla="*/ 1072 h 2392"/>
                <a:gd name="T36" fmla="*/ 2929 w 3931"/>
                <a:gd name="T37" fmla="*/ 1386 h 2392"/>
                <a:gd name="T38" fmla="*/ 2929 w 3931"/>
                <a:gd name="T39" fmla="*/ 2147 h 2392"/>
                <a:gd name="T40" fmla="*/ 1957 w 3931"/>
                <a:gd name="T41" fmla="*/ 2392 h 2392"/>
                <a:gd name="T42" fmla="*/ 1099 w 3931"/>
                <a:gd name="T43" fmla="*/ 2147 h 2392"/>
                <a:gd name="T44" fmla="*/ 1099 w 3931"/>
                <a:gd name="T45" fmla="*/ 1386 h 2392"/>
                <a:gd name="T46" fmla="*/ 2004 w 3931"/>
                <a:gd name="T47" fmla="*/ 1072 h 2392"/>
                <a:gd name="T48" fmla="*/ 1992 w 3931"/>
                <a:gd name="T49" fmla="*/ 2252 h 2392"/>
                <a:gd name="T50" fmla="*/ 2738 w 3931"/>
                <a:gd name="T51" fmla="*/ 2066 h 2392"/>
                <a:gd name="T52" fmla="*/ 1992 w 3931"/>
                <a:gd name="T53" fmla="*/ 1879 h 2392"/>
                <a:gd name="T54" fmla="*/ 1247 w 3931"/>
                <a:gd name="T55" fmla="*/ 2066 h 2392"/>
                <a:gd name="T56" fmla="*/ 1992 w 3931"/>
                <a:gd name="T57" fmla="*/ 2252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3">
            <a:extLst>
              <a:ext uri="{FF2B5EF4-FFF2-40B4-BE49-F238E27FC236}">
                <a16:creationId xmlns:a16="http://schemas.microsoft.com/office/drawing/2014/main" id="{EF8493B7-9644-4F90-B866-317E63C9E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28675"/>
            <a:ext cx="11958638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</a:rPr>
              <a:t>灰色预测法是一种对含有不确定因素的系统进行预测的方法。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</a:rPr>
              <a:t>在建立灰色预测模型之前，需先对原始时间序列进行数据处理，经过数据处理后的时间序列即称为生成列。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</a:rPr>
              <a:t>灰色系统常用的数据处理方式有累加和累减两种。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</a:rPr>
              <a:t>本项目使用的是累加法，使用典型的灰色预测函数</a:t>
            </a:r>
            <a:r>
              <a:rPr lang="en-US" altLang="zh-CN" sz="2000" dirty="0">
                <a:latin typeface="微软雅黑" panose="020B0503020204020204" pitchFamily="34" charset="-122"/>
              </a:rPr>
              <a:t>GM11()</a:t>
            </a:r>
            <a:r>
              <a:rPr lang="zh-CN" altLang="en-US" sz="2000" dirty="0"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</a:rPr>
              <a:t>适用场景：灰色预测法的通用性比较强些，一般的时间序列场合都可以用，尤其适合那些规律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</a:rPr>
              <a:t>                 性差且不清楚数据产生机理的情况。</a:t>
            </a:r>
          </a:p>
          <a:p>
            <a:pPr>
              <a:lnSpc>
                <a:spcPct val="150000"/>
              </a:lnSpc>
            </a:pPr>
            <a:endParaRPr lang="zh-CN" altLang="zh-CN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</a:rPr>
              <a:t>优点：</a:t>
            </a:r>
            <a:r>
              <a:rPr lang="zh-CN" altLang="zh-CN" sz="2000" dirty="0">
                <a:latin typeface="微软雅黑" panose="020B0503020204020204" pitchFamily="34" charset="-122"/>
              </a:rPr>
              <a:t>具有预测精度高、模型可检验、参数估计方法简单、对小数据集有很好的预测效果。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</a:rPr>
              <a:t>缺点：</a:t>
            </a:r>
            <a:r>
              <a:rPr lang="zh-CN" altLang="zh-CN" sz="2000" dirty="0">
                <a:latin typeface="微软雅黑" panose="020B0503020204020204" pitchFamily="34" charset="-122"/>
              </a:rPr>
              <a:t>对原始数据序列的光滑度要求很高，在原始数据列光滑性较差的情况下灰色预测模型的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</a:rPr>
              <a:t>          预测精度不高甚至通不过检验，结果只能放弃使用灰色模型进行预测。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图片 1">
            <a:extLst>
              <a:ext uri="{FF2B5EF4-FFF2-40B4-BE49-F238E27FC236}">
                <a16:creationId xmlns:a16="http://schemas.microsoft.com/office/drawing/2014/main" id="{812983C0-2543-4FFE-AFD1-3812DE315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文本框 2">
            <a:extLst>
              <a:ext uri="{FF2B5EF4-FFF2-40B4-BE49-F238E27FC236}">
                <a16:creationId xmlns:a16="http://schemas.microsoft.com/office/drawing/2014/main" id="{BCFE723B-37D2-45FF-9197-F74A52FDF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灰色预测函数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9EE705C-31E6-4695-9BDB-176CCE29D1E0}"/>
              </a:ext>
            </a:extLst>
          </p:cNvPr>
          <p:cNvCxnSpPr/>
          <p:nvPr/>
        </p:nvCxnSpPr>
        <p:spPr>
          <a:xfrm>
            <a:off x="0" y="7604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4983FBF-ED7A-4AD8-B083-2D37BD7BB8BA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grpSp>
        <p:nvGrpSpPr>
          <p:cNvPr id="17413" name="组合 5">
            <a:extLst>
              <a:ext uri="{FF2B5EF4-FFF2-40B4-BE49-F238E27FC236}">
                <a16:creationId xmlns:a16="http://schemas.microsoft.com/office/drawing/2014/main" id="{1CA8E259-E04C-47EF-9EBC-BD4EF339A59C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05A7AC8-086E-46F0-A8CD-77C19DC840D8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48B95E8-F14E-4AD0-8E4D-4060C0BD6979}"/>
                </a:ext>
              </a:extLst>
            </p:cNvPr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17416" name="KSO_Shape">
              <a:extLst>
                <a:ext uri="{FF2B5EF4-FFF2-40B4-BE49-F238E27FC236}">
                  <a16:creationId xmlns:a16="http://schemas.microsoft.com/office/drawing/2014/main" id="{0B30F901-5BB0-4CD0-BB78-61B69D6ED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3046 w 3931"/>
                <a:gd name="T1" fmla="*/ 1287 h 2392"/>
                <a:gd name="T2" fmla="*/ 2027 w 3931"/>
                <a:gd name="T3" fmla="*/ 850 h 2392"/>
                <a:gd name="T4" fmla="*/ 880 w 3931"/>
                <a:gd name="T5" fmla="*/ 1287 h 2392"/>
                <a:gd name="T6" fmla="*/ 560 w 3931"/>
                <a:gd name="T7" fmla="*/ 1154 h 2392"/>
                <a:gd name="T8" fmla="*/ 560 w 3931"/>
                <a:gd name="T9" fmla="*/ 1546 h 2392"/>
                <a:gd name="T10" fmla="*/ 647 w 3931"/>
                <a:gd name="T11" fmla="*/ 1666 h 2392"/>
                <a:gd name="T12" fmla="*/ 558 w 3931"/>
                <a:gd name="T13" fmla="*/ 1786 h 2392"/>
                <a:gd name="T14" fmla="*/ 653 w 3931"/>
                <a:gd name="T15" fmla="*/ 2208 h 2392"/>
                <a:gd name="T16" fmla="*/ 373 w 3931"/>
                <a:gd name="T17" fmla="*/ 2208 h 2392"/>
                <a:gd name="T18" fmla="*/ 469 w 3931"/>
                <a:gd name="T19" fmla="*/ 1784 h 2392"/>
                <a:gd name="T20" fmla="*/ 391 w 3931"/>
                <a:gd name="T21" fmla="*/ 1666 h 2392"/>
                <a:gd name="T22" fmla="*/ 466 w 3931"/>
                <a:gd name="T23" fmla="*/ 1549 h 2392"/>
                <a:gd name="T24" fmla="*/ 466 w 3931"/>
                <a:gd name="T25" fmla="*/ 1115 h 2392"/>
                <a:gd name="T26" fmla="*/ 0 w 3931"/>
                <a:gd name="T27" fmla="*/ 920 h 2392"/>
                <a:gd name="T28" fmla="*/ 2050 w 3931"/>
                <a:gd name="T29" fmla="*/ 0 h 2392"/>
                <a:gd name="T30" fmla="*/ 3931 w 3931"/>
                <a:gd name="T31" fmla="*/ 932 h 2392"/>
                <a:gd name="T32" fmla="*/ 3046 w 3931"/>
                <a:gd name="T33" fmla="*/ 1287 h 2392"/>
                <a:gd name="T34" fmla="*/ 2004 w 3931"/>
                <a:gd name="T35" fmla="*/ 1072 h 2392"/>
                <a:gd name="T36" fmla="*/ 2929 w 3931"/>
                <a:gd name="T37" fmla="*/ 1386 h 2392"/>
                <a:gd name="T38" fmla="*/ 2929 w 3931"/>
                <a:gd name="T39" fmla="*/ 2147 h 2392"/>
                <a:gd name="T40" fmla="*/ 1957 w 3931"/>
                <a:gd name="T41" fmla="*/ 2392 h 2392"/>
                <a:gd name="T42" fmla="*/ 1099 w 3931"/>
                <a:gd name="T43" fmla="*/ 2147 h 2392"/>
                <a:gd name="T44" fmla="*/ 1099 w 3931"/>
                <a:gd name="T45" fmla="*/ 1386 h 2392"/>
                <a:gd name="T46" fmla="*/ 2004 w 3931"/>
                <a:gd name="T47" fmla="*/ 1072 h 2392"/>
                <a:gd name="T48" fmla="*/ 1992 w 3931"/>
                <a:gd name="T49" fmla="*/ 2252 h 2392"/>
                <a:gd name="T50" fmla="*/ 2738 w 3931"/>
                <a:gd name="T51" fmla="*/ 2066 h 2392"/>
                <a:gd name="T52" fmla="*/ 1992 w 3931"/>
                <a:gd name="T53" fmla="*/ 1879 h 2392"/>
                <a:gd name="T54" fmla="*/ 1247 w 3931"/>
                <a:gd name="T55" fmla="*/ 2066 h 2392"/>
                <a:gd name="T56" fmla="*/ 1992 w 3931"/>
                <a:gd name="T57" fmla="*/ 2252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7" name="文本框 2">
            <a:extLst>
              <a:ext uri="{FF2B5EF4-FFF2-40B4-BE49-F238E27FC236}">
                <a16:creationId xmlns:a16="http://schemas.microsoft.com/office/drawing/2014/main" id="{875202A5-AB67-4840-AB8C-91476C0C9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982663"/>
            <a:ext cx="12091987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def GM11(x0):  # 灰色预测函数</a:t>
            </a:r>
          </a:p>
          <a:p>
            <a:r>
              <a:rPr lang="zh-CN" altLang="en-US" sz="2400"/>
              <a:t>    import numpy as np</a:t>
            </a:r>
          </a:p>
          <a:p>
            <a:r>
              <a:rPr lang="zh-CN" altLang="en-US" sz="2400"/>
              <a:t>    x1 = x0.cumsum()  # 1-AGO序列</a:t>
            </a:r>
          </a:p>
          <a:p>
            <a:r>
              <a:rPr lang="zh-CN" altLang="en-US" sz="2400"/>
              <a:t>    z1 = (x1[:len(x1)-1] + x1[1:])/2.0  # 紧邻均值（MEAN）生成序列</a:t>
            </a:r>
          </a:p>
          <a:p>
            <a:r>
              <a:rPr lang="zh-CN" altLang="en-US" sz="2400"/>
              <a:t>    z1 = z1.reshape((len(z1), 1))</a:t>
            </a:r>
          </a:p>
          <a:p>
            <a:r>
              <a:rPr lang="zh-CN" altLang="en-US" sz="2400"/>
              <a:t>    B = np.append(-z1, np.ones_like(z1), axis=1)</a:t>
            </a:r>
          </a:p>
          <a:p>
            <a:r>
              <a:rPr lang="zh-CN" altLang="en-US" sz="2400"/>
              <a:t>    Yn = x0[1:].reshape((len(x0)-1, 1))</a:t>
            </a:r>
          </a:p>
          <a:p>
            <a:r>
              <a:rPr lang="zh-CN" altLang="en-US" sz="2400"/>
              <a:t>    [[a], [b]] = np.dot(np.dot(np.linalg.inv(np.dot(B.T, B)), B.T), Yn)  # 计算参数</a:t>
            </a:r>
          </a:p>
          <a:p>
            <a:r>
              <a:rPr lang="zh-CN" altLang="en-US" sz="2400"/>
              <a:t>    def f(k): return (x0[0]-b/a)*np.exp(-a*(k-1)) - (x0[0]-b/a)*np.exp(-a*(k-2))  # 还原值</a:t>
            </a:r>
          </a:p>
          <a:p>
            <a:r>
              <a:rPr lang="zh-CN" altLang="en-US" sz="2400"/>
              <a:t>    delta = np.abs(x0 - np.array([f(i) for i in range(1, len(x0)+1)]))</a:t>
            </a:r>
          </a:p>
          <a:p>
            <a:r>
              <a:rPr lang="zh-CN" altLang="en-US" sz="2400"/>
              <a:t>    C = delta.std()/x0.std()</a:t>
            </a:r>
          </a:p>
          <a:p>
            <a:r>
              <a:rPr lang="zh-CN" altLang="en-US" sz="2400"/>
              <a:t>    P = 1.0*(np.abs(delta - delta.mean()) &lt; 0.6745*x0.std()).sum()/len(x0)</a:t>
            </a:r>
          </a:p>
          <a:p>
            <a:r>
              <a:rPr lang="zh-CN" altLang="en-US" sz="2400"/>
              <a:t>    return f, a, b, x0[0], C, P  # 返回灰色预测函数、a、b、首项、方差比、小残差概率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1">
            <a:extLst>
              <a:ext uri="{FF2B5EF4-FFF2-40B4-BE49-F238E27FC236}">
                <a16:creationId xmlns:a16="http://schemas.microsoft.com/office/drawing/2014/main" id="{17EF1856-5999-4329-9772-CBD5DC5C2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文本框 2">
            <a:extLst>
              <a:ext uri="{FF2B5EF4-FFF2-40B4-BE49-F238E27FC236}">
                <a16:creationId xmlns:a16="http://schemas.microsoft.com/office/drawing/2014/main" id="{ED0C56FB-A9BE-4B75-BD58-35BC59428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灰色预测结果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C7D6518-EEDD-4C4F-A7B6-7E5790F7BEF2}"/>
              </a:ext>
            </a:extLst>
          </p:cNvPr>
          <p:cNvCxnSpPr/>
          <p:nvPr/>
        </p:nvCxnSpPr>
        <p:spPr>
          <a:xfrm>
            <a:off x="0" y="7604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5211EC0E-CB00-446F-931E-3CBD05DC2766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grpSp>
        <p:nvGrpSpPr>
          <p:cNvPr id="18437" name="组合 5">
            <a:extLst>
              <a:ext uri="{FF2B5EF4-FFF2-40B4-BE49-F238E27FC236}">
                <a16:creationId xmlns:a16="http://schemas.microsoft.com/office/drawing/2014/main" id="{2B4BA223-3F54-48BF-A933-0F9C47BA485A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182E7C-7D92-427A-82A6-B4AEA84AE909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2B0E254-EE67-4AE1-977E-517D2FF2835F}"/>
                </a:ext>
              </a:extLst>
            </p:cNvPr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18440" name="KSO_Shape">
              <a:extLst>
                <a:ext uri="{FF2B5EF4-FFF2-40B4-BE49-F238E27FC236}">
                  <a16:creationId xmlns:a16="http://schemas.microsoft.com/office/drawing/2014/main" id="{DF9C4BE9-2CFD-40EB-808F-29FB37460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3046 w 3931"/>
                <a:gd name="T1" fmla="*/ 1287 h 2392"/>
                <a:gd name="T2" fmla="*/ 2027 w 3931"/>
                <a:gd name="T3" fmla="*/ 850 h 2392"/>
                <a:gd name="T4" fmla="*/ 880 w 3931"/>
                <a:gd name="T5" fmla="*/ 1287 h 2392"/>
                <a:gd name="T6" fmla="*/ 560 w 3931"/>
                <a:gd name="T7" fmla="*/ 1154 h 2392"/>
                <a:gd name="T8" fmla="*/ 560 w 3931"/>
                <a:gd name="T9" fmla="*/ 1546 h 2392"/>
                <a:gd name="T10" fmla="*/ 647 w 3931"/>
                <a:gd name="T11" fmla="*/ 1666 h 2392"/>
                <a:gd name="T12" fmla="*/ 558 w 3931"/>
                <a:gd name="T13" fmla="*/ 1786 h 2392"/>
                <a:gd name="T14" fmla="*/ 653 w 3931"/>
                <a:gd name="T15" fmla="*/ 2208 h 2392"/>
                <a:gd name="T16" fmla="*/ 373 w 3931"/>
                <a:gd name="T17" fmla="*/ 2208 h 2392"/>
                <a:gd name="T18" fmla="*/ 469 w 3931"/>
                <a:gd name="T19" fmla="*/ 1784 h 2392"/>
                <a:gd name="T20" fmla="*/ 391 w 3931"/>
                <a:gd name="T21" fmla="*/ 1666 h 2392"/>
                <a:gd name="T22" fmla="*/ 466 w 3931"/>
                <a:gd name="T23" fmla="*/ 1549 h 2392"/>
                <a:gd name="T24" fmla="*/ 466 w 3931"/>
                <a:gd name="T25" fmla="*/ 1115 h 2392"/>
                <a:gd name="T26" fmla="*/ 0 w 3931"/>
                <a:gd name="T27" fmla="*/ 920 h 2392"/>
                <a:gd name="T28" fmla="*/ 2050 w 3931"/>
                <a:gd name="T29" fmla="*/ 0 h 2392"/>
                <a:gd name="T30" fmla="*/ 3931 w 3931"/>
                <a:gd name="T31" fmla="*/ 932 h 2392"/>
                <a:gd name="T32" fmla="*/ 3046 w 3931"/>
                <a:gd name="T33" fmla="*/ 1287 h 2392"/>
                <a:gd name="T34" fmla="*/ 2004 w 3931"/>
                <a:gd name="T35" fmla="*/ 1072 h 2392"/>
                <a:gd name="T36" fmla="*/ 2929 w 3931"/>
                <a:gd name="T37" fmla="*/ 1386 h 2392"/>
                <a:gd name="T38" fmla="*/ 2929 w 3931"/>
                <a:gd name="T39" fmla="*/ 2147 h 2392"/>
                <a:gd name="T40" fmla="*/ 1957 w 3931"/>
                <a:gd name="T41" fmla="*/ 2392 h 2392"/>
                <a:gd name="T42" fmla="*/ 1099 w 3931"/>
                <a:gd name="T43" fmla="*/ 2147 h 2392"/>
                <a:gd name="T44" fmla="*/ 1099 w 3931"/>
                <a:gd name="T45" fmla="*/ 1386 h 2392"/>
                <a:gd name="T46" fmla="*/ 2004 w 3931"/>
                <a:gd name="T47" fmla="*/ 1072 h 2392"/>
                <a:gd name="T48" fmla="*/ 1992 w 3931"/>
                <a:gd name="T49" fmla="*/ 2252 h 2392"/>
                <a:gd name="T50" fmla="*/ 2738 w 3931"/>
                <a:gd name="T51" fmla="*/ 2066 h 2392"/>
                <a:gd name="T52" fmla="*/ 1992 w 3931"/>
                <a:gd name="T53" fmla="*/ 1879 h 2392"/>
                <a:gd name="T54" fmla="*/ 1247 w 3931"/>
                <a:gd name="T55" fmla="*/ 2066 h 2392"/>
                <a:gd name="T56" fmla="*/ 1992 w 3931"/>
                <a:gd name="T57" fmla="*/ 2252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8441" name="图片 1">
            <a:extLst>
              <a:ext uri="{FF2B5EF4-FFF2-40B4-BE49-F238E27FC236}">
                <a16:creationId xmlns:a16="http://schemas.microsoft.com/office/drawing/2014/main" id="{42DDEBB3-FCE7-4A87-868A-496E412EC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987425"/>
            <a:ext cx="8124825" cy="488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1">
            <a:extLst>
              <a:ext uri="{FF2B5EF4-FFF2-40B4-BE49-F238E27FC236}">
                <a16:creationId xmlns:a16="http://schemas.microsoft.com/office/drawing/2014/main" id="{E38A1B64-627D-452B-8710-5BF124F8E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文本框 2">
            <a:extLst>
              <a:ext uri="{FF2B5EF4-FFF2-40B4-BE49-F238E27FC236}">
                <a16:creationId xmlns:a16="http://schemas.microsoft.com/office/drawing/2014/main" id="{D345C7B0-2014-47CC-A14B-2BCE261C7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模型精度检验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2DD7B60-0A90-4F31-A730-B13F4E46B0E8}"/>
              </a:ext>
            </a:extLst>
          </p:cNvPr>
          <p:cNvCxnSpPr/>
          <p:nvPr/>
        </p:nvCxnSpPr>
        <p:spPr>
          <a:xfrm>
            <a:off x="0" y="7604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C536DF8E-8DBA-4953-9CA6-045D86464BF2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grpSp>
        <p:nvGrpSpPr>
          <p:cNvPr id="19461" name="组合 5">
            <a:extLst>
              <a:ext uri="{FF2B5EF4-FFF2-40B4-BE49-F238E27FC236}">
                <a16:creationId xmlns:a16="http://schemas.microsoft.com/office/drawing/2014/main" id="{9293E1E4-1CA4-4AE5-B815-B94C794BB2E0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7FF4C10-2514-440D-B1BE-45B88B0BBEB7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4B6EE99-E506-452D-9B94-0CE199F18115}"/>
                </a:ext>
              </a:extLst>
            </p:cNvPr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19464" name="KSO_Shape">
              <a:extLst>
                <a:ext uri="{FF2B5EF4-FFF2-40B4-BE49-F238E27FC236}">
                  <a16:creationId xmlns:a16="http://schemas.microsoft.com/office/drawing/2014/main" id="{A240A52E-C9ED-46A4-AA74-245C3DC19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3046 w 3931"/>
                <a:gd name="T1" fmla="*/ 1287 h 2392"/>
                <a:gd name="T2" fmla="*/ 2027 w 3931"/>
                <a:gd name="T3" fmla="*/ 850 h 2392"/>
                <a:gd name="T4" fmla="*/ 880 w 3931"/>
                <a:gd name="T5" fmla="*/ 1287 h 2392"/>
                <a:gd name="T6" fmla="*/ 560 w 3931"/>
                <a:gd name="T7" fmla="*/ 1154 h 2392"/>
                <a:gd name="T8" fmla="*/ 560 w 3931"/>
                <a:gd name="T9" fmla="*/ 1546 h 2392"/>
                <a:gd name="T10" fmla="*/ 647 w 3931"/>
                <a:gd name="T11" fmla="*/ 1666 h 2392"/>
                <a:gd name="T12" fmla="*/ 558 w 3931"/>
                <a:gd name="T13" fmla="*/ 1786 h 2392"/>
                <a:gd name="T14" fmla="*/ 653 w 3931"/>
                <a:gd name="T15" fmla="*/ 2208 h 2392"/>
                <a:gd name="T16" fmla="*/ 373 w 3931"/>
                <a:gd name="T17" fmla="*/ 2208 h 2392"/>
                <a:gd name="T18" fmla="*/ 469 w 3931"/>
                <a:gd name="T19" fmla="*/ 1784 h 2392"/>
                <a:gd name="T20" fmla="*/ 391 w 3931"/>
                <a:gd name="T21" fmla="*/ 1666 h 2392"/>
                <a:gd name="T22" fmla="*/ 466 w 3931"/>
                <a:gd name="T23" fmla="*/ 1549 h 2392"/>
                <a:gd name="T24" fmla="*/ 466 w 3931"/>
                <a:gd name="T25" fmla="*/ 1115 h 2392"/>
                <a:gd name="T26" fmla="*/ 0 w 3931"/>
                <a:gd name="T27" fmla="*/ 920 h 2392"/>
                <a:gd name="T28" fmla="*/ 2050 w 3931"/>
                <a:gd name="T29" fmla="*/ 0 h 2392"/>
                <a:gd name="T30" fmla="*/ 3931 w 3931"/>
                <a:gd name="T31" fmla="*/ 932 h 2392"/>
                <a:gd name="T32" fmla="*/ 3046 w 3931"/>
                <a:gd name="T33" fmla="*/ 1287 h 2392"/>
                <a:gd name="T34" fmla="*/ 2004 w 3931"/>
                <a:gd name="T35" fmla="*/ 1072 h 2392"/>
                <a:gd name="T36" fmla="*/ 2929 w 3931"/>
                <a:gd name="T37" fmla="*/ 1386 h 2392"/>
                <a:gd name="T38" fmla="*/ 2929 w 3931"/>
                <a:gd name="T39" fmla="*/ 2147 h 2392"/>
                <a:gd name="T40" fmla="*/ 1957 w 3931"/>
                <a:gd name="T41" fmla="*/ 2392 h 2392"/>
                <a:gd name="T42" fmla="*/ 1099 w 3931"/>
                <a:gd name="T43" fmla="*/ 2147 h 2392"/>
                <a:gd name="T44" fmla="*/ 1099 w 3931"/>
                <a:gd name="T45" fmla="*/ 1386 h 2392"/>
                <a:gd name="T46" fmla="*/ 2004 w 3931"/>
                <a:gd name="T47" fmla="*/ 1072 h 2392"/>
                <a:gd name="T48" fmla="*/ 1992 w 3931"/>
                <a:gd name="T49" fmla="*/ 2252 h 2392"/>
                <a:gd name="T50" fmla="*/ 2738 w 3931"/>
                <a:gd name="T51" fmla="*/ 2066 h 2392"/>
                <a:gd name="T52" fmla="*/ 1992 w 3931"/>
                <a:gd name="T53" fmla="*/ 1879 h 2392"/>
                <a:gd name="T54" fmla="*/ 1247 w 3931"/>
                <a:gd name="T55" fmla="*/ 2066 h 2392"/>
                <a:gd name="T56" fmla="*/ 1992 w 3931"/>
                <a:gd name="T57" fmla="*/ 2252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1E58AC1-290D-4885-B00A-D2BF26723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896" y="1724891"/>
            <a:ext cx="3499104" cy="3408218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D49A6E1-BD79-4E78-A288-23A717199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54143"/>
              </p:ext>
            </p:extLst>
          </p:nvPr>
        </p:nvGraphicFramePr>
        <p:xfrm>
          <a:off x="6148387" y="2663032"/>
          <a:ext cx="4924425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54839" marR="54839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54839" marR="54839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模型精度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54839" marR="5483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&gt;0.95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54839" marR="54839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&lt;0.35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54839" marR="54839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54839" marR="5483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&gt;0.80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54839" marR="54839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&lt;0.5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54839" marR="54839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合格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54839" marR="5483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&gt;0.70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54839" marR="54839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&lt;0.65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54839" marR="54839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勉强合格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54839" marR="5483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&lt;0.70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54839" marR="54839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&gt;0.65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54839" marR="54839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不合格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54839" marR="5483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29752C-001F-4BCB-8643-B73373F81B7E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20482" name="文本框 2">
            <a:extLst>
              <a:ext uri="{FF2B5EF4-FFF2-40B4-BE49-F238E27FC236}">
                <a16:creationId xmlns:a16="http://schemas.microsoft.com/office/drawing/2014/main" id="{CE147494-5CF7-4065-A5A7-7CF082753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2292350"/>
            <a:ext cx="57086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rgbClr val="4B649F"/>
                </a:solidFill>
              </a:rPr>
              <a:t>SVR</a:t>
            </a:r>
            <a:r>
              <a:rPr lang="zh-CN" altLang="en-US" sz="3600" b="1">
                <a:solidFill>
                  <a:srgbClr val="4B649F"/>
                </a:solidFill>
              </a:rPr>
              <a:t>预测</a:t>
            </a:r>
          </a:p>
        </p:txBody>
      </p:sp>
      <p:pic>
        <p:nvPicPr>
          <p:cNvPr id="20483" name="图片 9">
            <a:extLst>
              <a:ext uri="{FF2B5EF4-FFF2-40B4-BE49-F238E27FC236}">
                <a16:creationId xmlns:a16="http://schemas.microsoft.com/office/drawing/2014/main" id="{A6957BCC-9AE2-4653-B4BC-37B72C71F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图片 10">
            <a:extLst>
              <a:ext uri="{FF2B5EF4-FFF2-40B4-BE49-F238E27FC236}">
                <a16:creationId xmlns:a16="http://schemas.microsoft.com/office/drawing/2014/main" id="{9830F55E-7A9E-4551-8F08-02E60EC96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5" name="组合 11">
            <a:extLst>
              <a:ext uri="{FF2B5EF4-FFF2-40B4-BE49-F238E27FC236}">
                <a16:creationId xmlns:a16="http://schemas.microsoft.com/office/drawing/2014/main" id="{423616BA-B4D6-4C3A-834A-670C3B0BEC38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2216150"/>
            <a:ext cx="2597150" cy="2598738"/>
            <a:chOff x="7366499" y="2234042"/>
            <a:chExt cx="1607262" cy="16072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8DFE9DF-164A-4383-94C0-5AFDDEF9D3DE}"/>
                </a:ext>
              </a:extLst>
            </p:cNvPr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F224653-0F8F-4976-9BBA-10AD8C1013AE}"/>
                </a:ext>
              </a:extLst>
            </p:cNvPr>
            <p:cNvSpPr/>
            <p:nvPr/>
          </p:nvSpPr>
          <p:spPr>
            <a:xfrm>
              <a:off x="7475549" y="2344007"/>
              <a:ext cx="1389162" cy="13873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20488" name="KSO_Shape">
              <a:extLst>
                <a:ext uri="{FF2B5EF4-FFF2-40B4-BE49-F238E27FC236}">
                  <a16:creationId xmlns:a16="http://schemas.microsoft.com/office/drawing/2014/main" id="{950D183C-7890-41DD-A107-AB8865C92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3857 w 3927"/>
                <a:gd name="T1" fmla="*/ 672 h 3928"/>
                <a:gd name="T2" fmla="*/ 3675 w 3927"/>
                <a:gd name="T3" fmla="*/ 852 h 3928"/>
                <a:gd name="T4" fmla="*/ 3070 w 3927"/>
                <a:gd name="T5" fmla="*/ 251 h 3928"/>
                <a:gd name="T6" fmla="*/ 3252 w 3927"/>
                <a:gd name="T7" fmla="*/ 70 h 3928"/>
                <a:gd name="T8" fmla="*/ 3486 w 3927"/>
                <a:gd name="T9" fmla="*/ 63 h 3928"/>
                <a:gd name="T10" fmla="*/ 3864 w 3927"/>
                <a:gd name="T11" fmla="*/ 438 h 3928"/>
                <a:gd name="T12" fmla="*/ 3857 w 3927"/>
                <a:gd name="T13" fmla="*/ 672 h 3928"/>
                <a:gd name="T14" fmla="*/ 2252 w 3927"/>
                <a:gd name="T15" fmla="*/ 2267 h 3928"/>
                <a:gd name="T16" fmla="*/ 1647 w 3927"/>
                <a:gd name="T17" fmla="*/ 1665 h 3928"/>
                <a:gd name="T18" fmla="*/ 2978 w 3927"/>
                <a:gd name="T19" fmla="*/ 342 h 3928"/>
                <a:gd name="T20" fmla="*/ 3583 w 3927"/>
                <a:gd name="T21" fmla="*/ 944 h 3928"/>
                <a:gd name="T22" fmla="*/ 2252 w 3927"/>
                <a:gd name="T23" fmla="*/ 2267 h 3928"/>
                <a:gd name="T24" fmla="*/ 2168 w 3927"/>
                <a:gd name="T25" fmla="*/ 2350 h 3928"/>
                <a:gd name="T26" fmla="*/ 1321 w 3927"/>
                <a:gd name="T27" fmla="*/ 2591 h 3928"/>
                <a:gd name="T28" fmla="*/ 1563 w 3927"/>
                <a:gd name="T29" fmla="*/ 1749 h 3928"/>
                <a:gd name="T30" fmla="*/ 2168 w 3927"/>
                <a:gd name="T31" fmla="*/ 2350 h 3928"/>
                <a:gd name="T32" fmla="*/ 770 w 3927"/>
                <a:gd name="T33" fmla="*/ 495 h 3928"/>
                <a:gd name="T34" fmla="*/ 392 w 3927"/>
                <a:gd name="T35" fmla="*/ 874 h 3928"/>
                <a:gd name="T36" fmla="*/ 392 w 3927"/>
                <a:gd name="T37" fmla="*/ 3158 h 3928"/>
                <a:gd name="T38" fmla="*/ 770 w 3927"/>
                <a:gd name="T39" fmla="*/ 3536 h 3928"/>
                <a:gd name="T40" fmla="*/ 3055 w 3927"/>
                <a:gd name="T41" fmla="*/ 3536 h 3928"/>
                <a:gd name="T42" fmla="*/ 3433 w 3927"/>
                <a:gd name="T43" fmla="*/ 3158 h 3928"/>
                <a:gd name="T44" fmla="*/ 3433 w 3927"/>
                <a:gd name="T45" fmla="*/ 1657 h 3928"/>
                <a:gd name="T46" fmla="*/ 3824 w 3927"/>
                <a:gd name="T47" fmla="*/ 1278 h 3928"/>
                <a:gd name="T48" fmla="*/ 3824 w 3927"/>
                <a:gd name="T49" fmla="*/ 3297 h 3928"/>
                <a:gd name="T50" fmla="*/ 3181 w 3927"/>
                <a:gd name="T51" fmla="*/ 3928 h 3928"/>
                <a:gd name="T52" fmla="*/ 631 w 3927"/>
                <a:gd name="T53" fmla="*/ 3928 h 3928"/>
                <a:gd name="T54" fmla="*/ 0 w 3927"/>
                <a:gd name="T55" fmla="*/ 3297 h 3928"/>
                <a:gd name="T56" fmla="*/ 0 w 3927"/>
                <a:gd name="T57" fmla="*/ 773 h 3928"/>
                <a:gd name="T58" fmla="*/ 631 w 3927"/>
                <a:gd name="T59" fmla="*/ 103 h 3928"/>
                <a:gd name="T60" fmla="*/ 2650 w 3927"/>
                <a:gd name="T61" fmla="*/ 103 h 3928"/>
                <a:gd name="T62" fmla="*/ 2271 w 3927"/>
                <a:gd name="T63" fmla="*/ 495 h 3928"/>
                <a:gd name="T64" fmla="*/ 770 w 3927"/>
                <a:gd name="T65" fmla="*/ 495 h 3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图片 1">
            <a:extLst>
              <a:ext uri="{FF2B5EF4-FFF2-40B4-BE49-F238E27FC236}">
                <a16:creationId xmlns:a16="http://schemas.microsoft.com/office/drawing/2014/main" id="{7C2CA14A-2B5E-4968-96F9-2311B06C3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文本框 2">
            <a:extLst>
              <a:ext uri="{FF2B5EF4-FFF2-40B4-BE49-F238E27FC236}">
                <a16:creationId xmlns:a16="http://schemas.microsoft.com/office/drawing/2014/main" id="{C58420FC-D3A4-422A-BA2E-DB76653B5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4B649F"/>
                </a:solidFill>
              </a:rPr>
              <a:t>SVR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945C4D8-C5A7-44C5-9438-DEBC173104E2}"/>
              </a:ext>
            </a:extLst>
          </p:cNvPr>
          <p:cNvCxnSpPr/>
          <p:nvPr/>
        </p:nvCxnSpPr>
        <p:spPr>
          <a:xfrm>
            <a:off x="0" y="7604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E0B3DE28-9576-423A-BFFF-73489E0A2C20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grpSp>
        <p:nvGrpSpPr>
          <p:cNvPr id="21509" name="组合 5">
            <a:extLst>
              <a:ext uri="{FF2B5EF4-FFF2-40B4-BE49-F238E27FC236}">
                <a16:creationId xmlns:a16="http://schemas.microsoft.com/office/drawing/2014/main" id="{CCC6441E-1806-469C-9651-3BF1962103EA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20B85D-51E5-4570-AD21-A3A1BEE05F2C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01FE2D6-ED54-4235-B003-73FDB66DB913}"/>
                </a:ext>
              </a:extLst>
            </p:cNvPr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21512" name="KSO_Shape">
              <a:extLst>
                <a:ext uri="{FF2B5EF4-FFF2-40B4-BE49-F238E27FC236}">
                  <a16:creationId xmlns:a16="http://schemas.microsoft.com/office/drawing/2014/main" id="{9AC2390A-6E88-4084-A6AE-3D9D3792E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3046 w 3931"/>
                <a:gd name="T1" fmla="*/ 1287 h 2392"/>
                <a:gd name="T2" fmla="*/ 2027 w 3931"/>
                <a:gd name="T3" fmla="*/ 850 h 2392"/>
                <a:gd name="T4" fmla="*/ 880 w 3931"/>
                <a:gd name="T5" fmla="*/ 1287 h 2392"/>
                <a:gd name="T6" fmla="*/ 560 w 3931"/>
                <a:gd name="T7" fmla="*/ 1154 h 2392"/>
                <a:gd name="T8" fmla="*/ 560 w 3931"/>
                <a:gd name="T9" fmla="*/ 1546 h 2392"/>
                <a:gd name="T10" fmla="*/ 647 w 3931"/>
                <a:gd name="T11" fmla="*/ 1666 h 2392"/>
                <a:gd name="T12" fmla="*/ 558 w 3931"/>
                <a:gd name="T13" fmla="*/ 1786 h 2392"/>
                <a:gd name="T14" fmla="*/ 653 w 3931"/>
                <a:gd name="T15" fmla="*/ 2208 h 2392"/>
                <a:gd name="T16" fmla="*/ 373 w 3931"/>
                <a:gd name="T17" fmla="*/ 2208 h 2392"/>
                <a:gd name="T18" fmla="*/ 469 w 3931"/>
                <a:gd name="T19" fmla="*/ 1784 h 2392"/>
                <a:gd name="T20" fmla="*/ 391 w 3931"/>
                <a:gd name="T21" fmla="*/ 1666 h 2392"/>
                <a:gd name="T22" fmla="*/ 466 w 3931"/>
                <a:gd name="T23" fmla="*/ 1549 h 2392"/>
                <a:gd name="T24" fmla="*/ 466 w 3931"/>
                <a:gd name="T25" fmla="*/ 1115 h 2392"/>
                <a:gd name="T26" fmla="*/ 0 w 3931"/>
                <a:gd name="T27" fmla="*/ 920 h 2392"/>
                <a:gd name="T28" fmla="*/ 2050 w 3931"/>
                <a:gd name="T29" fmla="*/ 0 h 2392"/>
                <a:gd name="T30" fmla="*/ 3931 w 3931"/>
                <a:gd name="T31" fmla="*/ 932 h 2392"/>
                <a:gd name="T32" fmla="*/ 3046 w 3931"/>
                <a:gd name="T33" fmla="*/ 1287 h 2392"/>
                <a:gd name="T34" fmla="*/ 2004 w 3931"/>
                <a:gd name="T35" fmla="*/ 1072 h 2392"/>
                <a:gd name="T36" fmla="*/ 2929 w 3931"/>
                <a:gd name="T37" fmla="*/ 1386 h 2392"/>
                <a:gd name="T38" fmla="*/ 2929 w 3931"/>
                <a:gd name="T39" fmla="*/ 2147 h 2392"/>
                <a:gd name="T40" fmla="*/ 1957 w 3931"/>
                <a:gd name="T41" fmla="*/ 2392 h 2392"/>
                <a:gd name="T42" fmla="*/ 1099 w 3931"/>
                <a:gd name="T43" fmla="*/ 2147 h 2392"/>
                <a:gd name="T44" fmla="*/ 1099 w 3931"/>
                <a:gd name="T45" fmla="*/ 1386 h 2392"/>
                <a:gd name="T46" fmla="*/ 2004 w 3931"/>
                <a:gd name="T47" fmla="*/ 1072 h 2392"/>
                <a:gd name="T48" fmla="*/ 1992 w 3931"/>
                <a:gd name="T49" fmla="*/ 2252 h 2392"/>
                <a:gd name="T50" fmla="*/ 2738 w 3931"/>
                <a:gd name="T51" fmla="*/ 2066 h 2392"/>
                <a:gd name="T52" fmla="*/ 1992 w 3931"/>
                <a:gd name="T53" fmla="*/ 1879 h 2392"/>
                <a:gd name="T54" fmla="*/ 1247 w 3931"/>
                <a:gd name="T55" fmla="*/ 2066 h 2392"/>
                <a:gd name="T56" fmla="*/ 1992 w 3931"/>
                <a:gd name="T57" fmla="*/ 2252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3" name="文本框 1">
            <a:extLst>
              <a:ext uri="{FF2B5EF4-FFF2-40B4-BE49-F238E27FC236}">
                <a16:creationId xmlns:a16="http://schemas.microsoft.com/office/drawing/2014/main" id="{E2772DCE-C7AA-4004-BA98-19B5E9034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1200150"/>
            <a:ext cx="10545762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b="1">
                <a:latin typeface="微软雅黑" panose="020B0503020204020204" pitchFamily="34" charset="-122"/>
              </a:rPr>
              <a:t>优点</a:t>
            </a:r>
            <a:r>
              <a:rPr lang="zh-CN" altLang="zh-CN" sz="2400">
                <a:latin typeface="微软雅黑" panose="020B0503020204020204" pitchFamily="34" charset="-122"/>
              </a:rPr>
              <a:t>：支持向量回归不仅适用于线性模型，对于数据和特征之间的非线性关系也能很好抓住；</a:t>
            </a:r>
            <a:r>
              <a:rPr lang="zh-CN" altLang="en-US" sz="2400">
                <a:latin typeface="微软雅黑" panose="020B0503020204020204" pitchFamily="34" charset="-122"/>
              </a:rPr>
              <a:t>支</a:t>
            </a:r>
            <a:r>
              <a:rPr lang="zh-CN" altLang="zh-CN" sz="2400">
                <a:latin typeface="微软雅黑" panose="020B0503020204020204" pitchFamily="34" charset="-122"/>
              </a:rPr>
              <a:t>持向量回归不需要担心多重共线性问题，可以避免局部极小化问题，提高泛化性能，解决高维问题；支持向量回归虽然不会在过程中直接排除异常点，但会使得由异常点引起的偏差更小。</a:t>
            </a:r>
            <a:endParaRPr lang="en-US" altLang="zh-CN" sz="240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b="1">
                <a:latin typeface="微软雅黑" panose="020B0503020204020204" pitchFamily="34" charset="-122"/>
              </a:rPr>
              <a:t>缺点</a:t>
            </a:r>
            <a:r>
              <a:rPr lang="zh-CN" altLang="en-US" sz="2400">
                <a:latin typeface="微软雅黑" panose="020B0503020204020204" pitchFamily="34" charset="-122"/>
              </a:rPr>
              <a:t>：</a:t>
            </a:r>
            <a:r>
              <a:rPr lang="zh-CN" altLang="zh-CN" sz="2400">
                <a:latin typeface="微软雅黑" panose="020B0503020204020204" pitchFamily="34" charset="-122"/>
              </a:rPr>
              <a:t>计算复杂度高，在面临数据量大的时候，计算耗时长。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2E0A5DE0-1180-4976-B52C-D48CF2827098}"/>
              </a:ext>
            </a:extLst>
          </p:cNvPr>
          <p:cNvSpPr/>
          <p:nvPr/>
        </p:nvSpPr>
        <p:spPr>
          <a:xfrm rot="5400000">
            <a:off x="2009775" y="-1552575"/>
            <a:ext cx="914400" cy="4933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6639A38-4AFE-4C48-B5CE-0C846C76B9B2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A12399-3CFF-4E56-AF1A-488CCD9AEB86}"/>
              </a:ext>
            </a:extLst>
          </p:cNvPr>
          <p:cNvGrpSpPr/>
          <p:nvPr/>
        </p:nvGrpSpPr>
        <p:grpSpPr>
          <a:xfrm>
            <a:off x="475624" y="571425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F1815614-64E7-48EE-9DA6-DC29F6BA6803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8E2F45F2-2459-4A8D-96A5-2CD709652977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6" name="Freeform 86">
              <a:extLst>
                <a:ext uri="{FF2B5EF4-FFF2-40B4-BE49-F238E27FC236}">
                  <a16:creationId xmlns:a16="http://schemas.microsoft.com/office/drawing/2014/main" id="{AC9899CE-1495-4793-9C5A-D3A58EB2CFA9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D32AE05B-A674-4494-9F53-6816704AC485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8" name="Freeform 88">
              <a:extLst>
                <a:ext uri="{FF2B5EF4-FFF2-40B4-BE49-F238E27FC236}">
                  <a16:creationId xmlns:a16="http://schemas.microsoft.com/office/drawing/2014/main" id="{B5C7238C-2D77-424B-A3D7-AD7C9AB34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A01EDF33-38BF-4EE4-9E50-80FE2A1F957E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10" name="Freeform 90">
              <a:extLst>
                <a:ext uri="{FF2B5EF4-FFF2-40B4-BE49-F238E27FC236}">
                  <a16:creationId xmlns:a16="http://schemas.microsoft.com/office/drawing/2014/main" id="{13670130-C519-45CB-B40E-EA459A73F732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</p:grpSp>
      <p:sp>
        <p:nvSpPr>
          <p:cNvPr id="4100" name="文本框 11">
            <a:extLst>
              <a:ext uri="{FF2B5EF4-FFF2-40B4-BE49-F238E27FC236}">
                <a16:creationId xmlns:a16="http://schemas.microsoft.com/office/drawing/2014/main" id="{C8B85A65-71EE-4EAD-8D62-9E6E43B34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88963"/>
            <a:ext cx="20113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主要内容</a:t>
            </a:r>
          </a:p>
        </p:txBody>
      </p:sp>
      <p:pic>
        <p:nvPicPr>
          <p:cNvPr id="4101" name="图片 12">
            <a:extLst>
              <a:ext uri="{FF2B5EF4-FFF2-40B4-BE49-F238E27FC236}">
                <a16:creationId xmlns:a16="http://schemas.microsoft.com/office/drawing/2014/main" id="{DAB9EB45-7106-44AB-B5A3-9EEE46FA3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2" name="组合 36">
            <a:extLst>
              <a:ext uri="{FF2B5EF4-FFF2-40B4-BE49-F238E27FC236}">
                <a16:creationId xmlns:a16="http://schemas.microsoft.com/office/drawing/2014/main" id="{E01D07AB-8CB7-4FC9-AAAE-921A3B110719}"/>
              </a:ext>
            </a:extLst>
          </p:cNvPr>
          <p:cNvGrpSpPr>
            <a:grpSpLocks/>
          </p:cNvGrpSpPr>
          <p:nvPr/>
        </p:nvGrpSpPr>
        <p:grpSpPr bwMode="auto">
          <a:xfrm>
            <a:off x="6021388" y="2051050"/>
            <a:ext cx="1277937" cy="1277938"/>
            <a:chOff x="5288161" y="2234042"/>
            <a:chExt cx="1607262" cy="1607262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6577A27-1059-4ECF-AD90-83CF228E4162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3C739BA-34D5-4656-BF3C-067F9CE5BCB3}"/>
                </a:ext>
              </a:extLst>
            </p:cNvPr>
            <p:cNvSpPr/>
            <p:nvPr/>
          </p:nvSpPr>
          <p:spPr>
            <a:xfrm>
              <a:off x="5397973" y="2335869"/>
              <a:ext cx="1387637" cy="1387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4105" name="KSO_Shape">
              <a:extLst>
                <a:ext uri="{FF2B5EF4-FFF2-40B4-BE49-F238E27FC236}">
                  <a16:creationId xmlns:a16="http://schemas.microsoft.com/office/drawing/2014/main" id="{AD7F01C5-F0E1-45D7-BCDB-C0CA1867D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3046 w 3931"/>
                <a:gd name="T1" fmla="*/ 1287 h 2392"/>
                <a:gd name="T2" fmla="*/ 2027 w 3931"/>
                <a:gd name="T3" fmla="*/ 850 h 2392"/>
                <a:gd name="T4" fmla="*/ 880 w 3931"/>
                <a:gd name="T5" fmla="*/ 1287 h 2392"/>
                <a:gd name="T6" fmla="*/ 560 w 3931"/>
                <a:gd name="T7" fmla="*/ 1154 h 2392"/>
                <a:gd name="T8" fmla="*/ 560 w 3931"/>
                <a:gd name="T9" fmla="*/ 1546 h 2392"/>
                <a:gd name="T10" fmla="*/ 647 w 3931"/>
                <a:gd name="T11" fmla="*/ 1666 h 2392"/>
                <a:gd name="T12" fmla="*/ 558 w 3931"/>
                <a:gd name="T13" fmla="*/ 1786 h 2392"/>
                <a:gd name="T14" fmla="*/ 653 w 3931"/>
                <a:gd name="T15" fmla="*/ 2208 h 2392"/>
                <a:gd name="T16" fmla="*/ 373 w 3931"/>
                <a:gd name="T17" fmla="*/ 2208 h 2392"/>
                <a:gd name="T18" fmla="*/ 469 w 3931"/>
                <a:gd name="T19" fmla="*/ 1784 h 2392"/>
                <a:gd name="T20" fmla="*/ 391 w 3931"/>
                <a:gd name="T21" fmla="*/ 1666 h 2392"/>
                <a:gd name="T22" fmla="*/ 466 w 3931"/>
                <a:gd name="T23" fmla="*/ 1549 h 2392"/>
                <a:gd name="T24" fmla="*/ 466 w 3931"/>
                <a:gd name="T25" fmla="*/ 1115 h 2392"/>
                <a:gd name="T26" fmla="*/ 0 w 3931"/>
                <a:gd name="T27" fmla="*/ 920 h 2392"/>
                <a:gd name="T28" fmla="*/ 2050 w 3931"/>
                <a:gd name="T29" fmla="*/ 0 h 2392"/>
                <a:gd name="T30" fmla="*/ 3931 w 3931"/>
                <a:gd name="T31" fmla="*/ 932 h 2392"/>
                <a:gd name="T32" fmla="*/ 3046 w 3931"/>
                <a:gd name="T33" fmla="*/ 1287 h 2392"/>
                <a:gd name="T34" fmla="*/ 2004 w 3931"/>
                <a:gd name="T35" fmla="*/ 1072 h 2392"/>
                <a:gd name="T36" fmla="*/ 2929 w 3931"/>
                <a:gd name="T37" fmla="*/ 1386 h 2392"/>
                <a:gd name="T38" fmla="*/ 2929 w 3931"/>
                <a:gd name="T39" fmla="*/ 2147 h 2392"/>
                <a:gd name="T40" fmla="*/ 1957 w 3931"/>
                <a:gd name="T41" fmla="*/ 2392 h 2392"/>
                <a:gd name="T42" fmla="*/ 1099 w 3931"/>
                <a:gd name="T43" fmla="*/ 2147 h 2392"/>
                <a:gd name="T44" fmla="*/ 1099 w 3931"/>
                <a:gd name="T45" fmla="*/ 1386 h 2392"/>
                <a:gd name="T46" fmla="*/ 2004 w 3931"/>
                <a:gd name="T47" fmla="*/ 1072 h 2392"/>
                <a:gd name="T48" fmla="*/ 1992 w 3931"/>
                <a:gd name="T49" fmla="*/ 2252 h 2392"/>
                <a:gd name="T50" fmla="*/ 2738 w 3931"/>
                <a:gd name="T51" fmla="*/ 2066 h 2392"/>
                <a:gd name="T52" fmla="*/ 1992 w 3931"/>
                <a:gd name="T53" fmla="*/ 1879 h 2392"/>
                <a:gd name="T54" fmla="*/ 1247 w 3931"/>
                <a:gd name="T55" fmla="*/ 2066 h 2392"/>
                <a:gd name="T56" fmla="*/ 1992 w 3931"/>
                <a:gd name="T57" fmla="*/ 2252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06" name="组合 37">
            <a:extLst>
              <a:ext uri="{FF2B5EF4-FFF2-40B4-BE49-F238E27FC236}">
                <a16:creationId xmlns:a16="http://schemas.microsoft.com/office/drawing/2014/main" id="{BBDCBD37-AD3D-40CC-BCE7-9EE09041A431}"/>
              </a:ext>
            </a:extLst>
          </p:cNvPr>
          <p:cNvGrpSpPr>
            <a:grpSpLocks/>
          </p:cNvGrpSpPr>
          <p:nvPr/>
        </p:nvGrpSpPr>
        <p:grpSpPr bwMode="auto">
          <a:xfrm>
            <a:off x="8521700" y="2025650"/>
            <a:ext cx="1277938" cy="1277938"/>
            <a:chOff x="7366499" y="2234042"/>
            <a:chExt cx="1607262" cy="160726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194EB69-8D2E-4DEE-A30C-0BF969E146E7}"/>
                </a:ext>
              </a:extLst>
            </p:cNvPr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5338E98-37C4-4541-8F54-F5FFD12A02A3}"/>
                </a:ext>
              </a:extLst>
            </p:cNvPr>
            <p:cNvSpPr/>
            <p:nvPr/>
          </p:nvSpPr>
          <p:spPr>
            <a:xfrm>
              <a:off x="7476313" y="2343856"/>
              <a:ext cx="1387635" cy="1387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4109" name="KSO_Shape">
              <a:extLst>
                <a:ext uri="{FF2B5EF4-FFF2-40B4-BE49-F238E27FC236}">
                  <a16:creationId xmlns:a16="http://schemas.microsoft.com/office/drawing/2014/main" id="{506B873D-02B3-42B2-9247-ED36C0DD4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3857 w 3927"/>
                <a:gd name="T1" fmla="*/ 672 h 3928"/>
                <a:gd name="T2" fmla="*/ 3675 w 3927"/>
                <a:gd name="T3" fmla="*/ 852 h 3928"/>
                <a:gd name="T4" fmla="*/ 3070 w 3927"/>
                <a:gd name="T5" fmla="*/ 251 h 3928"/>
                <a:gd name="T6" fmla="*/ 3252 w 3927"/>
                <a:gd name="T7" fmla="*/ 70 h 3928"/>
                <a:gd name="T8" fmla="*/ 3486 w 3927"/>
                <a:gd name="T9" fmla="*/ 63 h 3928"/>
                <a:gd name="T10" fmla="*/ 3864 w 3927"/>
                <a:gd name="T11" fmla="*/ 438 h 3928"/>
                <a:gd name="T12" fmla="*/ 3857 w 3927"/>
                <a:gd name="T13" fmla="*/ 672 h 3928"/>
                <a:gd name="T14" fmla="*/ 2252 w 3927"/>
                <a:gd name="T15" fmla="*/ 2267 h 3928"/>
                <a:gd name="T16" fmla="*/ 1647 w 3927"/>
                <a:gd name="T17" fmla="*/ 1665 h 3928"/>
                <a:gd name="T18" fmla="*/ 2978 w 3927"/>
                <a:gd name="T19" fmla="*/ 342 h 3928"/>
                <a:gd name="T20" fmla="*/ 3583 w 3927"/>
                <a:gd name="T21" fmla="*/ 944 h 3928"/>
                <a:gd name="T22" fmla="*/ 2252 w 3927"/>
                <a:gd name="T23" fmla="*/ 2267 h 3928"/>
                <a:gd name="T24" fmla="*/ 2168 w 3927"/>
                <a:gd name="T25" fmla="*/ 2350 h 3928"/>
                <a:gd name="T26" fmla="*/ 1321 w 3927"/>
                <a:gd name="T27" fmla="*/ 2591 h 3928"/>
                <a:gd name="T28" fmla="*/ 1563 w 3927"/>
                <a:gd name="T29" fmla="*/ 1749 h 3928"/>
                <a:gd name="T30" fmla="*/ 2168 w 3927"/>
                <a:gd name="T31" fmla="*/ 2350 h 3928"/>
                <a:gd name="T32" fmla="*/ 770 w 3927"/>
                <a:gd name="T33" fmla="*/ 495 h 3928"/>
                <a:gd name="T34" fmla="*/ 392 w 3927"/>
                <a:gd name="T35" fmla="*/ 874 h 3928"/>
                <a:gd name="T36" fmla="*/ 392 w 3927"/>
                <a:gd name="T37" fmla="*/ 3158 h 3928"/>
                <a:gd name="T38" fmla="*/ 770 w 3927"/>
                <a:gd name="T39" fmla="*/ 3536 h 3928"/>
                <a:gd name="T40" fmla="*/ 3055 w 3927"/>
                <a:gd name="T41" fmla="*/ 3536 h 3928"/>
                <a:gd name="T42" fmla="*/ 3433 w 3927"/>
                <a:gd name="T43" fmla="*/ 3158 h 3928"/>
                <a:gd name="T44" fmla="*/ 3433 w 3927"/>
                <a:gd name="T45" fmla="*/ 1657 h 3928"/>
                <a:gd name="T46" fmla="*/ 3824 w 3927"/>
                <a:gd name="T47" fmla="*/ 1278 h 3928"/>
                <a:gd name="T48" fmla="*/ 3824 w 3927"/>
                <a:gd name="T49" fmla="*/ 3297 h 3928"/>
                <a:gd name="T50" fmla="*/ 3181 w 3927"/>
                <a:gd name="T51" fmla="*/ 3928 h 3928"/>
                <a:gd name="T52" fmla="*/ 631 w 3927"/>
                <a:gd name="T53" fmla="*/ 3928 h 3928"/>
                <a:gd name="T54" fmla="*/ 0 w 3927"/>
                <a:gd name="T55" fmla="*/ 3297 h 3928"/>
                <a:gd name="T56" fmla="*/ 0 w 3927"/>
                <a:gd name="T57" fmla="*/ 773 h 3928"/>
                <a:gd name="T58" fmla="*/ 631 w 3927"/>
                <a:gd name="T59" fmla="*/ 103 h 3928"/>
                <a:gd name="T60" fmla="*/ 2650 w 3927"/>
                <a:gd name="T61" fmla="*/ 103 h 3928"/>
                <a:gd name="T62" fmla="*/ 2271 w 3927"/>
                <a:gd name="T63" fmla="*/ 495 h 3928"/>
                <a:gd name="T64" fmla="*/ 770 w 3927"/>
                <a:gd name="T65" fmla="*/ 495 h 3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10" name="组合 34">
            <a:extLst>
              <a:ext uri="{FF2B5EF4-FFF2-40B4-BE49-F238E27FC236}">
                <a16:creationId xmlns:a16="http://schemas.microsoft.com/office/drawing/2014/main" id="{93D00AE5-0B58-454D-86E3-A2EB00BD51AB}"/>
              </a:ext>
            </a:extLst>
          </p:cNvPr>
          <p:cNvGrpSpPr>
            <a:grpSpLocks/>
          </p:cNvGrpSpPr>
          <p:nvPr/>
        </p:nvGrpSpPr>
        <p:grpSpPr bwMode="auto">
          <a:xfrm>
            <a:off x="1265238" y="2025650"/>
            <a:ext cx="1277937" cy="1277938"/>
            <a:chOff x="1131485" y="2234042"/>
            <a:chExt cx="1607262" cy="160726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BDD5ADC-35E2-45F0-8E49-441AEE2E9BDA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586F4AC-0C30-40A2-8B46-D52411D86082}"/>
                </a:ext>
              </a:extLst>
            </p:cNvPr>
            <p:cNvSpPr/>
            <p:nvPr/>
          </p:nvSpPr>
          <p:spPr>
            <a:xfrm>
              <a:off x="1241297" y="2343856"/>
              <a:ext cx="1387637" cy="1387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4113" name="KSO_Shape">
              <a:extLst>
                <a:ext uri="{FF2B5EF4-FFF2-40B4-BE49-F238E27FC236}">
                  <a16:creationId xmlns:a16="http://schemas.microsoft.com/office/drawing/2014/main" id="{410286A3-5676-4FFD-BFBE-DCF9B673D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267042 w 8965002"/>
                <a:gd name="T1" fmla="*/ 3603669 h 8673857"/>
                <a:gd name="T2" fmla="*/ 8503636 w 8965002"/>
                <a:gd name="T3" fmla="*/ 3603669 h 8673857"/>
                <a:gd name="T4" fmla="*/ 8894206 w 8965002"/>
                <a:gd name="T5" fmla="*/ 4343392 h 8673857"/>
                <a:gd name="T6" fmla="*/ 6963891 w 8965002"/>
                <a:gd name="T7" fmla="*/ 7249712 h 8673857"/>
                <a:gd name="T8" fmla="*/ 6509479 w 8965002"/>
                <a:gd name="T9" fmla="*/ 7475008 h 8673857"/>
                <a:gd name="T10" fmla="*/ 5375325 w 8965002"/>
                <a:gd name="T11" fmla="*/ 7475008 h 8673857"/>
                <a:gd name="T12" fmla="*/ 5375325 w 8965002"/>
                <a:gd name="T13" fmla="*/ 8391212 h 8673857"/>
                <a:gd name="T14" fmla="*/ 5225106 w 8965002"/>
                <a:gd name="T15" fmla="*/ 8639038 h 8673857"/>
                <a:gd name="T16" fmla="*/ 5086153 w 8965002"/>
                <a:gd name="T17" fmla="*/ 8672833 h 8673857"/>
                <a:gd name="T18" fmla="*/ 4909646 w 8965002"/>
                <a:gd name="T19" fmla="*/ 8620263 h 8673857"/>
                <a:gd name="T20" fmla="*/ 4027109 w 8965002"/>
                <a:gd name="T21" fmla="*/ 8023229 h 8673857"/>
                <a:gd name="T22" fmla="*/ 3163349 w 8965002"/>
                <a:gd name="T23" fmla="*/ 8620263 h 8673857"/>
                <a:gd name="T24" fmla="*/ 2847889 w 8965002"/>
                <a:gd name="T25" fmla="*/ 8639038 h 8673857"/>
                <a:gd name="T26" fmla="*/ 2686404 w 8965002"/>
                <a:gd name="T27" fmla="*/ 8391212 h 8673857"/>
                <a:gd name="T28" fmla="*/ 2686404 w 8965002"/>
                <a:gd name="T29" fmla="*/ 6100701 h 8673857"/>
                <a:gd name="T30" fmla="*/ 3170860 w 8965002"/>
                <a:gd name="T31" fmla="*/ 5131928 h 8673857"/>
                <a:gd name="T32" fmla="*/ 3324835 w 8965002"/>
                <a:gd name="T33" fmla="*/ 5090624 h 8673857"/>
                <a:gd name="T34" fmla="*/ 5690785 w 8965002"/>
                <a:gd name="T35" fmla="*/ 5090624 h 8673857"/>
                <a:gd name="T36" fmla="*/ 5367814 w 8965002"/>
                <a:gd name="T37" fmla="*/ 6280938 h 8673857"/>
                <a:gd name="T38" fmla="*/ 6227818 w 8965002"/>
                <a:gd name="T39" fmla="*/ 6280938 h 8673857"/>
                <a:gd name="T40" fmla="*/ 8267042 w 8965002"/>
                <a:gd name="T41" fmla="*/ 3603669 h 8673857"/>
                <a:gd name="T42" fmla="*/ 6109875 w 8965002"/>
                <a:gd name="T43" fmla="*/ 128 h 8673857"/>
                <a:gd name="T44" fmla="*/ 8198796 w 8965002"/>
                <a:gd name="T45" fmla="*/ 137601 h 8673857"/>
                <a:gd name="T46" fmla="*/ 8578069 w 8965002"/>
                <a:gd name="T47" fmla="*/ 884757 h 8673857"/>
                <a:gd name="T48" fmla="*/ 6208552 w 8965002"/>
                <a:gd name="T49" fmla="*/ 3974753 h 8673857"/>
                <a:gd name="T50" fmla="*/ 5780461 w 8965002"/>
                <a:gd name="T51" fmla="*/ 4177498 h 8673857"/>
                <a:gd name="T52" fmla="*/ 2209285 w 8965002"/>
                <a:gd name="T53" fmla="*/ 4177498 h 8673857"/>
                <a:gd name="T54" fmla="*/ 1150325 w 8965002"/>
                <a:gd name="T55" fmla="*/ 5476573 h 8673857"/>
                <a:gd name="T56" fmla="*/ 1799971 w 8965002"/>
                <a:gd name="T57" fmla="*/ 6223729 h 8673857"/>
                <a:gd name="T58" fmla="*/ 2085365 w 8965002"/>
                <a:gd name="T59" fmla="*/ 6280047 h 8673857"/>
                <a:gd name="T60" fmla="*/ 2085365 w 8965002"/>
                <a:gd name="T61" fmla="*/ 7473994 h 8673857"/>
                <a:gd name="T62" fmla="*/ 53813 w 8965002"/>
                <a:gd name="T63" fmla="*/ 5720619 h 8673857"/>
                <a:gd name="T64" fmla="*/ 65078 w 8965002"/>
                <a:gd name="T65" fmla="*/ 4729417 h 8673857"/>
                <a:gd name="T66" fmla="*/ 2716235 w 8965002"/>
                <a:gd name="T67" fmla="*/ 670748 h 8673857"/>
                <a:gd name="T68" fmla="*/ 3516088 w 8965002"/>
                <a:gd name="T69" fmla="*/ 227711 h 8673857"/>
                <a:gd name="T70" fmla="*/ 6109875 w 8965002"/>
                <a:gd name="T71" fmla="*/ 128 h 8673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14" name="组合 35">
            <a:extLst>
              <a:ext uri="{FF2B5EF4-FFF2-40B4-BE49-F238E27FC236}">
                <a16:creationId xmlns:a16="http://schemas.microsoft.com/office/drawing/2014/main" id="{048B899F-4B2F-4B11-B7C9-B9B3056FE1D6}"/>
              </a:ext>
            </a:extLst>
          </p:cNvPr>
          <p:cNvGrpSpPr>
            <a:grpSpLocks/>
          </p:cNvGrpSpPr>
          <p:nvPr/>
        </p:nvGrpSpPr>
        <p:grpSpPr bwMode="auto">
          <a:xfrm>
            <a:off x="3586163" y="2025650"/>
            <a:ext cx="1277937" cy="1277938"/>
            <a:chOff x="3209823" y="2234042"/>
            <a:chExt cx="1607262" cy="1607262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6F5DE59-D003-44E2-B5F7-6D3CFE5CE0C0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EC10573-30D8-428C-8C99-FCB5082B910A}"/>
                </a:ext>
              </a:extLst>
            </p:cNvPr>
            <p:cNvSpPr/>
            <p:nvPr/>
          </p:nvSpPr>
          <p:spPr>
            <a:xfrm>
              <a:off x="3319635" y="2343856"/>
              <a:ext cx="1387637" cy="1387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24" name="KSO_Shape">
              <a:extLst>
                <a:ext uri="{FF2B5EF4-FFF2-40B4-BE49-F238E27FC236}">
                  <a16:creationId xmlns:a16="http://schemas.microsoft.com/office/drawing/2014/main" id="{3EF02231-33E8-483F-91CF-DCC8F678A3B0}"/>
                </a:ext>
              </a:extLst>
            </p:cNvPr>
            <p:cNvSpPr/>
            <p:nvPr/>
          </p:nvSpPr>
          <p:spPr bwMode="auto">
            <a:xfrm>
              <a:off x="3551241" y="2597423"/>
              <a:ext cx="924426" cy="880500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4118" name="文本框 39">
            <a:extLst>
              <a:ext uri="{FF2B5EF4-FFF2-40B4-BE49-F238E27FC236}">
                <a16:creationId xmlns:a16="http://schemas.microsoft.com/office/drawing/2014/main" id="{0D71A9B8-0CF3-4C88-B7D6-BAEFE76D5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34163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4B649F"/>
                </a:solidFill>
              </a:rPr>
              <a:t>第一部分</a:t>
            </a:r>
          </a:p>
        </p:txBody>
      </p:sp>
      <p:sp>
        <p:nvSpPr>
          <p:cNvPr id="4119" name="文本框 40">
            <a:extLst>
              <a:ext uri="{FF2B5EF4-FFF2-40B4-BE49-F238E27FC236}">
                <a16:creationId xmlns:a16="http://schemas.microsoft.com/office/drawing/2014/main" id="{F6F1C964-42C4-41EC-B684-3C2C2BD1D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34163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4B649F"/>
                </a:solidFill>
              </a:rPr>
              <a:t>第二部分</a:t>
            </a:r>
          </a:p>
        </p:txBody>
      </p:sp>
      <p:sp>
        <p:nvSpPr>
          <p:cNvPr id="4120" name="文本框 41">
            <a:extLst>
              <a:ext uri="{FF2B5EF4-FFF2-40B4-BE49-F238E27FC236}">
                <a16:creationId xmlns:a16="http://schemas.microsoft.com/office/drawing/2014/main" id="{07213CED-D83E-4F43-BBFF-4830B3A08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5" y="34417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4B649F"/>
                </a:solidFill>
              </a:rPr>
              <a:t>第三部分</a:t>
            </a:r>
          </a:p>
        </p:txBody>
      </p:sp>
      <p:sp>
        <p:nvSpPr>
          <p:cNvPr id="4121" name="文本框 42">
            <a:extLst>
              <a:ext uri="{FF2B5EF4-FFF2-40B4-BE49-F238E27FC236}">
                <a16:creationId xmlns:a16="http://schemas.microsoft.com/office/drawing/2014/main" id="{1C581EC7-9E62-4109-88FD-9D2DAA994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1850" y="34163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4B649F"/>
                </a:solidFill>
              </a:rPr>
              <a:t>第四部分</a:t>
            </a:r>
          </a:p>
        </p:txBody>
      </p:sp>
      <p:sp>
        <p:nvSpPr>
          <p:cNvPr id="4122" name="文本框 44">
            <a:extLst>
              <a:ext uri="{FF2B5EF4-FFF2-40B4-BE49-F238E27FC236}">
                <a16:creationId xmlns:a16="http://schemas.microsoft.com/office/drawing/2014/main" id="{AC81A592-1700-47F3-8574-C7BC7C2F5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3852863"/>
            <a:ext cx="17462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rgbClr val="404040"/>
                </a:solidFill>
              </a:rPr>
              <a:t>背景介绍</a:t>
            </a:r>
          </a:p>
        </p:txBody>
      </p:sp>
      <p:sp>
        <p:nvSpPr>
          <p:cNvPr id="4123" name="文本框 45">
            <a:extLst>
              <a:ext uri="{FF2B5EF4-FFF2-40B4-BE49-F238E27FC236}">
                <a16:creationId xmlns:a16="http://schemas.microsoft.com/office/drawing/2014/main" id="{5AE0A335-B995-4436-9B46-88356D1F9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75" y="3852863"/>
            <a:ext cx="18145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rgbClr val="404040"/>
                </a:solidFill>
              </a:rPr>
              <a:t>关键特征选取</a:t>
            </a:r>
          </a:p>
        </p:txBody>
      </p:sp>
      <p:sp>
        <p:nvSpPr>
          <p:cNvPr id="4124" name="文本框 46">
            <a:extLst>
              <a:ext uri="{FF2B5EF4-FFF2-40B4-BE49-F238E27FC236}">
                <a16:creationId xmlns:a16="http://schemas.microsoft.com/office/drawing/2014/main" id="{6DCD6708-646A-42BE-99F8-2113BC98B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800" y="3878263"/>
            <a:ext cx="18113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rgbClr val="404040"/>
                </a:solidFill>
              </a:rPr>
              <a:t>灰色预测</a:t>
            </a:r>
          </a:p>
        </p:txBody>
      </p:sp>
      <p:sp>
        <p:nvSpPr>
          <p:cNvPr id="4125" name="文本框 47">
            <a:extLst>
              <a:ext uri="{FF2B5EF4-FFF2-40B4-BE49-F238E27FC236}">
                <a16:creationId xmlns:a16="http://schemas.microsoft.com/office/drawing/2014/main" id="{AA4B49EA-0B38-4986-915E-D8A39D44E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6263" y="3852863"/>
            <a:ext cx="1927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>
                <a:solidFill>
                  <a:srgbClr val="404040"/>
                </a:solidFill>
              </a:rPr>
              <a:t>SVR</a:t>
            </a:r>
            <a:r>
              <a:rPr lang="zh-CN" altLang="en-US" sz="2000" b="1">
                <a:solidFill>
                  <a:srgbClr val="404040"/>
                </a:solidFill>
              </a:rPr>
              <a:t>预测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1">
            <a:extLst>
              <a:ext uri="{FF2B5EF4-FFF2-40B4-BE49-F238E27FC236}">
                <a16:creationId xmlns:a16="http://schemas.microsoft.com/office/drawing/2014/main" id="{08BEF135-300C-4164-A67B-0FFC8D417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文本框 2">
            <a:extLst>
              <a:ext uri="{FF2B5EF4-FFF2-40B4-BE49-F238E27FC236}">
                <a16:creationId xmlns:a16="http://schemas.microsoft.com/office/drawing/2014/main" id="{55250082-5FF4-48A5-A0B4-1B141ABAE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4B649F"/>
                </a:solidFill>
              </a:rPr>
              <a:t>SVR</a:t>
            </a:r>
            <a:r>
              <a:rPr lang="zh-CN" altLang="en-US" sz="2800" b="1">
                <a:solidFill>
                  <a:srgbClr val="4B649F"/>
                </a:solidFill>
              </a:rPr>
              <a:t>模型代码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9FAE3FD-5439-4AED-A33E-758CED1EBFE5}"/>
              </a:ext>
            </a:extLst>
          </p:cNvPr>
          <p:cNvCxnSpPr/>
          <p:nvPr/>
        </p:nvCxnSpPr>
        <p:spPr>
          <a:xfrm>
            <a:off x="0" y="7604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DE1344F8-9FAB-4AB0-89E4-79AF757E64F0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grpSp>
        <p:nvGrpSpPr>
          <p:cNvPr id="22533" name="组合 5">
            <a:extLst>
              <a:ext uri="{FF2B5EF4-FFF2-40B4-BE49-F238E27FC236}">
                <a16:creationId xmlns:a16="http://schemas.microsoft.com/office/drawing/2014/main" id="{2AB25B5A-D4BD-4923-83D5-82FD15F434A4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2862285-D9BC-4F79-9CBB-09D390B4A9BB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03FEFF8-5F6E-4D18-B512-31489A4C7574}"/>
                </a:ext>
              </a:extLst>
            </p:cNvPr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22536" name="KSO_Shape">
              <a:extLst>
                <a:ext uri="{FF2B5EF4-FFF2-40B4-BE49-F238E27FC236}">
                  <a16:creationId xmlns:a16="http://schemas.microsoft.com/office/drawing/2014/main" id="{D52402A4-1048-4980-937D-A85BD9FE7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3046 w 3931"/>
                <a:gd name="T1" fmla="*/ 1287 h 2392"/>
                <a:gd name="T2" fmla="*/ 2027 w 3931"/>
                <a:gd name="T3" fmla="*/ 850 h 2392"/>
                <a:gd name="T4" fmla="*/ 880 w 3931"/>
                <a:gd name="T5" fmla="*/ 1287 h 2392"/>
                <a:gd name="T6" fmla="*/ 560 w 3931"/>
                <a:gd name="T7" fmla="*/ 1154 h 2392"/>
                <a:gd name="T8" fmla="*/ 560 w 3931"/>
                <a:gd name="T9" fmla="*/ 1546 h 2392"/>
                <a:gd name="T10" fmla="*/ 647 w 3931"/>
                <a:gd name="T11" fmla="*/ 1666 h 2392"/>
                <a:gd name="T12" fmla="*/ 558 w 3931"/>
                <a:gd name="T13" fmla="*/ 1786 h 2392"/>
                <a:gd name="T14" fmla="*/ 653 w 3931"/>
                <a:gd name="T15" fmla="*/ 2208 h 2392"/>
                <a:gd name="T16" fmla="*/ 373 w 3931"/>
                <a:gd name="T17" fmla="*/ 2208 h 2392"/>
                <a:gd name="T18" fmla="*/ 469 w 3931"/>
                <a:gd name="T19" fmla="*/ 1784 h 2392"/>
                <a:gd name="T20" fmla="*/ 391 w 3931"/>
                <a:gd name="T21" fmla="*/ 1666 h 2392"/>
                <a:gd name="T22" fmla="*/ 466 w 3931"/>
                <a:gd name="T23" fmla="*/ 1549 h 2392"/>
                <a:gd name="T24" fmla="*/ 466 w 3931"/>
                <a:gd name="T25" fmla="*/ 1115 h 2392"/>
                <a:gd name="T26" fmla="*/ 0 w 3931"/>
                <a:gd name="T27" fmla="*/ 920 h 2392"/>
                <a:gd name="T28" fmla="*/ 2050 w 3931"/>
                <a:gd name="T29" fmla="*/ 0 h 2392"/>
                <a:gd name="T30" fmla="*/ 3931 w 3931"/>
                <a:gd name="T31" fmla="*/ 932 h 2392"/>
                <a:gd name="T32" fmla="*/ 3046 w 3931"/>
                <a:gd name="T33" fmla="*/ 1287 h 2392"/>
                <a:gd name="T34" fmla="*/ 2004 w 3931"/>
                <a:gd name="T35" fmla="*/ 1072 h 2392"/>
                <a:gd name="T36" fmla="*/ 2929 w 3931"/>
                <a:gd name="T37" fmla="*/ 1386 h 2392"/>
                <a:gd name="T38" fmla="*/ 2929 w 3931"/>
                <a:gd name="T39" fmla="*/ 2147 h 2392"/>
                <a:gd name="T40" fmla="*/ 1957 w 3931"/>
                <a:gd name="T41" fmla="*/ 2392 h 2392"/>
                <a:gd name="T42" fmla="*/ 1099 w 3931"/>
                <a:gd name="T43" fmla="*/ 2147 h 2392"/>
                <a:gd name="T44" fmla="*/ 1099 w 3931"/>
                <a:gd name="T45" fmla="*/ 1386 h 2392"/>
                <a:gd name="T46" fmla="*/ 2004 w 3931"/>
                <a:gd name="T47" fmla="*/ 1072 h 2392"/>
                <a:gd name="T48" fmla="*/ 1992 w 3931"/>
                <a:gd name="T49" fmla="*/ 2252 h 2392"/>
                <a:gd name="T50" fmla="*/ 2738 w 3931"/>
                <a:gd name="T51" fmla="*/ 2066 h 2392"/>
                <a:gd name="T52" fmla="*/ 1992 w 3931"/>
                <a:gd name="T53" fmla="*/ 1879 h 2392"/>
                <a:gd name="T54" fmla="*/ 1247 w 3931"/>
                <a:gd name="T55" fmla="*/ 2066 h 2392"/>
                <a:gd name="T56" fmla="*/ 1992 w 3931"/>
                <a:gd name="T57" fmla="*/ 2252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37" name="文本框 1">
            <a:extLst>
              <a:ext uri="{FF2B5EF4-FFF2-40B4-BE49-F238E27FC236}">
                <a16:creationId xmlns:a16="http://schemas.microsoft.com/office/drawing/2014/main" id="{7EC0C79A-AC29-4F69-9E34-085C6536F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" y="903933"/>
            <a:ext cx="11329987" cy="563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import pandas as pd</a:t>
            </a:r>
          </a:p>
          <a:p>
            <a:r>
              <a:rPr lang="zh-CN" altLang="en-US" dirty="0"/>
              <a:t>from sklearn.svm import LinearSVR</a:t>
            </a:r>
          </a:p>
          <a:p>
            <a:r>
              <a:rPr lang="zh-CN" altLang="en-US" dirty="0"/>
              <a:t>import matplotlib.pyplot as plt</a:t>
            </a:r>
          </a:p>
          <a:p>
            <a:r>
              <a:rPr lang="zh-CN" altLang="en-US" dirty="0"/>
              <a:t>inputfile = './datasave/new_reg_data_GM11.csv'  # 灰色预测后保存的路径</a:t>
            </a:r>
          </a:p>
          <a:p>
            <a:r>
              <a:rPr lang="zh-CN" altLang="en-US" dirty="0"/>
              <a:t>data = pd.read_csv(inputfile)  # 读取数据</a:t>
            </a:r>
          </a:p>
          <a:p>
            <a:r>
              <a:rPr lang="zh-CN" altLang="en-US" dirty="0"/>
              <a:t>data.index = range(1994, 2016)</a:t>
            </a:r>
          </a:p>
          <a:p>
            <a:r>
              <a:rPr lang="zh-CN" altLang="en-US" dirty="0"/>
              <a:t>feature = ['x1', 'x3','x4', 'x5', 'x6', 'x7', 'x8','x13']</a:t>
            </a:r>
          </a:p>
          <a:p>
            <a:r>
              <a:rPr lang="zh-CN" altLang="en-US" dirty="0"/>
              <a:t>data_train = data.loc[range(1994, 2014)].copy()  # 取2014年前的数据建模</a:t>
            </a:r>
          </a:p>
          <a:p>
            <a:r>
              <a:rPr lang="zh-CN" altLang="en-US" dirty="0"/>
              <a:t>data_mean = data_train.mean()</a:t>
            </a:r>
          </a:p>
          <a:p>
            <a:r>
              <a:rPr lang="zh-CN" altLang="en-US" dirty="0"/>
              <a:t>data_std = data_train.std()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data_train = (data_train - data_mean)/data_std  # 数据标准化</a:t>
            </a:r>
          </a:p>
          <a:p>
            <a:r>
              <a:rPr lang="zh-CN" altLang="en-US" dirty="0"/>
              <a:t>x_train = data_train[feature].values  # 特征数据</a:t>
            </a:r>
          </a:p>
          <a:p>
            <a:r>
              <a:rPr lang="zh-CN" altLang="en-US" dirty="0"/>
              <a:t>y_train = data_train['y'].values  # 标签数据</a:t>
            </a:r>
          </a:p>
          <a:p>
            <a:r>
              <a:rPr lang="zh-CN" altLang="en-US" dirty="0"/>
              <a:t>linearsvr = LinearSVR()  # 调用LinearSVR()函数</a:t>
            </a:r>
          </a:p>
          <a:p>
            <a:r>
              <a:rPr lang="zh-CN" altLang="en-US" dirty="0"/>
              <a:t>linearsvr.fit(x_train, y_train)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x = ((data[feature] - data_mean[feature]) /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data_std[feature]).values  # 预测，并还原结果。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data['y_pred'] = linearsvr.predict(x) * data_std['y'] + data_mean['y']</a:t>
            </a:r>
          </a:p>
          <a:p>
            <a:r>
              <a:rPr lang="zh-CN" altLang="en-US" dirty="0"/>
              <a:t>outputfile = './datasave/new_reg_data_GM11_revenue.csv' # SVR预测后保存的结果</a:t>
            </a:r>
          </a:p>
          <a:p>
            <a:r>
              <a:rPr lang="zh-CN" altLang="en-US" dirty="0"/>
              <a:t>data.to_csv(outputfile)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图片 1">
            <a:extLst>
              <a:ext uri="{FF2B5EF4-FFF2-40B4-BE49-F238E27FC236}">
                <a16:creationId xmlns:a16="http://schemas.microsoft.com/office/drawing/2014/main" id="{A2B99C47-2D61-47F3-B211-2D18E5F7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文本框 2">
            <a:extLst>
              <a:ext uri="{FF2B5EF4-FFF2-40B4-BE49-F238E27FC236}">
                <a16:creationId xmlns:a16="http://schemas.microsoft.com/office/drawing/2014/main" id="{B4522BF7-B61D-429D-A710-69863EACD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财政收入预测结果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848334C-0CD9-4A30-945B-B296F8D35B02}"/>
              </a:ext>
            </a:extLst>
          </p:cNvPr>
          <p:cNvCxnSpPr/>
          <p:nvPr/>
        </p:nvCxnSpPr>
        <p:spPr>
          <a:xfrm>
            <a:off x="0" y="7604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CD11C16-FCC6-44BC-9EA6-85CE4763BC97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grpSp>
        <p:nvGrpSpPr>
          <p:cNvPr id="23557" name="组合 5">
            <a:extLst>
              <a:ext uri="{FF2B5EF4-FFF2-40B4-BE49-F238E27FC236}">
                <a16:creationId xmlns:a16="http://schemas.microsoft.com/office/drawing/2014/main" id="{B723E5C4-EFB8-4B8A-948A-3868A3843C5A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7208C4-2751-4EAD-8F76-DBCD0E3481E9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DACF7A1-15D2-4B41-8012-E9300BE38681}"/>
                </a:ext>
              </a:extLst>
            </p:cNvPr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23560" name="KSO_Shape">
              <a:extLst>
                <a:ext uri="{FF2B5EF4-FFF2-40B4-BE49-F238E27FC236}">
                  <a16:creationId xmlns:a16="http://schemas.microsoft.com/office/drawing/2014/main" id="{C12FC7E8-AFC7-48D5-81F0-6116BB613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3046 w 3931"/>
                <a:gd name="T1" fmla="*/ 1287 h 2392"/>
                <a:gd name="T2" fmla="*/ 2027 w 3931"/>
                <a:gd name="T3" fmla="*/ 850 h 2392"/>
                <a:gd name="T4" fmla="*/ 880 w 3931"/>
                <a:gd name="T5" fmla="*/ 1287 h 2392"/>
                <a:gd name="T6" fmla="*/ 560 w 3931"/>
                <a:gd name="T7" fmla="*/ 1154 h 2392"/>
                <a:gd name="T8" fmla="*/ 560 w 3931"/>
                <a:gd name="T9" fmla="*/ 1546 h 2392"/>
                <a:gd name="T10" fmla="*/ 647 w 3931"/>
                <a:gd name="T11" fmla="*/ 1666 h 2392"/>
                <a:gd name="T12" fmla="*/ 558 w 3931"/>
                <a:gd name="T13" fmla="*/ 1786 h 2392"/>
                <a:gd name="T14" fmla="*/ 653 w 3931"/>
                <a:gd name="T15" fmla="*/ 2208 h 2392"/>
                <a:gd name="T16" fmla="*/ 373 w 3931"/>
                <a:gd name="T17" fmla="*/ 2208 h 2392"/>
                <a:gd name="T18" fmla="*/ 469 w 3931"/>
                <a:gd name="T19" fmla="*/ 1784 h 2392"/>
                <a:gd name="T20" fmla="*/ 391 w 3931"/>
                <a:gd name="T21" fmla="*/ 1666 h 2392"/>
                <a:gd name="T22" fmla="*/ 466 w 3931"/>
                <a:gd name="T23" fmla="*/ 1549 h 2392"/>
                <a:gd name="T24" fmla="*/ 466 w 3931"/>
                <a:gd name="T25" fmla="*/ 1115 h 2392"/>
                <a:gd name="T26" fmla="*/ 0 w 3931"/>
                <a:gd name="T27" fmla="*/ 920 h 2392"/>
                <a:gd name="T28" fmla="*/ 2050 w 3931"/>
                <a:gd name="T29" fmla="*/ 0 h 2392"/>
                <a:gd name="T30" fmla="*/ 3931 w 3931"/>
                <a:gd name="T31" fmla="*/ 932 h 2392"/>
                <a:gd name="T32" fmla="*/ 3046 w 3931"/>
                <a:gd name="T33" fmla="*/ 1287 h 2392"/>
                <a:gd name="T34" fmla="*/ 2004 w 3931"/>
                <a:gd name="T35" fmla="*/ 1072 h 2392"/>
                <a:gd name="T36" fmla="*/ 2929 w 3931"/>
                <a:gd name="T37" fmla="*/ 1386 h 2392"/>
                <a:gd name="T38" fmla="*/ 2929 w 3931"/>
                <a:gd name="T39" fmla="*/ 2147 h 2392"/>
                <a:gd name="T40" fmla="*/ 1957 w 3931"/>
                <a:gd name="T41" fmla="*/ 2392 h 2392"/>
                <a:gd name="T42" fmla="*/ 1099 w 3931"/>
                <a:gd name="T43" fmla="*/ 2147 h 2392"/>
                <a:gd name="T44" fmla="*/ 1099 w 3931"/>
                <a:gd name="T45" fmla="*/ 1386 h 2392"/>
                <a:gd name="T46" fmla="*/ 2004 w 3931"/>
                <a:gd name="T47" fmla="*/ 1072 h 2392"/>
                <a:gd name="T48" fmla="*/ 1992 w 3931"/>
                <a:gd name="T49" fmla="*/ 2252 h 2392"/>
                <a:gd name="T50" fmla="*/ 2738 w 3931"/>
                <a:gd name="T51" fmla="*/ 2066 h 2392"/>
                <a:gd name="T52" fmla="*/ 1992 w 3931"/>
                <a:gd name="T53" fmla="*/ 1879 h 2392"/>
                <a:gd name="T54" fmla="*/ 1247 w 3931"/>
                <a:gd name="T55" fmla="*/ 2066 h 2392"/>
                <a:gd name="T56" fmla="*/ 1992 w 3931"/>
                <a:gd name="T57" fmla="*/ 2252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3561" name="图片 1" descr="SVR">
            <a:extLst>
              <a:ext uri="{FF2B5EF4-FFF2-40B4-BE49-F238E27FC236}">
                <a16:creationId xmlns:a16="http://schemas.microsoft.com/office/drawing/2014/main" id="{92F942E2-E096-484E-9FBE-A8611C96E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63" y="1152525"/>
            <a:ext cx="6470650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图片 2">
            <a:extLst>
              <a:ext uri="{FF2B5EF4-FFF2-40B4-BE49-F238E27FC236}">
                <a16:creationId xmlns:a16="http://schemas.microsoft.com/office/drawing/2014/main" id="{8DAABFC6-877C-4189-9595-F690CD4E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925513"/>
            <a:ext cx="1757363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图片 1">
            <a:extLst>
              <a:ext uri="{FF2B5EF4-FFF2-40B4-BE49-F238E27FC236}">
                <a16:creationId xmlns:a16="http://schemas.microsoft.com/office/drawing/2014/main" id="{B376D13D-10CC-47B3-8D5F-F6951B9C5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文本框 2">
            <a:extLst>
              <a:ext uri="{FF2B5EF4-FFF2-40B4-BE49-F238E27FC236}">
                <a16:creationId xmlns:a16="http://schemas.microsoft.com/office/drawing/2014/main" id="{D3E8F0D9-531B-4DD6-9A51-4A928937B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模型评价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5C61457-1729-43FE-8A0C-9B75E5F1C3D5}"/>
              </a:ext>
            </a:extLst>
          </p:cNvPr>
          <p:cNvCxnSpPr/>
          <p:nvPr/>
        </p:nvCxnSpPr>
        <p:spPr>
          <a:xfrm>
            <a:off x="0" y="7604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4734EFF-2F53-433F-BBCF-3449DA2560BF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grpSp>
        <p:nvGrpSpPr>
          <p:cNvPr id="24581" name="组合 5">
            <a:extLst>
              <a:ext uri="{FF2B5EF4-FFF2-40B4-BE49-F238E27FC236}">
                <a16:creationId xmlns:a16="http://schemas.microsoft.com/office/drawing/2014/main" id="{C91CA5EB-2F85-4F79-B8B6-02AB2986133C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54482BB-0A82-4CFC-8056-D14453EF7830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805183-9F03-4AEB-8DE3-42E661590EFF}"/>
                </a:ext>
              </a:extLst>
            </p:cNvPr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24584" name="KSO_Shape">
              <a:extLst>
                <a:ext uri="{FF2B5EF4-FFF2-40B4-BE49-F238E27FC236}">
                  <a16:creationId xmlns:a16="http://schemas.microsoft.com/office/drawing/2014/main" id="{223B8340-DB30-4088-8B3C-CE63C7DC7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3046 w 3931"/>
                <a:gd name="T1" fmla="*/ 1287 h 2392"/>
                <a:gd name="T2" fmla="*/ 2027 w 3931"/>
                <a:gd name="T3" fmla="*/ 850 h 2392"/>
                <a:gd name="T4" fmla="*/ 880 w 3931"/>
                <a:gd name="T5" fmla="*/ 1287 h 2392"/>
                <a:gd name="T6" fmla="*/ 560 w 3931"/>
                <a:gd name="T7" fmla="*/ 1154 h 2392"/>
                <a:gd name="T8" fmla="*/ 560 w 3931"/>
                <a:gd name="T9" fmla="*/ 1546 h 2392"/>
                <a:gd name="T10" fmla="*/ 647 w 3931"/>
                <a:gd name="T11" fmla="*/ 1666 h 2392"/>
                <a:gd name="T12" fmla="*/ 558 w 3931"/>
                <a:gd name="T13" fmla="*/ 1786 h 2392"/>
                <a:gd name="T14" fmla="*/ 653 w 3931"/>
                <a:gd name="T15" fmla="*/ 2208 h 2392"/>
                <a:gd name="T16" fmla="*/ 373 w 3931"/>
                <a:gd name="T17" fmla="*/ 2208 h 2392"/>
                <a:gd name="T18" fmla="*/ 469 w 3931"/>
                <a:gd name="T19" fmla="*/ 1784 h 2392"/>
                <a:gd name="T20" fmla="*/ 391 w 3931"/>
                <a:gd name="T21" fmla="*/ 1666 h 2392"/>
                <a:gd name="T22" fmla="*/ 466 w 3931"/>
                <a:gd name="T23" fmla="*/ 1549 h 2392"/>
                <a:gd name="T24" fmla="*/ 466 w 3931"/>
                <a:gd name="T25" fmla="*/ 1115 h 2392"/>
                <a:gd name="T26" fmla="*/ 0 w 3931"/>
                <a:gd name="T27" fmla="*/ 920 h 2392"/>
                <a:gd name="T28" fmla="*/ 2050 w 3931"/>
                <a:gd name="T29" fmla="*/ 0 h 2392"/>
                <a:gd name="T30" fmla="*/ 3931 w 3931"/>
                <a:gd name="T31" fmla="*/ 932 h 2392"/>
                <a:gd name="T32" fmla="*/ 3046 w 3931"/>
                <a:gd name="T33" fmla="*/ 1287 h 2392"/>
                <a:gd name="T34" fmla="*/ 2004 w 3931"/>
                <a:gd name="T35" fmla="*/ 1072 h 2392"/>
                <a:gd name="T36" fmla="*/ 2929 w 3931"/>
                <a:gd name="T37" fmla="*/ 1386 h 2392"/>
                <a:gd name="T38" fmla="*/ 2929 w 3931"/>
                <a:gd name="T39" fmla="*/ 2147 h 2392"/>
                <a:gd name="T40" fmla="*/ 1957 w 3931"/>
                <a:gd name="T41" fmla="*/ 2392 h 2392"/>
                <a:gd name="T42" fmla="*/ 1099 w 3931"/>
                <a:gd name="T43" fmla="*/ 2147 h 2392"/>
                <a:gd name="T44" fmla="*/ 1099 w 3931"/>
                <a:gd name="T45" fmla="*/ 1386 h 2392"/>
                <a:gd name="T46" fmla="*/ 2004 w 3931"/>
                <a:gd name="T47" fmla="*/ 1072 h 2392"/>
                <a:gd name="T48" fmla="*/ 1992 w 3931"/>
                <a:gd name="T49" fmla="*/ 2252 h 2392"/>
                <a:gd name="T50" fmla="*/ 2738 w 3931"/>
                <a:gd name="T51" fmla="*/ 2066 h 2392"/>
                <a:gd name="T52" fmla="*/ 1992 w 3931"/>
                <a:gd name="T53" fmla="*/ 1879 h 2392"/>
                <a:gd name="T54" fmla="*/ 1247 w 3931"/>
                <a:gd name="T55" fmla="*/ 2066 h 2392"/>
                <a:gd name="T56" fmla="*/ 1992 w 3931"/>
                <a:gd name="T57" fmla="*/ 2252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382E537-3844-4DE5-ACAC-41DA936987A5}"/>
              </a:ext>
            </a:extLst>
          </p:cNvPr>
          <p:cNvSpPr txBox="1"/>
          <p:nvPr/>
        </p:nvSpPr>
        <p:spPr>
          <a:xfrm>
            <a:off x="233363" y="1168400"/>
            <a:ext cx="114601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zh-CN" altLang="zh-CN" sz="2400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采用回归模型评价指标对地方财政收入的预测值进行评价，得到的结果如</a:t>
            </a:r>
            <a:r>
              <a:rPr kumimoji="1" lang="zh-CN" altLang="en-US" sz="2400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下表</a:t>
            </a:r>
            <a:r>
              <a:rPr kumimoji="1" lang="zh-CN" altLang="zh-CN" sz="2400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所示</a:t>
            </a:r>
            <a:r>
              <a:rPr kumimoji="1" lang="zh-CN" altLang="en-US" sz="2400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F53403-9DC1-40FD-A0F4-3EF755DF1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201" y="2877054"/>
            <a:ext cx="9973598" cy="576985"/>
          </a:xfrm>
          <a:prstGeom prst="rect">
            <a:avLst/>
          </a:prstGeom>
        </p:spPr>
      </p:pic>
      <p:graphicFrame>
        <p:nvGraphicFramePr>
          <p:cNvPr id="12" name="内容占位符 4">
            <a:extLst>
              <a:ext uri="{FF2B5EF4-FFF2-40B4-BE49-F238E27FC236}">
                <a16:creationId xmlns:a16="http://schemas.microsoft.com/office/drawing/2014/main" id="{84877F6D-6EC3-4BFD-99D8-675626BC0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179153"/>
              </p:ext>
            </p:extLst>
          </p:nvPr>
        </p:nvGraphicFramePr>
        <p:xfrm>
          <a:off x="2634456" y="3838718"/>
          <a:ext cx="5907088" cy="1727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8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5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平均绝对误差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29042" marR="290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34.17951183427943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29042" marR="2904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中值绝对误差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29042" marR="290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17.735652992570863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29042" marR="2904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可解释方差值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29042" marR="290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0.9908765362747692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29042" marR="2904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zh-CN" sz="18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方值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29042" marR="290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0.9908680303534174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29042" marR="2904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图片 6">
            <a:extLst>
              <a:ext uri="{FF2B5EF4-FFF2-40B4-BE49-F238E27FC236}">
                <a16:creationId xmlns:a16="http://schemas.microsoft.com/office/drawing/2014/main" id="{A8D08E9D-FC2B-4B32-86D4-F979544A3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3F9D214E-0B78-4B6C-BD42-1244E3E40A4F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61E857A-6EBC-47C9-932F-16441E61F14F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2433C71-3F91-4CBF-B7B2-AA5C149C974D}"/>
              </a:ext>
            </a:extLst>
          </p:cNvPr>
          <p:cNvGrpSpPr/>
          <p:nvPr/>
        </p:nvGrpSpPr>
        <p:grpSpPr>
          <a:xfrm>
            <a:off x="475624" y="571425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D3EA16BA-7F4F-4940-BB3C-99BFB67974B3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id="{3C9F5273-E5E3-493D-9015-C68FC393EC32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38EC6551-A53C-4276-AB66-6D2C639902B2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09CD4030-ECD9-48C0-854D-9DBE5001AB01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27D9FD1F-7B65-4938-93BD-020C36949D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2AE6A87B-A6DA-481F-AF1A-47B5F4E382DC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AB199B59-5575-4BD2-8ADF-47122C84765D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</p:grpSp>
      <p:sp>
        <p:nvSpPr>
          <p:cNvPr id="26629" name="文本框 62">
            <a:extLst>
              <a:ext uri="{FF2B5EF4-FFF2-40B4-BE49-F238E27FC236}">
                <a16:creationId xmlns:a16="http://schemas.microsoft.com/office/drawing/2014/main" id="{823B85A7-B1DA-44B3-B919-A4018E799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633663"/>
            <a:ext cx="93551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>
                <a:solidFill>
                  <a:srgbClr val="4B649F"/>
                </a:solidFill>
              </a:rPr>
              <a:t>展示完毕  感谢您的聆听 </a:t>
            </a:r>
          </a:p>
        </p:txBody>
      </p:sp>
      <p:sp>
        <p:nvSpPr>
          <p:cNvPr id="26630" name="文本框 1066">
            <a:extLst>
              <a:ext uri="{FF2B5EF4-FFF2-40B4-BE49-F238E27FC236}">
                <a16:creationId xmlns:a16="http://schemas.microsoft.com/office/drawing/2014/main" id="{246D1170-11D6-40E8-A3AF-ECF1AAD73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98488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海南大学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CAADC324-94AF-4203-AB9D-96CA81D15ABE}"/>
              </a:ext>
            </a:extLst>
          </p:cNvPr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863F9430-49DE-4257-819B-95F3AB63E297}"/>
              </a:ext>
            </a:extLst>
          </p:cNvPr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28ED125-5894-4208-AEE4-3FB8DDF4DAA1}"/>
              </a:ext>
            </a:extLst>
          </p:cNvPr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3FF4EFEC-7F43-48C3-A38D-C6A4B26A1E67}"/>
              </a:ext>
            </a:extLst>
          </p:cNvPr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F39EBE2-7CDA-47DA-82E6-C5CA645F6C24}"/>
              </a:ext>
            </a:extLst>
          </p:cNvPr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D294482-74CD-40FD-BB6F-4F51F7DB7E8A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5122" name="文本框 2">
            <a:extLst>
              <a:ext uri="{FF2B5EF4-FFF2-40B4-BE49-F238E27FC236}">
                <a16:creationId xmlns:a16="http://schemas.microsoft.com/office/drawing/2014/main" id="{F3E2D694-129D-4D4A-8B32-FA56C1463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2292350"/>
            <a:ext cx="57086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4B649F"/>
                </a:solidFill>
              </a:rPr>
              <a:t>背景介绍</a:t>
            </a:r>
          </a:p>
        </p:txBody>
      </p:sp>
      <p:grpSp>
        <p:nvGrpSpPr>
          <p:cNvPr id="5123" name="组合 5">
            <a:extLst>
              <a:ext uri="{FF2B5EF4-FFF2-40B4-BE49-F238E27FC236}">
                <a16:creationId xmlns:a16="http://schemas.microsoft.com/office/drawing/2014/main" id="{6FF5B9A2-BAF7-45B3-A2BF-EA40BF0545F4}"/>
              </a:ext>
            </a:extLst>
          </p:cNvPr>
          <p:cNvGrpSpPr>
            <a:grpSpLocks/>
          </p:cNvGrpSpPr>
          <p:nvPr/>
        </p:nvGrpSpPr>
        <p:grpSpPr bwMode="auto">
          <a:xfrm>
            <a:off x="1519238" y="2232025"/>
            <a:ext cx="2581275" cy="2582863"/>
            <a:chOff x="1131485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0025910-A4D5-4856-B3DD-A5B71FB065B5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66E7E55-D20B-49D3-B9F2-5A4C557B76A6}"/>
                </a:ext>
              </a:extLst>
            </p:cNvPr>
            <p:cNvSpPr/>
            <p:nvPr/>
          </p:nvSpPr>
          <p:spPr>
            <a:xfrm>
              <a:off x="1241206" y="2343696"/>
              <a:ext cx="1387820" cy="13879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5126" name="KSO_Shape">
              <a:extLst>
                <a:ext uri="{FF2B5EF4-FFF2-40B4-BE49-F238E27FC236}">
                  <a16:creationId xmlns:a16="http://schemas.microsoft.com/office/drawing/2014/main" id="{283F491A-BD3C-4477-AFB1-21E570CB7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267042 w 8965002"/>
                <a:gd name="T1" fmla="*/ 3603669 h 8673857"/>
                <a:gd name="T2" fmla="*/ 8503636 w 8965002"/>
                <a:gd name="T3" fmla="*/ 3603669 h 8673857"/>
                <a:gd name="T4" fmla="*/ 8894206 w 8965002"/>
                <a:gd name="T5" fmla="*/ 4343392 h 8673857"/>
                <a:gd name="T6" fmla="*/ 6963891 w 8965002"/>
                <a:gd name="T7" fmla="*/ 7249712 h 8673857"/>
                <a:gd name="T8" fmla="*/ 6509479 w 8965002"/>
                <a:gd name="T9" fmla="*/ 7475008 h 8673857"/>
                <a:gd name="T10" fmla="*/ 5375325 w 8965002"/>
                <a:gd name="T11" fmla="*/ 7475008 h 8673857"/>
                <a:gd name="T12" fmla="*/ 5375325 w 8965002"/>
                <a:gd name="T13" fmla="*/ 8391212 h 8673857"/>
                <a:gd name="T14" fmla="*/ 5225106 w 8965002"/>
                <a:gd name="T15" fmla="*/ 8639038 h 8673857"/>
                <a:gd name="T16" fmla="*/ 5086153 w 8965002"/>
                <a:gd name="T17" fmla="*/ 8672833 h 8673857"/>
                <a:gd name="T18" fmla="*/ 4909646 w 8965002"/>
                <a:gd name="T19" fmla="*/ 8620263 h 8673857"/>
                <a:gd name="T20" fmla="*/ 4027109 w 8965002"/>
                <a:gd name="T21" fmla="*/ 8023229 h 8673857"/>
                <a:gd name="T22" fmla="*/ 3163349 w 8965002"/>
                <a:gd name="T23" fmla="*/ 8620263 h 8673857"/>
                <a:gd name="T24" fmla="*/ 2847889 w 8965002"/>
                <a:gd name="T25" fmla="*/ 8639038 h 8673857"/>
                <a:gd name="T26" fmla="*/ 2686404 w 8965002"/>
                <a:gd name="T27" fmla="*/ 8391212 h 8673857"/>
                <a:gd name="T28" fmla="*/ 2686404 w 8965002"/>
                <a:gd name="T29" fmla="*/ 6100701 h 8673857"/>
                <a:gd name="T30" fmla="*/ 3170860 w 8965002"/>
                <a:gd name="T31" fmla="*/ 5131928 h 8673857"/>
                <a:gd name="T32" fmla="*/ 3324835 w 8965002"/>
                <a:gd name="T33" fmla="*/ 5090624 h 8673857"/>
                <a:gd name="T34" fmla="*/ 5690785 w 8965002"/>
                <a:gd name="T35" fmla="*/ 5090624 h 8673857"/>
                <a:gd name="T36" fmla="*/ 5367814 w 8965002"/>
                <a:gd name="T37" fmla="*/ 6280938 h 8673857"/>
                <a:gd name="T38" fmla="*/ 6227818 w 8965002"/>
                <a:gd name="T39" fmla="*/ 6280938 h 8673857"/>
                <a:gd name="T40" fmla="*/ 8267042 w 8965002"/>
                <a:gd name="T41" fmla="*/ 3603669 h 8673857"/>
                <a:gd name="T42" fmla="*/ 6109875 w 8965002"/>
                <a:gd name="T43" fmla="*/ 128 h 8673857"/>
                <a:gd name="T44" fmla="*/ 8198796 w 8965002"/>
                <a:gd name="T45" fmla="*/ 137601 h 8673857"/>
                <a:gd name="T46" fmla="*/ 8578069 w 8965002"/>
                <a:gd name="T47" fmla="*/ 884757 h 8673857"/>
                <a:gd name="T48" fmla="*/ 6208552 w 8965002"/>
                <a:gd name="T49" fmla="*/ 3974753 h 8673857"/>
                <a:gd name="T50" fmla="*/ 5780461 w 8965002"/>
                <a:gd name="T51" fmla="*/ 4177498 h 8673857"/>
                <a:gd name="T52" fmla="*/ 2209285 w 8965002"/>
                <a:gd name="T53" fmla="*/ 4177498 h 8673857"/>
                <a:gd name="T54" fmla="*/ 1150325 w 8965002"/>
                <a:gd name="T55" fmla="*/ 5476573 h 8673857"/>
                <a:gd name="T56" fmla="*/ 1799971 w 8965002"/>
                <a:gd name="T57" fmla="*/ 6223729 h 8673857"/>
                <a:gd name="T58" fmla="*/ 2085365 w 8965002"/>
                <a:gd name="T59" fmla="*/ 6280047 h 8673857"/>
                <a:gd name="T60" fmla="*/ 2085365 w 8965002"/>
                <a:gd name="T61" fmla="*/ 7473994 h 8673857"/>
                <a:gd name="T62" fmla="*/ 53813 w 8965002"/>
                <a:gd name="T63" fmla="*/ 5720619 h 8673857"/>
                <a:gd name="T64" fmla="*/ 65078 w 8965002"/>
                <a:gd name="T65" fmla="*/ 4729417 h 8673857"/>
                <a:gd name="T66" fmla="*/ 2716235 w 8965002"/>
                <a:gd name="T67" fmla="*/ 670748 h 8673857"/>
                <a:gd name="T68" fmla="*/ 3516088 w 8965002"/>
                <a:gd name="T69" fmla="*/ 227711 h 8673857"/>
                <a:gd name="T70" fmla="*/ 6109875 w 8965002"/>
                <a:gd name="T71" fmla="*/ 128 h 8673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127" name="图片 9">
            <a:extLst>
              <a:ext uri="{FF2B5EF4-FFF2-40B4-BE49-F238E27FC236}">
                <a16:creationId xmlns:a16="http://schemas.microsoft.com/office/drawing/2014/main" id="{2874E43E-56CE-4522-AAC2-FE832E6E7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图片 10">
            <a:extLst>
              <a:ext uri="{FF2B5EF4-FFF2-40B4-BE49-F238E27FC236}">
                <a16:creationId xmlns:a16="http://schemas.microsoft.com/office/drawing/2014/main" id="{A15E2CE5-0F8F-4E1E-B6DF-91C60A470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右箭头 21">
            <a:extLst>
              <a:ext uri="{FF2B5EF4-FFF2-40B4-BE49-F238E27FC236}">
                <a16:creationId xmlns:a16="http://schemas.microsoft.com/office/drawing/2014/main" id="{BB4AD68A-37E7-4099-B6E3-028B6AE1A655}"/>
              </a:ext>
            </a:extLst>
          </p:cNvPr>
          <p:cNvSpPr/>
          <p:nvPr/>
        </p:nvSpPr>
        <p:spPr>
          <a:xfrm>
            <a:off x="1085850" y="2366963"/>
            <a:ext cx="10244138" cy="1162050"/>
          </a:xfrm>
          <a:prstGeom prst="rightArrow">
            <a:avLst>
              <a:gd name="adj1" fmla="val 50000"/>
              <a:gd name="adj2" fmla="val 8727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6" name="MH_Other_1">
            <a:extLst>
              <a:ext uri="{FF2B5EF4-FFF2-40B4-BE49-F238E27FC236}">
                <a16:creationId xmlns:a16="http://schemas.microsoft.com/office/drawing/2014/main" id="{C517731A-706E-4BB4-8260-D8B8A881523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978400" y="2116138"/>
            <a:ext cx="1646238" cy="1649412"/>
          </a:xfrm>
          <a:prstGeom prst="ellipse">
            <a:avLst/>
          </a:prstGeom>
          <a:solidFill>
            <a:srgbClr val="7DB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MH_Other_3">
            <a:extLst>
              <a:ext uri="{FF2B5EF4-FFF2-40B4-BE49-F238E27FC236}">
                <a16:creationId xmlns:a16="http://schemas.microsoft.com/office/drawing/2014/main" id="{D3939B70-3C9A-4F56-A093-7D8E65D3114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728788" y="2116138"/>
            <a:ext cx="1649412" cy="1649412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MH_Other_8">
            <a:extLst>
              <a:ext uri="{FF2B5EF4-FFF2-40B4-BE49-F238E27FC236}">
                <a16:creationId xmlns:a16="http://schemas.microsoft.com/office/drawing/2014/main" id="{E562A5C2-AE2F-4C50-AF80-3E8CC2E4A1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453438" y="2116138"/>
            <a:ext cx="1647825" cy="1649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600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KSO_Shape">
            <a:extLst>
              <a:ext uri="{FF2B5EF4-FFF2-40B4-BE49-F238E27FC236}">
                <a16:creationId xmlns:a16="http://schemas.microsoft.com/office/drawing/2014/main" id="{DFCFE4D9-959B-40CC-A5AF-45AAC2D43A0B}"/>
              </a:ext>
            </a:extLst>
          </p:cNvPr>
          <p:cNvSpPr/>
          <p:nvPr/>
        </p:nvSpPr>
        <p:spPr bwMode="auto">
          <a:xfrm>
            <a:off x="2268538" y="2655888"/>
            <a:ext cx="571500" cy="569912"/>
          </a:xfrm>
          <a:custGeom>
            <a:avLst/>
            <a:gdLst>
              <a:gd name="T0" fmla="*/ 346433 w 5026"/>
              <a:gd name="T1" fmla="*/ 0 h 5027"/>
              <a:gd name="T2" fmla="*/ 293748 w 5026"/>
              <a:gd name="T3" fmla="*/ 4164 h 5027"/>
              <a:gd name="T4" fmla="*/ 243337 w 5026"/>
              <a:gd name="T5" fmla="*/ 15897 h 5027"/>
              <a:gd name="T6" fmla="*/ 196337 w 5026"/>
              <a:gd name="T7" fmla="*/ 34065 h 5027"/>
              <a:gd name="T8" fmla="*/ 153128 w 5026"/>
              <a:gd name="T9" fmla="*/ 59046 h 5027"/>
              <a:gd name="T10" fmla="*/ 113709 w 5026"/>
              <a:gd name="T11" fmla="*/ 90083 h 5027"/>
              <a:gd name="T12" fmla="*/ 79217 w 5026"/>
              <a:gd name="T13" fmla="*/ 126041 h 5027"/>
              <a:gd name="T14" fmla="*/ 50411 w 5026"/>
              <a:gd name="T15" fmla="*/ 166541 h 5027"/>
              <a:gd name="T16" fmla="*/ 27290 w 5026"/>
              <a:gd name="T17" fmla="*/ 211204 h 5027"/>
              <a:gd name="T18" fmla="*/ 10992 w 5026"/>
              <a:gd name="T19" fmla="*/ 259652 h 5027"/>
              <a:gd name="T20" fmla="*/ 1895 w 5026"/>
              <a:gd name="T21" fmla="*/ 310750 h 5027"/>
              <a:gd name="T22" fmla="*/ 0 w 5026"/>
              <a:gd name="T23" fmla="*/ 1556777 h 5027"/>
              <a:gd name="T24" fmla="*/ 1895 w 5026"/>
              <a:gd name="T25" fmla="*/ 1591978 h 5027"/>
              <a:gd name="T26" fmla="*/ 10992 w 5026"/>
              <a:gd name="T27" fmla="*/ 1643076 h 5027"/>
              <a:gd name="T28" fmla="*/ 27290 w 5026"/>
              <a:gd name="T29" fmla="*/ 1691524 h 5027"/>
              <a:gd name="T30" fmla="*/ 50411 w 5026"/>
              <a:gd name="T31" fmla="*/ 1736566 h 5027"/>
              <a:gd name="T32" fmla="*/ 79217 w 5026"/>
              <a:gd name="T33" fmla="*/ 1777065 h 5027"/>
              <a:gd name="T34" fmla="*/ 113709 w 5026"/>
              <a:gd name="T35" fmla="*/ 1812645 h 5027"/>
              <a:gd name="T36" fmla="*/ 153128 w 5026"/>
              <a:gd name="T37" fmla="*/ 1843682 h 5027"/>
              <a:gd name="T38" fmla="*/ 196337 w 5026"/>
              <a:gd name="T39" fmla="*/ 1868663 h 5027"/>
              <a:gd name="T40" fmla="*/ 243337 w 5026"/>
              <a:gd name="T41" fmla="*/ 1887209 h 5027"/>
              <a:gd name="T42" fmla="*/ 293748 w 5026"/>
              <a:gd name="T43" fmla="*/ 1898564 h 5027"/>
              <a:gd name="T44" fmla="*/ 346433 w 5026"/>
              <a:gd name="T45" fmla="*/ 1902728 h 5027"/>
              <a:gd name="T46" fmla="*/ 1576761 w 5026"/>
              <a:gd name="T47" fmla="*/ 1901971 h 5027"/>
              <a:gd name="T48" fmla="*/ 1628688 w 5026"/>
              <a:gd name="T49" fmla="*/ 1895536 h 5027"/>
              <a:gd name="T50" fmla="*/ 1677962 w 5026"/>
              <a:gd name="T51" fmla="*/ 1881532 h 5027"/>
              <a:gd name="T52" fmla="*/ 1723824 w 5026"/>
              <a:gd name="T53" fmla="*/ 1861093 h 5027"/>
              <a:gd name="T54" fmla="*/ 1766275 w 5026"/>
              <a:gd name="T55" fmla="*/ 1834219 h 5027"/>
              <a:gd name="T56" fmla="*/ 1803799 w 5026"/>
              <a:gd name="T57" fmla="*/ 1801290 h 5027"/>
              <a:gd name="T58" fmla="*/ 1836396 w 5026"/>
              <a:gd name="T59" fmla="*/ 1763818 h 5027"/>
              <a:gd name="T60" fmla="*/ 1863686 w 5026"/>
              <a:gd name="T61" fmla="*/ 1721426 h 5027"/>
              <a:gd name="T62" fmla="*/ 1884153 w 5026"/>
              <a:gd name="T63" fmla="*/ 1675627 h 5027"/>
              <a:gd name="T64" fmla="*/ 1898177 w 5026"/>
              <a:gd name="T65" fmla="*/ 1626422 h 5027"/>
              <a:gd name="T66" fmla="*/ 1904621 w 5026"/>
              <a:gd name="T67" fmla="*/ 1574567 h 5027"/>
              <a:gd name="T68" fmla="*/ 1905000 w 5026"/>
              <a:gd name="T69" fmla="*/ 345951 h 5027"/>
              <a:gd name="T70" fmla="*/ 1901210 w 5026"/>
              <a:gd name="T71" fmla="*/ 293339 h 5027"/>
              <a:gd name="T72" fmla="*/ 1889839 w 5026"/>
              <a:gd name="T73" fmla="*/ 242998 h 5027"/>
              <a:gd name="T74" fmla="*/ 1870887 w 5026"/>
              <a:gd name="T75" fmla="*/ 196064 h 5027"/>
              <a:gd name="T76" fmla="*/ 1846250 w 5026"/>
              <a:gd name="T77" fmla="*/ 152915 h 5027"/>
              <a:gd name="T78" fmla="*/ 1815170 w 5026"/>
              <a:gd name="T79" fmla="*/ 113551 h 5027"/>
              <a:gd name="T80" fmla="*/ 1779162 w 5026"/>
              <a:gd name="T81" fmla="*/ 79107 h 5027"/>
              <a:gd name="T82" fmla="*/ 1738606 w 5026"/>
              <a:gd name="T83" fmla="*/ 50341 h 5027"/>
              <a:gd name="T84" fmla="*/ 1693881 w 5026"/>
              <a:gd name="T85" fmla="*/ 27252 h 5027"/>
              <a:gd name="T86" fmla="*/ 1645744 w 5026"/>
              <a:gd name="T87" fmla="*/ 10977 h 5027"/>
              <a:gd name="T88" fmla="*/ 1594196 w 5026"/>
              <a:gd name="T89" fmla="*/ 1893 h 5027"/>
              <a:gd name="T90" fmla="*/ 1559326 w 5026"/>
              <a:gd name="T91" fmla="*/ 1124529 h 5027"/>
              <a:gd name="T92" fmla="*/ 779663 w 5026"/>
              <a:gd name="T93" fmla="*/ 1557156 h 5027"/>
              <a:gd name="T94" fmla="*/ 346433 w 5026"/>
              <a:gd name="T95" fmla="*/ 778578 h 5027"/>
              <a:gd name="T96" fmla="*/ 1126095 w 5026"/>
              <a:gd name="T97" fmla="*/ 345951 h 5027"/>
              <a:gd name="T98" fmla="*/ 1559326 w 5026"/>
              <a:gd name="T99" fmla="*/ 1124529 h 502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5026" h="5027">
                <a:moveTo>
                  <a:pt x="4113" y="0"/>
                </a:moveTo>
                <a:lnTo>
                  <a:pt x="914" y="0"/>
                </a:lnTo>
                <a:lnTo>
                  <a:pt x="867" y="1"/>
                </a:lnTo>
                <a:lnTo>
                  <a:pt x="821" y="5"/>
                </a:lnTo>
                <a:lnTo>
                  <a:pt x="775" y="11"/>
                </a:lnTo>
                <a:lnTo>
                  <a:pt x="730" y="19"/>
                </a:lnTo>
                <a:lnTo>
                  <a:pt x="686" y="29"/>
                </a:lnTo>
                <a:lnTo>
                  <a:pt x="642" y="42"/>
                </a:lnTo>
                <a:lnTo>
                  <a:pt x="599" y="56"/>
                </a:lnTo>
                <a:lnTo>
                  <a:pt x="558" y="72"/>
                </a:lnTo>
                <a:lnTo>
                  <a:pt x="518" y="90"/>
                </a:lnTo>
                <a:lnTo>
                  <a:pt x="478" y="111"/>
                </a:lnTo>
                <a:lnTo>
                  <a:pt x="440" y="133"/>
                </a:lnTo>
                <a:lnTo>
                  <a:pt x="404" y="156"/>
                </a:lnTo>
                <a:lnTo>
                  <a:pt x="368" y="182"/>
                </a:lnTo>
                <a:lnTo>
                  <a:pt x="333" y="209"/>
                </a:lnTo>
                <a:lnTo>
                  <a:pt x="300" y="238"/>
                </a:lnTo>
                <a:lnTo>
                  <a:pt x="268" y="268"/>
                </a:lnTo>
                <a:lnTo>
                  <a:pt x="238" y="300"/>
                </a:lnTo>
                <a:lnTo>
                  <a:pt x="209" y="333"/>
                </a:lnTo>
                <a:lnTo>
                  <a:pt x="181" y="368"/>
                </a:lnTo>
                <a:lnTo>
                  <a:pt x="156" y="404"/>
                </a:lnTo>
                <a:lnTo>
                  <a:pt x="133" y="440"/>
                </a:lnTo>
                <a:lnTo>
                  <a:pt x="111" y="478"/>
                </a:lnTo>
                <a:lnTo>
                  <a:pt x="90" y="518"/>
                </a:lnTo>
                <a:lnTo>
                  <a:pt x="72" y="558"/>
                </a:lnTo>
                <a:lnTo>
                  <a:pt x="56" y="599"/>
                </a:lnTo>
                <a:lnTo>
                  <a:pt x="42" y="642"/>
                </a:lnTo>
                <a:lnTo>
                  <a:pt x="29" y="686"/>
                </a:lnTo>
                <a:lnTo>
                  <a:pt x="19" y="730"/>
                </a:lnTo>
                <a:lnTo>
                  <a:pt x="11" y="775"/>
                </a:lnTo>
                <a:lnTo>
                  <a:pt x="5" y="821"/>
                </a:lnTo>
                <a:lnTo>
                  <a:pt x="1" y="867"/>
                </a:lnTo>
                <a:lnTo>
                  <a:pt x="0" y="914"/>
                </a:lnTo>
                <a:lnTo>
                  <a:pt x="0" y="4113"/>
                </a:lnTo>
                <a:lnTo>
                  <a:pt x="1" y="4160"/>
                </a:lnTo>
                <a:lnTo>
                  <a:pt x="5" y="4206"/>
                </a:lnTo>
                <a:lnTo>
                  <a:pt x="11" y="4252"/>
                </a:lnTo>
                <a:lnTo>
                  <a:pt x="19" y="4297"/>
                </a:lnTo>
                <a:lnTo>
                  <a:pt x="29" y="4341"/>
                </a:lnTo>
                <a:lnTo>
                  <a:pt x="42" y="4385"/>
                </a:lnTo>
                <a:lnTo>
                  <a:pt x="56" y="4427"/>
                </a:lnTo>
                <a:lnTo>
                  <a:pt x="72" y="4469"/>
                </a:lnTo>
                <a:lnTo>
                  <a:pt x="90" y="4509"/>
                </a:lnTo>
                <a:lnTo>
                  <a:pt x="111" y="4548"/>
                </a:lnTo>
                <a:lnTo>
                  <a:pt x="133" y="4588"/>
                </a:lnTo>
                <a:lnTo>
                  <a:pt x="156" y="4624"/>
                </a:lnTo>
                <a:lnTo>
                  <a:pt x="181" y="4660"/>
                </a:lnTo>
                <a:lnTo>
                  <a:pt x="209" y="4695"/>
                </a:lnTo>
                <a:lnTo>
                  <a:pt x="238" y="4728"/>
                </a:lnTo>
                <a:lnTo>
                  <a:pt x="268" y="4759"/>
                </a:lnTo>
                <a:lnTo>
                  <a:pt x="300" y="4789"/>
                </a:lnTo>
                <a:lnTo>
                  <a:pt x="333" y="4818"/>
                </a:lnTo>
                <a:lnTo>
                  <a:pt x="368" y="4846"/>
                </a:lnTo>
                <a:lnTo>
                  <a:pt x="404" y="4871"/>
                </a:lnTo>
                <a:lnTo>
                  <a:pt x="440" y="4895"/>
                </a:lnTo>
                <a:lnTo>
                  <a:pt x="478" y="4917"/>
                </a:lnTo>
                <a:lnTo>
                  <a:pt x="518" y="4937"/>
                </a:lnTo>
                <a:lnTo>
                  <a:pt x="558" y="4955"/>
                </a:lnTo>
                <a:lnTo>
                  <a:pt x="599" y="4971"/>
                </a:lnTo>
                <a:lnTo>
                  <a:pt x="642" y="4986"/>
                </a:lnTo>
                <a:lnTo>
                  <a:pt x="686" y="4999"/>
                </a:lnTo>
                <a:lnTo>
                  <a:pt x="730" y="5008"/>
                </a:lnTo>
                <a:lnTo>
                  <a:pt x="775" y="5016"/>
                </a:lnTo>
                <a:lnTo>
                  <a:pt x="821" y="5022"/>
                </a:lnTo>
                <a:lnTo>
                  <a:pt x="867" y="5025"/>
                </a:lnTo>
                <a:lnTo>
                  <a:pt x="914" y="5027"/>
                </a:lnTo>
                <a:lnTo>
                  <a:pt x="4113" y="5027"/>
                </a:lnTo>
                <a:lnTo>
                  <a:pt x="4160" y="5025"/>
                </a:lnTo>
                <a:lnTo>
                  <a:pt x="4206" y="5022"/>
                </a:lnTo>
                <a:lnTo>
                  <a:pt x="4252" y="5016"/>
                </a:lnTo>
                <a:lnTo>
                  <a:pt x="4297" y="5008"/>
                </a:lnTo>
                <a:lnTo>
                  <a:pt x="4342" y="4999"/>
                </a:lnTo>
                <a:lnTo>
                  <a:pt x="4384" y="4986"/>
                </a:lnTo>
                <a:lnTo>
                  <a:pt x="4427" y="4971"/>
                </a:lnTo>
                <a:lnTo>
                  <a:pt x="4469" y="4955"/>
                </a:lnTo>
                <a:lnTo>
                  <a:pt x="4509" y="4937"/>
                </a:lnTo>
                <a:lnTo>
                  <a:pt x="4548" y="4917"/>
                </a:lnTo>
                <a:lnTo>
                  <a:pt x="4587" y="4895"/>
                </a:lnTo>
                <a:lnTo>
                  <a:pt x="4624" y="4871"/>
                </a:lnTo>
                <a:lnTo>
                  <a:pt x="4660" y="4846"/>
                </a:lnTo>
                <a:lnTo>
                  <a:pt x="4694" y="4818"/>
                </a:lnTo>
                <a:lnTo>
                  <a:pt x="4728" y="4789"/>
                </a:lnTo>
                <a:lnTo>
                  <a:pt x="4759" y="4759"/>
                </a:lnTo>
                <a:lnTo>
                  <a:pt x="4789" y="4728"/>
                </a:lnTo>
                <a:lnTo>
                  <a:pt x="4818" y="4695"/>
                </a:lnTo>
                <a:lnTo>
                  <a:pt x="4845" y="4660"/>
                </a:lnTo>
                <a:lnTo>
                  <a:pt x="4871" y="4624"/>
                </a:lnTo>
                <a:lnTo>
                  <a:pt x="4895" y="4588"/>
                </a:lnTo>
                <a:lnTo>
                  <a:pt x="4917" y="4548"/>
                </a:lnTo>
                <a:lnTo>
                  <a:pt x="4936" y="4509"/>
                </a:lnTo>
                <a:lnTo>
                  <a:pt x="4955" y="4469"/>
                </a:lnTo>
                <a:lnTo>
                  <a:pt x="4971" y="4427"/>
                </a:lnTo>
                <a:lnTo>
                  <a:pt x="4986" y="4385"/>
                </a:lnTo>
                <a:lnTo>
                  <a:pt x="4997" y="4341"/>
                </a:lnTo>
                <a:lnTo>
                  <a:pt x="5008" y="4297"/>
                </a:lnTo>
                <a:lnTo>
                  <a:pt x="5016" y="4252"/>
                </a:lnTo>
                <a:lnTo>
                  <a:pt x="5022" y="4206"/>
                </a:lnTo>
                <a:lnTo>
                  <a:pt x="5025" y="4160"/>
                </a:lnTo>
                <a:lnTo>
                  <a:pt x="5026" y="4113"/>
                </a:lnTo>
                <a:lnTo>
                  <a:pt x="5026" y="914"/>
                </a:lnTo>
                <a:lnTo>
                  <a:pt x="5025" y="867"/>
                </a:lnTo>
                <a:lnTo>
                  <a:pt x="5022" y="821"/>
                </a:lnTo>
                <a:lnTo>
                  <a:pt x="5016" y="775"/>
                </a:lnTo>
                <a:lnTo>
                  <a:pt x="5008" y="730"/>
                </a:lnTo>
                <a:lnTo>
                  <a:pt x="4997" y="686"/>
                </a:lnTo>
                <a:lnTo>
                  <a:pt x="4986" y="642"/>
                </a:lnTo>
                <a:lnTo>
                  <a:pt x="4971" y="599"/>
                </a:lnTo>
                <a:lnTo>
                  <a:pt x="4955" y="558"/>
                </a:lnTo>
                <a:lnTo>
                  <a:pt x="4936" y="518"/>
                </a:lnTo>
                <a:lnTo>
                  <a:pt x="4917" y="478"/>
                </a:lnTo>
                <a:lnTo>
                  <a:pt x="4895" y="440"/>
                </a:lnTo>
                <a:lnTo>
                  <a:pt x="4871" y="404"/>
                </a:lnTo>
                <a:lnTo>
                  <a:pt x="4845" y="368"/>
                </a:lnTo>
                <a:lnTo>
                  <a:pt x="4818" y="333"/>
                </a:lnTo>
                <a:lnTo>
                  <a:pt x="4789" y="300"/>
                </a:lnTo>
                <a:lnTo>
                  <a:pt x="4759" y="268"/>
                </a:lnTo>
                <a:lnTo>
                  <a:pt x="4728" y="238"/>
                </a:lnTo>
                <a:lnTo>
                  <a:pt x="4694" y="209"/>
                </a:lnTo>
                <a:lnTo>
                  <a:pt x="4660" y="182"/>
                </a:lnTo>
                <a:lnTo>
                  <a:pt x="4624" y="156"/>
                </a:lnTo>
                <a:lnTo>
                  <a:pt x="4587" y="133"/>
                </a:lnTo>
                <a:lnTo>
                  <a:pt x="4548" y="111"/>
                </a:lnTo>
                <a:lnTo>
                  <a:pt x="4509" y="90"/>
                </a:lnTo>
                <a:lnTo>
                  <a:pt x="4469" y="72"/>
                </a:lnTo>
                <a:lnTo>
                  <a:pt x="4427" y="56"/>
                </a:lnTo>
                <a:lnTo>
                  <a:pt x="4384" y="42"/>
                </a:lnTo>
                <a:lnTo>
                  <a:pt x="4342" y="29"/>
                </a:lnTo>
                <a:lnTo>
                  <a:pt x="4297" y="19"/>
                </a:lnTo>
                <a:lnTo>
                  <a:pt x="4252" y="11"/>
                </a:lnTo>
                <a:lnTo>
                  <a:pt x="4206" y="5"/>
                </a:lnTo>
                <a:lnTo>
                  <a:pt x="4160" y="1"/>
                </a:lnTo>
                <a:lnTo>
                  <a:pt x="4113" y="0"/>
                </a:lnTo>
                <a:close/>
                <a:moveTo>
                  <a:pt x="4114" y="2971"/>
                </a:moveTo>
                <a:lnTo>
                  <a:pt x="2971" y="2971"/>
                </a:lnTo>
                <a:lnTo>
                  <a:pt x="2971" y="4114"/>
                </a:lnTo>
                <a:lnTo>
                  <a:pt x="2057" y="4114"/>
                </a:lnTo>
                <a:lnTo>
                  <a:pt x="2057" y="2971"/>
                </a:lnTo>
                <a:lnTo>
                  <a:pt x="914" y="2971"/>
                </a:lnTo>
                <a:lnTo>
                  <a:pt x="914" y="2057"/>
                </a:lnTo>
                <a:lnTo>
                  <a:pt x="2057" y="2057"/>
                </a:lnTo>
                <a:lnTo>
                  <a:pt x="2057" y="914"/>
                </a:lnTo>
                <a:lnTo>
                  <a:pt x="2971" y="914"/>
                </a:lnTo>
                <a:lnTo>
                  <a:pt x="2971" y="2057"/>
                </a:lnTo>
                <a:lnTo>
                  <a:pt x="4114" y="2057"/>
                </a:lnTo>
                <a:lnTo>
                  <a:pt x="4114" y="29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06013BC9-D79A-4D1F-AE32-2348F319E92A}"/>
              </a:ext>
            </a:extLst>
          </p:cNvPr>
          <p:cNvSpPr/>
          <p:nvPr/>
        </p:nvSpPr>
        <p:spPr>
          <a:xfrm>
            <a:off x="8937625" y="2655888"/>
            <a:ext cx="677863" cy="569912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55D92583-220E-4886-9E95-96811A7CD8D4}"/>
              </a:ext>
            </a:extLst>
          </p:cNvPr>
          <p:cNvSpPr/>
          <p:nvPr/>
        </p:nvSpPr>
        <p:spPr>
          <a:xfrm>
            <a:off x="5580063" y="2605088"/>
            <a:ext cx="455612" cy="671512"/>
          </a:xfrm>
          <a:custGeom>
            <a:avLst/>
            <a:gdLst>
              <a:gd name="connsiteX0" fmla="*/ 487089 w 709759"/>
              <a:gd name="connsiteY0" fmla="*/ 0 h 1043506"/>
              <a:gd name="connsiteX1" fmla="*/ 681925 w 709759"/>
              <a:gd name="connsiteY1" fmla="*/ 41740 h 1043506"/>
              <a:gd name="connsiteX2" fmla="*/ 640175 w 709759"/>
              <a:gd name="connsiteY2" fmla="*/ 222615 h 1043506"/>
              <a:gd name="connsiteX3" fmla="*/ 501006 w 709759"/>
              <a:gd name="connsiteY3" fmla="*/ 194788 h 1043506"/>
              <a:gd name="connsiteX4" fmla="*/ 361838 w 709759"/>
              <a:gd name="connsiteY4" fmla="*/ 347835 h 1043506"/>
              <a:gd name="connsiteX5" fmla="*/ 375755 w 709759"/>
              <a:gd name="connsiteY5" fmla="*/ 459143 h 1043506"/>
              <a:gd name="connsiteX6" fmla="*/ 584507 w 709759"/>
              <a:gd name="connsiteY6" fmla="*/ 459143 h 1043506"/>
              <a:gd name="connsiteX7" fmla="*/ 584507 w 709759"/>
              <a:gd name="connsiteY7" fmla="*/ 626104 h 1043506"/>
              <a:gd name="connsiteX8" fmla="*/ 389672 w 709759"/>
              <a:gd name="connsiteY8" fmla="*/ 626104 h 1043506"/>
              <a:gd name="connsiteX9" fmla="*/ 375755 w 709759"/>
              <a:gd name="connsiteY9" fmla="*/ 737411 h 1043506"/>
              <a:gd name="connsiteX10" fmla="*/ 292254 w 709759"/>
              <a:gd name="connsiteY10" fmla="*/ 848718 h 1043506"/>
              <a:gd name="connsiteX11" fmla="*/ 709759 w 709759"/>
              <a:gd name="connsiteY11" fmla="*/ 848718 h 1043506"/>
              <a:gd name="connsiteX12" fmla="*/ 709759 w 709759"/>
              <a:gd name="connsiteY12" fmla="*/ 1043506 h 1043506"/>
              <a:gd name="connsiteX13" fmla="*/ 0 w 709759"/>
              <a:gd name="connsiteY13" fmla="*/ 1043506 h 1043506"/>
              <a:gd name="connsiteX14" fmla="*/ 0 w 709759"/>
              <a:gd name="connsiteY14" fmla="*/ 918285 h 1043506"/>
              <a:gd name="connsiteX15" fmla="*/ 180919 w 709759"/>
              <a:gd name="connsiteY15" fmla="*/ 681757 h 1043506"/>
              <a:gd name="connsiteX16" fmla="*/ 167002 w 709759"/>
              <a:gd name="connsiteY16" fmla="*/ 626104 h 1043506"/>
              <a:gd name="connsiteX17" fmla="*/ 13917 w 709759"/>
              <a:gd name="connsiteY17" fmla="*/ 626104 h 1043506"/>
              <a:gd name="connsiteX18" fmla="*/ 13917 w 709759"/>
              <a:gd name="connsiteY18" fmla="*/ 459143 h 1043506"/>
              <a:gd name="connsiteX19" fmla="*/ 139168 w 709759"/>
              <a:gd name="connsiteY19" fmla="*/ 459143 h 1043506"/>
              <a:gd name="connsiteX20" fmla="*/ 139168 w 709759"/>
              <a:gd name="connsiteY20" fmla="*/ 333922 h 1043506"/>
              <a:gd name="connsiteX21" fmla="*/ 487089 w 709759"/>
              <a:gd name="connsiteY21" fmla="*/ 0 h 10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09759" h="1043506">
                <a:moveTo>
                  <a:pt x="487089" y="0"/>
                </a:moveTo>
                <a:cubicBezTo>
                  <a:pt x="570591" y="0"/>
                  <a:pt x="640175" y="27827"/>
                  <a:pt x="681925" y="41740"/>
                </a:cubicBezTo>
                <a:cubicBezTo>
                  <a:pt x="681925" y="41740"/>
                  <a:pt x="681925" y="41740"/>
                  <a:pt x="640175" y="222615"/>
                </a:cubicBezTo>
                <a:cubicBezTo>
                  <a:pt x="598424" y="208701"/>
                  <a:pt x="556674" y="194788"/>
                  <a:pt x="501006" y="194788"/>
                </a:cubicBezTo>
                <a:cubicBezTo>
                  <a:pt x="389672" y="194788"/>
                  <a:pt x="361838" y="264355"/>
                  <a:pt x="361838" y="347835"/>
                </a:cubicBezTo>
                <a:cubicBezTo>
                  <a:pt x="361838" y="389576"/>
                  <a:pt x="361838" y="417402"/>
                  <a:pt x="375755" y="459143"/>
                </a:cubicBezTo>
                <a:cubicBezTo>
                  <a:pt x="375755" y="459143"/>
                  <a:pt x="375755" y="459143"/>
                  <a:pt x="584507" y="459143"/>
                </a:cubicBezTo>
                <a:cubicBezTo>
                  <a:pt x="584507" y="459143"/>
                  <a:pt x="584507" y="459143"/>
                  <a:pt x="584507" y="626104"/>
                </a:cubicBezTo>
                <a:cubicBezTo>
                  <a:pt x="584507" y="626104"/>
                  <a:pt x="584507" y="626104"/>
                  <a:pt x="389672" y="626104"/>
                </a:cubicBezTo>
                <a:cubicBezTo>
                  <a:pt x="389672" y="667844"/>
                  <a:pt x="389672" y="695671"/>
                  <a:pt x="375755" y="737411"/>
                </a:cubicBezTo>
                <a:cubicBezTo>
                  <a:pt x="361838" y="779151"/>
                  <a:pt x="334004" y="806978"/>
                  <a:pt x="292254" y="848718"/>
                </a:cubicBezTo>
                <a:cubicBezTo>
                  <a:pt x="292254" y="848718"/>
                  <a:pt x="292254" y="848718"/>
                  <a:pt x="709759" y="848718"/>
                </a:cubicBezTo>
                <a:lnTo>
                  <a:pt x="709759" y="1043506"/>
                </a:lnTo>
                <a:cubicBezTo>
                  <a:pt x="709759" y="1043506"/>
                  <a:pt x="709759" y="1043506"/>
                  <a:pt x="0" y="1043506"/>
                </a:cubicBezTo>
                <a:cubicBezTo>
                  <a:pt x="0" y="1043506"/>
                  <a:pt x="0" y="1043506"/>
                  <a:pt x="0" y="918285"/>
                </a:cubicBezTo>
                <a:cubicBezTo>
                  <a:pt x="83501" y="876545"/>
                  <a:pt x="167002" y="793065"/>
                  <a:pt x="180919" y="681757"/>
                </a:cubicBezTo>
                <a:cubicBezTo>
                  <a:pt x="180919" y="667844"/>
                  <a:pt x="180919" y="640017"/>
                  <a:pt x="167002" y="626104"/>
                </a:cubicBezTo>
                <a:cubicBezTo>
                  <a:pt x="167002" y="626104"/>
                  <a:pt x="167002" y="626104"/>
                  <a:pt x="13917" y="626104"/>
                </a:cubicBezTo>
                <a:cubicBezTo>
                  <a:pt x="13917" y="626104"/>
                  <a:pt x="13917" y="626104"/>
                  <a:pt x="13917" y="459143"/>
                </a:cubicBezTo>
                <a:cubicBezTo>
                  <a:pt x="13917" y="459143"/>
                  <a:pt x="13917" y="459143"/>
                  <a:pt x="139168" y="459143"/>
                </a:cubicBezTo>
                <a:cubicBezTo>
                  <a:pt x="139168" y="417402"/>
                  <a:pt x="139168" y="375662"/>
                  <a:pt x="139168" y="333922"/>
                </a:cubicBezTo>
                <a:cubicBezTo>
                  <a:pt x="139168" y="139134"/>
                  <a:pt x="278337" y="0"/>
                  <a:pt x="4870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152" name="矩形 14">
            <a:extLst>
              <a:ext uri="{FF2B5EF4-FFF2-40B4-BE49-F238E27FC236}">
                <a16:creationId xmlns:a16="http://schemas.microsoft.com/office/drawing/2014/main" id="{940801F8-DB9D-4247-9601-D522F2D55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4016375"/>
            <a:ext cx="26209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4B649F"/>
                </a:solidFill>
                <a:sym typeface="Arial" panose="020B0604020202020204" pitchFamily="34" charset="0"/>
              </a:rPr>
              <a:t>财政收入数据</a:t>
            </a:r>
          </a:p>
        </p:txBody>
      </p:sp>
      <p:sp>
        <p:nvSpPr>
          <p:cNvPr id="6153" name="矩形 16">
            <a:extLst>
              <a:ext uri="{FF2B5EF4-FFF2-40B4-BE49-F238E27FC236}">
                <a16:creationId xmlns:a16="http://schemas.microsoft.com/office/drawing/2014/main" id="{E49E57C9-1974-4328-846F-5D7041E0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4016375"/>
            <a:ext cx="2622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7DB1CD"/>
                </a:solidFill>
                <a:sym typeface="Arial" panose="020B0604020202020204" pitchFamily="34" charset="0"/>
              </a:rPr>
              <a:t>分析预测目标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E6A6A62-6318-4AF7-B491-B353FA6D27EE}"/>
              </a:ext>
            </a:extLst>
          </p:cNvPr>
          <p:cNvSpPr/>
          <p:nvPr/>
        </p:nvSpPr>
        <p:spPr>
          <a:xfrm>
            <a:off x="8504238" y="4016375"/>
            <a:ext cx="1808162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defRPr/>
            </a:pPr>
            <a:r>
              <a:rPr lang="zh-CN" altLang="en-US" sz="3200" b="1" noProof="1">
                <a:solidFill>
                  <a:schemeClr val="accent6"/>
                </a:solidFill>
                <a:latin typeface="+mn-lt"/>
                <a:ea typeface="+mn-ea"/>
                <a:cs typeface="+mn-ea"/>
                <a:sym typeface="+mn-lt"/>
              </a:rPr>
              <a:t>项目流程</a:t>
            </a:r>
          </a:p>
        </p:txBody>
      </p:sp>
      <p:pic>
        <p:nvPicPr>
          <p:cNvPr id="6155" name="图片 22">
            <a:extLst>
              <a:ext uri="{FF2B5EF4-FFF2-40B4-BE49-F238E27FC236}">
                <a16:creationId xmlns:a16="http://schemas.microsoft.com/office/drawing/2014/main" id="{337069D7-E7BC-4F39-A2E0-DFF6CBD32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6" name="组合 23">
            <a:extLst>
              <a:ext uri="{FF2B5EF4-FFF2-40B4-BE49-F238E27FC236}">
                <a16:creationId xmlns:a16="http://schemas.microsoft.com/office/drawing/2014/main" id="{FCF20018-D1EB-44AC-91AF-7BA5F6BD2FA1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7C9681A-7166-41DC-81D0-74F440B94221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D8F77BB-74B3-4CC4-AA6E-9ED9BC98A63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6159" name="KSO_Shape">
              <a:extLst>
                <a:ext uri="{FF2B5EF4-FFF2-40B4-BE49-F238E27FC236}">
                  <a16:creationId xmlns:a16="http://schemas.microsoft.com/office/drawing/2014/main" id="{9A0DA6C3-40AB-40FF-B8DF-5D9890A3C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267042 w 8965002"/>
                <a:gd name="T1" fmla="*/ 3603669 h 8673857"/>
                <a:gd name="T2" fmla="*/ 8503636 w 8965002"/>
                <a:gd name="T3" fmla="*/ 3603669 h 8673857"/>
                <a:gd name="T4" fmla="*/ 8894206 w 8965002"/>
                <a:gd name="T5" fmla="*/ 4343392 h 8673857"/>
                <a:gd name="T6" fmla="*/ 6963891 w 8965002"/>
                <a:gd name="T7" fmla="*/ 7249712 h 8673857"/>
                <a:gd name="T8" fmla="*/ 6509479 w 8965002"/>
                <a:gd name="T9" fmla="*/ 7475008 h 8673857"/>
                <a:gd name="T10" fmla="*/ 5375325 w 8965002"/>
                <a:gd name="T11" fmla="*/ 7475008 h 8673857"/>
                <a:gd name="T12" fmla="*/ 5375325 w 8965002"/>
                <a:gd name="T13" fmla="*/ 8391212 h 8673857"/>
                <a:gd name="T14" fmla="*/ 5225106 w 8965002"/>
                <a:gd name="T15" fmla="*/ 8639038 h 8673857"/>
                <a:gd name="T16" fmla="*/ 5086153 w 8965002"/>
                <a:gd name="T17" fmla="*/ 8672833 h 8673857"/>
                <a:gd name="T18" fmla="*/ 4909646 w 8965002"/>
                <a:gd name="T19" fmla="*/ 8620263 h 8673857"/>
                <a:gd name="T20" fmla="*/ 4027109 w 8965002"/>
                <a:gd name="T21" fmla="*/ 8023229 h 8673857"/>
                <a:gd name="T22" fmla="*/ 3163349 w 8965002"/>
                <a:gd name="T23" fmla="*/ 8620263 h 8673857"/>
                <a:gd name="T24" fmla="*/ 2847889 w 8965002"/>
                <a:gd name="T25" fmla="*/ 8639038 h 8673857"/>
                <a:gd name="T26" fmla="*/ 2686404 w 8965002"/>
                <a:gd name="T27" fmla="*/ 8391212 h 8673857"/>
                <a:gd name="T28" fmla="*/ 2686404 w 8965002"/>
                <a:gd name="T29" fmla="*/ 6100701 h 8673857"/>
                <a:gd name="T30" fmla="*/ 3170860 w 8965002"/>
                <a:gd name="T31" fmla="*/ 5131928 h 8673857"/>
                <a:gd name="T32" fmla="*/ 3324835 w 8965002"/>
                <a:gd name="T33" fmla="*/ 5090624 h 8673857"/>
                <a:gd name="T34" fmla="*/ 5690785 w 8965002"/>
                <a:gd name="T35" fmla="*/ 5090624 h 8673857"/>
                <a:gd name="T36" fmla="*/ 5367814 w 8965002"/>
                <a:gd name="T37" fmla="*/ 6280938 h 8673857"/>
                <a:gd name="T38" fmla="*/ 6227818 w 8965002"/>
                <a:gd name="T39" fmla="*/ 6280938 h 8673857"/>
                <a:gd name="T40" fmla="*/ 8267042 w 8965002"/>
                <a:gd name="T41" fmla="*/ 3603669 h 8673857"/>
                <a:gd name="T42" fmla="*/ 6109875 w 8965002"/>
                <a:gd name="T43" fmla="*/ 128 h 8673857"/>
                <a:gd name="T44" fmla="*/ 8198796 w 8965002"/>
                <a:gd name="T45" fmla="*/ 137601 h 8673857"/>
                <a:gd name="T46" fmla="*/ 8578069 w 8965002"/>
                <a:gd name="T47" fmla="*/ 884757 h 8673857"/>
                <a:gd name="T48" fmla="*/ 6208552 w 8965002"/>
                <a:gd name="T49" fmla="*/ 3974753 h 8673857"/>
                <a:gd name="T50" fmla="*/ 5780461 w 8965002"/>
                <a:gd name="T51" fmla="*/ 4177498 h 8673857"/>
                <a:gd name="T52" fmla="*/ 2209285 w 8965002"/>
                <a:gd name="T53" fmla="*/ 4177498 h 8673857"/>
                <a:gd name="T54" fmla="*/ 1150325 w 8965002"/>
                <a:gd name="T55" fmla="*/ 5476573 h 8673857"/>
                <a:gd name="T56" fmla="*/ 1799971 w 8965002"/>
                <a:gd name="T57" fmla="*/ 6223729 h 8673857"/>
                <a:gd name="T58" fmla="*/ 2085365 w 8965002"/>
                <a:gd name="T59" fmla="*/ 6280047 h 8673857"/>
                <a:gd name="T60" fmla="*/ 2085365 w 8965002"/>
                <a:gd name="T61" fmla="*/ 7473994 h 8673857"/>
                <a:gd name="T62" fmla="*/ 53813 w 8965002"/>
                <a:gd name="T63" fmla="*/ 5720619 h 8673857"/>
                <a:gd name="T64" fmla="*/ 65078 w 8965002"/>
                <a:gd name="T65" fmla="*/ 4729417 h 8673857"/>
                <a:gd name="T66" fmla="*/ 2716235 w 8965002"/>
                <a:gd name="T67" fmla="*/ 670748 h 8673857"/>
                <a:gd name="T68" fmla="*/ 3516088 w 8965002"/>
                <a:gd name="T69" fmla="*/ 227711 h 8673857"/>
                <a:gd name="T70" fmla="*/ 6109875 w 8965002"/>
                <a:gd name="T71" fmla="*/ 128 h 8673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60" name="文本框 27">
            <a:extLst>
              <a:ext uri="{FF2B5EF4-FFF2-40B4-BE49-F238E27FC236}">
                <a16:creationId xmlns:a16="http://schemas.microsoft.com/office/drawing/2014/main" id="{0B1DE6FC-F8E6-4057-9E0E-1CFCF8481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财政收入背景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B92B7F8-5218-4E9A-AAD6-CF260A55B397}"/>
              </a:ext>
            </a:extLst>
          </p:cNvPr>
          <p:cNvCxnSpPr/>
          <p:nvPr/>
        </p:nvCxnSpPr>
        <p:spPr>
          <a:xfrm>
            <a:off x="0" y="7604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93988C7-7DEB-4EE8-B04C-C1E287026A49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1">
            <a:extLst>
              <a:ext uri="{FF2B5EF4-FFF2-40B4-BE49-F238E27FC236}">
                <a16:creationId xmlns:a16="http://schemas.microsoft.com/office/drawing/2014/main" id="{5C72FF88-8DAC-4F03-886D-1CEE0B86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0" name="组合 2">
            <a:extLst>
              <a:ext uri="{FF2B5EF4-FFF2-40B4-BE49-F238E27FC236}">
                <a16:creationId xmlns:a16="http://schemas.microsoft.com/office/drawing/2014/main" id="{7833B43A-095E-47F1-AA5E-957732DC8846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5CD69B7-BFDF-454C-B356-36F755ADB8B5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2FE8207-CD8F-4AC2-BB6C-11195C7742B3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7173" name="KSO_Shape">
              <a:extLst>
                <a:ext uri="{FF2B5EF4-FFF2-40B4-BE49-F238E27FC236}">
                  <a16:creationId xmlns:a16="http://schemas.microsoft.com/office/drawing/2014/main" id="{9EF9EEEF-22A7-48D1-9D42-5FD393549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267042 w 8965002"/>
                <a:gd name="T1" fmla="*/ 3603669 h 8673857"/>
                <a:gd name="T2" fmla="*/ 8503636 w 8965002"/>
                <a:gd name="T3" fmla="*/ 3603669 h 8673857"/>
                <a:gd name="T4" fmla="*/ 8894206 w 8965002"/>
                <a:gd name="T5" fmla="*/ 4343392 h 8673857"/>
                <a:gd name="T6" fmla="*/ 6963891 w 8965002"/>
                <a:gd name="T7" fmla="*/ 7249712 h 8673857"/>
                <a:gd name="T8" fmla="*/ 6509479 w 8965002"/>
                <a:gd name="T9" fmla="*/ 7475008 h 8673857"/>
                <a:gd name="T10" fmla="*/ 5375325 w 8965002"/>
                <a:gd name="T11" fmla="*/ 7475008 h 8673857"/>
                <a:gd name="T12" fmla="*/ 5375325 w 8965002"/>
                <a:gd name="T13" fmla="*/ 8391212 h 8673857"/>
                <a:gd name="T14" fmla="*/ 5225106 w 8965002"/>
                <a:gd name="T15" fmla="*/ 8639038 h 8673857"/>
                <a:gd name="T16" fmla="*/ 5086153 w 8965002"/>
                <a:gd name="T17" fmla="*/ 8672833 h 8673857"/>
                <a:gd name="T18" fmla="*/ 4909646 w 8965002"/>
                <a:gd name="T19" fmla="*/ 8620263 h 8673857"/>
                <a:gd name="T20" fmla="*/ 4027109 w 8965002"/>
                <a:gd name="T21" fmla="*/ 8023229 h 8673857"/>
                <a:gd name="T22" fmla="*/ 3163349 w 8965002"/>
                <a:gd name="T23" fmla="*/ 8620263 h 8673857"/>
                <a:gd name="T24" fmla="*/ 2847889 w 8965002"/>
                <a:gd name="T25" fmla="*/ 8639038 h 8673857"/>
                <a:gd name="T26" fmla="*/ 2686404 w 8965002"/>
                <a:gd name="T27" fmla="*/ 8391212 h 8673857"/>
                <a:gd name="T28" fmla="*/ 2686404 w 8965002"/>
                <a:gd name="T29" fmla="*/ 6100701 h 8673857"/>
                <a:gd name="T30" fmla="*/ 3170860 w 8965002"/>
                <a:gd name="T31" fmla="*/ 5131928 h 8673857"/>
                <a:gd name="T32" fmla="*/ 3324835 w 8965002"/>
                <a:gd name="T33" fmla="*/ 5090624 h 8673857"/>
                <a:gd name="T34" fmla="*/ 5690785 w 8965002"/>
                <a:gd name="T35" fmla="*/ 5090624 h 8673857"/>
                <a:gd name="T36" fmla="*/ 5367814 w 8965002"/>
                <a:gd name="T37" fmla="*/ 6280938 h 8673857"/>
                <a:gd name="T38" fmla="*/ 6227818 w 8965002"/>
                <a:gd name="T39" fmla="*/ 6280938 h 8673857"/>
                <a:gd name="T40" fmla="*/ 8267042 w 8965002"/>
                <a:gd name="T41" fmla="*/ 3603669 h 8673857"/>
                <a:gd name="T42" fmla="*/ 6109875 w 8965002"/>
                <a:gd name="T43" fmla="*/ 128 h 8673857"/>
                <a:gd name="T44" fmla="*/ 8198796 w 8965002"/>
                <a:gd name="T45" fmla="*/ 137601 h 8673857"/>
                <a:gd name="T46" fmla="*/ 8578069 w 8965002"/>
                <a:gd name="T47" fmla="*/ 884757 h 8673857"/>
                <a:gd name="T48" fmla="*/ 6208552 w 8965002"/>
                <a:gd name="T49" fmla="*/ 3974753 h 8673857"/>
                <a:gd name="T50" fmla="*/ 5780461 w 8965002"/>
                <a:gd name="T51" fmla="*/ 4177498 h 8673857"/>
                <a:gd name="T52" fmla="*/ 2209285 w 8965002"/>
                <a:gd name="T53" fmla="*/ 4177498 h 8673857"/>
                <a:gd name="T54" fmla="*/ 1150325 w 8965002"/>
                <a:gd name="T55" fmla="*/ 5476573 h 8673857"/>
                <a:gd name="T56" fmla="*/ 1799971 w 8965002"/>
                <a:gd name="T57" fmla="*/ 6223729 h 8673857"/>
                <a:gd name="T58" fmla="*/ 2085365 w 8965002"/>
                <a:gd name="T59" fmla="*/ 6280047 h 8673857"/>
                <a:gd name="T60" fmla="*/ 2085365 w 8965002"/>
                <a:gd name="T61" fmla="*/ 7473994 h 8673857"/>
                <a:gd name="T62" fmla="*/ 53813 w 8965002"/>
                <a:gd name="T63" fmla="*/ 5720619 h 8673857"/>
                <a:gd name="T64" fmla="*/ 65078 w 8965002"/>
                <a:gd name="T65" fmla="*/ 4729417 h 8673857"/>
                <a:gd name="T66" fmla="*/ 2716235 w 8965002"/>
                <a:gd name="T67" fmla="*/ 670748 h 8673857"/>
                <a:gd name="T68" fmla="*/ 3516088 w 8965002"/>
                <a:gd name="T69" fmla="*/ 227711 h 8673857"/>
                <a:gd name="T70" fmla="*/ 6109875 w 8965002"/>
                <a:gd name="T71" fmla="*/ 128 h 8673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4" name="文本框 6">
            <a:extLst>
              <a:ext uri="{FF2B5EF4-FFF2-40B4-BE49-F238E27FC236}">
                <a16:creationId xmlns:a16="http://schemas.microsoft.com/office/drawing/2014/main" id="{09BF3990-5E45-4579-8DAE-7E1008A53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财政收入基础数据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60E2AD4-C4E7-4CC1-939F-C142677C3959}"/>
              </a:ext>
            </a:extLst>
          </p:cNvPr>
          <p:cNvCxnSpPr/>
          <p:nvPr/>
        </p:nvCxnSpPr>
        <p:spPr>
          <a:xfrm>
            <a:off x="0" y="7604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36B3C62-44DD-4458-A1DC-4A6B4355F9B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7177" name="文本框 13">
            <a:extLst>
              <a:ext uri="{FF2B5EF4-FFF2-40B4-BE49-F238E27FC236}">
                <a16:creationId xmlns:a16="http://schemas.microsoft.com/office/drawing/2014/main" id="{9F14951A-E583-485A-B3CA-960599D5C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4778375"/>
            <a:ext cx="10479087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rgbClr val="595959"/>
                </a:solidFill>
                <a:sym typeface="Arial" panose="020B0604020202020204" pitchFamily="34" charset="0"/>
              </a:rPr>
              <a:t>x1(</a:t>
            </a: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社会从业人数</a:t>
            </a:r>
            <a:r>
              <a:rPr lang="en-US" altLang="zh-CN">
                <a:solidFill>
                  <a:srgbClr val="595959"/>
                </a:solidFill>
                <a:sym typeface="Arial" panose="020B0604020202020204" pitchFamily="34" charset="0"/>
              </a:rPr>
              <a:t>),x2(</a:t>
            </a: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在岗职工工资总额</a:t>
            </a:r>
            <a:r>
              <a:rPr lang="en-US" altLang="zh-CN">
                <a:solidFill>
                  <a:srgbClr val="595959"/>
                </a:solidFill>
                <a:sym typeface="Arial" panose="020B0604020202020204" pitchFamily="34" charset="0"/>
              </a:rPr>
              <a:t>),x3(</a:t>
            </a: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社会销售品零售总额</a:t>
            </a:r>
            <a:r>
              <a:rPr lang="en-US" altLang="zh-CN">
                <a:solidFill>
                  <a:srgbClr val="595959"/>
                </a:solidFill>
                <a:sym typeface="Arial" panose="020B0604020202020204" pitchFamily="34" charset="0"/>
              </a:rPr>
              <a:t>),x4(</a:t>
            </a: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城镇居民人均可支配收入</a:t>
            </a:r>
            <a:r>
              <a:rPr lang="en-US" altLang="zh-CN">
                <a:solidFill>
                  <a:srgbClr val="595959"/>
                </a:solidFill>
                <a:sym typeface="Arial" panose="020B0604020202020204" pitchFamily="34" charset="0"/>
              </a:rPr>
              <a:t>),x5(</a:t>
            </a: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城镇居民人均消费支出</a:t>
            </a:r>
            <a:r>
              <a:rPr lang="en-US" altLang="zh-CN">
                <a:solidFill>
                  <a:srgbClr val="595959"/>
                </a:solidFill>
                <a:sym typeface="Arial" panose="020B0604020202020204" pitchFamily="34" charset="0"/>
              </a:rPr>
              <a:t>),x6(</a:t>
            </a: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年末总人口</a:t>
            </a:r>
            <a:r>
              <a:rPr lang="en-US" altLang="zh-CN">
                <a:solidFill>
                  <a:srgbClr val="595959"/>
                </a:solidFill>
                <a:sym typeface="Arial" panose="020B0604020202020204" pitchFamily="34" charset="0"/>
              </a:rPr>
              <a:t>),x7(</a:t>
            </a: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全社会固定资产投资额</a:t>
            </a:r>
            <a:r>
              <a:rPr lang="en-US" altLang="zh-CN">
                <a:solidFill>
                  <a:srgbClr val="595959"/>
                </a:solidFill>
                <a:sym typeface="Arial" panose="020B0604020202020204" pitchFamily="34" charset="0"/>
              </a:rPr>
              <a:t>),x8(</a:t>
            </a: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地区生产总值</a:t>
            </a:r>
            <a:r>
              <a:rPr lang="en-US" altLang="zh-CN">
                <a:solidFill>
                  <a:srgbClr val="595959"/>
                </a:solidFill>
                <a:sym typeface="Arial" panose="020B0604020202020204" pitchFamily="34" charset="0"/>
              </a:rPr>
              <a:t>),x9(</a:t>
            </a: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第一产业产值</a:t>
            </a:r>
            <a:r>
              <a:rPr lang="en-US" altLang="zh-CN">
                <a:solidFill>
                  <a:srgbClr val="595959"/>
                </a:solidFill>
                <a:sym typeface="Arial" panose="020B0604020202020204" pitchFamily="34" charset="0"/>
              </a:rPr>
              <a:t>),x10(</a:t>
            </a: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税收</a:t>
            </a:r>
            <a:r>
              <a:rPr lang="en-US" altLang="zh-CN">
                <a:solidFill>
                  <a:srgbClr val="595959"/>
                </a:solidFill>
                <a:sym typeface="Arial" panose="020B0604020202020204" pitchFamily="34" charset="0"/>
              </a:rPr>
              <a:t>),x11(</a:t>
            </a: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居民消费价格指数</a:t>
            </a:r>
            <a:r>
              <a:rPr lang="en-US" altLang="zh-CN">
                <a:solidFill>
                  <a:srgbClr val="595959"/>
                </a:solidFill>
                <a:sym typeface="Arial" panose="020B0604020202020204" pitchFamily="34" charset="0"/>
              </a:rPr>
              <a:t>),x12(</a:t>
            </a: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第三产业与第二产业产值比</a:t>
            </a:r>
            <a:r>
              <a:rPr lang="en-US" altLang="zh-CN">
                <a:solidFill>
                  <a:srgbClr val="595959"/>
                </a:solidFill>
                <a:sym typeface="Arial" panose="020B0604020202020204" pitchFamily="34" charset="0"/>
              </a:rPr>
              <a:t>),x13(</a:t>
            </a: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居民消费水平</a:t>
            </a:r>
            <a:r>
              <a:rPr lang="en-US" altLang="zh-CN">
                <a:solidFill>
                  <a:srgbClr val="595959"/>
                </a:solidFill>
                <a:sym typeface="Arial" panose="020B0604020202020204" pitchFamily="34" charset="0"/>
              </a:rPr>
              <a:t>),y(</a:t>
            </a:r>
            <a:r>
              <a:rPr lang="zh-CN" altLang="en-US">
                <a:solidFill>
                  <a:srgbClr val="595959"/>
                </a:solidFill>
                <a:sym typeface="Arial" panose="020B0604020202020204" pitchFamily="34" charset="0"/>
              </a:rPr>
              <a:t>财政收入</a:t>
            </a:r>
            <a:r>
              <a:rPr lang="en-US" altLang="zh-CN">
                <a:solidFill>
                  <a:srgbClr val="595959"/>
                </a:solidFill>
                <a:sym typeface="Arial" panose="020B0604020202020204" pitchFamily="34" charset="0"/>
              </a:rPr>
              <a:t>)</a:t>
            </a:r>
          </a:p>
        </p:txBody>
      </p:sp>
      <p:sp>
        <p:nvSpPr>
          <p:cNvPr id="32" name="任意多边形 31">
            <a:extLst>
              <a:ext uri="{FF2B5EF4-FFF2-40B4-BE49-F238E27FC236}">
                <a16:creationId xmlns:a16="http://schemas.microsoft.com/office/drawing/2014/main" id="{02E30085-BCB5-4E31-924D-3227BF87D5DB}"/>
              </a:ext>
            </a:extLst>
          </p:cNvPr>
          <p:cNvSpPr/>
          <p:nvPr/>
        </p:nvSpPr>
        <p:spPr>
          <a:xfrm>
            <a:off x="0" y="2736850"/>
            <a:ext cx="844550" cy="1689100"/>
          </a:xfrm>
          <a:custGeom>
            <a:avLst/>
            <a:gdLst>
              <a:gd name="connsiteX0" fmla="*/ 0 w 844443"/>
              <a:gd name="connsiteY0" fmla="*/ 0 h 1688886"/>
              <a:gd name="connsiteX1" fmla="*/ 844443 w 844443"/>
              <a:gd name="connsiteY1" fmla="*/ 844443 h 1688886"/>
              <a:gd name="connsiteX2" fmla="*/ 0 w 844443"/>
              <a:gd name="connsiteY2" fmla="*/ 1688886 h 168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443" h="1688886">
                <a:moveTo>
                  <a:pt x="0" y="0"/>
                </a:moveTo>
                <a:cubicBezTo>
                  <a:pt x="466373" y="0"/>
                  <a:pt x="844443" y="378070"/>
                  <a:pt x="844443" y="844443"/>
                </a:cubicBezTo>
                <a:cubicBezTo>
                  <a:pt x="844443" y="1310816"/>
                  <a:pt x="466373" y="1688886"/>
                  <a:pt x="0" y="1688886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218C4B7F-74E0-4789-9DAB-9A3BD46C7E9D}"/>
              </a:ext>
            </a:extLst>
          </p:cNvPr>
          <p:cNvSpPr/>
          <p:nvPr/>
        </p:nvSpPr>
        <p:spPr>
          <a:xfrm flipH="1">
            <a:off x="11345863" y="2736850"/>
            <a:ext cx="844550" cy="1689100"/>
          </a:xfrm>
          <a:custGeom>
            <a:avLst/>
            <a:gdLst>
              <a:gd name="connsiteX0" fmla="*/ 0 w 844443"/>
              <a:gd name="connsiteY0" fmla="*/ 0 h 1688886"/>
              <a:gd name="connsiteX1" fmla="*/ 844443 w 844443"/>
              <a:gd name="connsiteY1" fmla="*/ 844443 h 1688886"/>
              <a:gd name="connsiteX2" fmla="*/ 0 w 844443"/>
              <a:gd name="connsiteY2" fmla="*/ 1688886 h 168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443" h="1688886">
                <a:moveTo>
                  <a:pt x="0" y="0"/>
                </a:moveTo>
                <a:cubicBezTo>
                  <a:pt x="466373" y="0"/>
                  <a:pt x="844443" y="378070"/>
                  <a:pt x="844443" y="844443"/>
                </a:cubicBezTo>
                <a:cubicBezTo>
                  <a:pt x="844443" y="1310816"/>
                  <a:pt x="466373" y="1688886"/>
                  <a:pt x="0" y="1688886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cs typeface="+mn-ea"/>
              <a:sym typeface="+mn-lt"/>
            </a:endParaRPr>
          </a:p>
        </p:txBody>
      </p:sp>
      <p:pic>
        <p:nvPicPr>
          <p:cNvPr id="7180" name="图片 1">
            <a:extLst>
              <a:ext uri="{FF2B5EF4-FFF2-40B4-BE49-F238E27FC236}">
                <a16:creationId xmlns:a16="http://schemas.microsoft.com/office/drawing/2014/main" id="{DDF6419F-3DB9-4170-84DC-C4CA88C44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1006475"/>
            <a:ext cx="85344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图片 1">
            <a:extLst>
              <a:ext uri="{FF2B5EF4-FFF2-40B4-BE49-F238E27FC236}">
                <a16:creationId xmlns:a16="http://schemas.microsoft.com/office/drawing/2014/main" id="{6D9C2D5C-63BD-4AFB-9E55-2B0E53535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文本框 2">
            <a:extLst>
              <a:ext uri="{FF2B5EF4-FFF2-40B4-BE49-F238E27FC236}">
                <a16:creationId xmlns:a16="http://schemas.microsoft.com/office/drawing/2014/main" id="{12D9AEEE-2C2C-4CE3-8547-FDBAC52C4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分析预测目标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88688F5-98DC-437F-9D29-F477AD268CBD}"/>
              </a:ext>
            </a:extLst>
          </p:cNvPr>
          <p:cNvCxnSpPr/>
          <p:nvPr/>
        </p:nvCxnSpPr>
        <p:spPr>
          <a:xfrm>
            <a:off x="0" y="7604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4CFAAA8-41B5-469C-940F-AA6EC91F2602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grpSp>
        <p:nvGrpSpPr>
          <p:cNvPr id="8197" name="组合 5">
            <a:extLst>
              <a:ext uri="{FF2B5EF4-FFF2-40B4-BE49-F238E27FC236}">
                <a16:creationId xmlns:a16="http://schemas.microsoft.com/office/drawing/2014/main" id="{6BD0BA9A-405E-4B5A-90DD-B59003CA2257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54EB3A8-A87E-4EE3-9FE5-5D04EB7686AC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14982EE-DC7D-40DE-8CBF-0BDECA1D497B}"/>
                </a:ext>
              </a:extLst>
            </p:cNvPr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8200" name="KSO_Shape">
              <a:extLst>
                <a:ext uri="{FF2B5EF4-FFF2-40B4-BE49-F238E27FC236}">
                  <a16:creationId xmlns:a16="http://schemas.microsoft.com/office/drawing/2014/main" id="{75F9ACE5-CDED-43CC-9279-C5642395E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3046 w 3931"/>
                <a:gd name="T1" fmla="*/ 1287 h 2392"/>
                <a:gd name="T2" fmla="*/ 2027 w 3931"/>
                <a:gd name="T3" fmla="*/ 850 h 2392"/>
                <a:gd name="T4" fmla="*/ 880 w 3931"/>
                <a:gd name="T5" fmla="*/ 1287 h 2392"/>
                <a:gd name="T6" fmla="*/ 560 w 3931"/>
                <a:gd name="T7" fmla="*/ 1154 h 2392"/>
                <a:gd name="T8" fmla="*/ 560 w 3931"/>
                <a:gd name="T9" fmla="*/ 1546 h 2392"/>
                <a:gd name="T10" fmla="*/ 647 w 3931"/>
                <a:gd name="T11" fmla="*/ 1666 h 2392"/>
                <a:gd name="T12" fmla="*/ 558 w 3931"/>
                <a:gd name="T13" fmla="*/ 1786 h 2392"/>
                <a:gd name="T14" fmla="*/ 653 w 3931"/>
                <a:gd name="T15" fmla="*/ 2208 h 2392"/>
                <a:gd name="T16" fmla="*/ 373 w 3931"/>
                <a:gd name="T17" fmla="*/ 2208 h 2392"/>
                <a:gd name="T18" fmla="*/ 469 w 3931"/>
                <a:gd name="T19" fmla="*/ 1784 h 2392"/>
                <a:gd name="T20" fmla="*/ 391 w 3931"/>
                <a:gd name="T21" fmla="*/ 1666 h 2392"/>
                <a:gd name="T22" fmla="*/ 466 w 3931"/>
                <a:gd name="T23" fmla="*/ 1549 h 2392"/>
                <a:gd name="T24" fmla="*/ 466 w 3931"/>
                <a:gd name="T25" fmla="*/ 1115 h 2392"/>
                <a:gd name="T26" fmla="*/ 0 w 3931"/>
                <a:gd name="T27" fmla="*/ 920 h 2392"/>
                <a:gd name="T28" fmla="*/ 2050 w 3931"/>
                <a:gd name="T29" fmla="*/ 0 h 2392"/>
                <a:gd name="T30" fmla="*/ 3931 w 3931"/>
                <a:gd name="T31" fmla="*/ 932 h 2392"/>
                <a:gd name="T32" fmla="*/ 3046 w 3931"/>
                <a:gd name="T33" fmla="*/ 1287 h 2392"/>
                <a:gd name="T34" fmla="*/ 2004 w 3931"/>
                <a:gd name="T35" fmla="*/ 1072 h 2392"/>
                <a:gd name="T36" fmla="*/ 2929 w 3931"/>
                <a:gd name="T37" fmla="*/ 1386 h 2392"/>
                <a:gd name="T38" fmla="*/ 2929 w 3931"/>
                <a:gd name="T39" fmla="*/ 2147 h 2392"/>
                <a:gd name="T40" fmla="*/ 1957 w 3931"/>
                <a:gd name="T41" fmla="*/ 2392 h 2392"/>
                <a:gd name="T42" fmla="*/ 1099 w 3931"/>
                <a:gd name="T43" fmla="*/ 2147 h 2392"/>
                <a:gd name="T44" fmla="*/ 1099 w 3931"/>
                <a:gd name="T45" fmla="*/ 1386 h 2392"/>
                <a:gd name="T46" fmla="*/ 2004 w 3931"/>
                <a:gd name="T47" fmla="*/ 1072 h 2392"/>
                <a:gd name="T48" fmla="*/ 1992 w 3931"/>
                <a:gd name="T49" fmla="*/ 2252 h 2392"/>
                <a:gd name="T50" fmla="*/ 2738 w 3931"/>
                <a:gd name="T51" fmla="*/ 2066 h 2392"/>
                <a:gd name="T52" fmla="*/ 1992 w 3931"/>
                <a:gd name="T53" fmla="*/ 1879 h 2392"/>
                <a:gd name="T54" fmla="*/ 1247 w 3931"/>
                <a:gd name="T55" fmla="*/ 2066 h 2392"/>
                <a:gd name="T56" fmla="*/ 1992 w 3931"/>
                <a:gd name="T57" fmla="*/ 2252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E59EDF65-C8BE-4DF0-B1E2-5CED2BD17379}"/>
              </a:ext>
            </a:extLst>
          </p:cNvPr>
          <p:cNvSpPr/>
          <p:nvPr/>
        </p:nvSpPr>
        <p:spPr>
          <a:xfrm>
            <a:off x="1168400" y="3292475"/>
            <a:ext cx="2836863" cy="935038"/>
          </a:xfrm>
          <a:custGeom>
            <a:avLst/>
            <a:gdLst>
              <a:gd name="connsiteX0" fmla="*/ 0 w 2837889"/>
              <a:gd name="connsiteY0" fmla="*/ 0 h 935213"/>
              <a:gd name="connsiteX1" fmla="*/ 2837889 w 2837889"/>
              <a:gd name="connsiteY1" fmla="*/ 0 h 935213"/>
              <a:gd name="connsiteX2" fmla="*/ 2837889 w 2837889"/>
              <a:gd name="connsiteY2" fmla="*/ 935213 h 935213"/>
              <a:gd name="connsiteX3" fmla="*/ 0 w 2837889"/>
              <a:gd name="connsiteY3" fmla="*/ 935213 h 935213"/>
              <a:gd name="connsiteX4" fmla="*/ 0 w 2837889"/>
              <a:gd name="connsiteY4" fmla="*/ 0 h 93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889" h="935213">
                <a:moveTo>
                  <a:pt x="0" y="0"/>
                </a:moveTo>
                <a:lnTo>
                  <a:pt x="2837889" y="0"/>
                </a:lnTo>
                <a:lnTo>
                  <a:pt x="2837889" y="935213"/>
                </a:lnTo>
                <a:lnTo>
                  <a:pt x="0" y="93521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5400" tIns="25400" rIns="25400" bIns="25400" spcCol="1270" anchor="ctr"/>
          <a:lstStyle/>
          <a:p>
            <a:pPr algn="ctr" defTabSz="8890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000" b="1" noProof="1">
                <a:solidFill>
                  <a:schemeClr val="tx1"/>
                </a:solidFill>
                <a:cs typeface="+mn-ea"/>
                <a:sym typeface="+mn-lt"/>
              </a:rPr>
              <a:t>1994</a:t>
            </a:r>
            <a:r>
              <a:rPr lang="zh-CN" altLang="en-US" sz="2000" b="1" noProof="1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2000" b="1" noProof="1">
                <a:solidFill>
                  <a:schemeClr val="tx1"/>
                </a:solidFill>
                <a:cs typeface="+mn-ea"/>
                <a:sym typeface="+mn-lt"/>
              </a:rPr>
              <a:t>-2013</a:t>
            </a:r>
            <a:r>
              <a:rPr lang="zh-CN" altLang="en-US" sz="2000" b="1" noProof="1">
                <a:solidFill>
                  <a:schemeClr val="tx1"/>
                </a:solidFill>
                <a:cs typeface="+mn-ea"/>
                <a:sym typeface="+mn-lt"/>
              </a:rPr>
              <a:t>年财政收入数据（来自统计年鉴）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200BBEF-5568-49E5-B3EA-AE36B389FA50}"/>
              </a:ext>
            </a:extLst>
          </p:cNvPr>
          <p:cNvSpPr/>
          <p:nvPr/>
        </p:nvSpPr>
        <p:spPr>
          <a:xfrm>
            <a:off x="1165225" y="3008313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E858231-8128-4483-BE13-4EBFB3244EF7}"/>
              </a:ext>
            </a:extLst>
          </p:cNvPr>
          <p:cNvSpPr/>
          <p:nvPr/>
        </p:nvSpPr>
        <p:spPr>
          <a:xfrm>
            <a:off x="1322388" y="2692400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BBDD6C6-6CB8-4270-9996-B82C694F8C92}"/>
              </a:ext>
            </a:extLst>
          </p:cNvPr>
          <p:cNvSpPr/>
          <p:nvPr/>
        </p:nvSpPr>
        <p:spPr>
          <a:xfrm>
            <a:off x="1701800" y="2755900"/>
            <a:ext cx="355600" cy="354013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83917EA-858B-4F3A-85C0-418C2C13F664}"/>
              </a:ext>
            </a:extLst>
          </p:cNvPr>
          <p:cNvSpPr/>
          <p:nvPr/>
        </p:nvSpPr>
        <p:spPr>
          <a:xfrm>
            <a:off x="2017713" y="2408238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F181A06-BAC3-4260-BFF5-1CAA8D203786}"/>
              </a:ext>
            </a:extLst>
          </p:cNvPr>
          <p:cNvSpPr/>
          <p:nvPr/>
        </p:nvSpPr>
        <p:spPr>
          <a:xfrm>
            <a:off x="2428875" y="2281238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D739B75-5224-4728-B746-1703E82D2AFC}"/>
              </a:ext>
            </a:extLst>
          </p:cNvPr>
          <p:cNvSpPr/>
          <p:nvPr/>
        </p:nvSpPr>
        <p:spPr>
          <a:xfrm>
            <a:off x="2935288" y="2503488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ECC11F0-C2A9-4D7B-B96F-21389E6A5580}"/>
              </a:ext>
            </a:extLst>
          </p:cNvPr>
          <p:cNvSpPr/>
          <p:nvPr/>
        </p:nvSpPr>
        <p:spPr>
          <a:xfrm>
            <a:off x="3251200" y="2660650"/>
            <a:ext cx="354013" cy="355600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BC25AD4-43DC-4DCF-83B8-60AEBE3A3E6D}"/>
              </a:ext>
            </a:extLst>
          </p:cNvPr>
          <p:cNvSpPr/>
          <p:nvPr/>
        </p:nvSpPr>
        <p:spPr>
          <a:xfrm>
            <a:off x="3692525" y="3008313"/>
            <a:ext cx="227013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9B479C7-180F-4953-A85A-583DB75B617C}"/>
              </a:ext>
            </a:extLst>
          </p:cNvPr>
          <p:cNvSpPr/>
          <p:nvPr/>
        </p:nvSpPr>
        <p:spPr>
          <a:xfrm>
            <a:off x="3883025" y="3355975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ED96350-C879-445B-A2AA-E648CC90A48E}"/>
              </a:ext>
            </a:extLst>
          </p:cNvPr>
          <p:cNvSpPr/>
          <p:nvPr/>
        </p:nvSpPr>
        <p:spPr>
          <a:xfrm>
            <a:off x="2239963" y="2692400"/>
            <a:ext cx="579437" cy="5810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D3F9CBD-5D87-40C9-911A-4C42012F7354}"/>
              </a:ext>
            </a:extLst>
          </p:cNvPr>
          <p:cNvSpPr/>
          <p:nvPr/>
        </p:nvSpPr>
        <p:spPr>
          <a:xfrm>
            <a:off x="1006475" y="3894138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EE0DBC0-9E44-44A7-B73F-171D2A64A1D7}"/>
              </a:ext>
            </a:extLst>
          </p:cNvPr>
          <p:cNvSpPr/>
          <p:nvPr/>
        </p:nvSpPr>
        <p:spPr>
          <a:xfrm>
            <a:off x="1196975" y="4178300"/>
            <a:ext cx="354013" cy="354013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5569D01-51F7-4904-BA50-E0F08EF84D63}"/>
              </a:ext>
            </a:extLst>
          </p:cNvPr>
          <p:cNvSpPr/>
          <p:nvPr/>
        </p:nvSpPr>
        <p:spPr>
          <a:xfrm>
            <a:off x="1670050" y="4430713"/>
            <a:ext cx="515938" cy="515937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7131EA4-9F89-4FB2-94BA-F91ADA2D3140}"/>
              </a:ext>
            </a:extLst>
          </p:cNvPr>
          <p:cNvSpPr/>
          <p:nvPr/>
        </p:nvSpPr>
        <p:spPr>
          <a:xfrm>
            <a:off x="2333625" y="4841875"/>
            <a:ext cx="227013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78FA562-D192-4E7C-99F6-C4FEA045D85F}"/>
              </a:ext>
            </a:extLst>
          </p:cNvPr>
          <p:cNvSpPr/>
          <p:nvPr/>
        </p:nvSpPr>
        <p:spPr>
          <a:xfrm>
            <a:off x="2460625" y="4430713"/>
            <a:ext cx="354013" cy="354012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C3A4A38-5025-40E8-91A8-B84F1D0741D1}"/>
              </a:ext>
            </a:extLst>
          </p:cNvPr>
          <p:cNvSpPr/>
          <p:nvPr/>
        </p:nvSpPr>
        <p:spPr>
          <a:xfrm>
            <a:off x="2776538" y="4873625"/>
            <a:ext cx="225425" cy="225425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589FF63-1528-4D05-A558-664644BBD103}"/>
              </a:ext>
            </a:extLst>
          </p:cNvPr>
          <p:cNvSpPr/>
          <p:nvPr/>
        </p:nvSpPr>
        <p:spPr>
          <a:xfrm>
            <a:off x="3060700" y="4367213"/>
            <a:ext cx="515938" cy="515937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28F1432-8E9B-43B9-9E50-00701D6FEC5E}"/>
              </a:ext>
            </a:extLst>
          </p:cNvPr>
          <p:cNvSpPr/>
          <p:nvPr/>
        </p:nvSpPr>
        <p:spPr>
          <a:xfrm>
            <a:off x="3756025" y="4241800"/>
            <a:ext cx="355600" cy="354013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燕尾形 28">
            <a:extLst>
              <a:ext uri="{FF2B5EF4-FFF2-40B4-BE49-F238E27FC236}">
                <a16:creationId xmlns:a16="http://schemas.microsoft.com/office/drawing/2014/main" id="{69AA94F5-9361-4E3B-A5D0-1B95ECBE846D}"/>
              </a:ext>
            </a:extLst>
          </p:cNvPr>
          <p:cNvSpPr/>
          <p:nvPr/>
        </p:nvSpPr>
        <p:spPr>
          <a:xfrm>
            <a:off x="4111625" y="2755900"/>
            <a:ext cx="1041400" cy="1987550"/>
          </a:xfrm>
          <a:prstGeom prst="chevron">
            <a:avLst>
              <a:gd name="adj" fmla="val 62310"/>
            </a:avLst>
          </a:prstGeom>
          <a:solidFill>
            <a:srgbClr val="4B649F"/>
          </a:solidFill>
          <a:ln>
            <a:noFill/>
          </a:ln>
        </p:spPr>
        <p:style>
          <a:lnRef idx="0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任意多边形 29">
            <a:extLst>
              <a:ext uri="{FF2B5EF4-FFF2-40B4-BE49-F238E27FC236}">
                <a16:creationId xmlns:a16="http://schemas.microsoft.com/office/drawing/2014/main" id="{2A6A907D-FD9D-489C-863C-498C6DE7C57D}"/>
              </a:ext>
            </a:extLst>
          </p:cNvPr>
          <p:cNvSpPr/>
          <p:nvPr/>
        </p:nvSpPr>
        <p:spPr>
          <a:xfrm>
            <a:off x="5153025" y="2755900"/>
            <a:ext cx="2841625" cy="1989138"/>
          </a:xfrm>
          <a:custGeom>
            <a:avLst/>
            <a:gdLst>
              <a:gd name="connsiteX0" fmla="*/ 0 w 2841299"/>
              <a:gd name="connsiteY0" fmla="*/ 0 h 1988909"/>
              <a:gd name="connsiteX1" fmla="*/ 2841299 w 2841299"/>
              <a:gd name="connsiteY1" fmla="*/ 0 h 1988909"/>
              <a:gd name="connsiteX2" fmla="*/ 2841299 w 2841299"/>
              <a:gd name="connsiteY2" fmla="*/ 1988909 h 1988909"/>
              <a:gd name="connsiteX3" fmla="*/ 0 w 2841299"/>
              <a:gd name="connsiteY3" fmla="*/ 1988909 h 1988909"/>
              <a:gd name="connsiteX4" fmla="*/ 0 w 2841299"/>
              <a:gd name="connsiteY4" fmla="*/ 0 h 198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1299" h="1988909">
                <a:moveTo>
                  <a:pt x="0" y="0"/>
                </a:moveTo>
                <a:lnTo>
                  <a:pt x="2841299" y="0"/>
                </a:lnTo>
                <a:lnTo>
                  <a:pt x="2841299" y="1988909"/>
                </a:lnTo>
                <a:lnTo>
                  <a:pt x="0" y="198890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5400" tIns="25400" rIns="25400" bIns="25400" spcCol="1270" anchor="ctr"/>
          <a:lstStyle/>
          <a:p>
            <a:pPr algn="ctr" defTabSz="8890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sz="3200" b="1" noProof="1">
                <a:solidFill>
                  <a:schemeClr val="tx1"/>
                </a:solidFill>
                <a:cs typeface="+mn-ea"/>
                <a:sym typeface="+mn-lt"/>
              </a:rPr>
              <a:t>分析预测目标</a:t>
            </a:r>
          </a:p>
        </p:txBody>
      </p:sp>
      <p:sp>
        <p:nvSpPr>
          <p:cNvPr id="31" name="燕尾形 30">
            <a:extLst>
              <a:ext uri="{FF2B5EF4-FFF2-40B4-BE49-F238E27FC236}">
                <a16:creationId xmlns:a16="http://schemas.microsoft.com/office/drawing/2014/main" id="{1927B0F3-A9BB-4A5A-935C-1C7412CEC8D1}"/>
              </a:ext>
            </a:extLst>
          </p:cNvPr>
          <p:cNvSpPr/>
          <p:nvPr/>
        </p:nvSpPr>
        <p:spPr>
          <a:xfrm>
            <a:off x="7994650" y="2755900"/>
            <a:ext cx="1041400" cy="1987550"/>
          </a:xfrm>
          <a:prstGeom prst="chevron">
            <a:avLst>
              <a:gd name="adj" fmla="val 62310"/>
            </a:avLst>
          </a:prstGeom>
          <a:solidFill>
            <a:srgbClr val="4B649F"/>
          </a:solidFill>
          <a:ln>
            <a:noFill/>
          </a:ln>
        </p:spPr>
        <p:style>
          <a:lnRef idx="0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任意多边形 31">
            <a:extLst>
              <a:ext uri="{FF2B5EF4-FFF2-40B4-BE49-F238E27FC236}">
                <a16:creationId xmlns:a16="http://schemas.microsoft.com/office/drawing/2014/main" id="{1DC2CE8B-5F1B-4D64-B0C1-CFD868B07E97}"/>
              </a:ext>
            </a:extLst>
          </p:cNvPr>
          <p:cNvSpPr/>
          <p:nvPr/>
        </p:nvSpPr>
        <p:spPr>
          <a:xfrm>
            <a:off x="9150350" y="2590800"/>
            <a:ext cx="2414588" cy="2414588"/>
          </a:xfrm>
          <a:custGeom>
            <a:avLst/>
            <a:gdLst>
              <a:gd name="connsiteX0" fmla="*/ 0 w 2415104"/>
              <a:gd name="connsiteY0" fmla="*/ 1207552 h 2415104"/>
              <a:gd name="connsiteX1" fmla="*/ 1207552 w 2415104"/>
              <a:gd name="connsiteY1" fmla="*/ 0 h 2415104"/>
              <a:gd name="connsiteX2" fmla="*/ 2415104 w 2415104"/>
              <a:gd name="connsiteY2" fmla="*/ 1207552 h 2415104"/>
              <a:gd name="connsiteX3" fmla="*/ 1207552 w 2415104"/>
              <a:gd name="connsiteY3" fmla="*/ 2415104 h 2415104"/>
              <a:gd name="connsiteX4" fmla="*/ 0 w 2415104"/>
              <a:gd name="connsiteY4" fmla="*/ 1207552 h 241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5104" h="2415104">
                <a:moveTo>
                  <a:pt x="0" y="1207552"/>
                </a:moveTo>
                <a:cubicBezTo>
                  <a:pt x="0" y="540639"/>
                  <a:pt x="540639" y="0"/>
                  <a:pt x="1207552" y="0"/>
                </a:cubicBezTo>
                <a:cubicBezTo>
                  <a:pt x="1874465" y="0"/>
                  <a:pt x="2415104" y="540639"/>
                  <a:pt x="2415104" y="1207552"/>
                </a:cubicBezTo>
                <a:cubicBezTo>
                  <a:pt x="2415104" y="1874465"/>
                  <a:pt x="1874465" y="2415104"/>
                  <a:pt x="1207552" y="2415104"/>
                </a:cubicBezTo>
                <a:cubicBezTo>
                  <a:pt x="540639" y="2415104"/>
                  <a:pt x="0" y="1874465"/>
                  <a:pt x="0" y="1207552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53684" tIns="353684" rIns="353684" bIns="353684" spcCol="1270" anchor="ctr"/>
          <a:lstStyle/>
          <a:p>
            <a:pPr algn="ctr" defTabSz="8890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000" b="1" noProof="1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2000" b="1" noProof="1">
                <a:solidFill>
                  <a:schemeClr val="bg1"/>
                </a:solidFill>
                <a:cs typeface="+mn-ea"/>
                <a:sym typeface="+mn-lt"/>
              </a:rPr>
              <a:t>、影响财政收入的关键特征</a:t>
            </a:r>
          </a:p>
          <a:p>
            <a:pPr algn="ctr" defTabSz="8890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000" b="1" noProof="1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2000" b="1" noProof="1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2000" b="1" noProof="1">
                <a:solidFill>
                  <a:schemeClr val="bg1"/>
                </a:solidFill>
                <a:cs typeface="+mn-ea"/>
                <a:sym typeface="+mn-lt"/>
              </a:rPr>
              <a:t>2014</a:t>
            </a:r>
            <a:r>
              <a:rPr lang="zh-CN" altLang="en-US" sz="2000" b="1" noProof="1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2000" b="1" noProof="1">
                <a:solidFill>
                  <a:schemeClr val="bg1"/>
                </a:solidFill>
                <a:cs typeface="+mn-ea"/>
                <a:sym typeface="+mn-lt"/>
              </a:rPr>
              <a:t>2015</a:t>
            </a:r>
            <a:r>
              <a:rPr lang="zh-CN" altLang="en-US" sz="2000" b="1" noProof="1">
                <a:solidFill>
                  <a:schemeClr val="bg1"/>
                </a:solidFill>
                <a:cs typeface="+mn-ea"/>
                <a:sym typeface="+mn-lt"/>
              </a:rPr>
              <a:t>年的财政收入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图片 1">
            <a:extLst>
              <a:ext uri="{FF2B5EF4-FFF2-40B4-BE49-F238E27FC236}">
                <a16:creationId xmlns:a16="http://schemas.microsoft.com/office/drawing/2014/main" id="{5269F669-42CC-42AD-9055-6CDFC21BE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文本框 2">
            <a:extLst>
              <a:ext uri="{FF2B5EF4-FFF2-40B4-BE49-F238E27FC236}">
                <a16:creationId xmlns:a16="http://schemas.microsoft.com/office/drawing/2014/main" id="{67B105F6-D125-4030-B88B-112434308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项目流程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769DEB4-2335-458C-9DC6-DFE5CF688ADA}"/>
              </a:ext>
            </a:extLst>
          </p:cNvPr>
          <p:cNvCxnSpPr/>
          <p:nvPr/>
        </p:nvCxnSpPr>
        <p:spPr>
          <a:xfrm>
            <a:off x="0" y="7604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94DFA43-BDB3-4112-A8F7-417A4795BB6E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grpSp>
        <p:nvGrpSpPr>
          <p:cNvPr id="9221" name="组合 5">
            <a:extLst>
              <a:ext uri="{FF2B5EF4-FFF2-40B4-BE49-F238E27FC236}">
                <a16:creationId xmlns:a16="http://schemas.microsoft.com/office/drawing/2014/main" id="{69280C9C-B360-4C56-8901-E7D45680A157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25413"/>
            <a:ext cx="635000" cy="635000"/>
            <a:chOff x="5288161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E33B074-5650-47FB-96E9-87B1F36AD4B6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E370E30-8B25-497B-AB0B-40D9A6627EC4}"/>
                </a:ext>
              </a:extLst>
            </p:cNvPr>
            <p:cNvSpPr/>
            <p:nvPr/>
          </p:nvSpPr>
          <p:spPr>
            <a:xfrm>
              <a:off x="5396650" y="2334495"/>
              <a:ext cx="1390282" cy="13902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9224" name="KSO_Shape">
              <a:extLst>
                <a:ext uri="{FF2B5EF4-FFF2-40B4-BE49-F238E27FC236}">
                  <a16:creationId xmlns:a16="http://schemas.microsoft.com/office/drawing/2014/main" id="{EFF5BA16-E82E-4B20-A15C-0049B0BE2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3046 w 3931"/>
                <a:gd name="T1" fmla="*/ 1287 h 2392"/>
                <a:gd name="T2" fmla="*/ 2027 w 3931"/>
                <a:gd name="T3" fmla="*/ 850 h 2392"/>
                <a:gd name="T4" fmla="*/ 880 w 3931"/>
                <a:gd name="T5" fmla="*/ 1287 h 2392"/>
                <a:gd name="T6" fmla="*/ 560 w 3931"/>
                <a:gd name="T7" fmla="*/ 1154 h 2392"/>
                <a:gd name="T8" fmla="*/ 560 w 3931"/>
                <a:gd name="T9" fmla="*/ 1546 h 2392"/>
                <a:gd name="T10" fmla="*/ 647 w 3931"/>
                <a:gd name="T11" fmla="*/ 1666 h 2392"/>
                <a:gd name="T12" fmla="*/ 558 w 3931"/>
                <a:gd name="T13" fmla="*/ 1786 h 2392"/>
                <a:gd name="T14" fmla="*/ 653 w 3931"/>
                <a:gd name="T15" fmla="*/ 2208 h 2392"/>
                <a:gd name="T16" fmla="*/ 373 w 3931"/>
                <a:gd name="T17" fmla="*/ 2208 h 2392"/>
                <a:gd name="T18" fmla="*/ 469 w 3931"/>
                <a:gd name="T19" fmla="*/ 1784 h 2392"/>
                <a:gd name="T20" fmla="*/ 391 w 3931"/>
                <a:gd name="T21" fmla="*/ 1666 h 2392"/>
                <a:gd name="T22" fmla="*/ 466 w 3931"/>
                <a:gd name="T23" fmla="*/ 1549 h 2392"/>
                <a:gd name="T24" fmla="*/ 466 w 3931"/>
                <a:gd name="T25" fmla="*/ 1115 h 2392"/>
                <a:gd name="T26" fmla="*/ 0 w 3931"/>
                <a:gd name="T27" fmla="*/ 920 h 2392"/>
                <a:gd name="T28" fmla="*/ 2050 w 3931"/>
                <a:gd name="T29" fmla="*/ 0 h 2392"/>
                <a:gd name="T30" fmla="*/ 3931 w 3931"/>
                <a:gd name="T31" fmla="*/ 932 h 2392"/>
                <a:gd name="T32" fmla="*/ 3046 w 3931"/>
                <a:gd name="T33" fmla="*/ 1287 h 2392"/>
                <a:gd name="T34" fmla="*/ 2004 w 3931"/>
                <a:gd name="T35" fmla="*/ 1072 h 2392"/>
                <a:gd name="T36" fmla="*/ 2929 w 3931"/>
                <a:gd name="T37" fmla="*/ 1386 h 2392"/>
                <a:gd name="T38" fmla="*/ 2929 w 3931"/>
                <a:gd name="T39" fmla="*/ 2147 h 2392"/>
                <a:gd name="T40" fmla="*/ 1957 w 3931"/>
                <a:gd name="T41" fmla="*/ 2392 h 2392"/>
                <a:gd name="T42" fmla="*/ 1099 w 3931"/>
                <a:gd name="T43" fmla="*/ 2147 h 2392"/>
                <a:gd name="T44" fmla="*/ 1099 w 3931"/>
                <a:gd name="T45" fmla="*/ 1386 h 2392"/>
                <a:gd name="T46" fmla="*/ 2004 w 3931"/>
                <a:gd name="T47" fmla="*/ 1072 h 2392"/>
                <a:gd name="T48" fmla="*/ 1992 w 3931"/>
                <a:gd name="T49" fmla="*/ 2252 h 2392"/>
                <a:gd name="T50" fmla="*/ 2738 w 3931"/>
                <a:gd name="T51" fmla="*/ 2066 h 2392"/>
                <a:gd name="T52" fmla="*/ 1992 w 3931"/>
                <a:gd name="T53" fmla="*/ 1879 h 2392"/>
                <a:gd name="T54" fmla="*/ 1247 w 3931"/>
                <a:gd name="T55" fmla="*/ 2066 h 2392"/>
                <a:gd name="T56" fmla="*/ 1992 w 3931"/>
                <a:gd name="T57" fmla="*/ 2252 h 2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DE5D65F7-B969-46E2-882B-E7CF416942FE}"/>
              </a:ext>
            </a:extLst>
          </p:cNvPr>
          <p:cNvCxnSpPr>
            <a:stCxn id="24" idx="6"/>
            <a:endCxn id="16" idx="2"/>
          </p:cNvCxnSpPr>
          <p:nvPr/>
        </p:nvCxnSpPr>
        <p:spPr>
          <a:xfrm>
            <a:off x="7588250" y="1866900"/>
            <a:ext cx="0" cy="3835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9" name="文本框 39">
            <a:extLst>
              <a:ext uri="{FF2B5EF4-FFF2-40B4-BE49-F238E27FC236}">
                <a16:creationId xmlns:a16="http://schemas.microsoft.com/office/drawing/2014/main" id="{38145ACA-5E11-4EE2-970A-838E528ABA10}"/>
              </a:ext>
            </a:extLst>
          </p:cNvPr>
          <p:cNvSpPr txBox="1"/>
          <p:nvPr/>
        </p:nvSpPr>
        <p:spPr>
          <a:xfrm>
            <a:off x="7858125" y="1060450"/>
            <a:ext cx="3559175" cy="4883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bg1"/>
              </a:buClr>
              <a:buFont typeface="+mj-lt"/>
              <a:buNone/>
              <a:defRPr/>
            </a:pPr>
            <a:r>
              <a:rPr kumimoji="1" lang="en-US" altLang="zh-CN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1</a:t>
            </a:r>
            <a:r>
              <a:rPr kumimoji="1" lang="zh-CN" altLang="en-US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、</a:t>
            </a:r>
            <a:r>
              <a:rPr kumimoji="1" lang="zh-CN" altLang="zh-CN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对原始数据进行探索性分析，了解原始特征之间的相关性。</a:t>
            </a:r>
            <a:endParaRPr kumimoji="1" lang="zh-CN" altLang="zh-CN" kern="0" dirty="0"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bg1"/>
              </a:buClr>
              <a:buFont typeface="+mj-lt"/>
              <a:buNone/>
              <a:defRPr/>
            </a:pPr>
            <a:r>
              <a:rPr kumimoji="1" lang="en-US" altLang="zh-CN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2</a:t>
            </a:r>
            <a:r>
              <a:rPr kumimoji="1" lang="zh-CN" altLang="en-US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、</a:t>
            </a:r>
            <a:r>
              <a:rPr kumimoji="1" lang="zh-CN" altLang="zh-CN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利用</a:t>
            </a:r>
            <a:r>
              <a:rPr kumimoji="1" lang="en-US" altLang="zh-CN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Lasso</a:t>
            </a:r>
            <a:r>
              <a:rPr kumimoji="1" lang="zh-CN" altLang="zh-CN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特征选择模型进行关键特征提取。</a:t>
            </a:r>
            <a:endParaRPr kumimoji="1" lang="zh-CN" altLang="zh-CN" kern="0" dirty="0"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bg1"/>
              </a:buClr>
              <a:buFont typeface="+mj-lt"/>
              <a:buNone/>
              <a:defRPr/>
            </a:pPr>
            <a:r>
              <a:rPr kumimoji="1" lang="en-US" altLang="zh-CN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3</a:t>
            </a:r>
            <a:r>
              <a:rPr kumimoji="1" lang="zh-CN" altLang="en-US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、</a:t>
            </a:r>
            <a:r>
              <a:rPr kumimoji="1" lang="zh-CN" altLang="zh-CN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建立单个特征的灰色预测模型以及支持向量回归预测模型。</a:t>
            </a:r>
            <a:endParaRPr kumimoji="1" lang="zh-CN" altLang="zh-CN" kern="0" dirty="0"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bg1"/>
              </a:buClr>
              <a:buFont typeface="+mj-lt"/>
              <a:buNone/>
              <a:defRPr/>
            </a:pPr>
            <a:r>
              <a:rPr kumimoji="1" lang="en-US" altLang="zh-CN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4</a:t>
            </a:r>
            <a:r>
              <a:rPr kumimoji="1" lang="zh-CN" altLang="en-US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、</a:t>
            </a:r>
            <a:r>
              <a:rPr kumimoji="1" lang="zh-CN" altLang="zh-CN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使用支持向量回归（</a:t>
            </a:r>
            <a:r>
              <a:rPr kumimoji="1" lang="en-US" altLang="zh-CN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SVR</a:t>
            </a:r>
            <a:r>
              <a:rPr kumimoji="1" lang="zh-CN" altLang="zh-CN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）预测模型得出</a:t>
            </a:r>
            <a:r>
              <a:rPr kumimoji="1" lang="en-US" altLang="zh-CN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2014-2015</a:t>
            </a:r>
            <a:r>
              <a:rPr kumimoji="1" lang="zh-CN" altLang="zh-CN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年财政收入的预测值。</a:t>
            </a:r>
            <a:endParaRPr kumimoji="1" lang="zh-CN" altLang="zh-CN" kern="0" dirty="0"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bg1"/>
              </a:buClr>
              <a:buFont typeface="+mj-lt"/>
              <a:buNone/>
              <a:defRPr/>
            </a:pPr>
            <a:r>
              <a:rPr kumimoji="1" lang="en-US" altLang="zh-CN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5</a:t>
            </a:r>
            <a:r>
              <a:rPr kumimoji="1" lang="zh-CN" altLang="en-US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、</a:t>
            </a:r>
            <a:r>
              <a:rPr kumimoji="1" lang="zh-CN" altLang="zh-CN" kern="0" dirty="0">
                <a:latin typeface="微软雅黑" panose="020B0503020204020204" pitchFamily="34" charset="-122"/>
                <a:cs typeface="宋体" panose="02010600030101010101" pitchFamily="2" charset="-122"/>
                <a:sym typeface="+mn-ea"/>
              </a:rPr>
              <a:t>对上述建立的财政收入预测模型进行评价。</a:t>
            </a:r>
          </a:p>
        </p:txBody>
      </p:sp>
      <p:pic>
        <p:nvPicPr>
          <p:cNvPr id="9227" name="Picture 24">
            <a:extLst>
              <a:ext uri="{FF2B5EF4-FFF2-40B4-BE49-F238E27FC236}">
                <a16:creationId xmlns:a16="http://schemas.microsoft.com/office/drawing/2014/main" id="{9E26CF47-D987-4F26-82CD-3CA745A07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641475"/>
            <a:ext cx="7475537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C8BE62-960A-4610-826C-B7D3F150985C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0242" name="文本框 2">
            <a:extLst>
              <a:ext uri="{FF2B5EF4-FFF2-40B4-BE49-F238E27FC236}">
                <a16:creationId xmlns:a16="http://schemas.microsoft.com/office/drawing/2014/main" id="{65CA0E9F-C83B-4D2B-826C-F3F89E264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2292350"/>
            <a:ext cx="57086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4B649F"/>
                </a:solidFill>
              </a:rPr>
              <a:t>关键特征选取</a:t>
            </a:r>
          </a:p>
        </p:txBody>
      </p:sp>
      <p:pic>
        <p:nvPicPr>
          <p:cNvPr id="10243" name="图片 9">
            <a:extLst>
              <a:ext uri="{FF2B5EF4-FFF2-40B4-BE49-F238E27FC236}">
                <a16:creationId xmlns:a16="http://schemas.microsoft.com/office/drawing/2014/main" id="{ED5A6F03-FED7-4E80-8677-162F74844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10">
            <a:extLst>
              <a:ext uri="{FF2B5EF4-FFF2-40B4-BE49-F238E27FC236}">
                <a16:creationId xmlns:a16="http://schemas.microsoft.com/office/drawing/2014/main" id="{1A1F4ABA-F206-4933-814B-519E2ED2B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5" name="组合 11">
            <a:extLst>
              <a:ext uri="{FF2B5EF4-FFF2-40B4-BE49-F238E27FC236}">
                <a16:creationId xmlns:a16="http://schemas.microsoft.com/office/drawing/2014/main" id="{363B37C7-4BD0-43A9-98A6-5F7F6081E060}"/>
              </a:ext>
            </a:extLst>
          </p:cNvPr>
          <p:cNvGrpSpPr>
            <a:grpSpLocks/>
          </p:cNvGrpSpPr>
          <p:nvPr/>
        </p:nvGrpSpPr>
        <p:grpSpPr bwMode="auto">
          <a:xfrm>
            <a:off x="1519238" y="2232025"/>
            <a:ext cx="2581275" cy="2582863"/>
            <a:chOff x="3209823" y="2234042"/>
            <a:chExt cx="1607262" cy="16072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550ADA7-FC79-4B6A-8376-21B207BFA9E9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CB13A57-15C6-449D-A2E6-1CA941A8185F}"/>
                </a:ext>
              </a:extLst>
            </p:cNvPr>
            <p:cNvSpPr/>
            <p:nvPr/>
          </p:nvSpPr>
          <p:spPr>
            <a:xfrm>
              <a:off x="3319544" y="2343696"/>
              <a:ext cx="1387820" cy="13879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15" name="KSO_Shape">
              <a:extLst>
                <a:ext uri="{FF2B5EF4-FFF2-40B4-BE49-F238E27FC236}">
                  <a16:creationId xmlns:a16="http://schemas.microsoft.com/office/drawing/2014/main" id="{30A87C43-1C69-4E13-9F55-4AFCFCCB73DF}"/>
                </a:ext>
              </a:extLst>
            </p:cNvPr>
            <p:cNvSpPr/>
            <p:nvPr/>
          </p:nvSpPr>
          <p:spPr bwMode="auto">
            <a:xfrm>
              <a:off x="3550847" y="2597578"/>
              <a:ext cx="925214" cy="880191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图片 1">
            <a:extLst>
              <a:ext uri="{FF2B5EF4-FFF2-40B4-BE49-F238E27FC236}">
                <a16:creationId xmlns:a16="http://schemas.microsoft.com/office/drawing/2014/main" id="{4ECD0955-41CD-4EC5-BD64-E1152E32B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文本框 2">
            <a:extLst>
              <a:ext uri="{FF2B5EF4-FFF2-40B4-BE49-F238E27FC236}">
                <a16:creationId xmlns:a16="http://schemas.microsoft.com/office/drawing/2014/main" id="{9DFA9F83-8286-4BAD-AFDB-22A1B8918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4B649F"/>
                </a:solidFill>
              </a:rPr>
              <a:t>特征相关性分析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A4E7110-D8CB-4B97-98C4-F8A0A22928C8}"/>
              </a:ext>
            </a:extLst>
          </p:cNvPr>
          <p:cNvCxnSpPr/>
          <p:nvPr/>
        </p:nvCxnSpPr>
        <p:spPr>
          <a:xfrm>
            <a:off x="0" y="7604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9549AD8-7C7C-4175-B095-F84CC72B028F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grpSp>
        <p:nvGrpSpPr>
          <p:cNvPr id="11269" name="组合 5">
            <a:extLst>
              <a:ext uri="{FF2B5EF4-FFF2-40B4-BE49-F238E27FC236}">
                <a16:creationId xmlns:a16="http://schemas.microsoft.com/office/drawing/2014/main" id="{7A03FB66-9645-459D-B6C6-8762F3225DB7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132B750-5044-435B-ABCC-41E356B34D5F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84B7ABA-9D9D-4BB1-8059-289D0AC5A30B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E6B1016F-4240-43B8-8872-F9A8CCEBE42A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pic>
        <p:nvPicPr>
          <p:cNvPr id="11273" name="图片 1">
            <a:extLst>
              <a:ext uri="{FF2B5EF4-FFF2-40B4-BE49-F238E27FC236}">
                <a16:creationId xmlns:a16="http://schemas.microsoft.com/office/drawing/2014/main" id="{A4F5FAE5-01EC-40C6-B960-9283E0A0F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006475"/>
            <a:ext cx="10436225" cy="309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文本框 2">
            <a:extLst>
              <a:ext uri="{FF2B5EF4-FFF2-40B4-BE49-F238E27FC236}">
                <a16:creationId xmlns:a16="http://schemas.microsoft.com/office/drawing/2014/main" id="{59C86639-2F1B-4E32-BE24-2EEC48558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4714875"/>
            <a:ext cx="10015538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Person</a:t>
            </a:r>
            <a:r>
              <a:rPr lang="zh-CN" altLang="en-US" sz="2400"/>
              <a:t>相关系数是用来衡量两个特征之间的相互关系（线性相关的强弱），取值范围在</a:t>
            </a:r>
            <a:r>
              <a:rPr lang="en-US" altLang="zh-CN" sz="2400"/>
              <a:t>[-1,1]</a:t>
            </a:r>
            <a:r>
              <a:rPr lang="zh-CN" altLang="en-US" sz="2400"/>
              <a:t>。</a:t>
            </a:r>
          </a:p>
          <a:p>
            <a:r>
              <a:rPr lang="zh-CN" altLang="en-US" sz="2400"/>
              <a:t>本项目使用person方法计算相关系数。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11531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115313"/>
  <p:tag name="MH_LIBRARY" val="GRAPHIC"/>
  <p:tag name="MH_TYPE" val="Other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115313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Pages>0</Pages>
  <Words>1729</Words>
  <Characters>0</Characters>
  <Application>Microsoft Office PowerPoint</Application>
  <DocSecurity>0</DocSecurity>
  <PresentationFormat>宽屏</PresentationFormat>
  <Lines>0</Lines>
  <Paragraphs>147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Calibri</vt:lpstr>
      <vt:lpstr>+mn-lt</vt:lpstr>
      <vt:lpstr>Segoe Print</vt:lpstr>
      <vt:lpstr>Source Sans Pro Light</vt:lpstr>
      <vt:lpstr>Arial Unicode MS</vt:lpstr>
      <vt:lpstr>朗太書体</vt:lpstr>
      <vt:lpstr>Yu Gothic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PC</dc:creator>
  <cp:keywords/>
  <dc:description/>
  <cp:lastModifiedBy>le liu</cp:lastModifiedBy>
  <cp:revision>75</cp:revision>
  <dcterms:created xsi:type="dcterms:W3CDTF">2016-01-15T03:19:00Z</dcterms:created>
  <dcterms:modified xsi:type="dcterms:W3CDTF">2020-12-09T11:53:05Z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  <property fmtid="{D5CDD505-2E9C-101B-9397-08002B2CF9AE}" pid="3" name="KSORubyTemplateID">
    <vt:lpwstr>8</vt:lpwstr>
  </property>
</Properties>
</file>