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476" r:id="rId3"/>
    <p:sldId id="486" r:id="rId5"/>
    <p:sldId id="482" r:id="rId6"/>
    <p:sldId id="488" r:id="rId7"/>
    <p:sldId id="483" r:id="rId8"/>
    <p:sldId id="485" r:id="rId9"/>
    <p:sldId id="484" r:id="rId10"/>
    <p:sldId id="487" r:id="rId1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 userDrawn="1">
          <p15:clr>
            <a:srgbClr val="A4A3A4"/>
          </p15:clr>
        </p15:guide>
        <p15:guide id="2" pos="283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umin" initials="l" lastIdx="1" clrIdx="0"/>
  <p:cmAuthor id="1" name="袁开炎" initials="袁开炎" lastIdx="1" clrIdx="0"/>
  <p:cmAuthor id="2" name="hezl" initials="h" lastIdx="1" clrIdx="1"/>
  <p:cmAuthor id="3" name="Microsoft Office User" initials="M" lastIdx="1" clrIdx="2"/>
  <p:cmAuthor id="4" name="loongson" initials="l" lastIdx="19" clrIdx="3"/>
  <p:cmAuthor id="5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7BD1B"/>
    <a:srgbClr val="FF0000"/>
    <a:srgbClr val="FF00FF"/>
    <a:srgbClr val="2749FF"/>
    <a:srgbClr val="3AFF23"/>
    <a:srgbClr val="FBFF0C"/>
    <a:srgbClr val="4BB1F0"/>
    <a:srgbClr val="F1C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53" autoAdjust="0"/>
    <p:restoredTop sz="96061" autoAdjust="0"/>
  </p:normalViewPr>
  <p:slideViewPr>
    <p:cSldViewPr snapToGrid="0" snapToObjects="1" showGuides="1">
      <p:cViewPr>
        <p:scale>
          <a:sx n="75" d="100"/>
          <a:sy n="75" d="100"/>
        </p:scale>
        <p:origin x="2440" y="476"/>
      </p:cViewPr>
      <p:guideLst>
        <p:guide orient="horz" pos="2114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1903F-F1FE-F448-937B-221C057B035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92BB7-995E-CA4B-B2AF-7F7D8569CDF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169F-E15E-8542-A385-DE0D405B1C1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A3C4-F348-3C47-A053-EFAD131ACB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169F-E15E-8542-A385-DE0D405B1C1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A3C4-F348-3C47-A053-EFAD131ACB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169F-E15E-8542-A385-DE0D405B1C1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A3C4-F348-3C47-A053-EFAD131ACB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169F-E15E-8542-A385-DE0D405B1C1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A3C4-F348-3C47-A053-EFAD131ACB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169F-E15E-8542-A385-DE0D405B1C1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A3C4-F348-3C47-A053-EFAD131ACB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169F-E15E-8542-A385-DE0D405B1C1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A3C4-F348-3C47-A053-EFAD131ACB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169F-E15E-8542-A385-DE0D405B1C1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A3C4-F348-3C47-A053-EFAD131ACB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169F-E15E-8542-A385-DE0D405B1C1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A3C4-F348-3C47-A053-EFAD131ACB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169F-E15E-8542-A385-DE0D405B1C1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A3C4-F348-3C47-A053-EFAD131ACB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169F-E15E-8542-A385-DE0D405B1C1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A3C4-F348-3C47-A053-EFAD131ACB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169F-E15E-8542-A385-DE0D405B1C1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A3C4-F348-3C47-A053-EFAD131ACB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3169F-E15E-8542-A385-DE0D405B1C1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1A3C4-F348-3C47-A053-EFAD131ACB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9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9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9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9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emf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5" y="5080"/>
            <a:ext cx="9143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  <a:cs typeface="Heiti SC Light" panose="02000000000000000000" charset="-122"/>
                <a:sym typeface="+mn-ea"/>
              </a:rPr>
              <a:t>降低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  <a:sym typeface="+mn-ea"/>
              </a:rPr>
              <a:t>OS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  <a:sym typeface="+mn-ea"/>
              </a:rPr>
              <a:t>内存与外存之间的无效数据交换</a:t>
            </a: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  <a:cs typeface="Heiti SC Light" panose="02000000000000000000" charset="-122"/>
                <a:sym typeface="+mn-ea"/>
              </a:rPr>
              <a:t> </a:t>
            </a:r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  <a:cs typeface="Heiti SC Light" panose="02000000000000000000" charset="-122"/>
                <a:sym typeface="+mn-ea"/>
              </a:rPr>
              <a:t>- </a:t>
            </a:r>
            <a:r>
              <a:rPr lang="en-US" altLang="zh-CN" sz="2400" b="1" dirty="0"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  <a:sym typeface="+mn-ea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</a:rPr>
              <a:t>Swap</a:t>
            </a:r>
            <a:endParaRPr lang="en-US" altLang="zh-CN" sz="2400" b="1" dirty="0">
              <a:solidFill>
                <a:schemeClr val="tx1"/>
              </a:solidFill>
              <a:latin typeface="Arial" panose="020B0604020202090204" pitchFamily="34" charset="0"/>
              <a:ea typeface="黑体" panose="02010609060101010101" charset="-122"/>
              <a:cs typeface="Arial" panose="020B0604020202090204" pitchFamily="34" charset="0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1905" y="407035"/>
            <a:ext cx="9143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rgbClr val="0070C0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</a:rPr>
              <a:t>基于页面重用（</a:t>
            </a:r>
            <a:r>
              <a:rPr lang="en-US" altLang="zh-CN" b="1" dirty="0">
                <a:solidFill>
                  <a:srgbClr val="0070C0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</a:rPr>
              <a:t>Reuse</a:t>
            </a:r>
            <a:r>
              <a:rPr lang="zh-CN" altLang="en-US" b="1" dirty="0">
                <a:solidFill>
                  <a:srgbClr val="0070C0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</a:rPr>
              <a:t>）的交换机制；通过回归学习预测页面的</a:t>
            </a:r>
            <a:r>
              <a:rPr lang="en-US" altLang="zh-CN" b="1" dirty="0">
                <a:solidFill>
                  <a:srgbClr val="0070C0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</a:rPr>
              <a:t>Reuse</a:t>
            </a:r>
            <a:r>
              <a:rPr lang="zh-CN" altLang="en-US" b="1" dirty="0">
                <a:solidFill>
                  <a:srgbClr val="0070C0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</a:rPr>
              <a:t>模式；</a:t>
            </a:r>
            <a:r>
              <a:rPr lang="en-US" altLang="zh-CN" b="1" dirty="0">
                <a:solidFill>
                  <a:srgbClr val="0070C0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</a:rPr>
              <a:t>iSwap</a:t>
            </a:r>
            <a:r>
              <a:rPr lang="zh-CN" altLang="en-US" b="1" dirty="0">
                <a:solidFill>
                  <a:srgbClr val="0070C0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</a:rPr>
              <a:t>减少页面的错误换出和冗余换入；提升内、外存系统能效；</a:t>
            </a:r>
            <a:r>
              <a:rPr lang="en-US" altLang="zh-CN" b="1" dirty="0">
                <a:solidFill>
                  <a:srgbClr val="0070C0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</a:rPr>
              <a:t>iSwap</a:t>
            </a:r>
            <a:r>
              <a:rPr lang="zh-CN" altLang="en-US" b="1" dirty="0">
                <a:solidFill>
                  <a:srgbClr val="0070C0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</a:rPr>
              <a:t>是</a:t>
            </a:r>
            <a:r>
              <a:rPr lang="en-US" altLang="zh-CN" b="1" dirty="0">
                <a:solidFill>
                  <a:srgbClr val="0070C0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</a:rPr>
              <a:t>OS</a:t>
            </a:r>
            <a:r>
              <a:rPr lang="zh-CN" altLang="en-US" b="1" dirty="0">
                <a:solidFill>
                  <a:srgbClr val="0070C0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</a:rPr>
              <a:t>基础性的工作 </a:t>
            </a:r>
            <a:endParaRPr lang="zh-CN" altLang="en-US" b="1" dirty="0">
              <a:solidFill>
                <a:srgbClr val="0070C0"/>
              </a:solidFill>
              <a:latin typeface="Arial" panose="020B0604020202090204" pitchFamily="34" charset="0"/>
              <a:ea typeface="黑体" panose="02010609060101010101" charset="-122"/>
              <a:cs typeface="Arial" panose="020B0604020202090204" pitchFamily="34" charset="0"/>
            </a:endParaRPr>
          </a:p>
        </p:txBody>
      </p:sp>
      <p:sp>
        <p:nvSpPr>
          <p:cNvPr id="252" name="文本框 251"/>
          <p:cNvSpPr txBox="1"/>
          <p:nvPr/>
        </p:nvSpPr>
        <p:spPr>
          <a:xfrm>
            <a:off x="-33020" y="3510915"/>
            <a:ext cx="91782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-- </a:t>
            </a:r>
            <a:r>
              <a:rPr lang="zh-CN" altLang="en-US" b="1" dirty="0">
                <a:solidFill>
                  <a:srgbClr val="00B050"/>
                </a:solidFill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解决方案  </a:t>
            </a:r>
            <a:r>
              <a:rPr lang="zh-CN" altLang="en-US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基于预测</a:t>
            </a:r>
            <a:r>
              <a:rPr lang="en-US" altLang="zh-CN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Reuse</a:t>
            </a:r>
            <a:r>
              <a:rPr lang="zh-CN" altLang="en-US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的</a:t>
            </a:r>
            <a:r>
              <a:rPr lang="en-US" altLang="zh-CN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OS</a:t>
            </a:r>
            <a:r>
              <a:rPr lang="zh-CN" altLang="en-US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新</a:t>
            </a:r>
            <a:r>
              <a:rPr lang="en-US" altLang="zh-CN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Swap</a:t>
            </a:r>
            <a:r>
              <a:rPr lang="zh-CN" altLang="en-US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机制，包括（</a:t>
            </a:r>
            <a:r>
              <a:rPr lang="en-US" altLang="zh-CN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1</a:t>
            </a:r>
            <a:r>
              <a:rPr lang="zh-CN" altLang="en-US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）在内存检查（</a:t>
            </a:r>
            <a:r>
              <a:rPr lang="en-US" altLang="zh-CN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PPM</a:t>
            </a:r>
            <a:r>
              <a:rPr lang="zh-CN" altLang="en-US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），（</a:t>
            </a:r>
            <a:r>
              <a:rPr lang="en-US" altLang="zh-CN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2</a:t>
            </a:r>
            <a:r>
              <a:rPr lang="zh-CN" altLang="en-US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）重用特征检测（</a:t>
            </a:r>
            <a:r>
              <a:rPr lang="en-US" altLang="zh-CN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PHS</a:t>
            </a:r>
            <a:r>
              <a:rPr lang="zh-CN" altLang="en-US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），以及（</a:t>
            </a:r>
            <a:r>
              <a:rPr lang="en-US" altLang="zh-CN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3</a:t>
            </a:r>
            <a:r>
              <a:rPr lang="zh-CN" altLang="en-US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）页面换进</a:t>
            </a:r>
            <a:r>
              <a:rPr lang="en-US" altLang="zh-CN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/</a:t>
            </a:r>
            <a:r>
              <a:rPr lang="zh-CN" altLang="en-US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换入管理</a:t>
            </a:r>
            <a:endParaRPr lang="zh-CN" altLang="en-US" b="1" dirty="0">
              <a:latin typeface="Times New Roman Bold" panose="02020703060505090304" charset="0"/>
              <a:ea typeface="黑体" panose="02010609060101010101" charset="-122"/>
              <a:cs typeface="Times New Roman Bold" panose="02020703060505090304" charset="0"/>
            </a:endParaRPr>
          </a:p>
        </p:txBody>
      </p:sp>
      <p:pic>
        <p:nvPicPr>
          <p:cNvPr id="2" name="图片 1" descr="截屏2022-11-27 下午1.47.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" y="1387475"/>
            <a:ext cx="4347845" cy="1878330"/>
          </a:xfrm>
          <a:prstGeom prst="rect">
            <a:avLst/>
          </a:prstGeom>
        </p:spPr>
      </p:pic>
      <p:pic>
        <p:nvPicPr>
          <p:cNvPr id="3" name="图片 2" descr="截屏2022-11-27 下午1.53.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85" y="4131310"/>
            <a:ext cx="7015480" cy="22269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6345" y="6350000"/>
            <a:ext cx="18186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定位</a:t>
            </a:r>
            <a:r>
              <a:rPr lang="zh-CN" altLang="en-US" sz="12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产生内</a:t>
            </a:r>
            <a:r>
              <a:rPr lang="en-US" altLang="zh-CN" sz="12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/</a:t>
            </a:r>
            <a:r>
              <a:rPr lang="zh-CN" altLang="en-US" sz="12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外存页面交换的地址空间</a:t>
            </a:r>
            <a:endParaRPr lang="zh-CN" altLang="en-US" sz="1200" b="1" dirty="0">
              <a:latin typeface="Times New Roman Bold" panose="02020703060505090304" charset="0"/>
              <a:ea typeface="黑体" panose="02010609060101010101" charset="-122"/>
              <a:cs typeface="Times New Roman Bold" panose="0202070306050509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39015" y="6361430"/>
            <a:ext cx="18186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页面</a:t>
            </a:r>
            <a:r>
              <a:rPr lang="en-US" altLang="zh-CN" sz="1200" b="1" dirty="0">
                <a:solidFill>
                  <a:srgbClr val="C00000"/>
                </a:solidFill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Reuse</a:t>
            </a:r>
            <a:r>
              <a:rPr lang="zh-CN" altLang="en-US" sz="12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的监控和预测</a:t>
            </a:r>
            <a:endParaRPr lang="zh-CN" altLang="en-US" sz="1200" b="1" dirty="0">
              <a:latin typeface="Times New Roman Bold" panose="02020703060505090304" charset="0"/>
              <a:ea typeface="黑体" panose="02010609060101010101" charset="-122"/>
              <a:cs typeface="Times New Roman Bold" panose="0202070306050509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03095" y="6355080"/>
            <a:ext cx="277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2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基于页面</a:t>
            </a:r>
            <a:r>
              <a:rPr lang="en-US" altLang="zh-CN" sz="12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Reuse</a:t>
            </a:r>
            <a:r>
              <a:rPr lang="zh-CN" altLang="en-US" sz="12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特征，将不被使用的页面</a:t>
            </a:r>
            <a:r>
              <a:rPr lang="zh-CN" altLang="en-US" sz="1200" b="1" dirty="0">
                <a:solidFill>
                  <a:srgbClr val="C00000"/>
                </a:solidFill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精准</a:t>
            </a:r>
            <a:r>
              <a:rPr lang="zh-CN" altLang="en-US" sz="12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换出，降低内外存页面错交换</a:t>
            </a:r>
            <a:endParaRPr lang="zh-CN" altLang="en-US" sz="1200" b="1" dirty="0">
              <a:latin typeface="Times New Roman Bold" panose="02020703060505090304" charset="0"/>
              <a:ea typeface="黑体" panose="02010609060101010101" charset="-122"/>
              <a:cs typeface="Times New Roman Bold" panose="0202070306050509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59965" y="1501140"/>
            <a:ext cx="14700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00" b="1" dirty="0">
                <a:solidFill>
                  <a:srgbClr val="0070C0"/>
                </a:solidFill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热页面被错误的频繁换出内存</a:t>
            </a:r>
            <a:endParaRPr lang="zh-CN" altLang="en-US" sz="1100" b="1" dirty="0">
              <a:solidFill>
                <a:srgbClr val="0070C0"/>
              </a:solidFill>
              <a:latin typeface="Times New Roman Bold" panose="02020703060505090304" charset="0"/>
              <a:ea typeface="黑体" panose="02010609060101010101" charset="-122"/>
              <a:cs typeface="Times New Roman Bold" panose="0202070306050509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0245" y="1748155"/>
            <a:ext cx="16109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00" b="1" dirty="0">
                <a:solidFill>
                  <a:srgbClr val="0070C0"/>
                </a:solidFill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冷热页面交替的区域被错误的整体换出</a:t>
            </a:r>
            <a:endParaRPr lang="zh-CN" altLang="en-US" sz="1100" b="1" dirty="0">
              <a:solidFill>
                <a:srgbClr val="0070C0"/>
              </a:solidFill>
              <a:latin typeface="Times New Roman Bold" panose="02020703060505090304" charset="0"/>
              <a:ea typeface="黑体" panose="02010609060101010101" charset="-122"/>
              <a:cs typeface="Times New Roman Bold" panose="02020703060505090304" charset="0"/>
            </a:endParaRPr>
          </a:p>
        </p:txBody>
      </p:sp>
      <p:pic>
        <p:nvPicPr>
          <p:cNvPr id="10" name="图片 9" descr="截屏2022-11-27 下午2.34.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645" y="1260475"/>
            <a:ext cx="4133215" cy="18548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493895" y="3044190"/>
            <a:ext cx="4698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2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系统运行时存在</a:t>
            </a:r>
            <a:r>
              <a:rPr lang="zh-CN" altLang="en-US" sz="1200" b="1" dirty="0">
                <a:solidFill>
                  <a:srgbClr val="C00000"/>
                </a:solidFill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大量的错误的、无效的页面换出、换入</a:t>
            </a:r>
            <a:r>
              <a:rPr lang="zh-CN" altLang="en-US" sz="12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的</a:t>
            </a:r>
            <a:r>
              <a:rPr lang="en-US" altLang="zh-CN" sz="12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I/O</a:t>
            </a:r>
            <a:r>
              <a:rPr lang="zh-CN" altLang="en-US" sz="12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 </a:t>
            </a:r>
            <a:r>
              <a:rPr lang="en-US" altLang="zh-CN" sz="12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Swap</a:t>
            </a:r>
            <a:r>
              <a:rPr lang="zh-CN" altLang="en-US" sz="12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操作，增大系统</a:t>
            </a:r>
            <a:r>
              <a:rPr lang="en-US" altLang="zh-CN" sz="12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IO</a:t>
            </a:r>
            <a:r>
              <a:rPr lang="zh-CN" altLang="en-US" sz="12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延迟，抢占了内存系统带宽，降低了整体性能</a:t>
            </a:r>
            <a:endParaRPr lang="zh-CN" altLang="en-US" sz="1200" b="1" dirty="0">
              <a:latin typeface="Times New Roman Bold" panose="02020703060505090304" charset="0"/>
              <a:ea typeface="黑体" panose="02010609060101010101" charset="-122"/>
              <a:cs typeface="Times New Roman Bold" panose="02020703060505090304" charset="0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4501515" y="2107565"/>
            <a:ext cx="391795" cy="2413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-190500" y="3202940"/>
            <a:ext cx="489331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00" b="1" dirty="0">
                <a:solidFill>
                  <a:schemeClr val="tx1"/>
                </a:solidFill>
                <a:uFillTx/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Redis</a:t>
            </a:r>
            <a:r>
              <a:rPr lang="zh-CN" altLang="en-US" sz="1300" b="1" dirty="0">
                <a:solidFill>
                  <a:schemeClr val="tx1"/>
                </a:solidFill>
                <a:uFillTx/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（</a:t>
            </a:r>
            <a:r>
              <a:rPr lang="en-US" altLang="zh-CN" sz="1300" b="1" dirty="0">
                <a:solidFill>
                  <a:schemeClr val="tx1"/>
                </a:solidFill>
                <a:uFillTx/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35GB</a:t>
            </a:r>
            <a:r>
              <a:rPr lang="zh-CN" altLang="en-US" sz="1300" b="1" dirty="0">
                <a:solidFill>
                  <a:schemeClr val="tx1"/>
                </a:solidFill>
                <a:uFillTx/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）内存地址空间冷热页分布、</a:t>
            </a:r>
            <a:r>
              <a:rPr lang="en-US" altLang="zh-CN" sz="1300" b="1" dirty="0">
                <a:solidFill>
                  <a:schemeClr val="tx1"/>
                </a:solidFill>
                <a:uFillTx/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Reuse</a:t>
            </a:r>
            <a:r>
              <a:rPr lang="zh-CN" altLang="en-US" sz="1300" b="1" dirty="0">
                <a:solidFill>
                  <a:schemeClr val="tx1"/>
                </a:solidFill>
                <a:uFillTx/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及</a:t>
            </a:r>
            <a:r>
              <a:rPr lang="en-US" altLang="zh-CN" sz="1300" b="1" dirty="0">
                <a:solidFill>
                  <a:schemeClr val="tx1"/>
                </a:solidFill>
                <a:uFillTx/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Swap</a:t>
            </a:r>
            <a:r>
              <a:rPr lang="zh-CN" altLang="en-US" sz="1300" b="1" dirty="0">
                <a:solidFill>
                  <a:schemeClr val="tx1"/>
                </a:solidFill>
                <a:uFillTx/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情况</a:t>
            </a:r>
            <a:endParaRPr lang="zh-CN" altLang="en-US" sz="1300" b="1" dirty="0">
              <a:solidFill>
                <a:schemeClr val="tx1"/>
              </a:solidFill>
              <a:uFillTx/>
              <a:latin typeface="Times New Roman Bold" panose="02020703060505090304" charset="0"/>
              <a:ea typeface="黑体" panose="02010609060101010101" charset="-122"/>
              <a:cs typeface="Times New Roman Bold" panose="02020703060505090304" charset="0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2673560" y="6378575"/>
            <a:ext cx="391795" cy="241300"/>
          </a:xfrm>
          <a:prstGeom prst="rightArrow">
            <a:avLst/>
          </a:prstGeom>
          <a:solidFill>
            <a:srgbClr val="27BD1B"/>
          </a:solidFill>
          <a:ln>
            <a:solidFill>
              <a:srgbClr val="27BD1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4941145" y="6378575"/>
            <a:ext cx="391795" cy="241300"/>
          </a:xfrm>
          <a:prstGeom prst="rightArrow">
            <a:avLst/>
          </a:prstGeom>
          <a:solidFill>
            <a:srgbClr val="27BD1B"/>
          </a:solidFill>
          <a:ln>
            <a:solidFill>
              <a:srgbClr val="27BD1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48" name="文本框 247"/>
          <p:cNvSpPr txBox="1"/>
          <p:nvPr/>
        </p:nvSpPr>
        <p:spPr>
          <a:xfrm>
            <a:off x="-41275" y="1035685"/>
            <a:ext cx="9048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-- </a:t>
            </a:r>
            <a:r>
              <a:rPr lang="zh-CN" altLang="en-US" b="1" dirty="0">
                <a:solidFill>
                  <a:srgbClr val="00B050"/>
                </a:solidFill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  <a:sym typeface="+mn-ea"/>
              </a:rPr>
              <a:t>观察</a:t>
            </a:r>
            <a:r>
              <a:rPr lang="en-US" altLang="zh-CN" b="1" dirty="0">
                <a:solidFill>
                  <a:srgbClr val="00B050"/>
                </a:solidFill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  <a:sym typeface="+mn-ea"/>
              </a:rPr>
              <a:t>1</a:t>
            </a:r>
            <a:r>
              <a:rPr lang="zh-CN" altLang="en-US" b="1" dirty="0">
                <a:solidFill>
                  <a:srgbClr val="00B050"/>
                </a:solidFill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  <a:sym typeface="+mn-ea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  <a:sym typeface="+mn-ea"/>
              </a:rPr>
              <a:t>经典方法</a:t>
            </a:r>
            <a:r>
              <a:rPr lang="zh-CN" altLang="en-US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存在大量页面错误换出、冗余换入</a:t>
            </a:r>
            <a:endParaRPr lang="zh-CN" altLang="en-US" b="1" dirty="0">
              <a:latin typeface="Times New Roman Bold" panose="02020703060505090304" charset="0"/>
              <a:ea typeface="黑体" panose="02010609060101010101" charset="-122"/>
              <a:cs typeface="Times New Roman Bold" panose="0202070306050509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987" y="1095022"/>
            <a:ext cx="5047706" cy="272706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-33232" y="841208"/>
            <a:ext cx="9048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-- </a:t>
            </a:r>
            <a:r>
              <a:rPr lang="zh-CN" altLang="en-US" b="1" dirty="0">
                <a:solidFill>
                  <a:srgbClr val="00B050"/>
                </a:solidFill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  <a:sym typeface="+mn-ea"/>
              </a:rPr>
              <a:t>观察</a:t>
            </a:r>
            <a:r>
              <a:rPr lang="en-US" altLang="zh-CN" b="1" dirty="0">
                <a:solidFill>
                  <a:srgbClr val="00B050"/>
                </a:solidFill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  <a:sym typeface="+mn-ea"/>
              </a:rPr>
              <a:t>2</a:t>
            </a:r>
            <a:r>
              <a:rPr lang="zh-CN" altLang="en-US" b="1" dirty="0">
                <a:solidFill>
                  <a:srgbClr val="00B050"/>
                </a:solidFill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  <a:sym typeface="+mn-ea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  <a:sym typeface="+mn-ea"/>
              </a:rPr>
              <a:t>应用特性无差别的换</a:t>
            </a:r>
            <a:r>
              <a:rPr lang="zh-CN" altLang="en-US" b="1" dirty="0">
                <a:solidFill>
                  <a:schemeClr val="tx1"/>
                </a:solidFill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  <a:sym typeface="+mn-ea"/>
              </a:rPr>
              <a:t>页，对高优先级的</a:t>
            </a:r>
            <a:r>
              <a:rPr lang="en-US" altLang="zh-CN" b="1" dirty="0">
                <a:solidFill>
                  <a:schemeClr val="tx1"/>
                </a:solidFill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  <a:sym typeface="+mn-ea"/>
              </a:rPr>
              <a:t>LC</a:t>
            </a:r>
            <a:r>
              <a:rPr lang="zh-CN" altLang="en-US" b="1" dirty="0">
                <a:solidFill>
                  <a:schemeClr val="tx1"/>
                </a:solidFill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  <a:sym typeface="+mn-ea"/>
              </a:rPr>
              <a:t>应用等造成较大的性能波动及延迟</a:t>
            </a:r>
            <a:endParaRPr lang="zh-CN" altLang="en-US" b="1" dirty="0">
              <a:solidFill>
                <a:schemeClr val="tx1"/>
              </a:solidFill>
              <a:latin typeface="Times New Roman Bold" panose="02020703060505090304" charset="0"/>
              <a:ea typeface="黑体" panose="02010609060101010101" charset="-122"/>
              <a:cs typeface="Times New Roman Bold" panose="0202070306050509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05516" y="2320404"/>
            <a:ext cx="1630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 Bold" panose="02020703060505090304" charset="0"/>
              </a:rPr>
              <a:t>LC</a:t>
            </a: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 Bold" panose="02020703060505090304" charset="0"/>
              </a:rPr>
              <a:t>应用页面频繁在内外存之间交换</a:t>
            </a:r>
            <a:endParaRPr lang="zh-CN" altLang="en-US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 Bold" panose="0202070306050509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19895" y="1501787"/>
            <a:ext cx="1476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 Bold" panose="02020703060505090304" charset="0"/>
              </a:rPr>
              <a:t>LC</a:t>
            </a: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 Bold" panose="02020703060505090304" charset="0"/>
              </a:rPr>
              <a:t>应用响应延迟显著提高</a:t>
            </a:r>
            <a:endParaRPr lang="zh-CN" altLang="en-US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 Bold" panose="0202070306050509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20360" y="1243965"/>
            <a:ext cx="35909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600" b="1" dirty="0">
                <a:solidFill>
                  <a:srgbClr val="000000"/>
                </a:solidFill>
                <a:ea typeface="微软雅黑" panose="020B0503020204020204" pitchFamily="34" charset="-122"/>
              </a:rPr>
              <a:t>在</a:t>
            </a:r>
            <a:r>
              <a:rPr lang="en-US" altLang="zh-CN" sz="1600" b="1" dirty="0">
                <a:solidFill>
                  <a:srgbClr val="000000"/>
                </a:solidFill>
                <a:ea typeface="微软雅黑" panose="020B0503020204020204" pitchFamily="34" charset="-122"/>
              </a:rPr>
              <a:t>Redis (LC) + </a:t>
            </a:r>
            <a:r>
              <a:rPr lang="en-US" altLang="zh-CN" sz="1600" b="1" dirty="0" err="1">
                <a:solidFill>
                  <a:srgbClr val="000000"/>
                </a:solidFill>
                <a:ea typeface="微软雅黑" panose="020B0503020204020204" pitchFamily="34" charset="-122"/>
              </a:rPr>
              <a:t>Fluidanimate</a:t>
            </a:r>
            <a:r>
              <a:rPr lang="en-US" altLang="zh-CN" sz="1600" b="1" dirty="0">
                <a:solidFill>
                  <a:srgbClr val="000000"/>
                </a:solidFill>
                <a:ea typeface="微软雅黑" panose="020B0503020204020204" pitchFamily="34" charset="-122"/>
              </a:rPr>
              <a:t> (BE) + </a:t>
            </a:r>
            <a:r>
              <a:rPr lang="en-US" altLang="zh-CN" sz="1600" b="1" dirty="0" err="1">
                <a:solidFill>
                  <a:srgbClr val="000000"/>
                </a:solidFill>
                <a:ea typeface="微软雅黑" panose="020B0503020204020204" pitchFamily="34" charset="-122"/>
              </a:rPr>
              <a:t>Streamcluster</a:t>
            </a:r>
            <a:r>
              <a:rPr lang="en-US" altLang="zh-CN" sz="1600" b="1" dirty="0">
                <a:solidFill>
                  <a:srgbClr val="000000"/>
                </a:solidFill>
                <a:ea typeface="微软雅黑" panose="020B0503020204020204" pitchFamily="34" charset="-122"/>
              </a:rPr>
              <a:t> (BE)</a:t>
            </a:r>
            <a:r>
              <a:rPr lang="zh-CN" altLang="en-US" sz="1600" b="1" dirty="0">
                <a:solidFill>
                  <a:srgbClr val="000000"/>
                </a:solidFill>
                <a:ea typeface="微软雅黑" panose="020B0503020204020204" pitchFamily="34" charset="-122"/>
              </a:rPr>
              <a:t> 混合负载下，随着</a:t>
            </a:r>
            <a:r>
              <a:rPr lang="en-US" altLang="zh-CN" sz="1600" b="1" dirty="0">
                <a:solidFill>
                  <a:srgbClr val="000000"/>
                </a:solidFill>
                <a:ea typeface="微软雅黑" panose="020B0503020204020204" pitchFamily="34" charset="-122"/>
              </a:rPr>
              <a:t>OS</a:t>
            </a:r>
            <a:r>
              <a:rPr lang="zh-CN" altLang="en-US" sz="1600" b="1" dirty="0">
                <a:solidFill>
                  <a:srgbClr val="000000"/>
                </a:solidFill>
                <a:ea typeface="微软雅黑" panose="020B0503020204020204" pitchFamily="34" charset="-122"/>
              </a:rPr>
              <a:t>内存压力增大，</a:t>
            </a:r>
            <a:r>
              <a:rPr lang="en-US" altLang="zh-CN" sz="1600" b="1" dirty="0">
                <a:solidFill>
                  <a:srgbClr val="000000"/>
                </a:solidFill>
                <a:ea typeface="微软雅黑" panose="020B0503020204020204" pitchFamily="34" charset="-122"/>
              </a:rPr>
              <a:t>Redis (LC) </a:t>
            </a:r>
            <a:r>
              <a:rPr lang="zh-CN" altLang="en-US" sz="1600" b="1" dirty="0">
                <a:solidFill>
                  <a:srgbClr val="000000"/>
                </a:solidFill>
                <a:ea typeface="微软雅黑" panose="020B0503020204020204" pitchFamily="34" charset="-122"/>
              </a:rPr>
              <a:t>响应延迟从</a:t>
            </a:r>
            <a:r>
              <a:rPr lang="en-US" altLang="zh-CN" sz="1600" b="1" dirty="0">
                <a:solidFill>
                  <a:srgbClr val="000000"/>
                </a:solidFill>
                <a:ea typeface="微软雅黑" panose="020B0503020204020204" pitchFamily="34" charset="-122"/>
              </a:rPr>
              <a:t>0.15s </a:t>
            </a:r>
            <a:r>
              <a:rPr lang="zh-CN" altLang="en-US" sz="1600" b="1" dirty="0">
                <a:solidFill>
                  <a:srgbClr val="000000"/>
                </a:solidFill>
                <a:ea typeface="微软雅黑" panose="020B0503020204020204" pitchFamily="34" charset="-122"/>
              </a:rPr>
              <a:t>提高到</a:t>
            </a:r>
            <a:r>
              <a:rPr lang="en-US" altLang="zh-CN" sz="1600" b="1" dirty="0">
                <a:solidFill>
                  <a:srgbClr val="000000"/>
                </a:solidFill>
                <a:ea typeface="微软雅黑" panose="020B0503020204020204" pitchFamily="34" charset="-122"/>
              </a:rPr>
              <a:t>1.2s</a:t>
            </a:r>
            <a:endParaRPr lang="zh-CN" altLang="en-US" sz="16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20360" y="2506980"/>
            <a:ext cx="36106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b="1" dirty="0">
                <a:solidFill>
                  <a:srgbClr val="C00000"/>
                </a:solidFill>
                <a:ea typeface="微软雅黑" panose="020B0503020204020204" pitchFamily="34" charset="-122"/>
              </a:rPr>
              <a:t>LC</a:t>
            </a: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应用对</a:t>
            </a:r>
            <a:r>
              <a:rPr lang="en-US" altLang="zh-CN" b="1" dirty="0">
                <a:solidFill>
                  <a:srgbClr val="C00000"/>
                </a:solidFill>
                <a:ea typeface="微软雅黑" panose="020B0503020204020204" pitchFamily="34" charset="-122"/>
              </a:rPr>
              <a:t>SWAP</a:t>
            </a: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操作更加敏感，经典方法无差别换出系统页面，对混合场景下的</a:t>
            </a:r>
            <a:r>
              <a:rPr lang="en-US" altLang="zh-CN" b="1" dirty="0">
                <a:solidFill>
                  <a:srgbClr val="C00000"/>
                </a:solidFill>
                <a:ea typeface="微软雅黑" panose="020B0503020204020204" pitchFamily="34" charset="-122"/>
              </a:rPr>
              <a:t>LC</a:t>
            </a: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应用的</a:t>
            </a:r>
            <a:r>
              <a:rPr lang="en-US" altLang="zh-CN" b="1" dirty="0">
                <a:solidFill>
                  <a:srgbClr val="C00000"/>
                </a:solidFill>
                <a:ea typeface="微软雅黑" panose="020B0503020204020204" pitchFamily="34" charset="-122"/>
              </a:rPr>
              <a:t>QoS</a:t>
            </a: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有</a:t>
            </a: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损害</a:t>
            </a:r>
            <a:endParaRPr lang="zh-CN" altLang="en-US" b="1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0" y="3840436"/>
            <a:ext cx="91782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-- </a:t>
            </a:r>
            <a:r>
              <a:rPr lang="zh-CN" altLang="en-US" b="1" dirty="0">
                <a:solidFill>
                  <a:srgbClr val="00B050"/>
                </a:solidFill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解决方案</a:t>
            </a:r>
            <a:r>
              <a:rPr lang="en-US" altLang="zh-CN" b="1" dirty="0">
                <a:solidFill>
                  <a:srgbClr val="00B050"/>
                </a:solidFill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  </a:t>
            </a:r>
            <a:r>
              <a:rPr lang="zh-CN" altLang="en-US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页面换出</a:t>
            </a:r>
            <a:r>
              <a:rPr lang="en-US" altLang="zh-CN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/</a:t>
            </a:r>
            <a:r>
              <a:rPr lang="zh-CN" altLang="en-US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压缩：</a:t>
            </a:r>
            <a:r>
              <a:rPr lang="zh-CN" altLang="en-US" sz="18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根据页面所属应用的优先级（</a:t>
            </a:r>
            <a:r>
              <a:rPr lang="en-US" altLang="zh-CN" sz="18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LC/BE</a:t>
            </a:r>
            <a:r>
              <a:rPr lang="zh-CN" altLang="en-US" sz="18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），</a:t>
            </a:r>
            <a:r>
              <a:rPr lang="zh-CN" altLang="en-US" b="1" dirty="0">
                <a:solidFill>
                  <a:srgbClr val="C00000"/>
                </a:solidFill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压缩高优先级</a:t>
            </a:r>
            <a:r>
              <a:rPr lang="en-US" altLang="zh-CN" b="1" dirty="0">
                <a:solidFill>
                  <a:srgbClr val="C00000"/>
                </a:solidFill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LC</a:t>
            </a:r>
            <a:r>
              <a:rPr lang="zh-CN" altLang="en-US" b="1" dirty="0">
                <a:solidFill>
                  <a:srgbClr val="C00000"/>
                </a:solidFill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应用页面</a:t>
            </a:r>
            <a:r>
              <a:rPr lang="zh-CN" altLang="en-US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在内存，</a:t>
            </a:r>
            <a:r>
              <a:rPr lang="zh-CN" altLang="en-US" b="1" dirty="0">
                <a:solidFill>
                  <a:srgbClr val="C00000"/>
                </a:solidFill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换出</a:t>
            </a:r>
            <a:r>
              <a:rPr lang="en-US" altLang="zh-CN" b="1" dirty="0">
                <a:solidFill>
                  <a:srgbClr val="C00000"/>
                </a:solidFill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BE</a:t>
            </a:r>
            <a:r>
              <a:rPr lang="zh-CN" altLang="en-US" b="1" dirty="0">
                <a:solidFill>
                  <a:srgbClr val="C00000"/>
                </a:solidFill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应用页面</a:t>
            </a:r>
            <a:r>
              <a:rPr lang="zh-CN" altLang="en-US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到磁盘</a:t>
            </a:r>
            <a:endParaRPr lang="zh-CN" altLang="en-US" b="1" dirty="0">
              <a:latin typeface="Times New Roman Bold" panose="02020703060505090304" charset="0"/>
              <a:ea typeface="黑体" panose="02010609060101010101" charset="-122"/>
              <a:cs typeface="Times New Roman Bold" panose="0202070306050509030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494" y="4431273"/>
            <a:ext cx="4427582" cy="2371233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>
            <a:off x="4589145" y="5196406"/>
            <a:ext cx="433705" cy="20426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2747649" y="5196406"/>
            <a:ext cx="490851" cy="23131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068055" y="4982056"/>
            <a:ext cx="172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 Bold" panose="02020703060505090304" charset="0"/>
              </a:rPr>
              <a:t>反向映射确定页面所属进程</a:t>
            </a:r>
            <a:endParaRPr lang="zh-CN" altLang="en-US" sz="1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 Bold" panose="02020703060505090304" charset="0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1828800" y="5819114"/>
            <a:ext cx="1630680" cy="11813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684107" y="5860182"/>
            <a:ext cx="1257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 Bold" panose="02020703060505090304" charset="0"/>
              </a:rPr>
              <a:t>压缩</a:t>
            </a:r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 Bold" panose="02020703060505090304" charset="0"/>
              </a:rPr>
              <a:t>LC</a:t>
            </a: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 Bold" panose="02020703060505090304" charset="0"/>
              </a:rPr>
              <a:t>应用页面在内存</a:t>
            </a:r>
            <a:endParaRPr lang="zh-CN" altLang="en-US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 Bold" panose="02020703060505090304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H="1" flipV="1">
            <a:off x="5416550" y="5860182"/>
            <a:ext cx="1065526" cy="7706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6459658" y="5898716"/>
            <a:ext cx="1259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 Bold" panose="02020703060505090304" charset="0"/>
              </a:rPr>
              <a:t>换出</a:t>
            </a:r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 Bold" panose="02020703060505090304" charset="0"/>
              </a:rPr>
              <a:t>BE</a:t>
            </a: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 Bold" panose="02020703060505090304" charset="0"/>
              </a:rPr>
              <a:t>应用页面到磁盘</a:t>
            </a:r>
            <a:endParaRPr lang="zh-CN" altLang="en-US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 Bold" panose="0202070306050509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5" y="5080"/>
            <a:ext cx="9143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  <a:cs typeface="Heiti SC Light" panose="02000000000000000000" charset="-122"/>
                <a:sym typeface="+mn-ea"/>
              </a:rPr>
              <a:t>提升混合负载场景下延迟敏感应用服务质量 </a:t>
            </a:r>
            <a:r>
              <a:rPr lang="en-US" altLang="zh-CN" sz="2400" b="1" dirty="0">
                <a:latin typeface="黑体" panose="02010609060101010101" charset="-122"/>
                <a:ea typeface="黑体" panose="02010609060101010101" charset="-122"/>
                <a:cs typeface="Heiti SC Light" panose="02000000000000000000" charset="-122"/>
                <a:sym typeface="+mn-ea"/>
              </a:rPr>
              <a:t>- 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  <a:sym typeface="+mn-ea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</a:rPr>
              <a:t>Swap</a:t>
            </a:r>
            <a:endParaRPr lang="en-US" altLang="zh-CN" sz="2400" b="1" dirty="0">
              <a:solidFill>
                <a:schemeClr val="tx1"/>
              </a:solidFill>
              <a:latin typeface="Arial" panose="020B0604020202090204" pitchFamily="34" charset="0"/>
              <a:ea typeface="黑体" panose="02010609060101010101" charset="-122"/>
              <a:cs typeface="Arial" panose="020B060402020209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1397" y="477520"/>
            <a:ext cx="713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rgbClr val="0070C0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</a:rPr>
              <a:t>基于应用优先级的交换机制：压缩</a:t>
            </a:r>
            <a:r>
              <a:rPr lang="en-US" altLang="zh-CN" b="1" dirty="0">
                <a:solidFill>
                  <a:srgbClr val="0070C0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</a:rPr>
              <a:t>LC</a:t>
            </a:r>
            <a:r>
              <a:rPr lang="zh-CN" altLang="en-US" b="1" dirty="0">
                <a:solidFill>
                  <a:srgbClr val="0070C0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</a:rPr>
              <a:t>应用页面，换出</a:t>
            </a:r>
            <a:r>
              <a:rPr lang="en-US" altLang="zh-CN" b="1" dirty="0">
                <a:solidFill>
                  <a:srgbClr val="0070C0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</a:rPr>
              <a:t>BE</a:t>
            </a:r>
            <a:r>
              <a:rPr lang="zh-CN" altLang="en-US" b="1" dirty="0">
                <a:solidFill>
                  <a:srgbClr val="0070C0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</a:rPr>
              <a:t>应用页面</a:t>
            </a:r>
            <a:endParaRPr lang="zh-CN" altLang="en-US" b="1" dirty="0">
              <a:solidFill>
                <a:srgbClr val="0070C0"/>
              </a:solidFill>
              <a:latin typeface="Arial" panose="020B0604020202090204" pitchFamily="34" charset="0"/>
              <a:ea typeface="黑体" panose="02010609060101010101" charset="-122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5" y="13335"/>
            <a:ext cx="9143365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00" b="1" dirty="0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  <a:sym typeface="+mn-ea"/>
              </a:rPr>
              <a:t>i</a:t>
            </a:r>
            <a:r>
              <a:rPr lang="en-US" altLang="zh-CN" sz="2300" b="1" dirty="0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</a:rPr>
              <a:t>Swap</a:t>
            </a:r>
            <a:r>
              <a:rPr lang="zh-CN" altLang="en-US" sz="2300" b="1" dirty="0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</a:rPr>
              <a:t>在最新云服务器系统上的效果（</a:t>
            </a:r>
            <a:r>
              <a:rPr lang="en-US" altLang="zh-CN" sz="2300" b="1" dirty="0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</a:rPr>
              <a:t>Intel XEON-6330 2G/128GB</a:t>
            </a:r>
            <a:r>
              <a:rPr lang="zh-CN" altLang="en-US" sz="2300" b="1" dirty="0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</a:rPr>
              <a:t>）</a:t>
            </a:r>
            <a:endParaRPr lang="zh-CN" altLang="en-US" sz="2300" b="1" dirty="0">
              <a:solidFill>
                <a:schemeClr val="tx1"/>
              </a:solidFill>
              <a:latin typeface="Arial" panose="020B0604020202090204" pitchFamily="34" charset="0"/>
              <a:ea typeface="黑体" panose="02010609060101010101" charset="-122"/>
              <a:cs typeface="Arial" panose="020B0604020202090204" pitchFamily="34" charset="0"/>
            </a:endParaRPr>
          </a:p>
        </p:txBody>
      </p:sp>
      <p:pic>
        <p:nvPicPr>
          <p:cNvPr id="2" name="图片 1" descr="截屏2022-11-28 下午4.21.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65" y="1087120"/>
            <a:ext cx="4064635" cy="217233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27000" y="3241675"/>
            <a:ext cx="406400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3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实例</a:t>
            </a:r>
            <a:r>
              <a:rPr lang="en-US" altLang="zh-CN" sz="13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1</a:t>
            </a:r>
            <a:r>
              <a:rPr lang="zh-CN" altLang="en-US" sz="13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：云应用</a:t>
            </a:r>
            <a:r>
              <a:rPr lang="en-US" altLang="zh-CN" sz="13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Redis</a:t>
            </a:r>
            <a:r>
              <a:rPr lang="zh-CN" altLang="en-US" sz="13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（</a:t>
            </a:r>
            <a:r>
              <a:rPr lang="en-US" altLang="zh-CN" sz="13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75GB</a:t>
            </a:r>
            <a:r>
              <a:rPr lang="zh-CN" altLang="en-US" sz="13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）的运行时情况，可以看出</a:t>
            </a:r>
            <a:r>
              <a:rPr lang="zh-CN" altLang="en-US" sz="1300" b="1" dirty="0">
                <a:solidFill>
                  <a:srgbClr val="C00000"/>
                </a:solidFill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整体的换出换入操作都减少了</a:t>
            </a:r>
            <a:r>
              <a:rPr lang="zh-CN" altLang="en-US" sz="13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。</a:t>
            </a:r>
            <a:endParaRPr lang="zh-CN" altLang="en-US" sz="1300" b="1" dirty="0">
              <a:latin typeface="Times New Roman Bold" panose="02020703060505090304" charset="0"/>
              <a:ea typeface="黑体" panose="02010609060101010101" charset="-122"/>
              <a:cs typeface="Times New Roman Bold" panose="02020703060505090304" charset="0"/>
            </a:endParaRPr>
          </a:p>
        </p:txBody>
      </p:sp>
      <p:sp>
        <p:nvSpPr>
          <p:cNvPr id="14" name="右箭头 13"/>
          <p:cNvSpPr/>
          <p:nvPr/>
        </p:nvSpPr>
        <p:spPr>
          <a:xfrm rot="5400000">
            <a:off x="3155950" y="1557020"/>
            <a:ext cx="391795" cy="241300"/>
          </a:xfrm>
          <a:prstGeom prst="rightArrow">
            <a:avLst/>
          </a:prstGeom>
          <a:solidFill>
            <a:srgbClr val="27BD1B"/>
          </a:solidFill>
          <a:ln>
            <a:solidFill>
              <a:srgbClr val="27BD1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3" name="图片 2" descr="截屏2022-11-28 下午4.48.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180" y="1092200"/>
            <a:ext cx="4507865" cy="19450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10075" y="3011170"/>
            <a:ext cx="4801235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3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实例</a:t>
            </a:r>
            <a:r>
              <a:rPr lang="en-US" altLang="zh-CN" sz="13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2</a:t>
            </a:r>
            <a:r>
              <a:rPr lang="zh-CN" altLang="en-US" sz="13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：</a:t>
            </a:r>
            <a:r>
              <a:rPr lang="en-US" altLang="zh-CN" sz="13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Swap</a:t>
            </a:r>
            <a:r>
              <a:rPr lang="zh-CN" altLang="en-US" sz="13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操作更加有效，能够准确识别并换出冷页面区域（</a:t>
            </a:r>
            <a:r>
              <a:rPr lang="en-US" altLang="zh-CN" sz="13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Region 2</a:t>
            </a:r>
            <a:r>
              <a:rPr lang="zh-CN" altLang="en-US" sz="13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）、冷热页细粒度频繁交替区域中的冷页面（</a:t>
            </a:r>
            <a:r>
              <a:rPr lang="en-US" altLang="zh-CN" sz="13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Region 3</a:t>
            </a:r>
            <a:r>
              <a:rPr lang="zh-CN" altLang="en-US" sz="13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），并且不会错误将频繁使用的热页面换出（</a:t>
            </a:r>
            <a:r>
              <a:rPr lang="en-US" altLang="zh-CN" sz="13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Region 1</a:t>
            </a:r>
            <a:r>
              <a:rPr lang="zh-CN" altLang="en-US" sz="13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）。</a:t>
            </a:r>
            <a:endParaRPr lang="zh-CN" altLang="en-US" sz="1300" b="1" dirty="0">
              <a:latin typeface="Times New Roman Bold" panose="02020703060505090304" charset="0"/>
              <a:ea typeface="黑体" panose="02010609060101010101" charset="-122"/>
              <a:cs typeface="Times New Roman Bold" panose="02020703060505090304" charset="0"/>
            </a:endParaRPr>
          </a:p>
        </p:txBody>
      </p:sp>
      <p:pic>
        <p:nvPicPr>
          <p:cNvPr id="6" name="图片 5" descr="截屏2022-11-28 下午5.10.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3859530"/>
            <a:ext cx="4409440" cy="18167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0395" y="5640705"/>
            <a:ext cx="14376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Redis</a:t>
            </a:r>
            <a:r>
              <a:rPr lang="zh-CN" altLang="en-US" sz="12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（</a:t>
            </a:r>
            <a:r>
              <a:rPr lang="en-US" altLang="zh-CN" sz="12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10</a:t>
            </a:r>
            <a:r>
              <a:rPr lang="zh-CN" altLang="en-US" sz="12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～</a:t>
            </a:r>
            <a:r>
              <a:rPr lang="en-US" altLang="zh-CN" sz="12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75GB</a:t>
            </a:r>
            <a:r>
              <a:rPr lang="zh-CN" altLang="en-US" sz="12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）</a:t>
            </a:r>
            <a:endParaRPr lang="zh-CN" altLang="en-US" sz="1200" b="1" dirty="0">
              <a:latin typeface="Times New Roman Bold" panose="02020703060505090304" charset="0"/>
              <a:ea typeface="黑体" panose="02010609060101010101" charset="-122"/>
              <a:cs typeface="Times New Roman Bold" panose="0202070306050509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65325" y="5658485"/>
            <a:ext cx="2225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8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Redis 10GB                 15GB                  20GB  </a:t>
            </a:r>
            <a:endParaRPr lang="en-US" altLang="zh-CN" sz="800" b="1" dirty="0">
              <a:latin typeface="Times New Roman Bold" panose="02020703060505090304" charset="0"/>
              <a:ea typeface="黑体" panose="02010609060101010101" charset="-122"/>
              <a:cs typeface="Times New Roman Bold" panose="02020703060505090304" charset="0"/>
            </a:endParaRPr>
          </a:p>
          <a:p>
            <a:pPr algn="just"/>
            <a:r>
              <a:rPr lang="en-US" altLang="zh-CN" sz="8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Memcached 20GB      25GB                  35GB</a:t>
            </a:r>
            <a:endParaRPr lang="en-US" altLang="zh-CN" sz="800" b="1" dirty="0">
              <a:latin typeface="Times New Roman Bold" panose="02020703060505090304" charset="0"/>
              <a:ea typeface="黑体" panose="02010609060101010101" charset="-122"/>
              <a:cs typeface="Times New Roman Bold" panose="02020703060505090304" charset="0"/>
            </a:endParaRPr>
          </a:p>
          <a:p>
            <a:pPr algn="just"/>
            <a:r>
              <a:rPr lang="en-US" altLang="zh-CN" sz="8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MySQL 15GB             35GB                  20GB</a:t>
            </a:r>
            <a:endParaRPr lang="en-US" altLang="zh-CN" sz="800" b="1" dirty="0">
              <a:latin typeface="Times New Roman Bold" panose="02020703060505090304" charset="0"/>
              <a:ea typeface="黑体" panose="02010609060101010101" charset="-122"/>
              <a:cs typeface="Times New Roman Bold" panose="0202070306050509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7000" y="6077585"/>
            <a:ext cx="406400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3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实例</a:t>
            </a:r>
            <a:r>
              <a:rPr lang="en-US" altLang="zh-CN" sz="13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3</a:t>
            </a:r>
            <a:r>
              <a:rPr lang="zh-CN" altLang="en-US" sz="13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：减少无效的</a:t>
            </a:r>
            <a:r>
              <a:rPr lang="en-US" altLang="zh-CN" sz="13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IO</a:t>
            </a:r>
            <a:r>
              <a:rPr lang="zh-CN" altLang="en-US" sz="13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操作将直接提高系统整体性能，可以看出无论在单个实例的情况还是混合运行的情况，</a:t>
            </a:r>
            <a:r>
              <a:rPr lang="en-US" altLang="zh-CN" sz="1300" b="1" dirty="0">
                <a:solidFill>
                  <a:srgbClr val="C00000"/>
                </a:solidFill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iSwap</a:t>
            </a:r>
            <a:r>
              <a:rPr lang="zh-CN" altLang="en-US" sz="1300" b="1" dirty="0">
                <a:solidFill>
                  <a:srgbClr val="C00000"/>
                </a:solidFill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都提高了整体性能</a:t>
            </a:r>
            <a:r>
              <a:rPr lang="en-US" altLang="zh-CN" sz="1300" b="1" dirty="0">
                <a:solidFill>
                  <a:srgbClr val="C00000"/>
                </a:solidFill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5%</a:t>
            </a:r>
            <a:r>
              <a:rPr lang="zh-CN" altLang="en-US" sz="1300" b="1" dirty="0">
                <a:solidFill>
                  <a:srgbClr val="C00000"/>
                </a:solidFill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～</a:t>
            </a:r>
            <a:r>
              <a:rPr lang="en-US" altLang="zh-CN" sz="1300" b="1" dirty="0">
                <a:solidFill>
                  <a:srgbClr val="C00000"/>
                </a:solidFill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16%*N</a:t>
            </a:r>
            <a:r>
              <a:rPr lang="zh-CN" altLang="en-US" sz="13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。</a:t>
            </a:r>
            <a:endParaRPr lang="zh-CN" altLang="en-US" sz="1300" b="1" dirty="0">
              <a:latin typeface="Times New Roman Bold" panose="02020703060505090304" charset="0"/>
              <a:ea typeface="黑体" panose="02010609060101010101" charset="-122"/>
              <a:cs typeface="Times New Roman Bold" panose="02020703060505090304" charset="0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1905" y="418465"/>
            <a:ext cx="9143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rgbClr val="0070C0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</a:rPr>
              <a:t>对系统中每个运行着的程序都有效，目前实验数据表明平均对每个程序提升</a:t>
            </a:r>
            <a:r>
              <a:rPr lang="en-US" altLang="zh-CN" b="1" dirty="0">
                <a:solidFill>
                  <a:srgbClr val="0070C0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</a:rPr>
              <a:t>5%</a:t>
            </a:r>
            <a:r>
              <a:rPr lang="zh-CN" altLang="en-US" b="1" dirty="0">
                <a:solidFill>
                  <a:srgbClr val="0070C0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</a:rPr>
              <a:t>～</a:t>
            </a:r>
            <a:r>
              <a:rPr lang="en-US" altLang="zh-CN" b="1" dirty="0">
                <a:solidFill>
                  <a:srgbClr val="0070C0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</a:rPr>
              <a:t>16%</a:t>
            </a:r>
            <a:r>
              <a:rPr lang="zh-CN" altLang="en-US" b="1" dirty="0">
                <a:solidFill>
                  <a:srgbClr val="0070C0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</a:rPr>
              <a:t>的性能（</a:t>
            </a:r>
            <a:r>
              <a:rPr lang="en-US" altLang="zh-CN" b="1" dirty="0">
                <a:solidFill>
                  <a:srgbClr val="0070C0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</a:rPr>
              <a:t>*N</a:t>
            </a:r>
            <a:r>
              <a:rPr lang="zh-CN" altLang="en-US" b="1" dirty="0">
                <a:solidFill>
                  <a:srgbClr val="0070C0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</a:rPr>
              <a:t>）；消除了大量的无效</a:t>
            </a:r>
            <a:r>
              <a:rPr lang="en-US" altLang="zh-CN" b="1" dirty="0">
                <a:solidFill>
                  <a:srgbClr val="0070C0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</a:rPr>
              <a:t>IO</a:t>
            </a:r>
            <a:r>
              <a:rPr lang="zh-CN" altLang="en-US" b="1" dirty="0">
                <a:solidFill>
                  <a:srgbClr val="0070C0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</a:rPr>
              <a:t>操作，使得</a:t>
            </a:r>
            <a:r>
              <a:rPr lang="en-US" altLang="zh-CN" b="1" dirty="0">
                <a:solidFill>
                  <a:srgbClr val="0070C0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</a:rPr>
              <a:t>IO</a:t>
            </a:r>
            <a:r>
              <a:rPr lang="zh-CN" altLang="en-US" b="1" dirty="0">
                <a:solidFill>
                  <a:srgbClr val="0070C0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</a:rPr>
              <a:t>系统能够起到更关键的作用</a:t>
            </a:r>
            <a:endParaRPr lang="zh-CN" altLang="en-US" b="1" dirty="0">
              <a:solidFill>
                <a:srgbClr val="0070C0"/>
              </a:solidFill>
              <a:latin typeface="Arial" panose="020B0604020202090204" pitchFamily="34" charset="0"/>
              <a:ea typeface="黑体" panose="02010609060101010101" charset="-122"/>
              <a:cs typeface="Arial" panose="020B060402020209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012" y="3815473"/>
            <a:ext cx="4120198" cy="230338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710111" y="6093777"/>
            <a:ext cx="406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3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实例</a:t>
            </a:r>
            <a:r>
              <a:rPr lang="en-US" altLang="zh-CN" sz="13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4</a:t>
            </a:r>
            <a:r>
              <a:rPr lang="zh-CN" altLang="en-US" sz="13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：减少无效的</a:t>
            </a:r>
            <a:r>
              <a:rPr lang="en-US" altLang="zh-CN" sz="13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IO</a:t>
            </a:r>
            <a:r>
              <a:rPr lang="zh-CN" altLang="en-US" sz="13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操作，尤其是系统中重用次数较多页面的换入换出操作。</a:t>
            </a:r>
            <a:endParaRPr lang="zh-CN" altLang="en-US" sz="1300" b="1" dirty="0">
              <a:latin typeface="Times New Roman Bold" panose="02020703060505090304" charset="0"/>
              <a:ea typeface="黑体" panose="02010609060101010101" charset="-122"/>
              <a:cs typeface="Times New Roman Bold" panose="0202070306050509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9468" y="4641538"/>
            <a:ext cx="863070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b="1" dirty="0">
                <a:solidFill>
                  <a:srgbClr val="C00000"/>
                </a:solidFill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应用架构</a:t>
            </a:r>
            <a:r>
              <a:rPr lang="zh-CN" altLang="en-US" sz="14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：</a:t>
            </a:r>
            <a:endParaRPr lang="zh-CN" altLang="en-US" sz="1400" b="1" dirty="0">
              <a:latin typeface="Times New Roman Bold" panose="02020703060505090304" charset="0"/>
              <a:ea typeface="黑体" panose="02010609060101010101" charset="-122"/>
              <a:cs typeface="Times New Roman Bold" panose="02020703060505090304" charset="0"/>
            </a:endParaRPr>
          </a:p>
          <a:p>
            <a:pPr algn="just"/>
            <a:r>
              <a:rPr lang="en-US" altLang="zh-CN" sz="14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1</a:t>
            </a:r>
            <a:r>
              <a:rPr lang="zh-CN" altLang="en-US" sz="14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、在使用主流操作系统（如</a:t>
            </a:r>
            <a:r>
              <a:rPr lang="en-US" altLang="zh-CN" sz="14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Linux</a:t>
            </a:r>
            <a:r>
              <a:rPr lang="zh-CN" altLang="en-US" sz="14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，</a:t>
            </a:r>
            <a:r>
              <a:rPr lang="en-US" altLang="zh-CN" sz="14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Free BSD</a:t>
            </a:r>
            <a:r>
              <a:rPr lang="zh-CN" altLang="en-US" sz="14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等）的服务器上均可使用</a:t>
            </a:r>
            <a:r>
              <a:rPr lang="en-US" altLang="zh-CN" sz="14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iSwap</a:t>
            </a:r>
            <a:r>
              <a:rPr lang="zh-CN" altLang="en-US" sz="14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，是一项基础性的工作</a:t>
            </a:r>
            <a:endParaRPr lang="zh-CN" altLang="en-US" sz="1400" b="1" dirty="0">
              <a:latin typeface="Times New Roman Bold" panose="02020703060505090304" charset="0"/>
              <a:ea typeface="黑体" panose="02010609060101010101" charset="-122"/>
              <a:cs typeface="Times New Roman Bold" panose="02020703060505090304" charset="0"/>
            </a:endParaRPr>
          </a:p>
          <a:p>
            <a:pPr algn="just"/>
            <a:endParaRPr lang="zh-CN" altLang="en-US" sz="600" b="1" dirty="0">
              <a:latin typeface="Times New Roman Bold" panose="02020703060505090304" charset="0"/>
              <a:ea typeface="黑体" panose="02010609060101010101" charset="-122"/>
              <a:cs typeface="Times New Roman Bold" panose="02020703060505090304" charset="0"/>
            </a:endParaRPr>
          </a:p>
          <a:p>
            <a:pPr algn="just"/>
            <a:r>
              <a:rPr lang="en-US" altLang="zh-CN" sz="14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2</a:t>
            </a:r>
            <a:r>
              <a:rPr lang="zh-CN" altLang="en-US" sz="14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、</a:t>
            </a:r>
            <a:r>
              <a:rPr lang="en-US" altLang="zh-CN" sz="14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iSwap</a:t>
            </a:r>
            <a:r>
              <a:rPr lang="zh-CN" altLang="en-US" sz="14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位于操作系统内核态，目前基于</a:t>
            </a:r>
            <a:r>
              <a:rPr lang="en-US" altLang="zh-CN" sz="14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Linux</a:t>
            </a:r>
            <a:r>
              <a:rPr lang="zh-CN" altLang="en-US" sz="14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内核</a:t>
            </a:r>
            <a:r>
              <a:rPr lang="en-US" altLang="zh-CN" sz="14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5.10</a:t>
            </a:r>
            <a:r>
              <a:rPr lang="zh-CN" altLang="en-US" sz="14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，</a:t>
            </a:r>
            <a:r>
              <a:rPr lang="en-US" altLang="zh-CN" sz="14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&lt;1000 LOC</a:t>
            </a:r>
            <a:r>
              <a:rPr lang="zh-CN" altLang="en-US" sz="14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，可通过内核</a:t>
            </a:r>
            <a:r>
              <a:rPr lang="en-US" altLang="zh-CN" sz="14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Patch</a:t>
            </a:r>
            <a:r>
              <a:rPr lang="zh-CN" altLang="en-US" sz="14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部署</a:t>
            </a:r>
            <a:endParaRPr lang="zh-CN" altLang="en-US" sz="1400" b="1" dirty="0">
              <a:latin typeface="Times New Roman Bold" panose="02020703060505090304" charset="0"/>
              <a:ea typeface="黑体" panose="02010609060101010101" charset="-122"/>
              <a:cs typeface="Times New Roman Bold" panose="02020703060505090304" charset="0"/>
            </a:endParaRPr>
          </a:p>
          <a:p>
            <a:pPr algn="just"/>
            <a:endParaRPr lang="zh-CN" altLang="en-US" sz="600" b="1" dirty="0">
              <a:latin typeface="Times New Roman Bold" panose="02020703060505090304" charset="0"/>
              <a:ea typeface="黑体" panose="02010609060101010101" charset="-122"/>
              <a:cs typeface="Times New Roman Bold" panose="02020703060505090304" charset="0"/>
            </a:endParaRPr>
          </a:p>
          <a:p>
            <a:pPr algn="just"/>
            <a:r>
              <a:rPr lang="en-US" altLang="zh-CN" sz="14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3</a:t>
            </a:r>
            <a:r>
              <a:rPr lang="zh-CN" altLang="en-US" sz="14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、由于在内核中添加了新机制，</a:t>
            </a:r>
            <a:r>
              <a:rPr lang="en-US" altLang="zh-CN" sz="14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iSwap</a:t>
            </a:r>
            <a:r>
              <a:rPr lang="zh-CN" altLang="en-US" sz="14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在运行时给内核带来</a:t>
            </a:r>
            <a:r>
              <a:rPr lang="en-US" altLang="zh-CN" sz="14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1.8%</a:t>
            </a:r>
            <a:r>
              <a:rPr lang="zh-CN" altLang="en-US" sz="14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的额外开销，在计算单元充足</a:t>
            </a:r>
            <a:r>
              <a:rPr lang="en-US" altLang="zh-CN" sz="14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/</a:t>
            </a:r>
            <a:r>
              <a:rPr lang="zh-CN" altLang="en-US" sz="14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过剩的计算环境中（内核线程可运行于多核），开销均摊很低</a:t>
            </a:r>
            <a:endParaRPr lang="zh-CN" altLang="en-US" sz="1400" b="1" dirty="0">
              <a:latin typeface="Times New Roman Bold" panose="02020703060505090304" charset="0"/>
              <a:ea typeface="黑体" panose="02010609060101010101" charset="-122"/>
              <a:cs typeface="Times New Roman Bold" panose="02020703060505090304" charset="0"/>
            </a:endParaRPr>
          </a:p>
          <a:p>
            <a:pPr algn="just"/>
            <a:endParaRPr lang="en-US" altLang="zh-CN" sz="600" b="1" dirty="0">
              <a:latin typeface="Times New Roman Bold" panose="02020703060505090304" charset="0"/>
              <a:ea typeface="黑体" panose="02010609060101010101" charset="-122"/>
              <a:cs typeface="Times New Roman Bold" panose="02020703060505090304" charset="0"/>
            </a:endParaRPr>
          </a:p>
          <a:p>
            <a:pPr algn="just"/>
            <a:r>
              <a:rPr lang="en-US" altLang="zh-CN" sz="14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4</a:t>
            </a:r>
            <a:r>
              <a:rPr lang="zh-CN" altLang="en-US" sz="14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、</a:t>
            </a:r>
            <a:r>
              <a:rPr lang="en-US" altLang="zh-CN" sz="14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iSwap</a:t>
            </a:r>
            <a:r>
              <a:rPr lang="zh-CN" altLang="en-US" sz="14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在云、边、端操作系统上均有应用价值；在以内存为关键资源的计算场景中有应用前景。</a:t>
            </a:r>
            <a:endParaRPr lang="zh-CN" altLang="en-US" sz="1400" b="1" dirty="0">
              <a:latin typeface="Times New Roman Bold" panose="02020703060505090304" charset="0"/>
              <a:ea typeface="黑体" panose="02010609060101010101" charset="-122"/>
              <a:cs typeface="Times New Roman Bold" panose="0202070306050509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70" y="410210"/>
            <a:ext cx="9143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rgbClr val="0070C0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</a:rPr>
              <a:t>在延迟敏感应用和其他应用混合场景下，显著提升延迟敏感应用的服务质量，</a:t>
            </a:r>
            <a:r>
              <a:rPr lang="en-US" altLang="zh-CN" b="1" dirty="0">
                <a:solidFill>
                  <a:srgbClr val="0070C0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</a:rPr>
              <a:t>99</a:t>
            </a:r>
            <a:r>
              <a:rPr lang="zh-CN" altLang="en-US" b="1" dirty="0">
                <a:solidFill>
                  <a:srgbClr val="0070C0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</a:rPr>
              <a:t>百分位长尾延迟降低</a:t>
            </a:r>
            <a:r>
              <a:rPr lang="en-US" altLang="zh-CN" b="1" dirty="0">
                <a:solidFill>
                  <a:srgbClr val="0070C0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</a:rPr>
              <a:t>36.8% -- 91.3%</a:t>
            </a:r>
            <a:r>
              <a:rPr lang="zh-CN" altLang="en-US" b="1" dirty="0">
                <a:solidFill>
                  <a:srgbClr val="0070C0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</a:rPr>
              <a:t>。</a:t>
            </a:r>
            <a:endParaRPr lang="zh-CN" altLang="en-US" b="1" dirty="0">
              <a:solidFill>
                <a:srgbClr val="0070C0"/>
              </a:solidFill>
              <a:latin typeface="Arial" panose="020B0604020202090204" pitchFamily="34" charset="0"/>
              <a:ea typeface="黑体" panose="02010609060101010101" charset="-122"/>
              <a:cs typeface="Arial" panose="020B060402020209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9170" y="3810882"/>
            <a:ext cx="8343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/>
            <a:r>
              <a:rPr lang="zh-CN" altLang="en-US" sz="1400" b="1" dirty="0">
                <a:solidFill>
                  <a:srgbClr val="0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实例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6</a:t>
            </a:r>
            <a:r>
              <a:rPr lang="zh-CN" altLang="en-US" sz="1400" b="1" dirty="0">
                <a:solidFill>
                  <a:srgbClr val="0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：在多个混合负载场景下，</a:t>
            </a:r>
            <a:r>
              <a:rPr lang="en-US" altLang="zh-CN" sz="1400" b="1" dirty="0" err="1">
                <a:solidFill>
                  <a:srgbClr val="0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iSwap</a:t>
            </a:r>
            <a:r>
              <a:rPr lang="zh-CN" altLang="en-US" sz="1400" b="1" dirty="0">
                <a:solidFill>
                  <a:srgbClr val="0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由于将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LC</a:t>
            </a:r>
            <a:r>
              <a:rPr lang="zh-CN" altLang="en-US" sz="1400" b="1" dirty="0">
                <a:solidFill>
                  <a:srgbClr val="0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应用页面压缩在内存中，可以看出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LC</a:t>
            </a:r>
            <a:r>
              <a:rPr lang="zh-CN" altLang="en-US" sz="1400" b="1" dirty="0">
                <a:solidFill>
                  <a:srgbClr val="0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应用在</a:t>
            </a:r>
            <a:r>
              <a:rPr lang="en-US" altLang="zh-CN" sz="1400" b="1" dirty="0" err="1">
                <a:solidFill>
                  <a:srgbClr val="0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iSwap</a:t>
            </a:r>
            <a:r>
              <a:rPr lang="zh-CN" altLang="en-US" sz="1400" b="1" dirty="0">
                <a:solidFill>
                  <a:srgbClr val="0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中运行，相比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Linux</a:t>
            </a:r>
            <a:r>
              <a:rPr lang="zh-CN" altLang="en-US" sz="1400" b="1" dirty="0">
                <a:solidFill>
                  <a:srgbClr val="0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，其</a:t>
            </a:r>
            <a:r>
              <a:rPr lang="en-US" altLang="zh-CN" sz="1400" b="1" dirty="0">
                <a:solidFill>
                  <a:srgbClr val="C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QoS</a:t>
            </a:r>
            <a:r>
              <a:rPr lang="zh-CN" altLang="en-US" sz="1400" b="1" dirty="0">
                <a:solidFill>
                  <a:srgbClr val="C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更加稳定、服务延迟更低</a:t>
            </a:r>
            <a:r>
              <a:rPr lang="zh-CN" altLang="en-US" sz="1400" b="1" dirty="0">
                <a:solidFill>
                  <a:srgbClr val="0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。</a:t>
            </a:r>
            <a:endParaRPr lang="zh-CN" altLang="en-US" sz="1400" b="1" dirty="0">
              <a:solidFill>
                <a:srgbClr val="000000"/>
              </a:solidFill>
              <a:latin typeface="Times New Roman" panose="02020703060505090304" pitchFamily="18" charset="0"/>
              <a:ea typeface="黑体" panose="02010609060101010101" charset="-122"/>
              <a:cs typeface="Times New Roman Bold" panose="0202070306050509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1034" y="996930"/>
            <a:ext cx="4461932" cy="2813952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71755" y="13335"/>
            <a:ext cx="9143365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00" b="1" dirty="0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  <a:sym typeface="+mn-ea"/>
              </a:rPr>
              <a:t>i</a:t>
            </a:r>
            <a:r>
              <a:rPr lang="en-US" altLang="zh-CN" sz="2300" b="1" dirty="0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</a:rPr>
              <a:t>Swap</a:t>
            </a:r>
            <a:r>
              <a:rPr lang="zh-CN" altLang="en-US" sz="2300" b="1" dirty="0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</a:rPr>
              <a:t>在最新云服务器系统上的效果（</a:t>
            </a:r>
            <a:r>
              <a:rPr lang="en-US" altLang="zh-CN" sz="2300" b="1" dirty="0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</a:rPr>
              <a:t>Intel XEON-6330 2G/128GB</a:t>
            </a:r>
            <a:r>
              <a:rPr lang="zh-CN" altLang="en-US" sz="2300" b="1" dirty="0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</a:rPr>
              <a:t>）</a:t>
            </a:r>
            <a:endParaRPr lang="zh-CN" altLang="en-US" sz="2300" b="1" dirty="0">
              <a:solidFill>
                <a:schemeClr val="tx1"/>
              </a:solidFill>
              <a:latin typeface="Arial" panose="020B0604020202090204" pitchFamily="34" charset="0"/>
              <a:ea typeface="黑体" panose="02010609060101010101" charset="-122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83" y="1394904"/>
            <a:ext cx="6025498" cy="2677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83" y="4059357"/>
            <a:ext cx="6025498" cy="267799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052907" y="1721106"/>
            <a:ext cx="77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iSwap</a:t>
            </a:r>
            <a:endParaRPr lang="en-US" altLang="zh-CN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5096934" y="4452619"/>
            <a:ext cx="73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Linux</a:t>
            </a:r>
            <a:endParaRPr lang="en-US" altLang="zh-CN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6675" y="81915"/>
            <a:ext cx="9144000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  <a:sym typeface="+mn-ea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</a:rPr>
              <a:t>Swap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</a:rPr>
              <a:t>在国产飞腾服务器（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</a:rPr>
              <a:t>ARM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</a:rPr>
              <a:t>架构）上的效果</a:t>
            </a:r>
            <a:r>
              <a:rPr lang="zh-CN" altLang="en-US" sz="2000" b="1" dirty="0"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  <a:sym typeface="+mn-ea"/>
              </a:rPr>
              <a:t>（</a:t>
            </a:r>
            <a:r>
              <a:rPr lang="en-US" altLang="zh-CN" sz="2000" b="1" dirty="0"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  <a:sym typeface="+mn-ea"/>
              </a:rPr>
              <a:t>Phytium S2500 2.1G/128GB</a:t>
            </a:r>
            <a:r>
              <a:rPr lang="zh-CN" altLang="en-US" sz="2000" b="1" dirty="0"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  <a:sym typeface="+mn-ea"/>
              </a:rPr>
              <a:t>）</a:t>
            </a:r>
            <a:endParaRPr lang="en-US" altLang="zh-CN" sz="2400" b="1" dirty="0">
              <a:solidFill>
                <a:schemeClr val="tx1"/>
              </a:solidFill>
              <a:latin typeface="Arial" panose="020B0604020202090204" pitchFamily="34" charset="0"/>
              <a:ea typeface="黑体" panose="02010609060101010101" charset="-122"/>
              <a:cs typeface="Arial" panose="020B0604020202090204" pitchFamily="34" charset="0"/>
            </a:endParaRPr>
          </a:p>
          <a:p>
            <a:pPr algn="ctr"/>
            <a:endParaRPr lang="zh-CN" altLang="en-US" sz="2400" b="1" dirty="0">
              <a:solidFill>
                <a:schemeClr val="tx1"/>
              </a:solidFill>
              <a:latin typeface="Arial" panose="020B0604020202090204" pitchFamily="34" charset="0"/>
              <a:ea typeface="黑体" panose="02010609060101010101" charset="-122"/>
              <a:cs typeface="Arial" panose="020B060402020209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68800" y="1721106"/>
            <a:ext cx="282575" cy="1991359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7020304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44092" y="3742307"/>
            <a:ext cx="14558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100" b="1" dirty="0">
                <a:solidFill>
                  <a:srgbClr val="0070C0"/>
                </a:solidFill>
                <a:ea typeface="微软雅黑" panose="020B0503020204020204" pitchFamily="34" charset="-122"/>
              </a:rPr>
              <a:t>iSwap</a:t>
            </a:r>
            <a:r>
              <a:rPr lang="zh-CN" altLang="en-US" sz="1100" b="1" dirty="0">
                <a:solidFill>
                  <a:srgbClr val="0070C0"/>
                </a:solidFill>
                <a:ea typeface="微软雅黑" panose="020B0503020204020204" pitchFamily="34" charset="-122"/>
              </a:rPr>
              <a:t>仅换出页面复用次数较低的冷页面</a:t>
            </a:r>
            <a:endParaRPr lang="zh-CN" altLang="en-US" sz="11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368800" y="4328161"/>
            <a:ext cx="282575" cy="2062304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7020304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783359" y="6420306"/>
            <a:ext cx="16420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100" b="1" dirty="0">
                <a:solidFill>
                  <a:srgbClr val="0070C0"/>
                </a:solidFill>
                <a:ea typeface="微软雅黑" panose="020B0503020204020204" pitchFamily="34" charset="-122"/>
              </a:rPr>
              <a:t>Linux</a:t>
            </a:r>
            <a:r>
              <a:rPr lang="zh-CN" altLang="en-US" sz="1100" b="1" dirty="0">
                <a:solidFill>
                  <a:srgbClr val="0070C0"/>
                </a:solidFill>
                <a:ea typeface="微软雅黑" panose="020B0503020204020204" pitchFamily="34" charset="-122"/>
              </a:rPr>
              <a:t>盲目换出页面复用次数较多的热页面</a:t>
            </a:r>
            <a:endParaRPr lang="zh-CN" altLang="en-US" sz="11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363970" y="3272155"/>
            <a:ext cx="26454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iSwap</a:t>
            </a:r>
            <a:r>
              <a:rPr lang="zh-CN" altLang="en-US" sz="1800" b="1" dirty="0">
                <a:latin typeface="Times New Roman Bold" panose="02020703060505090304" charset="0"/>
                <a:ea typeface="黑体" panose="02010609060101010101" charset="-122"/>
                <a:cs typeface="Times New Roman Bold" panose="02020703060505090304" charset="0"/>
              </a:rPr>
              <a:t>能够准确识别并换出冷页面区域中的页面，并将频繁使用的热页面保留在内存当中。</a:t>
            </a:r>
            <a:endParaRPr lang="zh-CN" altLang="en-US" b="1" dirty="0">
              <a:latin typeface="Times New Roman" panose="02020703060505090304" pitchFamily="18" charset="0"/>
              <a:ea typeface="黑体" panose="0201060906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19947" y="953271"/>
            <a:ext cx="723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703060505090304" pitchFamily="18" charset="0"/>
                <a:ea typeface="黑体" panose="02010609060101010101" charset="-122"/>
              </a:rPr>
              <a:t>-- iSwap</a:t>
            </a:r>
            <a:r>
              <a:rPr lang="zh-CN" altLang="en-US" b="1" dirty="0">
                <a:latin typeface="Times New Roman" panose="02020703060505090304" pitchFamily="18" charset="0"/>
                <a:ea typeface="黑体" panose="02010609060101010101" charset="-122"/>
              </a:rPr>
              <a:t>和</a:t>
            </a:r>
            <a:r>
              <a:rPr lang="en-US" altLang="zh-CN" b="1" dirty="0">
                <a:latin typeface="Times New Roman" panose="02020703060505090304" pitchFamily="18" charset="0"/>
                <a:ea typeface="黑体" panose="02010609060101010101" charset="-122"/>
              </a:rPr>
              <a:t>Linux</a:t>
            </a:r>
            <a:r>
              <a:rPr lang="zh-CN" altLang="en-US" b="1" dirty="0">
                <a:latin typeface="Times New Roman" panose="02020703060505090304" pitchFamily="18" charset="0"/>
                <a:ea typeface="黑体" panose="02010609060101010101" charset="-122"/>
              </a:rPr>
              <a:t>在地址空间上的页面复用和交换</a:t>
            </a:r>
            <a:endParaRPr lang="zh-CN" altLang="en-US" b="1" dirty="0">
              <a:latin typeface="Times New Roman" panose="02020703060505090304" pitchFamily="18" charset="0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605" y="477520"/>
            <a:ext cx="9115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70C0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</a:rPr>
              <a:t>精确的冷热页面分类，换出真正的冷页面，减少系统总体页面交换</a:t>
            </a:r>
            <a:endParaRPr lang="zh-CN" altLang="en-US" b="1" dirty="0">
              <a:solidFill>
                <a:srgbClr val="0070C0"/>
              </a:solidFill>
              <a:latin typeface="Arial" panose="020B0604020202090204" pitchFamily="34" charset="0"/>
              <a:ea typeface="黑体" panose="02010609060101010101" charset="-122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5191" y="1936326"/>
            <a:ext cx="5030833" cy="251541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386" y="1933983"/>
            <a:ext cx="5036861" cy="251541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6200" y="71120"/>
            <a:ext cx="9144000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  <a:sym typeface="+mn-ea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</a:rPr>
              <a:t>Swap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</a:rPr>
              <a:t>在国产飞腾服务器上的效果</a:t>
            </a:r>
            <a:r>
              <a:rPr lang="zh-CN" altLang="en-US" sz="2400" b="1" dirty="0"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  <a:sym typeface="+mn-ea"/>
              </a:rPr>
              <a:t>（</a:t>
            </a:r>
            <a:r>
              <a:rPr lang="en-US" altLang="zh-CN" sz="2400" b="1" dirty="0"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  <a:sym typeface="+mn-ea"/>
              </a:rPr>
              <a:t>Phytium S2500 2.1G/128GB</a:t>
            </a:r>
            <a:r>
              <a:rPr lang="zh-CN" altLang="en-US" sz="2400" b="1" dirty="0"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  <a:sym typeface="+mn-ea"/>
              </a:rPr>
              <a:t>）</a:t>
            </a:r>
            <a:endParaRPr lang="en-US" altLang="zh-CN" sz="2400" b="1" dirty="0">
              <a:solidFill>
                <a:schemeClr val="tx1"/>
              </a:solidFill>
              <a:latin typeface="Arial" panose="020B0604020202090204" pitchFamily="34" charset="0"/>
              <a:ea typeface="黑体" panose="02010609060101010101" charset="-122"/>
              <a:cs typeface="Arial" panose="020B0604020202090204" pitchFamily="34" charset="0"/>
            </a:endParaRPr>
          </a:p>
          <a:p>
            <a:pPr algn="ctr"/>
            <a:endParaRPr lang="en-US" altLang="zh-CN" sz="2400" b="1" dirty="0">
              <a:solidFill>
                <a:schemeClr val="tx1"/>
              </a:solidFill>
              <a:latin typeface="Arial" panose="020B0604020202090204" pitchFamily="34" charset="0"/>
              <a:ea typeface="黑体" panose="02010609060101010101" charset="-122"/>
              <a:cs typeface="Arial" panose="020B060402020209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9947" y="1254017"/>
            <a:ext cx="723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703060505090304" pitchFamily="18" charset="0"/>
                <a:ea typeface="黑体" panose="02010609060101010101" charset="-122"/>
              </a:rPr>
              <a:t>-- iSwap</a:t>
            </a:r>
            <a:r>
              <a:rPr lang="zh-CN" altLang="en-US" b="1" dirty="0">
                <a:latin typeface="Times New Roman" panose="02020703060505090304" pitchFamily="18" charset="0"/>
                <a:ea typeface="黑体" panose="02010609060101010101" charset="-122"/>
              </a:rPr>
              <a:t>和</a:t>
            </a:r>
            <a:r>
              <a:rPr lang="en-US" altLang="zh-CN" b="1" dirty="0">
                <a:latin typeface="Times New Roman" panose="02020703060505090304" pitchFamily="18" charset="0"/>
                <a:ea typeface="黑体" panose="02010609060101010101" charset="-122"/>
              </a:rPr>
              <a:t>Linux</a:t>
            </a:r>
            <a:r>
              <a:rPr lang="zh-CN" altLang="en-US" b="1" dirty="0">
                <a:latin typeface="Times New Roman" panose="02020703060505090304" pitchFamily="18" charset="0"/>
                <a:ea typeface="黑体" panose="02010609060101010101" charset="-122"/>
              </a:rPr>
              <a:t>运行时页面换入和换出</a:t>
            </a:r>
            <a:endParaRPr lang="zh-CN" altLang="en-US" b="1" dirty="0">
              <a:latin typeface="Times New Roman" panose="02020703060505090304" pitchFamily="18" charset="0"/>
              <a:ea typeface="黑体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38740" y="4496120"/>
            <a:ext cx="3182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703060505090304" pitchFamily="18" charset="0"/>
                <a:ea typeface="黑体" panose="02010609060101010101" charset="-122"/>
              </a:rPr>
              <a:t>LC+BE</a:t>
            </a:r>
            <a:r>
              <a:rPr lang="zh-CN" altLang="en-US" sz="1600" b="1" dirty="0">
                <a:latin typeface="Times New Roman" panose="02020703060505090304" pitchFamily="18" charset="0"/>
                <a:ea typeface="黑体" panose="02010609060101010101" charset="-122"/>
              </a:rPr>
              <a:t>混合负载运行时页面换入</a:t>
            </a:r>
            <a:endParaRPr lang="zh-CN" altLang="en-US" sz="1600" b="1" dirty="0">
              <a:latin typeface="Times New Roman" panose="02020703060505090304" pitchFamily="18" charset="0"/>
              <a:ea typeface="黑体" panose="0201060906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37647" y="4484654"/>
            <a:ext cx="3182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703060505090304" pitchFamily="18" charset="0"/>
                <a:ea typeface="黑体" panose="02010609060101010101" charset="-122"/>
              </a:rPr>
              <a:t>LC+BE</a:t>
            </a:r>
            <a:r>
              <a:rPr lang="zh-CN" altLang="en-US" sz="1600" b="1" dirty="0">
                <a:latin typeface="Times New Roman" panose="02020703060505090304" pitchFamily="18" charset="0"/>
                <a:ea typeface="黑体" panose="02010609060101010101" charset="-122"/>
              </a:rPr>
              <a:t>混合负载运行时页面换出</a:t>
            </a:r>
            <a:endParaRPr lang="zh-CN" altLang="en-US" sz="1600" b="1" dirty="0">
              <a:latin typeface="Times New Roman" panose="02020703060505090304" pitchFamily="18" charset="0"/>
              <a:ea typeface="黑体" panose="0201060906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0" y="4957445"/>
            <a:ext cx="9142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703060505090304" pitchFamily="18" charset="0"/>
                <a:ea typeface="黑体" panose="02010609060101010101" charset="-122"/>
              </a:rPr>
              <a:t>实验表明，得益于</a:t>
            </a:r>
            <a:r>
              <a:rPr lang="en-US" altLang="zh-CN" b="1" dirty="0">
                <a:latin typeface="Times New Roman" panose="02020703060505090304" pitchFamily="18" charset="0"/>
                <a:ea typeface="黑体" panose="02010609060101010101" charset="-122"/>
              </a:rPr>
              <a:t>iSwap</a:t>
            </a:r>
            <a:r>
              <a:rPr lang="zh-CN" altLang="en-US" b="1" dirty="0">
                <a:latin typeface="Times New Roman" panose="02020703060505090304" pitchFamily="18" charset="0"/>
                <a:ea typeface="黑体" panose="02010609060101010101" charset="-122"/>
              </a:rPr>
              <a:t>更加精确的页面分类和交换操作，</a:t>
            </a:r>
            <a:r>
              <a:rPr lang="en-US" altLang="zh-CN" b="1" dirty="0">
                <a:latin typeface="Times New Roman" panose="02020703060505090304" pitchFamily="18" charset="0"/>
                <a:ea typeface="黑体" panose="02010609060101010101" charset="-122"/>
              </a:rPr>
              <a:t>iSwap</a:t>
            </a:r>
            <a:r>
              <a:rPr lang="zh-CN" altLang="en-US" b="1" dirty="0">
                <a:latin typeface="Times New Roman" panose="02020703060505090304" pitchFamily="18" charset="0"/>
                <a:ea typeface="黑体" panose="02010609060101010101" charset="-122"/>
              </a:rPr>
              <a:t>将系统运行时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703060505090304" pitchFamily="18" charset="0"/>
                <a:ea typeface="黑体" panose="02010609060101010101" charset="-122"/>
              </a:rPr>
              <a:t>页面换入减少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703060505090304" pitchFamily="18" charset="0"/>
                <a:ea typeface="黑体" panose="02010609060101010101" charset="-122"/>
              </a:rPr>
              <a:t>6.9%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703060505090304" pitchFamily="18" charset="0"/>
                <a:ea typeface="黑体" panose="02010609060101010101" charset="-122"/>
              </a:rPr>
              <a:t>，页面换出减少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703060505090304" pitchFamily="18" charset="0"/>
                <a:ea typeface="黑体" panose="02010609060101010101" charset="-122"/>
              </a:rPr>
              <a:t>19.0%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703060505090304" pitchFamily="18" charset="0"/>
                <a:ea typeface="黑体" panose="02010609060101010101" charset="-122"/>
              </a:rPr>
              <a:t>。</a:t>
            </a:r>
            <a:endParaRPr lang="zh-CN" altLang="en-US" b="1" dirty="0">
              <a:solidFill>
                <a:srgbClr val="C00000"/>
              </a:solidFill>
              <a:latin typeface="Times New Roman" panose="02020703060505090304" pitchFamily="18" charset="0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635" y="570865"/>
            <a:ext cx="914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rgbClr val="0070C0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</a:rPr>
              <a:t>在混合负载场景下，减少系统总体页面换入换出，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703060505090304" pitchFamily="18" charset="0"/>
                <a:ea typeface="黑体" panose="02010609060101010101" charset="-122"/>
              </a:rPr>
              <a:t>将系统运行时页面换入减少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703060505090304" pitchFamily="18" charset="0"/>
                <a:ea typeface="黑体" panose="02010609060101010101" charset="-122"/>
              </a:rPr>
              <a:t>6.9%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703060505090304" pitchFamily="18" charset="0"/>
                <a:ea typeface="黑体" panose="02010609060101010101" charset="-122"/>
              </a:rPr>
              <a:t>，页面换出减少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703060505090304" pitchFamily="18" charset="0"/>
                <a:ea typeface="黑体" panose="02010609060101010101" charset="-122"/>
              </a:rPr>
              <a:t>19.0%</a:t>
            </a:r>
            <a:endParaRPr lang="zh-CN" altLang="en-US" b="1" dirty="0">
              <a:solidFill>
                <a:srgbClr val="0070C0"/>
              </a:solidFill>
              <a:latin typeface="Arial" panose="020B0604020202090204" pitchFamily="34" charset="0"/>
              <a:ea typeface="黑体" panose="02010609060101010101" charset="-122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8735" y="69215"/>
            <a:ext cx="9126855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  <a:sym typeface="+mn-ea"/>
              </a:rPr>
              <a:t> i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</a:rPr>
              <a:t>Swap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</a:rPr>
              <a:t>在国产飞腾服务器上的效果</a:t>
            </a:r>
            <a:r>
              <a:rPr lang="zh-CN" altLang="en-US" sz="2400" b="1" dirty="0"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  <a:sym typeface="+mn-ea"/>
              </a:rPr>
              <a:t>（</a:t>
            </a:r>
            <a:r>
              <a:rPr lang="en-US" altLang="zh-CN" sz="2400" b="1" dirty="0"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  <a:sym typeface="+mn-ea"/>
              </a:rPr>
              <a:t>Phytium S2500 2.1G/128GB</a:t>
            </a:r>
            <a:r>
              <a:rPr lang="zh-CN" altLang="en-US" sz="2400" b="1" dirty="0">
                <a:latin typeface="Arial" panose="020B0604020202090204" pitchFamily="34" charset="0"/>
                <a:ea typeface="黑体" panose="02010609060101010101" charset="-122"/>
                <a:cs typeface="Arial" panose="020B0604020202090204" pitchFamily="34" charset="0"/>
                <a:sym typeface="+mn-ea"/>
              </a:rPr>
              <a:t>）</a:t>
            </a:r>
            <a:endParaRPr lang="en-US" altLang="zh-CN" sz="2400" b="1" dirty="0">
              <a:solidFill>
                <a:schemeClr val="tx1"/>
              </a:solidFill>
              <a:latin typeface="Arial" panose="020B0604020202090204" pitchFamily="34" charset="0"/>
              <a:ea typeface="黑体" panose="02010609060101010101" charset="-122"/>
              <a:cs typeface="Arial" panose="020B0604020202090204" pitchFamily="34" charset="0"/>
            </a:endParaRPr>
          </a:p>
          <a:p>
            <a:pPr algn="ctr"/>
            <a:endParaRPr lang="zh-CN" altLang="en-US" sz="2400" b="1" dirty="0">
              <a:solidFill>
                <a:schemeClr val="tx1"/>
              </a:solidFill>
              <a:latin typeface="Arial" panose="020B0604020202090204" pitchFamily="34" charset="0"/>
              <a:ea typeface="黑体" panose="02010609060101010101" charset="-122"/>
              <a:cs typeface="Arial" panose="020B060402020209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-635" y="4923790"/>
            <a:ext cx="9144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/>
            <a:r>
              <a:rPr lang="en-US" altLang="zh-CN" sz="1600" b="1" dirty="0" err="1">
                <a:solidFill>
                  <a:srgbClr val="0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iSwap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通过将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LC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应用（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Redis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）页面压缩在内存当中，提升了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LC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应用的服务延迟，同时降低了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LC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应用服务延迟的波动。实验表明，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iSwap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将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LC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应用的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访问延迟降低了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36.8%</a:t>
            </a:r>
            <a:endParaRPr lang="zh-CN" altLang="en-US" sz="1600" b="1" dirty="0">
              <a:solidFill>
                <a:srgbClr val="C00000"/>
              </a:solidFill>
              <a:latin typeface="Times New Roman" panose="02020703060505090304" pitchFamily="18" charset="0"/>
              <a:ea typeface="黑体" panose="02010609060101010101" charset="-122"/>
              <a:cs typeface="Times New Roman Bold" panose="0202070306050509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635" y="570865"/>
            <a:ext cx="9144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rgbClr val="0070C0"/>
                </a:solidFill>
                <a:latin typeface="Times New Roman" panose="02020703060505090304" pitchFamily="18" charset="0"/>
                <a:ea typeface="黑体" panose="02010609060101010101" charset="-122"/>
                <a:cs typeface="Arial" panose="020B0604020202090204" pitchFamily="34" charset="0"/>
              </a:rPr>
              <a:t>在混合负载场景下，通过将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703060505090304" pitchFamily="18" charset="0"/>
                <a:ea typeface="黑体" panose="02010609060101010101" charset="-122"/>
                <a:cs typeface="Arial" panose="020B0604020202090204" pitchFamily="34" charset="0"/>
              </a:rPr>
              <a:t>LC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703060505090304" pitchFamily="18" charset="0"/>
                <a:ea typeface="黑体" panose="02010609060101010101" charset="-122"/>
                <a:cs typeface="Arial" panose="020B0604020202090204" pitchFamily="34" charset="0"/>
              </a:rPr>
              <a:t>应用页面压缩在内存当中，避免产生磁盘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703060505090304" pitchFamily="18" charset="0"/>
                <a:ea typeface="黑体" panose="02010609060101010101" charset="-122"/>
                <a:cs typeface="Arial" panose="020B0604020202090204" pitchFamily="34" charset="0"/>
              </a:rPr>
              <a:t>I/O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703060505090304" pitchFamily="18" charset="0"/>
                <a:ea typeface="黑体" panose="02010609060101010101" charset="-122"/>
                <a:cs typeface="Arial" panose="020B0604020202090204" pitchFamily="34" charset="0"/>
              </a:rPr>
              <a:t>，提升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703060505090304" pitchFamily="18" charset="0"/>
                <a:ea typeface="黑体" panose="02010609060101010101" charset="-122"/>
                <a:cs typeface="Arial" panose="020B0604020202090204" pitchFamily="34" charset="0"/>
              </a:rPr>
              <a:t>LC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703060505090304" pitchFamily="18" charset="0"/>
                <a:ea typeface="黑体" panose="02010609060101010101" charset="-122"/>
                <a:cs typeface="Arial" panose="020B0604020202090204" pitchFamily="34" charset="0"/>
              </a:rPr>
              <a:t>应用服务质量（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703060505090304" pitchFamily="18" charset="0"/>
                <a:ea typeface="黑体" panose="02010609060101010101" charset="-122"/>
                <a:cs typeface="Arial" panose="020B0604020202090204" pitchFamily="34" charset="0"/>
              </a:rPr>
              <a:t>99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703060505090304" pitchFamily="18" charset="0"/>
                <a:ea typeface="黑体" panose="02010609060101010101" charset="-122"/>
                <a:cs typeface="Arial" panose="020B0604020202090204" pitchFamily="34" charset="0"/>
              </a:rPr>
              <a:t>百分位服务延迟），实验表明，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703060505090304" pitchFamily="18" charset="0"/>
                <a:ea typeface="黑体" panose="02010609060101010101" charset="-122"/>
                <a:cs typeface="Arial" panose="020B0604020202090204" pitchFamily="34" charset="0"/>
              </a:rPr>
              <a:t>iSwap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703060505090304" pitchFamily="18" charset="0"/>
                <a:ea typeface="黑体" panose="02010609060101010101" charset="-122"/>
                <a:cs typeface="Arial" panose="020B0604020202090204" pitchFamily="34" charset="0"/>
              </a:rPr>
              <a:t>将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703060505090304" pitchFamily="18" charset="0"/>
                <a:ea typeface="黑体" panose="02010609060101010101" charset="-122"/>
                <a:cs typeface="Arial" panose="020B0604020202090204" pitchFamily="34" charset="0"/>
              </a:rPr>
              <a:t>LC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703060505090304" pitchFamily="18" charset="0"/>
                <a:ea typeface="黑体" panose="02010609060101010101" charset="-122"/>
                <a:cs typeface="Arial" panose="020B0604020202090204" pitchFamily="34" charset="0"/>
              </a:rPr>
              <a:t>应用的服务延迟降低了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703060505090304" pitchFamily="18" charset="0"/>
                <a:ea typeface="黑体" panose="02010609060101010101" charset="-122"/>
                <a:cs typeface="Arial" panose="020B0604020202090204" pitchFamily="34" charset="0"/>
              </a:rPr>
              <a:t>36.8%</a:t>
            </a:r>
            <a:endParaRPr lang="zh-CN" altLang="en-US" b="1" dirty="0">
              <a:solidFill>
                <a:srgbClr val="0070C0"/>
              </a:solidFill>
              <a:latin typeface="Times New Roman" panose="02020703060505090304" pitchFamily="18" charset="0"/>
              <a:ea typeface="黑体" panose="02010609060101010101" charset="-122"/>
              <a:cs typeface="Arial" panose="020B060402020209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635" y="3960495"/>
            <a:ext cx="9130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703060505090304" pitchFamily="18" charset="0"/>
                <a:ea typeface="黑体" panose="02010609060101010101" charset="-122"/>
              </a:rPr>
              <a:t>iSwap</a:t>
            </a:r>
            <a:r>
              <a:rPr lang="zh-CN" altLang="en-US" b="1" dirty="0">
                <a:latin typeface="Times New Roman" panose="02020703060505090304" pitchFamily="18" charset="0"/>
                <a:ea typeface="黑体" panose="02010609060101010101" charset="-122"/>
              </a:rPr>
              <a:t>下运行的</a:t>
            </a:r>
            <a:r>
              <a:rPr lang="en-US" altLang="zh-CN" b="1" dirty="0">
                <a:latin typeface="Times New Roman" panose="02020703060505090304" pitchFamily="18" charset="0"/>
                <a:ea typeface="黑体" panose="02010609060101010101" charset="-122"/>
              </a:rPr>
              <a:t>Redis</a:t>
            </a:r>
            <a:r>
              <a:rPr lang="zh-CN" altLang="en-US" b="1" dirty="0">
                <a:latin typeface="Times New Roman" panose="02020703060505090304" pitchFamily="18" charset="0"/>
                <a:ea typeface="黑体" panose="02010609060101010101" charset="-122"/>
              </a:rPr>
              <a:t>，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703060505090304" pitchFamily="18" charset="0"/>
                <a:ea typeface="黑体" panose="02010609060101010101" charset="-122"/>
              </a:rPr>
              <a:t>服务延迟更低，服务质量更加稳定。</a:t>
            </a:r>
            <a:endParaRPr lang="zh-CN" altLang="en-US" b="1" dirty="0">
              <a:solidFill>
                <a:srgbClr val="C00000"/>
              </a:solidFill>
              <a:latin typeface="Times New Roman" panose="02020703060505090304" pitchFamily="18" charset="0"/>
              <a:ea typeface="黑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188" y="1453740"/>
            <a:ext cx="7382934" cy="241239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923626" y="2313001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Redis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5" y="1338580"/>
            <a:ext cx="9143365" cy="3476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914400"/>
            <a:r>
              <a:rPr lang="zh-CN" altLang="en-US" sz="2000" b="1" dirty="0">
                <a:solidFill>
                  <a:srgbClr val="0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目前，经典的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OS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的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Swap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机制是基于当前页面访问情况，不能完整反映页面访存特征，也不能体现数据页被需求的情况。因此，在面对当前“云、边、端”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复杂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的计算环境，大量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随机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访存的情况下，产生大量无效的内外存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Swap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交换操作，同时也难于兼顾应用的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优先级。</a:t>
            </a:r>
            <a:endParaRPr lang="en-US" altLang="zh-CN" sz="2000" b="1" dirty="0">
              <a:solidFill>
                <a:srgbClr val="000000"/>
              </a:solidFill>
              <a:latin typeface="Times New Roman" panose="02020703060505090304" pitchFamily="18" charset="0"/>
              <a:ea typeface="黑体" panose="02010609060101010101" charset="-122"/>
              <a:cs typeface="Times New Roman Bold" panose="02020703060505090304" charset="0"/>
            </a:endParaRPr>
          </a:p>
          <a:p>
            <a:pPr algn="just" defTabSz="914400"/>
            <a:endParaRPr lang="en-US" altLang="zh-CN" sz="2000" b="1" dirty="0">
              <a:solidFill>
                <a:srgbClr val="000000"/>
              </a:solidFill>
              <a:latin typeface="Times New Roman" panose="02020703060505090304" pitchFamily="18" charset="0"/>
              <a:ea typeface="黑体" panose="02010609060101010101" charset="-122"/>
              <a:cs typeface="Times New Roman Bold" panose="02020703060505090304" charset="0"/>
            </a:endParaRPr>
          </a:p>
          <a:p>
            <a:pPr algn="just" defTabSz="914400"/>
            <a:r>
              <a:rPr lang="en-US" altLang="zh-CN" sz="2000" b="1" dirty="0">
                <a:solidFill>
                  <a:srgbClr val="0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iSwap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的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创新优势：</a:t>
            </a:r>
            <a:endParaRPr lang="en-US" altLang="zh-CN" sz="2000" b="1" dirty="0">
              <a:solidFill>
                <a:srgbClr val="000000"/>
              </a:solidFill>
              <a:latin typeface="Times New Roman" panose="02020703060505090304" pitchFamily="18" charset="0"/>
              <a:ea typeface="黑体" panose="02010609060101010101" charset="-122"/>
              <a:cs typeface="Times New Roman Bold" panose="02020703060505090304" charset="0"/>
            </a:endParaRPr>
          </a:p>
          <a:p>
            <a:pPr marL="457200" indent="-457200" algn="just" defTabSz="914400">
              <a:buFontTx/>
              <a:buAutoNum type="arabicPeriod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基于学习机制的，低开销精准获得页面的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Reuse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特征，并进行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精准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页面交换操作，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减少无效的磁盘IO操作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。</a:t>
            </a:r>
            <a:endParaRPr lang="en-US" altLang="zh-CN" sz="2000" b="1" dirty="0">
              <a:solidFill>
                <a:srgbClr val="000000"/>
              </a:solidFill>
              <a:latin typeface="Times New Roman" panose="02020703060505090304" pitchFamily="18" charset="0"/>
              <a:ea typeface="黑体" panose="02010609060101010101" charset="-122"/>
              <a:cs typeface="Times New Roman Bold" panose="02020703060505090304" charset="0"/>
            </a:endParaRPr>
          </a:p>
          <a:p>
            <a:pPr marL="457200" indent="-457200" algn="just" defTabSz="914400">
              <a:buFontTx/>
              <a:buAutoNum type="arabicPeriod"/>
            </a:pPr>
            <a:endParaRPr lang="en-US" altLang="zh-CN" sz="2000" b="1" dirty="0">
              <a:solidFill>
                <a:srgbClr val="000000"/>
              </a:solidFill>
              <a:latin typeface="Times New Roman" panose="02020703060505090304" pitchFamily="18" charset="0"/>
              <a:ea typeface="黑体" panose="02010609060101010101" charset="-122"/>
              <a:cs typeface="Times New Roman Bold" panose="02020703060505090304" charset="0"/>
            </a:endParaRPr>
          </a:p>
          <a:p>
            <a:pPr marL="457200" indent="-457200" algn="just" defTabSz="914400">
              <a:buFontTx/>
              <a:buAutoNum type="arabicPeriod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利用应用特征和优先级选取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不同的页面回收策略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，尽可能保留高优先级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LC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应用页面，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提升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LC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应用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QoS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703060505090304" pitchFamily="18" charset="0"/>
                <a:ea typeface="黑体" panose="02010609060101010101" charset="-122"/>
                <a:cs typeface="Times New Roman Bold" panose="02020703060505090304" charset="0"/>
              </a:rPr>
              <a:t>。</a:t>
            </a:r>
            <a:endParaRPr lang="zh-CN" altLang="en-US" sz="2000" b="1" dirty="0">
              <a:solidFill>
                <a:srgbClr val="000000"/>
              </a:solidFill>
              <a:latin typeface="Times New Roman" panose="02020703060505090304" pitchFamily="18" charset="0"/>
              <a:ea typeface="黑体" panose="02010609060101010101" charset="-122"/>
              <a:cs typeface="Times New Roman Bold" panose="0202070306050509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635" y="490855"/>
            <a:ext cx="91255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2800" b="1" dirty="0">
                <a:solidFill>
                  <a:schemeClr val="tx1"/>
                </a:solidFill>
                <a:ea typeface="微软雅黑" panose="020B0503020204020204" pitchFamily="34" charset="-122"/>
              </a:rPr>
              <a:t>总结</a:t>
            </a:r>
            <a:endParaRPr lang="zh-CN" altLang="en-US" sz="2800" b="1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-635" y="5581015"/>
            <a:ext cx="91255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914400"/>
            <a:r>
              <a:rPr lang="zh-CN" altLang="en-US" sz="2800" b="1" dirty="0">
                <a:solidFill>
                  <a:schemeClr val="tx1"/>
                </a:solidFill>
                <a:ea typeface="微软雅黑" panose="020B0503020204020204" pitchFamily="34" charset="-122"/>
              </a:rPr>
              <a:t>谢谢</a:t>
            </a:r>
            <a:r>
              <a:rPr lang="zh-CN" altLang="en-US" sz="2800" b="1" dirty="0">
                <a:solidFill>
                  <a:schemeClr val="tx1"/>
                </a:solidFill>
                <a:ea typeface="微软雅黑" panose="020B0503020204020204" pitchFamily="34" charset="-122"/>
              </a:rPr>
              <a:t>大家！</a:t>
            </a:r>
            <a:endParaRPr lang="zh-CN" altLang="en-US" sz="2800" b="1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奥斯汀.thmx</Template>
  <TotalTime>0</TotalTime>
  <Words>2622</Words>
  <Application>WPS 文字</Application>
  <PresentationFormat>全屏显示(4:3)</PresentationFormat>
  <Paragraphs>129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Arial</vt:lpstr>
      <vt:lpstr>黑体</vt:lpstr>
      <vt:lpstr>Heiti SC Light</vt:lpstr>
      <vt:lpstr>Times New Roman Bold</vt:lpstr>
      <vt:lpstr>微软雅黑</vt:lpstr>
      <vt:lpstr>Times New Roman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ok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副研究员三级申请报告</dc:title>
  <dc:creator>ll ll</dc:creator>
  <cp:lastModifiedBy>Lei Liu@Sys-Inventor Lab</cp:lastModifiedBy>
  <cp:revision>2449</cp:revision>
  <dcterms:created xsi:type="dcterms:W3CDTF">2024-01-31T05:59:13Z</dcterms:created>
  <dcterms:modified xsi:type="dcterms:W3CDTF">2024-01-31T05:59:13Z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2052-6.4.0.8550</vt:lpwstr>
  </property>
  <property fmtid="{D5CDD505-2E9C-101B-9397-08002B2CF9AE}" pid="3" name="ICV">
    <vt:lpwstr>04AB3E3E06B34CD521EB9365BA16CB2C_42</vt:lpwstr>
  </property>
</Properties>
</file>