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473" r:id="rId4"/>
    <p:sldId id="501" r:id="rId5"/>
    <p:sldId id="502" r:id="rId6"/>
    <p:sldId id="265" r:id="rId7"/>
    <p:sldId id="264" r:id="rId8"/>
    <p:sldId id="490" r:id="rId9"/>
    <p:sldId id="503" r:id="rId10"/>
    <p:sldId id="498" r:id="rId11"/>
    <p:sldId id="482" r:id="rId12"/>
    <p:sldId id="491" r:id="rId13"/>
  </p:sldIdLst>
  <p:sldSz cx="9144000" cy="6858000" type="screen4x3"/>
  <p:notesSz cx="7102475" cy="10234613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胜杰 杨" initials="胜杰" lastIdx="1" clrIdx="0">
    <p:extLst>
      <p:ext uri="{19B8F6BF-5375-455C-9EA6-DF929625EA0E}">
        <p15:presenceInfo xmlns:p15="http://schemas.microsoft.com/office/powerpoint/2012/main" xmlns="" userId="37b6257688fc7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BF"/>
    <a:srgbClr val="006633"/>
    <a:srgbClr val="0070C0"/>
    <a:srgbClr val="B7DEE8"/>
    <a:srgbClr val="205867"/>
    <a:srgbClr val="006600"/>
    <a:srgbClr val="CC9900"/>
    <a:srgbClr val="FF9999"/>
    <a:srgbClr val="CCCC00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3787" autoAdjust="0"/>
  </p:normalViewPr>
  <p:slideViewPr>
    <p:cSldViewPr snapToObjects="1">
      <p:cViewPr varScale="1">
        <p:scale>
          <a:sx n="151" d="100"/>
          <a:sy n="151" d="100"/>
        </p:scale>
        <p:origin x="-160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-2280" y="-11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739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1"/>
            <a:ext cx="3077739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1051C62-04CF-4188-967C-51DC64EAA1A7}" type="datetimeFigureOut">
              <a:rPr lang="en-US" smtClean="0"/>
              <a:t>20/10/17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9721106"/>
            <a:ext cx="3077739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A5CA9BF-FCAD-43FA-BC34-5806251F57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6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CA9BF-FCAD-43FA-BC34-5806251F57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2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CA9BF-FCAD-43FA-BC34-5806251F57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17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CA9BF-FCAD-43FA-BC34-5806251F57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76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CA9BF-FCAD-43FA-BC34-5806251F57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6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CA9BF-FCAD-43FA-BC34-5806251F57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59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CA9BF-FCAD-43FA-BC34-5806251F57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27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CA9BF-FCAD-43FA-BC34-5806251F57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1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CA9BF-FCAD-43FA-BC34-5806251F57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2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A06C-693C-4ED2-95EF-255773BCAD58}" type="datetime1">
              <a:rPr lang="en-US" smtClean="0"/>
              <a:t>20/10/17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10"/>
          <p:cNvSpPr>
            <a:spLocks noChangeArrowheads="1"/>
          </p:cNvSpPr>
          <p:nvPr userDrawn="1"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CC9900"/>
            </a:solidFill>
            <a:prstDash val="solid"/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rgbClr val="CC9900"/>
            </a:solidFill>
            <a:rou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0418-BFB1-424A-8AB3-4D3BB39EF886}" type="datetime1">
              <a:rPr lang="en-US" smtClean="0"/>
              <a:t>20/10/17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A514-2B3B-497F-86B0-9831E991DD5F}" type="datetime1">
              <a:rPr lang="en-US" smtClean="0"/>
              <a:t>20/10/17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FA49-31CB-44F0-BF7A-C8EA1D21A89D}" type="datetime1">
              <a:rPr lang="en-US" smtClean="0"/>
              <a:t>20/10/17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fld id="{58161B50-6D0B-48B4-A1D4-BAD8C599CC8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5212"/>
            <a:ext cx="822960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D313-7920-4F06-A6D0-3C19690ECE7D}" type="datetime1">
              <a:rPr lang="en-US" smtClean="0"/>
              <a:t>20/10/17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EF7B-93B0-4E62-B111-0252FD01AA4B}" type="datetime1">
              <a:rPr lang="en-US" smtClean="0"/>
              <a:t>20/10/17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5FDA-4F98-4389-8566-B14958C03211}" type="datetime1">
              <a:rPr lang="en-US" smtClean="0"/>
              <a:t>20/10/17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3DB2-0046-4542-AE22-CA66F1A4F7EE}" type="datetime1">
              <a:rPr lang="en-US" smtClean="0"/>
              <a:t>20/10/17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4C46-F80B-4604-9EE3-DF69E27D49AC}" type="datetime1">
              <a:rPr lang="en-US" smtClean="0"/>
              <a:t>20/10/17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B10F-A704-4DD8-B083-7B66EF592834}" type="datetime1">
              <a:rPr lang="en-US" smtClean="0"/>
              <a:t>20/10/17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1CCE-E131-4E89-91CD-8BA1EB18E1F8}" type="datetime1">
              <a:rPr lang="en-US" smtClean="0"/>
              <a:t>20/10/17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D136B-938C-4ABE-A595-3497154215A9}" type="datetime1">
              <a:rPr lang="en-US" smtClean="0"/>
              <a:t>20/10/17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61B50-6D0B-48B4-A1D4-BAD8C599CC8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5">
              <a:lumMod val="50000"/>
            </a:schemeClr>
          </a:solidFill>
          <a:latin typeface="Times New Roman" panose="02020703060505090304" pitchFamily="18" charset="0"/>
          <a:ea typeface="+mj-ea"/>
          <a:cs typeface="Times New Roman" panose="0202070306050509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0586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1.png"/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2.png"/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themeOverride" Target="../theme/themeOverride5.xml"/><Relationship Id="rId2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1.png"/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2.png"/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13.png"/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76" y="1513114"/>
            <a:ext cx="7918648" cy="14700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Monitoring Memory Behaviors and Mitigating NUMA Drawbacks on Tiered NVM Systems</a:t>
            </a:r>
            <a:endParaRPr lang="en-US" sz="3200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1941798" y="4832818"/>
            <a:ext cx="5260404" cy="10241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fr-FR" sz="2400" dirty="0" smtClean="0">
                <a:latin typeface="Arial" panose="020B0604020202090204" pitchFamily="34" charset="0"/>
                <a:cs typeface="Arial" panose="020B0604020202090204" pitchFamily="34" charset="0"/>
              </a:rPr>
              <a:t>S. Yang et al @ Sys</a:t>
            </a:r>
            <a:r>
              <a:rPr lang="fr-FR" sz="2400" dirty="0">
                <a:latin typeface="Arial" panose="020B0604020202090204" pitchFamily="34" charset="0"/>
                <a:cs typeface="Arial" panose="020B0604020202090204" pitchFamily="34" charset="0"/>
              </a:rPr>
              <a:t>-</a:t>
            </a:r>
            <a:r>
              <a:rPr lang="fr-FR" sz="2400" dirty="0" err="1">
                <a:latin typeface="Arial" panose="020B0604020202090204" pitchFamily="34" charset="0"/>
                <a:cs typeface="Arial" panose="020B0604020202090204" pitchFamily="34" charset="0"/>
              </a:rPr>
              <a:t>Inventor</a:t>
            </a:r>
            <a:r>
              <a:rPr lang="fr-FR" sz="24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fr-FR" sz="2400" dirty="0" err="1" smtClean="0">
                <a:latin typeface="Arial" panose="020B0604020202090204" pitchFamily="34" charset="0"/>
                <a:cs typeface="Arial" panose="020B0604020202090204" pitchFamily="34" charset="0"/>
              </a:rPr>
              <a:t>Lab</a:t>
            </a:r>
            <a:endParaRPr lang="fr-FR" sz="2400" dirty="0" smtClean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>
              <a:lnSpc>
                <a:spcPct val="80000"/>
              </a:lnSpc>
            </a:pPr>
            <a:r>
              <a:rPr lang="fr-FR" sz="2400" dirty="0" smtClean="0">
                <a:latin typeface="Arial" panose="020B0604020202090204" pitchFamily="34" charset="0"/>
                <a:cs typeface="Arial" panose="020B0604020202090204" pitchFamily="34" charset="0"/>
              </a:rPr>
              <a:t>Sep. 2020</a:t>
            </a:r>
            <a:endParaRPr lang="en-US" sz="2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6">
                    <a:lumMod val="50000"/>
                  </a:schemeClr>
                </a:solidFill>
              </a:rPr>
              <a:t>Conclusion</a:t>
            </a:r>
            <a:endParaRPr lang="zh-CN" alt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Our approach takes advantage of the characteristics of NVM</a:t>
            </a: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Our approach includes:</a:t>
            </a:r>
            <a:endParaRPr lang="en-US" altLang="zh-CN" sz="2800" b="1" i="1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SysMon</a:t>
            </a:r>
            <a:r>
              <a:rPr lang="en-US" altLang="zh-CN" dirty="0"/>
              <a:t>-N, an OS-level sampling module, to obtain access information about NVM in low overhead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600" dirty="0">
                <a:sym typeface="Wingdings" panose="05000000000000000000" pitchFamily="2" charset="2"/>
              </a:rPr>
              <a:t>N-Policy utilize the data collected by </a:t>
            </a:r>
            <a:r>
              <a:rPr lang="en-US" altLang="zh-CN" sz="2600" dirty="0" err="1">
                <a:sym typeface="Wingdings" panose="05000000000000000000" pitchFamily="2" charset="2"/>
              </a:rPr>
              <a:t>SysMon</a:t>
            </a:r>
            <a:r>
              <a:rPr lang="en-US" altLang="zh-CN" sz="2600" dirty="0">
                <a:sym typeface="Wingdings" panose="05000000000000000000" pitchFamily="2" charset="2"/>
              </a:rPr>
              <a:t>-N to guide process migration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6">
                    <a:lumMod val="50000"/>
                  </a:schemeClr>
                </a:solidFill>
              </a:rPr>
              <a:t>Executive Summary</a:t>
            </a:r>
            <a:endParaRPr lang="zh-CN" alt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/>
              <a:t>Mitigating NUMA Drawbacks on Tiered NVM Systems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Problem: </a:t>
            </a:r>
            <a:r>
              <a:rPr lang="en-US" altLang="zh-CN" sz="2400" dirty="0"/>
              <a:t>DAX-aware file system maintains the persistence of data in NVM, but it brings potential risks of remote access in NUMA.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Our Goal: </a:t>
            </a:r>
            <a:r>
              <a:rPr lang="en-US" altLang="zh-CN" sz="2400" dirty="0"/>
              <a:t>Develop appropriate to improve the throughput and resource utilization while eliminate the risk of remote access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Observation: </a:t>
            </a:r>
          </a:p>
          <a:p>
            <a:pPr marL="800100" lvl="1" indent="-342900">
              <a:buFontTx/>
              <a:buChar char="-"/>
            </a:pPr>
            <a:r>
              <a:rPr lang="en-US" altLang="zh-CN" sz="2400" dirty="0"/>
              <a:t>OS will randomly select idle CPUs to start threads</a:t>
            </a:r>
          </a:p>
          <a:p>
            <a:pPr marL="800100" lvl="1" indent="-342900">
              <a:buFontTx/>
              <a:buChar char="-"/>
            </a:pPr>
            <a:r>
              <a:rPr lang="en-US" altLang="zh-CN" sz="2400" dirty="0"/>
              <a:t>Improper thread placement will cause remote access</a:t>
            </a:r>
          </a:p>
          <a:p>
            <a:pPr marL="800100" lvl="1" indent="-342900">
              <a:buFontTx/>
              <a:buChar char="-"/>
            </a:pPr>
            <a:r>
              <a:rPr lang="en-US" altLang="zh-CN" sz="2400" dirty="0"/>
              <a:t>Remote access of NVM can cause up to 3x the additional overhead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Solution: </a:t>
            </a:r>
            <a:r>
              <a:rPr lang="en-US" altLang="zh-CN" sz="2400" dirty="0"/>
              <a:t>1) Help OS realize that the phenomenon of remote access to NVM data is happening 2) Develop an appropriate process migration policy to determine the occasion of data migration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Results: </a:t>
            </a:r>
            <a:r>
              <a:rPr lang="en-US" altLang="zh-CN" sz="2400" dirty="0"/>
              <a:t> 5.9% to 3.62x bandwidth improvement in the case where remote NVM accesses happen.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F78C0D-366F-45F1-97FC-FEC3EC65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NVM's products- Intel Optane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50F5408-0DD0-4178-87A5-1999A792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8D023F3F-E79A-4328-9CEC-04B9B4C4F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538" y="1545493"/>
            <a:ext cx="9068923" cy="439248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188222EC-CCA8-4951-A6F9-50FD780BBA0B}"/>
              </a:ext>
            </a:extLst>
          </p:cNvPr>
          <p:cNvSpPr/>
          <p:nvPr/>
        </p:nvSpPr>
        <p:spPr>
          <a:xfrm>
            <a:off x="251520" y="2316064"/>
            <a:ext cx="3851920" cy="31291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xmlns="" id="{B29746A1-E37E-4023-9F60-7B75AFD83B11}"/>
              </a:ext>
            </a:extLst>
          </p:cNvPr>
          <p:cNvSpPr/>
          <p:nvPr/>
        </p:nvSpPr>
        <p:spPr>
          <a:xfrm rot="8605783">
            <a:off x="3623811" y="5527482"/>
            <a:ext cx="540202" cy="587836"/>
          </a:xfrm>
          <a:prstGeom prst="downArrow">
            <a:avLst>
              <a:gd name="adj1" fmla="val 50000"/>
              <a:gd name="adj2" fmla="val 4966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49B54A9-6653-4ADD-9548-913602C01959}"/>
              </a:ext>
            </a:extLst>
          </p:cNvPr>
          <p:cNvSpPr/>
          <p:nvPr/>
        </p:nvSpPr>
        <p:spPr>
          <a:xfrm>
            <a:off x="457200" y="6155064"/>
            <a:ext cx="861004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u="sng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This mode maintains the durability of NVM</a:t>
            </a:r>
          </a:p>
        </p:txBody>
      </p:sp>
    </p:spTree>
    <p:extLst>
      <p:ext uri="{BB962C8B-B14F-4D97-AF65-F5344CB8AC3E}">
        <p14:creationId xmlns:p14="http://schemas.microsoft.com/office/powerpoint/2010/main" val="27522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F78C0D-366F-45F1-97FC-FEC3EC65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Memory access path in NVM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50F5408-0DD0-4178-87A5-1999A792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98D6AF0E-1C6B-404A-8B5B-436ABD476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700808"/>
            <a:ext cx="5209524" cy="384761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C7956355-972C-4482-8F3B-FEBF9F76AC35}"/>
              </a:ext>
            </a:extLst>
          </p:cNvPr>
          <p:cNvSpPr/>
          <p:nvPr/>
        </p:nvSpPr>
        <p:spPr>
          <a:xfrm>
            <a:off x="4939832" y="1943142"/>
            <a:ext cx="410445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DAX-</a:t>
            </a:r>
            <a:r>
              <a:rPr lang="en-US" altLang="zh-CN" sz="2800" b="1" dirty="0" err="1">
                <a:solidFill>
                  <a:schemeClr val="accent5">
                    <a:lumMod val="75000"/>
                  </a:schemeClr>
                </a:solidFill>
              </a:rPr>
              <a:t>mmap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 (direct access) interface</a:t>
            </a:r>
          </a:p>
          <a:p>
            <a:endParaRPr lang="en-US" altLang="zh-CN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400" dirty="0"/>
              <a:t>Removes all of the on-demand paging overheads, CPU can directly access the data through the store/ load command.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556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59DA8A6-765B-4B0D-A203-4D420FDA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31" y="262612"/>
            <a:ext cx="8565356" cy="994172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chemeClr val="accent6">
                    <a:lumMod val="50000"/>
                  </a:schemeClr>
                </a:solidFill>
                <a:sym typeface="+mn-lt"/>
              </a:rPr>
              <a:t>Remote access risk brought by DAX-</a:t>
            </a:r>
            <a:r>
              <a:rPr lang="en-US" altLang="zh-CN" sz="4000" dirty="0" err="1">
                <a:solidFill>
                  <a:schemeClr val="accent6">
                    <a:lumMod val="50000"/>
                  </a:schemeClr>
                </a:solidFill>
                <a:sym typeface="+mn-lt"/>
              </a:rPr>
              <a:t>mmap</a:t>
            </a:r>
            <a:endParaRPr lang="zh-CN" altLang="en-US" sz="4000" dirty="0">
              <a:solidFill>
                <a:schemeClr val="accent6">
                  <a:lumMod val="50000"/>
                </a:schemeClr>
              </a:solidFill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41F1A2E4-AB78-487C-938A-E352A73740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7" y="1980011"/>
            <a:ext cx="8923566" cy="3908744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xmlns="" id="{F051C30F-209D-4CBE-833A-51F701BA2CAC}"/>
              </a:ext>
            </a:extLst>
          </p:cNvPr>
          <p:cNvSpPr/>
          <p:nvPr/>
        </p:nvSpPr>
        <p:spPr>
          <a:xfrm>
            <a:off x="578643" y="2020600"/>
            <a:ext cx="685800" cy="2769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1A500727-0136-44C9-A81C-F8277857C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806" y="1870581"/>
            <a:ext cx="2728588" cy="3665889"/>
          </a:xfrm>
          <a:prstGeom prst="rect">
            <a:avLst/>
          </a:prstGeom>
        </p:spPr>
      </p:pic>
      <p:grpSp>
        <p:nvGrpSpPr>
          <p:cNvPr id="14" name="Group 12">
            <a:extLst>
              <a:ext uri="{FF2B5EF4-FFF2-40B4-BE49-F238E27FC236}">
                <a16:creationId xmlns:a16="http://schemas.microsoft.com/office/drawing/2014/main" xmlns="" id="{98523B2B-8CB1-47AE-B737-61624DB18695}"/>
              </a:ext>
            </a:extLst>
          </p:cNvPr>
          <p:cNvGrpSpPr/>
          <p:nvPr/>
        </p:nvGrpSpPr>
        <p:grpSpPr>
          <a:xfrm>
            <a:off x="5014913" y="1784926"/>
            <a:ext cx="2728589" cy="3594318"/>
            <a:chOff x="6686552" y="1246426"/>
            <a:chExt cx="3638118" cy="4792424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xmlns="" id="{7485A79E-6888-4894-9DCD-B03CFC292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86553" y="1246426"/>
              <a:ext cx="3638117" cy="3790709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xmlns="" id="{53EA52E9-F092-469E-9998-0F6B96E32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86552" y="4987748"/>
              <a:ext cx="3624757" cy="1051102"/>
            </a:xfrm>
            <a:prstGeom prst="rect">
              <a:avLst/>
            </a:prstGeom>
          </p:spPr>
        </p:pic>
      </p:grpSp>
      <p:sp>
        <p:nvSpPr>
          <p:cNvPr id="21" name="iconfont-1069-818049">
            <a:extLst>
              <a:ext uri="{FF2B5EF4-FFF2-40B4-BE49-F238E27FC236}">
                <a16:creationId xmlns:a16="http://schemas.microsoft.com/office/drawing/2014/main" xmlns="" id="{6D4D1F82-7979-4910-AF04-27A2F10E5E86}"/>
              </a:ext>
            </a:extLst>
          </p:cNvPr>
          <p:cNvSpPr>
            <a:spLocks noChangeAspect="1"/>
          </p:cNvSpPr>
          <p:nvPr/>
        </p:nvSpPr>
        <p:spPr bwMode="auto">
          <a:xfrm>
            <a:off x="5917638" y="4542032"/>
            <a:ext cx="923139" cy="923139"/>
          </a:xfrm>
          <a:custGeom>
            <a:avLst/>
            <a:gdLst>
              <a:gd name="T0" fmla="*/ 4266 w 4266"/>
              <a:gd name="T1" fmla="*/ 3663 h 4266"/>
              <a:gd name="T2" fmla="*/ 3663 w 4266"/>
              <a:gd name="T3" fmla="*/ 4266 h 4266"/>
              <a:gd name="T4" fmla="*/ 2133 w 4266"/>
              <a:gd name="T5" fmla="*/ 2736 h 4266"/>
              <a:gd name="T6" fmla="*/ 603 w 4266"/>
              <a:gd name="T7" fmla="*/ 4266 h 4266"/>
              <a:gd name="T8" fmla="*/ 0 w 4266"/>
              <a:gd name="T9" fmla="*/ 3663 h 4266"/>
              <a:gd name="T10" fmla="*/ 1530 w 4266"/>
              <a:gd name="T11" fmla="*/ 2133 h 4266"/>
              <a:gd name="T12" fmla="*/ 0 w 4266"/>
              <a:gd name="T13" fmla="*/ 603 h 4266"/>
              <a:gd name="T14" fmla="*/ 603 w 4266"/>
              <a:gd name="T15" fmla="*/ 0 h 4266"/>
              <a:gd name="T16" fmla="*/ 2133 w 4266"/>
              <a:gd name="T17" fmla="*/ 1530 h 4266"/>
              <a:gd name="T18" fmla="*/ 3663 w 4266"/>
              <a:gd name="T19" fmla="*/ 0 h 4266"/>
              <a:gd name="T20" fmla="*/ 4266 w 4266"/>
              <a:gd name="T21" fmla="*/ 603 h 4266"/>
              <a:gd name="T22" fmla="*/ 2736 w 4266"/>
              <a:gd name="T23" fmla="*/ 2133 h 4266"/>
              <a:gd name="T24" fmla="*/ 4266 w 4266"/>
              <a:gd name="T25" fmla="*/ 3663 h 4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66" h="4266">
                <a:moveTo>
                  <a:pt x="4266" y="3663"/>
                </a:moveTo>
                <a:lnTo>
                  <a:pt x="3663" y="4266"/>
                </a:lnTo>
                <a:lnTo>
                  <a:pt x="2133" y="2736"/>
                </a:lnTo>
                <a:lnTo>
                  <a:pt x="603" y="4266"/>
                </a:lnTo>
                <a:lnTo>
                  <a:pt x="0" y="3663"/>
                </a:lnTo>
                <a:lnTo>
                  <a:pt x="1530" y="2133"/>
                </a:lnTo>
                <a:lnTo>
                  <a:pt x="0" y="603"/>
                </a:lnTo>
                <a:lnTo>
                  <a:pt x="603" y="0"/>
                </a:lnTo>
                <a:lnTo>
                  <a:pt x="2133" y="1530"/>
                </a:lnTo>
                <a:lnTo>
                  <a:pt x="3663" y="0"/>
                </a:lnTo>
                <a:lnTo>
                  <a:pt x="4266" y="603"/>
                </a:lnTo>
                <a:lnTo>
                  <a:pt x="2736" y="2133"/>
                </a:lnTo>
                <a:lnTo>
                  <a:pt x="4266" y="3663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/>
          <a:lstStyle/>
          <a:p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EBD76A48-51A7-4D54-AF5F-F2575E3A60C9}"/>
              </a:ext>
            </a:extLst>
          </p:cNvPr>
          <p:cNvSpPr/>
          <p:nvPr/>
        </p:nvSpPr>
        <p:spPr>
          <a:xfrm>
            <a:off x="747264" y="2026398"/>
            <a:ext cx="685800" cy="33086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8AEBE57-AA9F-44B4-BAF6-877061CE82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2056" y="1556562"/>
            <a:ext cx="3292857" cy="33214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9C0E5513-ED15-460B-8E65-36EC39FFBA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05163" y="1585133"/>
            <a:ext cx="3371429" cy="329285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7DAE477-9954-4419-8671-D75362D5C583}"/>
              </a:ext>
            </a:extLst>
          </p:cNvPr>
          <p:cNvSpPr/>
          <p:nvPr/>
        </p:nvSpPr>
        <p:spPr>
          <a:xfrm>
            <a:off x="0" y="5798032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>
                <a:latin typeface="黑体"/>
                <a:ea typeface="黑体"/>
                <a:cs typeface="黑体"/>
              </a:rPr>
              <a:t>Phenomenon - </a:t>
            </a:r>
            <a:r>
              <a:rPr lang="zh-CN" altLang="en-US" sz="2800" b="1" dirty="0">
                <a:latin typeface="黑体"/>
                <a:ea typeface="黑体"/>
                <a:cs typeface="黑体"/>
              </a:rPr>
              <a:t>Remote </a:t>
            </a:r>
            <a:r>
              <a:rPr lang="en-US" altLang="zh-CN" sz="2800" b="1" dirty="0">
                <a:latin typeface="黑体"/>
                <a:ea typeface="黑体"/>
                <a:cs typeface="黑体"/>
              </a:rPr>
              <a:t>write </a:t>
            </a:r>
            <a:r>
              <a:rPr lang="zh-CN" altLang="en-US" sz="2800" b="1" dirty="0">
                <a:latin typeface="黑体"/>
                <a:ea typeface="黑体"/>
                <a:cs typeface="黑体"/>
              </a:rPr>
              <a:t>access</a:t>
            </a:r>
            <a:r>
              <a:rPr lang="en-US" altLang="zh-CN" sz="2800" b="1" dirty="0">
                <a:latin typeface="黑体"/>
                <a:ea typeface="黑体"/>
                <a:cs typeface="黑体"/>
              </a:rPr>
              <a:t>es</a:t>
            </a:r>
            <a:r>
              <a:rPr lang="zh-CN" altLang="en-US" sz="2800" b="1" dirty="0">
                <a:latin typeface="黑体"/>
                <a:ea typeface="黑体"/>
                <a:cs typeface="黑体"/>
              </a:rPr>
              <a:t> </a:t>
            </a:r>
            <a:r>
              <a:rPr lang="en-US" altLang="zh-CN" sz="2800" b="1" dirty="0">
                <a:latin typeface="黑体"/>
                <a:ea typeface="黑体"/>
                <a:cs typeface="黑体"/>
              </a:rPr>
              <a:t>to</a:t>
            </a:r>
            <a:r>
              <a:rPr lang="zh-CN" altLang="en-US" sz="2800" b="1" dirty="0">
                <a:latin typeface="黑体"/>
                <a:ea typeface="黑体"/>
                <a:cs typeface="黑体"/>
              </a:rPr>
              <a:t> NVM </a:t>
            </a:r>
            <a:r>
              <a:rPr lang="en-US" altLang="zh-CN" sz="2800" b="1" dirty="0">
                <a:latin typeface="黑体"/>
                <a:ea typeface="黑体"/>
                <a:cs typeface="黑体"/>
              </a:rPr>
              <a:t>incur</a:t>
            </a:r>
            <a:r>
              <a:rPr lang="zh-CN" altLang="en-US" sz="2800" b="1" dirty="0">
                <a:latin typeface="黑体"/>
                <a:ea typeface="黑体"/>
                <a:cs typeface="黑体"/>
              </a:rPr>
              <a:t> serious overhead</a:t>
            </a:r>
            <a:r>
              <a:rPr lang="en-US" altLang="zh-CN" sz="2800" b="1" dirty="0">
                <a:latin typeface="黑体"/>
                <a:ea typeface="黑体"/>
                <a:cs typeface="黑体"/>
              </a:rPr>
              <a:t>s</a:t>
            </a:r>
            <a:endParaRPr lang="zh-CN" altLang="en-US" sz="2800" b="1" dirty="0">
              <a:latin typeface="黑体"/>
              <a:ea typeface="黑体"/>
              <a:cs typeface="黑体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70884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CCBCDA9-688C-4FEF-B677-A59F70875B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69" y="1124744"/>
            <a:ext cx="7597794" cy="449456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5DFA313-F8D0-4730-A6E5-91FC806981CA}"/>
              </a:ext>
            </a:extLst>
          </p:cNvPr>
          <p:cNvSpPr/>
          <p:nvPr/>
        </p:nvSpPr>
        <p:spPr>
          <a:xfrm>
            <a:off x="1011861" y="2713419"/>
            <a:ext cx="840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cs typeface="+mn-ea"/>
                <a:sym typeface="+mn-lt"/>
              </a:rPr>
              <a:t>node 0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C11793B-F6D3-410C-B439-A7627D53B794}"/>
              </a:ext>
            </a:extLst>
          </p:cNvPr>
          <p:cNvSpPr/>
          <p:nvPr/>
        </p:nvSpPr>
        <p:spPr>
          <a:xfrm>
            <a:off x="1010842" y="4665286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cs typeface="+mn-ea"/>
                <a:sym typeface="+mn-lt"/>
              </a:rPr>
              <a:t>node 1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EF637890-EEA5-41CB-AC2E-56596C068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723" y="1238688"/>
            <a:ext cx="3435714" cy="3421429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xmlns="" id="{470D2E82-B4C2-40CB-95EB-9E2A0A12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09" y="5619312"/>
            <a:ext cx="8229600" cy="79216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data cannot be moved, then we move the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thread</a:t>
            </a:r>
            <a:endParaRPr lang="zh-CN" altLang="en-US" sz="28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7AFBFFFE-30CA-41AA-B47B-7F03A744EB75}"/>
              </a:ext>
            </a:extLst>
          </p:cNvPr>
          <p:cNvSpPr txBox="1">
            <a:spLocks/>
          </p:cNvSpPr>
          <p:nvPr/>
        </p:nvSpPr>
        <p:spPr>
          <a:xfrm>
            <a:off x="436931" y="262612"/>
            <a:ext cx="8565356" cy="994172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5">
                    <a:lumMod val="50000"/>
                  </a:schemeClr>
                </a:solidFill>
                <a:latin typeface="Times New Roman" panose="02020703060505090304" pitchFamily="18" charset="0"/>
                <a:ea typeface="+mj-ea"/>
                <a:cs typeface="Times New Roman" panose="0202070306050509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accent6">
                    <a:lumMod val="50000"/>
                  </a:schemeClr>
                </a:solidFill>
                <a:sym typeface="+mn-lt"/>
              </a:rPr>
              <a:t>Our Goal</a:t>
            </a:r>
            <a:endParaRPr lang="zh-CN" altLang="en-US" sz="4000" dirty="0">
              <a:solidFill>
                <a:schemeClr val="accent6">
                  <a:lumMod val="50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0502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>
                <a:solidFill>
                  <a:schemeClr val="accent6">
                    <a:lumMod val="50000"/>
                  </a:schemeClr>
                </a:solidFill>
              </a:rPr>
              <a:t>Sysmon</a:t>
            </a:r>
            <a:r>
              <a:rPr lang="en-US" altLang="zh-CN" sz="4000" dirty="0">
                <a:solidFill>
                  <a:schemeClr val="accent6">
                    <a:lumMod val="50000"/>
                  </a:schemeClr>
                </a:solidFill>
              </a:rPr>
              <a:t>-N: Monitoring NVM behavior</a:t>
            </a:r>
            <a:endParaRPr lang="zh-CN" alt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8B53431-2762-4043-A048-D503A7DC3208}"/>
              </a:ext>
            </a:extLst>
          </p:cNvPr>
          <p:cNvSpPr/>
          <p:nvPr/>
        </p:nvSpPr>
        <p:spPr>
          <a:xfrm>
            <a:off x="597618" y="4725144"/>
            <a:ext cx="77048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2000" dirty="0">
                <a:latin typeface="Arial" panose="020B0604020202020204" pitchFamily="34" charset="0"/>
              </a:rPr>
              <a:t>Sampling pages in NVM to collect the page hotness information while avoiding sampling pages in DRAM to narrow down the sampling space; </a:t>
            </a:r>
          </a:p>
          <a:p>
            <a:pPr marL="342900" indent="-342900">
              <a:buAutoNum type="arabicParenR"/>
            </a:pPr>
            <a:r>
              <a:rPr lang="en-US" altLang="zh-CN" sz="2000" dirty="0">
                <a:latin typeface="Arial" panose="020B0604020202020204" pitchFamily="34" charset="0"/>
              </a:rPr>
              <a:t>Checking whether remote access occurs and collecting related data access information</a:t>
            </a:r>
            <a:endParaRPr lang="zh-CN" altLang="en-US" sz="20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E53D9EB-04A4-406F-B845-A3162AB9E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96" y="1268760"/>
            <a:ext cx="8229600" cy="33348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</a:rPr>
              <a:t>Conditional Migration Model of N-Policy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DFCD2B3-BCDF-4975-BD4F-BBAF334FD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56792"/>
            <a:ext cx="9144000" cy="285706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812CB7E-9176-47C0-9BFE-B0171CBEC694}"/>
              </a:ext>
            </a:extLst>
          </p:cNvPr>
          <p:cNvSpPr/>
          <p:nvPr/>
        </p:nvSpPr>
        <p:spPr>
          <a:xfrm>
            <a:off x="465589" y="4300413"/>
            <a:ext cx="82212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Three cases of thread migration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 marL="342900" indent="-342900">
              <a:buAutoNum type="arabicPeriod"/>
            </a:pPr>
            <a:r>
              <a:rPr lang="en-US" altLang="zh-CN" sz="3200" dirty="0" smtClean="0"/>
              <a:t>100% remote access</a:t>
            </a:r>
            <a:endParaRPr lang="en-US" altLang="zh-CN" sz="3200" dirty="0"/>
          </a:p>
          <a:p>
            <a:pPr marL="342900" indent="-342900">
              <a:buAutoNum type="arabicPeriod"/>
            </a:pPr>
            <a:r>
              <a:rPr lang="en-US" altLang="zh-CN" sz="3200" dirty="0"/>
              <a:t> remote access coverage </a:t>
            </a:r>
            <a:r>
              <a:rPr lang="zh-CN" altLang="en-US" sz="3200" dirty="0"/>
              <a:t>≥ </a:t>
            </a:r>
            <a:r>
              <a:rPr lang="en-US" altLang="zh-CN" sz="3200" dirty="0"/>
              <a:t>80%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3200" dirty="0"/>
              <a:t> remote access coverage is about 50%, but remote data is “hot”</a:t>
            </a:r>
          </a:p>
        </p:txBody>
      </p:sp>
    </p:spTree>
    <p:extLst>
      <p:ext uri="{BB962C8B-B14F-4D97-AF65-F5344CB8AC3E}">
        <p14:creationId xmlns:p14="http://schemas.microsoft.com/office/powerpoint/2010/main" val="185988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</a:rPr>
              <a:t>Evaluation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Our approach </a:t>
            </a:r>
            <a:r>
              <a:rPr lang="en-US" altLang="zh-CN" dirty="0"/>
              <a:t>improves the read bandwidth by </a:t>
            </a:r>
            <a:r>
              <a:rPr lang="en-US" altLang="zh-CN" dirty="0">
                <a:solidFill>
                  <a:srgbClr val="FF0000"/>
                </a:solidFill>
              </a:rPr>
              <a:t>6.94% </a:t>
            </a:r>
            <a:r>
              <a:rPr lang="en-US" altLang="zh-CN" dirty="0"/>
              <a:t>and</a:t>
            </a:r>
            <a:r>
              <a:rPr lang="en-US" altLang="zh-CN" dirty="0">
                <a:solidFill>
                  <a:srgbClr val="FF0000"/>
                </a:solidFill>
              </a:rPr>
              <a:t> 5.90%, </a:t>
            </a:r>
            <a:r>
              <a:rPr lang="en-US" altLang="zh-CN" dirty="0"/>
              <a:t>the write bandwidth by </a:t>
            </a:r>
            <a:r>
              <a:rPr lang="en-US" altLang="zh-CN" dirty="0">
                <a:solidFill>
                  <a:srgbClr val="FF0000"/>
                </a:solidFill>
              </a:rPr>
              <a:t>2.71x</a:t>
            </a:r>
            <a:r>
              <a:rPr lang="en-US" altLang="zh-CN" dirty="0"/>
              <a:t> and</a:t>
            </a:r>
            <a:r>
              <a:rPr lang="en-US" altLang="zh-CN" dirty="0">
                <a:solidFill>
                  <a:srgbClr val="FF0000"/>
                </a:solidFill>
              </a:rPr>
              <a:t> 3.26x </a:t>
            </a:r>
            <a:r>
              <a:rPr lang="en-US" altLang="zh-CN" dirty="0"/>
              <a:t>in the case of 4KiB and 2MiB block sizes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5F76193-917C-4CC0-A15D-6660AAE2E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5" y="3640254"/>
            <a:ext cx="9072815" cy="2958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1918;#375034;#391918;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D374A"/>
      </a:accent1>
      <a:accent2>
        <a:srgbClr val="6A868F"/>
      </a:accent2>
      <a:accent3>
        <a:srgbClr val="31778E"/>
      </a:accent3>
      <a:accent4>
        <a:srgbClr val="D6C88B"/>
      </a:accent4>
      <a:accent5>
        <a:srgbClr val="D66E49"/>
      </a:accent5>
      <a:accent6>
        <a:srgbClr val="649EB2"/>
      </a:accent6>
      <a:hlink>
        <a:srgbClr val="BD374A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D374A"/>
      </a:accent1>
      <a:accent2>
        <a:srgbClr val="6A868F"/>
      </a:accent2>
      <a:accent3>
        <a:srgbClr val="31778E"/>
      </a:accent3>
      <a:accent4>
        <a:srgbClr val="D6C88B"/>
      </a:accent4>
      <a:accent5>
        <a:srgbClr val="D66E49"/>
      </a:accent5>
      <a:accent6>
        <a:srgbClr val="649EB2"/>
      </a:accent6>
      <a:hlink>
        <a:srgbClr val="BD374A"/>
      </a:hlink>
      <a:folHlink>
        <a:srgbClr val="BFBFBF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420</Words>
  <Application>Microsoft Macintosh PowerPoint</Application>
  <PresentationFormat>全屏显示(4:3)</PresentationFormat>
  <Paragraphs>58</Paragraphs>
  <Slides>11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Theme</vt:lpstr>
      <vt:lpstr>Edge</vt:lpstr>
      <vt:lpstr>Monitoring Memory Behaviors and Mitigating NUMA Drawbacks on Tiered NVM Systems</vt:lpstr>
      <vt:lpstr>Executive Summary</vt:lpstr>
      <vt:lpstr>NVM's products- Intel Optane </vt:lpstr>
      <vt:lpstr>Memory access path in NVM</vt:lpstr>
      <vt:lpstr>Remote access risk brought by DAX-mmap</vt:lpstr>
      <vt:lpstr>If the data cannot be moved, then we move the thread</vt:lpstr>
      <vt:lpstr>Sysmon-N: Monitoring NVM behavior</vt:lpstr>
      <vt:lpstr>Conditional Migration Model of N-Policy</vt:lpstr>
      <vt:lpstr>Evaluation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yoongu</dc:creator>
  <cp:lastModifiedBy>ll ll</cp:lastModifiedBy>
  <cp:revision>1824</cp:revision>
  <dcterms:created xsi:type="dcterms:W3CDTF">2020-05-07T08:59:41Z</dcterms:created>
  <dcterms:modified xsi:type="dcterms:W3CDTF">2020-10-17T14:26:34Z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