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496" r:id="rId2"/>
    <p:sldId id="489" r:id="rId3"/>
    <p:sldId id="498" r:id="rId4"/>
    <p:sldId id="499" r:id="rId5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umin" initials="l" lastIdx="1" clrIdx="0"/>
  <p:cmAuthor id="1" name="袁开炎" initials="袁开炎" lastIdx="1" clrIdx="0"/>
  <p:cmAuthor id="2" name="hezl" initials="h" lastIdx="1" clrIdx="1"/>
  <p:cmAuthor id="3" name="Microsoft Office User" initials="M" lastIdx="1" clrIdx="2"/>
  <p:cmAuthor id="4" name="loongson" initials="l" lastIdx="19" clrIdx="3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F6EBA"/>
    <a:srgbClr val="27BD1B"/>
    <a:srgbClr val="FF0000"/>
    <a:srgbClr val="FF00FF"/>
    <a:srgbClr val="2749FF"/>
    <a:srgbClr val="3AFF23"/>
    <a:srgbClr val="FBFF0C"/>
    <a:srgbClr val="4BB1F0"/>
    <a:srgbClr val="F1C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 autoAdjust="0"/>
    <p:restoredTop sz="96029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2464" y="192"/>
      </p:cViewPr>
      <p:guideLst>
        <p:guide orient="horz" pos="20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1903F-F1FE-F448-937B-221C057B0350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2BB7-995E-CA4B-B2AF-7F7D8569C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169F-E15E-8542-A385-DE0D405B1C1D}" type="datetimeFigureOut">
              <a:rPr kumimoji="1" lang="zh-CN" altLang="en-US" smtClean="0"/>
              <a:t>2024/8/26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A3C4-F348-3C47-A053-EFAD131AC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emf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0340" y="1477603"/>
            <a:ext cx="2448000" cy="961714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4758723" y="172389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kumimoji="1" lang="en-US" altLang="zh-CN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kumimoji="1" lang="zh-CN" altLang="en-US" sz="1600" baseline="-25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758723" y="199443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kumimoji="1" lang="en-US" altLang="zh-CN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kumimoji="1" lang="zh-CN" altLang="en-US" sz="1600" baseline="-25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91" name="直线连接符 90"/>
          <p:cNvCxnSpPr/>
          <p:nvPr/>
        </p:nvCxnSpPr>
        <p:spPr>
          <a:xfrm>
            <a:off x="4841664" y="2050609"/>
            <a:ext cx="302236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5" y="5080"/>
            <a:ext cx="914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识别分布式量子计算环境下大线路中的关键切割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6" y="407035"/>
            <a:ext cx="914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在分布式量子计算环境（</a:t>
            </a:r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DQC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）中执行大型量子线路时，切割线路能够消除高错误率的远程操作，但会引入子线路合并开销；识别大型线路中的关键切割，能够降低执行的总体开销</a:t>
            </a:r>
            <a:endParaRPr lang="en-US" altLang="zh-CN" sz="1600" b="1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1" y="998967"/>
            <a:ext cx="914400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观察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大型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量子线路中存在能消除大量远程操作的关键切割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36869" y="1861143"/>
            <a:ext cx="3865827" cy="1232199"/>
            <a:chOff x="123926" y="1440082"/>
            <a:chExt cx="4181152" cy="1332706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3926" y="1592438"/>
              <a:ext cx="4024800" cy="1180350"/>
            </a:xfrm>
            <a:prstGeom prst="rect">
              <a:avLst/>
            </a:prstGeom>
          </p:spPr>
        </p:pic>
        <p:sp>
          <p:nvSpPr>
            <p:cNvPr id="78" name="文本框 77"/>
            <p:cNvSpPr txBox="1"/>
            <p:nvPr/>
          </p:nvSpPr>
          <p:spPr>
            <a:xfrm>
              <a:off x="1744899" y="1440082"/>
              <a:ext cx="29892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574419" y="1733493"/>
              <a:ext cx="29892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②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276320" y="2352533"/>
              <a:ext cx="29892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③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006154" y="2349506"/>
              <a:ext cx="29892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④</a:t>
              </a:r>
              <a:endPara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2" name="乘 81"/>
            <p:cNvSpPr/>
            <p:nvPr/>
          </p:nvSpPr>
          <p:spPr>
            <a:xfrm>
              <a:off x="1728502" y="1583315"/>
              <a:ext cx="331718" cy="331718"/>
            </a:xfrm>
            <a:prstGeom prst="mathMultiply">
              <a:avLst>
                <a:gd name="adj1" fmla="val 131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3" name="乘 82"/>
            <p:cNvSpPr/>
            <p:nvPr/>
          </p:nvSpPr>
          <p:spPr>
            <a:xfrm>
              <a:off x="2558022" y="1871772"/>
              <a:ext cx="331718" cy="331718"/>
            </a:xfrm>
            <a:prstGeom prst="mathMultiply">
              <a:avLst>
                <a:gd name="adj1" fmla="val 131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4" name="乘 83"/>
            <p:cNvSpPr/>
            <p:nvPr/>
          </p:nvSpPr>
          <p:spPr>
            <a:xfrm>
              <a:off x="3452230" y="2314033"/>
              <a:ext cx="331718" cy="331718"/>
            </a:xfrm>
            <a:prstGeom prst="mathMultiply">
              <a:avLst>
                <a:gd name="adj1" fmla="val 131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乘 84"/>
            <p:cNvSpPr/>
            <p:nvPr/>
          </p:nvSpPr>
          <p:spPr>
            <a:xfrm>
              <a:off x="3796245" y="2314033"/>
              <a:ext cx="331718" cy="331718"/>
            </a:xfrm>
            <a:prstGeom prst="mathMultiply">
              <a:avLst>
                <a:gd name="adj1" fmla="val 1319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1270" y="3011805"/>
            <a:ext cx="4055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量子位的线路映射到含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量子位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QPU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DQC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中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，若不切割量子线路，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至少需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次远程操作；通过线路切割可消除远程操作，但每次切割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会引入子线路合并开销。如右图，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切割关键的量子门和量子位，能够降低总体执行开销。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769196" y="1442262"/>
            <a:ext cx="10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次远程操作</a:t>
            </a:r>
            <a:endParaRPr kumimoji="1" lang="en-US" altLang="zh-CN" sz="1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6896564" y="1692900"/>
            <a:ext cx="827468" cy="525879"/>
          </a:xfrm>
          <a:prstGeom prst="roundRect">
            <a:avLst>
              <a:gd name="adj" fmla="val 195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92370" y="2331085"/>
            <a:ext cx="2776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仅采用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①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号切割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可移除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次远程操作（多）</a:t>
            </a: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11"/>
          <a:srcRect r="7837"/>
          <a:stretch>
            <a:fillRect/>
          </a:stretch>
        </p:blipFill>
        <p:spPr>
          <a:xfrm>
            <a:off x="5320340" y="3070939"/>
            <a:ext cx="2448000" cy="778974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981575" y="3778885"/>
            <a:ext cx="2787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仅采用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③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号切割</a:t>
            </a:r>
            <a:endParaRPr lang="en-US" altLang="zh-CN" sz="14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可移除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次远程操作（少）</a:t>
            </a:r>
          </a:p>
        </p:txBody>
      </p:sp>
      <p:sp>
        <p:nvSpPr>
          <p:cNvPr id="101" name="圆角矩形 100"/>
          <p:cNvSpPr/>
          <p:nvPr/>
        </p:nvSpPr>
        <p:spPr>
          <a:xfrm>
            <a:off x="6569288" y="3114978"/>
            <a:ext cx="1124760" cy="679134"/>
          </a:xfrm>
          <a:prstGeom prst="roundRect">
            <a:avLst>
              <a:gd name="adj" fmla="val 195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02" name="直线连接符 101"/>
          <p:cNvCxnSpPr/>
          <p:nvPr/>
        </p:nvCxnSpPr>
        <p:spPr>
          <a:xfrm>
            <a:off x="4841664" y="3655390"/>
            <a:ext cx="302236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758723" y="332726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kumimoji="1" lang="en-US" altLang="zh-CN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kumimoji="1" lang="zh-CN" altLang="en-US" sz="1600" baseline="-25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758723" y="3597857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kumimoji="1" lang="en-US" altLang="zh-CN" sz="16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endParaRPr kumimoji="1" lang="zh-CN" altLang="en-US" sz="1600" baseline="-25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568906" y="2892373"/>
            <a:ext cx="1113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次远程操作</a:t>
            </a:r>
            <a:endParaRPr kumimoji="1" lang="en-US" altLang="zh-CN" sz="1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663033" y="4222714"/>
            <a:ext cx="105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切割序号</a:t>
            </a:r>
            <a:endParaRPr lang="en-US" altLang="zh-CN" sz="1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578735" y="4224020"/>
            <a:ext cx="1671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消除的远程操作数</a:t>
            </a:r>
            <a:endParaRPr lang="en-US" altLang="zh-CN" sz="1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031340" y="4481869"/>
            <a:ext cx="320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①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②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③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④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213323" y="4481869"/>
            <a:ext cx="320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6" name="右箭头 115"/>
          <p:cNvSpPr/>
          <p:nvPr/>
        </p:nvSpPr>
        <p:spPr>
          <a:xfrm>
            <a:off x="4103370" y="3507740"/>
            <a:ext cx="571500" cy="27114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762000" y="6058535"/>
            <a:ext cx="7826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通过观察，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只应用能够消除大量远程操作的关键切割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，可减少切割次数，能够降低子线路结果合并开销（随切割次数呈指数级增长），从而降低线路执行总体开销</a:t>
            </a:r>
          </a:p>
        </p:txBody>
      </p:sp>
      <p:sp>
        <p:nvSpPr>
          <p:cNvPr id="7" name="右箭头 6"/>
          <p:cNvSpPr/>
          <p:nvPr>
            <p:custDataLst>
              <p:tags r:id="rId1"/>
            </p:custDataLst>
          </p:nvPr>
        </p:nvSpPr>
        <p:spPr>
          <a:xfrm>
            <a:off x="4103370" y="1891030"/>
            <a:ext cx="571500" cy="271145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9715" y="2065653"/>
            <a:ext cx="605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切割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069715" y="3273425"/>
            <a:ext cx="605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黑体" panose="02010609060101010101" pitchFamily="49" charset="-122"/>
                <a:ea typeface="黑体" panose="02010609060101010101" pitchFamily="49" charset="-122"/>
              </a:rPr>
              <a:t>切割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683131" y="5436235"/>
            <a:ext cx="581889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切割方法引入的子线路合并开销相同，但关键切割能消除更多远程操作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79080" y="1778000"/>
            <a:ext cx="1323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关键切割</a:t>
            </a:r>
          </a:p>
          <a:p>
            <a:pPr algn="ctr"/>
            <a:r>
              <a:rPr lang="zh-CN" altLang="en-US" sz="1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（总体开销少）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879080" y="3472180"/>
            <a:ext cx="1264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非关键切割</a:t>
            </a: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（总体开销大）</a:t>
            </a:r>
          </a:p>
        </p:txBody>
      </p:sp>
      <p:sp>
        <p:nvSpPr>
          <p:cNvPr id="211" name="圆角矩形 210"/>
          <p:cNvSpPr/>
          <p:nvPr>
            <p:custDataLst>
              <p:tags r:id="rId5"/>
            </p:custDataLst>
          </p:nvPr>
        </p:nvSpPr>
        <p:spPr>
          <a:xfrm>
            <a:off x="2031365" y="4530725"/>
            <a:ext cx="1492885" cy="396240"/>
          </a:xfrm>
          <a:prstGeom prst="roundRect">
            <a:avLst>
              <a:gd name="adj" fmla="val 1950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0" name="圆角矩形 209"/>
          <p:cNvSpPr/>
          <p:nvPr>
            <p:custDataLst>
              <p:tags r:id="rId6"/>
            </p:custDataLst>
          </p:nvPr>
        </p:nvSpPr>
        <p:spPr>
          <a:xfrm>
            <a:off x="2031365" y="4965700"/>
            <a:ext cx="1501775" cy="396240"/>
          </a:xfrm>
          <a:prstGeom prst="roundRect">
            <a:avLst>
              <a:gd name="adj" fmla="val 195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3584575" y="4575175"/>
            <a:ext cx="3741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关键切割</a:t>
            </a:r>
            <a:r>
              <a:rPr lang="zh-CN" altLang="en-US" sz="1400">
                <a:latin typeface="黑体" panose="02010609060101010101" pitchFamily="49" charset="-122"/>
                <a:ea typeface="黑体" panose="02010609060101010101" pitchFamily="49" charset="-122"/>
              </a:rPr>
              <a:t>，消除的远程操作多，降低总体开销</a:t>
            </a: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579495" y="4914265"/>
            <a:ext cx="3741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非关键切割，消除的远程操作少，而引入较多合并开销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" y="5080"/>
            <a:ext cx="91433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分布式量子计算中大线路通过</a:t>
            </a:r>
            <a:r>
              <a:rPr lang="en-US" altLang="zh-CN" sz="2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“</a:t>
            </a:r>
            <a:r>
              <a:rPr lang="zh-CN" altLang="en-US" sz="2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半划分</a:t>
            </a:r>
            <a:r>
              <a:rPr lang="en-US" altLang="zh-CN" sz="2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”</a:t>
            </a:r>
            <a:r>
              <a:rPr lang="zh-CN" altLang="en-US" sz="21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减少切割次数，降低子线路合并开销</a:t>
            </a:r>
            <a:endParaRPr lang="zh-CN" altLang="en-US" sz="21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6" y="407035"/>
            <a:ext cx="9141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通过量子线路“半划分”（即仅切割关键量子位和门操作）减少切割次数，而无需将线路切割为完全独立的多个子线路，降低子线路合并开销</a:t>
            </a:r>
            <a:endParaRPr lang="zh-CN" altLang="en-US" sz="1600" b="1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27227" y="4012352"/>
            <a:ext cx="2613213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）为量子线路构造交互图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419284" y="4355252"/>
            <a:ext cx="2747535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(2)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迭代搜索最低成本切割方案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202269" y="6285865"/>
            <a:ext cx="643360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）仅保留关键切割（消除的远程操作数大于等于均值），构造半划分方案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326965" y="1780175"/>
            <a:ext cx="1502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双量子位门操作中</a:t>
            </a:r>
            <a:endParaRPr kumimoji="1" lang="en-US" altLang="zh-CN" sz="1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使用的逻辑量子位</a:t>
            </a:r>
          </a:p>
        </p:txBody>
      </p:sp>
      <p:cxnSp>
        <p:nvCxnSpPr>
          <p:cNvPr id="69" name="直线连接符 68"/>
          <p:cNvCxnSpPr/>
          <p:nvPr/>
        </p:nvCxnSpPr>
        <p:spPr>
          <a:xfrm>
            <a:off x="1069582" y="2317072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326964" y="2178573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量子位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326964" y="2387041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量子门</a:t>
            </a:r>
          </a:p>
        </p:txBody>
      </p:sp>
      <p:cxnSp>
        <p:nvCxnSpPr>
          <p:cNvPr id="72" name="直线连接符 71"/>
          <p:cNvCxnSpPr/>
          <p:nvPr/>
        </p:nvCxnSpPr>
        <p:spPr>
          <a:xfrm>
            <a:off x="1069582" y="2525539"/>
            <a:ext cx="2880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1179382" y="1976807"/>
            <a:ext cx="68400" cy="68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600"/>
              </a:lnSpc>
            </a:pPr>
            <a:endParaRPr kumimoji="1" lang="zh-CN" altLang="en-US" sz="1200" baseline="-2500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32429" y="3687425"/>
            <a:ext cx="793523" cy="187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交互图</a:t>
            </a: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69" y="2734442"/>
            <a:ext cx="1115775" cy="764745"/>
          </a:xfrm>
          <a:prstGeom prst="rect">
            <a:avLst/>
          </a:prstGeom>
        </p:spPr>
      </p:pic>
      <p:grpSp>
        <p:nvGrpSpPr>
          <p:cNvPr id="195" name="组合 194"/>
          <p:cNvGrpSpPr/>
          <p:nvPr/>
        </p:nvGrpSpPr>
        <p:grpSpPr>
          <a:xfrm>
            <a:off x="2067726" y="2823943"/>
            <a:ext cx="724328" cy="619699"/>
            <a:chOff x="1659148" y="5277890"/>
            <a:chExt cx="952392" cy="814819"/>
          </a:xfrm>
        </p:grpSpPr>
        <p:sp>
          <p:nvSpPr>
            <p:cNvPr id="126" name="椭圆 125"/>
            <p:cNvSpPr/>
            <p:nvPr/>
          </p:nvSpPr>
          <p:spPr>
            <a:xfrm>
              <a:off x="1659827" y="5277890"/>
              <a:ext cx="75223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1659148" y="5524422"/>
              <a:ext cx="73386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1951538" y="5770955"/>
              <a:ext cx="75223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线连接符 128"/>
            <p:cNvCxnSpPr>
              <a:stCxn id="126" idx="4"/>
              <a:endCxn id="127" idx="0"/>
            </p:cNvCxnSpPr>
            <p:nvPr/>
          </p:nvCxnSpPr>
          <p:spPr>
            <a:xfrm flipH="1">
              <a:off x="1695841" y="5353113"/>
              <a:ext cx="1597" cy="1713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2243928" y="5770955"/>
              <a:ext cx="75223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2536317" y="5524422"/>
              <a:ext cx="75223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2536317" y="6017486"/>
              <a:ext cx="75223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线连接符 132"/>
            <p:cNvCxnSpPr>
              <a:stCxn id="126" idx="6"/>
              <a:endCxn id="134" idx="2"/>
            </p:cNvCxnSpPr>
            <p:nvPr/>
          </p:nvCxnSpPr>
          <p:spPr>
            <a:xfrm>
              <a:off x="1735050" y="5315501"/>
              <a:ext cx="21648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椭圆 133"/>
            <p:cNvSpPr/>
            <p:nvPr/>
          </p:nvSpPr>
          <p:spPr>
            <a:xfrm>
              <a:off x="1951538" y="5277890"/>
              <a:ext cx="75223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线连接符 134"/>
            <p:cNvCxnSpPr>
              <a:stCxn id="127" idx="6"/>
              <a:endCxn id="131" idx="2"/>
            </p:cNvCxnSpPr>
            <p:nvPr/>
          </p:nvCxnSpPr>
          <p:spPr>
            <a:xfrm>
              <a:off x="1732534" y="5562034"/>
              <a:ext cx="80378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135"/>
            <p:cNvCxnSpPr>
              <a:stCxn id="134" idx="4"/>
              <a:endCxn id="128" idx="0"/>
            </p:cNvCxnSpPr>
            <p:nvPr/>
          </p:nvCxnSpPr>
          <p:spPr>
            <a:xfrm>
              <a:off x="1989150" y="5353113"/>
              <a:ext cx="0" cy="41784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连接符 136"/>
            <p:cNvCxnSpPr>
              <a:stCxn id="131" idx="4"/>
              <a:endCxn id="132" idx="0"/>
            </p:cNvCxnSpPr>
            <p:nvPr/>
          </p:nvCxnSpPr>
          <p:spPr>
            <a:xfrm>
              <a:off x="2573928" y="5599645"/>
              <a:ext cx="0" cy="41784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椭圆 137"/>
            <p:cNvSpPr/>
            <p:nvPr/>
          </p:nvSpPr>
          <p:spPr>
            <a:xfrm>
              <a:off x="2243928" y="6017486"/>
              <a:ext cx="75223" cy="752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线连接符 138"/>
            <p:cNvCxnSpPr>
              <a:stCxn id="128" idx="6"/>
              <a:endCxn id="130" idx="2"/>
            </p:cNvCxnSpPr>
            <p:nvPr/>
          </p:nvCxnSpPr>
          <p:spPr>
            <a:xfrm>
              <a:off x="2026761" y="5808566"/>
              <a:ext cx="21716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连接符 139"/>
            <p:cNvCxnSpPr>
              <a:stCxn id="130" idx="4"/>
              <a:endCxn id="138" idx="0"/>
            </p:cNvCxnSpPr>
            <p:nvPr/>
          </p:nvCxnSpPr>
          <p:spPr>
            <a:xfrm>
              <a:off x="2281539" y="5846178"/>
              <a:ext cx="0" cy="17130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连接符 140"/>
            <p:cNvCxnSpPr>
              <a:stCxn id="138" idx="6"/>
              <a:endCxn id="132" idx="2"/>
            </p:cNvCxnSpPr>
            <p:nvPr/>
          </p:nvCxnSpPr>
          <p:spPr>
            <a:xfrm>
              <a:off x="2319151" y="6055098"/>
              <a:ext cx="21716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/>
          <p:cNvSpPr txBox="1"/>
          <p:nvPr/>
        </p:nvSpPr>
        <p:spPr>
          <a:xfrm>
            <a:off x="806358" y="3593445"/>
            <a:ext cx="122101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量子位</a:t>
            </a:r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supremacy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线路</a:t>
            </a:r>
          </a:p>
        </p:txBody>
      </p:sp>
      <p:pic>
        <p:nvPicPr>
          <p:cNvPr id="143" name="图片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50" y="3347645"/>
            <a:ext cx="698500" cy="393700"/>
          </a:xfrm>
          <a:prstGeom prst="rect">
            <a:avLst/>
          </a:prstGeom>
        </p:spPr>
      </p:pic>
      <p:sp>
        <p:nvSpPr>
          <p:cNvPr id="147" name="文本框 146"/>
          <p:cNvSpPr txBox="1"/>
          <p:nvPr/>
        </p:nvSpPr>
        <p:spPr>
          <a:xfrm>
            <a:off x="6722246" y="3718716"/>
            <a:ext cx="223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迭代获取新候选切割方案，无需远程操作，</a:t>
            </a:r>
            <a:r>
              <a:rPr kumimoji="1" lang="zh-CN" altLang="en-US" sz="12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切割成本更低，用作新的最低成本切割方案</a:t>
            </a:r>
          </a:p>
        </p:txBody>
      </p:sp>
      <p:sp>
        <p:nvSpPr>
          <p:cNvPr id="164" name="右箭头 163"/>
          <p:cNvSpPr/>
          <p:nvPr/>
        </p:nvSpPr>
        <p:spPr>
          <a:xfrm>
            <a:off x="7592039" y="3079383"/>
            <a:ext cx="249596" cy="201023"/>
          </a:xfrm>
          <a:prstGeom prst="rightArrow">
            <a:avLst>
              <a:gd name="adj1" fmla="val 50000"/>
              <a:gd name="adj2" fmla="val 642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355" y="3175823"/>
            <a:ext cx="914400" cy="584200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/>
          <a:srcRect r="8841"/>
          <a:stretch>
            <a:fillRect/>
          </a:stretch>
        </p:blipFill>
        <p:spPr>
          <a:xfrm>
            <a:off x="7908355" y="2216444"/>
            <a:ext cx="868290" cy="584200"/>
          </a:xfrm>
          <a:prstGeom prst="rect">
            <a:avLst/>
          </a:prstGeom>
        </p:spPr>
      </p:pic>
      <p:sp>
        <p:nvSpPr>
          <p:cNvPr id="165" name="文本框 164"/>
          <p:cNvSpPr txBox="1"/>
          <p:nvPr/>
        </p:nvSpPr>
        <p:spPr>
          <a:xfrm>
            <a:off x="7863013" y="2034180"/>
            <a:ext cx="1009134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子线路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7863013" y="2993559"/>
            <a:ext cx="1009134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子线路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6669218" y="2026204"/>
            <a:ext cx="1215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切割成本</a:t>
            </a:r>
            <a:endParaRPr kumimoji="1" lang="en-US" altLang="zh-CN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kumimoji="1" lang="en-US" altLang="zh-CN" sz="1200" b="1" u="sng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0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72,16,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-8&gt;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无远程操作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4671467" y="3718365"/>
            <a:ext cx="192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当前最低成本切割方案，在含</a:t>
            </a:r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量子位</a:t>
            </a:r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DQC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中至少需要</a:t>
            </a:r>
            <a:r>
              <a:rPr kumimoji="1"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次远程操作</a:t>
            </a:r>
            <a:endParaRPr kumimoji="1" lang="en-US" altLang="zh-CN" sz="12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7" name="右箭头 186"/>
          <p:cNvSpPr/>
          <p:nvPr/>
        </p:nvSpPr>
        <p:spPr>
          <a:xfrm>
            <a:off x="5325067" y="3079383"/>
            <a:ext cx="249596" cy="201023"/>
          </a:xfrm>
          <a:prstGeom prst="rightArrow">
            <a:avLst>
              <a:gd name="adj1" fmla="val 50000"/>
              <a:gd name="adj2" fmla="val 642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650908" y="3165381"/>
            <a:ext cx="1009134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子线路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98" name="组合 197"/>
          <p:cNvGrpSpPr/>
          <p:nvPr/>
        </p:nvGrpSpPr>
        <p:grpSpPr>
          <a:xfrm>
            <a:off x="4590396" y="2936042"/>
            <a:ext cx="671543" cy="657466"/>
            <a:chOff x="2553460" y="5090473"/>
            <a:chExt cx="671543" cy="657466"/>
          </a:xfrm>
        </p:grpSpPr>
        <p:sp>
          <p:nvSpPr>
            <p:cNvPr id="170" name="椭圆 169"/>
            <p:cNvSpPr/>
            <p:nvPr/>
          </p:nvSpPr>
          <p:spPr>
            <a:xfrm>
              <a:off x="2553939" y="5090473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2553460" y="5264305"/>
              <a:ext cx="51745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2759628" y="5438139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3" name="直线连接符 172"/>
            <p:cNvCxnSpPr>
              <a:stCxn id="170" idx="4"/>
              <a:endCxn id="171" idx="0"/>
            </p:cNvCxnSpPr>
            <p:nvPr/>
          </p:nvCxnSpPr>
          <p:spPr>
            <a:xfrm flipH="1">
              <a:off x="2579333" y="5143513"/>
              <a:ext cx="1126" cy="1207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/>
            <p:cNvSpPr/>
            <p:nvPr/>
          </p:nvSpPr>
          <p:spPr>
            <a:xfrm>
              <a:off x="2965795" y="5438139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3171962" y="5264305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3171962" y="5611970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线连接符 176"/>
            <p:cNvCxnSpPr>
              <a:stCxn id="170" idx="6"/>
              <a:endCxn id="178" idx="2"/>
            </p:cNvCxnSpPr>
            <p:nvPr/>
          </p:nvCxnSpPr>
          <p:spPr>
            <a:xfrm>
              <a:off x="2606979" y="5116993"/>
              <a:ext cx="15264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/>
            <p:cNvSpPr/>
            <p:nvPr/>
          </p:nvSpPr>
          <p:spPr>
            <a:xfrm>
              <a:off x="2759628" y="5090473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线连接符 178"/>
            <p:cNvCxnSpPr/>
            <p:nvPr/>
          </p:nvCxnSpPr>
          <p:spPr>
            <a:xfrm>
              <a:off x="2605205" y="5290826"/>
              <a:ext cx="56675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179"/>
            <p:cNvCxnSpPr>
              <a:stCxn id="178" idx="4"/>
              <a:endCxn id="172" idx="0"/>
            </p:cNvCxnSpPr>
            <p:nvPr/>
          </p:nvCxnSpPr>
          <p:spPr>
            <a:xfrm>
              <a:off x="2786148" y="5143513"/>
              <a:ext cx="0" cy="29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180"/>
            <p:cNvCxnSpPr>
              <a:stCxn id="175" idx="4"/>
              <a:endCxn id="176" idx="0"/>
            </p:cNvCxnSpPr>
            <p:nvPr/>
          </p:nvCxnSpPr>
          <p:spPr>
            <a:xfrm>
              <a:off x="3198482" y="5317346"/>
              <a:ext cx="0" cy="29462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181"/>
            <p:cNvSpPr/>
            <p:nvPr/>
          </p:nvSpPr>
          <p:spPr>
            <a:xfrm>
              <a:off x="2965795" y="5611970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3" name="直线连接符 182"/>
            <p:cNvCxnSpPr>
              <a:stCxn id="172" idx="6"/>
              <a:endCxn id="174" idx="2"/>
            </p:cNvCxnSpPr>
            <p:nvPr/>
          </p:nvCxnSpPr>
          <p:spPr>
            <a:xfrm>
              <a:off x="2812668" y="5464659"/>
              <a:ext cx="15312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线连接符 183"/>
            <p:cNvCxnSpPr>
              <a:stCxn id="174" idx="4"/>
              <a:endCxn id="182" idx="0"/>
            </p:cNvCxnSpPr>
            <p:nvPr/>
          </p:nvCxnSpPr>
          <p:spPr>
            <a:xfrm>
              <a:off x="2992315" y="5491179"/>
              <a:ext cx="0" cy="12079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连接符 184"/>
            <p:cNvCxnSpPr>
              <a:stCxn id="182" idx="6"/>
              <a:endCxn id="176" idx="2"/>
            </p:cNvCxnSpPr>
            <p:nvPr/>
          </p:nvCxnSpPr>
          <p:spPr>
            <a:xfrm>
              <a:off x="3018836" y="5638491"/>
              <a:ext cx="15312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乘 185"/>
            <p:cNvSpPr/>
            <p:nvPr/>
          </p:nvSpPr>
          <p:spPr>
            <a:xfrm>
              <a:off x="2881435" y="5179893"/>
              <a:ext cx="221761" cy="221761"/>
            </a:xfrm>
            <a:prstGeom prst="mathMultiply">
              <a:avLst>
                <a:gd name="adj1" fmla="val 145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2" name="乘 191"/>
            <p:cNvSpPr/>
            <p:nvPr/>
          </p:nvSpPr>
          <p:spPr>
            <a:xfrm>
              <a:off x="2984519" y="5526178"/>
              <a:ext cx="221761" cy="221761"/>
            </a:xfrm>
            <a:prstGeom prst="mathMultiply">
              <a:avLst>
                <a:gd name="adj1" fmla="val 145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6857368" y="2936042"/>
            <a:ext cx="671543" cy="574538"/>
            <a:chOff x="5299027" y="5281709"/>
            <a:chExt cx="671543" cy="574538"/>
          </a:xfrm>
        </p:grpSpPr>
        <p:sp>
          <p:nvSpPr>
            <p:cNvPr id="148" name="椭圆 147"/>
            <p:cNvSpPr/>
            <p:nvPr/>
          </p:nvSpPr>
          <p:spPr>
            <a:xfrm>
              <a:off x="5299506" y="5281709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5299027" y="5455541"/>
              <a:ext cx="51745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5505195" y="5629375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线连接符 150"/>
            <p:cNvCxnSpPr>
              <a:stCxn id="148" idx="4"/>
              <a:endCxn id="149" idx="0"/>
            </p:cNvCxnSpPr>
            <p:nvPr/>
          </p:nvCxnSpPr>
          <p:spPr>
            <a:xfrm flipH="1">
              <a:off x="5324900" y="5334749"/>
              <a:ext cx="1126" cy="1207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/>
            <p:cNvSpPr/>
            <p:nvPr/>
          </p:nvSpPr>
          <p:spPr>
            <a:xfrm>
              <a:off x="5711362" y="5629375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917529" y="5455541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917529" y="5803206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线连接符 154"/>
            <p:cNvCxnSpPr>
              <a:stCxn id="148" idx="6"/>
              <a:endCxn id="156" idx="2"/>
            </p:cNvCxnSpPr>
            <p:nvPr/>
          </p:nvCxnSpPr>
          <p:spPr>
            <a:xfrm>
              <a:off x="5352546" y="5308229"/>
              <a:ext cx="152649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/>
            <p:cNvSpPr/>
            <p:nvPr/>
          </p:nvSpPr>
          <p:spPr>
            <a:xfrm>
              <a:off x="5505195" y="5281709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7" name="直线连接符 156"/>
            <p:cNvCxnSpPr/>
            <p:nvPr/>
          </p:nvCxnSpPr>
          <p:spPr>
            <a:xfrm>
              <a:off x="5350772" y="5482062"/>
              <a:ext cx="56675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57"/>
            <p:cNvCxnSpPr>
              <a:stCxn id="156" idx="4"/>
              <a:endCxn id="150" idx="0"/>
            </p:cNvCxnSpPr>
            <p:nvPr/>
          </p:nvCxnSpPr>
          <p:spPr>
            <a:xfrm>
              <a:off x="5531715" y="5334749"/>
              <a:ext cx="0" cy="29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连接符 158"/>
            <p:cNvCxnSpPr>
              <a:stCxn id="153" idx="4"/>
              <a:endCxn id="154" idx="0"/>
            </p:cNvCxnSpPr>
            <p:nvPr/>
          </p:nvCxnSpPr>
          <p:spPr>
            <a:xfrm>
              <a:off x="5944049" y="5508582"/>
              <a:ext cx="0" cy="29462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/>
            <p:cNvSpPr/>
            <p:nvPr/>
          </p:nvSpPr>
          <p:spPr>
            <a:xfrm>
              <a:off x="5711362" y="5803206"/>
              <a:ext cx="53041" cy="530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600"/>
                </a:lnSpc>
              </a:pPr>
              <a:endParaRPr kumimoji="1" lang="zh-CN" altLang="en-US" sz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1" name="直线连接符 160"/>
            <p:cNvCxnSpPr>
              <a:stCxn id="150" idx="6"/>
              <a:endCxn id="152" idx="2"/>
            </p:cNvCxnSpPr>
            <p:nvPr/>
          </p:nvCxnSpPr>
          <p:spPr>
            <a:xfrm>
              <a:off x="5558235" y="5655895"/>
              <a:ext cx="15312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61"/>
            <p:cNvCxnSpPr>
              <a:stCxn id="152" idx="4"/>
              <a:endCxn id="160" idx="0"/>
            </p:cNvCxnSpPr>
            <p:nvPr/>
          </p:nvCxnSpPr>
          <p:spPr>
            <a:xfrm>
              <a:off x="5737882" y="5682415"/>
              <a:ext cx="0" cy="12079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符 162"/>
            <p:cNvCxnSpPr>
              <a:stCxn id="160" idx="6"/>
              <a:endCxn id="154" idx="2"/>
            </p:cNvCxnSpPr>
            <p:nvPr/>
          </p:nvCxnSpPr>
          <p:spPr>
            <a:xfrm>
              <a:off x="5764403" y="5829727"/>
              <a:ext cx="153126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乘 192"/>
            <p:cNvSpPr/>
            <p:nvPr/>
          </p:nvSpPr>
          <p:spPr>
            <a:xfrm>
              <a:off x="5627002" y="5369266"/>
              <a:ext cx="221761" cy="221761"/>
            </a:xfrm>
            <a:prstGeom prst="mathMultiply">
              <a:avLst>
                <a:gd name="adj1" fmla="val 145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乘 193"/>
            <p:cNvSpPr/>
            <p:nvPr/>
          </p:nvSpPr>
          <p:spPr>
            <a:xfrm>
              <a:off x="5528358" y="5544311"/>
              <a:ext cx="221761" cy="221761"/>
            </a:xfrm>
            <a:prstGeom prst="mathMultiply">
              <a:avLst>
                <a:gd name="adj1" fmla="val 1454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6" name="文本框 205"/>
          <p:cNvSpPr txBox="1"/>
          <p:nvPr/>
        </p:nvSpPr>
        <p:spPr>
          <a:xfrm>
            <a:off x="2371090" y="5979160"/>
            <a:ext cx="4078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各个切割消除的远程操作均值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(2+2+1+1)/4=1.5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3011957" y="5555794"/>
            <a:ext cx="1436062" cy="396213"/>
          </a:xfrm>
          <a:prstGeom prst="roundRect">
            <a:avLst>
              <a:gd name="adj" fmla="val 1950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3011957" y="5124219"/>
            <a:ext cx="1437056" cy="396213"/>
          </a:xfrm>
          <a:prstGeom prst="roundRect">
            <a:avLst>
              <a:gd name="adj" fmla="val 1950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4447944" y="5168437"/>
            <a:ext cx="192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≥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均值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1.5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关键切割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4439372" y="5600012"/>
            <a:ext cx="201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＜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均值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1.5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非关键切割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4" name="文本框 213"/>
          <p:cNvSpPr txBox="1"/>
          <p:nvPr/>
        </p:nvSpPr>
        <p:spPr>
          <a:xfrm>
            <a:off x="3420074" y="5168437"/>
            <a:ext cx="62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保留</a:t>
            </a:r>
          </a:p>
        </p:txBody>
      </p:sp>
      <p:sp>
        <p:nvSpPr>
          <p:cNvPr id="215" name="文本框 214"/>
          <p:cNvSpPr txBox="1"/>
          <p:nvPr/>
        </p:nvSpPr>
        <p:spPr>
          <a:xfrm>
            <a:off x="3437505" y="5600012"/>
            <a:ext cx="62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移除</a:t>
            </a:r>
          </a:p>
        </p:txBody>
      </p:sp>
      <p:sp>
        <p:nvSpPr>
          <p:cNvPr id="16" name="椭圆 15"/>
          <p:cNvSpPr/>
          <p:nvPr/>
        </p:nvSpPr>
        <p:spPr>
          <a:xfrm>
            <a:off x="4772086" y="2314160"/>
            <a:ext cx="133285" cy="13328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034217" y="2314160"/>
            <a:ext cx="133285" cy="13328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270875" y="2314160"/>
            <a:ext cx="133285" cy="13328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67789" y="2314160"/>
            <a:ext cx="133285" cy="13328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4295750" y="2096054"/>
            <a:ext cx="1515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切割成本</a:t>
            </a:r>
            <a:endParaRPr kumimoji="1" lang="en-US" altLang="zh-CN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kumimoji="1" lang="en-US" altLang="zh-CN" sz="1200" b="1" u="sng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72,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16,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-8&gt;</a:t>
            </a:r>
          </a:p>
          <a:p>
            <a:pPr algn="ctr"/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（至少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次远程操作）</a:t>
            </a:r>
            <a:endParaRPr kumimoji="1" lang="en-US" altLang="zh-CN" sz="12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673390" y="2241844"/>
            <a:ext cx="996175" cy="774700"/>
            <a:chOff x="3659314" y="4743747"/>
            <a:chExt cx="996175" cy="7747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rcRect l="80637" r="5514"/>
            <a:stretch>
              <a:fillRect/>
            </a:stretch>
          </p:blipFill>
          <p:spPr>
            <a:xfrm>
              <a:off x="4491920" y="4743747"/>
              <a:ext cx="163569" cy="774700"/>
            </a:xfrm>
            <a:prstGeom prst="rect">
              <a:avLst/>
            </a:prstGeom>
          </p:spPr>
        </p:pic>
        <p:pic>
          <p:nvPicPr>
            <p:cNvPr id="144" name="图片 143"/>
            <p:cNvPicPr>
              <a:picLocks noChangeAspect="1"/>
            </p:cNvPicPr>
            <p:nvPr/>
          </p:nvPicPr>
          <p:blipFill>
            <a:blip r:embed="rId7"/>
            <a:srcRect r="23363"/>
            <a:stretch>
              <a:fillRect/>
            </a:stretch>
          </p:blipFill>
          <p:spPr>
            <a:xfrm>
              <a:off x="3659314" y="4743747"/>
              <a:ext cx="905161" cy="774700"/>
            </a:xfrm>
            <a:prstGeom prst="rect">
              <a:avLst/>
            </a:prstGeom>
          </p:spPr>
        </p:pic>
      </p:grpSp>
      <p:sp>
        <p:nvSpPr>
          <p:cNvPr id="189" name="文本框 188"/>
          <p:cNvSpPr txBox="1"/>
          <p:nvPr/>
        </p:nvSpPr>
        <p:spPr>
          <a:xfrm>
            <a:off x="5628048" y="2034180"/>
            <a:ext cx="1009134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zh-CN" altLang="en-US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子线路</a:t>
            </a:r>
            <a:r>
              <a:rPr kumimoji="1" lang="en-US" altLang="zh-CN" sz="12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72835" y="1620731"/>
            <a:ext cx="5243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&lt;</a:t>
            </a:r>
            <a:r>
              <a:rPr lang="zh-CN" altLang="en-US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切割后远程操作数</a:t>
            </a:r>
            <a:r>
              <a:rPr lang="en-US" altLang="zh-CN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子线路执行次数</a:t>
            </a:r>
            <a:r>
              <a:rPr lang="en-US" altLang="zh-CN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子线路结果合并开销</a:t>
            </a:r>
            <a:r>
              <a:rPr lang="en-US" altLang="zh-CN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, -1×</a:t>
            </a:r>
            <a:r>
              <a:rPr lang="zh-CN" altLang="en-US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搜索深度</a:t>
            </a:r>
            <a:r>
              <a:rPr lang="en-US" altLang="zh-CN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&gt;</a:t>
            </a:r>
          </a:p>
        </p:txBody>
      </p:sp>
      <p:cxnSp>
        <p:nvCxnSpPr>
          <p:cNvPr id="8" name="直接箭头连接符 7"/>
          <p:cNvCxnSpPr>
            <a:stCxn id="191" idx="0"/>
          </p:cNvCxnSpPr>
          <p:nvPr/>
        </p:nvCxnSpPr>
        <p:spPr>
          <a:xfrm flipV="1">
            <a:off x="5053279" y="1896321"/>
            <a:ext cx="0" cy="199733"/>
          </a:xfrm>
          <a:prstGeom prst="straightConnector1">
            <a:avLst/>
          </a:prstGeom>
          <a:ln w="12700">
            <a:solidFill>
              <a:schemeClr val="accent1"/>
            </a:solidFill>
            <a:headEnd type="none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522363" y="1866380"/>
            <a:ext cx="5107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2F6EBA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定义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751176" y="1983102"/>
            <a:ext cx="0" cy="180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32376" y="4846075"/>
            <a:ext cx="105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切割序号</a:t>
            </a:r>
            <a:endParaRPr lang="en-US" altLang="zh-CN" sz="1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48078" y="4847381"/>
            <a:ext cx="1671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消除的远程操作数</a:t>
            </a:r>
            <a:endParaRPr lang="en-US" altLang="zh-CN" sz="1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0683" y="5067130"/>
            <a:ext cx="320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①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②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③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④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82666" y="5067130"/>
            <a:ext cx="320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</a:p>
          <a:p>
            <a:pPr algn="ctr"/>
            <a:r>
              <a:rPr kumimoji="1" lang="en-US" altLang="zh-CN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1" y="998967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解决方案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大型量子线路半划分机制，包括（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）交互图构造，（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）迭代搜索最低成本切割方案，（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）仅保留关键切割，构造半划分方案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" y="5080"/>
            <a:ext cx="914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Heiti SC Light" panose="02000000000000000000" charset="-122"/>
                <a:sym typeface="+mn-ea"/>
              </a:rPr>
              <a:t>基于线路特征按需选取初始映射策略，减少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DQC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Heiti SC Light" panose="02000000000000000000" charset="-122"/>
                <a:sym typeface="+mn-ea"/>
              </a:rPr>
              <a:t>中的远程操作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67" y="2048474"/>
            <a:ext cx="2336322" cy="10044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551951" y="2020725"/>
            <a:ext cx="2532473" cy="1004400"/>
            <a:chOff x="5551951" y="2053745"/>
            <a:chExt cx="2532473" cy="10044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1128" y="2053745"/>
              <a:ext cx="1943296" cy="1004400"/>
            </a:xfrm>
            <a:prstGeom prst="rect">
              <a:avLst/>
            </a:prstGeom>
          </p:spPr>
        </p:pic>
        <p:cxnSp>
          <p:nvCxnSpPr>
            <p:cNvPr id="13" name="直线连接符 12"/>
            <p:cNvCxnSpPr/>
            <p:nvPr/>
          </p:nvCxnSpPr>
          <p:spPr>
            <a:xfrm>
              <a:off x="5551951" y="2729721"/>
              <a:ext cx="2466557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604829" y="2506694"/>
              <a:ext cx="4584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kumimoji="1" lang="zh-CN" altLang="en-US" sz="1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集合</a:t>
              </a:r>
              <a:r>
                <a:rPr kumimoji="1" lang="en-US" altLang="zh-CN" sz="1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kumimoji="1"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04829" y="2734519"/>
              <a:ext cx="45845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kumimoji="1" lang="zh-CN" altLang="en-US" sz="1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集合</a:t>
              </a:r>
              <a:r>
                <a:rPr kumimoji="1" lang="en-US" altLang="zh-CN" sz="1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endParaRPr kumimoji="1" lang="zh-CN" altLang="en-US" sz="1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398687" y="2974346"/>
            <a:ext cx="175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量子线路的“热度”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09008" y="2974346"/>
            <a:ext cx="224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量子线路的“弱连接度”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7573" y="1838621"/>
            <a:ext cx="58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热度：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94617" y="2074875"/>
            <a:ext cx="14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（热度最高）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84992" y="1562578"/>
            <a:ext cx="238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（量子位在所有双量子位门操作中被使用的次数）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94617" y="2723885"/>
            <a:ext cx="59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94617" y="2399380"/>
            <a:ext cx="591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55610" y="1562578"/>
            <a:ext cx="3114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弱连接度：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（量子位集合间交互次数）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1/1</a:t>
            </a:r>
          </a:p>
        </p:txBody>
      </p:sp>
      <p:cxnSp>
        <p:nvCxnSpPr>
          <p:cNvPr id="26" name="直接箭头连接符 41"/>
          <p:cNvCxnSpPr/>
          <p:nvPr/>
        </p:nvCxnSpPr>
        <p:spPr>
          <a:xfrm>
            <a:off x="3036862" y="1885721"/>
            <a:ext cx="300711" cy="89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76241" y="3243475"/>
            <a:ext cx="4158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“热度”最高的逻辑量子位与其他量子位的交互最频繁。该量子位应映射至度数（即与其直接相连的物理量子位数目）最高的物理量子位，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使其与更多有交互的逻辑量子位直接相连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，减少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SWAP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38774" y="3243475"/>
            <a:ext cx="39603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“弱连接度”最高的量子位集合划分方案的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集合间交互操作最少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。当这些集合映射至不同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时，执行线路所需的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远程操作数也最少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1906" y="407035"/>
            <a:ext cx="9141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单一映射算法无法有效处理量子位间交互模式各异的多种量子线路；根据量子线路“热度”、“弱连接度”特征，按需选取初始映射机制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-1" y="916417"/>
            <a:ext cx="91303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  <a:sym typeface="+mn-ea"/>
              </a:rPr>
              <a:t>观察</a:t>
            </a:r>
            <a:r>
              <a:rPr lang="en-US" altLang="zh-CN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  <a:sym typeface="+mn-ea"/>
              </a:rPr>
              <a:t>3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  <a:sym typeface="+mn-ea"/>
              </a:rPr>
              <a:t>当前单一映射算法无法处理多样化的量子位间的交互模式，引入的远程操作较多，探索描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  <a:sym typeface="+mn-ea"/>
              </a:rPr>
              <a:t>述量子线路中量子位间的交互模式的关键特征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  <a:sym typeface="+mn-ea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Heiti SC Light" panose="02000000000000000000" charset="-122"/>
                <a:sym typeface="+mn-ea"/>
              </a:rPr>
              <a:t>—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  <a:sym typeface="+mn-ea"/>
              </a:rPr>
              <a:t>“热度”、“弱连接度”</a:t>
            </a:r>
            <a:endParaRPr lang="zh-CN" altLang="en-US" b="1" dirty="0">
              <a:latin typeface="Times New Roman Bold" panose="02020703060505090304" charset="0"/>
              <a:ea typeface="黑体" panose="02010609060101010101" pitchFamily="49" charset="-122"/>
              <a:cs typeface="Times New Roman Bold" panose="0202070306050509030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-33020" y="4260850"/>
            <a:ext cx="929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</a:rPr>
              <a:t>解决方案  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pitchFamily="49" charset="-122"/>
                <a:cs typeface="Times New Roman Bold" panose="02020703060505090304" charset="0"/>
              </a:rPr>
              <a:t>基于热度和弱连接度特征的映射机制，按需选取初始映射机制，减少远程操作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394594" y="5839893"/>
            <a:ext cx="3736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基于“热度”的初始映射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（适用于含高热度量子位的线路）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5006134" y="5839893"/>
            <a:ext cx="3736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基于“弱连接度”的初始映射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（适用于量子位集合间交互较弱的的线路）</a:t>
            </a:r>
          </a:p>
        </p:txBody>
      </p:sp>
      <p:sp>
        <p:nvSpPr>
          <p:cNvPr id="94" name="矩形 93"/>
          <p:cNvSpPr/>
          <p:nvPr/>
        </p:nvSpPr>
        <p:spPr>
          <a:xfrm>
            <a:off x="313449" y="4906964"/>
            <a:ext cx="1835999" cy="669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高热度量子位映射至高度数的可靠物理量子位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375746" y="4906964"/>
            <a:ext cx="1835999" cy="66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按照与已映射量子位的交互次数由大到小顺序依次映射其他量子位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直线箭头连接符 96"/>
          <p:cNvCxnSpPr>
            <a:stCxn id="94" idx="3"/>
            <a:endCxn id="95" idx="1"/>
          </p:cNvCxnSpPr>
          <p:nvPr/>
        </p:nvCxnSpPr>
        <p:spPr>
          <a:xfrm>
            <a:off x="2149448" y="5241492"/>
            <a:ext cx="226298" cy="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816737" y="4906964"/>
            <a:ext cx="2254322" cy="669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每个量子位集合中涉及远程操作最多的量子位映射至</a:t>
            </a: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的通信量子位周围</a:t>
            </a:r>
          </a:p>
        </p:txBody>
      </p:sp>
      <p:sp>
        <p:nvSpPr>
          <p:cNvPr id="99" name="矩形 98"/>
          <p:cNvSpPr/>
          <p:nvPr/>
        </p:nvSpPr>
        <p:spPr>
          <a:xfrm>
            <a:off x="7370064" y="4906964"/>
            <a:ext cx="1351158" cy="6690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按热度顺序映射其他量子位</a:t>
            </a:r>
          </a:p>
        </p:txBody>
      </p:sp>
      <p:cxnSp>
        <p:nvCxnSpPr>
          <p:cNvPr id="102" name="直线箭头连接符 101"/>
          <p:cNvCxnSpPr>
            <a:stCxn id="98" idx="3"/>
            <a:endCxn id="99" idx="1"/>
          </p:cNvCxnSpPr>
          <p:nvPr/>
        </p:nvCxnSpPr>
        <p:spPr>
          <a:xfrm>
            <a:off x="7071059" y="5241492"/>
            <a:ext cx="299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" y="5080"/>
            <a:ext cx="914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Heiti SC Light" panose="02000000000000000000" charset="-122"/>
                <a:sym typeface="+mn-ea"/>
              </a:rPr>
              <a:t>映射转换考虑远程操作开销，减少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DQC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Heiti SC Light" panose="02000000000000000000" charset="-122"/>
                <a:sym typeface="+mn-ea"/>
              </a:rPr>
              <a:t>中的远程操作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379" y="4232261"/>
            <a:ext cx="3020518" cy="1295521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5916060" y="5890542"/>
            <a:ext cx="3307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效果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：若一个逻辑量子位与远程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节点上的量子位交互更多，可使用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跨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的远程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SWAP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将该量子位移动至远程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，减少后续远程操作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" y="3577718"/>
            <a:ext cx="914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--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b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解决方案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启发式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函数考虑远程操作开销，连续使用同一量子位的远程操作共用同一个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EPR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对执行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06" y="407035"/>
            <a:ext cx="9141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DQC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环境下考虑远程操作开销的映射转换机制；避免执行启发式代价较高的远程</a:t>
            </a:r>
            <a:r>
              <a:rPr lang="en-GB" altLang="zh-CN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CNOT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GB" altLang="zh-CN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SWAP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操作，减少</a:t>
            </a:r>
            <a:r>
              <a:rPr lang="en-GB" altLang="zh-CN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EPR</a:t>
            </a:r>
            <a:r>
              <a:rPr lang="zh-CN" altLang="en-US" sz="1600" b="1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对建立次数，降低远程通信开销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7093585" y="1704761"/>
            <a:ext cx="2036445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采用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Cat-Comm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协议执行一次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远程</a:t>
            </a:r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CNOT</a:t>
            </a:r>
            <a:r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需额外执行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EPR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对构建、测量等操作，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耗时约等同于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25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次本地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CNOT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</a:t>
            </a:r>
            <a:endParaRPr lang="en-US" altLang="zh-CN" sz="14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983230" y="3134146"/>
            <a:ext cx="381762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Cat-Comm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协议中的各类操作耗时及执行次数</a:t>
            </a:r>
            <a:endParaRPr lang="zh-CN" altLang="en-GB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109397" y="1497581"/>
            <a:ext cx="2794171" cy="1694193"/>
            <a:chOff x="3045979" y="4866525"/>
            <a:chExt cx="2794171" cy="1694193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 rotWithShape="1">
            <a:blip r:embed="rId5"/>
            <a:srcRect l="-1" t="3" r="-3003" b="5225"/>
            <a:stretch>
              <a:fillRect/>
            </a:stretch>
          </p:blipFill>
          <p:spPr>
            <a:xfrm rot="5400000">
              <a:off x="3631436" y="5738138"/>
              <a:ext cx="482859" cy="41521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 rotWithShape="1">
            <a:blip r:embed="rId5"/>
            <a:srcRect l="-1" t="3" r="-3003" b="5225"/>
            <a:stretch>
              <a:fillRect/>
            </a:stretch>
          </p:blipFill>
          <p:spPr>
            <a:xfrm rot="5400000">
              <a:off x="3627708" y="5840699"/>
              <a:ext cx="482859" cy="41521"/>
            </a:xfrm>
            <a:prstGeom prst="rect">
              <a:avLst/>
            </a:prstGeom>
          </p:spPr>
        </p:pic>
        <p:sp>
          <p:nvSpPr>
            <p:cNvPr id="84" name="文本框 83"/>
            <p:cNvSpPr txBox="1"/>
            <p:nvPr/>
          </p:nvSpPr>
          <p:spPr>
            <a:xfrm>
              <a:off x="3067933" y="5227251"/>
              <a:ext cx="5757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200"/>
              <a:r>
                <a:rPr kumimoji="1" lang="zh-CN" altLang="en-US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节点</a:t>
              </a:r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</a:t>
              </a:r>
              <a:endParaRPr kumimoji="1" lang="zh-CN" altLang="en-US" sz="1100" baseline="-25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057114" y="6172021"/>
              <a:ext cx="5757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200"/>
              <a:r>
                <a:rPr kumimoji="1" lang="zh-CN" altLang="en-US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节点</a:t>
              </a:r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B</a:t>
              </a:r>
              <a:endParaRPr kumimoji="1" lang="zh-CN" altLang="en-US" sz="1100" baseline="-25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4668203" y="4880288"/>
              <a:ext cx="117194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/>
              <a:r>
                <a:rPr lang="zh-CN" altLang="en-US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Cat-</a:t>
              </a:r>
              <a:r>
                <a:rPr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dis</a:t>
              </a:r>
              <a:r>
                <a:rPr lang="zh-CN" altLang="en-US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tangler</a:t>
              </a:r>
            </a:p>
          </p:txBody>
        </p:sp>
        <p:sp>
          <p:nvSpPr>
            <p:cNvPr id="87" name="圆角矩形 87"/>
            <p:cNvSpPr/>
            <p:nvPr/>
          </p:nvSpPr>
          <p:spPr>
            <a:xfrm>
              <a:off x="4779373" y="5110208"/>
              <a:ext cx="618226" cy="1169032"/>
            </a:xfrm>
            <a:prstGeom prst="roundRect">
              <a:avLst>
                <a:gd name="adj" fmla="val 4902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1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8" name="圆角矩形 94"/>
            <p:cNvSpPr/>
            <p:nvPr/>
          </p:nvSpPr>
          <p:spPr>
            <a:xfrm>
              <a:off x="3963629" y="5110208"/>
              <a:ext cx="495517" cy="1170440"/>
            </a:xfrm>
            <a:prstGeom prst="roundRect">
              <a:avLst>
                <a:gd name="adj" fmla="val 4902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1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89" name="直线连接符 5"/>
            <p:cNvCxnSpPr>
              <a:stCxn id="103" idx="3"/>
            </p:cNvCxnSpPr>
            <p:nvPr/>
          </p:nvCxnSpPr>
          <p:spPr>
            <a:xfrm flipH="1" flipV="1">
              <a:off x="3924879" y="5493071"/>
              <a:ext cx="416385" cy="106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0" name="文本框 89"/>
            <p:cNvSpPr txBox="1"/>
            <p:nvPr/>
          </p:nvSpPr>
          <p:spPr>
            <a:xfrm>
              <a:off x="3540394" y="5329177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q</a:t>
              </a:r>
              <a:r>
                <a:rPr kumimoji="1" lang="en-US" altLang="zh-CN" sz="1100" baseline="-250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endParaRPr kumimoji="1" lang="zh-CN" altLang="en-US" sz="1100" baseline="-25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91" name="直线连接符 6"/>
            <p:cNvCxnSpPr/>
            <p:nvPr/>
          </p:nvCxnSpPr>
          <p:spPr>
            <a:xfrm flipH="1">
              <a:off x="3924879" y="6148474"/>
              <a:ext cx="134731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文本框 91"/>
            <p:cNvSpPr txBox="1"/>
            <p:nvPr/>
          </p:nvSpPr>
          <p:spPr>
            <a:xfrm>
              <a:off x="3540394" y="600588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q</a:t>
              </a:r>
              <a:r>
                <a:rPr kumimoji="1" lang="en-US" altLang="zh-CN" sz="1100" baseline="-250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</a:t>
              </a:r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’</a:t>
              </a:r>
              <a:endParaRPr kumimoji="1" lang="zh-CN" altLang="en-US" sz="11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93" name="直线连接符 2"/>
            <p:cNvCxnSpPr/>
            <p:nvPr/>
          </p:nvCxnSpPr>
          <p:spPr>
            <a:xfrm flipH="1">
              <a:off x="3924879" y="5226575"/>
              <a:ext cx="157306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4" name="文本框 93"/>
            <p:cNvSpPr txBox="1"/>
            <p:nvPr/>
          </p:nvSpPr>
          <p:spPr>
            <a:xfrm>
              <a:off x="3540394" y="5079531"/>
              <a:ext cx="324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q</a:t>
              </a:r>
              <a:r>
                <a:rPr kumimoji="1" lang="en-US" altLang="zh-CN" sz="1100" baseline="-250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endParaRPr kumimoji="1" lang="zh-CN" altLang="en-US" sz="1100" baseline="-25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95" name="直线连接符 7"/>
            <p:cNvCxnSpPr/>
            <p:nvPr/>
          </p:nvCxnSpPr>
          <p:spPr>
            <a:xfrm flipH="1">
              <a:off x="3924879" y="6457177"/>
              <a:ext cx="69997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6" name="文本框 95"/>
            <p:cNvSpPr txBox="1"/>
            <p:nvPr/>
          </p:nvSpPr>
          <p:spPr>
            <a:xfrm>
              <a:off x="3540394" y="629910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q</a:t>
              </a:r>
              <a:r>
                <a:rPr kumimoji="1" lang="en-US" altLang="zh-CN" sz="1100" baseline="-250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r>
                <a:rPr kumimoji="1"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’</a:t>
              </a:r>
              <a:endParaRPr kumimoji="1" lang="zh-CN" altLang="en-US" sz="11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808293" y="5170416"/>
              <a:ext cx="111572" cy="11157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1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811467" y="6404683"/>
              <a:ext cx="111572" cy="11157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1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3807598" y="5434125"/>
              <a:ext cx="111572" cy="11157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1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808718" y="6088555"/>
              <a:ext cx="111572" cy="11157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1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01" name="直线连接符 15"/>
            <p:cNvCxnSpPr/>
            <p:nvPr/>
          </p:nvCxnSpPr>
          <p:spPr>
            <a:xfrm flipH="1">
              <a:off x="3045979" y="5814795"/>
              <a:ext cx="2477044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2" name="直接连接符 340"/>
            <p:cNvCxnSpPr/>
            <p:nvPr/>
          </p:nvCxnSpPr>
          <p:spPr>
            <a:xfrm>
              <a:off x="4055980" y="5223386"/>
              <a:ext cx="1703" cy="26652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none" w="med" len="med"/>
            </a:ln>
            <a:effectLst/>
          </p:spPr>
        </p:cxnSp>
        <p:sp>
          <p:nvSpPr>
            <p:cNvPr id="103" name="矩形 102"/>
            <p:cNvSpPr/>
            <p:nvPr/>
          </p:nvSpPr>
          <p:spPr>
            <a:xfrm>
              <a:off x="4196735" y="5421871"/>
              <a:ext cx="144528" cy="14452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M</a:t>
              </a:r>
              <a:endParaRPr kumimoji="1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340"/>
            <p:cNvCxnSpPr/>
            <p:nvPr/>
          </p:nvCxnSpPr>
          <p:spPr>
            <a:xfrm>
              <a:off x="4386924" y="5494135"/>
              <a:ext cx="0" cy="59058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headEnd type="oval" w="med" len="med"/>
              <a:tailEnd type="none" w="med" len="med"/>
            </a:ln>
            <a:effectLst/>
          </p:spPr>
        </p:cxnSp>
        <p:sp>
          <p:nvSpPr>
            <p:cNvPr id="105" name="文本框 104"/>
            <p:cNvSpPr txBox="1"/>
            <p:nvPr/>
          </p:nvSpPr>
          <p:spPr>
            <a:xfrm>
              <a:off x="3640124" y="4866525"/>
              <a:ext cx="11106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/>
              <a:r>
                <a:rPr lang="zh-CN" altLang="en-US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Cat-entangler</a:t>
              </a:r>
            </a:p>
          </p:txBody>
        </p:sp>
        <p:cxnSp>
          <p:nvCxnSpPr>
            <p:cNvPr id="106" name="直接连接符 340"/>
            <p:cNvCxnSpPr/>
            <p:nvPr/>
          </p:nvCxnSpPr>
          <p:spPr>
            <a:xfrm>
              <a:off x="4625073" y="6148474"/>
              <a:ext cx="0" cy="25943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none" w="med" len="med"/>
            </a:ln>
            <a:effectLst/>
          </p:spPr>
        </p:cxnSp>
        <p:sp>
          <p:nvSpPr>
            <p:cNvPr id="107" name="矩形 106"/>
            <p:cNvSpPr/>
            <p:nvPr/>
          </p:nvSpPr>
          <p:spPr>
            <a:xfrm>
              <a:off x="4826105" y="6073849"/>
              <a:ext cx="144528" cy="14452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H</a:t>
              </a:r>
              <a:endParaRPr kumimoji="1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099400" y="6070527"/>
              <a:ext cx="144528" cy="14452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M</a:t>
              </a:r>
              <a:endParaRPr kumimoji="1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340"/>
            <p:cNvCxnSpPr>
              <a:endCxn id="110" idx="2"/>
            </p:cNvCxnSpPr>
            <p:nvPr/>
          </p:nvCxnSpPr>
          <p:spPr>
            <a:xfrm flipV="1">
              <a:off x="5291515" y="5301299"/>
              <a:ext cx="0" cy="84717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  <a:miter lim="800000"/>
              <a:headEnd type="oval" w="med" len="med"/>
              <a:tailEnd type="none" w="med" len="med"/>
            </a:ln>
            <a:effectLst/>
          </p:spPr>
        </p:cxnSp>
        <p:sp>
          <p:nvSpPr>
            <p:cNvPr id="110" name="矩形 109"/>
            <p:cNvSpPr/>
            <p:nvPr/>
          </p:nvSpPr>
          <p:spPr>
            <a:xfrm>
              <a:off x="5219251" y="5156771"/>
              <a:ext cx="144528" cy="14452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Z</a:t>
              </a:r>
              <a:endParaRPr kumimoji="1" lang="zh-CN" altLang="en-US" sz="11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11" name="直接连接符 441"/>
            <p:cNvCxnSpPr>
              <a:stCxn id="112" idx="0"/>
              <a:endCxn id="112" idx="4"/>
            </p:cNvCxnSpPr>
            <p:nvPr/>
          </p:nvCxnSpPr>
          <p:spPr>
            <a:xfrm>
              <a:off x="4057683" y="5448179"/>
              <a:ext cx="0" cy="8667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12" name="椭圆 111"/>
            <p:cNvSpPr/>
            <p:nvPr/>
          </p:nvSpPr>
          <p:spPr>
            <a:xfrm>
              <a:off x="4014344" y="5448179"/>
              <a:ext cx="86678" cy="86678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13" name="直接连接符 443"/>
            <p:cNvCxnSpPr>
              <a:stCxn id="112" idx="2"/>
              <a:endCxn id="112" idx="6"/>
            </p:cNvCxnSpPr>
            <p:nvPr/>
          </p:nvCxnSpPr>
          <p:spPr>
            <a:xfrm>
              <a:off x="4014344" y="5491519"/>
              <a:ext cx="866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441"/>
            <p:cNvCxnSpPr>
              <a:stCxn id="115" idx="0"/>
              <a:endCxn id="115" idx="4"/>
            </p:cNvCxnSpPr>
            <p:nvPr/>
          </p:nvCxnSpPr>
          <p:spPr>
            <a:xfrm>
              <a:off x="4385160" y="6103294"/>
              <a:ext cx="0" cy="8667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15" name="椭圆 114"/>
            <p:cNvSpPr/>
            <p:nvPr/>
          </p:nvSpPr>
          <p:spPr>
            <a:xfrm>
              <a:off x="4341821" y="6103294"/>
              <a:ext cx="86678" cy="86678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16" name="直接连接符 443"/>
            <p:cNvCxnSpPr>
              <a:stCxn id="115" idx="2"/>
              <a:endCxn id="115" idx="6"/>
            </p:cNvCxnSpPr>
            <p:nvPr/>
          </p:nvCxnSpPr>
          <p:spPr>
            <a:xfrm>
              <a:off x="4341821" y="6146633"/>
              <a:ext cx="866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441"/>
            <p:cNvCxnSpPr>
              <a:stCxn id="118" idx="0"/>
              <a:endCxn id="118" idx="4"/>
            </p:cNvCxnSpPr>
            <p:nvPr/>
          </p:nvCxnSpPr>
          <p:spPr>
            <a:xfrm>
              <a:off x="4624851" y="6413838"/>
              <a:ext cx="0" cy="8667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18" name="椭圆 117"/>
            <p:cNvSpPr/>
            <p:nvPr/>
          </p:nvSpPr>
          <p:spPr>
            <a:xfrm>
              <a:off x="4581512" y="6413838"/>
              <a:ext cx="86678" cy="86678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i="0" u="none" strike="noStrike" kern="0" cap="none" spc="0" normalizeH="0" baseline="0" noProof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19" name="直接连接符 443"/>
            <p:cNvCxnSpPr/>
            <p:nvPr/>
          </p:nvCxnSpPr>
          <p:spPr>
            <a:xfrm>
              <a:off x="4581512" y="6457177"/>
              <a:ext cx="86678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20" name="文本框 119"/>
            <p:cNvSpPr txBox="1"/>
            <p:nvPr/>
          </p:nvSpPr>
          <p:spPr>
            <a:xfrm>
              <a:off x="4246033" y="6188882"/>
              <a:ext cx="76523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/>
              <a:r>
                <a:rPr lang="zh-CN" altLang="en-US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目标操作</a:t>
              </a:r>
              <a:endParaRPr lang="en-US" altLang="zh-CN" sz="11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341827" y="5761200"/>
              <a:ext cx="6323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/>
              <a:r>
                <a:rPr lang="en-US" altLang="zh-CN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EPR</a:t>
              </a:r>
              <a:r>
                <a:rPr lang="zh-CN" altLang="en-US" sz="11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</a:t>
              </a:r>
              <a:endParaRPr lang="en-US" altLang="zh-CN" sz="11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-52020" y="3134042"/>
            <a:ext cx="3117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执行远程操作常用的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Cat-Comm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协议</a:t>
            </a:r>
            <a:endParaRPr lang="en-GB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-1" y="916417"/>
            <a:ext cx="9130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--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观察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若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多个量子位间存在交互操作且跨</a:t>
            </a:r>
            <a:r>
              <a:rPr lang="en-GB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QPU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映射，映射转换时常需执行延迟更高，错误率更高的远程操作（如跨程序</a:t>
            </a:r>
            <a:r>
              <a:rPr lang="en-GB" altLang="zh-CN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SWAP/CNOT</a:t>
            </a:r>
            <a:r>
              <a:rPr lang="zh-CN" altLang="en-GB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影响量子程序的执行保真度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177453" y="5890542"/>
            <a:ext cx="277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效果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：使用同一量子位的连续远程操作可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共享</a:t>
            </a:r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EPR</a:t>
            </a:r>
            <a:r>
              <a:rPr lang="zh-CN" altLang="en-US" sz="14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执行，减少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EPR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对建立次数，降低远程通信开销。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3201198" y="4092780"/>
            <a:ext cx="2726631" cy="1574483"/>
            <a:chOff x="1918657" y="4376244"/>
            <a:chExt cx="2726631" cy="1574483"/>
          </a:xfrm>
        </p:grpSpPr>
        <p:cxnSp>
          <p:nvCxnSpPr>
            <p:cNvPr id="131" name="直线连接符 130"/>
            <p:cNvCxnSpPr/>
            <p:nvPr/>
          </p:nvCxnSpPr>
          <p:spPr>
            <a:xfrm>
              <a:off x="2679631" y="4803021"/>
              <a:ext cx="177034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连接符 133"/>
            <p:cNvCxnSpPr/>
            <p:nvPr/>
          </p:nvCxnSpPr>
          <p:spPr>
            <a:xfrm>
              <a:off x="2679631" y="5138301"/>
              <a:ext cx="177034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/>
            <p:cNvCxnSpPr/>
            <p:nvPr/>
          </p:nvCxnSpPr>
          <p:spPr>
            <a:xfrm>
              <a:off x="2679631" y="5473581"/>
              <a:ext cx="177034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连接符 135"/>
            <p:cNvCxnSpPr/>
            <p:nvPr/>
          </p:nvCxnSpPr>
          <p:spPr>
            <a:xfrm>
              <a:off x="2679631" y="5808861"/>
              <a:ext cx="1770347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连接符 138"/>
            <p:cNvCxnSpPr>
              <a:endCxn id="155" idx="4"/>
            </p:cNvCxnSpPr>
            <p:nvPr/>
          </p:nvCxnSpPr>
          <p:spPr>
            <a:xfrm>
              <a:off x="3166533" y="4803021"/>
              <a:ext cx="0" cy="4065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连接符 142"/>
            <p:cNvCxnSpPr>
              <a:endCxn id="157" idx="4"/>
            </p:cNvCxnSpPr>
            <p:nvPr/>
          </p:nvCxnSpPr>
          <p:spPr>
            <a:xfrm>
              <a:off x="3531282" y="4803021"/>
              <a:ext cx="0" cy="74186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连接符 144"/>
            <p:cNvCxnSpPr>
              <a:endCxn id="158" idx="4"/>
            </p:cNvCxnSpPr>
            <p:nvPr/>
          </p:nvCxnSpPr>
          <p:spPr>
            <a:xfrm>
              <a:off x="3916127" y="4803021"/>
              <a:ext cx="2588" cy="108143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/>
            <p:cNvSpPr txBox="1"/>
            <p:nvPr/>
          </p:nvSpPr>
          <p:spPr>
            <a:xfrm>
              <a:off x="2404563" y="4615080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q</a:t>
              </a:r>
              <a:r>
                <a:rPr kumimoji="1" lang="en-US" altLang="zh-CN" sz="1400" baseline="-25000" dirty="0"/>
                <a:t>1</a:t>
              </a:r>
              <a:endParaRPr kumimoji="1" lang="zh-CN" altLang="en-US" sz="1400" baseline="-25000" dirty="0"/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2404563" y="4922857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q</a:t>
              </a:r>
              <a:r>
                <a:rPr kumimoji="1" lang="en-US" altLang="zh-CN" sz="1400" baseline="-25000" dirty="0"/>
                <a:t>2</a:t>
              </a:r>
              <a:endParaRPr kumimoji="1" lang="zh-CN" altLang="en-US" sz="1400" baseline="-25000" dirty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404563" y="5255041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q</a:t>
              </a:r>
              <a:r>
                <a:rPr kumimoji="1" lang="en-US" altLang="zh-CN" sz="1400" baseline="-25000" dirty="0"/>
                <a:t>3</a:t>
              </a:r>
              <a:endParaRPr kumimoji="1" lang="zh-CN" altLang="en-US" sz="1400" baseline="-25000" dirty="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404563" y="5599001"/>
              <a:ext cx="340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q</a:t>
              </a:r>
              <a:r>
                <a:rPr kumimoji="1" lang="en-US" altLang="zh-CN" sz="1400" baseline="-25000" dirty="0"/>
                <a:t>4</a:t>
              </a:r>
              <a:endParaRPr kumimoji="1" lang="zh-CN" altLang="en-US" sz="1400" baseline="-25000" dirty="0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3089588" y="5055712"/>
              <a:ext cx="153889" cy="153889"/>
            </a:xfrm>
            <a:prstGeom prst="ellips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3454337" y="5390992"/>
              <a:ext cx="153889" cy="153889"/>
            </a:xfrm>
            <a:prstGeom prst="ellips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3841770" y="5730567"/>
              <a:ext cx="153889" cy="153889"/>
            </a:xfrm>
            <a:prstGeom prst="ellips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4" name="直线连接符 163"/>
            <p:cNvCxnSpPr/>
            <p:nvPr/>
          </p:nvCxnSpPr>
          <p:spPr>
            <a:xfrm>
              <a:off x="2020824" y="5306980"/>
              <a:ext cx="252864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/>
            <p:cNvSpPr txBox="1"/>
            <p:nvPr/>
          </p:nvSpPr>
          <p:spPr>
            <a:xfrm>
              <a:off x="1918657" y="5009676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QPU</a:t>
              </a:r>
              <a:r>
                <a:rPr kumimoji="1" lang="en-US" altLang="zh-CN" sz="14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endParaRPr kumimoji="1" lang="zh-CN" altLang="en-US" sz="1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18657" y="5268266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QPU</a:t>
              </a:r>
              <a:r>
                <a:rPr kumimoji="1" lang="en-US" altLang="zh-CN" sz="1400" baseline="-25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</a:t>
              </a:r>
              <a:endParaRPr kumimoji="1" lang="zh-CN" altLang="en-US" sz="1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417115" y="4690872"/>
              <a:ext cx="608557" cy="1259855"/>
            </a:xfrm>
            <a:prstGeom prst="rect">
              <a:avLst/>
            </a:prstGeom>
            <a:ln w="285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2795326" y="4376244"/>
              <a:ext cx="1849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仅需构建</a:t>
              </a:r>
              <a:r>
                <a:rPr lang="en-US" altLang="zh-CN" sz="14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r>
                <a:rPr lang="zh-CN" altLang="en-US" sz="14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次</a:t>
              </a:r>
              <a:r>
                <a:rPr lang="en-US" altLang="zh-CN" sz="14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EPR</a:t>
              </a:r>
              <a:r>
                <a:rPr lang="zh-CN" altLang="en-US" sz="1400" b="1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</a:t>
              </a:r>
              <a:endPara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38715" y="4658976"/>
            <a:ext cx="317783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启发式函数设计：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远程操作开销</a:t>
            </a:r>
            <a:r>
              <a:rPr lang="en-US" altLang="zh-CN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=25×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本地操作开销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连续使用同一量子位的远程操作仅产生一次远程操作开销</a:t>
            </a: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120390" y="1600621"/>
          <a:ext cx="2994660" cy="147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延迟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Cat-Comm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所需执行次数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CX and CZ gates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（本地操作）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 CX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Measure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5 CX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EPR preparation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~ 12 CX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uFillTx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右大括号 8"/>
          <p:cNvSpPr/>
          <p:nvPr>
            <p:custDataLst>
              <p:tags r:id="rId2"/>
            </p:custDataLst>
          </p:nvPr>
        </p:nvSpPr>
        <p:spPr>
          <a:xfrm>
            <a:off x="6115050" y="1971461"/>
            <a:ext cx="119380" cy="1090930"/>
          </a:xfrm>
          <a:prstGeom prst="rightBrace">
            <a:avLst>
              <a:gd name="adj1" fmla="val 72962"/>
              <a:gd name="adj2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22035" y="2197521"/>
            <a:ext cx="102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Cat-Comm</a:t>
            </a:r>
          </a:p>
          <a:p>
            <a:pPr algn="ctr"/>
            <a:r>
              <a:rPr lang="zh-CN" altLang="en-US" sz="12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所需总时间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25 CX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dlZGFmNmNhN2Y2NzI3NmJlMDkwN2Y2NTEwZjRiNW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7*114"/>
  <p:tag name="TABLE_ENDDRAG_RECT" val="211*121*257*1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23</TotalTime>
  <Words>1360</Words>
  <Application>Microsoft Macintosh PowerPoint</Application>
  <PresentationFormat>全屏显示(4:3)</PresentationFormat>
  <Paragraphs>154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Times New Roman Bold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副研究员三级申请报告</dc:title>
  <dc:creator>ll ll</dc:creator>
  <cp:lastModifiedBy>星磊 窦</cp:lastModifiedBy>
  <cp:revision>4078</cp:revision>
  <dcterms:created xsi:type="dcterms:W3CDTF">2024-01-31T05:59:00Z</dcterms:created>
  <dcterms:modified xsi:type="dcterms:W3CDTF">2024-08-26T14:26:28Z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034B0423A7A84EEE839F245A1F07C4DD_13</vt:lpwstr>
  </property>
</Properties>
</file>