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489" r:id="rId2"/>
    <p:sldId id="491" r:id="rId3"/>
    <p:sldId id="495" r:id="rId4"/>
    <p:sldId id="497" r:id="rId5"/>
  </p:sldIdLst>
  <p:sldSz cx="9144000" cy="6858000" type="screen4x3"/>
  <p:notesSz cx="6858000" cy="9144000"/>
  <p:custDataLst>
    <p:tags r:id="rId7"/>
  </p:custDataLst>
  <p:defaultText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80" userDrawn="1">
          <p15:clr>
            <a:srgbClr val="A4A3A4"/>
          </p15:clr>
        </p15:guide>
        <p15:guide id="2" pos="292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liumin" initials="l" lastIdx="1" clrIdx="0"/>
  <p:cmAuthor id="1" name="袁开炎" initials="袁开炎" lastIdx="1" clrIdx="0"/>
  <p:cmAuthor id="2" name="hezl" initials="h" lastIdx="1" clrIdx="1"/>
  <p:cmAuthor id="3" name="Microsoft Office User" initials="M" lastIdx="1" clrIdx="2"/>
  <p:cmAuthor id="4" name="loongson" initials="l" lastIdx="19" clrIdx="3"/>
  <p:cmAuthor id="5"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6EBA"/>
    <a:srgbClr val="27BD1B"/>
    <a:srgbClr val="FF0000"/>
    <a:srgbClr val="FF00FF"/>
    <a:srgbClr val="2749FF"/>
    <a:srgbClr val="3AFF23"/>
    <a:srgbClr val="FBFF0C"/>
    <a:srgbClr val="4BB1F0"/>
    <a:srgbClr val="F1C0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83" autoAdjust="0"/>
    <p:restoredTop sz="96067" autoAdjust="0"/>
  </p:normalViewPr>
  <p:slideViewPr>
    <p:cSldViewPr snapToGrid="0" snapToObjects="1" showGuides="1">
      <p:cViewPr varScale="1">
        <p:scale>
          <a:sx n="150" d="100"/>
          <a:sy n="150" d="100"/>
        </p:scale>
        <p:origin x="1800" y="200"/>
      </p:cViewPr>
      <p:guideLst>
        <p:guide orient="horz" pos="2080"/>
        <p:guide pos="2929"/>
      </p:guideLst>
    </p:cSldViewPr>
  </p:slideViewPr>
  <p:notesTextViewPr>
    <p:cViewPr>
      <p:scale>
        <a:sx n="100" d="100"/>
        <a:sy n="100"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tags" Target="tags/tag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91903F-F1FE-F448-937B-221C057B0350}" type="datetimeFigureOut">
              <a:rPr kumimoji="1" lang="zh-CN" altLang="en-US" smtClean="0"/>
              <a:t>2024/9/10</a:t>
            </a:fld>
            <a:endParaRPr kumimoji="1"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6B92BB7-995E-CA4B-B2AF-7F7D8569CDF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kumimoji="1"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457200" y="274638"/>
            <a:ext cx="6019800" cy="5851525"/>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kumimoji="1"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kumimoji="1"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kumimoji="1"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kumimoji="1"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343169F-E15E-8542-A385-DE0D405B1C1D}" type="datetimeFigureOut">
              <a:rPr kumimoji="1" lang="zh-CN" altLang="en-US" smtClean="0"/>
              <a:t>2024/9/10</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38C1A3C4-F348-3C47-A053-EFAD131ACB00}"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43169F-E15E-8542-A385-DE0D405B1C1D}" type="datetimeFigureOut">
              <a:rPr kumimoji="1" lang="zh-CN" altLang="en-US" smtClean="0"/>
              <a:t>2024/9/10</a:t>
            </a:fld>
            <a:endParaRPr kumimoji="1"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C1A3C4-F348-3C47-A053-EFAD131ACB00}"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panose="020B0604020202020204"/>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panose="020B0604020202020204"/>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panose="020B0604020202020204"/>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p:bodyStyle>
    <p:otherStyle>
      <a:defPPr>
        <a:defRPr lang="zh-CN"/>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任意形状 889"/>
          <p:cNvSpPr/>
          <p:nvPr/>
        </p:nvSpPr>
        <p:spPr>
          <a:xfrm>
            <a:off x="3877616" y="1630676"/>
            <a:ext cx="2127090" cy="919812"/>
          </a:xfrm>
          <a:custGeom>
            <a:avLst/>
            <a:gdLst>
              <a:gd name="connsiteX0" fmla="*/ 0 w 2127090"/>
              <a:gd name="connsiteY0" fmla="*/ 0 h 919812"/>
              <a:gd name="connsiteX1" fmla="*/ 1534871 w 2127090"/>
              <a:gd name="connsiteY1" fmla="*/ 0 h 919812"/>
              <a:gd name="connsiteX2" fmla="*/ 1534871 w 2127090"/>
              <a:gd name="connsiteY2" fmla="*/ 567036 h 919812"/>
              <a:gd name="connsiteX3" fmla="*/ 2127090 w 2127090"/>
              <a:gd name="connsiteY3" fmla="*/ 567036 h 919812"/>
              <a:gd name="connsiteX4" fmla="*/ 2127090 w 2127090"/>
              <a:gd name="connsiteY4" fmla="*/ 919812 h 919812"/>
              <a:gd name="connsiteX5" fmla="*/ 0 w 2127090"/>
              <a:gd name="connsiteY5" fmla="*/ 919812 h 919812"/>
              <a:gd name="connsiteX6" fmla="*/ 0 w 2127090"/>
              <a:gd name="connsiteY6" fmla="*/ 0 h 9198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7090" h="919812">
                <a:moveTo>
                  <a:pt x="0" y="0"/>
                </a:moveTo>
                <a:lnTo>
                  <a:pt x="1534871" y="0"/>
                </a:lnTo>
                <a:lnTo>
                  <a:pt x="1534871" y="567036"/>
                </a:lnTo>
                <a:lnTo>
                  <a:pt x="2127090" y="567036"/>
                </a:lnTo>
                <a:lnTo>
                  <a:pt x="2127090" y="919812"/>
                </a:lnTo>
                <a:lnTo>
                  <a:pt x="0" y="919812"/>
                </a:lnTo>
                <a:lnTo>
                  <a:pt x="0" y="0"/>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cs typeface="Arial" panose="020B0604020202020204" pitchFamily="34" charset="0"/>
            </a:endParaRPr>
          </a:p>
        </p:txBody>
      </p:sp>
      <p:sp>
        <p:nvSpPr>
          <p:cNvPr id="885" name="任意形状 884"/>
          <p:cNvSpPr/>
          <p:nvPr/>
        </p:nvSpPr>
        <p:spPr>
          <a:xfrm>
            <a:off x="7407549" y="1632155"/>
            <a:ext cx="957054" cy="923875"/>
          </a:xfrm>
          <a:custGeom>
            <a:avLst/>
            <a:gdLst>
              <a:gd name="connsiteX0" fmla="*/ 0 w 957054"/>
              <a:gd name="connsiteY0" fmla="*/ 0 h 923875"/>
              <a:gd name="connsiteX1" fmla="*/ 373852 w 957054"/>
              <a:gd name="connsiteY1" fmla="*/ 0 h 923875"/>
              <a:gd name="connsiteX2" fmla="*/ 373852 w 957054"/>
              <a:gd name="connsiteY2" fmla="*/ 572036 h 923875"/>
              <a:gd name="connsiteX3" fmla="*/ 957054 w 957054"/>
              <a:gd name="connsiteY3" fmla="*/ 572036 h 923875"/>
              <a:gd name="connsiteX4" fmla="*/ 957054 w 957054"/>
              <a:gd name="connsiteY4" fmla="*/ 923875 h 923875"/>
              <a:gd name="connsiteX5" fmla="*/ 0 w 957054"/>
              <a:gd name="connsiteY5" fmla="*/ 923875 h 923875"/>
              <a:gd name="connsiteX6" fmla="*/ 0 w 957054"/>
              <a:gd name="connsiteY6" fmla="*/ 0 h 923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57054" h="923875">
                <a:moveTo>
                  <a:pt x="0" y="0"/>
                </a:moveTo>
                <a:lnTo>
                  <a:pt x="373852" y="0"/>
                </a:lnTo>
                <a:lnTo>
                  <a:pt x="373852" y="572036"/>
                </a:lnTo>
                <a:lnTo>
                  <a:pt x="957054" y="572036"/>
                </a:lnTo>
                <a:lnTo>
                  <a:pt x="957054" y="923875"/>
                </a:lnTo>
                <a:lnTo>
                  <a:pt x="0" y="923875"/>
                </a:lnTo>
                <a:lnTo>
                  <a:pt x="0" y="0"/>
                </a:lnTo>
                <a:close/>
              </a:path>
            </a:pathLst>
          </a:cu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latin typeface="Arial" panose="020B0604020202020204" pitchFamily="34" charset="0"/>
              <a:cs typeface="Arial" panose="020B0604020202020204" pitchFamily="34" charset="0"/>
            </a:endParaRPr>
          </a:p>
        </p:txBody>
      </p:sp>
      <p:sp>
        <p:nvSpPr>
          <p:cNvPr id="4" name="文本框 3"/>
          <p:cNvSpPr txBox="1"/>
          <p:nvPr/>
        </p:nvSpPr>
        <p:spPr>
          <a:xfrm>
            <a:off x="-58632" y="5080"/>
            <a:ext cx="9243060" cy="460375"/>
          </a:xfrm>
          <a:prstGeom prst="rect">
            <a:avLst/>
          </a:prstGeom>
          <a:noFill/>
        </p:spPr>
        <p:txBody>
          <a:bodyPr wrap="square" rtlCol="0">
            <a:spAutoFit/>
          </a:bodyPr>
          <a:lstStyle/>
          <a:p>
            <a:pPr algn="ctr"/>
            <a:r>
              <a:rPr lang="zh-CN" altLang="en-US" sz="2400" b="1" dirty="0">
                <a:latin typeface="Arial" panose="020B0604020202020204" pitchFamily="34" charset="0"/>
                <a:ea typeface="黑体" panose="02010609060101010101" pitchFamily="49" charset="-122"/>
                <a:cs typeface="Arial" panose="020B0604020202020204" pitchFamily="34" charset="0"/>
                <a:sym typeface="+mn-ea"/>
              </a:rPr>
              <a:t>公平分配健壮量子位资源，并发多量子程序映射，减少量子位碎片</a:t>
            </a:r>
          </a:p>
        </p:txBody>
      </p:sp>
      <p:sp>
        <p:nvSpPr>
          <p:cNvPr id="5" name="文本框 4"/>
          <p:cNvSpPr txBox="1"/>
          <p:nvPr/>
        </p:nvSpPr>
        <p:spPr>
          <a:xfrm>
            <a:off x="1906" y="407035"/>
            <a:ext cx="9141460" cy="583565"/>
          </a:xfrm>
          <a:prstGeom prst="rect">
            <a:avLst/>
          </a:prstGeom>
          <a:noFill/>
        </p:spPr>
        <p:txBody>
          <a:bodyPr wrap="square" rtlCol="0">
            <a:spAutoFit/>
          </a:bodyPr>
          <a:lstStyle/>
          <a:p>
            <a:pPr algn="just"/>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基于量子位拓扑结构及错误率数据在并发量子程序间公平划分初始映射区域；支持并发多量子程序映射；提升量子计算机资源利用率；实现健壮（低错误率）量子位资源的公平分配</a:t>
            </a:r>
          </a:p>
        </p:txBody>
      </p:sp>
      <p:sp>
        <p:nvSpPr>
          <p:cNvPr id="6" name="文本框 5"/>
          <p:cNvSpPr txBox="1"/>
          <p:nvPr/>
        </p:nvSpPr>
        <p:spPr>
          <a:xfrm>
            <a:off x="1905" y="3140353"/>
            <a:ext cx="9143366" cy="645160"/>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rPr>
              <a:t>解决方案  </a:t>
            </a:r>
            <a:r>
              <a:rPr lang="zh-CN" altLang="en-US" b="1" dirty="0">
                <a:solidFill>
                  <a:schemeClr val="tx1"/>
                </a:solidFill>
                <a:latin typeface="Arial" panose="020B0604020202020204" pitchFamily="34" charset="0"/>
                <a:ea typeface="黑体" panose="02010609060101010101" pitchFamily="49" charset="-122"/>
                <a:cs typeface="Arial" panose="020B0604020202020204" pitchFamily="34" charset="0"/>
              </a:rPr>
              <a:t>根据量子位耦合紧密程度及错误率，预先检测连通的健壮量子位区域，使并发量子程序能够充分利用量子芯片中的健壮量子位资源</a:t>
            </a:r>
            <a:endParaRPr lang="zh-CN" altLang="en-US" b="1" dirty="0">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0" y="916305"/>
            <a:ext cx="9141460" cy="360680"/>
          </a:xfrm>
          <a:prstGeom prst="rect">
            <a:avLst/>
          </a:prstGeom>
          <a:noFill/>
        </p:spPr>
        <p:txBody>
          <a:bodyPr wrap="square" rtlCol="0">
            <a:spAutoFit/>
          </a:bodyPr>
          <a:lstStyle/>
          <a:p>
            <a:r>
              <a:rPr lang="en-US" altLang="zh-CN" sz="1750" b="1" dirty="0">
                <a:latin typeface="Arial" panose="020B0604020202020204" pitchFamily="34" charset="0"/>
                <a:ea typeface="黑体" panose="02010609060101010101" pitchFamily="49" charset="-122"/>
                <a:cs typeface="Arial" panose="020B0604020202020204" pitchFamily="34" charset="0"/>
              </a:rPr>
              <a:t>-- </a:t>
            </a:r>
            <a:r>
              <a:rPr lang="zh-CN" altLang="en-US" sz="1750"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观察</a:t>
            </a:r>
            <a:r>
              <a:rPr lang="en-US" altLang="zh-CN" sz="1750"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1</a:t>
            </a:r>
            <a:r>
              <a:rPr lang="zh-CN" altLang="en-US" sz="1750"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  </a:t>
            </a:r>
            <a:r>
              <a:rPr lang="zh-CN" altLang="en-US" sz="1750" b="1" dirty="0">
                <a:latin typeface="Arial" panose="020B0604020202020204" pitchFamily="34" charset="0"/>
                <a:ea typeface="黑体" panose="02010609060101010101" pitchFamily="49" charset="-122"/>
                <a:cs typeface="Arial" panose="020B0604020202020204" pitchFamily="34" charset="0"/>
                <a:sym typeface="+mn-ea"/>
              </a:rPr>
              <a:t>量子程序初始映射机制割裂大块连通量子位区域，产生的碎片难以被利用</a:t>
            </a:r>
          </a:p>
        </p:txBody>
      </p:sp>
      <p:sp>
        <p:nvSpPr>
          <p:cNvPr id="735" name="椭圆 734"/>
          <p:cNvSpPr/>
          <p:nvPr/>
        </p:nvSpPr>
        <p:spPr>
          <a:xfrm>
            <a:off x="178324" y="2680014"/>
            <a:ext cx="218112" cy="218112"/>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lIns="0" tIns="0" rIns="0" bIns="0" rtlCol="0" anchor="ctr">
            <a:noAutofit/>
          </a:bodyPr>
          <a:lstStyle/>
          <a:p>
            <a:pPr algn="ctr"/>
            <a:endParaRPr lang="zh-CN" altLang="en-US" sz="1400" b="1" dirty="0">
              <a:latin typeface="Arial" panose="020B0604020202020204" pitchFamily="34" charset="0"/>
              <a:cs typeface="Arial" panose="020B0604020202020204" pitchFamily="34" charset="0"/>
            </a:endParaRPr>
          </a:p>
        </p:txBody>
      </p:sp>
      <p:sp>
        <p:nvSpPr>
          <p:cNvPr id="736" name="文本框 735"/>
          <p:cNvSpPr txBox="1"/>
          <p:nvPr/>
        </p:nvSpPr>
        <p:spPr>
          <a:xfrm>
            <a:off x="439037" y="2712126"/>
            <a:ext cx="1150782" cy="184666"/>
          </a:xfrm>
          <a:prstGeom prst="rect">
            <a:avLst/>
          </a:prstGeom>
          <a:noFill/>
        </p:spPr>
        <p:txBody>
          <a:bodyPr wrap="square" lIns="0" tIns="0" rIns="18000" bIns="0" rtlCol="0">
            <a:spAutoFit/>
          </a:bodyPr>
          <a:lstStyle/>
          <a:p>
            <a:r>
              <a:rPr lang="en-US" altLang="zh-CN" sz="1200" b="1" dirty="0">
                <a:latin typeface="Arial" panose="020B0604020202020204" pitchFamily="34" charset="0"/>
                <a:cs typeface="Arial" panose="020B0604020202020204" pitchFamily="34" charset="0"/>
              </a:rPr>
              <a:t>P</a:t>
            </a:r>
            <a:r>
              <a:rPr lang="en-US" altLang="zh-CN" sz="1200" b="1" baseline="-25000" dirty="0">
                <a:latin typeface="Arial" panose="020B0604020202020204" pitchFamily="34" charset="0"/>
                <a:cs typeface="Arial" panose="020B0604020202020204" pitchFamily="34" charset="0"/>
              </a:rPr>
              <a:t>1</a:t>
            </a:r>
            <a:r>
              <a:rPr lang="zh-CN" altLang="en-US" sz="1200" b="1" dirty="0">
                <a:latin typeface="黑体" panose="02010609060101010101" pitchFamily="49" charset="-122"/>
                <a:ea typeface="黑体" panose="02010609060101010101" pitchFamily="49" charset="-122"/>
                <a:cs typeface="Arial" panose="020B0604020202020204" pitchFamily="34" charset="0"/>
              </a:rPr>
              <a:t>映射位置</a:t>
            </a:r>
          </a:p>
        </p:txBody>
      </p:sp>
      <p:sp>
        <p:nvSpPr>
          <p:cNvPr id="733" name="文本框 732"/>
          <p:cNvSpPr txBox="1"/>
          <p:nvPr/>
        </p:nvSpPr>
        <p:spPr>
          <a:xfrm>
            <a:off x="439039" y="2284053"/>
            <a:ext cx="2074230" cy="184666"/>
          </a:xfrm>
          <a:prstGeom prst="rect">
            <a:avLst/>
          </a:prstGeom>
          <a:noFill/>
        </p:spPr>
        <p:txBody>
          <a:bodyPr wrap="square" lIns="0" tIns="0" rIns="18000" bIns="0" rtlCol="0">
            <a:spAutoFit/>
          </a:bodyPr>
          <a:lstStyle/>
          <a:p>
            <a:r>
              <a:rPr lang="zh-CN" altLang="en-US" sz="1200" b="1" dirty="0">
                <a:latin typeface="黑体" panose="02010609060101010101" pitchFamily="49" charset="-122"/>
                <a:ea typeface="黑体" panose="02010609060101010101" pitchFamily="49" charset="-122"/>
                <a:cs typeface="Arial" panose="020B0604020202020204" pitchFamily="34" charset="0"/>
              </a:rPr>
              <a:t>高错误率的不可用量子位</a:t>
            </a:r>
          </a:p>
        </p:txBody>
      </p:sp>
      <p:grpSp>
        <p:nvGrpSpPr>
          <p:cNvPr id="740" name="组合 739"/>
          <p:cNvGrpSpPr/>
          <p:nvPr/>
        </p:nvGrpSpPr>
        <p:grpSpPr>
          <a:xfrm rot="2700000">
            <a:off x="178324" y="2251942"/>
            <a:ext cx="218111" cy="218111"/>
            <a:chOff x="2406172" y="1238122"/>
            <a:chExt cx="218111" cy="218111"/>
          </a:xfrm>
        </p:grpSpPr>
        <p:sp>
          <p:nvSpPr>
            <p:cNvPr id="741" name="椭圆 740"/>
            <p:cNvSpPr/>
            <p:nvPr/>
          </p:nvSpPr>
          <p:spPr>
            <a:xfrm>
              <a:off x="2406172" y="1238122"/>
              <a:ext cx="218111" cy="218111"/>
            </a:xfrm>
            <a:prstGeom prst="ellipse">
              <a:avLst/>
            </a:prstGeom>
            <a:solidFill>
              <a:schemeClr val="bg1"/>
            </a:solidFill>
            <a:ln w="12700"/>
          </p:spPr>
          <p:style>
            <a:lnRef idx="2">
              <a:schemeClr val="dk1"/>
            </a:lnRef>
            <a:fillRef idx="1">
              <a:schemeClr val="lt1"/>
            </a:fillRef>
            <a:effectRef idx="0">
              <a:schemeClr val="dk1"/>
            </a:effectRef>
            <a:fontRef idx="minor">
              <a:schemeClr val="dk1"/>
            </a:fontRef>
          </p:style>
          <p:txBody>
            <a:bodyPr lIns="0" tIns="0" rIns="0" bIns="0" rtlCol="0" anchor="ctr">
              <a:noAutofit/>
            </a:bodyPr>
            <a:lstStyle/>
            <a:p>
              <a:pPr algn="ctr"/>
              <a:endParaRPr lang="zh-CN" altLang="en-US" sz="1400" b="1" dirty="0">
                <a:latin typeface="Arial" panose="020B0604020202020204" pitchFamily="34" charset="0"/>
                <a:cs typeface="Arial" panose="020B0604020202020204" pitchFamily="34" charset="0"/>
              </a:endParaRPr>
            </a:p>
          </p:txBody>
        </p:sp>
        <p:cxnSp>
          <p:nvCxnSpPr>
            <p:cNvPr id="742" name="直接连接符 113"/>
            <p:cNvCxnSpPr>
              <a:stCxn id="741" idx="0"/>
              <a:endCxn id="741" idx="4"/>
            </p:cNvCxnSpPr>
            <p:nvPr/>
          </p:nvCxnSpPr>
          <p:spPr>
            <a:xfrm>
              <a:off x="2515228" y="1238122"/>
              <a:ext cx="0" cy="218111"/>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743" name="直接连接符 194"/>
            <p:cNvCxnSpPr>
              <a:stCxn id="741" idx="6"/>
              <a:endCxn id="741" idx="2"/>
            </p:cNvCxnSpPr>
            <p:nvPr/>
          </p:nvCxnSpPr>
          <p:spPr>
            <a:xfrm flipH="1">
              <a:off x="2406172" y="1347178"/>
              <a:ext cx="218111" cy="0"/>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grpSp>
        <p:nvGrpSpPr>
          <p:cNvPr id="879" name="组合 878"/>
          <p:cNvGrpSpPr/>
          <p:nvPr/>
        </p:nvGrpSpPr>
        <p:grpSpPr>
          <a:xfrm>
            <a:off x="3783309" y="1665596"/>
            <a:ext cx="4530871" cy="864096"/>
            <a:chOff x="2520599" y="1286057"/>
            <a:chExt cx="4530871" cy="864096"/>
          </a:xfrm>
        </p:grpSpPr>
        <p:sp>
          <p:nvSpPr>
            <p:cNvPr id="744" name="文本框 743"/>
            <p:cNvSpPr txBox="1"/>
            <p:nvPr/>
          </p:nvSpPr>
          <p:spPr>
            <a:xfrm>
              <a:off x="3994628"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6.0%</a:t>
              </a:r>
              <a:endParaRPr lang="zh-CN" altLang="en-US" sz="800" dirty="0">
                <a:latin typeface="Arial" panose="020B0604020202020204" pitchFamily="34" charset="0"/>
                <a:cs typeface="Arial" panose="020B0604020202020204" pitchFamily="34" charset="0"/>
              </a:endParaRPr>
            </a:p>
          </p:txBody>
        </p:sp>
        <p:sp>
          <p:nvSpPr>
            <p:cNvPr id="745" name="文本框 744"/>
            <p:cNvSpPr txBox="1"/>
            <p:nvPr/>
          </p:nvSpPr>
          <p:spPr>
            <a:xfrm>
              <a:off x="3405412"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8.6%</a:t>
              </a:r>
              <a:endParaRPr lang="zh-CN" altLang="en-US" sz="800" dirty="0">
                <a:latin typeface="Arial" panose="020B0604020202020204" pitchFamily="34" charset="0"/>
                <a:cs typeface="Arial" panose="020B0604020202020204" pitchFamily="34" charset="0"/>
              </a:endParaRPr>
            </a:p>
          </p:txBody>
        </p:sp>
        <p:sp>
          <p:nvSpPr>
            <p:cNvPr id="746" name="椭圆 745"/>
            <p:cNvSpPr/>
            <p:nvPr/>
          </p:nvSpPr>
          <p:spPr>
            <a:xfrm>
              <a:off x="3249768" y="1866034"/>
              <a:ext cx="266400" cy="266400"/>
            </a:xfrm>
            <a:prstGeom prst="ellipse">
              <a:avLst/>
            </a:prstGeom>
            <a:solidFill>
              <a:schemeClr val="bg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Autofit/>
            </a:bodyPr>
            <a:lstStyle/>
            <a:p>
              <a:pPr algn="ctr"/>
              <a:r>
                <a:rPr lang="en-US" altLang="zh-CN" sz="1000" dirty="0">
                  <a:latin typeface="Arial" panose="020B0604020202020204" pitchFamily="34" charset="0"/>
                  <a:cs typeface="Arial" panose="020B0604020202020204" pitchFamily="34" charset="0"/>
                </a:rPr>
                <a:t>Q13</a:t>
              </a:r>
              <a:endParaRPr lang="zh-CN" altLang="en-US" sz="1000" dirty="0">
                <a:latin typeface="Arial" panose="020B0604020202020204" pitchFamily="34" charset="0"/>
                <a:cs typeface="Arial" panose="020B0604020202020204" pitchFamily="34" charset="0"/>
              </a:endParaRPr>
            </a:p>
          </p:txBody>
        </p:sp>
        <p:sp>
          <p:nvSpPr>
            <p:cNvPr id="747" name="椭圆 746"/>
            <p:cNvSpPr/>
            <p:nvPr/>
          </p:nvSpPr>
          <p:spPr>
            <a:xfrm>
              <a:off x="3838985" y="1866034"/>
              <a:ext cx="266400" cy="266400"/>
            </a:xfrm>
            <a:prstGeom prst="ellipse">
              <a:avLst/>
            </a:prstGeom>
            <a:solidFill>
              <a:schemeClr val="bg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Autofit/>
            </a:bodyPr>
            <a:lstStyle/>
            <a:p>
              <a:pPr algn="ctr"/>
              <a:r>
                <a:rPr lang="en-US" altLang="zh-CN" sz="1000" dirty="0">
                  <a:latin typeface="Arial" panose="020B0604020202020204" pitchFamily="34" charset="0"/>
                  <a:cs typeface="Arial" panose="020B0604020202020204" pitchFamily="34" charset="0"/>
                </a:rPr>
                <a:t>Q12</a:t>
              </a:r>
              <a:endParaRPr lang="zh-CN" altLang="en-US" sz="1000" dirty="0">
                <a:latin typeface="Arial" panose="020B0604020202020204" pitchFamily="34" charset="0"/>
                <a:cs typeface="Arial" panose="020B0604020202020204" pitchFamily="34" charset="0"/>
              </a:endParaRPr>
            </a:p>
          </p:txBody>
        </p:sp>
        <p:sp>
          <p:nvSpPr>
            <p:cNvPr id="748" name="椭圆 747"/>
            <p:cNvSpPr/>
            <p:nvPr/>
          </p:nvSpPr>
          <p:spPr>
            <a:xfrm>
              <a:off x="2660551" y="1866034"/>
              <a:ext cx="266400" cy="266400"/>
            </a:xfrm>
            <a:prstGeom prst="ellipse">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oAutofit/>
            </a:bodyPr>
            <a:lstStyle/>
            <a:p>
              <a:pPr algn="ctr"/>
              <a:r>
                <a:rPr lang="en-US" altLang="zh-CN" sz="1000" dirty="0">
                  <a:solidFill>
                    <a:schemeClr val="tx1"/>
                  </a:solidFill>
                  <a:latin typeface="Arial" panose="020B0604020202020204" pitchFamily="34" charset="0"/>
                  <a:cs typeface="Arial" panose="020B0604020202020204" pitchFamily="34" charset="0"/>
                </a:rPr>
                <a:t>Q14</a:t>
              </a:r>
              <a:endParaRPr lang="zh-CN" altLang="en-US" sz="1000" dirty="0">
                <a:solidFill>
                  <a:schemeClr val="tx1"/>
                </a:solidFill>
                <a:latin typeface="Arial" panose="020B0604020202020204" pitchFamily="34" charset="0"/>
                <a:cs typeface="Arial" panose="020B0604020202020204" pitchFamily="34" charset="0"/>
              </a:endParaRPr>
            </a:p>
          </p:txBody>
        </p:sp>
        <p:cxnSp>
          <p:nvCxnSpPr>
            <p:cNvPr id="749" name="直接连接符 61"/>
            <p:cNvCxnSpPr>
              <a:stCxn id="748" idx="6"/>
              <a:endCxn id="746" idx="2"/>
            </p:cNvCxnSpPr>
            <p:nvPr/>
          </p:nvCxnSpPr>
          <p:spPr>
            <a:xfrm>
              <a:off x="2926951" y="1999234"/>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0" name="直接连接符 62"/>
            <p:cNvCxnSpPr>
              <a:stCxn id="746" idx="6"/>
              <a:endCxn id="747" idx="2"/>
            </p:cNvCxnSpPr>
            <p:nvPr/>
          </p:nvCxnSpPr>
          <p:spPr>
            <a:xfrm>
              <a:off x="3516168" y="1999234"/>
              <a:ext cx="322817" cy="0"/>
            </a:xfrm>
            <a:prstGeom prst="line">
              <a:avLst/>
            </a:prstGeom>
            <a:ln w="28575">
              <a:solidFill>
                <a:srgbClr val="C0000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51" name="椭圆 750"/>
            <p:cNvSpPr/>
            <p:nvPr/>
          </p:nvSpPr>
          <p:spPr>
            <a:xfrm>
              <a:off x="3249768" y="1292928"/>
              <a:ext cx="266400" cy="266400"/>
            </a:xfrm>
            <a:prstGeom prst="ellipse">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tx1"/>
                  </a:solidFill>
                  <a:latin typeface="Arial" panose="020B0604020202020204" pitchFamily="34" charset="0"/>
                  <a:cs typeface="Arial" panose="020B0604020202020204" pitchFamily="34" charset="0"/>
                </a:rPr>
                <a:t>Q1</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752" name="椭圆 751"/>
            <p:cNvSpPr/>
            <p:nvPr/>
          </p:nvSpPr>
          <p:spPr>
            <a:xfrm>
              <a:off x="3838985" y="1292928"/>
              <a:ext cx="266400" cy="266400"/>
            </a:xfrm>
            <a:prstGeom prst="ellipse">
              <a:avLst/>
            </a:prstGeom>
            <a:no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tx1"/>
                  </a:solidFill>
                  <a:latin typeface="Arial" panose="020B0604020202020204" pitchFamily="34" charset="0"/>
                  <a:cs typeface="Arial" panose="020B0604020202020204" pitchFamily="34" charset="0"/>
                </a:rPr>
                <a:t>Q2</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753" name="椭圆 752"/>
            <p:cNvSpPr/>
            <p:nvPr/>
          </p:nvSpPr>
          <p:spPr>
            <a:xfrm>
              <a:off x="2660551" y="1292928"/>
              <a:ext cx="266400" cy="266400"/>
            </a:xfrm>
            <a:prstGeom prst="ellipse">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tx1"/>
                  </a:solidFill>
                  <a:latin typeface="Arial" panose="020B0604020202020204" pitchFamily="34" charset="0"/>
                  <a:cs typeface="Arial" panose="020B0604020202020204" pitchFamily="34" charset="0"/>
                </a:rPr>
                <a:t>Q0</a:t>
              </a:r>
              <a:endParaRPr lang="zh-CN" altLang="en-US" sz="1000" dirty="0">
                <a:solidFill>
                  <a:schemeClr val="tx1"/>
                </a:solidFill>
                <a:latin typeface="Arial" panose="020B0604020202020204" pitchFamily="34" charset="0"/>
                <a:cs typeface="Arial" panose="020B0604020202020204" pitchFamily="34" charset="0"/>
              </a:endParaRPr>
            </a:p>
          </p:txBody>
        </p:sp>
        <p:cxnSp>
          <p:nvCxnSpPr>
            <p:cNvPr id="754" name="直接连接符 66"/>
            <p:cNvCxnSpPr>
              <a:stCxn id="753" idx="6"/>
              <a:endCxn id="751" idx="2"/>
            </p:cNvCxnSpPr>
            <p:nvPr/>
          </p:nvCxnSpPr>
          <p:spPr>
            <a:xfrm>
              <a:off x="2926951" y="1426128"/>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5" name="直接连接符 67"/>
            <p:cNvCxnSpPr>
              <a:stCxn id="751" idx="6"/>
              <a:endCxn id="752" idx="2"/>
            </p:cNvCxnSpPr>
            <p:nvPr/>
          </p:nvCxnSpPr>
          <p:spPr>
            <a:xfrm>
              <a:off x="3516168" y="1426128"/>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6" name="直接连接符 68"/>
            <p:cNvCxnSpPr>
              <a:stCxn id="753" idx="4"/>
              <a:endCxn id="748" idx="0"/>
            </p:cNvCxnSpPr>
            <p:nvPr/>
          </p:nvCxnSpPr>
          <p:spPr>
            <a:xfrm>
              <a:off x="2793751" y="1559328"/>
              <a:ext cx="0" cy="306706"/>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7" name="直接连接符 69"/>
            <p:cNvCxnSpPr>
              <a:stCxn id="751" idx="4"/>
              <a:endCxn id="746" idx="0"/>
            </p:cNvCxnSpPr>
            <p:nvPr/>
          </p:nvCxnSpPr>
          <p:spPr>
            <a:xfrm>
              <a:off x="3382968" y="1559328"/>
              <a:ext cx="0" cy="306706"/>
            </a:xfrm>
            <a:prstGeom prst="line">
              <a:avLst/>
            </a:prstGeom>
            <a:ln w="28575">
              <a:solidFill>
                <a:srgbClr val="C0000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8" name="直接连接符 70"/>
            <p:cNvCxnSpPr>
              <a:stCxn id="752" idx="4"/>
              <a:endCxn id="747" idx="0"/>
            </p:cNvCxnSpPr>
            <p:nvPr/>
          </p:nvCxnSpPr>
          <p:spPr>
            <a:xfrm>
              <a:off x="3972185" y="1559328"/>
              <a:ext cx="0" cy="306706"/>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59" name="直接连接符 71"/>
            <p:cNvCxnSpPr>
              <a:stCxn id="752" idx="6"/>
              <a:endCxn id="768" idx="2"/>
            </p:cNvCxnSpPr>
            <p:nvPr/>
          </p:nvCxnSpPr>
          <p:spPr>
            <a:xfrm>
              <a:off x="4105385" y="1426128"/>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0" name="直接连接符 72"/>
            <p:cNvCxnSpPr>
              <a:stCxn id="747" idx="6"/>
              <a:endCxn id="763" idx="2"/>
            </p:cNvCxnSpPr>
            <p:nvPr/>
          </p:nvCxnSpPr>
          <p:spPr>
            <a:xfrm>
              <a:off x="4105385" y="1999234"/>
              <a:ext cx="322817" cy="0"/>
            </a:xfrm>
            <a:prstGeom prst="line">
              <a:avLst/>
            </a:prstGeom>
            <a:ln w="28575">
              <a:solidFill>
                <a:srgbClr val="C00000"/>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61" name="椭圆 760"/>
            <p:cNvSpPr/>
            <p:nvPr/>
          </p:nvSpPr>
          <p:spPr>
            <a:xfrm>
              <a:off x="5017419" y="1866034"/>
              <a:ext cx="266400" cy="266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Autofit/>
            </a:bodyPr>
            <a:lstStyle/>
            <a:p>
              <a:pPr algn="ctr"/>
              <a:r>
                <a:rPr lang="en-US" altLang="zh-CN" sz="1000" dirty="0">
                  <a:solidFill>
                    <a:schemeClr val="bg1"/>
                  </a:solidFill>
                  <a:latin typeface="Arial" panose="020B0604020202020204" pitchFamily="34" charset="0"/>
                  <a:cs typeface="Arial" panose="020B0604020202020204" pitchFamily="34" charset="0"/>
                </a:rPr>
                <a:t>Q10</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762" name="椭圆 761"/>
            <p:cNvSpPr/>
            <p:nvPr/>
          </p:nvSpPr>
          <p:spPr>
            <a:xfrm>
              <a:off x="5606636" y="1866034"/>
              <a:ext cx="266400" cy="266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bg1"/>
                  </a:solidFill>
                  <a:latin typeface="Arial" panose="020B0604020202020204" pitchFamily="34" charset="0"/>
                  <a:cs typeface="Arial" panose="020B0604020202020204" pitchFamily="34" charset="0"/>
                </a:rPr>
                <a:t>Q9</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763" name="椭圆 762"/>
            <p:cNvSpPr/>
            <p:nvPr/>
          </p:nvSpPr>
          <p:spPr>
            <a:xfrm>
              <a:off x="4428202" y="1866034"/>
              <a:ext cx="266400" cy="266400"/>
            </a:xfrm>
            <a:prstGeom prst="ellipse">
              <a:avLst/>
            </a:prstGeom>
            <a:noFill/>
            <a:ln w="1270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oAutofit/>
            </a:bodyPr>
            <a:lstStyle/>
            <a:p>
              <a:pPr algn="ctr"/>
              <a:r>
                <a:rPr lang="en-US" altLang="zh-CN" sz="1000" dirty="0">
                  <a:latin typeface="Arial" panose="020B0604020202020204" pitchFamily="34" charset="0"/>
                  <a:cs typeface="Arial" panose="020B0604020202020204" pitchFamily="34" charset="0"/>
                </a:rPr>
                <a:t>Q11</a:t>
              </a:r>
              <a:endParaRPr lang="zh-CN" altLang="en-US" sz="1000" dirty="0">
                <a:latin typeface="Arial" panose="020B0604020202020204" pitchFamily="34" charset="0"/>
                <a:cs typeface="Arial" panose="020B0604020202020204" pitchFamily="34" charset="0"/>
              </a:endParaRPr>
            </a:p>
          </p:txBody>
        </p:sp>
        <p:cxnSp>
          <p:nvCxnSpPr>
            <p:cNvPr id="764" name="直接连接符 76"/>
            <p:cNvCxnSpPr>
              <a:stCxn id="763" idx="6"/>
              <a:endCxn id="761" idx="2"/>
            </p:cNvCxnSpPr>
            <p:nvPr/>
          </p:nvCxnSpPr>
          <p:spPr>
            <a:xfrm>
              <a:off x="4694602" y="1999234"/>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65" name="直接连接符 77"/>
            <p:cNvCxnSpPr>
              <a:stCxn id="761" idx="6"/>
              <a:endCxn id="762" idx="2"/>
            </p:cNvCxnSpPr>
            <p:nvPr/>
          </p:nvCxnSpPr>
          <p:spPr>
            <a:xfrm>
              <a:off x="5283819" y="1999234"/>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66" name="椭圆 765"/>
            <p:cNvSpPr/>
            <p:nvPr/>
          </p:nvSpPr>
          <p:spPr>
            <a:xfrm>
              <a:off x="5017419" y="1292928"/>
              <a:ext cx="266400" cy="266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bg1"/>
                  </a:solidFill>
                  <a:latin typeface="Arial" panose="020B0604020202020204" pitchFamily="34" charset="0"/>
                  <a:cs typeface="Arial" panose="020B0604020202020204" pitchFamily="34" charset="0"/>
                </a:rPr>
                <a:t>Q4</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767" name="椭圆 766"/>
            <p:cNvSpPr/>
            <p:nvPr/>
          </p:nvSpPr>
          <p:spPr>
            <a:xfrm>
              <a:off x="5606636" y="1292928"/>
              <a:ext cx="266400" cy="266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bg1"/>
                  </a:solidFill>
                  <a:latin typeface="Arial" panose="020B0604020202020204" pitchFamily="34" charset="0"/>
                  <a:cs typeface="Arial" panose="020B0604020202020204" pitchFamily="34" charset="0"/>
                </a:rPr>
                <a:t>Q5</a:t>
              </a:r>
              <a:endParaRPr lang="zh-CN" altLang="en-US" sz="1000" dirty="0">
                <a:solidFill>
                  <a:schemeClr val="bg1"/>
                </a:solidFill>
                <a:latin typeface="Arial" panose="020B0604020202020204" pitchFamily="34" charset="0"/>
                <a:cs typeface="Arial" panose="020B0604020202020204" pitchFamily="34" charset="0"/>
              </a:endParaRPr>
            </a:p>
          </p:txBody>
        </p:sp>
        <p:sp>
          <p:nvSpPr>
            <p:cNvPr id="768" name="椭圆 767"/>
            <p:cNvSpPr/>
            <p:nvPr/>
          </p:nvSpPr>
          <p:spPr>
            <a:xfrm>
              <a:off x="4428202" y="1292928"/>
              <a:ext cx="266400" cy="266400"/>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bg1"/>
                  </a:solidFill>
                  <a:latin typeface="Arial" panose="020B0604020202020204" pitchFamily="34" charset="0"/>
                  <a:cs typeface="Arial" panose="020B0604020202020204" pitchFamily="34" charset="0"/>
                </a:rPr>
                <a:t>Q3</a:t>
              </a:r>
              <a:endParaRPr lang="zh-CN" altLang="en-US" sz="1000" dirty="0">
                <a:solidFill>
                  <a:schemeClr val="bg1"/>
                </a:solidFill>
                <a:latin typeface="Arial" panose="020B0604020202020204" pitchFamily="34" charset="0"/>
                <a:cs typeface="Arial" panose="020B0604020202020204" pitchFamily="34" charset="0"/>
              </a:endParaRPr>
            </a:p>
          </p:txBody>
        </p:sp>
        <p:cxnSp>
          <p:nvCxnSpPr>
            <p:cNvPr id="769" name="直接连接符 81"/>
            <p:cNvCxnSpPr>
              <a:stCxn id="768" idx="6"/>
              <a:endCxn id="766" idx="2"/>
            </p:cNvCxnSpPr>
            <p:nvPr/>
          </p:nvCxnSpPr>
          <p:spPr>
            <a:xfrm>
              <a:off x="4694602" y="1426128"/>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0" name="直接连接符 82"/>
            <p:cNvCxnSpPr>
              <a:stCxn id="766" idx="6"/>
              <a:endCxn id="767" idx="2"/>
            </p:cNvCxnSpPr>
            <p:nvPr/>
          </p:nvCxnSpPr>
          <p:spPr>
            <a:xfrm>
              <a:off x="5283819" y="1426128"/>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1" name="直接连接符 83"/>
            <p:cNvCxnSpPr>
              <a:stCxn id="768" idx="4"/>
              <a:endCxn id="763" idx="0"/>
            </p:cNvCxnSpPr>
            <p:nvPr/>
          </p:nvCxnSpPr>
          <p:spPr>
            <a:xfrm>
              <a:off x="4561402" y="1559328"/>
              <a:ext cx="0" cy="306706"/>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2" name="直接连接符 84"/>
            <p:cNvCxnSpPr>
              <a:stCxn id="766" idx="4"/>
              <a:endCxn id="761" idx="0"/>
            </p:cNvCxnSpPr>
            <p:nvPr/>
          </p:nvCxnSpPr>
          <p:spPr>
            <a:xfrm>
              <a:off x="5150619" y="1559328"/>
              <a:ext cx="0" cy="306706"/>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3" name="直接连接符 85"/>
            <p:cNvCxnSpPr>
              <a:stCxn id="767" idx="4"/>
              <a:endCxn id="762" idx="0"/>
            </p:cNvCxnSpPr>
            <p:nvPr/>
          </p:nvCxnSpPr>
          <p:spPr>
            <a:xfrm>
              <a:off x="5739836" y="1559328"/>
              <a:ext cx="0" cy="306706"/>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4" name="直接连接符 86"/>
            <p:cNvCxnSpPr>
              <a:stCxn id="767" idx="6"/>
              <a:endCxn id="777" idx="2"/>
            </p:cNvCxnSpPr>
            <p:nvPr/>
          </p:nvCxnSpPr>
          <p:spPr>
            <a:xfrm>
              <a:off x="5873036" y="1426128"/>
              <a:ext cx="322816" cy="0"/>
            </a:xfrm>
            <a:prstGeom prst="line">
              <a:avLst/>
            </a:prstGeom>
            <a:ln w="1270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75" name="直接连接符 87"/>
            <p:cNvCxnSpPr>
              <a:stCxn id="762" idx="6"/>
              <a:endCxn id="776" idx="2"/>
            </p:cNvCxnSpPr>
            <p:nvPr/>
          </p:nvCxnSpPr>
          <p:spPr>
            <a:xfrm>
              <a:off x="5873036" y="1999234"/>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76" name="椭圆 775"/>
            <p:cNvSpPr/>
            <p:nvPr/>
          </p:nvSpPr>
          <p:spPr>
            <a:xfrm>
              <a:off x="6195853" y="1866034"/>
              <a:ext cx="266400" cy="266400"/>
            </a:xfrm>
            <a:prstGeom prst="ellipse">
              <a:avLst/>
            </a:prstGeom>
            <a:solidFill>
              <a:schemeClr val="bg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tx1"/>
                  </a:solidFill>
                  <a:latin typeface="Arial" panose="020B0604020202020204" pitchFamily="34" charset="0"/>
                  <a:cs typeface="Arial" panose="020B0604020202020204" pitchFamily="34" charset="0"/>
                </a:rPr>
                <a:t>Q8</a:t>
              </a:r>
              <a:endParaRPr lang="zh-CN" altLang="en-US" sz="1000" dirty="0">
                <a:solidFill>
                  <a:schemeClr val="tx1"/>
                </a:solidFill>
                <a:latin typeface="Arial" panose="020B0604020202020204" pitchFamily="34" charset="0"/>
                <a:cs typeface="Arial" panose="020B0604020202020204" pitchFamily="34" charset="0"/>
              </a:endParaRPr>
            </a:p>
          </p:txBody>
        </p:sp>
        <p:sp>
          <p:nvSpPr>
            <p:cNvPr id="777" name="椭圆 776"/>
            <p:cNvSpPr/>
            <p:nvPr/>
          </p:nvSpPr>
          <p:spPr>
            <a:xfrm>
              <a:off x="6195852" y="1292928"/>
              <a:ext cx="266400" cy="266400"/>
            </a:xfrm>
            <a:prstGeom prst="ellipse">
              <a:avLst/>
            </a:prstGeom>
            <a:solidFill>
              <a:schemeClr val="bg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tx1"/>
                  </a:solidFill>
                  <a:latin typeface="Arial" panose="020B0604020202020204" pitchFamily="34" charset="0"/>
                  <a:cs typeface="Arial" panose="020B0604020202020204" pitchFamily="34" charset="0"/>
                </a:rPr>
                <a:t>Q6</a:t>
              </a:r>
              <a:endParaRPr lang="zh-CN" altLang="en-US" sz="1000" dirty="0">
                <a:solidFill>
                  <a:schemeClr val="tx1"/>
                </a:solidFill>
                <a:latin typeface="Arial" panose="020B0604020202020204" pitchFamily="34" charset="0"/>
                <a:cs typeface="Arial" panose="020B0604020202020204" pitchFamily="34" charset="0"/>
              </a:endParaRPr>
            </a:p>
          </p:txBody>
        </p:sp>
        <p:cxnSp>
          <p:nvCxnSpPr>
            <p:cNvPr id="778" name="直接连接符 90"/>
            <p:cNvCxnSpPr>
              <a:stCxn id="777" idx="4"/>
              <a:endCxn id="776" idx="0"/>
            </p:cNvCxnSpPr>
            <p:nvPr/>
          </p:nvCxnSpPr>
          <p:spPr>
            <a:xfrm>
              <a:off x="6329052" y="1559328"/>
              <a:ext cx="1" cy="306706"/>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79" name="椭圆 778"/>
            <p:cNvSpPr/>
            <p:nvPr/>
          </p:nvSpPr>
          <p:spPr>
            <a:xfrm>
              <a:off x="6785070" y="1866034"/>
              <a:ext cx="266400" cy="266400"/>
            </a:xfrm>
            <a:prstGeom prst="ellipse">
              <a:avLst/>
            </a:prstGeom>
            <a:solidFill>
              <a:schemeClr val="bg1"/>
            </a:solidFill>
            <a:ln w="12700"/>
          </p:spPr>
          <p:style>
            <a:lnRef idx="2">
              <a:schemeClr val="dk1"/>
            </a:lnRef>
            <a:fillRef idx="1">
              <a:schemeClr val="lt1"/>
            </a:fillRef>
            <a:effectRef idx="0">
              <a:schemeClr val="dk1"/>
            </a:effectRef>
            <a:fontRef idx="minor">
              <a:schemeClr val="dk1"/>
            </a:fontRef>
          </p:style>
          <p:txBody>
            <a:bodyPr wrap="none" lIns="0" tIns="0" rIns="0" bIns="0" rtlCol="0" anchor="ctr">
              <a:normAutofit/>
            </a:bodyPr>
            <a:lstStyle/>
            <a:p>
              <a:pPr algn="ctr"/>
              <a:r>
                <a:rPr lang="en-US" altLang="zh-CN" sz="1000" dirty="0">
                  <a:solidFill>
                    <a:schemeClr val="tx1"/>
                  </a:solidFill>
                  <a:latin typeface="Arial" panose="020B0604020202020204" pitchFamily="34" charset="0"/>
                  <a:cs typeface="Arial" panose="020B0604020202020204" pitchFamily="34" charset="0"/>
                </a:rPr>
                <a:t>Q7</a:t>
              </a:r>
              <a:endParaRPr lang="zh-CN" altLang="en-US" sz="1000" dirty="0">
                <a:solidFill>
                  <a:schemeClr val="tx1"/>
                </a:solidFill>
                <a:latin typeface="Arial" panose="020B0604020202020204" pitchFamily="34" charset="0"/>
                <a:cs typeface="Arial" panose="020B0604020202020204" pitchFamily="34" charset="0"/>
              </a:endParaRPr>
            </a:p>
          </p:txBody>
        </p:sp>
        <p:cxnSp>
          <p:nvCxnSpPr>
            <p:cNvPr id="780" name="直接连接符 92"/>
            <p:cNvCxnSpPr>
              <a:stCxn id="776" idx="6"/>
              <a:endCxn id="779" idx="2"/>
            </p:cNvCxnSpPr>
            <p:nvPr/>
          </p:nvCxnSpPr>
          <p:spPr>
            <a:xfrm>
              <a:off x="6462253" y="1999234"/>
              <a:ext cx="322817" cy="0"/>
            </a:xfrm>
            <a:prstGeom prst="line">
              <a:avLst/>
            </a:prstGeom>
            <a:ln w="12700">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781" name="文本框 780"/>
            <p:cNvSpPr txBox="1"/>
            <p:nvPr/>
          </p:nvSpPr>
          <p:spPr>
            <a:xfrm>
              <a:off x="2520599" y="1655691"/>
              <a:ext cx="279903"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2.5%</a:t>
              </a:r>
              <a:endParaRPr lang="zh-CN" altLang="en-US" sz="800" dirty="0">
                <a:latin typeface="Arial" panose="020B0604020202020204" pitchFamily="34" charset="0"/>
                <a:cs typeface="Arial" panose="020B0604020202020204" pitchFamily="34" charset="0"/>
              </a:endParaRPr>
            </a:p>
          </p:txBody>
        </p:sp>
        <p:sp>
          <p:nvSpPr>
            <p:cNvPr id="782" name="文本框 781"/>
            <p:cNvSpPr txBox="1"/>
            <p:nvPr/>
          </p:nvSpPr>
          <p:spPr>
            <a:xfrm>
              <a:off x="2956146" y="1655691"/>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8.0%</a:t>
              </a:r>
              <a:endParaRPr lang="zh-CN" altLang="en-US" sz="800" dirty="0">
                <a:latin typeface="Arial" panose="020B0604020202020204" pitchFamily="34" charset="0"/>
                <a:cs typeface="Arial" panose="020B0604020202020204" pitchFamily="34" charset="0"/>
              </a:endParaRPr>
            </a:p>
          </p:txBody>
        </p:sp>
        <p:sp>
          <p:nvSpPr>
            <p:cNvPr id="783" name="文本框 782"/>
            <p:cNvSpPr txBox="1"/>
            <p:nvPr/>
          </p:nvSpPr>
          <p:spPr>
            <a:xfrm>
              <a:off x="3545362" y="1655691"/>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4.5%</a:t>
              </a:r>
              <a:endParaRPr lang="zh-CN" altLang="en-US" sz="800" dirty="0">
                <a:latin typeface="Arial" panose="020B0604020202020204" pitchFamily="34" charset="0"/>
                <a:cs typeface="Arial" panose="020B0604020202020204" pitchFamily="34" charset="0"/>
              </a:endParaRPr>
            </a:p>
          </p:txBody>
        </p:sp>
        <p:sp>
          <p:nvSpPr>
            <p:cNvPr id="784" name="文本框 783"/>
            <p:cNvSpPr txBox="1"/>
            <p:nvPr/>
          </p:nvSpPr>
          <p:spPr>
            <a:xfrm>
              <a:off x="4134578" y="1655691"/>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3.0%</a:t>
              </a:r>
              <a:endParaRPr lang="zh-CN" altLang="en-US" sz="800" dirty="0">
                <a:latin typeface="Arial" panose="020B0604020202020204" pitchFamily="34" charset="0"/>
                <a:cs typeface="Arial" panose="020B0604020202020204" pitchFamily="34" charset="0"/>
              </a:endParaRPr>
            </a:p>
          </p:txBody>
        </p:sp>
        <p:sp>
          <p:nvSpPr>
            <p:cNvPr id="785" name="文本框 784"/>
            <p:cNvSpPr txBox="1"/>
            <p:nvPr/>
          </p:nvSpPr>
          <p:spPr>
            <a:xfrm>
              <a:off x="4723795" y="1655691"/>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3.3%</a:t>
              </a:r>
              <a:endParaRPr lang="zh-CN" altLang="en-US" sz="800" dirty="0">
                <a:latin typeface="Arial" panose="020B0604020202020204" pitchFamily="34" charset="0"/>
                <a:cs typeface="Arial" panose="020B0604020202020204" pitchFamily="34" charset="0"/>
              </a:endParaRPr>
            </a:p>
          </p:txBody>
        </p:sp>
        <p:sp>
          <p:nvSpPr>
            <p:cNvPr id="786" name="文本框 785"/>
            <p:cNvSpPr txBox="1"/>
            <p:nvPr/>
          </p:nvSpPr>
          <p:spPr>
            <a:xfrm>
              <a:off x="5313011" y="1655691"/>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3.4%</a:t>
              </a:r>
              <a:endParaRPr lang="zh-CN" altLang="en-US" sz="800" dirty="0">
                <a:latin typeface="Arial" panose="020B0604020202020204" pitchFamily="34" charset="0"/>
                <a:cs typeface="Arial" panose="020B0604020202020204" pitchFamily="34" charset="0"/>
              </a:endParaRPr>
            </a:p>
          </p:txBody>
        </p:sp>
        <p:sp>
          <p:nvSpPr>
            <p:cNvPr id="787" name="文本框 786"/>
            <p:cNvSpPr txBox="1"/>
            <p:nvPr/>
          </p:nvSpPr>
          <p:spPr>
            <a:xfrm>
              <a:off x="5902229" y="1655691"/>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3.8%</a:t>
              </a:r>
              <a:endParaRPr lang="zh-CN" altLang="en-US" sz="800" dirty="0">
                <a:latin typeface="Arial" panose="020B0604020202020204" pitchFamily="34" charset="0"/>
                <a:cs typeface="Arial" panose="020B0604020202020204" pitchFamily="34" charset="0"/>
              </a:endParaRPr>
            </a:p>
          </p:txBody>
        </p:sp>
        <p:sp>
          <p:nvSpPr>
            <p:cNvPr id="788" name="文本框 787"/>
            <p:cNvSpPr txBox="1"/>
            <p:nvPr/>
          </p:nvSpPr>
          <p:spPr>
            <a:xfrm>
              <a:off x="2816196"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4.1%</a:t>
              </a:r>
              <a:endParaRPr lang="zh-CN" altLang="en-US" sz="800" dirty="0">
                <a:latin typeface="Arial" panose="020B0604020202020204" pitchFamily="34" charset="0"/>
                <a:cs typeface="Arial" panose="020B0604020202020204" pitchFamily="34" charset="0"/>
              </a:endParaRPr>
            </a:p>
          </p:txBody>
        </p:sp>
        <p:sp>
          <p:nvSpPr>
            <p:cNvPr id="789" name="文本框 788"/>
            <p:cNvSpPr txBox="1"/>
            <p:nvPr/>
          </p:nvSpPr>
          <p:spPr>
            <a:xfrm>
              <a:off x="4583844"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3.1%</a:t>
              </a:r>
              <a:endParaRPr lang="zh-CN" altLang="en-US" sz="800" dirty="0">
                <a:latin typeface="Arial" panose="020B0604020202020204" pitchFamily="34" charset="0"/>
                <a:cs typeface="Arial" panose="020B0604020202020204" pitchFamily="34" charset="0"/>
              </a:endParaRPr>
            </a:p>
          </p:txBody>
        </p:sp>
        <p:sp>
          <p:nvSpPr>
            <p:cNvPr id="790" name="文本框 789"/>
            <p:cNvSpPr txBox="1"/>
            <p:nvPr/>
          </p:nvSpPr>
          <p:spPr>
            <a:xfrm>
              <a:off x="5173061"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3.8%</a:t>
              </a:r>
              <a:endParaRPr lang="zh-CN" altLang="en-US" sz="800" dirty="0">
                <a:latin typeface="Arial" panose="020B0604020202020204" pitchFamily="34" charset="0"/>
                <a:cs typeface="Arial" panose="020B0604020202020204" pitchFamily="34" charset="0"/>
              </a:endParaRPr>
            </a:p>
          </p:txBody>
        </p:sp>
        <p:sp>
          <p:nvSpPr>
            <p:cNvPr id="791" name="文本框 790"/>
            <p:cNvSpPr txBox="1"/>
            <p:nvPr/>
          </p:nvSpPr>
          <p:spPr>
            <a:xfrm>
              <a:off x="5762277"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1.8%</a:t>
              </a:r>
              <a:endParaRPr lang="zh-CN" altLang="en-US" sz="800" dirty="0">
                <a:latin typeface="Arial" panose="020B0604020202020204" pitchFamily="34" charset="0"/>
                <a:cs typeface="Arial" panose="020B0604020202020204" pitchFamily="34" charset="0"/>
              </a:endParaRPr>
            </a:p>
          </p:txBody>
        </p:sp>
        <p:sp>
          <p:nvSpPr>
            <p:cNvPr id="792" name="文本框 791"/>
            <p:cNvSpPr txBox="1"/>
            <p:nvPr/>
          </p:nvSpPr>
          <p:spPr>
            <a:xfrm>
              <a:off x="6351496" y="2024650"/>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2.8%</a:t>
              </a:r>
              <a:endParaRPr lang="zh-CN" altLang="en-US" sz="800" dirty="0">
                <a:latin typeface="Arial" panose="020B0604020202020204" pitchFamily="34" charset="0"/>
                <a:cs typeface="Arial" panose="020B0604020202020204" pitchFamily="34" charset="0"/>
              </a:endParaRPr>
            </a:p>
          </p:txBody>
        </p:sp>
        <p:sp>
          <p:nvSpPr>
            <p:cNvPr id="793" name="文本框 792"/>
            <p:cNvSpPr txBox="1"/>
            <p:nvPr/>
          </p:nvSpPr>
          <p:spPr>
            <a:xfrm>
              <a:off x="2816196" y="1286057"/>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2.5%</a:t>
              </a:r>
              <a:endParaRPr lang="zh-CN" altLang="en-US" sz="800" dirty="0">
                <a:latin typeface="Arial" panose="020B0604020202020204" pitchFamily="34" charset="0"/>
                <a:cs typeface="Arial" panose="020B0604020202020204" pitchFamily="34" charset="0"/>
              </a:endParaRPr>
            </a:p>
          </p:txBody>
        </p:sp>
        <p:sp>
          <p:nvSpPr>
            <p:cNvPr id="794" name="文本框 793"/>
            <p:cNvSpPr txBox="1"/>
            <p:nvPr/>
          </p:nvSpPr>
          <p:spPr>
            <a:xfrm>
              <a:off x="3405412" y="1286057"/>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1.6%</a:t>
              </a:r>
              <a:endParaRPr lang="zh-CN" altLang="en-US" sz="800" dirty="0">
                <a:latin typeface="Arial" panose="020B0604020202020204" pitchFamily="34" charset="0"/>
                <a:cs typeface="Arial" panose="020B0604020202020204" pitchFamily="34" charset="0"/>
              </a:endParaRPr>
            </a:p>
          </p:txBody>
        </p:sp>
        <p:sp>
          <p:nvSpPr>
            <p:cNvPr id="795" name="文本框 794"/>
            <p:cNvSpPr txBox="1"/>
            <p:nvPr/>
          </p:nvSpPr>
          <p:spPr>
            <a:xfrm>
              <a:off x="3994628" y="1286057"/>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3.0%</a:t>
              </a:r>
              <a:endParaRPr lang="zh-CN" altLang="en-US" sz="800" dirty="0">
                <a:latin typeface="Arial" panose="020B0604020202020204" pitchFamily="34" charset="0"/>
                <a:cs typeface="Arial" panose="020B0604020202020204" pitchFamily="34" charset="0"/>
              </a:endParaRPr>
            </a:p>
          </p:txBody>
        </p:sp>
        <p:sp>
          <p:nvSpPr>
            <p:cNvPr id="796" name="文本框 795"/>
            <p:cNvSpPr txBox="1"/>
            <p:nvPr/>
          </p:nvSpPr>
          <p:spPr>
            <a:xfrm>
              <a:off x="4583844" y="1286057"/>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1.8%</a:t>
              </a:r>
              <a:endParaRPr lang="zh-CN" altLang="en-US" sz="800" dirty="0">
                <a:latin typeface="Arial" panose="020B0604020202020204" pitchFamily="34" charset="0"/>
                <a:cs typeface="Arial" panose="020B0604020202020204" pitchFamily="34" charset="0"/>
              </a:endParaRPr>
            </a:p>
          </p:txBody>
        </p:sp>
        <p:sp>
          <p:nvSpPr>
            <p:cNvPr id="797" name="文本框 796"/>
            <p:cNvSpPr txBox="1"/>
            <p:nvPr/>
          </p:nvSpPr>
          <p:spPr>
            <a:xfrm>
              <a:off x="5173061" y="1286057"/>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2.2%</a:t>
              </a:r>
              <a:endParaRPr lang="zh-CN" altLang="en-US" sz="800" dirty="0">
                <a:latin typeface="Arial" panose="020B0604020202020204" pitchFamily="34" charset="0"/>
                <a:cs typeface="Arial" panose="020B0604020202020204" pitchFamily="34" charset="0"/>
              </a:endParaRPr>
            </a:p>
          </p:txBody>
        </p:sp>
        <p:sp>
          <p:nvSpPr>
            <p:cNvPr id="798" name="文本框 797"/>
            <p:cNvSpPr txBox="1"/>
            <p:nvPr/>
          </p:nvSpPr>
          <p:spPr>
            <a:xfrm>
              <a:off x="5762277" y="1286057"/>
              <a:ext cx="433574" cy="125503"/>
            </a:xfrm>
            <a:prstGeom prst="rect">
              <a:avLst/>
            </a:prstGeom>
            <a:noFill/>
          </p:spPr>
          <p:txBody>
            <a:bodyPr wrap="square" lIns="0" tIns="0" rIns="18000" bIns="0" rtlCol="0">
              <a:spAutoFit/>
            </a:bodyPr>
            <a:lstStyle/>
            <a:p>
              <a:pPr algn="r"/>
              <a:r>
                <a:rPr lang="en-US" altLang="zh-CN" sz="800" dirty="0">
                  <a:latin typeface="Arial" panose="020B0604020202020204" pitchFamily="34" charset="0"/>
                  <a:cs typeface="Arial" panose="020B0604020202020204" pitchFamily="34" charset="0"/>
                </a:rPr>
                <a:t>5.5%</a:t>
              </a:r>
              <a:endParaRPr lang="zh-CN" altLang="en-US" sz="800" dirty="0">
                <a:latin typeface="Arial" panose="020B0604020202020204" pitchFamily="34" charset="0"/>
                <a:cs typeface="Arial" panose="020B0604020202020204" pitchFamily="34" charset="0"/>
              </a:endParaRPr>
            </a:p>
          </p:txBody>
        </p:sp>
        <p:cxnSp>
          <p:nvCxnSpPr>
            <p:cNvPr id="799" name="直接连接符 210"/>
            <p:cNvCxnSpPr>
              <a:stCxn id="746" idx="5"/>
              <a:endCxn id="746" idx="1"/>
            </p:cNvCxnSpPr>
            <p:nvPr/>
          </p:nvCxnSpPr>
          <p:spPr>
            <a:xfrm flipH="1" flipV="1">
              <a:off x="3288781" y="1905047"/>
              <a:ext cx="188374" cy="188374"/>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00" name="直接连接符 214"/>
            <p:cNvCxnSpPr>
              <a:stCxn id="746" idx="3"/>
              <a:endCxn id="746" idx="7"/>
            </p:cNvCxnSpPr>
            <p:nvPr/>
          </p:nvCxnSpPr>
          <p:spPr>
            <a:xfrm flipV="1">
              <a:off x="3288781" y="1905047"/>
              <a:ext cx="188374" cy="188374"/>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01" name="直接连接符 217"/>
            <p:cNvCxnSpPr>
              <a:stCxn id="747" idx="5"/>
              <a:endCxn id="747" idx="1"/>
            </p:cNvCxnSpPr>
            <p:nvPr/>
          </p:nvCxnSpPr>
          <p:spPr>
            <a:xfrm flipH="1" flipV="1">
              <a:off x="3877998" y="1905047"/>
              <a:ext cx="188374" cy="188374"/>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cxnSp>
          <p:nvCxnSpPr>
            <p:cNvPr id="802" name="直接连接符 221"/>
            <p:cNvCxnSpPr>
              <a:stCxn id="747" idx="3"/>
              <a:endCxn id="747" idx="7"/>
            </p:cNvCxnSpPr>
            <p:nvPr/>
          </p:nvCxnSpPr>
          <p:spPr>
            <a:xfrm flipV="1">
              <a:off x="3877998" y="1905047"/>
              <a:ext cx="188374" cy="188374"/>
            </a:xfrm>
            <a:prstGeom prst="line">
              <a:avLst/>
            </a:prstGeom>
            <a:ln w="12700">
              <a:solidFill>
                <a:schemeClr val="tx1">
                  <a:lumMod val="65000"/>
                  <a:lumOff val="35000"/>
                </a:schemeClr>
              </a:solidFill>
            </a:ln>
          </p:spPr>
          <p:style>
            <a:lnRef idx="1">
              <a:schemeClr val="dk1"/>
            </a:lnRef>
            <a:fillRef idx="0">
              <a:schemeClr val="dk1"/>
            </a:fillRef>
            <a:effectRef idx="0">
              <a:schemeClr val="dk1"/>
            </a:effectRef>
            <a:fontRef idx="minor">
              <a:schemeClr val="tx1"/>
            </a:fontRef>
          </p:style>
        </p:cxnSp>
      </p:grpSp>
      <p:sp>
        <p:nvSpPr>
          <p:cNvPr id="871" name="文本框 870"/>
          <p:cNvSpPr txBox="1"/>
          <p:nvPr/>
        </p:nvSpPr>
        <p:spPr>
          <a:xfrm>
            <a:off x="112014" y="1340969"/>
            <a:ext cx="2089784" cy="646331"/>
          </a:xfrm>
          <a:prstGeom prst="rect">
            <a:avLst/>
          </a:prstGeom>
          <a:noFill/>
        </p:spPr>
        <p:txBody>
          <a:bodyPr wrap="square" rtlCol="0">
            <a:spAutoFit/>
          </a:bodyPr>
          <a:lstStyle/>
          <a:p>
            <a:pPr algn="just"/>
            <a:r>
              <a:rPr lang="zh-CN" altLang="en-US" sz="1200" b="1" dirty="0">
                <a:latin typeface="Arial" panose="020B0604020202020204" pitchFamily="34" charset="0"/>
                <a:ea typeface="黑体" panose="02010609060101010101" pitchFamily="49" charset="-122"/>
                <a:cs typeface="Arial" panose="020B0604020202020204" pitchFamily="34" charset="0"/>
              </a:rPr>
              <a:t>两个量子程序待映射：</a:t>
            </a:r>
            <a:endParaRPr lang="en-US" altLang="zh-CN" sz="1200" b="1" dirty="0">
              <a:latin typeface="Arial" panose="020B0604020202020204" pitchFamily="34" charset="0"/>
              <a:ea typeface="黑体" panose="02010609060101010101" pitchFamily="49" charset="-122"/>
              <a:cs typeface="Arial" panose="020B0604020202020204" pitchFamily="34" charset="0"/>
            </a:endParaRPr>
          </a:p>
          <a:p>
            <a:pPr algn="just"/>
            <a:r>
              <a:rPr lang="en-US" altLang="zh-CN" sz="1200" b="1" dirty="0">
                <a:latin typeface="Arial" panose="020B0604020202020204" pitchFamily="34" charset="0"/>
                <a:ea typeface="黑体" panose="02010609060101010101" pitchFamily="49" charset="-122"/>
                <a:cs typeface="Arial" panose="020B0604020202020204" pitchFamily="34" charset="0"/>
              </a:rPr>
              <a:t>P</a:t>
            </a:r>
            <a:r>
              <a:rPr lang="en-US" altLang="zh-CN" sz="1200" b="1" baseline="-25000" dirty="0">
                <a:latin typeface="Arial" panose="020B0604020202020204" pitchFamily="34" charset="0"/>
                <a:ea typeface="黑体" panose="02010609060101010101" pitchFamily="49" charset="-122"/>
                <a:cs typeface="Arial" panose="020B0604020202020204" pitchFamily="34" charset="0"/>
              </a:rPr>
              <a:t>1</a:t>
            </a:r>
            <a:r>
              <a:rPr lang="zh-CN" altLang="en-US" sz="1200" b="1" baseline="-25000" dirty="0">
                <a:latin typeface="Arial" panose="020B0604020202020204" pitchFamily="34" charset="0"/>
                <a:ea typeface="黑体" panose="02010609060101010101" pitchFamily="49" charset="-122"/>
                <a:cs typeface="Arial" panose="020B0604020202020204" pitchFamily="34" charset="0"/>
              </a:rPr>
              <a:t> </a:t>
            </a:r>
            <a:r>
              <a:rPr lang="zh-CN" altLang="en-US" sz="1200" b="1" dirty="0">
                <a:latin typeface="Arial" panose="020B0604020202020204" pitchFamily="34" charset="0"/>
                <a:ea typeface="黑体" panose="02010609060101010101" pitchFamily="49" charset="-122"/>
                <a:cs typeface="Arial" panose="020B0604020202020204" pitchFamily="34" charset="0"/>
              </a:rPr>
              <a:t>（</a:t>
            </a:r>
            <a:r>
              <a:rPr lang="en-US" altLang="zh-CN" sz="1200" b="1" dirty="0">
                <a:latin typeface="Arial" panose="020B0604020202020204" pitchFamily="34" charset="0"/>
                <a:ea typeface="黑体" panose="02010609060101010101" pitchFamily="49" charset="-122"/>
                <a:cs typeface="Arial" panose="020B0604020202020204" pitchFamily="34" charset="0"/>
              </a:rPr>
              <a:t>5</a:t>
            </a:r>
            <a:r>
              <a:rPr lang="zh-CN" altLang="en-US" sz="1200" b="1" dirty="0">
                <a:latin typeface="Arial" panose="020B0604020202020204" pitchFamily="34" charset="0"/>
                <a:ea typeface="黑体" panose="02010609060101010101" pitchFamily="49" charset="-122"/>
                <a:cs typeface="Arial" panose="020B0604020202020204" pitchFamily="34" charset="0"/>
              </a:rPr>
              <a:t>量子位）</a:t>
            </a:r>
            <a:endParaRPr lang="en-US" altLang="zh-CN" sz="1200" b="1" dirty="0">
              <a:latin typeface="Arial" panose="020B0604020202020204" pitchFamily="34" charset="0"/>
              <a:ea typeface="黑体" panose="02010609060101010101" pitchFamily="49" charset="-122"/>
              <a:cs typeface="Arial" panose="020B0604020202020204" pitchFamily="34" charset="0"/>
            </a:endParaRPr>
          </a:p>
          <a:p>
            <a:pPr algn="just"/>
            <a:r>
              <a:rPr lang="en-US" altLang="zh-CN" sz="1200" b="1" dirty="0">
                <a:latin typeface="Arial" panose="020B0604020202020204" pitchFamily="34" charset="0"/>
                <a:ea typeface="黑体" panose="02010609060101010101" pitchFamily="49" charset="-122"/>
                <a:cs typeface="Arial" panose="020B0604020202020204" pitchFamily="34" charset="0"/>
              </a:rPr>
              <a:t>P</a:t>
            </a:r>
            <a:r>
              <a:rPr lang="en-US" altLang="zh-CN" sz="1200" b="1" baseline="-25000" dirty="0">
                <a:latin typeface="Arial" panose="020B0604020202020204" pitchFamily="34" charset="0"/>
                <a:ea typeface="黑体" panose="02010609060101010101" pitchFamily="49" charset="-122"/>
                <a:cs typeface="Arial" panose="020B0604020202020204" pitchFamily="34" charset="0"/>
              </a:rPr>
              <a:t>2</a:t>
            </a:r>
            <a:r>
              <a:rPr lang="zh-CN" altLang="en-US" sz="1200" b="1" baseline="-25000" dirty="0">
                <a:latin typeface="Arial" panose="020B0604020202020204" pitchFamily="34" charset="0"/>
                <a:ea typeface="黑体" panose="02010609060101010101" pitchFamily="49" charset="-122"/>
                <a:cs typeface="Arial" panose="020B0604020202020204" pitchFamily="34" charset="0"/>
              </a:rPr>
              <a:t> </a:t>
            </a:r>
            <a:r>
              <a:rPr lang="zh-CN" altLang="en-US" sz="1200" b="1" dirty="0">
                <a:latin typeface="Arial" panose="020B0604020202020204" pitchFamily="34" charset="0"/>
                <a:ea typeface="黑体" panose="02010609060101010101" pitchFamily="49" charset="-122"/>
                <a:cs typeface="Arial" panose="020B0604020202020204" pitchFamily="34" charset="0"/>
              </a:rPr>
              <a:t>（</a:t>
            </a:r>
            <a:r>
              <a:rPr lang="en-US" altLang="zh-CN" sz="1200" b="1" dirty="0">
                <a:latin typeface="Arial" panose="020B0604020202020204" pitchFamily="34" charset="0"/>
                <a:ea typeface="黑体" panose="02010609060101010101" pitchFamily="49" charset="-122"/>
                <a:cs typeface="Arial" panose="020B0604020202020204" pitchFamily="34" charset="0"/>
              </a:rPr>
              <a:t>4</a:t>
            </a:r>
            <a:r>
              <a:rPr lang="zh-CN" altLang="en-US" sz="1200" b="1" dirty="0">
                <a:latin typeface="Arial" panose="020B0604020202020204" pitchFamily="34" charset="0"/>
                <a:ea typeface="黑体" panose="02010609060101010101" pitchFamily="49" charset="-122"/>
                <a:cs typeface="Arial" panose="020B0604020202020204" pitchFamily="34" charset="0"/>
              </a:rPr>
              <a:t>量子位）</a:t>
            </a:r>
          </a:p>
        </p:txBody>
      </p:sp>
      <p:sp>
        <p:nvSpPr>
          <p:cNvPr id="878" name="文本框 877"/>
          <p:cNvSpPr txBox="1"/>
          <p:nvPr/>
        </p:nvSpPr>
        <p:spPr>
          <a:xfrm>
            <a:off x="3486489" y="2534190"/>
            <a:ext cx="5124510" cy="461665"/>
          </a:xfrm>
          <a:prstGeom prst="rect">
            <a:avLst/>
          </a:prstGeom>
          <a:noFill/>
        </p:spPr>
        <p:txBody>
          <a:bodyPr wrap="square" rtlCol="0">
            <a:spAutoFit/>
          </a:bodyPr>
          <a:lstStyle/>
          <a:p>
            <a:pPr algn="ctr"/>
            <a:r>
              <a:rPr lang="zh-CN" altLang="en-US" sz="1200" b="1" dirty="0">
                <a:latin typeface="Arial" panose="020B0604020202020204" pitchFamily="34" charset="0"/>
                <a:ea typeface="黑体" panose="02010609060101010101" pitchFamily="49" charset="-122"/>
                <a:cs typeface="Arial" panose="020B0604020202020204" pitchFamily="34" charset="0"/>
              </a:rPr>
              <a:t>未考虑量子位拓扑的初始映射机制将</a:t>
            </a: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大块连通的物理量子位区域割裂为碎片，无法映射其他量子程序，造成量子计算机中的健壮资源浪费</a:t>
            </a:r>
          </a:p>
        </p:txBody>
      </p:sp>
      <p:sp>
        <p:nvSpPr>
          <p:cNvPr id="893" name="文本框 892"/>
          <p:cNvSpPr txBox="1"/>
          <p:nvPr/>
        </p:nvSpPr>
        <p:spPr>
          <a:xfrm>
            <a:off x="7754157" y="1568517"/>
            <a:ext cx="1341344" cy="461665"/>
          </a:xfrm>
          <a:prstGeom prst="rect">
            <a:avLst/>
          </a:prstGeom>
          <a:noFill/>
        </p:spPr>
        <p:txBody>
          <a:bodyPr wrap="square" rtlCol="0">
            <a:spAutoFit/>
          </a:bodyPr>
          <a:lstStyle/>
          <a:p>
            <a:pPr algn="ct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3</a:t>
            </a: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量子位，</a:t>
            </a:r>
            <a:endPar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endParaRPr>
          </a:p>
          <a:p>
            <a:pPr algn="ct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不足以映射</a:t>
            </a: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P</a:t>
            </a:r>
            <a:r>
              <a:rPr lang="en-US" altLang="zh-CN" sz="1200" b="1" baseline="-25000" dirty="0">
                <a:solidFill>
                  <a:schemeClr val="tx1"/>
                </a:solidFill>
                <a:latin typeface="Arial" panose="020B0604020202020204" pitchFamily="34" charset="0"/>
                <a:ea typeface="黑体" panose="02010609060101010101" pitchFamily="49" charset="-122"/>
                <a:cs typeface="Arial" panose="020B0604020202020204" pitchFamily="34" charset="0"/>
              </a:rPr>
              <a:t>2</a:t>
            </a:r>
          </a:p>
        </p:txBody>
      </p:sp>
      <p:sp>
        <p:nvSpPr>
          <p:cNvPr id="894" name="文本框 893"/>
          <p:cNvSpPr txBox="1"/>
          <p:nvPr/>
        </p:nvSpPr>
        <p:spPr>
          <a:xfrm>
            <a:off x="2247265" y="1681690"/>
            <a:ext cx="1440815" cy="829945"/>
          </a:xfrm>
          <a:prstGeom prst="rect">
            <a:avLst/>
          </a:prstGeom>
          <a:noFill/>
        </p:spPr>
        <p:txBody>
          <a:bodyPr wrap="square" rtlCol="0">
            <a:spAutoFit/>
          </a:bodyPr>
          <a:lstStyle/>
          <a:p>
            <a:pPr algn="ct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无法找到拥有足够多可靠相邻量子位的起始分配位置，无法映射</a:t>
            </a: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P</a:t>
            </a:r>
            <a:r>
              <a:rPr lang="en-US" altLang="zh-CN" sz="1200" b="1" baseline="-25000" dirty="0">
                <a:solidFill>
                  <a:schemeClr val="tx1"/>
                </a:solidFill>
                <a:latin typeface="Arial" panose="020B0604020202020204" pitchFamily="34" charset="0"/>
                <a:ea typeface="黑体" panose="02010609060101010101" pitchFamily="49" charset="-122"/>
                <a:cs typeface="Arial" panose="020B0604020202020204" pitchFamily="34" charset="0"/>
              </a:rPr>
              <a:t>2</a:t>
            </a:r>
          </a:p>
        </p:txBody>
      </p:sp>
      <p:cxnSp>
        <p:nvCxnSpPr>
          <p:cNvPr id="896" name="直线箭头连接符 895"/>
          <p:cNvCxnSpPr/>
          <p:nvPr/>
        </p:nvCxnSpPr>
        <p:spPr>
          <a:xfrm flipH="1">
            <a:off x="7944533" y="2001515"/>
            <a:ext cx="85591" cy="207925"/>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00" name="直线箭头连接符 899"/>
          <p:cNvCxnSpPr/>
          <p:nvPr/>
        </p:nvCxnSpPr>
        <p:spPr>
          <a:xfrm flipV="1">
            <a:off x="3577159" y="1897498"/>
            <a:ext cx="282804" cy="75414"/>
          </a:xfrm>
          <a:prstGeom prst="straightConnector1">
            <a:avLst/>
          </a:prstGeom>
          <a:ln w="28575">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005" name="组合 1004"/>
          <p:cNvGrpSpPr/>
          <p:nvPr/>
        </p:nvGrpSpPr>
        <p:grpSpPr>
          <a:xfrm>
            <a:off x="165116" y="4793001"/>
            <a:ext cx="1340138" cy="1918131"/>
            <a:chOff x="620410" y="4930163"/>
            <a:chExt cx="1340138" cy="1918131"/>
          </a:xfrm>
        </p:grpSpPr>
        <p:grpSp>
          <p:nvGrpSpPr>
            <p:cNvPr id="928" name="组合 927"/>
            <p:cNvGrpSpPr/>
            <p:nvPr/>
          </p:nvGrpSpPr>
          <p:grpSpPr>
            <a:xfrm>
              <a:off x="666939" y="4930163"/>
              <a:ext cx="1225180" cy="1401675"/>
              <a:chOff x="1209089" y="1993662"/>
              <a:chExt cx="1225180" cy="1401675"/>
            </a:xfrm>
          </p:grpSpPr>
          <p:sp>
            <p:nvSpPr>
              <p:cNvPr id="987" name="椭圆 986"/>
              <p:cNvSpPr/>
              <p:nvPr/>
            </p:nvSpPr>
            <p:spPr>
              <a:xfrm>
                <a:off x="1209089" y="2174528"/>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1.4</a:t>
                </a:r>
                <a:endParaRPr lang="zh-CN" altLang="en-US" sz="1000" dirty="0">
                  <a:latin typeface="Times New Roman" panose="02020603050405020304" pitchFamily="18" charset="0"/>
                  <a:cs typeface="Times New Roman" panose="02020603050405020304" pitchFamily="18" charset="0"/>
                </a:endParaRPr>
              </a:p>
            </p:txBody>
          </p:sp>
          <p:cxnSp>
            <p:nvCxnSpPr>
              <p:cNvPr id="988" name="直接连接符 62"/>
              <p:cNvCxnSpPr>
                <a:stCxn id="989" idx="2"/>
                <a:endCxn id="987" idx="6"/>
              </p:cNvCxnSpPr>
              <p:nvPr/>
            </p:nvCxnSpPr>
            <p:spPr>
              <a:xfrm flipH="1">
                <a:off x="1463643" y="2304962"/>
                <a:ext cx="230759" cy="0"/>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89" name="椭圆 988"/>
              <p:cNvSpPr/>
              <p:nvPr/>
            </p:nvSpPr>
            <p:spPr>
              <a:xfrm>
                <a:off x="1694402" y="2174528"/>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3.5</a:t>
                </a:r>
                <a:endParaRPr lang="zh-CN" altLang="en-US" sz="1000" dirty="0">
                  <a:latin typeface="Times New Roman" panose="02020603050405020304" pitchFamily="18" charset="0"/>
                  <a:cs typeface="Times New Roman" panose="02020603050405020304" pitchFamily="18" charset="0"/>
                </a:endParaRPr>
              </a:p>
            </p:txBody>
          </p:sp>
          <p:sp>
            <p:nvSpPr>
              <p:cNvPr id="990" name="椭圆 989"/>
              <p:cNvSpPr/>
              <p:nvPr/>
            </p:nvSpPr>
            <p:spPr>
              <a:xfrm>
                <a:off x="2179715" y="2174528"/>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3.3</a:t>
                </a:r>
                <a:endParaRPr lang="zh-CN" altLang="en-US" sz="1000" dirty="0">
                  <a:latin typeface="Times New Roman" panose="02020603050405020304" pitchFamily="18" charset="0"/>
                  <a:cs typeface="Times New Roman" panose="02020603050405020304" pitchFamily="18" charset="0"/>
                </a:endParaRPr>
              </a:p>
            </p:txBody>
          </p:sp>
          <p:sp>
            <p:nvSpPr>
              <p:cNvPr id="991" name="椭圆 990"/>
              <p:cNvSpPr/>
              <p:nvPr/>
            </p:nvSpPr>
            <p:spPr>
              <a:xfrm>
                <a:off x="1694402" y="3134469"/>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3.0</a:t>
                </a:r>
                <a:endParaRPr lang="zh-CN" altLang="en-US" sz="1000" dirty="0">
                  <a:latin typeface="Times New Roman" panose="02020603050405020304" pitchFamily="18" charset="0"/>
                  <a:cs typeface="Times New Roman" panose="02020603050405020304" pitchFamily="18" charset="0"/>
                </a:endParaRPr>
              </a:p>
            </p:txBody>
          </p:sp>
          <p:sp>
            <p:nvSpPr>
              <p:cNvPr id="992" name="椭圆 991"/>
              <p:cNvSpPr/>
              <p:nvPr/>
            </p:nvSpPr>
            <p:spPr>
              <a:xfrm>
                <a:off x="1694401" y="2654498"/>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3.3</a:t>
                </a:r>
                <a:endParaRPr lang="zh-CN" altLang="en-US" sz="1000" dirty="0">
                  <a:latin typeface="Times New Roman" panose="02020603050405020304" pitchFamily="18" charset="0"/>
                  <a:cs typeface="Times New Roman" panose="02020603050405020304" pitchFamily="18" charset="0"/>
                </a:endParaRPr>
              </a:p>
            </p:txBody>
          </p:sp>
          <p:cxnSp>
            <p:nvCxnSpPr>
              <p:cNvPr id="993" name="直接连接符 67"/>
              <p:cNvCxnSpPr>
                <a:stCxn id="992" idx="0"/>
                <a:endCxn id="989" idx="4"/>
              </p:cNvCxnSpPr>
              <p:nvPr/>
            </p:nvCxnSpPr>
            <p:spPr>
              <a:xfrm flipV="1">
                <a:off x="1821678" y="2435396"/>
                <a:ext cx="1" cy="219102"/>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994" name="直接连接符 68"/>
              <p:cNvCxnSpPr>
                <a:stCxn id="992" idx="4"/>
                <a:endCxn id="991" idx="0"/>
              </p:cNvCxnSpPr>
              <p:nvPr/>
            </p:nvCxnSpPr>
            <p:spPr>
              <a:xfrm>
                <a:off x="1821678" y="2915366"/>
                <a:ext cx="1" cy="219103"/>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995" name="直接连接符 69"/>
              <p:cNvCxnSpPr>
                <a:stCxn id="990" idx="2"/>
                <a:endCxn id="989" idx="6"/>
              </p:cNvCxnSpPr>
              <p:nvPr/>
            </p:nvCxnSpPr>
            <p:spPr>
              <a:xfrm flipH="1">
                <a:off x="1948956" y="2304962"/>
                <a:ext cx="230759" cy="0"/>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96" name="文本框 995"/>
              <p:cNvSpPr txBox="1"/>
              <p:nvPr/>
            </p:nvSpPr>
            <p:spPr>
              <a:xfrm>
                <a:off x="1268372" y="1993662"/>
                <a:ext cx="193144" cy="169277"/>
              </a:xfrm>
              <a:prstGeom prst="rect">
                <a:avLst/>
              </a:prstGeom>
              <a:noFill/>
            </p:spPr>
            <p:txBody>
              <a:bodyPr wrap="square" lIns="0" tIns="0" rIns="0" bIns="0" rtlCol="0">
                <a:spAutoFit/>
              </a:bodyPr>
              <a:lstStyle/>
              <a:p>
                <a:r>
                  <a:rPr lang="en-US" altLang="zh-CN" sz="1100" dirty="0">
                    <a:latin typeface="Arial" panose="020B0604020202020204" pitchFamily="34" charset="0"/>
                    <a:cs typeface="Arial" panose="020B0604020202020204" pitchFamily="34" charset="0"/>
                  </a:rPr>
                  <a:t>Q</a:t>
                </a:r>
                <a:r>
                  <a:rPr lang="en-US" altLang="zh-CN" sz="1100" baseline="-25000" dirty="0">
                    <a:latin typeface="Arial" panose="020B0604020202020204" pitchFamily="34" charset="0"/>
                    <a:cs typeface="Arial" panose="020B0604020202020204" pitchFamily="34" charset="0"/>
                  </a:rPr>
                  <a:t>0</a:t>
                </a:r>
                <a:endParaRPr lang="zh-CN" altLang="en-US" sz="1000" baseline="-25000" dirty="0">
                  <a:latin typeface="Arial" panose="020B0604020202020204" pitchFamily="34" charset="0"/>
                  <a:cs typeface="Arial" panose="020B0604020202020204" pitchFamily="34" charset="0"/>
                </a:endParaRPr>
              </a:p>
            </p:txBody>
          </p:sp>
          <p:sp>
            <p:nvSpPr>
              <p:cNvPr id="997" name="文本框 996"/>
              <p:cNvSpPr txBox="1"/>
              <p:nvPr/>
            </p:nvSpPr>
            <p:spPr>
              <a:xfrm>
                <a:off x="1753685" y="1993662"/>
                <a:ext cx="193144" cy="169277"/>
              </a:xfrm>
              <a:prstGeom prst="rect">
                <a:avLst/>
              </a:prstGeom>
              <a:noFill/>
            </p:spPr>
            <p:txBody>
              <a:bodyPr wrap="square" lIns="0" tIns="0" rIns="0" bIns="0" rtlCol="0">
                <a:spAutoFit/>
              </a:bodyPr>
              <a:lstStyle/>
              <a:p>
                <a:r>
                  <a:rPr lang="en-US" altLang="zh-CN" sz="1100" dirty="0">
                    <a:latin typeface="Arial" panose="020B0604020202020204" pitchFamily="34" charset="0"/>
                    <a:cs typeface="Arial" panose="020B0604020202020204" pitchFamily="34" charset="0"/>
                  </a:rPr>
                  <a:t>Q</a:t>
                </a:r>
                <a:r>
                  <a:rPr lang="en-US" altLang="zh-CN" sz="1100" baseline="-25000" dirty="0">
                    <a:latin typeface="Arial" panose="020B0604020202020204" pitchFamily="34" charset="0"/>
                    <a:cs typeface="Arial" panose="020B0604020202020204" pitchFamily="34" charset="0"/>
                  </a:rPr>
                  <a:t>1</a:t>
                </a:r>
                <a:endParaRPr lang="zh-CN" altLang="en-US" sz="1000" baseline="-25000" dirty="0">
                  <a:latin typeface="Arial" panose="020B0604020202020204" pitchFamily="34" charset="0"/>
                  <a:cs typeface="Arial" panose="020B0604020202020204" pitchFamily="34" charset="0"/>
                </a:endParaRPr>
              </a:p>
            </p:txBody>
          </p:sp>
          <p:sp>
            <p:nvSpPr>
              <p:cNvPr id="998" name="文本框 997"/>
              <p:cNvSpPr txBox="1"/>
              <p:nvPr/>
            </p:nvSpPr>
            <p:spPr>
              <a:xfrm>
                <a:off x="2243434" y="1993662"/>
                <a:ext cx="184273" cy="169277"/>
              </a:xfrm>
              <a:prstGeom prst="rect">
                <a:avLst/>
              </a:prstGeom>
              <a:noFill/>
            </p:spPr>
            <p:txBody>
              <a:bodyPr wrap="square" lIns="0" tIns="0" rIns="0" bIns="0" rtlCol="0">
                <a:spAutoFit/>
              </a:bodyPr>
              <a:lstStyle/>
              <a:p>
                <a:r>
                  <a:rPr lang="en-US" altLang="zh-CN" sz="1100" dirty="0">
                    <a:latin typeface="Arial" panose="020B0604020202020204" pitchFamily="34" charset="0"/>
                    <a:cs typeface="Arial" panose="020B0604020202020204" pitchFamily="34" charset="0"/>
                  </a:rPr>
                  <a:t>Q</a:t>
                </a:r>
                <a:r>
                  <a:rPr lang="en-US" altLang="zh-CN" sz="1100" baseline="-25000" dirty="0">
                    <a:latin typeface="Arial" panose="020B0604020202020204" pitchFamily="34" charset="0"/>
                    <a:cs typeface="Arial" panose="020B0604020202020204" pitchFamily="34" charset="0"/>
                  </a:rPr>
                  <a:t>2</a:t>
                </a:r>
                <a:endParaRPr lang="zh-CN" altLang="en-US" sz="1000" baseline="-25000" dirty="0">
                  <a:latin typeface="Arial" panose="020B0604020202020204" pitchFamily="34" charset="0"/>
                  <a:cs typeface="Arial" panose="020B0604020202020204" pitchFamily="34" charset="0"/>
                </a:endParaRPr>
              </a:p>
            </p:txBody>
          </p:sp>
          <p:sp>
            <p:nvSpPr>
              <p:cNvPr id="999" name="文本框 998"/>
              <p:cNvSpPr txBox="1"/>
              <p:nvPr/>
            </p:nvSpPr>
            <p:spPr>
              <a:xfrm>
                <a:off x="1487636" y="2707988"/>
                <a:ext cx="193144" cy="169277"/>
              </a:xfrm>
              <a:prstGeom prst="rect">
                <a:avLst/>
              </a:prstGeom>
              <a:noFill/>
            </p:spPr>
            <p:txBody>
              <a:bodyPr wrap="square" lIns="0" tIns="0" rIns="0" bIns="0" rtlCol="0">
                <a:spAutoFit/>
              </a:bodyPr>
              <a:lstStyle/>
              <a:p>
                <a:r>
                  <a:rPr lang="en-US" altLang="zh-CN" sz="1100" dirty="0">
                    <a:latin typeface="Arial" panose="020B0604020202020204" pitchFamily="34" charset="0"/>
                    <a:cs typeface="Arial" panose="020B0604020202020204" pitchFamily="34" charset="0"/>
                  </a:rPr>
                  <a:t>Q</a:t>
                </a:r>
                <a:r>
                  <a:rPr lang="en-US" altLang="zh-CN" sz="1100" baseline="-25000" dirty="0">
                    <a:latin typeface="Arial" panose="020B0604020202020204" pitchFamily="34" charset="0"/>
                    <a:cs typeface="Arial" panose="020B0604020202020204" pitchFamily="34" charset="0"/>
                  </a:rPr>
                  <a:t>3</a:t>
                </a:r>
                <a:endParaRPr lang="zh-CN" altLang="en-US" sz="1100" baseline="-25000" dirty="0">
                  <a:latin typeface="Arial" panose="020B0604020202020204" pitchFamily="34" charset="0"/>
                  <a:cs typeface="Arial" panose="020B0604020202020204" pitchFamily="34" charset="0"/>
                </a:endParaRPr>
              </a:p>
            </p:txBody>
          </p:sp>
          <p:sp>
            <p:nvSpPr>
              <p:cNvPr id="1000" name="文本框 999"/>
              <p:cNvSpPr txBox="1"/>
              <p:nvPr/>
            </p:nvSpPr>
            <p:spPr>
              <a:xfrm>
                <a:off x="1487636" y="3180265"/>
                <a:ext cx="193144" cy="169277"/>
              </a:xfrm>
              <a:prstGeom prst="rect">
                <a:avLst/>
              </a:prstGeom>
              <a:noFill/>
            </p:spPr>
            <p:txBody>
              <a:bodyPr wrap="square" lIns="0" tIns="0" rIns="0" bIns="0" rtlCol="0">
                <a:spAutoFit/>
              </a:bodyPr>
              <a:lstStyle/>
              <a:p>
                <a:r>
                  <a:rPr lang="en-US" altLang="zh-CN" sz="1100" dirty="0">
                    <a:latin typeface="Arial" panose="020B0604020202020204" pitchFamily="34" charset="0"/>
                    <a:cs typeface="Arial" panose="020B0604020202020204" pitchFamily="34" charset="0"/>
                  </a:rPr>
                  <a:t>Q</a:t>
                </a:r>
                <a:r>
                  <a:rPr lang="en-US" altLang="zh-CN" sz="1100" baseline="-25000" dirty="0">
                    <a:latin typeface="Arial" panose="020B0604020202020204" pitchFamily="34" charset="0"/>
                    <a:cs typeface="Arial" panose="020B0604020202020204" pitchFamily="34" charset="0"/>
                  </a:rPr>
                  <a:t>4</a:t>
                </a:r>
                <a:endParaRPr lang="zh-CN" altLang="en-US" sz="1000" baseline="-25000" dirty="0">
                  <a:latin typeface="Arial" panose="020B0604020202020204" pitchFamily="34" charset="0"/>
                  <a:cs typeface="Arial" panose="020B0604020202020204" pitchFamily="34" charset="0"/>
                </a:endParaRPr>
              </a:p>
            </p:txBody>
          </p:sp>
          <p:sp>
            <p:nvSpPr>
              <p:cNvPr id="1001" name="文本框 1000"/>
              <p:cNvSpPr txBox="1"/>
              <p:nvPr/>
            </p:nvSpPr>
            <p:spPr>
              <a:xfrm>
                <a:off x="1495675" y="2135685"/>
                <a:ext cx="246161" cy="153888"/>
              </a:xfrm>
              <a:prstGeom prst="rect">
                <a:avLst/>
              </a:prstGeom>
              <a:noFill/>
            </p:spPr>
            <p:txBody>
              <a:bodyPr wrap="square" lIns="0" tIns="0" rIns="0" bIns="0" rtlCol="0">
                <a:spAutoFit/>
              </a:bodyPr>
              <a:lstStyle/>
              <a:p>
                <a:r>
                  <a:rPr lang="en-US" altLang="zh-CN" sz="1000" dirty="0">
                    <a:latin typeface="Times New Roman" panose="02020603050405020304" pitchFamily="18" charset="0"/>
                    <a:cs typeface="Times New Roman" panose="02020603050405020304" pitchFamily="18" charset="0"/>
                  </a:rPr>
                  <a:t>0.5</a:t>
                </a:r>
                <a:endParaRPr lang="zh-CN" altLang="en-US" sz="1000" baseline="-25000" dirty="0">
                  <a:latin typeface="Times New Roman" panose="02020603050405020304" pitchFamily="18" charset="0"/>
                  <a:cs typeface="Times New Roman" panose="02020603050405020304" pitchFamily="18" charset="0"/>
                </a:endParaRPr>
              </a:p>
            </p:txBody>
          </p:sp>
          <p:sp>
            <p:nvSpPr>
              <p:cNvPr id="1002" name="文本框 1001"/>
              <p:cNvSpPr txBox="1"/>
              <p:nvPr/>
            </p:nvSpPr>
            <p:spPr>
              <a:xfrm>
                <a:off x="1980987" y="2135685"/>
                <a:ext cx="246161" cy="153888"/>
              </a:xfrm>
              <a:prstGeom prst="rect">
                <a:avLst/>
              </a:prstGeom>
              <a:noFill/>
            </p:spPr>
            <p:txBody>
              <a:bodyPr wrap="square" lIns="0" tIns="0" rIns="0" bIns="0" rtlCol="0">
                <a:spAutoFit/>
              </a:bodyPr>
              <a:lstStyle/>
              <a:p>
                <a:r>
                  <a:rPr lang="en-US" altLang="zh-CN" sz="1000" dirty="0">
                    <a:latin typeface="Times New Roman" panose="02020603050405020304" pitchFamily="18" charset="0"/>
                    <a:cs typeface="Times New Roman" panose="02020603050405020304" pitchFamily="18" charset="0"/>
                  </a:rPr>
                  <a:t>1.2</a:t>
                </a:r>
                <a:endParaRPr lang="zh-CN" altLang="en-US" sz="1000" baseline="-25000" dirty="0">
                  <a:latin typeface="Times New Roman" panose="02020603050405020304" pitchFamily="18" charset="0"/>
                  <a:cs typeface="Times New Roman" panose="02020603050405020304" pitchFamily="18" charset="0"/>
                </a:endParaRPr>
              </a:p>
            </p:txBody>
          </p:sp>
          <p:sp>
            <p:nvSpPr>
              <p:cNvPr id="1003" name="文本框 1002"/>
              <p:cNvSpPr txBox="1"/>
              <p:nvPr/>
            </p:nvSpPr>
            <p:spPr>
              <a:xfrm>
                <a:off x="1839396" y="2475697"/>
                <a:ext cx="246161" cy="153888"/>
              </a:xfrm>
              <a:prstGeom prst="rect">
                <a:avLst/>
              </a:prstGeom>
              <a:noFill/>
            </p:spPr>
            <p:txBody>
              <a:bodyPr wrap="square" lIns="0" tIns="0" rIns="0" bIns="0" rtlCol="0">
                <a:spAutoFit/>
              </a:bodyPr>
              <a:lstStyle/>
              <a:p>
                <a:r>
                  <a:rPr lang="en-US" altLang="zh-CN" sz="1000" dirty="0">
                    <a:latin typeface="Times New Roman" panose="02020603050405020304" pitchFamily="18" charset="0"/>
                    <a:cs typeface="Times New Roman" panose="02020603050405020304" pitchFamily="18" charset="0"/>
                  </a:rPr>
                  <a:t>1.0</a:t>
                </a:r>
                <a:endParaRPr lang="zh-CN" altLang="en-US" sz="1000" baseline="-25000" dirty="0">
                  <a:latin typeface="Times New Roman" panose="02020603050405020304" pitchFamily="18" charset="0"/>
                  <a:cs typeface="Times New Roman" panose="02020603050405020304" pitchFamily="18" charset="0"/>
                </a:endParaRPr>
              </a:p>
            </p:txBody>
          </p:sp>
          <p:sp>
            <p:nvSpPr>
              <p:cNvPr id="1004" name="文本框 1003"/>
              <p:cNvSpPr txBox="1"/>
              <p:nvPr/>
            </p:nvSpPr>
            <p:spPr>
              <a:xfrm>
                <a:off x="1839396" y="2947973"/>
                <a:ext cx="246161" cy="153888"/>
              </a:xfrm>
              <a:prstGeom prst="rect">
                <a:avLst/>
              </a:prstGeom>
              <a:noFill/>
            </p:spPr>
            <p:txBody>
              <a:bodyPr wrap="square" lIns="0" tIns="0" rIns="0" bIns="0" rtlCol="0">
                <a:spAutoFit/>
              </a:bodyPr>
              <a:lstStyle/>
              <a:p>
                <a:r>
                  <a:rPr lang="en-US" altLang="zh-CN" sz="1000" dirty="0">
                    <a:latin typeface="Times New Roman" panose="02020603050405020304" pitchFamily="18" charset="0"/>
                    <a:cs typeface="Times New Roman" panose="02020603050405020304" pitchFamily="18" charset="0"/>
                  </a:rPr>
                  <a:t>1.3</a:t>
                </a:r>
                <a:endParaRPr lang="zh-CN" altLang="en-US" sz="1000" baseline="-25000" dirty="0">
                  <a:latin typeface="Times New Roman" panose="02020603050405020304" pitchFamily="18" charset="0"/>
                  <a:cs typeface="Times New Roman" panose="02020603050405020304" pitchFamily="18" charset="0"/>
                </a:endParaRPr>
              </a:p>
            </p:txBody>
          </p:sp>
        </p:grpSp>
        <p:sp>
          <p:nvSpPr>
            <p:cNvPr id="930" name="TextBox 32"/>
            <p:cNvSpPr txBox="1"/>
            <p:nvPr/>
          </p:nvSpPr>
          <p:spPr>
            <a:xfrm>
              <a:off x="620410" y="6417764"/>
              <a:ext cx="1340138" cy="430530"/>
            </a:xfrm>
            <a:prstGeom prst="rect">
              <a:avLst/>
            </a:prstGeom>
            <a:noFill/>
          </p:spPr>
          <p:txBody>
            <a:bodyPr wrap="square" lIns="0" tIns="0" rIns="0" bIns="0" rtlCol="0">
              <a:spAutoFit/>
            </a:bodyPr>
            <a:lstStyle/>
            <a:p>
              <a:pPr algn="ctr"/>
              <a:r>
                <a:rPr lang="zh-CN" altLang="en-US" sz="1400" dirty="0">
                  <a:latin typeface="黑体" panose="02010609060101010101" pitchFamily="49" charset="-122"/>
                  <a:ea typeface="黑体" panose="02010609060101010101" pitchFamily="49" charset="-122"/>
                  <a:cs typeface="Arial" panose="020B0604020202020204" pitchFamily="34" charset="0"/>
                </a:rPr>
                <a:t>原始的量子位拓扑和错误率数据</a:t>
              </a:r>
              <a:endParaRPr lang="en-US" sz="1400" dirty="0">
                <a:latin typeface="黑体" panose="02010609060101010101" pitchFamily="49" charset="-122"/>
                <a:ea typeface="黑体" panose="02010609060101010101" pitchFamily="49" charset="-122"/>
                <a:cs typeface="Arial" panose="020B0604020202020204" pitchFamily="34" charset="0"/>
              </a:endParaRPr>
            </a:p>
          </p:txBody>
        </p:sp>
      </p:grpSp>
      <p:sp>
        <p:nvSpPr>
          <p:cNvPr id="931" name="箭头: 右 5"/>
          <p:cNvSpPr/>
          <p:nvPr/>
        </p:nvSpPr>
        <p:spPr>
          <a:xfrm>
            <a:off x="1353297" y="5555346"/>
            <a:ext cx="280953" cy="1203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6" name="组合 1005"/>
          <p:cNvGrpSpPr/>
          <p:nvPr/>
        </p:nvGrpSpPr>
        <p:grpSpPr>
          <a:xfrm>
            <a:off x="1789285" y="4833006"/>
            <a:ext cx="2648585" cy="1878330"/>
            <a:chOff x="2567882" y="4970168"/>
            <a:chExt cx="2648585" cy="1878330"/>
          </a:xfrm>
        </p:grpSpPr>
        <p:grpSp>
          <p:nvGrpSpPr>
            <p:cNvPr id="929" name="组合 928"/>
            <p:cNvGrpSpPr/>
            <p:nvPr/>
          </p:nvGrpSpPr>
          <p:grpSpPr>
            <a:xfrm>
              <a:off x="2567882" y="4970168"/>
              <a:ext cx="1478690" cy="1422733"/>
              <a:chOff x="2843808" y="2033667"/>
              <a:chExt cx="1478690" cy="1422733"/>
            </a:xfrm>
          </p:grpSpPr>
          <p:sp>
            <p:nvSpPr>
              <p:cNvPr id="970" name="椭圆 969"/>
              <p:cNvSpPr/>
              <p:nvPr/>
            </p:nvSpPr>
            <p:spPr>
              <a:xfrm>
                <a:off x="3059832" y="2435396"/>
                <a:ext cx="576064" cy="281721"/>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{0,1,2}</a:t>
                </a:r>
                <a:endParaRPr lang="zh-CN" altLang="en-US" sz="1000" dirty="0">
                  <a:latin typeface="Times New Roman" panose="02020603050405020304" pitchFamily="18" charset="0"/>
                  <a:cs typeface="Times New Roman" panose="02020603050405020304" pitchFamily="18" charset="0"/>
                </a:endParaRPr>
              </a:p>
            </p:txBody>
          </p:sp>
          <p:sp>
            <p:nvSpPr>
              <p:cNvPr id="971" name="椭圆 970"/>
              <p:cNvSpPr/>
              <p:nvPr/>
            </p:nvSpPr>
            <p:spPr>
              <a:xfrm>
                <a:off x="2926731" y="2827723"/>
                <a:ext cx="394743"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{0,1}</a:t>
                </a:r>
                <a:endParaRPr lang="zh-CN" altLang="en-US" sz="1000" dirty="0">
                  <a:latin typeface="Times New Roman" panose="02020603050405020304" pitchFamily="18" charset="0"/>
                  <a:cs typeface="Times New Roman" panose="02020603050405020304" pitchFamily="18" charset="0"/>
                </a:endParaRPr>
              </a:p>
            </p:txBody>
          </p:sp>
          <p:sp>
            <p:nvSpPr>
              <p:cNvPr id="972" name="椭圆 971"/>
              <p:cNvSpPr/>
              <p:nvPr/>
            </p:nvSpPr>
            <p:spPr>
              <a:xfrm>
                <a:off x="3328816" y="2033667"/>
                <a:ext cx="717431" cy="281721"/>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{0,1,2,3,4}</a:t>
                </a:r>
                <a:endParaRPr lang="zh-CN" altLang="en-US" sz="1000" dirty="0">
                  <a:latin typeface="Times New Roman" panose="02020603050405020304" pitchFamily="18" charset="0"/>
                  <a:cs typeface="Times New Roman" panose="02020603050405020304" pitchFamily="18" charset="0"/>
                </a:endParaRPr>
              </a:p>
            </p:txBody>
          </p:sp>
          <p:sp>
            <p:nvSpPr>
              <p:cNvPr id="973" name="椭圆 972"/>
              <p:cNvSpPr/>
              <p:nvPr/>
            </p:nvSpPr>
            <p:spPr>
              <a:xfrm>
                <a:off x="2843808" y="3195532"/>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{0}</a:t>
                </a:r>
                <a:endParaRPr lang="zh-CN" altLang="en-US" sz="1000" dirty="0">
                  <a:latin typeface="Times New Roman" panose="02020603050405020304" pitchFamily="18" charset="0"/>
                  <a:cs typeface="Times New Roman" panose="02020603050405020304" pitchFamily="18" charset="0"/>
                </a:endParaRPr>
              </a:p>
            </p:txBody>
          </p:sp>
          <p:sp>
            <p:nvSpPr>
              <p:cNvPr id="974" name="椭圆 973"/>
              <p:cNvSpPr/>
              <p:nvPr/>
            </p:nvSpPr>
            <p:spPr>
              <a:xfrm>
                <a:off x="3149842" y="3195532"/>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{1}</a:t>
                </a:r>
                <a:endParaRPr lang="zh-CN" altLang="en-US" sz="1000" dirty="0">
                  <a:latin typeface="Times New Roman" panose="02020603050405020304" pitchFamily="18" charset="0"/>
                  <a:cs typeface="Times New Roman" panose="02020603050405020304" pitchFamily="18" charset="0"/>
                </a:endParaRPr>
              </a:p>
            </p:txBody>
          </p:sp>
          <p:sp>
            <p:nvSpPr>
              <p:cNvPr id="975" name="椭圆 974"/>
              <p:cNvSpPr/>
              <p:nvPr/>
            </p:nvSpPr>
            <p:spPr>
              <a:xfrm>
                <a:off x="3455876" y="2827723"/>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{2}</a:t>
                </a:r>
                <a:endParaRPr lang="zh-CN" altLang="en-US" sz="1000" dirty="0">
                  <a:latin typeface="Times New Roman" panose="02020603050405020304" pitchFamily="18" charset="0"/>
                  <a:cs typeface="Times New Roman" panose="02020603050405020304" pitchFamily="18" charset="0"/>
                </a:endParaRPr>
              </a:p>
            </p:txBody>
          </p:sp>
          <p:sp>
            <p:nvSpPr>
              <p:cNvPr id="976" name="椭圆 975"/>
              <p:cNvSpPr/>
              <p:nvPr/>
            </p:nvSpPr>
            <p:spPr>
              <a:xfrm>
                <a:off x="3761910" y="2827723"/>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{3}</a:t>
                </a:r>
                <a:endParaRPr lang="zh-CN" altLang="en-US" sz="1000" dirty="0">
                  <a:latin typeface="Times New Roman" panose="02020603050405020304" pitchFamily="18" charset="0"/>
                  <a:cs typeface="Times New Roman" panose="02020603050405020304" pitchFamily="18" charset="0"/>
                </a:endParaRPr>
              </a:p>
            </p:txBody>
          </p:sp>
          <p:sp>
            <p:nvSpPr>
              <p:cNvPr id="977" name="椭圆 976"/>
              <p:cNvSpPr/>
              <p:nvPr/>
            </p:nvSpPr>
            <p:spPr>
              <a:xfrm>
                <a:off x="4067944" y="2827723"/>
                <a:ext cx="254554"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{4}</a:t>
                </a:r>
                <a:endParaRPr lang="zh-CN" altLang="en-US" sz="1000" dirty="0">
                  <a:latin typeface="Times New Roman" panose="02020603050405020304" pitchFamily="18" charset="0"/>
                  <a:cs typeface="Times New Roman" panose="02020603050405020304" pitchFamily="18" charset="0"/>
                </a:endParaRPr>
              </a:p>
            </p:txBody>
          </p:sp>
          <p:sp>
            <p:nvSpPr>
              <p:cNvPr id="978" name="椭圆 977"/>
              <p:cNvSpPr/>
              <p:nvPr/>
            </p:nvSpPr>
            <p:spPr>
              <a:xfrm>
                <a:off x="3844832" y="2445822"/>
                <a:ext cx="394743" cy="260868"/>
              </a:xfrm>
              <a:prstGeom prst="ellipse">
                <a:avLst/>
              </a:prstGeom>
              <a:no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lnSpc>
                    <a:spcPts val="1000"/>
                  </a:lnSpc>
                </a:pPr>
                <a:r>
                  <a:rPr lang="en-US" altLang="zh-CN" sz="1000" dirty="0">
                    <a:latin typeface="Times New Roman" panose="02020603050405020304" pitchFamily="18" charset="0"/>
                    <a:cs typeface="Times New Roman" panose="02020603050405020304" pitchFamily="18" charset="0"/>
                  </a:rPr>
                  <a:t>{3,4}</a:t>
                </a:r>
                <a:endParaRPr lang="zh-CN" altLang="en-US" sz="1000" dirty="0">
                  <a:latin typeface="Times New Roman" panose="02020603050405020304" pitchFamily="18" charset="0"/>
                  <a:cs typeface="Times New Roman" panose="02020603050405020304" pitchFamily="18" charset="0"/>
                </a:endParaRPr>
              </a:p>
            </p:txBody>
          </p:sp>
          <p:cxnSp>
            <p:nvCxnSpPr>
              <p:cNvPr id="979" name="直接连接符 53"/>
              <p:cNvCxnSpPr>
                <a:stCxn id="971" idx="3"/>
                <a:endCxn id="973" idx="0"/>
              </p:cNvCxnSpPr>
              <p:nvPr/>
            </p:nvCxnSpPr>
            <p:spPr>
              <a:xfrm flipH="1">
                <a:off x="2971085" y="3050388"/>
                <a:ext cx="13455" cy="145144"/>
              </a:xfrm>
              <a:prstGeom prst="line">
                <a:avLst/>
              </a:prstGeom>
            </p:spPr>
            <p:style>
              <a:lnRef idx="1">
                <a:schemeClr val="dk1"/>
              </a:lnRef>
              <a:fillRef idx="0">
                <a:schemeClr val="dk1"/>
              </a:fillRef>
              <a:effectRef idx="0">
                <a:schemeClr val="dk1"/>
              </a:effectRef>
              <a:fontRef idx="minor">
                <a:schemeClr val="tx1"/>
              </a:fontRef>
            </p:style>
          </p:cxnSp>
          <p:cxnSp>
            <p:nvCxnSpPr>
              <p:cNvPr id="980" name="直接连接符 54"/>
              <p:cNvCxnSpPr>
                <a:stCxn id="971" idx="5"/>
                <a:endCxn id="974" idx="0"/>
              </p:cNvCxnSpPr>
              <p:nvPr/>
            </p:nvCxnSpPr>
            <p:spPr>
              <a:xfrm>
                <a:off x="3263665" y="3050388"/>
                <a:ext cx="13454" cy="145144"/>
              </a:xfrm>
              <a:prstGeom prst="line">
                <a:avLst/>
              </a:prstGeom>
            </p:spPr>
            <p:style>
              <a:lnRef idx="1">
                <a:schemeClr val="dk1"/>
              </a:lnRef>
              <a:fillRef idx="0">
                <a:schemeClr val="dk1"/>
              </a:fillRef>
              <a:effectRef idx="0">
                <a:schemeClr val="dk1"/>
              </a:effectRef>
              <a:fontRef idx="minor">
                <a:schemeClr val="tx1"/>
              </a:fontRef>
            </p:style>
          </p:cxnSp>
          <p:cxnSp>
            <p:nvCxnSpPr>
              <p:cNvPr id="981" name="直接连接符 55"/>
              <p:cNvCxnSpPr>
                <a:stCxn id="970" idx="3"/>
                <a:endCxn id="971" idx="0"/>
              </p:cNvCxnSpPr>
              <p:nvPr/>
            </p:nvCxnSpPr>
            <p:spPr>
              <a:xfrm flipH="1">
                <a:off x="3124103" y="2675860"/>
                <a:ext cx="20092" cy="151863"/>
              </a:xfrm>
              <a:prstGeom prst="line">
                <a:avLst/>
              </a:prstGeom>
            </p:spPr>
            <p:style>
              <a:lnRef idx="1">
                <a:schemeClr val="dk1"/>
              </a:lnRef>
              <a:fillRef idx="0">
                <a:schemeClr val="dk1"/>
              </a:fillRef>
              <a:effectRef idx="0">
                <a:schemeClr val="dk1"/>
              </a:effectRef>
              <a:fontRef idx="minor">
                <a:schemeClr val="tx1"/>
              </a:fontRef>
            </p:style>
          </p:cxnSp>
          <p:cxnSp>
            <p:nvCxnSpPr>
              <p:cNvPr id="982" name="直接连接符 56"/>
              <p:cNvCxnSpPr>
                <a:stCxn id="970" idx="5"/>
                <a:endCxn id="975" idx="0"/>
              </p:cNvCxnSpPr>
              <p:nvPr/>
            </p:nvCxnSpPr>
            <p:spPr>
              <a:xfrm>
                <a:off x="3551533" y="2675860"/>
                <a:ext cx="31620" cy="151863"/>
              </a:xfrm>
              <a:prstGeom prst="line">
                <a:avLst/>
              </a:prstGeom>
            </p:spPr>
            <p:style>
              <a:lnRef idx="1">
                <a:schemeClr val="dk1"/>
              </a:lnRef>
              <a:fillRef idx="0">
                <a:schemeClr val="dk1"/>
              </a:fillRef>
              <a:effectRef idx="0">
                <a:schemeClr val="dk1"/>
              </a:effectRef>
              <a:fontRef idx="minor">
                <a:schemeClr val="tx1"/>
              </a:fontRef>
            </p:style>
          </p:cxnSp>
          <p:cxnSp>
            <p:nvCxnSpPr>
              <p:cNvPr id="983" name="直接连接符 57"/>
              <p:cNvCxnSpPr>
                <a:stCxn id="978" idx="3"/>
                <a:endCxn id="976" idx="0"/>
              </p:cNvCxnSpPr>
              <p:nvPr/>
            </p:nvCxnSpPr>
            <p:spPr>
              <a:xfrm flipH="1">
                <a:off x="3889187" y="2668487"/>
                <a:ext cx="13454" cy="159236"/>
              </a:xfrm>
              <a:prstGeom prst="line">
                <a:avLst/>
              </a:prstGeom>
            </p:spPr>
            <p:style>
              <a:lnRef idx="1">
                <a:schemeClr val="dk1"/>
              </a:lnRef>
              <a:fillRef idx="0">
                <a:schemeClr val="dk1"/>
              </a:fillRef>
              <a:effectRef idx="0">
                <a:schemeClr val="dk1"/>
              </a:effectRef>
              <a:fontRef idx="minor">
                <a:schemeClr val="tx1"/>
              </a:fontRef>
            </p:style>
          </p:cxnSp>
          <p:cxnSp>
            <p:nvCxnSpPr>
              <p:cNvPr id="984" name="直接连接符 58"/>
              <p:cNvCxnSpPr>
                <a:stCxn id="978" idx="5"/>
                <a:endCxn id="977" idx="0"/>
              </p:cNvCxnSpPr>
              <p:nvPr/>
            </p:nvCxnSpPr>
            <p:spPr>
              <a:xfrm>
                <a:off x="4181766" y="2668487"/>
                <a:ext cx="13455" cy="159236"/>
              </a:xfrm>
              <a:prstGeom prst="line">
                <a:avLst/>
              </a:prstGeom>
            </p:spPr>
            <p:style>
              <a:lnRef idx="1">
                <a:schemeClr val="dk1"/>
              </a:lnRef>
              <a:fillRef idx="0">
                <a:schemeClr val="dk1"/>
              </a:fillRef>
              <a:effectRef idx="0">
                <a:schemeClr val="dk1"/>
              </a:effectRef>
              <a:fontRef idx="minor">
                <a:schemeClr val="tx1"/>
              </a:fontRef>
            </p:style>
          </p:cxnSp>
          <p:cxnSp>
            <p:nvCxnSpPr>
              <p:cNvPr id="985" name="直接连接符 59"/>
              <p:cNvCxnSpPr>
                <a:stCxn id="972" idx="5"/>
                <a:endCxn id="978" idx="0"/>
              </p:cNvCxnSpPr>
              <p:nvPr/>
            </p:nvCxnSpPr>
            <p:spPr>
              <a:xfrm>
                <a:off x="3941182" y="2274131"/>
                <a:ext cx="101022" cy="171691"/>
              </a:xfrm>
              <a:prstGeom prst="line">
                <a:avLst/>
              </a:prstGeom>
            </p:spPr>
            <p:style>
              <a:lnRef idx="1">
                <a:schemeClr val="dk1"/>
              </a:lnRef>
              <a:fillRef idx="0">
                <a:schemeClr val="dk1"/>
              </a:fillRef>
              <a:effectRef idx="0">
                <a:schemeClr val="dk1"/>
              </a:effectRef>
              <a:fontRef idx="minor">
                <a:schemeClr val="tx1"/>
              </a:fontRef>
            </p:style>
          </p:cxnSp>
          <p:cxnSp>
            <p:nvCxnSpPr>
              <p:cNvPr id="986" name="直接连接符 60"/>
              <p:cNvCxnSpPr>
                <a:stCxn id="972" idx="3"/>
                <a:endCxn id="970" idx="0"/>
              </p:cNvCxnSpPr>
              <p:nvPr/>
            </p:nvCxnSpPr>
            <p:spPr>
              <a:xfrm flipH="1">
                <a:off x="3347864" y="2274131"/>
                <a:ext cx="86017" cy="161265"/>
              </a:xfrm>
              <a:prstGeom prst="line">
                <a:avLst/>
              </a:prstGeom>
            </p:spPr>
            <p:style>
              <a:lnRef idx="1">
                <a:schemeClr val="dk1"/>
              </a:lnRef>
              <a:fillRef idx="0">
                <a:schemeClr val="dk1"/>
              </a:fillRef>
              <a:effectRef idx="0">
                <a:schemeClr val="dk1"/>
              </a:effectRef>
              <a:fontRef idx="minor">
                <a:schemeClr val="tx1"/>
              </a:fontRef>
            </p:style>
          </p:cxnSp>
        </p:grpSp>
        <p:sp>
          <p:nvSpPr>
            <p:cNvPr id="932" name="TextBox 32"/>
            <p:cNvSpPr txBox="1"/>
            <p:nvPr/>
          </p:nvSpPr>
          <p:spPr>
            <a:xfrm>
              <a:off x="3291782" y="6417968"/>
              <a:ext cx="1924685" cy="430530"/>
            </a:xfrm>
            <a:prstGeom prst="rect">
              <a:avLst/>
            </a:prstGeom>
            <a:noFill/>
          </p:spPr>
          <p:txBody>
            <a:bodyPr wrap="square" lIns="0" tIns="0" rIns="0" bIns="0" rtlCol="0">
              <a:spAutoFit/>
            </a:bodyPr>
            <a:lstStyle/>
            <a:p>
              <a:pPr algn="l"/>
              <a:r>
                <a:rPr lang="zh-CN" altLang="en-US" sz="1400" dirty="0">
                  <a:latin typeface="黑体" panose="02010609060101010101" pitchFamily="49" charset="-122"/>
                  <a:ea typeface="黑体" panose="02010609060101010101" pitchFamily="49" charset="-122"/>
                  <a:cs typeface="Arial" panose="020B0604020202020204" pitchFamily="34" charset="0"/>
                </a:rPr>
                <a:t>社区划分层次树构建，优先合并健壮量子位</a:t>
              </a:r>
            </a:p>
          </p:txBody>
        </p:sp>
      </p:grpSp>
      <p:sp>
        <p:nvSpPr>
          <p:cNvPr id="936" name="箭头: 右 10"/>
          <p:cNvSpPr/>
          <p:nvPr/>
        </p:nvSpPr>
        <p:spPr>
          <a:xfrm>
            <a:off x="7062250" y="5563524"/>
            <a:ext cx="280953" cy="1203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08" name="组合 1007"/>
          <p:cNvGrpSpPr/>
          <p:nvPr/>
        </p:nvGrpSpPr>
        <p:grpSpPr>
          <a:xfrm>
            <a:off x="7563829" y="4973867"/>
            <a:ext cx="1225180" cy="1737360"/>
            <a:chOff x="6655835" y="5111029"/>
            <a:chExt cx="1225180" cy="1737360"/>
          </a:xfrm>
        </p:grpSpPr>
        <p:grpSp>
          <p:nvGrpSpPr>
            <p:cNvPr id="937" name="组合 936"/>
            <p:cNvGrpSpPr/>
            <p:nvPr/>
          </p:nvGrpSpPr>
          <p:grpSpPr>
            <a:xfrm>
              <a:off x="6655835" y="5111029"/>
              <a:ext cx="1225180" cy="1220809"/>
              <a:chOff x="1209089" y="2174528"/>
              <a:chExt cx="1225180" cy="1220809"/>
            </a:xfrm>
          </p:grpSpPr>
          <p:sp>
            <p:nvSpPr>
              <p:cNvPr id="957" name="椭圆 956"/>
              <p:cNvSpPr/>
              <p:nvPr/>
            </p:nvSpPr>
            <p:spPr>
              <a:xfrm>
                <a:off x="1209089" y="2174528"/>
                <a:ext cx="254554" cy="260868"/>
              </a:xfrm>
              <a:prstGeom prst="ellipse">
                <a:avLst/>
              </a:prstGeom>
              <a:solidFill>
                <a:schemeClr val="tx1"/>
              </a:solid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200" dirty="0">
                    <a:solidFill>
                      <a:schemeClr val="bg1"/>
                    </a:solidFill>
                    <a:latin typeface="Arial" panose="020B0604020202020204" pitchFamily="34" charset="0"/>
                    <a:cs typeface="Arial" panose="020B0604020202020204" pitchFamily="34" charset="0"/>
                  </a:rPr>
                  <a:t>Q</a:t>
                </a:r>
                <a:r>
                  <a:rPr lang="en-US" altLang="zh-CN" sz="1200" baseline="-25000" dirty="0">
                    <a:solidFill>
                      <a:schemeClr val="bg1"/>
                    </a:solidFill>
                    <a:latin typeface="Arial" panose="020B0604020202020204" pitchFamily="34" charset="0"/>
                    <a:cs typeface="Arial" panose="020B0604020202020204" pitchFamily="34" charset="0"/>
                  </a:rPr>
                  <a:t>0</a:t>
                </a:r>
                <a:endParaRPr lang="zh-CN" altLang="en-US" sz="1200" baseline="-25000" dirty="0">
                  <a:solidFill>
                    <a:schemeClr val="bg1"/>
                  </a:solidFill>
                  <a:latin typeface="Arial" panose="020B0604020202020204" pitchFamily="34" charset="0"/>
                  <a:cs typeface="Arial" panose="020B0604020202020204" pitchFamily="34" charset="0"/>
                </a:endParaRPr>
              </a:p>
            </p:txBody>
          </p:sp>
          <p:cxnSp>
            <p:nvCxnSpPr>
              <p:cNvPr id="958" name="直接连接符 32"/>
              <p:cNvCxnSpPr>
                <a:stCxn id="959" idx="2"/>
                <a:endCxn id="957" idx="6"/>
              </p:cNvCxnSpPr>
              <p:nvPr/>
            </p:nvCxnSpPr>
            <p:spPr>
              <a:xfrm flipH="1">
                <a:off x="1463643" y="2304962"/>
                <a:ext cx="230759" cy="0"/>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sp>
            <p:nvSpPr>
              <p:cNvPr id="959" name="椭圆 958"/>
              <p:cNvSpPr/>
              <p:nvPr/>
            </p:nvSpPr>
            <p:spPr>
              <a:xfrm>
                <a:off x="1694402" y="2174528"/>
                <a:ext cx="254554" cy="260868"/>
              </a:xfrm>
              <a:prstGeom prst="ellipse">
                <a:avLst/>
              </a:prstGeom>
              <a:solidFill>
                <a:schemeClr val="tx1"/>
              </a:solid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200" dirty="0">
                    <a:solidFill>
                      <a:schemeClr val="bg1"/>
                    </a:solidFill>
                    <a:latin typeface="Arial" panose="020B0604020202020204" pitchFamily="34" charset="0"/>
                    <a:cs typeface="Arial" panose="020B0604020202020204" pitchFamily="34" charset="0"/>
                  </a:rPr>
                  <a:t>Q</a:t>
                </a:r>
                <a:r>
                  <a:rPr lang="en-US" altLang="zh-CN" sz="1200" baseline="-25000" dirty="0">
                    <a:solidFill>
                      <a:schemeClr val="bg1"/>
                    </a:solidFill>
                    <a:latin typeface="Arial" panose="020B0604020202020204" pitchFamily="34" charset="0"/>
                    <a:cs typeface="Arial" panose="020B0604020202020204" pitchFamily="34" charset="0"/>
                  </a:rPr>
                  <a:t>1</a:t>
                </a:r>
                <a:endParaRPr lang="zh-CN" altLang="en-US" sz="1200" baseline="-25000" dirty="0">
                  <a:solidFill>
                    <a:schemeClr val="bg1"/>
                  </a:solidFill>
                  <a:latin typeface="Arial" panose="020B0604020202020204" pitchFamily="34" charset="0"/>
                  <a:cs typeface="Arial" panose="020B0604020202020204" pitchFamily="34" charset="0"/>
                </a:endParaRPr>
              </a:p>
            </p:txBody>
          </p:sp>
          <p:sp>
            <p:nvSpPr>
              <p:cNvPr id="960" name="椭圆 959"/>
              <p:cNvSpPr/>
              <p:nvPr/>
            </p:nvSpPr>
            <p:spPr>
              <a:xfrm>
                <a:off x="2179715" y="2174528"/>
                <a:ext cx="254554" cy="260868"/>
              </a:xfrm>
              <a:prstGeom prst="ellipse">
                <a:avLst/>
              </a:prstGeom>
              <a:solidFill>
                <a:schemeClr val="tx1"/>
              </a:solid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200" dirty="0">
                    <a:solidFill>
                      <a:schemeClr val="bg1"/>
                    </a:solidFill>
                    <a:latin typeface="Arial" panose="020B0604020202020204" pitchFamily="34" charset="0"/>
                    <a:cs typeface="Arial" panose="020B0604020202020204" pitchFamily="34" charset="0"/>
                  </a:rPr>
                  <a:t>Q</a:t>
                </a:r>
                <a:r>
                  <a:rPr lang="en-US" altLang="zh-CN" sz="1200" baseline="-25000" dirty="0">
                    <a:solidFill>
                      <a:schemeClr val="bg1"/>
                    </a:solidFill>
                    <a:latin typeface="Arial" panose="020B0604020202020204" pitchFamily="34" charset="0"/>
                    <a:cs typeface="Arial" panose="020B0604020202020204" pitchFamily="34" charset="0"/>
                  </a:rPr>
                  <a:t>2</a:t>
                </a:r>
                <a:endParaRPr lang="zh-CN" altLang="en-US" sz="1200" baseline="-25000" dirty="0">
                  <a:solidFill>
                    <a:schemeClr val="bg1"/>
                  </a:solidFill>
                  <a:latin typeface="Arial" panose="020B0604020202020204" pitchFamily="34" charset="0"/>
                  <a:cs typeface="Arial" panose="020B0604020202020204" pitchFamily="34" charset="0"/>
                </a:endParaRPr>
              </a:p>
            </p:txBody>
          </p:sp>
          <p:sp>
            <p:nvSpPr>
              <p:cNvPr id="961" name="椭圆 960"/>
              <p:cNvSpPr/>
              <p:nvPr/>
            </p:nvSpPr>
            <p:spPr>
              <a:xfrm>
                <a:off x="1694402" y="3134469"/>
                <a:ext cx="254554" cy="260868"/>
              </a:xfrm>
              <a:prstGeom prst="ellipse">
                <a:avLst/>
              </a:prstGeom>
              <a:solidFill>
                <a:srgbClr val="AEAFB3"/>
              </a:solid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200" dirty="0">
                    <a:solidFill>
                      <a:schemeClr val="tx1"/>
                    </a:solidFill>
                    <a:latin typeface="Arial" panose="020B0604020202020204" pitchFamily="34" charset="0"/>
                    <a:cs typeface="Arial" panose="020B0604020202020204" pitchFamily="34" charset="0"/>
                  </a:rPr>
                  <a:t>Q</a:t>
                </a:r>
                <a:r>
                  <a:rPr lang="en-US" altLang="zh-CN" sz="1200" baseline="-25000" dirty="0">
                    <a:solidFill>
                      <a:schemeClr val="tx1"/>
                    </a:solidFill>
                    <a:latin typeface="Arial" panose="020B0604020202020204" pitchFamily="34" charset="0"/>
                    <a:cs typeface="Arial" panose="020B0604020202020204" pitchFamily="34" charset="0"/>
                  </a:rPr>
                  <a:t>4</a:t>
                </a:r>
                <a:endParaRPr lang="zh-CN" altLang="en-US" sz="1200" baseline="-25000" dirty="0">
                  <a:solidFill>
                    <a:schemeClr val="tx1"/>
                  </a:solidFill>
                  <a:latin typeface="Arial" panose="020B0604020202020204" pitchFamily="34" charset="0"/>
                  <a:cs typeface="Arial" panose="020B0604020202020204" pitchFamily="34" charset="0"/>
                </a:endParaRPr>
              </a:p>
            </p:txBody>
          </p:sp>
          <p:sp>
            <p:nvSpPr>
              <p:cNvPr id="962" name="椭圆 961"/>
              <p:cNvSpPr/>
              <p:nvPr/>
            </p:nvSpPr>
            <p:spPr>
              <a:xfrm>
                <a:off x="1694401" y="2654498"/>
                <a:ext cx="254554" cy="260868"/>
              </a:xfrm>
              <a:prstGeom prst="ellipse">
                <a:avLst/>
              </a:prstGeom>
              <a:solidFill>
                <a:srgbClr val="AEAFB3"/>
              </a:solidFill>
              <a:ln w="12700">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200" dirty="0">
                    <a:solidFill>
                      <a:schemeClr val="tx1"/>
                    </a:solidFill>
                    <a:latin typeface="Arial" panose="020B0604020202020204" pitchFamily="34" charset="0"/>
                    <a:cs typeface="Arial" panose="020B0604020202020204" pitchFamily="34" charset="0"/>
                  </a:rPr>
                  <a:t>Q</a:t>
                </a:r>
                <a:r>
                  <a:rPr lang="en-US" altLang="zh-CN" sz="1200" baseline="-25000" dirty="0">
                    <a:solidFill>
                      <a:schemeClr val="tx1"/>
                    </a:solidFill>
                    <a:latin typeface="Arial" panose="020B0604020202020204" pitchFamily="34" charset="0"/>
                    <a:cs typeface="Arial" panose="020B0604020202020204" pitchFamily="34" charset="0"/>
                  </a:rPr>
                  <a:t>3</a:t>
                </a:r>
                <a:endParaRPr lang="zh-CN" altLang="en-US" sz="1200" baseline="-25000" dirty="0">
                  <a:solidFill>
                    <a:schemeClr val="tx1"/>
                  </a:solidFill>
                  <a:latin typeface="Arial" panose="020B0604020202020204" pitchFamily="34" charset="0"/>
                  <a:cs typeface="Arial" panose="020B0604020202020204" pitchFamily="34" charset="0"/>
                </a:endParaRPr>
              </a:p>
            </p:txBody>
          </p:sp>
          <p:cxnSp>
            <p:nvCxnSpPr>
              <p:cNvPr id="963" name="直接连接符 37"/>
              <p:cNvCxnSpPr>
                <a:stCxn id="962" idx="0"/>
                <a:endCxn id="959" idx="4"/>
              </p:cNvCxnSpPr>
              <p:nvPr/>
            </p:nvCxnSpPr>
            <p:spPr>
              <a:xfrm flipV="1">
                <a:off x="1821678" y="2435396"/>
                <a:ext cx="1" cy="219102"/>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964" name="直接连接符 38"/>
              <p:cNvCxnSpPr>
                <a:stCxn id="962" idx="4"/>
                <a:endCxn id="961" idx="0"/>
              </p:cNvCxnSpPr>
              <p:nvPr/>
            </p:nvCxnSpPr>
            <p:spPr>
              <a:xfrm>
                <a:off x="1821678" y="2915366"/>
                <a:ext cx="1" cy="219103"/>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cxnSp>
            <p:nvCxnSpPr>
              <p:cNvPr id="965" name="直接连接符 39"/>
              <p:cNvCxnSpPr>
                <a:stCxn id="960" idx="2"/>
                <a:endCxn id="959" idx="6"/>
              </p:cNvCxnSpPr>
              <p:nvPr/>
            </p:nvCxnSpPr>
            <p:spPr>
              <a:xfrm flipH="1">
                <a:off x="1948956" y="2304962"/>
                <a:ext cx="230759" cy="0"/>
              </a:xfrm>
              <a:prstGeom prst="line">
                <a:avLst/>
              </a:prstGeom>
              <a:ln w="12700">
                <a:headEnd type="triangle" w="sm" len="sm"/>
                <a:tailEnd type="triangle" w="sm" len="sm"/>
              </a:ln>
            </p:spPr>
            <p:style>
              <a:lnRef idx="1">
                <a:schemeClr val="dk1"/>
              </a:lnRef>
              <a:fillRef idx="0">
                <a:schemeClr val="dk1"/>
              </a:fillRef>
              <a:effectRef idx="0">
                <a:schemeClr val="dk1"/>
              </a:effectRef>
              <a:fontRef idx="minor">
                <a:schemeClr val="tx1"/>
              </a:fontRef>
            </p:style>
          </p:cxnSp>
        </p:grpSp>
        <p:sp>
          <p:nvSpPr>
            <p:cNvPr id="938" name="TextBox 32"/>
            <p:cNvSpPr txBox="1"/>
            <p:nvPr/>
          </p:nvSpPr>
          <p:spPr>
            <a:xfrm>
              <a:off x="6669805" y="6417859"/>
              <a:ext cx="1182370" cy="430530"/>
            </a:xfrm>
            <a:prstGeom prst="rect">
              <a:avLst/>
            </a:prstGeom>
            <a:noFill/>
          </p:spPr>
          <p:txBody>
            <a:bodyPr wrap="square" lIns="0" tIns="0" rIns="0" bIns="0" rtlCol="0">
              <a:spAutoFit/>
            </a:bodyPr>
            <a:lstStyle/>
            <a:p>
              <a:pPr algn="ctr"/>
              <a:r>
                <a:rPr lang="zh-CN" altLang="en-US" sz="1400" dirty="0">
                  <a:latin typeface="黑体" panose="02010609060101010101" pitchFamily="49" charset="-122"/>
                  <a:ea typeface="黑体" panose="02010609060101010101" pitchFamily="49" charset="-122"/>
                  <a:cs typeface="Arial" panose="020B0604020202020204" pitchFamily="34" charset="0"/>
                </a:rPr>
                <a:t>并发量子程序映射</a:t>
              </a:r>
            </a:p>
          </p:txBody>
        </p:sp>
      </p:grpSp>
      <p:sp>
        <p:nvSpPr>
          <p:cNvPr id="939" name="箭头: 右 13"/>
          <p:cNvSpPr/>
          <p:nvPr/>
        </p:nvSpPr>
        <p:spPr>
          <a:xfrm>
            <a:off x="5397648" y="5563524"/>
            <a:ext cx="280953" cy="120339"/>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33" name="文本框 932"/>
          <p:cNvSpPr txBox="1"/>
          <p:nvPr/>
        </p:nvSpPr>
        <p:spPr>
          <a:xfrm>
            <a:off x="5758420" y="4892575"/>
            <a:ext cx="1185327" cy="246221"/>
          </a:xfrm>
          <a:prstGeom prst="rect">
            <a:avLst/>
          </a:prstGeom>
          <a:noFill/>
          <a:ln>
            <a:noFill/>
          </a:ln>
        </p:spPr>
        <p:txBody>
          <a:bodyPr wrap="square" lIns="0" rIns="0" rtlCol="0">
            <a:spAutoFit/>
          </a:bodyPr>
          <a:lstStyle/>
          <a:p>
            <a:pPr algn="ctr">
              <a:lnSpc>
                <a:spcPts val="1200"/>
              </a:lnSpc>
            </a:pPr>
            <a:r>
              <a:rPr lang="zh-CN" altLang="en-US" sz="1400" dirty="0">
                <a:latin typeface="黑体" panose="02010609060101010101" pitchFamily="49" charset="-122"/>
                <a:ea typeface="黑体" panose="02010609060101010101" pitchFamily="49" charset="-122"/>
                <a:cs typeface="Arial" panose="020B0604020202020204" pitchFamily="34" charset="0"/>
              </a:rPr>
              <a:t>并发量子程序</a:t>
            </a:r>
          </a:p>
        </p:txBody>
      </p:sp>
      <p:grpSp>
        <p:nvGrpSpPr>
          <p:cNvPr id="934" name="组合 933"/>
          <p:cNvGrpSpPr/>
          <p:nvPr/>
        </p:nvGrpSpPr>
        <p:grpSpPr>
          <a:xfrm>
            <a:off x="6061560" y="5130449"/>
            <a:ext cx="582566" cy="796900"/>
            <a:chOff x="5311999" y="2552642"/>
            <a:chExt cx="582566" cy="796900"/>
          </a:xfrm>
        </p:grpSpPr>
        <p:sp>
          <p:nvSpPr>
            <p:cNvPr id="966" name="矩形 965"/>
            <p:cNvSpPr/>
            <p:nvPr/>
          </p:nvSpPr>
          <p:spPr>
            <a:xfrm>
              <a:off x="5311999" y="2991977"/>
              <a:ext cx="582566" cy="357565"/>
            </a:xfrm>
            <a:prstGeom prst="rect">
              <a:avLst/>
            </a:prstGeom>
            <a:solidFill>
              <a:srgbClr val="AEAFB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endParaRPr lang="zh-CN" altLang="en-US" sz="800">
                <a:latin typeface="Arial" panose="020B0604020202020204" pitchFamily="34" charset="0"/>
                <a:cs typeface="Arial" panose="020B0604020202020204" pitchFamily="34" charset="0"/>
              </a:endParaRPr>
            </a:p>
          </p:txBody>
        </p:sp>
        <p:sp>
          <p:nvSpPr>
            <p:cNvPr id="967" name="矩形 966"/>
            <p:cNvSpPr/>
            <p:nvPr/>
          </p:nvSpPr>
          <p:spPr>
            <a:xfrm>
              <a:off x="5311999" y="2552642"/>
              <a:ext cx="582566" cy="395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45720" rIns="0" bIns="45720" numCol="1" spcCol="0" rtlCol="0" fromWordArt="0" anchor="ctr" anchorCtr="0" forceAA="0" compatLnSpc="1">
              <a:noAutofit/>
            </a:bodyPr>
            <a:lstStyle/>
            <a:p>
              <a:pPr algn="ctr"/>
              <a:endParaRPr lang="zh-CN" altLang="en-US" sz="800">
                <a:latin typeface="Arial" panose="020B0604020202020204" pitchFamily="34" charset="0"/>
                <a:cs typeface="Arial" panose="020B0604020202020204" pitchFamily="34" charset="0"/>
              </a:endParaRPr>
            </a:p>
          </p:txBody>
        </p:sp>
        <p:sp>
          <p:nvSpPr>
            <p:cNvPr id="968" name="椭圆 967"/>
            <p:cNvSpPr/>
            <p:nvPr/>
          </p:nvSpPr>
          <p:spPr>
            <a:xfrm>
              <a:off x="5360580" y="2609448"/>
              <a:ext cx="485404" cy="281721"/>
            </a:xfrm>
            <a:prstGeom prst="ellipse">
              <a:avLst/>
            </a:prstGeom>
            <a:solidFill>
              <a:schemeClr val="bg1"/>
            </a:solidFill>
            <a:ln w="12700">
              <a:solidFill>
                <a:schemeClr val="bg1">
                  <a:lumMod val="50000"/>
                </a:schemeClr>
              </a:solidFill>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{0,1,2}</a:t>
              </a:r>
              <a:endParaRPr lang="zh-CN" altLang="en-US" sz="1000" dirty="0">
                <a:latin typeface="Times New Roman" panose="02020603050405020304" pitchFamily="18" charset="0"/>
                <a:cs typeface="Times New Roman" panose="02020603050405020304" pitchFamily="18" charset="0"/>
              </a:endParaRPr>
            </a:p>
          </p:txBody>
        </p:sp>
        <p:sp>
          <p:nvSpPr>
            <p:cNvPr id="969" name="椭圆 968"/>
            <p:cNvSpPr/>
            <p:nvPr/>
          </p:nvSpPr>
          <p:spPr>
            <a:xfrm>
              <a:off x="5405911" y="3040325"/>
              <a:ext cx="394743" cy="260868"/>
            </a:xfrm>
            <a:prstGeom prst="ellipse">
              <a:avLst/>
            </a:prstGeom>
            <a:solidFill>
              <a:schemeClr val="bg1"/>
            </a:solidFill>
            <a:ln w="12700">
              <a:solidFill>
                <a:schemeClr val="bg1">
                  <a:lumMod val="50000"/>
                </a:schemeClr>
              </a:solidFill>
              <a:headEnd w="sm" len="sm"/>
              <a:tailEnd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1000" dirty="0">
                  <a:latin typeface="Times New Roman" panose="02020603050405020304" pitchFamily="18" charset="0"/>
                  <a:cs typeface="Times New Roman" panose="02020603050405020304" pitchFamily="18" charset="0"/>
                </a:rPr>
                <a:t>{3,4}</a:t>
              </a:r>
              <a:endParaRPr lang="zh-CN" altLang="en-US" sz="1000" dirty="0">
                <a:latin typeface="Times New Roman" panose="02020603050405020304" pitchFamily="18" charset="0"/>
                <a:cs typeface="Times New Roman" panose="02020603050405020304" pitchFamily="18" charset="0"/>
              </a:endParaRPr>
            </a:p>
          </p:txBody>
        </p:sp>
      </p:grpSp>
      <p:sp>
        <p:nvSpPr>
          <p:cNvPr id="935" name="TextBox 32"/>
          <p:cNvSpPr txBox="1"/>
          <p:nvPr/>
        </p:nvSpPr>
        <p:spPr>
          <a:xfrm>
            <a:off x="5422371" y="5979612"/>
            <a:ext cx="1857426" cy="861695"/>
          </a:xfrm>
          <a:prstGeom prst="rect">
            <a:avLst/>
          </a:prstGeom>
          <a:noFill/>
        </p:spPr>
        <p:txBody>
          <a:bodyPr wrap="square" lIns="0" tIns="0" rIns="0" bIns="0" rtlCol="0">
            <a:spAutoFit/>
          </a:bodyPr>
          <a:lstStyle/>
          <a:p>
            <a:pPr algn="ctr"/>
            <a:r>
              <a:rPr lang="zh-CN" altLang="en-US" sz="1400" dirty="0">
                <a:latin typeface="黑体" panose="02010609060101010101" pitchFamily="49" charset="-122"/>
                <a:ea typeface="黑体" panose="02010609060101010101" pitchFamily="49" charset="-122"/>
                <a:cs typeface="Arial" panose="020B0604020202020204" pitchFamily="34" charset="0"/>
              </a:rPr>
              <a:t>基于层次树，为并发的量子程序划分初始映射区域，充分利用量子位区域，避免碎片</a:t>
            </a:r>
          </a:p>
        </p:txBody>
      </p:sp>
      <p:grpSp>
        <p:nvGrpSpPr>
          <p:cNvPr id="940" name="组合 939"/>
          <p:cNvGrpSpPr/>
          <p:nvPr/>
        </p:nvGrpSpPr>
        <p:grpSpPr>
          <a:xfrm>
            <a:off x="6075891" y="4567389"/>
            <a:ext cx="545120" cy="285440"/>
            <a:chOff x="4292982" y="1974983"/>
            <a:chExt cx="545120" cy="285440"/>
          </a:xfrm>
        </p:grpSpPr>
        <p:grpSp>
          <p:nvGrpSpPr>
            <p:cNvPr id="941" name="组合 940"/>
            <p:cNvGrpSpPr/>
            <p:nvPr/>
          </p:nvGrpSpPr>
          <p:grpSpPr>
            <a:xfrm>
              <a:off x="4292982" y="1974983"/>
              <a:ext cx="230922" cy="285440"/>
              <a:chOff x="4316097" y="1422554"/>
              <a:chExt cx="230922" cy="285440"/>
            </a:xfrm>
          </p:grpSpPr>
          <p:sp>
            <p:nvSpPr>
              <p:cNvPr id="950" name="任意多边形: 形状 24"/>
              <p:cNvSpPr/>
              <p:nvPr/>
            </p:nvSpPr>
            <p:spPr>
              <a:xfrm>
                <a:off x="4316097" y="1422554"/>
                <a:ext cx="230922" cy="285440"/>
              </a:xfrm>
              <a:custGeom>
                <a:avLst/>
                <a:gdLst>
                  <a:gd name="connsiteX0" fmla="*/ 48892 w 293349"/>
                  <a:gd name="connsiteY0" fmla="*/ 0 h 327388"/>
                  <a:gd name="connsiteX1" fmla="*/ 219678 w 293349"/>
                  <a:gd name="connsiteY1" fmla="*/ 0 h 327388"/>
                  <a:gd name="connsiteX2" fmla="*/ 293349 w 293349"/>
                  <a:gd name="connsiteY2" fmla="*/ 73672 h 327388"/>
                  <a:gd name="connsiteX3" fmla="*/ 293349 w 293349"/>
                  <a:gd name="connsiteY3" fmla="*/ 278496 h 327388"/>
                  <a:gd name="connsiteX4" fmla="*/ 244457 w 293349"/>
                  <a:gd name="connsiteY4" fmla="*/ 327388 h 327388"/>
                  <a:gd name="connsiteX5" fmla="*/ 48892 w 293349"/>
                  <a:gd name="connsiteY5" fmla="*/ 327388 h 327388"/>
                  <a:gd name="connsiteX6" fmla="*/ 0 w 293349"/>
                  <a:gd name="connsiteY6" fmla="*/ 278496 h 327388"/>
                  <a:gd name="connsiteX7" fmla="*/ 0 w 293349"/>
                  <a:gd name="connsiteY7" fmla="*/ 48892 h 327388"/>
                  <a:gd name="connsiteX8" fmla="*/ 48892 w 293349"/>
                  <a:gd name="connsiteY8" fmla="*/ 0 h 32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349" h="327388">
                    <a:moveTo>
                      <a:pt x="48892" y="0"/>
                    </a:moveTo>
                    <a:lnTo>
                      <a:pt x="219678" y="0"/>
                    </a:lnTo>
                    <a:lnTo>
                      <a:pt x="293349" y="73672"/>
                    </a:lnTo>
                    <a:lnTo>
                      <a:pt x="293349" y="278496"/>
                    </a:lnTo>
                    <a:cubicBezTo>
                      <a:pt x="293349" y="305498"/>
                      <a:pt x="271459" y="327388"/>
                      <a:pt x="244457" y="327388"/>
                    </a:cubicBezTo>
                    <a:lnTo>
                      <a:pt x="48892" y="327388"/>
                    </a:lnTo>
                    <a:cubicBezTo>
                      <a:pt x="21890" y="327388"/>
                      <a:pt x="0" y="305498"/>
                      <a:pt x="0" y="278496"/>
                    </a:cubicBezTo>
                    <a:lnTo>
                      <a:pt x="0" y="48892"/>
                    </a:lnTo>
                    <a:cubicBezTo>
                      <a:pt x="0" y="21890"/>
                      <a:pt x="21890" y="0"/>
                      <a:pt x="48892"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51" name="直角三角形 950"/>
              <p:cNvSpPr/>
              <p:nvPr/>
            </p:nvSpPr>
            <p:spPr>
              <a:xfrm>
                <a:off x="4490515" y="1428857"/>
                <a:ext cx="50781" cy="54661"/>
              </a:xfrm>
              <a:prstGeom prst="r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52" name="组合 951"/>
              <p:cNvGrpSpPr/>
              <p:nvPr/>
            </p:nvGrpSpPr>
            <p:grpSpPr>
              <a:xfrm>
                <a:off x="4363909" y="1493691"/>
                <a:ext cx="142233" cy="147659"/>
                <a:chOff x="3745878" y="1406030"/>
                <a:chExt cx="172372" cy="178948"/>
              </a:xfrm>
            </p:grpSpPr>
            <p:cxnSp>
              <p:nvCxnSpPr>
                <p:cNvPr id="953" name="直接连接符 27"/>
                <p:cNvCxnSpPr/>
                <p:nvPr/>
              </p:nvCxnSpPr>
              <p:spPr>
                <a:xfrm>
                  <a:off x="3745878" y="1406030"/>
                  <a:ext cx="61649"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4" name="直接连接符 28"/>
                <p:cNvCxnSpPr/>
                <p:nvPr/>
              </p:nvCxnSpPr>
              <p:spPr>
                <a:xfrm>
                  <a:off x="3745878" y="1465679"/>
                  <a:ext cx="1723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5" name="直接连接符 29"/>
                <p:cNvCxnSpPr/>
                <p:nvPr/>
              </p:nvCxnSpPr>
              <p:spPr>
                <a:xfrm>
                  <a:off x="3745878" y="1525328"/>
                  <a:ext cx="1723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6" name="直接连接符 30"/>
                <p:cNvCxnSpPr/>
                <p:nvPr/>
              </p:nvCxnSpPr>
              <p:spPr>
                <a:xfrm>
                  <a:off x="3745878" y="1584978"/>
                  <a:ext cx="172372"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42" name="组合 941"/>
            <p:cNvGrpSpPr/>
            <p:nvPr/>
          </p:nvGrpSpPr>
          <p:grpSpPr>
            <a:xfrm>
              <a:off x="4607180" y="1974983"/>
              <a:ext cx="230922" cy="285440"/>
              <a:chOff x="4316097" y="1422554"/>
              <a:chExt cx="230922" cy="285440"/>
            </a:xfrm>
          </p:grpSpPr>
          <p:sp>
            <p:nvSpPr>
              <p:cNvPr id="943" name="任意多边形: 形状 17"/>
              <p:cNvSpPr/>
              <p:nvPr/>
            </p:nvSpPr>
            <p:spPr>
              <a:xfrm>
                <a:off x="4316097" y="1422554"/>
                <a:ext cx="230922" cy="285440"/>
              </a:xfrm>
              <a:custGeom>
                <a:avLst/>
                <a:gdLst>
                  <a:gd name="connsiteX0" fmla="*/ 48892 w 293349"/>
                  <a:gd name="connsiteY0" fmla="*/ 0 h 327388"/>
                  <a:gd name="connsiteX1" fmla="*/ 219678 w 293349"/>
                  <a:gd name="connsiteY1" fmla="*/ 0 h 327388"/>
                  <a:gd name="connsiteX2" fmla="*/ 293349 w 293349"/>
                  <a:gd name="connsiteY2" fmla="*/ 73672 h 327388"/>
                  <a:gd name="connsiteX3" fmla="*/ 293349 w 293349"/>
                  <a:gd name="connsiteY3" fmla="*/ 278496 h 327388"/>
                  <a:gd name="connsiteX4" fmla="*/ 244457 w 293349"/>
                  <a:gd name="connsiteY4" fmla="*/ 327388 h 327388"/>
                  <a:gd name="connsiteX5" fmla="*/ 48892 w 293349"/>
                  <a:gd name="connsiteY5" fmla="*/ 327388 h 327388"/>
                  <a:gd name="connsiteX6" fmla="*/ 0 w 293349"/>
                  <a:gd name="connsiteY6" fmla="*/ 278496 h 327388"/>
                  <a:gd name="connsiteX7" fmla="*/ 0 w 293349"/>
                  <a:gd name="connsiteY7" fmla="*/ 48892 h 327388"/>
                  <a:gd name="connsiteX8" fmla="*/ 48892 w 293349"/>
                  <a:gd name="connsiteY8" fmla="*/ 0 h 32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3349" h="327388">
                    <a:moveTo>
                      <a:pt x="48892" y="0"/>
                    </a:moveTo>
                    <a:lnTo>
                      <a:pt x="219678" y="0"/>
                    </a:lnTo>
                    <a:lnTo>
                      <a:pt x="293349" y="73672"/>
                    </a:lnTo>
                    <a:lnTo>
                      <a:pt x="293349" y="278496"/>
                    </a:lnTo>
                    <a:cubicBezTo>
                      <a:pt x="293349" y="305498"/>
                      <a:pt x="271459" y="327388"/>
                      <a:pt x="244457" y="327388"/>
                    </a:cubicBezTo>
                    <a:lnTo>
                      <a:pt x="48892" y="327388"/>
                    </a:lnTo>
                    <a:cubicBezTo>
                      <a:pt x="21890" y="327388"/>
                      <a:pt x="0" y="305498"/>
                      <a:pt x="0" y="278496"/>
                    </a:cubicBezTo>
                    <a:lnTo>
                      <a:pt x="0" y="48892"/>
                    </a:lnTo>
                    <a:cubicBezTo>
                      <a:pt x="0" y="21890"/>
                      <a:pt x="21890" y="0"/>
                      <a:pt x="48892" y="0"/>
                    </a:cubicBezTo>
                    <a:close/>
                  </a:path>
                </a:pathLst>
              </a:custGeom>
              <a:solidFill>
                <a:schemeClr val="bg1"/>
              </a:solidFill>
              <a:ln>
                <a:solidFill>
                  <a:srgbClr val="AEAFB3"/>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944" name="直角三角形 943"/>
              <p:cNvSpPr/>
              <p:nvPr/>
            </p:nvSpPr>
            <p:spPr>
              <a:xfrm>
                <a:off x="4490515" y="1428857"/>
                <a:ext cx="50781" cy="54661"/>
              </a:xfrm>
              <a:prstGeom prst="rtTriangle">
                <a:avLst/>
              </a:prstGeom>
              <a:solidFill>
                <a:srgbClr val="AEAFB3"/>
              </a:solidFill>
              <a:ln>
                <a:solidFill>
                  <a:srgbClr val="AEAFB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45" name="组合 944"/>
              <p:cNvGrpSpPr/>
              <p:nvPr/>
            </p:nvGrpSpPr>
            <p:grpSpPr>
              <a:xfrm>
                <a:off x="4363909" y="1493691"/>
                <a:ext cx="142233" cy="147659"/>
                <a:chOff x="3745878" y="1406030"/>
                <a:chExt cx="172372" cy="178948"/>
              </a:xfrm>
            </p:grpSpPr>
            <p:cxnSp>
              <p:nvCxnSpPr>
                <p:cNvPr id="946" name="直接连接符 20"/>
                <p:cNvCxnSpPr/>
                <p:nvPr/>
              </p:nvCxnSpPr>
              <p:spPr>
                <a:xfrm>
                  <a:off x="3745878" y="1406030"/>
                  <a:ext cx="61649" cy="0"/>
                </a:xfrm>
                <a:prstGeom prst="line">
                  <a:avLst/>
                </a:prstGeom>
                <a:ln w="19050">
                  <a:solidFill>
                    <a:srgbClr val="AEAFB3"/>
                  </a:solidFill>
                </a:ln>
              </p:spPr>
              <p:style>
                <a:lnRef idx="1">
                  <a:schemeClr val="accent1"/>
                </a:lnRef>
                <a:fillRef idx="0">
                  <a:schemeClr val="accent1"/>
                </a:fillRef>
                <a:effectRef idx="0">
                  <a:schemeClr val="accent1"/>
                </a:effectRef>
                <a:fontRef idx="minor">
                  <a:schemeClr val="tx1"/>
                </a:fontRef>
              </p:style>
            </p:cxnSp>
            <p:cxnSp>
              <p:nvCxnSpPr>
                <p:cNvPr id="947" name="直接连接符 21"/>
                <p:cNvCxnSpPr/>
                <p:nvPr/>
              </p:nvCxnSpPr>
              <p:spPr>
                <a:xfrm>
                  <a:off x="3745878" y="1465679"/>
                  <a:ext cx="172372" cy="0"/>
                </a:xfrm>
                <a:prstGeom prst="line">
                  <a:avLst/>
                </a:prstGeom>
                <a:ln w="19050">
                  <a:solidFill>
                    <a:srgbClr val="AEAFB3"/>
                  </a:solidFill>
                </a:ln>
              </p:spPr>
              <p:style>
                <a:lnRef idx="1">
                  <a:schemeClr val="accent1"/>
                </a:lnRef>
                <a:fillRef idx="0">
                  <a:schemeClr val="accent1"/>
                </a:fillRef>
                <a:effectRef idx="0">
                  <a:schemeClr val="accent1"/>
                </a:effectRef>
                <a:fontRef idx="minor">
                  <a:schemeClr val="tx1"/>
                </a:fontRef>
              </p:style>
            </p:cxnSp>
            <p:cxnSp>
              <p:nvCxnSpPr>
                <p:cNvPr id="948" name="直接连接符 22"/>
                <p:cNvCxnSpPr/>
                <p:nvPr/>
              </p:nvCxnSpPr>
              <p:spPr>
                <a:xfrm>
                  <a:off x="3745878" y="1525328"/>
                  <a:ext cx="172372" cy="0"/>
                </a:xfrm>
                <a:prstGeom prst="line">
                  <a:avLst/>
                </a:prstGeom>
                <a:ln w="19050">
                  <a:solidFill>
                    <a:srgbClr val="AEAFB3"/>
                  </a:solidFill>
                </a:ln>
              </p:spPr>
              <p:style>
                <a:lnRef idx="1">
                  <a:schemeClr val="accent1"/>
                </a:lnRef>
                <a:fillRef idx="0">
                  <a:schemeClr val="accent1"/>
                </a:fillRef>
                <a:effectRef idx="0">
                  <a:schemeClr val="accent1"/>
                </a:effectRef>
                <a:fontRef idx="minor">
                  <a:schemeClr val="tx1"/>
                </a:fontRef>
              </p:style>
            </p:cxnSp>
            <p:cxnSp>
              <p:nvCxnSpPr>
                <p:cNvPr id="949" name="直接连接符 23"/>
                <p:cNvCxnSpPr/>
                <p:nvPr/>
              </p:nvCxnSpPr>
              <p:spPr>
                <a:xfrm>
                  <a:off x="3745878" y="1584978"/>
                  <a:ext cx="172372" cy="0"/>
                </a:xfrm>
                <a:prstGeom prst="line">
                  <a:avLst/>
                </a:prstGeom>
                <a:ln w="19050">
                  <a:solidFill>
                    <a:srgbClr val="AEAFB3"/>
                  </a:solidFill>
                </a:ln>
              </p:spPr>
              <p:style>
                <a:lnRef idx="1">
                  <a:schemeClr val="accent1"/>
                </a:lnRef>
                <a:fillRef idx="0">
                  <a:schemeClr val="accent1"/>
                </a:fillRef>
                <a:effectRef idx="0">
                  <a:schemeClr val="accent1"/>
                </a:effectRef>
                <a:fontRef idx="minor">
                  <a:schemeClr val="tx1"/>
                </a:fontRef>
              </p:style>
            </p:cxnSp>
          </p:grpSp>
        </p:grpSp>
      </p:grpSp>
      <p:sp>
        <p:nvSpPr>
          <p:cNvPr id="1009" name="文本框 1008"/>
          <p:cNvSpPr txBox="1"/>
          <p:nvPr/>
        </p:nvSpPr>
        <p:spPr>
          <a:xfrm>
            <a:off x="3332559" y="4833006"/>
            <a:ext cx="2050567" cy="1384995"/>
          </a:xfrm>
          <a:prstGeom prst="rect">
            <a:avLst/>
          </a:prstGeom>
          <a:noFill/>
        </p:spPr>
        <p:txBody>
          <a:bodyPr wrap="square" rtlCol="0">
            <a:spAutoFit/>
          </a:bodyPr>
          <a:lstStyle/>
          <a:p>
            <a:r>
              <a:rPr lang="zh-CN" altLang="en-US" sz="1200" b="1" dirty="0">
                <a:latin typeface="Arial" panose="020B0604020202020204" pitchFamily="34" charset="0"/>
                <a:ea typeface="黑体" panose="02010609060101010101" pitchFamily="49" charset="-122"/>
                <a:cs typeface="Arial" panose="020B0604020202020204" pitchFamily="34" charset="0"/>
              </a:rPr>
              <a:t>层次树：</a:t>
            </a:r>
            <a:endParaRPr lang="en-US" altLang="zh-CN" sz="1200" b="1" dirty="0">
              <a:latin typeface="Arial" panose="020B0604020202020204" pitchFamily="34" charset="0"/>
              <a:ea typeface="黑体" panose="02010609060101010101" pitchFamily="49" charset="-122"/>
              <a:cs typeface="Arial" panose="020B0604020202020204" pitchFamily="34" charset="0"/>
            </a:endParaRPr>
          </a:p>
          <a:p>
            <a:pPr marL="171450" indent="-171450">
              <a:buFont typeface="Wingdings" panose="05000000000000000000" pitchFamily="2" charset="2"/>
              <a:buChar char="l"/>
            </a:pPr>
            <a:r>
              <a:rPr lang="zh-CN" altLang="en-US" sz="1200" b="1" dirty="0">
                <a:latin typeface="Arial" panose="020B0604020202020204" pitchFamily="34" charset="0"/>
                <a:ea typeface="黑体" panose="02010609060101010101" pitchFamily="49" charset="-122"/>
                <a:cs typeface="Arial" panose="020B0604020202020204" pitchFamily="34" charset="0"/>
              </a:rPr>
              <a:t>树中每个节点都是一个候选的初始映射区域</a:t>
            </a:r>
            <a:endParaRPr lang="en-US" altLang="zh-CN" sz="1200" b="1" dirty="0">
              <a:latin typeface="Arial" panose="020B0604020202020204" pitchFamily="34" charset="0"/>
              <a:ea typeface="黑体" panose="02010609060101010101" pitchFamily="49" charset="-122"/>
              <a:cs typeface="Arial" panose="020B0604020202020204" pitchFamily="34" charset="0"/>
            </a:endParaRPr>
          </a:p>
          <a:p>
            <a:pPr marL="171450" indent="-171450">
              <a:buFont typeface="Wingdings" panose="05000000000000000000" pitchFamily="2" charset="2"/>
              <a:buChar char="l"/>
            </a:pPr>
            <a:r>
              <a:rPr lang="zh-CN" altLang="en-US" sz="1200" b="1" dirty="0">
                <a:latin typeface="Arial" panose="020B0604020202020204" pitchFamily="34" charset="0"/>
                <a:ea typeface="黑体" panose="02010609060101010101" pitchFamily="49" charset="-122"/>
                <a:cs typeface="Arial" panose="020B0604020202020204" pitchFamily="34" charset="0"/>
              </a:rPr>
              <a:t>一个节点中的量子位</a:t>
            </a:r>
            <a:r>
              <a:rPr lang="zh-CN" altLang="en-US" sz="1200" b="1" dirty="0">
                <a:solidFill>
                  <a:srgbClr val="C00000"/>
                </a:solidFill>
                <a:latin typeface="Arial" panose="020B0604020202020204" pitchFamily="34" charset="0"/>
                <a:ea typeface="黑体" panose="02010609060101010101" pitchFamily="49" charset="-122"/>
                <a:cs typeface="Arial" panose="020B0604020202020204" pitchFamily="34" charset="0"/>
              </a:rPr>
              <a:t>紧密连接</a:t>
            </a:r>
            <a:endParaRPr lang="en-US" altLang="zh-CN" sz="1200" b="1" dirty="0">
              <a:solidFill>
                <a:srgbClr val="C00000"/>
              </a:solidFill>
              <a:latin typeface="Arial" panose="020B0604020202020204" pitchFamily="34" charset="0"/>
              <a:ea typeface="黑体" panose="02010609060101010101" pitchFamily="49" charset="-122"/>
              <a:cs typeface="Arial" panose="020B0604020202020204" pitchFamily="34" charset="0"/>
            </a:endParaRPr>
          </a:p>
          <a:p>
            <a:pPr marL="171450" indent="-171450">
              <a:buFont typeface="Wingdings" panose="05000000000000000000" pitchFamily="2" charset="2"/>
              <a:buChar char="l"/>
            </a:pPr>
            <a:r>
              <a:rPr lang="zh-CN" altLang="en-US" sz="1200" b="1" dirty="0">
                <a:solidFill>
                  <a:srgbClr val="C00000"/>
                </a:solidFill>
                <a:latin typeface="Arial" panose="020B0604020202020204" pitchFamily="34" charset="0"/>
                <a:ea typeface="黑体" panose="02010609060101010101" pitchFamily="49" charset="-122"/>
                <a:cs typeface="Arial" panose="020B0604020202020204" pitchFamily="34" charset="0"/>
              </a:rPr>
              <a:t>低错误率</a:t>
            </a:r>
            <a:r>
              <a:rPr lang="zh-CN" altLang="en-US" sz="1200" b="1" dirty="0">
                <a:latin typeface="Arial" panose="020B0604020202020204" pitchFamily="34" charset="0"/>
                <a:ea typeface="黑体" panose="02010609060101010101" pitchFamily="49" charset="-122"/>
                <a:cs typeface="Arial" panose="020B0604020202020204" pitchFamily="34" charset="0"/>
              </a:rPr>
              <a:t>的量子位在层次树中优先合并</a:t>
            </a:r>
            <a:endParaRPr lang="en-US" altLang="zh-CN" sz="1200" b="1" dirty="0">
              <a:latin typeface="Arial" panose="020B0604020202020204" pitchFamily="34" charset="0"/>
              <a:ea typeface="黑体" panose="02010609060101010101" pitchFamily="49" charset="-122"/>
              <a:cs typeface="Arial" panose="020B0604020202020204" pitchFamily="34" charset="0"/>
            </a:endParaRPr>
          </a:p>
        </p:txBody>
      </p:sp>
      <p:sp>
        <p:nvSpPr>
          <p:cNvPr id="2" name="文本框 1"/>
          <p:cNvSpPr txBox="1"/>
          <p:nvPr/>
        </p:nvSpPr>
        <p:spPr>
          <a:xfrm>
            <a:off x="-45720" y="3733165"/>
            <a:ext cx="9243060" cy="922020"/>
          </a:xfrm>
          <a:prstGeom prst="rect">
            <a:avLst/>
          </a:prstGeom>
          <a:noFill/>
        </p:spPr>
        <p:txBody>
          <a:bodyPr wrap="square" rtlCol="0">
            <a:spAutoFit/>
          </a:bodyPr>
          <a:lstStyle/>
          <a:p>
            <a:r>
              <a:rPr lang="zh-CN" altLang="en-US" b="1" dirty="0">
                <a:latin typeface="Arial" panose="020B0604020202020204" pitchFamily="34" charset="0"/>
                <a:ea typeface="黑体" panose="02010609060101010101" pitchFamily="49" charset="-122"/>
                <a:cs typeface="Arial" panose="020B0604020202020204" pitchFamily="34" charset="0"/>
                <a:sym typeface="+mn-ea"/>
              </a:rPr>
              <a:t>基于量子位拓扑结构及错误率数据的初始映射机制，包括（</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1</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）基于量子位耦合紧密程度和错误率的社区划分层次树构建，（</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2</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）基于层次树的并发量子程序初始映射区域划分，（</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3</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）并发量子程序映射</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5080"/>
            <a:ext cx="9143365" cy="460375"/>
          </a:xfrm>
          <a:prstGeom prst="rect">
            <a:avLst/>
          </a:prstGeom>
          <a:noFill/>
        </p:spPr>
        <p:txBody>
          <a:bodyPr wrap="square" rtlCol="0">
            <a:spAutoFit/>
          </a:bodyPr>
          <a:lstStyle/>
          <a:p>
            <a:pPr algn="ctr"/>
            <a:r>
              <a:rPr lang="zh-CN" altLang="en-US" sz="2400" b="1" dirty="0">
                <a:latin typeface="Arial" panose="020B0604020202020204" pitchFamily="34" charset="0"/>
                <a:ea typeface="黑体" panose="02010609060101010101" pitchFamily="49" charset="-122"/>
                <a:cs typeface="Arial" panose="020B0604020202020204" pitchFamily="34" charset="0"/>
                <a:sym typeface="+mn-ea"/>
              </a:rPr>
              <a:t>跨程序</a:t>
            </a:r>
            <a:r>
              <a:rPr lang="en-US" altLang="zh-CN" sz="2400" b="1" dirty="0">
                <a:latin typeface="Arial" panose="020B0604020202020204" pitchFamily="34" charset="0"/>
                <a:ea typeface="黑体" panose="02010609060101010101" pitchFamily="49" charset="-122"/>
                <a:cs typeface="Arial" panose="020B0604020202020204" pitchFamily="34" charset="0"/>
                <a:sym typeface="+mn-ea"/>
              </a:rPr>
              <a:t>SWAP</a:t>
            </a:r>
            <a:r>
              <a:rPr lang="zh-CN" altLang="en-US" sz="2400" b="1" dirty="0">
                <a:latin typeface="Arial" panose="020B0604020202020204" pitchFamily="34" charset="0"/>
                <a:ea typeface="黑体" panose="02010609060101010101" pitchFamily="49" charset="-122"/>
                <a:cs typeface="Arial" panose="020B0604020202020204" pitchFamily="34" charset="0"/>
                <a:sym typeface="+mn-ea"/>
              </a:rPr>
              <a:t>，降低并发多量子程序映射转换开销</a:t>
            </a:r>
            <a:endParaRPr lang="en-US" altLang="zh-CN" sz="24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5" name="文本框 4"/>
          <p:cNvSpPr txBox="1"/>
          <p:nvPr/>
        </p:nvSpPr>
        <p:spPr>
          <a:xfrm>
            <a:off x="1906" y="407035"/>
            <a:ext cx="9141460" cy="583565"/>
          </a:xfrm>
          <a:prstGeom prst="rect">
            <a:avLst/>
          </a:prstGeom>
          <a:noFill/>
        </p:spPr>
        <p:txBody>
          <a:bodyPr wrap="square" rtlCol="0">
            <a:spAutoFit/>
          </a:bodyPr>
          <a:lstStyle/>
          <a:p>
            <a:pPr algn="just"/>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映射转换时启用跨程序</a:t>
            </a:r>
            <a:r>
              <a:rPr lang="en-US" altLang="zh-CN" sz="1600" b="1" dirty="0">
                <a:solidFill>
                  <a:srgbClr val="0070C0"/>
                </a:solidFill>
                <a:latin typeface="Arial" panose="020B0604020202020204" pitchFamily="34" charset="0"/>
                <a:ea typeface="黑体" panose="02010609060101010101" pitchFamily="49" charset="-122"/>
                <a:cs typeface="Arial" panose="020B0604020202020204" pitchFamily="34" charset="0"/>
              </a:rPr>
              <a:t>SWAP</a:t>
            </a:r>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操作；一个跨程序</a:t>
            </a:r>
            <a:r>
              <a:rPr lang="en-US" altLang="zh-CN" sz="1600" b="1" dirty="0">
                <a:solidFill>
                  <a:srgbClr val="0070C0"/>
                </a:solidFill>
                <a:latin typeface="Arial" panose="020B0604020202020204" pitchFamily="34" charset="0"/>
                <a:ea typeface="黑体" panose="02010609060101010101" pitchFamily="49" charset="-122"/>
                <a:cs typeface="Arial" panose="020B0604020202020204" pitchFamily="34" charset="0"/>
              </a:rPr>
              <a:t>SWAP</a:t>
            </a:r>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操作可替代多个程序内</a:t>
            </a:r>
            <a:r>
              <a:rPr lang="en-US" altLang="zh-CN" sz="1600" b="1" dirty="0">
                <a:solidFill>
                  <a:srgbClr val="0070C0"/>
                </a:solidFill>
                <a:latin typeface="Arial" panose="020B0604020202020204" pitchFamily="34" charset="0"/>
                <a:ea typeface="黑体" panose="02010609060101010101" pitchFamily="49" charset="-122"/>
                <a:cs typeface="Arial" panose="020B0604020202020204" pitchFamily="34" charset="0"/>
              </a:rPr>
              <a:t>SWAP</a:t>
            </a:r>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操作；降低并发多量子程序映射转换开销</a:t>
            </a:r>
          </a:p>
        </p:txBody>
      </p:sp>
      <p:sp>
        <p:nvSpPr>
          <p:cNvPr id="6" name="文本框 5"/>
          <p:cNvSpPr txBox="1"/>
          <p:nvPr/>
        </p:nvSpPr>
        <p:spPr>
          <a:xfrm>
            <a:off x="0" y="3928960"/>
            <a:ext cx="9143366" cy="368300"/>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rPr>
              <a:t>解决方案  </a:t>
            </a:r>
            <a:r>
              <a:rPr lang="zh-CN" altLang="en-US" b="1" dirty="0">
                <a:latin typeface="Arial" panose="020B0604020202020204" pitchFamily="34" charset="0"/>
                <a:ea typeface="黑体" panose="02010609060101010101" pitchFamily="49" charset="-122"/>
                <a:cs typeface="Arial" panose="020B0604020202020204" pitchFamily="34" charset="0"/>
              </a:rPr>
              <a:t>映射转换时优先选用最短</a:t>
            </a:r>
            <a:r>
              <a:rPr lang="en-US" altLang="zh-CN" b="1" dirty="0">
                <a:latin typeface="Arial" panose="020B0604020202020204" pitchFamily="34" charset="0"/>
                <a:ea typeface="黑体" panose="02010609060101010101" pitchFamily="49" charset="-122"/>
                <a:cs typeface="Arial" panose="020B0604020202020204" pitchFamily="34" charset="0"/>
              </a:rPr>
              <a:t>SWAP</a:t>
            </a:r>
            <a:r>
              <a:rPr lang="zh-CN" altLang="en-US" b="1" dirty="0">
                <a:latin typeface="Arial" panose="020B0604020202020204" pitchFamily="34" charset="0"/>
                <a:ea typeface="黑体" panose="02010609060101010101" pitchFamily="49" charset="-122"/>
                <a:cs typeface="Arial" panose="020B0604020202020204" pitchFamily="34" charset="0"/>
              </a:rPr>
              <a:t>路径上跨程序</a:t>
            </a:r>
            <a:r>
              <a:rPr lang="en-US" altLang="zh-CN" b="1" dirty="0">
                <a:latin typeface="Arial" panose="020B0604020202020204" pitchFamily="34" charset="0"/>
                <a:ea typeface="黑体" panose="02010609060101010101" pitchFamily="49" charset="-122"/>
                <a:cs typeface="Arial" panose="020B0604020202020204" pitchFamily="34" charset="0"/>
              </a:rPr>
              <a:t>SWAP</a:t>
            </a:r>
            <a:r>
              <a:rPr lang="zh-CN" altLang="en-US" b="1" dirty="0">
                <a:latin typeface="Arial" panose="020B0604020202020204" pitchFamily="34" charset="0"/>
                <a:ea typeface="黑体" panose="02010609060101010101" pitchFamily="49" charset="-122"/>
                <a:cs typeface="Arial" panose="020B0604020202020204" pitchFamily="34" charset="0"/>
              </a:rPr>
              <a:t>操作，减少</a:t>
            </a:r>
            <a:r>
              <a:rPr lang="en-US" altLang="zh-CN" b="1" dirty="0">
                <a:latin typeface="Arial" panose="020B0604020202020204" pitchFamily="34" charset="0"/>
                <a:ea typeface="黑体" panose="02010609060101010101" pitchFamily="49" charset="-122"/>
                <a:cs typeface="Arial" panose="020B0604020202020204" pitchFamily="34" charset="0"/>
              </a:rPr>
              <a:t>SWAP</a:t>
            </a:r>
            <a:r>
              <a:rPr lang="zh-CN" altLang="en-US" b="1" dirty="0">
                <a:latin typeface="Arial" panose="020B0604020202020204" pitchFamily="34" charset="0"/>
                <a:ea typeface="黑体" panose="02010609060101010101" pitchFamily="49" charset="-122"/>
                <a:cs typeface="Arial" panose="020B0604020202020204" pitchFamily="34" charset="0"/>
              </a:rPr>
              <a:t>操作</a:t>
            </a:r>
          </a:p>
        </p:txBody>
      </p:sp>
      <p:sp>
        <p:nvSpPr>
          <p:cNvPr id="20" name="文本框 19"/>
          <p:cNvSpPr txBox="1"/>
          <p:nvPr/>
        </p:nvSpPr>
        <p:spPr>
          <a:xfrm>
            <a:off x="-1" y="916417"/>
            <a:ext cx="9144001" cy="645160"/>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观察</a:t>
            </a:r>
            <a:r>
              <a:rPr lang="en-US" altLang="zh-CN"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2</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  </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在并发量子程序映射转换时，仅使用程序内</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SWAP</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引入的开销较大，而使用跨程序</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SWAP</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可替代多个程序内</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SWAP</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操作，降低开销</a:t>
            </a:r>
          </a:p>
        </p:txBody>
      </p:sp>
      <p:grpSp>
        <p:nvGrpSpPr>
          <p:cNvPr id="7" name="组合 6"/>
          <p:cNvGrpSpPr/>
          <p:nvPr/>
        </p:nvGrpSpPr>
        <p:grpSpPr>
          <a:xfrm>
            <a:off x="3830026" y="1540542"/>
            <a:ext cx="3319734" cy="329176"/>
            <a:chOff x="3718994" y="2931745"/>
            <a:chExt cx="3319734" cy="329176"/>
          </a:xfrm>
        </p:grpSpPr>
        <p:grpSp>
          <p:nvGrpSpPr>
            <p:cNvPr id="8" name="组合 7"/>
            <p:cNvGrpSpPr/>
            <p:nvPr/>
          </p:nvGrpSpPr>
          <p:grpSpPr>
            <a:xfrm>
              <a:off x="3718994" y="2931745"/>
              <a:ext cx="1604034" cy="329176"/>
              <a:chOff x="3718994" y="2931745"/>
              <a:chExt cx="1604034" cy="329176"/>
            </a:xfrm>
          </p:grpSpPr>
          <p:sp>
            <p:nvSpPr>
              <p:cNvPr id="19" name="椭圆 18"/>
              <p:cNvSpPr/>
              <p:nvPr/>
            </p:nvSpPr>
            <p:spPr>
              <a:xfrm>
                <a:off x="3718994" y="2931745"/>
                <a:ext cx="329176" cy="329176"/>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zh-CN" altLang="en-US" sz="1400" dirty="0">
                  <a:solidFill>
                    <a:schemeClr val="bg1"/>
                  </a:solidFill>
                  <a:latin typeface="Arial" panose="020B0604020202020204" pitchFamily="34" charset="0"/>
                  <a:cs typeface="Arial" panose="020B0604020202020204" pitchFamily="34" charset="0"/>
                </a:endParaRPr>
              </a:p>
            </p:txBody>
          </p:sp>
          <p:sp>
            <p:nvSpPr>
              <p:cNvPr id="21" name="文本框 20"/>
              <p:cNvSpPr txBox="1"/>
              <p:nvPr/>
            </p:nvSpPr>
            <p:spPr>
              <a:xfrm>
                <a:off x="4074356" y="2988612"/>
                <a:ext cx="1248672" cy="215444"/>
              </a:xfrm>
              <a:prstGeom prst="rect">
                <a:avLst/>
              </a:prstGeom>
              <a:noFill/>
            </p:spPr>
            <p:txBody>
              <a:bodyPr wrap="square" lIns="0" tIns="0" rIns="0" bIns="0"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P1 </a:t>
                </a:r>
                <a:r>
                  <a:rPr lang="zh-CN" altLang="en-US" sz="1400" b="1" dirty="0">
                    <a:latin typeface="Arial" panose="020B0604020202020204" pitchFamily="34" charset="0"/>
                    <a:ea typeface="黑体" panose="02010609060101010101" pitchFamily="49" charset="-122"/>
                    <a:cs typeface="Arial" panose="020B0604020202020204" pitchFamily="34" charset="0"/>
                  </a:rPr>
                  <a:t>映射位置</a:t>
                </a:r>
              </a:p>
            </p:txBody>
          </p:sp>
        </p:grpSp>
        <p:grpSp>
          <p:nvGrpSpPr>
            <p:cNvPr id="9" name="组合 8"/>
            <p:cNvGrpSpPr/>
            <p:nvPr/>
          </p:nvGrpSpPr>
          <p:grpSpPr>
            <a:xfrm>
              <a:off x="5434694" y="2931745"/>
              <a:ext cx="1604034" cy="329176"/>
              <a:chOff x="3619208" y="3093529"/>
              <a:chExt cx="1604034" cy="329176"/>
            </a:xfrm>
          </p:grpSpPr>
          <p:sp>
            <p:nvSpPr>
              <p:cNvPr id="11" name="椭圆 10"/>
              <p:cNvSpPr/>
              <p:nvPr/>
            </p:nvSpPr>
            <p:spPr>
              <a:xfrm>
                <a:off x="3619208" y="3093529"/>
                <a:ext cx="329176" cy="329176"/>
              </a:xfrm>
              <a:prstGeom prst="ellipse">
                <a:avLst/>
              </a:prstGeom>
              <a:solidFill>
                <a:srgbClr val="AEAFB3"/>
              </a:solidFill>
              <a:ln w="127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zh-CN" altLang="en-US" sz="1400" dirty="0">
                  <a:solidFill>
                    <a:schemeClr val="tx1"/>
                  </a:solidFill>
                  <a:latin typeface="Arial" panose="020B0604020202020204" pitchFamily="34" charset="0"/>
                  <a:cs typeface="Arial" panose="020B0604020202020204" pitchFamily="34" charset="0"/>
                </a:endParaRPr>
              </a:p>
            </p:txBody>
          </p:sp>
          <p:sp>
            <p:nvSpPr>
              <p:cNvPr id="12" name="文本框 11"/>
              <p:cNvSpPr txBox="1"/>
              <p:nvPr/>
            </p:nvSpPr>
            <p:spPr>
              <a:xfrm>
                <a:off x="3974570" y="3150396"/>
                <a:ext cx="1248672" cy="215444"/>
              </a:xfrm>
              <a:prstGeom prst="rect">
                <a:avLst/>
              </a:prstGeom>
              <a:noFill/>
            </p:spPr>
            <p:txBody>
              <a:bodyPr wrap="square" lIns="0" tIns="0" rIns="0" bIns="0"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P2 </a:t>
                </a:r>
                <a:r>
                  <a:rPr lang="zh-CN" altLang="en-US" sz="1400" b="1" dirty="0">
                    <a:latin typeface="Arial" panose="020B0604020202020204" pitchFamily="34" charset="0"/>
                    <a:ea typeface="黑体" panose="02010609060101010101" pitchFamily="49" charset="-122"/>
                    <a:cs typeface="Arial" panose="020B0604020202020204" pitchFamily="34" charset="0"/>
                  </a:rPr>
                  <a:t>映射位置</a:t>
                </a:r>
              </a:p>
            </p:txBody>
          </p:sp>
        </p:grpSp>
      </p:grpSp>
      <p:grpSp>
        <p:nvGrpSpPr>
          <p:cNvPr id="22" name="组合 21"/>
          <p:cNvGrpSpPr/>
          <p:nvPr/>
        </p:nvGrpSpPr>
        <p:grpSpPr>
          <a:xfrm>
            <a:off x="126809" y="1477754"/>
            <a:ext cx="1601005" cy="2092004"/>
            <a:chOff x="318001" y="1287254"/>
            <a:chExt cx="1601005" cy="2092004"/>
          </a:xfrm>
        </p:grpSpPr>
        <p:grpSp>
          <p:nvGrpSpPr>
            <p:cNvPr id="18" name="组合 17"/>
            <p:cNvGrpSpPr/>
            <p:nvPr/>
          </p:nvGrpSpPr>
          <p:grpSpPr>
            <a:xfrm>
              <a:off x="318001" y="1287254"/>
              <a:ext cx="1554745" cy="1586853"/>
              <a:chOff x="318001" y="1287254"/>
              <a:chExt cx="1554745" cy="1586853"/>
            </a:xfrm>
          </p:grpSpPr>
          <p:sp>
            <p:nvSpPr>
              <p:cNvPr id="23" name="文本框 22"/>
              <p:cNvSpPr txBox="1"/>
              <p:nvPr/>
            </p:nvSpPr>
            <p:spPr>
              <a:xfrm>
                <a:off x="582018" y="1287254"/>
                <a:ext cx="438693" cy="661068"/>
              </a:xfrm>
              <a:prstGeom prst="rect">
                <a:avLst/>
              </a:prstGeom>
              <a:noFill/>
              <a:ln w="19050">
                <a:noFill/>
              </a:ln>
            </p:spPr>
            <p:txBody>
              <a:bodyPr wrap="square" rtlCol="0">
                <a:spAutoFit/>
              </a:bodyPr>
              <a:lstStyle/>
              <a:p>
                <a:pPr>
                  <a:lnSpc>
                    <a:spcPts val="1800"/>
                  </a:lnSpc>
                </a:pPr>
                <a:r>
                  <a:rPr lang="en-US" altLang="zh-CN" sz="1400" dirty="0">
                    <a:latin typeface="Arial" panose="020B0604020202020204" pitchFamily="34" charset="0"/>
                    <a:cs typeface="Arial" panose="020B0604020202020204" pitchFamily="34" charset="0"/>
                  </a:rPr>
                  <a:t>q1</a:t>
                </a:r>
              </a:p>
              <a:p>
                <a:pPr>
                  <a:lnSpc>
                    <a:spcPts val="1800"/>
                  </a:lnSpc>
                </a:pPr>
                <a:r>
                  <a:rPr lang="en-US" altLang="zh-CN" sz="1400" dirty="0">
                    <a:latin typeface="Arial" panose="020B0604020202020204" pitchFamily="34" charset="0"/>
                    <a:cs typeface="Arial" panose="020B0604020202020204" pitchFamily="34" charset="0"/>
                  </a:rPr>
                  <a:t>q2</a:t>
                </a:r>
                <a:endParaRPr lang="zh-CN" altLang="en-US" sz="1400" dirty="0">
                  <a:latin typeface="Arial" panose="020B0604020202020204" pitchFamily="34" charset="0"/>
                  <a:cs typeface="Arial" panose="020B0604020202020204" pitchFamily="34" charset="0"/>
                </a:endParaRPr>
              </a:p>
              <a:p>
                <a:pPr>
                  <a:lnSpc>
                    <a:spcPts val="1800"/>
                  </a:lnSpc>
                </a:pPr>
                <a:r>
                  <a:rPr lang="en-US" altLang="zh-CN" sz="1400" dirty="0">
                    <a:latin typeface="Arial" panose="020B0604020202020204" pitchFamily="34" charset="0"/>
                    <a:cs typeface="Arial" panose="020B0604020202020204" pitchFamily="34" charset="0"/>
                  </a:rPr>
                  <a:t>q3</a:t>
                </a:r>
                <a:endParaRPr lang="zh-CN" altLang="en-US" sz="1400" dirty="0">
                  <a:latin typeface="Arial" panose="020B0604020202020204" pitchFamily="34" charset="0"/>
                  <a:cs typeface="Arial" panose="020B0604020202020204" pitchFamily="34" charset="0"/>
                </a:endParaRPr>
              </a:p>
            </p:txBody>
          </p:sp>
          <p:cxnSp>
            <p:nvCxnSpPr>
              <p:cNvPr id="24" name="直接连接符 10"/>
              <p:cNvCxnSpPr/>
              <p:nvPr/>
            </p:nvCxnSpPr>
            <p:spPr>
              <a:xfrm>
                <a:off x="864922" y="1435488"/>
                <a:ext cx="98944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28" name="组合 27"/>
              <p:cNvGrpSpPr/>
              <p:nvPr/>
            </p:nvGrpSpPr>
            <p:grpSpPr>
              <a:xfrm>
                <a:off x="964149" y="1642574"/>
                <a:ext cx="127913" cy="266051"/>
                <a:chOff x="2465018" y="3708401"/>
                <a:chExt cx="95250" cy="198114"/>
              </a:xfrm>
            </p:grpSpPr>
            <p:cxnSp>
              <p:nvCxnSpPr>
                <p:cNvPr id="29" name="直接连接符 105"/>
                <p:cNvCxnSpPr/>
                <p:nvPr/>
              </p:nvCxnSpPr>
              <p:spPr>
                <a:xfrm>
                  <a:off x="2512643" y="3708401"/>
                  <a:ext cx="0" cy="152400"/>
                </a:xfrm>
                <a:prstGeom prst="line">
                  <a:avLst/>
                </a:prstGeom>
                <a:ln w="19050">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31" name="组合 30"/>
                <p:cNvGrpSpPr/>
                <p:nvPr/>
              </p:nvGrpSpPr>
              <p:grpSpPr>
                <a:xfrm>
                  <a:off x="2465018" y="3811265"/>
                  <a:ext cx="95250" cy="95250"/>
                  <a:chOff x="3227660" y="1390934"/>
                  <a:chExt cx="95250" cy="95250"/>
                </a:xfrm>
              </p:grpSpPr>
              <p:sp>
                <p:nvSpPr>
                  <p:cNvPr id="32" name="椭圆 31"/>
                  <p:cNvSpPr/>
                  <p:nvPr/>
                </p:nvSpPr>
                <p:spPr>
                  <a:xfrm>
                    <a:off x="3227660" y="1390934"/>
                    <a:ext cx="95250" cy="952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n>
                        <a:solidFill>
                          <a:sysClr val="windowText" lastClr="000000"/>
                        </a:solidFill>
                      </a:ln>
                      <a:latin typeface="Arial" panose="020B0604020202020204" pitchFamily="34" charset="0"/>
                      <a:cs typeface="Arial" panose="020B0604020202020204" pitchFamily="34" charset="0"/>
                    </a:endParaRPr>
                  </a:p>
                </p:txBody>
              </p:sp>
              <p:cxnSp>
                <p:nvCxnSpPr>
                  <p:cNvPr id="33" name="直接连接符 108"/>
                  <p:cNvCxnSpPr>
                    <a:stCxn id="32" idx="0"/>
                    <a:endCxn id="32" idx="4"/>
                  </p:cNvCxnSpPr>
                  <p:nvPr/>
                </p:nvCxnSpPr>
                <p:spPr>
                  <a:xfrm>
                    <a:off x="3275285" y="1390934"/>
                    <a:ext cx="0" cy="9525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4" name="直接连接符 109"/>
                  <p:cNvCxnSpPr>
                    <a:stCxn id="32" idx="2"/>
                    <a:endCxn id="32" idx="6"/>
                  </p:cNvCxnSpPr>
                  <p:nvPr/>
                </p:nvCxnSpPr>
                <p:spPr>
                  <a:xfrm>
                    <a:off x="3227660" y="1438559"/>
                    <a:ext cx="9525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35" name="组合 34"/>
              <p:cNvGrpSpPr/>
              <p:nvPr/>
            </p:nvGrpSpPr>
            <p:grpSpPr>
              <a:xfrm>
                <a:off x="1261262" y="1435488"/>
                <a:ext cx="127913" cy="473137"/>
                <a:chOff x="1227944" y="4067225"/>
                <a:chExt cx="95250" cy="352320"/>
              </a:xfrm>
            </p:grpSpPr>
            <p:cxnSp>
              <p:nvCxnSpPr>
                <p:cNvPr id="36" name="直接连接符 100"/>
                <p:cNvCxnSpPr/>
                <p:nvPr/>
              </p:nvCxnSpPr>
              <p:spPr>
                <a:xfrm>
                  <a:off x="1275569" y="4067225"/>
                  <a:ext cx="0" cy="303678"/>
                </a:xfrm>
                <a:prstGeom prst="line">
                  <a:avLst/>
                </a:prstGeom>
                <a:ln w="19050">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37" name="组合 36"/>
                <p:cNvGrpSpPr/>
                <p:nvPr/>
              </p:nvGrpSpPr>
              <p:grpSpPr>
                <a:xfrm>
                  <a:off x="1227944" y="4324295"/>
                  <a:ext cx="95250" cy="95250"/>
                  <a:chOff x="3227660" y="1390934"/>
                  <a:chExt cx="95250" cy="95250"/>
                </a:xfrm>
              </p:grpSpPr>
              <p:sp>
                <p:nvSpPr>
                  <p:cNvPr id="38" name="椭圆 37"/>
                  <p:cNvSpPr/>
                  <p:nvPr/>
                </p:nvSpPr>
                <p:spPr>
                  <a:xfrm>
                    <a:off x="3227660" y="1390934"/>
                    <a:ext cx="95250" cy="952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n>
                        <a:solidFill>
                          <a:sysClr val="windowText" lastClr="000000"/>
                        </a:solidFill>
                      </a:ln>
                      <a:latin typeface="Arial" panose="020B0604020202020204" pitchFamily="34" charset="0"/>
                      <a:cs typeface="Arial" panose="020B0604020202020204" pitchFamily="34" charset="0"/>
                    </a:endParaRPr>
                  </a:p>
                </p:txBody>
              </p:sp>
              <p:cxnSp>
                <p:nvCxnSpPr>
                  <p:cNvPr id="40" name="直接连接符 103"/>
                  <p:cNvCxnSpPr>
                    <a:stCxn id="38" idx="0"/>
                    <a:endCxn id="38" idx="4"/>
                  </p:cNvCxnSpPr>
                  <p:nvPr/>
                </p:nvCxnSpPr>
                <p:spPr>
                  <a:xfrm>
                    <a:off x="3275285" y="1390934"/>
                    <a:ext cx="0" cy="9525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2" name="直接连接符 104"/>
                  <p:cNvCxnSpPr>
                    <a:stCxn id="38" idx="2"/>
                    <a:endCxn id="38" idx="6"/>
                  </p:cNvCxnSpPr>
                  <p:nvPr/>
                </p:nvCxnSpPr>
                <p:spPr>
                  <a:xfrm>
                    <a:off x="3227660" y="1438559"/>
                    <a:ext cx="9525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43" name="文本框 42"/>
              <p:cNvSpPr txBox="1"/>
              <p:nvPr/>
            </p:nvSpPr>
            <p:spPr>
              <a:xfrm>
                <a:off x="1063431" y="1605918"/>
                <a:ext cx="212329" cy="185455"/>
              </a:xfrm>
              <a:prstGeom prst="rect">
                <a:avLst/>
              </a:prstGeom>
              <a:noFill/>
              <a:ln w="19050">
                <a:noFill/>
              </a:ln>
            </p:spPr>
            <p:txBody>
              <a:bodyPr wrap="square" lIns="0" tIns="0" rIns="0" bIns="0" rtlCol="0">
                <a:spAutoFit/>
              </a:bodyPr>
              <a:lstStyle/>
              <a:p>
                <a:pPr algn="ctr"/>
                <a:r>
                  <a:rPr lang="en-US" altLang="zh-CN" sz="1400" dirty="0">
                    <a:latin typeface="Arial" panose="020B0604020202020204" pitchFamily="34" charset="0"/>
                    <a:cs typeface="Arial" panose="020B0604020202020204" pitchFamily="34" charset="0"/>
                  </a:rPr>
                  <a:t>g1</a:t>
                </a:r>
                <a:endParaRPr lang="zh-CN" altLang="en-US" sz="1400" dirty="0">
                  <a:latin typeface="Arial" panose="020B0604020202020204" pitchFamily="34" charset="0"/>
                  <a:cs typeface="Arial" panose="020B0604020202020204" pitchFamily="34" charset="0"/>
                </a:endParaRPr>
              </a:p>
            </p:txBody>
          </p:sp>
          <p:sp>
            <p:nvSpPr>
              <p:cNvPr id="44" name="文本框 43"/>
              <p:cNvSpPr txBox="1"/>
              <p:nvPr/>
            </p:nvSpPr>
            <p:spPr>
              <a:xfrm>
                <a:off x="1359478" y="1605918"/>
                <a:ext cx="212329" cy="185455"/>
              </a:xfrm>
              <a:prstGeom prst="rect">
                <a:avLst/>
              </a:prstGeom>
              <a:noFill/>
              <a:ln w="19050">
                <a:noFill/>
              </a:ln>
            </p:spPr>
            <p:txBody>
              <a:bodyPr wrap="square" lIns="0" tIns="0" rIns="0" bIns="0" rtlCol="0">
                <a:spAutoFit/>
              </a:bodyPr>
              <a:lstStyle/>
              <a:p>
                <a:pPr algn="ctr"/>
                <a:r>
                  <a:rPr lang="en-US" altLang="zh-CN" sz="1400" dirty="0">
                    <a:latin typeface="Arial" panose="020B0604020202020204" pitchFamily="34" charset="0"/>
                    <a:cs typeface="Arial" panose="020B0604020202020204" pitchFamily="34" charset="0"/>
                  </a:rPr>
                  <a:t>g2</a:t>
                </a:r>
                <a:endParaRPr lang="zh-CN" altLang="en-US" sz="1400" dirty="0">
                  <a:latin typeface="Arial" panose="020B0604020202020204" pitchFamily="34" charset="0"/>
                  <a:cs typeface="Arial" panose="020B0604020202020204" pitchFamily="34" charset="0"/>
                </a:endParaRPr>
              </a:p>
            </p:txBody>
          </p:sp>
          <p:sp>
            <p:nvSpPr>
              <p:cNvPr id="45" name="文本框 44"/>
              <p:cNvSpPr txBox="1"/>
              <p:nvPr/>
            </p:nvSpPr>
            <p:spPr>
              <a:xfrm>
                <a:off x="1659682" y="1403215"/>
                <a:ext cx="212329" cy="185455"/>
              </a:xfrm>
              <a:prstGeom prst="rect">
                <a:avLst/>
              </a:prstGeom>
              <a:noFill/>
              <a:ln w="19050">
                <a:noFill/>
              </a:ln>
            </p:spPr>
            <p:txBody>
              <a:bodyPr wrap="square" lIns="0" tIns="0" rIns="0" bIns="0" rtlCol="0">
                <a:spAutoFit/>
              </a:bodyPr>
              <a:lstStyle/>
              <a:p>
                <a:pPr algn="ctr"/>
                <a:r>
                  <a:rPr lang="en-US" altLang="zh-CN" sz="1400" dirty="0">
                    <a:solidFill>
                      <a:srgbClr val="C00000"/>
                    </a:solidFill>
                    <a:latin typeface="Arial" panose="020B0604020202020204" pitchFamily="34" charset="0"/>
                    <a:cs typeface="Arial" panose="020B0604020202020204" pitchFamily="34" charset="0"/>
                  </a:rPr>
                  <a:t>g3</a:t>
                </a:r>
                <a:endParaRPr lang="zh-CN" altLang="en-US" sz="1400" dirty="0">
                  <a:solidFill>
                    <a:srgbClr val="C00000"/>
                  </a:solidFill>
                  <a:latin typeface="Arial" panose="020B0604020202020204" pitchFamily="34" charset="0"/>
                  <a:cs typeface="Arial" panose="020B0604020202020204" pitchFamily="34" charset="0"/>
                </a:endParaRPr>
              </a:p>
            </p:txBody>
          </p:sp>
          <p:cxnSp>
            <p:nvCxnSpPr>
              <p:cNvPr id="46" name="直接连接符 17"/>
              <p:cNvCxnSpPr/>
              <p:nvPr/>
            </p:nvCxnSpPr>
            <p:spPr>
              <a:xfrm>
                <a:off x="864922" y="1640149"/>
                <a:ext cx="98944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47" name="直接连接符 18"/>
              <p:cNvCxnSpPr/>
              <p:nvPr/>
            </p:nvCxnSpPr>
            <p:spPr>
              <a:xfrm>
                <a:off x="864922" y="1844809"/>
                <a:ext cx="98944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48" name="组合 47"/>
              <p:cNvGrpSpPr/>
              <p:nvPr/>
            </p:nvGrpSpPr>
            <p:grpSpPr>
              <a:xfrm>
                <a:off x="1558378" y="1433686"/>
                <a:ext cx="127913" cy="269768"/>
                <a:chOff x="1206674" y="927657"/>
                <a:chExt cx="95250" cy="200882"/>
              </a:xfrm>
            </p:grpSpPr>
            <p:cxnSp>
              <p:nvCxnSpPr>
                <p:cNvPr id="49" name="直接连接符 95"/>
                <p:cNvCxnSpPr/>
                <p:nvPr/>
              </p:nvCxnSpPr>
              <p:spPr>
                <a:xfrm>
                  <a:off x="1254299" y="927657"/>
                  <a:ext cx="0" cy="155142"/>
                </a:xfrm>
                <a:prstGeom prst="line">
                  <a:avLst/>
                </a:prstGeom>
                <a:ln w="19050">
                  <a:solidFill>
                    <a:srgbClr val="C00000"/>
                  </a:solidFill>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50" name="组合 49"/>
                <p:cNvGrpSpPr/>
                <p:nvPr/>
              </p:nvGrpSpPr>
              <p:grpSpPr>
                <a:xfrm>
                  <a:off x="1206674" y="1033289"/>
                  <a:ext cx="95250" cy="95250"/>
                  <a:chOff x="3227660" y="1390934"/>
                  <a:chExt cx="95250" cy="95250"/>
                </a:xfrm>
              </p:grpSpPr>
              <p:sp>
                <p:nvSpPr>
                  <p:cNvPr id="51" name="椭圆 50"/>
                  <p:cNvSpPr/>
                  <p:nvPr/>
                </p:nvSpPr>
                <p:spPr>
                  <a:xfrm>
                    <a:off x="3227660" y="1390934"/>
                    <a:ext cx="95250" cy="9525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n>
                        <a:solidFill>
                          <a:sysClr val="windowText" lastClr="000000"/>
                        </a:solidFill>
                      </a:ln>
                      <a:solidFill>
                        <a:srgbClr val="FF0000"/>
                      </a:solidFill>
                      <a:latin typeface="Arial" panose="020B0604020202020204" pitchFamily="34" charset="0"/>
                      <a:cs typeface="Arial" panose="020B0604020202020204" pitchFamily="34" charset="0"/>
                    </a:endParaRPr>
                  </a:p>
                </p:txBody>
              </p:sp>
              <p:cxnSp>
                <p:nvCxnSpPr>
                  <p:cNvPr id="52" name="直接连接符 98"/>
                  <p:cNvCxnSpPr>
                    <a:stCxn id="51" idx="0"/>
                    <a:endCxn id="51" idx="4"/>
                  </p:cNvCxnSpPr>
                  <p:nvPr/>
                </p:nvCxnSpPr>
                <p:spPr>
                  <a:xfrm>
                    <a:off x="3275285" y="1390934"/>
                    <a:ext cx="0" cy="95250"/>
                  </a:xfrm>
                  <a:prstGeom prst="line">
                    <a:avLst/>
                  </a:prstGeom>
                  <a:ln w="19050">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53" name="直接连接符 99"/>
                  <p:cNvCxnSpPr>
                    <a:stCxn id="51" idx="2"/>
                    <a:endCxn id="51" idx="6"/>
                  </p:cNvCxnSpPr>
                  <p:nvPr/>
                </p:nvCxnSpPr>
                <p:spPr>
                  <a:xfrm>
                    <a:off x="3227660" y="1438559"/>
                    <a:ext cx="95250" cy="0"/>
                  </a:xfrm>
                  <a:prstGeom prst="line">
                    <a:avLst/>
                  </a:prstGeom>
                  <a:ln w="19050">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cxnSp>
            <p:nvCxnSpPr>
              <p:cNvPr id="54" name="直接连接符 21"/>
              <p:cNvCxnSpPr/>
              <p:nvPr/>
            </p:nvCxnSpPr>
            <p:spPr>
              <a:xfrm>
                <a:off x="865656" y="2372863"/>
                <a:ext cx="98944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55" name="组合 54"/>
              <p:cNvGrpSpPr/>
              <p:nvPr/>
            </p:nvGrpSpPr>
            <p:grpSpPr>
              <a:xfrm>
                <a:off x="964884" y="2579949"/>
                <a:ext cx="127913" cy="266051"/>
                <a:chOff x="2465018" y="3708401"/>
                <a:chExt cx="95250" cy="198114"/>
              </a:xfrm>
            </p:grpSpPr>
            <p:cxnSp>
              <p:nvCxnSpPr>
                <p:cNvPr id="56" name="直接连接符 90"/>
                <p:cNvCxnSpPr/>
                <p:nvPr/>
              </p:nvCxnSpPr>
              <p:spPr>
                <a:xfrm>
                  <a:off x="2512643" y="3708401"/>
                  <a:ext cx="0" cy="152400"/>
                </a:xfrm>
                <a:prstGeom prst="line">
                  <a:avLst/>
                </a:prstGeom>
                <a:ln w="19050">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57" name="组合 56"/>
                <p:cNvGrpSpPr/>
                <p:nvPr/>
              </p:nvGrpSpPr>
              <p:grpSpPr>
                <a:xfrm>
                  <a:off x="2465018" y="3811265"/>
                  <a:ext cx="95250" cy="95250"/>
                  <a:chOff x="3227660" y="1390934"/>
                  <a:chExt cx="95250" cy="95250"/>
                </a:xfrm>
              </p:grpSpPr>
              <p:sp>
                <p:nvSpPr>
                  <p:cNvPr id="58" name="椭圆 57"/>
                  <p:cNvSpPr/>
                  <p:nvPr/>
                </p:nvSpPr>
                <p:spPr>
                  <a:xfrm>
                    <a:off x="3227660" y="1390934"/>
                    <a:ext cx="95250" cy="952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n>
                        <a:solidFill>
                          <a:sysClr val="windowText" lastClr="000000"/>
                        </a:solidFill>
                      </a:ln>
                      <a:latin typeface="Arial" panose="020B0604020202020204" pitchFamily="34" charset="0"/>
                      <a:cs typeface="Arial" panose="020B0604020202020204" pitchFamily="34" charset="0"/>
                    </a:endParaRPr>
                  </a:p>
                </p:txBody>
              </p:sp>
              <p:cxnSp>
                <p:nvCxnSpPr>
                  <p:cNvPr id="59" name="直接连接符 93"/>
                  <p:cNvCxnSpPr>
                    <a:stCxn id="58" idx="0"/>
                    <a:endCxn id="58" idx="4"/>
                  </p:cNvCxnSpPr>
                  <p:nvPr/>
                </p:nvCxnSpPr>
                <p:spPr>
                  <a:xfrm>
                    <a:off x="3275285" y="1390934"/>
                    <a:ext cx="0" cy="9525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0" name="直接连接符 94"/>
                  <p:cNvCxnSpPr>
                    <a:stCxn id="58" idx="2"/>
                    <a:endCxn id="58" idx="6"/>
                  </p:cNvCxnSpPr>
                  <p:nvPr/>
                </p:nvCxnSpPr>
                <p:spPr>
                  <a:xfrm>
                    <a:off x="3227660" y="1438559"/>
                    <a:ext cx="9525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grpSp>
          <p:grpSp>
            <p:nvGrpSpPr>
              <p:cNvPr id="61" name="组合 60"/>
              <p:cNvGrpSpPr/>
              <p:nvPr/>
            </p:nvGrpSpPr>
            <p:grpSpPr>
              <a:xfrm>
                <a:off x="1261997" y="2372863"/>
                <a:ext cx="127913" cy="473137"/>
                <a:chOff x="1227944" y="4067225"/>
                <a:chExt cx="95250" cy="352320"/>
              </a:xfrm>
            </p:grpSpPr>
            <p:cxnSp>
              <p:nvCxnSpPr>
                <p:cNvPr id="62" name="直接连接符 85"/>
                <p:cNvCxnSpPr/>
                <p:nvPr/>
              </p:nvCxnSpPr>
              <p:spPr>
                <a:xfrm>
                  <a:off x="1275569" y="4067225"/>
                  <a:ext cx="0" cy="303678"/>
                </a:xfrm>
                <a:prstGeom prst="line">
                  <a:avLst/>
                </a:prstGeom>
                <a:ln w="19050">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63" name="组合 62"/>
                <p:cNvGrpSpPr/>
                <p:nvPr/>
              </p:nvGrpSpPr>
              <p:grpSpPr>
                <a:xfrm>
                  <a:off x="1227944" y="4324295"/>
                  <a:ext cx="95250" cy="95250"/>
                  <a:chOff x="3227660" y="1390934"/>
                  <a:chExt cx="95250" cy="95250"/>
                </a:xfrm>
              </p:grpSpPr>
              <p:sp>
                <p:nvSpPr>
                  <p:cNvPr id="64" name="椭圆 63"/>
                  <p:cNvSpPr/>
                  <p:nvPr/>
                </p:nvSpPr>
                <p:spPr>
                  <a:xfrm>
                    <a:off x="3227660" y="1390934"/>
                    <a:ext cx="95250" cy="9525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n>
                        <a:solidFill>
                          <a:sysClr val="windowText" lastClr="000000"/>
                        </a:solidFill>
                      </a:ln>
                      <a:latin typeface="Arial" panose="020B0604020202020204" pitchFamily="34" charset="0"/>
                      <a:cs typeface="Arial" panose="020B0604020202020204" pitchFamily="34" charset="0"/>
                    </a:endParaRPr>
                  </a:p>
                </p:txBody>
              </p:sp>
              <p:cxnSp>
                <p:nvCxnSpPr>
                  <p:cNvPr id="65" name="直接连接符 88"/>
                  <p:cNvCxnSpPr>
                    <a:stCxn id="64" idx="0"/>
                    <a:endCxn id="64" idx="4"/>
                  </p:cNvCxnSpPr>
                  <p:nvPr/>
                </p:nvCxnSpPr>
                <p:spPr>
                  <a:xfrm>
                    <a:off x="3275285" y="1390934"/>
                    <a:ext cx="0" cy="9525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6" name="直接连接符 89"/>
                  <p:cNvCxnSpPr>
                    <a:stCxn id="64" idx="2"/>
                    <a:endCxn id="64" idx="6"/>
                  </p:cNvCxnSpPr>
                  <p:nvPr/>
                </p:nvCxnSpPr>
                <p:spPr>
                  <a:xfrm>
                    <a:off x="3227660" y="1438559"/>
                    <a:ext cx="9525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67" name="文本框 66"/>
              <p:cNvSpPr txBox="1"/>
              <p:nvPr/>
            </p:nvSpPr>
            <p:spPr>
              <a:xfrm>
                <a:off x="1064166" y="2549430"/>
                <a:ext cx="212329" cy="185455"/>
              </a:xfrm>
              <a:prstGeom prst="rect">
                <a:avLst/>
              </a:prstGeom>
              <a:noFill/>
              <a:ln w="19050">
                <a:noFill/>
              </a:ln>
            </p:spPr>
            <p:txBody>
              <a:bodyPr wrap="square" lIns="0" tIns="0" rIns="0" bIns="0" rtlCol="0">
                <a:spAutoFit/>
              </a:bodyPr>
              <a:lstStyle/>
              <a:p>
                <a:pPr algn="ctr"/>
                <a:r>
                  <a:rPr lang="en-US" altLang="zh-CN" sz="1400" dirty="0">
                    <a:latin typeface="Arial" panose="020B0604020202020204" pitchFamily="34" charset="0"/>
                    <a:cs typeface="Arial" panose="020B0604020202020204" pitchFamily="34" charset="0"/>
                  </a:rPr>
                  <a:t>g4</a:t>
                </a:r>
                <a:endParaRPr lang="zh-CN" altLang="en-US" sz="1400" dirty="0">
                  <a:latin typeface="Arial" panose="020B0604020202020204" pitchFamily="34" charset="0"/>
                  <a:cs typeface="Arial" panose="020B0604020202020204" pitchFamily="34" charset="0"/>
                </a:endParaRPr>
              </a:p>
            </p:txBody>
          </p:sp>
          <p:sp>
            <p:nvSpPr>
              <p:cNvPr id="68" name="文本框 67"/>
              <p:cNvSpPr txBox="1"/>
              <p:nvPr/>
            </p:nvSpPr>
            <p:spPr>
              <a:xfrm>
                <a:off x="1360213" y="2549430"/>
                <a:ext cx="212329" cy="185455"/>
              </a:xfrm>
              <a:prstGeom prst="rect">
                <a:avLst/>
              </a:prstGeom>
              <a:noFill/>
              <a:ln w="19050">
                <a:noFill/>
              </a:ln>
            </p:spPr>
            <p:txBody>
              <a:bodyPr wrap="square" lIns="0" tIns="0" rIns="0" bIns="0" rtlCol="0">
                <a:spAutoFit/>
              </a:bodyPr>
              <a:lstStyle/>
              <a:p>
                <a:pPr algn="ctr"/>
                <a:r>
                  <a:rPr lang="en-US" altLang="zh-CN" sz="1400" dirty="0">
                    <a:latin typeface="Arial" panose="020B0604020202020204" pitchFamily="34" charset="0"/>
                    <a:cs typeface="Arial" panose="020B0604020202020204" pitchFamily="34" charset="0"/>
                  </a:rPr>
                  <a:t>g5</a:t>
                </a:r>
                <a:endParaRPr lang="zh-CN" altLang="en-US" sz="1400" dirty="0">
                  <a:latin typeface="Arial" panose="020B0604020202020204" pitchFamily="34" charset="0"/>
                  <a:cs typeface="Arial" panose="020B0604020202020204" pitchFamily="34" charset="0"/>
                </a:endParaRPr>
              </a:p>
            </p:txBody>
          </p:sp>
          <p:sp>
            <p:nvSpPr>
              <p:cNvPr id="92" name="文本框 91"/>
              <p:cNvSpPr txBox="1"/>
              <p:nvPr/>
            </p:nvSpPr>
            <p:spPr>
              <a:xfrm>
                <a:off x="1660417" y="2341260"/>
                <a:ext cx="212329" cy="185455"/>
              </a:xfrm>
              <a:prstGeom prst="rect">
                <a:avLst/>
              </a:prstGeom>
              <a:noFill/>
              <a:ln w="19050">
                <a:noFill/>
              </a:ln>
            </p:spPr>
            <p:txBody>
              <a:bodyPr wrap="square" lIns="0" tIns="0" rIns="0" bIns="0" rtlCol="0">
                <a:spAutoFit/>
              </a:bodyPr>
              <a:lstStyle/>
              <a:p>
                <a:pPr algn="ctr"/>
                <a:r>
                  <a:rPr lang="en-US" altLang="zh-CN" sz="1400" dirty="0">
                    <a:solidFill>
                      <a:srgbClr val="C00000"/>
                    </a:solidFill>
                    <a:latin typeface="Arial" panose="020B0604020202020204" pitchFamily="34" charset="0"/>
                    <a:cs typeface="Arial" panose="020B0604020202020204" pitchFamily="34" charset="0"/>
                  </a:rPr>
                  <a:t>g6</a:t>
                </a:r>
                <a:endParaRPr lang="zh-CN" altLang="en-US" sz="1400" dirty="0">
                  <a:solidFill>
                    <a:srgbClr val="C00000"/>
                  </a:solidFill>
                  <a:latin typeface="Arial" panose="020B0604020202020204" pitchFamily="34" charset="0"/>
                  <a:cs typeface="Arial" panose="020B0604020202020204" pitchFamily="34" charset="0"/>
                </a:endParaRPr>
              </a:p>
            </p:txBody>
          </p:sp>
          <p:cxnSp>
            <p:nvCxnSpPr>
              <p:cNvPr id="94" name="直接连接符 28"/>
              <p:cNvCxnSpPr/>
              <p:nvPr/>
            </p:nvCxnSpPr>
            <p:spPr>
              <a:xfrm>
                <a:off x="865656" y="2577524"/>
                <a:ext cx="98944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95" name="直接连接符 29"/>
              <p:cNvCxnSpPr/>
              <p:nvPr/>
            </p:nvCxnSpPr>
            <p:spPr>
              <a:xfrm>
                <a:off x="865656" y="2782184"/>
                <a:ext cx="989440" cy="0"/>
              </a:xfrm>
              <a:prstGeom prst="line">
                <a:avLst/>
              </a:prstGeom>
              <a:ln w="19050">
                <a:headEnd type="none" w="med" len="med"/>
                <a:tailEnd type="none" w="med" len="med"/>
              </a:ln>
            </p:spPr>
            <p:style>
              <a:lnRef idx="1">
                <a:schemeClr val="dk1"/>
              </a:lnRef>
              <a:fillRef idx="0">
                <a:schemeClr val="dk1"/>
              </a:fillRef>
              <a:effectRef idx="0">
                <a:schemeClr val="dk1"/>
              </a:effectRef>
              <a:fontRef idx="minor">
                <a:schemeClr val="tx1"/>
              </a:fontRef>
            </p:style>
          </p:cxnSp>
          <p:grpSp>
            <p:nvGrpSpPr>
              <p:cNvPr id="96" name="组合 95"/>
              <p:cNvGrpSpPr/>
              <p:nvPr/>
            </p:nvGrpSpPr>
            <p:grpSpPr>
              <a:xfrm>
                <a:off x="1559112" y="2372863"/>
                <a:ext cx="127913" cy="266571"/>
                <a:chOff x="1206674" y="927657"/>
                <a:chExt cx="95250" cy="198501"/>
              </a:xfrm>
            </p:grpSpPr>
            <p:cxnSp>
              <p:nvCxnSpPr>
                <p:cNvPr id="97" name="直接连接符 80"/>
                <p:cNvCxnSpPr/>
                <p:nvPr/>
              </p:nvCxnSpPr>
              <p:spPr>
                <a:xfrm>
                  <a:off x="1254299" y="927657"/>
                  <a:ext cx="0" cy="155142"/>
                </a:xfrm>
                <a:prstGeom prst="line">
                  <a:avLst/>
                </a:prstGeom>
                <a:ln w="19050">
                  <a:solidFill>
                    <a:srgbClr val="C00000"/>
                  </a:solidFill>
                  <a:headEnd type="oval" w="med" len="med"/>
                  <a:tailEnd type="none" w="med" len="med"/>
                </a:ln>
              </p:spPr>
              <p:style>
                <a:lnRef idx="1">
                  <a:schemeClr val="dk1"/>
                </a:lnRef>
                <a:fillRef idx="0">
                  <a:schemeClr val="dk1"/>
                </a:fillRef>
                <a:effectRef idx="0">
                  <a:schemeClr val="dk1"/>
                </a:effectRef>
                <a:fontRef idx="minor">
                  <a:schemeClr val="tx1"/>
                </a:fontRef>
              </p:style>
            </p:cxnSp>
            <p:grpSp>
              <p:nvGrpSpPr>
                <p:cNvPr id="98" name="组合 97"/>
                <p:cNvGrpSpPr/>
                <p:nvPr/>
              </p:nvGrpSpPr>
              <p:grpSpPr>
                <a:xfrm>
                  <a:off x="1206674" y="1030908"/>
                  <a:ext cx="95250" cy="95250"/>
                  <a:chOff x="3227660" y="1388553"/>
                  <a:chExt cx="95250" cy="95250"/>
                </a:xfrm>
              </p:grpSpPr>
              <p:sp>
                <p:nvSpPr>
                  <p:cNvPr id="108" name="椭圆 107"/>
                  <p:cNvSpPr/>
                  <p:nvPr/>
                </p:nvSpPr>
                <p:spPr>
                  <a:xfrm>
                    <a:off x="3227660" y="1388553"/>
                    <a:ext cx="95250" cy="95250"/>
                  </a:xfrm>
                  <a:prstGeom prst="ellipse">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ln>
                        <a:solidFill>
                          <a:sysClr val="windowText" lastClr="000000"/>
                        </a:solidFill>
                      </a:ln>
                      <a:latin typeface="Arial" panose="020B0604020202020204" pitchFamily="34" charset="0"/>
                      <a:cs typeface="Arial" panose="020B0604020202020204" pitchFamily="34" charset="0"/>
                    </a:endParaRPr>
                  </a:p>
                </p:txBody>
              </p:sp>
              <p:cxnSp>
                <p:nvCxnSpPr>
                  <p:cNvPr id="109" name="直接连接符 83"/>
                  <p:cNvCxnSpPr>
                    <a:stCxn id="108" idx="0"/>
                    <a:endCxn id="108" idx="4"/>
                  </p:cNvCxnSpPr>
                  <p:nvPr/>
                </p:nvCxnSpPr>
                <p:spPr>
                  <a:xfrm>
                    <a:off x="3275285" y="1388553"/>
                    <a:ext cx="0" cy="95250"/>
                  </a:xfrm>
                  <a:prstGeom prst="line">
                    <a:avLst/>
                  </a:prstGeom>
                  <a:ln w="19050">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14" name="直接连接符 84"/>
                  <p:cNvCxnSpPr>
                    <a:stCxn id="108" idx="2"/>
                    <a:endCxn id="108" idx="6"/>
                  </p:cNvCxnSpPr>
                  <p:nvPr/>
                </p:nvCxnSpPr>
                <p:spPr>
                  <a:xfrm>
                    <a:off x="3227660" y="1436178"/>
                    <a:ext cx="95250" cy="0"/>
                  </a:xfrm>
                  <a:prstGeom prst="line">
                    <a:avLst/>
                  </a:prstGeom>
                  <a:ln w="19050">
                    <a:solidFill>
                      <a:srgbClr val="C00000"/>
                    </a:solidFill>
                    <a:headEnd type="none" w="med" len="med"/>
                    <a:tailEnd type="none" w="med" len="med"/>
                  </a:ln>
                </p:spPr>
                <p:style>
                  <a:lnRef idx="1">
                    <a:schemeClr val="dk1"/>
                  </a:lnRef>
                  <a:fillRef idx="0">
                    <a:schemeClr val="dk1"/>
                  </a:fillRef>
                  <a:effectRef idx="0">
                    <a:schemeClr val="dk1"/>
                  </a:effectRef>
                  <a:fontRef idx="minor">
                    <a:schemeClr val="tx1"/>
                  </a:fontRef>
                </p:style>
              </p:cxnSp>
            </p:grpSp>
          </p:grpSp>
          <p:sp>
            <p:nvSpPr>
              <p:cNvPr id="115" name="文本框 114"/>
              <p:cNvSpPr txBox="1"/>
              <p:nvPr/>
            </p:nvSpPr>
            <p:spPr>
              <a:xfrm>
                <a:off x="582018" y="2213039"/>
                <a:ext cx="438693" cy="661068"/>
              </a:xfrm>
              <a:prstGeom prst="rect">
                <a:avLst/>
              </a:prstGeom>
              <a:noFill/>
              <a:ln w="19050">
                <a:noFill/>
              </a:ln>
            </p:spPr>
            <p:txBody>
              <a:bodyPr wrap="square" rtlCol="0">
                <a:spAutoFit/>
              </a:bodyPr>
              <a:lstStyle/>
              <a:p>
                <a:pPr>
                  <a:lnSpc>
                    <a:spcPts val="1800"/>
                  </a:lnSpc>
                </a:pPr>
                <a:r>
                  <a:rPr lang="en-US" altLang="zh-CN" sz="1400" dirty="0">
                    <a:latin typeface="Arial" panose="020B0604020202020204" pitchFamily="34" charset="0"/>
                    <a:cs typeface="Arial" panose="020B0604020202020204" pitchFamily="34" charset="0"/>
                  </a:rPr>
                  <a:t>q4</a:t>
                </a:r>
              </a:p>
              <a:p>
                <a:pPr>
                  <a:lnSpc>
                    <a:spcPts val="1800"/>
                  </a:lnSpc>
                </a:pPr>
                <a:r>
                  <a:rPr lang="en-US" altLang="zh-CN" sz="1400" dirty="0">
                    <a:latin typeface="Arial" panose="020B0604020202020204" pitchFamily="34" charset="0"/>
                    <a:cs typeface="Arial" panose="020B0604020202020204" pitchFamily="34" charset="0"/>
                  </a:rPr>
                  <a:t>q5</a:t>
                </a:r>
                <a:endParaRPr lang="zh-CN" altLang="en-US" sz="1400" dirty="0">
                  <a:latin typeface="Arial" panose="020B0604020202020204" pitchFamily="34" charset="0"/>
                  <a:cs typeface="Arial" panose="020B0604020202020204" pitchFamily="34" charset="0"/>
                </a:endParaRPr>
              </a:p>
              <a:p>
                <a:pPr>
                  <a:lnSpc>
                    <a:spcPts val="1800"/>
                  </a:lnSpc>
                </a:pPr>
                <a:r>
                  <a:rPr lang="en-US" altLang="zh-CN" sz="1400" dirty="0">
                    <a:latin typeface="Arial" panose="020B0604020202020204" pitchFamily="34" charset="0"/>
                    <a:cs typeface="Arial" panose="020B0604020202020204" pitchFamily="34" charset="0"/>
                  </a:rPr>
                  <a:t>q6</a:t>
                </a:r>
                <a:endParaRPr lang="zh-CN" altLang="en-US" sz="1400" dirty="0">
                  <a:latin typeface="Arial" panose="020B0604020202020204" pitchFamily="34" charset="0"/>
                  <a:cs typeface="Arial" panose="020B0604020202020204" pitchFamily="34" charset="0"/>
                </a:endParaRPr>
              </a:p>
            </p:txBody>
          </p:sp>
          <p:sp>
            <p:nvSpPr>
              <p:cNvPr id="118" name="文本框 117"/>
              <p:cNvSpPr txBox="1"/>
              <p:nvPr/>
            </p:nvSpPr>
            <p:spPr>
              <a:xfrm>
                <a:off x="318001" y="1503245"/>
                <a:ext cx="438693" cy="263666"/>
              </a:xfrm>
              <a:prstGeom prst="rect">
                <a:avLst/>
              </a:prstGeom>
              <a:noFill/>
              <a:ln w="19050">
                <a:noFill/>
              </a:ln>
            </p:spPr>
            <p:txBody>
              <a:bodyPr wrap="square" rtlCol="0">
                <a:spAutoFit/>
              </a:bodyPr>
              <a:lstStyle/>
              <a:p>
                <a:pPr>
                  <a:lnSpc>
                    <a:spcPts val="1800"/>
                  </a:lnSpc>
                </a:pPr>
                <a:r>
                  <a:rPr lang="en-US" altLang="zh-CN" sz="1400" dirty="0">
                    <a:latin typeface="Arial" panose="020B0604020202020204" pitchFamily="34" charset="0"/>
                    <a:cs typeface="Arial" panose="020B0604020202020204" pitchFamily="34" charset="0"/>
                  </a:rPr>
                  <a:t>P1</a:t>
                </a:r>
                <a:endParaRPr lang="zh-CN" altLang="en-US" sz="1400" dirty="0">
                  <a:latin typeface="Arial" panose="020B0604020202020204" pitchFamily="34" charset="0"/>
                  <a:cs typeface="Arial" panose="020B0604020202020204" pitchFamily="34" charset="0"/>
                </a:endParaRPr>
              </a:p>
            </p:txBody>
          </p:sp>
          <p:sp>
            <p:nvSpPr>
              <p:cNvPr id="122" name="文本框 121"/>
              <p:cNvSpPr txBox="1"/>
              <p:nvPr/>
            </p:nvSpPr>
            <p:spPr>
              <a:xfrm>
                <a:off x="318001" y="2412566"/>
                <a:ext cx="438693" cy="268467"/>
              </a:xfrm>
              <a:prstGeom prst="rect">
                <a:avLst/>
              </a:prstGeom>
              <a:noFill/>
              <a:ln w="19050">
                <a:noFill/>
              </a:ln>
            </p:spPr>
            <p:txBody>
              <a:bodyPr wrap="square" rtlCol="0">
                <a:spAutoFit/>
              </a:bodyPr>
              <a:lstStyle/>
              <a:p>
                <a:pPr>
                  <a:lnSpc>
                    <a:spcPts val="1800"/>
                  </a:lnSpc>
                </a:pPr>
                <a:r>
                  <a:rPr lang="en-US" altLang="zh-CN" sz="1400" dirty="0">
                    <a:latin typeface="Arial" panose="020B0604020202020204" pitchFamily="34" charset="0"/>
                    <a:cs typeface="Arial" panose="020B0604020202020204" pitchFamily="34" charset="0"/>
                  </a:rPr>
                  <a:t>P2</a:t>
                </a:r>
                <a:endParaRPr lang="zh-CN" altLang="en-US" sz="1400" dirty="0">
                  <a:latin typeface="Arial" panose="020B0604020202020204" pitchFamily="34" charset="0"/>
                  <a:cs typeface="Arial" panose="020B0604020202020204" pitchFamily="34" charset="0"/>
                </a:endParaRPr>
              </a:p>
            </p:txBody>
          </p:sp>
        </p:grpSp>
        <p:sp>
          <p:nvSpPr>
            <p:cNvPr id="3" name="文本框 2"/>
            <p:cNvSpPr txBox="1"/>
            <p:nvPr/>
          </p:nvSpPr>
          <p:spPr>
            <a:xfrm>
              <a:off x="731429" y="2917593"/>
              <a:ext cx="1187577" cy="461665"/>
            </a:xfrm>
            <a:prstGeom prst="rect">
              <a:avLst/>
            </a:prstGeom>
            <a:noFill/>
          </p:spPr>
          <p:txBody>
            <a:bodyPr wrap="square" rtlCol="0">
              <a:spAutoFit/>
            </a:bodyPr>
            <a:lstStyle/>
            <a:p>
              <a:pPr algn="ctr"/>
              <a:r>
                <a:rPr lang="zh-CN" altLang="en-US" sz="1200" b="1" dirty="0">
                  <a:latin typeface="Arial" panose="020B0604020202020204" pitchFamily="34" charset="0"/>
                  <a:ea typeface="黑体" panose="02010609060101010101" pitchFamily="49" charset="-122"/>
                  <a:cs typeface="Arial" panose="020B0604020202020204" pitchFamily="34" charset="0"/>
                </a:rPr>
                <a:t>并发执行的两个量子线路</a:t>
              </a:r>
              <a:endParaRPr lang="zh-CN" altLang="en-US" sz="1200" b="1"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15" name="组合 14"/>
          <p:cNvGrpSpPr/>
          <p:nvPr/>
        </p:nvGrpSpPr>
        <p:grpSpPr>
          <a:xfrm>
            <a:off x="1840195" y="2192712"/>
            <a:ext cx="2396371" cy="1746378"/>
            <a:chOff x="2118210" y="2002212"/>
            <a:chExt cx="2396371" cy="1746378"/>
          </a:xfrm>
        </p:grpSpPr>
        <p:grpSp>
          <p:nvGrpSpPr>
            <p:cNvPr id="167" name="组合 166"/>
            <p:cNvGrpSpPr/>
            <p:nvPr/>
          </p:nvGrpSpPr>
          <p:grpSpPr>
            <a:xfrm>
              <a:off x="2428278" y="2002212"/>
              <a:ext cx="1776234" cy="831626"/>
              <a:chOff x="2180180" y="3599672"/>
              <a:chExt cx="2063463" cy="966106"/>
            </a:xfrm>
          </p:grpSpPr>
          <p:grpSp>
            <p:nvGrpSpPr>
              <p:cNvPr id="190" name="组合 189"/>
              <p:cNvGrpSpPr/>
              <p:nvPr/>
            </p:nvGrpSpPr>
            <p:grpSpPr>
              <a:xfrm>
                <a:off x="2357783" y="3599672"/>
                <a:ext cx="1694710" cy="966106"/>
                <a:chOff x="2888271" y="3140968"/>
                <a:chExt cx="1086300" cy="619269"/>
              </a:xfrm>
            </p:grpSpPr>
            <p:sp>
              <p:nvSpPr>
                <p:cNvPr id="200" name="椭圆 199"/>
                <p:cNvSpPr/>
                <p:nvPr/>
              </p:nvSpPr>
              <p:spPr>
                <a:xfrm>
                  <a:off x="3325921" y="3549237"/>
                  <a:ext cx="211000" cy="211000"/>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q1</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201" name="椭圆 200"/>
                <p:cNvSpPr/>
                <p:nvPr/>
              </p:nvSpPr>
              <p:spPr>
                <a:xfrm>
                  <a:off x="3763571" y="3549237"/>
                  <a:ext cx="211000" cy="211000"/>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q4</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07" name="椭圆 206"/>
                <p:cNvSpPr/>
                <p:nvPr/>
              </p:nvSpPr>
              <p:spPr>
                <a:xfrm>
                  <a:off x="2888271" y="3549237"/>
                  <a:ext cx="211000" cy="211000"/>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q3</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208" name="直接连接符 70"/>
                <p:cNvCxnSpPr>
                  <a:stCxn id="207" idx="6"/>
                  <a:endCxn id="200" idx="2"/>
                </p:cNvCxnSpPr>
                <p:nvPr/>
              </p:nvCxnSpPr>
              <p:spPr>
                <a:xfrm>
                  <a:off x="3099271" y="3654737"/>
                  <a:ext cx="226650" cy="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09" name="直接连接符 71"/>
                <p:cNvCxnSpPr>
                  <a:stCxn id="200" idx="6"/>
                  <a:endCxn id="201" idx="2"/>
                </p:cNvCxnSpPr>
                <p:nvPr/>
              </p:nvCxnSpPr>
              <p:spPr>
                <a:xfrm>
                  <a:off x="3536921" y="3654737"/>
                  <a:ext cx="226650" cy="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sp>
              <p:nvSpPr>
                <p:cNvPr id="216" name="椭圆 215"/>
                <p:cNvSpPr/>
                <p:nvPr/>
              </p:nvSpPr>
              <p:spPr>
                <a:xfrm>
                  <a:off x="3325921" y="3140968"/>
                  <a:ext cx="211000" cy="207676"/>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q5</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17" name="椭圆 216"/>
                <p:cNvSpPr/>
                <p:nvPr/>
              </p:nvSpPr>
              <p:spPr>
                <a:xfrm>
                  <a:off x="3763571" y="3140968"/>
                  <a:ext cx="211000" cy="211000"/>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q6</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18" name="椭圆 217"/>
                <p:cNvSpPr/>
                <p:nvPr/>
              </p:nvSpPr>
              <p:spPr>
                <a:xfrm>
                  <a:off x="2888271" y="3140968"/>
                  <a:ext cx="211000" cy="211000"/>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q2</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219" name="直接连接符 75"/>
                <p:cNvCxnSpPr>
                  <a:stCxn id="218" idx="6"/>
                  <a:endCxn id="216" idx="2"/>
                </p:cNvCxnSpPr>
                <p:nvPr/>
              </p:nvCxnSpPr>
              <p:spPr>
                <a:xfrm flipV="1">
                  <a:off x="3099271" y="3244806"/>
                  <a:ext cx="226650" cy="1662"/>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20" name="直接连接符 76"/>
                <p:cNvCxnSpPr>
                  <a:stCxn id="216" idx="6"/>
                  <a:endCxn id="217" idx="2"/>
                </p:cNvCxnSpPr>
                <p:nvPr/>
              </p:nvCxnSpPr>
              <p:spPr>
                <a:xfrm>
                  <a:off x="3536921" y="3244806"/>
                  <a:ext cx="226650" cy="1662"/>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21" name="直接连接符 77"/>
                <p:cNvCxnSpPr>
                  <a:stCxn id="218" idx="4"/>
                  <a:endCxn id="207" idx="0"/>
                </p:cNvCxnSpPr>
                <p:nvPr/>
              </p:nvCxnSpPr>
              <p:spPr>
                <a:xfrm>
                  <a:off x="2993771" y="3351968"/>
                  <a:ext cx="0" cy="197269"/>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22" name="直接连接符 78"/>
                <p:cNvCxnSpPr>
                  <a:stCxn id="216" idx="4"/>
                  <a:endCxn id="200" idx="0"/>
                </p:cNvCxnSpPr>
                <p:nvPr/>
              </p:nvCxnSpPr>
              <p:spPr>
                <a:xfrm>
                  <a:off x="3431421" y="3348644"/>
                  <a:ext cx="0" cy="200593"/>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23" name="直接连接符 79"/>
                <p:cNvCxnSpPr>
                  <a:stCxn id="217" idx="4"/>
                  <a:endCxn id="201" idx="0"/>
                </p:cNvCxnSpPr>
                <p:nvPr/>
              </p:nvCxnSpPr>
              <p:spPr>
                <a:xfrm>
                  <a:off x="3869071" y="3351968"/>
                  <a:ext cx="0" cy="197269"/>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grpSp>
          <p:sp>
            <p:nvSpPr>
              <p:cNvPr id="196" name="矩形 195"/>
              <p:cNvSpPr/>
              <p:nvPr/>
            </p:nvSpPr>
            <p:spPr>
              <a:xfrm rot="2566271">
                <a:off x="2180180" y="3905009"/>
                <a:ext cx="1367149" cy="37476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9" name="矩形 198"/>
              <p:cNvSpPr/>
              <p:nvPr/>
            </p:nvSpPr>
            <p:spPr>
              <a:xfrm rot="2566271">
                <a:off x="2876494" y="3905010"/>
                <a:ext cx="1367149" cy="374765"/>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2118210" y="2917593"/>
              <a:ext cx="2396371" cy="830997"/>
            </a:xfrm>
            <a:prstGeom prst="rect">
              <a:avLst/>
            </a:prstGeom>
            <a:noFill/>
          </p:spPr>
          <p:txBody>
            <a:bodyPr wrap="square" rtlCol="0">
              <a:spAutoFit/>
            </a:bodyPr>
            <a:lstStyle/>
            <a:p>
              <a:pPr algn="ctr"/>
              <a:r>
                <a:rPr lang="zh-CN" altLang="en-US" sz="1200" b="1" dirty="0">
                  <a:latin typeface="Arial" panose="020B0604020202020204" pitchFamily="34" charset="0"/>
                  <a:ea typeface="黑体" panose="02010609060101010101" pitchFamily="49" charset="-122"/>
                  <a:cs typeface="Arial" panose="020B0604020202020204" pitchFamily="34" charset="0"/>
                </a:rPr>
                <a:t>线路中</a:t>
              </a:r>
              <a:r>
                <a:rPr lang="en-US" altLang="zh-CN" sz="1200" b="1" dirty="0">
                  <a:latin typeface="Arial" panose="020B0604020202020204" pitchFamily="34" charset="0"/>
                  <a:ea typeface="黑体" panose="02010609060101010101" pitchFamily="49" charset="-122"/>
                  <a:cs typeface="Arial" panose="020B0604020202020204" pitchFamily="34" charset="0"/>
                </a:rPr>
                <a:t>g3</a:t>
              </a:r>
              <a:r>
                <a:rPr lang="zh-CN" altLang="en-US" sz="1200" b="1" dirty="0">
                  <a:latin typeface="Arial" panose="020B0604020202020204" pitchFamily="34" charset="0"/>
                  <a:ea typeface="黑体" panose="02010609060101010101" pitchFamily="49" charset="-122"/>
                  <a:cs typeface="Arial" panose="020B0604020202020204" pitchFamily="34" charset="0"/>
                </a:rPr>
                <a:t> </a:t>
              </a:r>
              <a:r>
                <a:rPr lang="en-US" altLang="zh-CN" sz="1200" b="1" dirty="0">
                  <a:latin typeface="Arial" panose="020B0604020202020204" pitchFamily="34" charset="0"/>
                  <a:ea typeface="黑体" panose="02010609060101010101" pitchFamily="49" charset="-122"/>
                  <a:cs typeface="Arial" panose="020B0604020202020204" pitchFamily="34" charset="0"/>
                </a:rPr>
                <a:t>(CNOT</a:t>
              </a:r>
              <a:r>
                <a:rPr lang="zh-CN" altLang="en-US" sz="1200" b="1" dirty="0">
                  <a:latin typeface="Arial" panose="020B0604020202020204" pitchFamily="34" charset="0"/>
                  <a:ea typeface="黑体" panose="02010609060101010101" pitchFamily="49" charset="-122"/>
                  <a:cs typeface="Arial" panose="020B0604020202020204" pitchFamily="34" charset="0"/>
                </a:rPr>
                <a:t> </a:t>
              </a:r>
              <a:r>
                <a:rPr lang="en-US" altLang="zh-CN" sz="1200" b="1" dirty="0">
                  <a:latin typeface="Arial" panose="020B0604020202020204" pitchFamily="34" charset="0"/>
                  <a:ea typeface="黑体" panose="02010609060101010101" pitchFamily="49" charset="-122"/>
                  <a:cs typeface="Arial" panose="020B0604020202020204" pitchFamily="34" charset="0"/>
                </a:rPr>
                <a:t>q1</a:t>
              </a:r>
              <a:r>
                <a:rPr lang="zh-CN" altLang="en-US" sz="1200" b="1" dirty="0">
                  <a:latin typeface="Arial" panose="020B0604020202020204" pitchFamily="34" charset="0"/>
                  <a:ea typeface="黑体" panose="02010609060101010101" pitchFamily="49" charset="-122"/>
                  <a:cs typeface="Arial" panose="020B0604020202020204" pitchFamily="34" charset="0"/>
                </a:rPr>
                <a:t> </a:t>
              </a:r>
              <a:r>
                <a:rPr lang="en-US" altLang="zh-CN" sz="1200" b="1" dirty="0">
                  <a:latin typeface="Arial" panose="020B0604020202020204" pitchFamily="34" charset="0"/>
                  <a:ea typeface="黑体" panose="02010609060101010101" pitchFamily="49" charset="-122"/>
                  <a:cs typeface="Arial" panose="020B0604020202020204" pitchFamily="34" charset="0"/>
                </a:rPr>
                <a:t>q2)</a:t>
              </a:r>
              <a:r>
                <a:rPr lang="zh-CN" altLang="en-US" sz="1200" b="1" dirty="0">
                  <a:latin typeface="Arial" panose="020B0604020202020204" pitchFamily="34" charset="0"/>
                  <a:ea typeface="黑体" panose="02010609060101010101" pitchFamily="49" charset="-122"/>
                  <a:cs typeface="Arial" panose="020B0604020202020204" pitchFamily="34" charset="0"/>
                </a:rPr>
                <a:t>，</a:t>
              </a:r>
              <a:r>
                <a:rPr lang="en-US" altLang="zh-CN" sz="1200" b="1" dirty="0">
                  <a:latin typeface="Arial" panose="020B0604020202020204" pitchFamily="34" charset="0"/>
                  <a:ea typeface="黑体" panose="02010609060101010101" pitchFamily="49" charset="-122"/>
                  <a:cs typeface="Arial" panose="020B0604020202020204" pitchFamily="34" charset="0"/>
                </a:rPr>
                <a:t>g6</a:t>
              </a:r>
              <a:r>
                <a:rPr lang="zh-CN" altLang="en-US" sz="1200" b="1" dirty="0">
                  <a:latin typeface="Arial" panose="020B0604020202020204" pitchFamily="34" charset="0"/>
                  <a:ea typeface="黑体" panose="02010609060101010101" pitchFamily="49" charset="-122"/>
                  <a:cs typeface="Arial" panose="020B0604020202020204" pitchFamily="34" charset="0"/>
                </a:rPr>
                <a:t> </a:t>
              </a:r>
              <a:r>
                <a:rPr lang="en-US" altLang="zh-CN" sz="1200" b="1" dirty="0">
                  <a:latin typeface="Arial" panose="020B0604020202020204" pitchFamily="34" charset="0"/>
                  <a:ea typeface="黑体" panose="02010609060101010101" pitchFamily="49" charset="-122"/>
                  <a:cs typeface="Arial" panose="020B0604020202020204" pitchFamily="34" charset="0"/>
                </a:rPr>
                <a:t>(CNOT</a:t>
              </a:r>
              <a:r>
                <a:rPr lang="zh-CN" altLang="en-US" sz="1200" b="1" dirty="0">
                  <a:latin typeface="Arial" panose="020B0604020202020204" pitchFamily="34" charset="0"/>
                  <a:ea typeface="黑体" panose="02010609060101010101" pitchFamily="49" charset="-122"/>
                  <a:cs typeface="Arial" panose="020B0604020202020204" pitchFamily="34" charset="0"/>
                </a:rPr>
                <a:t> </a:t>
              </a:r>
              <a:r>
                <a:rPr lang="en-US" altLang="zh-CN" sz="1200" b="1" dirty="0">
                  <a:latin typeface="Arial" panose="020B0604020202020204" pitchFamily="34" charset="0"/>
                  <a:ea typeface="黑体" panose="02010609060101010101" pitchFamily="49" charset="-122"/>
                  <a:cs typeface="Arial" panose="020B0604020202020204" pitchFamily="34" charset="0"/>
                </a:rPr>
                <a:t>q4</a:t>
              </a:r>
              <a:r>
                <a:rPr lang="zh-CN" altLang="en-US" sz="1200" b="1" dirty="0">
                  <a:latin typeface="Arial" panose="020B0604020202020204" pitchFamily="34" charset="0"/>
                  <a:ea typeface="黑体" panose="02010609060101010101" pitchFamily="49" charset="-122"/>
                  <a:cs typeface="Arial" panose="020B0604020202020204" pitchFamily="34" charset="0"/>
                </a:rPr>
                <a:t> </a:t>
              </a:r>
              <a:r>
                <a:rPr lang="en-US" altLang="zh-CN" sz="1200" b="1" dirty="0">
                  <a:latin typeface="Arial" panose="020B0604020202020204" pitchFamily="34" charset="0"/>
                  <a:ea typeface="黑体" panose="02010609060101010101" pitchFamily="49" charset="-122"/>
                  <a:cs typeface="Arial" panose="020B0604020202020204" pitchFamily="34" charset="0"/>
                </a:rPr>
                <a:t>q5)</a:t>
              </a:r>
              <a:r>
                <a:rPr lang="zh-CN" altLang="en-US" sz="1200" b="1" dirty="0">
                  <a:latin typeface="Arial" panose="020B0604020202020204" pitchFamily="34" charset="0"/>
                  <a:ea typeface="黑体" panose="02010609060101010101" pitchFamily="49" charset="-122"/>
                  <a:cs typeface="Arial" panose="020B0604020202020204" pitchFamily="34" charset="0"/>
                </a:rPr>
                <a:t>由于逻辑量子位映射位置不相邻而无法执行，需要插入</a:t>
              </a:r>
              <a:r>
                <a:rPr lang="en-US" altLang="zh-CN" sz="1200" b="1" dirty="0">
                  <a:latin typeface="Arial" panose="020B0604020202020204" pitchFamily="34" charset="0"/>
                  <a:ea typeface="黑体" panose="02010609060101010101" pitchFamily="49" charset="-122"/>
                  <a:cs typeface="Arial" panose="020B0604020202020204" pitchFamily="34" charset="0"/>
                </a:rPr>
                <a:t>SWAP</a:t>
              </a:r>
              <a:endParaRPr lang="zh-CN" altLang="en-US" sz="1200" b="1"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grpSp>
      <p:grpSp>
        <p:nvGrpSpPr>
          <p:cNvPr id="16" name="组合 15"/>
          <p:cNvGrpSpPr/>
          <p:nvPr/>
        </p:nvGrpSpPr>
        <p:grpSpPr>
          <a:xfrm>
            <a:off x="4348947" y="2192712"/>
            <a:ext cx="1958050" cy="1377046"/>
            <a:chOff x="4461328" y="2002212"/>
            <a:chExt cx="1958050" cy="1377046"/>
          </a:xfrm>
        </p:grpSpPr>
        <p:grpSp>
          <p:nvGrpSpPr>
            <p:cNvPr id="226" name="组合 225"/>
            <p:cNvGrpSpPr/>
            <p:nvPr/>
          </p:nvGrpSpPr>
          <p:grpSpPr>
            <a:xfrm>
              <a:off x="4710948" y="2002212"/>
              <a:ext cx="1458811" cy="831626"/>
              <a:chOff x="4630016" y="3599672"/>
              <a:chExt cx="1694710" cy="966106"/>
            </a:xfrm>
          </p:grpSpPr>
          <p:sp>
            <p:nvSpPr>
              <p:cNvPr id="227" name="椭圆 226"/>
              <p:cNvSpPr/>
              <p:nvPr/>
            </p:nvSpPr>
            <p:spPr>
              <a:xfrm>
                <a:off x="5312783" y="4236602"/>
                <a:ext cx="329176" cy="329176"/>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q1</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228" name="椭圆 227"/>
              <p:cNvSpPr/>
              <p:nvPr/>
            </p:nvSpPr>
            <p:spPr>
              <a:xfrm>
                <a:off x="5995550" y="4236602"/>
                <a:ext cx="329176" cy="329176"/>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q4</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29" name="椭圆 228"/>
              <p:cNvSpPr/>
              <p:nvPr/>
            </p:nvSpPr>
            <p:spPr>
              <a:xfrm>
                <a:off x="4630016" y="4236602"/>
                <a:ext cx="329176" cy="329176"/>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q3</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230" name="直接连接符 127"/>
              <p:cNvCxnSpPr>
                <a:stCxn id="229" idx="6"/>
                <a:endCxn id="227" idx="2"/>
              </p:cNvCxnSpPr>
              <p:nvPr/>
            </p:nvCxnSpPr>
            <p:spPr>
              <a:xfrm>
                <a:off x="4959192" y="4401190"/>
                <a:ext cx="353591" cy="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31" name="直接连接符 128"/>
              <p:cNvCxnSpPr>
                <a:stCxn id="227" idx="6"/>
                <a:endCxn id="228" idx="2"/>
              </p:cNvCxnSpPr>
              <p:nvPr/>
            </p:nvCxnSpPr>
            <p:spPr>
              <a:xfrm>
                <a:off x="5641959" y="4401190"/>
                <a:ext cx="353591" cy="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sp>
            <p:nvSpPr>
              <p:cNvPr id="232" name="椭圆 231"/>
              <p:cNvSpPr/>
              <p:nvPr/>
            </p:nvSpPr>
            <p:spPr>
              <a:xfrm>
                <a:off x="5312783" y="3599672"/>
                <a:ext cx="329176" cy="323990"/>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q5</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33" name="椭圆 232"/>
              <p:cNvSpPr/>
              <p:nvPr/>
            </p:nvSpPr>
            <p:spPr>
              <a:xfrm>
                <a:off x="5995550" y="3599672"/>
                <a:ext cx="329176" cy="329176"/>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q6</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34" name="椭圆 233"/>
              <p:cNvSpPr/>
              <p:nvPr/>
            </p:nvSpPr>
            <p:spPr>
              <a:xfrm>
                <a:off x="4630016" y="3599672"/>
                <a:ext cx="329176" cy="329176"/>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q2</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235" name="直接连接符 132"/>
              <p:cNvCxnSpPr>
                <a:stCxn id="234" idx="6"/>
                <a:endCxn id="232" idx="2"/>
              </p:cNvCxnSpPr>
              <p:nvPr/>
            </p:nvCxnSpPr>
            <p:spPr>
              <a:xfrm flipV="1">
                <a:off x="4959192" y="3761667"/>
                <a:ext cx="353591" cy="2593"/>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36" name="直接连接符 133"/>
              <p:cNvCxnSpPr>
                <a:stCxn id="232" idx="6"/>
                <a:endCxn id="233" idx="2"/>
              </p:cNvCxnSpPr>
              <p:nvPr/>
            </p:nvCxnSpPr>
            <p:spPr>
              <a:xfrm>
                <a:off x="5641959" y="3761667"/>
                <a:ext cx="353591" cy="2593"/>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37" name="直接连接符 134"/>
              <p:cNvCxnSpPr>
                <a:stCxn id="234" idx="4"/>
                <a:endCxn id="229" idx="0"/>
              </p:cNvCxnSpPr>
              <p:nvPr/>
            </p:nvCxnSpPr>
            <p:spPr>
              <a:xfrm>
                <a:off x="4794604" y="3928848"/>
                <a:ext cx="0" cy="307754"/>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38" name="直接连接符 135"/>
              <p:cNvCxnSpPr>
                <a:stCxn id="232" idx="4"/>
                <a:endCxn id="227" idx="0"/>
              </p:cNvCxnSpPr>
              <p:nvPr/>
            </p:nvCxnSpPr>
            <p:spPr>
              <a:xfrm>
                <a:off x="5477371" y="3923662"/>
                <a:ext cx="0" cy="31294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39" name="直接连接符 136"/>
              <p:cNvCxnSpPr>
                <a:stCxn id="233" idx="4"/>
                <a:endCxn id="228" idx="0"/>
              </p:cNvCxnSpPr>
              <p:nvPr/>
            </p:nvCxnSpPr>
            <p:spPr>
              <a:xfrm>
                <a:off x="6160138" y="3928848"/>
                <a:ext cx="0" cy="307754"/>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sp>
            <p:nvSpPr>
              <p:cNvPr id="240" name="箭头: 左右 160"/>
              <p:cNvSpPr/>
              <p:nvPr/>
            </p:nvSpPr>
            <p:spPr>
              <a:xfrm rot="5400000">
                <a:off x="4656936" y="4023196"/>
                <a:ext cx="275336" cy="113872"/>
              </a:xfrm>
              <a:prstGeom prst="leftRightArrow">
                <a:avLst>
                  <a:gd name="adj1" fmla="val 29141"/>
                  <a:gd name="adj2" fmla="val 50665"/>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sp>
            <p:nvSpPr>
              <p:cNvPr id="241" name="箭头: 左右 161"/>
              <p:cNvSpPr/>
              <p:nvPr/>
            </p:nvSpPr>
            <p:spPr>
              <a:xfrm rot="5400000">
                <a:off x="6022470" y="4023196"/>
                <a:ext cx="275336" cy="113872"/>
              </a:xfrm>
              <a:prstGeom prst="leftRightArrow">
                <a:avLst>
                  <a:gd name="adj1" fmla="val 29141"/>
                  <a:gd name="adj2" fmla="val 50665"/>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sp>
          <p:nvSpPr>
            <p:cNvPr id="13" name="文本框 12"/>
            <p:cNvSpPr txBox="1"/>
            <p:nvPr/>
          </p:nvSpPr>
          <p:spPr>
            <a:xfrm>
              <a:off x="4461328" y="2917593"/>
              <a:ext cx="1958050" cy="461665"/>
            </a:xfrm>
            <a:prstGeom prst="rect">
              <a:avLst/>
            </a:prstGeom>
            <a:noFill/>
          </p:spPr>
          <p:txBody>
            <a:bodyPr wrap="square" rtlCol="0">
              <a:spAutoFit/>
            </a:bodyPr>
            <a:lstStyle/>
            <a:p>
              <a:pPr algn="ct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未启用跨程序</a:t>
              </a: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情况下，需两次</a:t>
              </a: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操作</a:t>
              </a:r>
            </a:p>
          </p:txBody>
        </p:sp>
      </p:grpSp>
      <p:grpSp>
        <p:nvGrpSpPr>
          <p:cNvPr id="17" name="组合 16"/>
          <p:cNvGrpSpPr/>
          <p:nvPr/>
        </p:nvGrpSpPr>
        <p:grpSpPr>
          <a:xfrm>
            <a:off x="6419377" y="2192712"/>
            <a:ext cx="2425365" cy="1377046"/>
            <a:chOff x="6419377" y="2002212"/>
            <a:chExt cx="2425365" cy="1377046"/>
          </a:xfrm>
        </p:grpSpPr>
        <p:grpSp>
          <p:nvGrpSpPr>
            <p:cNvPr id="244" name="组合 243"/>
            <p:cNvGrpSpPr/>
            <p:nvPr/>
          </p:nvGrpSpPr>
          <p:grpSpPr>
            <a:xfrm>
              <a:off x="6902654" y="2002212"/>
              <a:ext cx="1458811" cy="831626"/>
              <a:chOff x="6874140" y="3599672"/>
              <a:chExt cx="1694710" cy="966106"/>
            </a:xfrm>
          </p:grpSpPr>
          <p:sp>
            <p:nvSpPr>
              <p:cNvPr id="245" name="椭圆 244"/>
              <p:cNvSpPr/>
              <p:nvPr/>
            </p:nvSpPr>
            <p:spPr>
              <a:xfrm>
                <a:off x="7556907" y="4236602"/>
                <a:ext cx="329176" cy="329176"/>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q1</a:t>
                </a:r>
                <a:endParaRPr lang="zh-CN" altLang="en-US" sz="1400" dirty="0">
                  <a:solidFill>
                    <a:schemeClr val="bg1"/>
                  </a:solidFill>
                  <a:latin typeface="Arial" panose="020B0604020202020204" pitchFamily="34" charset="0"/>
                  <a:cs typeface="Arial" panose="020B0604020202020204" pitchFamily="34" charset="0"/>
                </a:endParaRPr>
              </a:p>
            </p:txBody>
          </p:sp>
          <p:sp>
            <p:nvSpPr>
              <p:cNvPr id="246" name="椭圆 245"/>
              <p:cNvSpPr/>
              <p:nvPr/>
            </p:nvSpPr>
            <p:spPr>
              <a:xfrm>
                <a:off x="8239674" y="4236602"/>
                <a:ext cx="329176" cy="329176"/>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q4</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47" name="椭圆 246"/>
              <p:cNvSpPr/>
              <p:nvPr/>
            </p:nvSpPr>
            <p:spPr>
              <a:xfrm>
                <a:off x="6874140" y="4236602"/>
                <a:ext cx="329176" cy="329176"/>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q3</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248" name="直接连接符 144"/>
              <p:cNvCxnSpPr>
                <a:stCxn id="247" idx="6"/>
                <a:endCxn id="245" idx="2"/>
              </p:cNvCxnSpPr>
              <p:nvPr/>
            </p:nvCxnSpPr>
            <p:spPr>
              <a:xfrm>
                <a:off x="7203316" y="4401190"/>
                <a:ext cx="353591" cy="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49" name="直接连接符 145"/>
              <p:cNvCxnSpPr>
                <a:stCxn id="245" idx="6"/>
                <a:endCxn id="246" idx="2"/>
              </p:cNvCxnSpPr>
              <p:nvPr/>
            </p:nvCxnSpPr>
            <p:spPr>
              <a:xfrm>
                <a:off x="7886083" y="4401190"/>
                <a:ext cx="353591" cy="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sp>
            <p:nvSpPr>
              <p:cNvPr id="250" name="椭圆 249"/>
              <p:cNvSpPr/>
              <p:nvPr/>
            </p:nvSpPr>
            <p:spPr>
              <a:xfrm>
                <a:off x="7556907" y="3599672"/>
                <a:ext cx="329176" cy="323990"/>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q5</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51" name="椭圆 250"/>
              <p:cNvSpPr/>
              <p:nvPr/>
            </p:nvSpPr>
            <p:spPr>
              <a:xfrm>
                <a:off x="8239674" y="3599672"/>
                <a:ext cx="329176" cy="329176"/>
              </a:xfrm>
              <a:prstGeom prst="ellipse">
                <a:avLst/>
              </a:prstGeom>
              <a:solidFill>
                <a:srgbClr val="AEAFB3"/>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tx1"/>
                    </a:solidFill>
                    <a:latin typeface="Arial" panose="020B0604020202020204" pitchFamily="34" charset="0"/>
                    <a:cs typeface="Arial" panose="020B0604020202020204" pitchFamily="34" charset="0"/>
                  </a:rPr>
                  <a:t>q6</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252" name="椭圆 251"/>
              <p:cNvSpPr/>
              <p:nvPr/>
            </p:nvSpPr>
            <p:spPr>
              <a:xfrm>
                <a:off x="6874140" y="3599672"/>
                <a:ext cx="329176" cy="329176"/>
              </a:xfrm>
              <a:prstGeom prst="ellipse">
                <a:avLst/>
              </a:prstGeom>
              <a:solidFill>
                <a:schemeClr val="tx1"/>
              </a:solidFill>
              <a:ln w="19050"/>
            </p:spPr>
            <p:style>
              <a:lnRef idx="2">
                <a:schemeClr val="dk1"/>
              </a:lnRef>
              <a:fillRef idx="1">
                <a:schemeClr val="lt1"/>
              </a:fillRef>
              <a:effectRef idx="0">
                <a:schemeClr val="dk1"/>
              </a:effectRef>
              <a:fontRef idx="minor">
                <a:schemeClr val="dk1"/>
              </a:fontRef>
            </p:style>
            <p:txBody>
              <a:bodyPr lIns="0" tIns="0" rIns="0" bIns="0" rtlCol="0" anchor="ctr"/>
              <a:lstStyle/>
              <a:p>
                <a:pPr algn="ctr"/>
                <a:r>
                  <a:rPr lang="en-US" altLang="zh-CN" sz="1400" dirty="0">
                    <a:solidFill>
                      <a:schemeClr val="bg1"/>
                    </a:solidFill>
                    <a:latin typeface="Arial" panose="020B0604020202020204" pitchFamily="34" charset="0"/>
                    <a:cs typeface="Arial" panose="020B0604020202020204" pitchFamily="34" charset="0"/>
                  </a:rPr>
                  <a:t>q2</a:t>
                </a:r>
                <a:endParaRPr lang="zh-CN" altLang="en-US" sz="1400" dirty="0">
                  <a:solidFill>
                    <a:schemeClr val="bg1"/>
                  </a:solidFill>
                  <a:latin typeface="Arial" panose="020B0604020202020204" pitchFamily="34" charset="0"/>
                  <a:cs typeface="Arial" panose="020B0604020202020204" pitchFamily="34" charset="0"/>
                </a:endParaRPr>
              </a:p>
            </p:txBody>
          </p:sp>
          <p:cxnSp>
            <p:nvCxnSpPr>
              <p:cNvPr id="253" name="直接连接符 149"/>
              <p:cNvCxnSpPr>
                <a:stCxn id="252" idx="6"/>
                <a:endCxn id="250" idx="2"/>
              </p:cNvCxnSpPr>
              <p:nvPr/>
            </p:nvCxnSpPr>
            <p:spPr>
              <a:xfrm flipV="1">
                <a:off x="7203316" y="3761667"/>
                <a:ext cx="353591" cy="2593"/>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54" name="直接连接符 150"/>
              <p:cNvCxnSpPr>
                <a:stCxn id="250" idx="6"/>
                <a:endCxn id="251" idx="2"/>
              </p:cNvCxnSpPr>
              <p:nvPr/>
            </p:nvCxnSpPr>
            <p:spPr>
              <a:xfrm>
                <a:off x="7886083" y="3761667"/>
                <a:ext cx="353591" cy="2593"/>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55" name="直接连接符 151"/>
              <p:cNvCxnSpPr>
                <a:stCxn id="252" idx="4"/>
                <a:endCxn id="247" idx="0"/>
              </p:cNvCxnSpPr>
              <p:nvPr/>
            </p:nvCxnSpPr>
            <p:spPr>
              <a:xfrm>
                <a:off x="7038728" y="3928848"/>
                <a:ext cx="0" cy="307754"/>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56" name="直接连接符 152"/>
              <p:cNvCxnSpPr>
                <a:stCxn id="250" idx="4"/>
                <a:endCxn id="245" idx="0"/>
              </p:cNvCxnSpPr>
              <p:nvPr/>
            </p:nvCxnSpPr>
            <p:spPr>
              <a:xfrm>
                <a:off x="7721495" y="3923662"/>
                <a:ext cx="0" cy="312940"/>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cxnSp>
            <p:nvCxnSpPr>
              <p:cNvPr id="257" name="直接连接符 153"/>
              <p:cNvCxnSpPr>
                <a:stCxn id="251" idx="4"/>
                <a:endCxn id="246" idx="0"/>
              </p:cNvCxnSpPr>
              <p:nvPr/>
            </p:nvCxnSpPr>
            <p:spPr>
              <a:xfrm>
                <a:off x="8404262" y="3928848"/>
                <a:ext cx="0" cy="307754"/>
              </a:xfrm>
              <a:prstGeom prst="line">
                <a:avLst/>
              </a:prstGeom>
              <a:ln w="19050">
                <a:headEnd type="triangle" w="sm" len="med"/>
                <a:tailEnd type="triangle" w="sm" len="med"/>
              </a:ln>
            </p:spPr>
            <p:style>
              <a:lnRef idx="1">
                <a:schemeClr val="dk1"/>
              </a:lnRef>
              <a:fillRef idx="0">
                <a:schemeClr val="dk1"/>
              </a:fillRef>
              <a:effectRef idx="0">
                <a:schemeClr val="dk1"/>
              </a:effectRef>
              <a:fontRef idx="minor">
                <a:schemeClr val="tx1"/>
              </a:fontRef>
            </p:style>
          </p:cxnSp>
          <p:sp>
            <p:nvSpPr>
              <p:cNvPr id="258" name="箭头: 左右 162"/>
              <p:cNvSpPr/>
              <p:nvPr/>
            </p:nvSpPr>
            <p:spPr>
              <a:xfrm rot="5400000">
                <a:off x="7583827" y="4023196"/>
                <a:ext cx="275336" cy="113872"/>
              </a:xfrm>
              <a:prstGeom prst="leftRightArrow">
                <a:avLst>
                  <a:gd name="adj1" fmla="val 29141"/>
                  <a:gd name="adj2" fmla="val 50665"/>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dirty="0"/>
              </a:p>
            </p:txBody>
          </p:sp>
        </p:grpSp>
        <p:sp>
          <p:nvSpPr>
            <p:cNvPr id="14" name="文本框 13"/>
            <p:cNvSpPr txBox="1"/>
            <p:nvPr/>
          </p:nvSpPr>
          <p:spPr>
            <a:xfrm>
              <a:off x="6419377" y="2917593"/>
              <a:ext cx="2425365" cy="461665"/>
            </a:xfrm>
            <a:prstGeom prst="rect">
              <a:avLst/>
            </a:prstGeom>
            <a:noFill/>
          </p:spPr>
          <p:txBody>
            <a:bodyPr wrap="square" rtlCol="0">
              <a:spAutoFit/>
            </a:bodyPr>
            <a:lstStyle/>
            <a:p>
              <a:pPr algn="ct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启用跨程序</a:t>
              </a: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情况下，一次跨程序</a:t>
              </a:r>
              <a:r>
                <a:rPr lang="en-US" altLang="zh-CN" sz="12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200" b="1" dirty="0">
                  <a:solidFill>
                    <a:schemeClr val="tx1"/>
                  </a:solidFill>
                  <a:latin typeface="Arial" panose="020B0604020202020204" pitchFamily="34" charset="0"/>
                  <a:ea typeface="黑体" panose="02010609060101010101" pitchFamily="49" charset="-122"/>
                  <a:cs typeface="Arial" panose="020B0604020202020204" pitchFamily="34" charset="0"/>
                </a:rPr>
                <a:t>可达到相同效果</a:t>
              </a:r>
            </a:p>
          </p:txBody>
        </p:sp>
      </p:grpSp>
      <p:sp>
        <p:nvSpPr>
          <p:cNvPr id="25" name="文本框 24"/>
          <p:cNvSpPr txBox="1"/>
          <p:nvPr/>
        </p:nvSpPr>
        <p:spPr>
          <a:xfrm>
            <a:off x="6047151" y="1818760"/>
            <a:ext cx="1114349" cy="307777"/>
          </a:xfrm>
          <a:prstGeom prst="rect">
            <a:avLst/>
          </a:prstGeom>
          <a:noFill/>
        </p:spPr>
        <p:txBody>
          <a:bodyPr wrap="square" rtlCol="0">
            <a:spAutoFit/>
          </a:bodyPr>
          <a:lstStyle/>
          <a:p>
            <a:pPr algn="ct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操作</a:t>
            </a:r>
          </a:p>
        </p:txBody>
      </p:sp>
      <p:cxnSp>
        <p:nvCxnSpPr>
          <p:cNvPr id="26" name="直线箭头连接符 25"/>
          <p:cNvCxnSpPr/>
          <p:nvPr/>
        </p:nvCxnSpPr>
        <p:spPr>
          <a:xfrm flipH="1">
            <a:off x="4789256" y="2046732"/>
            <a:ext cx="1318936" cy="556334"/>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9" name="直线箭头连接符 38"/>
          <p:cNvCxnSpPr/>
          <p:nvPr/>
        </p:nvCxnSpPr>
        <p:spPr>
          <a:xfrm flipH="1">
            <a:off x="5988676" y="2092452"/>
            <a:ext cx="430412" cy="510614"/>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71" name="直线箭头连接符 70"/>
          <p:cNvCxnSpPr/>
          <p:nvPr/>
        </p:nvCxnSpPr>
        <p:spPr>
          <a:xfrm>
            <a:off x="7086600" y="2055876"/>
            <a:ext cx="473299" cy="547190"/>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26" name="椭圆 125"/>
          <p:cNvSpPr/>
          <p:nvPr/>
        </p:nvSpPr>
        <p:spPr>
          <a:xfrm>
            <a:off x="413818" y="5104224"/>
            <a:ext cx="240311" cy="240311"/>
          </a:xfrm>
          <a:prstGeom prst="ellipse">
            <a:avLst/>
          </a:prstGeom>
          <a:solidFill>
            <a:schemeClr val="tx1"/>
          </a:solidFill>
          <a:ln w="127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27" name="文本框 126"/>
          <p:cNvSpPr txBox="1"/>
          <p:nvPr/>
        </p:nvSpPr>
        <p:spPr>
          <a:xfrm>
            <a:off x="599419" y="5064880"/>
            <a:ext cx="1663126" cy="307777"/>
          </a:xfrm>
          <a:prstGeom prst="rect">
            <a:avLst/>
          </a:prstGeom>
          <a:noFill/>
        </p:spPr>
        <p:txBody>
          <a:bodyPr wrap="square" rtlCol="0">
            <a:spAutoFit/>
          </a:bodyPr>
          <a:lstStyle/>
          <a:p>
            <a:r>
              <a:rPr lang="en-US" altLang="zh-CN" sz="1400" b="1" dirty="0">
                <a:latin typeface="Arial" panose="020B0604020202020204" pitchFamily="34" charset="0"/>
                <a:ea typeface="黑体" panose="02010609060101010101" pitchFamily="49" charset="-122"/>
                <a:cs typeface="Arial" panose="020B0604020202020204" pitchFamily="34" charset="0"/>
              </a:rPr>
              <a:t>P1</a:t>
            </a:r>
            <a:r>
              <a:rPr lang="zh-CN" altLang="en-US" sz="1400" b="1" dirty="0">
                <a:latin typeface="Arial" panose="020B0604020202020204" pitchFamily="34" charset="0"/>
                <a:ea typeface="黑体" panose="02010609060101010101" pitchFamily="49" charset="-122"/>
                <a:cs typeface="Arial" panose="020B0604020202020204" pitchFamily="34" charset="0"/>
              </a:rPr>
              <a:t> 映射位置</a:t>
            </a:r>
          </a:p>
        </p:txBody>
      </p:sp>
      <p:sp>
        <p:nvSpPr>
          <p:cNvPr id="128" name="椭圆 127"/>
          <p:cNvSpPr/>
          <p:nvPr/>
        </p:nvSpPr>
        <p:spPr>
          <a:xfrm>
            <a:off x="413817" y="5399482"/>
            <a:ext cx="240311" cy="240312"/>
          </a:xfrm>
          <a:prstGeom prst="ellipse">
            <a:avLst/>
          </a:prstGeom>
          <a:solidFill>
            <a:srgbClr val="AEAFB3"/>
          </a:solidFill>
          <a:ln w="12700"/>
        </p:spPr>
        <p:style>
          <a:lnRef idx="2">
            <a:schemeClr val="dk1"/>
          </a:lnRef>
          <a:fillRef idx="1">
            <a:schemeClr val="lt1"/>
          </a:fillRef>
          <a:effectRef idx="0">
            <a:schemeClr val="dk1"/>
          </a:effectRef>
          <a:fontRef idx="minor">
            <a:schemeClr val="dk1"/>
          </a:fontRef>
        </p:style>
        <p:txBody>
          <a:bodyPr lIns="0" tIns="0" rIns="0" bIns="0" rtlCol="0" anchor="ctr"/>
          <a:lstStyle/>
          <a:p>
            <a:pPr algn="ctr"/>
            <a:endParaRPr lang="zh-CN" altLang="en-US" sz="1400" dirty="0">
              <a:latin typeface="Arial" panose="020B0604020202020204" pitchFamily="34" charset="0"/>
              <a:ea typeface="黑体" panose="02010609060101010101" pitchFamily="49" charset="-122"/>
              <a:cs typeface="Arial" panose="020B0604020202020204" pitchFamily="34" charset="0"/>
            </a:endParaRPr>
          </a:p>
        </p:txBody>
      </p:sp>
      <p:sp>
        <p:nvSpPr>
          <p:cNvPr id="129" name="文本框 128"/>
          <p:cNvSpPr txBox="1"/>
          <p:nvPr/>
        </p:nvSpPr>
        <p:spPr>
          <a:xfrm>
            <a:off x="599416" y="5360139"/>
            <a:ext cx="1722803" cy="307777"/>
          </a:xfrm>
          <a:prstGeom prst="rect">
            <a:avLst/>
          </a:prstGeom>
          <a:noFill/>
        </p:spPr>
        <p:txBody>
          <a:bodyPr wrap="square" rtlCol="0">
            <a:spAutoFit/>
          </a:bodyPr>
          <a:lstStyle/>
          <a:p>
            <a:r>
              <a:rPr lang="en-US" altLang="zh-CN" sz="1400" b="1" dirty="0">
                <a:latin typeface="Arial" panose="020B0604020202020204" pitchFamily="34" charset="0"/>
                <a:ea typeface="黑体" panose="02010609060101010101" pitchFamily="49" charset="-122"/>
                <a:cs typeface="Arial" panose="020B0604020202020204" pitchFamily="34" charset="0"/>
              </a:rPr>
              <a:t>P2 </a:t>
            </a:r>
            <a:r>
              <a:rPr lang="zh-CN" altLang="en-US" sz="1400" b="1" dirty="0">
                <a:latin typeface="Arial" panose="020B0604020202020204" pitchFamily="34" charset="0"/>
                <a:ea typeface="黑体" panose="02010609060101010101" pitchFamily="49" charset="-122"/>
                <a:cs typeface="Arial" panose="020B0604020202020204" pitchFamily="34" charset="0"/>
              </a:rPr>
              <a:t>映射位置</a:t>
            </a:r>
          </a:p>
        </p:txBody>
      </p:sp>
      <p:grpSp>
        <p:nvGrpSpPr>
          <p:cNvPr id="80" name="组合 79"/>
          <p:cNvGrpSpPr/>
          <p:nvPr/>
        </p:nvGrpSpPr>
        <p:grpSpPr>
          <a:xfrm>
            <a:off x="21624" y="5769282"/>
            <a:ext cx="2415753" cy="799196"/>
            <a:chOff x="869118" y="3712513"/>
            <a:chExt cx="2415753" cy="799196"/>
          </a:xfrm>
        </p:grpSpPr>
        <p:sp>
          <p:nvSpPr>
            <p:cNvPr id="121" name="矩形 120"/>
            <p:cNvSpPr/>
            <p:nvPr/>
          </p:nvSpPr>
          <p:spPr>
            <a:xfrm>
              <a:off x="1389544" y="4019609"/>
              <a:ext cx="1374903" cy="492100"/>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ts val="800"/>
                </a:lnSpc>
              </a:pPr>
              <a:r>
                <a:rPr lang="en-US" altLang="zh-CN" sz="1400" dirty="0">
                  <a:solidFill>
                    <a:schemeClr val="tx1"/>
                  </a:solidFill>
                  <a:latin typeface="Arial" panose="020B0604020202020204" pitchFamily="34" charset="0"/>
                  <a:ea typeface="黑体" panose="02010609060101010101" pitchFamily="49" charset="-122"/>
                  <a:cs typeface="Arial" panose="020B0604020202020204" pitchFamily="34" charset="0"/>
                </a:rPr>
                <a:t>CNOT</a:t>
              </a:r>
              <a:r>
                <a:rPr lang="zh-CN" altLang="en-US" sz="1400"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en-US" altLang="zh-CN" sz="1400" dirty="0">
                  <a:solidFill>
                    <a:schemeClr val="tx1"/>
                  </a:solidFill>
                  <a:latin typeface="Arial" panose="020B0604020202020204" pitchFamily="34" charset="0"/>
                  <a:ea typeface="黑体" panose="02010609060101010101" pitchFamily="49" charset="-122"/>
                  <a:cs typeface="Arial" panose="020B0604020202020204" pitchFamily="34" charset="0"/>
                </a:rPr>
                <a:t>q1</a:t>
              </a:r>
              <a:r>
                <a:rPr lang="zh-CN" altLang="en-US" sz="1400" i="1"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en-US" altLang="zh-CN" sz="1400" dirty="0">
                  <a:solidFill>
                    <a:schemeClr val="tx1"/>
                  </a:solidFill>
                  <a:latin typeface="Arial" panose="020B0604020202020204" pitchFamily="34" charset="0"/>
                  <a:ea typeface="黑体" panose="02010609060101010101" pitchFamily="49" charset="-122"/>
                  <a:cs typeface="Arial" panose="020B0604020202020204" pitchFamily="34" charset="0"/>
                </a:rPr>
                <a:t>q5</a:t>
              </a:r>
            </a:p>
            <a:p>
              <a:pPr algn="ctr">
                <a:lnSpc>
                  <a:spcPts val="800"/>
                </a:lnSpc>
              </a:pPr>
              <a:r>
                <a:rPr lang="en-US" altLang="zh-CN" sz="1400" dirty="0">
                  <a:solidFill>
                    <a:schemeClr val="tx1"/>
                  </a:solidFill>
                  <a:latin typeface="Arial" panose="020B0604020202020204" pitchFamily="34" charset="0"/>
                  <a:ea typeface="黑体" panose="02010609060101010101" pitchFamily="49" charset="-122"/>
                  <a:cs typeface="Arial" panose="020B0604020202020204" pitchFamily="34" charset="0"/>
                </a:rPr>
                <a:t>……</a:t>
              </a:r>
            </a:p>
          </p:txBody>
        </p:sp>
        <p:sp>
          <p:nvSpPr>
            <p:cNvPr id="124" name="文本框 123"/>
            <p:cNvSpPr txBox="1"/>
            <p:nvPr/>
          </p:nvSpPr>
          <p:spPr>
            <a:xfrm>
              <a:off x="869118" y="3712513"/>
              <a:ext cx="2415753" cy="307777"/>
            </a:xfrm>
            <a:prstGeom prst="rect">
              <a:avLst/>
            </a:prstGeom>
            <a:noFill/>
          </p:spPr>
          <p:txBody>
            <a:bodyPr wrap="square" rtlCol="0">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待执行的量子门操作</a:t>
              </a:r>
            </a:p>
          </p:txBody>
        </p:sp>
      </p:grpSp>
      <p:grpSp>
        <p:nvGrpSpPr>
          <p:cNvPr id="81" name="组合 80"/>
          <p:cNvGrpSpPr/>
          <p:nvPr/>
        </p:nvGrpSpPr>
        <p:grpSpPr>
          <a:xfrm>
            <a:off x="2360659" y="4943569"/>
            <a:ext cx="1767216" cy="1748851"/>
            <a:chOff x="3522767" y="4668538"/>
            <a:chExt cx="2160222" cy="2137773"/>
          </a:xfrm>
        </p:grpSpPr>
        <p:sp>
          <p:nvSpPr>
            <p:cNvPr id="84" name="椭圆 83"/>
            <p:cNvSpPr/>
            <p:nvPr/>
          </p:nvSpPr>
          <p:spPr>
            <a:xfrm>
              <a:off x="4395027" y="6390608"/>
              <a:ext cx="415701" cy="415703"/>
            </a:xfrm>
            <a:prstGeom prst="ellipse">
              <a:avLst/>
            </a:prstGeom>
            <a:solidFill>
              <a:srgbClr val="AEAFB3"/>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latin typeface="Arial" panose="020B0604020202020204" pitchFamily="34" charset="0"/>
                  <a:ea typeface="黑体" panose="02010609060101010101" pitchFamily="49" charset="-122"/>
                  <a:cs typeface="Arial" panose="020B0604020202020204" pitchFamily="34" charset="0"/>
                </a:rPr>
                <a:t>q6</a:t>
              </a:r>
              <a:endParaRPr lang="zh-CN" altLang="en-US" sz="1400" dirty="0">
                <a:latin typeface="Arial" panose="020B0604020202020204" pitchFamily="34" charset="0"/>
                <a:ea typeface="黑体" panose="02010609060101010101" pitchFamily="49" charset="-122"/>
                <a:cs typeface="Arial" panose="020B0604020202020204" pitchFamily="34" charset="0"/>
              </a:endParaRPr>
            </a:p>
          </p:txBody>
        </p:sp>
        <p:sp>
          <p:nvSpPr>
            <p:cNvPr id="85" name="椭圆 84"/>
            <p:cNvSpPr/>
            <p:nvPr/>
          </p:nvSpPr>
          <p:spPr>
            <a:xfrm>
              <a:off x="5267288" y="6390608"/>
              <a:ext cx="415701" cy="415703"/>
            </a:xfrm>
            <a:prstGeom prst="ellipse">
              <a:avLst/>
            </a:prstGeom>
            <a:solidFill>
              <a:srgbClr val="AEAFB3"/>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latin typeface="Arial" panose="020B0604020202020204" pitchFamily="34" charset="0"/>
                  <a:ea typeface="黑体" panose="02010609060101010101" pitchFamily="49" charset="-122"/>
                  <a:cs typeface="Arial" panose="020B0604020202020204" pitchFamily="34" charset="0"/>
                </a:rPr>
                <a:t>q7</a:t>
              </a:r>
              <a:endParaRPr lang="zh-CN" altLang="en-US" sz="1400" dirty="0">
                <a:latin typeface="Arial" panose="020B0604020202020204" pitchFamily="34" charset="0"/>
                <a:ea typeface="黑体" panose="02010609060101010101" pitchFamily="49" charset="-122"/>
                <a:cs typeface="Arial" panose="020B0604020202020204" pitchFamily="34" charset="0"/>
              </a:endParaRPr>
            </a:p>
          </p:txBody>
        </p:sp>
        <p:cxnSp>
          <p:nvCxnSpPr>
            <p:cNvPr id="86" name="直接连接符 255"/>
            <p:cNvCxnSpPr>
              <a:stCxn id="119" idx="6"/>
              <a:endCxn id="84" idx="2"/>
            </p:cNvCxnSpPr>
            <p:nvPr/>
          </p:nvCxnSpPr>
          <p:spPr>
            <a:xfrm flipV="1">
              <a:off x="3938468" y="6598460"/>
              <a:ext cx="456559" cy="1"/>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7" name="直接连接符 256"/>
            <p:cNvCxnSpPr>
              <a:stCxn id="84" idx="6"/>
              <a:endCxn id="85" idx="2"/>
            </p:cNvCxnSpPr>
            <p:nvPr/>
          </p:nvCxnSpPr>
          <p:spPr>
            <a:xfrm>
              <a:off x="4810728" y="6598460"/>
              <a:ext cx="456560" cy="0"/>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88" name="椭圆 87"/>
            <p:cNvSpPr/>
            <p:nvPr/>
          </p:nvSpPr>
          <p:spPr>
            <a:xfrm>
              <a:off x="4395028" y="5529573"/>
              <a:ext cx="415701" cy="415700"/>
            </a:xfrm>
            <a:prstGeom prst="ellipse">
              <a:avLst/>
            </a:prstGeom>
            <a:solidFill>
              <a:srgbClr val="AEAFB3"/>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latin typeface="Arial" panose="020B0604020202020204" pitchFamily="34" charset="0"/>
                  <a:ea typeface="黑体" panose="02010609060101010101" pitchFamily="49" charset="-122"/>
                  <a:cs typeface="Arial" panose="020B0604020202020204" pitchFamily="34" charset="0"/>
                </a:rPr>
                <a:t>q9</a:t>
              </a:r>
              <a:endParaRPr lang="zh-CN" altLang="en-US" sz="1400" dirty="0">
                <a:latin typeface="Arial" panose="020B0604020202020204" pitchFamily="34" charset="0"/>
                <a:ea typeface="黑体" panose="02010609060101010101" pitchFamily="49" charset="-122"/>
                <a:cs typeface="Arial" panose="020B0604020202020204" pitchFamily="34" charset="0"/>
              </a:endParaRPr>
            </a:p>
          </p:txBody>
        </p:sp>
        <p:sp>
          <p:nvSpPr>
            <p:cNvPr id="89" name="椭圆 88"/>
            <p:cNvSpPr/>
            <p:nvPr/>
          </p:nvSpPr>
          <p:spPr>
            <a:xfrm>
              <a:off x="5267288" y="5529573"/>
              <a:ext cx="415701" cy="415700"/>
            </a:xfrm>
            <a:prstGeom prst="ellipse">
              <a:avLst/>
            </a:prstGeom>
            <a:solidFill>
              <a:srgbClr val="AEAFB3"/>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latin typeface="Arial" panose="020B0604020202020204" pitchFamily="34" charset="0"/>
                  <a:ea typeface="黑体" panose="02010609060101010101" pitchFamily="49" charset="-122"/>
                  <a:cs typeface="Arial" panose="020B0604020202020204" pitchFamily="34" charset="0"/>
                </a:rPr>
                <a:t>q8</a:t>
              </a:r>
              <a:endParaRPr lang="zh-CN" altLang="en-US" sz="1400" dirty="0">
                <a:latin typeface="Arial" panose="020B0604020202020204" pitchFamily="34" charset="0"/>
                <a:ea typeface="黑体" panose="02010609060101010101" pitchFamily="49" charset="-122"/>
                <a:cs typeface="Arial" panose="020B0604020202020204" pitchFamily="34" charset="0"/>
              </a:endParaRPr>
            </a:p>
          </p:txBody>
        </p:sp>
        <p:sp>
          <p:nvSpPr>
            <p:cNvPr id="90" name="椭圆 89"/>
            <p:cNvSpPr/>
            <p:nvPr/>
          </p:nvSpPr>
          <p:spPr>
            <a:xfrm>
              <a:off x="3522767" y="5529573"/>
              <a:ext cx="415701" cy="415700"/>
            </a:xfrm>
            <a:prstGeom prst="ellipse">
              <a:avLst/>
            </a:prstGeom>
            <a:solidFill>
              <a:schemeClr val="tx1"/>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solidFill>
                    <a:schemeClr val="bg1"/>
                  </a:solidFill>
                  <a:latin typeface="Arial" panose="020B0604020202020204" pitchFamily="34" charset="0"/>
                  <a:ea typeface="黑体" panose="02010609060101010101" pitchFamily="49" charset="-122"/>
                  <a:cs typeface="Arial" panose="020B0604020202020204" pitchFamily="34" charset="0"/>
                </a:rPr>
                <a:t>q2</a:t>
              </a:r>
              <a:endPar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cxnSp>
          <p:nvCxnSpPr>
            <p:cNvPr id="91" name="直接连接符 260"/>
            <p:cNvCxnSpPr>
              <a:stCxn id="90" idx="6"/>
              <a:endCxn id="88" idx="2"/>
            </p:cNvCxnSpPr>
            <p:nvPr/>
          </p:nvCxnSpPr>
          <p:spPr>
            <a:xfrm>
              <a:off x="3938468" y="5737423"/>
              <a:ext cx="456560" cy="0"/>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93" name="直接连接符 261"/>
            <p:cNvCxnSpPr>
              <a:stCxn id="88" idx="6"/>
              <a:endCxn id="89" idx="2"/>
            </p:cNvCxnSpPr>
            <p:nvPr/>
          </p:nvCxnSpPr>
          <p:spPr>
            <a:xfrm>
              <a:off x="4810729" y="5737423"/>
              <a:ext cx="456559" cy="0"/>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99" name="椭圆 98"/>
            <p:cNvSpPr/>
            <p:nvPr/>
          </p:nvSpPr>
          <p:spPr>
            <a:xfrm>
              <a:off x="4395028" y="4668538"/>
              <a:ext cx="415701" cy="415700"/>
            </a:xfrm>
            <a:prstGeom prst="ellipse">
              <a:avLst/>
            </a:prstGeom>
            <a:solidFill>
              <a:schemeClr val="tx1"/>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solidFill>
                    <a:schemeClr val="bg1"/>
                  </a:solidFill>
                  <a:latin typeface="Arial" panose="020B0604020202020204" pitchFamily="34" charset="0"/>
                  <a:ea typeface="黑体" panose="02010609060101010101" pitchFamily="49" charset="-122"/>
                  <a:cs typeface="Arial" panose="020B0604020202020204" pitchFamily="34" charset="0"/>
                </a:rPr>
                <a:t>q4</a:t>
              </a:r>
              <a:endPar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0" name="椭圆 99"/>
            <p:cNvSpPr/>
            <p:nvPr/>
          </p:nvSpPr>
          <p:spPr>
            <a:xfrm>
              <a:off x="5267288" y="4668538"/>
              <a:ext cx="415701" cy="415700"/>
            </a:xfrm>
            <a:prstGeom prst="ellipse">
              <a:avLst/>
            </a:prstGeom>
            <a:solidFill>
              <a:schemeClr val="tx1"/>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q5</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01" name="椭圆 100"/>
            <p:cNvSpPr/>
            <p:nvPr/>
          </p:nvSpPr>
          <p:spPr>
            <a:xfrm>
              <a:off x="3522767" y="4668538"/>
              <a:ext cx="415701" cy="415700"/>
            </a:xfrm>
            <a:prstGeom prst="ellipse">
              <a:avLst/>
            </a:prstGeom>
            <a:solidFill>
              <a:schemeClr val="tx1"/>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dirty="0">
                  <a:solidFill>
                    <a:schemeClr val="bg1"/>
                  </a:solidFill>
                  <a:latin typeface="Arial" panose="020B0604020202020204" pitchFamily="34" charset="0"/>
                  <a:ea typeface="黑体" panose="02010609060101010101" pitchFamily="49" charset="-122"/>
                  <a:cs typeface="Arial" panose="020B0604020202020204" pitchFamily="34" charset="0"/>
                </a:rPr>
                <a:t>q3</a:t>
              </a:r>
              <a:endParaRPr lang="zh-CN" altLang="en-US" sz="1400"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cxnSp>
          <p:nvCxnSpPr>
            <p:cNvPr id="102" name="直接连接符 265"/>
            <p:cNvCxnSpPr>
              <a:stCxn id="101" idx="6"/>
              <a:endCxn id="99" idx="2"/>
            </p:cNvCxnSpPr>
            <p:nvPr/>
          </p:nvCxnSpPr>
          <p:spPr>
            <a:xfrm>
              <a:off x="3938468" y="4876388"/>
              <a:ext cx="456560" cy="0"/>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3" name="直接连接符 266"/>
            <p:cNvCxnSpPr>
              <a:stCxn id="99" idx="6"/>
              <a:endCxn id="100" idx="2"/>
            </p:cNvCxnSpPr>
            <p:nvPr/>
          </p:nvCxnSpPr>
          <p:spPr>
            <a:xfrm>
              <a:off x="4810729" y="4876388"/>
              <a:ext cx="456559" cy="0"/>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4" name="直接连接符 267"/>
            <p:cNvCxnSpPr>
              <a:stCxn id="101" idx="4"/>
              <a:endCxn id="90" idx="0"/>
            </p:cNvCxnSpPr>
            <p:nvPr/>
          </p:nvCxnSpPr>
          <p:spPr>
            <a:xfrm>
              <a:off x="3730618" y="5084238"/>
              <a:ext cx="0" cy="445335"/>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5" name="直接连接符 268"/>
            <p:cNvCxnSpPr>
              <a:stCxn id="90" idx="4"/>
              <a:endCxn id="119" idx="0"/>
            </p:cNvCxnSpPr>
            <p:nvPr/>
          </p:nvCxnSpPr>
          <p:spPr>
            <a:xfrm>
              <a:off x="3730618" y="5945273"/>
              <a:ext cx="0" cy="445338"/>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6" name="直接连接符 269"/>
            <p:cNvCxnSpPr>
              <a:stCxn id="99" idx="4"/>
              <a:endCxn id="88" idx="0"/>
            </p:cNvCxnSpPr>
            <p:nvPr/>
          </p:nvCxnSpPr>
          <p:spPr>
            <a:xfrm>
              <a:off x="4602879" y="5084238"/>
              <a:ext cx="0" cy="445335"/>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07" name="直接连接符 270"/>
            <p:cNvCxnSpPr>
              <a:stCxn id="88" idx="4"/>
              <a:endCxn id="84" idx="0"/>
            </p:cNvCxnSpPr>
            <p:nvPr/>
          </p:nvCxnSpPr>
          <p:spPr>
            <a:xfrm flipH="1">
              <a:off x="4602878" y="5945273"/>
              <a:ext cx="1" cy="445335"/>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0" name="直接连接符 271"/>
            <p:cNvCxnSpPr>
              <a:stCxn id="100" idx="4"/>
              <a:endCxn id="89" idx="0"/>
            </p:cNvCxnSpPr>
            <p:nvPr/>
          </p:nvCxnSpPr>
          <p:spPr>
            <a:xfrm>
              <a:off x="5475139" y="5084238"/>
              <a:ext cx="0" cy="445335"/>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1" name="直接连接符 272"/>
            <p:cNvCxnSpPr>
              <a:stCxn id="89" idx="4"/>
              <a:endCxn id="85" idx="0"/>
            </p:cNvCxnSpPr>
            <p:nvPr/>
          </p:nvCxnSpPr>
          <p:spPr>
            <a:xfrm>
              <a:off x="5475139" y="5945273"/>
              <a:ext cx="0" cy="445335"/>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2" name="直接连接符 273"/>
            <p:cNvCxnSpPr>
              <a:stCxn id="100" idx="3"/>
              <a:endCxn id="88" idx="7"/>
            </p:cNvCxnSpPr>
            <p:nvPr/>
          </p:nvCxnSpPr>
          <p:spPr>
            <a:xfrm flipH="1">
              <a:off x="4749851" y="5023360"/>
              <a:ext cx="578315" cy="567091"/>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3" name="直接连接符 274"/>
            <p:cNvCxnSpPr>
              <a:stCxn id="99" idx="5"/>
              <a:endCxn id="89" idx="1"/>
            </p:cNvCxnSpPr>
            <p:nvPr/>
          </p:nvCxnSpPr>
          <p:spPr>
            <a:xfrm>
              <a:off x="4749851" y="5023360"/>
              <a:ext cx="578315" cy="567091"/>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6" name="直接连接符 275"/>
            <p:cNvCxnSpPr>
              <a:stCxn id="88" idx="3"/>
              <a:endCxn id="119" idx="7"/>
            </p:cNvCxnSpPr>
            <p:nvPr/>
          </p:nvCxnSpPr>
          <p:spPr>
            <a:xfrm flipH="1">
              <a:off x="3877590" y="5884395"/>
              <a:ext cx="578316" cy="567094"/>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117" name="直接连接符 276"/>
            <p:cNvCxnSpPr>
              <a:stCxn id="90" idx="5"/>
              <a:endCxn id="84" idx="1"/>
            </p:cNvCxnSpPr>
            <p:nvPr/>
          </p:nvCxnSpPr>
          <p:spPr>
            <a:xfrm>
              <a:off x="3877590" y="5884395"/>
              <a:ext cx="578315" cy="567091"/>
            </a:xfrm>
            <a:prstGeom prst="line">
              <a:avLst/>
            </a:prstGeom>
            <a:ln w="19050">
              <a:solidFill>
                <a:schemeClr val="tx1"/>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19" name="椭圆 118"/>
            <p:cNvSpPr/>
            <p:nvPr/>
          </p:nvSpPr>
          <p:spPr>
            <a:xfrm>
              <a:off x="3522767" y="6390611"/>
              <a:ext cx="415701" cy="415700"/>
            </a:xfrm>
            <a:prstGeom prst="ellipse">
              <a:avLst/>
            </a:prstGeom>
            <a:solidFill>
              <a:schemeClr val="tx1"/>
            </a:solidFill>
            <a:ln w="19050">
              <a:solidFill>
                <a:schemeClr val="tx1"/>
              </a:solidFill>
            </a:ln>
          </p:spPr>
          <p:style>
            <a:lnRef idx="2">
              <a:schemeClr val="dk1"/>
            </a:lnRef>
            <a:fillRef idx="1">
              <a:schemeClr val="lt1"/>
            </a:fillRef>
            <a:effectRef idx="0">
              <a:schemeClr val="dk1"/>
            </a:effectRef>
            <a:fontRef idx="minor">
              <a:schemeClr val="dk1"/>
            </a:fontRef>
          </p:style>
          <p:txBody>
            <a:bodyPr wrap="none" lIns="0" tIns="0" rIns="0" bIns="0" rtlCol="0" anchor="ctr" anchorCtr="0"/>
            <a:lstStyle/>
            <a:p>
              <a:pPr algn="ctr"/>
              <a:r>
                <a:rPr lang="en-US" altLang="zh-CN" sz="1400" b="1" dirty="0">
                  <a:solidFill>
                    <a:schemeClr val="bg1"/>
                  </a:solidFill>
                  <a:latin typeface="Arial" panose="020B0604020202020204" pitchFamily="34" charset="0"/>
                  <a:ea typeface="黑体" panose="02010609060101010101" pitchFamily="49" charset="-122"/>
                  <a:cs typeface="Arial" panose="020B0604020202020204" pitchFamily="34" charset="0"/>
                </a:rPr>
                <a:t>q1</a:t>
              </a:r>
              <a:endParaRPr lang="zh-CN" altLang="en-US" sz="1400" b="1" dirty="0">
                <a:solidFill>
                  <a:schemeClr val="bg1"/>
                </a:solidFill>
                <a:latin typeface="Arial" panose="020B0604020202020204" pitchFamily="34" charset="0"/>
                <a:ea typeface="黑体" panose="02010609060101010101" pitchFamily="49" charset="-122"/>
                <a:cs typeface="Arial" panose="020B0604020202020204" pitchFamily="34" charset="0"/>
              </a:endParaRPr>
            </a:p>
          </p:txBody>
        </p:sp>
        <p:sp>
          <p:nvSpPr>
            <p:cNvPr id="120" name="箭头: 左右 293"/>
            <p:cNvSpPr/>
            <p:nvPr/>
          </p:nvSpPr>
          <p:spPr>
            <a:xfrm rot="8141536">
              <a:off x="3767173" y="6083016"/>
              <a:ext cx="796262" cy="169847"/>
            </a:xfrm>
            <a:prstGeom prst="leftRightArrow">
              <a:avLst>
                <a:gd name="adj1" fmla="val 29141"/>
                <a:gd name="adj2" fmla="val 50000"/>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黑体" panose="02010609060101010101" pitchFamily="49" charset="-122"/>
                <a:cs typeface="Arial" panose="020B0604020202020204" pitchFamily="34" charset="0"/>
              </a:endParaRPr>
            </a:p>
          </p:txBody>
        </p:sp>
      </p:grpSp>
      <p:sp>
        <p:nvSpPr>
          <p:cNvPr id="82" name="箭头: 左右 295"/>
          <p:cNvSpPr/>
          <p:nvPr/>
        </p:nvSpPr>
        <p:spPr>
          <a:xfrm rot="8141536">
            <a:off x="3275353" y="5392532"/>
            <a:ext cx="651399" cy="138947"/>
          </a:xfrm>
          <a:prstGeom prst="leftRightArrow">
            <a:avLst>
              <a:gd name="adj1" fmla="val 29141"/>
              <a:gd name="adj2" fmla="val 50000"/>
            </a:avLst>
          </a:prstGeom>
          <a:solidFill>
            <a:srgbClr val="C00000"/>
          </a:solid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latin typeface="Arial" panose="020B0604020202020204" pitchFamily="34" charset="0"/>
              <a:ea typeface="黑体" panose="02010609060101010101" pitchFamily="49" charset="-122"/>
              <a:cs typeface="Arial" panose="020B0604020202020204" pitchFamily="34" charset="0"/>
            </a:endParaRPr>
          </a:p>
        </p:txBody>
      </p:sp>
      <p:sp>
        <p:nvSpPr>
          <p:cNvPr id="171" name="文本框 170"/>
          <p:cNvSpPr txBox="1"/>
          <p:nvPr/>
        </p:nvSpPr>
        <p:spPr>
          <a:xfrm>
            <a:off x="1966848" y="4318654"/>
            <a:ext cx="2613368" cy="523220"/>
          </a:xfrm>
          <a:prstGeom prst="rect">
            <a:avLst/>
          </a:prstGeom>
          <a:noFill/>
        </p:spPr>
        <p:txBody>
          <a:bodyPr wrap="square" rtlCol="0">
            <a:spAutoFit/>
          </a:bodyPr>
          <a:lstStyle/>
          <a:p>
            <a:pPr algn="ct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最短</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路径上的跨程序</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操作</a:t>
            </a:r>
          </a:p>
        </p:txBody>
      </p:sp>
      <p:cxnSp>
        <p:nvCxnSpPr>
          <p:cNvPr id="178" name="直线箭头连接符 177"/>
          <p:cNvCxnSpPr/>
          <p:nvPr/>
        </p:nvCxnSpPr>
        <p:spPr>
          <a:xfrm>
            <a:off x="3513882" y="4781594"/>
            <a:ext cx="141533" cy="553769"/>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2" name="直线箭头连接符 181"/>
          <p:cNvCxnSpPr/>
          <p:nvPr/>
        </p:nvCxnSpPr>
        <p:spPr>
          <a:xfrm>
            <a:off x="2891098" y="4822079"/>
            <a:ext cx="58000" cy="1215799"/>
          </a:xfrm>
          <a:prstGeom prst="straightConnector1">
            <a:avLst/>
          </a:prstGeom>
          <a:ln w="2857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文本框 1"/>
          <p:cNvSpPr txBox="1"/>
          <p:nvPr/>
        </p:nvSpPr>
        <p:spPr>
          <a:xfrm>
            <a:off x="2228589" y="1848324"/>
            <a:ext cx="381815" cy="276999"/>
          </a:xfrm>
          <a:prstGeom prst="rect">
            <a:avLst/>
          </a:prstGeom>
          <a:noFill/>
        </p:spPr>
        <p:txBody>
          <a:bodyPr wrap="square" rtlCol="0">
            <a:spAutoFit/>
          </a:bodyPr>
          <a:lstStyle/>
          <a:p>
            <a:pPr algn="ctr"/>
            <a:r>
              <a:rPr lang="en-US" altLang="zh-CN" sz="1200" b="1" dirty="0">
                <a:solidFill>
                  <a:srgbClr val="C00000"/>
                </a:solidFill>
                <a:latin typeface="Arial" panose="020B0604020202020204" pitchFamily="34" charset="0"/>
                <a:ea typeface="黑体" panose="02010609060101010101" pitchFamily="49" charset="-122"/>
                <a:cs typeface="Arial" panose="020B0604020202020204" pitchFamily="34" charset="0"/>
              </a:rPr>
              <a:t>g3</a:t>
            </a:r>
          </a:p>
        </p:txBody>
      </p:sp>
      <p:sp>
        <p:nvSpPr>
          <p:cNvPr id="74" name="文本框 73"/>
          <p:cNvSpPr txBox="1"/>
          <p:nvPr/>
        </p:nvSpPr>
        <p:spPr>
          <a:xfrm>
            <a:off x="2809985" y="1848324"/>
            <a:ext cx="381815" cy="276999"/>
          </a:xfrm>
          <a:prstGeom prst="rect">
            <a:avLst/>
          </a:prstGeom>
          <a:noFill/>
        </p:spPr>
        <p:txBody>
          <a:bodyPr wrap="square" rtlCol="0">
            <a:spAutoFit/>
          </a:bodyPr>
          <a:lstStyle/>
          <a:p>
            <a:pPr algn="ctr"/>
            <a:r>
              <a:rPr lang="en-US" altLang="zh-CN" sz="1200" b="1" dirty="0">
                <a:solidFill>
                  <a:srgbClr val="C00000"/>
                </a:solidFill>
                <a:latin typeface="Arial" panose="020B0604020202020204" pitchFamily="34" charset="0"/>
                <a:ea typeface="黑体" panose="02010609060101010101" pitchFamily="49" charset="-122"/>
                <a:cs typeface="Arial" panose="020B0604020202020204" pitchFamily="34" charset="0"/>
              </a:rPr>
              <a:t>g6</a:t>
            </a:r>
          </a:p>
        </p:txBody>
      </p:sp>
      <p:sp>
        <p:nvSpPr>
          <p:cNvPr id="75" name="文本框 74"/>
          <p:cNvSpPr txBox="1"/>
          <p:nvPr/>
        </p:nvSpPr>
        <p:spPr>
          <a:xfrm>
            <a:off x="4678330" y="4634598"/>
            <a:ext cx="4374230" cy="1792798"/>
          </a:xfrm>
          <a:prstGeom prst="rect">
            <a:avLst/>
          </a:prstGeom>
          <a:noFill/>
        </p:spPr>
        <p:txBody>
          <a:bodyPr wrap="square" rtlCol="0">
            <a:spAutoFit/>
          </a:bodyPr>
          <a:lstStyle/>
          <a:p>
            <a:pPr>
              <a:spcAft>
                <a:spcPts val="500"/>
              </a:spcAft>
            </a:pPr>
            <a:r>
              <a:rPr lang="zh-CN" altLang="en-US" sz="1400" b="1" dirty="0">
                <a:latin typeface="Arial" panose="020B0604020202020204" pitchFamily="34" charset="0"/>
                <a:ea typeface="黑体" panose="02010609060101010101" pitchFamily="49" charset="-122"/>
                <a:cs typeface="Arial" panose="020B0604020202020204" pitchFamily="34" charset="0"/>
              </a:rPr>
              <a:t>待执行的操作：</a:t>
            </a:r>
            <a:r>
              <a:rPr lang="en-US" altLang="zh-CN" sz="1400" b="1" dirty="0">
                <a:latin typeface="Arial" panose="020B0604020202020204" pitchFamily="34" charset="0"/>
                <a:ea typeface="黑体" panose="02010609060101010101" pitchFamily="49" charset="-122"/>
                <a:cs typeface="Arial" panose="020B0604020202020204" pitchFamily="34" charset="0"/>
              </a:rPr>
              <a:t>CNOT</a:t>
            </a:r>
            <a:r>
              <a:rPr lang="zh-CN" altLang="en-US"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dirty="0">
                <a:latin typeface="Arial" panose="020B0604020202020204" pitchFamily="34" charset="0"/>
                <a:ea typeface="黑体" panose="02010609060101010101" pitchFamily="49" charset="-122"/>
                <a:cs typeface="Arial" panose="020B0604020202020204" pitchFamily="34" charset="0"/>
              </a:rPr>
              <a:t>q1</a:t>
            </a:r>
            <a:r>
              <a:rPr lang="zh-CN" altLang="en-US"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dirty="0">
                <a:latin typeface="Arial" panose="020B0604020202020204" pitchFamily="34" charset="0"/>
                <a:ea typeface="黑体" panose="02010609060101010101" pitchFamily="49" charset="-122"/>
                <a:cs typeface="Arial" panose="020B0604020202020204" pitchFamily="34" charset="0"/>
              </a:rPr>
              <a:t>q5</a:t>
            </a:r>
          </a:p>
          <a:p>
            <a:pPr marL="285750" indent="-285750">
              <a:spcAft>
                <a:spcPts val="500"/>
              </a:spcAft>
              <a:buFont typeface="Wingdings" panose="05000000000000000000" pitchFamily="2" charset="2"/>
              <a:buChar char="l"/>
            </a:pP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跨程序</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最短路径长度：</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2</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 </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(q1-q9-q5)</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     程序内</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latin typeface="Arial" panose="020B0604020202020204" pitchFamily="34" charset="0"/>
                <a:ea typeface="黑体" panose="02010609060101010101" pitchFamily="49" charset="-122"/>
                <a:cs typeface="Arial" panose="020B0604020202020204" pitchFamily="34" charset="0"/>
              </a:rPr>
              <a:t>最短路径长度：</a:t>
            </a:r>
            <a:r>
              <a:rPr lang="en-US" altLang="zh-CN" sz="1400" b="1" dirty="0">
                <a:latin typeface="Arial" panose="020B0604020202020204" pitchFamily="34" charset="0"/>
                <a:ea typeface="黑体" panose="02010609060101010101" pitchFamily="49" charset="-122"/>
                <a:cs typeface="Arial" panose="020B0604020202020204" pitchFamily="34" charset="0"/>
              </a:rPr>
              <a:t>4</a:t>
            </a:r>
            <a:r>
              <a:rPr lang="zh-CN" altLang="en-US"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dirty="0">
                <a:latin typeface="Arial" panose="020B0604020202020204" pitchFamily="34" charset="0"/>
                <a:ea typeface="黑体" panose="02010609060101010101" pitchFamily="49" charset="-122"/>
                <a:cs typeface="Arial" panose="020B0604020202020204" pitchFamily="34" charset="0"/>
              </a:rPr>
              <a:t>(q1-q2-q3-q4-q5)</a:t>
            </a:r>
          </a:p>
          <a:p>
            <a:pPr marL="285750" indent="-285750">
              <a:spcAft>
                <a:spcPts val="500"/>
              </a:spcAft>
              <a:buFont typeface="Wingdings" panose="05000000000000000000" pitchFamily="2" charset="2"/>
              <a:buChar char="l"/>
            </a:pPr>
            <a:r>
              <a:rPr lang="en-US" altLang="zh-CN" sz="1400" b="1" dirty="0">
                <a:latin typeface="Arial" panose="020B0604020202020204" pitchFamily="34" charset="0"/>
                <a:ea typeface="黑体" panose="02010609060101010101" pitchFamily="49" charset="-122"/>
                <a:cs typeface="Arial" panose="020B0604020202020204" pitchFamily="34" charset="0"/>
              </a:rPr>
              <a:t>2</a:t>
            </a:r>
            <a:r>
              <a:rPr lang="zh-CN" altLang="en-US"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dirty="0">
                <a:latin typeface="Arial" panose="020B0604020202020204" pitchFamily="34" charset="0"/>
                <a:ea typeface="黑体" panose="02010609060101010101" pitchFamily="49" charset="-122"/>
                <a:cs typeface="Arial" panose="020B0604020202020204" pitchFamily="34" charset="0"/>
              </a:rPr>
              <a:t>&lt;</a:t>
            </a:r>
            <a:r>
              <a:rPr lang="zh-CN" altLang="en-US"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dirty="0">
                <a:latin typeface="Arial" panose="020B0604020202020204" pitchFamily="34" charset="0"/>
                <a:ea typeface="黑体" panose="02010609060101010101" pitchFamily="49" charset="-122"/>
                <a:cs typeface="Arial" panose="020B0604020202020204" pitchFamily="34" charset="0"/>
              </a:rPr>
              <a:t>4</a:t>
            </a:r>
            <a:r>
              <a:rPr lang="zh-CN" altLang="en-US" sz="1400" b="1" dirty="0">
                <a:latin typeface="Arial" panose="020B0604020202020204" pitchFamily="34" charset="0"/>
                <a:ea typeface="黑体" panose="02010609060101010101" pitchFamily="49" charset="-122"/>
                <a:cs typeface="Arial" panose="020B0604020202020204" pitchFamily="34" charset="0"/>
              </a:rPr>
              <a:t>，说明在该情况下，</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启用跨程序</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操作所需的</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操作数目更少</a:t>
            </a:r>
            <a:r>
              <a:rPr lang="zh-CN" altLang="en-US" sz="1400" b="1" dirty="0">
                <a:latin typeface="Arial" panose="020B0604020202020204" pitchFamily="34" charset="0"/>
                <a:ea typeface="黑体" panose="02010609060101010101" pitchFamily="49" charset="-122"/>
                <a:cs typeface="Arial" panose="020B0604020202020204" pitchFamily="34" charset="0"/>
              </a:rPr>
              <a:t>。</a:t>
            </a:r>
            <a:endParaRPr lang="en-US" altLang="zh-CN" sz="1400" b="1" dirty="0">
              <a:latin typeface="Arial" panose="020B0604020202020204" pitchFamily="34" charset="0"/>
              <a:ea typeface="黑体" panose="02010609060101010101" pitchFamily="49" charset="-122"/>
              <a:cs typeface="Arial" panose="020B0604020202020204" pitchFamily="34" charset="0"/>
            </a:endParaRPr>
          </a:p>
          <a:p>
            <a:pPr marL="285750" indent="-285750">
              <a:spcAft>
                <a:spcPts val="500"/>
              </a:spcAft>
              <a:buFont typeface="Wingdings" panose="05000000000000000000" pitchFamily="2" charset="2"/>
              <a:buChar char="l"/>
            </a:pPr>
            <a:r>
              <a:rPr lang="zh-CN" altLang="en-US" sz="1400" b="1" dirty="0">
                <a:latin typeface="Arial" panose="020B0604020202020204" pitchFamily="34" charset="0"/>
                <a:ea typeface="黑体" panose="02010609060101010101" pitchFamily="49" charset="-122"/>
                <a:cs typeface="Arial" panose="020B0604020202020204" pitchFamily="34" charset="0"/>
              </a:rPr>
              <a:t>映射转换时</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优先选用最短路径上的跨程序</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SWAP</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操作</a:t>
            </a:r>
            <a:r>
              <a:rPr lang="zh-CN" altLang="en-US" sz="1400" b="1" dirty="0">
                <a:latin typeface="Arial" panose="020B0604020202020204" pitchFamily="34" charset="0"/>
                <a:ea typeface="黑体" panose="02010609060101010101" pitchFamily="49" charset="-122"/>
                <a:cs typeface="Arial" panose="020B0604020202020204" pitchFamily="34" charset="0"/>
              </a:rPr>
              <a:t>。</a:t>
            </a:r>
            <a:endParaRPr lang="en-US" altLang="zh-CN" sz="1400" b="1" dirty="0">
              <a:latin typeface="Arial" panose="020B0604020202020204" pitchFamily="34" charset="0"/>
              <a:ea typeface="黑体" panose="02010609060101010101" pitchFamily="49" charset="-122"/>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5080"/>
            <a:ext cx="9143365" cy="460375"/>
          </a:xfrm>
          <a:prstGeom prst="rect">
            <a:avLst/>
          </a:prstGeom>
          <a:noFill/>
        </p:spPr>
        <p:txBody>
          <a:bodyPr wrap="square" rtlCol="0">
            <a:spAutoFit/>
          </a:bodyPr>
          <a:lstStyle/>
          <a:p>
            <a:pPr algn="ctr"/>
            <a:r>
              <a:rPr lang="zh-CN" altLang="en-US" sz="2400" b="1" dirty="0">
                <a:latin typeface="Arial" panose="020B0604020202020204" pitchFamily="34" charset="0"/>
                <a:ea typeface="黑体" panose="02010609060101010101" pitchFamily="49" charset="-122"/>
                <a:cs typeface="Arial" panose="020B0604020202020204" pitchFamily="34" charset="0"/>
                <a:sym typeface="+mn-ea"/>
              </a:rPr>
              <a:t>量子芯片通用的初始映射，充分利用新架构高度数和连通性</a:t>
            </a:r>
          </a:p>
        </p:txBody>
      </p:sp>
      <p:sp>
        <p:nvSpPr>
          <p:cNvPr id="5" name="文本框 4"/>
          <p:cNvSpPr txBox="1"/>
          <p:nvPr/>
        </p:nvSpPr>
        <p:spPr>
          <a:xfrm>
            <a:off x="1906" y="407035"/>
            <a:ext cx="9141460" cy="584775"/>
          </a:xfrm>
          <a:prstGeom prst="rect">
            <a:avLst/>
          </a:prstGeom>
          <a:noFill/>
        </p:spPr>
        <p:txBody>
          <a:bodyPr wrap="square" rtlCol="0">
            <a:spAutoFit/>
          </a:bodyPr>
          <a:lstStyle/>
          <a:p>
            <a:pPr algn="just"/>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充分利用</a:t>
            </a:r>
            <a:r>
              <a:rPr lang="en-US" altLang="zh-CN" sz="1600" b="1" dirty="0">
                <a:solidFill>
                  <a:srgbClr val="0070C0"/>
                </a:solidFill>
                <a:latin typeface="Arial" panose="020B0604020202020204" pitchFamily="34" charset="0"/>
                <a:ea typeface="黑体" panose="02010609060101010101" pitchFamily="49" charset="-122"/>
                <a:cs typeface="Arial" panose="020B0604020202020204" pitchFamily="34" charset="0"/>
              </a:rPr>
              <a:t>2D/3D</a:t>
            </a:r>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量子芯片中的高度数物理量子位；将连续被多个</a:t>
            </a:r>
            <a:r>
              <a:rPr lang="en-US" altLang="zh-CN" sz="1600" b="1" dirty="0">
                <a:solidFill>
                  <a:srgbClr val="0070C0"/>
                </a:solidFill>
                <a:latin typeface="Arial" panose="020B0604020202020204" pitchFamily="34" charset="0"/>
                <a:ea typeface="黑体" panose="02010609060101010101" pitchFamily="49" charset="-122"/>
                <a:cs typeface="Arial" panose="020B0604020202020204" pitchFamily="34" charset="0"/>
              </a:rPr>
              <a:t>CNOT</a:t>
            </a:r>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操作使用的逻辑量子位映射至高度数物理量子位，使更多门操作可直接执行；减少映射转换所需</a:t>
            </a:r>
            <a:r>
              <a:rPr lang="en-US" altLang="zh-CN" sz="1600" b="1" dirty="0">
                <a:solidFill>
                  <a:srgbClr val="0070C0"/>
                </a:solidFill>
                <a:latin typeface="Arial" panose="020B0604020202020204" pitchFamily="34" charset="0"/>
                <a:ea typeface="黑体" panose="02010609060101010101" pitchFamily="49" charset="-122"/>
                <a:cs typeface="Arial" panose="020B0604020202020204" pitchFamily="34" charset="0"/>
              </a:rPr>
              <a:t>SWAP</a:t>
            </a:r>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操作数</a:t>
            </a:r>
          </a:p>
        </p:txBody>
      </p:sp>
      <p:sp>
        <p:nvSpPr>
          <p:cNvPr id="6" name="文本框 5"/>
          <p:cNvSpPr txBox="1"/>
          <p:nvPr/>
        </p:nvSpPr>
        <p:spPr>
          <a:xfrm>
            <a:off x="-6350" y="3535514"/>
            <a:ext cx="9143366" cy="645160"/>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rPr>
              <a:t>解决方案  </a:t>
            </a:r>
            <a:r>
              <a:rPr lang="zh-CN" altLang="en-US" b="1" dirty="0">
                <a:latin typeface="Arial" panose="020B0604020202020204" pitchFamily="34" charset="0"/>
                <a:ea typeface="黑体" panose="02010609060101010101" pitchFamily="49" charset="-122"/>
                <a:cs typeface="Arial" panose="020B0604020202020204" pitchFamily="34" charset="0"/>
              </a:rPr>
              <a:t>将连续被多个</a:t>
            </a:r>
            <a:r>
              <a:rPr lang="en-US" altLang="zh-CN" b="1" dirty="0">
                <a:latin typeface="Arial" panose="020B0604020202020204" pitchFamily="34" charset="0"/>
                <a:ea typeface="黑体" panose="02010609060101010101" pitchFamily="49" charset="-122"/>
                <a:cs typeface="Arial" panose="020B0604020202020204" pitchFamily="34" charset="0"/>
              </a:rPr>
              <a:t>CNOT</a:t>
            </a:r>
            <a:r>
              <a:rPr lang="zh-CN" altLang="en-US" b="1" dirty="0">
                <a:latin typeface="Arial" panose="020B0604020202020204" pitchFamily="34" charset="0"/>
                <a:ea typeface="黑体" panose="02010609060101010101" pitchFamily="49" charset="-122"/>
                <a:cs typeface="Arial" panose="020B0604020202020204" pitchFamily="34" charset="0"/>
              </a:rPr>
              <a:t>操作使用的程序量子位映射至高度数物理量子位，</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以充分利用新架构量子芯片中更高度数的量子位和更好的连通性</a:t>
            </a:r>
            <a:endParaRPr lang="zh-CN" altLang="en-US" b="1" dirty="0">
              <a:latin typeface="Arial" panose="020B0604020202020204" pitchFamily="34" charset="0"/>
              <a:ea typeface="黑体" panose="02010609060101010101" pitchFamily="49" charset="-122"/>
              <a:cs typeface="Arial" panose="020B0604020202020204" pitchFamily="34" charset="0"/>
            </a:endParaRPr>
          </a:p>
        </p:txBody>
      </p:sp>
      <p:sp>
        <p:nvSpPr>
          <p:cNvPr id="20" name="文本框 19"/>
          <p:cNvSpPr txBox="1"/>
          <p:nvPr/>
        </p:nvSpPr>
        <p:spPr>
          <a:xfrm>
            <a:off x="-1" y="916417"/>
            <a:ext cx="9144001" cy="646331"/>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观察</a:t>
            </a:r>
            <a:r>
              <a:rPr lang="en-US" altLang="zh-CN"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3</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  </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量子芯片架构逐渐复杂化（如从</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2D</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架构演进为</a:t>
            </a:r>
            <a:r>
              <a:rPr lang="en-US" altLang="zh-CN" b="1" dirty="0">
                <a:latin typeface="Arial" panose="020B0604020202020204" pitchFamily="34" charset="0"/>
                <a:ea typeface="黑体" panose="02010609060101010101" pitchFamily="49" charset="-122"/>
                <a:cs typeface="Arial" panose="020B0604020202020204" pitchFamily="34" charset="0"/>
                <a:sym typeface="+mn-ea"/>
              </a:rPr>
              <a:t>3D</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架构），</a:t>
            </a:r>
            <a:r>
              <a:rPr lang="zh-CN" altLang="zh-CN" b="1" dirty="0">
                <a:latin typeface="Arial" panose="020B0604020202020204" pitchFamily="34" charset="0"/>
                <a:ea typeface="黑体" panose="02010609060101010101" pitchFamily="49" charset="-122"/>
                <a:cs typeface="Arial" panose="020B0604020202020204" pitchFamily="34" charset="0"/>
              </a:rPr>
              <a:t>潜在的量子程序的映射方案更加灵活，</a:t>
            </a:r>
            <a:r>
              <a:rPr lang="zh-CN" altLang="en-US" b="1" dirty="0">
                <a:latin typeface="Arial" panose="020B0604020202020204" pitchFamily="34" charset="0"/>
                <a:ea typeface="黑体" panose="02010609060101010101" pitchFamily="49" charset="-122"/>
                <a:cs typeface="Arial" panose="020B0604020202020204" pitchFamily="34" charset="0"/>
              </a:rPr>
              <a:t>获取</a:t>
            </a:r>
            <a:r>
              <a:rPr lang="zh-CN" altLang="zh-CN" b="1" dirty="0">
                <a:latin typeface="Arial" panose="020B0604020202020204" pitchFamily="34" charset="0"/>
                <a:ea typeface="黑体" panose="02010609060101010101" pitchFamily="49" charset="-122"/>
                <a:cs typeface="Arial" panose="020B0604020202020204" pitchFamily="34" charset="0"/>
              </a:rPr>
              <a:t>最优映射方案的</a:t>
            </a:r>
            <a:r>
              <a:rPr lang="zh-CN" altLang="en-US" b="1" dirty="0">
                <a:latin typeface="Arial" panose="020B0604020202020204" pitchFamily="34" charset="0"/>
                <a:ea typeface="黑体" panose="02010609060101010101" pitchFamily="49" charset="-122"/>
                <a:cs typeface="Arial" panose="020B0604020202020204" pitchFamily="34" charset="0"/>
              </a:rPr>
              <a:t>难度增大</a:t>
            </a:r>
            <a:endParaRPr lang="zh-CN" altLang="en-US" b="1" dirty="0">
              <a:latin typeface="Arial" panose="020B0604020202020204" pitchFamily="34" charset="0"/>
              <a:ea typeface="黑体" panose="02010609060101010101" pitchFamily="49" charset="-122"/>
              <a:cs typeface="Arial" panose="020B0604020202020204" pitchFamily="34" charset="0"/>
              <a:sym typeface="+mn-ea"/>
            </a:endParaRPr>
          </a:p>
        </p:txBody>
      </p:sp>
      <p:sp>
        <p:nvSpPr>
          <p:cNvPr id="183" name="文本框 182"/>
          <p:cNvSpPr txBox="1"/>
          <p:nvPr/>
        </p:nvSpPr>
        <p:spPr>
          <a:xfrm>
            <a:off x="264856" y="3287350"/>
            <a:ext cx="4543017" cy="307777"/>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2D</a:t>
            </a:r>
            <a:r>
              <a:rPr lang="zh-CN" altLang="en-US" sz="1400" b="1" dirty="0">
                <a:latin typeface="Arial" panose="020B0604020202020204" pitchFamily="34" charset="0"/>
                <a:ea typeface="黑体" panose="02010609060101010101" pitchFamily="49" charset="-122"/>
                <a:cs typeface="Arial" panose="020B0604020202020204" pitchFamily="34" charset="0"/>
              </a:rPr>
              <a:t>量子芯片</a:t>
            </a:r>
            <a:r>
              <a:rPr lang="en-US" altLang="zh-CN" sz="1400" b="1" dirty="0">
                <a:latin typeface="Arial" panose="020B0604020202020204" pitchFamily="34" charset="0"/>
                <a:ea typeface="黑体" panose="02010609060101010101" pitchFamily="49" charset="-122"/>
                <a:cs typeface="Arial" panose="020B0604020202020204" pitchFamily="34" charset="0"/>
              </a:rPr>
              <a:t>IBMQ Toronto</a:t>
            </a:r>
            <a:r>
              <a:rPr lang="zh-CN" altLang="en-US" sz="1400" b="1" dirty="0">
                <a:latin typeface="Arial" panose="020B0604020202020204" pitchFamily="34" charset="0"/>
                <a:ea typeface="黑体" panose="02010609060101010101" pitchFamily="49" charset="-122"/>
                <a:cs typeface="Arial" panose="020B0604020202020204" pitchFamily="34" charset="0"/>
              </a:rPr>
              <a:t>中物理量子位度数最高为</a:t>
            </a:r>
            <a:r>
              <a:rPr lang="en-US" altLang="zh-CN" sz="1400" b="1" dirty="0">
                <a:latin typeface="Arial" panose="020B0604020202020204" pitchFamily="34" charset="0"/>
                <a:ea typeface="黑体" panose="02010609060101010101" pitchFamily="49" charset="-122"/>
                <a:cs typeface="Arial" panose="020B0604020202020204" pitchFamily="34" charset="0"/>
              </a:rPr>
              <a:t>3</a:t>
            </a:r>
            <a:endParaRPr lang="zh-CN" altLang="en-US" sz="1400" b="1" dirty="0">
              <a:latin typeface="Arial" panose="020B0604020202020204" pitchFamily="34" charset="0"/>
              <a:ea typeface="黑体" panose="02010609060101010101" pitchFamily="49" charset="-122"/>
              <a:cs typeface="Arial" panose="020B0604020202020204" pitchFamily="34" charset="0"/>
            </a:endParaRPr>
          </a:p>
        </p:txBody>
      </p:sp>
      <p:sp>
        <p:nvSpPr>
          <p:cNvPr id="184" name="文本框 183"/>
          <p:cNvSpPr txBox="1"/>
          <p:nvPr/>
        </p:nvSpPr>
        <p:spPr>
          <a:xfrm>
            <a:off x="5307742" y="3277807"/>
            <a:ext cx="3335754" cy="307777"/>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3D</a:t>
            </a:r>
            <a:r>
              <a:rPr lang="zh-CN" altLang="en-US" sz="1400" b="1" dirty="0">
                <a:latin typeface="Arial" panose="020B0604020202020204" pitchFamily="34" charset="0"/>
                <a:ea typeface="黑体" panose="02010609060101010101" pitchFamily="49" charset="-122"/>
                <a:cs typeface="Arial" panose="020B0604020202020204" pitchFamily="34" charset="0"/>
              </a:rPr>
              <a:t>量子芯片中物理量子位度数最高为</a:t>
            </a:r>
            <a:r>
              <a:rPr lang="en-US" altLang="zh-CN" sz="1400" b="1" dirty="0">
                <a:latin typeface="Arial" panose="020B0604020202020204" pitchFamily="34" charset="0"/>
                <a:ea typeface="黑体" panose="02010609060101010101" pitchFamily="49" charset="-122"/>
                <a:cs typeface="Arial" panose="020B0604020202020204" pitchFamily="34" charset="0"/>
              </a:rPr>
              <a:t>6</a:t>
            </a:r>
            <a:endParaRPr lang="zh-CN" altLang="en-US" sz="1400" b="1" dirty="0">
              <a:latin typeface="Arial" panose="020B0604020202020204" pitchFamily="34" charset="0"/>
              <a:ea typeface="黑体" panose="02010609060101010101" pitchFamily="49" charset="-122"/>
              <a:cs typeface="Arial" panose="020B0604020202020204" pitchFamily="34" charset="0"/>
            </a:endParaRPr>
          </a:p>
        </p:txBody>
      </p:sp>
      <p:grpSp>
        <p:nvGrpSpPr>
          <p:cNvPr id="187" name="组合 186"/>
          <p:cNvGrpSpPr/>
          <p:nvPr/>
        </p:nvGrpSpPr>
        <p:grpSpPr>
          <a:xfrm>
            <a:off x="6259012" y="1937605"/>
            <a:ext cx="1339964" cy="1365372"/>
            <a:chOff x="7394904" y="1825563"/>
            <a:chExt cx="2179583" cy="2220911"/>
          </a:xfrm>
        </p:grpSpPr>
        <p:grpSp>
          <p:nvGrpSpPr>
            <p:cNvPr id="188" name="组合 187"/>
            <p:cNvGrpSpPr/>
            <p:nvPr/>
          </p:nvGrpSpPr>
          <p:grpSpPr>
            <a:xfrm>
              <a:off x="7394904" y="1825563"/>
              <a:ext cx="2179583" cy="2220911"/>
              <a:chOff x="4523057" y="1702595"/>
              <a:chExt cx="1625239" cy="1656056"/>
            </a:xfrm>
          </p:grpSpPr>
          <p:grpSp>
            <p:nvGrpSpPr>
              <p:cNvPr id="191" name="组合 190"/>
              <p:cNvGrpSpPr/>
              <p:nvPr/>
            </p:nvGrpSpPr>
            <p:grpSpPr>
              <a:xfrm>
                <a:off x="4523057" y="2107081"/>
                <a:ext cx="1222404" cy="1251570"/>
                <a:chOff x="4587701" y="2452028"/>
                <a:chExt cx="1222404" cy="1251570"/>
              </a:xfrm>
            </p:grpSpPr>
            <p:cxnSp>
              <p:nvCxnSpPr>
                <p:cNvPr id="300" name="直接连接符 74"/>
                <p:cNvCxnSpPr>
                  <a:stCxn id="306" idx="6"/>
                  <a:endCxn id="313" idx="2"/>
                </p:cNvCxnSpPr>
                <p:nvPr/>
              </p:nvCxnSpPr>
              <p:spPr>
                <a:xfrm>
                  <a:off x="4690849" y="2503602"/>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1" name="直接连接符 75"/>
                <p:cNvCxnSpPr>
                  <a:stCxn id="313" idx="6"/>
                  <a:endCxn id="318" idx="2"/>
                </p:cNvCxnSpPr>
                <p:nvPr/>
              </p:nvCxnSpPr>
              <p:spPr>
                <a:xfrm>
                  <a:off x="5250477" y="2503602"/>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2" name="直接连接符 76"/>
                <p:cNvCxnSpPr>
                  <a:stCxn id="309" idx="6"/>
                  <a:endCxn id="314" idx="2"/>
                </p:cNvCxnSpPr>
                <p:nvPr/>
              </p:nvCxnSpPr>
              <p:spPr>
                <a:xfrm>
                  <a:off x="4690849" y="3077813"/>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3" name="直接连接符 77"/>
                <p:cNvCxnSpPr>
                  <a:stCxn id="310" idx="6"/>
                  <a:endCxn id="315" idx="2"/>
                </p:cNvCxnSpPr>
                <p:nvPr/>
              </p:nvCxnSpPr>
              <p:spPr>
                <a:xfrm>
                  <a:off x="4690849" y="3652024"/>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4" name="直接连接符 78"/>
                <p:cNvCxnSpPr>
                  <a:stCxn id="315" idx="6"/>
                  <a:endCxn id="320" idx="2"/>
                </p:cNvCxnSpPr>
                <p:nvPr/>
              </p:nvCxnSpPr>
              <p:spPr>
                <a:xfrm>
                  <a:off x="5250477" y="3652024"/>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5" name="直接连接符 79"/>
                <p:cNvCxnSpPr>
                  <a:stCxn id="314" idx="6"/>
                  <a:endCxn id="319" idx="2"/>
                </p:cNvCxnSpPr>
                <p:nvPr/>
              </p:nvCxnSpPr>
              <p:spPr>
                <a:xfrm>
                  <a:off x="5250477" y="3077813"/>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6" name="椭圆 305"/>
                <p:cNvSpPr/>
                <p:nvPr/>
              </p:nvSpPr>
              <p:spPr>
                <a:xfrm>
                  <a:off x="4587701"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307" name="直接连接符 81"/>
                <p:cNvCxnSpPr>
                  <a:stCxn id="306" idx="4"/>
                  <a:endCxn id="309" idx="0"/>
                </p:cNvCxnSpPr>
                <p:nvPr/>
              </p:nvCxnSpPr>
              <p:spPr>
                <a:xfrm>
                  <a:off x="4639275"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08" name="直接连接符 82"/>
                <p:cNvCxnSpPr>
                  <a:stCxn id="309" idx="4"/>
                  <a:endCxn id="310" idx="0"/>
                </p:cNvCxnSpPr>
                <p:nvPr/>
              </p:nvCxnSpPr>
              <p:spPr>
                <a:xfrm>
                  <a:off x="4639275"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09" name="椭圆 308"/>
                <p:cNvSpPr/>
                <p:nvPr/>
              </p:nvSpPr>
              <p:spPr>
                <a:xfrm>
                  <a:off x="4587701"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10" name="椭圆 309"/>
                <p:cNvSpPr/>
                <p:nvPr/>
              </p:nvSpPr>
              <p:spPr>
                <a:xfrm>
                  <a:off x="4587701"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311" name="直接连接符 85"/>
                <p:cNvCxnSpPr>
                  <a:stCxn id="314" idx="0"/>
                  <a:endCxn id="313" idx="4"/>
                </p:cNvCxnSpPr>
                <p:nvPr/>
              </p:nvCxnSpPr>
              <p:spPr>
                <a:xfrm flipV="1">
                  <a:off x="5198903"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2" name="直接连接符 86"/>
                <p:cNvCxnSpPr>
                  <a:stCxn id="315" idx="0"/>
                  <a:endCxn id="314" idx="4"/>
                </p:cNvCxnSpPr>
                <p:nvPr/>
              </p:nvCxnSpPr>
              <p:spPr>
                <a:xfrm flipV="1">
                  <a:off x="5198903"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3" name="椭圆 312"/>
                <p:cNvSpPr/>
                <p:nvPr/>
              </p:nvSpPr>
              <p:spPr>
                <a:xfrm>
                  <a:off x="5147329"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14" name="椭圆 313"/>
                <p:cNvSpPr/>
                <p:nvPr/>
              </p:nvSpPr>
              <p:spPr>
                <a:xfrm>
                  <a:off x="5147329"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15" name="椭圆 314"/>
                <p:cNvSpPr/>
                <p:nvPr/>
              </p:nvSpPr>
              <p:spPr>
                <a:xfrm>
                  <a:off x="5147329"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316" name="直接连接符 90"/>
                <p:cNvCxnSpPr>
                  <a:stCxn id="319" idx="0"/>
                  <a:endCxn id="318" idx="4"/>
                </p:cNvCxnSpPr>
                <p:nvPr/>
              </p:nvCxnSpPr>
              <p:spPr>
                <a:xfrm flipV="1">
                  <a:off x="5758531"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317" name="直接连接符 91"/>
                <p:cNvCxnSpPr>
                  <a:stCxn id="320" idx="0"/>
                  <a:endCxn id="319" idx="4"/>
                </p:cNvCxnSpPr>
                <p:nvPr/>
              </p:nvCxnSpPr>
              <p:spPr>
                <a:xfrm flipV="1">
                  <a:off x="5758531"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18" name="椭圆 317"/>
                <p:cNvSpPr/>
                <p:nvPr/>
              </p:nvSpPr>
              <p:spPr>
                <a:xfrm>
                  <a:off x="5706957"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19" name="椭圆 318"/>
                <p:cNvSpPr/>
                <p:nvPr/>
              </p:nvSpPr>
              <p:spPr>
                <a:xfrm>
                  <a:off x="5706957"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320" name="椭圆 319"/>
                <p:cNvSpPr/>
                <p:nvPr/>
              </p:nvSpPr>
              <p:spPr>
                <a:xfrm>
                  <a:off x="5706957"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grpSp>
          <p:grpSp>
            <p:nvGrpSpPr>
              <p:cNvPr id="192" name="组合 191"/>
              <p:cNvGrpSpPr/>
              <p:nvPr/>
            </p:nvGrpSpPr>
            <p:grpSpPr>
              <a:xfrm>
                <a:off x="4724474" y="1904838"/>
                <a:ext cx="1222404" cy="1251570"/>
                <a:chOff x="4587701" y="2452028"/>
                <a:chExt cx="1222404" cy="1251570"/>
              </a:xfrm>
            </p:grpSpPr>
            <p:cxnSp>
              <p:nvCxnSpPr>
                <p:cNvPr id="279" name="直接连接符 53"/>
                <p:cNvCxnSpPr>
                  <a:stCxn id="285" idx="6"/>
                  <a:endCxn id="292" idx="2"/>
                </p:cNvCxnSpPr>
                <p:nvPr/>
              </p:nvCxnSpPr>
              <p:spPr>
                <a:xfrm>
                  <a:off x="4690849" y="2503602"/>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0" name="直接连接符 54"/>
                <p:cNvCxnSpPr>
                  <a:stCxn id="292" idx="6"/>
                  <a:endCxn id="297" idx="2"/>
                </p:cNvCxnSpPr>
                <p:nvPr/>
              </p:nvCxnSpPr>
              <p:spPr>
                <a:xfrm>
                  <a:off x="5250477" y="2503602"/>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1" name="直接连接符 55"/>
                <p:cNvCxnSpPr>
                  <a:stCxn id="288" idx="6"/>
                  <a:endCxn id="293" idx="2"/>
                </p:cNvCxnSpPr>
                <p:nvPr/>
              </p:nvCxnSpPr>
              <p:spPr>
                <a:xfrm>
                  <a:off x="4690849" y="3077813"/>
                  <a:ext cx="456480" cy="0"/>
                </a:xfrm>
                <a:prstGeom prst="line">
                  <a:avLst/>
                </a:prstGeom>
                <a:ln w="19050">
                  <a:solidFill>
                    <a:schemeClr val="tx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2" name="直接连接符 56"/>
                <p:cNvCxnSpPr>
                  <a:stCxn id="289" idx="6"/>
                  <a:endCxn id="294" idx="2"/>
                </p:cNvCxnSpPr>
                <p:nvPr/>
              </p:nvCxnSpPr>
              <p:spPr>
                <a:xfrm>
                  <a:off x="4690849" y="3652024"/>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3" name="直接连接符 57"/>
                <p:cNvCxnSpPr>
                  <a:stCxn id="294" idx="6"/>
                  <a:endCxn id="299" idx="2"/>
                </p:cNvCxnSpPr>
                <p:nvPr/>
              </p:nvCxnSpPr>
              <p:spPr>
                <a:xfrm>
                  <a:off x="5250477" y="3652024"/>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4" name="直接连接符 58"/>
                <p:cNvCxnSpPr>
                  <a:stCxn id="293" idx="6"/>
                  <a:endCxn id="298" idx="2"/>
                </p:cNvCxnSpPr>
                <p:nvPr/>
              </p:nvCxnSpPr>
              <p:spPr>
                <a:xfrm>
                  <a:off x="5250477" y="3077813"/>
                  <a:ext cx="456480" cy="0"/>
                </a:xfrm>
                <a:prstGeom prst="line">
                  <a:avLst/>
                </a:prstGeom>
                <a:ln w="19050">
                  <a:solidFill>
                    <a:schemeClr val="tx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85" name="椭圆 284"/>
                <p:cNvSpPr/>
                <p:nvPr/>
              </p:nvSpPr>
              <p:spPr>
                <a:xfrm>
                  <a:off x="4587701"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86" name="直接连接符 60"/>
                <p:cNvCxnSpPr>
                  <a:stCxn id="285" idx="4"/>
                  <a:endCxn id="288" idx="0"/>
                </p:cNvCxnSpPr>
                <p:nvPr/>
              </p:nvCxnSpPr>
              <p:spPr>
                <a:xfrm>
                  <a:off x="4639275"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7" name="直接连接符 61"/>
                <p:cNvCxnSpPr>
                  <a:stCxn id="288" idx="4"/>
                  <a:endCxn id="289" idx="0"/>
                </p:cNvCxnSpPr>
                <p:nvPr/>
              </p:nvCxnSpPr>
              <p:spPr>
                <a:xfrm>
                  <a:off x="4639275"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88" name="椭圆 287"/>
                <p:cNvSpPr/>
                <p:nvPr/>
              </p:nvSpPr>
              <p:spPr>
                <a:xfrm>
                  <a:off x="4587701"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89" name="椭圆 288"/>
                <p:cNvSpPr/>
                <p:nvPr/>
              </p:nvSpPr>
              <p:spPr>
                <a:xfrm>
                  <a:off x="4587701"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90" name="直接连接符 64"/>
                <p:cNvCxnSpPr>
                  <a:stCxn id="293" idx="0"/>
                  <a:endCxn id="292" idx="4"/>
                </p:cNvCxnSpPr>
                <p:nvPr/>
              </p:nvCxnSpPr>
              <p:spPr>
                <a:xfrm flipV="1">
                  <a:off x="5198903" y="2555176"/>
                  <a:ext cx="0" cy="471063"/>
                </a:xfrm>
                <a:prstGeom prst="line">
                  <a:avLst/>
                </a:prstGeom>
                <a:ln w="19050">
                  <a:solidFill>
                    <a:schemeClr val="tx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1" name="直接连接符 65"/>
                <p:cNvCxnSpPr>
                  <a:stCxn id="294" idx="0"/>
                  <a:endCxn id="293" idx="4"/>
                </p:cNvCxnSpPr>
                <p:nvPr/>
              </p:nvCxnSpPr>
              <p:spPr>
                <a:xfrm flipV="1">
                  <a:off x="5198903" y="3129387"/>
                  <a:ext cx="0" cy="471063"/>
                </a:xfrm>
                <a:prstGeom prst="line">
                  <a:avLst/>
                </a:prstGeom>
                <a:ln w="19050">
                  <a:solidFill>
                    <a:schemeClr val="tx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2" name="椭圆 291"/>
                <p:cNvSpPr/>
                <p:nvPr/>
              </p:nvSpPr>
              <p:spPr>
                <a:xfrm>
                  <a:off x="5147329"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93" name="椭圆 292"/>
                <p:cNvSpPr/>
                <p:nvPr/>
              </p:nvSpPr>
              <p:spPr>
                <a:xfrm>
                  <a:off x="5147329"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94" name="椭圆 293"/>
                <p:cNvSpPr/>
                <p:nvPr/>
              </p:nvSpPr>
              <p:spPr>
                <a:xfrm>
                  <a:off x="5147329"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95" name="直接连接符 69"/>
                <p:cNvCxnSpPr>
                  <a:stCxn id="298" idx="0"/>
                  <a:endCxn id="297" idx="4"/>
                </p:cNvCxnSpPr>
                <p:nvPr/>
              </p:nvCxnSpPr>
              <p:spPr>
                <a:xfrm flipV="1">
                  <a:off x="5758531"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96" name="直接连接符 70"/>
                <p:cNvCxnSpPr>
                  <a:stCxn id="299" idx="0"/>
                  <a:endCxn id="298" idx="4"/>
                </p:cNvCxnSpPr>
                <p:nvPr/>
              </p:nvCxnSpPr>
              <p:spPr>
                <a:xfrm flipV="1">
                  <a:off x="5758531"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97" name="椭圆 296"/>
                <p:cNvSpPr/>
                <p:nvPr/>
              </p:nvSpPr>
              <p:spPr>
                <a:xfrm>
                  <a:off x="5706957"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98" name="椭圆 297"/>
                <p:cNvSpPr/>
                <p:nvPr/>
              </p:nvSpPr>
              <p:spPr>
                <a:xfrm>
                  <a:off x="5706957"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99" name="椭圆 298"/>
                <p:cNvSpPr/>
                <p:nvPr/>
              </p:nvSpPr>
              <p:spPr>
                <a:xfrm>
                  <a:off x="5706957"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grpSp>
          <p:grpSp>
            <p:nvGrpSpPr>
              <p:cNvPr id="193" name="组合 192"/>
              <p:cNvGrpSpPr/>
              <p:nvPr/>
            </p:nvGrpSpPr>
            <p:grpSpPr>
              <a:xfrm>
                <a:off x="4925892" y="1702595"/>
                <a:ext cx="1222404" cy="1251570"/>
                <a:chOff x="4587701" y="2452028"/>
                <a:chExt cx="1222404" cy="1251570"/>
              </a:xfrm>
            </p:grpSpPr>
            <p:cxnSp>
              <p:nvCxnSpPr>
                <p:cNvPr id="243" name="直接连接符 32"/>
                <p:cNvCxnSpPr>
                  <a:stCxn id="264" idx="6"/>
                  <a:endCxn id="271" idx="2"/>
                </p:cNvCxnSpPr>
                <p:nvPr/>
              </p:nvCxnSpPr>
              <p:spPr>
                <a:xfrm>
                  <a:off x="4690849" y="2503602"/>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59" name="直接连接符 33"/>
                <p:cNvCxnSpPr>
                  <a:stCxn id="271" idx="6"/>
                  <a:endCxn id="276" idx="2"/>
                </p:cNvCxnSpPr>
                <p:nvPr/>
              </p:nvCxnSpPr>
              <p:spPr>
                <a:xfrm>
                  <a:off x="5250477" y="2503602"/>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0" name="直接连接符 34"/>
                <p:cNvCxnSpPr>
                  <a:stCxn id="267" idx="6"/>
                  <a:endCxn id="272" idx="2"/>
                </p:cNvCxnSpPr>
                <p:nvPr/>
              </p:nvCxnSpPr>
              <p:spPr>
                <a:xfrm>
                  <a:off x="4690849" y="3077813"/>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1" name="直接连接符 35"/>
                <p:cNvCxnSpPr>
                  <a:stCxn id="268" idx="6"/>
                  <a:endCxn id="273" idx="2"/>
                </p:cNvCxnSpPr>
                <p:nvPr/>
              </p:nvCxnSpPr>
              <p:spPr>
                <a:xfrm>
                  <a:off x="4690849" y="3652024"/>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2" name="直接连接符 36"/>
                <p:cNvCxnSpPr>
                  <a:stCxn id="273" idx="6"/>
                  <a:endCxn id="278" idx="2"/>
                </p:cNvCxnSpPr>
                <p:nvPr/>
              </p:nvCxnSpPr>
              <p:spPr>
                <a:xfrm>
                  <a:off x="5250477" y="3652024"/>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3" name="直接连接符 37"/>
                <p:cNvCxnSpPr>
                  <a:stCxn id="272" idx="6"/>
                  <a:endCxn id="277" idx="2"/>
                </p:cNvCxnSpPr>
                <p:nvPr/>
              </p:nvCxnSpPr>
              <p:spPr>
                <a:xfrm>
                  <a:off x="5250477" y="3077813"/>
                  <a:ext cx="456480" cy="0"/>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4" name="椭圆 263"/>
                <p:cNvSpPr/>
                <p:nvPr/>
              </p:nvSpPr>
              <p:spPr>
                <a:xfrm>
                  <a:off x="4587701"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65" name="直接连接符 39"/>
                <p:cNvCxnSpPr>
                  <a:stCxn id="264" idx="4"/>
                  <a:endCxn id="267" idx="0"/>
                </p:cNvCxnSpPr>
                <p:nvPr/>
              </p:nvCxnSpPr>
              <p:spPr>
                <a:xfrm>
                  <a:off x="4639275"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66" name="直接连接符 40"/>
                <p:cNvCxnSpPr>
                  <a:stCxn id="267" idx="4"/>
                  <a:endCxn id="268" idx="0"/>
                </p:cNvCxnSpPr>
                <p:nvPr/>
              </p:nvCxnSpPr>
              <p:spPr>
                <a:xfrm>
                  <a:off x="4639275"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67" name="椭圆 266"/>
                <p:cNvSpPr/>
                <p:nvPr/>
              </p:nvSpPr>
              <p:spPr>
                <a:xfrm>
                  <a:off x="4587701"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68" name="椭圆 267"/>
                <p:cNvSpPr/>
                <p:nvPr/>
              </p:nvSpPr>
              <p:spPr>
                <a:xfrm>
                  <a:off x="4587701"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69" name="直接连接符 43"/>
                <p:cNvCxnSpPr>
                  <a:stCxn id="272" idx="0"/>
                  <a:endCxn id="271" idx="4"/>
                </p:cNvCxnSpPr>
                <p:nvPr/>
              </p:nvCxnSpPr>
              <p:spPr>
                <a:xfrm flipV="1">
                  <a:off x="5198903"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0" name="直接连接符 44"/>
                <p:cNvCxnSpPr>
                  <a:stCxn id="273" idx="0"/>
                  <a:endCxn id="272" idx="4"/>
                </p:cNvCxnSpPr>
                <p:nvPr/>
              </p:nvCxnSpPr>
              <p:spPr>
                <a:xfrm flipV="1">
                  <a:off x="5198903"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1" name="椭圆 270"/>
                <p:cNvSpPr/>
                <p:nvPr/>
              </p:nvSpPr>
              <p:spPr>
                <a:xfrm>
                  <a:off x="5147329"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2" name="椭圆 271"/>
                <p:cNvSpPr/>
                <p:nvPr/>
              </p:nvSpPr>
              <p:spPr>
                <a:xfrm>
                  <a:off x="5147329"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3" name="椭圆 272"/>
                <p:cNvSpPr/>
                <p:nvPr/>
              </p:nvSpPr>
              <p:spPr>
                <a:xfrm>
                  <a:off x="5147329"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cxnSp>
              <p:nvCxnSpPr>
                <p:cNvPr id="274" name="直接连接符 48"/>
                <p:cNvCxnSpPr>
                  <a:stCxn id="277" idx="0"/>
                  <a:endCxn id="276" idx="4"/>
                </p:cNvCxnSpPr>
                <p:nvPr/>
              </p:nvCxnSpPr>
              <p:spPr>
                <a:xfrm flipV="1">
                  <a:off x="5758531" y="2555176"/>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75" name="直接连接符 49"/>
                <p:cNvCxnSpPr>
                  <a:stCxn id="278" idx="0"/>
                  <a:endCxn id="277" idx="4"/>
                </p:cNvCxnSpPr>
                <p:nvPr/>
              </p:nvCxnSpPr>
              <p:spPr>
                <a:xfrm flipV="1">
                  <a:off x="5758531" y="3129387"/>
                  <a:ext cx="0" cy="471063"/>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276" name="椭圆 275"/>
                <p:cNvSpPr/>
                <p:nvPr/>
              </p:nvSpPr>
              <p:spPr>
                <a:xfrm>
                  <a:off x="5706957" y="2452028"/>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7" name="椭圆 276"/>
                <p:cNvSpPr/>
                <p:nvPr/>
              </p:nvSpPr>
              <p:spPr>
                <a:xfrm>
                  <a:off x="5706957" y="3026239"/>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sp>
              <p:nvSpPr>
                <p:cNvPr id="278" name="椭圆 277"/>
                <p:cNvSpPr/>
                <p:nvPr/>
              </p:nvSpPr>
              <p:spPr>
                <a:xfrm>
                  <a:off x="5706957" y="3600450"/>
                  <a:ext cx="103148" cy="103148"/>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Times New Roman" panose="02020603050405020304" pitchFamily="18" charset="0"/>
                    <a:cs typeface="Times New Roman" panose="02020603050405020304" pitchFamily="18" charset="0"/>
                  </a:endParaRPr>
                </a:p>
              </p:txBody>
            </p:sp>
          </p:grpSp>
          <p:cxnSp>
            <p:nvCxnSpPr>
              <p:cNvPr id="194" name="直接连接符 7"/>
              <p:cNvCxnSpPr>
                <a:stCxn id="306" idx="7"/>
                <a:endCxn id="285" idx="3"/>
              </p:cNvCxnSpPr>
              <p:nvPr/>
            </p:nvCxnSpPr>
            <p:spPr>
              <a:xfrm flipV="1">
                <a:off x="4611099" y="1992880"/>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5" name="直接连接符 12"/>
              <p:cNvCxnSpPr>
                <a:stCxn id="285" idx="7"/>
                <a:endCxn id="264" idx="3"/>
              </p:cNvCxnSpPr>
              <p:nvPr/>
            </p:nvCxnSpPr>
            <p:spPr>
              <a:xfrm flipV="1">
                <a:off x="4812516" y="1790637"/>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7" name="直接连接符 13"/>
              <p:cNvCxnSpPr>
                <a:stCxn id="292" idx="7"/>
                <a:endCxn id="271" idx="3"/>
              </p:cNvCxnSpPr>
              <p:nvPr/>
            </p:nvCxnSpPr>
            <p:spPr>
              <a:xfrm flipV="1">
                <a:off x="5372144" y="1790637"/>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98" name="直接连接符 16"/>
              <p:cNvCxnSpPr>
                <a:stCxn id="313" idx="7"/>
                <a:endCxn id="292" idx="3"/>
              </p:cNvCxnSpPr>
              <p:nvPr/>
            </p:nvCxnSpPr>
            <p:spPr>
              <a:xfrm flipV="1">
                <a:off x="5170727" y="1992880"/>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2" name="直接连接符 18"/>
              <p:cNvCxnSpPr>
                <a:stCxn id="297" idx="7"/>
                <a:endCxn id="276" idx="3"/>
              </p:cNvCxnSpPr>
              <p:nvPr/>
            </p:nvCxnSpPr>
            <p:spPr>
              <a:xfrm flipV="1">
                <a:off x="5931772" y="1790637"/>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3" name="直接连接符 19"/>
              <p:cNvCxnSpPr>
                <a:stCxn id="318" idx="7"/>
                <a:endCxn id="297" idx="3"/>
              </p:cNvCxnSpPr>
              <p:nvPr/>
            </p:nvCxnSpPr>
            <p:spPr>
              <a:xfrm flipV="1">
                <a:off x="5730355" y="1992880"/>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4" name="直接连接符 20"/>
              <p:cNvCxnSpPr>
                <a:stCxn id="288" idx="7"/>
                <a:endCxn id="267" idx="3"/>
              </p:cNvCxnSpPr>
              <p:nvPr/>
            </p:nvCxnSpPr>
            <p:spPr>
              <a:xfrm flipV="1">
                <a:off x="4812516" y="2364848"/>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5" name="直接连接符 21"/>
              <p:cNvCxnSpPr>
                <a:stCxn id="309" idx="7"/>
                <a:endCxn id="288" idx="3"/>
              </p:cNvCxnSpPr>
              <p:nvPr/>
            </p:nvCxnSpPr>
            <p:spPr>
              <a:xfrm flipV="1">
                <a:off x="4611099" y="2567091"/>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6" name="直接连接符 22"/>
              <p:cNvCxnSpPr>
                <a:stCxn id="289" idx="7"/>
                <a:endCxn id="268" idx="3"/>
              </p:cNvCxnSpPr>
              <p:nvPr/>
            </p:nvCxnSpPr>
            <p:spPr>
              <a:xfrm flipV="1">
                <a:off x="4812516" y="2939059"/>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0" name="直接连接符 23"/>
              <p:cNvCxnSpPr>
                <a:stCxn id="310" idx="7"/>
                <a:endCxn id="289" idx="3"/>
              </p:cNvCxnSpPr>
              <p:nvPr/>
            </p:nvCxnSpPr>
            <p:spPr>
              <a:xfrm flipV="1">
                <a:off x="4611099" y="3141302"/>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1" name="直接连接符 24"/>
              <p:cNvCxnSpPr>
                <a:stCxn id="294" idx="7"/>
                <a:endCxn id="273" idx="3"/>
              </p:cNvCxnSpPr>
              <p:nvPr/>
            </p:nvCxnSpPr>
            <p:spPr>
              <a:xfrm flipV="1">
                <a:off x="5372144" y="2939059"/>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2" name="直接连接符 25"/>
              <p:cNvCxnSpPr>
                <a:stCxn id="315" idx="7"/>
                <a:endCxn id="294" idx="3"/>
              </p:cNvCxnSpPr>
              <p:nvPr/>
            </p:nvCxnSpPr>
            <p:spPr>
              <a:xfrm flipV="1">
                <a:off x="5170727" y="3141302"/>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3" name="直接连接符 26"/>
              <p:cNvCxnSpPr>
                <a:stCxn id="314" idx="7"/>
                <a:endCxn id="293" idx="3"/>
              </p:cNvCxnSpPr>
              <p:nvPr/>
            </p:nvCxnSpPr>
            <p:spPr>
              <a:xfrm flipV="1">
                <a:off x="5170727" y="2567091"/>
                <a:ext cx="128481" cy="129307"/>
              </a:xfrm>
              <a:prstGeom prst="line">
                <a:avLst/>
              </a:prstGeom>
              <a:ln w="19050">
                <a:solidFill>
                  <a:schemeClr val="tx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4" name="直接连接符 27"/>
              <p:cNvCxnSpPr>
                <a:stCxn id="293" idx="7"/>
                <a:endCxn id="272" idx="3"/>
              </p:cNvCxnSpPr>
              <p:nvPr/>
            </p:nvCxnSpPr>
            <p:spPr>
              <a:xfrm flipV="1">
                <a:off x="5372144" y="2364848"/>
                <a:ext cx="128482" cy="129307"/>
              </a:xfrm>
              <a:prstGeom prst="line">
                <a:avLst/>
              </a:prstGeom>
              <a:ln w="19050">
                <a:solidFill>
                  <a:schemeClr val="tx1"/>
                </a:solidFill>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15" name="直接连接符 28"/>
              <p:cNvCxnSpPr>
                <a:stCxn id="298" idx="7"/>
                <a:endCxn id="277" idx="3"/>
              </p:cNvCxnSpPr>
              <p:nvPr/>
            </p:nvCxnSpPr>
            <p:spPr>
              <a:xfrm flipV="1">
                <a:off x="5931772" y="2364848"/>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4" name="直接连接符 29"/>
              <p:cNvCxnSpPr>
                <a:stCxn id="319" idx="7"/>
                <a:endCxn id="298" idx="3"/>
              </p:cNvCxnSpPr>
              <p:nvPr/>
            </p:nvCxnSpPr>
            <p:spPr>
              <a:xfrm flipV="1">
                <a:off x="5730355" y="2567091"/>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25" name="直接连接符 30"/>
              <p:cNvCxnSpPr>
                <a:stCxn id="299" idx="7"/>
                <a:endCxn id="278" idx="3"/>
              </p:cNvCxnSpPr>
              <p:nvPr/>
            </p:nvCxnSpPr>
            <p:spPr>
              <a:xfrm flipV="1">
                <a:off x="5931772" y="2939059"/>
                <a:ext cx="128482"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42" name="直接连接符 31"/>
              <p:cNvCxnSpPr>
                <a:stCxn id="320" idx="7"/>
                <a:endCxn id="299" idx="3"/>
              </p:cNvCxnSpPr>
              <p:nvPr/>
            </p:nvCxnSpPr>
            <p:spPr>
              <a:xfrm flipV="1">
                <a:off x="5730355" y="3141302"/>
                <a:ext cx="128481" cy="129307"/>
              </a:xfrm>
              <a:prstGeom prst="line">
                <a:avLst/>
              </a:prstGeom>
              <a:ln w="19050">
                <a:prstDash val="solid"/>
                <a:headEnd type="none" w="med" len="med"/>
                <a:tailEnd type="none" w="med" len="med"/>
              </a:ln>
            </p:spPr>
            <p:style>
              <a:lnRef idx="1">
                <a:schemeClr val="dk1"/>
              </a:lnRef>
              <a:fillRef idx="0">
                <a:schemeClr val="dk1"/>
              </a:fillRef>
              <a:effectRef idx="0">
                <a:schemeClr val="dk1"/>
              </a:effectRef>
              <a:fontRef idx="minor">
                <a:schemeClr val="tx1"/>
              </a:fontRef>
            </p:style>
          </p:cxnSp>
        </p:grpSp>
        <p:sp>
          <p:nvSpPr>
            <p:cNvPr id="189" name="矩形: 圆角 109"/>
            <p:cNvSpPr/>
            <p:nvPr/>
          </p:nvSpPr>
          <p:spPr>
            <a:xfrm>
              <a:off x="8335506" y="2781462"/>
              <a:ext cx="298378" cy="309113"/>
            </a:xfrm>
            <a:prstGeom prst="roundRect">
              <a:avLst/>
            </a:prstGeom>
            <a:noFill/>
            <a:ln w="28575">
              <a:solidFill>
                <a:srgbClr val="C0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1" name="文本框 320"/>
          <p:cNvSpPr txBox="1"/>
          <p:nvPr/>
        </p:nvSpPr>
        <p:spPr>
          <a:xfrm>
            <a:off x="5921839" y="1511108"/>
            <a:ext cx="2107561" cy="307777"/>
          </a:xfrm>
          <a:prstGeom prst="rect">
            <a:avLst/>
          </a:prstGeom>
          <a:noFill/>
        </p:spPr>
        <p:txBody>
          <a:bodyPr wrap="square" rtlCol="0">
            <a:spAutoFit/>
          </a:bodyPr>
          <a:lstStyle/>
          <a:p>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物理量子位度数最高为</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6</a:t>
            </a:r>
          </a:p>
        </p:txBody>
      </p:sp>
      <p:cxnSp>
        <p:nvCxnSpPr>
          <p:cNvPr id="322" name="直接箭头连接符 111"/>
          <p:cNvCxnSpPr/>
          <p:nvPr/>
        </p:nvCxnSpPr>
        <p:spPr>
          <a:xfrm flipH="1">
            <a:off x="6928994" y="1816500"/>
            <a:ext cx="374597" cy="708773"/>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 name="组合 1"/>
          <p:cNvGrpSpPr/>
          <p:nvPr/>
        </p:nvGrpSpPr>
        <p:grpSpPr>
          <a:xfrm>
            <a:off x="831656" y="1792261"/>
            <a:ext cx="3409416" cy="1510716"/>
            <a:chOff x="2771069" y="1916832"/>
            <a:chExt cx="3900219" cy="1728192"/>
          </a:xfrm>
        </p:grpSpPr>
        <p:sp>
          <p:nvSpPr>
            <p:cNvPr id="27" name="椭圆 26"/>
            <p:cNvSpPr/>
            <p:nvPr/>
          </p:nvSpPr>
          <p:spPr>
            <a:xfrm>
              <a:off x="2771069"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Q0</a:t>
              </a:r>
              <a:endParaRPr lang="zh-CN" altLang="en-US" sz="700" dirty="0">
                <a:latin typeface="Arial" panose="020B0604020202020204" pitchFamily="34" charset="0"/>
                <a:cs typeface="Arial" panose="020B0604020202020204" pitchFamily="34" charset="0"/>
              </a:endParaRPr>
            </a:p>
          </p:txBody>
        </p:sp>
        <p:cxnSp>
          <p:nvCxnSpPr>
            <p:cNvPr id="30" name="直接连接符 122"/>
            <p:cNvCxnSpPr>
              <a:stCxn id="180" idx="2"/>
              <a:endCxn id="27" idx="6"/>
            </p:cNvCxnSpPr>
            <p:nvPr/>
          </p:nvCxnSpPr>
          <p:spPr>
            <a:xfrm flipH="1">
              <a:off x="3012338" y="2413409"/>
              <a:ext cx="124624"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41" name="直接连接符 123"/>
            <p:cNvCxnSpPr>
              <a:stCxn id="180" idx="6"/>
              <a:endCxn id="174" idx="2"/>
            </p:cNvCxnSpPr>
            <p:nvPr/>
          </p:nvCxnSpPr>
          <p:spPr>
            <a:xfrm>
              <a:off x="3378231" y="2413409"/>
              <a:ext cx="124624"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69" name="直接连接符 124"/>
            <p:cNvCxnSpPr>
              <a:stCxn id="174" idx="6"/>
              <a:endCxn id="146" idx="2"/>
            </p:cNvCxnSpPr>
            <p:nvPr/>
          </p:nvCxnSpPr>
          <p:spPr>
            <a:xfrm>
              <a:off x="3744124" y="2413409"/>
              <a:ext cx="124625"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0" name="直接连接符 125"/>
            <p:cNvCxnSpPr>
              <a:stCxn id="146" idx="6"/>
              <a:endCxn id="172" idx="2"/>
            </p:cNvCxnSpPr>
            <p:nvPr/>
          </p:nvCxnSpPr>
          <p:spPr>
            <a:xfrm>
              <a:off x="4110018" y="2413409"/>
              <a:ext cx="124626"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2" name="直接连接符 126"/>
            <p:cNvCxnSpPr>
              <a:stCxn id="172" idx="6"/>
              <a:endCxn id="157" idx="2"/>
            </p:cNvCxnSpPr>
            <p:nvPr/>
          </p:nvCxnSpPr>
          <p:spPr>
            <a:xfrm>
              <a:off x="4475913" y="2413409"/>
              <a:ext cx="124627"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3" name="直接连接符 127"/>
            <p:cNvCxnSpPr>
              <a:stCxn id="157" idx="6"/>
              <a:endCxn id="169" idx="2"/>
            </p:cNvCxnSpPr>
            <p:nvPr/>
          </p:nvCxnSpPr>
          <p:spPr>
            <a:xfrm>
              <a:off x="4841809" y="2413409"/>
              <a:ext cx="124628"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4" name="直接连接符 128"/>
            <p:cNvCxnSpPr>
              <a:stCxn id="169" idx="6"/>
              <a:endCxn id="152" idx="2"/>
            </p:cNvCxnSpPr>
            <p:nvPr/>
          </p:nvCxnSpPr>
          <p:spPr>
            <a:xfrm>
              <a:off x="5207706" y="2413409"/>
              <a:ext cx="124629"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5" name="直接连接符 129"/>
            <p:cNvCxnSpPr>
              <a:stCxn id="152" idx="6"/>
              <a:endCxn id="166" idx="2"/>
            </p:cNvCxnSpPr>
            <p:nvPr/>
          </p:nvCxnSpPr>
          <p:spPr>
            <a:xfrm>
              <a:off x="5573604" y="2413409"/>
              <a:ext cx="124630"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6" name="直接连接符 130"/>
            <p:cNvCxnSpPr>
              <a:stCxn id="166" idx="6"/>
              <a:endCxn id="162" idx="2"/>
            </p:cNvCxnSpPr>
            <p:nvPr/>
          </p:nvCxnSpPr>
          <p:spPr>
            <a:xfrm>
              <a:off x="5939503" y="2413409"/>
              <a:ext cx="124624"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77" name="直接连接符 131"/>
            <p:cNvCxnSpPr>
              <a:stCxn id="78" idx="2"/>
              <a:endCxn id="165" idx="6"/>
            </p:cNvCxnSpPr>
            <p:nvPr/>
          </p:nvCxnSpPr>
          <p:spPr>
            <a:xfrm flipH="1">
              <a:off x="6305396" y="3152067"/>
              <a:ext cx="124623"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sp>
          <p:nvSpPr>
            <p:cNvPr id="78" name="椭圆 77"/>
            <p:cNvSpPr/>
            <p:nvPr/>
          </p:nvSpPr>
          <p:spPr>
            <a:xfrm>
              <a:off x="6430019"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Q26</a:t>
              </a:r>
              <a:endParaRPr lang="zh-CN" altLang="en-US" sz="700" dirty="0">
                <a:latin typeface="Arial" panose="020B0604020202020204" pitchFamily="34" charset="0"/>
                <a:cs typeface="Arial" panose="020B0604020202020204" pitchFamily="34" charset="0"/>
              </a:endParaRPr>
            </a:p>
          </p:txBody>
        </p:sp>
        <p:grpSp>
          <p:nvGrpSpPr>
            <p:cNvPr id="79" name="组合 78"/>
            <p:cNvGrpSpPr/>
            <p:nvPr/>
          </p:nvGrpSpPr>
          <p:grpSpPr>
            <a:xfrm>
              <a:off x="3136962" y="2289782"/>
              <a:ext cx="241269" cy="985912"/>
              <a:chOff x="2500569" y="2289782"/>
              <a:chExt cx="241269" cy="985912"/>
            </a:xfrm>
          </p:grpSpPr>
          <p:cxnSp>
            <p:nvCxnSpPr>
              <p:cNvPr id="176" name="直接连接符 180"/>
              <p:cNvCxnSpPr>
                <a:stCxn id="179" idx="0"/>
                <a:endCxn id="180" idx="4"/>
              </p:cNvCxnSpPr>
              <p:nvPr/>
            </p:nvCxnSpPr>
            <p:spPr>
              <a:xfrm flipV="1">
                <a:off x="2621204" y="2537036"/>
                <a:ext cx="0"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77" name="直接连接符 181"/>
              <p:cNvCxnSpPr>
                <a:stCxn id="179" idx="4"/>
                <a:endCxn id="181" idx="0"/>
              </p:cNvCxnSpPr>
              <p:nvPr/>
            </p:nvCxnSpPr>
            <p:spPr>
              <a:xfrm>
                <a:off x="2621204" y="2906365"/>
                <a:ext cx="0"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sp>
            <p:nvSpPr>
              <p:cNvPr id="179" name="椭圆 178"/>
              <p:cNvSpPr/>
              <p:nvPr/>
            </p:nvSpPr>
            <p:spPr>
              <a:xfrm>
                <a:off x="2500569" y="2659111"/>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a:t>
                </a:r>
                <a:endParaRPr lang="zh-CN" altLang="en-US" sz="700" dirty="0">
                  <a:latin typeface="Arial" panose="020B0604020202020204" pitchFamily="34" charset="0"/>
                  <a:cs typeface="Arial" panose="020B0604020202020204" pitchFamily="34" charset="0"/>
                </a:endParaRPr>
              </a:p>
            </p:txBody>
          </p:sp>
          <p:sp>
            <p:nvSpPr>
              <p:cNvPr id="180" name="椭圆 179"/>
              <p:cNvSpPr/>
              <p:nvPr/>
            </p:nvSpPr>
            <p:spPr>
              <a:xfrm>
                <a:off x="2500569"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a:t>
                </a:r>
                <a:endParaRPr lang="zh-CN" altLang="en-US" sz="700" dirty="0">
                  <a:latin typeface="Arial" panose="020B0604020202020204" pitchFamily="34" charset="0"/>
                  <a:cs typeface="Arial" panose="020B0604020202020204" pitchFamily="34" charset="0"/>
                </a:endParaRPr>
              </a:p>
            </p:txBody>
          </p:sp>
          <p:sp>
            <p:nvSpPr>
              <p:cNvPr id="181" name="椭圆 180"/>
              <p:cNvSpPr/>
              <p:nvPr/>
            </p:nvSpPr>
            <p:spPr>
              <a:xfrm>
                <a:off x="2500569"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Q3</a:t>
                </a:r>
                <a:endParaRPr lang="zh-CN" altLang="en-US" sz="700" dirty="0">
                  <a:latin typeface="Arial" panose="020B0604020202020204" pitchFamily="34" charset="0"/>
                  <a:cs typeface="Arial" panose="020B0604020202020204" pitchFamily="34" charset="0"/>
                </a:endParaRPr>
              </a:p>
            </p:txBody>
          </p:sp>
        </p:grpSp>
        <p:grpSp>
          <p:nvGrpSpPr>
            <p:cNvPr id="123" name="组合 122"/>
            <p:cNvGrpSpPr/>
            <p:nvPr/>
          </p:nvGrpSpPr>
          <p:grpSpPr>
            <a:xfrm>
              <a:off x="3502855" y="2289782"/>
              <a:ext cx="241269" cy="985912"/>
              <a:chOff x="2937175" y="2289782"/>
              <a:chExt cx="241269" cy="985912"/>
            </a:xfrm>
          </p:grpSpPr>
          <p:sp>
            <p:nvSpPr>
              <p:cNvPr id="174" name="椭圆 173"/>
              <p:cNvSpPr/>
              <p:nvPr/>
            </p:nvSpPr>
            <p:spPr>
              <a:xfrm>
                <a:off x="2937175"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Q4</a:t>
                </a:r>
                <a:endParaRPr lang="zh-CN" altLang="en-US" sz="700" dirty="0">
                  <a:latin typeface="Arial" panose="020B0604020202020204" pitchFamily="34" charset="0"/>
                  <a:cs typeface="Arial" panose="020B0604020202020204" pitchFamily="34" charset="0"/>
                </a:endParaRPr>
              </a:p>
            </p:txBody>
          </p:sp>
          <p:sp>
            <p:nvSpPr>
              <p:cNvPr id="175" name="椭圆 174"/>
              <p:cNvSpPr/>
              <p:nvPr/>
            </p:nvSpPr>
            <p:spPr>
              <a:xfrm>
                <a:off x="2937175"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Q5</a:t>
                </a:r>
                <a:endParaRPr lang="zh-CN" altLang="en-US" sz="700" dirty="0">
                  <a:latin typeface="Arial" panose="020B0604020202020204" pitchFamily="34" charset="0"/>
                  <a:cs typeface="Arial" panose="020B0604020202020204" pitchFamily="34" charset="0"/>
                </a:endParaRPr>
              </a:p>
            </p:txBody>
          </p:sp>
        </p:grpSp>
        <p:grpSp>
          <p:nvGrpSpPr>
            <p:cNvPr id="125" name="组合 124"/>
            <p:cNvGrpSpPr/>
            <p:nvPr/>
          </p:nvGrpSpPr>
          <p:grpSpPr>
            <a:xfrm>
              <a:off x="4234642" y="2289782"/>
              <a:ext cx="241271" cy="985912"/>
              <a:chOff x="3810385" y="2289782"/>
              <a:chExt cx="241271" cy="985912"/>
            </a:xfrm>
          </p:grpSpPr>
          <p:sp>
            <p:nvSpPr>
              <p:cNvPr id="172" name="椭圆 171"/>
              <p:cNvSpPr/>
              <p:nvPr/>
            </p:nvSpPr>
            <p:spPr>
              <a:xfrm>
                <a:off x="3810387"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Q10</a:t>
                </a:r>
                <a:endParaRPr lang="zh-CN" altLang="en-US" sz="700" dirty="0">
                  <a:latin typeface="Arial" panose="020B0604020202020204" pitchFamily="34" charset="0"/>
                  <a:cs typeface="Arial" panose="020B0604020202020204" pitchFamily="34" charset="0"/>
                </a:endParaRPr>
              </a:p>
            </p:txBody>
          </p:sp>
          <p:sp>
            <p:nvSpPr>
              <p:cNvPr id="173" name="椭圆 172"/>
              <p:cNvSpPr/>
              <p:nvPr/>
            </p:nvSpPr>
            <p:spPr>
              <a:xfrm>
                <a:off x="3810385"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Q11</a:t>
                </a:r>
                <a:endParaRPr lang="zh-CN" altLang="en-US" sz="700" dirty="0">
                  <a:latin typeface="Arial" panose="020B0604020202020204" pitchFamily="34" charset="0"/>
                  <a:cs typeface="Arial" panose="020B0604020202020204" pitchFamily="34" charset="0"/>
                </a:endParaRPr>
              </a:p>
            </p:txBody>
          </p:sp>
        </p:grpSp>
        <p:grpSp>
          <p:nvGrpSpPr>
            <p:cNvPr id="130" name="组合 129"/>
            <p:cNvGrpSpPr/>
            <p:nvPr/>
          </p:nvGrpSpPr>
          <p:grpSpPr>
            <a:xfrm>
              <a:off x="4966433" y="2289782"/>
              <a:ext cx="241273" cy="985912"/>
              <a:chOff x="4683595" y="2289782"/>
              <a:chExt cx="241273" cy="985912"/>
            </a:xfrm>
          </p:grpSpPr>
          <p:sp>
            <p:nvSpPr>
              <p:cNvPr id="169" name="椭圆 168"/>
              <p:cNvSpPr/>
              <p:nvPr/>
            </p:nvSpPr>
            <p:spPr>
              <a:xfrm>
                <a:off x="4683599"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Q15</a:t>
                </a:r>
                <a:endParaRPr lang="zh-CN" altLang="en-US" sz="700" dirty="0">
                  <a:latin typeface="Arial" panose="020B0604020202020204" pitchFamily="34" charset="0"/>
                  <a:cs typeface="Arial" panose="020B0604020202020204" pitchFamily="34" charset="0"/>
                </a:endParaRPr>
              </a:p>
            </p:txBody>
          </p:sp>
          <p:sp>
            <p:nvSpPr>
              <p:cNvPr id="170" name="椭圆 169"/>
              <p:cNvSpPr/>
              <p:nvPr/>
            </p:nvSpPr>
            <p:spPr>
              <a:xfrm>
                <a:off x="4683595"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Q16</a:t>
                </a:r>
                <a:endParaRPr lang="zh-CN" altLang="en-US" sz="700" dirty="0">
                  <a:latin typeface="Arial" panose="020B0604020202020204" pitchFamily="34" charset="0"/>
                  <a:cs typeface="Arial" panose="020B0604020202020204" pitchFamily="34" charset="0"/>
                </a:endParaRPr>
              </a:p>
            </p:txBody>
          </p:sp>
        </p:grpSp>
        <p:grpSp>
          <p:nvGrpSpPr>
            <p:cNvPr id="131" name="组合 130"/>
            <p:cNvGrpSpPr/>
            <p:nvPr/>
          </p:nvGrpSpPr>
          <p:grpSpPr>
            <a:xfrm>
              <a:off x="5698228" y="2289782"/>
              <a:ext cx="241275" cy="985912"/>
              <a:chOff x="5556805" y="2289782"/>
              <a:chExt cx="241275" cy="985912"/>
            </a:xfrm>
          </p:grpSpPr>
          <p:sp>
            <p:nvSpPr>
              <p:cNvPr id="166" name="椭圆 165"/>
              <p:cNvSpPr/>
              <p:nvPr/>
            </p:nvSpPr>
            <p:spPr>
              <a:xfrm>
                <a:off x="5556811"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Q21</a:t>
                </a:r>
                <a:endParaRPr lang="zh-CN" altLang="en-US" sz="700" dirty="0">
                  <a:latin typeface="Arial" panose="020B0604020202020204" pitchFamily="34" charset="0"/>
                  <a:cs typeface="Arial" panose="020B0604020202020204" pitchFamily="34" charset="0"/>
                </a:endParaRPr>
              </a:p>
            </p:txBody>
          </p:sp>
          <p:sp>
            <p:nvSpPr>
              <p:cNvPr id="168" name="椭圆 167"/>
              <p:cNvSpPr/>
              <p:nvPr/>
            </p:nvSpPr>
            <p:spPr>
              <a:xfrm>
                <a:off x="5556805"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Q22</a:t>
                </a:r>
                <a:endParaRPr lang="zh-CN" altLang="en-US" sz="700" dirty="0">
                  <a:latin typeface="Arial" panose="020B0604020202020204" pitchFamily="34" charset="0"/>
                  <a:cs typeface="Arial" panose="020B0604020202020204" pitchFamily="34" charset="0"/>
                </a:endParaRPr>
              </a:p>
            </p:txBody>
          </p:sp>
        </p:grpSp>
        <p:grpSp>
          <p:nvGrpSpPr>
            <p:cNvPr id="132" name="组合 131"/>
            <p:cNvGrpSpPr/>
            <p:nvPr/>
          </p:nvGrpSpPr>
          <p:grpSpPr>
            <a:xfrm>
              <a:off x="6064127" y="2289782"/>
              <a:ext cx="241269" cy="985912"/>
              <a:chOff x="5993413" y="2289782"/>
              <a:chExt cx="241269" cy="985912"/>
            </a:xfrm>
          </p:grpSpPr>
          <p:sp>
            <p:nvSpPr>
              <p:cNvPr id="161" name="椭圆 160"/>
              <p:cNvSpPr/>
              <p:nvPr/>
            </p:nvSpPr>
            <p:spPr>
              <a:xfrm>
                <a:off x="5993413" y="2659111"/>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Q24</a:t>
                </a:r>
                <a:endParaRPr lang="zh-CN" altLang="en-US" sz="700" dirty="0">
                  <a:latin typeface="Arial" panose="020B0604020202020204" pitchFamily="34" charset="0"/>
                  <a:cs typeface="Arial" panose="020B0604020202020204" pitchFamily="34" charset="0"/>
                </a:endParaRPr>
              </a:p>
            </p:txBody>
          </p:sp>
          <p:sp>
            <p:nvSpPr>
              <p:cNvPr id="162" name="椭圆 161"/>
              <p:cNvSpPr/>
              <p:nvPr/>
            </p:nvSpPr>
            <p:spPr>
              <a:xfrm>
                <a:off x="5993413"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Q23</a:t>
                </a:r>
                <a:endParaRPr lang="zh-CN" altLang="en-US" sz="700" dirty="0">
                  <a:latin typeface="Arial" panose="020B0604020202020204" pitchFamily="34" charset="0"/>
                  <a:cs typeface="Arial" panose="020B0604020202020204" pitchFamily="34" charset="0"/>
                </a:endParaRPr>
              </a:p>
            </p:txBody>
          </p:sp>
          <p:cxnSp>
            <p:nvCxnSpPr>
              <p:cNvPr id="163" name="直接连接符 169"/>
              <p:cNvCxnSpPr>
                <a:stCxn id="161" idx="0"/>
                <a:endCxn id="162" idx="4"/>
              </p:cNvCxnSpPr>
              <p:nvPr/>
            </p:nvCxnSpPr>
            <p:spPr>
              <a:xfrm flipV="1">
                <a:off x="6114048" y="2537036"/>
                <a:ext cx="0"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64" name="直接连接符 170"/>
              <p:cNvCxnSpPr>
                <a:stCxn id="165" idx="0"/>
                <a:endCxn id="161" idx="4"/>
              </p:cNvCxnSpPr>
              <p:nvPr/>
            </p:nvCxnSpPr>
            <p:spPr>
              <a:xfrm flipV="1">
                <a:off x="6114048" y="2906365"/>
                <a:ext cx="0"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sp>
            <p:nvSpPr>
              <p:cNvPr id="165" name="椭圆 164"/>
              <p:cNvSpPr/>
              <p:nvPr/>
            </p:nvSpPr>
            <p:spPr>
              <a:xfrm>
                <a:off x="5993413"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Q25</a:t>
                </a:r>
                <a:endParaRPr lang="zh-CN" altLang="en-US" sz="700" dirty="0">
                  <a:latin typeface="Arial" panose="020B0604020202020204" pitchFamily="34" charset="0"/>
                  <a:cs typeface="Arial" panose="020B0604020202020204" pitchFamily="34" charset="0"/>
                </a:endParaRPr>
              </a:p>
            </p:txBody>
          </p:sp>
        </p:grpSp>
        <p:cxnSp>
          <p:nvCxnSpPr>
            <p:cNvPr id="133" name="直接连接符 139"/>
            <p:cNvCxnSpPr>
              <a:stCxn id="165" idx="2"/>
              <a:endCxn id="168" idx="6"/>
            </p:cNvCxnSpPr>
            <p:nvPr/>
          </p:nvCxnSpPr>
          <p:spPr>
            <a:xfrm flipH="1">
              <a:off x="5939497" y="3152067"/>
              <a:ext cx="124630"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34" name="直接连接符 140"/>
            <p:cNvCxnSpPr>
              <a:stCxn id="168" idx="2"/>
              <a:endCxn id="153" idx="6"/>
            </p:cNvCxnSpPr>
            <p:nvPr/>
          </p:nvCxnSpPr>
          <p:spPr>
            <a:xfrm flipH="1">
              <a:off x="5573599" y="3152067"/>
              <a:ext cx="124629"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35" name="直接连接符 141"/>
            <p:cNvCxnSpPr>
              <a:stCxn id="153" idx="2"/>
              <a:endCxn id="170" idx="6"/>
            </p:cNvCxnSpPr>
            <p:nvPr/>
          </p:nvCxnSpPr>
          <p:spPr>
            <a:xfrm flipH="1">
              <a:off x="5207702" y="3152067"/>
              <a:ext cx="124628"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36" name="直接连接符 142"/>
            <p:cNvCxnSpPr>
              <a:stCxn id="170" idx="2"/>
              <a:endCxn id="158" idx="6"/>
            </p:cNvCxnSpPr>
            <p:nvPr/>
          </p:nvCxnSpPr>
          <p:spPr>
            <a:xfrm flipH="1">
              <a:off x="4841806" y="3152067"/>
              <a:ext cx="124627"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37" name="直接连接符 143"/>
            <p:cNvCxnSpPr>
              <a:stCxn id="158" idx="2"/>
              <a:endCxn id="173" idx="6"/>
            </p:cNvCxnSpPr>
            <p:nvPr/>
          </p:nvCxnSpPr>
          <p:spPr>
            <a:xfrm flipH="1">
              <a:off x="4475911" y="3152067"/>
              <a:ext cx="124626"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38" name="直接连接符 144"/>
            <p:cNvCxnSpPr>
              <a:stCxn id="173" idx="2"/>
              <a:endCxn id="147" idx="6"/>
            </p:cNvCxnSpPr>
            <p:nvPr/>
          </p:nvCxnSpPr>
          <p:spPr>
            <a:xfrm flipH="1">
              <a:off x="4110017" y="3152067"/>
              <a:ext cx="124625"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39" name="直接连接符 145"/>
            <p:cNvCxnSpPr>
              <a:stCxn id="147" idx="2"/>
              <a:endCxn id="175" idx="6"/>
            </p:cNvCxnSpPr>
            <p:nvPr/>
          </p:nvCxnSpPr>
          <p:spPr>
            <a:xfrm flipH="1">
              <a:off x="3744124" y="3152067"/>
              <a:ext cx="124624"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40" name="直接连接符 146"/>
            <p:cNvCxnSpPr>
              <a:stCxn id="175" idx="2"/>
              <a:endCxn id="181" idx="6"/>
            </p:cNvCxnSpPr>
            <p:nvPr/>
          </p:nvCxnSpPr>
          <p:spPr>
            <a:xfrm flipH="1">
              <a:off x="3378231" y="3152067"/>
              <a:ext cx="124624" cy="0"/>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grpSp>
          <p:nvGrpSpPr>
            <p:cNvPr id="141" name="组合 140"/>
            <p:cNvGrpSpPr/>
            <p:nvPr/>
          </p:nvGrpSpPr>
          <p:grpSpPr>
            <a:xfrm>
              <a:off x="4600537" y="2289782"/>
              <a:ext cx="241272" cy="985912"/>
              <a:chOff x="4246990" y="2289782"/>
              <a:chExt cx="241272" cy="985912"/>
            </a:xfrm>
          </p:grpSpPr>
          <p:sp>
            <p:nvSpPr>
              <p:cNvPr id="156" name="椭圆 155"/>
              <p:cNvSpPr/>
              <p:nvPr/>
            </p:nvSpPr>
            <p:spPr>
              <a:xfrm>
                <a:off x="4246993" y="2659111"/>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Q13</a:t>
                </a:r>
                <a:endParaRPr lang="zh-CN" altLang="en-US" sz="700" dirty="0">
                  <a:latin typeface="Arial" panose="020B0604020202020204" pitchFamily="34" charset="0"/>
                  <a:cs typeface="Arial" panose="020B0604020202020204" pitchFamily="34" charset="0"/>
                </a:endParaRPr>
              </a:p>
            </p:txBody>
          </p:sp>
          <p:sp>
            <p:nvSpPr>
              <p:cNvPr id="157" name="椭圆 156"/>
              <p:cNvSpPr/>
              <p:nvPr/>
            </p:nvSpPr>
            <p:spPr>
              <a:xfrm>
                <a:off x="4246993"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Q12</a:t>
                </a:r>
                <a:endParaRPr lang="zh-CN" altLang="en-US" sz="700" dirty="0">
                  <a:latin typeface="Arial" panose="020B0604020202020204" pitchFamily="34" charset="0"/>
                  <a:cs typeface="Arial" panose="020B0604020202020204" pitchFamily="34" charset="0"/>
                </a:endParaRPr>
              </a:p>
            </p:txBody>
          </p:sp>
          <p:sp>
            <p:nvSpPr>
              <p:cNvPr id="158" name="椭圆 157"/>
              <p:cNvSpPr/>
              <p:nvPr/>
            </p:nvSpPr>
            <p:spPr>
              <a:xfrm>
                <a:off x="4246990"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Q14</a:t>
                </a:r>
                <a:endParaRPr lang="zh-CN" altLang="en-US" sz="700" dirty="0">
                  <a:latin typeface="Arial" panose="020B0604020202020204" pitchFamily="34" charset="0"/>
                  <a:cs typeface="Arial" panose="020B0604020202020204" pitchFamily="34" charset="0"/>
                </a:endParaRPr>
              </a:p>
            </p:txBody>
          </p:sp>
          <p:cxnSp>
            <p:nvCxnSpPr>
              <p:cNvPr id="159" name="直接连接符 165"/>
              <p:cNvCxnSpPr>
                <a:stCxn id="157" idx="4"/>
                <a:endCxn id="156" idx="0"/>
              </p:cNvCxnSpPr>
              <p:nvPr/>
            </p:nvCxnSpPr>
            <p:spPr>
              <a:xfrm>
                <a:off x="4367628" y="2537036"/>
                <a:ext cx="0"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60" name="直接连接符 166"/>
              <p:cNvCxnSpPr>
                <a:stCxn id="156" idx="4"/>
                <a:endCxn id="158" idx="0"/>
              </p:cNvCxnSpPr>
              <p:nvPr/>
            </p:nvCxnSpPr>
            <p:spPr>
              <a:xfrm flipH="1">
                <a:off x="4367625" y="2906365"/>
                <a:ext cx="3"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grpSp>
        <p:grpSp>
          <p:nvGrpSpPr>
            <p:cNvPr id="142" name="组合 141"/>
            <p:cNvGrpSpPr/>
            <p:nvPr/>
          </p:nvGrpSpPr>
          <p:grpSpPr>
            <a:xfrm>
              <a:off x="5332330" y="1916832"/>
              <a:ext cx="241274" cy="1728192"/>
              <a:chOff x="5120200" y="1916832"/>
              <a:chExt cx="241274" cy="1728192"/>
            </a:xfrm>
          </p:grpSpPr>
          <p:sp>
            <p:nvSpPr>
              <p:cNvPr id="150" name="椭圆 149"/>
              <p:cNvSpPr/>
              <p:nvPr/>
            </p:nvSpPr>
            <p:spPr>
              <a:xfrm>
                <a:off x="5120205" y="191683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Q17</a:t>
                </a:r>
                <a:endParaRPr lang="zh-CN" altLang="en-US" sz="700" dirty="0">
                  <a:latin typeface="Arial" panose="020B0604020202020204" pitchFamily="34" charset="0"/>
                  <a:cs typeface="Arial" panose="020B0604020202020204" pitchFamily="34" charset="0"/>
                </a:endParaRPr>
              </a:p>
            </p:txBody>
          </p:sp>
          <p:sp>
            <p:nvSpPr>
              <p:cNvPr id="151" name="椭圆 150"/>
              <p:cNvSpPr/>
              <p:nvPr/>
            </p:nvSpPr>
            <p:spPr>
              <a:xfrm>
                <a:off x="5120200" y="339777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Q20</a:t>
                </a:r>
                <a:endParaRPr lang="zh-CN" altLang="en-US" sz="700" dirty="0">
                  <a:latin typeface="Arial" panose="020B0604020202020204" pitchFamily="34" charset="0"/>
                  <a:cs typeface="Arial" panose="020B0604020202020204" pitchFamily="34" charset="0"/>
                </a:endParaRPr>
              </a:p>
            </p:txBody>
          </p:sp>
          <p:sp>
            <p:nvSpPr>
              <p:cNvPr id="152" name="椭圆 151"/>
              <p:cNvSpPr/>
              <p:nvPr/>
            </p:nvSpPr>
            <p:spPr>
              <a:xfrm>
                <a:off x="5120205"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Q18</a:t>
                </a:r>
                <a:endParaRPr lang="zh-CN" altLang="en-US" sz="700" dirty="0">
                  <a:latin typeface="Arial" panose="020B0604020202020204" pitchFamily="34" charset="0"/>
                  <a:cs typeface="Arial" panose="020B0604020202020204" pitchFamily="34" charset="0"/>
                </a:endParaRPr>
              </a:p>
            </p:txBody>
          </p:sp>
          <p:sp>
            <p:nvSpPr>
              <p:cNvPr id="153" name="椭圆 152"/>
              <p:cNvSpPr/>
              <p:nvPr/>
            </p:nvSpPr>
            <p:spPr>
              <a:xfrm>
                <a:off x="5120200"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Q19</a:t>
                </a:r>
                <a:endParaRPr lang="zh-CN" altLang="en-US" sz="700" dirty="0">
                  <a:latin typeface="Arial" panose="020B0604020202020204" pitchFamily="34" charset="0"/>
                  <a:cs typeface="Arial" panose="020B0604020202020204" pitchFamily="34" charset="0"/>
                </a:endParaRPr>
              </a:p>
            </p:txBody>
          </p:sp>
          <p:cxnSp>
            <p:nvCxnSpPr>
              <p:cNvPr id="154" name="直接连接符 160"/>
              <p:cNvCxnSpPr>
                <a:stCxn id="153" idx="4"/>
                <a:endCxn id="151" idx="0"/>
              </p:cNvCxnSpPr>
              <p:nvPr/>
            </p:nvCxnSpPr>
            <p:spPr>
              <a:xfrm>
                <a:off x="5240835" y="3275694"/>
                <a:ext cx="0" cy="122076"/>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55" name="直接连接符 161"/>
              <p:cNvCxnSpPr>
                <a:stCxn id="150" idx="4"/>
                <a:endCxn id="152" idx="0"/>
              </p:cNvCxnSpPr>
              <p:nvPr/>
            </p:nvCxnSpPr>
            <p:spPr>
              <a:xfrm>
                <a:off x="5240840" y="2164086"/>
                <a:ext cx="0" cy="125696"/>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grpSp>
        <p:grpSp>
          <p:nvGrpSpPr>
            <p:cNvPr id="143" name="组合 142"/>
            <p:cNvGrpSpPr/>
            <p:nvPr/>
          </p:nvGrpSpPr>
          <p:grpSpPr>
            <a:xfrm>
              <a:off x="3868748" y="1920453"/>
              <a:ext cx="241270" cy="1724571"/>
              <a:chOff x="3373780" y="1920453"/>
              <a:chExt cx="241270" cy="1724571"/>
            </a:xfrm>
          </p:grpSpPr>
          <p:sp>
            <p:nvSpPr>
              <p:cNvPr id="144" name="椭圆 143"/>
              <p:cNvSpPr/>
              <p:nvPr/>
            </p:nvSpPr>
            <p:spPr>
              <a:xfrm>
                <a:off x="3373781" y="1920453"/>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Q6</a:t>
                </a:r>
                <a:endParaRPr lang="zh-CN" altLang="en-US" sz="700" dirty="0">
                  <a:latin typeface="Arial" panose="020B0604020202020204" pitchFamily="34" charset="0"/>
                  <a:cs typeface="Arial" panose="020B0604020202020204" pitchFamily="34" charset="0"/>
                </a:endParaRPr>
              </a:p>
            </p:txBody>
          </p:sp>
          <p:sp>
            <p:nvSpPr>
              <p:cNvPr id="145" name="椭圆 144"/>
              <p:cNvSpPr/>
              <p:nvPr/>
            </p:nvSpPr>
            <p:spPr>
              <a:xfrm>
                <a:off x="3373780" y="339777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Q9</a:t>
                </a:r>
                <a:endParaRPr lang="zh-CN" altLang="en-US" sz="700" dirty="0">
                  <a:latin typeface="Arial" panose="020B0604020202020204" pitchFamily="34" charset="0"/>
                  <a:cs typeface="Arial" panose="020B0604020202020204" pitchFamily="34" charset="0"/>
                </a:endParaRPr>
              </a:p>
            </p:txBody>
          </p:sp>
          <p:sp>
            <p:nvSpPr>
              <p:cNvPr id="146" name="椭圆 145"/>
              <p:cNvSpPr/>
              <p:nvPr/>
            </p:nvSpPr>
            <p:spPr>
              <a:xfrm>
                <a:off x="3373781" y="2289782"/>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Q7</a:t>
                </a:r>
                <a:endParaRPr lang="zh-CN" altLang="en-US" sz="700" dirty="0">
                  <a:latin typeface="Arial" panose="020B0604020202020204" pitchFamily="34" charset="0"/>
                  <a:cs typeface="Arial" panose="020B0604020202020204" pitchFamily="34" charset="0"/>
                </a:endParaRPr>
              </a:p>
            </p:txBody>
          </p:sp>
          <p:sp>
            <p:nvSpPr>
              <p:cNvPr id="147" name="椭圆 146"/>
              <p:cNvSpPr/>
              <p:nvPr/>
            </p:nvSpPr>
            <p:spPr>
              <a:xfrm>
                <a:off x="3373780" y="3028440"/>
                <a:ext cx="241269" cy="247254"/>
              </a:xfrm>
              <a:prstGeom prst="ellipse">
                <a:avLst/>
              </a:prstGeom>
              <a:noFill/>
              <a:ln w="19050">
                <a:headEnd type="none" w="sm" len="sm"/>
                <a:tailEnd type="none" w="sm" len="sm"/>
              </a:ln>
            </p:spPr>
            <p:style>
              <a:lnRef idx="2">
                <a:schemeClr val="dk1"/>
              </a:lnRef>
              <a:fillRef idx="1">
                <a:schemeClr val="lt1"/>
              </a:fillRef>
              <a:effectRef idx="0">
                <a:schemeClr val="dk1"/>
              </a:effectRef>
              <a:fontRef idx="minor">
                <a:schemeClr val="dk1"/>
              </a:fontRef>
            </p:style>
            <p:txBody>
              <a:bodyPr wrap="none" lIns="0" tIns="0" rIns="0" bIns="0" rtlCol="0" anchor="ctr"/>
              <a:lstStyle/>
              <a:p>
                <a:pPr algn="ctr"/>
                <a:r>
                  <a:rPr lang="en-US" altLang="zh-CN" sz="700" dirty="0">
                    <a:latin typeface="Arial" panose="020B0604020202020204" pitchFamily="34" charset="0"/>
                    <a:cs typeface="Arial" panose="020B0604020202020204" pitchFamily="34" charset="0"/>
                  </a:rPr>
                  <a:t>Q8</a:t>
                </a:r>
                <a:endParaRPr lang="zh-CN" altLang="en-US" sz="700" dirty="0">
                  <a:latin typeface="Arial" panose="020B0604020202020204" pitchFamily="34" charset="0"/>
                  <a:cs typeface="Arial" panose="020B0604020202020204" pitchFamily="34" charset="0"/>
                </a:endParaRPr>
              </a:p>
            </p:txBody>
          </p:sp>
          <p:cxnSp>
            <p:nvCxnSpPr>
              <p:cNvPr id="148" name="直接连接符 154"/>
              <p:cNvCxnSpPr>
                <a:stCxn id="147" idx="4"/>
                <a:endCxn id="145" idx="0"/>
              </p:cNvCxnSpPr>
              <p:nvPr/>
            </p:nvCxnSpPr>
            <p:spPr>
              <a:xfrm>
                <a:off x="3494415" y="3275694"/>
                <a:ext cx="0" cy="122076"/>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cxnSp>
            <p:nvCxnSpPr>
              <p:cNvPr id="149" name="直接连接符 155"/>
              <p:cNvCxnSpPr>
                <a:stCxn id="144" idx="4"/>
                <a:endCxn id="146" idx="0"/>
              </p:cNvCxnSpPr>
              <p:nvPr/>
            </p:nvCxnSpPr>
            <p:spPr>
              <a:xfrm>
                <a:off x="3494416" y="2167707"/>
                <a:ext cx="0" cy="122075"/>
              </a:xfrm>
              <a:prstGeom prst="line">
                <a:avLst/>
              </a:prstGeom>
              <a:ln w="19050">
                <a:headEnd type="none" w="sm" len="sm"/>
                <a:tailEnd type="none" w="sm" len="sm"/>
              </a:ln>
            </p:spPr>
            <p:style>
              <a:lnRef idx="1">
                <a:schemeClr val="dk1"/>
              </a:lnRef>
              <a:fillRef idx="0">
                <a:schemeClr val="dk1"/>
              </a:fillRef>
              <a:effectRef idx="0">
                <a:schemeClr val="dk1"/>
              </a:effectRef>
              <a:fontRef idx="minor">
                <a:schemeClr val="tx1"/>
              </a:fontRef>
            </p:style>
          </p:cxnSp>
        </p:grpSp>
      </p:grpSp>
      <p:sp>
        <p:nvSpPr>
          <p:cNvPr id="185" name="文本框 184"/>
          <p:cNvSpPr txBox="1"/>
          <p:nvPr/>
        </p:nvSpPr>
        <p:spPr>
          <a:xfrm>
            <a:off x="1507098" y="1500718"/>
            <a:ext cx="2098386" cy="307777"/>
          </a:xfrm>
          <a:prstGeom prst="rect">
            <a:avLst/>
          </a:prstGeom>
          <a:noFill/>
        </p:spPr>
        <p:txBody>
          <a:bodyPr wrap="square" rtlCol="0">
            <a:spAutoFit/>
          </a:bodyPr>
          <a:lstStyle/>
          <a:p>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物理量子位度数最高为</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3</a:t>
            </a:r>
          </a:p>
        </p:txBody>
      </p:sp>
      <p:sp>
        <p:nvSpPr>
          <p:cNvPr id="186" name="矩形: 圆角 106"/>
          <p:cNvSpPr/>
          <p:nvPr/>
        </p:nvSpPr>
        <p:spPr>
          <a:xfrm>
            <a:off x="2384002" y="2077599"/>
            <a:ext cx="298920" cy="286360"/>
          </a:xfrm>
          <a:prstGeom prst="roundRect">
            <a:avLst/>
          </a:prstGeom>
          <a:noFill/>
          <a:ln w="28575">
            <a:solidFill>
              <a:srgbClr val="C0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3" name="直接箭头连接符 100"/>
          <p:cNvCxnSpPr>
            <a:stCxn id="185" idx="2"/>
            <a:endCxn id="186" idx="0"/>
          </p:cNvCxnSpPr>
          <p:nvPr/>
        </p:nvCxnSpPr>
        <p:spPr>
          <a:xfrm flipH="1">
            <a:off x="2533462" y="1808495"/>
            <a:ext cx="22829" cy="269104"/>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98" name="文本框 397"/>
          <p:cNvSpPr txBox="1"/>
          <p:nvPr/>
        </p:nvSpPr>
        <p:spPr>
          <a:xfrm>
            <a:off x="1562724" y="4104133"/>
            <a:ext cx="3353522" cy="307777"/>
          </a:xfrm>
          <a:prstGeom prst="rect">
            <a:avLst/>
          </a:prstGeom>
          <a:noFill/>
        </p:spPr>
        <p:txBody>
          <a:bodyPr wrap="square" rtlCol="0">
            <a:spAutoFit/>
          </a:bodyPr>
          <a:lstStyle/>
          <a:p>
            <a:r>
              <a:rPr lang="en-US" altLang="zh-CN" sz="1400" b="1" i="1" dirty="0">
                <a:solidFill>
                  <a:srgbClr val="C00000"/>
                </a:solidFill>
                <a:latin typeface="Arial" panose="020B0604020202020204" pitchFamily="34" charset="0"/>
                <a:ea typeface="黑体" panose="02010609060101010101" pitchFamily="49" charset="-122"/>
                <a:cs typeface="Arial" panose="020B0604020202020204" pitchFamily="34" charset="0"/>
              </a:rPr>
              <a:t>q</a:t>
            </a:r>
            <a:r>
              <a:rPr lang="en-US" altLang="zh-CN" sz="1400" b="1" baseline="-25000" dirty="0">
                <a:solidFill>
                  <a:srgbClr val="C00000"/>
                </a:solidFill>
                <a:latin typeface="Arial" panose="020B0604020202020204" pitchFamily="34" charset="0"/>
                <a:ea typeface="黑体" panose="02010609060101010101" pitchFamily="49" charset="-122"/>
                <a:cs typeface="Arial" panose="020B0604020202020204" pitchFamily="34" charset="0"/>
              </a:rPr>
              <a:t>1</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从</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index</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为</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1</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起，连续被</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6</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个</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CNOT</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使用</a:t>
            </a:r>
            <a:endPar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pic>
        <p:nvPicPr>
          <p:cNvPr id="399" name="图片 398"/>
          <p:cNvPicPr>
            <a:picLocks noChangeAspect="1"/>
          </p:cNvPicPr>
          <p:nvPr/>
        </p:nvPicPr>
        <p:blipFill>
          <a:blip r:embed="rId2"/>
          <a:srcRect b="18378"/>
          <a:stretch>
            <a:fillRect/>
          </a:stretch>
        </p:blipFill>
        <p:spPr>
          <a:xfrm>
            <a:off x="432313" y="4560833"/>
            <a:ext cx="4696604" cy="1609831"/>
          </a:xfrm>
          <a:prstGeom prst="rect">
            <a:avLst/>
          </a:prstGeom>
        </p:spPr>
      </p:pic>
      <p:cxnSp>
        <p:nvCxnSpPr>
          <p:cNvPr id="400" name="直接箭头连接符 3"/>
          <p:cNvCxnSpPr/>
          <p:nvPr/>
        </p:nvCxnSpPr>
        <p:spPr>
          <a:xfrm flipH="1">
            <a:off x="1943569" y="4344074"/>
            <a:ext cx="172720" cy="258445"/>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01" name="文本框 400"/>
          <p:cNvSpPr txBox="1"/>
          <p:nvPr/>
        </p:nvSpPr>
        <p:spPr>
          <a:xfrm>
            <a:off x="1889343" y="6383962"/>
            <a:ext cx="2827314" cy="307777"/>
          </a:xfrm>
          <a:prstGeom prst="rect">
            <a:avLst/>
          </a:prstGeom>
          <a:noFill/>
        </p:spPr>
        <p:txBody>
          <a:bodyPr wrap="square">
            <a:spAutoFit/>
          </a:bodyPr>
          <a:lstStyle/>
          <a:p>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&lt;</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起始位置，被连续使用的次数</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&gt;</a:t>
            </a:r>
            <a:endPar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endParaRPr>
          </a:p>
        </p:txBody>
      </p:sp>
      <p:cxnSp>
        <p:nvCxnSpPr>
          <p:cNvPr id="402" name="直接箭头连接符 12"/>
          <p:cNvCxnSpPr/>
          <p:nvPr/>
        </p:nvCxnSpPr>
        <p:spPr>
          <a:xfrm flipV="1">
            <a:off x="4256516" y="5981617"/>
            <a:ext cx="233530" cy="41512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直接连接符 19"/>
          <p:cNvCxnSpPr/>
          <p:nvPr/>
        </p:nvCxnSpPr>
        <p:spPr>
          <a:xfrm>
            <a:off x="4225433" y="5955752"/>
            <a:ext cx="491224"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407" name="文本框 406"/>
          <p:cNvSpPr txBox="1"/>
          <p:nvPr/>
        </p:nvSpPr>
        <p:spPr>
          <a:xfrm>
            <a:off x="1422470" y="6124205"/>
            <a:ext cx="1487829" cy="307777"/>
          </a:xfrm>
          <a:prstGeom prst="rect">
            <a:avLst/>
          </a:prstGeom>
          <a:noFill/>
        </p:spPr>
        <p:txBody>
          <a:bodyPr wrap="square">
            <a:spAutoFit/>
          </a:bodyPr>
          <a:lstStyle/>
          <a:p>
            <a:r>
              <a:rPr lang="en-US" altLang="zh-CN" sz="1400" b="1" dirty="0">
                <a:latin typeface="Arial" panose="020B0604020202020204" pitchFamily="34" charset="0"/>
                <a:ea typeface="黑体" panose="02010609060101010101" pitchFamily="49" charset="-122"/>
                <a:cs typeface="Arial" panose="020B0604020202020204" pitchFamily="34" charset="0"/>
              </a:rPr>
              <a:t>QFT_4</a:t>
            </a:r>
            <a:r>
              <a:rPr lang="zh-CN" altLang="en-US" sz="1400" b="1" dirty="0">
                <a:latin typeface="Arial" panose="020B0604020202020204" pitchFamily="34" charset="0"/>
                <a:ea typeface="黑体" panose="02010609060101010101" pitchFamily="49" charset="-122"/>
                <a:cs typeface="Arial" panose="020B0604020202020204" pitchFamily="34" charset="0"/>
              </a:rPr>
              <a:t>量子线路</a:t>
            </a:r>
          </a:p>
        </p:txBody>
      </p:sp>
      <p:sp>
        <p:nvSpPr>
          <p:cNvPr id="408" name="文本框 407"/>
          <p:cNvSpPr txBox="1"/>
          <p:nvPr/>
        </p:nvSpPr>
        <p:spPr>
          <a:xfrm>
            <a:off x="152291" y="5927567"/>
            <a:ext cx="560044" cy="261610"/>
          </a:xfrm>
          <a:prstGeom prst="rect">
            <a:avLst/>
          </a:prstGeom>
          <a:noFill/>
        </p:spPr>
        <p:txBody>
          <a:bodyPr wrap="square">
            <a:spAutoFit/>
          </a:bodyPr>
          <a:lstStyle/>
          <a:p>
            <a:r>
              <a:rPr lang="en-US" altLang="zh-CN" sz="1100" dirty="0">
                <a:latin typeface="Arial" panose="020B0604020202020204" pitchFamily="34" charset="0"/>
                <a:ea typeface="黑体" panose="02010609060101010101" pitchFamily="49" charset="-122"/>
                <a:cs typeface="Arial" panose="020B0604020202020204" pitchFamily="34" charset="0"/>
              </a:rPr>
              <a:t>Index</a:t>
            </a:r>
            <a:endParaRPr lang="zh-CN" altLang="en-US" sz="1100" dirty="0">
              <a:latin typeface="Arial" panose="020B0604020202020204" pitchFamily="34" charset="0"/>
              <a:ea typeface="黑体" panose="02010609060101010101" pitchFamily="49" charset="-122"/>
              <a:cs typeface="Arial" panose="020B0604020202020204" pitchFamily="34" charset="0"/>
            </a:endParaRPr>
          </a:p>
        </p:txBody>
      </p:sp>
      <p:grpSp>
        <p:nvGrpSpPr>
          <p:cNvPr id="409" name="组合 408"/>
          <p:cNvGrpSpPr/>
          <p:nvPr/>
        </p:nvGrpSpPr>
        <p:grpSpPr>
          <a:xfrm>
            <a:off x="6493919" y="4765339"/>
            <a:ext cx="1408715" cy="1316825"/>
            <a:chOff x="1464364" y="3236202"/>
            <a:chExt cx="1761813" cy="1646890"/>
          </a:xfrm>
        </p:grpSpPr>
        <p:sp>
          <p:nvSpPr>
            <p:cNvPr id="410" name="椭圆 409"/>
            <p:cNvSpPr/>
            <p:nvPr/>
          </p:nvSpPr>
          <p:spPr>
            <a:xfrm>
              <a:off x="1464364" y="3236202"/>
              <a:ext cx="385595" cy="38559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ts val="1500"/>
                </a:lnSpc>
              </a:pPr>
              <a:r>
                <a:rPr lang="en-US" altLang="zh-CN" i="1" dirty="0">
                  <a:solidFill>
                    <a:schemeClr val="tx1"/>
                  </a:solidFill>
                  <a:latin typeface="Times New Roman" panose="02020603050405020304" pitchFamily="18" charset="0"/>
                  <a:cs typeface="Times New Roman" panose="02020603050405020304" pitchFamily="18" charset="0"/>
                </a:rPr>
                <a:t>q</a:t>
              </a:r>
              <a:r>
                <a:rPr lang="en-US" altLang="zh-CN" baseline="-25000" dirty="0">
                  <a:solidFill>
                    <a:schemeClr val="tx1"/>
                  </a:solidFill>
                  <a:latin typeface="Times New Roman" panose="02020603050405020304" pitchFamily="18" charset="0"/>
                  <a:cs typeface="Times New Roman" panose="02020603050405020304" pitchFamily="18" charset="0"/>
                </a:rPr>
                <a:t>4</a:t>
              </a:r>
              <a:endParaRPr lang="zh-CN"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411" name="椭圆 410"/>
            <p:cNvSpPr/>
            <p:nvPr/>
          </p:nvSpPr>
          <p:spPr>
            <a:xfrm>
              <a:off x="2152473" y="3236202"/>
              <a:ext cx="385595" cy="385595"/>
            </a:xfrm>
            <a:prstGeom prst="ellipse">
              <a:avLst/>
            </a:prstGeom>
            <a:solidFill>
              <a:schemeClr val="bg1">
                <a:lumMod val="65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ts val="1500"/>
                </a:lnSpc>
              </a:pPr>
              <a:r>
                <a:rPr lang="en-US" altLang="zh-CN" i="1" dirty="0">
                  <a:solidFill>
                    <a:schemeClr val="tx1"/>
                  </a:solidFill>
                  <a:latin typeface="Times New Roman" panose="02020603050405020304" pitchFamily="18" charset="0"/>
                  <a:cs typeface="Times New Roman" panose="02020603050405020304" pitchFamily="18" charset="0"/>
                </a:rPr>
                <a:t>q</a:t>
              </a:r>
              <a:r>
                <a:rPr lang="en-US" altLang="zh-CN" baseline="-25000" dirty="0">
                  <a:solidFill>
                    <a:schemeClr val="tx1"/>
                  </a:solidFill>
                  <a:latin typeface="Times New Roman" panose="02020603050405020304" pitchFamily="18" charset="0"/>
                  <a:cs typeface="Times New Roman" panose="02020603050405020304" pitchFamily="18" charset="0"/>
                </a:rPr>
                <a:t>1</a:t>
              </a:r>
              <a:endParaRPr lang="zh-CN"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412" name="椭圆 411"/>
            <p:cNvSpPr/>
            <p:nvPr/>
          </p:nvSpPr>
          <p:spPr>
            <a:xfrm>
              <a:off x="2840582" y="3236202"/>
              <a:ext cx="385595" cy="38559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ts val="1500"/>
                </a:lnSpc>
              </a:pPr>
              <a:r>
                <a:rPr lang="en-US" altLang="zh-CN" i="1" dirty="0">
                  <a:solidFill>
                    <a:schemeClr val="tx1"/>
                  </a:solidFill>
                  <a:latin typeface="Times New Roman" panose="02020603050405020304" pitchFamily="18" charset="0"/>
                  <a:cs typeface="Times New Roman" panose="02020603050405020304" pitchFamily="18" charset="0"/>
                </a:rPr>
                <a:t>q</a:t>
              </a:r>
              <a:r>
                <a:rPr lang="en-US" altLang="zh-CN" baseline="-25000" dirty="0">
                  <a:solidFill>
                    <a:schemeClr val="tx1"/>
                  </a:solidFill>
                  <a:latin typeface="Times New Roman" panose="02020603050405020304" pitchFamily="18" charset="0"/>
                  <a:cs typeface="Times New Roman" panose="02020603050405020304" pitchFamily="18" charset="0"/>
                </a:rPr>
                <a:t>3</a:t>
              </a:r>
              <a:endParaRPr lang="zh-CN"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413" name="椭圆 412"/>
            <p:cNvSpPr/>
            <p:nvPr/>
          </p:nvSpPr>
          <p:spPr>
            <a:xfrm>
              <a:off x="2152472" y="4497497"/>
              <a:ext cx="385595" cy="38559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zh-CN" altLang="en-US" baseline="-25000" dirty="0">
                <a:solidFill>
                  <a:schemeClr val="tx1"/>
                </a:solidFill>
                <a:latin typeface="Times New Roman" panose="02020603050405020304" pitchFamily="18" charset="0"/>
                <a:cs typeface="Times New Roman" panose="02020603050405020304" pitchFamily="18" charset="0"/>
              </a:endParaRPr>
            </a:p>
          </p:txBody>
        </p:sp>
        <p:sp>
          <p:nvSpPr>
            <p:cNvPr id="414" name="椭圆 413"/>
            <p:cNvSpPr/>
            <p:nvPr/>
          </p:nvSpPr>
          <p:spPr>
            <a:xfrm>
              <a:off x="2152472" y="3866849"/>
              <a:ext cx="385595" cy="385595"/>
            </a:xfrm>
            <a:prstGeom prst="ellipse">
              <a:avLst/>
            </a:prstGeom>
            <a:solidFill>
              <a:schemeClr val="bg1"/>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lnSpc>
                  <a:spcPts val="1500"/>
                </a:lnSpc>
              </a:pPr>
              <a:r>
                <a:rPr lang="en-US" altLang="zh-CN" i="1" dirty="0">
                  <a:solidFill>
                    <a:schemeClr val="tx1"/>
                  </a:solidFill>
                  <a:latin typeface="Times New Roman" panose="02020603050405020304" pitchFamily="18" charset="0"/>
                  <a:cs typeface="Times New Roman" panose="02020603050405020304" pitchFamily="18" charset="0"/>
                </a:rPr>
                <a:t>q</a:t>
              </a:r>
              <a:r>
                <a:rPr lang="en-US" altLang="zh-CN" baseline="-25000" dirty="0">
                  <a:solidFill>
                    <a:schemeClr val="tx1"/>
                  </a:solidFill>
                  <a:latin typeface="Times New Roman" panose="02020603050405020304" pitchFamily="18" charset="0"/>
                  <a:cs typeface="Times New Roman" panose="02020603050405020304" pitchFamily="18" charset="0"/>
                </a:rPr>
                <a:t>2</a:t>
              </a:r>
              <a:endParaRPr lang="zh-CN" altLang="en-US" baseline="-25000" dirty="0">
                <a:solidFill>
                  <a:schemeClr val="tx1"/>
                </a:solidFill>
                <a:latin typeface="Times New Roman" panose="02020603050405020304" pitchFamily="18" charset="0"/>
                <a:cs typeface="Times New Roman" panose="02020603050405020304" pitchFamily="18" charset="0"/>
              </a:endParaRPr>
            </a:p>
          </p:txBody>
        </p:sp>
        <p:cxnSp>
          <p:nvCxnSpPr>
            <p:cNvPr id="415" name="直接连接符 10"/>
            <p:cNvCxnSpPr>
              <a:stCxn id="410" idx="6"/>
              <a:endCxn id="411" idx="2"/>
            </p:cNvCxnSpPr>
            <p:nvPr/>
          </p:nvCxnSpPr>
          <p:spPr>
            <a:xfrm>
              <a:off x="1849959" y="3429000"/>
              <a:ext cx="3025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直接连接符 13"/>
            <p:cNvCxnSpPr>
              <a:stCxn id="411" idx="6"/>
              <a:endCxn id="412" idx="2"/>
            </p:cNvCxnSpPr>
            <p:nvPr/>
          </p:nvCxnSpPr>
          <p:spPr>
            <a:xfrm>
              <a:off x="2538068" y="3429000"/>
              <a:ext cx="30251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7" name="直接连接符 14"/>
            <p:cNvCxnSpPr>
              <a:stCxn id="411" idx="4"/>
              <a:endCxn id="414" idx="0"/>
            </p:cNvCxnSpPr>
            <p:nvPr/>
          </p:nvCxnSpPr>
          <p:spPr>
            <a:xfrm flipH="1">
              <a:off x="2345270" y="3621797"/>
              <a:ext cx="1" cy="2450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8" name="直接连接符 16"/>
            <p:cNvCxnSpPr>
              <a:stCxn id="413" idx="0"/>
              <a:endCxn id="414" idx="4"/>
            </p:cNvCxnSpPr>
            <p:nvPr/>
          </p:nvCxnSpPr>
          <p:spPr>
            <a:xfrm flipV="1">
              <a:off x="2345270" y="4252444"/>
              <a:ext cx="0" cy="2450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19" name="文本框 418"/>
          <p:cNvSpPr txBox="1"/>
          <p:nvPr/>
        </p:nvSpPr>
        <p:spPr>
          <a:xfrm>
            <a:off x="5732219" y="6112282"/>
            <a:ext cx="3282298" cy="738664"/>
          </a:xfrm>
          <a:prstGeom prst="rect">
            <a:avLst/>
          </a:prstGeom>
          <a:noFill/>
        </p:spPr>
        <p:txBody>
          <a:bodyPr wrap="square">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映射结果。</a:t>
            </a:r>
            <a:r>
              <a:rPr lang="en-US" altLang="zh-CN" sz="1400" b="1" i="1" dirty="0">
                <a:latin typeface="Arial" panose="020B0604020202020204" pitchFamily="34" charset="0"/>
                <a:ea typeface="黑体" panose="02010609060101010101" pitchFamily="49" charset="-122"/>
                <a:cs typeface="Arial" panose="020B0604020202020204" pitchFamily="34" charset="0"/>
              </a:rPr>
              <a:t>q</a:t>
            </a:r>
            <a:r>
              <a:rPr lang="en-US" altLang="zh-CN" sz="1400" b="1" baseline="-25000" dirty="0">
                <a:latin typeface="Arial" panose="020B0604020202020204" pitchFamily="34" charset="0"/>
                <a:ea typeface="黑体" panose="02010609060101010101" pitchFamily="49" charset="-122"/>
                <a:cs typeface="Arial" panose="020B0604020202020204" pitchFamily="34" charset="0"/>
              </a:rPr>
              <a:t>2</a:t>
            </a:r>
            <a:r>
              <a:rPr lang="en-US" altLang="zh-CN"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i="1" dirty="0">
                <a:latin typeface="Arial" panose="020B0604020202020204" pitchFamily="34" charset="0"/>
                <a:ea typeface="黑体" panose="02010609060101010101" pitchFamily="49" charset="-122"/>
                <a:cs typeface="Arial" panose="020B0604020202020204" pitchFamily="34" charset="0"/>
              </a:rPr>
              <a:t>q</a:t>
            </a:r>
            <a:r>
              <a:rPr lang="en-US" altLang="zh-CN" sz="1400" b="1" baseline="-25000" dirty="0">
                <a:latin typeface="Arial" panose="020B0604020202020204" pitchFamily="34" charset="0"/>
                <a:ea typeface="黑体" panose="02010609060101010101" pitchFamily="49" charset="-122"/>
                <a:cs typeface="Arial" panose="020B0604020202020204" pitchFamily="34" charset="0"/>
              </a:rPr>
              <a:t>3</a:t>
            </a:r>
            <a:r>
              <a:rPr lang="en-US" altLang="zh-CN" sz="1400" b="1" dirty="0">
                <a:latin typeface="Arial" panose="020B0604020202020204" pitchFamily="34" charset="0"/>
                <a:ea typeface="黑体" panose="02010609060101010101" pitchFamily="49" charset="-122"/>
                <a:cs typeface="Arial" panose="020B0604020202020204" pitchFamily="34" charset="0"/>
              </a:rPr>
              <a:t>,</a:t>
            </a:r>
            <a:r>
              <a:rPr lang="zh-CN" altLang="en-US" sz="1400" b="1" dirty="0">
                <a:latin typeface="Arial" panose="020B0604020202020204" pitchFamily="34" charset="0"/>
                <a:ea typeface="黑体" panose="02010609060101010101" pitchFamily="49" charset="-122"/>
                <a:cs typeface="Arial" panose="020B0604020202020204" pitchFamily="34" charset="0"/>
              </a:rPr>
              <a:t> </a:t>
            </a:r>
            <a:r>
              <a:rPr lang="en-US" altLang="zh-CN" sz="1400" b="1" i="1" dirty="0">
                <a:latin typeface="Arial" panose="020B0604020202020204" pitchFamily="34" charset="0"/>
                <a:ea typeface="黑体" panose="02010609060101010101" pitchFamily="49" charset="-122"/>
                <a:cs typeface="Arial" panose="020B0604020202020204" pitchFamily="34" charset="0"/>
              </a:rPr>
              <a:t>q</a:t>
            </a:r>
            <a:r>
              <a:rPr lang="en-US" altLang="zh-CN" sz="1400" b="1" baseline="-25000" dirty="0">
                <a:latin typeface="Arial" panose="020B0604020202020204" pitchFamily="34" charset="0"/>
                <a:ea typeface="黑体" panose="02010609060101010101" pitchFamily="49" charset="-122"/>
                <a:cs typeface="Arial" panose="020B0604020202020204" pitchFamily="34" charset="0"/>
              </a:rPr>
              <a:t>4</a:t>
            </a:r>
            <a:r>
              <a:rPr lang="zh-CN" altLang="en-US" sz="1400" b="1" dirty="0">
                <a:latin typeface="Arial" panose="020B0604020202020204" pitchFamily="34" charset="0"/>
                <a:ea typeface="黑体" panose="02010609060101010101" pitchFamily="49" charset="-122"/>
                <a:cs typeface="Arial" panose="020B0604020202020204" pitchFamily="34" charset="0"/>
              </a:rPr>
              <a:t>映射至</a:t>
            </a:r>
            <a:r>
              <a:rPr lang="en-US" altLang="zh-CN" sz="1400" b="1" i="1" dirty="0">
                <a:latin typeface="Arial" panose="020B0604020202020204" pitchFamily="34" charset="0"/>
                <a:ea typeface="黑体" panose="02010609060101010101" pitchFamily="49" charset="-122"/>
                <a:cs typeface="Arial" panose="020B0604020202020204" pitchFamily="34" charset="0"/>
              </a:rPr>
              <a:t>q</a:t>
            </a:r>
            <a:r>
              <a:rPr lang="en-US" altLang="zh-CN" sz="1400" b="1" baseline="-25000" dirty="0">
                <a:latin typeface="Arial" panose="020B0604020202020204" pitchFamily="34" charset="0"/>
                <a:ea typeface="黑体" panose="02010609060101010101" pitchFamily="49" charset="-122"/>
                <a:cs typeface="Arial" panose="020B0604020202020204" pitchFamily="34" charset="0"/>
              </a:rPr>
              <a:t>1</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相邻</a:t>
            </a:r>
            <a:r>
              <a:rPr lang="zh-CN" altLang="en-US" sz="1400" b="1" dirty="0">
                <a:latin typeface="Arial" panose="020B0604020202020204" pitchFamily="34" charset="0"/>
                <a:ea typeface="黑体" panose="02010609060101010101" pitchFamily="49" charset="-122"/>
                <a:cs typeface="Arial" panose="020B0604020202020204" pitchFamily="34" charset="0"/>
              </a:rPr>
              <a:t>位置，可</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使更多门操作能直接执行</a:t>
            </a:r>
            <a:r>
              <a:rPr lang="zh-CN" altLang="en-US" sz="1400" b="1" dirty="0">
                <a:latin typeface="Arial" panose="020B0604020202020204" pitchFamily="34" charset="0"/>
                <a:ea typeface="黑体" panose="02010609060101010101" pitchFamily="49" charset="-122"/>
                <a:cs typeface="Arial" panose="020B0604020202020204" pitchFamily="34" charset="0"/>
              </a:rPr>
              <a:t>，减少映射转换所需的</a:t>
            </a:r>
            <a:r>
              <a:rPr lang="en-US" altLang="zh-CN" sz="1400" b="1" dirty="0">
                <a:latin typeface="Arial" panose="020B0604020202020204" pitchFamily="34" charset="0"/>
                <a:ea typeface="黑体" panose="02010609060101010101" pitchFamily="49" charset="-122"/>
                <a:cs typeface="Arial" panose="020B0604020202020204" pitchFamily="34" charset="0"/>
              </a:rPr>
              <a:t>SWAP</a:t>
            </a:r>
            <a:r>
              <a:rPr lang="zh-CN" altLang="en-US" sz="1400" b="1" dirty="0">
                <a:latin typeface="Arial" panose="020B0604020202020204" pitchFamily="34" charset="0"/>
                <a:ea typeface="黑体" panose="02010609060101010101" pitchFamily="49" charset="-122"/>
                <a:cs typeface="Arial" panose="020B0604020202020204" pitchFamily="34" charset="0"/>
              </a:rPr>
              <a:t>操作数。</a:t>
            </a:r>
          </a:p>
        </p:txBody>
      </p:sp>
      <p:sp>
        <p:nvSpPr>
          <p:cNvPr id="420" name="箭头: 右 13"/>
          <p:cNvSpPr/>
          <p:nvPr/>
        </p:nvSpPr>
        <p:spPr>
          <a:xfrm>
            <a:off x="5410208" y="5307693"/>
            <a:ext cx="463056" cy="198338"/>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2" name="文本框 421"/>
          <p:cNvSpPr txBox="1"/>
          <p:nvPr/>
        </p:nvSpPr>
        <p:spPr>
          <a:xfrm>
            <a:off x="5482356" y="4104133"/>
            <a:ext cx="3431837" cy="523220"/>
          </a:xfrm>
          <a:prstGeom prst="rect">
            <a:avLst/>
          </a:prstGeom>
          <a:noFill/>
        </p:spPr>
        <p:txBody>
          <a:bodyPr wrap="square">
            <a:spAutoFit/>
          </a:bodyPr>
          <a:lstStyle/>
          <a:p>
            <a:pPr algn="ctr"/>
            <a:r>
              <a:rPr lang="en-US" altLang="zh-CN" sz="1400" b="1" i="1" dirty="0">
                <a:solidFill>
                  <a:srgbClr val="C00000"/>
                </a:solidFill>
                <a:latin typeface="Arial" panose="020B0604020202020204" pitchFamily="34" charset="0"/>
                <a:ea typeface="黑体" panose="02010609060101010101" pitchFamily="49" charset="-122"/>
                <a:cs typeface="Arial" panose="020B0604020202020204" pitchFamily="34" charset="0"/>
              </a:rPr>
              <a:t>q</a:t>
            </a:r>
            <a:r>
              <a:rPr lang="en-US" altLang="zh-CN" sz="1400" b="1" baseline="-25000" dirty="0">
                <a:solidFill>
                  <a:srgbClr val="C00000"/>
                </a:solidFill>
                <a:latin typeface="Arial" panose="020B0604020202020204" pitchFamily="34" charset="0"/>
                <a:ea typeface="黑体" panose="02010609060101010101" pitchFamily="49" charset="-122"/>
                <a:cs typeface="Arial" panose="020B0604020202020204" pitchFamily="34" charset="0"/>
              </a:rPr>
              <a:t>1</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（连续被多个</a:t>
            </a:r>
            <a:r>
              <a:rPr lang="en-US" altLang="zh-CN" sz="1400" b="1" dirty="0">
                <a:solidFill>
                  <a:srgbClr val="C00000"/>
                </a:solidFill>
                <a:latin typeface="Arial" panose="020B0604020202020204" pitchFamily="34" charset="0"/>
                <a:ea typeface="黑体" panose="02010609060101010101" pitchFamily="49" charset="-122"/>
                <a:cs typeface="Arial" panose="020B0604020202020204" pitchFamily="34" charset="0"/>
              </a:rPr>
              <a:t>CNOT</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操作使用的量子位）映射至度数最高的物理量子位</a:t>
            </a:r>
            <a:endParaRPr lang="zh-CN" altLang="en-US" sz="1400" dirty="0"/>
          </a:p>
        </p:txBody>
      </p:sp>
      <p:cxnSp>
        <p:nvCxnSpPr>
          <p:cNvPr id="423" name="直接箭头连接符 12"/>
          <p:cNvCxnSpPr>
            <a:endCxn id="411" idx="0"/>
          </p:cNvCxnSpPr>
          <p:nvPr/>
        </p:nvCxnSpPr>
        <p:spPr>
          <a:xfrm>
            <a:off x="7126174" y="4514958"/>
            <a:ext cx="72103" cy="250381"/>
          </a:xfrm>
          <a:prstGeom prst="straightConnector1">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35" y="5080"/>
            <a:ext cx="9143365" cy="460375"/>
          </a:xfrm>
          <a:prstGeom prst="rect">
            <a:avLst/>
          </a:prstGeom>
          <a:noFill/>
        </p:spPr>
        <p:txBody>
          <a:bodyPr wrap="square" rtlCol="0">
            <a:spAutoFit/>
          </a:bodyPr>
          <a:lstStyle/>
          <a:p>
            <a:pPr algn="ctr"/>
            <a:r>
              <a:rPr lang="zh-CN" altLang="en-US" sz="2400" b="1" dirty="0">
                <a:latin typeface="Arial" panose="020B0604020202020204" pitchFamily="34" charset="0"/>
                <a:ea typeface="黑体" panose="02010609060101010101" pitchFamily="49" charset="-122"/>
                <a:cs typeface="Arial" panose="020B0604020202020204" pitchFamily="34" charset="0"/>
                <a:sym typeface="+mn-ea"/>
              </a:rPr>
              <a:t>智能选取并发量子程序组合，并发量子程序任务调度</a:t>
            </a:r>
            <a:endParaRPr lang="zh-CN" sz="2400" b="1" dirty="0">
              <a:solidFill>
                <a:schemeClr val="tx1"/>
              </a:solidFill>
              <a:latin typeface="Arial" panose="020B0604020202020204" pitchFamily="34" charset="0"/>
              <a:ea typeface="黑体" panose="02010609060101010101" pitchFamily="49" charset="-122"/>
              <a:cs typeface="Arial" panose="020B0604020202020204" pitchFamily="34" charset="0"/>
            </a:endParaRPr>
          </a:p>
        </p:txBody>
      </p:sp>
      <p:sp>
        <p:nvSpPr>
          <p:cNvPr id="5" name="文本框 4"/>
          <p:cNvSpPr txBox="1"/>
          <p:nvPr/>
        </p:nvSpPr>
        <p:spPr>
          <a:xfrm>
            <a:off x="1906" y="407035"/>
            <a:ext cx="9141460" cy="584775"/>
          </a:xfrm>
          <a:prstGeom prst="rect">
            <a:avLst/>
          </a:prstGeom>
          <a:noFill/>
        </p:spPr>
        <p:txBody>
          <a:bodyPr wrap="square" rtlCol="0">
            <a:spAutoFit/>
          </a:bodyPr>
          <a:lstStyle/>
          <a:p>
            <a:pPr algn="just"/>
            <a:r>
              <a:rPr lang="zh-CN" altLang="en-US" sz="1600" b="1" dirty="0">
                <a:solidFill>
                  <a:srgbClr val="0070C0"/>
                </a:solidFill>
                <a:latin typeface="Arial" panose="020B0604020202020204" pitchFamily="34" charset="0"/>
                <a:ea typeface="黑体" panose="02010609060101010101" pitchFamily="49" charset="-122"/>
                <a:cs typeface="Arial" panose="020B0604020202020204" pitchFamily="34" charset="0"/>
              </a:rPr>
              <a:t>根据预估程序执行保真度智能选取并发量子程序组合；选取深度相近的量子程序组合以避免退相干错误；在优先保证量子程序执行保真度的前提下提升量子计算机吞吐量</a:t>
            </a:r>
          </a:p>
        </p:txBody>
      </p:sp>
      <p:sp>
        <p:nvSpPr>
          <p:cNvPr id="6" name="文本框 5"/>
          <p:cNvSpPr txBox="1"/>
          <p:nvPr/>
        </p:nvSpPr>
        <p:spPr>
          <a:xfrm>
            <a:off x="0" y="3550920"/>
            <a:ext cx="9239250" cy="645160"/>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rPr>
              <a:t>解决方案  </a:t>
            </a:r>
            <a:r>
              <a:rPr lang="zh-CN" altLang="en-US" b="1" dirty="0">
                <a:latin typeface="Arial" panose="020B0604020202020204" pitchFamily="34" charset="0"/>
                <a:ea typeface="黑体" panose="02010609060101010101" pitchFamily="49" charset="-122"/>
                <a:cs typeface="Arial" panose="020B0604020202020204" pitchFamily="34" charset="0"/>
              </a:rPr>
              <a:t>根据预估程序执行保真度智能选取并发执行的量子程序组合，提高程序执行保真度</a:t>
            </a:r>
          </a:p>
        </p:txBody>
      </p:sp>
      <p:sp>
        <p:nvSpPr>
          <p:cNvPr id="20" name="文本框 19"/>
          <p:cNvSpPr txBox="1"/>
          <p:nvPr/>
        </p:nvSpPr>
        <p:spPr>
          <a:xfrm>
            <a:off x="-1" y="916417"/>
            <a:ext cx="9144001" cy="369332"/>
          </a:xfrm>
          <a:prstGeom prst="rect">
            <a:avLst/>
          </a:prstGeom>
          <a:noFill/>
        </p:spPr>
        <p:txBody>
          <a:bodyPr wrap="square" rtlCol="0">
            <a:spAutoFit/>
          </a:bodyPr>
          <a:lstStyle/>
          <a:p>
            <a:r>
              <a:rPr lang="en-US" altLang="zh-CN" b="1" dirty="0">
                <a:latin typeface="Arial" panose="020B0604020202020204" pitchFamily="34" charset="0"/>
                <a:ea typeface="黑体" panose="02010609060101010101" pitchFamily="49" charset="-122"/>
                <a:cs typeface="Arial" panose="020B0604020202020204" pitchFamily="34" charset="0"/>
              </a:rPr>
              <a:t>-- </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观察</a:t>
            </a:r>
            <a:r>
              <a:rPr lang="en-US" altLang="zh-CN"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4</a:t>
            </a:r>
            <a:r>
              <a:rPr lang="zh-CN" altLang="en-US" b="1" dirty="0">
                <a:solidFill>
                  <a:srgbClr val="00B050"/>
                </a:solidFill>
                <a:latin typeface="Arial" panose="020B0604020202020204" pitchFamily="34" charset="0"/>
                <a:ea typeface="黑体" panose="02010609060101010101" pitchFamily="49" charset="-122"/>
                <a:cs typeface="Arial" panose="020B0604020202020204" pitchFamily="34" charset="0"/>
                <a:sym typeface="+mn-ea"/>
              </a:rPr>
              <a:t>  </a:t>
            </a:r>
            <a:r>
              <a:rPr lang="zh-CN" altLang="en-US" b="1" dirty="0">
                <a:latin typeface="Arial" panose="020B0604020202020204" pitchFamily="34" charset="0"/>
                <a:ea typeface="黑体" panose="02010609060101010101" pitchFamily="49" charset="-122"/>
                <a:cs typeface="Arial" panose="020B0604020202020204" pitchFamily="34" charset="0"/>
                <a:sym typeface="+mn-ea"/>
              </a:rPr>
              <a:t>随机选取的并发量子程序组合可能由于深度差异大导致程序执行保真度降低</a:t>
            </a:r>
            <a:endParaRPr lang="zh-CN" altLang="en-US" b="1" dirty="0">
              <a:latin typeface="Arial" panose="020B0604020202020204" pitchFamily="34" charset="0"/>
              <a:ea typeface="黑体" panose="02010609060101010101" pitchFamily="49" charset="-122"/>
              <a:cs typeface="Arial" panose="020B0604020202020204" pitchFamily="34" charset="0"/>
            </a:endParaRPr>
          </a:p>
        </p:txBody>
      </p:sp>
      <p:grpSp>
        <p:nvGrpSpPr>
          <p:cNvPr id="100" name="组合 99"/>
          <p:cNvGrpSpPr/>
          <p:nvPr/>
        </p:nvGrpSpPr>
        <p:grpSpPr>
          <a:xfrm>
            <a:off x="1001480" y="1380139"/>
            <a:ext cx="2583875" cy="1120379"/>
            <a:chOff x="2769832" y="2686607"/>
            <a:chExt cx="3275860" cy="1420428"/>
          </a:xfrm>
        </p:grpSpPr>
        <p:sp>
          <p:nvSpPr>
            <p:cNvPr id="101" name="矩形 100"/>
            <p:cNvSpPr/>
            <p:nvPr/>
          </p:nvSpPr>
          <p:spPr>
            <a:xfrm>
              <a:off x="2769832" y="2920754"/>
              <a:ext cx="1420428" cy="31959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黑体" panose="02010609060101010101" pitchFamily="49" charset="-122"/>
                  <a:ea typeface="黑体" panose="02010609060101010101" pitchFamily="49" charset="-122"/>
                  <a:cs typeface="Arial" panose="020B0604020202020204" pitchFamily="34" charset="0"/>
                </a:rPr>
                <a:t>深度</a:t>
              </a:r>
              <a:r>
                <a:rPr lang="zh-CN" altLang="en-US" sz="140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en-US" altLang="zh-CN" sz="1400" dirty="0">
                  <a:solidFill>
                    <a:schemeClr val="tx1"/>
                  </a:solidFill>
                  <a:latin typeface="Arial" panose="020B0604020202020204" pitchFamily="34" charset="0"/>
                  <a:cs typeface="Arial" panose="020B0604020202020204" pitchFamily="34" charset="0"/>
                </a:rPr>
                <a:t>40</a:t>
              </a:r>
              <a:endParaRPr lang="zh-CN" altLang="en-US" sz="1400" dirty="0">
                <a:solidFill>
                  <a:schemeClr val="tx1"/>
                </a:solidFill>
                <a:latin typeface="Arial" panose="020B0604020202020204" pitchFamily="34" charset="0"/>
                <a:cs typeface="Arial" panose="020B0604020202020204" pitchFamily="34" charset="0"/>
              </a:endParaRPr>
            </a:p>
          </p:txBody>
        </p:sp>
        <p:sp>
          <p:nvSpPr>
            <p:cNvPr id="102" name="矩形 101"/>
            <p:cNvSpPr/>
            <p:nvPr/>
          </p:nvSpPr>
          <p:spPr>
            <a:xfrm>
              <a:off x="2769832" y="3553288"/>
              <a:ext cx="3275861" cy="31959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黑体" panose="02010609060101010101" pitchFamily="49" charset="-122"/>
                  <a:ea typeface="黑体" panose="02010609060101010101" pitchFamily="49" charset="-122"/>
                  <a:cs typeface="Arial" panose="020B0604020202020204" pitchFamily="34" charset="0"/>
                </a:rPr>
                <a:t>深度</a:t>
              </a:r>
              <a:r>
                <a:rPr lang="zh-CN" altLang="en-US" sz="140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en-US" altLang="zh-CN" sz="1400" dirty="0">
                  <a:solidFill>
                    <a:schemeClr val="tx1"/>
                  </a:solidFill>
                  <a:latin typeface="Arial" panose="020B0604020202020204" pitchFamily="34" charset="0"/>
                  <a:cs typeface="Arial" panose="020B0604020202020204" pitchFamily="34" charset="0"/>
                </a:rPr>
                <a:t>170</a:t>
              </a:r>
              <a:endParaRPr lang="zh-CN" altLang="en-US" sz="1400" dirty="0">
                <a:solidFill>
                  <a:schemeClr val="tx1"/>
                </a:solidFill>
                <a:latin typeface="Arial" panose="020B0604020202020204" pitchFamily="34" charset="0"/>
                <a:cs typeface="Arial" panose="020B0604020202020204" pitchFamily="34" charset="0"/>
              </a:endParaRPr>
            </a:p>
          </p:txBody>
        </p:sp>
        <p:cxnSp>
          <p:nvCxnSpPr>
            <p:cNvPr id="103" name="直接连接符 10"/>
            <p:cNvCxnSpPr/>
            <p:nvPr/>
          </p:nvCxnSpPr>
          <p:spPr>
            <a:xfrm>
              <a:off x="2769832" y="2686606"/>
              <a:ext cx="0" cy="142042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sp>
        <p:nvSpPr>
          <p:cNvPr id="104" name="箭头: 下 25"/>
          <p:cNvSpPr/>
          <p:nvPr/>
        </p:nvSpPr>
        <p:spPr>
          <a:xfrm>
            <a:off x="2190711" y="1843205"/>
            <a:ext cx="189054" cy="207603"/>
          </a:xfrm>
          <a:prstGeom prst="downArrow">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05" name="直接箭头连接符 27"/>
          <p:cNvCxnSpPr/>
          <p:nvPr/>
        </p:nvCxnSpPr>
        <p:spPr>
          <a:xfrm flipH="1">
            <a:off x="2369347" y="1677400"/>
            <a:ext cx="434668" cy="2557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组合 105"/>
          <p:cNvGrpSpPr/>
          <p:nvPr/>
        </p:nvGrpSpPr>
        <p:grpSpPr>
          <a:xfrm>
            <a:off x="2121854" y="1564828"/>
            <a:ext cx="326760" cy="251741"/>
            <a:chOff x="6791417" y="1615734"/>
            <a:chExt cx="479398" cy="369334"/>
          </a:xfrm>
        </p:grpSpPr>
        <p:sp>
          <p:nvSpPr>
            <p:cNvPr id="107" name="任意多边形: 形状 33"/>
            <p:cNvSpPr/>
            <p:nvPr/>
          </p:nvSpPr>
          <p:spPr>
            <a:xfrm>
              <a:off x="6791418" y="1822200"/>
              <a:ext cx="479388" cy="162868"/>
            </a:xfrm>
            <a:custGeom>
              <a:avLst/>
              <a:gdLst>
                <a:gd name="connsiteX0" fmla="*/ 182468 w 364937"/>
                <a:gd name="connsiteY0" fmla="*/ 0 h 162868"/>
                <a:gd name="connsiteX1" fmla="*/ 363382 w 364937"/>
                <a:gd name="connsiteY1" fmla="*/ 147449 h 162868"/>
                <a:gd name="connsiteX2" fmla="*/ 364937 w 364937"/>
                <a:gd name="connsiteY2" fmla="*/ 162868 h 162868"/>
                <a:gd name="connsiteX3" fmla="*/ 0 w 364937"/>
                <a:gd name="connsiteY3" fmla="*/ 162868 h 162868"/>
                <a:gd name="connsiteX4" fmla="*/ 1554 w 364937"/>
                <a:gd name="connsiteY4" fmla="*/ 147449 h 162868"/>
                <a:gd name="connsiteX5" fmla="*/ 182468 w 364937"/>
                <a:gd name="connsiteY5" fmla="*/ 0 h 1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937" h="162868">
                  <a:moveTo>
                    <a:pt x="182468" y="0"/>
                  </a:moveTo>
                  <a:cubicBezTo>
                    <a:pt x="271708" y="0"/>
                    <a:pt x="346163" y="63300"/>
                    <a:pt x="363382" y="147449"/>
                  </a:cubicBezTo>
                  <a:lnTo>
                    <a:pt x="364937" y="162868"/>
                  </a:lnTo>
                  <a:lnTo>
                    <a:pt x="0" y="162868"/>
                  </a:lnTo>
                  <a:lnTo>
                    <a:pt x="1554" y="147449"/>
                  </a:lnTo>
                  <a:cubicBezTo>
                    <a:pt x="18773" y="63300"/>
                    <a:pt x="93229" y="0"/>
                    <a:pt x="182468"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08" name="矩形 107"/>
            <p:cNvSpPr/>
            <p:nvPr/>
          </p:nvSpPr>
          <p:spPr>
            <a:xfrm>
              <a:off x="6791416" y="1930637"/>
              <a:ext cx="479388" cy="54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09" name="矩形 108"/>
            <p:cNvSpPr/>
            <p:nvPr/>
          </p:nvSpPr>
          <p:spPr>
            <a:xfrm>
              <a:off x="6791417" y="1615736"/>
              <a:ext cx="479389" cy="3693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10" name="直接箭头连接符 15"/>
            <p:cNvCxnSpPr>
              <a:stCxn id="109" idx="2"/>
            </p:cNvCxnSpPr>
            <p:nvPr/>
          </p:nvCxnSpPr>
          <p:spPr>
            <a:xfrm flipV="1">
              <a:off x="7031112" y="1666875"/>
              <a:ext cx="112638" cy="318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11" name="组合 110"/>
          <p:cNvGrpSpPr/>
          <p:nvPr/>
        </p:nvGrpSpPr>
        <p:grpSpPr>
          <a:xfrm>
            <a:off x="3585349" y="2063609"/>
            <a:ext cx="327388" cy="252226"/>
            <a:chOff x="6791417" y="1615736"/>
            <a:chExt cx="479398" cy="369336"/>
          </a:xfrm>
        </p:grpSpPr>
        <p:sp>
          <p:nvSpPr>
            <p:cNvPr id="112" name="任意多边形: 形状 37"/>
            <p:cNvSpPr/>
            <p:nvPr/>
          </p:nvSpPr>
          <p:spPr>
            <a:xfrm>
              <a:off x="6791418" y="1822200"/>
              <a:ext cx="479388" cy="162868"/>
            </a:xfrm>
            <a:custGeom>
              <a:avLst/>
              <a:gdLst>
                <a:gd name="connsiteX0" fmla="*/ 182468 w 364937"/>
                <a:gd name="connsiteY0" fmla="*/ 0 h 162868"/>
                <a:gd name="connsiteX1" fmla="*/ 363382 w 364937"/>
                <a:gd name="connsiteY1" fmla="*/ 147449 h 162868"/>
                <a:gd name="connsiteX2" fmla="*/ 364937 w 364937"/>
                <a:gd name="connsiteY2" fmla="*/ 162868 h 162868"/>
                <a:gd name="connsiteX3" fmla="*/ 0 w 364937"/>
                <a:gd name="connsiteY3" fmla="*/ 162868 h 162868"/>
                <a:gd name="connsiteX4" fmla="*/ 1554 w 364937"/>
                <a:gd name="connsiteY4" fmla="*/ 147449 h 162868"/>
                <a:gd name="connsiteX5" fmla="*/ 182468 w 364937"/>
                <a:gd name="connsiteY5" fmla="*/ 0 h 1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937" h="162868">
                  <a:moveTo>
                    <a:pt x="182468" y="0"/>
                  </a:moveTo>
                  <a:cubicBezTo>
                    <a:pt x="271708" y="0"/>
                    <a:pt x="346163" y="63300"/>
                    <a:pt x="363382" y="147449"/>
                  </a:cubicBezTo>
                  <a:lnTo>
                    <a:pt x="364937" y="162868"/>
                  </a:lnTo>
                  <a:lnTo>
                    <a:pt x="0" y="162868"/>
                  </a:lnTo>
                  <a:lnTo>
                    <a:pt x="1554" y="147449"/>
                  </a:lnTo>
                  <a:cubicBezTo>
                    <a:pt x="18773" y="63300"/>
                    <a:pt x="93229" y="0"/>
                    <a:pt x="182468"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13" name="矩形 112"/>
            <p:cNvSpPr/>
            <p:nvPr/>
          </p:nvSpPr>
          <p:spPr>
            <a:xfrm>
              <a:off x="6791416" y="1930637"/>
              <a:ext cx="479388" cy="54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14" name="矩形 113"/>
            <p:cNvSpPr/>
            <p:nvPr/>
          </p:nvSpPr>
          <p:spPr>
            <a:xfrm>
              <a:off x="6791417" y="1615736"/>
              <a:ext cx="479389" cy="3693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15" name="直接箭头连接符 41"/>
            <p:cNvCxnSpPr>
              <a:stCxn id="114" idx="2"/>
            </p:cNvCxnSpPr>
            <p:nvPr/>
          </p:nvCxnSpPr>
          <p:spPr>
            <a:xfrm flipV="1">
              <a:off x="7031112" y="1666875"/>
              <a:ext cx="112638" cy="318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16" name="文本框 115"/>
          <p:cNvSpPr txBox="1"/>
          <p:nvPr/>
        </p:nvSpPr>
        <p:spPr>
          <a:xfrm>
            <a:off x="1129500" y="2643838"/>
            <a:ext cx="2743372" cy="738664"/>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P1</a:t>
            </a:r>
            <a:r>
              <a:rPr lang="zh-CN" altLang="en-US" sz="1400" b="1" dirty="0">
                <a:latin typeface="Arial" panose="020B0604020202020204" pitchFamily="34" charset="0"/>
                <a:ea typeface="黑体" panose="02010609060101010101" pitchFamily="49" charset="-122"/>
                <a:cs typeface="Arial" panose="020B0604020202020204" pitchFamily="34" charset="0"/>
              </a:rPr>
              <a:t>执行完成后</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立即测量会</a:t>
            </a:r>
            <a:r>
              <a:rPr lang="zh-CN" altLang="en-US" sz="1400" b="1" dirty="0">
                <a:latin typeface="Arial" panose="020B0604020202020204" pitchFamily="34" charset="0"/>
                <a:ea typeface="黑体" panose="02010609060101010101" pitchFamily="49" charset="-122"/>
                <a:cs typeface="Arial" panose="020B0604020202020204" pitchFamily="34" charset="0"/>
              </a:rPr>
              <a:t>导致</a:t>
            </a:r>
            <a:r>
              <a:rPr lang="en-US" altLang="zh-CN" sz="1400" b="1" dirty="0">
                <a:latin typeface="Arial" panose="020B0604020202020204" pitchFamily="34" charset="0"/>
                <a:ea typeface="黑体" panose="02010609060101010101" pitchFamily="49" charset="-122"/>
                <a:cs typeface="Arial" panose="020B0604020202020204" pitchFamily="34" charset="0"/>
              </a:rPr>
              <a:t>P2</a:t>
            </a:r>
            <a:r>
              <a:rPr lang="zh-CN" altLang="en-US" sz="1400" b="1" dirty="0">
                <a:latin typeface="Arial" panose="020B0604020202020204" pitchFamily="34" charset="0"/>
                <a:ea typeface="黑体" panose="02010609060101010101" pitchFamily="49" charset="-122"/>
                <a:cs typeface="Arial" panose="020B0604020202020204" pitchFamily="34" charset="0"/>
              </a:rPr>
              <a:t>的</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运行状态受到强烈干扰</a:t>
            </a:r>
            <a:r>
              <a:rPr lang="zh-CN" altLang="en-US" sz="1400" b="1" dirty="0">
                <a:latin typeface="Arial" panose="020B0604020202020204" pitchFamily="34" charset="0"/>
                <a:ea typeface="黑体" panose="02010609060101010101" pitchFamily="49" charset="-122"/>
                <a:cs typeface="Arial" panose="020B0604020202020204" pitchFamily="34" charset="0"/>
              </a:rPr>
              <a:t>，降低</a:t>
            </a:r>
            <a:r>
              <a:rPr lang="en-US" altLang="zh-CN" sz="1400" b="1" dirty="0">
                <a:latin typeface="Arial" panose="020B0604020202020204" pitchFamily="34" charset="0"/>
                <a:ea typeface="黑体" panose="02010609060101010101" pitchFamily="49" charset="-122"/>
                <a:cs typeface="Arial" panose="020B0604020202020204" pitchFamily="34" charset="0"/>
              </a:rPr>
              <a:t>P2</a:t>
            </a:r>
            <a:r>
              <a:rPr lang="zh-CN" altLang="en-US" sz="1400" b="1" dirty="0">
                <a:latin typeface="Arial" panose="020B0604020202020204" pitchFamily="34" charset="0"/>
                <a:ea typeface="黑体" panose="02010609060101010101" pitchFamily="49" charset="-122"/>
                <a:cs typeface="Arial" panose="020B0604020202020204" pitchFamily="34" charset="0"/>
              </a:rPr>
              <a:t>的程序执行保真度</a:t>
            </a:r>
          </a:p>
        </p:txBody>
      </p:sp>
      <p:sp>
        <p:nvSpPr>
          <p:cNvPr id="117" name="文本框 116"/>
          <p:cNvSpPr txBox="1"/>
          <p:nvPr/>
        </p:nvSpPr>
        <p:spPr>
          <a:xfrm>
            <a:off x="3222871" y="2295177"/>
            <a:ext cx="1040543" cy="307777"/>
          </a:xfrm>
          <a:prstGeom prst="rect">
            <a:avLst/>
          </a:prstGeom>
          <a:noFill/>
        </p:spPr>
        <p:txBody>
          <a:bodyPr wrap="square" rtlCol="0">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测量操作</a:t>
            </a:r>
          </a:p>
        </p:txBody>
      </p:sp>
      <p:sp>
        <p:nvSpPr>
          <p:cNvPr id="118" name="文本框 117"/>
          <p:cNvSpPr txBox="1"/>
          <p:nvPr/>
        </p:nvSpPr>
        <p:spPr>
          <a:xfrm>
            <a:off x="882165" y="2295177"/>
            <a:ext cx="1040543" cy="307777"/>
          </a:xfrm>
          <a:prstGeom prst="rect">
            <a:avLst/>
          </a:prstGeom>
          <a:noFill/>
        </p:spPr>
        <p:txBody>
          <a:bodyPr wrap="square" rtlCol="0">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开始执行</a:t>
            </a:r>
          </a:p>
        </p:txBody>
      </p:sp>
      <p:sp>
        <p:nvSpPr>
          <p:cNvPr id="119" name="文本框 118"/>
          <p:cNvSpPr txBox="1"/>
          <p:nvPr/>
        </p:nvSpPr>
        <p:spPr>
          <a:xfrm>
            <a:off x="529822" y="1525443"/>
            <a:ext cx="547942" cy="307777"/>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P1</a:t>
            </a:r>
            <a:endParaRPr lang="zh-CN" altLang="en-US" sz="1400" b="1" dirty="0">
              <a:latin typeface="Arial" panose="020B0604020202020204" pitchFamily="34" charset="0"/>
              <a:ea typeface="黑体" panose="02010609060101010101" pitchFamily="49" charset="-122"/>
              <a:cs typeface="Arial" panose="020B0604020202020204" pitchFamily="34" charset="0"/>
            </a:endParaRPr>
          </a:p>
        </p:txBody>
      </p:sp>
      <p:sp>
        <p:nvSpPr>
          <p:cNvPr id="120" name="文本框 119"/>
          <p:cNvSpPr txBox="1"/>
          <p:nvPr/>
        </p:nvSpPr>
        <p:spPr>
          <a:xfrm>
            <a:off x="529822" y="2035829"/>
            <a:ext cx="547942" cy="307777"/>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P2</a:t>
            </a:r>
            <a:endParaRPr lang="zh-CN" altLang="en-US" sz="1400" b="1" dirty="0">
              <a:latin typeface="Arial" panose="020B0604020202020204" pitchFamily="34" charset="0"/>
              <a:ea typeface="黑体" panose="02010609060101010101" pitchFamily="49" charset="-122"/>
              <a:cs typeface="Arial" panose="020B0604020202020204" pitchFamily="34" charset="0"/>
            </a:endParaRPr>
          </a:p>
        </p:txBody>
      </p:sp>
      <p:sp>
        <p:nvSpPr>
          <p:cNvPr id="121" name="文本框 120"/>
          <p:cNvSpPr txBox="1"/>
          <p:nvPr/>
        </p:nvSpPr>
        <p:spPr>
          <a:xfrm>
            <a:off x="2623941" y="1384962"/>
            <a:ext cx="1905992" cy="523220"/>
          </a:xfrm>
          <a:prstGeom prst="rect">
            <a:avLst/>
          </a:prstGeom>
          <a:noFill/>
        </p:spPr>
        <p:txBody>
          <a:bodyPr wrap="square" rtlCol="0">
            <a:spAutoFit/>
          </a:bodyPr>
          <a:lstStyle/>
          <a:p>
            <a:pPr algn="ct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测量操作对</a:t>
            </a: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P2</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的运行状态造成强烈干扰</a:t>
            </a:r>
          </a:p>
        </p:txBody>
      </p:sp>
      <p:sp>
        <p:nvSpPr>
          <p:cNvPr id="201" name="文本框 200"/>
          <p:cNvSpPr txBox="1"/>
          <p:nvPr/>
        </p:nvSpPr>
        <p:spPr>
          <a:xfrm>
            <a:off x="4922771" y="2643838"/>
            <a:ext cx="3390425" cy="954107"/>
          </a:xfrm>
          <a:prstGeom prst="rect">
            <a:avLst/>
          </a:prstGeom>
          <a:noFill/>
        </p:spPr>
        <p:txBody>
          <a:bodyPr wrap="square" rtlCol="0">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所有程序均执行完成后</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统一测量，</a:t>
            </a:r>
            <a:r>
              <a:rPr lang="en-US" altLang="zh-CN" sz="1400" b="1" dirty="0">
                <a:latin typeface="Arial" panose="020B0604020202020204" pitchFamily="34" charset="0"/>
                <a:ea typeface="黑体" panose="02010609060101010101" pitchFamily="49" charset="-122"/>
                <a:cs typeface="Arial" panose="020B0604020202020204" pitchFamily="34" charset="0"/>
              </a:rPr>
              <a:t>P1</a:t>
            </a:r>
            <a:r>
              <a:rPr lang="zh-CN" altLang="en-US" sz="1400" b="1" dirty="0">
                <a:latin typeface="Arial" panose="020B0604020202020204" pitchFamily="34" charset="0"/>
                <a:ea typeface="黑体" panose="02010609060101010101" pitchFamily="49" charset="-122"/>
                <a:cs typeface="Arial" panose="020B0604020202020204" pitchFamily="34" charset="0"/>
              </a:rPr>
              <a:t>执行完成后需等待，由于量子位状态保持时间短，会导致较严重的</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退相干错误</a:t>
            </a:r>
            <a:r>
              <a:rPr lang="zh-CN" altLang="en-US" sz="1400" b="1" dirty="0">
                <a:latin typeface="Arial" panose="020B0604020202020204" pitchFamily="34" charset="0"/>
                <a:ea typeface="黑体" panose="02010609060101010101" pitchFamily="49" charset="-122"/>
                <a:cs typeface="Arial" panose="020B0604020202020204" pitchFamily="34" charset="0"/>
              </a:rPr>
              <a:t>，降低</a:t>
            </a:r>
            <a:r>
              <a:rPr lang="en-US" altLang="zh-CN" sz="1400" b="1" dirty="0">
                <a:latin typeface="Arial" panose="020B0604020202020204" pitchFamily="34" charset="0"/>
                <a:ea typeface="黑体" panose="02010609060101010101" pitchFamily="49" charset="-122"/>
                <a:cs typeface="Arial" panose="020B0604020202020204" pitchFamily="34" charset="0"/>
              </a:rPr>
              <a:t>P1</a:t>
            </a:r>
            <a:r>
              <a:rPr lang="zh-CN" altLang="en-US" sz="1400" b="1" dirty="0">
                <a:latin typeface="Arial" panose="020B0604020202020204" pitchFamily="34" charset="0"/>
                <a:ea typeface="黑体" panose="02010609060101010101" pitchFamily="49" charset="-122"/>
                <a:cs typeface="Arial" panose="020B0604020202020204" pitchFamily="34" charset="0"/>
              </a:rPr>
              <a:t>的程序执行保真度</a:t>
            </a:r>
          </a:p>
        </p:txBody>
      </p:sp>
      <p:sp>
        <p:nvSpPr>
          <p:cNvPr id="217" name="文本框 216"/>
          <p:cNvSpPr txBox="1"/>
          <p:nvPr/>
        </p:nvSpPr>
        <p:spPr>
          <a:xfrm>
            <a:off x="5878897" y="1197445"/>
            <a:ext cx="2187376" cy="523220"/>
          </a:xfrm>
          <a:prstGeom prst="rect">
            <a:avLst/>
          </a:prstGeom>
          <a:noFill/>
        </p:spPr>
        <p:txBody>
          <a:bodyPr wrap="square" rtlCol="0">
            <a:spAutoFit/>
          </a:bodyPr>
          <a:lstStyle/>
          <a:p>
            <a:pPr algn="ctr"/>
            <a:r>
              <a:rPr lang="en-US" altLang="zh-CN" sz="1400" b="1" dirty="0">
                <a:solidFill>
                  <a:schemeClr val="tx1"/>
                </a:solidFill>
                <a:latin typeface="Arial" panose="020B0604020202020204" pitchFamily="34" charset="0"/>
                <a:ea typeface="黑体" panose="02010609060101010101" pitchFamily="49" charset="-122"/>
                <a:cs typeface="Arial" panose="020B0604020202020204" pitchFamily="34" charset="0"/>
              </a:rPr>
              <a:t>P1</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执行完成后需等待，退相干错误严重</a:t>
            </a:r>
          </a:p>
        </p:txBody>
      </p:sp>
      <p:grpSp>
        <p:nvGrpSpPr>
          <p:cNvPr id="219" name="组合 218"/>
          <p:cNvGrpSpPr/>
          <p:nvPr/>
        </p:nvGrpSpPr>
        <p:grpSpPr>
          <a:xfrm>
            <a:off x="4648800" y="1432459"/>
            <a:ext cx="3733592" cy="1222815"/>
            <a:chOff x="4509461" y="1684307"/>
            <a:chExt cx="3733592" cy="1222815"/>
          </a:xfrm>
        </p:grpSpPr>
        <p:grpSp>
          <p:nvGrpSpPr>
            <p:cNvPr id="122" name="组合 121"/>
            <p:cNvGrpSpPr/>
            <p:nvPr/>
          </p:nvGrpSpPr>
          <p:grpSpPr>
            <a:xfrm>
              <a:off x="4981119" y="1684307"/>
              <a:ext cx="2583875" cy="1120379"/>
              <a:chOff x="2769832" y="2686606"/>
              <a:chExt cx="3275861" cy="1420427"/>
            </a:xfrm>
          </p:grpSpPr>
          <p:sp>
            <p:nvSpPr>
              <p:cNvPr id="124" name="矩形 123"/>
              <p:cNvSpPr/>
              <p:nvPr/>
            </p:nvSpPr>
            <p:spPr>
              <a:xfrm>
                <a:off x="2769832" y="2920754"/>
                <a:ext cx="1420428" cy="31959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黑体" panose="02010609060101010101" pitchFamily="49" charset="-122"/>
                    <a:ea typeface="黑体" panose="02010609060101010101" pitchFamily="49" charset="-122"/>
                    <a:cs typeface="Arial" panose="020B0604020202020204" pitchFamily="34" charset="0"/>
                  </a:rPr>
                  <a:t>深度</a:t>
                </a:r>
                <a:r>
                  <a:rPr lang="zh-CN" altLang="en-US" sz="140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en-US" altLang="zh-CN" sz="1400" dirty="0">
                    <a:solidFill>
                      <a:schemeClr val="tx1"/>
                    </a:solidFill>
                    <a:latin typeface="黑体" panose="02010609060101010101" pitchFamily="49" charset="-122"/>
                    <a:ea typeface="黑体" panose="02010609060101010101" pitchFamily="49" charset="-122"/>
                    <a:cs typeface="Arial" panose="020B0604020202020204" pitchFamily="34" charset="0"/>
                  </a:rPr>
                  <a:t>40</a:t>
                </a:r>
                <a:endParaRPr lang="zh-CN" altLang="en-US" sz="1400" dirty="0">
                  <a:solidFill>
                    <a:schemeClr val="tx1"/>
                  </a:solidFill>
                  <a:latin typeface="黑体" panose="02010609060101010101" pitchFamily="49" charset="-122"/>
                  <a:ea typeface="黑体" panose="02010609060101010101" pitchFamily="49" charset="-122"/>
                  <a:cs typeface="Arial" panose="020B0604020202020204" pitchFamily="34" charset="0"/>
                </a:endParaRPr>
              </a:p>
            </p:txBody>
          </p:sp>
          <p:sp>
            <p:nvSpPr>
              <p:cNvPr id="126" name="矩形 125"/>
              <p:cNvSpPr/>
              <p:nvPr/>
            </p:nvSpPr>
            <p:spPr>
              <a:xfrm>
                <a:off x="2769832" y="3553288"/>
                <a:ext cx="3275861" cy="319596"/>
              </a:xfrm>
              <a:prstGeom prst="rect">
                <a:avLst/>
              </a:prstGeom>
              <a:solidFill>
                <a:schemeClr val="bg1">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400" dirty="0">
                    <a:solidFill>
                      <a:schemeClr val="tx1"/>
                    </a:solidFill>
                    <a:latin typeface="黑体" panose="02010609060101010101" pitchFamily="49" charset="-122"/>
                    <a:ea typeface="黑体" panose="02010609060101010101" pitchFamily="49" charset="-122"/>
                    <a:cs typeface="Arial" panose="020B0604020202020204" pitchFamily="34" charset="0"/>
                  </a:rPr>
                  <a:t>深度</a:t>
                </a:r>
                <a:r>
                  <a:rPr lang="zh-CN" altLang="en-US" sz="1400" dirty="0">
                    <a:solidFill>
                      <a:schemeClr val="tx1"/>
                    </a:solidFill>
                    <a:latin typeface="Arial" panose="020B0604020202020204" pitchFamily="34" charset="0"/>
                    <a:ea typeface="黑体" panose="02010609060101010101" pitchFamily="49" charset="-122"/>
                    <a:cs typeface="Arial" panose="020B0604020202020204" pitchFamily="34" charset="0"/>
                  </a:rPr>
                  <a:t>：</a:t>
                </a:r>
                <a:r>
                  <a:rPr lang="en-US" altLang="zh-CN" sz="1400" dirty="0">
                    <a:solidFill>
                      <a:schemeClr val="tx1"/>
                    </a:solidFill>
                    <a:latin typeface="Arial" panose="020B0604020202020204" pitchFamily="34" charset="0"/>
                    <a:cs typeface="Arial" panose="020B0604020202020204" pitchFamily="34" charset="0"/>
                  </a:rPr>
                  <a:t>170</a:t>
                </a:r>
                <a:endParaRPr lang="zh-CN" altLang="en-US" sz="1400" dirty="0">
                  <a:solidFill>
                    <a:schemeClr val="tx1"/>
                  </a:solidFill>
                  <a:latin typeface="Arial" panose="020B0604020202020204" pitchFamily="34" charset="0"/>
                  <a:cs typeface="Arial" panose="020B0604020202020204" pitchFamily="34" charset="0"/>
                </a:endParaRPr>
              </a:p>
            </p:txBody>
          </p:sp>
          <p:cxnSp>
            <p:nvCxnSpPr>
              <p:cNvPr id="127" name="直接连接符 10"/>
              <p:cNvCxnSpPr/>
              <p:nvPr/>
            </p:nvCxnSpPr>
            <p:spPr>
              <a:xfrm>
                <a:off x="2769832" y="2686606"/>
                <a:ext cx="0" cy="1420427"/>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grpSp>
        <p:grpSp>
          <p:nvGrpSpPr>
            <p:cNvPr id="128" name="组合 127"/>
            <p:cNvGrpSpPr/>
            <p:nvPr/>
          </p:nvGrpSpPr>
          <p:grpSpPr>
            <a:xfrm>
              <a:off x="7565622" y="1895121"/>
              <a:ext cx="326755" cy="251739"/>
              <a:chOff x="6791416" y="1615736"/>
              <a:chExt cx="479390" cy="369332"/>
            </a:xfrm>
          </p:grpSpPr>
          <p:sp>
            <p:nvSpPr>
              <p:cNvPr id="129" name="任意多边形: 形状 33"/>
              <p:cNvSpPr/>
              <p:nvPr/>
            </p:nvSpPr>
            <p:spPr>
              <a:xfrm>
                <a:off x="6791418" y="1822200"/>
                <a:ext cx="479388" cy="162868"/>
              </a:xfrm>
              <a:custGeom>
                <a:avLst/>
                <a:gdLst>
                  <a:gd name="connsiteX0" fmla="*/ 182468 w 364937"/>
                  <a:gd name="connsiteY0" fmla="*/ 0 h 162868"/>
                  <a:gd name="connsiteX1" fmla="*/ 363382 w 364937"/>
                  <a:gd name="connsiteY1" fmla="*/ 147449 h 162868"/>
                  <a:gd name="connsiteX2" fmla="*/ 364937 w 364937"/>
                  <a:gd name="connsiteY2" fmla="*/ 162868 h 162868"/>
                  <a:gd name="connsiteX3" fmla="*/ 0 w 364937"/>
                  <a:gd name="connsiteY3" fmla="*/ 162868 h 162868"/>
                  <a:gd name="connsiteX4" fmla="*/ 1554 w 364937"/>
                  <a:gd name="connsiteY4" fmla="*/ 147449 h 162868"/>
                  <a:gd name="connsiteX5" fmla="*/ 182468 w 364937"/>
                  <a:gd name="connsiteY5" fmla="*/ 0 h 1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937" h="162868">
                    <a:moveTo>
                      <a:pt x="182468" y="0"/>
                    </a:moveTo>
                    <a:cubicBezTo>
                      <a:pt x="271708" y="0"/>
                      <a:pt x="346163" y="63300"/>
                      <a:pt x="363382" y="147449"/>
                    </a:cubicBezTo>
                    <a:lnTo>
                      <a:pt x="364937" y="162868"/>
                    </a:lnTo>
                    <a:lnTo>
                      <a:pt x="0" y="162868"/>
                    </a:lnTo>
                    <a:lnTo>
                      <a:pt x="1554" y="147449"/>
                    </a:lnTo>
                    <a:cubicBezTo>
                      <a:pt x="18773" y="63300"/>
                      <a:pt x="93229" y="0"/>
                      <a:pt x="182468"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67" name="矩形 166"/>
              <p:cNvSpPr/>
              <p:nvPr/>
            </p:nvSpPr>
            <p:spPr>
              <a:xfrm>
                <a:off x="6791416" y="1930637"/>
                <a:ext cx="479388" cy="54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71" name="矩形 170"/>
              <p:cNvSpPr/>
              <p:nvPr/>
            </p:nvSpPr>
            <p:spPr>
              <a:xfrm>
                <a:off x="6791417" y="1615736"/>
                <a:ext cx="479389" cy="3693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178" name="直接箭头连接符 15"/>
              <p:cNvCxnSpPr>
                <a:stCxn id="171" idx="2"/>
              </p:cNvCxnSpPr>
              <p:nvPr/>
            </p:nvCxnSpPr>
            <p:spPr>
              <a:xfrm flipV="1">
                <a:off x="7031112" y="1666875"/>
                <a:ext cx="112638" cy="318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82" name="组合 181"/>
            <p:cNvGrpSpPr/>
            <p:nvPr/>
          </p:nvGrpSpPr>
          <p:grpSpPr>
            <a:xfrm>
              <a:off x="7564994" y="2367775"/>
              <a:ext cx="327383" cy="252223"/>
              <a:chOff x="6791416" y="1615736"/>
              <a:chExt cx="479390" cy="369332"/>
            </a:xfrm>
          </p:grpSpPr>
          <p:sp>
            <p:nvSpPr>
              <p:cNvPr id="190" name="任意多边形: 形状 37"/>
              <p:cNvSpPr/>
              <p:nvPr/>
            </p:nvSpPr>
            <p:spPr>
              <a:xfrm>
                <a:off x="6791418" y="1822200"/>
                <a:ext cx="479388" cy="162868"/>
              </a:xfrm>
              <a:custGeom>
                <a:avLst/>
                <a:gdLst>
                  <a:gd name="connsiteX0" fmla="*/ 182468 w 364937"/>
                  <a:gd name="connsiteY0" fmla="*/ 0 h 162868"/>
                  <a:gd name="connsiteX1" fmla="*/ 363382 w 364937"/>
                  <a:gd name="connsiteY1" fmla="*/ 147449 h 162868"/>
                  <a:gd name="connsiteX2" fmla="*/ 364937 w 364937"/>
                  <a:gd name="connsiteY2" fmla="*/ 162868 h 162868"/>
                  <a:gd name="connsiteX3" fmla="*/ 0 w 364937"/>
                  <a:gd name="connsiteY3" fmla="*/ 162868 h 162868"/>
                  <a:gd name="connsiteX4" fmla="*/ 1554 w 364937"/>
                  <a:gd name="connsiteY4" fmla="*/ 147449 h 162868"/>
                  <a:gd name="connsiteX5" fmla="*/ 182468 w 364937"/>
                  <a:gd name="connsiteY5" fmla="*/ 0 h 162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4937" h="162868">
                    <a:moveTo>
                      <a:pt x="182468" y="0"/>
                    </a:moveTo>
                    <a:cubicBezTo>
                      <a:pt x="271708" y="0"/>
                      <a:pt x="346163" y="63300"/>
                      <a:pt x="363382" y="147449"/>
                    </a:cubicBezTo>
                    <a:lnTo>
                      <a:pt x="364937" y="162868"/>
                    </a:lnTo>
                    <a:lnTo>
                      <a:pt x="0" y="162868"/>
                    </a:lnTo>
                    <a:lnTo>
                      <a:pt x="1554" y="147449"/>
                    </a:lnTo>
                    <a:cubicBezTo>
                      <a:pt x="18773" y="63300"/>
                      <a:pt x="93229" y="0"/>
                      <a:pt x="182468" y="0"/>
                    </a:cubicBez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400"/>
              </a:p>
            </p:txBody>
          </p:sp>
          <p:sp>
            <p:nvSpPr>
              <p:cNvPr id="196" name="矩形 195"/>
              <p:cNvSpPr/>
              <p:nvPr/>
            </p:nvSpPr>
            <p:spPr>
              <a:xfrm>
                <a:off x="6791416" y="1930637"/>
                <a:ext cx="479388" cy="544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199" name="矩形 198"/>
              <p:cNvSpPr/>
              <p:nvPr/>
            </p:nvSpPr>
            <p:spPr>
              <a:xfrm>
                <a:off x="6791417" y="1615736"/>
                <a:ext cx="479389" cy="36933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cxnSp>
            <p:nvCxnSpPr>
              <p:cNvPr id="200" name="直接箭头连接符 41"/>
              <p:cNvCxnSpPr>
                <a:stCxn id="199" idx="2"/>
              </p:cNvCxnSpPr>
              <p:nvPr/>
            </p:nvCxnSpPr>
            <p:spPr>
              <a:xfrm flipV="1">
                <a:off x="7031112" y="1666875"/>
                <a:ext cx="112638" cy="3181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07" name="文本框 206"/>
            <p:cNvSpPr txBox="1"/>
            <p:nvPr/>
          </p:nvSpPr>
          <p:spPr>
            <a:xfrm>
              <a:off x="7202510" y="2599345"/>
              <a:ext cx="1040543" cy="307777"/>
            </a:xfrm>
            <a:prstGeom prst="rect">
              <a:avLst/>
            </a:prstGeom>
            <a:noFill/>
          </p:spPr>
          <p:txBody>
            <a:bodyPr wrap="square" rtlCol="0">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测量操作</a:t>
              </a:r>
            </a:p>
          </p:txBody>
        </p:sp>
        <p:sp>
          <p:nvSpPr>
            <p:cNvPr id="208" name="文本框 207"/>
            <p:cNvSpPr txBox="1"/>
            <p:nvPr/>
          </p:nvSpPr>
          <p:spPr>
            <a:xfrm>
              <a:off x="4861804" y="2599345"/>
              <a:ext cx="1040543" cy="307777"/>
            </a:xfrm>
            <a:prstGeom prst="rect">
              <a:avLst/>
            </a:prstGeom>
            <a:noFill/>
          </p:spPr>
          <p:txBody>
            <a:bodyPr wrap="square" rtlCol="0">
              <a:spAutoFit/>
            </a:bodyPr>
            <a:lstStyle/>
            <a:p>
              <a:pPr algn="ctr"/>
              <a:r>
                <a:rPr lang="zh-CN" altLang="en-US" sz="1400" b="1" dirty="0">
                  <a:latin typeface="Arial" panose="020B0604020202020204" pitchFamily="34" charset="0"/>
                  <a:ea typeface="黑体" panose="02010609060101010101" pitchFamily="49" charset="-122"/>
                  <a:cs typeface="Arial" panose="020B0604020202020204" pitchFamily="34" charset="0"/>
                </a:rPr>
                <a:t>开始执行</a:t>
              </a:r>
            </a:p>
          </p:txBody>
        </p:sp>
        <p:sp>
          <p:nvSpPr>
            <p:cNvPr id="209" name="文本框 208"/>
            <p:cNvSpPr txBox="1"/>
            <p:nvPr/>
          </p:nvSpPr>
          <p:spPr>
            <a:xfrm>
              <a:off x="4509461" y="1829611"/>
              <a:ext cx="547942" cy="307777"/>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P1</a:t>
              </a:r>
              <a:endParaRPr lang="zh-CN" altLang="en-US" sz="1400" b="1" dirty="0">
                <a:latin typeface="Arial" panose="020B0604020202020204" pitchFamily="34" charset="0"/>
                <a:ea typeface="黑体" panose="02010609060101010101" pitchFamily="49" charset="-122"/>
                <a:cs typeface="Arial" panose="020B0604020202020204" pitchFamily="34" charset="0"/>
              </a:endParaRPr>
            </a:p>
          </p:txBody>
        </p:sp>
        <p:sp>
          <p:nvSpPr>
            <p:cNvPr id="216" name="文本框 215"/>
            <p:cNvSpPr txBox="1"/>
            <p:nvPr/>
          </p:nvSpPr>
          <p:spPr>
            <a:xfrm>
              <a:off x="4509461" y="2339997"/>
              <a:ext cx="547942" cy="307777"/>
            </a:xfrm>
            <a:prstGeom prst="rect">
              <a:avLst/>
            </a:prstGeom>
            <a:noFill/>
          </p:spPr>
          <p:txBody>
            <a:bodyPr wrap="square" rtlCol="0">
              <a:spAutoFit/>
            </a:bodyPr>
            <a:lstStyle/>
            <a:p>
              <a:pPr algn="ctr"/>
              <a:r>
                <a:rPr lang="en-US" altLang="zh-CN" sz="1400" b="1" dirty="0">
                  <a:latin typeface="Arial" panose="020B0604020202020204" pitchFamily="34" charset="0"/>
                  <a:ea typeface="黑体" panose="02010609060101010101" pitchFamily="49" charset="-122"/>
                  <a:cs typeface="Arial" panose="020B0604020202020204" pitchFamily="34" charset="0"/>
                </a:rPr>
                <a:t>P2</a:t>
              </a:r>
              <a:endParaRPr lang="zh-CN" altLang="en-US" sz="1400" b="1" dirty="0">
                <a:latin typeface="Arial" panose="020B0604020202020204" pitchFamily="34" charset="0"/>
                <a:ea typeface="黑体" panose="02010609060101010101" pitchFamily="49" charset="-122"/>
                <a:cs typeface="Arial" panose="020B0604020202020204" pitchFamily="34" charset="0"/>
              </a:endParaRPr>
            </a:p>
          </p:txBody>
        </p:sp>
        <p:cxnSp>
          <p:nvCxnSpPr>
            <p:cNvPr id="218" name="直接连接符 32"/>
            <p:cNvCxnSpPr/>
            <p:nvPr/>
          </p:nvCxnSpPr>
          <p:spPr>
            <a:xfrm>
              <a:off x="6101498" y="2009721"/>
              <a:ext cx="1463496" cy="4308"/>
            </a:xfrm>
            <a:prstGeom prst="line">
              <a:avLst/>
            </a:prstGeom>
            <a:ln w="38100">
              <a:solidFill>
                <a:srgbClr val="C00000"/>
              </a:solidFill>
              <a:prstDash val="dash"/>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252" name="图片 251"/>
          <p:cNvPicPr>
            <a:picLocks noChangeAspect="1"/>
          </p:cNvPicPr>
          <p:nvPr/>
        </p:nvPicPr>
        <p:blipFill>
          <a:blip r:embed="rId2"/>
          <a:stretch>
            <a:fillRect/>
          </a:stretch>
        </p:blipFill>
        <p:spPr>
          <a:xfrm>
            <a:off x="291146" y="4477277"/>
            <a:ext cx="4064944" cy="1562074"/>
          </a:xfrm>
          <a:prstGeom prst="rect">
            <a:avLst/>
          </a:prstGeom>
        </p:spPr>
      </p:pic>
      <p:sp>
        <p:nvSpPr>
          <p:cNvPr id="253" name="文本框 252"/>
          <p:cNvSpPr txBox="1"/>
          <p:nvPr/>
        </p:nvSpPr>
        <p:spPr>
          <a:xfrm>
            <a:off x="628405" y="6021248"/>
            <a:ext cx="3390425" cy="307777"/>
          </a:xfrm>
          <a:prstGeom prst="rect">
            <a:avLst/>
          </a:prstGeom>
          <a:noFill/>
        </p:spPr>
        <p:txBody>
          <a:bodyPr wrap="square" rtlCol="0">
            <a:spAutoFit/>
          </a:bodyPr>
          <a:lstStyle/>
          <a:p>
            <a:pPr algn="ctr"/>
            <a:r>
              <a:rPr lang="en-US" altLang="zh-CN" sz="1400" b="1" dirty="0" err="1">
                <a:latin typeface="Arial" panose="020B0604020202020204" pitchFamily="34" charset="0"/>
                <a:ea typeface="黑体" panose="02010609060101010101" pitchFamily="49" charset="-122"/>
                <a:cs typeface="Arial" panose="020B0604020202020204" pitchFamily="34" charset="0"/>
              </a:rPr>
              <a:t>QuCloud</a:t>
            </a:r>
            <a:r>
              <a:rPr lang="en-US" altLang="zh-CN" sz="1400" b="1" dirty="0">
                <a:latin typeface="Arial" panose="020B0604020202020204" pitchFamily="34" charset="0"/>
                <a:ea typeface="黑体" panose="02010609060101010101" pitchFamily="49" charset="-122"/>
                <a:cs typeface="Arial" panose="020B0604020202020204" pitchFamily="34" charset="0"/>
              </a:rPr>
              <a:t>+</a:t>
            </a:r>
            <a:r>
              <a:rPr lang="zh-CN" altLang="en-US" sz="1400" b="1" dirty="0">
                <a:latin typeface="Arial" panose="020B0604020202020204" pitchFamily="34" charset="0"/>
                <a:ea typeface="黑体" panose="02010609060101010101" pitchFamily="49" charset="-122"/>
                <a:cs typeface="Arial" panose="020B0604020202020204" pitchFamily="34" charset="0"/>
              </a:rPr>
              <a:t>并发量子程序任务调度逻辑</a:t>
            </a:r>
          </a:p>
        </p:txBody>
      </p:sp>
      <p:sp>
        <p:nvSpPr>
          <p:cNvPr id="254" name="文本框 253"/>
          <p:cNvSpPr txBox="1"/>
          <p:nvPr/>
        </p:nvSpPr>
        <p:spPr>
          <a:xfrm>
            <a:off x="4550192" y="4060368"/>
            <a:ext cx="4486824" cy="2503249"/>
          </a:xfrm>
          <a:prstGeom prst="rect">
            <a:avLst/>
          </a:prstGeom>
          <a:noFill/>
        </p:spPr>
        <p:txBody>
          <a:bodyPr wrap="square" rtlCol="0">
            <a:spAutoFit/>
          </a:bodyPr>
          <a:lstStyle/>
          <a:p>
            <a:pPr marL="285750" indent="-285750">
              <a:spcAft>
                <a:spcPts val="1000"/>
              </a:spcAft>
              <a:buFont typeface="Wingdings" panose="05000000000000000000" pitchFamily="2" charset="2"/>
              <a:buChar char="l"/>
            </a:pPr>
            <a:r>
              <a:rPr lang="zh-CN" altLang="en-US" sz="1400" b="1" dirty="0">
                <a:latin typeface="Arial" panose="020B0604020202020204" pitchFamily="34" charset="0"/>
                <a:ea typeface="黑体" panose="02010609060101010101" pitchFamily="49" charset="-122"/>
                <a:cs typeface="Arial" panose="020B0604020202020204" pitchFamily="34" charset="0"/>
              </a:rPr>
              <a:t>选取任务加入当前任务集合时，候选任务按照与首项任务的匹配度值（</a:t>
            </a:r>
            <a:r>
              <a:rPr lang="zh-CN" altLang="en-US" sz="1400" b="1" dirty="0">
                <a:solidFill>
                  <a:schemeClr val="tx1"/>
                </a:solidFill>
                <a:latin typeface="Arial" panose="020B0604020202020204" pitchFamily="34" charset="0"/>
                <a:ea typeface="黑体" panose="02010609060101010101" pitchFamily="49" charset="-122"/>
                <a:cs typeface="Arial" panose="020B0604020202020204" pitchFamily="34" charset="0"/>
              </a:rPr>
              <a:t>线路深度差异越小，匹配度越高）</a:t>
            </a:r>
            <a:r>
              <a:rPr lang="zh-CN" altLang="en-US" sz="1400" b="1" dirty="0">
                <a:latin typeface="Arial" panose="020B0604020202020204" pitchFamily="34" charset="0"/>
                <a:ea typeface="黑体" panose="02010609060101010101" pitchFamily="49" charset="-122"/>
                <a:cs typeface="Arial" panose="020B0604020202020204" pitchFamily="34" charset="0"/>
              </a:rPr>
              <a:t>由高到低排序。匹配度高的任务会被优先选取。</a:t>
            </a:r>
            <a:endParaRPr lang="en-US" altLang="zh-CN" sz="1400" b="1" dirty="0">
              <a:latin typeface="Arial" panose="020B0604020202020204" pitchFamily="34" charset="0"/>
              <a:ea typeface="黑体" panose="02010609060101010101" pitchFamily="49" charset="-122"/>
              <a:cs typeface="Arial" panose="020B0604020202020204" pitchFamily="34" charset="0"/>
            </a:endParaRPr>
          </a:p>
          <a:p>
            <a:pPr marL="285750" indent="-285750">
              <a:spcAft>
                <a:spcPts val="1000"/>
              </a:spcAft>
              <a:buFont typeface="Wingdings" panose="05000000000000000000" pitchFamily="2" charset="2"/>
              <a:buChar char="l"/>
            </a:pPr>
            <a:r>
              <a:rPr lang="zh-CN" altLang="en-US" sz="1400" b="1" dirty="0">
                <a:latin typeface="Arial" panose="020B0604020202020204" pitchFamily="34" charset="0"/>
                <a:ea typeface="黑体" panose="02010609060101010101" pitchFamily="49" charset="-122"/>
                <a:cs typeface="Arial" panose="020B0604020202020204" pitchFamily="34" charset="0"/>
              </a:rPr>
              <a:t>对于一个任务集合，可计算“</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预估程序执行保真度损失</a:t>
            </a:r>
            <a:r>
              <a:rPr lang="zh-CN" altLang="en-US" sz="1400" b="1" dirty="0">
                <a:latin typeface="Arial" panose="020B0604020202020204" pitchFamily="34" charset="0"/>
                <a:ea typeface="黑体" panose="02010609060101010101" pitchFamily="49" charset="-122"/>
                <a:cs typeface="Arial" panose="020B0604020202020204" pitchFamily="34" charset="0"/>
              </a:rPr>
              <a:t>”（</a:t>
            </a:r>
            <a:r>
              <a:rPr lang="en-US" altLang="zh-CN" sz="1400" b="1" dirty="0" err="1">
                <a:latin typeface="Arial" panose="020B0604020202020204" pitchFamily="34" charset="0"/>
                <a:ea typeface="黑体" panose="02010609060101010101" pitchFamily="49" charset="-122"/>
                <a:cs typeface="Arial" panose="020B0604020202020204" pitchFamily="34" charset="0"/>
              </a:rPr>
              <a:t>EPST_violation</a:t>
            </a:r>
            <a:r>
              <a:rPr lang="zh-CN" altLang="en-US" sz="1400" b="1" dirty="0">
                <a:latin typeface="Arial" panose="020B0604020202020204" pitchFamily="34" charset="0"/>
                <a:ea typeface="黑体" panose="02010609060101010101" pitchFamily="49" charset="-122"/>
                <a:cs typeface="Arial" panose="020B0604020202020204" pitchFamily="34" charset="0"/>
              </a:rPr>
              <a:t>），即多量子程序并发执行相比于每个量子程序单独执行的保真度降低比例。</a:t>
            </a:r>
            <a:endParaRPr lang="en-US" altLang="zh-CN" sz="1400" b="1" dirty="0">
              <a:latin typeface="Arial" panose="020B0604020202020204" pitchFamily="34" charset="0"/>
              <a:ea typeface="黑体" panose="02010609060101010101" pitchFamily="49" charset="-122"/>
              <a:cs typeface="Arial" panose="020B0604020202020204" pitchFamily="34" charset="0"/>
            </a:endParaRPr>
          </a:p>
          <a:p>
            <a:pPr marL="285750" indent="-285750">
              <a:spcAft>
                <a:spcPts val="1000"/>
              </a:spcAft>
              <a:buFont typeface="Wingdings" panose="05000000000000000000" pitchFamily="2" charset="2"/>
              <a:buChar char="l"/>
            </a:pPr>
            <a:r>
              <a:rPr lang="zh-CN" altLang="en-US" sz="1400" b="1" dirty="0">
                <a:latin typeface="Arial" panose="020B0604020202020204" pitchFamily="34" charset="0"/>
                <a:ea typeface="黑体" panose="02010609060101010101" pitchFamily="49" charset="-122"/>
                <a:cs typeface="Arial" panose="020B0604020202020204" pitchFamily="34" charset="0"/>
              </a:rPr>
              <a:t>若</a:t>
            </a:r>
            <a:r>
              <a:rPr lang="en-US" altLang="zh-CN" sz="1400" b="1" dirty="0" err="1">
                <a:latin typeface="Arial" panose="020B0604020202020204" pitchFamily="34" charset="0"/>
                <a:ea typeface="黑体" panose="02010609060101010101" pitchFamily="49" charset="-122"/>
                <a:cs typeface="Arial" panose="020B0604020202020204" pitchFamily="34" charset="0"/>
              </a:rPr>
              <a:t>EPST_violation</a:t>
            </a:r>
            <a:r>
              <a:rPr lang="en-US" altLang="zh-CN" sz="1400" b="1" dirty="0">
                <a:latin typeface="Arial" panose="020B0604020202020204" pitchFamily="34" charset="0"/>
                <a:ea typeface="黑体" panose="02010609060101010101" pitchFamily="49" charset="-122"/>
                <a:cs typeface="Arial" panose="020B0604020202020204" pitchFamily="34" charset="0"/>
              </a:rPr>
              <a:t>≥</a:t>
            </a:r>
            <a:r>
              <a:rPr lang="zh-CN" altLang="en-US" sz="1400" b="1" dirty="0">
                <a:latin typeface="Arial" panose="020B0604020202020204" pitchFamily="34" charset="0"/>
                <a:ea typeface="黑体" panose="02010609060101010101" pitchFamily="49" charset="-122"/>
                <a:cs typeface="Arial" panose="020B0604020202020204" pitchFamily="34" charset="0"/>
              </a:rPr>
              <a:t>阈值，说明并发执行可能导致</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执行可靠度严重降低，拒绝并发执行</a:t>
            </a:r>
            <a:r>
              <a:rPr lang="zh-CN" altLang="en-US" sz="1400" b="1" dirty="0">
                <a:latin typeface="Arial" panose="020B0604020202020204" pitchFamily="34" charset="0"/>
                <a:ea typeface="黑体" panose="02010609060101010101" pitchFamily="49" charset="-122"/>
                <a:cs typeface="Arial" panose="020B0604020202020204" pitchFamily="34" charset="0"/>
              </a:rPr>
              <a:t>；若</a:t>
            </a:r>
            <a:r>
              <a:rPr lang="en-US" altLang="zh-CN" sz="1400" b="1" dirty="0" err="1">
                <a:latin typeface="Arial" panose="020B0604020202020204" pitchFamily="34" charset="0"/>
                <a:ea typeface="黑体" panose="02010609060101010101" pitchFamily="49" charset="-122"/>
                <a:cs typeface="Arial" panose="020B0604020202020204" pitchFamily="34" charset="0"/>
              </a:rPr>
              <a:t>EPST_violation</a:t>
            </a:r>
            <a:r>
              <a:rPr lang="en-US" altLang="zh-CN" sz="1400" b="1" dirty="0">
                <a:latin typeface="Arial" panose="020B0604020202020204" pitchFamily="34" charset="0"/>
                <a:ea typeface="黑体" panose="02010609060101010101" pitchFamily="49" charset="-122"/>
                <a:cs typeface="Arial" panose="020B0604020202020204" pitchFamily="34" charset="0"/>
              </a:rPr>
              <a:t>&lt;</a:t>
            </a:r>
            <a:r>
              <a:rPr lang="zh-CN" altLang="en-US" sz="1400" b="1" dirty="0">
                <a:latin typeface="Arial" panose="020B0604020202020204" pitchFamily="34" charset="0"/>
                <a:ea typeface="黑体" panose="02010609060101010101" pitchFamily="49" charset="-122"/>
                <a:cs typeface="Arial" panose="020B0604020202020204" pitchFamily="34" charset="0"/>
              </a:rPr>
              <a:t>阈值，说明并发执行导致的</a:t>
            </a:r>
            <a:r>
              <a:rPr lang="zh-CN" altLang="en-US" sz="1400" b="1" dirty="0">
                <a:solidFill>
                  <a:srgbClr val="C00000"/>
                </a:solidFill>
                <a:latin typeface="Arial" panose="020B0604020202020204" pitchFamily="34" charset="0"/>
                <a:ea typeface="黑体" panose="02010609060101010101" pitchFamily="49" charset="-122"/>
                <a:cs typeface="Arial" panose="020B0604020202020204" pitchFamily="34" charset="0"/>
              </a:rPr>
              <a:t>执行可靠度降低可接受，允许并发执行</a:t>
            </a:r>
            <a:r>
              <a:rPr lang="zh-CN" altLang="en-US" sz="1400" b="1" dirty="0">
                <a:latin typeface="Arial" panose="020B0604020202020204" pitchFamily="34" charset="0"/>
                <a:ea typeface="黑体" panose="02010609060101010101" pitchFamily="49" charset="-122"/>
                <a:cs typeface="Arial" panose="020B0604020202020204" pitchFamily="34" charset="0"/>
              </a:rPr>
              <a: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zdlZGFmNmNhN2Y2NzI3NmJlMDkwN2Y2NTEwZjRiNWUifQ=="/>
</p:tagLst>
</file>

<file path=ppt/theme/theme1.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奥斯汀.thmx</Template>
  <TotalTime>334</TotalTime>
  <Words>1419</Words>
  <Application>Microsoft Macintosh PowerPoint</Application>
  <PresentationFormat>全屏显示(4:3)</PresentationFormat>
  <Paragraphs>221</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黑体</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vector>
  </TitlesOfParts>
  <Company>ok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副研究员三级申请报告</dc:title>
  <dc:creator>ll ll</dc:creator>
  <cp:lastModifiedBy>星磊 窦</cp:lastModifiedBy>
  <cp:revision>4773</cp:revision>
  <dcterms:created xsi:type="dcterms:W3CDTF">2024-01-31T05:59:00Z</dcterms:created>
  <dcterms:modified xsi:type="dcterms:W3CDTF">2024-09-10T11:39:42Z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DFEA03D066164A579C37425E6015C010_12</vt:lpwstr>
  </property>
</Properties>
</file>