
<file path=[Content_Types].xml><?xml version="1.0" encoding="utf-8"?>
<Types xmlns="http://schemas.openxmlformats.org/package/2006/content-types">
  <Default Extension="xml" ContentType="application/xml"/>
  <Default Extension="jpeg" ContentType="image/jpeg"/>
  <Default Extension="jpg" ContentType="image/tiff"/>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8" r:id="rId3"/>
    <p:sldId id="270" r:id="rId4"/>
    <p:sldId id="275" r:id="rId5"/>
    <p:sldId id="269" r:id="rId6"/>
    <p:sldId id="273" r:id="rId7"/>
    <p:sldId id="271" r:id="rId8"/>
    <p:sldId id="274" r:id="rId9"/>
    <p:sldId id="272" r:id="rId10"/>
    <p:sldId id="276" r:id="rId11"/>
    <p:sldId id="277" r:id="rId12"/>
    <p:sldId id="278" r:id="rId13"/>
    <p:sldId id="279" r:id="rId14"/>
    <p:sldId id="283" r:id="rId15"/>
    <p:sldId id="280" r:id="rId16"/>
    <p:sldId id="281" r:id="rId17"/>
    <p:sldId id="288" r:id="rId18"/>
    <p:sldId id="285" r:id="rId19"/>
    <p:sldId id="286" r:id="rId20"/>
    <p:sldId id="287" r:id="rId21"/>
    <p:sldId id="289" r:id="rId22"/>
    <p:sldId id="290" r:id="rId23"/>
    <p:sldId id="284" r:id="rId24"/>
    <p:sldId id="291" r:id="rId25"/>
    <p:sldId id="292" r:id="rId26"/>
    <p:sldId id="293" r:id="rId27"/>
    <p:sldId id="294" r:id="rId28"/>
    <p:sldId id="295" r:id="rId29"/>
    <p:sldId id="297" r:id="rId30"/>
    <p:sldId id="302" r:id="rId31"/>
    <p:sldId id="298" r:id="rId32"/>
    <p:sldId id="301" r:id="rId33"/>
    <p:sldId id="299" r:id="rId34"/>
    <p:sldId id="303" r:id="rId35"/>
    <p:sldId id="268" r:id="rId36"/>
    <p:sldId id="266" r:id="rId37"/>
    <p:sldId id="306" r:id="rId38"/>
    <p:sldId id="307" r:id="rId39"/>
    <p:sldId id="267" r:id="rId40"/>
    <p:sldId id="259" r:id="rId41"/>
    <p:sldId id="261" r:id="rId42"/>
    <p:sldId id="262" r:id="rId43"/>
    <p:sldId id="264" r:id="rId44"/>
    <p:sldId id="265" r:id="rId4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2" autoAdjust="0"/>
  </p:normalViewPr>
  <p:slideViewPr>
    <p:cSldViewPr snapToGrid="0" snapToObjects="1">
      <p:cViewPr varScale="1">
        <p:scale>
          <a:sx n="83" d="100"/>
          <a:sy n="83" d="100"/>
        </p:scale>
        <p:origin x="-16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D32CA2-9198-034A-979F-8A449C7631EA}" type="datetimeFigureOut">
              <a:rPr kumimoji="1" lang="zh-CN" altLang="en-US" smtClean="0"/>
              <a:t>19/8/18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2F372-12C6-2941-89C2-203CE56EDE69}" type="slidenum">
              <a:rPr kumimoji="1" lang="zh-CN" altLang="en-US" smtClean="0"/>
              <a:t>‹#›</a:t>
            </a:fld>
            <a:endParaRPr kumimoji="1" lang="zh-CN" altLang="en-US"/>
          </a:p>
        </p:txBody>
      </p:sp>
    </p:spTree>
    <p:extLst>
      <p:ext uri="{BB962C8B-B14F-4D97-AF65-F5344CB8AC3E}">
        <p14:creationId xmlns:p14="http://schemas.microsoft.com/office/powerpoint/2010/main" val="2298042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Since our work is an OS-based</a:t>
            </a:r>
            <a:r>
              <a:rPr kumimoji="1" lang="en-US" altLang="zh-CN" baseline="0" dirty="0" smtClean="0"/>
              <a:t> software approach, I may want to introduce the two typical approaches partitioning and interleaving.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4</a:t>
            </a:fld>
            <a:endParaRPr kumimoji="1" lang="zh-CN" altLang="en-US"/>
          </a:p>
        </p:txBody>
      </p:sp>
    </p:spTree>
    <p:extLst>
      <p:ext uri="{BB962C8B-B14F-4D97-AF65-F5344CB8AC3E}">
        <p14:creationId xmlns:p14="http://schemas.microsoft.com/office/powerpoint/2010/main" val="2867556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Another</a:t>
            </a:r>
            <a:r>
              <a:rPr kumimoji="1" lang="en-US" altLang="zh-CN" baseline="0" dirty="0" smtClean="0"/>
              <a:t> result from data mining is the </a:t>
            </a:r>
            <a:r>
              <a:rPr kumimoji="1" lang="en-US" altLang="zh-CN" sz="1200" dirty="0" smtClean="0"/>
              <a:t>Partitioning and Coalescing rules. They</a:t>
            </a:r>
            <a:r>
              <a:rPr kumimoji="1" lang="en-US" altLang="zh-CN" sz="1200" baseline="0" dirty="0" smtClean="0"/>
              <a:t> indicate that we should partition LLCT and CCF </a:t>
            </a:r>
            <a:r>
              <a:rPr kumimoji="1" lang="en-US" altLang="zh-CN" sz="1200" baseline="0" dirty="0" err="1" smtClean="0"/>
              <a:t>seperatively</a:t>
            </a:r>
            <a:r>
              <a:rPr kumimoji="1" lang="en-US" altLang="zh-CN" sz="1200" baseline="0" dirty="0" smtClean="0"/>
              <a:t>, and then leave more space for LLCM and LLCH</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22</a:t>
            </a:fld>
            <a:endParaRPr kumimoji="1" lang="zh-CN" altLang="en-US"/>
          </a:p>
        </p:txBody>
      </p:sp>
    </p:spTree>
    <p:extLst>
      <p:ext uri="{BB962C8B-B14F-4D97-AF65-F5344CB8AC3E}">
        <p14:creationId xmlns:p14="http://schemas.microsoft.com/office/powerpoint/2010/main" val="337681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 different</a:t>
            </a:r>
            <a:r>
              <a:rPr kumimoji="1" lang="en-US" altLang="zh-CN" baseline="0" dirty="0" smtClean="0"/>
              <a:t> workloads, Our framework can get the proper memory allocating policy in terms of application’s classification, and use the partitioning and coalescing for more performance. For example, in region 1, there are </a:t>
            </a:r>
            <a:r>
              <a:rPr kumimoji="1" lang="en-US" altLang="zh-CN" baseline="0" dirty="0" err="1" smtClean="0"/>
              <a:t>llch</a:t>
            </a:r>
            <a:r>
              <a:rPr kumimoji="1" lang="en-US" altLang="zh-CN" baseline="0" dirty="0" smtClean="0"/>
              <a:t> </a:t>
            </a:r>
            <a:r>
              <a:rPr kumimoji="1" lang="en-US" altLang="zh-CN" baseline="0" dirty="0" err="1" smtClean="0"/>
              <a:t>domanate</a:t>
            </a:r>
            <a:r>
              <a:rPr kumimoji="1" lang="en-US" altLang="zh-CN" baseline="0" dirty="0" smtClean="0"/>
              <a:t> workloads, so it use bank partitioning and thus avoid the performance lost. </a:t>
            </a:r>
          </a:p>
          <a:p>
            <a:endParaRPr kumimoji="1" lang="en-US" altLang="zh-CN" baseline="0" dirty="0" smtClean="0"/>
          </a:p>
          <a:p>
            <a:r>
              <a:rPr kumimoji="1" lang="en-US" altLang="zh-CN" baseline="0" dirty="0" smtClean="0"/>
              <a:t>In region 2, there are LLCT </a:t>
            </a:r>
            <a:r>
              <a:rPr kumimoji="1" lang="en-US" altLang="zh-CN" baseline="0" dirty="0" err="1" smtClean="0"/>
              <a:t>domaniate</a:t>
            </a:r>
            <a:r>
              <a:rPr kumimoji="1" lang="en-US" altLang="zh-CN" baseline="0" dirty="0" smtClean="0"/>
              <a:t> workloads, so the </a:t>
            </a:r>
            <a:r>
              <a:rPr kumimoji="1" lang="en-US" altLang="zh-CN" dirty="0" smtClean="0"/>
              <a:t>partitioning and coalescing rule will benefit</a:t>
            </a:r>
            <a:r>
              <a:rPr kumimoji="1" lang="en-US" altLang="zh-CN" baseline="0" dirty="0" smtClean="0"/>
              <a:t> the performance.</a:t>
            </a:r>
          </a:p>
          <a:p>
            <a:endParaRPr kumimoji="1" lang="en-US" altLang="zh-CN" baseline="0" dirty="0" smtClean="0"/>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31</a:t>
            </a:fld>
            <a:endParaRPr kumimoji="1" lang="zh-CN" altLang="en-US"/>
          </a:p>
        </p:txBody>
      </p:sp>
    </p:spTree>
    <p:extLst>
      <p:ext uri="{BB962C8B-B14F-4D97-AF65-F5344CB8AC3E}">
        <p14:creationId xmlns:p14="http://schemas.microsoft.com/office/powerpoint/2010/main" val="15092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the sampling point 16</a:t>
            </a:r>
            <a:r>
              <a:rPr kumimoji="1" lang="en-US" altLang="zh-CN" baseline="30000" dirty="0" smtClean="0"/>
              <a:t>th</a:t>
            </a:r>
            <a:r>
              <a:rPr kumimoji="1" lang="en-US" altLang="zh-CN" dirty="0" smtClean="0"/>
              <a:t>, the system achieve higher</a:t>
            </a:r>
            <a:r>
              <a:rPr kumimoji="1" lang="en-US" altLang="zh-CN" baseline="0" dirty="0" smtClean="0"/>
              <a:t> performance, since our approach uses the vertical partitioning, and enable the coalescing policy for the applications with higher memory requirement.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32</a:t>
            </a:fld>
            <a:endParaRPr kumimoji="1" lang="zh-CN" altLang="en-US"/>
          </a:p>
        </p:txBody>
      </p:sp>
    </p:spTree>
    <p:extLst>
      <p:ext uri="{BB962C8B-B14F-4D97-AF65-F5344CB8AC3E}">
        <p14:creationId xmlns:p14="http://schemas.microsoft.com/office/powerpoint/2010/main" val="292728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 each thread only use</a:t>
            </a:r>
            <a:r>
              <a:rPr kumimoji="1" lang="en-US" altLang="zh-CN" baseline="0" dirty="0" smtClean="0"/>
              <a:t> its own colored part of cache. Thus, the memory interferences in </a:t>
            </a:r>
            <a:r>
              <a:rPr kumimoji="1" lang="en-US" altLang="zh-CN" baseline="0" dirty="0" err="1" smtClean="0"/>
              <a:t>llc</a:t>
            </a:r>
            <a:r>
              <a:rPr kumimoji="1" lang="en-US" altLang="zh-CN" baseline="0" dirty="0" smtClean="0"/>
              <a:t> are eliminated, benefitting the overall system performance</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5</a:t>
            </a:fld>
            <a:endParaRPr kumimoji="1" lang="zh-CN" altLang="en-US"/>
          </a:p>
        </p:txBody>
      </p:sp>
    </p:spTree>
    <p:extLst>
      <p:ext uri="{BB962C8B-B14F-4D97-AF65-F5344CB8AC3E}">
        <p14:creationId xmlns:p14="http://schemas.microsoft.com/office/powerpoint/2010/main" val="13228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Quite different with partitioning “idea”</a:t>
            </a:r>
            <a:r>
              <a:rPr kumimoji="1" lang="en-US" altLang="zh-CN" baseline="0" dirty="0" smtClean="0"/>
              <a:t> is random interleaving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7</a:t>
            </a:fld>
            <a:endParaRPr kumimoji="1" lang="zh-CN" altLang="en-US"/>
          </a:p>
        </p:txBody>
      </p:sp>
    </p:spTree>
    <p:extLst>
      <p:ext uri="{BB962C8B-B14F-4D97-AF65-F5344CB8AC3E}">
        <p14:creationId xmlns:p14="http://schemas.microsoft.com/office/powerpoint/2010/main" val="206672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existing</a:t>
            </a:r>
            <a:r>
              <a:rPr kumimoji="1" lang="en-US" altLang="zh-CN" baseline="0" dirty="0" smtClean="0"/>
              <a:t> researches show that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8</a:t>
            </a:fld>
            <a:endParaRPr kumimoji="1" lang="zh-CN" altLang="en-US"/>
          </a:p>
        </p:txBody>
      </p:sp>
    </p:spTree>
    <p:extLst>
      <p:ext uri="{BB962C8B-B14F-4D97-AF65-F5344CB8AC3E}">
        <p14:creationId xmlns:p14="http://schemas.microsoft.com/office/powerpoint/2010/main" val="272404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10</a:t>
            </a:fld>
            <a:endParaRPr kumimoji="1" lang="zh-CN" altLang="en-US"/>
          </a:p>
        </p:txBody>
      </p:sp>
    </p:spTree>
    <p:extLst>
      <p:ext uri="{BB962C8B-B14F-4D97-AF65-F5344CB8AC3E}">
        <p14:creationId xmlns:p14="http://schemas.microsoft.com/office/powerpoint/2010/main" val="266458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Using o-bits, we can vertically</a:t>
            </a:r>
            <a:r>
              <a:rPr kumimoji="1" lang="en-US" altLang="zh-CN" baseline="0" dirty="0" smtClean="0"/>
              <a:t> partition last cache and dram bank at the same time. We introduce the concept of vertical partitioning, since it can eliminate the memory interferences in both cache level and dram bank level at the same time.</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12</a:t>
            </a:fld>
            <a:endParaRPr kumimoji="1" lang="zh-CN" altLang="en-US"/>
          </a:p>
        </p:txBody>
      </p:sp>
    </p:spTree>
    <p:extLst>
      <p:ext uri="{BB962C8B-B14F-4D97-AF65-F5344CB8AC3E}">
        <p14:creationId xmlns:p14="http://schemas.microsoft.com/office/powerpoint/2010/main" val="210758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a:t>
            </a:r>
            <a:r>
              <a:rPr kumimoji="1" lang="en-US" altLang="zh-CN" dirty="0" err="1" smtClean="0"/>
              <a:t>vp</a:t>
            </a:r>
            <a:r>
              <a:rPr kumimoji="1" lang="en-US" altLang="zh-CN" baseline="0" dirty="0" smtClean="0"/>
              <a:t> uses one b-bit + two o-bits, and thus partitions bank level </a:t>
            </a:r>
            <a:r>
              <a:rPr lang="en-US" altLang="zh-CN" sz="1200" kern="1200" dirty="0" smtClean="0">
                <a:solidFill>
                  <a:schemeClr val="tx1"/>
                </a:solidFill>
                <a:latin typeface="+mn-lt"/>
                <a:ea typeface="+mn-ea"/>
                <a:cs typeface="+mn-cs"/>
              </a:rPr>
              <a:t>at a finer granularity.</a:t>
            </a:r>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13</a:t>
            </a:fld>
            <a:endParaRPr kumimoji="1" lang="zh-CN" altLang="en-US"/>
          </a:p>
        </p:txBody>
      </p:sp>
    </p:spTree>
    <p:extLst>
      <p:ext uri="{BB962C8B-B14F-4D97-AF65-F5344CB8AC3E}">
        <p14:creationId xmlns:p14="http://schemas.microsoft.com/office/powerpoint/2010/main" val="3104120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a:t>
            </a:r>
            <a:r>
              <a:rPr kumimoji="1" lang="en-US" altLang="zh-CN" dirty="0" smtClean="0"/>
              <a:t>found cache sensitivity is a </a:t>
            </a:r>
            <a:r>
              <a:rPr kumimoji="1" lang="en-US" altLang="zh-CN" dirty="0" err="1" smtClean="0"/>
              <a:t>determing</a:t>
            </a:r>
            <a:r>
              <a:rPr kumimoji="1" lang="en-US" altLang="zh-CN" dirty="0" smtClean="0"/>
              <a:t> factor that impacts the performance of VP. Since</a:t>
            </a:r>
            <a:r>
              <a:rPr kumimoji="1" lang="en-US" altLang="zh-CN" baseline="0" dirty="0" smtClean="0"/>
              <a:t> </a:t>
            </a:r>
            <a:r>
              <a:rPr kumimoji="1" lang="en-US" altLang="zh-CN" baseline="0" dirty="0" err="1" smtClean="0"/>
              <a:t>vp</a:t>
            </a:r>
            <a:r>
              <a:rPr kumimoji="1" lang="en-US" altLang="zh-CN" baseline="0" dirty="0" smtClean="0"/>
              <a:t> adds the performance gains of Cache partitioning and Bank partitioning together. </a:t>
            </a:r>
            <a:endParaRPr kumimoji="1" lang="en-US" altLang="zh-CN" dirty="0" smtClean="0"/>
          </a:p>
          <a:p>
            <a:endParaRPr kumimoji="1" lang="en-US" altLang="zh-CN" dirty="0" smtClean="0"/>
          </a:p>
          <a:p>
            <a:r>
              <a:rPr kumimoji="1" lang="en-US" altLang="zh-CN" dirty="0" smtClean="0"/>
              <a:t>Thus, to make right decision on selecting</a:t>
            </a:r>
            <a:r>
              <a:rPr kumimoji="1" lang="en-US" altLang="zh-CN" baseline="0" dirty="0" smtClean="0"/>
              <a:t> vertical partitioning, </a:t>
            </a:r>
            <a:r>
              <a:rPr kumimoji="1" lang="en-US" altLang="zh-CN" dirty="0" smtClean="0"/>
              <a:t>we classify application’s caching behavior into four </a:t>
            </a:r>
            <a:r>
              <a:rPr kumimoji="1" lang="en-US" altLang="zh-CN" dirty="0" err="1" smtClean="0"/>
              <a:t>catoegires</a:t>
            </a:r>
            <a:r>
              <a:rPr kumimoji="1" lang="en-US" altLang="zh-CN" dirty="0" smtClean="0"/>
              <a:t>, LLCH, LLCT, LLCM and CCF in terms of the cache requirement.  </a:t>
            </a:r>
          </a:p>
          <a:p>
            <a:endParaRPr kumimoji="1" lang="en-US" altLang="zh-CN" dirty="0" smtClean="0"/>
          </a:p>
          <a:p>
            <a:r>
              <a:rPr kumimoji="1" lang="en-US" altLang="zh-CN" dirty="0" smtClean="0"/>
              <a:t>We collect the application's performance slowdown as the LLC capacity is decreasing from 8/8 quota to 1/8 quota.  As we can see from the figure, LLCH are those with highest performance degradation.  On the other extreme, LLCT shows negligible impact.</a:t>
            </a:r>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18</a:t>
            </a:fld>
            <a:endParaRPr kumimoji="1" lang="zh-CN" altLang="en-US"/>
          </a:p>
        </p:txBody>
      </p:sp>
    </p:spTree>
    <p:extLst>
      <p:ext uri="{BB962C8B-B14F-4D97-AF65-F5344CB8AC3E}">
        <p14:creationId xmlns:p14="http://schemas.microsoft.com/office/powerpoint/2010/main" val="152702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442F372-12C6-2941-89C2-203CE56EDE69}" type="slidenum">
              <a:rPr kumimoji="1" lang="zh-CN" altLang="en-US" smtClean="0"/>
              <a:t>20</a:t>
            </a:fld>
            <a:endParaRPr kumimoji="1" lang="zh-CN" altLang="en-US"/>
          </a:p>
        </p:txBody>
      </p:sp>
    </p:spTree>
    <p:extLst>
      <p:ext uri="{BB962C8B-B14F-4D97-AF65-F5344CB8AC3E}">
        <p14:creationId xmlns:p14="http://schemas.microsoft.com/office/powerpoint/2010/main" val="147565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259658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209361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82734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375422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25567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361081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181441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413596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187181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245832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FF1678-A5B3-8D48-9FB3-B8FB00DB005B}" type="datetimeFigureOut">
              <a:rPr kumimoji="1" lang="zh-CN" altLang="en-US" smtClean="0"/>
              <a:t>19/8/18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758510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F1678-A5B3-8D48-9FB3-B8FB00DB005B}" type="datetimeFigureOut">
              <a:rPr kumimoji="1" lang="zh-CN" altLang="en-US" smtClean="0"/>
              <a:t>19/8/18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2997C-C6D7-B444-AA52-3DEEA21DD6D3}" type="slidenum">
              <a:rPr kumimoji="1" lang="zh-CN" altLang="en-US" smtClean="0"/>
              <a:t>‹#›</a:t>
            </a:fld>
            <a:endParaRPr kumimoji="1" lang="zh-CN" altLang="en-US"/>
          </a:p>
        </p:txBody>
      </p:sp>
    </p:spTree>
    <p:extLst>
      <p:ext uri="{BB962C8B-B14F-4D97-AF65-F5344CB8AC3E}">
        <p14:creationId xmlns:p14="http://schemas.microsoft.com/office/powerpoint/2010/main" val="32930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tiff"/></Relationships>
</file>

<file path=ppt/slides/_rels/slide15.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433" y="1708801"/>
            <a:ext cx="9077627" cy="1470025"/>
          </a:xfrm>
        </p:spPr>
        <p:txBody>
          <a:bodyPr>
            <a:normAutofit fontScale="90000"/>
          </a:bodyPr>
          <a:lstStyle/>
          <a:p>
            <a:r>
              <a:rPr kumimoji="1" lang="en-US" altLang="zh-CN" b="1" dirty="0" smtClean="0"/>
              <a:t>Going Vertical in Memory Management: Handling Multiplicity by Multi-policy</a:t>
            </a:r>
            <a:endParaRPr kumimoji="1" lang="zh-CN" altLang="en-US" b="1" dirty="0"/>
          </a:p>
        </p:txBody>
      </p:sp>
      <p:sp>
        <p:nvSpPr>
          <p:cNvPr id="3" name="副标题 2"/>
          <p:cNvSpPr>
            <a:spLocks noGrp="1"/>
          </p:cNvSpPr>
          <p:nvPr>
            <p:ph type="subTitle" idx="1"/>
          </p:nvPr>
        </p:nvSpPr>
        <p:spPr>
          <a:xfrm>
            <a:off x="1074260" y="3792571"/>
            <a:ext cx="6940354" cy="1752600"/>
          </a:xfrm>
        </p:spPr>
        <p:txBody>
          <a:bodyPr>
            <a:normAutofit/>
          </a:bodyPr>
          <a:lstStyle/>
          <a:p>
            <a:r>
              <a:rPr kumimoji="1" lang="en-US" altLang="zh-CN" sz="3400" b="1" dirty="0">
                <a:solidFill>
                  <a:schemeClr val="tx1"/>
                </a:solidFill>
                <a:latin typeface="+mj-lt"/>
                <a:ea typeface="+mj-ea"/>
                <a:cs typeface="+mj-cs"/>
              </a:rPr>
              <a:t>Lei </a:t>
            </a:r>
            <a:r>
              <a:rPr kumimoji="1" lang="en-US" altLang="zh-CN" sz="3400" b="1" dirty="0" smtClean="0">
                <a:solidFill>
                  <a:schemeClr val="tx1"/>
                </a:solidFill>
                <a:latin typeface="+mj-lt"/>
                <a:ea typeface="+mj-ea"/>
                <a:cs typeface="+mj-cs"/>
              </a:rPr>
              <a:t>Liu</a:t>
            </a:r>
            <a:endParaRPr kumimoji="1" lang="en-US" altLang="zh-CN" sz="3400" dirty="0" smtClean="0"/>
          </a:p>
          <a:p>
            <a:r>
              <a:rPr kumimoji="1" lang="en-US" altLang="zh-CN" dirty="0" smtClean="0"/>
              <a:t> Sys-Inventor Lab</a:t>
            </a:r>
            <a:r>
              <a:rPr kumimoji="1" lang="en-US" altLang="zh-CN" smtClean="0"/>
              <a:t>, SKLCA, ICT, CAS</a:t>
            </a:r>
            <a:endParaRPr kumimoji="1" lang="zh-CN" altLang="en-US" dirty="0"/>
          </a:p>
        </p:txBody>
      </p:sp>
      <p:pic>
        <p:nvPicPr>
          <p:cNvPr id="4" name="图片 3" descr="logo-hori_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699" y="5852404"/>
            <a:ext cx="6082424" cy="1134011"/>
          </a:xfrm>
          <a:prstGeom prst="rect">
            <a:avLst/>
          </a:prstGeom>
        </p:spPr>
      </p:pic>
      <p:sp>
        <p:nvSpPr>
          <p:cNvPr id="5" name="矩形 4"/>
          <p:cNvSpPr/>
          <p:nvPr/>
        </p:nvSpPr>
        <p:spPr>
          <a:xfrm>
            <a:off x="3214057" y="3027025"/>
            <a:ext cx="3124800" cy="584776"/>
          </a:xfrm>
          <a:prstGeom prst="rect">
            <a:avLst/>
          </a:prstGeom>
        </p:spPr>
        <p:txBody>
          <a:bodyPr wrap="square">
            <a:spAutoFit/>
          </a:bodyPr>
          <a:lstStyle/>
          <a:p>
            <a:r>
              <a:rPr kumimoji="1" lang="en-US" altLang="zh-CN" sz="3200" b="1" i="1" dirty="0" smtClean="0"/>
              <a:t>(ISCA’14 in MN)</a:t>
            </a:r>
            <a:endParaRPr lang="zh-CN" altLang="en-US" sz="3200" dirty="0"/>
          </a:p>
        </p:txBody>
      </p:sp>
    </p:spTree>
    <p:extLst>
      <p:ext uri="{BB962C8B-B14F-4D97-AF65-F5344CB8AC3E}">
        <p14:creationId xmlns:p14="http://schemas.microsoft.com/office/powerpoint/2010/main" val="30923765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5228"/>
            <a:ext cx="9144000" cy="1143000"/>
          </a:xfrm>
        </p:spPr>
        <p:txBody>
          <a:bodyPr>
            <a:normAutofit fontScale="90000"/>
          </a:bodyPr>
          <a:lstStyle/>
          <a:p>
            <a:pPr>
              <a:lnSpc>
                <a:spcPts val="3340"/>
              </a:lnSpc>
            </a:pPr>
            <a:r>
              <a:rPr kumimoji="1" lang="en-US" altLang="zh-CN" dirty="0" smtClean="0"/>
              <a:t>“Horizontal” Partitioning: Cache VS. DRAM</a:t>
            </a:r>
            <a:br>
              <a:rPr kumimoji="1" lang="en-US" altLang="zh-CN" dirty="0" smtClean="0"/>
            </a:br>
            <a:r>
              <a:rPr kumimoji="1" lang="en-US" altLang="zh-CN" dirty="0" smtClean="0"/>
              <a:t>                            </a:t>
            </a:r>
            <a:r>
              <a:rPr kumimoji="1" lang="en-US" altLang="zh-CN" sz="3600" dirty="0" smtClean="0"/>
              <a:t> </a:t>
            </a:r>
            <a:r>
              <a:rPr kumimoji="1" lang="en-US" altLang="zh-CN" sz="3300" dirty="0" smtClean="0"/>
              <a:t>-- Programs are from SPECCPU2006</a:t>
            </a:r>
            <a:endParaRPr kumimoji="1" lang="zh-CN" altLang="en-US" sz="3300"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375" y="1368893"/>
            <a:ext cx="5766063" cy="4721206"/>
          </a:xfrm>
          <a:prstGeom prst="rect">
            <a:avLst/>
          </a:prstGeom>
        </p:spPr>
      </p:pic>
      <p:sp>
        <p:nvSpPr>
          <p:cNvPr id="5" name="右箭头 4"/>
          <p:cNvSpPr/>
          <p:nvPr/>
        </p:nvSpPr>
        <p:spPr>
          <a:xfrm rot="19289084">
            <a:off x="5445077" y="3081369"/>
            <a:ext cx="675499" cy="4143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7" name="直线箭头连接符 6"/>
          <p:cNvCxnSpPr/>
          <p:nvPr/>
        </p:nvCxnSpPr>
        <p:spPr>
          <a:xfrm flipH="1">
            <a:off x="5084807" y="2270709"/>
            <a:ext cx="549405"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矩形 5"/>
          <p:cNvSpPr/>
          <p:nvPr/>
        </p:nvSpPr>
        <p:spPr>
          <a:xfrm>
            <a:off x="3827502" y="4464033"/>
            <a:ext cx="2081605" cy="93064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3827501" y="3648630"/>
            <a:ext cx="870065" cy="629894"/>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 name="文本框 8"/>
          <p:cNvSpPr txBox="1"/>
          <p:nvPr/>
        </p:nvSpPr>
        <p:spPr>
          <a:xfrm>
            <a:off x="124180" y="6207134"/>
            <a:ext cx="9060485" cy="523220"/>
          </a:xfrm>
          <a:prstGeom prst="rect">
            <a:avLst/>
          </a:prstGeom>
          <a:noFill/>
        </p:spPr>
        <p:txBody>
          <a:bodyPr wrap="square" rtlCol="0">
            <a:spAutoFit/>
          </a:bodyPr>
          <a:lstStyle/>
          <a:p>
            <a:r>
              <a:rPr kumimoji="1" lang="en-US" altLang="zh-CN" sz="2800" dirty="0" smtClean="0">
                <a:solidFill>
                  <a:srgbClr val="FF0000"/>
                </a:solidFill>
              </a:rPr>
              <a:t>Whether the two horizontal approaches work cooperatively?</a:t>
            </a:r>
            <a:endParaRPr kumimoji="1" lang="zh-CN" altLang="en-US" sz="2800" dirty="0">
              <a:solidFill>
                <a:srgbClr val="FF0000"/>
              </a:solidFill>
            </a:endParaRPr>
          </a:p>
        </p:txBody>
      </p:sp>
      <p:cxnSp>
        <p:nvCxnSpPr>
          <p:cNvPr id="11" name="直线箭头连接符 10"/>
          <p:cNvCxnSpPr/>
          <p:nvPr/>
        </p:nvCxnSpPr>
        <p:spPr>
          <a:xfrm flipV="1">
            <a:off x="1436747" y="1593511"/>
            <a:ext cx="0" cy="4035424"/>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p:nvPr/>
        </p:nvCxnSpPr>
        <p:spPr>
          <a:xfrm>
            <a:off x="2321823" y="6155595"/>
            <a:ext cx="5026391"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319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6" presetClass="emph" presetSubtype="0" fill="hold" grpId="1" nodeType="afterEffect">
                                  <p:stCondLst>
                                    <p:cond delay="0"/>
                                  </p:stCondLst>
                                  <p:childTnLst>
                                    <p:animScale>
                                      <p:cBhvr>
                                        <p:cTn id="31" dur="8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Architecture Features in Modern Multicore Systems</a:t>
            </a:r>
            <a:endParaRPr kumimoji="1" lang="zh-CN" altLang="en-US" dirty="0"/>
          </a:p>
        </p:txBody>
      </p:sp>
      <p:sp>
        <p:nvSpPr>
          <p:cNvPr id="3" name="内容占位符 2"/>
          <p:cNvSpPr>
            <a:spLocks noGrp="1"/>
          </p:cNvSpPr>
          <p:nvPr>
            <p:ph idx="1"/>
          </p:nvPr>
        </p:nvSpPr>
        <p:spPr>
          <a:xfrm>
            <a:off x="457200" y="1600201"/>
            <a:ext cx="8229600" cy="633632"/>
          </a:xfrm>
        </p:spPr>
        <p:txBody>
          <a:bodyPr/>
          <a:lstStyle/>
          <a:p>
            <a:r>
              <a:rPr kumimoji="1" lang="en-US" altLang="zh-CN" dirty="0" smtClean="0"/>
              <a:t>B-/C-/O-Bits in Address Mapping</a:t>
            </a:r>
            <a:endParaRPr kumimoji="1" lang="zh-CN" altLang="en-US" dirty="0"/>
          </a:p>
        </p:txBody>
      </p:sp>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864" y="2114305"/>
            <a:ext cx="6183552" cy="2892544"/>
          </a:xfrm>
          <a:prstGeom prst="rect">
            <a:avLst/>
          </a:prstGeom>
        </p:spPr>
      </p:pic>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945" y="5111436"/>
            <a:ext cx="5147327" cy="1005571"/>
          </a:xfrm>
          <a:prstGeom prst="rect">
            <a:avLst/>
          </a:prstGeom>
        </p:spPr>
      </p:pic>
      <p:sp>
        <p:nvSpPr>
          <p:cNvPr id="6" name="文本框 5"/>
          <p:cNvSpPr txBox="1"/>
          <p:nvPr/>
        </p:nvSpPr>
        <p:spPr>
          <a:xfrm>
            <a:off x="1862038" y="6117007"/>
            <a:ext cx="5524745" cy="369332"/>
          </a:xfrm>
          <a:prstGeom prst="rect">
            <a:avLst/>
          </a:prstGeom>
          <a:noFill/>
        </p:spPr>
        <p:txBody>
          <a:bodyPr wrap="square" rtlCol="0">
            <a:spAutoFit/>
          </a:bodyPr>
          <a:lstStyle/>
          <a:p>
            <a:pPr algn="ctr"/>
            <a:r>
              <a:rPr kumimoji="1" lang="en-US" altLang="zh-CN" dirty="0" smtClean="0"/>
              <a:t>The address Mapping of Intel i7-860 w/ 8GB Memory</a:t>
            </a:r>
            <a:endParaRPr kumimoji="1" lang="zh-CN" altLang="en-US" dirty="0"/>
          </a:p>
        </p:txBody>
      </p:sp>
      <p:sp>
        <p:nvSpPr>
          <p:cNvPr id="9" name="矩形 8"/>
          <p:cNvSpPr/>
          <p:nvPr/>
        </p:nvSpPr>
        <p:spPr>
          <a:xfrm>
            <a:off x="3092827" y="3466353"/>
            <a:ext cx="1150468" cy="403413"/>
          </a:xfrm>
          <a:prstGeom prst="rect">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 name="矩形 9"/>
          <p:cNvSpPr/>
          <p:nvPr/>
        </p:nvSpPr>
        <p:spPr>
          <a:xfrm>
            <a:off x="4619813" y="3481294"/>
            <a:ext cx="1326775" cy="388472"/>
          </a:xfrm>
          <a:prstGeom prst="rect">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1" name="矩形 10"/>
          <p:cNvSpPr/>
          <p:nvPr/>
        </p:nvSpPr>
        <p:spPr>
          <a:xfrm>
            <a:off x="4098366" y="4258235"/>
            <a:ext cx="891985" cy="4055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795539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3838"/>
            <a:ext cx="8229600" cy="1143000"/>
          </a:xfrm>
        </p:spPr>
        <p:txBody>
          <a:bodyPr>
            <a:normAutofit/>
          </a:bodyPr>
          <a:lstStyle/>
          <a:p>
            <a:r>
              <a:rPr kumimoji="1" lang="en-US" altLang="zh-CN" dirty="0" smtClean="0"/>
              <a:t>“Vertical” Partitioning using O-Bits</a:t>
            </a:r>
            <a:endParaRPr kumimoji="1" lang="zh-CN" altLang="en-US" dirty="0"/>
          </a:p>
        </p:txBody>
      </p:sp>
      <p:cxnSp>
        <p:nvCxnSpPr>
          <p:cNvPr id="5" name="直线箭头连接符 4"/>
          <p:cNvCxnSpPr/>
          <p:nvPr/>
        </p:nvCxnSpPr>
        <p:spPr>
          <a:xfrm flipV="1">
            <a:off x="3007674" y="1948490"/>
            <a:ext cx="3159093" cy="7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线箭头连接符 5"/>
          <p:cNvCxnSpPr/>
          <p:nvPr/>
        </p:nvCxnSpPr>
        <p:spPr>
          <a:xfrm>
            <a:off x="3024168" y="1972394"/>
            <a:ext cx="0" cy="2447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3007674" y="2293475"/>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3007674" y="2630061"/>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直线连接符 8"/>
          <p:cNvCxnSpPr/>
          <p:nvPr/>
        </p:nvCxnSpPr>
        <p:spPr>
          <a:xfrm>
            <a:off x="3007674" y="2944200"/>
            <a:ext cx="28133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线连接符 9"/>
          <p:cNvCxnSpPr/>
          <p:nvPr/>
        </p:nvCxnSpPr>
        <p:spPr>
          <a:xfrm>
            <a:off x="3007674" y="3251734"/>
            <a:ext cx="28455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a:off x="3007674" y="3587200"/>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3007674" y="3916425"/>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a:off x="3007674" y="4237925"/>
            <a:ext cx="28469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3454722" y="1948490"/>
            <a:ext cx="0" cy="22894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a:off x="3819247" y="1955899"/>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4221181" y="1955899"/>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a:off x="4623116" y="1955899"/>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线连接符 17"/>
          <p:cNvCxnSpPr/>
          <p:nvPr/>
        </p:nvCxnSpPr>
        <p:spPr>
          <a:xfrm>
            <a:off x="5041128" y="1955899"/>
            <a:ext cx="32155" cy="22820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线连接符 18"/>
          <p:cNvCxnSpPr/>
          <p:nvPr/>
        </p:nvCxnSpPr>
        <p:spPr>
          <a:xfrm>
            <a:off x="5441575" y="1955899"/>
            <a:ext cx="32155" cy="2282026"/>
          </a:xfrm>
          <a:prstGeom prst="line">
            <a:avLst/>
          </a:prstGeom>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653717" y="1489277"/>
            <a:ext cx="1970954" cy="461665"/>
          </a:xfrm>
          <a:prstGeom prst="rect">
            <a:avLst/>
          </a:prstGeom>
          <a:noFill/>
        </p:spPr>
        <p:txBody>
          <a:bodyPr wrap="square" rtlCol="0">
            <a:spAutoFit/>
          </a:bodyPr>
          <a:lstStyle/>
          <a:p>
            <a:r>
              <a:rPr kumimoji="1" lang="en-US" altLang="zh-CN" sz="2400" b="1" dirty="0" smtClean="0"/>
              <a:t>Cache Set </a:t>
            </a:r>
            <a:endParaRPr kumimoji="1" lang="zh-CN" altLang="en-US" sz="2400" b="1" dirty="0"/>
          </a:p>
        </p:txBody>
      </p:sp>
      <p:sp>
        <p:nvSpPr>
          <p:cNvPr id="21" name="文本框 20"/>
          <p:cNvSpPr txBox="1"/>
          <p:nvPr/>
        </p:nvSpPr>
        <p:spPr>
          <a:xfrm>
            <a:off x="2561473" y="2397650"/>
            <a:ext cx="553998" cy="1712300"/>
          </a:xfrm>
          <a:prstGeom prst="rect">
            <a:avLst/>
          </a:prstGeom>
          <a:noFill/>
        </p:spPr>
        <p:txBody>
          <a:bodyPr vert="eaVert" wrap="square" rtlCol="0">
            <a:spAutoFit/>
          </a:bodyPr>
          <a:lstStyle/>
          <a:p>
            <a:r>
              <a:rPr kumimoji="1" lang="en-US" altLang="zh-CN" sz="2400" b="1" dirty="0" smtClean="0"/>
              <a:t>Cache Line</a:t>
            </a:r>
            <a:endParaRPr kumimoji="1" lang="zh-CN" altLang="en-US" sz="2400" b="1" dirty="0"/>
          </a:p>
        </p:txBody>
      </p:sp>
      <p:cxnSp>
        <p:nvCxnSpPr>
          <p:cNvPr id="31" name="直线连接符 30"/>
          <p:cNvCxnSpPr/>
          <p:nvPr/>
        </p:nvCxnSpPr>
        <p:spPr>
          <a:xfrm>
            <a:off x="5821045" y="1948490"/>
            <a:ext cx="33598" cy="2289435"/>
          </a:xfrm>
          <a:prstGeom prst="line">
            <a:avLst/>
          </a:prstGeom>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124522" y="2021680"/>
            <a:ext cx="609600" cy="2113670"/>
          </a:xfrm>
          <a:prstGeom prst="round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圆角矩形 35"/>
          <p:cNvSpPr/>
          <p:nvPr/>
        </p:nvSpPr>
        <p:spPr>
          <a:xfrm>
            <a:off x="3924622" y="2021680"/>
            <a:ext cx="609600" cy="2113670"/>
          </a:xfrm>
          <a:prstGeom prst="roundRect">
            <a:avLst/>
          </a:prstGeom>
          <a:noFill/>
          <a:ln w="5715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圆角矩形 36"/>
          <p:cNvSpPr/>
          <p:nvPr/>
        </p:nvSpPr>
        <p:spPr>
          <a:xfrm>
            <a:off x="4762822" y="2034380"/>
            <a:ext cx="609600" cy="2113670"/>
          </a:xfrm>
          <a:prstGeom prst="roundRect">
            <a:avLst/>
          </a:prstGeom>
          <a:noFill/>
          <a:ln w="57150" cmpd="sng">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圆角矩形 37"/>
          <p:cNvSpPr/>
          <p:nvPr/>
        </p:nvSpPr>
        <p:spPr>
          <a:xfrm>
            <a:off x="5561493" y="2034380"/>
            <a:ext cx="609600" cy="2113670"/>
          </a:xfrm>
          <a:prstGeom prst="roundRect">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圆角矩形 38"/>
          <p:cNvSpPr>
            <a:spLocks noChangeArrowheads="1"/>
          </p:cNvSpPr>
          <p:nvPr/>
        </p:nvSpPr>
        <p:spPr bwMode="auto">
          <a:xfrm>
            <a:off x="4122108" y="5344095"/>
            <a:ext cx="523438" cy="667140"/>
          </a:xfrm>
          <a:prstGeom prst="roundRect">
            <a:avLst>
              <a:gd name="adj" fmla="val 1315"/>
            </a:avLst>
          </a:prstGeom>
          <a:solidFill>
            <a:schemeClr val="accent3">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0" name="圆角矩形 39"/>
          <p:cNvSpPr/>
          <p:nvPr/>
        </p:nvSpPr>
        <p:spPr bwMode="auto">
          <a:xfrm>
            <a:off x="4122108" y="5242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圆角矩形 40"/>
          <p:cNvSpPr>
            <a:spLocks noChangeArrowheads="1"/>
          </p:cNvSpPr>
          <p:nvPr/>
        </p:nvSpPr>
        <p:spPr bwMode="auto">
          <a:xfrm>
            <a:off x="969478" y="5344095"/>
            <a:ext cx="523438" cy="667140"/>
          </a:xfrm>
          <a:prstGeom prst="roundRect">
            <a:avLst>
              <a:gd name="adj" fmla="val 1315"/>
            </a:avLst>
          </a:prstGeom>
          <a:solidFill>
            <a:srgbClr val="FF0000"/>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2" name="圆角矩形 41"/>
          <p:cNvSpPr/>
          <p:nvPr/>
        </p:nvSpPr>
        <p:spPr bwMode="auto">
          <a:xfrm>
            <a:off x="969478" y="5242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圆角矩形 42"/>
          <p:cNvSpPr>
            <a:spLocks noChangeArrowheads="1"/>
          </p:cNvSpPr>
          <p:nvPr/>
        </p:nvSpPr>
        <p:spPr bwMode="auto">
          <a:xfrm>
            <a:off x="6485018" y="5336707"/>
            <a:ext cx="523438" cy="667140"/>
          </a:xfrm>
          <a:prstGeom prst="roundRect">
            <a:avLst>
              <a:gd name="adj" fmla="val 1315"/>
            </a:avLst>
          </a:prstGeom>
          <a:solidFill>
            <a:schemeClr val="accent4">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4" name="圆角矩形 43"/>
          <p:cNvSpPr/>
          <p:nvPr/>
        </p:nvSpPr>
        <p:spPr bwMode="auto">
          <a:xfrm>
            <a:off x="6481572" y="5231705"/>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圆角矩形 44"/>
          <p:cNvSpPr>
            <a:spLocks noChangeArrowheads="1"/>
          </p:cNvSpPr>
          <p:nvPr/>
        </p:nvSpPr>
        <p:spPr bwMode="auto">
          <a:xfrm>
            <a:off x="3345593" y="5344095"/>
            <a:ext cx="523438" cy="667140"/>
          </a:xfrm>
          <a:prstGeom prst="roundRect">
            <a:avLst>
              <a:gd name="adj" fmla="val 1315"/>
            </a:avLst>
          </a:prstGeom>
          <a:solidFill>
            <a:srgbClr val="77933C"/>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6" name="圆角矩形 45"/>
          <p:cNvSpPr/>
          <p:nvPr/>
        </p:nvSpPr>
        <p:spPr bwMode="auto">
          <a:xfrm>
            <a:off x="3345593" y="5242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圆角矩形 46"/>
          <p:cNvSpPr>
            <a:spLocks noChangeArrowheads="1"/>
          </p:cNvSpPr>
          <p:nvPr/>
        </p:nvSpPr>
        <p:spPr bwMode="auto">
          <a:xfrm>
            <a:off x="1698134" y="5344095"/>
            <a:ext cx="523438" cy="667140"/>
          </a:xfrm>
          <a:prstGeom prst="roundRect">
            <a:avLst>
              <a:gd name="adj" fmla="val 1315"/>
            </a:avLst>
          </a:prstGeom>
          <a:solidFill>
            <a:srgbClr val="FF0000"/>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48" name="圆角矩形 47"/>
          <p:cNvSpPr/>
          <p:nvPr/>
        </p:nvSpPr>
        <p:spPr bwMode="auto">
          <a:xfrm>
            <a:off x="1698134" y="5242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圆角矩形 48"/>
          <p:cNvSpPr>
            <a:spLocks noChangeArrowheads="1"/>
          </p:cNvSpPr>
          <p:nvPr/>
        </p:nvSpPr>
        <p:spPr bwMode="auto">
          <a:xfrm>
            <a:off x="5059976" y="5326235"/>
            <a:ext cx="523438" cy="667140"/>
          </a:xfrm>
          <a:prstGeom prst="roundRect">
            <a:avLst>
              <a:gd name="adj" fmla="val 1315"/>
            </a:avLst>
          </a:prstGeom>
          <a:solidFill>
            <a:schemeClr val="accent4">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0" name="圆角矩形 49"/>
          <p:cNvSpPr/>
          <p:nvPr/>
        </p:nvSpPr>
        <p:spPr bwMode="auto">
          <a:xfrm>
            <a:off x="5063983" y="5229492"/>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圆角矩形 50"/>
          <p:cNvSpPr>
            <a:spLocks noChangeArrowheads="1"/>
          </p:cNvSpPr>
          <p:nvPr/>
        </p:nvSpPr>
        <p:spPr bwMode="auto">
          <a:xfrm>
            <a:off x="2404827" y="5358396"/>
            <a:ext cx="523438" cy="667140"/>
          </a:xfrm>
          <a:prstGeom prst="roundRect">
            <a:avLst>
              <a:gd name="adj" fmla="val 1315"/>
            </a:avLst>
          </a:prstGeom>
          <a:solidFill>
            <a:srgbClr val="FF0000"/>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2" name="圆角矩形 51"/>
          <p:cNvSpPr/>
          <p:nvPr/>
        </p:nvSpPr>
        <p:spPr bwMode="auto">
          <a:xfrm>
            <a:off x="2404827" y="5242040"/>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圆角矩形 52"/>
          <p:cNvSpPr>
            <a:spLocks noChangeArrowheads="1"/>
          </p:cNvSpPr>
          <p:nvPr/>
        </p:nvSpPr>
        <p:spPr bwMode="auto">
          <a:xfrm>
            <a:off x="5764616" y="5344095"/>
            <a:ext cx="523438" cy="667140"/>
          </a:xfrm>
          <a:prstGeom prst="roundRect">
            <a:avLst>
              <a:gd name="adj" fmla="val 1315"/>
            </a:avLst>
          </a:prstGeom>
          <a:solidFill>
            <a:schemeClr val="accent4">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4" name="圆角矩形 53"/>
          <p:cNvSpPr/>
          <p:nvPr/>
        </p:nvSpPr>
        <p:spPr bwMode="auto">
          <a:xfrm>
            <a:off x="5768623" y="5234652"/>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圆角矩形 54"/>
          <p:cNvSpPr>
            <a:spLocks noChangeArrowheads="1"/>
          </p:cNvSpPr>
          <p:nvPr/>
        </p:nvSpPr>
        <p:spPr bwMode="auto">
          <a:xfrm>
            <a:off x="8187775" y="5337481"/>
            <a:ext cx="523438" cy="667140"/>
          </a:xfrm>
          <a:prstGeom prst="roundRect">
            <a:avLst>
              <a:gd name="adj" fmla="val 1315"/>
            </a:avLst>
          </a:prstGeom>
          <a:solidFill>
            <a:schemeClr val="accent6">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6" name="圆角矩形 55"/>
          <p:cNvSpPr/>
          <p:nvPr/>
        </p:nvSpPr>
        <p:spPr bwMode="auto">
          <a:xfrm>
            <a:off x="8187775" y="5235426"/>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圆角矩形 56"/>
          <p:cNvSpPr>
            <a:spLocks noChangeArrowheads="1"/>
          </p:cNvSpPr>
          <p:nvPr/>
        </p:nvSpPr>
        <p:spPr bwMode="auto">
          <a:xfrm>
            <a:off x="7411260" y="5337481"/>
            <a:ext cx="523438" cy="667140"/>
          </a:xfrm>
          <a:prstGeom prst="roundRect">
            <a:avLst>
              <a:gd name="adj" fmla="val 1315"/>
            </a:avLst>
          </a:prstGeom>
          <a:solidFill>
            <a:schemeClr val="accent6">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8" name="圆角矩形 57"/>
          <p:cNvSpPr/>
          <p:nvPr/>
        </p:nvSpPr>
        <p:spPr bwMode="auto">
          <a:xfrm>
            <a:off x="7411260" y="5235426"/>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文本框 58"/>
          <p:cNvSpPr txBox="1"/>
          <p:nvPr/>
        </p:nvSpPr>
        <p:spPr>
          <a:xfrm>
            <a:off x="3620367" y="6033509"/>
            <a:ext cx="2004304" cy="461665"/>
          </a:xfrm>
          <a:prstGeom prst="rect">
            <a:avLst/>
          </a:prstGeom>
          <a:noFill/>
        </p:spPr>
        <p:txBody>
          <a:bodyPr wrap="square" rtlCol="0">
            <a:spAutoFit/>
          </a:bodyPr>
          <a:lstStyle/>
          <a:p>
            <a:r>
              <a:rPr kumimoji="1" lang="en-US" altLang="zh-CN" sz="2400" b="1" dirty="0" smtClean="0"/>
              <a:t>DRAM Banks</a:t>
            </a:r>
            <a:endParaRPr kumimoji="1" lang="zh-CN" altLang="en-US" sz="2400" b="1" dirty="0"/>
          </a:p>
        </p:txBody>
      </p:sp>
      <p:cxnSp>
        <p:nvCxnSpPr>
          <p:cNvPr id="62" name="直线箭头连接符 61"/>
          <p:cNvCxnSpPr/>
          <p:nvPr/>
        </p:nvCxnSpPr>
        <p:spPr>
          <a:xfrm flipH="1">
            <a:off x="2243306" y="4148050"/>
            <a:ext cx="1207750" cy="97005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p:nvPr/>
        </p:nvCxnSpPr>
        <p:spPr>
          <a:xfrm flipH="1">
            <a:off x="3924622" y="4109950"/>
            <a:ext cx="354624" cy="1121755"/>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p:nvPr/>
        </p:nvCxnSpPr>
        <p:spPr>
          <a:xfrm>
            <a:off x="5078064" y="4135350"/>
            <a:ext cx="948271" cy="982750"/>
          </a:xfrm>
          <a:prstGeom prst="straightConnector1">
            <a:avLst/>
          </a:prstGeom>
          <a:ln w="57150" cmpd="sng">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p:nvPr/>
        </p:nvCxnSpPr>
        <p:spPr>
          <a:xfrm>
            <a:off x="5871788" y="4148050"/>
            <a:ext cx="2315987" cy="970050"/>
          </a:xfrm>
          <a:prstGeom prst="straightConnector1">
            <a:avLst/>
          </a:prstGeom>
          <a:ln w="57150" cmpd="sng">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0" name="文本框 69"/>
          <p:cNvSpPr txBox="1"/>
          <p:nvPr/>
        </p:nvSpPr>
        <p:spPr>
          <a:xfrm>
            <a:off x="3077233" y="2829533"/>
            <a:ext cx="3853640" cy="461665"/>
          </a:xfrm>
          <a:prstGeom prst="rect">
            <a:avLst/>
          </a:prstGeom>
          <a:noFill/>
        </p:spPr>
        <p:txBody>
          <a:bodyPr wrap="square" rtlCol="0">
            <a:spAutoFit/>
          </a:bodyPr>
          <a:lstStyle/>
          <a:p>
            <a:r>
              <a:rPr kumimoji="1" lang="en-US" altLang="zh-CN" sz="2400" b="1" dirty="0" smtClean="0"/>
              <a:t> T1        T2       T3       T4</a:t>
            </a:r>
            <a:endParaRPr kumimoji="1" lang="zh-CN" altLang="en-US" sz="2400" b="1" dirty="0"/>
          </a:p>
        </p:txBody>
      </p:sp>
      <p:sp>
        <p:nvSpPr>
          <p:cNvPr id="32" name="文本框 31"/>
          <p:cNvSpPr txBox="1"/>
          <p:nvPr/>
        </p:nvSpPr>
        <p:spPr>
          <a:xfrm>
            <a:off x="3368209" y="4171070"/>
            <a:ext cx="2658126" cy="461665"/>
          </a:xfrm>
          <a:prstGeom prst="rect">
            <a:avLst/>
          </a:prstGeom>
          <a:noFill/>
        </p:spPr>
        <p:txBody>
          <a:bodyPr wrap="square" rtlCol="0">
            <a:spAutoFit/>
          </a:bodyPr>
          <a:lstStyle/>
          <a:p>
            <a:r>
              <a:rPr kumimoji="1" lang="en-US" altLang="zh-CN" sz="2400" b="1" dirty="0" smtClean="0"/>
              <a:t>Last Level Cache</a:t>
            </a:r>
            <a:endParaRPr kumimoji="1" lang="zh-CN" altLang="en-US" sz="2400" b="1" dirty="0"/>
          </a:p>
        </p:txBody>
      </p:sp>
      <p:cxnSp>
        <p:nvCxnSpPr>
          <p:cNvPr id="72" name="直线连接符 71"/>
          <p:cNvCxnSpPr/>
          <p:nvPr/>
        </p:nvCxnSpPr>
        <p:spPr>
          <a:xfrm>
            <a:off x="969478" y="4632735"/>
            <a:ext cx="7374422" cy="0"/>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2801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Partitioning Space in Entire Memory Hierarchy </a:t>
            </a:r>
            <a:endParaRPr kumimoji="1" lang="zh-CN" altLang="en-US"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953" y="1587669"/>
            <a:ext cx="7044637" cy="3500165"/>
          </a:xfrm>
          <a:prstGeom prst="rect">
            <a:avLst/>
          </a:prstGeom>
        </p:spPr>
      </p:pic>
      <p:sp>
        <p:nvSpPr>
          <p:cNvPr id="6" name="矩形 5"/>
          <p:cNvSpPr/>
          <p:nvPr/>
        </p:nvSpPr>
        <p:spPr>
          <a:xfrm>
            <a:off x="1095953" y="2023508"/>
            <a:ext cx="7044636" cy="1215997"/>
          </a:xfrm>
          <a:prstGeom prst="rect">
            <a:avLst/>
          </a:prstGeom>
          <a:noFill/>
          <a:ln w="57150" cmpd="sng">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7" name="图片 6"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4945" y="5336346"/>
            <a:ext cx="5147327" cy="1005571"/>
          </a:xfrm>
          <a:prstGeom prst="rect">
            <a:avLst/>
          </a:prstGeom>
        </p:spPr>
      </p:pic>
      <p:sp>
        <p:nvSpPr>
          <p:cNvPr id="8" name="文本框 7"/>
          <p:cNvSpPr txBox="1"/>
          <p:nvPr/>
        </p:nvSpPr>
        <p:spPr>
          <a:xfrm>
            <a:off x="1862038" y="6341917"/>
            <a:ext cx="5524745" cy="369332"/>
          </a:xfrm>
          <a:prstGeom prst="rect">
            <a:avLst/>
          </a:prstGeom>
          <a:noFill/>
        </p:spPr>
        <p:txBody>
          <a:bodyPr wrap="square" rtlCol="0">
            <a:spAutoFit/>
          </a:bodyPr>
          <a:lstStyle/>
          <a:p>
            <a:pPr algn="ctr"/>
            <a:r>
              <a:rPr kumimoji="1" lang="en-US" altLang="zh-CN" dirty="0" smtClean="0"/>
              <a:t>The address Mapping of Intel i7-860 w/ 8GB Memory</a:t>
            </a:r>
            <a:endParaRPr kumimoji="1" lang="zh-CN" altLang="en-US" dirty="0"/>
          </a:p>
        </p:txBody>
      </p:sp>
      <p:sp>
        <p:nvSpPr>
          <p:cNvPr id="5" name="矩形 4"/>
          <p:cNvSpPr/>
          <p:nvPr/>
        </p:nvSpPr>
        <p:spPr>
          <a:xfrm>
            <a:off x="1095952" y="3332446"/>
            <a:ext cx="7044637" cy="1755388"/>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7180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35076" y="468447"/>
            <a:ext cx="8572500" cy="1143000"/>
          </a:xfrm>
        </p:spPr>
        <p:txBody>
          <a:bodyPr>
            <a:normAutofit/>
          </a:bodyPr>
          <a:lstStyle/>
          <a:p>
            <a:pPr>
              <a:lnSpc>
                <a:spcPts val="3680"/>
              </a:lnSpc>
            </a:pPr>
            <a:r>
              <a:rPr lang="en-US" b="1" dirty="0" smtClean="0">
                <a:latin typeface="Calibri" charset="0"/>
                <a:ea typeface="宋体" charset="0"/>
              </a:rPr>
              <a:t>The History of Page-Coloring</a:t>
            </a:r>
            <a:br>
              <a:rPr lang="en-US" b="1" dirty="0" smtClean="0">
                <a:latin typeface="Calibri" charset="0"/>
                <a:ea typeface="宋体" charset="0"/>
              </a:rPr>
            </a:br>
            <a:endParaRPr lang="en-US" sz="2700" b="1" dirty="0">
              <a:latin typeface="Calibri" charset="0"/>
              <a:ea typeface="宋体" charset="0"/>
            </a:endParaRPr>
          </a:p>
        </p:txBody>
      </p:sp>
      <p:pic>
        <p:nvPicPr>
          <p:cNvPr id="5" name="图片 4" descr="未命名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07749"/>
            <a:ext cx="8801100" cy="4088700"/>
          </a:xfrm>
          <a:prstGeom prst="rect">
            <a:avLst/>
          </a:prstGeom>
        </p:spPr>
      </p:pic>
      <p:pic>
        <p:nvPicPr>
          <p:cNvPr id="6" name="图片 5" descr="未命名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4606509"/>
            <a:ext cx="863600" cy="345440"/>
          </a:xfrm>
          <a:prstGeom prst="rect">
            <a:avLst/>
          </a:prstGeom>
        </p:spPr>
      </p:pic>
      <p:sp>
        <p:nvSpPr>
          <p:cNvPr id="2" name="矩形 1"/>
          <p:cNvSpPr/>
          <p:nvPr/>
        </p:nvSpPr>
        <p:spPr>
          <a:xfrm>
            <a:off x="228600" y="4951949"/>
            <a:ext cx="8801100" cy="444500"/>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 name="矩形 2"/>
          <p:cNvSpPr/>
          <p:nvPr/>
        </p:nvSpPr>
        <p:spPr>
          <a:xfrm>
            <a:off x="263525" y="5503151"/>
            <a:ext cx="8581004" cy="584776"/>
          </a:xfrm>
          <a:prstGeom prst="rect">
            <a:avLst/>
          </a:prstGeom>
        </p:spPr>
        <p:txBody>
          <a:bodyPr wrap="square">
            <a:spAutoFit/>
          </a:bodyPr>
          <a:lstStyle/>
          <a:p>
            <a:r>
              <a:rPr kumimoji="1" lang="en-US" altLang="zh-CN" sz="3200" b="1" i="1" dirty="0">
                <a:solidFill>
                  <a:srgbClr val="FF0000"/>
                </a:solidFill>
              </a:rPr>
              <a:t>--Cross-layer C</a:t>
            </a:r>
            <a:r>
              <a:rPr kumimoji="1" lang="en-US" altLang="zh-CN" sz="3200" b="1" i="1" dirty="0" smtClean="0">
                <a:solidFill>
                  <a:srgbClr val="FF0000"/>
                </a:solidFill>
              </a:rPr>
              <a:t>ooperative Vertical partitioning</a:t>
            </a:r>
          </a:p>
        </p:txBody>
      </p:sp>
    </p:spTree>
    <p:extLst>
      <p:ext uri="{BB962C8B-B14F-4D97-AF65-F5344CB8AC3E}">
        <p14:creationId xmlns:p14="http://schemas.microsoft.com/office/powerpoint/2010/main" val="1346043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Performance Gains on Vertical Partitioning</a:t>
            </a:r>
            <a:endParaRPr kumimoji="1" lang="zh-CN" altLang="en-US" dirty="0"/>
          </a:p>
        </p:txBody>
      </p:sp>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89" y="1701517"/>
            <a:ext cx="6563962" cy="2817862"/>
          </a:xfrm>
          <a:prstGeom prst="rect">
            <a:avLst/>
          </a:prstGeom>
        </p:spPr>
      </p:pic>
      <p:pic>
        <p:nvPicPr>
          <p:cNvPr id="5" name="图片 4"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74" y="4808799"/>
            <a:ext cx="5358956" cy="1699186"/>
          </a:xfrm>
          <a:prstGeom prst="rect">
            <a:avLst/>
          </a:prstGeom>
        </p:spPr>
      </p:pic>
      <p:pic>
        <p:nvPicPr>
          <p:cNvPr id="6" name="图片 5" descr="未命名.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159" y="4808799"/>
            <a:ext cx="4865841" cy="1602670"/>
          </a:xfrm>
          <a:prstGeom prst="rect">
            <a:avLst/>
          </a:prstGeom>
        </p:spPr>
      </p:pic>
      <p:sp>
        <p:nvSpPr>
          <p:cNvPr id="3" name="左箭头 2"/>
          <p:cNvSpPr/>
          <p:nvPr/>
        </p:nvSpPr>
        <p:spPr>
          <a:xfrm>
            <a:off x="7312004" y="1927411"/>
            <a:ext cx="687294" cy="224118"/>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16976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They are in the quadrant ONE</a:t>
            </a:r>
            <a:endParaRPr kumimoji="1" lang="zh-CN" altLang="en-US" dirty="0"/>
          </a:p>
        </p:txBody>
      </p:sp>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36" y="1365837"/>
            <a:ext cx="6468273" cy="5294003"/>
          </a:xfrm>
          <a:prstGeom prst="rect">
            <a:avLst/>
          </a:prstGeom>
        </p:spPr>
      </p:pic>
      <p:sp>
        <p:nvSpPr>
          <p:cNvPr id="5" name="右箭头 4"/>
          <p:cNvSpPr/>
          <p:nvPr/>
        </p:nvSpPr>
        <p:spPr>
          <a:xfrm rot="19289084">
            <a:off x="6700127" y="1901022"/>
            <a:ext cx="675499" cy="4143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606758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8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82520"/>
            <a:ext cx="8229600" cy="1143000"/>
          </a:xfrm>
        </p:spPr>
        <p:txBody>
          <a:bodyPr/>
          <a:lstStyle/>
          <a:p>
            <a:r>
              <a:rPr kumimoji="1" lang="en-US" altLang="zh-CN" dirty="0" smtClean="0"/>
              <a:t>“Best-Fit” Policy? </a:t>
            </a:r>
            <a:endParaRPr kumimoji="1" lang="zh-CN" altLang="en-US" dirty="0"/>
          </a:p>
        </p:txBody>
      </p:sp>
    </p:spTree>
    <p:extLst>
      <p:ext uri="{BB962C8B-B14F-4D97-AF65-F5344CB8AC3E}">
        <p14:creationId xmlns:p14="http://schemas.microsoft.com/office/powerpoint/2010/main" val="8444565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176" y="-77450"/>
            <a:ext cx="8229600" cy="1143000"/>
          </a:xfrm>
        </p:spPr>
        <p:txBody>
          <a:bodyPr/>
          <a:lstStyle/>
          <a:p>
            <a:r>
              <a:rPr kumimoji="1" lang="en-US" altLang="zh-CN" dirty="0" smtClean="0"/>
              <a:t>What affects Vertical Partitioning?</a:t>
            </a:r>
            <a:endParaRPr kumimoji="1" lang="zh-CN" altLang="en-US" dirty="0"/>
          </a:p>
        </p:txBody>
      </p:sp>
      <p:sp>
        <p:nvSpPr>
          <p:cNvPr id="3" name="内容占位符 2"/>
          <p:cNvSpPr>
            <a:spLocks noGrp="1"/>
          </p:cNvSpPr>
          <p:nvPr>
            <p:ph idx="1"/>
          </p:nvPr>
        </p:nvSpPr>
        <p:spPr>
          <a:xfrm>
            <a:off x="488176" y="921970"/>
            <a:ext cx="6901232" cy="588595"/>
          </a:xfrm>
        </p:spPr>
        <p:txBody>
          <a:bodyPr/>
          <a:lstStyle/>
          <a:p>
            <a:r>
              <a:rPr kumimoji="1" lang="en-US" altLang="zh-CN" dirty="0" smtClean="0"/>
              <a:t>Cache sensitivity impacts VP</a:t>
            </a:r>
            <a:endParaRPr kumimoji="1" lang="zh-CN" altLang="en-US" dirty="0"/>
          </a:p>
        </p:txBody>
      </p:sp>
      <p:pic>
        <p:nvPicPr>
          <p:cNvPr id="4" name="图片 3" descr="未命名.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826" y="1510186"/>
            <a:ext cx="7016178" cy="4152795"/>
          </a:xfrm>
          <a:prstGeom prst="rect">
            <a:avLst/>
          </a:prstGeom>
        </p:spPr>
      </p:pic>
      <p:sp>
        <p:nvSpPr>
          <p:cNvPr id="10" name="文本框 9"/>
          <p:cNvSpPr txBox="1"/>
          <p:nvPr/>
        </p:nvSpPr>
        <p:spPr>
          <a:xfrm>
            <a:off x="189165" y="5813327"/>
            <a:ext cx="8879051" cy="892552"/>
          </a:xfrm>
          <a:prstGeom prst="rect">
            <a:avLst/>
          </a:prstGeom>
          <a:noFill/>
        </p:spPr>
        <p:txBody>
          <a:bodyPr wrap="square" rtlCol="0">
            <a:spAutoFit/>
          </a:bodyPr>
          <a:lstStyle/>
          <a:p>
            <a:r>
              <a:rPr kumimoji="1" lang="en-US" altLang="zh-CN" sz="2600" dirty="0" smtClean="0">
                <a:solidFill>
                  <a:srgbClr val="FF0000"/>
                </a:solidFill>
              </a:rPr>
              <a:t>LLCH:</a:t>
            </a:r>
            <a:r>
              <a:rPr kumimoji="1" lang="en-US" altLang="zh-CN" sz="2600" dirty="0" smtClean="0"/>
              <a:t> Last Level Cache High Requirement     </a:t>
            </a:r>
            <a:r>
              <a:rPr kumimoji="1" lang="en-US" altLang="zh-CN" sz="2600" dirty="0" smtClean="0">
                <a:solidFill>
                  <a:srgbClr val="FF0000"/>
                </a:solidFill>
              </a:rPr>
              <a:t>LLCT</a:t>
            </a:r>
            <a:r>
              <a:rPr kumimoji="1" lang="en-US" altLang="zh-CN" sz="2600" dirty="0">
                <a:solidFill>
                  <a:srgbClr val="FF0000"/>
                </a:solidFill>
              </a:rPr>
              <a:t>: </a:t>
            </a:r>
            <a:r>
              <a:rPr kumimoji="1" lang="en-US" altLang="zh-CN" sz="2600" dirty="0"/>
              <a:t>LLC </a:t>
            </a:r>
            <a:r>
              <a:rPr kumimoji="1" lang="en-US" altLang="zh-CN" sz="2600" dirty="0" smtClean="0"/>
              <a:t>Thrashing</a:t>
            </a:r>
          </a:p>
          <a:p>
            <a:r>
              <a:rPr kumimoji="1" lang="en-US" altLang="zh-CN" sz="2600" dirty="0" smtClean="0">
                <a:solidFill>
                  <a:srgbClr val="FF0000"/>
                </a:solidFill>
              </a:rPr>
              <a:t>LLCM: </a:t>
            </a:r>
            <a:r>
              <a:rPr kumimoji="1" lang="en-US" altLang="zh-CN" sz="2600" dirty="0" smtClean="0"/>
              <a:t>LLC Middle Requirement    </a:t>
            </a:r>
            <a:r>
              <a:rPr kumimoji="1" lang="en-US" altLang="zh-CN" sz="2600" dirty="0" smtClean="0">
                <a:solidFill>
                  <a:srgbClr val="FF0000"/>
                </a:solidFill>
              </a:rPr>
              <a:t>CCF: </a:t>
            </a:r>
            <a:r>
              <a:rPr kumimoji="1" lang="en-US" altLang="zh-CN" sz="2600" dirty="0" smtClean="0"/>
              <a:t>Core Cache Fitting </a:t>
            </a:r>
            <a:endParaRPr kumimoji="1" lang="zh-CN" altLang="en-US" sz="2600" dirty="0"/>
          </a:p>
        </p:txBody>
      </p:sp>
      <p:sp>
        <p:nvSpPr>
          <p:cNvPr id="11" name="矩形 10"/>
          <p:cNvSpPr/>
          <p:nvPr/>
        </p:nvSpPr>
        <p:spPr>
          <a:xfrm>
            <a:off x="2712642" y="3740278"/>
            <a:ext cx="879465" cy="5258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矩形 11"/>
          <p:cNvSpPr/>
          <p:nvPr/>
        </p:nvSpPr>
        <p:spPr>
          <a:xfrm>
            <a:off x="2686428" y="2622790"/>
            <a:ext cx="879465" cy="5258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14" name="直线箭头连接符 13"/>
          <p:cNvCxnSpPr/>
          <p:nvPr/>
        </p:nvCxnSpPr>
        <p:spPr>
          <a:xfrm>
            <a:off x="1858615" y="5662981"/>
            <a:ext cx="501826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370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 Classification of SPECCPU2006</a:t>
            </a:r>
            <a:endParaRPr kumimoji="1" lang="zh-CN" altLang="en-US" dirty="0"/>
          </a:p>
        </p:txBody>
      </p:sp>
      <p:sp>
        <p:nvSpPr>
          <p:cNvPr id="3" name="内容占位符 2"/>
          <p:cNvSpPr>
            <a:spLocks noGrp="1"/>
          </p:cNvSpPr>
          <p:nvPr>
            <p:ph idx="1"/>
          </p:nvPr>
        </p:nvSpPr>
        <p:spPr>
          <a:xfrm>
            <a:off x="457200" y="1417638"/>
            <a:ext cx="8449714" cy="588595"/>
          </a:xfrm>
        </p:spPr>
        <p:txBody>
          <a:bodyPr/>
          <a:lstStyle/>
          <a:p>
            <a:r>
              <a:rPr kumimoji="1" lang="en-US" altLang="zh-CN" dirty="0" smtClean="0"/>
              <a:t>Diverse memory features on Cache and DRAM</a:t>
            </a:r>
            <a:endParaRPr kumimoji="1" lang="zh-CN" altLang="en-US" dirty="0"/>
          </a:p>
        </p:txBody>
      </p:sp>
      <p:pic>
        <p:nvPicPr>
          <p:cNvPr id="5" name="图片 4"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02" y="2107727"/>
            <a:ext cx="6256814" cy="4456008"/>
          </a:xfrm>
          <a:prstGeom prst="rect">
            <a:avLst/>
          </a:prstGeom>
        </p:spPr>
      </p:pic>
    </p:spTree>
    <p:extLst>
      <p:ext uri="{BB962C8B-B14F-4D97-AF65-F5344CB8AC3E}">
        <p14:creationId xmlns:p14="http://schemas.microsoft.com/office/powerpoint/2010/main" val="21864538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Executive Summary</a:t>
            </a:r>
            <a:endParaRPr kumimoji="1" lang="zh-CN" altLang="en-US" dirty="0"/>
          </a:p>
        </p:txBody>
      </p:sp>
      <p:sp>
        <p:nvSpPr>
          <p:cNvPr id="3" name="内容占位符 2"/>
          <p:cNvSpPr>
            <a:spLocks noGrp="1"/>
          </p:cNvSpPr>
          <p:nvPr>
            <p:ph idx="1"/>
          </p:nvPr>
        </p:nvSpPr>
        <p:spPr>
          <a:xfrm>
            <a:off x="133126" y="1417638"/>
            <a:ext cx="9019628" cy="5179780"/>
          </a:xfrm>
        </p:spPr>
        <p:txBody>
          <a:bodyPr>
            <a:normAutofit/>
          </a:bodyPr>
          <a:lstStyle/>
          <a:p>
            <a:r>
              <a:rPr kumimoji="1" lang="en-US" altLang="zh-CN" b="1" dirty="0" smtClean="0">
                <a:solidFill>
                  <a:schemeClr val="accent3">
                    <a:lumMod val="75000"/>
                  </a:schemeClr>
                </a:solidFill>
              </a:rPr>
              <a:t>Beginning:</a:t>
            </a:r>
            <a:r>
              <a:rPr kumimoji="1" lang="en-US" altLang="zh-CN" dirty="0" smtClean="0">
                <a:solidFill>
                  <a:schemeClr val="accent3">
                    <a:lumMod val="75000"/>
                  </a:schemeClr>
                </a:solidFill>
              </a:rPr>
              <a:t> The Story of Memory Management in Multicore system.</a:t>
            </a:r>
          </a:p>
          <a:p>
            <a:r>
              <a:rPr kumimoji="1" lang="en-US" altLang="zh-CN" b="1" dirty="0" smtClean="0">
                <a:solidFill>
                  <a:srgbClr val="FF0000"/>
                </a:solidFill>
              </a:rPr>
              <a:t>Question: </a:t>
            </a:r>
            <a:r>
              <a:rPr kumimoji="1" lang="en-US" altLang="zh-CN" dirty="0" smtClean="0">
                <a:solidFill>
                  <a:srgbClr val="FF0000"/>
                </a:solidFill>
              </a:rPr>
              <a:t>“Best-fit” Memory Allocating Policies?</a:t>
            </a:r>
          </a:p>
          <a:p>
            <a:r>
              <a:rPr kumimoji="1" lang="en-US" altLang="zh-CN" b="1" dirty="0" smtClean="0">
                <a:solidFill>
                  <a:schemeClr val="accent5">
                    <a:lumMod val="75000"/>
                  </a:schemeClr>
                </a:solidFill>
              </a:rPr>
              <a:t>Target:</a:t>
            </a:r>
            <a:r>
              <a:rPr kumimoji="1" lang="en-US" altLang="zh-CN" dirty="0" smtClean="0">
                <a:solidFill>
                  <a:schemeClr val="accent5">
                    <a:lumMod val="75000"/>
                  </a:schemeClr>
                </a:solidFill>
              </a:rPr>
              <a:t> Efficient &amp; Effective Memory Management mechanism in Multicore system.</a:t>
            </a:r>
          </a:p>
          <a:p>
            <a:pPr marL="0" indent="0">
              <a:buNone/>
            </a:pPr>
            <a:r>
              <a:rPr kumimoji="1" lang="en-US" altLang="zh-CN" dirty="0" smtClean="0">
                <a:solidFill>
                  <a:schemeClr val="accent5">
                    <a:lumMod val="75000"/>
                  </a:schemeClr>
                </a:solidFill>
              </a:rPr>
              <a:t> - Reduction/Elimination of Memory Contentions. </a:t>
            </a:r>
          </a:p>
          <a:p>
            <a:pPr marL="0" indent="0">
              <a:buNone/>
            </a:pPr>
            <a:r>
              <a:rPr kumimoji="1" lang="en-US" altLang="zh-CN" dirty="0" smtClean="0">
                <a:solidFill>
                  <a:schemeClr val="accent5">
                    <a:lumMod val="75000"/>
                  </a:schemeClr>
                </a:solidFill>
              </a:rPr>
              <a:t> </a:t>
            </a:r>
            <a:r>
              <a:rPr kumimoji="1" lang="en-US" altLang="zh-CN" dirty="0">
                <a:solidFill>
                  <a:schemeClr val="accent5">
                    <a:lumMod val="75000"/>
                  </a:schemeClr>
                </a:solidFill>
              </a:rPr>
              <a:t>- Meeting the </a:t>
            </a:r>
            <a:r>
              <a:rPr kumimoji="1" lang="en-US" altLang="zh-CN" dirty="0" smtClean="0">
                <a:solidFill>
                  <a:schemeClr val="accent5">
                    <a:lumMod val="75000"/>
                  </a:schemeClr>
                </a:solidFill>
              </a:rPr>
              <a:t>diverse </a:t>
            </a:r>
            <a:r>
              <a:rPr kumimoji="1" lang="en-US" altLang="zh-CN" dirty="0">
                <a:solidFill>
                  <a:schemeClr val="accent5">
                    <a:lumMod val="75000"/>
                  </a:schemeClr>
                </a:solidFill>
              </a:rPr>
              <a:t>requirements of workloads</a:t>
            </a:r>
            <a:r>
              <a:rPr kumimoji="1" lang="en-US" altLang="zh-CN" dirty="0" smtClean="0">
                <a:solidFill>
                  <a:schemeClr val="accent5">
                    <a:lumMod val="75000"/>
                  </a:schemeClr>
                </a:solidFill>
              </a:rPr>
              <a:t>.</a:t>
            </a:r>
            <a:r>
              <a:rPr kumimoji="1" lang="en-US" altLang="zh-CN" dirty="0">
                <a:solidFill>
                  <a:schemeClr val="accent5">
                    <a:lumMod val="75000"/>
                  </a:schemeClr>
                </a:solidFill>
              </a:rPr>
              <a:t> </a:t>
            </a:r>
            <a:endParaRPr kumimoji="1" lang="en-US" altLang="zh-CN" dirty="0" smtClean="0">
              <a:solidFill>
                <a:schemeClr val="accent5">
                  <a:lumMod val="75000"/>
                </a:schemeClr>
              </a:solidFill>
            </a:endParaRPr>
          </a:p>
          <a:p>
            <a:pPr marL="0" indent="0">
              <a:buNone/>
            </a:pPr>
            <a:r>
              <a:rPr kumimoji="1" lang="en-US" altLang="zh-CN" dirty="0">
                <a:solidFill>
                  <a:schemeClr val="accent5">
                    <a:lumMod val="75000"/>
                  </a:schemeClr>
                </a:solidFill>
              </a:rPr>
              <a:t> </a:t>
            </a:r>
            <a:r>
              <a:rPr kumimoji="1" lang="en-US" altLang="zh-CN" dirty="0" smtClean="0">
                <a:solidFill>
                  <a:schemeClr val="accent5">
                    <a:lumMod val="75000"/>
                  </a:schemeClr>
                </a:solidFill>
              </a:rPr>
              <a:t>- </a:t>
            </a:r>
            <a:r>
              <a:rPr kumimoji="1" lang="en-US" altLang="zh-CN" dirty="0">
                <a:solidFill>
                  <a:schemeClr val="accent5">
                    <a:lumMod val="75000"/>
                  </a:schemeClr>
                </a:solidFill>
              </a:rPr>
              <a:t>Exploiting the advantages of existing architecture. </a:t>
            </a:r>
            <a:endParaRPr kumimoji="1" lang="zh-CN" altLang="en-US" dirty="0">
              <a:solidFill>
                <a:schemeClr val="accent5">
                  <a:lumMod val="75000"/>
                </a:schemeClr>
              </a:solidFill>
            </a:endParaRPr>
          </a:p>
          <a:p>
            <a:pPr marL="0" indent="0">
              <a:buNone/>
            </a:pPr>
            <a:r>
              <a:rPr kumimoji="1" lang="en-US" altLang="zh-CN" dirty="0" smtClean="0">
                <a:solidFill>
                  <a:schemeClr val="accent5">
                    <a:lumMod val="75000"/>
                  </a:schemeClr>
                </a:solidFill>
              </a:rPr>
              <a:t> - Improving the utilization of Memory </a:t>
            </a:r>
            <a:r>
              <a:rPr kumimoji="1" lang="en-US" altLang="zh-CN" dirty="0">
                <a:solidFill>
                  <a:schemeClr val="accent5">
                    <a:lumMod val="75000"/>
                  </a:schemeClr>
                </a:solidFill>
              </a:rPr>
              <a:t>R</a:t>
            </a:r>
            <a:r>
              <a:rPr kumimoji="1" lang="en-US" altLang="zh-CN" dirty="0" smtClean="0">
                <a:solidFill>
                  <a:schemeClr val="accent5">
                    <a:lumMod val="75000"/>
                  </a:schemeClr>
                </a:solidFill>
              </a:rPr>
              <a:t>esource.</a:t>
            </a:r>
          </a:p>
        </p:txBody>
      </p:sp>
    </p:spTree>
    <p:extLst>
      <p:ext uri="{BB962C8B-B14F-4D97-AF65-F5344CB8AC3E}">
        <p14:creationId xmlns:p14="http://schemas.microsoft.com/office/powerpoint/2010/main" val="20769894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019" y="274638"/>
            <a:ext cx="8423356" cy="1143000"/>
          </a:xfrm>
        </p:spPr>
        <p:txBody>
          <a:bodyPr>
            <a:normAutofit fontScale="90000"/>
          </a:bodyPr>
          <a:lstStyle/>
          <a:p>
            <a:pPr algn="r"/>
            <a:r>
              <a:rPr kumimoji="1" lang="en-US" altLang="zh-CN" sz="3600" dirty="0" smtClean="0"/>
              <a:t>Data Mining: Classification </a:t>
            </a:r>
            <a:r>
              <a:rPr kumimoji="1" lang="en-US" altLang="zh-CN" sz="3600" dirty="0" smtClean="0">
                <a:sym typeface="Wingdings"/>
              </a:rPr>
              <a:t> Best-Fit Partitioning</a:t>
            </a:r>
            <a:endParaRPr kumimoji="1" lang="zh-CN" altLang="en-US" sz="3600" dirty="0"/>
          </a:p>
        </p:txBody>
      </p:sp>
      <p:sp>
        <p:nvSpPr>
          <p:cNvPr id="5" name="矩形 4"/>
          <p:cNvSpPr/>
          <p:nvPr/>
        </p:nvSpPr>
        <p:spPr>
          <a:xfrm>
            <a:off x="399935" y="4433847"/>
            <a:ext cx="9087708" cy="2031325"/>
          </a:xfrm>
          <a:prstGeom prst="rect">
            <a:avLst/>
          </a:prstGeom>
        </p:spPr>
        <p:txBody>
          <a:bodyPr wrap="square">
            <a:spAutoFit/>
          </a:bodyPr>
          <a:lstStyle/>
          <a:p>
            <a:r>
              <a:rPr lang="en-US" altLang="zh-CN" sz="2800" b="1" dirty="0"/>
              <a:t>Algorithm: </a:t>
            </a:r>
            <a:r>
              <a:rPr lang="en-US" altLang="zh-CN" sz="2800" dirty="0"/>
              <a:t>Using </a:t>
            </a:r>
            <a:r>
              <a:rPr lang="en-US" altLang="zh-CN" sz="2800" dirty="0" smtClean="0"/>
              <a:t>APRIORI algorithm</a:t>
            </a:r>
            <a:r>
              <a:rPr lang="en-US" altLang="zh-CN" sz="2800" b="1" dirty="0" smtClean="0"/>
              <a:t> </a:t>
            </a:r>
            <a:r>
              <a:rPr lang="en-US" altLang="zh-CN" sz="2800" dirty="0"/>
              <a:t>to discover A </a:t>
            </a:r>
            <a:r>
              <a:rPr lang="en-US" altLang="zh-CN" sz="2800" dirty="0">
                <a:sym typeface="Wingdings"/>
              </a:rPr>
              <a:t> </a:t>
            </a:r>
            <a:r>
              <a:rPr lang="en-US" altLang="zh-CN" sz="2800" dirty="0" smtClean="0"/>
              <a:t>B</a:t>
            </a:r>
          </a:p>
          <a:p>
            <a:endParaRPr lang="en-US" altLang="zh-CN" sz="1200" b="1" dirty="0" smtClean="0"/>
          </a:p>
          <a:p>
            <a:r>
              <a:rPr lang="en-US" altLang="zh-CN" sz="2800" b="1" dirty="0" smtClean="0"/>
              <a:t>Modeling</a:t>
            </a:r>
            <a:r>
              <a:rPr lang="zh-CN" altLang="en-US" sz="2800" dirty="0" smtClean="0"/>
              <a:t>：</a:t>
            </a:r>
            <a:r>
              <a:rPr lang="en-US" altLang="zh-CN" sz="2800" dirty="0"/>
              <a:t>{</a:t>
            </a:r>
            <a:r>
              <a:rPr lang="en-US" altLang="zh-CN" sz="2800" dirty="0" smtClean="0"/>
              <a:t>lib</a:t>
            </a:r>
            <a:r>
              <a:rPr lang="en-US" altLang="zh-CN" sz="2800" dirty="0"/>
              <a:t>, </a:t>
            </a:r>
            <a:r>
              <a:rPr lang="en-US" altLang="zh-CN" sz="2800" dirty="0" err="1"/>
              <a:t>mcf</a:t>
            </a:r>
            <a:r>
              <a:rPr lang="en-US" altLang="zh-CN" sz="2800" dirty="0"/>
              <a:t>, </a:t>
            </a:r>
            <a:r>
              <a:rPr lang="en-US" altLang="zh-CN" sz="2800" dirty="0" err="1"/>
              <a:t>bzip</a:t>
            </a:r>
            <a:r>
              <a:rPr lang="en-US" altLang="zh-CN" sz="2800" dirty="0"/>
              <a:t>, </a:t>
            </a:r>
            <a:r>
              <a:rPr lang="en-US" altLang="zh-CN" sz="2800" dirty="0" err="1" smtClean="0"/>
              <a:t>hmmer</a:t>
            </a:r>
            <a:r>
              <a:rPr lang="en-US" altLang="zh-CN" sz="2800" dirty="0" smtClean="0"/>
              <a:t>} </a:t>
            </a:r>
            <a:r>
              <a:rPr lang="zh-CN" altLang="en-US" sz="2800" dirty="0" smtClean="0">
                <a:sym typeface="Wingdings"/>
              </a:rPr>
              <a:t></a:t>
            </a:r>
            <a:endParaRPr lang="en-US" altLang="zh-CN" sz="2800" dirty="0" smtClean="0">
              <a:sym typeface="Wingdings"/>
            </a:endParaRPr>
          </a:p>
          <a:p>
            <a:r>
              <a:rPr lang="en-US" altLang="zh-CN" sz="2800" dirty="0"/>
              <a:t> </a:t>
            </a:r>
            <a:r>
              <a:rPr lang="en-US" altLang="zh-CN" sz="2800" dirty="0" smtClean="0"/>
              <a:t>{&lt;</a:t>
            </a:r>
            <a:r>
              <a:rPr lang="en-US" altLang="zh-CN" sz="2800" dirty="0"/>
              <a:t>lib, LLCT&gt;, &lt;</a:t>
            </a:r>
            <a:r>
              <a:rPr lang="en-US" altLang="zh-CN" sz="2800" dirty="0" err="1"/>
              <a:t>mcf</a:t>
            </a:r>
            <a:r>
              <a:rPr lang="en-US" altLang="zh-CN" sz="2800" dirty="0"/>
              <a:t>, LLCH&gt;, &lt;</a:t>
            </a:r>
            <a:r>
              <a:rPr lang="en-US" altLang="zh-CN" sz="2800" dirty="0" err="1"/>
              <a:t>bzip</a:t>
            </a:r>
            <a:r>
              <a:rPr lang="en-US" altLang="zh-CN" sz="2800" dirty="0"/>
              <a:t>, LLCM&gt;, &lt;</a:t>
            </a:r>
            <a:r>
              <a:rPr lang="en-US" altLang="zh-CN" sz="2800" dirty="0" err="1"/>
              <a:t>hmmer</a:t>
            </a:r>
            <a:r>
              <a:rPr lang="en-US" altLang="zh-CN" sz="2800" dirty="0"/>
              <a:t>, CCF</a:t>
            </a:r>
            <a:r>
              <a:rPr lang="en-US" altLang="zh-CN" sz="2800" dirty="0" smtClean="0"/>
              <a:t>&gt;</a:t>
            </a:r>
            <a:r>
              <a:rPr lang="en-US" altLang="zh-CN" sz="2800" dirty="0"/>
              <a:t>}</a:t>
            </a:r>
            <a:endParaRPr lang="en-US" altLang="zh-CN" sz="2800" dirty="0" smtClean="0"/>
          </a:p>
          <a:p>
            <a:r>
              <a:rPr lang="en-US" altLang="zh-CN" sz="2800" dirty="0" smtClean="0"/>
              <a:t>  </a:t>
            </a:r>
            <a:r>
              <a:rPr lang="en-US" altLang="zh-CN" sz="2800" dirty="0" smtClean="0">
                <a:sym typeface="Wingdings"/>
              </a:rPr>
              <a:t> </a:t>
            </a:r>
            <a:r>
              <a:rPr lang="en-US" altLang="zh-CN" sz="2800" dirty="0" smtClean="0"/>
              <a:t>&lt;</a:t>
            </a:r>
            <a:r>
              <a:rPr lang="en-US" altLang="zh-CN" sz="2800" dirty="0"/>
              <a:t>cache-only, x%&gt;, &lt;bank-only, y%&gt;, &lt;</a:t>
            </a:r>
            <a:r>
              <a:rPr lang="en-US" altLang="zh-CN" sz="2800" dirty="0" smtClean="0"/>
              <a:t>A/B/C-</a:t>
            </a:r>
            <a:r>
              <a:rPr lang="en-US" altLang="zh-CN" sz="2800" dirty="0"/>
              <a:t>VP, z%</a:t>
            </a:r>
            <a:r>
              <a:rPr lang="en-US" altLang="zh-CN" sz="2800" dirty="0" smtClean="0"/>
              <a:t>&gt;</a:t>
            </a:r>
            <a:r>
              <a:rPr lang="zh-CN" altLang="zh-CN" sz="2800" dirty="0" smtClean="0"/>
              <a:t> </a:t>
            </a:r>
            <a:endParaRPr lang="en-US" altLang="zh-CN" sz="2800" dirty="0"/>
          </a:p>
        </p:txBody>
      </p:sp>
      <p:cxnSp>
        <p:nvCxnSpPr>
          <p:cNvPr id="6" name="直线连接符 5"/>
          <p:cNvCxnSpPr/>
          <p:nvPr/>
        </p:nvCxnSpPr>
        <p:spPr>
          <a:xfrm>
            <a:off x="450906" y="5965124"/>
            <a:ext cx="830334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463914" y="6412932"/>
            <a:ext cx="8303340" cy="0"/>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1" name="图片 10" descr="无标题.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8" y="1412725"/>
            <a:ext cx="8771375" cy="2822305"/>
          </a:xfrm>
          <a:prstGeom prst="rect">
            <a:avLst/>
          </a:prstGeom>
        </p:spPr>
      </p:pic>
      <p:cxnSp>
        <p:nvCxnSpPr>
          <p:cNvPr id="13" name="直线连接符 12"/>
          <p:cNvCxnSpPr/>
          <p:nvPr/>
        </p:nvCxnSpPr>
        <p:spPr>
          <a:xfrm>
            <a:off x="2725216" y="1208185"/>
            <a:ext cx="594832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a:off x="7326042" y="5031609"/>
            <a:ext cx="109968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864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28" y="184992"/>
            <a:ext cx="8686800" cy="1143000"/>
          </a:xfrm>
        </p:spPr>
        <p:txBody>
          <a:bodyPr>
            <a:normAutofit fontScale="90000"/>
          </a:bodyPr>
          <a:lstStyle/>
          <a:p>
            <a:pPr>
              <a:lnSpc>
                <a:spcPts val="3600"/>
              </a:lnSpc>
            </a:pPr>
            <a:r>
              <a:rPr kumimoji="1" lang="en-US" altLang="zh-CN" dirty="0" smtClean="0"/>
              <a:t> Handling Multiplicity by Multi-policy (1)</a:t>
            </a:r>
            <a:br>
              <a:rPr kumimoji="1" lang="en-US" altLang="zh-CN" dirty="0" smtClean="0"/>
            </a:br>
            <a:r>
              <a:rPr kumimoji="1" lang="en-US" altLang="zh-CN" dirty="0" smtClean="0"/>
              <a:t>                        </a:t>
            </a:r>
            <a:r>
              <a:rPr kumimoji="1" lang="en-US" altLang="zh-CN" sz="4000" dirty="0" smtClean="0"/>
              <a:t>       </a:t>
            </a:r>
            <a:r>
              <a:rPr kumimoji="1" lang="en-US" altLang="zh-CN" sz="3300" dirty="0" smtClean="0"/>
              <a:t>-- Memory Policy Decision Tree </a:t>
            </a:r>
            <a:endParaRPr kumimoji="1" lang="zh-CN" altLang="en-US" sz="3300" dirty="0"/>
          </a:p>
        </p:txBody>
      </p:sp>
      <p:pic>
        <p:nvPicPr>
          <p:cNvPr id="4" name="图片 3" descr="Macintosh HD:Users:liulei:Desktop:未命名.tif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410" y="1477402"/>
            <a:ext cx="6902824" cy="4525525"/>
          </a:xfrm>
          <a:prstGeom prst="rect">
            <a:avLst/>
          </a:prstGeom>
          <a:noFill/>
          <a:ln>
            <a:noFill/>
          </a:ln>
        </p:spPr>
      </p:pic>
      <p:sp>
        <p:nvSpPr>
          <p:cNvPr id="5" name="矩形 4"/>
          <p:cNvSpPr/>
          <p:nvPr/>
        </p:nvSpPr>
        <p:spPr>
          <a:xfrm>
            <a:off x="896468" y="6124694"/>
            <a:ext cx="8755529" cy="584776"/>
          </a:xfrm>
          <a:prstGeom prst="rect">
            <a:avLst/>
          </a:prstGeom>
        </p:spPr>
        <p:txBody>
          <a:bodyPr wrap="square">
            <a:spAutoFit/>
          </a:bodyPr>
          <a:lstStyle/>
          <a:p>
            <a:r>
              <a:rPr lang="en-US" altLang="zh-CN" sz="3200" b="1" dirty="0" smtClean="0"/>
              <a:t>Who is “stronger”</a:t>
            </a:r>
            <a:r>
              <a:rPr lang="zh-CN" altLang="zh-CN" sz="3200" b="1" dirty="0" smtClean="0"/>
              <a:t>：</a:t>
            </a:r>
            <a:r>
              <a:rPr lang="en-US" altLang="zh-CN" sz="3200" b="1" dirty="0" smtClean="0"/>
              <a:t>LLCT </a:t>
            </a:r>
            <a:r>
              <a:rPr lang="en-US" altLang="zh-CN" sz="3200" b="1" dirty="0"/>
              <a:t>&gt; LLCH &gt; LLCM &gt; CCF</a:t>
            </a:r>
            <a:r>
              <a:rPr lang="zh-CN" altLang="zh-CN" sz="3200" dirty="0"/>
              <a:t> </a:t>
            </a:r>
            <a:endParaRPr lang="zh-CN" altLang="en-US" sz="3200" dirty="0"/>
          </a:p>
        </p:txBody>
      </p:sp>
      <p:cxnSp>
        <p:nvCxnSpPr>
          <p:cNvPr id="7" name="直线箭头连接符 6"/>
          <p:cNvCxnSpPr/>
          <p:nvPr/>
        </p:nvCxnSpPr>
        <p:spPr>
          <a:xfrm flipV="1">
            <a:off x="2281754" y="2792504"/>
            <a:ext cx="504373" cy="9008"/>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flipH="1">
            <a:off x="4779010" y="3717960"/>
            <a:ext cx="424018" cy="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flipV="1">
            <a:off x="2266813" y="4657673"/>
            <a:ext cx="548486" cy="9008"/>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391840" y="2446028"/>
            <a:ext cx="2899418" cy="147282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1" name="矩形 10"/>
          <p:cNvSpPr/>
          <p:nvPr/>
        </p:nvSpPr>
        <p:spPr>
          <a:xfrm>
            <a:off x="1392624" y="3248837"/>
            <a:ext cx="1363621" cy="938245"/>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矩形 11"/>
          <p:cNvSpPr/>
          <p:nvPr/>
        </p:nvSpPr>
        <p:spPr>
          <a:xfrm>
            <a:off x="5407612" y="4302038"/>
            <a:ext cx="2883646" cy="1568503"/>
          </a:xfrm>
          <a:prstGeom prst="rect">
            <a:avLst/>
          </a:prstGeom>
          <a:noFill/>
          <a:ln w="38100" cmpd="sng">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13" name="直线箭头连接符 12"/>
          <p:cNvCxnSpPr/>
          <p:nvPr/>
        </p:nvCxnSpPr>
        <p:spPr>
          <a:xfrm flipV="1">
            <a:off x="844138" y="2407322"/>
            <a:ext cx="548486" cy="9008"/>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041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12" y="259148"/>
            <a:ext cx="8820388" cy="1143000"/>
          </a:xfrm>
        </p:spPr>
        <p:txBody>
          <a:bodyPr>
            <a:normAutofit fontScale="90000"/>
          </a:bodyPr>
          <a:lstStyle/>
          <a:p>
            <a:pPr>
              <a:lnSpc>
                <a:spcPts val="4000"/>
              </a:lnSpc>
            </a:pPr>
            <a:r>
              <a:rPr kumimoji="1" lang="en-US" altLang="zh-CN" dirty="0" smtClean="0"/>
              <a:t> Handling Multiplicity by Multi-policy (2)</a:t>
            </a:r>
            <a:br>
              <a:rPr kumimoji="1" lang="en-US" altLang="zh-CN" dirty="0" smtClean="0"/>
            </a:br>
            <a:r>
              <a:rPr kumimoji="1" lang="en-US" altLang="zh-CN" dirty="0" smtClean="0"/>
              <a:t>                         --</a:t>
            </a:r>
            <a:r>
              <a:rPr kumimoji="1" lang="en-US" altLang="zh-CN" sz="3100" dirty="0"/>
              <a:t> </a:t>
            </a:r>
            <a:r>
              <a:rPr kumimoji="1" lang="en-US" altLang="zh-CN" sz="3100" dirty="0" smtClean="0"/>
              <a:t>Partitioning </a:t>
            </a:r>
            <a:r>
              <a:rPr kumimoji="1" lang="en-US" altLang="zh-CN" sz="3100" dirty="0"/>
              <a:t>and </a:t>
            </a:r>
            <a:r>
              <a:rPr kumimoji="1" lang="en-US" altLang="zh-CN" sz="3100" dirty="0" smtClean="0"/>
              <a:t>Coalescing rules</a:t>
            </a:r>
            <a:endParaRPr kumimoji="1" lang="zh-CN" altLang="en-US" sz="3100" dirty="0"/>
          </a:p>
        </p:txBody>
      </p:sp>
      <p:sp>
        <p:nvSpPr>
          <p:cNvPr id="5" name="矩形 4"/>
          <p:cNvSpPr/>
          <p:nvPr/>
        </p:nvSpPr>
        <p:spPr>
          <a:xfrm>
            <a:off x="717176" y="5975282"/>
            <a:ext cx="8755529" cy="584776"/>
          </a:xfrm>
          <a:prstGeom prst="rect">
            <a:avLst/>
          </a:prstGeom>
        </p:spPr>
        <p:txBody>
          <a:bodyPr wrap="square">
            <a:spAutoFit/>
          </a:bodyPr>
          <a:lstStyle/>
          <a:p>
            <a:r>
              <a:rPr lang="en-US" altLang="zh-CN" sz="3200" b="1" dirty="0" smtClean="0"/>
              <a:t>Who is “stronger”</a:t>
            </a:r>
            <a:r>
              <a:rPr lang="zh-CN" altLang="zh-CN" sz="3200" b="1" dirty="0" smtClean="0"/>
              <a:t>：</a:t>
            </a:r>
            <a:r>
              <a:rPr lang="en-US" altLang="zh-CN" sz="3200" b="1" dirty="0" smtClean="0"/>
              <a:t>LLCT </a:t>
            </a:r>
            <a:r>
              <a:rPr lang="en-US" altLang="zh-CN" sz="3200" b="1" dirty="0"/>
              <a:t>&gt; LLCH &gt; LLCM &gt; CCF</a:t>
            </a:r>
            <a:r>
              <a:rPr lang="zh-CN" altLang="zh-CN" sz="3200" dirty="0"/>
              <a:t> </a:t>
            </a:r>
            <a:endParaRPr lang="zh-CN" altLang="en-US" sz="3200" dirty="0"/>
          </a:p>
        </p:txBody>
      </p:sp>
      <p:pic>
        <p:nvPicPr>
          <p:cNvPr id="9" name="图片 8" descr="Macintosh HD:Users:liulei:Desktop:未命名.tiff"/>
          <p:cNvPicPr/>
          <p:nvPr/>
        </p:nvPicPr>
        <p:blipFill>
          <a:blip r:embed="rId3">
            <a:extLst>
              <a:ext uri="{28A0092B-C50C-407E-A947-70E740481C1C}">
                <a14:useLocalDpi xmlns:a14="http://schemas.microsoft.com/office/drawing/2010/main" val="0"/>
              </a:ext>
            </a:extLst>
          </a:blip>
          <a:srcRect/>
          <a:stretch>
            <a:fillRect/>
          </a:stretch>
        </p:blipFill>
        <p:spPr bwMode="auto">
          <a:xfrm>
            <a:off x="1030939" y="1538941"/>
            <a:ext cx="7082117" cy="4108823"/>
          </a:xfrm>
          <a:prstGeom prst="rect">
            <a:avLst/>
          </a:prstGeom>
          <a:noFill/>
          <a:ln>
            <a:noFill/>
          </a:ln>
        </p:spPr>
      </p:pic>
    </p:spTree>
    <p:extLst>
      <p:ext uri="{BB962C8B-B14F-4D97-AF65-F5344CB8AC3E}">
        <p14:creationId xmlns:p14="http://schemas.microsoft.com/office/powerpoint/2010/main" val="3397134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7030"/>
            <a:ext cx="8229600" cy="5824072"/>
          </a:xfrm>
        </p:spPr>
        <p:txBody>
          <a:bodyPr>
            <a:normAutofit/>
          </a:bodyPr>
          <a:lstStyle/>
          <a:p>
            <a:r>
              <a:rPr kumimoji="1" lang="en-US" altLang="zh-CN" dirty="0" smtClean="0">
                <a:solidFill>
                  <a:schemeClr val="bg1">
                    <a:lumMod val="50000"/>
                  </a:schemeClr>
                </a:solidFill>
              </a:rPr>
              <a:t>A-/B-/C-Vertical Partitioning</a:t>
            </a:r>
            <a:br>
              <a:rPr kumimoji="1" lang="en-US" altLang="zh-CN" dirty="0" smtClean="0">
                <a:solidFill>
                  <a:schemeClr val="bg1">
                    <a:lumMod val="50000"/>
                  </a:schemeClr>
                </a:solidFill>
              </a:rPr>
            </a:br>
            <a:r>
              <a:rPr kumimoji="1" lang="en-US" altLang="zh-CN" dirty="0" smtClean="0">
                <a:solidFill>
                  <a:schemeClr val="bg1">
                    <a:lumMod val="50000"/>
                  </a:schemeClr>
                </a:solidFill>
              </a:rPr>
              <a:t/>
            </a:r>
            <a:br>
              <a:rPr kumimoji="1" lang="en-US" altLang="zh-CN" dirty="0" smtClean="0">
                <a:solidFill>
                  <a:schemeClr val="bg1">
                    <a:lumMod val="50000"/>
                  </a:schemeClr>
                </a:solidFill>
              </a:rPr>
            </a:br>
            <a:r>
              <a:rPr kumimoji="1" lang="en-US" altLang="zh-CN" dirty="0" smtClean="0">
                <a:solidFill>
                  <a:schemeClr val="bg1">
                    <a:lumMod val="50000"/>
                  </a:schemeClr>
                </a:solidFill>
              </a:rPr>
              <a:t>“Best-Fit” memory policy</a:t>
            </a:r>
            <a:r>
              <a:rPr kumimoji="1" lang="en-US" altLang="zh-CN" dirty="0">
                <a:solidFill>
                  <a:schemeClr val="bg1">
                    <a:lumMod val="50000"/>
                  </a:schemeClr>
                </a:solidFill>
              </a:rPr>
              <a:t/>
            </a:r>
            <a:br>
              <a:rPr kumimoji="1" lang="en-US" altLang="zh-CN" dirty="0">
                <a:solidFill>
                  <a:schemeClr val="bg1">
                    <a:lumMod val="50000"/>
                  </a:schemeClr>
                </a:solidFill>
              </a:rPr>
            </a:br>
            <a:r>
              <a:rPr kumimoji="1" lang="en-US" altLang="zh-CN" dirty="0" smtClean="0"/>
              <a:t/>
            </a:r>
            <a:br>
              <a:rPr kumimoji="1" lang="en-US" altLang="zh-CN" dirty="0" smtClean="0"/>
            </a:br>
            <a:r>
              <a:rPr kumimoji="1" lang="en-US" altLang="zh-CN" dirty="0" smtClean="0"/>
              <a:t>Application-Architecture-Aware Memory Management</a:t>
            </a:r>
            <a:endParaRPr kumimoji="1" lang="zh-CN" altLang="en-US" dirty="0"/>
          </a:p>
        </p:txBody>
      </p:sp>
    </p:spTree>
    <p:extLst>
      <p:ext uri="{BB962C8B-B14F-4D97-AF65-F5344CB8AC3E}">
        <p14:creationId xmlns:p14="http://schemas.microsoft.com/office/powerpoint/2010/main" val="31603545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Let it Run On-the-Fly!</a:t>
            </a:r>
            <a:endParaRPr kumimoji="1" lang="zh-CN" altLang="en-US" dirty="0"/>
          </a:p>
        </p:txBody>
      </p:sp>
      <p:pic>
        <p:nvPicPr>
          <p:cNvPr id="4" name="图片 3" descr="Macintosh HD:Users:liulei:Desktop:未命名.tiff"/>
          <p:cNvPicPr/>
          <p:nvPr/>
        </p:nvPicPr>
        <p:blipFill>
          <a:blip r:embed="rId2">
            <a:extLst>
              <a:ext uri="{28A0092B-C50C-407E-A947-70E740481C1C}">
                <a14:useLocalDpi xmlns:a14="http://schemas.microsoft.com/office/drawing/2010/main" val="0"/>
              </a:ext>
            </a:extLst>
          </a:blip>
          <a:srcRect/>
          <a:stretch>
            <a:fillRect/>
          </a:stretch>
        </p:blipFill>
        <p:spPr bwMode="auto">
          <a:xfrm>
            <a:off x="404173" y="1433884"/>
            <a:ext cx="7999506" cy="5065530"/>
          </a:xfrm>
          <a:prstGeom prst="rect">
            <a:avLst/>
          </a:prstGeom>
          <a:noFill/>
          <a:ln>
            <a:noFill/>
          </a:ln>
        </p:spPr>
      </p:pic>
      <p:sp>
        <p:nvSpPr>
          <p:cNvPr id="5" name="右箭头 4"/>
          <p:cNvSpPr/>
          <p:nvPr/>
        </p:nvSpPr>
        <p:spPr>
          <a:xfrm>
            <a:off x="3547798" y="2794000"/>
            <a:ext cx="866588" cy="508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右箭头 5"/>
          <p:cNvSpPr/>
          <p:nvPr/>
        </p:nvSpPr>
        <p:spPr>
          <a:xfrm rot="10800000">
            <a:off x="7903590" y="5187577"/>
            <a:ext cx="866588" cy="508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右箭头 6"/>
          <p:cNvSpPr/>
          <p:nvPr/>
        </p:nvSpPr>
        <p:spPr>
          <a:xfrm rot="5400000">
            <a:off x="1832551" y="3978988"/>
            <a:ext cx="866588" cy="508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2129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22662"/>
            <a:ext cx="8229600" cy="1143000"/>
          </a:xfrm>
        </p:spPr>
        <p:txBody>
          <a:bodyPr>
            <a:normAutofit fontScale="90000"/>
          </a:bodyPr>
          <a:lstStyle/>
          <a:p>
            <a:r>
              <a:rPr kumimoji="1" lang="en-US" altLang="zh-CN" dirty="0" err="1"/>
              <a:t>SysMon</a:t>
            </a:r>
            <a:r>
              <a:rPr kumimoji="1" lang="en-US" altLang="zh-CN" dirty="0"/>
              <a:t>: </a:t>
            </a:r>
            <a:r>
              <a:rPr kumimoji="1" lang="en-US" altLang="zh-CN" dirty="0" smtClean="0"/>
              <a:t>Light-weighted OS level </a:t>
            </a:r>
            <a:r>
              <a:rPr kumimoji="1" lang="en-US" altLang="zh-CN" dirty="0"/>
              <a:t>Monitoring </a:t>
            </a:r>
            <a:r>
              <a:rPr kumimoji="1" lang="en-US" altLang="zh-CN" dirty="0" smtClean="0"/>
              <a:t>Tool (1)</a:t>
            </a:r>
            <a:r>
              <a:rPr kumimoji="1" lang="en-US" altLang="zh-CN" dirty="0"/>
              <a:t/>
            </a:r>
            <a:br>
              <a:rPr kumimoji="1" lang="en-US" altLang="zh-CN" dirty="0"/>
            </a:br>
            <a:r>
              <a:rPr kumimoji="1" lang="en-US" altLang="zh-CN" dirty="0" smtClean="0"/>
              <a:t>  ()</a:t>
            </a:r>
            <a:endParaRPr kumimoji="1" lang="zh-CN" altLang="en-US" dirty="0"/>
          </a:p>
        </p:txBody>
      </p:sp>
      <p:pic>
        <p:nvPicPr>
          <p:cNvPr id="4" name="图片 3" descr="Macintosh HD:Users:liulei:Desktop:all_screensho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75" y="1464240"/>
            <a:ext cx="8797371" cy="3100264"/>
          </a:xfrm>
          <a:prstGeom prst="rect">
            <a:avLst/>
          </a:prstGeom>
          <a:noFill/>
          <a:ln>
            <a:noFill/>
          </a:ln>
          <a:extLst>
            <a:ext uri="{FAA26D3D-D897-4be2-8F04-BA451C77F1D7}">
              <ma14:placeholderFlag xmlns:ma14="http://schemas.microsoft.com/office/mac/drawingml/2011/main"/>
            </a:ext>
          </a:extLst>
        </p:spPr>
      </p:pic>
      <p:sp>
        <p:nvSpPr>
          <p:cNvPr id="5" name="文本框 4"/>
          <p:cNvSpPr txBox="1"/>
          <p:nvPr/>
        </p:nvSpPr>
        <p:spPr>
          <a:xfrm>
            <a:off x="161366" y="4688425"/>
            <a:ext cx="8845179" cy="2893100"/>
          </a:xfrm>
          <a:prstGeom prst="rect">
            <a:avLst/>
          </a:prstGeom>
          <a:noFill/>
        </p:spPr>
        <p:txBody>
          <a:bodyPr wrap="square" rtlCol="0">
            <a:spAutoFit/>
          </a:bodyPr>
          <a:lstStyle/>
          <a:p>
            <a:pPr marL="457200" indent="-457200">
              <a:buFont typeface="Arial"/>
              <a:buChar char="•"/>
            </a:pPr>
            <a:r>
              <a:rPr kumimoji="1" lang="en-US" altLang="zh-CN" sz="3000" dirty="0" smtClean="0"/>
              <a:t>It detects __</a:t>
            </a:r>
            <a:r>
              <a:rPr kumimoji="1" lang="en-US" altLang="zh-CN" sz="3000" dirty="0" err="1" smtClean="0"/>
              <a:t>access_bit</a:t>
            </a:r>
            <a:r>
              <a:rPr kumimoji="1" lang="en-US" altLang="zh-CN" sz="3000" dirty="0" smtClean="0"/>
              <a:t> in PTE, </a:t>
            </a:r>
            <a:r>
              <a:rPr kumimoji="1" lang="en-US" altLang="zh-CN" sz="3000" dirty="0"/>
              <a:t>and then </a:t>
            </a:r>
            <a:r>
              <a:rPr kumimoji="1" lang="en-US" altLang="zh-CN" sz="3000" dirty="0" smtClean="0"/>
              <a:t>distinguishes “cold” and “hot” pages.</a:t>
            </a:r>
          </a:p>
          <a:p>
            <a:pPr marL="457200" indent="-457200">
              <a:buFont typeface="Arial"/>
              <a:buChar char="•"/>
            </a:pPr>
            <a:r>
              <a:rPr kumimoji="1" lang="en-US" altLang="zh-CN" sz="3000" dirty="0" smtClean="0"/>
              <a:t>It  indicates the max requirements of Cache utility of one threads by counting the number of “hot” pages. </a:t>
            </a:r>
          </a:p>
          <a:p>
            <a:pPr marL="457200" indent="-457200">
              <a:buFont typeface="Arial"/>
              <a:buChar char="•"/>
            </a:pPr>
            <a:endParaRPr kumimoji="1" lang="en-US" altLang="zh-CN" sz="3000" dirty="0" smtClean="0"/>
          </a:p>
          <a:p>
            <a:endParaRPr kumimoji="1" lang="zh-CN" altLang="en-US" sz="3200" dirty="0"/>
          </a:p>
        </p:txBody>
      </p:sp>
      <p:sp>
        <p:nvSpPr>
          <p:cNvPr id="6" name="矩形 5"/>
          <p:cNvSpPr/>
          <p:nvPr/>
        </p:nvSpPr>
        <p:spPr>
          <a:xfrm>
            <a:off x="3453098" y="2943411"/>
            <a:ext cx="2642902" cy="1434353"/>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a:off x="6140823" y="1556868"/>
            <a:ext cx="2642902" cy="1434353"/>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977177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8989"/>
            <a:ext cx="8229600" cy="1143000"/>
          </a:xfrm>
        </p:spPr>
        <p:txBody>
          <a:bodyPr>
            <a:normAutofit fontScale="90000"/>
          </a:bodyPr>
          <a:lstStyle/>
          <a:p>
            <a:r>
              <a:rPr kumimoji="1" lang="en-US" altLang="zh-CN" dirty="0" err="1"/>
              <a:t>SysMon</a:t>
            </a:r>
            <a:r>
              <a:rPr kumimoji="1" lang="en-US" altLang="zh-CN" dirty="0"/>
              <a:t>: Light-weighted OS level Monitoring Tool </a:t>
            </a:r>
            <a:r>
              <a:rPr kumimoji="1" lang="en-US" altLang="zh-CN" dirty="0" smtClean="0"/>
              <a:t>(2)</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a:xfrm>
            <a:off x="457200" y="1600200"/>
            <a:ext cx="8229600" cy="1060491"/>
          </a:xfrm>
        </p:spPr>
        <p:txBody>
          <a:bodyPr/>
          <a:lstStyle/>
          <a:p>
            <a:r>
              <a:rPr kumimoji="1" lang="en-US" altLang="zh-CN" dirty="0" smtClean="0"/>
              <a:t>Weighted Page Distribution </a:t>
            </a:r>
            <a:r>
              <a:rPr kumimoji="1" lang="zh-CN" altLang="en-US" dirty="0" smtClean="0">
                <a:sym typeface="Wingdings"/>
              </a:rPr>
              <a:t>“</a:t>
            </a:r>
            <a:r>
              <a:rPr kumimoji="1" lang="en-US" altLang="zh-CN" dirty="0" smtClean="0">
                <a:sym typeface="Wingdings"/>
              </a:rPr>
              <a:t>Locality</a:t>
            </a:r>
            <a:r>
              <a:rPr kumimoji="1" lang="zh-CN" altLang="en-US" dirty="0" smtClean="0">
                <a:sym typeface="Wingdings"/>
              </a:rPr>
              <a:t>”</a:t>
            </a:r>
            <a:endParaRPr kumimoji="1" lang="en-US" altLang="zh-CN" dirty="0" smtClean="0"/>
          </a:p>
          <a:p>
            <a:pPr marL="0" indent="0">
              <a:buNone/>
            </a:pPr>
            <a:r>
              <a:rPr lang="en-US" altLang="zh-CN" sz="2300" dirty="0"/>
              <a:t>WPD= (2xVH + 1.5xH +1xM + 0.5xL + 0.1xVL) / </a:t>
            </a:r>
            <a:r>
              <a:rPr lang="en-US" altLang="zh-CN" sz="2300" dirty="0" err="1"/>
              <a:t>all_used_pages_num</a:t>
            </a:r>
            <a:r>
              <a:rPr lang="zh-CN" altLang="zh-CN" sz="2300" dirty="0"/>
              <a:t> </a:t>
            </a:r>
            <a:endParaRPr kumimoji="1" lang="zh-CN" altLang="en-US" sz="2300" dirty="0"/>
          </a:p>
        </p:txBody>
      </p:sp>
      <p:pic>
        <p:nvPicPr>
          <p:cNvPr id="4" name="图片 3" descr="Macintosh HD:Users:liulei:Desktop:未命名.tiff"/>
          <p:cNvPicPr/>
          <p:nvPr/>
        </p:nvPicPr>
        <p:blipFill>
          <a:blip r:embed="rId2">
            <a:extLst>
              <a:ext uri="{28A0092B-C50C-407E-A947-70E740481C1C}">
                <a14:useLocalDpi xmlns:a14="http://schemas.microsoft.com/office/drawing/2010/main" val="0"/>
              </a:ext>
            </a:extLst>
          </a:blip>
          <a:srcRect/>
          <a:stretch>
            <a:fillRect/>
          </a:stretch>
        </p:blipFill>
        <p:spPr bwMode="auto">
          <a:xfrm>
            <a:off x="1393534" y="2675716"/>
            <a:ext cx="6288751" cy="4011894"/>
          </a:xfrm>
          <a:prstGeom prst="rect">
            <a:avLst/>
          </a:prstGeom>
          <a:noFill/>
          <a:ln>
            <a:noFill/>
          </a:ln>
        </p:spPr>
      </p:pic>
      <p:sp>
        <p:nvSpPr>
          <p:cNvPr id="5" name="矩形 4"/>
          <p:cNvSpPr/>
          <p:nvPr/>
        </p:nvSpPr>
        <p:spPr>
          <a:xfrm>
            <a:off x="6002402" y="2652584"/>
            <a:ext cx="1896713" cy="397306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5751383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X-buddy: Supporting Multi-policy (1)</a:t>
            </a:r>
            <a:endParaRPr kumimoji="1" lang="zh-CN" altLang="en-US" dirty="0"/>
          </a:p>
        </p:txBody>
      </p:sp>
      <p:sp>
        <p:nvSpPr>
          <p:cNvPr id="3" name="内容占位符 2"/>
          <p:cNvSpPr>
            <a:spLocks noGrp="1"/>
          </p:cNvSpPr>
          <p:nvPr>
            <p:ph idx="1"/>
          </p:nvPr>
        </p:nvSpPr>
        <p:spPr>
          <a:xfrm>
            <a:off x="457200" y="1600201"/>
            <a:ext cx="8553539" cy="606226"/>
          </a:xfrm>
        </p:spPr>
        <p:txBody>
          <a:bodyPr>
            <a:normAutofit fontScale="92500"/>
          </a:bodyPr>
          <a:lstStyle/>
          <a:p>
            <a:r>
              <a:rPr kumimoji="1" lang="en-US" altLang="zh-CN" dirty="0" smtClean="0"/>
              <a:t>Sub-System A (O-bit 14,15,C-bit 16 bit)</a:t>
            </a:r>
            <a:r>
              <a:rPr kumimoji="1" lang="en-US" altLang="zh-CN" dirty="0" smtClean="0">
                <a:sym typeface="Wingdings"/>
              </a:rPr>
              <a:t>A-/C-VP</a:t>
            </a:r>
            <a:endParaRPr kumimoji="1" lang="zh-CN" altLang="en-US" dirty="0"/>
          </a:p>
        </p:txBody>
      </p:sp>
      <p:pic>
        <p:nvPicPr>
          <p:cNvPr id="4" name="图片 3" descr="Macintosh HD:Users:liulei:Desktop:ISCA2014:subsystem B.tiff"/>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59152"/>
            <a:ext cx="8243771" cy="3286703"/>
          </a:xfrm>
          <a:prstGeom prst="rect">
            <a:avLst/>
          </a:prstGeom>
          <a:noFill/>
          <a:ln>
            <a:noFill/>
          </a:ln>
        </p:spPr>
      </p:pic>
      <p:sp>
        <p:nvSpPr>
          <p:cNvPr id="5" name="文本框 4"/>
          <p:cNvSpPr txBox="1"/>
          <p:nvPr/>
        </p:nvSpPr>
        <p:spPr>
          <a:xfrm>
            <a:off x="1022240" y="5855051"/>
            <a:ext cx="9122703" cy="584776"/>
          </a:xfrm>
          <a:prstGeom prst="rect">
            <a:avLst/>
          </a:prstGeom>
          <a:noFill/>
        </p:spPr>
        <p:txBody>
          <a:bodyPr wrap="square" rtlCol="0">
            <a:spAutoFit/>
          </a:bodyPr>
          <a:lstStyle/>
          <a:p>
            <a:r>
              <a:rPr kumimoji="1" lang="en-US" altLang="zh-CN" sz="3200" dirty="0" smtClean="0">
                <a:solidFill>
                  <a:srgbClr val="FF0000"/>
                </a:solidFill>
              </a:rPr>
              <a:t>Allocating physical pages in terms of colors</a:t>
            </a:r>
            <a:endParaRPr kumimoji="1" lang="zh-CN" altLang="en-US" sz="3200" dirty="0">
              <a:solidFill>
                <a:srgbClr val="FF0000"/>
              </a:solidFill>
            </a:endParaRPr>
          </a:p>
        </p:txBody>
      </p:sp>
    </p:spTree>
    <p:extLst>
      <p:ext uri="{BB962C8B-B14F-4D97-AF65-F5344CB8AC3E}">
        <p14:creationId xmlns:p14="http://schemas.microsoft.com/office/powerpoint/2010/main" val="28945941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X-buddy: Supporting Multi-</a:t>
            </a:r>
            <a:r>
              <a:rPr kumimoji="1" lang="en-US" altLang="zh-CN" dirty="0" smtClean="0"/>
              <a:t>policy (2)</a:t>
            </a:r>
            <a:endParaRPr kumimoji="1" lang="zh-CN" altLang="en-US" dirty="0"/>
          </a:p>
        </p:txBody>
      </p:sp>
      <p:sp>
        <p:nvSpPr>
          <p:cNvPr id="3" name="内容占位符 2"/>
          <p:cNvSpPr>
            <a:spLocks noGrp="1"/>
          </p:cNvSpPr>
          <p:nvPr>
            <p:ph idx="1"/>
          </p:nvPr>
        </p:nvSpPr>
        <p:spPr>
          <a:xfrm>
            <a:off x="111244" y="1545538"/>
            <a:ext cx="9517651" cy="448624"/>
          </a:xfrm>
        </p:spPr>
        <p:txBody>
          <a:bodyPr>
            <a:normAutofit fontScale="77500" lnSpcReduction="20000"/>
          </a:bodyPr>
          <a:lstStyle/>
          <a:p>
            <a:r>
              <a:rPr kumimoji="1" lang="en-US" altLang="zh-CN" dirty="0" smtClean="0"/>
              <a:t>Sub-System </a:t>
            </a:r>
            <a:r>
              <a:rPr kumimoji="1" lang="en-US" altLang="zh-CN" dirty="0"/>
              <a:t>B</a:t>
            </a:r>
            <a:r>
              <a:rPr kumimoji="1" lang="en-US" altLang="zh-CN" dirty="0" smtClean="0"/>
              <a:t> (O-bits 13,14,15,B-bits 21,22 bits)</a:t>
            </a:r>
            <a:r>
              <a:rPr kumimoji="1" lang="en-US" altLang="zh-CN" dirty="0" smtClean="0">
                <a:sym typeface="Wingdings"/>
              </a:rPr>
              <a:t>Bank-Only/B-VP</a:t>
            </a:r>
            <a:endParaRPr kumimoji="1" lang="zh-CN" altLang="en-US" dirty="0"/>
          </a:p>
        </p:txBody>
      </p:sp>
      <p:pic>
        <p:nvPicPr>
          <p:cNvPr id="5" name="图片 4" descr="Macintosh HD:Users:liulei:Desktop:ISCA2014:subsystemA.tiff"/>
          <p:cNvPicPr/>
          <p:nvPr/>
        </p:nvPicPr>
        <p:blipFill>
          <a:blip r:embed="rId2">
            <a:extLst>
              <a:ext uri="{28A0092B-C50C-407E-A947-70E740481C1C}">
                <a14:useLocalDpi xmlns:a14="http://schemas.microsoft.com/office/drawing/2010/main" val="0"/>
              </a:ext>
            </a:extLst>
          </a:blip>
          <a:srcRect/>
          <a:stretch>
            <a:fillRect/>
          </a:stretch>
        </p:blipFill>
        <p:spPr bwMode="auto">
          <a:xfrm>
            <a:off x="1233103" y="2041270"/>
            <a:ext cx="6693010" cy="3920240"/>
          </a:xfrm>
          <a:prstGeom prst="rect">
            <a:avLst/>
          </a:prstGeom>
          <a:noFill/>
          <a:ln>
            <a:noFill/>
          </a:ln>
        </p:spPr>
      </p:pic>
      <p:sp>
        <p:nvSpPr>
          <p:cNvPr id="6" name="文本框 5"/>
          <p:cNvSpPr txBox="1"/>
          <p:nvPr/>
        </p:nvSpPr>
        <p:spPr>
          <a:xfrm>
            <a:off x="949224" y="6022302"/>
            <a:ext cx="7455647" cy="830997"/>
          </a:xfrm>
          <a:prstGeom prst="rect">
            <a:avLst/>
          </a:prstGeom>
          <a:noFill/>
        </p:spPr>
        <p:txBody>
          <a:bodyPr wrap="square" rtlCol="0">
            <a:spAutoFit/>
          </a:bodyPr>
          <a:lstStyle/>
          <a:p>
            <a:pPr algn="just"/>
            <a:r>
              <a:rPr kumimoji="1" lang="en-US" altLang="zh-CN" sz="2400" b="1" dirty="0" smtClean="0"/>
              <a:t>Support interleaving by random or Round-Robin selecting pages in Order-1 list</a:t>
            </a:r>
            <a:endParaRPr kumimoji="1" lang="zh-CN" altLang="en-US" sz="2400" b="1" dirty="0"/>
          </a:p>
        </p:txBody>
      </p:sp>
      <p:sp>
        <p:nvSpPr>
          <p:cNvPr id="4" name="右箭头 3"/>
          <p:cNvSpPr/>
          <p:nvPr/>
        </p:nvSpPr>
        <p:spPr>
          <a:xfrm>
            <a:off x="487082" y="2420472"/>
            <a:ext cx="708211" cy="239059"/>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79899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Sub-System</a:t>
            </a:r>
            <a:r>
              <a:rPr kumimoji="1" lang="en-US" altLang="zh-CN" dirty="0"/>
              <a:t> </a:t>
            </a:r>
            <a:r>
              <a:rPr kumimoji="1" lang="en-US" altLang="zh-CN" dirty="0" smtClean="0"/>
              <a:t>A and B work together</a:t>
            </a:r>
            <a:endParaRPr kumimoji="1" lang="zh-CN" altLang="en-US" dirty="0"/>
          </a:p>
        </p:txBody>
      </p:sp>
      <p:pic>
        <p:nvPicPr>
          <p:cNvPr id="4" name="图片 3" descr="Macintosh HD:Users:liulei:Desktop:未命名.tif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29" y="1553883"/>
            <a:ext cx="8890000" cy="3953565"/>
          </a:xfrm>
          <a:prstGeom prst="rect">
            <a:avLst/>
          </a:prstGeom>
          <a:noFill/>
          <a:ln>
            <a:noFill/>
          </a:ln>
          <a:extLst>
            <a:ext uri="{FAA26D3D-D897-4be2-8F04-BA451C77F1D7}">
              <ma14:placeholderFlag xmlns:ma14="http://schemas.microsoft.com/office/mac/drawingml/2011/main"/>
            </a:ext>
          </a:extLst>
        </p:spPr>
      </p:pic>
      <p:sp>
        <p:nvSpPr>
          <p:cNvPr id="3" name="文本框 2"/>
          <p:cNvSpPr txBox="1"/>
          <p:nvPr/>
        </p:nvSpPr>
        <p:spPr>
          <a:xfrm>
            <a:off x="881530" y="5656858"/>
            <a:ext cx="7805270" cy="584776"/>
          </a:xfrm>
          <a:prstGeom prst="rect">
            <a:avLst/>
          </a:prstGeom>
          <a:noFill/>
        </p:spPr>
        <p:txBody>
          <a:bodyPr wrap="square" rtlCol="0">
            <a:spAutoFit/>
          </a:bodyPr>
          <a:lstStyle/>
          <a:p>
            <a:pPr algn="ctr"/>
            <a:r>
              <a:rPr kumimoji="1" lang="en-US" altLang="zh-CN" sz="3200" dirty="0" smtClean="0"/>
              <a:t>We can get page with target color in O(1</a:t>
            </a:r>
            <a:r>
              <a:rPr kumimoji="1" lang="en-US" altLang="zh-CN" sz="3200" dirty="0"/>
              <a:t>)</a:t>
            </a:r>
            <a:endParaRPr kumimoji="1" lang="zh-CN" altLang="en-US" sz="3200" dirty="0"/>
          </a:p>
        </p:txBody>
      </p:sp>
    </p:spTree>
    <p:extLst>
      <p:ext uri="{BB962C8B-B14F-4D97-AF65-F5344CB8AC3E}">
        <p14:creationId xmlns:p14="http://schemas.microsoft.com/office/powerpoint/2010/main" val="20853579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7405"/>
            <a:ext cx="8229600" cy="1143000"/>
          </a:xfrm>
        </p:spPr>
        <p:txBody>
          <a:bodyPr/>
          <a:lstStyle/>
          <a:p>
            <a:r>
              <a:rPr kumimoji="1" lang="en-US" altLang="zh-CN" dirty="0" smtClean="0"/>
              <a:t>Background &amp; Motivation </a:t>
            </a:r>
            <a:endParaRPr kumimoji="1" lang="zh-CN" altLang="en-US" dirty="0"/>
          </a:p>
        </p:txBody>
      </p:sp>
    </p:spTree>
    <p:extLst>
      <p:ext uri="{BB962C8B-B14F-4D97-AF65-F5344CB8AC3E}">
        <p14:creationId xmlns:p14="http://schemas.microsoft.com/office/powerpoint/2010/main" val="217925516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664" y="2396285"/>
            <a:ext cx="8229600" cy="1143000"/>
          </a:xfrm>
        </p:spPr>
        <p:txBody>
          <a:bodyPr/>
          <a:lstStyle/>
          <a:p>
            <a:r>
              <a:rPr kumimoji="1" lang="en-US" altLang="zh-CN" dirty="0" smtClean="0"/>
              <a:t>Experimental Results</a:t>
            </a:r>
            <a:endParaRPr kumimoji="1" lang="zh-CN" altLang="en-US" dirty="0"/>
          </a:p>
        </p:txBody>
      </p:sp>
    </p:spTree>
    <p:extLst>
      <p:ext uri="{BB962C8B-B14F-4D97-AF65-F5344CB8AC3E}">
        <p14:creationId xmlns:p14="http://schemas.microsoft.com/office/powerpoint/2010/main" val="34746317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Horizontal Vertical Random Framework (1)</a:t>
            </a:r>
            <a:endParaRPr kumimoji="1" lang="zh-CN" altLang="en-US" sz="2700" dirty="0"/>
          </a:p>
        </p:txBody>
      </p:sp>
      <p:sp>
        <p:nvSpPr>
          <p:cNvPr id="3" name="内容占位符 2"/>
          <p:cNvSpPr>
            <a:spLocks noGrp="1"/>
          </p:cNvSpPr>
          <p:nvPr>
            <p:ph idx="1"/>
          </p:nvPr>
        </p:nvSpPr>
        <p:spPr>
          <a:xfrm>
            <a:off x="457200" y="1515984"/>
            <a:ext cx="8229600" cy="1069761"/>
          </a:xfrm>
        </p:spPr>
        <p:txBody>
          <a:bodyPr>
            <a:normAutofit lnSpcReduction="10000"/>
          </a:bodyPr>
          <a:lstStyle/>
          <a:p>
            <a:r>
              <a:rPr kumimoji="1" lang="en-US" altLang="zh-CN" dirty="0" smtClean="0"/>
              <a:t>Get the proper memory allocating policy</a:t>
            </a:r>
          </a:p>
          <a:p>
            <a:r>
              <a:rPr kumimoji="1" lang="en-US" altLang="zh-CN" dirty="0" smtClean="0"/>
              <a:t>Use the partitioning and coalescing </a:t>
            </a:r>
            <a:endParaRPr kumimoji="1" lang="zh-CN" altLang="en-US" dirty="0"/>
          </a:p>
        </p:txBody>
      </p:sp>
      <p:pic>
        <p:nvPicPr>
          <p:cNvPr id="4" name="图片 3" descr="Macintosh HD:Users:liulei:Desktop:未命名.tiff"/>
          <p:cNvPicPr/>
          <p:nvPr/>
        </p:nvPicPr>
        <p:blipFill>
          <a:blip r:embed="rId3">
            <a:extLst>
              <a:ext uri="{28A0092B-C50C-407E-A947-70E740481C1C}">
                <a14:useLocalDpi xmlns:a14="http://schemas.microsoft.com/office/drawing/2010/main" val="0"/>
              </a:ext>
            </a:extLst>
          </a:blip>
          <a:srcRect/>
          <a:stretch>
            <a:fillRect/>
          </a:stretch>
        </p:blipFill>
        <p:spPr bwMode="auto">
          <a:xfrm>
            <a:off x="1192211" y="2646387"/>
            <a:ext cx="6761713" cy="4015793"/>
          </a:xfrm>
          <a:prstGeom prst="rect">
            <a:avLst/>
          </a:prstGeom>
          <a:noFill/>
          <a:ln>
            <a:noFill/>
          </a:ln>
        </p:spPr>
      </p:pic>
      <p:sp>
        <p:nvSpPr>
          <p:cNvPr id="5" name="文本框 4"/>
          <p:cNvSpPr txBox="1"/>
          <p:nvPr/>
        </p:nvSpPr>
        <p:spPr>
          <a:xfrm>
            <a:off x="1860606" y="4317992"/>
            <a:ext cx="1679444" cy="954107"/>
          </a:xfrm>
          <a:prstGeom prst="rect">
            <a:avLst/>
          </a:prstGeom>
          <a:noFill/>
        </p:spPr>
        <p:txBody>
          <a:bodyPr wrap="square" rtlCol="0">
            <a:spAutoFit/>
          </a:bodyPr>
          <a:lstStyle/>
          <a:p>
            <a:r>
              <a:rPr kumimoji="1" lang="en-US" altLang="zh-CN" sz="2800" dirty="0" smtClean="0">
                <a:solidFill>
                  <a:srgbClr val="FF0000"/>
                </a:solidFill>
              </a:rPr>
              <a:t>LLCH</a:t>
            </a:r>
          </a:p>
          <a:p>
            <a:r>
              <a:rPr kumimoji="1" lang="en-US" altLang="zh-CN" sz="2800" dirty="0" smtClean="0">
                <a:solidFill>
                  <a:srgbClr val="FF0000"/>
                </a:solidFill>
              </a:rPr>
              <a:t>Bank-Only</a:t>
            </a:r>
            <a:endParaRPr kumimoji="1" lang="zh-CN" altLang="en-US" sz="2800" dirty="0">
              <a:solidFill>
                <a:srgbClr val="FF0000"/>
              </a:solidFill>
            </a:endParaRPr>
          </a:p>
        </p:txBody>
      </p:sp>
      <p:sp>
        <p:nvSpPr>
          <p:cNvPr id="6" name="文本框 5"/>
          <p:cNvSpPr txBox="1"/>
          <p:nvPr/>
        </p:nvSpPr>
        <p:spPr>
          <a:xfrm>
            <a:off x="3783262" y="4456361"/>
            <a:ext cx="1337651" cy="954107"/>
          </a:xfrm>
          <a:prstGeom prst="rect">
            <a:avLst/>
          </a:prstGeom>
          <a:noFill/>
        </p:spPr>
        <p:txBody>
          <a:bodyPr wrap="square" rtlCol="0">
            <a:spAutoFit/>
          </a:bodyPr>
          <a:lstStyle/>
          <a:p>
            <a:r>
              <a:rPr kumimoji="1" lang="en-US" altLang="zh-CN" sz="2800" dirty="0" smtClean="0">
                <a:solidFill>
                  <a:srgbClr val="FF0000"/>
                </a:solidFill>
              </a:rPr>
              <a:t>LLCT</a:t>
            </a:r>
          </a:p>
          <a:p>
            <a:r>
              <a:rPr kumimoji="1" lang="en-US" altLang="zh-CN" sz="2800" dirty="0" smtClean="0">
                <a:solidFill>
                  <a:srgbClr val="FF0000"/>
                </a:solidFill>
              </a:rPr>
              <a:t>A/C-VP</a:t>
            </a:r>
            <a:endParaRPr kumimoji="1" lang="zh-CN" altLang="en-US" sz="2800" dirty="0">
              <a:solidFill>
                <a:srgbClr val="FF0000"/>
              </a:solidFill>
            </a:endParaRPr>
          </a:p>
        </p:txBody>
      </p:sp>
      <p:sp>
        <p:nvSpPr>
          <p:cNvPr id="7" name="文本框 6"/>
          <p:cNvSpPr txBox="1"/>
          <p:nvPr/>
        </p:nvSpPr>
        <p:spPr>
          <a:xfrm>
            <a:off x="5240913" y="4037491"/>
            <a:ext cx="1460911" cy="954107"/>
          </a:xfrm>
          <a:prstGeom prst="rect">
            <a:avLst/>
          </a:prstGeom>
          <a:noFill/>
        </p:spPr>
        <p:txBody>
          <a:bodyPr wrap="square" rtlCol="0">
            <a:spAutoFit/>
          </a:bodyPr>
          <a:lstStyle/>
          <a:p>
            <a:r>
              <a:rPr kumimoji="1" lang="en-US" altLang="zh-CN" sz="2800" dirty="0" smtClean="0">
                <a:solidFill>
                  <a:srgbClr val="FF0000"/>
                </a:solidFill>
              </a:rPr>
              <a:t>LLCM</a:t>
            </a:r>
          </a:p>
          <a:p>
            <a:r>
              <a:rPr kumimoji="1" lang="en-US" altLang="zh-CN" sz="2800" dirty="0" smtClean="0">
                <a:solidFill>
                  <a:srgbClr val="FF0000"/>
                </a:solidFill>
              </a:rPr>
              <a:t>A/B-VP</a:t>
            </a:r>
            <a:endParaRPr kumimoji="1" lang="zh-CN" altLang="en-US" sz="2800" dirty="0">
              <a:solidFill>
                <a:srgbClr val="FF0000"/>
              </a:solidFill>
            </a:endParaRPr>
          </a:p>
        </p:txBody>
      </p:sp>
    </p:spTree>
    <p:extLst>
      <p:ext uri="{BB962C8B-B14F-4D97-AF65-F5344CB8AC3E}">
        <p14:creationId xmlns:p14="http://schemas.microsoft.com/office/powerpoint/2010/main" val="376109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Horizontal Vertical Random Framework </a:t>
            </a:r>
            <a:r>
              <a:rPr kumimoji="1" lang="en-US" altLang="zh-CN" dirty="0" smtClean="0"/>
              <a:t>(2)</a:t>
            </a:r>
            <a:endParaRPr kumimoji="1" lang="zh-CN" altLang="en-US" dirty="0"/>
          </a:p>
        </p:txBody>
      </p:sp>
      <p:sp>
        <p:nvSpPr>
          <p:cNvPr id="3" name="内容占位符 2"/>
          <p:cNvSpPr>
            <a:spLocks noGrp="1"/>
          </p:cNvSpPr>
          <p:nvPr>
            <p:ph idx="1"/>
          </p:nvPr>
        </p:nvSpPr>
        <p:spPr>
          <a:xfrm>
            <a:off x="457200" y="1639904"/>
            <a:ext cx="8686800" cy="1069761"/>
          </a:xfrm>
        </p:spPr>
        <p:txBody>
          <a:bodyPr/>
          <a:lstStyle/>
          <a:p>
            <a:r>
              <a:rPr kumimoji="1" lang="en-US" altLang="zh-CN" b="1" dirty="0" smtClean="0"/>
              <a:t>HVR outperforms the “Horizontal” Partitioning </a:t>
            </a:r>
            <a:endParaRPr kumimoji="1" lang="zh-CN" altLang="en-US" dirty="0"/>
          </a:p>
        </p:txBody>
      </p:sp>
      <p:pic>
        <p:nvPicPr>
          <p:cNvPr id="5" name="图片 4" descr="Macintosh HD:Users:liulei:Desktop:未命名.tiff"/>
          <p:cNvPicPr/>
          <p:nvPr/>
        </p:nvPicPr>
        <p:blipFill>
          <a:blip r:embed="rId3">
            <a:extLst>
              <a:ext uri="{28A0092B-C50C-407E-A947-70E740481C1C}">
                <a14:useLocalDpi xmlns:a14="http://schemas.microsoft.com/office/drawing/2010/main" val="0"/>
              </a:ext>
            </a:extLst>
          </a:blip>
          <a:srcRect/>
          <a:stretch>
            <a:fillRect/>
          </a:stretch>
        </p:blipFill>
        <p:spPr bwMode="auto">
          <a:xfrm>
            <a:off x="1145745" y="2410308"/>
            <a:ext cx="6761713" cy="4106922"/>
          </a:xfrm>
          <a:prstGeom prst="rect">
            <a:avLst/>
          </a:prstGeom>
          <a:noFill/>
          <a:ln>
            <a:noFill/>
          </a:ln>
        </p:spPr>
      </p:pic>
      <p:cxnSp>
        <p:nvCxnSpPr>
          <p:cNvPr id="11" name="直线箭头连接符 10"/>
          <p:cNvCxnSpPr/>
          <p:nvPr/>
        </p:nvCxnSpPr>
        <p:spPr>
          <a:xfrm flipV="1">
            <a:off x="4119930" y="2943014"/>
            <a:ext cx="696980" cy="1548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373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For Multi-Threaded</a:t>
            </a:r>
            <a:r>
              <a:rPr kumimoji="1" lang="en-US" altLang="zh-CN" dirty="0"/>
              <a:t> </a:t>
            </a:r>
            <a:r>
              <a:rPr kumimoji="1" lang="en-US" altLang="zh-CN" dirty="0" smtClean="0"/>
              <a:t>workloads</a:t>
            </a:r>
            <a:endParaRPr kumimoji="1" lang="zh-CN" altLang="en-US" dirty="0"/>
          </a:p>
        </p:txBody>
      </p:sp>
      <p:sp>
        <p:nvSpPr>
          <p:cNvPr id="3" name="内容占位符 2"/>
          <p:cNvSpPr>
            <a:spLocks noGrp="1"/>
          </p:cNvSpPr>
          <p:nvPr>
            <p:ph idx="1"/>
          </p:nvPr>
        </p:nvSpPr>
        <p:spPr>
          <a:xfrm>
            <a:off x="457200" y="1600201"/>
            <a:ext cx="7283507" cy="652580"/>
          </a:xfrm>
        </p:spPr>
        <p:txBody>
          <a:bodyPr/>
          <a:lstStyle/>
          <a:p>
            <a:r>
              <a:rPr kumimoji="1" lang="en-US" altLang="zh-CN" dirty="0" smtClean="0"/>
              <a:t>Partitioning VS. Random</a:t>
            </a:r>
            <a:endParaRPr kumimoji="1" lang="zh-CN" altLang="en-US" dirty="0"/>
          </a:p>
        </p:txBody>
      </p:sp>
      <p:pic>
        <p:nvPicPr>
          <p:cNvPr id="4" name="图片 3" descr="Macintosh HD:Users:liulei:Desktop:未命名.tiff"/>
          <p:cNvPicPr/>
          <p:nvPr/>
        </p:nvPicPr>
        <p:blipFill>
          <a:blip r:embed="rId2">
            <a:extLst>
              <a:ext uri="{28A0092B-C50C-407E-A947-70E740481C1C}">
                <a14:useLocalDpi xmlns:a14="http://schemas.microsoft.com/office/drawing/2010/main" val="0"/>
              </a:ext>
            </a:extLst>
          </a:blip>
          <a:srcRect/>
          <a:stretch>
            <a:fillRect/>
          </a:stretch>
        </p:blipFill>
        <p:spPr bwMode="auto">
          <a:xfrm>
            <a:off x="1581980" y="4260350"/>
            <a:ext cx="5583968" cy="2201328"/>
          </a:xfrm>
          <a:prstGeom prst="rect">
            <a:avLst/>
          </a:prstGeom>
          <a:noFill/>
          <a:ln>
            <a:noFill/>
          </a:ln>
        </p:spPr>
      </p:pic>
      <p:pic>
        <p:nvPicPr>
          <p:cNvPr id="5" name="图片 4" descr="Macintosh HD:Users:liulei:Desktop:未命名.tiff"/>
          <p:cNvPicPr/>
          <p:nvPr/>
        </p:nvPicPr>
        <p:blipFill>
          <a:blip r:embed="rId3">
            <a:extLst>
              <a:ext uri="{28A0092B-C50C-407E-A947-70E740481C1C}">
                <a14:useLocalDpi xmlns:a14="http://schemas.microsoft.com/office/drawing/2010/main" val="0"/>
              </a:ext>
            </a:extLst>
          </a:blip>
          <a:srcRect/>
          <a:stretch>
            <a:fillRect/>
          </a:stretch>
        </p:blipFill>
        <p:spPr bwMode="auto">
          <a:xfrm>
            <a:off x="2295794" y="2375534"/>
            <a:ext cx="5202536" cy="1388370"/>
          </a:xfrm>
          <a:prstGeom prst="rect">
            <a:avLst/>
          </a:prstGeom>
          <a:noFill/>
          <a:ln>
            <a:noFill/>
          </a:ln>
          <a:extLst>
            <a:ext uri="{FAA26D3D-D897-4be2-8F04-BA451C77F1D7}">
              <ma14:placeholderFlag xmlns:ma14="http://schemas.microsoft.com/office/mac/drawingml/2011/main"/>
            </a:ext>
          </a:extLst>
        </p:spPr>
      </p:pic>
      <p:cxnSp>
        <p:nvCxnSpPr>
          <p:cNvPr id="7" name="直线连接符 6"/>
          <p:cNvCxnSpPr/>
          <p:nvPr/>
        </p:nvCxnSpPr>
        <p:spPr>
          <a:xfrm>
            <a:off x="7564573" y="2929541"/>
            <a:ext cx="388297" cy="3989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直线连接符 8"/>
          <p:cNvCxnSpPr/>
          <p:nvPr/>
        </p:nvCxnSpPr>
        <p:spPr>
          <a:xfrm flipH="1">
            <a:off x="7582585" y="2920534"/>
            <a:ext cx="352271" cy="4079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5729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a:xfrm>
            <a:off x="173127" y="1336876"/>
            <a:ext cx="9207597" cy="5552103"/>
          </a:xfrm>
        </p:spPr>
        <p:txBody>
          <a:bodyPr>
            <a:normAutofit fontScale="92500"/>
          </a:bodyPr>
          <a:lstStyle/>
          <a:p>
            <a:r>
              <a:rPr kumimoji="1" lang="en-US" altLang="zh-CN" sz="4000" dirty="0" smtClean="0">
                <a:solidFill>
                  <a:srgbClr val="FF0000"/>
                </a:solidFill>
              </a:rPr>
              <a:t>Vertical Partitioning</a:t>
            </a:r>
          </a:p>
          <a:p>
            <a:pPr marL="0" indent="0">
              <a:buNone/>
            </a:pPr>
            <a:r>
              <a:rPr kumimoji="1" lang="en-US" altLang="zh-CN" dirty="0" smtClean="0">
                <a:solidFill>
                  <a:srgbClr val="FF0000"/>
                </a:solidFill>
              </a:rPr>
              <a:t>-- Brings up to 17% improvement</a:t>
            </a:r>
          </a:p>
          <a:p>
            <a:pPr marL="0" indent="0">
              <a:buNone/>
            </a:pPr>
            <a:r>
              <a:rPr kumimoji="1" lang="en-US" altLang="zh-CN" dirty="0" smtClean="0">
                <a:solidFill>
                  <a:srgbClr val="FF0000"/>
                </a:solidFill>
              </a:rPr>
              <a:t>-- Outperforms the Horizontal partitioning  </a:t>
            </a:r>
          </a:p>
          <a:p>
            <a:r>
              <a:rPr kumimoji="1" lang="en-US" altLang="zh-CN" sz="4000" dirty="0">
                <a:solidFill>
                  <a:srgbClr val="4F6228"/>
                </a:solidFill>
              </a:rPr>
              <a:t>C</a:t>
            </a:r>
            <a:r>
              <a:rPr kumimoji="1" lang="en-US" altLang="zh-CN" sz="4000" dirty="0" smtClean="0">
                <a:solidFill>
                  <a:srgbClr val="4F6228"/>
                </a:solidFill>
              </a:rPr>
              <a:t>losing the “gap” between arch. and OS</a:t>
            </a:r>
          </a:p>
          <a:p>
            <a:pPr marL="0" indent="0">
              <a:buNone/>
            </a:pPr>
            <a:r>
              <a:rPr kumimoji="1" lang="en-US" altLang="zh-CN" dirty="0" smtClean="0">
                <a:solidFill>
                  <a:srgbClr val="4F6228"/>
                </a:solidFill>
              </a:rPr>
              <a:t>-- Makes OS take advantages of arch. Features</a:t>
            </a:r>
          </a:p>
          <a:p>
            <a:pPr marL="0" indent="0">
              <a:buNone/>
            </a:pPr>
            <a:r>
              <a:rPr kumimoji="1" lang="en-US" altLang="zh-CN" dirty="0" smtClean="0">
                <a:solidFill>
                  <a:srgbClr val="4F6228"/>
                </a:solidFill>
              </a:rPr>
              <a:t>-- Application-Arch.-Aware Memory Management (HVR) </a:t>
            </a:r>
          </a:p>
          <a:p>
            <a:r>
              <a:rPr kumimoji="1" lang="en-US" altLang="zh-CN" sz="4000" dirty="0">
                <a:solidFill>
                  <a:schemeClr val="accent5">
                    <a:lumMod val="75000"/>
                  </a:schemeClr>
                </a:solidFill>
              </a:rPr>
              <a:t>Memory optimization</a:t>
            </a:r>
          </a:p>
          <a:p>
            <a:pPr marL="0" indent="0">
              <a:buNone/>
            </a:pPr>
            <a:r>
              <a:rPr kumimoji="1" lang="en-US" altLang="zh-CN" dirty="0" smtClean="0">
                <a:solidFill>
                  <a:schemeClr val="accent5">
                    <a:lumMod val="75000"/>
                  </a:schemeClr>
                </a:solidFill>
              </a:rPr>
              <a:t>-- We try to approach it from OS angle</a:t>
            </a:r>
          </a:p>
          <a:p>
            <a:pPr marL="0" indent="0">
              <a:buNone/>
            </a:pPr>
            <a:r>
              <a:rPr kumimoji="1" lang="en-US" altLang="zh-CN" dirty="0" smtClean="0">
                <a:solidFill>
                  <a:schemeClr val="accent5">
                    <a:lumMod val="75000"/>
                  </a:schemeClr>
                </a:solidFill>
              </a:rPr>
              <a:t>-- Optimizes the memory allocating in the root</a:t>
            </a:r>
            <a:endParaRPr kumimoji="1" lang="zh-CN" altLang="en-US" dirty="0">
              <a:solidFill>
                <a:schemeClr val="accent5">
                  <a:lumMod val="75000"/>
                </a:schemeClr>
              </a:solidFill>
            </a:endParaRPr>
          </a:p>
        </p:txBody>
      </p:sp>
    </p:spTree>
    <p:extLst>
      <p:ext uri="{BB962C8B-B14F-4D97-AF65-F5344CB8AC3E}">
        <p14:creationId xmlns:p14="http://schemas.microsoft.com/office/powerpoint/2010/main" val="1776522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63" y="642156"/>
            <a:ext cx="7283663" cy="5340577"/>
          </a:xfrm>
          <a:prstGeom prst="rect">
            <a:avLst/>
          </a:prstGeom>
        </p:spPr>
      </p:pic>
    </p:spTree>
    <p:extLst>
      <p:ext uri="{BB962C8B-B14F-4D97-AF65-F5344CB8AC3E}">
        <p14:creationId xmlns:p14="http://schemas.microsoft.com/office/powerpoint/2010/main" val="3372059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backup</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2154968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Overhead </a:t>
            </a:r>
            <a:endParaRPr kumimoji="1" lang="zh-CN" altLang="en-US" dirty="0"/>
          </a:p>
        </p:txBody>
      </p:sp>
      <p:sp>
        <p:nvSpPr>
          <p:cNvPr id="5" name="矩形 4"/>
          <p:cNvSpPr/>
          <p:nvPr/>
        </p:nvSpPr>
        <p:spPr>
          <a:xfrm>
            <a:off x="265311" y="1124283"/>
            <a:ext cx="8878689" cy="7017305"/>
          </a:xfrm>
          <a:prstGeom prst="rect">
            <a:avLst/>
          </a:prstGeom>
        </p:spPr>
        <p:txBody>
          <a:bodyPr wrap="square">
            <a:spAutoFit/>
          </a:bodyPr>
          <a:lstStyle/>
          <a:p>
            <a:r>
              <a:rPr lang="zh-CN" altLang="zh-CN" sz="2400" b="1" dirty="0"/>
              <a:t>（</a:t>
            </a:r>
            <a:r>
              <a:rPr lang="en-US" altLang="zh-CN" sz="2400" b="1" dirty="0"/>
              <a:t>1</a:t>
            </a:r>
            <a:r>
              <a:rPr lang="zh-CN" altLang="zh-CN" sz="2400" b="1" dirty="0" smtClean="0"/>
              <a:t>）</a:t>
            </a:r>
            <a:r>
              <a:rPr lang="en-US" altLang="zh-CN" sz="2400" b="1" dirty="0" smtClean="0"/>
              <a:t>Page-table based sampling</a:t>
            </a:r>
          </a:p>
          <a:p>
            <a:r>
              <a:rPr lang="zh-CN" altLang="en-US" sz="2400" dirty="0" smtClean="0"/>
              <a:t>－</a:t>
            </a:r>
            <a:r>
              <a:rPr lang="en-US" altLang="zh-CN" sz="2400" dirty="0" smtClean="0"/>
              <a:t> average 0.6</a:t>
            </a:r>
            <a:r>
              <a:rPr lang="zh-CN" altLang="en-US" sz="2400" dirty="0"/>
              <a:t>％</a:t>
            </a:r>
            <a:endParaRPr lang="en-US" altLang="zh-CN" sz="2400" dirty="0" smtClean="0"/>
          </a:p>
          <a:p>
            <a:r>
              <a:rPr lang="zh-CN" altLang="zh-CN" sz="2400" dirty="0" smtClean="0"/>
              <a:t>－</a:t>
            </a:r>
            <a:r>
              <a:rPr lang="en-US" altLang="zh-CN" sz="2400" dirty="0" smtClean="0"/>
              <a:t> randomly selecting </a:t>
            </a:r>
            <a:r>
              <a:rPr lang="en-US" altLang="zh-CN" sz="2400" dirty="0" err="1" smtClean="0"/>
              <a:t>pte</a:t>
            </a:r>
            <a:r>
              <a:rPr lang="en-US" altLang="zh-CN" sz="2400" dirty="0" smtClean="0"/>
              <a:t> in </a:t>
            </a:r>
            <a:r>
              <a:rPr lang="en-US" altLang="zh-CN" sz="2400" dirty="0"/>
              <a:t>page </a:t>
            </a:r>
            <a:r>
              <a:rPr lang="en-US" altLang="zh-CN" sz="2400" dirty="0" smtClean="0"/>
              <a:t>table. Example, 5µs </a:t>
            </a:r>
            <a:r>
              <a:rPr lang="en-US" altLang="zh-CN" sz="2400" dirty="0"/>
              <a:t>(</a:t>
            </a:r>
            <a:r>
              <a:rPr lang="en-US" altLang="zh-CN" sz="2400" dirty="0" err="1"/>
              <a:t>povray</a:t>
            </a:r>
            <a:r>
              <a:rPr lang="en-US" altLang="zh-CN" sz="2400" dirty="0"/>
              <a:t>) to 4.46ms (</a:t>
            </a:r>
            <a:r>
              <a:rPr lang="en-US" altLang="zh-CN" sz="2400" dirty="0" err="1"/>
              <a:t>mcf</a:t>
            </a:r>
            <a:r>
              <a:rPr lang="en-US" altLang="zh-CN" sz="2400" dirty="0" smtClean="0"/>
              <a:t>)</a:t>
            </a:r>
            <a:endParaRPr lang="en-US" altLang="zh-CN" sz="2400" dirty="0"/>
          </a:p>
          <a:p>
            <a:r>
              <a:rPr lang="zh-CN" altLang="zh-CN" sz="2400" dirty="0" smtClean="0"/>
              <a:t>－</a:t>
            </a:r>
            <a:r>
              <a:rPr lang="en-US" altLang="zh-CN" sz="2400" dirty="0" smtClean="0"/>
              <a:t> sampling interval, </a:t>
            </a:r>
            <a:r>
              <a:rPr lang="en-US" altLang="zh-CN" sz="2400" dirty="0"/>
              <a:t>grows with an increasing step once it collects sufficient information to complete the initial classification process, and thus its overhead is further reduced for long running workloads.</a:t>
            </a:r>
            <a:endParaRPr lang="en-US" altLang="zh-CN" sz="2400" dirty="0" smtClean="0"/>
          </a:p>
          <a:p>
            <a:endParaRPr lang="en-US" altLang="zh-CN" sz="2400" dirty="0"/>
          </a:p>
          <a:p>
            <a:r>
              <a:rPr lang="zh-CN" altLang="zh-CN" sz="2400" b="1" dirty="0"/>
              <a:t>（</a:t>
            </a:r>
            <a:r>
              <a:rPr lang="en-US" altLang="zh-CN" sz="2400" b="1" dirty="0"/>
              <a:t>2</a:t>
            </a:r>
            <a:r>
              <a:rPr lang="zh-CN" altLang="zh-CN" sz="2400" b="1" dirty="0" smtClean="0"/>
              <a:t>）</a:t>
            </a:r>
            <a:r>
              <a:rPr lang="en-US" altLang="zh-CN" sz="2400" b="1" dirty="0" smtClean="0"/>
              <a:t>x</a:t>
            </a:r>
            <a:r>
              <a:rPr lang="en-US" altLang="zh-CN" sz="2400" b="1" dirty="0"/>
              <a:t>-</a:t>
            </a:r>
            <a:r>
              <a:rPr lang="en-US" altLang="zh-CN" sz="2400" b="1" dirty="0" smtClean="0"/>
              <a:t>Buddy</a:t>
            </a:r>
            <a:r>
              <a:rPr lang="zh-CN" altLang="zh-CN" sz="2400" b="1" dirty="0" smtClean="0"/>
              <a:t> </a:t>
            </a:r>
            <a:endParaRPr lang="en-US" altLang="zh-CN" sz="2400" b="1" dirty="0"/>
          </a:p>
          <a:p>
            <a:r>
              <a:rPr lang="zh-CN" altLang="en-US" sz="2400" dirty="0" smtClean="0"/>
              <a:t>－</a:t>
            </a:r>
            <a:r>
              <a:rPr lang="en-US" altLang="zh-CN" sz="2400" dirty="0" smtClean="0"/>
              <a:t> </a:t>
            </a:r>
            <a:r>
              <a:rPr lang="en-US" altLang="zh-CN" sz="2400" dirty="0" err="1" smtClean="0"/>
              <a:t>systime</a:t>
            </a:r>
            <a:r>
              <a:rPr lang="en-US" altLang="zh-CN" sz="2400" dirty="0" smtClean="0"/>
              <a:t>, ranging from 0.x sec to several sec</a:t>
            </a:r>
          </a:p>
          <a:p>
            <a:endParaRPr lang="en-US" altLang="zh-CN" sz="2400" dirty="0"/>
          </a:p>
          <a:p>
            <a:r>
              <a:rPr lang="zh-CN" altLang="zh-CN" sz="2400" b="1" dirty="0"/>
              <a:t>（</a:t>
            </a:r>
            <a:r>
              <a:rPr lang="en-US" altLang="zh-CN" sz="2400" b="1" dirty="0"/>
              <a:t>3</a:t>
            </a:r>
            <a:r>
              <a:rPr lang="zh-CN" altLang="zh-CN" sz="2400" b="1" dirty="0" smtClean="0"/>
              <a:t>）</a:t>
            </a:r>
            <a:r>
              <a:rPr lang="en-US" altLang="zh-CN" sz="2400" b="1" dirty="0" smtClean="0"/>
              <a:t>Page migration and re-coloring</a:t>
            </a:r>
          </a:p>
          <a:p>
            <a:r>
              <a:rPr lang="zh-CN" altLang="zh-CN" sz="2400" dirty="0" smtClean="0"/>
              <a:t>－</a:t>
            </a:r>
            <a:r>
              <a:rPr lang="en-US" altLang="zh-CN" sz="2400" dirty="0" smtClean="0"/>
              <a:t> 30s (at most in our experiments)</a:t>
            </a:r>
            <a:r>
              <a:rPr lang="zh-CN" altLang="en-US" sz="2400" dirty="0" smtClean="0"/>
              <a:t>／</a:t>
            </a:r>
            <a:r>
              <a:rPr lang="en-US" altLang="zh-CN" sz="2400" dirty="0" smtClean="0"/>
              <a:t>90s (saved)</a:t>
            </a:r>
          </a:p>
          <a:p>
            <a:r>
              <a:rPr lang="zh-CN" altLang="zh-CN" sz="2400" dirty="0" smtClean="0"/>
              <a:t>－</a:t>
            </a:r>
            <a:r>
              <a:rPr lang="en-US" altLang="zh-CN" sz="2400" dirty="0"/>
              <a:t> </a:t>
            </a:r>
            <a:r>
              <a:rPr lang="en-US" altLang="zh-CN" sz="2400" dirty="0" smtClean="0"/>
              <a:t>Lazy “migration”</a:t>
            </a:r>
            <a:endParaRPr lang="en-US" altLang="zh-CN" sz="2400" dirty="0"/>
          </a:p>
          <a:p>
            <a:r>
              <a:rPr lang="zh-CN" altLang="en-US" sz="2400" dirty="0" smtClean="0"/>
              <a:t>－</a:t>
            </a:r>
            <a:r>
              <a:rPr lang="en-US" altLang="zh-CN" sz="2400" dirty="0" smtClean="0"/>
              <a:t> “row-clone” [Micro-2013]</a:t>
            </a:r>
          </a:p>
          <a:p>
            <a:endParaRPr lang="en-US" altLang="zh-CN" dirty="0"/>
          </a:p>
          <a:p>
            <a:endParaRPr lang="en-US" altLang="zh-CN" dirty="0" smtClean="0"/>
          </a:p>
          <a:p>
            <a:endParaRPr lang="en-US" altLang="zh-CN" dirty="0"/>
          </a:p>
          <a:p>
            <a:endParaRPr lang="en-US" altLang="zh-CN" dirty="0" smtClean="0"/>
          </a:p>
          <a:p>
            <a:r>
              <a:rPr lang="zh-CN" altLang="zh-CN" dirty="0" smtClean="0"/>
              <a:t> </a:t>
            </a:r>
            <a:endParaRPr lang="zh-CN" altLang="en-US" dirty="0"/>
          </a:p>
        </p:txBody>
      </p:sp>
    </p:spTree>
    <p:extLst>
      <p:ext uri="{BB962C8B-B14F-4D97-AF65-F5344CB8AC3E}">
        <p14:creationId xmlns:p14="http://schemas.microsoft.com/office/powerpoint/2010/main" val="37556584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Throughput, Fairness</a:t>
            </a:r>
            <a:r>
              <a:rPr kumimoji="1" lang="en-US" altLang="zh-CN" dirty="0"/>
              <a:t> </a:t>
            </a:r>
            <a:r>
              <a:rPr kumimoji="1" lang="en-US" altLang="zh-CN" dirty="0" smtClean="0"/>
              <a:t>and Bandwidth </a:t>
            </a:r>
            <a:endParaRPr kumimoji="1" lang="zh-CN" altLang="en-US" dirty="0"/>
          </a:p>
        </p:txBody>
      </p:sp>
      <p:pic>
        <p:nvPicPr>
          <p:cNvPr id="5" name="图片 4"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86220"/>
            <a:ext cx="8052009" cy="4710111"/>
          </a:xfrm>
          <a:prstGeom prst="rect">
            <a:avLst/>
          </a:prstGeom>
          <a:ln>
            <a:solidFill>
              <a:schemeClr val="bg1"/>
            </a:solidFill>
          </a:ln>
        </p:spPr>
      </p:pic>
      <p:cxnSp>
        <p:nvCxnSpPr>
          <p:cNvPr id="6" name="直线连接符 5"/>
          <p:cNvCxnSpPr/>
          <p:nvPr/>
        </p:nvCxnSpPr>
        <p:spPr>
          <a:xfrm>
            <a:off x="2943412" y="4960471"/>
            <a:ext cx="4049059"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2943412" y="2584824"/>
            <a:ext cx="4049059"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a:off x="6708588" y="2584824"/>
            <a:ext cx="0" cy="237564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6947648" y="3376710"/>
            <a:ext cx="2151529" cy="830997"/>
          </a:xfrm>
          <a:prstGeom prst="rect">
            <a:avLst/>
          </a:prstGeom>
          <a:noFill/>
        </p:spPr>
        <p:txBody>
          <a:bodyPr wrap="square" rtlCol="0">
            <a:spAutoFit/>
          </a:bodyPr>
          <a:lstStyle/>
          <a:p>
            <a:r>
              <a:rPr kumimoji="1" lang="en-US" altLang="zh-CN" sz="2400" b="1" dirty="0" smtClean="0">
                <a:solidFill>
                  <a:srgbClr val="FF0000"/>
                </a:solidFill>
              </a:rPr>
              <a:t>AVG. 6% Improvements </a:t>
            </a:r>
            <a:endParaRPr kumimoji="1" lang="zh-CN" altLang="en-US" sz="2400" b="1" dirty="0">
              <a:solidFill>
                <a:srgbClr val="FF0000"/>
              </a:solidFill>
            </a:endParaRPr>
          </a:p>
        </p:txBody>
      </p:sp>
    </p:spTree>
    <p:extLst>
      <p:ext uri="{BB962C8B-B14F-4D97-AF65-F5344CB8AC3E}">
        <p14:creationId xmlns:p14="http://schemas.microsoft.com/office/powerpoint/2010/main" val="2536862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Executive Summary</a:t>
            </a:r>
            <a:endParaRPr kumimoji="1" lang="zh-CN" altLang="en-US" dirty="0"/>
          </a:p>
        </p:txBody>
      </p:sp>
      <p:sp>
        <p:nvSpPr>
          <p:cNvPr id="3" name="内容占位符 2"/>
          <p:cNvSpPr>
            <a:spLocks noGrp="1"/>
          </p:cNvSpPr>
          <p:nvPr>
            <p:ph idx="1"/>
          </p:nvPr>
        </p:nvSpPr>
        <p:spPr>
          <a:xfrm>
            <a:off x="246993" y="1417638"/>
            <a:ext cx="8686800" cy="5196490"/>
          </a:xfrm>
        </p:spPr>
        <p:txBody>
          <a:bodyPr>
            <a:normAutofit/>
          </a:bodyPr>
          <a:lstStyle/>
          <a:p>
            <a:r>
              <a:rPr kumimoji="1" lang="en-US" altLang="zh-CN" b="1" dirty="0" smtClean="0">
                <a:solidFill>
                  <a:schemeClr val="accent3">
                    <a:lumMod val="75000"/>
                  </a:schemeClr>
                </a:solidFill>
              </a:rPr>
              <a:t>Beginning:</a:t>
            </a:r>
            <a:r>
              <a:rPr kumimoji="1" lang="en-US" altLang="zh-CN" dirty="0" smtClean="0">
                <a:solidFill>
                  <a:schemeClr val="accent3">
                    <a:lumMod val="75000"/>
                  </a:schemeClr>
                </a:solidFill>
              </a:rPr>
              <a:t> The Story of Memory Management in Multicore system.</a:t>
            </a:r>
          </a:p>
          <a:p>
            <a:r>
              <a:rPr kumimoji="1" lang="en-US" altLang="zh-CN" b="1" dirty="0" smtClean="0">
                <a:solidFill>
                  <a:srgbClr val="FF0000"/>
                </a:solidFill>
              </a:rPr>
              <a:t>Question: </a:t>
            </a:r>
            <a:r>
              <a:rPr kumimoji="1" lang="en-US" altLang="zh-CN" dirty="0" smtClean="0">
                <a:solidFill>
                  <a:srgbClr val="FF0000"/>
                </a:solidFill>
              </a:rPr>
              <a:t>“Best-fit” Memory Policies?</a:t>
            </a:r>
          </a:p>
          <a:p>
            <a:r>
              <a:rPr kumimoji="1" lang="en-US" altLang="zh-CN" b="1" dirty="0" smtClean="0">
                <a:solidFill>
                  <a:schemeClr val="accent5">
                    <a:lumMod val="75000"/>
                  </a:schemeClr>
                </a:solidFill>
              </a:rPr>
              <a:t>Target:</a:t>
            </a:r>
            <a:r>
              <a:rPr kumimoji="1" lang="en-US" altLang="zh-CN" dirty="0" smtClean="0">
                <a:solidFill>
                  <a:schemeClr val="accent5">
                    <a:lumMod val="75000"/>
                  </a:schemeClr>
                </a:solidFill>
              </a:rPr>
              <a:t> Efficient &amp; effective Memory Management mechanism in Multicore system.</a:t>
            </a:r>
          </a:p>
          <a:p>
            <a:pPr marL="0" indent="0">
              <a:buNone/>
            </a:pPr>
            <a:r>
              <a:rPr kumimoji="1" lang="en-US" altLang="zh-CN" dirty="0" smtClean="0">
                <a:solidFill>
                  <a:schemeClr val="accent5">
                    <a:lumMod val="75000"/>
                  </a:schemeClr>
                </a:solidFill>
              </a:rPr>
              <a:t> - Reduction/Elimination of Memory Contentions. </a:t>
            </a:r>
          </a:p>
          <a:p>
            <a:pPr marL="0" indent="0">
              <a:buNone/>
            </a:pPr>
            <a:r>
              <a:rPr kumimoji="1" lang="en-US" altLang="zh-CN" dirty="0" smtClean="0">
                <a:solidFill>
                  <a:schemeClr val="accent5">
                    <a:lumMod val="75000"/>
                  </a:schemeClr>
                </a:solidFill>
              </a:rPr>
              <a:t> - High utilization of Memory </a:t>
            </a:r>
            <a:r>
              <a:rPr kumimoji="1" lang="en-US" altLang="zh-CN" dirty="0">
                <a:solidFill>
                  <a:schemeClr val="accent5">
                    <a:lumMod val="75000"/>
                  </a:schemeClr>
                </a:solidFill>
              </a:rPr>
              <a:t>R</a:t>
            </a:r>
            <a:r>
              <a:rPr kumimoji="1" lang="en-US" altLang="zh-CN" dirty="0" smtClean="0">
                <a:solidFill>
                  <a:schemeClr val="accent5">
                    <a:lumMod val="75000"/>
                  </a:schemeClr>
                </a:solidFill>
              </a:rPr>
              <a:t>esource.</a:t>
            </a:r>
          </a:p>
          <a:p>
            <a:pPr marL="0" indent="0">
              <a:buNone/>
            </a:pPr>
            <a:r>
              <a:rPr kumimoji="1" lang="en-US" altLang="zh-CN" dirty="0" smtClean="0">
                <a:solidFill>
                  <a:schemeClr val="accent5">
                    <a:lumMod val="75000"/>
                  </a:schemeClr>
                </a:solidFill>
              </a:rPr>
              <a:t> - Exploiting the advantages of existing arch. </a:t>
            </a:r>
            <a:endParaRPr kumimoji="1" lang="en-US" altLang="zh-CN" dirty="0">
              <a:solidFill>
                <a:schemeClr val="accent5">
                  <a:lumMod val="75000"/>
                </a:schemeClr>
              </a:solidFill>
            </a:endParaRPr>
          </a:p>
          <a:p>
            <a:pPr marL="0" indent="0">
              <a:buNone/>
            </a:pPr>
            <a:r>
              <a:rPr kumimoji="1" lang="en-US" altLang="zh-CN" dirty="0" smtClean="0">
                <a:solidFill>
                  <a:schemeClr val="accent5">
                    <a:lumMod val="75000"/>
                  </a:schemeClr>
                </a:solidFill>
              </a:rPr>
              <a:t> - Meeting the diverse requirements of workloads.</a:t>
            </a:r>
            <a:endParaRPr kumimoji="1" lang="zh-CN" altLang="en-US" dirty="0">
              <a:solidFill>
                <a:schemeClr val="accent5">
                  <a:lumMod val="75000"/>
                </a:schemeClr>
              </a:solidFill>
            </a:endParaRPr>
          </a:p>
        </p:txBody>
      </p:sp>
    </p:spTree>
    <p:extLst>
      <p:ext uri="{BB962C8B-B14F-4D97-AF65-F5344CB8AC3E}">
        <p14:creationId xmlns:p14="http://schemas.microsoft.com/office/powerpoint/2010/main" val="19382716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Optimizing Memory System through Operating System Approaches </a:t>
            </a:r>
            <a:endParaRPr kumimoji="1" lang="zh-CN" altLang="en-US" dirty="0"/>
          </a:p>
        </p:txBody>
      </p:sp>
      <p:sp>
        <p:nvSpPr>
          <p:cNvPr id="3" name="内容占位符 2"/>
          <p:cNvSpPr>
            <a:spLocks noGrp="1"/>
          </p:cNvSpPr>
          <p:nvPr>
            <p:ph idx="1"/>
          </p:nvPr>
        </p:nvSpPr>
        <p:spPr>
          <a:xfrm>
            <a:off x="511248" y="1871634"/>
            <a:ext cx="9663025" cy="4525963"/>
          </a:xfrm>
        </p:spPr>
        <p:txBody>
          <a:bodyPr>
            <a:normAutofit lnSpcReduction="10000"/>
          </a:bodyPr>
          <a:lstStyle/>
          <a:p>
            <a:r>
              <a:rPr kumimoji="1" lang="en-US" altLang="zh-CN" b="1" dirty="0" smtClean="0"/>
              <a:t>Two “Philosophies” on Memory Optimization</a:t>
            </a:r>
          </a:p>
          <a:p>
            <a:pPr marL="514350" indent="-514350">
              <a:buAutoNum type="arabicParenBoth"/>
            </a:pPr>
            <a:r>
              <a:rPr kumimoji="1" lang="en-US" altLang="zh-CN" dirty="0" smtClean="0"/>
              <a:t>“Horizontal” Partitioning in DRAM Banks </a:t>
            </a:r>
          </a:p>
          <a:p>
            <a:pPr marL="0" indent="0">
              <a:buNone/>
            </a:pPr>
            <a:r>
              <a:rPr kumimoji="1" lang="en-US" altLang="zh-CN" dirty="0"/>
              <a:t> </a:t>
            </a:r>
            <a:r>
              <a:rPr kumimoji="1" lang="en-US" altLang="zh-CN" dirty="0" smtClean="0"/>
              <a:t>     and Cache </a:t>
            </a:r>
          </a:p>
          <a:p>
            <a:pPr marL="0" indent="0">
              <a:buNone/>
            </a:pPr>
            <a:r>
              <a:rPr kumimoji="1" lang="en-US" altLang="zh-CN" dirty="0"/>
              <a:t> </a:t>
            </a:r>
            <a:r>
              <a:rPr kumimoji="1" lang="en-US" altLang="zh-CN" dirty="0" smtClean="0"/>
              <a:t>   -- Eliminating memory interferences</a:t>
            </a:r>
          </a:p>
          <a:p>
            <a:pPr marL="0" indent="0">
              <a:buNone/>
            </a:pPr>
            <a:r>
              <a:rPr kumimoji="1" lang="en-US" altLang="zh-CN" dirty="0"/>
              <a:t> </a:t>
            </a:r>
            <a:r>
              <a:rPr kumimoji="1" lang="en-US" altLang="zh-CN" dirty="0" smtClean="0"/>
              <a:t>   -- Improving overall system performance</a:t>
            </a:r>
          </a:p>
          <a:p>
            <a:pPr marL="0" indent="0">
              <a:buNone/>
            </a:pPr>
            <a:r>
              <a:rPr kumimoji="1" lang="en-US" altLang="zh-CN" dirty="0" smtClean="0"/>
              <a:t>(2) Random Interleaving approach</a:t>
            </a:r>
          </a:p>
          <a:p>
            <a:pPr marL="0" indent="0">
              <a:buNone/>
            </a:pPr>
            <a:r>
              <a:rPr kumimoji="1" lang="en-US" altLang="zh-CN" dirty="0"/>
              <a:t> </a:t>
            </a:r>
            <a:r>
              <a:rPr kumimoji="1" lang="en-US" altLang="zh-CN" dirty="0" smtClean="0"/>
              <a:t>   -- Reducing potential memory interferences</a:t>
            </a:r>
          </a:p>
          <a:p>
            <a:pPr marL="0" indent="0">
              <a:buNone/>
            </a:pPr>
            <a:r>
              <a:rPr kumimoji="1" lang="en-US" altLang="zh-CN" dirty="0"/>
              <a:t> </a:t>
            </a:r>
            <a:r>
              <a:rPr kumimoji="1" lang="en-US" altLang="zh-CN" dirty="0" smtClean="0"/>
              <a:t>   -- Benefitting system performance</a:t>
            </a:r>
            <a:endParaRPr kumimoji="1" lang="zh-CN" altLang="en-US" dirty="0"/>
          </a:p>
        </p:txBody>
      </p:sp>
    </p:spTree>
    <p:extLst>
      <p:ext uri="{BB962C8B-B14F-4D97-AF65-F5344CB8AC3E}">
        <p14:creationId xmlns:p14="http://schemas.microsoft.com/office/powerpoint/2010/main" val="1512941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668" y="301673"/>
            <a:ext cx="8928430" cy="1143000"/>
          </a:xfrm>
        </p:spPr>
        <p:txBody>
          <a:bodyPr>
            <a:normAutofit fontScale="90000"/>
          </a:bodyPr>
          <a:lstStyle/>
          <a:p>
            <a:r>
              <a:rPr kumimoji="1" lang="en-US" altLang="zh-CN" dirty="0" smtClean="0"/>
              <a:t>The Philosophy of Memory Management </a:t>
            </a:r>
            <a:endParaRPr kumimoji="1" lang="zh-CN" altLang="en-US" dirty="0"/>
          </a:p>
        </p:txBody>
      </p:sp>
      <p:sp>
        <p:nvSpPr>
          <p:cNvPr id="3" name="内容占位符 2"/>
          <p:cNvSpPr>
            <a:spLocks noGrp="1"/>
          </p:cNvSpPr>
          <p:nvPr>
            <p:ph idx="1"/>
          </p:nvPr>
        </p:nvSpPr>
        <p:spPr>
          <a:xfrm>
            <a:off x="159656" y="1600200"/>
            <a:ext cx="8920442" cy="4525963"/>
          </a:xfrm>
        </p:spPr>
        <p:txBody>
          <a:bodyPr>
            <a:normAutofit/>
          </a:bodyPr>
          <a:lstStyle/>
          <a:p>
            <a:r>
              <a:rPr kumimoji="1" lang="en-US" altLang="zh-CN" b="1" smtClean="0"/>
              <a:t>Multiplicity: Partitioning </a:t>
            </a:r>
            <a:r>
              <a:rPr kumimoji="1" lang="en-US" altLang="zh-CN" b="1" dirty="0" smtClean="0"/>
              <a:t>VS. Randomizing</a:t>
            </a:r>
          </a:p>
          <a:p>
            <a:pPr>
              <a:buFontTx/>
              <a:buChar char="-"/>
            </a:pPr>
            <a:r>
              <a:rPr kumimoji="1" lang="en-US" altLang="zh-CN" dirty="0" smtClean="0"/>
              <a:t>Multi-Programmed VS. Multi-Threaded</a:t>
            </a:r>
          </a:p>
          <a:p>
            <a:pPr marL="0" indent="0">
              <a:buNone/>
            </a:pPr>
            <a:endParaRPr kumimoji="1" lang="en-US" altLang="zh-CN" sz="1400" dirty="0"/>
          </a:p>
          <a:p>
            <a:r>
              <a:rPr kumimoji="1" lang="en-US" altLang="zh-CN" b="1" dirty="0" smtClean="0"/>
              <a:t>Multi-policy: Horizontal</a:t>
            </a:r>
            <a:r>
              <a:rPr kumimoji="1" lang="en-US" altLang="zh-CN" b="1" dirty="0"/>
              <a:t>, Vertical, Random</a:t>
            </a:r>
            <a:endParaRPr kumimoji="1" lang="zh-CN" altLang="en-US" b="1" dirty="0"/>
          </a:p>
          <a:p>
            <a:pPr marL="0" indent="0">
              <a:buNone/>
            </a:pPr>
            <a:r>
              <a:rPr kumimoji="1" lang="en-US" altLang="zh-CN" dirty="0" smtClean="0"/>
              <a:t>- HVR: An uniform memory management framework</a:t>
            </a:r>
          </a:p>
          <a:p>
            <a:pPr marL="0" indent="0">
              <a:buNone/>
            </a:pPr>
            <a:r>
              <a:rPr kumimoji="1" lang="en-US" altLang="zh-CN" dirty="0" smtClean="0"/>
              <a:t>- Handling Multiplicity by Multi-policy</a:t>
            </a:r>
          </a:p>
          <a:p>
            <a:pPr marL="0" indent="0">
              <a:buNone/>
            </a:pPr>
            <a:r>
              <a:rPr kumimoji="1" lang="en-US" altLang="zh-CN" dirty="0" smtClean="0"/>
              <a:t>- Application-Arch.-Aware Memory Management</a:t>
            </a:r>
          </a:p>
          <a:p>
            <a:pPr marL="0" indent="0">
              <a:buNone/>
            </a:pPr>
            <a:r>
              <a:rPr kumimoji="1" lang="en-US" altLang="zh-CN" dirty="0" smtClean="0"/>
              <a:t>- Minimizing Memory “GAP” between Arch. &amp; OS. </a:t>
            </a:r>
            <a:endParaRPr kumimoji="1" lang="zh-CN" altLang="en-US" dirty="0"/>
          </a:p>
        </p:txBody>
      </p:sp>
    </p:spTree>
    <p:extLst>
      <p:ext uri="{BB962C8B-B14F-4D97-AF65-F5344CB8AC3E}">
        <p14:creationId xmlns:p14="http://schemas.microsoft.com/office/powerpoint/2010/main" val="28815345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 will I talk?</a:t>
            </a:r>
            <a:endParaRPr kumimoji="1" lang="zh-CN" altLang="en-US" dirty="0"/>
          </a:p>
        </p:txBody>
      </p:sp>
      <p:sp>
        <p:nvSpPr>
          <p:cNvPr id="3" name="内容占位符 2"/>
          <p:cNvSpPr>
            <a:spLocks noGrp="1"/>
          </p:cNvSpPr>
          <p:nvPr>
            <p:ph idx="1"/>
          </p:nvPr>
        </p:nvSpPr>
        <p:spPr/>
        <p:txBody>
          <a:bodyPr/>
          <a:lstStyle/>
          <a:p>
            <a:r>
              <a:rPr kumimoji="1" lang="en-US" altLang="zh-CN" dirty="0" smtClean="0"/>
              <a:t>DRAM Bank Partitioning</a:t>
            </a:r>
            <a:endParaRPr kumimoji="1" lang="zh-CN" altLang="en-US" dirty="0"/>
          </a:p>
        </p:txBody>
      </p:sp>
      <p:pic>
        <p:nvPicPr>
          <p:cNvPr id="4" name="图片 3" descr="Macintosh HD:Users:liulei:Desktop:未命名.tif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41" y="2698115"/>
            <a:ext cx="7278414" cy="2644644"/>
          </a:xfrm>
          <a:prstGeom prst="rect">
            <a:avLst/>
          </a:prstGeom>
          <a:noFill/>
          <a:ln>
            <a:noFill/>
          </a:ln>
        </p:spPr>
      </p:pic>
    </p:spTree>
    <p:extLst>
      <p:ext uri="{BB962C8B-B14F-4D97-AF65-F5344CB8AC3E}">
        <p14:creationId xmlns:p14="http://schemas.microsoft.com/office/powerpoint/2010/main" val="381625601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 will I talk?</a:t>
            </a:r>
            <a:endParaRPr kumimoji="1" lang="zh-CN" altLang="en-US" dirty="0"/>
          </a:p>
        </p:txBody>
      </p:sp>
      <p:sp>
        <p:nvSpPr>
          <p:cNvPr id="3" name="内容占位符 2"/>
          <p:cNvSpPr>
            <a:spLocks noGrp="1"/>
          </p:cNvSpPr>
          <p:nvPr>
            <p:ph idx="1"/>
          </p:nvPr>
        </p:nvSpPr>
        <p:spPr/>
        <p:txBody>
          <a:bodyPr/>
          <a:lstStyle/>
          <a:p>
            <a:r>
              <a:rPr kumimoji="1" lang="en-US" altLang="zh-CN" dirty="0" smtClean="0"/>
              <a:t>Vertical Partitioning in memory hierarchy</a:t>
            </a:r>
            <a:endParaRPr kumimoji="1" lang="zh-CN" altLang="en-US" dirty="0"/>
          </a:p>
        </p:txBody>
      </p:sp>
      <p:pic>
        <p:nvPicPr>
          <p:cNvPr id="4" name="图片 3" descr="Macintosh HD:Users:liulei:Desktop:未命名.tiff"/>
          <p:cNvPicPr/>
          <p:nvPr/>
        </p:nvPicPr>
        <p:blipFill>
          <a:blip r:embed="rId2">
            <a:extLst>
              <a:ext uri="{28A0092B-C50C-407E-A947-70E740481C1C}">
                <a14:useLocalDpi xmlns:a14="http://schemas.microsoft.com/office/drawing/2010/main" val="0"/>
              </a:ext>
            </a:extLst>
          </a:blip>
          <a:srcRect/>
          <a:stretch>
            <a:fillRect/>
          </a:stretch>
        </p:blipFill>
        <p:spPr bwMode="auto">
          <a:xfrm>
            <a:off x="1234962" y="2391100"/>
            <a:ext cx="6761656" cy="4064004"/>
          </a:xfrm>
          <a:prstGeom prst="rect">
            <a:avLst/>
          </a:prstGeom>
          <a:noFill/>
          <a:ln>
            <a:noFill/>
          </a:ln>
        </p:spPr>
      </p:pic>
    </p:spTree>
    <p:extLst>
      <p:ext uri="{BB962C8B-B14F-4D97-AF65-F5344CB8AC3E}">
        <p14:creationId xmlns:p14="http://schemas.microsoft.com/office/powerpoint/2010/main" val="276568920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 will I talk?</a:t>
            </a:r>
            <a:endParaRPr kumimoji="1" lang="zh-CN" altLang="en-US" dirty="0"/>
          </a:p>
        </p:txBody>
      </p:sp>
      <p:sp>
        <p:nvSpPr>
          <p:cNvPr id="3" name="内容占位符 2"/>
          <p:cNvSpPr>
            <a:spLocks noGrp="1"/>
          </p:cNvSpPr>
          <p:nvPr>
            <p:ph idx="1"/>
          </p:nvPr>
        </p:nvSpPr>
        <p:spPr>
          <a:xfrm>
            <a:off x="457200" y="1423769"/>
            <a:ext cx="8511628" cy="4525963"/>
          </a:xfrm>
        </p:spPr>
        <p:txBody>
          <a:bodyPr/>
          <a:lstStyle/>
          <a:p>
            <a:r>
              <a:rPr kumimoji="1" lang="en-US" altLang="zh-CN" b="1" dirty="0" smtClean="0"/>
              <a:t>App.-Arch.-Aware Memory Management</a:t>
            </a:r>
          </a:p>
          <a:p>
            <a:pPr marL="0" indent="0">
              <a:buNone/>
            </a:pPr>
            <a:r>
              <a:rPr kumimoji="1" lang="en-US" altLang="zh-CN" sz="2800" dirty="0" smtClean="0"/>
              <a:t>- </a:t>
            </a:r>
            <a:r>
              <a:rPr kumimoji="1" lang="en-US" altLang="zh-CN" sz="2800" dirty="0" err="1" smtClean="0"/>
              <a:t>SysMon</a:t>
            </a:r>
            <a:r>
              <a:rPr kumimoji="1" lang="en-US" altLang="zh-CN" sz="2800" dirty="0" smtClean="0"/>
              <a:t>: Light weight OS level Monitoring Tool</a:t>
            </a:r>
          </a:p>
          <a:p>
            <a:pPr marL="0" indent="0">
              <a:buNone/>
            </a:pPr>
            <a:r>
              <a:rPr kumimoji="1" lang="en-US" altLang="zh-CN" sz="2800" dirty="0" smtClean="0"/>
              <a:t>- Data Mining for finding Best-Fit Memory Policies</a:t>
            </a:r>
          </a:p>
          <a:p>
            <a:pPr marL="0" indent="0">
              <a:buNone/>
            </a:pPr>
            <a:r>
              <a:rPr kumimoji="1" lang="en-US" altLang="zh-CN" sz="2800" dirty="0" smtClean="0"/>
              <a:t>- X-Buddy System for supporting Multiplicity (HVR)</a:t>
            </a:r>
          </a:p>
          <a:p>
            <a:pPr marL="0" indent="0">
              <a:buNone/>
            </a:pPr>
            <a:endParaRPr kumimoji="1" lang="zh-CN" altLang="en-US" dirty="0"/>
          </a:p>
        </p:txBody>
      </p:sp>
      <p:pic>
        <p:nvPicPr>
          <p:cNvPr id="4" name="图片 3" descr="Macintosh HD:Users:liulei:Desktop:未命名.tiff"/>
          <p:cNvPicPr/>
          <p:nvPr/>
        </p:nvPicPr>
        <p:blipFill>
          <a:blip r:embed="rId2">
            <a:extLst>
              <a:ext uri="{28A0092B-C50C-407E-A947-70E740481C1C}">
                <a14:useLocalDpi xmlns:a14="http://schemas.microsoft.com/office/drawing/2010/main" val="0"/>
              </a:ext>
            </a:extLst>
          </a:blip>
          <a:srcRect/>
          <a:stretch>
            <a:fillRect/>
          </a:stretch>
        </p:blipFill>
        <p:spPr bwMode="auto">
          <a:xfrm>
            <a:off x="422164" y="3827511"/>
            <a:ext cx="4167352" cy="2590301"/>
          </a:xfrm>
          <a:prstGeom prst="rect">
            <a:avLst/>
          </a:prstGeom>
          <a:noFill/>
          <a:ln>
            <a:noFill/>
          </a:ln>
        </p:spPr>
      </p:pic>
      <p:pic>
        <p:nvPicPr>
          <p:cNvPr id="5" name="图片 4" descr="Macintosh HD:Users:liulei:Desktop:new:未命名副本.tiff"/>
          <p:cNvPicPr/>
          <p:nvPr/>
        </p:nvPicPr>
        <p:blipFill>
          <a:blip r:embed="rId3">
            <a:extLst>
              <a:ext uri="{28A0092B-C50C-407E-A947-70E740481C1C}">
                <a14:useLocalDpi xmlns:a14="http://schemas.microsoft.com/office/drawing/2010/main" val="0"/>
              </a:ext>
            </a:extLst>
          </a:blip>
          <a:srcRect/>
          <a:stretch>
            <a:fillRect/>
          </a:stretch>
        </p:blipFill>
        <p:spPr bwMode="auto">
          <a:xfrm>
            <a:off x="4841985" y="3575770"/>
            <a:ext cx="3934154" cy="3220917"/>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9945853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63" y="642156"/>
            <a:ext cx="7283663" cy="5340577"/>
          </a:xfrm>
          <a:prstGeom prst="rect">
            <a:avLst/>
          </a:prstGeom>
        </p:spPr>
      </p:pic>
    </p:spTree>
    <p:extLst>
      <p:ext uri="{BB962C8B-B14F-4D97-AF65-F5344CB8AC3E}">
        <p14:creationId xmlns:p14="http://schemas.microsoft.com/office/powerpoint/2010/main" val="37655907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11" y="82341"/>
            <a:ext cx="9222828" cy="1143000"/>
          </a:xfrm>
        </p:spPr>
        <p:txBody>
          <a:bodyPr>
            <a:normAutofit/>
          </a:bodyPr>
          <a:lstStyle/>
          <a:p>
            <a:r>
              <a:rPr kumimoji="1" lang="en-US" altLang="zh-CN" dirty="0" smtClean="0"/>
              <a:t>“Horizontal” Cache Partitioning</a:t>
            </a:r>
            <a:endParaRPr kumimoji="1" lang="zh-CN" altLang="en-US" dirty="0"/>
          </a:p>
        </p:txBody>
      </p:sp>
      <p:sp>
        <p:nvSpPr>
          <p:cNvPr id="3" name="内容占位符 2"/>
          <p:cNvSpPr>
            <a:spLocks noGrp="1"/>
          </p:cNvSpPr>
          <p:nvPr>
            <p:ph idx="1"/>
          </p:nvPr>
        </p:nvSpPr>
        <p:spPr>
          <a:xfrm>
            <a:off x="457200" y="1225340"/>
            <a:ext cx="8511628" cy="5553831"/>
          </a:xfrm>
        </p:spPr>
        <p:txBody>
          <a:bodyPr>
            <a:normAutofit fontScale="92500" lnSpcReduction="10000"/>
          </a:bodyPr>
          <a:lstStyle/>
          <a:p>
            <a:r>
              <a:rPr kumimoji="1" lang="en-US" altLang="zh-CN" b="1" dirty="0" smtClean="0"/>
              <a:t>Partitioning (Software-based Page-Coloring)</a:t>
            </a:r>
          </a:p>
          <a:p>
            <a:pPr marL="0" indent="0">
              <a:buNone/>
            </a:pPr>
            <a:r>
              <a:rPr kumimoji="1" lang="en-US" altLang="zh-CN" dirty="0" smtClean="0"/>
              <a:t>-- Cache [</a:t>
            </a:r>
            <a:r>
              <a:rPr kumimoji="1" lang="en-US" altLang="zh-CN" dirty="0" err="1" smtClean="0"/>
              <a:t>J.Lin</a:t>
            </a:r>
            <a:r>
              <a:rPr kumimoji="1" lang="en-US" altLang="zh-CN" dirty="0" smtClean="0"/>
              <a:t>, </a:t>
            </a:r>
            <a:r>
              <a:rPr kumimoji="1" lang="en-US" altLang="zh-CN" dirty="0" err="1" smtClean="0"/>
              <a:t>X.Zhang</a:t>
            </a:r>
            <a:r>
              <a:rPr kumimoji="1" lang="en-US" altLang="zh-CN" dirty="0" smtClean="0"/>
              <a:t> et al. HPCA-2008]</a:t>
            </a:r>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 DARM Bank [</a:t>
            </a:r>
            <a:r>
              <a:rPr kumimoji="1" lang="en-US" altLang="zh-CN" dirty="0" err="1" smtClean="0"/>
              <a:t>L.Liu</a:t>
            </a:r>
            <a:r>
              <a:rPr kumimoji="1" lang="en-US" altLang="zh-CN" dirty="0" smtClean="0"/>
              <a:t> PACT-2012]</a:t>
            </a:r>
          </a:p>
          <a:p>
            <a:pPr marL="0" indent="0">
              <a:buNone/>
            </a:pPr>
            <a:endParaRPr kumimoji="1" lang="en-US" altLang="zh-CN" dirty="0"/>
          </a:p>
          <a:p>
            <a:pPr marL="0" indent="0">
              <a:buNone/>
            </a:pPr>
            <a:endParaRPr kumimoji="1" lang="zh-CN" altLang="en-US" dirty="0"/>
          </a:p>
        </p:txBody>
      </p:sp>
      <p:sp>
        <p:nvSpPr>
          <p:cNvPr id="4" name="右箭头 3"/>
          <p:cNvSpPr/>
          <p:nvPr/>
        </p:nvSpPr>
        <p:spPr>
          <a:xfrm>
            <a:off x="4549195" y="2692067"/>
            <a:ext cx="758248" cy="425256"/>
          </a:xfrm>
          <a:prstGeom prst="rightArrow">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右箭头 4"/>
          <p:cNvSpPr/>
          <p:nvPr/>
        </p:nvSpPr>
        <p:spPr>
          <a:xfrm>
            <a:off x="4549195" y="3591273"/>
            <a:ext cx="758248" cy="425256"/>
          </a:xfrm>
          <a:prstGeom prst="rightArrow">
            <a:avLst/>
          </a:prstGeom>
          <a:solidFill>
            <a:srgbClr val="C0504D"/>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右箭头 5"/>
          <p:cNvSpPr/>
          <p:nvPr/>
        </p:nvSpPr>
        <p:spPr>
          <a:xfrm>
            <a:off x="4549195" y="4501257"/>
            <a:ext cx="758248" cy="425256"/>
          </a:xfrm>
          <a:prstGeom prst="rightArrow">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375563" y="4458924"/>
            <a:ext cx="2179964" cy="461665"/>
          </a:xfrm>
          <a:prstGeom prst="rect">
            <a:avLst/>
          </a:prstGeom>
          <a:noFill/>
        </p:spPr>
        <p:txBody>
          <a:bodyPr wrap="square" rtlCol="0">
            <a:spAutoFit/>
          </a:bodyPr>
          <a:lstStyle/>
          <a:p>
            <a:r>
              <a:rPr kumimoji="1" lang="en-US" altLang="zh-CN" sz="2400" dirty="0" smtClean="0">
                <a:solidFill>
                  <a:srgbClr val="0000FF"/>
                </a:solidFill>
              </a:rPr>
              <a:t>Cache Set Bits</a:t>
            </a:r>
            <a:endParaRPr kumimoji="1" lang="zh-CN" altLang="en-US" sz="2400" dirty="0">
              <a:solidFill>
                <a:srgbClr val="0000FF"/>
              </a:solidFill>
            </a:endParaRPr>
          </a:p>
        </p:txBody>
      </p:sp>
      <p:sp>
        <p:nvSpPr>
          <p:cNvPr id="8" name="文本框 7"/>
          <p:cNvSpPr txBox="1"/>
          <p:nvPr/>
        </p:nvSpPr>
        <p:spPr>
          <a:xfrm>
            <a:off x="4568151" y="2354147"/>
            <a:ext cx="871985" cy="461665"/>
          </a:xfrm>
          <a:prstGeom prst="rect">
            <a:avLst/>
          </a:prstGeom>
          <a:noFill/>
        </p:spPr>
        <p:txBody>
          <a:bodyPr wrap="square" rtlCol="0">
            <a:spAutoFit/>
          </a:bodyPr>
          <a:lstStyle/>
          <a:p>
            <a:r>
              <a:rPr kumimoji="1" lang="en-US" altLang="zh-CN" sz="2400" dirty="0" smtClean="0"/>
              <a:t>00</a:t>
            </a:r>
            <a:endParaRPr kumimoji="1" lang="zh-CN" altLang="en-US" sz="2400" dirty="0"/>
          </a:p>
        </p:txBody>
      </p:sp>
      <p:sp>
        <p:nvSpPr>
          <p:cNvPr id="9" name="文本框 8"/>
          <p:cNvSpPr txBox="1"/>
          <p:nvPr/>
        </p:nvSpPr>
        <p:spPr>
          <a:xfrm>
            <a:off x="4568150" y="3246644"/>
            <a:ext cx="871985" cy="461665"/>
          </a:xfrm>
          <a:prstGeom prst="rect">
            <a:avLst/>
          </a:prstGeom>
          <a:noFill/>
        </p:spPr>
        <p:txBody>
          <a:bodyPr wrap="square" rtlCol="0">
            <a:spAutoFit/>
          </a:bodyPr>
          <a:lstStyle/>
          <a:p>
            <a:r>
              <a:rPr kumimoji="1" lang="en-US" altLang="zh-CN" sz="2400" dirty="0" smtClean="0"/>
              <a:t>01</a:t>
            </a:r>
            <a:endParaRPr kumimoji="1" lang="zh-CN" altLang="en-US" sz="2400" dirty="0"/>
          </a:p>
        </p:txBody>
      </p:sp>
      <p:sp>
        <p:nvSpPr>
          <p:cNvPr id="10" name="文本框 9"/>
          <p:cNvSpPr txBox="1"/>
          <p:nvPr/>
        </p:nvSpPr>
        <p:spPr>
          <a:xfrm>
            <a:off x="4549194" y="4156676"/>
            <a:ext cx="871985" cy="461665"/>
          </a:xfrm>
          <a:prstGeom prst="rect">
            <a:avLst/>
          </a:prstGeom>
          <a:noFill/>
        </p:spPr>
        <p:txBody>
          <a:bodyPr wrap="square" rtlCol="0">
            <a:spAutoFit/>
          </a:bodyPr>
          <a:lstStyle/>
          <a:p>
            <a:r>
              <a:rPr kumimoji="1" lang="en-US" altLang="zh-CN" sz="2400" dirty="0" smtClean="0"/>
              <a:t>10</a:t>
            </a:r>
            <a:endParaRPr kumimoji="1" lang="zh-CN" altLang="en-US" sz="2400" dirty="0"/>
          </a:p>
        </p:txBody>
      </p:sp>
      <p:sp>
        <p:nvSpPr>
          <p:cNvPr id="11" name="文本框 10"/>
          <p:cNvSpPr txBox="1"/>
          <p:nvPr/>
        </p:nvSpPr>
        <p:spPr>
          <a:xfrm>
            <a:off x="4549194" y="5084236"/>
            <a:ext cx="871985" cy="461665"/>
          </a:xfrm>
          <a:prstGeom prst="rect">
            <a:avLst/>
          </a:prstGeom>
          <a:noFill/>
        </p:spPr>
        <p:txBody>
          <a:bodyPr wrap="square" rtlCol="0">
            <a:spAutoFit/>
          </a:bodyPr>
          <a:lstStyle/>
          <a:p>
            <a:r>
              <a:rPr kumimoji="1" lang="en-US" altLang="zh-CN" sz="2400" dirty="0" smtClean="0"/>
              <a:t>11</a:t>
            </a:r>
            <a:endParaRPr kumimoji="1" lang="zh-CN" altLang="en-US" sz="2400" dirty="0"/>
          </a:p>
        </p:txBody>
      </p:sp>
      <p:sp>
        <p:nvSpPr>
          <p:cNvPr id="12" name="矩形 11"/>
          <p:cNvSpPr/>
          <p:nvPr/>
        </p:nvSpPr>
        <p:spPr>
          <a:xfrm>
            <a:off x="5444247" y="2448967"/>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6202495" y="2448967"/>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6960743" y="2448967"/>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7718991" y="2448967"/>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444999" y="2904695"/>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6203247" y="2904695"/>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961495" y="2904695"/>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7719743" y="2904695"/>
            <a:ext cx="758248" cy="425256"/>
          </a:xfrm>
          <a:prstGeom prst="rect">
            <a:avLst/>
          </a:prstGeom>
          <a:solidFill>
            <a:schemeClr val="accent4">
              <a:lumMod val="5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44999" y="3378645"/>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6203247" y="3378645"/>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6961495" y="3378645"/>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7719743" y="3378645"/>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445751" y="3834373"/>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6203999" y="3834373"/>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6962247" y="3834373"/>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7720495" y="3834373"/>
            <a:ext cx="758248" cy="425256"/>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5444999" y="4288629"/>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6203247" y="4288629"/>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6961495" y="4288629"/>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7719743" y="4288629"/>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2" name="矩形 31"/>
          <p:cNvSpPr/>
          <p:nvPr/>
        </p:nvSpPr>
        <p:spPr>
          <a:xfrm>
            <a:off x="5445751" y="4744357"/>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203999" y="4744357"/>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6962247" y="4744357"/>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7720495" y="4744357"/>
            <a:ext cx="758248" cy="425256"/>
          </a:xfrm>
          <a:prstGeom prst="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6" name="直线连接符 35"/>
          <p:cNvCxnSpPr/>
          <p:nvPr/>
        </p:nvCxnSpPr>
        <p:spPr>
          <a:xfrm>
            <a:off x="6198360" y="2441543"/>
            <a:ext cx="0" cy="3638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6957352" y="2448967"/>
            <a:ext cx="0" cy="36313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7696636" y="2442279"/>
            <a:ext cx="0" cy="363805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线连接符 38"/>
          <p:cNvCxnSpPr/>
          <p:nvPr/>
        </p:nvCxnSpPr>
        <p:spPr>
          <a:xfrm>
            <a:off x="5440873" y="2442279"/>
            <a:ext cx="5630" cy="363805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8492788" y="2442279"/>
            <a:ext cx="5639" cy="3638054"/>
          </a:xfrm>
          <a:prstGeom prst="line">
            <a:avLst/>
          </a:prstGeom>
        </p:spPr>
        <p:style>
          <a:lnRef idx="2">
            <a:schemeClr val="accent1"/>
          </a:lnRef>
          <a:fillRef idx="0">
            <a:schemeClr val="accent1"/>
          </a:fillRef>
          <a:effectRef idx="1">
            <a:schemeClr val="accent1"/>
          </a:effectRef>
          <a:fontRef idx="minor">
            <a:schemeClr val="tx1"/>
          </a:fontRef>
        </p:style>
      </p:cxnSp>
      <p:sp>
        <p:nvSpPr>
          <p:cNvPr id="41" name="矩形 40"/>
          <p:cNvSpPr/>
          <p:nvPr/>
        </p:nvSpPr>
        <p:spPr>
          <a:xfrm>
            <a:off x="5445751" y="5199349"/>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6203999" y="5199349"/>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6962247" y="5199349"/>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7720495" y="5199349"/>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5446503" y="5655077"/>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6204751" y="5655077"/>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6962999" y="5655077"/>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7721247" y="5655077"/>
            <a:ext cx="758248" cy="42525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右箭头 48"/>
          <p:cNvSpPr/>
          <p:nvPr/>
        </p:nvSpPr>
        <p:spPr>
          <a:xfrm>
            <a:off x="4568903" y="5430935"/>
            <a:ext cx="758248" cy="425256"/>
          </a:xfrm>
          <a:prstGeom prst="rightArrow">
            <a:avLst/>
          </a:prstGeom>
          <a:solidFill>
            <a:srgbClr val="558ED5"/>
          </a:solidFill>
          <a:ln>
            <a:solidFill>
              <a:srgbClr val="558ED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TextBox 95"/>
          <p:cNvSpPr txBox="1">
            <a:spLocks noChangeArrowheads="1"/>
          </p:cNvSpPr>
          <p:nvPr/>
        </p:nvSpPr>
        <p:spPr bwMode="auto">
          <a:xfrm>
            <a:off x="1035349" y="2184754"/>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en-US" altLang="zh-CN" sz="2400" dirty="0">
                <a:solidFill>
                  <a:srgbClr val="0000FF"/>
                </a:solidFill>
              </a:rPr>
              <a:t>Physical address</a:t>
            </a:r>
            <a:endParaRPr lang="zh-CN" altLang="en-US" sz="2400" dirty="0">
              <a:solidFill>
                <a:srgbClr val="0000FF"/>
              </a:solidFill>
            </a:endParaRPr>
          </a:p>
        </p:txBody>
      </p:sp>
      <p:sp>
        <p:nvSpPr>
          <p:cNvPr id="51" name="矩形 50"/>
          <p:cNvSpPr/>
          <p:nvPr/>
        </p:nvSpPr>
        <p:spPr>
          <a:xfrm>
            <a:off x="643461" y="3386023"/>
            <a:ext cx="3544811" cy="58032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2" name="直线连接符 51"/>
          <p:cNvCxnSpPr/>
          <p:nvPr/>
        </p:nvCxnSpPr>
        <p:spPr>
          <a:xfrm>
            <a:off x="2122045" y="3404981"/>
            <a:ext cx="0" cy="551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2331313" y="3405717"/>
            <a:ext cx="0" cy="551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2539829" y="3405717"/>
            <a:ext cx="0" cy="551320"/>
          </a:xfrm>
          <a:prstGeom prst="line">
            <a:avLst/>
          </a:prstGeom>
        </p:spPr>
        <p:style>
          <a:lnRef idx="2">
            <a:schemeClr val="accent1"/>
          </a:lnRef>
          <a:fillRef idx="0">
            <a:schemeClr val="accent1"/>
          </a:fillRef>
          <a:effectRef idx="1">
            <a:schemeClr val="accent1"/>
          </a:effectRef>
          <a:fontRef idx="minor">
            <a:schemeClr val="tx1"/>
          </a:fontRef>
        </p:style>
      </p:cxnSp>
      <p:sp>
        <p:nvSpPr>
          <p:cNvPr id="55" name="右大括号 54"/>
          <p:cNvSpPr/>
          <p:nvPr/>
        </p:nvSpPr>
        <p:spPr bwMode="auto">
          <a:xfrm rot="5400000" flipH="1">
            <a:off x="1358810" y="2341009"/>
            <a:ext cx="257154" cy="1687853"/>
          </a:xfrm>
          <a:prstGeom prst="rightBrace">
            <a:avLst>
              <a:gd name="adj1" fmla="val 48134"/>
              <a:gd name="adj2" fmla="val 50000"/>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56" name="右大括号 55"/>
          <p:cNvSpPr/>
          <p:nvPr/>
        </p:nvSpPr>
        <p:spPr bwMode="auto">
          <a:xfrm rot="5400000" flipH="1">
            <a:off x="3113731" y="2257929"/>
            <a:ext cx="292124" cy="1856958"/>
          </a:xfrm>
          <a:prstGeom prst="rightBrace">
            <a:avLst>
              <a:gd name="adj1" fmla="val 48134"/>
              <a:gd name="adj2" fmla="val 50000"/>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57" name="TextBox 95"/>
          <p:cNvSpPr txBox="1">
            <a:spLocks noChangeArrowheads="1"/>
          </p:cNvSpPr>
          <p:nvPr/>
        </p:nvSpPr>
        <p:spPr bwMode="auto">
          <a:xfrm>
            <a:off x="1252962" y="2534292"/>
            <a:ext cx="2261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en-US" altLang="zh-CN" sz="2400" dirty="0" smtClean="0">
                <a:solidFill>
                  <a:srgbClr val="0000FF"/>
                </a:solidFill>
              </a:rPr>
              <a:t>Page Offset</a:t>
            </a:r>
            <a:endParaRPr lang="zh-CN" altLang="en-US" sz="2400" dirty="0">
              <a:solidFill>
                <a:srgbClr val="0000FF"/>
              </a:solidFill>
            </a:endParaRPr>
          </a:p>
        </p:txBody>
      </p:sp>
      <p:cxnSp>
        <p:nvCxnSpPr>
          <p:cNvPr id="58" name="直线连接符 57"/>
          <p:cNvCxnSpPr/>
          <p:nvPr/>
        </p:nvCxnSpPr>
        <p:spPr>
          <a:xfrm>
            <a:off x="2331313" y="3966343"/>
            <a:ext cx="0" cy="455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2331313" y="4422071"/>
            <a:ext cx="17053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左大括号 59"/>
          <p:cNvSpPr/>
          <p:nvPr/>
        </p:nvSpPr>
        <p:spPr>
          <a:xfrm>
            <a:off x="4210420" y="2765125"/>
            <a:ext cx="267636" cy="30403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1" name="矩形 60"/>
          <p:cNvSpPr/>
          <p:nvPr/>
        </p:nvSpPr>
        <p:spPr>
          <a:xfrm>
            <a:off x="2010603" y="3122859"/>
            <a:ext cx="641422" cy="977545"/>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2" name="文本框 61"/>
          <p:cNvSpPr txBox="1"/>
          <p:nvPr/>
        </p:nvSpPr>
        <p:spPr>
          <a:xfrm>
            <a:off x="6390187" y="2643390"/>
            <a:ext cx="1898811" cy="461665"/>
          </a:xfrm>
          <a:prstGeom prst="rect">
            <a:avLst/>
          </a:prstGeom>
          <a:noFill/>
        </p:spPr>
        <p:txBody>
          <a:bodyPr wrap="square" rtlCol="0">
            <a:spAutoFit/>
          </a:bodyPr>
          <a:lstStyle/>
          <a:p>
            <a:r>
              <a:rPr kumimoji="1" lang="en-US" altLang="zh-CN" sz="2400" b="1" dirty="0" smtClean="0">
                <a:solidFill>
                  <a:srgbClr val="FF0000"/>
                </a:solidFill>
              </a:rPr>
              <a:t>Thread 1</a:t>
            </a:r>
            <a:endParaRPr kumimoji="1" lang="zh-CN" altLang="en-US" sz="2400" b="1" dirty="0">
              <a:solidFill>
                <a:srgbClr val="FF0000"/>
              </a:solidFill>
            </a:endParaRPr>
          </a:p>
        </p:txBody>
      </p:sp>
      <p:sp>
        <p:nvSpPr>
          <p:cNvPr id="63" name="文本框 62"/>
          <p:cNvSpPr txBox="1"/>
          <p:nvPr/>
        </p:nvSpPr>
        <p:spPr>
          <a:xfrm>
            <a:off x="6390190" y="3574708"/>
            <a:ext cx="1898811" cy="461665"/>
          </a:xfrm>
          <a:prstGeom prst="rect">
            <a:avLst/>
          </a:prstGeom>
          <a:noFill/>
        </p:spPr>
        <p:txBody>
          <a:bodyPr wrap="square" rtlCol="0">
            <a:spAutoFit/>
          </a:bodyPr>
          <a:lstStyle/>
          <a:p>
            <a:r>
              <a:rPr kumimoji="1" lang="en-US" altLang="zh-CN" sz="2400" b="1" dirty="0" smtClean="0">
                <a:solidFill>
                  <a:srgbClr val="FF0000"/>
                </a:solidFill>
              </a:rPr>
              <a:t>Thread 2</a:t>
            </a:r>
            <a:endParaRPr kumimoji="1" lang="zh-CN" altLang="en-US" sz="2400" b="1" dirty="0">
              <a:solidFill>
                <a:srgbClr val="FF0000"/>
              </a:solidFill>
            </a:endParaRPr>
          </a:p>
        </p:txBody>
      </p:sp>
      <p:sp>
        <p:nvSpPr>
          <p:cNvPr id="64" name="文本框 63"/>
          <p:cNvSpPr txBox="1"/>
          <p:nvPr/>
        </p:nvSpPr>
        <p:spPr>
          <a:xfrm>
            <a:off x="6390190" y="4472157"/>
            <a:ext cx="1898811" cy="461665"/>
          </a:xfrm>
          <a:prstGeom prst="rect">
            <a:avLst/>
          </a:prstGeom>
          <a:noFill/>
        </p:spPr>
        <p:txBody>
          <a:bodyPr wrap="square" rtlCol="0">
            <a:spAutoFit/>
          </a:bodyPr>
          <a:lstStyle/>
          <a:p>
            <a:r>
              <a:rPr kumimoji="1" lang="en-US" altLang="zh-CN" sz="2400" b="1" dirty="0" smtClean="0">
                <a:solidFill>
                  <a:srgbClr val="FF0000"/>
                </a:solidFill>
              </a:rPr>
              <a:t>Thread 3</a:t>
            </a:r>
            <a:endParaRPr kumimoji="1" lang="zh-CN" altLang="en-US" sz="2400" b="1" dirty="0">
              <a:solidFill>
                <a:srgbClr val="FF0000"/>
              </a:solidFill>
            </a:endParaRPr>
          </a:p>
        </p:txBody>
      </p:sp>
      <p:sp>
        <p:nvSpPr>
          <p:cNvPr id="65" name="文本框 64"/>
          <p:cNvSpPr txBox="1"/>
          <p:nvPr/>
        </p:nvSpPr>
        <p:spPr>
          <a:xfrm>
            <a:off x="6407123" y="5386539"/>
            <a:ext cx="1898811" cy="461665"/>
          </a:xfrm>
          <a:prstGeom prst="rect">
            <a:avLst/>
          </a:prstGeom>
          <a:noFill/>
        </p:spPr>
        <p:txBody>
          <a:bodyPr wrap="square" rtlCol="0">
            <a:spAutoFit/>
          </a:bodyPr>
          <a:lstStyle/>
          <a:p>
            <a:r>
              <a:rPr kumimoji="1" lang="en-US" altLang="zh-CN" sz="2400" b="1" dirty="0" smtClean="0">
                <a:solidFill>
                  <a:srgbClr val="FF0000"/>
                </a:solidFill>
              </a:rPr>
              <a:t>Thread 4</a:t>
            </a:r>
            <a:endParaRPr kumimoji="1" lang="zh-CN" altLang="en-US" sz="2400" b="1" dirty="0">
              <a:solidFill>
                <a:srgbClr val="FF0000"/>
              </a:solidFill>
            </a:endParaRPr>
          </a:p>
        </p:txBody>
      </p:sp>
    </p:spTree>
    <p:extLst>
      <p:ext uri="{BB962C8B-B14F-4D97-AF65-F5344CB8AC3E}">
        <p14:creationId xmlns:p14="http://schemas.microsoft.com/office/powerpoint/2010/main" val="3387581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grpId="0" nodeType="clickEffect">
                                  <p:stCondLst>
                                    <p:cond delay="0"/>
                                  </p:stCondLst>
                                  <p:childTnLst>
                                    <p:animClr clrSpc="rgb" dir="cw">
                                      <p:cBhvr override="childStyle">
                                        <p:cTn id="10" dur="250" autoRev="1" fill="remove"/>
                                        <p:tgtEl>
                                          <p:spTgt spid="4"/>
                                        </p:tgtEl>
                                        <p:attrNameLst>
                                          <p:attrName>style.color</p:attrName>
                                        </p:attrNameLst>
                                      </p:cBhvr>
                                      <p:to>
                                        <a:schemeClr val="bg1"/>
                                      </p:to>
                                    </p:animClr>
                                    <p:animClr clrSpc="rgb" dir="cw">
                                      <p:cBhvr>
                                        <p:cTn id="11" dur="250" autoRev="1" fill="remove"/>
                                        <p:tgtEl>
                                          <p:spTgt spid="4"/>
                                        </p:tgtEl>
                                        <p:attrNameLst>
                                          <p:attrName>fillcolor</p:attrName>
                                        </p:attrNameLst>
                                      </p:cBhvr>
                                      <p:to>
                                        <a:schemeClr val="bg1"/>
                                      </p:to>
                                    </p:animClr>
                                    <p:set>
                                      <p:cBhvr>
                                        <p:cTn id="12" dur="250" autoRev="1" fill="remove"/>
                                        <p:tgtEl>
                                          <p:spTgt spid="4"/>
                                        </p:tgtEl>
                                        <p:attrNameLst>
                                          <p:attrName>fill.type</p:attrName>
                                        </p:attrNameLst>
                                      </p:cBhvr>
                                      <p:to>
                                        <p:strVal val="solid"/>
                                      </p:to>
                                    </p:set>
                                    <p:set>
                                      <p:cBhvr>
                                        <p:cTn id="13" dur="250" autoRev="1" fill="remove"/>
                                        <p:tgtEl>
                                          <p:spTgt spid="4"/>
                                        </p:tgtEl>
                                        <p:attrNameLst>
                                          <p:attrName>fill.on</p:attrName>
                                        </p:attrNameLst>
                                      </p:cBhvr>
                                      <p:to>
                                        <p:strVal val="true"/>
                                      </p:to>
                                    </p:set>
                                  </p:childTnLst>
                                </p:cTn>
                              </p:par>
                              <p:par>
                                <p:cTn id="14" presetID="27" presetClass="emph" presetSubtype="0" fill="remove" grpId="0" nodeType="withEffect">
                                  <p:stCondLst>
                                    <p:cond delay="0"/>
                                  </p:stCondLst>
                                  <p:childTnLst>
                                    <p:animClr clrSpc="rgb" dir="cw">
                                      <p:cBhvr override="childStyle">
                                        <p:cTn id="15" dur="250" autoRev="1" fill="remove"/>
                                        <p:tgtEl>
                                          <p:spTgt spid="5"/>
                                        </p:tgtEl>
                                        <p:attrNameLst>
                                          <p:attrName>style.color</p:attrName>
                                        </p:attrNameLst>
                                      </p:cBhvr>
                                      <p:to>
                                        <a:schemeClr val="bg1"/>
                                      </p:to>
                                    </p:animClr>
                                    <p:animClr clrSpc="rgb" dir="cw">
                                      <p:cBhvr>
                                        <p:cTn id="16" dur="250" autoRev="1" fill="remove"/>
                                        <p:tgtEl>
                                          <p:spTgt spid="5"/>
                                        </p:tgtEl>
                                        <p:attrNameLst>
                                          <p:attrName>fillcolor</p:attrName>
                                        </p:attrNameLst>
                                      </p:cBhvr>
                                      <p:to>
                                        <a:schemeClr val="bg1"/>
                                      </p:to>
                                    </p:animClr>
                                    <p:set>
                                      <p:cBhvr>
                                        <p:cTn id="17" dur="250" autoRev="1" fill="remove"/>
                                        <p:tgtEl>
                                          <p:spTgt spid="5"/>
                                        </p:tgtEl>
                                        <p:attrNameLst>
                                          <p:attrName>fill.type</p:attrName>
                                        </p:attrNameLst>
                                      </p:cBhvr>
                                      <p:to>
                                        <p:strVal val="solid"/>
                                      </p:to>
                                    </p:set>
                                    <p:set>
                                      <p:cBhvr>
                                        <p:cTn id="18" dur="250" autoRev="1" fill="remove"/>
                                        <p:tgtEl>
                                          <p:spTgt spid="5"/>
                                        </p:tgtEl>
                                        <p:attrNameLst>
                                          <p:attrName>fill.on</p:attrName>
                                        </p:attrNameLst>
                                      </p:cBhvr>
                                      <p:to>
                                        <p:strVal val="true"/>
                                      </p:to>
                                    </p:set>
                                  </p:childTnLst>
                                </p:cTn>
                              </p:par>
                              <p:par>
                                <p:cTn id="19" presetID="27" presetClass="emph" presetSubtype="0" fill="remove" grpId="0" nodeType="withEffect">
                                  <p:stCondLst>
                                    <p:cond delay="0"/>
                                  </p:stCondLst>
                                  <p:childTnLst>
                                    <p:animClr clrSpc="rgb" dir="cw">
                                      <p:cBhvr override="childStyle">
                                        <p:cTn id="20" dur="250" autoRev="1" fill="remove"/>
                                        <p:tgtEl>
                                          <p:spTgt spid="6"/>
                                        </p:tgtEl>
                                        <p:attrNameLst>
                                          <p:attrName>style.color</p:attrName>
                                        </p:attrNameLst>
                                      </p:cBhvr>
                                      <p:to>
                                        <a:schemeClr val="bg1"/>
                                      </p:to>
                                    </p:animClr>
                                    <p:animClr clrSpc="rgb" dir="cw">
                                      <p:cBhvr>
                                        <p:cTn id="21" dur="250" autoRev="1" fill="remove"/>
                                        <p:tgtEl>
                                          <p:spTgt spid="6"/>
                                        </p:tgtEl>
                                        <p:attrNameLst>
                                          <p:attrName>fillcolor</p:attrName>
                                        </p:attrNameLst>
                                      </p:cBhvr>
                                      <p:to>
                                        <a:schemeClr val="bg1"/>
                                      </p:to>
                                    </p:animClr>
                                    <p:set>
                                      <p:cBhvr>
                                        <p:cTn id="22" dur="250" autoRev="1" fill="remove"/>
                                        <p:tgtEl>
                                          <p:spTgt spid="6"/>
                                        </p:tgtEl>
                                        <p:attrNameLst>
                                          <p:attrName>fill.type</p:attrName>
                                        </p:attrNameLst>
                                      </p:cBhvr>
                                      <p:to>
                                        <p:strVal val="solid"/>
                                      </p:to>
                                    </p:set>
                                    <p:set>
                                      <p:cBhvr>
                                        <p:cTn id="23" dur="250" autoRev="1" fill="remove"/>
                                        <p:tgtEl>
                                          <p:spTgt spid="6"/>
                                        </p:tgtEl>
                                        <p:attrNameLst>
                                          <p:attrName>fill.on</p:attrName>
                                        </p:attrNameLst>
                                      </p:cBhvr>
                                      <p:to>
                                        <p:strVal val="true"/>
                                      </p:to>
                                    </p:set>
                                  </p:childTnLst>
                                </p:cTn>
                              </p:par>
                              <p:par>
                                <p:cTn id="24" presetID="27" presetClass="emph" presetSubtype="0" fill="remove" grpId="0" nodeType="withEffect">
                                  <p:stCondLst>
                                    <p:cond delay="0"/>
                                  </p:stCondLst>
                                  <p:childTnLst>
                                    <p:animClr clrSpc="rgb" dir="cw">
                                      <p:cBhvr override="childStyle">
                                        <p:cTn id="25" dur="250" autoRev="1" fill="remove"/>
                                        <p:tgtEl>
                                          <p:spTgt spid="49"/>
                                        </p:tgtEl>
                                        <p:attrNameLst>
                                          <p:attrName>style.color</p:attrName>
                                        </p:attrNameLst>
                                      </p:cBhvr>
                                      <p:to>
                                        <a:schemeClr val="bg1"/>
                                      </p:to>
                                    </p:animClr>
                                    <p:animClr clrSpc="rgb" dir="cw">
                                      <p:cBhvr>
                                        <p:cTn id="26" dur="250" autoRev="1" fill="remove"/>
                                        <p:tgtEl>
                                          <p:spTgt spid="49"/>
                                        </p:tgtEl>
                                        <p:attrNameLst>
                                          <p:attrName>fillcolor</p:attrName>
                                        </p:attrNameLst>
                                      </p:cBhvr>
                                      <p:to>
                                        <a:schemeClr val="bg1"/>
                                      </p:to>
                                    </p:animClr>
                                    <p:set>
                                      <p:cBhvr>
                                        <p:cTn id="27" dur="250" autoRev="1" fill="remove"/>
                                        <p:tgtEl>
                                          <p:spTgt spid="49"/>
                                        </p:tgtEl>
                                        <p:attrNameLst>
                                          <p:attrName>fill.type</p:attrName>
                                        </p:attrNameLst>
                                      </p:cBhvr>
                                      <p:to>
                                        <p:strVal val="solid"/>
                                      </p:to>
                                    </p:set>
                                    <p:set>
                                      <p:cBhvr>
                                        <p:cTn id="28" dur="250" autoRev="1" fill="remove"/>
                                        <p:tgtEl>
                                          <p:spTgt spid="49"/>
                                        </p:tgtEl>
                                        <p:attrNameLst>
                                          <p:attrName>fill.on</p:attrName>
                                        </p:attrNameLst>
                                      </p:cBhvr>
                                      <p:to>
                                        <p:strVal val="true"/>
                                      </p:to>
                                    </p:set>
                                  </p:childTnLst>
                                </p:cTn>
                              </p:par>
                            </p:childTnLst>
                          </p:cTn>
                        </p:par>
                        <p:par>
                          <p:cTn id="29" fill="hold">
                            <p:stCondLst>
                              <p:cond delay="500"/>
                            </p:stCondLst>
                            <p:childTnLst>
                              <p:par>
                                <p:cTn id="30" presetID="27" presetClass="emph" presetSubtype="0" fill="remove" grpId="1" nodeType="afterEffect">
                                  <p:stCondLst>
                                    <p:cond delay="0"/>
                                  </p:stCondLst>
                                  <p:childTnLst>
                                    <p:animClr clrSpc="rgb" dir="cw">
                                      <p:cBhvr override="childStyle">
                                        <p:cTn id="31" dur="250" autoRev="1" fill="remove"/>
                                        <p:tgtEl>
                                          <p:spTgt spid="4"/>
                                        </p:tgtEl>
                                        <p:attrNameLst>
                                          <p:attrName>style.color</p:attrName>
                                        </p:attrNameLst>
                                      </p:cBhvr>
                                      <p:to>
                                        <a:schemeClr val="bg1"/>
                                      </p:to>
                                    </p:animClr>
                                    <p:animClr clrSpc="rgb" dir="cw">
                                      <p:cBhvr>
                                        <p:cTn id="32" dur="250" autoRev="1" fill="remove"/>
                                        <p:tgtEl>
                                          <p:spTgt spid="4"/>
                                        </p:tgtEl>
                                        <p:attrNameLst>
                                          <p:attrName>fillcolor</p:attrName>
                                        </p:attrNameLst>
                                      </p:cBhvr>
                                      <p:to>
                                        <a:schemeClr val="bg1"/>
                                      </p:to>
                                    </p:animClr>
                                    <p:set>
                                      <p:cBhvr>
                                        <p:cTn id="33" dur="250" autoRev="1" fill="remove"/>
                                        <p:tgtEl>
                                          <p:spTgt spid="4"/>
                                        </p:tgtEl>
                                        <p:attrNameLst>
                                          <p:attrName>fill.type</p:attrName>
                                        </p:attrNameLst>
                                      </p:cBhvr>
                                      <p:to>
                                        <p:strVal val="solid"/>
                                      </p:to>
                                    </p:set>
                                    <p:set>
                                      <p:cBhvr>
                                        <p:cTn id="34" dur="250" autoRev="1" fill="remove"/>
                                        <p:tgtEl>
                                          <p:spTgt spid="4"/>
                                        </p:tgtEl>
                                        <p:attrNameLst>
                                          <p:attrName>fill.on</p:attrName>
                                        </p:attrNameLst>
                                      </p:cBhvr>
                                      <p:to>
                                        <p:strVal val="true"/>
                                      </p:to>
                                    </p:set>
                                  </p:childTnLst>
                                </p:cTn>
                              </p:par>
                              <p:par>
                                <p:cTn id="35" presetID="27" presetClass="emph" presetSubtype="0" fill="remove" grpId="1" nodeType="withEffect">
                                  <p:stCondLst>
                                    <p:cond delay="0"/>
                                  </p:stCondLst>
                                  <p:childTnLst>
                                    <p:animClr clrSpc="rgb" dir="cw">
                                      <p:cBhvr override="childStyle">
                                        <p:cTn id="36" dur="250" autoRev="1" fill="remove"/>
                                        <p:tgtEl>
                                          <p:spTgt spid="5"/>
                                        </p:tgtEl>
                                        <p:attrNameLst>
                                          <p:attrName>style.color</p:attrName>
                                        </p:attrNameLst>
                                      </p:cBhvr>
                                      <p:to>
                                        <a:schemeClr val="bg1"/>
                                      </p:to>
                                    </p:animClr>
                                    <p:animClr clrSpc="rgb" dir="cw">
                                      <p:cBhvr>
                                        <p:cTn id="37" dur="250" autoRev="1" fill="remove"/>
                                        <p:tgtEl>
                                          <p:spTgt spid="5"/>
                                        </p:tgtEl>
                                        <p:attrNameLst>
                                          <p:attrName>fillcolor</p:attrName>
                                        </p:attrNameLst>
                                      </p:cBhvr>
                                      <p:to>
                                        <a:schemeClr val="bg1"/>
                                      </p:to>
                                    </p:animClr>
                                    <p:set>
                                      <p:cBhvr>
                                        <p:cTn id="38" dur="250" autoRev="1" fill="remove"/>
                                        <p:tgtEl>
                                          <p:spTgt spid="5"/>
                                        </p:tgtEl>
                                        <p:attrNameLst>
                                          <p:attrName>fill.type</p:attrName>
                                        </p:attrNameLst>
                                      </p:cBhvr>
                                      <p:to>
                                        <p:strVal val="solid"/>
                                      </p:to>
                                    </p:set>
                                    <p:set>
                                      <p:cBhvr>
                                        <p:cTn id="39" dur="250" autoRev="1" fill="remove"/>
                                        <p:tgtEl>
                                          <p:spTgt spid="5"/>
                                        </p:tgtEl>
                                        <p:attrNameLst>
                                          <p:attrName>fill.on</p:attrName>
                                        </p:attrNameLst>
                                      </p:cBhvr>
                                      <p:to>
                                        <p:strVal val="true"/>
                                      </p:to>
                                    </p:set>
                                  </p:childTnLst>
                                </p:cTn>
                              </p:par>
                              <p:par>
                                <p:cTn id="40" presetID="27" presetClass="emph" presetSubtype="0" fill="remove" grpId="1" nodeType="withEffect">
                                  <p:stCondLst>
                                    <p:cond delay="0"/>
                                  </p:stCondLst>
                                  <p:childTnLst>
                                    <p:animClr clrSpc="rgb" dir="cw">
                                      <p:cBhvr override="childStyle">
                                        <p:cTn id="41" dur="250" autoRev="1" fill="remove"/>
                                        <p:tgtEl>
                                          <p:spTgt spid="6"/>
                                        </p:tgtEl>
                                        <p:attrNameLst>
                                          <p:attrName>style.color</p:attrName>
                                        </p:attrNameLst>
                                      </p:cBhvr>
                                      <p:to>
                                        <a:schemeClr val="bg1"/>
                                      </p:to>
                                    </p:animClr>
                                    <p:animClr clrSpc="rgb" dir="cw">
                                      <p:cBhvr>
                                        <p:cTn id="42" dur="250" autoRev="1" fill="remove"/>
                                        <p:tgtEl>
                                          <p:spTgt spid="6"/>
                                        </p:tgtEl>
                                        <p:attrNameLst>
                                          <p:attrName>fillcolor</p:attrName>
                                        </p:attrNameLst>
                                      </p:cBhvr>
                                      <p:to>
                                        <a:schemeClr val="bg1"/>
                                      </p:to>
                                    </p:animClr>
                                    <p:set>
                                      <p:cBhvr>
                                        <p:cTn id="43" dur="250" autoRev="1" fill="remove"/>
                                        <p:tgtEl>
                                          <p:spTgt spid="6"/>
                                        </p:tgtEl>
                                        <p:attrNameLst>
                                          <p:attrName>fill.type</p:attrName>
                                        </p:attrNameLst>
                                      </p:cBhvr>
                                      <p:to>
                                        <p:strVal val="solid"/>
                                      </p:to>
                                    </p:set>
                                    <p:set>
                                      <p:cBhvr>
                                        <p:cTn id="44" dur="250" autoRev="1" fill="remove"/>
                                        <p:tgtEl>
                                          <p:spTgt spid="6"/>
                                        </p:tgtEl>
                                        <p:attrNameLst>
                                          <p:attrName>fill.on</p:attrName>
                                        </p:attrNameLst>
                                      </p:cBhvr>
                                      <p:to>
                                        <p:strVal val="true"/>
                                      </p:to>
                                    </p:set>
                                  </p:childTnLst>
                                </p:cTn>
                              </p:par>
                              <p:par>
                                <p:cTn id="45" presetID="27" presetClass="emph" presetSubtype="0" fill="remove" grpId="1" nodeType="withEffect">
                                  <p:stCondLst>
                                    <p:cond delay="0"/>
                                  </p:stCondLst>
                                  <p:childTnLst>
                                    <p:animClr clrSpc="rgb" dir="cw">
                                      <p:cBhvr override="childStyle">
                                        <p:cTn id="46" dur="250" autoRev="1" fill="remove"/>
                                        <p:tgtEl>
                                          <p:spTgt spid="49"/>
                                        </p:tgtEl>
                                        <p:attrNameLst>
                                          <p:attrName>style.color</p:attrName>
                                        </p:attrNameLst>
                                      </p:cBhvr>
                                      <p:to>
                                        <a:schemeClr val="bg1"/>
                                      </p:to>
                                    </p:animClr>
                                    <p:animClr clrSpc="rgb" dir="cw">
                                      <p:cBhvr>
                                        <p:cTn id="47" dur="250" autoRev="1" fill="remove"/>
                                        <p:tgtEl>
                                          <p:spTgt spid="49"/>
                                        </p:tgtEl>
                                        <p:attrNameLst>
                                          <p:attrName>fillcolor</p:attrName>
                                        </p:attrNameLst>
                                      </p:cBhvr>
                                      <p:to>
                                        <a:schemeClr val="bg1"/>
                                      </p:to>
                                    </p:animClr>
                                    <p:set>
                                      <p:cBhvr>
                                        <p:cTn id="48" dur="250" autoRev="1" fill="remove"/>
                                        <p:tgtEl>
                                          <p:spTgt spid="49"/>
                                        </p:tgtEl>
                                        <p:attrNameLst>
                                          <p:attrName>fill.type</p:attrName>
                                        </p:attrNameLst>
                                      </p:cBhvr>
                                      <p:to>
                                        <p:strVal val="solid"/>
                                      </p:to>
                                    </p:set>
                                    <p:set>
                                      <p:cBhvr>
                                        <p:cTn id="49" dur="250" autoRev="1" fill="remove"/>
                                        <p:tgtEl>
                                          <p:spTgt spid="49"/>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49" grpId="0" animBg="1"/>
      <p:bldP spid="49" grpId="1" animBg="1"/>
      <p:bldP spid="61" grpId="0" animBg="1"/>
      <p:bldP spid="62" grpId="0"/>
      <p:bldP spid="6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11" y="82341"/>
            <a:ext cx="9222828" cy="1143000"/>
          </a:xfrm>
        </p:spPr>
        <p:txBody>
          <a:bodyPr>
            <a:normAutofit/>
          </a:bodyPr>
          <a:lstStyle/>
          <a:p>
            <a:r>
              <a:rPr kumimoji="1" lang="en-US" altLang="zh-CN" dirty="0"/>
              <a:t>“Horizontal” DRAM </a:t>
            </a:r>
            <a:r>
              <a:rPr kumimoji="1" lang="en-US" altLang="zh-CN" dirty="0" smtClean="0"/>
              <a:t>Partitioning</a:t>
            </a:r>
            <a:endParaRPr kumimoji="1" lang="zh-CN" altLang="en-US" dirty="0"/>
          </a:p>
        </p:txBody>
      </p:sp>
      <p:sp>
        <p:nvSpPr>
          <p:cNvPr id="3" name="内容占位符 2"/>
          <p:cNvSpPr>
            <a:spLocks noGrp="1"/>
          </p:cNvSpPr>
          <p:nvPr>
            <p:ph idx="1"/>
          </p:nvPr>
        </p:nvSpPr>
        <p:spPr>
          <a:xfrm>
            <a:off x="457200" y="1225340"/>
            <a:ext cx="8511628" cy="5553831"/>
          </a:xfrm>
        </p:spPr>
        <p:txBody>
          <a:bodyPr>
            <a:normAutofit/>
          </a:bodyPr>
          <a:lstStyle/>
          <a:p>
            <a:r>
              <a:rPr kumimoji="1" lang="en-US" altLang="zh-CN" b="1" dirty="0" smtClean="0"/>
              <a:t>Partitioning (Software-based Page-Coloring)</a:t>
            </a:r>
          </a:p>
          <a:p>
            <a:pPr marL="0" indent="0">
              <a:buNone/>
            </a:pPr>
            <a:r>
              <a:rPr kumimoji="1" lang="en-US" altLang="zh-CN" dirty="0" smtClean="0"/>
              <a:t>-- Cache [</a:t>
            </a:r>
            <a:r>
              <a:rPr kumimoji="1" lang="en-US" altLang="zh-CN" dirty="0" err="1" smtClean="0"/>
              <a:t>J.Lin</a:t>
            </a:r>
            <a:r>
              <a:rPr kumimoji="1" lang="en-US" altLang="zh-CN" dirty="0" smtClean="0"/>
              <a:t> et al HPCA-2008]</a:t>
            </a:r>
          </a:p>
          <a:p>
            <a:pPr marL="0" indent="0">
              <a:buNone/>
            </a:pPr>
            <a:r>
              <a:rPr kumimoji="1" lang="en-US" altLang="zh-CN" dirty="0" smtClean="0"/>
              <a:t>-- DARM Bank [</a:t>
            </a:r>
            <a:r>
              <a:rPr kumimoji="1" lang="en-US" altLang="zh-CN" dirty="0" err="1" smtClean="0"/>
              <a:t>L.Liu</a:t>
            </a:r>
            <a:r>
              <a:rPr kumimoji="1" lang="en-US" altLang="zh-CN" dirty="0" smtClean="0"/>
              <a:t> PACT-2012]</a:t>
            </a:r>
          </a:p>
          <a:p>
            <a:pPr marL="0" indent="0">
              <a:buNone/>
            </a:pPr>
            <a:endParaRPr kumimoji="1" lang="en-US" altLang="zh-CN" dirty="0"/>
          </a:p>
          <a:p>
            <a:pPr marL="0" indent="0">
              <a:buNone/>
            </a:pPr>
            <a:endParaRPr kumimoji="1" lang="zh-CN" altLang="en-US" dirty="0"/>
          </a:p>
        </p:txBody>
      </p:sp>
      <p:sp>
        <p:nvSpPr>
          <p:cNvPr id="66" name="圆角矩形 65"/>
          <p:cNvSpPr>
            <a:spLocks noChangeArrowheads="1"/>
          </p:cNvSpPr>
          <p:nvPr/>
        </p:nvSpPr>
        <p:spPr bwMode="auto">
          <a:xfrm>
            <a:off x="7088372" y="4478042"/>
            <a:ext cx="523438" cy="667140"/>
          </a:xfrm>
          <a:prstGeom prst="roundRect">
            <a:avLst>
              <a:gd name="adj" fmla="val 1315"/>
            </a:avLst>
          </a:prstGeom>
          <a:solidFill>
            <a:schemeClr val="accent3">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67" name="圆角矩形 66"/>
          <p:cNvSpPr/>
          <p:nvPr/>
        </p:nvSpPr>
        <p:spPr bwMode="auto">
          <a:xfrm>
            <a:off x="7088372" y="4375987"/>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圆角矩形 67"/>
          <p:cNvSpPr>
            <a:spLocks noChangeArrowheads="1"/>
          </p:cNvSpPr>
          <p:nvPr/>
        </p:nvSpPr>
        <p:spPr bwMode="auto">
          <a:xfrm>
            <a:off x="1068856" y="4446556"/>
            <a:ext cx="523438" cy="667140"/>
          </a:xfrm>
          <a:prstGeom prst="roundRect">
            <a:avLst>
              <a:gd name="adj" fmla="val 1315"/>
            </a:avLst>
          </a:prstGeom>
          <a:solidFill>
            <a:schemeClr val="accent4">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69" name="圆角矩形 68"/>
          <p:cNvSpPr/>
          <p:nvPr/>
        </p:nvSpPr>
        <p:spPr bwMode="auto">
          <a:xfrm>
            <a:off x="1068856" y="4344501"/>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圆角矩形 69"/>
          <p:cNvSpPr>
            <a:spLocks noChangeArrowheads="1"/>
          </p:cNvSpPr>
          <p:nvPr/>
        </p:nvSpPr>
        <p:spPr bwMode="auto">
          <a:xfrm>
            <a:off x="5095073" y="4478042"/>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1" name="圆角矩形 70"/>
          <p:cNvSpPr/>
          <p:nvPr/>
        </p:nvSpPr>
        <p:spPr bwMode="auto">
          <a:xfrm>
            <a:off x="5095073" y="4375987"/>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圆角矩形 71"/>
          <p:cNvSpPr>
            <a:spLocks noChangeArrowheads="1"/>
          </p:cNvSpPr>
          <p:nvPr/>
        </p:nvSpPr>
        <p:spPr bwMode="auto">
          <a:xfrm>
            <a:off x="6311857" y="4478042"/>
            <a:ext cx="523438" cy="667140"/>
          </a:xfrm>
          <a:prstGeom prst="roundRect">
            <a:avLst>
              <a:gd name="adj" fmla="val 1315"/>
            </a:avLst>
          </a:prstGeom>
          <a:solidFill>
            <a:srgbClr val="77933C"/>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3" name="圆角矩形 72"/>
          <p:cNvSpPr/>
          <p:nvPr/>
        </p:nvSpPr>
        <p:spPr bwMode="auto">
          <a:xfrm>
            <a:off x="6311857" y="4375987"/>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圆角矩形 73"/>
          <p:cNvSpPr>
            <a:spLocks noChangeArrowheads="1"/>
          </p:cNvSpPr>
          <p:nvPr/>
        </p:nvSpPr>
        <p:spPr bwMode="auto">
          <a:xfrm>
            <a:off x="1797512" y="4446556"/>
            <a:ext cx="523438" cy="667140"/>
          </a:xfrm>
          <a:prstGeom prst="roundRect">
            <a:avLst>
              <a:gd name="adj" fmla="val 1315"/>
            </a:avLst>
          </a:prstGeom>
          <a:solidFill>
            <a:srgbClr val="604A7B"/>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5" name="圆角矩形 74"/>
          <p:cNvSpPr/>
          <p:nvPr/>
        </p:nvSpPr>
        <p:spPr bwMode="auto">
          <a:xfrm>
            <a:off x="1797512" y="4344501"/>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圆角矩形 75"/>
          <p:cNvSpPr>
            <a:spLocks noChangeArrowheads="1"/>
          </p:cNvSpPr>
          <p:nvPr/>
        </p:nvSpPr>
        <p:spPr bwMode="auto">
          <a:xfrm>
            <a:off x="3677484" y="4475829"/>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7" name="圆角矩形 76"/>
          <p:cNvSpPr/>
          <p:nvPr/>
        </p:nvSpPr>
        <p:spPr bwMode="auto">
          <a:xfrm>
            <a:off x="3677484" y="4373774"/>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圆角矩形 77"/>
          <p:cNvSpPr>
            <a:spLocks noChangeArrowheads="1"/>
          </p:cNvSpPr>
          <p:nvPr/>
        </p:nvSpPr>
        <p:spPr bwMode="auto">
          <a:xfrm>
            <a:off x="2504205" y="4460857"/>
            <a:ext cx="523438" cy="667140"/>
          </a:xfrm>
          <a:prstGeom prst="roundRect">
            <a:avLst>
              <a:gd name="adj" fmla="val 1315"/>
            </a:avLst>
          </a:prstGeom>
          <a:solidFill>
            <a:srgbClr val="604A7B"/>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9" name="圆角矩形 78"/>
          <p:cNvSpPr/>
          <p:nvPr/>
        </p:nvSpPr>
        <p:spPr bwMode="auto">
          <a:xfrm>
            <a:off x="2504205" y="4344501"/>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0" name="直线连接符 79"/>
          <p:cNvCxnSpPr/>
          <p:nvPr/>
        </p:nvCxnSpPr>
        <p:spPr>
          <a:xfrm>
            <a:off x="3331083" y="3326022"/>
            <a:ext cx="12095" cy="2080381"/>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1" name="直线连接符 80"/>
          <p:cNvCxnSpPr/>
          <p:nvPr/>
        </p:nvCxnSpPr>
        <p:spPr>
          <a:xfrm>
            <a:off x="5963007" y="3326022"/>
            <a:ext cx="0" cy="2080381"/>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82" name="文本框 81"/>
          <p:cNvSpPr txBox="1"/>
          <p:nvPr/>
        </p:nvSpPr>
        <p:spPr>
          <a:xfrm>
            <a:off x="1383750" y="3032501"/>
            <a:ext cx="1433105" cy="461665"/>
          </a:xfrm>
          <a:prstGeom prst="rect">
            <a:avLst/>
          </a:prstGeom>
          <a:noFill/>
        </p:spPr>
        <p:txBody>
          <a:bodyPr wrap="square" rtlCol="0">
            <a:spAutoFit/>
          </a:bodyPr>
          <a:lstStyle/>
          <a:p>
            <a:r>
              <a:rPr kumimoji="1" lang="en-US" altLang="zh-CN" sz="2400" b="1" dirty="0" smtClean="0">
                <a:solidFill>
                  <a:schemeClr val="accent4">
                    <a:lumMod val="75000"/>
                  </a:schemeClr>
                </a:solidFill>
              </a:rPr>
              <a:t>Thread 1</a:t>
            </a:r>
            <a:endParaRPr kumimoji="1" lang="zh-CN" altLang="en-US" sz="2400" b="1" dirty="0">
              <a:solidFill>
                <a:schemeClr val="accent4">
                  <a:lumMod val="75000"/>
                </a:schemeClr>
              </a:solidFill>
            </a:endParaRPr>
          </a:p>
        </p:txBody>
      </p:sp>
      <p:sp>
        <p:nvSpPr>
          <p:cNvPr id="83" name="文本框 82"/>
          <p:cNvSpPr txBox="1"/>
          <p:nvPr/>
        </p:nvSpPr>
        <p:spPr>
          <a:xfrm>
            <a:off x="3988989" y="3020406"/>
            <a:ext cx="1826381" cy="461665"/>
          </a:xfrm>
          <a:prstGeom prst="rect">
            <a:avLst/>
          </a:prstGeom>
          <a:noFill/>
        </p:spPr>
        <p:txBody>
          <a:bodyPr wrap="square" rtlCol="0">
            <a:spAutoFit/>
          </a:bodyPr>
          <a:lstStyle/>
          <a:p>
            <a:r>
              <a:rPr kumimoji="1" lang="en-US" altLang="zh-CN" sz="2400" b="1" dirty="0" smtClean="0">
                <a:solidFill>
                  <a:schemeClr val="accent6">
                    <a:lumMod val="75000"/>
                  </a:schemeClr>
                </a:solidFill>
              </a:rPr>
              <a:t>Thread 2</a:t>
            </a:r>
            <a:endParaRPr kumimoji="1" lang="zh-CN" altLang="en-US" sz="2400" b="1" dirty="0">
              <a:solidFill>
                <a:schemeClr val="accent6">
                  <a:lumMod val="75000"/>
                </a:schemeClr>
              </a:solidFill>
            </a:endParaRPr>
          </a:p>
        </p:txBody>
      </p:sp>
      <p:sp>
        <p:nvSpPr>
          <p:cNvPr id="84" name="文本框 83"/>
          <p:cNvSpPr txBox="1"/>
          <p:nvPr/>
        </p:nvSpPr>
        <p:spPr>
          <a:xfrm>
            <a:off x="6348423" y="3020406"/>
            <a:ext cx="1488596" cy="461665"/>
          </a:xfrm>
          <a:prstGeom prst="rect">
            <a:avLst/>
          </a:prstGeom>
          <a:noFill/>
        </p:spPr>
        <p:txBody>
          <a:bodyPr wrap="square" rtlCol="0">
            <a:spAutoFit/>
          </a:bodyPr>
          <a:lstStyle/>
          <a:p>
            <a:r>
              <a:rPr kumimoji="1" lang="en-US" altLang="zh-CN" sz="2400" b="1" dirty="0" smtClean="0">
                <a:solidFill>
                  <a:schemeClr val="accent3">
                    <a:lumMod val="75000"/>
                  </a:schemeClr>
                </a:solidFill>
              </a:rPr>
              <a:t>Thread 3</a:t>
            </a:r>
            <a:endParaRPr kumimoji="1" lang="zh-CN" altLang="en-US" sz="2400" b="1" dirty="0">
              <a:solidFill>
                <a:schemeClr val="accent3">
                  <a:lumMod val="75000"/>
                </a:schemeClr>
              </a:solidFill>
            </a:endParaRPr>
          </a:p>
        </p:txBody>
      </p:sp>
      <p:sp>
        <p:nvSpPr>
          <p:cNvPr id="85" name="下箭头 84"/>
          <p:cNvSpPr/>
          <p:nvPr/>
        </p:nvSpPr>
        <p:spPr>
          <a:xfrm>
            <a:off x="1797512" y="3603021"/>
            <a:ext cx="396618" cy="485001"/>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6" name="下箭头 85"/>
          <p:cNvSpPr/>
          <p:nvPr/>
        </p:nvSpPr>
        <p:spPr>
          <a:xfrm>
            <a:off x="4445481" y="3603021"/>
            <a:ext cx="396618" cy="485001"/>
          </a:xfrm>
          <a:prstGeom prst="downArrow">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7" name="下箭头 86"/>
          <p:cNvSpPr/>
          <p:nvPr/>
        </p:nvSpPr>
        <p:spPr>
          <a:xfrm>
            <a:off x="6776420" y="3603021"/>
            <a:ext cx="396618" cy="485001"/>
          </a:xfrm>
          <a:prstGeom prst="downArrow">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8" name="下箭头 87"/>
          <p:cNvSpPr/>
          <p:nvPr/>
        </p:nvSpPr>
        <p:spPr>
          <a:xfrm rot="17898526">
            <a:off x="3132774" y="3388266"/>
            <a:ext cx="396618" cy="1067596"/>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89" name="直线连接符 88"/>
          <p:cNvCxnSpPr/>
          <p:nvPr/>
        </p:nvCxnSpPr>
        <p:spPr>
          <a:xfrm>
            <a:off x="3119565" y="3554641"/>
            <a:ext cx="519717" cy="50771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直线连接符 89"/>
          <p:cNvCxnSpPr/>
          <p:nvPr/>
        </p:nvCxnSpPr>
        <p:spPr>
          <a:xfrm flipV="1">
            <a:off x="3143755" y="3518356"/>
            <a:ext cx="459619" cy="55609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91" name="圆角矩形 90"/>
          <p:cNvSpPr>
            <a:spLocks noChangeArrowheads="1"/>
          </p:cNvSpPr>
          <p:nvPr/>
        </p:nvSpPr>
        <p:spPr bwMode="auto">
          <a:xfrm>
            <a:off x="4382124" y="4480989"/>
            <a:ext cx="523438" cy="667140"/>
          </a:xfrm>
          <a:prstGeom prst="roundRect">
            <a:avLst>
              <a:gd name="adj" fmla="val 1315"/>
            </a:avLst>
          </a:prstGeom>
          <a:solidFill>
            <a:srgbClr val="C0504D"/>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92" name="圆角矩形 91"/>
          <p:cNvSpPr/>
          <p:nvPr/>
        </p:nvSpPr>
        <p:spPr bwMode="auto">
          <a:xfrm>
            <a:off x="4382124" y="4378934"/>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文本框 92"/>
          <p:cNvSpPr txBox="1"/>
          <p:nvPr/>
        </p:nvSpPr>
        <p:spPr>
          <a:xfrm>
            <a:off x="3698868" y="5297214"/>
            <a:ext cx="2004304" cy="461665"/>
          </a:xfrm>
          <a:prstGeom prst="rect">
            <a:avLst/>
          </a:prstGeom>
          <a:noFill/>
        </p:spPr>
        <p:txBody>
          <a:bodyPr wrap="square" rtlCol="0">
            <a:spAutoFit/>
          </a:bodyPr>
          <a:lstStyle/>
          <a:p>
            <a:r>
              <a:rPr kumimoji="1" lang="en-US" altLang="zh-CN" sz="2400" b="1" dirty="0" smtClean="0"/>
              <a:t>DRAM Banks</a:t>
            </a:r>
            <a:endParaRPr kumimoji="1" lang="zh-CN" altLang="en-US" sz="2400" b="1" dirty="0"/>
          </a:p>
        </p:txBody>
      </p:sp>
      <p:sp>
        <p:nvSpPr>
          <p:cNvPr id="32" name="内容占位符 2"/>
          <p:cNvSpPr txBox="1">
            <a:spLocks/>
          </p:cNvSpPr>
          <p:nvPr/>
        </p:nvSpPr>
        <p:spPr>
          <a:xfrm>
            <a:off x="406785" y="5227110"/>
            <a:ext cx="8850282" cy="1720535"/>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kumimoji="1" lang="en-US" altLang="zh-CN" dirty="0" smtClean="0"/>
              <a:t>            </a:t>
            </a:r>
            <a:r>
              <a:rPr kumimoji="1" lang="en-US" altLang="zh-CN" sz="3800" dirty="0" smtClean="0"/>
              <a:t> </a:t>
            </a:r>
            <a:r>
              <a:rPr kumimoji="1" lang="en-US" altLang="zh-CN" sz="4100" dirty="0" smtClean="0">
                <a:solidFill>
                  <a:srgbClr val="FF0000"/>
                </a:solidFill>
              </a:rPr>
              <a:t> </a:t>
            </a:r>
            <a:endParaRPr kumimoji="1" lang="en-US" altLang="zh-CN" dirty="0" smtClean="0"/>
          </a:p>
          <a:p>
            <a:pPr marL="0" indent="0">
              <a:buNone/>
            </a:pPr>
            <a:r>
              <a:rPr kumimoji="1" lang="en-US" altLang="zh-CN" sz="5800" dirty="0">
                <a:solidFill>
                  <a:srgbClr val="FF0000"/>
                </a:solidFill>
              </a:rPr>
              <a:t>M</a:t>
            </a:r>
            <a:r>
              <a:rPr kumimoji="1" lang="en-US" altLang="zh-CN" sz="5800" dirty="0" smtClean="0">
                <a:solidFill>
                  <a:srgbClr val="FF0000"/>
                </a:solidFill>
              </a:rPr>
              <a:t>emory interferences are eliminated </a:t>
            </a:r>
            <a:r>
              <a:rPr kumimoji="1" lang="en-US" altLang="zh-CN" sz="5800" dirty="0" smtClean="0">
                <a:solidFill>
                  <a:srgbClr val="FF0000"/>
                </a:solidFill>
                <a:sym typeface="Wingdings"/>
              </a:rPr>
              <a:t> </a:t>
            </a:r>
          </a:p>
          <a:p>
            <a:pPr marL="0" indent="0">
              <a:buFont typeface="Arial"/>
              <a:buNone/>
            </a:pPr>
            <a:r>
              <a:rPr kumimoji="1" lang="en-US" altLang="zh-CN" sz="5800" dirty="0">
                <a:solidFill>
                  <a:srgbClr val="FF0000"/>
                </a:solidFill>
                <a:sym typeface="Wingdings"/>
              </a:rPr>
              <a:t>T</a:t>
            </a:r>
            <a:r>
              <a:rPr kumimoji="1" lang="en-US" altLang="zh-CN" sz="5800" dirty="0" smtClean="0">
                <a:solidFill>
                  <a:srgbClr val="FF0000"/>
                </a:solidFill>
                <a:sym typeface="Wingdings"/>
              </a:rPr>
              <a:t>he overall system performance is improved</a:t>
            </a:r>
            <a:endParaRPr kumimoji="1" lang="zh-CN" altLang="en-US" sz="5800" dirty="0">
              <a:solidFill>
                <a:srgbClr val="FF0000"/>
              </a:solidFill>
            </a:endParaRPr>
          </a:p>
        </p:txBody>
      </p:sp>
    </p:spTree>
    <p:extLst>
      <p:ext uri="{BB962C8B-B14F-4D97-AF65-F5344CB8AC3E}">
        <p14:creationId xmlns:p14="http://schemas.microsoft.com/office/powerpoint/2010/main" val="1120973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1" nodeType="afterEffect">
                                  <p:stCondLst>
                                    <p:cond delay="0"/>
                                  </p:stCondLst>
                                  <p:childTnLst>
                                    <p:animClr clrSpc="rgb" dir="cw">
                                      <p:cBhvr override="childStyle">
                                        <p:cTn id="13" dur="500" autoRev="1" fill="remove"/>
                                        <p:tgtEl>
                                          <p:spTgt spid="85"/>
                                        </p:tgtEl>
                                        <p:attrNameLst>
                                          <p:attrName>style.color</p:attrName>
                                        </p:attrNameLst>
                                      </p:cBhvr>
                                      <p:to>
                                        <a:schemeClr val="bg1"/>
                                      </p:to>
                                    </p:animClr>
                                    <p:animClr clrSpc="rgb" dir="cw">
                                      <p:cBhvr>
                                        <p:cTn id="14" dur="500" autoRev="1" fill="remove"/>
                                        <p:tgtEl>
                                          <p:spTgt spid="85"/>
                                        </p:tgtEl>
                                        <p:attrNameLst>
                                          <p:attrName>fillcolor</p:attrName>
                                        </p:attrNameLst>
                                      </p:cBhvr>
                                      <p:to>
                                        <a:schemeClr val="bg1"/>
                                      </p:to>
                                    </p:animClr>
                                    <p:set>
                                      <p:cBhvr>
                                        <p:cTn id="15" dur="500" autoRev="1" fill="remove"/>
                                        <p:tgtEl>
                                          <p:spTgt spid="85"/>
                                        </p:tgtEl>
                                        <p:attrNameLst>
                                          <p:attrName>fill.type</p:attrName>
                                        </p:attrNameLst>
                                      </p:cBhvr>
                                      <p:to>
                                        <p:strVal val="solid"/>
                                      </p:to>
                                    </p:set>
                                    <p:set>
                                      <p:cBhvr>
                                        <p:cTn id="16" dur="500" autoRev="1" fill="remove"/>
                                        <p:tgtEl>
                                          <p:spTgt spid="85"/>
                                        </p:tgtEl>
                                        <p:attrNameLst>
                                          <p:attrName>fill.on</p:attrName>
                                        </p:attrNameLst>
                                      </p:cBhvr>
                                      <p:to>
                                        <p:strVal val="true"/>
                                      </p:to>
                                    </p:set>
                                  </p:childTnLst>
                                </p:cTn>
                              </p:par>
                              <p:par>
                                <p:cTn id="17" presetID="27" presetClass="emph" presetSubtype="0" fill="remove" grpId="1" nodeType="withEffect">
                                  <p:stCondLst>
                                    <p:cond delay="0"/>
                                  </p:stCondLst>
                                  <p:childTnLst>
                                    <p:animClr clrSpc="rgb" dir="cw">
                                      <p:cBhvr override="childStyle">
                                        <p:cTn id="18" dur="500" autoRev="1" fill="remove"/>
                                        <p:tgtEl>
                                          <p:spTgt spid="86"/>
                                        </p:tgtEl>
                                        <p:attrNameLst>
                                          <p:attrName>style.color</p:attrName>
                                        </p:attrNameLst>
                                      </p:cBhvr>
                                      <p:to>
                                        <a:schemeClr val="bg1"/>
                                      </p:to>
                                    </p:animClr>
                                    <p:animClr clrSpc="rgb" dir="cw">
                                      <p:cBhvr>
                                        <p:cTn id="19" dur="500" autoRev="1" fill="remove"/>
                                        <p:tgtEl>
                                          <p:spTgt spid="86"/>
                                        </p:tgtEl>
                                        <p:attrNameLst>
                                          <p:attrName>fillcolor</p:attrName>
                                        </p:attrNameLst>
                                      </p:cBhvr>
                                      <p:to>
                                        <a:schemeClr val="bg1"/>
                                      </p:to>
                                    </p:animClr>
                                    <p:set>
                                      <p:cBhvr>
                                        <p:cTn id="20" dur="500" autoRev="1" fill="remove"/>
                                        <p:tgtEl>
                                          <p:spTgt spid="86"/>
                                        </p:tgtEl>
                                        <p:attrNameLst>
                                          <p:attrName>fill.type</p:attrName>
                                        </p:attrNameLst>
                                      </p:cBhvr>
                                      <p:to>
                                        <p:strVal val="solid"/>
                                      </p:to>
                                    </p:set>
                                    <p:set>
                                      <p:cBhvr>
                                        <p:cTn id="21" dur="500" autoRev="1" fill="remove"/>
                                        <p:tgtEl>
                                          <p:spTgt spid="86"/>
                                        </p:tgtEl>
                                        <p:attrNameLst>
                                          <p:attrName>fill.on</p:attrName>
                                        </p:attrNameLst>
                                      </p:cBhvr>
                                      <p:to>
                                        <p:strVal val="true"/>
                                      </p:to>
                                    </p:set>
                                  </p:childTnLst>
                                </p:cTn>
                              </p:par>
                              <p:par>
                                <p:cTn id="22" presetID="27" presetClass="emph" presetSubtype="0" fill="remove" grpId="1" nodeType="withEffect">
                                  <p:stCondLst>
                                    <p:cond delay="0"/>
                                  </p:stCondLst>
                                  <p:childTnLst>
                                    <p:animClr clrSpc="rgb" dir="cw">
                                      <p:cBhvr override="childStyle">
                                        <p:cTn id="23" dur="500" autoRev="1" fill="remove"/>
                                        <p:tgtEl>
                                          <p:spTgt spid="87"/>
                                        </p:tgtEl>
                                        <p:attrNameLst>
                                          <p:attrName>style.color</p:attrName>
                                        </p:attrNameLst>
                                      </p:cBhvr>
                                      <p:to>
                                        <a:schemeClr val="bg1"/>
                                      </p:to>
                                    </p:animClr>
                                    <p:animClr clrSpc="rgb" dir="cw">
                                      <p:cBhvr>
                                        <p:cTn id="24" dur="500" autoRev="1" fill="remove"/>
                                        <p:tgtEl>
                                          <p:spTgt spid="87"/>
                                        </p:tgtEl>
                                        <p:attrNameLst>
                                          <p:attrName>fillcolor</p:attrName>
                                        </p:attrNameLst>
                                      </p:cBhvr>
                                      <p:to>
                                        <a:schemeClr val="bg1"/>
                                      </p:to>
                                    </p:animClr>
                                    <p:set>
                                      <p:cBhvr>
                                        <p:cTn id="25" dur="500" autoRev="1" fill="remove"/>
                                        <p:tgtEl>
                                          <p:spTgt spid="87"/>
                                        </p:tgtEl>
                                        <p:attrNameLst>
                                          <p:attrName>fill.type</p:attrName>
                                        </p:attrNameLst>
                                      </p:cBhvr>
                                      <p:to>
                                        <p:strVal val="solid"/>
                                      </p:to>
                                    </p:set>
                                    <p:set>
                                      <p:cBhvr>
                                        <p:cTn id="26" dur="500" autoRev="1" fill="remove"/>
                                        <p:tgtEl>
                                          <p:spTgt spid="87"/>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1000" tmFilter="0, 0; .2, .5; .8, .5; 1, 0"/>
                                        <p:tgtEl>
                                          <p:spTgt spid="88"/>
                                        </p:tgtEl>
                                      </p:cBhvr>
                                    </p:animEffect>
                                    <p:animScale>
                                      <p:cBhvr>
                                        <p:cTn id="34" dur="500" autoRev="1" fill="hold"/>
                                        <p:tgtEl>
                                          <p:spTgt spid="8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6" grpId="0" animBg="1"/>
      <p:bldP spid="86" grpId="1" animBg="1"/>
      <p:bldP spid="87" grpId="0" animBg="1"/>
      <p:bldP spid="87" grpId="1" animBg="1"/>
      <p:bldP spid="88" grpId="0" animBg="1"/>
      <p:bldP spid="88" grpId="1"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28" y="274638"/>
            <a:ext cx="9222828" cy="1143000"/>
          </a:xfrm>
        </p:spPr>
        <p:txBody>
          <a:bodyPr>
            <a:normAutofit/>
          </a:bodyPr>
          <a:lstStyle/>
          <a:p>
            <a:r>
              <a:rPr kumimoji="1" lang="en-US" altLang="zh-CN" dirty="0" smtClean="0"/>
              <a:t>Random Interleaving</a:t>
            </a:r>
            <a:endParaRPr kumimoji="1" lang="zh-CN" altLang="en-US" dirty="0"/>
          </a:p>
        </p:txBody>
      </p:sp>
      <p:sp>
        <p:nvSpPr>
          <p:cNvPr id="3" name="内容占位符 2"/>
          <p:cNvSpPr>
            <a:spLocks noGrp="1"/>
          </p:cNvSpPr>
          <p:nvPr>
            <p:ph idx="1"/>
          </p:nvPr>
        </p:nvSpPr>
        <p:spPr>
          <a:xfrm>
            <a:off x="211957" y="1740339"/>
            <a:ext cx="9026093" cy="887248"/>
          </a:xfrm>
        </p:spPr>
        <p:txBody>
          <a:bodyPr>
            <a:normAutofit/>
          </a:bodyPr>
          <a:lstStyle/>
          <a:p>
            <a:r>
              <a:rPr kumimoji="1" lang="en-US" altLang="zh-CN" b="1" dirty="0" smtClean="0"/>
              <a:t>Random Interleaving </a:t>
            </a:r>
            <a:r>
              <a:rPr kumimoji="1" lang="en-US" altLang="zh-CN" dirty="0" smtClean="0"/>
              <a:t>[H. Park et al. ASPLOS-2013]</a:t>
            </a:r>
          </a:p>
          <a:p>
            <a:pPr marL="0" indent="0">
              <a:buNone/>
            </a:pPr>
            <a:endParaRPr kumimoji="1" lang="en-US" altLang="zh-CN" dirty="0"/>
          </a:p>
          <a:p>
            <a:pPr marL="0" indent="0">
              <a:buNone/>
            </a:pPr>
            <a:endParaRPr kumimoji="1" lang="zh-CN" altLang="en-US" dirty="0"/>
          </a:p>
        </p:txBody>
      </p:sp>
      <p:sp>
        <p:nvSpPr>
          <p:cNvPr id="4" name="圆角矩形 3"/>
          <p:cNvSpPr>
            <a:spLocks noChangeArrowheads="1"/>
          </p:cNvSpPr>
          <p:nvPr/>
        </p:nvSpPr>
        <p:spPr bwMode="auto">
          <a:xfrm>
            <a:off x="7088372" y="4096013"/>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5" name="圆角矩形 4"/>
          <p:cNvSpPr/>
          <p:nvPr/>
        </p:nvSpPr>
        <p:spPr bwMode="auto">
          <a:xfrm>
            <a:off x="7088372" y="3993958"/>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a:spLocks noChangeArrowheads="1"/>
          </p:cNvSpPr>
          <p:nvPr/>
        </p:nvSpPr>
        <p:spPr bwMode="auto">
          <a:xfrm>
            <a:off x="1068856" y="4064527"/>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7" name="圆角矩形 6"/>
          <p:cNvSpPr/>
          <p:nvPr/>
        </p:nvSpPr>
        <p:spPr bwMode="auto">
          <a:xfrm>
            <a:off x="1068856" y="3962472"/>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 7"/>
          <p:cNvSpPr>
            <a:spLocks noChangeArrowheads="1"/>
          </p:cNvSpPr>
          <p:nvPr/>
        </p:nvSpPr>
        <p:spPr bwMode="auto">
          <a:xfrm>
            <a:off x="5095073" y="4096013"/>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9" name="圆角矩形 8"/>
          <p:cNvSpPr/>
          <p:nvPr/>
        </p:nvSpPr>
        <p:spPr bwMode="auto">
          <a:xfrm>
            <a:off x="5095073" y="3993958"/>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圆角矩形 9"/>
          <p:cNvSpPr>
            <a:spLocks noChangeArrowheads="1"/>
          </p:cNvSpPr>
          <p:nvPr/>
        </p:nvSpPr>
        <p:spPr bwMode="auto">
          <a:xfrm>
            <a:off x="6311857" y="4096013"/>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11" name="圆角矩形 10"/>
          <p:cNvSpPr/>
          <p:nvPr/>
        </p:nvSpPr>
        <p:spPr bwMode="auto">
          <a:xfrm>
            <a:off x="6311857" y="3993958"/>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p:cNvSpPr>
            <a:spLocks noChangeArrowheads="1"/>
          </p:cNvSpPr>
          <p:nvPr/>
        </p:nvSpPr>
        <p:spPr bwMode="auto">
          <a:xfrm>
            <a:off x="1797512" y="4064527"/>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13" name="圆角矩形 12"/>
          <p:cNvSpPr/>
          <p:nvPr/>
        </p:nvSpPr>
        <p:spPr bwMode="auto">
          <a:xfrm>
            <a:off x="1797512" y="3962472"/>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圆角矩形 13"/>
          <p:cNvSpPr>
            <a:spLocks noChangeArrowheads="1"/>
          </p:cNvSpPr>
          <p:nvPr/>
        </p:nvSpPr>
        <p:spPr bwMode="auto">
          <a:xfrm>
            <a:off x="3677484" y="4093800"/>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15" name="圆角矩形 14"/>
          <p:cNvSpPr/>
          <p:nvPr/>
        </p:nvSpPr>
        <p:spPr bwMode="auto">
          <a:xfrm>
            <a:off x="3677484" y="3991745"/>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圆角矩形 15"/>
          <p:cNvSpPr>
            <a:spLocks noChangeArrowheads="1"/>
          </p:cNvSpPr>
          <p:nvPr/>
        </p:nvSpPr>
        <p:spPr bwMode="auto">
          <a:xfrm>
            <a:off x="2504205" y="4078828"/>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17" name="圆角矩形 16"/>
          <p:cNvSpPr/>
          <p:nvPr/>
        </p:nvSpPr>
        <p:spPr bwMode="auto">
          <a:xfrm>
            <a:off x="2504205" y="3962472"/>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 17"/>
          <p:cNvSpPr>
            <a:spLocks noChangeArrowheads="1"/>
          </p:cNvSpPr>
          <p:nvPr/>
        </p:nvSpPr>
        <p:spPr bwMode="auto">
          <a:xfrm>
            <a:off x="4382124" y="4098960"/>
            <a:ext cx="523438" cy="667140"/>
          </a:xfrm>
          <a:prstGeom prst="roundRect">
            <a:avLst>
              <a:gd name="adj" fmla="val 1315"/>
            </a:avLst>
          </a:prstGeom>
          <a:solidFill>
            <a:schemeClr val="bg1">
              <a:lumMod val="75000"/>
            </a:schemeClr>
          </a:solidFill>
          <a:ln w="9525">
            <a:solidFill>
              <a:srgbClr val="000000"/>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chemeClr val="dk1"/>
              </a:solidFill>
              <a:latin typeface="+mn-lt"/>
              <a:ea typeface="+mn-ea"/>
              <a:cs typeface="+mn-cs"/>
            </a:endParaRPr>
          </a:p>
        </p:txBody>
      </p:sp>
      <p:sp>
        <p:nvSpPr>
          <p:cNvPr id="19" name="圆角矩形 18"/>
          <p:cNvSpPr/>
          <p:nvPr/>
        </p:nvSpPr>
        <p:spPr bwMode="auto">
          <a:xfrm>
            <a:off x="4382124" y="3996905"/>
            <a:ext cx="523438" cy="102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下箭头 19"/>
          <p:cNvSpPr/>
          <p:nvPr/>
        </p:nvSpPr>
        <p:spPr>
          <a:xfrm>
            <a:off x="1797512" y="3220992"/>
            <a:ext cx="396618" cy="485001"/>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下箭头 20"/>
          <p:cNvSpPr/>
          <p:nvPr/>
        </p:nvSpPr>
        <p:spPr>
          <a:xfrm>
            <a:off x="4445481" y="3220992"/>
            <a:ext cx="396618" cy="485001"/>
          </a:xfrm>
          <a:prstGeom prst="downArrow">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下箭头 21"/>
          <p:cNvSpPr/>
          <p:nvPr/>
        </p:nvSpPr>
        <p:spPr>
          <a:xfrm>
            <a:off x="6776420" y="3220992"/>
            <a:ext cx="396618" cy="485001"/>
          </a:xfrm>
          <a:prstGeom prst="downArrow">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1383750" y="2650472"/>
            <a:ext cx="1433105" cy="461665"/>
          </a:xfrm>
          <a:prstGeom prst="rect">
            <a:avLst/>
          </a:prstGeom>
          <a:noFill/>
        </p:spPr>
        <p:txBody>
          <a:bodyPr wrap="square" rtlCol="0">
            <a:spAutoFit/>
          </a:bodyPr>
          <a:lstStyle/>
          <a:p>
            <a:r>
              <a:rPr kumimoji="1" lang="en-US" altLang="zh-CN" sz="2400" b="1" dirty="0" smtClean="0">
                <a:solidFill>
                  <a:schemeClr val="accent4">
                    <a:lumMod val="75000"/>
                  </a:schemeClr>
                </a:solidFill>
              </a:rPr>
              <a:t>Thread 1</a:t>
            </a:r>
            <a:endParaRPr kumimoji="1" lang="zh-CN" altLang="en-US" sz="2400" b="1" dirty="0">
              <a:solidFill>
                <a:schemeClr val="accent4">
                  <a:lumMod val="75000"/>
                </a:schemeClr>
              </a:solidFill>
            </a:endParaRPr>
          </a:p>
        </p:txBody>
      </p:sp>
      <p:sp>
        <p:nvSpPr>
          <p:cNvPr id="24" name="文本框 23"/>
          <p:cNvSpPr txBox="1"/>
          <p:nvPr/>
        </p:nvSpPr>
        <p:spPr>
          <a:xfrm>
            <a:off x="3988989" y="2638377"/>
            <a:ext cx="1826381" cy="461665"/>
          </a:xfrm>
          <a:prstGeom prst="rect">
            <a:avLst/>
          </a:prstGeom>
          <a:noFill/>
        </p:spPr>
        <p:txBody>
          <a:bodyPr wrap="square" rtlCol="0">
            <a:spAutoFit/>
          </a:bodyPr>
          <a:lstStyle/>
          <a:p>
            <a:r>
              <a:rPr kumimoji="1" lang="en-US" altLang="zh-CN" sz="2400" b="1" dirty="0" smtClean="0">
                <a:solidFill>
                  <a:schemeClr val="accent6">
                    <a:lumMod val="75000"/>
                  </a:schemeClr>
                </a:solidFill>
              </a:rPr>
              <a:t>Thread 2</a:t>
            </a:r>
            <a:endParaRPr kumimoji="1" lang="zh-CN" altLang="en-US" sz="2400" b="1" dirty="0">
              <a:solidFill>
                <a:schemeClr val="accent6">
                  <a:lumMod val="75000"/>
                </a:schemeClr>
              </a:solidFill>
            </a:endParaRPr>
          </a:p>
        </p:txBody>
      </p:sp>
      <p:sp>
        <p:nvSpPr>
          <p:cNvPr id="25" name="文本框 24"/>
          <p:cNvSpPr txBox="1"/>
          <p:nvPr/>
        </p:nvSpPr>
        <p:spPr>
          <a:xfrm>
            <a:off x="6348423" y="2638377"/>
            <a:ext cx="1488596" cy="461665"/>
          </a:xfrm>
          <a:prstGeom prst="rect">
            <a:avLst/>
          </a:prstGeom>
          <a:noFill/>
        </p:spPr>
        <p:txBody>
          <a:bodyPr wrap="square" rtlCol="0">
            <a:spAutoFit/>
          </a:bodyPr>
          <a:lstStyle/>
          <a:p>
            <a:r>
              <a:rPr kumimoji="1" lang="en-US" altLang="zh-CN" sz="2400" b="1" dirty="0" smtClean="0">
                <a:solidFill>
                  <a:schemeClr val="accent3">
                    <a:lumMod val="75000"/>
                  </a:schemeClr>
                </a:solidFill>
              </a:rPr>
              <a:t>Thread 3</a:t>
            </a:r>
            <a:endParaRPr kumimoji="1" lang="zh-CN" altLang="en-US" sz="2400" b="1" dirty="0">
              <a:solidFill>
                <a:schemeClr val="accent3">
                  <a:lumMod val="75000"/>
                </a:schemeClr>
              </a:solidFill>
            </a:endParaRPr>
          </a:p>
        </p:txBody>
      </p:sp>
      <p:sp>
        <p:nvSpPr>
          <p:cNvPr id="26" name="圆角矩形 25"/>
          <p:cNvSpPr/>
          <p:nvPr/>
        </p:nvSpPr>
        <p:spPr bwMode="auto">
          <a:xfrm>
            <a:off x="1067081" y="4165899"/>
            <a:ext cx="523438" cy="1020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圆角矩形 26"/>
          <p:cNvSpPr/>
          <p:nvPr/>
        </p:nvSpPr>
        <p:spPr bwMode="auto">
          <a:xfrm>
            <a:off x="1802720" y="4165899"/>
            <a:ext cx="523438" cy="1020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圆角矩形 27"/>
          <p:cNvSpPr/>
          <p:nvPr/>
        </p:nvSpPr>
        <p:spPr bwMode="auto">
          <a:xfrm>
            <a:off x="4382124" y="4267954"/>
            <a:ext cx="523438" cy="1020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圆角矩形 28"/>
          <p:cNvSpPr/>
          <p:nvPr/>
        </p:nvSpPr>
        <p:spPr bwMode="auto">
          <a:xfrm>
            <a:off x="6311857" y="4267954"/>
            <a:ext cx="523438" cy="1020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圆角矩形 29"/>
          <p:cNvSpPr/>
          <p:nvPr/>
        </p:nvSpPr>
        <p:spPr bwMode="auto">
          <a:xfrm>
            <a:off x="3675709" y="4420354"/>
            <a:ext cx="523438" cy="1020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圆角矩形 30"/>
          <p:cNvSpPr/>
          <p:nvPr/>
        </p:nvSpPr>
        <p:spPr bwMode="auto">
          <a:xfrm>
            <a:off x="2504205" y="4236564"/>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圆角矩形 31"/>
          <p:cNvSpPr/>
          <p:nvPr/>
        </p:nvSpPr>
        <p:spPr bwMode="auto">
          <a:xfrm>
            <a:off x="3672869" y="4216926"/>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圆角矩形 32"/>
          <p:cNvSpPr/>
          <p:nvPr/>
        </p:nvSpPr>
        <p:spPr bwMode="auto">
          <a:xfrm>
            <a:off x="5095073" y="4388964"/>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圆角矩形 33"/>
          <p:cNvSpPr/>
          <p:nvPr/>
        </p:nvSpPr>
        <p:spPr bwMode="auto">
          <a:xfrm>
            <a:off x="7088372" y="4388964"/>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圆角矩形 34"/>
          <p:cNvSpPr/>
          <p:nvPr/>
        </p:nvSpPr>
        <p:spPr bwMode="auto">
          <a:xfrm>
            <a:off x="2504205" y="4471381"/>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圆角矩形 35"/>
          <p:cNvSpPr/>
          <p:nvPr/>
        </p:nvSpPr>
        <p:spPr bwMode="auto">
          <a:xfrm>
            <a:off x="1067081" y="4439991"/>
            <a:ext cx="523438" cy="102055"/>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圆角矩形 36"/>
          <p:cNvSpPr/>
          <p:nvPr/>
        </p:nvSpPr>
        <p:spPr bwMode="auto">
          <a:xfrm>
            <a:off x="1797512" y="4533883"/>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圆角矩形 38"/>
          <p:cNvSpPr/>
          <p:nvPr/>
        </p:nvSpPr>
        <p:spPr bwMode="auto">
          <a:xfrm>
            <a:off x="1068856" y="4629208"/>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圆角矩形 39"/>
          <p:cNvSpPr/>
          <p:nvPr/>
        </p:nvSpPr>
        <p:spPr bwMode="auto">
          <a:xfrm>
            <a:off x="2504205" y="4369326"/>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圆角矩形 40"/>
          <p:cNvSpPr/>
          <p:nvPr/>
        </p:nvSpPr>
        <p:spPr bwMode="auto">
          <a:xfrm>
            <a:off x="3677484" y="4584910"/>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圆角矩形 41"/>
          <p:cNvSpPr/>
          <p:nvPr/>
        </p:nvSpPr>
        <p:spPr bwMode="auto">
          <a:xfrm>
            <a:off x="5095073" y="4216926"/>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圆角矩形 42"/>
          <p:cNvSpPr/>
          <p:nvPr/>
        </p:nvSpPr>
        <p:spPr bwMode="auto">
          <a:xfrm>
            <a:off x="6311857" y="4573436"/>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圆角矩形 43"/>
          <p:cNvSpPr/>
          <p:nvPr/>
        </p:nvSpPr>
        <p:spPr bwMode="auto">
          <a:xfrm>
            <a:off x="7088372" y="4185536"/>
            <a:ext cx="523438" cy="10205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内容占位符 2"/>
          <p:cNvSpPr txBox="1">
            <a:spLocks/>
          </p:cNvSpPr>
          <p:nvPr/>
        </p:nvSpPr>
        <p:spPr>
          <a:xfrm>
            <a:off x="1130808" y="5514664"/>
            <a:ext cx="7480774" cy="120063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kumimoji="1" lang="en-US" altLang="zh-CN" dirty="0" smtClean="0"/>
              <a:t>            </a:t>
            </a:r>
            <a:r>
              <a:rPr kumimoji="1" lang="en-US" altLang="zh-CN" sz="3800" dirty="0" smtClean="0"/>
              <a:t> </a:t>
            </a:r>
            <a:r>
              <a:rPr kumimoji="1" lang="en-US" altLang="zh-CN" sz="4100" dirty="0" smtClean="0">
                <a:solidFill>
                  <a:srgbClr val="FF0000"/>
                </a:solidFill>
              </a:rPr>
              <a:t> The more randomized, </a:t>
            </a:r>
          </a:p>
          <a:p>
            <a:pPr marL="0" indent="0">
              <a:lnSpc>
                <a:spcPct val="110000"/>
              </a:lnSpc>
              <a:spcBef>
                <a:spcPts val="0"/>
              </a:spcBef>
              <a:buNone/>
            </a:pPr>
            <a:r>
              <a:rPr kumimoji="1" lang="en-US" altLang="zh-CN" sz="4100" dirty="0" smtClean="0">
                <a:solidFill>
                  <a:srgbClr val="FF0000"/>
                </a:solidFill>
              </a:rPr>
              <a:t>the higher performance will be achieved</a:t>
            </a:r>
          </a:p>
          <a:p>
            <a:pPr marL="0" indent="0">
              <a:buFont typeface="Arial"/>
              <a:buNone/>
            </a:pPr>
            <a:endParaRPr kumimoji="1" lang="en-US" altLang="zh-CN" dirty="0" smtClean="0"/>
          </a:p>
          <a:p>
            <a:pPr marL="0" indent="0">
              <a:buFont typeface="Arial"/>
              <a:buNone/>
            </a:pPr>
            <a:endParaRPr kumimoji="1" lang="zh-CN" altLang="en-US" dirty="0"/>
          </a:p>
        </p:txBody>
      </p:sp>
      <p:sp>
        <p:nvSpPr>
          <p:cNvPr id="46" name="文本框 45"/>
          <p:cNvSpPr txBox="1"/>
          <p:nvPr/>
        </p:nvSpPr>
        <p:spPr>
          <a:xfrm>
            <a:off x="3677484" y="4944569"/>
            <a:ext cx="2004304" cy="461665"/>
          </a:xfrm>
          <a:prstGeom prst="rect">
            <a:avLst/>
          </a:prstGeom>
          <a:noFill/>
        </p:spPr>
        <p:txBody>
          <a:bodyPr wrap="square" rtlCol="0">
            <a:spAutoFit/>
          </a:bodyPr>
          <a:lstStyle/>
          <a:p>
            <a:r>
              <a:rPr kumimoji="1" lang="en-US" altLang="zh-CN" sz="2400" b="1" dirty="0" smtClean="0"/>
              <a:t>DRAM Banks</a:t>
            </a:r>
            <a:endParaRPr kumimoji="1" lang="zh-CN" altLang="en-US" sz="2400" b="1" dirty="0"/>
          </a:p>
        </p:txBody>
      </p:sp>
      <p:cxnSp>
        <p:nvCxnSpPr>
          <p:cNvPr id="47" name="直线连接符 46"/>
          <p:cNvCxnSpPr/>
          <p:nvPr/>
        </p:nvCxnSpPr>
        <p:spPr>
          <a:xfrm>
            <a:off x="3331083" y="2805495"/>
            <a:ext cx="12095" cy="2080381"/>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5963007" y="2805495"/>
            <a:ext cx="0" cy="2080381"/>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161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1" nodeType="afterEffect">
                                  <p:stCondLst>
                                    <p:cond delay="0"/>
                                  </p:stCondLst>
                                  <p:childTnLst>
                                    <p:animClr clrSpc="rgb" dir="cw">
                                      <p:cBhvr override="childStyle">
                                        <p:cTn id="13" dur="500" autoRev="1" fill="remove"/>
                                        <p:tgtEl>
                                          <p:spTgt spid="20"/>
                                        </p:tgtEl>
                                        <p:attrNameLst>
                                          <p:attrName>style.color</p:attrName>
                                        </p:attrNameLst>
                                      </p:cBhvr>
                                      <p:to>
                                        <a:schemeClr val="bg1"/>
                                      </p:to>
                                    </p:animClr>
                                    <p:animClr clrSpc="rgb" dir="cw">
                                      <p:cBhvr>
                                        <p:cTn id="14" dur="500" autoRev="1" fill="remove"/>
                                        <p:tgtEl>
                                          <p:spTgt spid="20"/>
                                        </p:tgtEl>
                                        <p:attrNameLst>
                                          <p:attrName>fillcolor</p:attrName>
                                        </p:attrNameLst>
                                      </p:cBhvr>
                                      <p:to>
                                        <a:schemeClr val="bg1"/>
                                      </p:to>
                                    </p:animClr>
                                    <p:set>
                                      <p:cBhvr>
                                        <p:cTn id="15" dur="500" autoRev="1" fill="remove"/>
                                        <p:tgtEl>
                                          <p:spTgt spid="20"/>
                                        </p:tgtEl>
                                        <p:attrNameLst>
                                          <p:attrName>fill.type</p:attrName>
                                        </p:attrNameLst>
                                      </p:cBhvr>
                                      <p:to>
                                        <p:strVal val="solid"/>
                                      </p:to>
                                    </p:set>
                                    <p:set>
                                      <p:cBhvr>
                                        <p:cTn id="16" dur="500" autoRev="1" fill="remove"/>
                                        <p:tgtEl>
                                          <p:spTgt spid="20"/>
                                        </p:tgtEl>
                                        <p:attrNameLst>
                                          <p:attrName>fill.on</p:attrName>
                                        </p:attrNameLst>
                                      </p:cBhvr>
                                      <p:to>
                                        <p:strVal val="true"/>
                                      </p:to>
                                    </p:set>
                                  </p:childTnLst>
                                </p:cTn>
                              </p:par>
                              <p:par>
                                <p:cTn id="17" presetID="27" presetClass="emph" presetSubtype="0" fill="remove" grpId="1" nodeType="withEffect">
                                  <p:stCondLst>
                                    <p:cond delay="0"/>
                                  </p:stCondLst>
                                  <p:childTnLst>
                                    <p:animClr clrSpc="rgb" dir="cw">
                                      <p:cBhvr override="childStyle">
                                        <p:cTn id="18" dur="500" autoRev="1" fill="remove"/>
                                        <p:tgtEl>
                                          <p:spTgt spid="21"/>
                                        </p:tgtEl>
                                        <p:attrNameLst>
                                          <p:attrName>style.color</p:attrName>
                                        </p:attrNameLst>
                                      </p:cBhvr>
                                      <p:to>
                                        <a:schemeClr val="bg1"/>
                                      </p:to>
                                    </p:animClr>
                                    <p:animClr clrSpc="rgb" dir="cw">
                                      <p:cBhvr>
                                        <p:cTn id="19" dur="500" autoRev="1" fill="remove"/>
                                        <p:tgtEl>
                                          <p:spTgt spid="21"/>
                                        </p:tgtEl>
                                        <p:attrNameLst>
                                          <p:attrName>fillcolor</p:attrName>
                                        </p:attrNameLst>
                                      </p:cBhvr>
                                      <p:to>
                                        <a:schemeClr val="bg1"/>
                                      </p:to>
                                    </p:animClr>
                                    <p:set>
                                      <p:cBhvr>
                                        <p:cTn id="20" dur="500" autoRev="1" fill="remove"/>
                                        <p:tgtEl>
                                          <p:spTgt spid="21"/>
                                        </p:tgtEl>
                                        <p:attrNameLst>
                                          <p:attrName>fill.type</p:attrName>
                                        </p:attrNameLst>
                                      </p:cBhvr>
                                      <p:to>
                                        <p:strVal val="solid"/>
                                      </p:to>
                                    </p:set>
                                    <p:set>
                                      <p:cBhvr>
                                        <p:cTn id="21" dur="500" autoRev="1" fill="remove"/>
                                        <p:tgtEl>
                                          <p:spTgt spid="21"/>
                                        </p:tgtEl>
                                        <p:attrNameLst>
                                          <p:attrName>fill.on</p:attrName>
                                        </p:attrNameLst>
                                      </p:cBhvr>
                                      <p:to>
                                        <p:strVal val="true"/>
                                      </p:to>
                                    </p:set>
                                  </p:childTnLst>
                                </p:cTn>
                              </p:par>
                              <p:par>
                                <p:cTn id="22" presetID="27" presetClass="emph" presetSubtype="0" fill="remove" grpId="1" nodeType="withEffect">
                                  <p:stCondLst>
                                    <p:cond delay="0"/>
                                  </p:stCondLst>
                                  <p:childTnLst>
                                    <p:animClr clrSpc="rgb" dir="cw">
                                      <p:cBhvr override="childStyle">
                                        <p:cTn id="23" dur="500" autoRev="1" fill="remove"/>
                                        <p:tgtEl>
                                          <p:spTgt spid="22"/>
                                        </p:tgtEl>
                                        <p:attrNameLst>
                                          <p:attrName>style.color</p:attrName>
                                        </p:attrNameLst>
                                      </p:cBhvr>
                                      <p:to>
                                        <a:schemeClr val="bg1"/>
                                      </p:to>
                                    </p:animClr>
                                    <p:animClr clrSpc="rgb" dir="cw">
                                      <p:cBhvr>
                                        <p:cTn id="24" dur="500" autoRev="1" fill="remove"/>
                                        <p:tgtEl>
                                          <p:spTgt spid="22"/>
                                        </p:tgtEl>
                                        <p:attrNameLst>
                                          <p:attrName>fillcolor</p:attrName>
                                        </p:attrNameLst>
                                      </p:cBhvr>
                                      <p:to>
                                        <a:schemeClr val="bg1"/>
                                      </p:to>
                                    </p:animClr>
                                    <p:set>
                                      <p:cBhvr>
                                        <p:cTn id="25" dur="500" autoRev="1" fill="remove"/>
                                        <p:tgtEl>
                                          <p:spTgt spid="22"/>
                                        </p:tgtEl>
                                        <p:attrNameLst>
                                          <p:attrName>fill.type</p:attrName>
                                        </p:attrNameLst>
                                      </p:cBhvr>
                                      <p:to>
                                        <p:strVal val="solid"/>
                                      </p:to>
                                    </p:set>
                                    <p:set>
                                      <p:cBhvr>
                                        <p:cTn id="26" dur="500" autoRev="1" fill="remove"/>
                                        <p:tgtEl>
                                          <p:spTgt spid="22"/>
                                        </p:tgtEl>
                                        <p:attrNameLst>
                                          <p:attrName>fill.on</p:attrName>
                                        </p:attrNameLst>
                                      </p:cBhvr>
                                      <p:to>
                                        <p:strVal val="true"/>
                                      </p:to>
                                    </p:set>
                                  </p:childTnLst>
                                </p:cTn>
                              </p:par>
                            </p:childTnLst>
                          </p:cTn>
                        </p:par>
                        <p:par>
                          <p:cTn id="27" fill="hold">
                            <p:stCondLst>
                              <p:cond delay="1000"/>
                            </p:stCondLst>
                            <p:childTnLst>
                              <p:par>
                                <p:cTn id="28" presetID="3" presetClass="exit" presetSubtype="10" fill="hold" nodeType="afterEffect">
                                  <p:stCondLst>
                                    <p:cond delay="0"/>
                                  </p:stCondLst>
                                  <p:childTnLst>
                                    <p:animEffect transition="out" filter="blinds(horizontal)">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48"/>
                                        </p:tgtEl>
                                      </p:cBhvr>
                                    </p:animEffect>
                                    <p:set>
                                      <p:cBhvr>
                                        <p:cTn id="33" dur="1" fill="hold">
                                          <p:stCondLst>
                                            <p:cond delay="499"/>
                                          </p:stCondLst>
                                        </p:cTn>
                                        <p:tgtEl>
                                          <p:spTgt spid="4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28" y="274638"/>
            <a:ext cx="9222828" cy="1143000"/>
          </a:xfrm>
        </p:spPr>
        <p:txBody>
          <a:bodyPr>
            <a:normAutofit/>
          </a:bodyPr>
          <a:lstStyle/>
          <a:p>
            <a:r>
              <a:rPr kumimoji="1" lang="en-US" altLang="zh-CN" dirty="0" smtClean="0"/>
              <a:t>Partitioning V.S. Random Interleaving</a:t>
            </a:r>
            <a:endParaRPr kumimoji="1" lang="zh-CN" altLang="en-US" dirty="0"/>
          </a:p>
        </p:txBody>
      </p:sp>
      <p:sp>
        <p:nvSpPr>
          <p:cNvPr id="3" name="内容占位符 2"/>
          <p:cNvSpPr>
            <a:spLocks noGrp="1"/>
          </p:cNvSpPr>
          <p:nvPr>
            <p:ph idx="1"/>
          </p:nvPr>
        </p:nvSpPr>
        <p:spPr>
          <a:xfrm>
            <a:off x="451013" y="1620811"/>
            <a:ext cx="9395219" cy="4907454"/>
          </a:xfrm>
        </p:spPr>
        <p:txBody>
          <a:bodyPr>
            <a:normAutofit/>
          </a:bodyPr>
          <a:lstStyle/>
          <a:p>
            <a:r>
              <a:rPr kumimoji="1" lang="en-US" altLang="zh-CN" sz="3300" b="1" dirty="0" smtClean="0"/>
              <a:t>Partitioning </a:t>
            </a:r>
            <a:r>
              <a:rPr kumimoji="1" lang="en-US" altLang="zh-CN" sz="3300" dirty="0" smtClean="0"/>
              <a:t>[</a:t>
            </a:r>
            <a:r>
              <a:rPr kumimoji="1" lang="en-US" altLang="zh-CN" sz="3300" dirty="0" err="1" smtClean="0"/>
              <a:t>L.Liu</a:t>
            </a:r>
            <a:r>
              <a:rPr kumimoji="1" lang="en-US" altLang="zh-CN" sz="3300" dirty="0" smtClean="0"/>
              <a:t> PACT-2012]</a:t>
            </a:r>
          </a:p>
          <a:p>
            <a:pPr marL="0" indent="0">
              <a:buNone/>
            </a:pPr>
            <a:r>
              <a:rPr kumimoji="1" lang="en-US" altLang="zh-CN" sz="3300" dirty="0" smtClean="0"/>
              <a:t>-- Better for Multi-programmed workloads</a:t>
            </a:r>
          </a:p>
          <a:p>
            <a:pPr marL="0" indent="0">
              <a:buNone/>
            </a:pPr>
            <a:r>
              <a:rPr kumimoji="1" lang="en-US" altLang="zh-CN" sz="3300" dirty="0" smtClean="0"/>
              <a:t>-- Not suitable for Multi-threaded workloads </a:t>
            </a:r>
          </a:p>
          <a:p>
            <a:r>
              <a:rPr kumimoji="1" lang="en-US" altLang="zh-CN" sz="3300" b="1" dirty="0" smtClean="0"/>
              <a:t>Random Interleaving</a:t>
            </a:r>
          </a:p>
          <a:p>
            <a:pPr marL="0" indent="0">
              <a:buNone/>
            </a:pPr>
            <a:r>
              <a:rPr kumimoji="1" lang="en-US" altLang="zh-CN" sz="3300" dirty="0"/>
              <a:t>-- Better </a:t>
            </a:r>
            <a:r>
              <a:rPr kumimoji="1" lang="en-US" altLang="zh-CN" sz="3300" dirty="0" smtClean="0"/>
              <a:t>for some </a:t>
            </a:r>
            <a:r>
              <a:rPr kumimoji="1" lang="en-US" altLang="zh-CN" sz="3300" dirty="0"/>
              <a:t>Multi</a:t>
            </a:r>
            <a:r>
              <a:rPr kumimoji="1" lang="en-US" altLang="zh-CN" sz="3300" dirty="0" smtClean="0"/>
              <a:t>-threaded </a:t>
            </a:r>
            <a:r>
              <a:rPr kumimoji="1" lang="en-US" altLang="zh-CN" sz="3300" dirty="0"/>
              <a:t>workloads</a:t>
            </a:r>
          </a:p>
          <a:p>
            <a:pPr marL="0" indent="0">
              <a:buNone/>
            </a:pPr>
            <a:endParaRPr kumimoji="1" lang="en-US" altLang="zh-CN" sz="1600" dirty="0"/>
          </a:p>
          <a:p>
            <a:pPr marL="0" indent="0">
              <a:buNone/>
            </a:pPr>
            <a:r>
              <a:rPr kumimoji="1" lang="en-US" altLang="zh-CN" sz="3300" dirty="0" smtClean="0">
                <a:solidFill>
                  <a:srgbClr val="FF0000"/>
                </a:solidFill>
              </a:rPr>
              <a:t>How to integrate these approaches into one</a:t>
            </a:r>
          </a:p>
          <a:p>
            <a:pPr marL="0" indent="0">
              <a:lnSpc>
                <a:spcPct val="50000"/>
              </a:lnSpc>
              <a:buNone/>
            </a:pPr>
            <a:r>
              <a:rPr kumimoji="1" lang="en-US" altLang="zh-CN" sz="3300" dirty="0" smtClean="0">
                <a:solidFill>
                  <a:srgbClr val="FF0000"/>
                </a:solidFill>
              </a:rPr>
              <a:t>system?</a:t>
            </a:r>
          </a:p>
          <a:p>
            <a:pPr marL="0" indent="0">
              <a:buNone/>
            </a:pPr>
            <a:r>
              <a:rPr kumimoji="1" lang="en-US" altLang="zh-CN" sz="3300" dirty="0" smtClean="0">
                <a:solidFill>
                  <a:srgbClr val="FF0000"/>
                </a:solidFill>
              </a:rPr>
              <a:t>How to make Partitioning more effective?</a:t>
            </a:r>
            <a:endParaRPr kumimoji="1" lang="zh-CN" altLang="en-US" sz="3300" dirty="0">
              <a:solidFill>
                <a:srgbClr val="FF0000"/>
              </a:solidFill>
            </a:endParaRPr>
          </a:p>
        </p:txBody>
      </p:sp>
    </p:spTree>
    <p:extLst>
      <p:ext uri="{BB962C8B-B14F-4D97-AF65-F5344CB8AC3E}">
        <p14:creationId xmlns:p14="http://schemas.microsoft.com/office/powerpoint/2010/main" val="2009515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01534"/>
            <a:ext cx="8229600" cy="1143000"/>
          </a:xfrm>
        </p:spPr>
        <p:txBody>
          <a:bodyPr>
            <a:normAutofit fontScale="90000"/>
          </a:bodyPr>
          <a:lstStyle/>
          <a:p>
            <a:r>
              <a:rPr kumimoji="1" lang="en-US" altLang="zh-CN" dirty="0" smtClean="0"/>
              <a:t>Study the Effectiveness of “Horizontal” Partitioning</a:t>
            </a:r>
            <a:endParaRPr kumimoji="1" lang="zh-CN" altLang="en-US" dirty="0"/>
          </a:p>
        </p:txBody>
      </p:sp>
    </p:spTree>
    <p:extLst>
      <p:ext uri="{BB962C8B-B14F-4D97-AF65-F5344CB8AC3E}">
        <p14:creationId xmlns:p14="http://schemas.microsoft.com/office/powerpoint/2010/main" val="26432430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4927</TotalTime>
  <Words>1748</Words>
  <Application>Microsoft Macintosh PowerPoint</Application>
  <PresentationFormat>全屏显示(4:3)</PresentationFormat>
  <Paragraphs>226</Paragraphs>
  <Slides>44</Slides>
  <Notes>12</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Going Vertical in Memory Management: Handling Multiplicity by Multi-policy</vt:lpstr>
      <vt:lpstr>Executive Summary</vt:lpstr>
      <vt:lpstr>Background &amp; Motivation </vt:lpstr>
      <vt:lpstr>Optimizing Memory System through Operating System Approaches </vt:lpstr>
      <vt:lpstr>“Horizontal” Cache Partitioning</vt:lpstr>
      <vt:lpstr>“Horizontal” DRAM Partitioning</vt:lpstr>
      <vt:lpstr>Random Interleaving</vt:lpstr>
      <vt:lpstr>Partitioning V.S. Random Interleaving</vt:lpstr>
      <vt:lpstr>Study the Effectiveness of “Horizontal” Partitioning</vt:lpstr>
      <vt:lpstr>“Horizontal” Partitioning: Cache VS. DRAM                              -- Programs are from SPECCPU2006</vt:lpstr>
      <vt:lpstr>Architecture Features in Modern Multicore Systems</vt:lpstr>
      <vt:lpstr>“Vertical” Partitioning using O-Bits</vt:lpstr>
      <vt:lpstr>Partitioning Space in Entire Memory Hierarchy </vt:lpstr>
      <vt:lpstr>The History of Page-Coloring </vt:lpstr>
      <vt:lpstr>The Performance Gains on Vertical Partitioning</vt:lpstr>
      <vt:lpstr>They are in the quadrant ONE</vt:lpstr>
      <vt:lpstr>“Best-Fit” Policy? </vt:lpstr>
      <vt:lpstr>What affects Vertical Partitioning?</vt:lpstr>
      <vt:lpstr>The Classification of SPECCPU2006</vt:lpstr>
      <vt:lpstr>Data Mining: Classification  Best-Fit Partitioning</vt:lpstr>
      <vt:lpstr> Handling Multiplicity by Multi-policy (1)                                -- Memory Policy Decision Tree </vt:lpstr>
      <vt:lpstr> Handling Multiplicity by Multi-policy (2)                          -- Partitioning and Coalescing rules</vt:lpstr>
      <vt:lpstr>A-/B-/C-Vertical Partitioning  “Best-Fit” memory policy  Application-Architecture-Aware Memory Management</vt:lpstr>
      <vt:lpstr>Let it Run On-the-Fly!</vt:lpstr>
      <vt:lpstr>SysMon: Light-weighted OS level Monitoring Tool (1)   ()</vt:lpstr>
      <vt:lpstr>SysMon: Light-weighted OS level Monitoring Tool (2) </vt:lpstr>
      <vt:lpstr>X-buddy: Supporting Multi-policy (1)</vt:lpstr>
      <vt:lpstr>X-buddy: Supporting Multi-policy (2)</vt:lpstr>
      <vt:lpstr>Sub-System A and B work together</vt:lpstr>
      <vt:lpstr>Experimental Results</vt:lpstr>
      <vt:lpstr>Horizontal Vertical Random Framework (1)</vt:lpstr>
      <vt:lpstr>Horizontal Vertical Random Framework (2)</vt:lpstr>
      <vt:lpstr>For Multi-Threaded workloads</vt:lpstr>
      <vt:lpstr>Conclusion</vt:lpstr>
      <vt:lpstr>PowerPoint 演示文稿</vt:lpstr>
      <vt:lpstr>backup</vt:lpstr>
      <vt:lpstr>Overhead </vt:lpstr>
      <vt:lpstr>Throughput, Fairness and Bandwidth </vt:lpstr>
      <vt:lpstr>Executive Summary</vt:lpstr>
      <vt:lpstr>The Philosophy of Memory Management </vt:lpstr>
      <vt:lpstr>What will I talk?</vt:lpstr>
      <vt:lpstr>What will I talk?</vt:lpstr>
      <vt:lpstr>What will I talk?</vt:lpstr>
      <vt:lpstr>PowerPoint 演示文稿</vt:lpstr>
    </vt:vector>
  </TitlesOfParts>
  <Company>ok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Vertical in Memory Management: Handling Multiplicity by Multi-policy</dc:title>
  <dc:creator>ll ll</dc:creator>
  <cp:lastModifiedBy>ll ll</cp:lastModifiedBy>
  <cp:revision>350</cp:revision>
  <dcterms:created xsi:type="dcterms:W3CDTF">2014-03-11T10:32:21Z</dcterms:created>
  <dcterms:modified xsi:type="dcterms:W3CDTF">2019-08-18T14:55:58Z</dcterms:modified>
</cp:coreProperties>
</file>