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473" r:id="rId6"/>
    <p:sldId id="470" r:id="rId7"/>
    <p:sldId id="471" r:id="rId8"/>
    <p:sldId id="490" r:id="rId9"/>
    <p:sldId id="472" r:id="rId10"/>
    <p:sldId id="474" r:id="rId11"/>
    <p:sldId id="480" r:id="rId12"/>
    <p:sldId id="484" r:id="rId13"/>
    <p:sldId id="485" r:id="rId14"/>
    <p:sldId id="475" r:id="rId15"/>
    <p:sldId id="486" r:id="rId16"/>
    <p:sldId id="487" r:id="rId17"/>
    <p:sldId id="492" r:id="rId18"/>
    <p:sldId id="493" r:id="rId19"/>
    <p:sldId id="476" r:id="rId20"/>
    <p:sldId id="494" r:id="rId21"/>
    <p:sldId id="495" r:id="rId22"/>
    <p:sldId id="477" r:id="rId23"/>
    <p:sldId id="496" r:id="rId24"/>
    <p:sldId id="478" r:id="rId25"/>
    <p:sldId id="489" r:id="rId26"/>
    <p:sldId id="497" r:id="rId27"/>
    <p:sldId id="498" r:id="rId28"/>
    <p:sldId id="499" r:id="rId29"/>
    <p:sldId id="500" r:id="rId30"/>
    <p:sldId id="479" r:id="rId31"/>
    <p:sldId id="482" r:id="rId32"/>
    <p:sldId id="491" r:id="rId33"/>
  </p:sldIdLst>
  <p:sldSz cx="9144000" cy="6858000" type="screen4x3"/>
  <p:notesSz cx="710247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F"/>
    <a:srgbClr val="006633"/>
    <a:srgbClr val="0070C0"/>
    <a:srgbClr val="B7DEE8"/>
    <a:srgbClr val="205867"/>
    <a:srgbClr val="006600"/>
    <a:srgbClr val="CC9900"/>
    <a:srgbClr val="FF9999"/>
    <a:srgbClr val="CCCC00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54" autoAdjust="0"/>
    <p:restoredTop sz="96366" autoAdjust="0"/>
  </p:normalViewPr>
  <p:slideViewPr>
    <p:cSldViewPr snapToObjects="1">
      <p:cViewPr varScale="1">
        <p:scale>
          <a:sx n="114" d="100"/>
          <a:sy n="114" d="100"/>
        </p:scale>
        <p:origin x="8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-2280" y="-11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1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1051C62-04CF-4188-967C-51DC64EAA1A7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9721106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A9BF-FCAD-43FA-BC34-5806251F57C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A9BF-FCAD-43FA-BC34-5806251F57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A06C-693C-4ED2-95EF-255773BCAD5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sp>
        <p:nvSpPr>
          <p:cNvPr id="11" name="Freeform 10"/>
          <p:cNvSpPr>
            <a:spLocks noChangeArrowheads="1"/>
          </p:cNvSpPr>
          <p:nvPr userDrawn="1"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C9900"/>
            </a:solidFill>
            <a:prstDash val="solid"/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0418-BFB1-424A-8AB3-4D3BB39EF88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A514-2B3B-497F-86B0-9831E991DD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FA49-31CB-44F0-BF7A-C8EA1D21A89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5212"/>
            <a:ext cx="82296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D313-7920-4F06-A6D0-3C19690ECE7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F7B-93B0-4E62-B111-0252FD01AA4B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5FDA-4F98-4389-8566-B14958C0321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3DB2-0046-4542-AE22-CA66F1A4F7EE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4C46-F80B-4604-9EE3-DF69E27D49AC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B10F-A704-4DD8-B083-7B66EF59283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1CCE-E131-4E89-91CD-8BA1EB18E1F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D136B-938C-4ABE-A595-3497154215A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Times New Roman" panose="02020703060505090304" pitchFamily="18" charset="0"/>
          <a:ea typeface="+mj-ea"/>
          <a:cs typeface="Times New Roman" panose="0202070306050509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0586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8.png"/><Relationship Id="rId4" Type="http://schemas.openxmlformats.org/officeDocument/2006/relationships/image" Target="../media/image3.sv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76" y="1513114"/>
            <a:ext cx="7918648" cy="147002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90204" pitchFamily="34" charset="0"/>
                <a:cs typeface="Arial" panose="020B0604020202090204" pitchFamily="34" charset="0"/>
              </a:rPr>
              <a:t>A New Qubits Mapping Mechanism for</a:t>
            </a:r>
            <a:br>
              <a:rPr lang="en-US" sz="3200" b="1" dirty="0">
                <a:latin typeface="Arial" panose="020B0604020202090204" pitchFamily="34" charset="0"/>
                <a:cs typeface="Arial" panose="020B0604020202090204" pitchFamily="34" charset="0"/>
              </a:rPr>
            </a:br>
            <a:r>
              <a:rPr lang="en-US" sz="3200" b="1" dirty="0">
                <a:latin typeface="Arial" panose="020B0604020202090204" pitchFamily="34" charset="0"/>
                <a:cs typeface="Arial" panose="020B0604020202090204" pitchFamily="34" charset="0"/>
              </a:rPr>
              <a:t>Multi-programming Quantum Computing</a:t>
            </a:r>
            <a:endParaRPr lang="en-US" sz="32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err="1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Xinglei</a:t>
            </a:r>
            <a:r>
              <a:rPr lang="en-US" sz="24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Dou,	</a:t>
            </a: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Lei Liu</a:t>
            </a:r>
            <a:endParaRPr lang="en-US" sz="24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941798" y="4832818"/>
            <a:ext cx="5260404" cy="10241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fr-FR" sz="2400" dirty="0">
                <a:latin typeface="Arial" panose="020B0604020202090204" pitchFamily="34" charset="0"/>
                <a:cs typeface="Arial" panose="020B0604020202090204" pitchFamily="34" charset="0"/>
              </a:rPr>
              <a:t>Sys-Inventor Lab</a:t>
            </a:r>
            <a:endParaRPr 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Inter-program SWAPs reduce overheads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inter-program SWAP can replace two intra-program SWAPs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sp>
        <p:nvSpPr>
          <p:cNvPr id="274" name="椭圆 273"/>
          <p:cNvSpPr/>
          <p:nvPr/>
        </p:nvSpPr>
        <p:spPr>
          <a:xfrm>
            <a:off x="2787578" y="2563620"/>
            <a:ext cx="341657" cy="3416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3199431" y="2609859"/>
            <a:ext cx="16435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latin typeface="+mj-lt"/>
                <a:cs typeface="Arial" panose="020B0604020202090204" pitchFamily="34" charset="0"/>
              </a:rPr>
              <a:t>P1 Allocation</a:t>
            </a:r>
            <a:endParaRPr lang="zh-CN" altLang="en-US" sz="2000" dirty="0">
              <a:latin typeface="+mj-lt"/>
              <a:cs typeface="Arial" panose="020B0604020202090204" pitchFamily="34" charset="0"/>
            </a:endParaRPr>
          </a:p>
        </p:txBody>
      </p:sp>
      <p:sp>
        <p:nvSpPr>
          <p:cNvPr id="272" name="椭圆 271"/>
          <p:cNvSpPr/>
          <p:nvPr/>
        </p:nvSpPr>
        <p:spPr>
          <a:xfrm>
            <a:off x="2787578" y="2988686"/>
            <a:ext cx="341657" cy="34165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endParaRPr lang="zh-CN" altLang="en-US" sz="2200" i="1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3199431" y="3027134"/>
            <a:ext cx="147614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latin typeface="+mj-lt"/>
                <a:cs typeface="Arial" panose="020B0604020202090204" pitchFamily="34" charset="0"/>
              </a:rPr>
              <a:t>P2 Allocation</a:t>
            </a:r>
            <a:endParaRPr lang="zh-CN" altLang="en-US" sz="2000" dirty="0">
              <a:latin typeface="+mj-lt"/>
              <a:cs typeface="Arial" panose="020B0604020202090204" pitchFamily="34" charset="0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457198" y="2611192"/>
            <a:ext cx="2026145" cy="836202"/>
            <a:chOff x="468446" y="990031"/>
            <a:chExt cx="1251304" cy="516420"/>
          </a:xfrm>
        </p:grpSpPr>
        <p:sp>
          <p:nvSpPr>
            <p:cNvPr id="244" name="文本框 243"/>
            <p:cNvSpPr txBox="1"/>
            <p:nvPr/>
          </p:nvSpPr>
          <p:spPr>
            <a:xfrm>
              <a:off x="737048" y="990031"/>
              <a:ext cx="326672" cy="51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1</a:t>
              </a:r>
              <a:endParaRPr lang="en-US" altLang="zh-CN" sz="16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  <a:p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2</a:t>
              </a:r>
              <a:endParaRPr lang="zh-CN" altLang="en-US" sz="16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  <a:p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3</a:t>
              </a:r>
              <a:endParaRPr lang="zh-CN" altLang="en-US" sz="16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245" name="直接连接符 244"/>
            <p:cNvCxnSpPr/>
            <p:nvPr/>
          </p:nvCxnSpPr>
          <p:spPr>
            <a:xfrm>
              <a:off x="982966" y="1103987"/>
              <a:ext cx="736784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6" name="组合 245"/>
            <p:cNvGrpSpPr/>
            <p:nvPr/>
          </p:nvGrpSpPr>
          <p:grpSpPr>
            <a:xfrm>
              <a:off x="1056855" y="1258193"/>
              <a:ext cx="95250" cy="198114"/>
              <a:chOff x="2465018" y="3708401"/>
              <a:chExt cx="95250" cy="198114"/>
            </a:xfrm>
          </p:grpSpPr>
          <p:cxnSp>
            <p:nvCxnSpPr>
              <p:cNvPr id="265" name="直接连接符 264"/>
              <p:cNvCxnSpPr/>
              <p:nvPr/>
            </p:nvCxnSpPr>
            <p:spPr>
              <a:xfrm>
                <a:off x="2512643" y="3708401"/>
                <a:ext cx="0" cy="152400"/>
              </a:xfrm>
              <a:prstGeom prst="line">
                <a:avLst/>
              </a:prstGeom>
              <a:ln w="12700">
                <a:headEnd type="oval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6" name="组合 265"/>
              <p:cNvGrpSpPr/>
              <p:nvPr/>
            </p:nvGrpSpPr>
            <p:grpSpPr>
              <a:xfrm>
                <a:off x="2465018" y="3811265"/>
                <a:ext cx="95250" cy="95250"/>
                <a:chOff x="3227660" y="1390934"/>
                <a:chExt cx="95250" cy="95250"/>
              </a:xfrm>
            </p:grpSpPr>
            <p:sp>
              <p:nvSpPr>
                <p:cNvPr id="267" name="椭圆 266"/>
                <p:cNvSpPr/>
                <p:nvPr/>
              </p:nvSpPr>
              <p:spPr>
                <a:xfrm>
                  <a:off x="3227660" y="1390934"/>
                  <a:ext cx="95250" cy="9525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268" name="直接连接符 267"/>
                <p:cNvCxnSpPr>
                  <a:stCxn id="267" idx="0"/>
                  <a:endCxn id="267" idx="4"/>
                </p:cNvCxnSpPr>
                <p:nvPr/>
              </p:nvCxnSpPr>
              <p:spPr>
                <a:xfrm>
                  <a:off x="3275285" y="1390934"/>
                  <a:ext cx="0" cy="95250"/>
                </a:xfrm>
                <a:prstGeom prst="line">
                  <a:avLst/>
                </a:prstGeom>
                <a:ln w="127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直接连接符 268"/>
                <p:cNvCxnSpPr>
                  <a:stCxn id="267" idx="2"/>
                  <a:endCxn id="267" idx="6"/>
                </p:cNvCxnSpPr>
                <p:nvPr/>
              </p:nvCxnSpPr>
              <p:spPr>
                <a:xfrm>
                  <a:off x="3227660" y="1438559"/>
                  <a:ext cx="95250" cy="0"/>
                </a:xfrm>
                <a:prstGeom prst="line">
                  <a:avLst/>
                </a:prstGeom>
                <a:ln w="127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7" name="组合 246"/>
            <p:cNvGrpSpPr/>
            <p:nvPr/>
          </p:nvGrpSpPr>
          <p:grpSpPr>
            <a:xfrm>
              <a:off x="1278100" y="1103987"/>
              <a:ext cx="95250" cy="352320"/>
              <a:chOff x="1227944" y="4067225"/>
              <a:chExt cx="95250" cy="352320"/>
            </a:xfrm>
          </p:grpSpPr>
          <p:cxnSp>
            <p:nvCxnSpPr>
              <p:cNvPr id="260" name="直接连接符 259"/>
              <p:cNvCxnSpPr/>
              <p:nvPr/>
            </p:nvCxnSpPr>
            <p:spPr>
              <a:xfrm>
                <a:off x="1275569" y="4067225"/>
                <a:ext cx="0" cy="303678"/>
              </a:xfrm>
              <a:prstGeom prst="line">
                <a:avLst/>
              </a:prstGeom>
              <a:ln w="12700">
                <a:headEnd type="oval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1" name="组合 260"/>
              <p:cNvGrpSpPr/>
              <p:nvPr/>
            </p:nvGrpSpPr>
            <p:grpSpPr>
              <a:xfrm>
                <a:off x="1227944" y="4324295"/>
                <a:ext cx="95250" cy="95250"/>
                <a:chOff x="3227660" y="1390934"/>
                <a:chExt cx="95250" cy="95250"/>
              </a:xfrm>
            </p:grpSpPr>
            <p:sp>
              <p:nvSpPr>
                <p:cNvPr id="262" name="椭圆 261"/>
                <p:cNvSpPr/>
                <p:nvPr/>
              </p:nvSpPr>
              <p:spPr>
                <a:xfrm>
                  <a:off x="3227660" y="1390934"/>
                  <a:ext cx="95250" cy="9525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263" name="直接连接符 262"/>
                <p:cNvCxnSpPr>
                  <a:stCxn id="262" idx="0"/>
                  <a:endCxn id="262" idx="4"/>
                </p:cNvCxnSpPr>
                <p:nvPr/>
              </p:nvCxnSpPr>
              <p:spPr>
                <a:xfrm>
                  <a:off x="3275285" y="1390934"/>
                  <a:ext cx="0" cy="95250"/>
                </a:xfrm>
                <a:prstGeom prst="line">
                  <a:avLst/>
                </a:prstGeom>
                <a:ln w="127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接连接符 263"/>
                <p:cNvCxnSpPr>
                  <a:stCxn id="262" idx="2"/>
                  <a:endCxn id="262" idx="6"/>
                </p:cNvCxnSpPr>
                <p:nvPr/>
              </p:nvCxnSpPr>
              <p:spPr>
                <a:xfrm>
                  <a:off x="3227660" y="1438559"/>
                  <a:ext cx="95250" cy="0"/>
                </a:xfrm>
                <a:prstGeom prst="line">
                  <a:avLst/>
                </a:prstGeom>
                <a:ln w="127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8" name="文本框 247"/>
            <p:cNvSpPr txBox="1"/>
            <p:nvPr/>
          </p:nvSpPr>
          <p:spPr>
            <a:xfrm>
              <a:off x="1109143" y="1250297"/>
              <a:ext cx="158110" cy="118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90204" pitchFamily="34" charset="0"/>
                  <a:cs typeface="Arial" panose="020B0604020202090204" pitchFamily="34" charset="0"/>
                </a:rPr>
                <a:t>g1</a:t>
              </a:r>
              <a:endParaRPr lang="zh-CN" altLang="en-US" sz="12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1329594" y="1250297"/>
              <a:ext cx="158110" cy="118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90204" pitchFamily="34" charset="0"/>
                  <a:cs typeface="Arial" panose="020B0604020202090204" pitchFamily="34" charset="0"/>
                </a:rPr>
                <a:t>g2</a:t>
              </a:r>
              <a:endParaRPr lang="zh-CN" altLang="en-US" sz="12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468446" y="1166089"/>
              <a:ext cx="350564" cy="1506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P1</a:t>
              </a:r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51" name="文本框 250"/>
            <p:cNvSpPr txBox="1"/>
            <p:nvPr/>
          </p:nvSpPr>
          <p:spPr>
            <a:xfrm>
              <a:off x="1553140" y="1099354"/>
              <a:ext cx="158110" cy="118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90204" pitchFamily="34" charset="0"/>
                  <a:cs typeface="Arial" panose="020B0604020202090204" pitchFamily="34" charset="0"/>
                </a:rPr>
                <a:t>g3</a:t>
              </a:r>
              <a:endParaRPr lang="zh-CN" altLang="en-US" sz="12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252" name="直接连接符 251"/>
            <p:cNvCxnSpPr/>
            <p:nvPr/>
          </p:nvCxnSpPr>
          <p:spPr>
            <a:xfrm>
              <a:off x="982966" y="1256387"/>
              <a:ext cx="736784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982966" y="1408787"/>
              <a:ext cx="736784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4" name="组合 253"/>
            <p:cNvGrpSpPr/>
            <p:nvPr/>
          </p:nvGrpSpPr>
          <p:grpSpPr>
            <a:xfrm>
              <a:off x="1499346" y="1104171"/>
              <a:ext cx="95250" cy="199412"/>
              <a:chOff x="1206674" y="927657"/>
              <a:chExt cx="95250" cy="199412"/>
            </a:xfrm>
          </p:grpSpPr>
          <p:cxnSp>
            <p:nvCxnSpPr>
              <p:cNvPr id="255" name="直接连接符 254"/>
              <p:cNvCxnSpPr/>
              <p:nvPr/>
            </p:nvCxnSpPr>
            <p:spPr>
              <a:xfrm>
                <a:off x="1254299" y="927657"/>
                <a:ext cx="0" cy="155142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6" name="组合 255"/>
              <p:cNvGrpSpPr/>
              <p:nvPr/>
            </p:nvGrpSpPr>
            <p:grpSpPr>
              <a:xfrm>
                <a:off x="1206674" y="1031819"/>
                <a:ext cx="95250" cy="95250"/>
                <a:chOff x="3227660" y="1389464"/>
                <a:chExt cx="95250" cy="95250"/>
              </a:xfrm>
            </p:grpSpPr>
            <p:sp>
              <p:nvSpPr>
                <p:cNvPr id="257" name="椭圆 256"/>
                <p:cNvSpPr/>
                <p:nvPr/>
              </p:nvSpPr>
              <p:spPr>
                <a:xfrm>
                  <a:off x="3227660" y="1389464"/>
                  <a:ext cx="95250" cy="95250"/>
                </a:xfrm>
                <a:prstGeom prst="ellipse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58" name="直接连接符 257"/>
                <p:cNvCxnSpPr>
                  <a:stCxn id="257" idx="0"/>
                  <a:endCxn id="257" idx="4"/>
                </p:cNvCxnSpPr>
                <p:nvPr/>
              </p:nvCxnSpPr>
              <p:spPr>
                <a:xfrm>
                  <a:off x="3275285" y="1389464"/>
                  <a:ext cx="0" cy="9525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/>
                <p:cNvCxnSpPr>
                  <a:stCxn id="257" idx="2"/>
                  <a:endCxn id="257" idx="6"/>
                </p:cNvCxnSpPr>
                <p:nvPr/>
              </p:nvCxnSpPr>
              <p:spPr>
                <a:xfrm>
                  <a:off x="3227660" y="1437089"/>
                  <a:ext cx="9525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8" name="组合 167"/>
          <p:cNvGrpSpPr/>
          <p:nvPr/>
        </p:nvGrpSpPr>
        <p:grpSpPr>
          <a:xfrm>
            <a:off x="458083" y="3754625"/>
            <a:ext cx="2026145" cy="836202"/>
            <a:chOff x="468993" y="1482622"/>
            <a:chExt cx="1251304" cy="516420"/>
          </a:xfrm>
        </p:grpSpPr>
        <p:sp>
          <p:nvSpPr>
            <p:cNvPr id="218" name="文本框 217"/>
            <p:cNvSpPr txBox="1"/>
            <p:nvPr/>
          </p:nvSpPr>
          <p:spPr>
            <a:xfrm>
              <a:off x="736076" y="1482622"/>
              <a:ext cx="326672" cy="51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4</a:t>
              </a:r>
              <a:endParaRPr lang="en-US" altLang="zh-CN" sz="16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  <a:p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5</a:t>
              </a:r>
              <a:endParaRPr lang="zh-CN" altLang="en-US" sz="16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  <a:p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6</a:t>
              </a:r>
              <a:endParaRPr lang="zh-CN" altLang="en-US" sz="16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219" name="直接连接符 218"/>
            <p:cNvCxnSpPr/>
            <p:nvPr/>
          </p:nvCxnSpPr>
          <p:spPr>
            <a:xfrm>
              <a:off x="983513" y="1588432"/>
              <a:ext cx="736784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0" name="组合 219"/>
            <p:cNvGrpSpPr/>
            <p:nvPr/>
          </p:nvGrpSpPr>
          <p:grpSpPr>
            <a:xfrm>
              <a:off x="1057402" y="1742638"/>
              <a:ext cx="95250" cy="198114"/>
              <a:chOff x="2465018" y="3708401"/>
              <a:chExt cx="95250" cy="198114"/>
            </a:xfrm>
          </p:grpSpPr>
          <p:cxnSp>
            <p:nvCxnSpPr>
              <p:cNvPr id="239" name="直接连接符 238"/>
              <p:cNvCxnSpPr/>
              <p:nvPr/>
            </p:nvCxnSpPr>
            <p:spPr>
              <a:xfrm>
                <a:off x="2512643" y="3708401"/>
                <a:ext cx="0" cy="152400"/>
              </a:xfrm>
              <a:prstGeom prst="line">
                <a:avLst/>
              </a:prstGeom>
              <a:ln w="12700">
                <a:headEnd type="oval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0" name="组合 239"/>
              <p:cNvGrpSpPr/>
              <p:nvPr/>
            </p:nvGrpSpPr>
            <p:grpSpPr>
              <a:xfrm>
                <a:off x="2465018" y="3811265"/>
                <a:ext cx="95250" cy="95250"/>
                <a:chOff x="3227660" y="1390934"/>
                <a:chExt cx="95250" cy="95250"/>
              </a:xfrm>
            </p:grpSpPr>
            <p:sp>
              <p:nvSpPr>
                <p:cNvPr id="241" name="椭圆 240"/>
                <p:cNvSpPr/>
                <p:nvPr/>
              </p:nvSpPr>
              <p:spPr>
                <a:xfrm>
                  <a:off x="3227660" y="1390934"/>
                  <a:ext cx="95250" cy="9525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242" name="直接连接符 241"/>
                <p:cNvCxnSpPr>
                  <a:stCxn id="241" idx="0"/>
                  <a:endCxn id="241" idx="4"/>
                </p:cNvCxnSpPr>
                <p:nvPr/>
              </p:nvCxnSpPr>
              <p:spPr>
                <a:xfrm>
                  <a:off x="3275285" y="1390934"/>
                  <a:ext cx="0" cy="95250"/>
                </a:xfrm>
                <a:prstGeom prst="line">
                  <a:avLst/>
                </a:prstGeom>
                <a:ln w="127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连接符 242"/>
                <p:cNvCxnSpPr>
                  <a:stCxn id="241" idx="2"/>
                  <a:endCxn id="241" idx="6"/>
                </p:cNvCxnSpPr>
                <p:nvPr/>
              </p:nvCxnSpPr>
              <p:spPr>
                <a:xfrm>
                  <a:off x="3227660" y="1438559"/>
                  <a:ext cx="95250" cy="0"/>
                </a:xfrm>
                <a:prstGeom prst="line">
                  <a:avLst/>
                </a:prstGeom>
                <a:ln w="127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组合 220"/>
            <p:cNvGrpSpPr/>
            <p:nvPr/>
          </p:nvGrpSpPr>
          <p:grpSpPr>
            <a:xfrm>
              <a:off x="1278647" y="1588432"/>
              <a:ext cx="95250" cy="352320"/>
              <a:chOff x="1227944" y="4067225"/>
              <a:chExt cx="95250" cy="352320"/>
            </a:xfrm>
          </p:grpSpPr>
          <p:cxnSp>
            <p:nvCxnSpPr>
              <p:cNvPr id="234" name="直接连接符 233"/>
              <p:cNvCxnSpPr/>
              <p:nvPr/>
            </p:nvCxnSpPr>
            <p:spPr>
              <a:xfrm>
                <a:off x="1275569" y="4067225"/>
                <a:ext cx="0" cy="303678"/>
              </a:xfrm>
              <a:prstGeom prst="line">
                <a:avLst/>
              </a:prstGeom>
              <a:ln w="12700">
                <a:headEnd type="oval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5" name="组合 234"/>
              <p:cNvGrpSpPr/>
              <p:nvPr/>
            </p:nvGrpSpPr>
            <p:grpSpPr>
              <a:xfrm>
                <a:off x="1227944" y="4324295"/>
                <a:ext cx="95250" cy="95250"/>
                <a:chOff x="3227660" y="1390934"/>
                <a:chExt cx="95250" cy="95250"/>
              </a:xfrm>
            </p:grpSpPr>
            <p:sp>
              <p:nvSpPr>
                <p:cNvPr id="236" name="椭圆 235"/>
                <p:cNvSpPr/>
                <p:nvPr/>
              </p:nvSpPr>
              <p:spPr>
                <a:xfrm>
                  <a:off x="3227660" y="1390934"/>
                  <a:ext cx="95250" cy="9525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237" name="直接连接符 236"/>
                <p:cNvCxnSpPr>
                  <a:stCxn id="236" idx="0"/>
                  <a:endCxn id="236" idx="4"/>
                </p:cNvCxnSpPr>
                <p:nvPr/>
              </p:nvCxnSpPr>
              <p:spPr>
                <a:xfrm>
                  <a:off x="3275285" y="1390934"/>
                  <a:ext cx="0" cy="95250"/>
                </a:xfrm>
                <a:prstGeom prst="line">
                  <a:avLst/>
                </a:prstGeom>
                <a:ln w="127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连接符 237"/>
                <p:cNvCxnSpPr>
                  <a:stCxn id="236" idx="2"/>
                  <a:endCxn id="236" idx="6"/>
                </p:cNvCxnSpPr>
                <p:nvPr/>
              </p:nvCxnSpPr>
              <p:spPr>
                <a:xfrm>
                  <a:off x="3227660" y="1438559"/>
                  <a:ext cx="95250" cy="0"/>
                </a:xfrm>
                <a:prstGeom prst="line">
                  <a:avLst/>
                </a:prstGeom>
                <a:ln w="127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2" name="文本框 221"/>
            <p:cNvSpPr txBox="1"/>
            <p:nvPr/>
          </p:nvSpPr>
          <p:spPr>
            <a:xfrm>
              <a:off x="1109690" y="1734742"/>
              <a:ext cx="158110" cy="118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90204" pitchFamily="34" charset="0"/>
                  <a:cs typeface="Arial" panose="020B0604020202090204" pitchFamily="34" charset="0"/>
                </a:rPr>
                <a:t>g4</a:t>
              </a:r>
              <a:endParaRPr lang="zh-CN" altLang="en-US" sz="12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330141" y="1734742"/>
              <a:ext cx="158110" cy="118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90204" pitchFamily="34" charset="0"/>
                  <a:cs typeface="Arial" panose="020B0604020202090204" pitchFamily="34" charset="0"/>
                </a:rPr>
                <a:t>g5</a:t>
              </a:r>
              <a:endParaRPr lang="zh-CN" altLang="en-US" sz="12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468993" y="1650534"/>
              <a:ext cx="350564" cy="1506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P2</a:t>
              </a:r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1553687" y="1583799"/>
              <a:ext cx="158110" cy="118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90204" pitchFamily="34" charset="0"/>
                  <a:cs typeface="Arial" panose="020B0604020202090204" pitchFamily="34" charset="0"/>
                </a:rPr>
                <a:t>g6</a:t>
              </a:r>
              <a:endParaRPr lang="zh-CN" altLang="en-US" sz="12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>
            <a:xfrm>
              <a:off x="983513" y="1740832"/>
              <a:ext cx="736784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983513" y="1893232"/>
              <a:ext cx="736784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8" name="组合 227"/>
            <p:cNvGrpSpPr/>
            <p:nvPr/>
          </p:nvGrpSpPr>
          <p:grpSpPr>
            <a:xfrm>
              <a:off x="1499893" y="1588432"/>
              <a:ext cx="95250" cy="200882"/>
              <a:chOff x="1206674" y="927657"/>
              <a:chExt cx="95250" cy="200882"/>
            </a:xfrm>
          </p:grpSpPr>
          <p:cxnSp>
            <p:nvCxnSpPr>
              <p:cNvPr id="229" name="直接连接符 228"/>
              <p:cNvCxnSpPr/>
              <p:nvPr/>
            </p:nvCxnSpPr>
            <p:spPr>
              <a:xfrm>
                <a:off x="1254299" y="927657"/>
                <a:ext cx="0" cy="155142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0" name="组合 229"/>
              <p:cNvGrpSpPr/>
              <p:nvPr/>
            </p:nvGrpSpPr>
            <p:grpSpPr>
              <a:xfrm>
                <a:off x="1206674" y="1033289"/>
                <a:ext cx="95250" cy="95250"/>
                <a:chOff x="3227660" y="1390934"/>
                <a:chExt cx="95250" cy="95250"/>
              </a:xfrm>
            </p:grpSpPr>
            <p:sp>
              <p:nvSpPr>
                <p:cNvPr id="231" name="椭圆 230"/>
                <p:cNvSpPr/>
                <p:nvPr/>
              </p:nvSpPr>
              <p:spPr>
                <a:xfrm>
                  <a:off x="3227660" y="1390934"/>
                  <a:ext cx="95250" cy="95250"/>
                </a:xfrm>
                <a:prstGeom prst="ellipse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0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cxnSp>
              <p:nvCxnSpPr>
                <p:cNvPr id="232" name="直接连接符 231"/>
                <p:cNvCxnSpPr>
                  <a:stCxn id="231" idx="0"/>
                  <a:endCxn id="231" idx="4"/>
                </p:cNvCxnSpPr>
                <p:nvPr/>
              </p:nvCxnSpPr>
              <p:spPr>
                <a:xfrm>
                  <a:off x="3275285" y="1390934"/>
                  <a:ext cx="0" cy="9525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接连接符 232"/>
                <p:cNvCxnSpPr>
                  <a:stCxn id="231" idx="2"/>
                  <a:endCxn id="231" idx="6"/>
                </p:cNvCxnSpPr>
                <p:nvPr/>
              </p:nvCxnSpPr>
              <p:spPr>
                <a:xfrm>
                  <a:off x="3227660" y="1438559"/>
                  <a:ext cx="9525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6" name="组合 305"/>
          <p:cNvGrpSpPr/>
          <p:nvPr/>
        </p:nvGrpSpPr>
        <p:grpSpPr>
          <a:xfrm>
            <a:off x="2787578" y="3649113"/>
            <a:ext cx="1758967" cy="1002738"/>
            <a:chOff x="2787579" y="4298470"/>
            <a:chExt cx="1758967" cy="1002738"/>
          </a:xfrm>
        </p:grpSpPr>
        <p:sp>
          <p:nvSpPr>
            <p:cNvPr id="205" name="椭圆 204"/>
            <p:cNvSpPr/>
            <p:nvPr/>
          </p:nvSpPr>
          <p:spPr>
            <a:xfrm>
              <a:off x="3496234" y="4959551"/>
              <a:ext cx="341657" cy="34165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1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4204889" y="4959551"/>
              <a:ext cx="341657" cy="34165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 anchorCtr="0"/>
            <a:lstStyle/>
            <a:p>
              <a:pPr algn="ctr">
                <a:lnSpc>
                  <a:spcPts val="15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4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207" name="椭圆 206"/>
            <p:cNvSpPr/>
            <p:nvPr/>
          </p:nvSpPr>
          <p:spPr>
            <a:xfrm>
              <a:off x="2787579" y="4959551"/>
              <a:ext cx="341657" cy="34165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3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208" name="直接连接符 207"/>
            <p:cNvCxnSpPr>
              <a:stCxn id="207" idx="6"/>
              <a:endCxn id="205" idx="2"/>
            </p:cNvCxnSpPr>
            <p:nvPr/>
          </p:nvCxnSpPr>
          <p:spPr>
            <a:xfrm>
              <a:off x="3129236" y="5130379"/>
              <a:ext cx="366998" cy="0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205" idx="6"/>
              <a:endCxn id="206" idx="2"/>
            </p:cNvCxnSpPr>
            <p:nvPr/>
          </p:nvCxnSpPr>
          <p:spPr>
            <a:xfrm>
              <a:off x="3837891" y="5130379"/>
              <a:ext cx="366998" cy="0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椭圆 209"/>
            <p:cNvSpPr/>
            <p:nvPr/>
          </p:nvSpPr>
          <p:spPr>
            <a:xfrm>
              <a:off x="3496234" y="4298470"/>
              <a:ext cx="341657" cy="33627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 anchorCtr="0"/>
            <a:lstStyle/>
            <a:p>
              <a:pPr algn="ctr">
                <a:lnSpc>
                  <a:spcPts val="15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5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4204889" y="4298470"/>
              <a:ext cx="341657" cy="34165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 anchorCtr="0"/>
            <a:lstStyle/>
            <a:p>
              <a:pPr algn="ctr">
                <a:lnSpc>
                  <a:spcPts val="15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6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2787579" y="4298470"/>
              <a:ext cx="341657" cy="34165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2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213" name="直接连接符 212"/>
            <p:cNvCxnSpPr>
              <a:stCxn id="212" idx="6"/>
              <a:endCxn id="210" idx="2"/>
            </p:cNvCxnSpPr>
            <p:nvPr/>
          </p:nvCxnSpPr>
          <p:spPr>
            <a:xfrm flipV="1">
              <a:off x="3129236" y="4466607"/>
              <a:ext cx="366998" cy="2691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210" idx="6"/>
              <a:endCxn id="211" idx="2"/>
            </p:cNvCxnSpPr>
            <p:nvPr/>
          </p:nvCxnSpPr>
          <p:spPr>
            <a:xfrm>
              <a:off x="3837891" y="4466607"/>
              <a:ext cx="366998" cy="2691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212" idx="4"/>
              <a:endCxn id="207" idx="0"/>
            </p:cNvCxnSpPr>
            <p:nvPr/>
          </p:nvCxnSpPr>
          <p:spPr>
            <a:xfrm>
              <a:off x="2958408" y="4640127"/>
              <a:ext cx="0" cy="319424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stCxn id="210" idx="4"/>
              <a:endCxn id="205" idx="0"/>
            </p:cNvCxnSpPr>
            <p:nvPr/>
          </p:nvCxnSpPr>
          <p:spPr>
            <a:xfrm>
              <a:off x="3667063" y="4634745"/>
              <a:ext cx="0" cy="324806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11" idx="4"/>
              <a:endCxn id="206" idx="0"/>
            </p:cNvCxnSpPr>
            <p:nvPr/>
          </p:nvCxnSpPr>
          <p:spPr>
            <a:xfrm>
              <a:off x="4375717" y="4640127"/>
              <a:ext cx="0" cy="319424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5" name="组合 304"/>
          <p:cNvGrpSpPr/>
          <p:nvPr/>
        </p:nvGrpSpPr>
        <p:grpSpPr>
          <a:xfrm>
            <a:off x="4847459" y="3112661"/>
            <a:ext cx="1771028" cy="1002738"/>
            <a:chOff x="4856687" y="3921730"/>
            <a:chExt cx="1771028" cy="1002738"/>
          </a:xfrm>
        </p:grpSpPr>
        <p:cxnSp>
          <p:nvCxnSpPr>
            <p:cNvPr id="175" name="直接箭头连接符 174"/>
            <p:cNvCxnSpPr/>
            <p:nvPr/>
          </p:nvCxnSpPr>
          <p:spPr>
            <a:xfrm>
              <a:off x="4856687" y="4225843"/>
              <a:ext cx="0" cy="37412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 flipV="1">
              <a:off x="6627714" y="4210885"/>
              <a:ext cx="0" cy="37412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椭圆 277"/>
            <p:cNvSpPr/>
            <p:nvPr/>
          </p:nvSpPr>
          <p:spPr>
            <a:xfrm>
              <a:off x="5577403" y="4582811"/>
              <a:ext cx="341657" cy="34165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1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279" name="椭圆 278"/>
            <p:cNvSpPr/>
            <p:nvPr/>
          </p:nvSpPr>
          <p:spPr>
            <a:xfrm>
              <a:off x="6286058" y="4582811"/>
              <a:ext cx="341657" cy="34165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 anchorCtr="0"/>
            <a:lstStyle/>
            <a:p>
              <a:pPr algn="ctr">
                <a:lnSpc>
                  <a:spcPts val="15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4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280" name="椭圆 279"/>
            <p:cNvSpPr/>
            <p:nvPr/>
          </p:nvSpPr>
          <p:spPr>
            <a:xfrm>
              <a:off x="4868748" y="4582811"/>
              <a:ext cx="341657" cy="34165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3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281" name="直接连接符 280"/>
            <p:cNvCxnSpPr>
              <a:stCxn id="280" idx="6"/>
              <a:endCxn id="278" idx="2"/>
            </p:cNvCxnSpPr>
            <p:nvPr/>
          </p:nvCxnSpPr>
          <p:spPr>
            <a:xfrm>
              <a:off x="5210405" y="4753639"/>
              <a:ext cx="366998" cy="0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78" idx="6"/>
              <a:endCxn id="279" idx="2"/>
            </p:cNvCxnSpPr>
            <p:nvPr/>
          </p:nvCxnSpPr>
          <p:spPr>
            <a:xfrm>
              <a:off x="5919060" y="4753639"/>
              <a:ext cx="366998" cy="0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3" name="椭圆 282"/>
            <p:cNvSpPr/>
            <p:nvPr/>
          </p:nvSpPr>
          <p:spPr>
            <a:xfrm>
              <a:off x="5577403" y="3921730"/>
              <a:ext cx="341657" cy="33627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 anchorCtr="0"/>
            <a:lstStyle/>
            <a:p>
              <a:pPr algn="ctr">
                <a:lnSpc>
                  <a:spcPts val="15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5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284" name="椭圆 283"/>
            <p:cNvSpPr/>
            <p:nvPr/>
          </p:nvSpPr>
          <p:spPr>
            <a:xfrm>
              <a:off x="6286058" y="3921730"/>
              <a:ext cx="341657" cy="34165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 anchorCtr="0"/>
            <a:lstStyle/>
            <a:p>
              <a:pPr algn="ctr">
                <a:lnSpc>
                  <a:spcPts val="15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6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285" name="椭圆 284"/>
            <p:cNvSpPr/>
            <p:nvPr/>
          </p:nvSpPr>
          <p:spPr>
            <a:xfrm>
              <a:off x="4868748" y="3921730"/>
              <a:ext cx="341657" cy="34165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2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286" name="直接连接符 285"/>
            <p:cNvCxnSpPr>
              <a:stCxn id="285" idx="6"/>
              <a:endCxn id="283" idx="2"/>
            </p:cNvCxnSpPr>
            <p:nvPr/>
          </p:nvCxnSpPr>
          <p:spPr>
            <a:xfrm flipV="1">
              <a:off x="5210405" y="4089867"/>
              <a:ext cx="366998" cy="2691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>
              <a:stCxn id="283" idx="6"/>
              <a:endCxn id="284" idx="2"/>
            </p:cNvCxnSpPr>
            <p:nvPr/>
          </p:nvCxnSpPr>
          <p:spPr>
            <a:xfrm>
              <a:off x="5919060" y="4089867"/>
              <a:ext cx="366998" cy="2691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>
              <a:stCxn id="285" idx="4"/>
              <a:endCxn id="280" idx="0"/>
            </p:cNvCxnSpPr>
            <p:nvPr/>
          </p:nvCxnSpPr>
          <p:spPr>
            <a:xfrm>
              <a:off x="5039577" y="4263387"/>
              <a:ext cx="0" cy="319424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>
              <a:stCxn id="283" idx="4"/>
              <a:endCxn id="278" idx="0"/>
            </p:cNvCxnSpPr>
            <p:nvPr/>
          </p:nvCxnSpPr>
          <p:spPr>
            <a:xfrm>
              <a:off x="5748232" y="4258005"/>
              <a:ext cx="0" cy="324806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>
              <a:stCxn id="284" idx="4"/>
              <a:endCxn id="279" idx="0"/>
            </p:cNvCxnSpPr>
            <p:nvPr/>
          </p:nvCxnSpPr>
          <p:spPr>
            <a:xfrm>
              <a:off x="6456886" y="4263387"/>
              <a:ext cx="0" cy="319424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4" name="组合 303"/>
          <p:cNvGrpSpPr/>
          <p:nvPr/>
        </p:nvGrpSpPr>
        <p:grpSpPr>
          <a:xfrm>
            <a:off x="7016272" y="3097224"/>
            <a:ext cx="1758967" cy="1002738"/>
            <a:chOff x="7025500" y="3906293"/>
            <a:chExt cx="1758967" cy="1002738"/>
          </a:xfrm>
        </p:grpSpPr>
        <p:cxnSp>
          <p:nvCxnSpPr>
            <p:cNvPr id="191" name="直接箭头连接符 190"/>
            <p:cNvCxnSpPr/>
            <p:nvPr/>
          </p:nvCxnSpPr>
          <p:spPr>
            <a:xfrm flipV="1">
              <a:off x="8025805" y="4201183"/>
              <a:ext cx="0" cy="37412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椭圆 290"/>
            <p:cNvSpPr/>
            <p:nvPr/>
          </p:nvSpPr>
          <p:spPr>
            <a:xfrm>
              <a:off x="7734155" y="4567374"/>
              <a:ext cx="341657" cy="34165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1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292" name="椭圆 291"/>
            <p:cNvSpPr/>
            <p:nvPr/>
          </p:nvSpPr>
          <p:spPr>
            <a:xfrm>
              <a:off x="8442810" y="4567374"/>
              <a:ext cx="341657" cy="34165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 anchorCtr="0"/>
            <a:lstStyle/>
            <a:p>
              <a:pPr algn="ctr">
                <a:lnSpc>
                  <a:spcPts val="15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4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293" name="椭圆 292"/>
            <p:cNvSpPr/>
            <p:nvPr/>
          </p:nvSpPr>
          <p:spPr>
            <a:xfrm>
              <a:off x="7025500" y="4567374"/>
              <a:ext cx="341657" cy="34165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3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294" name="直接连接符 293"/>
            <p:cNvCxnSpPr>
              <a:stCxn id="293" idx="6"/>
              <a:endCxn id="291" idx="2"/>
            </p:cNvCxnSpPr>
            <p:nvPr/>
          </p:nvCxnSpPr>
          <p:spPr>
            <a:xfrm>
              <a:off x="7367157" y="4738202"/>
              <a:ext cx="366998" cy="0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291" idx="6"/>
              <a:endCxn id="292" idx="2"/>
            </p:cNvCxnSpPr>
            <p:nvPr/>
          </p:nvCxnSpPr>
          <p:spPr>
            <a:xfrm>
              <a:off x="8075812" y="4738202"/>
              <a:ext cx="366998" cy="0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6" name="椭圆 295"/>
            <p:cNvSpPr/>
            <p:nvPr/>
          </p:nvSpPr>
          <p:spPr>
            <a:xfrm>
              <a:off x="7734155" y="3906293"/>
              <a:ext cx="341657" cy="33627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 anchorCtr="0"/>
            <a:lstStyle/>
            <a:p>
              <a:pPr algn="ctr">
                <a:lnSpc>
                  <a:spcPts val="15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5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297" name="椭圆 296"/>
            <p:cNvSpPr/>
            <p:nvPr/>
          </p:nvSpPr>
          <p:spPr>
            <a:xfrm>
              <a:off x="8442810" y="3906293"/>
              <a:ext cx="341657" cy="34165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 anchorCtr="0"/>
            <a:lstStyle/>
            <a:p>
              <a:pPr algn="ctr">
                <a:lnSpc>
                  <a:spcPts val="15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6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298" name="椭圆 297"/>
            <p:cNvSpPr/>
            <p:nvPr/>
          </p:nvSpPr>
          <p:spPr>
            <a:xfrm>
              <a:off x="7025500" y="3906293"/>
              <a:ext cx="341657" cy="34165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2200" i="1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q</a:t>
              </a:r>
              <a:r>
                <a:rPr lang="en-US" altLang="zh-CN" sz="2200" i="1" baseline="-250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2</a:t>
              </a:r>
              <a:endParaRPr lang="zh-CN" altLang="en-US" sz="22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299" name="直接连接符 298"/>
            <p:cNvCxnSpPr>
              <a:stCxn id="298" idx="6"/>
              <a:endCxn id="296" idx="2"/>
            </p:cNvCxnSpPr>
            <p:nvPr/>
          </p:nvCxnSpPr>
          <p:spPr>
            <a:xfrm flipV="1">
              <a:off x="7367157" y="4074430"/>
              <a:ext cx="366998" cy="2691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296" idx="6"/>
              <a:endCxn id="297" idx="2"/>
            </p:cNvCxnSpPr>
            <p:nvPr/>
          </p:nvCxnSpPr>
          <p:spPr>
            <a:xfrm>
              <a:off x="8075812" y="4074430"/>
              <a:ext cx="366998" cy="2691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298" idx="4"/>
              <a:endCxn id="293" idx="0"/>
            </p:cNvCxnSpPr>
            <p:nvPr/>
          </p:nvCxnSpPr>
          <p:spPr>
            <a:xfrm>
              <a:off x="7196329" y="4247950"/>
              <a:ext cx="0" cy="319424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296" idx="4"/>
              <a:endCxn id="291" idx="0"/>
            </p:cNvCxnSpPr>
            <p:nvPr/>
          </p:nvCxnSpPr>
          <p:spPr>
            <a:xfrm>
              <a:off x="7904984" y="4242568"/>
              <a:ext cx="0" cy="324806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297" idx="4"/>
              <a:endCxn id="292" idx="0"/>
            </p:cNvCxnSpPr>
            <p:nvPr/>
          </p:nvCxnSpPr>
          <p:spPr>
            <a:xfrm>
              <a:off x="8613638" y="4247950"/>
              <a:ext cx="0" cy="319424"/>
            </a:xfrm>
            <a:prstGeom prst="line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8" name="TextBox 32"/>
          <p:cNvSpPr txBox="1"/>
          <p:nvPr/>
        </p:nvSpPr>
        <p:spPr>
          <a:xfrm>
            <a:off x="1098987" y="4732443"/>
            <a:ext cx="2904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P1 and P2 are mapped on a 6-qubit chip</a:t>
            </a:r>
            <a:endParaRPr lang="en-US" sz="2200" i="1" dirty="0"/>
          </a:p>
        </p:txBody>
      </p:sp>
      <p:sp>
        <p:nvSpPr>
          <p:cNvPr id="309" name="TextBox 32"/>
          <p:cNvSpPr txBox="1"/>
          <p:nvPr/>
        </p:nvSpPr>
        <p:spPr>
          <a:xfrm>
            <a:off x="4574446" y="4192037"/>
            <a:ext cx="2341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Previous solution takes 2 steps</a:t>
            </a:r>
            <a:endParaRPr lang="en-US" sz="2200" i="1" dirty="0"/>
          </a:p>
        </p:txBody>
      </p:sp>
      <p:sp>
        <p:nvSpPr>
          <p:cNvPr id="310" name="TextBox 32"/>
          <p:cNvSpPr txBox="1"/>
          <p:nvPr/>
        </p:nvSpPr>
        <p:spPr>
          <a:xfrm>
            <a:off x="6705600" y="4205493"/>
            <a:ext cx="2341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Inter-program SWAP take 1 step</a:t>
            </a:r>
            <a:endParaRPr lang="en-US"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</a:t>
            </a:r>
            <a:r>
              <a:rPr lang="en-US" altLang="zh-CN" sz="2600" dirty="0"/>
              <a:t>ntroduction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Motivation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/>
              <a:t>Designs</a:t>
            </a:r>
            <a:endParaRPr lang="en-US" sz="2600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b="1" dirty="0">
                <a:sym typeface="Wingdings" panose="05000000000000000000" pitchFamily="2" charset="2"/>
              </a:rPr>
              <a:t>Community Detection Assisted Partition (CDAP)</a:t>
            </a:r>
            <a:endParaRPr lang="en-US" sz="2200" b="1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X-SWAP Scheme</a:t>
            </a:r>
            <a:endParaRPr lang="en-US" sz="2200" dirty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Compilation Task Scheduler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CDAP: For initial mapping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en-US" altLang="zh-CN" dirty="0"/>
          </a:p>
          <a:p>
            <a:pPr lvl="1"/>
            <a:r>
              <a:rPr lang="en-US" altLang="zh-CN" sz="2400" dirty="0"/>
              <a:t>Hierarchy tree construction</a:t>
            </a:r>
            <a:endParaRPr lang="en-US" altLang="zh-CN" sz="2400" dirty="0"/>
          </a:p>
          <a:p>
            <a:pPr lvl="1"/>
            <a:r>
              <a:rPr lang="en-US" altLang="zh-CN" sz="2400" dirty="0"/>
              <a:t>Partition physical qubits according the hierarchy tree</a:t>
            </a:r>
            <a:endParaRPr lang="en-US" altLang="zh-CN" sz="2400" dirty="0"/>
          </a:p>
          <a:p>
            <a:pPr lvl="1"/>
            <a:r>
              <a:rPr lang="en-US" altLang="zh-CN" sz="2400" dirty="0"/>
              <a:t>Allocate quantum programs to the assigned regions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grpSp>
        <p:nvGrpSpPr>
          <p:cNvPr id="127" name="组合 126"/>
          <p:cNvGrpSpPr/>
          <p:nvPr/>
        </p:nvGrpSpPr>
        <p:grpSpPr>
          <a:xfrm>
            <a:off x="3458092" y="3552345"/>
            <a:ext cx="1664222" cy="1095224"/>
            <a:chOff x="1961006" y="1232853"/>
            <a:chExt cx="791040" cy="520583"/>
          </a:xfrm>
        </p:grpSpPr>
        <p:sp>
          <p:nvSpPr>
            <p:cNvPr id="238" name="文本框 237"/>
            <p:cNvSpPr txBox="1"/>
            <p:nvPr/>
          </p:nvSpPr>
          <p:spPr>
            <a:xfrm>
              <a:off x="1961006" y="1482124"/>
              <a:ext cx="791040" cy="271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zh-CN" sz="2200" i="1" dirty="0">
                  <a:latin typeface="+mj-lt"/>
                  <a:cs typeface="Arial" panose="020B0604020202090204" pitchFamily="34" charset="0"/>
                </a:rPr>
                <a:t>Concurrent Programs</a:t>
              </a:r>
              <a:endParaRPr lang="zh-CN" altLang="en-US" sz="2200" i="1" dirty="0">
                <a:latin typeface="+mj-lt"/>
                <a:cs typeface="Arial" panose="020B0604020202090204" pitchFamily="34" charset="0"/>
              </a:endParaRPr>
            </a:p>
          </p:txBody>
        </p:sp>
        <p:grpSp>
          <p:nvGrpSpPr>
            <p:cNvPr id="239" name="组合 238"/>
            <p:cNvGrpSpPr/>
            <p:nvPr/>
          </p:nvGrpSpPr>
          <p:grpSpPr>
            <a:xfrm>
              <a:off x="2137748" y="1232853"/>
              <a:ext cx="465160" cy="247505"/>
              <a:chOff x="2137748" y="1232853"/>
              <a:chExt cx="465160" cy="247505"/>
            </a:xfrm>
          </p:grpSpPr>
          <p:pic>
            <p:nvPicPr>
              <p:cNvPr id="240" name="图形 239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2137748" y="1232853"/>
                <a:ext cx="247505" cy="247505"/>
              </a:xfrm>
              <a:prstGeom prst="rect">
                <a:avLst/>
              </a:prstGeom>
              <a:effectLst/>
            </p:spPr>
          </p:pic>
          <p:pic>
            <p:nvPicPr>
              <p:cNvPr id="241" name="图形 2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355403" y="1232853"/>
                <a:ext cx="247505" cy="247505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128" name="组合 127"/>
          <p:cNvGrpSpPr/>
          <p:nvPr/>
        </p:nvGrpSpPr>
        <p:grpSpPr>
          <a:xfrm rot="16200000">
            <a:off x="1984699" y="4836318"/>
            <a:ext cx="980866" cy="576684"/>
            <a:chOff x="3077192" y="1036321"/>
            <a:chExt cx="466226" cy="274110"/>
          </a:xfrm>
        </p:grpSpPr>
        <p:cxnSp>
          <p:nvCxnSpPr>
            <p:cNvPr id="236" name="直接连接符 235"/>
            <p:cNvCxnSpPr/>
            <p:nvPr/>
          </p:nvCxnSpPr>
          <p:spPr>
            <a:xfrm rot="5400000" flipV="1">
              <a:off x="3310305" y="803208"/>
              <a:ext cx="0" cy="4662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rot="5400000">
              <a:off x="3182537" y="1175666"/>
              <a:ext cx="269531" cy="0"/>
            </a:xfrm>
            <a:prstGeom prst="line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9" name="直接连接符 128"/>
          <p:cNvCxnSpPr/>
          <p:nvPr/>
        </p:nvCxnSpPr>
        <p:spPr>
          <a:xfrm>
            <a:off x="4340279" y="4594693"/>
            <a:ext cx="0" cy="521822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950852" y="5125127"/>
            <a:ext cx="915930" cy="0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6393487" y="5165729"/>
            <a:ext cx="641600" cy="0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2461747" y="4608612"/>
            <a:ext cx="1782873" cy="1295102"/>
            <a:chOff x="1487422" y="1734918"/>
            <a:chExt cx="847437" cy="615589"/>
          </a:xfrm>
        </p:grpSpPr>
        <p:sp>
          <p:nvSpPr>
            <p:cNvPr id="213" name="文本框 212"/>
            <p:cNvSpPr txBox="1"/>
            <p:nvPr/>
          </p:nvSpPr>
          <p:spPr>
            <a:xfrm>
              <a:off x="1487422" y="2210859"/>
              <a:ext cx="847437" cy="1396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bIns="0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zh-CN" sz="2200" i="1" dirty="0">
                  <a:latin typeface="+mj-lt"/>
                  <a:cs typeface="Arial" panose="020B0604020202090204" pitchFamily="34" charset="0"/>
                </a:rPr>
                <a:t>Hierarchy Tree</a:t>
              </a:r>
              <a:endParaRPr lang="en-US" altLang="zh-CN" sz="2200" i="1" dirty="0">
                <a:latin typeface="+mj-lt"/>
                <a:cs typeface="Arial" panose="020B0604020202090204" pitchFamily="34" charset="0"/>
              </a:endParaRPr>
            </a:p>
          </p:txBody>
        </p:sp>
        <p:grpSp>
          <p:nvGrpSpPr>
            <p:cNvPr id="214" name="组合 213"/>
            <p:cNvGrpSpPr/>
            <p:nvPr/>
          </p:nvGrpSpPr>
          <p:grpSpPr>
            <a:xfrm>
              <a:off x="1652177" y="1734918"/>
              <a:ext cx="546176" cy="444968"/>
              <a:chOff x="4958191" y="326002"/>
              <a:chExt cx="546176" cy="444968"/>
            </a:xfrm>
          </p:grpSpPr>
          <p:sp>
            <p:nvSpPr>
              <p:cNvPr id="215" name="椭圆 214"/>
              <p:cNvSpPr/>
              <p:nvPr/>
            </p:nvSpPr>
            <p:spPr>
              <a:xfrm>
                <a:off x="5360530" y="573331"/>
                <a:ext cx="73444" cy="7344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8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5171885" y="326002"/>
                <a:ext cx="73444" cy="7344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800" b="1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5291123" y="450836"/>
                <a:ext cx="73444" cy="73444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8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5074056" y="456066"/>
                <a:ext cx="73444" cy="73444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8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5015880" y="570314"/>
                <a:ext cx="73444" cy="7344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8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220" name="直接连接符 219"/>
              <p:cNvCxnSpPr>
                <a:stCxn id="217" idx="0"/>
                <a:endCxn id="216" idx="5"/>
              </p:cNvCxnSpPr>
              <p:nvPr/>
            </p:nvCxnSpPr>
            <p:spPr>
              <a:xfrm flipH="1" flipV="1">
                <a:off x="5234573" y="388690"/>
                <a:ext cx="93272" cy="62146"/>
              </a:xfrm>
              <a:prstGeom prst="line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/>
              <p:cNvCxnSpPr>
                <a:stCxn id="228" idx="0"/>
                <a:endCxn id="217" idx="3"/>
              </p:cNvCxnSpPr>
              <p:nvPr/>
            </p:nvCxnSpPr>
            <p:spPr>
              <a:xfrm flipV="1">
                <a:off x="5283684" y="513524"/>
                <a:ext cx="18195" cy="61370"/>
              </a:xfrm>
              <a:prstGeom prst="line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>
                <a:stCxn id="215" idx="0"/>
                <a:endCxn id="217" idx="5"/>
              </p:cNvCxnSpPr>
              <p:nvPr/>
            </p:nvCxnSpPr>
            <p:spPr>
              <a:xfrm flipH="1" flipV="1">
                <a:off x="5353811" y="513524"/>
                <a:ext cx="43441" cy="59807"/>
              </a:xfrm>
              <a:prstGeom prst="line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>
                <a:stCxn id="219" idx="0"/>
                <a:endCxn id="218" idx="3"/>
              </p:cNvCxnSpPr>
              <p:nvPr/>
            </p:nvCxnSpPr>
            <p:spPr>
              <a:xfrm flipV="1">
                <a:off x="5052602" y="518754"/>
                <a:ext cx="32210" cy="51560"/>
              </a:xfrm>
              <a:prstGeom prst="line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>
                <a:stCxn id="229" idx="0"/>
                <a:endCxn id="218" idx="5"/>
              </p:cNvCxnSpPr>
              <p:nvPr/>
            </p:nvCxnSpPr>
            <p:spPr>
              <a:xfrm flipH="1" flipV="1">
                <a:off x="5136744" y="518754"/>
                <a:ext cx="29451" cy="52391"/>
              </a:xfrm>
              <a:prstGeom prst="line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>
                <a:stCxn id="231" idx="0"/>
                <a:endCxn id="219" idx="5"/>
              </p:cNvCxnSpPr>
              <p:nvPr/>
            </p:nvCxnSpPr>
            <p:spPr>
              <a:xfrm flipH="1" flipV="1">
                <a:off x="5078568" y="633002"/>
                <a:ext cx="36187" cy="64524"/>
              </a:xfrm>
              <a:prstGeom prst="line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/>
              <p:cNvCxnSpPr>
                <a:stCxn id="230" idx="0"/>
                <a:endCxn id="219" idx="3"/>
              </p:cNvCxnSpPr>
              <p:nvPr/>
            </p:nvCxnSpPr>
            <p:spPr>
              <a:xfrm flipV="1">
                <a:off x="4994913" y="633002"/>
                <a:ext cx="31723" cy="64524"/>
              </a:xfrm>
              <a:prstGeom prst="line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矩形 226"/>
              <p:cNvSpPr/>
              <p:nvPr/>
            </p:nvSpPr>
            <p:spPr>
              <a:xfrm>
                <a:off x="5314244" y="697526"/>
                <a:ext cx="73444" cy="73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5246962" y="574894"/>
                <a:ext cx="73444" cy="734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229" name="矩形 228"/>
              <p:cNvSpPr/>
              <p:nvPr/>
            </p:nvSpPr>
            <p:spPr>
              <a:xfrm>
                <a:off x="5129473" y="571145"/>
                <a:ext cx="73444" cy="734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230" name="矩形 229"/>
              <p:cNvSpPr/>
              <p:nvPr/>
            </p:nvSpPr>
            <p:spPr>
              <a:xfrm>
                <a:off x="4958191" y="697526"/>
                <a:ext cx="73444" cy="73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5078033" y="697526"/>
                <a:ext cx="73444" cy="73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232" name="直接连接符 231"/>
              <p:cNvCxnSpPr>
                <a:stCxn id="218" idx="0"/>
                <a:endCxn id="216" idx="3"/>
              </p:cNvCxnSpPr>
              <p:nvPr/>
            </p:nvCxnSpPr>
            <p:spPr>
              <a:xfrm flipV="1">
                <a:off x="5110778" y="388690"/>
                <a:ext cx="71863" cy="67376"/>
              </a:xfrm>
              <a:prstGeom prst="line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3" name="矩形 232"/>
              <p:cNvSpPr/>
              <p:nvPr/>
            </p:nvSpPr>
            <p:spPr>
              <a:xfrm>
                <a:off x="5430923" y="697526"/>
                <a:ext cx="73444" cy="7344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234" name="直接连接符 233"/>
              <p:cNvCxnSpPr>
                <a:stCxn id="227" idx="0"/>
                <a:endCxn id="215" idx="3"/>
              </p:cNvCxnSpPr>
              <p:nvPr/>
            </p:nvCxnSpPr>
            <p:spPr>
              <a:xfrm flipV="1">
                <a:off x="5350966" y="636019"/>
                <a:ext cx="20320" cy="61507"/>
              </a:xfrm>
              <a:prstGeom prst="line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>
                <a:stCxn id="233" idx="0"/>
                <a:endCxn id="215" idx="5"/>
              </p:cNvCxnSpPr>
              <p:nvPr/>
            </p:nvCxnSpPr>
            <p:spPr>
              <a:xfrm flipH="1" flipV="1">
                <a:off x="5423218" y="636019"/>
                <a:ext cx="44427" cy="61507"/>
              </a:xfrm>
              <a:prstGeom prst="line">
                <a:avLst/>
              </a:prstGeom>
              <a:no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组合 132"/>
          <p:cNvGrpSpPr/>
          <p:nvPr/>
        </p:nvGrpSpPr>
        <p:grpSpPr>
          <a:xfrm>
            <a:off x="1385367" y="3818731"/>
            <a:ext cx="837501" cy="1828693"/>
            <a:chOff x="975796" y="1359471"/>
            <a:chExt cx="398082" cy="869216"/>
          </a:xfrm>
        </p:grpSpPr>
        <p:pic>
          <p:nvPicPr>
            <p:cNvPr id="212" name="图形 2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21714" y="1951757"/>
              <a:ext cx="276930" cy="276930"/>
            </a:xfrm>
            <a:prstGeom prst="rect">
              <a:avLst/>
            </a:prstGeom>
          </p:spPr>
        </p:pic>
        <p:grpSp>
          <p:nvGrpSpPr>
            <p:cNvPr id="197" name="组合 196"/>
            <p:cNvGrpSpPr/>
            <p:nvPr/>
          </p:nvGrpSpPr>
          <p:grpSpPr>
            <a:xfrm>
              <a:off x="975796" y="1359471"/>
              <a:ext cx="398082" cy="228624"/>
              <a:chOff x="2681616" y="312253"/>
              <a:chExt cx="398082" cy="228624"/>
            </a:xfrm>
            <a:solidFill>
              <a:schemeClr val="bg1"/>
            </a:solidFill>
          </p:grpSpPr>
          <p:sp>
            <p:nvSpPr>
              <p:cNvPr id="198" name="矩形 197"/>
              <p:cNvSpPr/>
              <p:nvPr/>
            </p:nvSpPr>
            <p:spPr>
              <a:xfrm>
                <a:off x="2681616" y="313799"/>
                <a:ext cx="73444" cy="7344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199" name="直接连接符 198"/>
              <p:cNvCxnSpPr>
                <a:stCxn id="198" idx="3"/>
                <a:endCxn id="200" idx="1"/>
              </p:cNvCxnSpPr>
              <p:nvPr/>
            </p:nvCxnSpPr>
            <p:spPr>
              <a:xfrm flipV="1">
                <a:off x="2755060" y="348975"/>
                <a:ext cx="88875" cy="1546"/>
              </a:xfrm>
              <a:prstGeom prst="line">
                <a:avLst/>
              </a:prstGeom>
              <a:grp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0" name="矩形 199"/>
              <p:cNvSpPr/>
              <p:nvPr/>
            </p:nvSpPr>
            <p:spPr>
              <a:xfrm>
                <a:off x="2843935" y="312253"/>
                <a:ext cx="73444" cy="7344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3006254" y="312253"/>
                <a:ext cx="73444" cy="7344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202" name="直接连接符 201"/>
              <p:cNvCxnSpPr>
                <a:stCxn id="200" idx="3"/>
                <a:endCxn id="201" idx="1"/>
              </p:cNvCxnSpPr>
              <p:nvPr/>
            </p:nvCxnSpPr>
            <p:spPr>
              <a:xfrm>
                <a:off x="2917379" y="348975"/>
                <a:ext cx="88875" cy="0"/>
              </a:xfrm>
              <a:prstGeom prst="line">
                <a:avLst/>
              </a:prstGeom>
              <a:grp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矩形 202"/>
              <p:cNvSpPr/>
              <p:nvPr/>
            </p:nvSpPr>
            <p:spPr>
              <a:xfrm>
                <a:off x="2681616" y="467433"/>
                <a:ext cx="73444" cy="7344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204" name="直接连接符 203"/>
              <p:cNvCxnSpPr>
                <a:stCxn id="203" idx="3"/>
                <a:endCxn id="205" idx="1"/>
              </p:cNvCxnSpPr>
              <p:nvPr/>
            </p:nvCxnSpPr>
            <p:spPr>
              <a:xfrm flipV="1">
                <a:off x="2755060" y="502609"/>
                <a:ext cx="88875" cy="1546"/>
              </a:xfrm>
              <a:prstGeom prst="line">
                <a:avLst/>
              </a:prstGeom>
              <a:grp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5" name="矩形 204"/>
              <p:cNvSpPr/>
              <p:nvPr/>
            </p:nvSpPr>
            <p:spPr>
              <a:xfrm>
                <a:off x="2843935" y="465887"/>
                <a:ext cx="73444" cy="7344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3006254" y="465887"/>
                <a:ext cx="73444" cy="7344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207" name="直接连接符 206"/>
              <p:cNvCxnSpPr>
                <a:stCxn id="205" idx="3"/>
                <a:endCxn id="206" idx="1"/>
              </p:cNvCxnSpPr>
              <p:nvPr/>
            </p:nvCxnSpPr>
            <p:spPr>
              <a:xfrm>
                <a:off x="2917379" y="502609"/>
                <a:ext cx="88875" cy="0"/>
              </a:xfrm>
              <a:prstGeom prst="line">
                <a:avLst/>
              </a:prstGeom>
              <a:grp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>
                <a:stCxn id="198" idx="2"/>
                <a:endCxn id="203" idx="0"/>
              </p:cNvCxnSpPr>
              <p:nvPr/>
            </p:nvCxnSpPr>
            <p:spPr>
              <a:xfrm>
                <a:off x="2718338" y="387243"/>
                <a:ext cx="0" cy="80190"/>
              </a:xfrm>
              <a:prstGeom prst="line">
                <a:avLst/>
              </a:prstGeom>
              <a:grp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>
                <a:stCxn id="200" idx="2"/>
                <a:endCxn id="205" idx="0"/>
              </p:cNvCxnSpPr>
              <p:nvPr/>
            </p:nvCxnSpPr>
            <p:spPr>
              <a:xfrm>
                <a:off x="2880657" y="385697"/>
                <a:ext cx="0" cy="80190"/>
              </a:xfrm>
              <a:prstGeom prst="line">
                <a:avLst/>
              </a:prstGeom>
              <a:grp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>
                <a:stCxn id="201" idx="2"/>
                <a:endCxn id="206" idx="0"/>
              </p:cNvCxnSpPr>
              <p:nvPr/>
            </p:nvCxnSpPr>
            <p:spPr>
              <a:xfrm>
                <a:off x="3042976" y="385697"/>
                <a:ext cx="0" cy="80190"/>
              </a:xfrm>
              <a:prstGeom prst="line">
                <a:avLst/>
              </a:prstGeom>
              <a:grp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组合 134"/>
          <p:cNvGrpSpPr/>
          <p:nvPr/>
        </p:nvGrpSpPr>
        <p:grpSpPr>
          <a:xfrm>
            <a:off x="6864712" y="4923449"/>
            <a:ext cx="1171966" cy="1061370"/>
            <a:chOff x="3580244" y="1884565"/>
            <a:chExt cx="557060" cy="504491"/>
          </a:xfrm>
        </p:grpSpPr>
        <p:sp>
          <p:nvSpPr>
            <p:cNvPr id="136" name="文本框 135"/>
            <p:cNvSpPr txBox="1"/>
            <p:nvPr/>
          </p:nvSpPr>
          <p:spPr>
            <a:xfrm>
              <a:off x="3580244" y="2228134"/>
              <a:ext cx="557060" cy="1609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i="1" dirty="0">
                  <a:latin typeface="+mj-lt"/>
                  <a:cs typeface="Arial" panose="020B0604020202090204" pitchFamily="34" charset="0"/>
                </a:rPr>
                <a:t>Allocation</a:t>
              </a:r>
              <a:endParaRPr lang="zh-CN" altLang="en-US" sz="2200" i="1" dirty="0">
                <a:latin typeface="+mj-lt"/>
                <a:cs typeface="Arial" panose="020B0604020202090204" pitchFamily="34" charset="0"/>
              </a:endParaRPr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3696455" y="1884565"/>
              <a:ext cx="398082" cy="228624"/>
              <a:chOff x="2681616" y="312253"/>
              <a:chExt cx="398082" cy="228624"/>
            </a:xfrm>
            <a:solidFill>
              <a:schemeClr val="bg1"/>
            </a:solidFill>
          </p:grpSpPr>
          <p:sp>
            <p:nvSpPr>
              <p:cNvPr id="138" name="矩形 137"/>
              <p:cNvSpPr/>
              <p:nvPr/>
            </p:nvSpPr>
            <p:spPr>
              <a:xfrm>
                <a:off x="2681616" y="313799"/>
                <a:ext cx="73444" cy="73444"/>
              </a:xfrm>
              <a:prstGeom prst="rect">
                <a:avLst/>
              </a:prstGeom>
              <a:solidFill>
                <a:srgbClr val="309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139" name="直接连接符 138"/>
              <p:cNvCxnSpPr>
                <a:stCxn id="138" idx="3"/>
                <a:endCxn id="140" idx="1"/>
              </p:cNvCxnSpPr>
              <p:nvPr/>
            </p:nvCxnSpPr>
            <p:spPr>
              <a:xfrm flipV="1">
                <a:off x="2755060" y="348975"/>
                <a:ext cx="88875" cy="1546"/>
              </a:xfrm>
              <a:prstGeom prst="line">
                <a:avLst/>
              </a:prstGeom>
              <a:grp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矩形 139"/>
              <p:cNvSpPr/>
              <p:nvPr/>
            </p:nvSpPr>
            <p:spPr>
              <a:xfrm>
                <a:off x="2843935" y="312253"/>
                <a:ext cx="73444" cy="734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3006254" y="312253"/>
                <a:ext cx="73444" cy="734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142" name="直接连接符 141"/>
              <p:cNvCxnSpPr>
                <a:stCxn id="140" idx="3"/>
                <a:endCxn id="141" idx="1"/>
              </p:cNvCxnSpPr>
              <p:nvPr/>
            </p:nvCxnSpPr>
            <p:spPr>
              <a:xfrm>
                <a:off x="2917379" y="348975"/>
                <a:ext cx="88875" cy="0"/>
              </a:xfrm>
              <a:prstGeom prst="line">
                <a:avLst/>
              </a:prstGeom>
              <a:grp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矩形 142"/>
              <p:cNvSpPr/>
              <p:nvPr/>
            </p:nvSpPr>
            <p:spPr>
              <a:xfrm>
                <a:off x="2681616" y="467433"/>
                <a:ext cx="73444" cy="73444"/>
              </a:xfrm>
              <a:prstGeom prst="rect">
                <a:avLst/>
              </a:prstGeom>
              <a:solidFill>
                <a:srgbClr val="309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144" name="直接连接符 143"/>
              <p:cNvCxnSpPr>
                <a:stCxn id="143" idx="3"/>
                <a:endCxn id="145" idx="1"/>
              </p:cNvCxnSpPr>
              <p:nvPr/>
            </p:nvCxnSpPr>
            <p:spPr>
              <a:xfrm flipV="1">
                <a:off x="2755060" y="502609"/>
                <a:ext cx="88875" cy="1546"/>
              </a:xfrm>
              <a:prstGeom prst="line">
                <a:avLst/>
              </a:prstGeom>
              <a:grp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矩形 144"/>
              <p:cNvSpPr/>
              <p:nvPr/>
            </p:nvSpPr>
            <p:spPr>
              <a:xfrm>
                <a:off x="2843935" y="465887"/>
                <a:ext cx="73444" cy="73444"/>
              </a:xfrm>
              <a:prstGeom prst="rect">
                <a:avLst/>
              </a:prstGeom>
              <a:solidFill>
                <a:srgbClr val="3090B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3006254" y="465887"/>
                <a:ext cx="73444" cy="734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8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147" name="直接连接符 146"/>
              <p:cNvCxnSpPr>
                <a:stCxn id="145" idx="3"/>
                <a:endCxn id="146" idx="1"/>
              </p:cNvCxnSpPr>
              <p:nvPr/>
            </p:nvCxnSpPr>
            <p:spPr>
              <a:xfrm>
                <a:off x="2917379" y="502609"/>
                <a:ext cx="88875" cy="0"/>
              </a:xfrm>
              <a:prstGeom prst="line">
                <a:avLst/>
              </a:prstGeom>
              <a:grp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>
                <a:stCxn id="138" idx="2"/>
                <a:endCxn id="143" idx="0"/>
              </p:cNvCxnSpPr>
              <p:nvPr/>
            </p:nvCxnSpPr>
            <p:spPr>
              <a:xfrm>
                <a:off x="2718338" y="387243"/>
                <a:ext cx="0" cy="80190"/>
              </a:xfrm>
              <a:prstGeom prst="line">
                <a:avLst/>
              </a:prstGeom>
              <a:grp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>
                <a:stCxn id="140" idx="2"/>
                <a:endCxn id="145" idx="0"/>
              </p:cNvCxnSpPr>
              <p:nvPr/>
            </p:nvCxnSpPr>
            <p:spPr>
              <a:xfrm>
                <a:off x="2880657" y="385697"/>
                <a:ext cx="0" cy="80190"/>
              </a:xfrm>
              <a:prstGeom prst="line">
                <a:avLst/>
              </a:prstGeom>
              <a:grp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>
                <a:stCxn id="141" idx="2"/>
                <a:endCxn id="146" idx="0"/>
              </p:cNvCxnSpPr>
              <p:nvPr/>
            </p:nvCxnSpPr>
            <p:spPr>
              <a:xfrm>
                <a:off x="3042976" y="385697"/>
                <a:ext cx="0" cy="80190"/>
              </a:xfrm>
              <a:prstGeom prst="line">
                <a:avLst/>
              </a:prstGeom>
              <a:grpFill/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5" name="组合 244"/>
          <p:cNvGrpSpPr/>
          <p:nvPr/>
        </p:nvGrpSpPr>
        <p:grpSpPr>
          <a:xfrm>
            <a:off x="4897282" y="3818731"/>
            <a:ext cx="1568428" cy="2155407"/>
            <a:chOff x="4897282" y="3818731"/>
            <a:chExt cx="1568428" cy="2155407"/>
          </a:xfrm>
        </p:grpSpPr>
        <p:grpSp>
          <p:nvGrpSpPr>
            <p:cNvPr id="134" name="组合 133"/>
            <p:cNvGrpSpPr/>
            <p:nvPr/>
          </p:nvGrpSpPr>
          <p:grpSpPr>
            <a:xfrm>
              <a:off x="4897282" y="3818731"/>
              <a:ext cx="1568428" cy="2155407"/>
              <a:chOff x="2645083" y="1359471"/>
              <a:chExt cx="745507" cy="1024510"/>
            </a:xfrm>
          </p:grpSpPr>
          <p:sp>
            <p:nvSpPr>
              <p:cNvPr id="151" name="文本框 150"/>
              <p:cNvSpPr txBox="1"/>
              <p:nvPr/>
            </p:nvSpPr>
            <p:spPr>
              <a:xfrm>
                <a:off x="2645083" y="2201115"/>
                <a:ext cx="745507" cy="182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bIns="0" rtlCol="0">
                <a:spAutoFit/>
              </a:bodyPr>
              <a:lstStyle/>
              <a:p>
                <a:pPr algn="ctr"/>
                <a:r>
                  <a:rPr lang="en-US" altLang="zh-CN" sz="2200" i="1" dirty="0">
                    <a:latin typeface="+mj-lt"/>
                    <a:cs typeface="Arial" panose="020B0604020202090204" pitchFamily="34" charset="0"/>
                  </a:rPr>
                  <a:t>Partition</a:t>
                </a:r>
                <a:endParaRPr lang="en-US" altLang="zh-CN" sz="2200" i="1" dirty="0">
                  <a:latin typeface="+mj-lt"/>
                  <a:cs typeface="Arial" panose="020B0604020202090204" pitchFamily="34" charset="0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2682046" y="1801219"/>
                <a:ext cx="638987" cy="421069"/>
                <a:chOff x="2682046" y="1801219"/>
                <a:chExt cx="638987" cy="421069"/>
              </a:xfrm>
            </p:grpSpPr>
            <p:grpSp>
              <p:nvGrpSpPr>
                <p:cNvPr id="171" name="组合 170"/>
                <p:cNvGrpSpPr/>
                <p:nvPr/>
              </p:nvGrpSpPr>
              <p:grpSpPr>
                <a:xfrm>
                  <a:off x="2682046" y="1801219"/>
                  <a:ext cx="295468" cy="421069"/>
                  <a:chOff x="2682046" y="1801219"/>
                  <a:chExt cx="295468" cy="421069"/>
                </a:xfrm>
              </p:grpSpPr>
              <p:sp>
                <p:nvSpPr>
                  <p:cNvPr id="183" name="矩形 182"/>
                  <p:cNvSpPr/>
                  <p:nvPr/>
                </p:nvSpPr>
                <p:spPr>
                  <a:xfrm>
                    <a:off x="2682046" y="1801219"/>
                    <a:ext cx="295468" cy="421069"/>
                  </a:xfrm>
                  <a:prstGeom prst="rect">
                    <a:avLst/>
                  </a:prstGeom>
                  <a:solidFill>
                    <a:srgbClr val="3090BF"/>
                  </a:solidFill>
                  <a:ln w="25400" cap="flat">
                    <a:noFill/>
                    <a:prstDash val="solid"/>
                    <a:miter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800">
                      <a:latin typeface="Arial" panose="020B0604020202090204" pitchFamily="34" charset="0"/>
                      <a:cs typeface="Arial" panose="020B0604020202090204" pitchFamily="34" charset="0"/>
                    </a:endParaRPr>
                  </a:p>
                </p:txBody>
              </p:sp>
              <p:grpSp>
                <p:nvGrpSpPr>
                  <p:cNvPr id="184" name="组合 183"/>
                  <p:cNvGrpSpPr/>
                  <p:nvPr/>
                </p:nvGrpSpPr>
                <p:grpSpPr>
                  <a:xfrm>
                    <a:off x="2702104" y="1839660"/>
                    <a:ext cx="244726" cy="326241"/>
                    <a:chOff x="4298912" y="3325243"/>
                    <a:chExt cx="244726" cy="326241"/>
                  </a:xfrm>
                </p:grpSpPr>
                <p:sp>
                  <p:nvSpPr>
                    <p:cNvPr id="185" name="椭圆 184"/>
                    <p:cNvSpPr/>
                    <p:nvPr/>
                  </p:nvSpPr>
                  <p:spPr>
                    <a:xfrm>
                      <a:off x="4414777" y="3325243"/>
                      <a:ext cx="73444" cy="73444"/>
                    </a:xfrm>
                    <a:prstGeom prst="ellipse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zh-CN" altLang="en-US" sz="800" dirty="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p:txBody>
                </p:sp>
                <p:sp>
                  <p:nvSpPr>
                    <p:cNvPr id="186" name="椭圆 185"/>
                    <p:cNvSpPr/>
                    <p:nvPr/>
                  </p:nvSpPr>
                  <p:spPr>
                    <a:xfrm>
                      <a:off x="4356601" y="3447738"/>
                      <a:ext cx="73444" cy="73444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zh-CN" altLang="en-US" sz="800" dirty="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p:txBody>
                </p:sp>
                <p:cxnSp>
                  <p:nvCxnSpPr>
                    <p:cNvPr id="187" name="直接连接符 186"/>
                    <p:cNvCxnSpPr>
                      <a:stCxn id="186" idx="0"/>
                      <a:endCxn id="185" idx="3"/>
                    </p:cNvCxnSpPr>
                    <p:nvPr/>
                  </p:nvCxnSpPr>
                  <p:spPr>
                    <a:xfrm flipV="1">
                      <a:off x="4393323" y="3387931"/>
                      <a:ext cx="32210" cy="59807"/>
                    </a:xfrm>
                    <a:prstGeom prst="line">
                      <a:avLst/>
                    </a:prstGeom>
                    <a:noFill/>
                    <a:ln w="9525"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直接连接符 187"/>
                    <p:cNvCxnSpPr>
                      <a:stCxn id="191" idx="0"/>
                      <a:endCxn id="185" idx="5"/>
                    </p:cNvCxnSpPr>
                    <p:nvPr/>
                  </p:nvCxnSpPr>
                  <p:spPr>
                    <a:xfrm flipH="1" flipV="1">
                      <a:off x="4477465" y="3387931"/>
                      <a:ext cx="29451" cy="59807"/>
                    </a:xfrm>
                    <a:prstGeom prst="line">
                      <a:avLst/>
                    </a:prstGeom>
                    <a:noFill/>
                    <a:ln w="9525"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直接连接符 188"/>
                    <p:cNvCxnSpPr>
                      <a:stCxn id="193" idx="0"/>
                      <a:endCxn id="186" idx="5"/>
                    </p:cNvCxnSpPr>
                    <p:nvPr/>
                  </p:nvCxnSpPr>
                  <p:spPr>
                    <a:xfrm flipH="1" flipV="1">
                      <a:off x="4419289" y="3510426"/>
                      <a:ext cx="36187" cy="67614"/>
                    </a:xfrm>
                    <a:prstGeom prst="line">
                      <a:avLst/>
                    </a:prstGeom>
                    <a:noFill/>
                    <a:ln w="9525"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直接连接符 189"/>
                    <p:cNvCxnSpPr>
                      <a:stCxn id="192" idx="0"/>
                      <a:endCxn id="186" idx="3"/>
                    </p:cNvCxnSpPr>
                    <p:nvPr/>
                  </p:nvCxnSpPr>
                  <p:spPr>
                    <a:xfrm flipV="1">
                      <a:off x="4335634" y="3510426"/>
                      <a:ext cx="31723" cy="67614"/>
                    </a:xfrm>
                    <a:prstGeom prst="line">
                      <a:avLst/>
                    </a:prstGeom>
                    <a:noFill/>
                    <a:ln w="9525"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1" name="矩形 190"/>
                    <p:cNvSpPr/>
                    <p:nvPr/>
                  </p:nvSpPr>
                  <p:spPr>
                    <a:xfrm>
                      <a:off x="4470194" y="3447738"/>
                      <a:ext cx="73444" cy="73444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endParaRPr lang="zh-CN" altLang="en-US" sz="80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p:txBody>
                </p:sp>
                <p:sp>
                  <p:nvSpPr>
                    <p:cNvPr id="192" name="矩形 191"/>
                    <p:cNvSpPr/>
                    <p:nvPr/>
                  </p:nvSpPr>
                  <p:spPr>
                    <a:xfrm>
                      <a:off x="4298912" y="3578040"/>
                      <a:ext cx="73444" cy="73444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endParaRPr lang="zh-CN" altLang="en-US" sz="80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p:txBody>
                </p:sp>
                <p:sp>
                  <p:nvSpPr>
                    <p:cNvPr id="193" name="矩形 192"/>
                    <p:cNvSpPr/>
                    <p:nvPr/>
                  </p:nvSpPr>
                  <p:spPr>
                    <a:xfrm>
                      <a:off x="4418754" y="3578040"/>
                      <a:ext cx="73444" cy="73444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endParaRPr lang="zh-CN" altLang="en-US" sz="80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72" name="组合 171"/>
                <p:cNvGrpSpPr/>
                <p:nvPr/>
              </p:nvGrpSpPr>
              <p:grpSpPr>
                <a:xfrm>
                  <a:off x="3025565" y="1801219"/>
                  <a:ext cx="295468" cy="421069"/>
                  <a:chOff x="3025565" y="1801219"/>
                  <a:chExt cx="295468" cy="421069"/>
                </a:xfrm>
              </p:grpSpPr>
              <p:sp>
                <p:nvSpPr>
                  <p:cNvPr id="173" name="矩形 172"/>
                  <p:cNvSpPr/>
                  <p:nvPr/>
                </p:nvSpPr>
                <p:spPr>
                  <a:xfrm>
                    <a:off x="3025565" y="1801219"/>
                    <a:ext cx="295468" cy="421069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800">
                      <a:latin typeface="Arial" panose="020B0604020202090204" pitchFamily="34" charset="0"/>
                      <a:cs typeface="Arial" panose="020B0604020202090204" pitchFamily="34" charset="0"/>
                    </a:endParaRPr>
                  </a:p>
                </p:txBody>
              </p:sp>
              <p:grpSp>
                <p:nvGrpSpPr>
                  <p:cNvPr id="174" name="组合 173"/>
                  <p:cNvGrpSpPr/>
                  <p:nvPr/>
                </p:nvGrpSpPr>
                <p:grpSpPr>
                  <a:xfrm>
                    <a:off x="3048588" y="1839660"/>
                    <a:ext cx="257405" cy="326241"/>
                    <a:chOff x="4587683" y="3331350"/>
                    <a:chExt cx="257405" cy="326241"/>
                  </a:xfrm>
                </p:grpSpPr>
                <p:sp>
                  <p:nvSpPr>
                    <p:cNvPr id="175" name="椭圆 174"/>
                    <p:cNvSpPr/>
                    <p:nvPr/>
                  </p:nvSpPr>
                  <p:spPr>
                    <a:xfrm>
                      <a:off x="4631844" y="3331350"/>
                      <a:ext cx="73444" cy="73444"/>
                    </a:xfrm>
                    <a:prstGeom prst="ellipse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zh-CN" altLang="en-US" sz="800" dirty="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p:txBody>
                </p:sp>
                <p:cxnSp>
                  <p:nvCxnSpPr>
                    <p:cNvPr id="176" name="直接连接符 175"/>
                    <p:cNvCxnSpPr>
                      <a:stCxn id="126" idx="0"/>
                      <a:endCxn id="175" idx="5"/>
                    </p:cNvCxnSpPr>
                    <p:nvPr/>
                  </p:nvCxnSpPr>
                  <p:spPr>
                    <a:xfrm flipH="1" flipV="1">
                      <a:off x="4694532" y="3394038"/>
                      <a:ext cx="39527" cy="58362"/>
                    </a:xfrm>
                    <a:prstGeom prst="line">
                      <a:avLst/>
                    </a:prstGeom>
                    <a:noFill/>
                    <a:ln w="9525"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" name="矩形 176"/>
                    <p:cNvSpPr/>
                    <p:nvPr/>
                  </p:nvSpPr>
                  <p:spPr>
                    <a:xfrm>
                      <a:off x="4654965" y="3584147"/>
                      <a:ext cx="73444" cy="73444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endParaRPr lang="zh-CN" altLang="en-US" sz="80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p:txBody>
                </p:sp>
                <p:sp>
                  <p:nvSpPr>
                    <p:cNvPr id="178" name="矩形 177"/>
                    <p:cNvSpPr/>
                    <p:nvPr/>
                  </p:nvSpPr>
                  <p:spPr>
                    <a:xfrm>
                      <a:off x="4587683" y="3453845"/>
                      <a:ext cx="73444" cy="73444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endParaRPr lang="zh-CN" altLang="en-US" sz="80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p:txBody>
                </p:sp>
                <p:cxnSp>
                  <p:nvCxnSpPr>
                    <p:cNvPr id="179" name="直接连接符 178"/>
                    <p:cNvCxnSpPr>
                      <a:stCxn id="178" idx="0"/>
                      <a:endCxn id="175" idx="3"/>
                    </p:cNvCxnSpPr>
                    <p:nvPr/>
                  </p:nvCxnSpPr>
                  <p:spPr>
                    <a:xfrm flipV="1">
                      <a:off x="4624405" y="3394038"/>
                      <a:ext cx="18195" cy="59807"/>
                    </a:xfrm>
                    <a:prstGeom prst="line">
                      <a:avLst/>
                    </a:prstGeom>
                    <a:noFill/>
                    <a:ln w="9525"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0" name="矩形 179"/>
                    <p:cNvSpPr/>
                    <p:nvPr/>
                  </p:nvSpPr>
                  <p:spPr>
                    <a:xfrm>
                      <a:off x="4771644" y="3584147"/>
                      <a:ext cx="73444" cy="73444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endParaRPr lang="zh-CN" altLang="en-US" sz="80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p:txBody>
                </p:sp>
                <p:cxnSp>
                  <p:nvCxnSpPr>
                    <p:cNvPr id="181" name="直接连接符 180"/>
                    <p:cNvCxnSpPr>
                      <a:stCxn id="177" idx="0"/>
                      <a:endCxn id="126" idx="3"/>
                    </p:cNvCxnSpPr>
                    <p:nvPr/>
                  </p:nvCxnSpPr>
                  <p:spPr>
                    <a:xfrm flipV="1">
                      <a:off x="4691687" y="3515088"/>
                      <a:ext cx="16406" cy="69059"/>
                    </a:xfrm>
                    <a:prstGeom prst="line">
                      <a:avLst/>
                    </a:prstGeom>
                    <a:noFill/>
                    <a:ln w="9525"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直接连接符 181"/>
                    <p:cNvCxnSpPr>
                      <a:stCxn id="180" idx="0"/>
                      <a:endCxn id="126" idx="5"/>
                    </p:cNvCxnSpPr>
                    <p:nvPr/>
                  </p:nvCxnSpPr>
                  <p:spPr>
                    <a:xfrm flipH="1" flipV="1">
                      <a:off x="4760025" y="3515088"/>
                      <a:ext cx="48341" cy="69059"/>
                    </a:xfrm>
                    <a:prstGeom prst="line">
                      <a:avLst/>
                    </a:prstGeom>
                    <a:noFill/>
                    <a:ln w="9525"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53" name="组合 152"/>
              <p:cNvGrpSpPr/>
              <p:nvPr/>
            </p:nvGrpSpPr>
            <p:grpSpPr>
              <a:xfrm>
                <a:off x="2770536" y="1359471"/>
                <a:ext cx="462112" cy="249232"/>
                <a:chOff x="2770536" y="1418167"/>
                <a:chExt cx="462112" cy="249232"/>
              </a:xfrm>
            </p:grpSpPr>
            <p:grpSp>
              <p:nvGrpSpPr>
                <p:cNvPr id="154" name="组合 153"/>
                <p:cNvGrpSpPr/>
                <p:nvPr/>
              </p:nvGrpSpPr>
              <p:grpSpPr>
                <a:xfrm>
                  <a:off x="2770536" y="1418167"/>
                  <a:ext cx="462112" cy="249232"/>
                  <a:chOff x="2770536" y="1418167"/>
                  <a:chExt cx="462112" cy="249232"/>
                </a:xfrm>
              </p:grpSpPr>
              <p:sp>
                <p:nvSpPr>
                  <p:cNvPr id="169" name="任意多边形: 形状 168"/>
                  <p:cNvSpPr/>
                  <p:nvPr/>
                </p:nvSpPr>
                <p:spPr>
                  <a:xfrm>
                    <a:off x="2770536" y="1419224"/>
                    <a:ext cx="370671" cy="248175"/>
                  </a:xfrm>
                  <a:custGeom>
                    <a:avLst/>
                    <a:gdLst>
                      <a:gd name="connsiteX0" fmla="*/ 0 w 370671"/>
                      <a:gd name="connsiteY0" fmla="*/ 0 h 248175"/>
                      <a:gd name="connsiteX1" fmla="*/ 98953 w 370671"/>
                      <a:gd name="connsiteY1" fmla="*/ 0 h 248175"/>
                      <a:gd name="connsiteX2" fmla="*/ 370671 w 370671"/>
                      <a:gd name="connsiteY2" fmla="*/ 248175 h 248175"/>
                      <a:gd name="connsiteX3" fmla="*/ 0 w 370671"/>
                      <a:gd name="connsiteY3" fmla="*/ 248175 h 248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0671" h="248175">
                        <a:moveTo>
                          <a:pt x="0" y="0"/>
                        </a:moveTo>
                        <a:lnTo>
                          <a:pt x="98953" y="0"/>
                        </a:lnTo>
                        <a:lnTo>
                          <a:pt x="370671" y="248175"/>
                        </a:lnTo>
                        <a:lnTo>
                          <a:pt x="0" y="248175"/>
                        </a:lnTo>
                        <a:close/>
                      </a:path>
                    </a:pathLst>
                  </a:custGeom>
                  <a:solidFill>
                    <a:srgbClr val="3090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800" dirty="0">
                      <a:latin typeface="Arial" panose="020B0604020202090204" pitchFamily="34" charset="0"/>
                      <a:cs typeface="Arial" panose="020B0604020202090204" pitchFamily="34" charset="0"/>
                    </a:endParaRPr>
                  </a:p>
                </p:txBody>
              </p:sp>
              <p:sp>
                <p:nvSpPr>
                  <p:cNvPr id="170" name="任意多边形: 形状 169"/>
                  <p:cNvSpPr/>
                  <p:nvPr/>
                </p:nvSpPr>
                <p:spPr>
                  <a:xfrm rot="10800000">
                    <a:off x="2861977" y="1418167"/>
                    <a:ext cx="370671" cy="248970"/>
                  </a:xfrm>
                  <a:custGeom>
                    <a:avLst/>
                    <a:gdLst>
                      <a:gd name="connsiteX0" fmla="*/ 370671 w 370671"/>
                      <a:gd name="connsiteY0" fmla="*/ 248970 h 248970"/>
                      <a:gd name="connsiteX1" fmla="*/ 0 w 370671"/>
                      <a:gd name="connsiteY1" fmla="*/ 248970 h 248970"/>
                      <a:gd name="connsiteX2" fmla="*/ 0 w 370671"/>
                      <a:gd name="connsiteY2" fmla="*/ 0 h 248970"/>
                      <a:gd name="connsiteX3" fmla="*/ 98083 w 370671"/>
                      <a:gd name="connsiteY3" fmla="*/ 0 h 248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0671" h="248970">
                        <a:moveTo>
                          <a:pt x="370671" y="248970"/>
                        </a:moveTo>
                        <a:lnTo>
                          <a:pt x="0" y="248970"/>
                        </a:lnTo>
                        <a:lnTo>
                          <a:pt x="0" y="0"/>
                        </a:lnTo>
                        <a:lnTo>
                          <a:pt x="98083" y="0"/>
                        </a:ln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 sz="800">
                      <a:latin typeface="Arial" panose="020B0604020202090204" pitchFamily="34" charset="0"/>
                      <a:cs typeface="Arial" panose="020B0604020202090204" pitchFamily="34" charset="0"/>
                    </a:endParaRPr>
                  </a:p>
                </p:txBody>
              </p:sp>
            </p:grpSp>
            <p:grpSp>
              <p:nvGrpSpPr>
                <p:cNvPr id="155" name="组合 154"/>
                <p:cNvGrpSpPr/>
                <p:nvPr/>
              </p:nvGrpSpPr>
              <p:grpSpPr>
                <a:xfrm>
                  <a:off x="2801883" y="1430719"/>
                  <a:ext cx="398082" cy="228624"/>
                  <a:chOff x="2681616" y="312253"/>
                  <a:chExt cx="398082" cy="228624"/>
                </a:xfrm>
                <a:solidFill>
                  <a:schemeClr val="bg1"/>
                </a:solidFill>
              </p:grpSpPr>
              <p:sp>
                <p:nvSpPr>
                  <p:cNvPr id="156" name="矩形 155"/>
                  <p:cNvSpPr/>
                  <p:nvPr/>
                </p:nvSpPr>
                <p:spPr>
                  <a:xfrm>
                    <a:off x="2681616" y="313799"/>
                    <a:ext cx="73444" cy="73444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zh-CN" altLang="en-US" sz="800">
                      <a:latin typeface="Arial" panose="020B0604020202090204" pitchFamily="34" charset="0"/>
                      <a:cs typeface="Arial" panose="020B0604020202090204" pitchFamily="34" charset="0"/>
                    </a:endParaRPr>
                  </a:p>
                </p:txBody>
              </p:sp>
              <p:cxnSp>
                <p:nvCxnSpPr>
                  <p:cNvPr id="157" name="直接连接符 156"/>
                  <p:cNvCxnSpPr>
                    <a:stCxn id="156" idx="3"/>
                    <a:endCxn id="158" idx="1"/>
                  </p:cNvCxnSpPr>
                  <p:nvPr/>
                </p:nvCxnSpPr>
                <p:spPr>
                  <a:xfrm flipV="1">
                    <a:off x="2755060" y="348975"/>
                    <a:ext cx="88875" cy="1546"/>
                  </a:xfrm>
                  <a:prstGeom prst="line">
                    <a:avLst/>
                  </a:prstGeom>
                  <a:grpFill/>
                  <a:ln w="9525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" name="矩形 157"/>
                  <p:cNvSpPr/>
                  <p:nvPr/>
                </p:nvSpPr>
                <p:spPr>
                  <a:xfrm>
                    <a:off x="2843935" y="312253"/>
                    <a:ext cx="73444" cy="73444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zh-CN" altLang="en-US" sz="800">
                      <a:latin typeface="Arial" panose="020B0604020202090204" pitchFamily="34" charset="0"/>
                      <a:cs typeface="Arial" panose="020B0604020202090204" pitchFamily="34" charset="0"/>
                    </a:endParaRPr>
                  </a:p>
                </p:txBody>
              </p:sp>
              <p:sp>
                <p:nvSpPr>
                  <p:cNvPr id="159" name="矩形 158"/>
                  <p:cNvSpPr/>
                  <p:nvPr/>
                </p:nvSpPr>
                <p:spPr>
                  <a:xfrm>
                    <a:off x="3006254" y="312253"/>
                    <a:ext cx="73444" cy="73444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zh-CN" altLang="en-US" sz="800">
                      <a:latin typeface="Arial" panose="020B0604020202090204" pitchFamily="34" charset="0"/>
                      <a:cs typeface="Arial" panose="020B0604020202090204" pitchFamily="34" charset="0"/>
                    </a:endParaRPr>
                  </a:p>
                </p:txBody>
              </p:sp>
              <p:cxnSp>
                <p:nvCxnSpPr>
                  <p:cNvPr id="160" name="直接连接符 159"/>
                  <p:cNvCxnSpPr>
                    <a:stCxn id="158" idx="3"/>
                    <a:endCxn id="159" idx="1"/>
                  </p:cNvCxnSpPr>
                  <p:nvPr/>
                </p:nvCxnSpPr>
                <p:spPr>
                  <a:xfrm>
                    <a:off x="2917379" y="348975"/>
                    <a:ext cx="88875" cy="0"/>
                  </a:xfrm>
                  <a:prstGeom prst="line">
                    <a:avLst/>
                  </a:prstGeom>
                  <a:grpFill/>
                  <a:ln w="9525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矩形 160"/>
                  <p:cNvSpPr/>
                  <p:nvPr/>
                </p:nvSpPr>
                <p:spPr>
                  <a:xfrm>
                    <a:off x="2681616" y="467433"/>
                    <a:ext cx="73444" cy="73444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zh-CN" altLang="en-US" sz="800">
                      <a:latin typeface="Arial" panose="020B0604020202090204" pitchFamily="34" charset="0"/>
                      <a:cs typeface="Arial" panose="020B0604020202090204" pitchFamily="34" charset="0"/>
                    </a:endParaRPr>
                  </a:p>
                </p:txBody>
              </p:sp>
              <p:cxnSp>
                <p:nvCxnSpPr>
                  <p:cNvPr id="162" name="直接连接符 161"/>
                  <p:cNvCxnSpPr>
                    <a:stCxn id="161" idx="3"/>
                    <a:endCxn id="163" idx="1"/>
                  </p:cNvCxnSpPr>
                  <p:nvPr/>
                </p:nvCxnSpPr>
                <p:spPr>
                  <a:xfrm flipV="1">
                    <a:off x="2755060" y="502609"/>
                    <a:ext cx="88875" cy="1546"/>
                  </a:xfrm>
                  <a:prstGeom prst="line">
                    <a:avLst/>
                  </a:prstGeom>
                  <a:grpFill/>
                  <a:ln w="9525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矩形 162"/>
                  <p:cNvSpPr/>
                  <p:nvPr/>
                </p:nvSpPr>
                <p:spPr>
                  <a:xfrm>
                    <a:off x="2843935" y="465887"/>
                    <a:ext cx="73444" cy="73444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zh-CN" altLang="en-US" sz="800">
                      <a:latin typeface="Arial" panose="020B0604020202090204" pitchFamily="34" charset="0"/>
                      <a:cs typeface="Arial" panose="020B0604020202090204" pitchFamily="34" charset="0"/>
                    </a:endParaRPr>
                  </a:p>
                </p:txBody>
              </p:sp>
              <p:sp>
                <p:nvSpPr>
                  <p:cNvPr id="164" name="矩形 163"/>
                  <p:cNvSpPr/>
                  <p:nvPr/>
                </p:nvSpPr>
                <p:spPr>
                  <a:xfrm>
                    <a:off x="3006254" y="465887"/>
                    <a:ext cx="73444" cy="73444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zh-CN" altLang="en-US" sz="800">
                      <a:latin typeface="Arial" panose="020B0604020202090204" pitchFamily="34" charset="0"/>
                      <a:cs typeface="Arial" panose="020B0604020202090204" pitchFamily="34" charset="0"/>
                    </a:endParaRPr>
                  </a:p>
                </p:txBody>
              </p:sp>
              <p:cxnSp>
                <p:nvCxnSpPr>
                  <p:cNvPr id="165" name="直接连接符 164"/>
                  <p:cNvCxnSpPr>
                    <a:stCxn id="163" idx="3"/>
                    <a:endCxn id="164" idx="1"/>
                  </p:cNvCxnSpPr>
                  <p:nvPr/>
                </p:nvCxnSpPr>
                <p:spPr>
                  <a:xfrm>
                    <a:off x="2917379" y="502609"/>
                    <a:ext cx="88875" cy="0"/>
                  </a:xfrm>
                  <a:prstGeom prst="line">
                    <a:avLst/>
                  </a:prstGeom>
                  <a:grpFill/>
                  <a:ln w="9525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接连接符 165"/>
                  <p:cNvCxnSpPr>
                    <a:stCxn id="156" idx="2"/>
                    <a:endCxn id="161" idx="0"/>
                  </p:cNvCxnSpPr>
                  <p:nvPr/>
                </p:nvCxnSpPr>
                <p:spPr>
                  <a:xfrm>
                    <a:off x="2718338" y="387243"/>
                    <a:ext cx="0" cy="80190"/>
                  </a:xfrm>
                  <a:prstGeom prst="line">
                    <a:avLst/>
                  </a:prstGeom>
                  <a:grpFill/>
                  <a:ln w="9525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接连接符 166"/>
                  <p:cNvCxnSpPr>
                    <a:stCxn id="158" idx="2"/>
                    <a:endCxn id="163" idx="0"/>
                  </p:cNvCxnSpPr>
                  <p:nvPr/>
                </p:nvCxnSpPr>
                <p:spPr>
                  <a:xfrm>
                    <a:off x="2880657" y="385697"/>
                    <a:ext cx="0" cy="80190"/>
                  </a:xfrm>
                  <a:prstGeom prst="line">
                    <a:avLst/>
                  </a:prstGeom>
                  <a:grpFill/>
                  <a:ln w="9525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接连接符 167"/>
                  <p:cNvCxnSpPr>
                    <a:stCxn id="159" idx="2"/>
                    <a:endCxn id="164" idx="0"/>
                  </p:cNvCxnSpPr>
                  <p:nvPr/>
                </p:nvCxnSpPr>
                <p:spPr>
                  <a:xfrm>
                    <a:off x="3042976" y="385697"/>
                    <a:ext cx="0" cy="80190"/>
                  </a:xfrm>
                  <a:prstGeom prst="line">
                    <a:avLst/>
                  </a:prstGeom>
                  <a:grpFill/>
                  <a:ln w="9525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26" name="椭圆 125"/>
            <p:cNvSpPr/>
            <p:nvPr/>
          </p:nvSpPr>
          <p:spPr>
            <a:xfrm>
              <a:off x="5976886" y="5083643"/>
              <a:ext cx="154514" cy="1545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242" name="TextBox 32"/>
          <p:cNvSpPr txBox="1"/>
          <p:nvPr/>
        </p:nvSpPr>
        <p:spPr>
          <a:xfrm>
            <a:off x="1207440" y="4332038"/>
            <a:ext cx="1248691" cy="570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200" i="1" dirty="0">
                <a:latin typeface="+mj-lt"/>
                <a:cs typeface="Arial" panose="020B0604020202090204" pitchFamily="34" charset="0"/>
              </a:rPr>
              <a:t>Coupling Map</a:t>
            </a:r>
            <a:endParaRPr lang="en-US" sz="2200" i="1" dirty="0">
              <a:latin typeface="+mj-lt"/>
              <a:cs typeface="Arial" panose="020B0604020202090204" pitchFamily="34" charset="0"/>
            </a:endParaRPr>
          </a:p>
        </p:txBody>
      </p:sp>
      <p:sp>
        <p:nvSpPr>
          <p:cNvPr id="243" name="TextBox 32"/>
          <p:cNvSpPr txBox="1"/>
          <p:nvPr/>
        </p:nvSpPr>
        <p:spPr>
          <a:xfrm>
            <a:off x="1026334" y="5593105"/>
            <a:ext cx="1433248" cy="570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200" i="1" dirty="0">
                <a:latin typeface="+mj-lt"/>
                <a:cs typeface="Arial" panose="020B0604020202090204" pitchFamily="34" charset="0"/>
              </a:rPr>
              <a:t>Calibration Data</a:t>
            </a:r>
            <a:endParaRPr lang="en-US" sz="2200" i="1" dirty="0">
              <a:latin typeface="+mj-lt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  <p:bldP spid="2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Hierarchy tree construction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Workflow</a:t>
            </a:r>
            <a:endParaRPr lang="en-US" altLang="zh-CN" dirty="0"/>
          </a:p>
          <a:p>
            <a:pPr marL="914400" lvl="1" indent="-457200">
              <a:buAutoNum type="arabicPeriod"/>
            </a:pPr>
            <a:r>
              <a:rPr lang="en-US" altLang="zh-CN" sz="2400" dirty="0"/>
              <a:t>Each qubit forms a community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en-US" altLang="zh-CN" sz="2400" dirty="0"/>
              <a:t>Merge two communities that can maximize the reward function </a:t>
            </a:r>
            <a:r>
              <a:rPr lang="en-US" altLang="zh-CN" sz="2400" b="1" i="1" dirty="0"/>
              <a:t>F </a:t>
            </a:r>
            <a:r>
              <a:rPr lang="en-US" altLang="zh-CN" sz="2400" dirty="0"/>
              <a:t>until there is only one community containing all qubits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grpSp>
        <p:nvGrpSpPr>
          <p:cNvPr id="63" name="组合 62"/>
          <p:cNvGrpSpPr/>
          <p:nvPr/>
        </p:nvGrpSpPr>
        <p:grpSpPr>
          <a:xfrm>
            <a:off x="698078" y="3667300"/>
            <a:ext cx="1530863" cy="1751395"/>
            <a:chOff x="1209089" y="1993662"/>
            <a:chExt cx="1225180" cy="1401675"/>
          </a:xfrm>
        </p:grpSpPr>
        <p:sp>
          <p:nvSpPr>
            <p:cNvPr id="64" name="椭圆 63"/>
            <p:cNvSpPr/>
            <p:nvPr/>
          </p:nvSpPr>
          <p:spPr>
            <a:xfrm>
              <a:off x="1209089" y="2174528"/>
              <a:ext cx="254554" cy="260868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1.4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65" name="直接连接符 64"/>
            <p:cNvCxnSpPr>
              <a:stCxn id="66" idx="2"/>
              <a:endCxn id="64" idx="6"/>
            </p:cNvCxnSpPr>
            <p:nvPr/>
          </p:nvCxnSpPr>
          <p:spPr>
            <a:xfrm flipH="1">
              <a:off x="1463643" y="2304962"/>
              <a:ext cx="230759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1694402" y="2174528"/>
              <a:ext cx="254554" cy="260868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3.5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2179715" y="2174528"/>
              <a:ext cx="254554" cy="260868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3.3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1694402" y="3134469"/>
              <a:ext cx="254554" cy="260868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3.0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1694401" y="2654498"/>
              <a:ext cx="254554" cy="260868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3.3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70" name="直接连接符 69"/>
            <p:cNvCxnSpPr>
              <a:stCxn id="69" idx="0"/>
              <a:endCxn id="66" idx="4"/>
            </p:cNvCxnSpPr>
            <p:nvPr/>
          </p:nvCxnSpPr>
          <p:spPr>
            <a:xfrm flipV="1">
              <a:off x="1821678" y="2435396"/>
              <a:ext cx="1" cy="219102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9" idx="4"/>
              <a:endCxn id="68" idx="0"/>
            </p:cNvCxnSpPr>
            <p:nvPr/>
          </p:nvCxnSpPr>
          <p:spPr>
            <a:xfrm>
              <a:off x="1821678" y="2915366"/>
              <a:ext cx="1" cy="219103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7" idx="2"/>
              <a:endCxn id="66" idx="6"/>
            </p:cNvCxnSpPr>
            <p:nvPr/>
          </p:nvCxnSpPr>
          <p:spPr>
            <a:xfrm flipH="1">
              <a:off x="1948956" y="2304962"/>
              <a:ext cx="230759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1281020" y="1993662"/>
              <a:ext cx="193144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4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0</a:t>
              </a:r>
              <a:endParaRPr lang="zh-CN" altLang="en-US" sz="14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755811" y="1993662"/>
              <a:ext cx="193144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4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1</a:t>
              </a:r>
              <a:endParaRPr lang="zh-CN" altLang="en-US" sz="14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230603" y="1993662"/>
              <a:ext cx="184273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4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2</a:t>
              </a:r>
              <a:endParaRPr lang="zh-CN" altLang="en-US" sz="14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487636" y="2700909"/>
              <a:ext cx="193144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4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3</a:t>
              </a:r>
              <a:endParaRPr lang="zh-CN" altLang="en-US" sz="14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487636" y="3172078"/>
              <a:ext cx="193144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4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4</a:t>
              </a:r>
              <a:endParaRPr lang="zh-CN" altLang="en-US" sz="14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481386" y="2121494"/>
              <a:ext cx="246161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0.5</a:t>
              </a:r>
              <a:endParaRPr lang="zh-CN" altLang="en-US" sz="1400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966698" y="2135685"/>
              <a:ext cx="246161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1.2</a:t>
              </a:r>
              <a:endParaRPr lang="zh-CN" altLang="en-US" sz="1400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839396" y="2475697"/>
              <a:ext cx="246161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1.0</a:t>
              </a:r>
              <a:endParaRPr lang="zh-CN" altLang="en-US" sz="1400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839396" y="2947973"/>
              <a:ext cx="246161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1.3</a:t>
              </a:r>
              <a:endParaRPr lang="zh-CN" altLang="en-US" sz="1400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320978" y="4641441"/>
            <a:ext cx="2376728" cy="781291"/>
            <a:chOff x="2320978" y="4641441"/>
            <a:chExt cx="2376728" cy="781291"/>
          </a:xfrm>
        </p:grpSpPr>
        <p:sp>
          <p:nvSpPr>
            <p:cNvPr id="83" name="椭圆 82"/>
            <p:cNvSpPr/>
            <p:nvPr/>
          </p:nvSpPr>
          <p:spPr>
            <a:xfrm>
              <a:off x="2320978" y="5096777"/>
              <a:ext cx="318066" cy="325955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{0}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832878" y="5096777"/>
              <a:ext cx="318066" cy="325955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{1}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300349" y="4641441"/>
              <a:ext cx="318066" cy="325955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{2}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867741" y="4641441"/>
              <a:ext cx="318066" cy="325955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{3}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4379640" y="4641441"/>
              <a:ext cx="318066" cy="325955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{4}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480011" y="4641441"/>
            <a:ext cx="511900" cy="455336"/>
            <a:chOff x="2480011" y="4641441"/>
            <a:chExt cx="511900" cy="455336"/>
          </a:xfrm>
        </p:grpSpPr>
        <p:sp>
          <p:nvSpPr>
            <p:cNvPr id="89" name="椭圆 88"/>
            <p:cNvSpPr/>
            <p:nvPr/>
          </p:nvSpPr>
          <p:spPr>
            <a:xfrm>
              <a:off x="2492973" y="4641441"/>
              <a:ext cx="493232" cy="325955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{0,1}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90" name="直接连接符 89"/>
            <p:cNvCxnSpPr>
              <a:stCxn id="89" idx="3"/>
              <a:endCxn id="83" idx="0"/>
            </p:cNvCxnSpPr>
            <p:nvPr/>
          </p:nvCxnSpPr>
          <p:spPr>
            <a:xfrm flipH="1">
              <a:off x="2480011" y="4919661"/>
              <a:ext cx="85195" cy="1771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89" idx="5"/>
              <a:endCxn id="84" idx="0"/>
            </p:cNvCxnSpPr>
            <p:nvPr/>
          </p:nvCxnSpPr>
          <p:spPr>
            <a:xfrm>
              <a:off x="2913973" y="4919661"/>
              <a:ext cx="77938" cy="1771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2727466" y="4146986"/>
            <a:ext cx="731915" cy="494455"/>
            <a:chOff x="2727466" y="4146986"/>
            <a:chExt cx="731915" cy="494455"/>
          </a:xfrm>
        </p:grpSpPr>
        <p:sp>
          <p:nvSpPr>
            <p:cNvPr id="93" name="椭圆 92"/>
            <p:cNvSpPr/>
            <p:nvPr/>
          </p:nvSpPr>
          <p:spPr>
            <a:xfrm>
              <a:off x="2727466" y="4146986"/>
              <a:ext cx="719793" cy="352011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{0,1,2}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94" name="直接连接符 93"/>
            <p:cNvCxnSpPr>
              <a:stCxn id="93" idx="3"/>
              <a:endCxn id="89" idx="0"/>
            </p:cNvCxnSpPr>
            <p:nvPr/>
          </p:nvCxnSpPr>
          <p:spPr>
            <a:xfrm flipH="1">
              <a:off x="2739590" y="4447446"/>
              <a:ext cx="93288" cy="193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3" idx="5"/>
              <a:endCxn id="85" idx="0"/>
            </p:cNvCxnSpPr>
            <p:nvPr/>
          </p:nvCxnSpPr>
          <p:spPr>
            <a:xfrm>
              <a:off x="3341847" y="4447446"/>
              <a:ext cx="117534" cy="193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4026774" y="4173042"/>
            <a:ext cx="511899" cy="468399"/>
            <a:chOff x="4026774" y="4173042"/>
            <a:chExt cx="511899" cy="468399"/>
          </a:xfrm>
        </p:grpSpPr>
        <p:sp>
          <p:nvSpPr>
            <p:cNvPr id="97" name="椭圆 96"/>
            <p:cNvSpPr/>
            <p:nvPr/>
          </p:nvSpPr>
          <p:spPr>
            <a:xfrm>
              <a:off x="4026774" y="4173042"/>
              <a:ext cx="493232" cy="325955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{3,4}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98" name="直接连接符 97"/>
            <p:cNvCxnSpPr>
              <a:stCxn id="97" idx="3"/>
              <a:endCxn id="86" idx="0"/>
            </p:cNvCxnSpPr>
            <p:nvPr/>
          </p:nvCxnSpPr>
          <p:spPr>
            <a:xfrm flipH="1">
              <a:off x="4026774" y="4451262"/>
              <a:ext cx="72232" cy="1901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97" idx="5"/>
              <a:endCxn id="87" idx="0"/>
            </p:cNvCxnSpPr>
            <p:nvPr/>
          </p:nvCxnSpPr>
          <p:spPr>
            <a:xfrm>
              <a:off x="4447773" y="4451262"/>
              <a:ext cx="90900" cy="1901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3087362" y="3645025"/>
            <a:ext cx="1186029" cy="528017"/>
            <a:chOff x="3087362" y="3645025"/>
            <a:chExt cx="1186029" cy="528017"/>
          </a:xfrm>
        </p:grpSpPr>
        <p:sp>
          <p:nvSpPr>
            <p:cNvPr id="101" name="椭圆 100"/>
            <p:cNvSpPr/>
            <p:nvPr/>
          </p:nvSpPr>
          <p:spPr>
            <a:xfrm>
              <a:off x="3267310" y="3645025"/>
              <a:ext cx="896431" cy="352011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{0,1,2,3,4}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102" name="直接连接符 101"/>
            <p:cNvCxnSpPr>
              <a:stCxn id="101" idx="5"/>
              <a:endCxn id="97" idx="0"/>
            </p:cNvCxnSpPr>
            <p:nvPr/>
          </p:nvCxnSpPr>
          <p:spPr>
            <a:xfrm>
              <a:off x="4032463" y="3945485"/>
              <a:ext cx="240928" cy="2275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101" idx="3"/>
              <a:endCxn id="93" idx="0"/>
            </p:cNvCxnSpPr>
            <p:nvPr/>
          </p:nvCxnSpPr>
          <p:spPr>
            <a:xfrm flipH="1">
              <a:off x="3087362" y="3945485"/>
              <a:ext cx="311227" cy="201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TextBox 32"/>
          <p:cNvSpPr txBox="1"/>
          <p:nvPr/>
        </p:nvSpPr>
        <p:spPr>
          <a:xfrm>
            <a:off x="564097" y="5466308"/>
            <a:ext cx="1798824" cy="66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IBM Q L</a:t>
            </a:r>
            <a:r>
              <a:rPr lang="en-US" altLang="zh-CN" sz="2000" i="1" dirty="0"/>
              <a:t>ondon architecture</a:t>
            </a:r>
            <a:endParaRPr lang="en-US" sz="2000" i="1" dirty="0"/>
          </a:p>
        </p:txBody>
      </p:sp>
      <p:sp>
        <p:nvSpPr>
          <p:cNvPr id="105" name="TextBox 32"/>
          <p:cNvSpPr txBox="1"/>
          <p:nvPr/>
        </p:nvSpPr>
        <p:spPr>
          <a:xfrm>
            <a:off x="2745945" y="5484098"/>
            <a:ext cx="1798824" cy="37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Hierarchy tree</a:t>
            </a:r>
            <a:endParaRPr lang="en-US" sz="2000" i="1" dirty="0"/>
          </a:p>
        </p:txBody>
      </p:sp>
      <p:sp>
        <p:nvSpPr>
          <p:cNvPr id="106" name="TextBox 65"/>
          <p:cNvSpPr txBox="1"/>
          <p:nvPr/>
        </p:nvSpPr>
        <p:spPr>
          <a:xfrm>
            <a:off x="5698547" y="3506954"/>
            <a:ext cx="3416988" cy="23083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</a:t>
            </a:r>
            <a:r>
              <a:rPr lang="en-US" altLang="zh-CN" sz="2400" b="1" dirty="0">
                <a:solidFill>
                  <a:srgbClr val="C00000"/>
                </a:solidFill>
              </a:rPr>
              <a:t>eatures:</a:t>
            </a:r>
            <a:endParaRPr lang="en-US" sz="2400" b="1" dirty="0">
              <a:solidFill>
                <a:srgbClr val="C00000"/>
              </a:solidFill>
            </a:endParaRPr>
          </a:p>
          <a:p>
            <a:pPr marL="252095" indent="-252095">
              <a:buAutoNum type="arabicPeriod"/>
            </a:pP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altLang="zh-CN" sz="2000" b="1" i="1" dirty="0">
                <a:solidFill>
                  <a:srgbClr val="C00000"/>
                </a:solidFill>
              </a:rPr>
              <a:t>ach node is a candidate set of qubits for initial mapping</a:t>
            </a:r>
            <a:endParaRPr lang="en-US" altLang="zh-CN" sz="2000" b="1" i="1" dirty="0">
              <a:solidFill>
                <a:srgbClr val="C00000"/>
              </a:solidFill>
            </a:endParaRPr>
          </a:p>
          <a:p>
            <a:pPr marL="252095" indent="-252095">
              <a:buAutoNum type="arabicPeriod"/>
            </a:pPr>
            <a:r>
              <a:rPr lang="en-US" altLang="zh-CN" sz="2000" b="1" i="1" dirty="0">
                <a:solidFill>
                  <a:srgbClr val="C00000"/>
                </a:solidFill>
              </a:rPr>
              <a:t>Qubits in a node are tightly-connected</a:t>
            </a:r>
            <a:endParaRPr lang="en-US" altLang="zh-CN" sz="2000" b="1" i="1" dirty="0">
              <a:solidFill>
                <a:srgbClr val="C00000"/>
              </a:solidFill>
            </a:endParaRPr>
          </a:p>
          <a:p>
            <a:pPr marL="252095" indent="-252095">
              <a:buAutoNum type="arabicPeriod"/>
            </a:pPr>
            <a:r>
              <a:rPr lang="en-US" altLang="zh-CN" sz="2000" b="1" i="1" dirty="0">
                <a:solidFill>
                  <a:srgbClr val="C00000"/>
                </a:solidFill>
              </a:rPr>
              <a:t>Qubits with lower error rates are preferentially merged</a:t>
            </a:r>
            <a:endParaRPr lang="en-US" altLang="zh-CN" sz="2000" b="1" i="1" dirty="0">
              <a:solidFill>
                <a:srgbClr val="C00000"/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4647302" y="3810255"/>
            <a:ext cx="1073361" cy="1537065"/>
            <a:chOff x="4647302" y="3810255"/>
            <a:chExt cx="1073361" cy="1537065"/>
          </a:xfrm>
        </p:grpSpPr>
        <p:cxnSp>
          <p:nvCxnSpPr>
            <p:cNvPr id="108" name="Straight Arrow Connector 42"/>
            <p:cNvCxnSpPr/>
            <p:nvPr/>
          </p:nvCxnSpPr>
          <p:spPr>
            <a:xfrm>
              <a:off x="4759138" y="3810255"/>
              <a:ext cx="0" cy="1537065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44"/>
            <p:cNvSpPr txBox="1"/>
            <p:nvPr/>
          </p:nvSpPr>
          <p:spPr>
            <a:xfrm>
              <a:off x="4647302" y="4066541"/>
              <a:ext cx="10733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Higher fidelity</a:t>
              </a:r>
              <a:endParaRPr lang="en-US" sz="2000" i="1" dirty="0"/>
            </a:p>
          </p:txBody>
        </p:sp>
      </p:grpSp>
      <p:sp>
        <p:nvSpPr>
          <p:cNvPr id="110" name="TextBox 105"/>
          <p:cNvSpPr txBox="1"/>
          <p:nvPr/>
        </p:nvSpPr>
        <p:spPr>
          <a:xfrm>
            <a:off x="2362921" y="5989010"/>
            <a:ext cx="59464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H</a:t>
            </a:r>
            <a:r>
              <a:rPr lang="en-US" altLang="zh-CN" sz="2000" b="1" i="1" dirty="0">
                <a:solidFill>
                  <a:schemeClr val="tx2"/>
                </a:solidFill>
              </a:rPr>
              <a:t>ierarchy tree is a profile of the quantum chip and helps to locate robust resources on a quantum computer</a:t>
            </a:r>
            <a:endParaRPr lang="en-US" sz="20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Design Details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Reward Function: </a:t>
            </a:r>
            <a:r>
              <a:rPr lang="en-US" altLang="zh-CN" b="1" i="1" dirty="0"/>
              <a:t>F=</a:t>
            </a:r>
            <a:r>
              <a:rPr lang="en-US" altLang="zh-CN" b="1" i="1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US" altLang="zh-CN" b="1" i="1" baseline="-25000" dirty="0" err="1">
                <a:solidFill>
                  <a:schemeClr val="accent1">
                    <a:lumMod val="75000"/>
                  </a:schemeClr>
                </a:solidFill>
              </a:rPr>
              <a:t>merged</a:t>
            </a:r>
            <a:r>
              <a:rPr lang="en-US" altLang="zh-CN" b="1" i="1" dirty="0" err="1">
                <a:solidFill>
                  <a:schemeClr val="accent1">
                    <a:lumMod val="75000"/>
                  </a:schemeClr>
                </a:solidFill>
              </a:rPr>
              <a:t>-Q</a:t>
            </a:r>
            <a:r>
              <a:rPr lang="en-US" altLang="zh-CN" b="1" i="1" baseline="-25000" dirty="0" err="1">
                <a:solidFill>
                  <a:schemeClr val="accent1">
                    <a:lumMod val="75000"/>
                  </a:schemeClr>
                </a:solidFill>
              </a:rPr>
              <a:t>origin</a:t>
            </a:r>
            <a:r>
              <a:rPr lang="en-US" altLang="zh-CN" b="1" i="1" dirty="0"/>
              <a:t>+</a:t>
            </a:r>
            <a:r>
              <a:rPr lang="el-GR" altLang="zh-CN" b="1" i="1" dirty="0">
                <a:solidFill>
                  <a:srgbClr val="C00000"/>
                </a:solidFill>
              </a:rPr>
              <a:t>ω</a:t>
            </a:r>
            <a:r>
              <a:rPr lang="en-US" altLang="zh-CN" b="1" i="1" dirty="0">
                <a:solidFill>
                  <a:srgbClr val="C00000"/>
                </a:solidFill>
              </a:rPr>
              <a:t>EV</a:t>
            </a:r>
            <a:endParaRPr lang="en-US" altLang="zh-CN" b="1" i="1" dirty="0">
              <a:solidFill>
                <a:srgbClr val="C00000"/>
              </a:solidFill>
            </a:endParaRPr>
          </a:p>
          <a:p>
            <a:pPr lvl="1"/>
            <a:r>
              <a:rPr lang="en-US" altLang="zh-CN" b="1" i="1" dirty="0">
                <a:solidFill>
                  <a:schemeClr val="accent1">
                    <a:lumMod val="75000"/>
                  </a:schemeClr>
                </a:solidFill>
              </a:rPr>
              <a:t>For physical typology: </a:t>
            </a:r>
            <a:r>
              <a:rPr lang="en-US" altLang="zh-CN" b="1" i="1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US" altLang="zh-CN" b="1" i="1" baseline="-25000" dirty="0" err="1">
                <a:solidFill>
                  <a:schemeClr val="accent1">
                    <a:lumMod val="75000"/>
                  </a:schemeClr>
                </a:solidFill>
              </a:rPr>
              <a:t>merged</a:t>
            </a:r>
            <a:r>
              <a:rPr lang="en-US" altLang="zh-CN" b="1" i="1" dirty="0" err="1">
                <a:solidFill>
                  <a:schemeClr val="accent1">
                    <a:lumMod val="75000"/>
                  </a:schemeClr>
                </a:solidFill>
              </a:rPr>
              <a:t>-Q</a:t>
            </a:r>
            <a:r>
              <a:rPr lang="en-US" altLang="zh-CN" b="1" i="1" baseline="-25000" dirty="0" err="1">
                <a:solidFill>
                  <a:schemeClr val="accent1">
                    <a:lumMod val="75000"/>
                  </a:schemeClr>
                </a:solidFill>
              </a:rPr>
              <a:t>origin</a:t>
            </a:r>
            <a:r>
              <a:rPr lang="en-US" altLang="zh-CN" b="1" i="1" baseline="-25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i="1" dirty="0">
                <a:solidFill>
                  <a:schemeClr val="accent1">
                    <a:lumMod val="75000"/>
                  </a:schemeClr>
                </a:solidFill>
              </a:rPr>
              <a:t>[Newman, 2014]</a:t>
            </a:r>
            <a:endParaRPr lang="en-US" altLang="zh-CN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b="1" i="1" baseline="-25000" dirty="0"/>
          </a:p>
          <a:p>
            <a:pPr marL="457200" lvl="1" indent="0">
              <a:buNone/>
            </a:pPr>
            <a:endParaRPr lang="en-US" altLang="zh-CN" b="1" i="1" baseline="-25000" dirty="0"/>
          </a:p>
          <a:p>
            <a:pPr marL="457200" lvl="1" indent="0">
              <a:buNone/>
            </a:pPr>
            <a:endParaRPr lang="en-US" altLang="zh-CN" b="1" i="1" baseline="-25000" dirty="0"/>
          </a:p>
          <a:p>
            <a:pPr marL="457200" lvl="1" indent="0">
              <a:buNone/>
            </a:pPr>
            <a:endParaRPr lang="en-US" altLang="zh-CN" b="1" i="1" baseline="-25000" dirty="0"/>
          </a:p>
          <a:p>
            <a:pPr marL="457200" lvl="1" indent="0">
              <a:buNone/>
            </a:pPr>
            <a:endParaRPr lang="en-US" altLang="zh-CN" b="1" i="1" baseline="-25000" dirty="0"/>
          </a:p>
          <a:p>
            <a:pPr lvl="1"/>
            <a:r>
              <a:rPr lang="en-US" altLang="zh-CN" b="1" i="1" dirty="0">
                <a:solidFill>
                  <a:srgbClr val="C00000"/>
                </a:solidFill>
              </a:rPr>
              <a:t>For error rates: </a:t>
            </a:r>
            <a:r>
              <a:rPr lang="el-GR" altLang="zh-CN" b="1" i="1" dirty="0">
                <a:solidFill>
                  <a:srgbClr val="C00000"/>
                </a:solidFill>
              </a:rPr>
              <a:t>ω</a:t>
            </a:r>
            <a:r>
              <a:rPr lang="en-US" altLang="zh-CN" b="1" i="1" dirty="0">
                <a:solidFill>
                  <a:srgbClr val="C00000"/>
                </a:solidFill>
              </a:rPr>
              <a:t>EV</a:t>
            </a:r>
            <a:endParaRPr lang="en-US" altLang="zh-CN" b="1" i="1" dirty="0">
              <a:solidFill>
                <a:srgbClr val="C00000"/>
              </a:solidFill>
            </a:endParaRPr>
          </a:p>
          <a:p>
            <a:pPr lvl="2"/>
            <a:r>
              <a:rPr lang="el-GR" altLang="zh-CN" b="1" i="1" dirty="0">
                <a:solidFill>
                  <a:srgbClr val="C00000"/>
                </a:solidFill>
              </a:rPr>
              <a:t>ω</a:t>
            </a:r>
            <a:r>
              <a:rPr lang="en-US" altLang="zh-CN" b="1" i="1" dirty="0">
                <a:solidFill>
                  <a:srgbClr val="C00000"/>
                </a:solidFill>
              </a:rPr>
              <a:t>: a weight parameter</a:t>
            </a:r>
            <a:endParaRPr lang="en-US" altLang="zh-CN" b="1" i="1" dirty="0">
              <a:solidFill>
                <a:srgbClr val="C00000"/>
              </a:solidFill>
            </a:endParaRPr>
          </a:p>
          <a:p>
            <a:pPr lvl="2"/>
            <a:r>
              <a:rPr lang="en-US" altLang="zh-CN" b="1" i="1" dirty="0">
                <a:solidFill>
                  <a:srgbClr val="C00000"/>
                </a:solidFill>
              </a:rPr>
              <a:t>E: fidelity of edges connecting two communities</a:t>
            </a:r>
            <a:endParaRPr lang="en-US" altLang="zh-CN" b="1" i="1" dirty="0">
              <a:solidFill>
                <a:srgbClr val="C00000"/>
              </a:solidFill>
            </a:endParaRPr>
          </a:p>
          <a:p>
            <a:pPr lvl="2"/>
            <a:r>
              <a:rPr lang="en-US" altLang="zh-CN" b="1" i="1" dirty="0">
                <a:solidFill>
                  <a:srgbClr val="C00000"/>
                </a:solidFill>
              </a:rPr>
              <a:t>V: fidelity of readout operations on qubits connecting two communities</a:t>
            </a:r>
            <a:endParaRPr lang="en-US" altLang="zh-CN" b="1" i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zh-CN" b="1" i="1" dirty="0">
              <a:solidFill>
                <a:srgbClr val="C00000"/>
              </a:solidFill>
            </a:endParaRPr>
          </a:p>
          <a:p>
            <a:pPr lvl="1"/>
            <a:endParaRPr lang="zh-CN" altLang="en-US" b="1" i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2263553" y="2466268"/>
            <a:ext cx="5260775" cy="1607355"/>
            <a:chOff x="2263553" y="2685741"/>
            <a:chExt cx="5260775" cy="1607355"/>
          </a:xfrm>
        </p:grpSpPr>
        <p:grpSp>
          <p:nvGrpSpPr>
            <p:cNvPr id="129" name="组合 128"/>
            <p:cNvGrpSpPr/>
            <p:nvPr/>
          </p:nvGrpSpPr>
          <p:grpSpPr>
            <a:xfrm>
              <a:off x="5316458" y="2724989"/>
              <a:ext cx="2207870" cy="1013942"/>
              <a:chOff x="2181198" y="3992290"/>
              <a:chExt cx="2207870" cy="101394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2411760" y="4149080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411760" y="4617132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912904" y="4392124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3414048" y="4392107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3915192" y="4149080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915192" y="4635134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/>
              <p:cNvCxnSpPr>
                <a:stCxn id="55" idx="6"/>
                <a:endCxn id="57" idx="1"/>
              </p:cNvCxnSpPr>
              <p:nvPr/>
            </p:nvCxnSpPr>
            <p:spPr>
              <a:xfrm>
                <a:off x="2627784" y="4257092"/>
                <a:ext cx="316756" cy="1666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56" idx="0"/>
                <a:endCxn id="55" idx="4"/>
              </p:cNvCxnSpPr>
              <p:nvPr/>
            </p:nvCxnSpPr>
            <p:spPr>
              <a:xfrm flipV="1">
                <a:off x="2519772" y="4365104"/>
                <a:ext cx="0" cy="25202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57" idx="3"/>
                <a:endCxn id="56" idx="6"/>
              </p:cNvCxnSpPr>
              <p:nvPr/>
            </p:nvCxnSpPr>
            <p:spPr>
              <a:xfrm flipH="1">
                <a:off x="2627784" y="4576512"/>
                <a:ext cx="316756" cy="14863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58" idx="2"/>
                <a:endCxn id="57" idx="6"/>
              </p:cNvCxnSpPr>
              <p:nvPr/>
            </p:nvCxnSpPr>
            <p:spPr>
              <a:xfrm flipH="1">
                <a:off x="3128928" y="4500119"/>
                <a:ext cx="285120" cy="1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59" idx="2"/>
                <a:endCxn id="58" idx="7"/>
              </p:cNvCxnSpPr>
              <p:nvPr/>
            </p:nvCxnSpPr>
            <p:spPr>
              <a:xfrm flipH="1">
                <a:off x="3598436" y="4257092"/>
                <a:ext cx="316756" cy="16665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>
                <a:stCxn id="60" idx="2"/>
                <a:endCxn id="58" idx="5"/>
              </p:cNvCxnSpPr>
              <p:nvPr/>
            </p:nvCxnSpPr>
            <p:spPr>
              <a:xfrm flipH="1" flipV="1">
                <a:off x="3598436" y="4576495"/>
                <a:ext cx="316756" cy="16665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59" idx="4"/>
                <a:endCxn id="60" idx="0"/>
              </p:cNvCxnSpPr>
              <p:nvPr/>
            </p:nvCxnSpPr>
            <p:spPr>
              <a:xfrm>
                <a:off x="4023204" y="4365104"/>
                <a:ext cx="0" cy="27003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椭圆 82"/>
              <p:cNvSpPr/>
              <p:nvPr/>
            </p:nvSpPr>
            <p:spPr>
              <a:xfrm>
                <a:off x="2181198" y="3992290"/>
                <a:ext cx="1044116" cy="1008112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3344952" y="3998120"/>
                <a:ext cx="1044116" cy="1008112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2263553" y="2685741"/>
              <a:ext cx="2055485" cy="1008112"/>
              <a:chOff x="4728357" y="3965784"/>
              <a:chExt cx="2055485" cy="1008112"/>
            </a:xfrm>
          </p:grpSpPr>
          <p:sp>
            <p:nvSpPr>
              <p:cNvPr id="131" name="椭圆 130"/>
              <p:cNvSpPr/>
              <p:nvPr/>
            </p:nvSpPr>
            <p:spPr>
              <a:xfrm>
                <a:off x="4958919" y="4122574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4958919" y="4590626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5460063" y="4365618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5961207" y="4365601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6462351" y="4122574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6462351" y="4608628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>
                <a:stCxn id="131" idx="6"/>
                <a:endCxn id="133" idx="1"/>
              </p:cNvCxnSpPr>
              <p:nvPr/>
            </p:nvCxnSpPr>
            <p:spPr>
              <a:xfrm>
                <a:off x="5174943" y="4230586"/>
                <a:ext cx="316756" cy="1666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>
                <a:stCxn id="132" idx="0"/>
                <a:endCxn id="131" idx="4"/>
              </p:cNvCxnSpPr>
              <p:nvPr/>
            </p:nvCxnSpPr>
            <p:spPr>
              <a:xfrm flipV="1">
                <a:off x="5066931" y="4338598"/>
                <a:ext cx="0" cy="25202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>
                <a:stCxn id="133" idx="3"/>
                <a:endCxn id="132" idx="6"/>
              </p:cNvCxnSpPr>
              <p:nvPr/>
            </p:nvCxnSpPr>
            <p:spPr>
              <a:xfrm flipH="1">
                <a:off x="5174943" y="4550006"/>
                <a:ext cx="316756" cy="14863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>
                <a:stCxn id="134" idx="2"/>
                <a:endCxn id="133" idx="6"/>
              </p:cNvCxnSpPr>
              <p:nvPr/>
            </p:nvCxnSpPr>
            <p:spPr>
              <a:xfrm flipH="1">
                <a:off x="5676087" y="4473613"/>
                <a:ext cx="285120" cy="1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>
                <a:stCxn id="135" idx="2"/>
                <a:endCxn id="134" idx="7"/>
              </p:cNvCxnSpPr>
              <p:nvPr/>
            </p:nvCxnSpPr>
            <p:spPr>
              <a:xfrm flipH="1">
                <a:off x="6145595" y="4230586"/>
                <a:ext cx="316756" cy="16665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>
                <a:stCxn id="136" idx="2"/>
                <a:endCxn id="134" idx="5"/>
              </p:cNvCxnSpPr>
              <p:nvPr/>
            </p:nvCxnSpPr>
            <p:spPr>
              <a:xfrm flipH="1" flipV="1">
                <a:off x="6145595" y="4549989"/>
                <a:ext cx="316756" cy="16665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>
                <a:stCxn id="135" idx="4"/>
                <a:endCxn id="136" idx="0"/>
              </p:cNvCxnSpPr>
              <p:nvPr/>
            </p:nvCxnSpPr>
            <p:spPr>
              <a:xfrm>
                <a:off x="6570363" y="4338598"/>
                <a:ext cx="0" cy="27003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椭圆 143"/>
              <p:cNvSpPr/>
              <p:nvPr/>
            </p:nvSpPr>
            <p:spPr>
              <a:xfrm>
                <a:off x="4728357" y="3965784"/>
                <a:ext cx="1044116" cy="1008112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>
                <a:off x="6378123" y="4034722"/>
                <a:ext cx="405719" cy="391728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rot="1513592">
                <a:off x="5849616" y="4378263"/>
                <a:ext cx="933300" cy="426797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149" name="直接箭头连接符 148"/>
            <p:cNvCxnSpPr/>
            <p:nvPr/>
          </p:nvCxnSpPr>
          <p:spPr>
            <a:xfrm>
              <a:off x="4428506" y="3219681"/>
              <a:ext cx="76199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32"/>
            <p:cNvSpPr txBox="1"/>
            <p:nvPr/>
          </p:nvSpPr>
          <p:spPr>
            <a:xfrm>
              <a:off x="5662113" y="3708321"/>
              <a:ext cx="14224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 err="1"/>
                <a:t>Q</a:t>
              </a:r>
              <a:r>
                <a:rPr lang="en-US" sz="3200" b="1" i="1" baseline="-25000" dirty="0" err="1"/>
                <a:t>merged</a:t>
              </a:r>
              <a:endParaRPr lang="en-US" sz="3200" b="1" i="1" baseline="-25000" dirty="0"/>
            </a:p>
          </p:txBody>
        </p:sp>
        <p:sp>
          <p:nvSpPr>
            <p:cNvPr id="152" name="TextBox 32"/>
            <p:cNvSpPr txBox="1"/>
            <p:nvPr/>
          </p:nvSpPr>
          <p:spPr>
            <a:xfrm>
              <a:off x="2607425" y="3708321"/>
              <a:ext cx="14224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 err="1"/>
                <a:t>Q</a:t>
              </a:r>
              <a:r>
                <a:rPr lang="en-US" sz="3200" b="1" i="1" baseline="-25000" dirty="0" err="1"/>
                <a:t>origin</a:t>
              </a:r>
              <a:endParaRPr lang="en-US" sz="3200" b="1" i="1" baseline="-25000" dirty="0"/>
            </a:p>
          </p:txBody>
        </p:sp>
        <p:sp>
          <p:nvSpPr>
            <p:cNvPr id="153" name="TextBox 32"/>
            <p:cNvSpPr txBox="1"/>
            <p:nvPr/>
          </p:nvSpPr>
          <p:spPr>
            <a:xfrm>
              <a:off x="4066818" y="3708321"/>
              <a:ext cx="14224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&lt;</a:t>
              </a:r>
              <a:endParaRPr lang="en-US" sz="32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Partition and allocation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Partition</a:t>
            </a:r>
            <a:endParaRPr lang="en-US" altLang="zh-CN" dirty="0"/>
          </a:p>
          <a:p>
            <a:pPr lvl="1"/>
            <a:r>
              <a:rPr lang="en-US" altLang="zh-CN" sz="2400" dirty="0"/>
              <a:t>Prioritize programs with higher </a:t>
            </a:r>
            <a:r>
              <a:rPr lang="en-US" altLang="zh-CN" sz="2400" i="1" dirty="0"/>
              <a:t>CNOT density (num. of CNOTs / num. of qubits)</a:t>
            </a:r>
            <a:endParaRPr lang="en-US" altLang="zh-CN" sz="2400" i="1" dirty="0"/>
          </a:p>
          <a:p>
            <a:pPr lvl="1"/>
            <a:r>
              <a:rPr lang="en-US" altLang="zh-CN" sz="2400" dirty="0"/>
              <a:t>Search the hierarchy from bottom to top to find available candidate set of physical qubits</a:t>
            </a:r>
            <a:endParaRPr lang="en-US" altLang="zh-CN" sz="2400" dirty="0"/>
          </a:p>
          <a:p>
            <a:pPr lvl="1"/>
            <a:r>
              <a:rPr lang="en-US" altLang="zh-CN" sz="2400" dirty="0"/>
              <a:t>The candidate with lowest error rate is assigned for initial mapping 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sp>
        <p:nvSpPr>
          <p:cNvPr id="24" name="椭圆 23"/>
          <p:cNvSpPr/>
          <p:nvPr/>
        </p:nvSpPr>
        <p:spPr>
          <a:xfrm>
            <a:off x="2921460" y="5471205"/>
            <a:ext cx="318066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{0}</a:t>
            </a:r>
            <a:endParaRPr lang="zh-CN" altLang="en-US" sz="14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433360" y="5471205"/>
            <a:ext cx="318066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{1}</a:t>
            </a:r>
            <a:endParaRPr lang="zh-CN" altLang="en-US" sz="14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900831" y="5015869"/>
            <a:ext cx="318066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{2}</a:t>
            </a:r>
            <a:endParaRPr lang="zh-CN" altLang="en-US" sz="14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468223" y="5015869"/>
            <a:ext cx="318066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{3}</a:t>
            </a:r>
            <a:endParaRPr lang="zh-CN" altLang="en-US" sz="14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80122" y="5015869"/>
            <a:ext cx="318066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{4}</a:t>
            </a:r>
            <a:endParaRPr lang="zh-CN" altLang="en-US" sz="14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93455" y="5015869"/>
            <a:ext cx="493232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{0,1}</a:t>
            </a:r>
            <a:endParaRPr lang="zh-CN" altLang="en-US" sz="14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cxnSp>
        <p:nvCxnSpPr>
          <p:cNvPr id="31" name="直接连接符 30"/>
          <p:cNvCxnSpPr>
            <a:stCxn id="30" idx="3"/>
            <a:endCxn id="24" idx="0"/>
          </p:cNvCxnSpPr>
          <p:nvPr/>
        </p:nvCxnSpPr>
        <p:spPr>
          <a:xfrm flipH="1">
            <a:off x="3080493" y="5294089"/>
            <a:ext cx="85195" cy="177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30" idx="5"/>
            <a:endCxn id="25" idx="0"/>
          </p:cNvCxnSpPr>
          <p:nvPr/>
        </p:nvCxnSpPr>
        <p:spPr>
          <a:xfrm>
            <a:off x="3514455" y="5294089"/>
            <a:ext cx="77938" cy="177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327948" y="4521414"/>
            <a:ext cx="719793" cy="352011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{0,1,2}</a:t>
            </a:r>
            <a:endParaRPr lang="zh-CN" altLang="en-US" sz="14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cxnSp>
        <p:nvCxnSpPr>
          <p:cNvPr id="35" name="直接连接符 34"/>
          <p:cNvCxnSpPr>
            <a:stCxn id="34" idx="3"/>
            <a:endCxn id="30" idx="0"/>
          </p:cNvCxnSpPr>
          <p:nvPr/>
        </p:nvCxnSpPr>
        <p:spPr>
          <a:xfrm flipH="1">
            <a:off x="3340072" y="4821874"/>
            <a:ext cx="93288" cy="193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4" idx="5"/>
            <a:endCxn id="26" idx="0"/>
          </p:cNvCxnSpPr>
          <p:nvPr/>
        </p:nvCxnSpPr>
        <p:spPr>
          <a:xfrm>
            <a:off x="3942329" y="4821874"/>
            <a:ext cx="117534" cy="193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4627256" y="4547470"/>
            <a:ext cx="493232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{3,4}</a:t>
            </a:r>
            <a:endParaRPr lang="zh-CN" altLang="en-US" sz="14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cxnSp>
        <p:nvCxnSpPr>
          <p:cNvPr id="39" name="直接连接符 38"/>
          <p:cNvCxnSpPr>
            <a:stCxn id="38" idx="3"/>
            <a:endCxn id="27" idx="0"/>
          </p:cNvCxnSpPr>
          <p:nvPr/>
        </p:nvCxnSpPr>
        <p:spPr>
          <a:xfrm flipH="1">
            <a:off x="4627256" y="4825690"/>
            <a:ext cx="72232" cy="190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5"/>
            <a:endCxn id="28" idx="0"/>
          </p:cNvCxnSpPr>
          <p:nvPr/>
        </p:nvCxnSpPr>
        <p:spPr>
          <a:xfrm>
            <a:off x="5048255" y="4825690"/>
            <a:ext cx="90900" cy="190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867792" y="4019453"/>
            <a:ext cx="896431" cy="352011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{0,1,2,3,4}</a:t>
            </a:r>
            <a:endParaRPr lang="zh-CN" altLang="en-US" sz="14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cxnSp>
        <p:nvCxnSpPr>
          <p:cNvPr id="43" name="直接连接符 42"/>
          <p:cNvCxnSpPr>
            <a:stCxn id="42" idx="5"/>
            <a:endCxn id="38" idx="0"/>
          </p:cNvCxnSpPr>
          <p:nvPr/>
        </p:nvCxnSpPr>
        <p:spPr>
          <a:xfrm>
            <a:off x="4632945" y="4319913"/>
            <a:ext cx="240928" cy="227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2" idx="3"/>
            <a:endCxn id="34" idx="0"/>
          </p:cNvCxnSpPr>
          <p:nvPr/>
        </p:nvCxnSpPr>
        <p:spPr>
          <a:xfrm flipH="1">
            <a:off x="3687844" y="4319913"/>
            <a:ext cx="311227" cy="20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633883" y="4371464"/>
            <a:ext cx="907621" cy="1262718"/>
            <a:chOff x="633883" y="4371464"/>
            <a:chExt cx="907621" cy="1262718"/>
          </a:xfrm>
        </p:grpSpPr>
        <p:cxnSp>
          <p:nvCxnSpPr>
            <p:cNvPr id="47" name="直接箭头连接符 46"/>
            <p:cNvCxnSpPr/>
            <p:nvPr/>
          </p:nvCxnSpPr>
          <p:spPr>
            <a:xfrm flipV="1">
              <a:off x="1475656" y="4371464"/>
              <a:ext cx="0" cy="1262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633883" y="4541158"/>
              <a:ext cx="90762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Higher</a:t>
              </a:r>
              <a:endParaRPr lang="en-US" altLang="zh-CN" dirty="0"/>
            </a:p>
            <a:p>
              <a:pPr algn="ctr"/>
              <a:r>
                <a:rPr lang="en-US" altLang="zh-CN" i="1" dirty="0"/>
                <a:t>CNOT</a:t>
              </a:r>
              <a:endParaRPr lang="en-US" altLang="zh-CN" i="1" dirty="0"/>
            </a:p>
            <a:p>
              <a:pPr algn="ctr"/>
              <a:r>
                <a:rPr lang="en-US" altLang="zh-CN" i="1" dirty="0"/>
                <a:t>density </a:t>
              </a:r>
              <a:endParaRPr lang="zh-CN" altLang="en-US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1495033" y="5095156"/>
            <a:ext cx="1303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P2(3 qubits,</a:t>
            </a:r>
            <a:endParaRPr lang="en-US" altLang="zh-CN" dirty="0"/>
          </a:p>
          <a:p>
            <a:pPr algn="ctr"/>
            <a:r>
              <a:rPr lang="en-US" altLang="zh-CN" dirty="0"/>
              <a:t>6 CNOTs)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477430" y="4452965"/>
            <a:ext cx="1356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P1(2 qubits, </a:t>
            </a:r>
            <a:endParaRPr lang="en-US" altLang="zh-CN" dirty="0"/>
          </a:p>
          <a:p>
            <a:pPr algn="ctr"/>
            <a:r>
              <a:rPr lang="en-US" altLang="zh-CN" dirty="0"/>
              <a:t>2CNOTs)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868397" y="5416826"/>
            <a:ext cx="424191" cy="434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060112" y="4958559"/>
            <a:ext cx="574312" cy="434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282612" y="4481975"/>
            <a:ext cx="808298" cy="434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5726275" y="4244495"/>
            <a:ext cx="1595279" cy="998262"/>
            <a:chOff x="5759381" y="4384093"/>
            <a:chExt cx="2016224" cy="1257860"/>
          </a:xfrm>
        </p:grpSpPr>
        <p:sp>
          <p:nvSpPr>
            <p:cNvPr id="55" name="矩形 54"/>
            <p:cNvSpPr/>
            <p:nvPr/>
          </p:nvSpPr>
          <p:spPr>
            <a:xfrm>
              <a:off x="5759381" y="4452965"/>
              <a:ext cx="2016224" cy="1188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904478" y="4384093"/>
              <a:ext cx="17077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i="1" dirty="0"/>
                <a:t>Candidates</a:t>
              </a:r>
              <a:endParaRPr lang="zh-CN" altLang="en-US" i="1" dirty="0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5656322" y="4570565"/>
            <a:ext cx="170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{0,1,2}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408630" y="4958559"/>
            <a:ext cx="424191" cy="434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592342" y="4493092"/>
            <a:ext cx="562548" cy="434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843441" y="3967028"/>
            <a:ext cx="942848" cy="434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656322" y="4873425"/>
            <a:ext cx="170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{0,1,2,3,4}</a:t>
            </a:r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6936928" y="4555106"/>
            <a:ext cx="2053336" cy="369332"/>
            <a:chOff x="6936928" y="4555106"/>
            <a:chExt cx="2053336" cy="369332"/>
          </a:xfrm>
        </p:grpSpPr>
        <p:sp>
          <p:nvSpPr>
            <p:cNvPr id="63" name="矩形 62"/>
            <p:cNvSpPr/>
            <p:nvPr/>
          </p:nvSpPr>
          <p:spPr>
            <a:xfrm>
              <a:off x="7434068" y="4555106"/>
              <a:ext cx="1556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006633"/>
                  </a:solidFill>
                </a:rPr>
                <a:t>Assigned to P2</a:t>
              </a:r>
              <a:endParaRPr lang="zh-CN" altLang="en-US" i="1" dirty="0">
                <a:solidFill>
                  <a:srgbClr val="006633"/>
                </a:solidFill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6936928" y="4760863"/>
              <a:ext cx="5874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椭圆 68"/>
          <p:cNvSpPr/>
          <p:nvPr/>
        </p:nvSpPr>
        <p:spPr>
          <a:xfrm>
            <a:off x="3867792" y="4019864"/>
            <a:ext cx="896431" cy="352011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{3,4}</a:t>
            </a:r>
            <a:endParaRPr lang="zh-CN" altLang="en-US" sz="14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03730" y="4581538"/>
            <a:ext cx="620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{3,4}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6936928" y="4555106"/>
            <a:ext cx="2053336" cy="369332"/>
            <a:chOff x="6936928" y="4555106"/>
            <a:chExt cx="2053336" cy="369332"/>
          </a:xfrm>
        </p:grpSpPr>
        <p:sp>
          <p:nvSpPr>
            <p:cNvPr id="72" name="矩形 71"/>
            <p:cNvSpPr/>
            <p:nvPr/>
          </p:nvSpPr>
          <p:spPr>
            <a:xfrm>
              <a:off x="7434068" y="4555106"/>
              <a:ext cx="1556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006633"/>
                  </a:solidFill>
                </a:rPr>
                <a:t>Assigned to P1</a:t>
              </a:r>
              <a:endParaRPr lang="zh-CN" altLang="en-US" i="1" dirty="0">
                <a:solidFill>
                  <a:srgbClr val="006633"/>
                </a:solidFill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6936928" y="4760863"/>
              <a:ext cx="5874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TextBox 105"/>
          <p:cNvSpPr txBox="1"/>
          <p:nvPr/>
        </p:nvSpPr>
        <p:spPr>
          <a:xfrm>
            <a:off x="1264294" y="5879750"/>
            <a:ext cx="626003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Programs are allocated to the assigned regions with Greatest Weighted Edge First strategy [Murali,ASPLOS’19]</a:t>
            </a:r>
            <a:endParaRPr lang="en-US" sz="20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-2.22222E-6 -0.094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-0.00104 0.0937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9375 L 5.55556E-7 -3.33333E-6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30" grpId="0" animBg="1"/>
      <p:bldP spid="30" grpId="1" animBg="1"/>
      <p:bldP spid="34" grpId="0" animBg="1"/>
      <p:bldP spid="34" grpId="1" animBg="1"/>
      <p:bldP spid="38" grpId="0" animBg="1"/>
      <p:bldP spid="42" grpId="0" animBg="1"/>
      <p:bldP spid="42" grpId="1" animBg="1"/>
      <p:bldP spid="49" grpId="0"/>
      <p:bldP spid="49" grpId="1"/>
      <p:bldP spid="49" grpId="2"/>
      <p:bldP spid="50" grpId="0"/>
      <p:bldP spid="50" grpId="1"/>
      <p:bldP spid="50" grpId="2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8" grpId="0"/>
      <p:bldP spid="58" grpId="1"/>
      <p:bldP spid="59" grpId="0" animBg="1"/>
      <p:bldP spid="59" grpId="1" animBg="1"/>
      <p:bldP spid="59" grpId="2" animBg="1"/>
      <p:bldP spid="59" grpId="3" animBg="1"/>
      <p:bldP spid="60" grpId="0" animBg="1"/>
      <p:bldP spid="60" grpId="1" animBg="1"/>
      <p:bldP spid="60" grpId="2" animBg="1"/>
      <p:bldP spid="60" grpId="3" animBg="1"/>
      <p:bldP spid="61" grpId="0" animBg="1"/>
      <p:bldP spid="61" grpId="1" animBg="1"/>
      <p:bldP spid="62" grpId="0"/>
      <p:bldP spid="62" grpId="1"/>
      <p:bldP spid="69" grpId="0" animBg="1"/>
      <p:bldP spid="70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</a:t>
            </a:r>
            <a:r>
              <a:rPr lang="en-US" altLang="zh-CN" sz="2600" dirty="0"/>
              <a:t>ntroduction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Motivation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/>
              <a:t>Designs</a:t>
            </a:r>
            <a:endParaRPr lang="en-US" sz="2600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ym typeface="Wingdings" panose="05000000000000000000" pitchFamily="2" charset="2"/>
              </a:rPr>
              <a:t>Community Detection Assisted Partition</a:t>
            </a:r>
            <a:endParaRPr lang="en-US" sz="22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b="1" dirty="0">
                <a:sym typeface="Wingdings" panose="05000000000000000000" pitchFamily="2" charset="2"/>
              </a:rPr>
              <a:t>X-SWAP Scheme</a:t>
            </a:r>
            <a:endParaRPr lang="en-US" sz="2200" b="1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Compilation Task Scheduler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Design of heuristic search 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Prioritize critical gates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409469" y="3811381"/>
            <a:ext cx="450163" cy="0"/>
          </a:xfrm>
          <a:prstGeom prst="line">
            <a:avLst/>
          </a:prstGeom>
          <a:ln w="12700">
            <a:headEnd type="none" w="med" len="med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952390" y="3414897"/>
            <a:ext cx="288350" cy="28835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400"/>
              </a:lnSpc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g</a:t>
            </a:r>
            <a:r>
              <a:rPr lang="en-US" altLang="zh-CN" sz="1600" baseline="-25000" dirty="0"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endParaRPr lang="zh-CN" altLang="en-US" sz="1600" baseline="-25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946628" y="3891673"/>
            <a:ext cx="288350" cy="288350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400"/>
              </a:lnSpc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g</a:t>
            </a:r>
            <a:r>
              <a:rPr lang="en-US" altLang="zh-CN" sz="1600" baseline="-25000" dirty="0">
                <a:latin typeface="Arial" panose="020B0604020202090204" pitchFamily="34" charset="0"/>
                <a:cs typeface="Arial" panose="020B0604020202090204" pitchFamily="34" charset="0"/>
              </a:rPr>
              <a:t>3</a:t>
            </a:r>
            <a:endParaRPr lang="zh-CN" altLang="en-US" sz="1600" baseline="-25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79066" y="3263720"/>
            <a:ext cx="113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6 possible </a:t>
            </a:r>
            <a:endParaRPr lang="en-US" altLang="zh-CN" sz="1600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ctr"/>
            <a:r>
              <a:rPr lang="en-US" altLang="zh-CN" sz="1600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SWAPs</a:t>
            </a:r>
            <a:endParaRPr lang="en-US" altLang="zh-CN" sz="1600" baseline="-25000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179066" y="3766121"/>
            <a:ext cx="114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5 possible </a:t>
            </a:r>
            <a:endParaRPr lang="en-US" altLang="zh-CN" sz="1600" dirty="0">
              <a:solidFill>
                <a:srgbClr val="0070C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ctr"/>
            <a:r>
              <a:rPr lang="en-US" altLang="zh-CN" sz="1600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SWAPs</a:t>
            </a:r>
            <a:endParaRPr lang="en-US" altLang="zh-CN" sz="1600" baseline="-25000" dirty="0">
              <a:solidFill>
                <a:srgbClr val="0070C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88610" y="2520665"/>
            <a:ext cx="1994170" cy="338554"/>
            <a:chOff x="2793230" y="722158"/>
            <a:chExt cx="1193991" cy="202706"/>
          </a:xfrm>
        </p:grpSpPr>
        <p:sp>
          <p:nvSpPr>
            <p:cNvPr id="77" name="椭圆 76"/>
            <p:cNvSpPr/>
            <p:nvPr/>
          </p:nvSpPr>
          <p:spPr>
            <a:xfrm>
              <a:off x="2793230" y="738435"/>
              <a:ext cx="172647" cy="172647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400"/>
                </a:lnSpc>
              </a:pPr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g</a:t>
              </a:r>
              <a:r>
                <a:rPr lang="en-US" altLang="zh-CN" sz="16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1</a:t>
              </a:r>
              <a:endParaRPr lang="zh-CN" altLang="en-US" sz="16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943819" y="722158"/>
              <a:ext cx="1043402" cy="202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= </a:t>
              </a:r>
              <a:r>
                <a:rPr lang="en-US" altLang="zh-CN" sz="1600" dirty="0">
                  <a:solidFill>
                    <a:srgbClr val="FF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CNOT </a:t>
              </a:r>
              <a:r>
                <a:rPr lang="en-US" altLang="zh-CN" sz="1600" dirty="0" err="1">
                  <a:solidFill>
                    <a:srgbClr val="FF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 err="1">
                  <a:solidFill>
                    <a:srgbClr val="FF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a</a:t>
              </a:r>
              <a:r>
                <a:rPr lang="en-US" altLang="zh-CN" sz="1600" dirty="0">
                  <a:solidFill>
                    <a:srgbClr val="FF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 </a:t>
              </a:r>
              <a:r>
                <a:rPr lang="en-US" altLang="zh-CN" sz="1600" dirty="0" err="1">
                  <a:solidFill>
                    <a:srgbClr val="FF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 err="1">
                  <a:solidFill>
                    <a:srgbClr val="FF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b</a:t>
              </a:r>
              <a:endParaRPr lang="en-US" altLang="zh-CN" sz="1600" baseline="-25000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3690696" y="3368600"/>
            <a:ext cx="195829" cy="195829"/>
          </a:xfrm>
          <a:prstGeom prst="rect">
            <a:avLst/>
          </a:prstGeom>
          <a:noFill/>
          <a:ln w="19050">
            <a:solidFill>
              <a:schemeClr val="tx1"/>
            </a:solidFill>
            <a:headEnd w="sm" len="sm"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9" name="直接连接符 48"/>
          <p:cNvCxnSpPr>
            <a:stCxn id="48" idx="3"/>
            <a:endCxn id="50" idx="1"/>
          </p:cNvCxnSpPr>
          <p:nvPr/>
        </p:nvCxnSpPr>
        <p:spPr>
          <a:xfrm>
            <a:off x="3886525" y="3466515"/>
            <a:ext cx="284158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170683" y="3368600"/>
            <a:ext cx="195829" cy="195829"/>
          </a:xfrm>
          <a:prstGeom prst="rect">
            <a:avLst/>
          </a:prstGeom>
          <a:noFill/>
          <a:ln w="19050">
            <a:solidFill>
              <a:schemeClr val="tx1"/>
            </a:solidFill>
            <a:headEnd w="sm" len="sm"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>
              <a:lnSpc>
                <a:spcPts val="14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</a:t>
            </a:r>
            <a:r>
              <a:rPr lang="en-US" altLang="zh-CN" sz="1600" baseline="-25000" dirty="0" err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a</a:t>
            </a:r>
            <a:endParaRPr lang="zh-CN" altLang="en-US" sz="1600" baseline="-25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50671" y="3368600"/>
            <a:ext cx="195829" cy="195829"/>
          </a:xfrm>
          <a:prstGeom prst="rect">
            <a:avLst/>
          </a:prstGeom>
          <a:noFill/>
          <a:ln w="19050">
            <a:solidFill>
              <a:schemeClr val="tx1"/>
            </a:solidFill>
            <a:headEnd w="sm" len="sm"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52" name="直接连接符 51"/>
          <p:cNvCxnSpPr>
            <a:stCxn id="50" idx="3"/>
            <a:endCxn id="51" idx="1"/>
          </p:cNvCxnSpPr>
          <p:nvPr/>
        </p:nvCxnSpPr>
        <p:spPr>
          <a:xfrm>
            <a:off x="4366513" y="3466515"/>
            <a:ext cx="284158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690696" y="3871906"/>
            <a:ext cx="195829" cy="195829"/>
          </a:xfrm>
          <a:prstGeom prst="rect">
            <a:avLst/>
          </a:prstGeom>
          <a:noFill/>
          <a:ln w="19050">
            <a:solidFill>
              <a:schemeClr val="tx1"/>
            </a:solidFill>
            <a:headEnd w="sm" len="sm"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54" name="直接连接符 53"/>
          <p:cNvCxnSpPr>
            <a:stCxn id="53" idx="3"/>
            <a:endCxn id="55" idx="1"/>
          </p:cNvCxnSpPr>
          <p:nvPr/>
        </p:nvCxnSpPr>
        <p:spPr>
          <a:xfrm>
            <a:off x="3886525" y="3969821"/>
            <a:ext cx="284158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170683" y="3871906"/>
            <a:ext cx="195829" cy="195829"/>
          </a:xfrm>
          <a:prstGeom prst="rect">
            <a:avLst/>
          </a:prstGeom>
          <a:noFill/>
          <a:ln w="19050">
            <a:solidFill>
              <a:schemeClr val="tx1"/>
            </a:solidFill>
            <a:headEnd w="sm" len="sm"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50671" y="3871906"/>
            <a:ext cx="195829" cy="195829"/>
          </a:xfrm>
          <a:prstGeom prst="rect">
            <a:avLst/>
          </a:prstGeom>
          <a:noFill/>
          <a:ln w="19050">
            <a:solidFill>
              <a:schemeClr val="tx1"/>
            </a:solidFill>
            <a:headEnd w="sm" len="sm"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57" name="直接连接符 56"/>
          <p:cNvCxnSpPr>
            <a:stCxn id="55" idx="3"/>
            <a:endCxn id="56" idx="1"/>
          </p:cNvCxnSpPr>
          <p:nvPr/>
        </p:nvCxnSpPr>
        <p:spPr>
          <a:xfrm>
            <a:off x="4366513" y="3969821"/>
            <a:ext cx="284158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8" idx="2"/>
            <a:endCxn id="53" idx="0"/>
          </p:cNvCxnSpPr>
          <p:nvPr/>
        </p:nvCxnSpPr>
        <p:spPr>
          <a:xfrm>
            <a:off x="3788612" y="3564429"/>
            <a:ext cx="0" cy="307477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0" idx="2"/>
            <a:endCxn id="55" idx="0"/>
          </p:cNvCxnSpPr>
          <p:nvPr/>
        </p:nvCxnSpPr>
        <p:spPr>
          <a:xfrm>
            <a:off x="4268599" y="3564429"/>
            <a:ext cx="0" cy="307477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1" idx="2"/>
            <a:endCxn id="56" idx="0"/>
          </p:cNvCxnSpPr>
          <p:nvPr/>
        </p:nvCxnSpPr>
        <p:spPr>
          <a:xfrm>
            <a:off x="4748586" y="3564429"/>
            <a:ext cx="0" cy="307477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690696" y="4375212"/>
            <a:ext cx="195829" cy="195829"/>
          </a:xfrm>
          <a:prstGeom prst="rect">
            <a:avLst/>
          </a:prstGeom>
          <a:noFill/>
          <a:ln w="19050">
            <a:solidFill>
              <a:schemeClr val="tx1"/>
            </a:solidFill>
            <a:headEnd w="sm" len="sm"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>
              <a:lnSpc>
                <a:spcPts val="14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</a:t>
            </a:r>
            <a:r>
              <a:rPr lang="en-US" altLang="zh-CN" sz="1600" baseline="-250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</a:t>
            </a:r>
            <a:endParaRPr lang="zh-CN" altLang="en-US" sz="1600" baseline="-25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2" name="直接连接符 61"/>
          <p:cNvCxnSpPr>
            <a:stCxn id="61" idx="3"/>
            <a:endCxn id="63" idx="1"/>
          </p:cNvCxnSpPr>
          <p:nvPr/>
        </p:nvCxnSpPr>
        <p:spPr>
          <a:xfrm>
            <a:off x="3886525" y="4473127"/>
            <a:ext cx="284158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170683" y="4375212"/>
            <a:ext cx="195829" cy="195829"/>
          </a:xfrm>
          <a:prstGeom prst="rect">
            <a:avLst/>
          </a:prstGeom>
          <a:noFill/>
          <a:ln w="19050">
            <a:solidFill>
              <a:schemeClr val="tx1"/>
            </a:solidFill>
            <a:headEnd w="sm" len="sm"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650671" y="4375212"/>
            <a:ext cx="195829" cy="195829"/>
          </a:xfrm>
          <a:prstGeom prst="rect">
            <a:avLst/>
          </a:prstGeom>
          <a:noFill/>
          <a:ln w="19050">
            <a:solidFill>
              <a:schemeClr val="tx1"/>
            </a:solidFill>
            <a:headEnd w="sm" len="sm"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>
              <a:lnSpc>
                <a:spcPts val="14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</a:t>
            </a:r>
            <a:r>
              <a:rPr lang="en-US" altLang="zh-CN" sz="1600" baseline="-25000" dirty="0" err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d</a:t>
            </a:r>
            <a:endParaRPr lang="zh-CN" altLang="en-US" sz="1600" baseline="-25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5" name="直接连接符 64"/>
          <p:cNvCxnSpPr>
            <a:stCxn id="63" idx="3"/>
            <a:endCxn id="64" idx="1"/>
          </p:cNvCxnSpPr>
          <p:nvPr/>
        </p:nvCxnSpPr>
        <p:spPr>
          <a:xfrm>
            <a:off x="4366513" y="4473127"/>
            <a:ext cx="284158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126109" y="3368600"/>
            <a:ext cx="195829" cy="195829"/>
          </a:xfrm>
          <a:prstGeom prst="rect">
            <a:avLst/>
          </a:prstGeom>
          <a:noFill/>
          <a:ln w="19050">
            <a:solidFill>
              <a:schemeClr val="tx1"/>
            </a:solidFill>
            <a:headEnd w="sm" len="sm"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126109" y="3871906"/>
            <a:ext cx="195829" cy="195829"/>
          </a:xfrm>
          <a:prstGeom prst="rect">
            <a:avLst/>
          </a:prstGeom>
          <a:noFill/>
          <a:ln w="19050">
            <a:solidFill>
              <a:schemeClr val="tx1"/>
            </a:solidFill>
            <a:headEnd w="sm" len="sm"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>
              <a:lnSpc>
                <a:spcPts val="14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</a:t>
            </a:r>
            <a:r>
              <a:rPr lang="en-US" altLang="zh-CN" sz="1600" baseline="-25000" dirty="0" err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b</a:t>
            </a:r>
            <a:endParaRPr lang="zh-CN" altLang="en-US" sz="1600" baseline="-25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8" name="直接连接符 67"/>
          <p:cNvCxnSpPr>
            <a:stCxn id="66" idx="2"/>
            <a:endCxn id="67" idx="0"/>
          </p:cNvCxnSpPr>
          <p:nvPr/>
        </p:nvCxnSpPr>
        <p:spPr>
          <a:xfrm>
            <a:off x="5224024" y="3564429"/>
            <a:ext cx="0" cy="307477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126109" y="4375212"/>
            <a:ext cx="195829" cy="195829"/>
          </a:xfrm>
          <a:prstGeom prst="rect">
            <a:avLst/>
          </a:prstGeom>
          <a:noFill/>
          <a:ln w="19050">
            <a:solidFill>
              <a:schemeClr val="tx1"/>
            </a:solidFill>
            <a:headEnd w="sm" len="sm"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70" name="直接连接符 69"/>
          <p:cNvCxnSpPr>
            <a:stCxn id="51" idx="3"/>
            <a:endCxn id="66" idx="1"/>
          </p:cNvCxnSpPr>
          <p:nvPr/>
        </p:nvCxnSpPr>
        <p:spPr>
          <a:xfrm>
            <a:off x="4846500" y="3466515"/>
            <a:ext cx="279609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6" idx="3"/>
            <a:endCxn id="67" idx="1"/>
          </p:cNvCxnSpPr>
          <p:nvPr/>
        </p:nvCxnSpPr>
        <p:spPr>
          <a:xfrm>
            <a:off x="4846500" y="3969821"/>
            <a:ext cx="279609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4" idx="3"/>
            <a:endCxn id="69" idx="1"/>
          </p:cNvCxnSpPr>
          <p:nvPr/>
        </p:nvCxnSpPr>
        <p:spPr>
          <a:xfrm>
            <a:off x="4846500" y="4473127"/>
            <a:ext cx="279609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9" idx="0"/>
            <a:endCxn id="67" idx="2"/>
          </p:cNvCxnSpPr>
          <p:nvPr/>
        </p:nvCxnSpPr>
        <p:spPr>
          <a:xfrm flipV="1">
            <a:off x="5224024" y="4067735"/>
            <a:ext cx="0" cy="307477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4" idx="0"/>
            <a:endCxn id="56" idx="2"/>
          </p:cNvCxnSpPr>
          <p:nvPr/>
        </p:nvCxnSpPr>
        <p:spPr>
          <a:xfrm flipV="1">
            <a:off x="4748586" y="4067735"/>
            <a:ext cx="0" cy="307477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5" idx="2"/>
            <a:endCxn id="63" idx="0"/>
          </p:cNvCxnSpPr>
          <p:nvPr/>
        </p:nvCxnSpPr>
        <p:spPr>
          <a:xfrm>
            <a:off x="4268599" y="4067735"/>
            <a:ext cx="0" cy="307477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3" idx="2"/>
            <a:endCxn id="61" idx="0"/>
          </p:cNvCxnSpPr>
          <p:nvPr/>
        </p:nvCxnSpPr>
        <p:spPr>
          <a:xfrm>
            <a:off x="3788612" y="4067735"/>
            <a:ext cx="0" cy="307477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3797588" y="2896408"/>
            <a:ext cx="1704064" cy="338554"/>
            <a:chOff x="2793230" y="722158"/>
            <a:chExt cx="1020293" cy="202706"/>
          </a:xfrm>
        </p:grpSpPr>
        <p:sp>
          <p:nvSpPr>
            <p:cNvPr id="42" name="椭圆 41"/>
            <p:cNvSpPr/>
            <p:nvPr/>
          </p:nvSpPr>
          <p:spPr>
            <a:xfrm>
              <a:off x="2793230" y="738435"/>
              <a:ext cx="172647" cy="172647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400"/>
                </a:lnSpc>
              </a:pPr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g</a:t>
              </a:r>
              <a:r>
                <a:rPr lang="en-US" altLang="zh-CN" sz="16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3</a:t>
              </a:r>
              <a:endParaRPr lang="zh-CN" altLang="en-US" sz="16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943819" y="722158"/>
              <a:ext cx="869704" cy="202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= 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CNOT q</a:t>
              </a:r>
              <a:r>
                <a:rPr lang="en-US" altLang="zh-CN" sz="1600" baseline="-25000" dirty="0">
                  <a:solidFill>
                    <a:srgbClr val="0070C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c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 </a:t>
              </a:r>
              <a:r>
                <a:rPr lang="en-US" altLang="zh-CN" sz="1600" dirty="0" err="1">
                  <a:solidFill>
                    <a:srgbClr val="0070C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 err="1">
                  <a:solidFill>
                    <a:srgbClr val="0070C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d</a:t>
              </a:r>
              <a:endParaRPr lang="en-US" altLang="zh-CN" sz="1600" baseline="-25000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1614245" y="2778023"/>
            <a:ext cx="288350" cy="28835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400"/>
              </a:lnSpc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g</a:t>
            </a:r>
            <a:r>
              <a:rPr lang="en-US" altLang="zh-CN" sz="1600" baseline="-25000" dirty="0"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endParaRPr lang="zh-CN" altLang="en-US" sz="1600" baseline="-25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17224" y="3901510"/>
            <a:ext cx="288350" cy="28835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400"/>
              </a:lnSpc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g</a:t>
            </a:r>
            <a:r>
              <a:rPr lang="en-US" altLang="zh-CN" sz="1600" baseline="-25000" dirty="0">
                <a:latin typeface="Arial" panose="020B0604020202090204" pitchFamily="34" charset="0"/>
                <a:cs typeface="Arial" panose="020B0604020202090204" pitchFamily="34" charset="0"/>
              </a:rPr>
              <a:t>3</a:t>
            </a:r>
            <a:endParaRPr lang="zh-CN" altLang="en-US" sz="1600" baseline="-25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152130" y="2729366"/>
            <a:ext cx="802307" cy="1596396"/>
            <a:chOff x="1152130" y="2729366"/>
            <a:chExt cx="802307" cy="1596396"/>
          </a:xfrm>
        </p:grpSpPr>
        <p:sp>
          <p:nvSpPr>
            <p:cNvPr id="32" name="矩形 31"/>
            <p:cNvSpPr/>
            <p:nvPr/>
          </p:nvSpPr>
          <p:spPr>
            <a:xfrm>
              <a:off x="1565404" y="2729366"/>
              <a:ext cx="389031" cy="876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52130" y="2975445"/>
              <a:ext cx="539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>
                  <a:latin typeface="Arial" panose="020B0604020202090204" pitchFamily="34" charset="0"/>
                  <a:cs typeface="Arial" panose="020B0604020202090204" pitchFamily="34" charset="0"/>
                </a:rPr>
                <a:t>F</a:t>
              </a:r>
              <a:r>
                <a:rPr lang="en-US" altLang="zh-CN" sz="1600" i="1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1</a:t>
              </a:r>
              <a:endParaRPr lang="en-US" altLang="zh-CN" sz="1600" i="1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562406" y="3792291"/>
              <a:ext cx="392031" cy="5334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79277" y="3837840"/>
              <a:ext cx="539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>
                  <a:latin typeface="Arial" panose="020B0604020202090204" pitchFamily="34" charset="0"/>
                  <a:cs typeface="Arial" panose="020B0604020202090204" pitchFamily="34" charset="0"/>
                </a:rPr>
                <a:t>F</a:t>
              </a:r>
              <a:r>
                <a:rPr lang="en-US" altLang="zh-CN" sz="1600" i="1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2</a:t>
              </a:r>
              <a:endParaRPr lang="en-US" altLang="zh-CN" sz="1600" i="1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622260" y="2856158"/>
            <a:ext cx="1640317" cy="1816920"/>
            <a:chOff x="1622260" y="2856158"/>
            <a:chExt cx="1640317" cy="1816920"/>
          </a:xfrm>
        </p:grpSpPr>
        <p:sp>
          <p:nvSpPr>
            <p:cNvPr id="15" name="椭圆 14"/>
            <p:cNvSpPr/>
            <p:nvPr/>
          </p:nvSpPr>
          <p:spPr>
            <a:xfrm>
              <a:off x="2136823" y="2856158"/>
              <a:ext cx="288350" cy="2883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560120" y="3043931"/>
              <a:ext cx="288350" cy="2883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974227" y="3246569"/>
              <a:ext cx="288350" cy="2883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18" name="直接箭头连接符 17"/>
            <p:cNvCxnSpPr>
              <a:stCxn id="14" idx="6"/>
              <a:endCxn id="15" idx="2"/>
            </p:cNvCxnSpPr>
            <p:nvPr/>
          </p:nvCxnSpPr>
          <p:spPr>
            <a:xfrm>
              <a:off x="1902595" y="2922199"/>
              <a:ext cx="234228" cy="7813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5" idx="6"/>
              <a:endCxn id="16" idx="1"/>
            </p:cNvCxnSpPr>
            <p:nvPr/>
          </p:nvCxnSpPr>
          <p:spPr>
            <a:xfrm>
              <a:off x="2425173" y="3000334"/>
              <a:ext cx="177175" cy="858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6" idx="6"/>
              <a:endCxn id="17" idx="1"/>
            </p:cNvCxnSpPr>
            <p:nvPr/>
          </p:nvCxnSpPr>
          <p:spPr>
            <a:xfrm>
              <a:off x="2848470" y="3188107"/>
              <a:ext cx="167986" cy="1006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1622260" y="3248026"/>
              <a:ext cx="288350" cy="2883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400"/>
                </a:lnSpc>
              </a:pPr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g</a:t>
              </a:r>
              <a:r>
                <a:rPr lang="en-US" altLang="zh-CN" sz="16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2</a:t>
              </a:r>
              <a:endParaRPr lang="zh-CN" altLang="en-US" sz="16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22" name="直接箭头连接符 21"/>
            <p:cNvCxnSpPr>
              <a:stCxn id="21" idx="7"/>
              <a:endCxn id="16" idx="3"/>
            </p:cNvCxnSpPr>
            <p:nvPr/>
          </p:nvCxnSpPr>
          <p:spPr>
            <a:xfrm flipV="1">
              <a:off x="1868382" y="3290052"/>
              <a:ext cx="733967" cy="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21" idx="5"/>
              <a:endCxn id="17" idx="3"/>
            </p:cNvCxnSpPr>
            <p:nvPr/>
          </p:nvCxnSpPr>
          <p:spPr>
            <a:xfrm flipV="1">
              <a:off x="1868382" y="3492691"/>
              <a:ext cx="1148075" cy="14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2053428" y="3433072"/>
              <a:ext cx="749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>
                  <a:latin typeface="Arial" panose="020B0604020202090204" pitchFamily="34" charset="0"/>
                  <a:cs typeface="Arial" panose="020B0604020202090204" pitchFamily="34" charset="0"/>
                </a:rPr>
                <a:t>DAG</a:t>
              </a:r>
              <a:r>
                <a:rPr lang="en-US" altLang="zh-CN" sz="1600" i="1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1</a:t>
              </a:r>
              <a:endParaRPr lang="en-US" altLang="zh-CN" sz="1600" i="1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284264" y="3782711"/>
              <a:ext cx="288350" cy="2883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23895" y="3943739"/>
              <a:ext cx="288350" cy="2883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27" name="直接箭头连接符 26"/>
            <p:cNvCxnSpPr>
              <a:stCxn id="24" idx="7"/>
              <a:endCxn id="25" idx="2"/>
            </p:cNvCxnSpPr>
            <p:nvPr/>
          </p:nvCxnSpPr>
          <p:spPr>
            <a:xfrm flipV="1">
              <a:off x="1863346" y="3926887"/>
              <a:ext cx="420918" cy="168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5" idx="6"/>
              <a:endCxn id="26" idx="1"/>
            </p:cNvCxnSpPr>
            <p:nvPr/>
          </p:nvCxnSpPr>
          <p:spPr>
            <a:xfrm>
              <a:off x="2572615" y="3926887"/>
              <a:ext cx="293509" cy="590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4" idx="5"/>
              <a:endCxn id="30" idx="2"/>
            </p:cNvCxnSpPr>
            <p:nvPr/>
          </p:nvCxnSpPr>
          <p:spPr>
            <a:xfrm>
              <a:off x="1863346" y="4147631"/>
              <a:ext cx="420918" cy="1000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2284264" y="4103531"/>
              <a:ext cx="288350" cy="28835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31" name="直接箭头连接符 30"/>
            <p:cNvCxnSpPr>
              <a:stCxn id="30" idx="6"/>
              <a:endCxn id="26" idx="3"/>
            </p:cNvCxnSpPr>
            <p:nvPr/>
          </p:nvCxnSpPr>
          <p:spPr>
            <a:xfrm flipV="1">
              <a:off x="2572615" y="4189860"/>
              <a:ext cx="293509" cy="578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053428" y="4334524"/>
              <a:ext cx="738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>
                  <a:latin typeface="Arial" panose="020B0604020202090204" pitchFamily="34" charset="0"/>
                  <a:cs typeface="Arial" panose="020B0604020202090204" pitchFamily="34" charset="0"/>
                </a:rPr>
                <a:t>DAG</a:t>
              </a:r>
              <a:r>
                <a:rPr lang="en-US" altLang="zh-CN" sz="1600" i="1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2</a:t>
              </a:r>
              <a:endParaRPr lang="en-US" altLang="zh-CN" sz="1600" i="1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661271" y="2375194"/>
            <a:ext cx="1549976" cy="338554"/>
            <a:chOff x="1499593" y="464131"/>
            <a:chExt cx="928034" cy="202706"/>
          </a:xfrm>
        </p:grpSpPr>
        <p:sp>
          <p:nvSpPr>
            <p:cNvPr id="40" name="椭圆 39"/>
            <p:cNvSpPr/>
            <p:nvPr/>
          </p:nvSpPr>
          <p:spPr>
            <a:xfrm>
              <a:off x="1499593" y="508816"/>
              <a:ext cx="112956" cy="112956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592398" y="464131"/>
              <a:ext cx="835229" cy="202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Critical gates</a:t>
              </a:r>
              <a:endParaRPr lang="en-US" altLang="zh-CN" sz="1600" i="1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3169641" y="3811379"/>
            <a:ext cx="450163" cy="0"/>
          </a:xfrm>
          <a:prstGeom prst="line">
            <a:avLst/>
          </a:prstGeom>
          <a:ln w="12700">
            <a:headEnd type="none" w="med" len="med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105"/>
          <p:cNvSpPr txBox="1"/>
          <p:nvPr/>
        </p:nvSpPr>
        <p:spPr>
          <a:xfrm>
            <a:off x="990044" y="5037328"/>
            <a:ext cx="47927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Helps to reduce post-compilation depth</a:t>
            </a:r>
            <a:endParaRPr lang="en-US" sz="20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/>
      <p:bldP spid="47" grpId="0"/>
      <p:bldP spid="48" grpId="0" animBg="1"/>
      <p:bldP spid="50" grpId="0" animBg="1"/>
      <p:bldP spid="50" grpId="1" animBg="1"/>
      <p:bldP spid="51" grpId="0" animBg="1"/>
      <p:bldP spid="53" grpId="0" animBg="1"/>
      <p:bldP spid="55" grpId="0" animBg="1"/>
      <p:bldP spid="56" grpId="0" animBg="1"/>
      <p:bldP spid="61" grpId="0" animBg="1"/>
      <p:bldP spid="61" grpId="1" animBg="1"/>
      <p:bldP spid="63" grpId="0" animBg="1"/>
      <p:bldP spid="64" grpId="0" animBg="1"/>
      <p:bldP spid="64" grpId="1" animBg="1"/>
      <p:bldP spid="66" grpId="0" animBg="1"/>
      <p:bldP spid="67" grpId="0" animBg="1"/>
      <p:bldP spid="67" grpId="1" animBg="1"/>
      <p:bldP spid="69" grpId="0" animBg="1"/>
      <p:bldP spid="14" grpId="0" animBg="1"/>
      <p:bldP spid="24" grpId="0" animBg="1"/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of heuristic cost function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Prioritize inter-program SWAPs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4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gain(g)=</a:t>
            </a:r>
            <a:r>
              <a:rPr lang="el-GR" altLang="zh-CN" sz="24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D</a:t>
            </a:r>
            <a:r>
              <a:rPr lang="el-GR" altLang="zh-CN" sz="2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[</a:t>
            </a:r>
            <a:r>
              <a:rPr lang="el-GR" altLang="zh-CN" sz="24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σ</a:t>
            </a:r>
            <a:r>
              <a:rPr lang="el-GR" altLang="zh-CN" sz="2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(</a:t>
            </a:r>
            <a:r>
              <a:rPr lang="el-GR" altLang="zh-CN" sz="24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g.q</a:t>
            </a:r>
            <a:r>
              <a:rPr lang="el-GR" altLang="zh-CN" sz="24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1</a:t>
            </a:r>
            <a:r>
              <a:rPr lang="el-GR" altLang="zh-CN" sz="2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)][</a:t>
            </a:r>
            <a:r>
              <a:rPr lang="el-GR" altLang="zh-CN" sz="24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σ</a:t>
            </a:r>
            <a:r>
              <a:rPr lang="el-GR" altLang="zh-CN" sz="2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(</a:t>
            </a:r>
            <a:r>
              <a:rPr lang="el-GR" altLang="zh-CN" sz="24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g.q</a:t>
            </a:r>
            <a:r>
              <a:rPr lang="el-GR" altLang="zh-CN" sz="24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2</a:t>
            </a:r>
            <a:r>
              <a:rPr lang="el-GR" altLang="zh-CN" sz="2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)]</a:t>
            </a:r>
            <a:r>
              <a:rPr lang="el-GR" altLang="zh-CN" sz="24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 − D</a:t>
            </a:r>
            <a:r>
              <a:rPr lang="el-GR" altLang="zh-CN" sz="24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i</a:t>
            </a:r>
            <a:r>
              <a:rPr lang="el-GR" altLang="zh-CN" sz="24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 ′</a:t>
            </a:r>
            <a:r>
              <a:rPr lang="el-GR" altLang="zh-CN" sz="2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[</a:t>
            </a:r>
            <a:r>
              <a:rPr lang="el-GR" altLang="zh-CN" sz="24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σ</a:t>
            </a:r>
            <a:r>
              <a:rPr lang="el-GR" altLang="zh-CN" sz="2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(</a:t>
            </a:r>
            <a:r>
              <a:rPr lang="el-GR" altLang="zh-CN" sz="24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g.q</a:t>
            </a:r>
            <a:r>
              <a:rPr lang="el-GR" altLang="zh-CN" sz="24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1</a:t>
            </a:r>
            <a:r>
              <a:rPr lang="el-GR" altLang="zh-CN" sz="2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)][</a:t>
            </a:r>
            <a:r>
              <a:rPr lang="el-GR" altLang="zh-CN" sz="24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σ</a:t>
            </a:r>
            <a:r>
              <a:rPr lang="el-GR" altLang="zh-CN" sz="2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(</a:t>
            </a:r>
            <a:r>
              <a:rPr lang="el-GR" altLang="zh-CN" sz="24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g.q</a:t>
            </a:r>
            <a:r>
              <a:rPr lang="el-GR" altLang="zh-CN" sz="2400" i="1" baseline="-250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2</a:t>
            </a:r>
            <a:r>
              <a:rPr lang="el-GR" altLang="zh-CN" sz="2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)]</a:t>
            </a:r>
            <a:endParaRPr lang="en-US" altLang="zh-CN" sz="24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2685071" y="5210717"/>
            <a:ext cx="275093" cy="275094"/>
          </a:xfrm>
          <a:prstGeom prst="ellipse">
            <a:avLst/>
          </a:prstGeom>
          <a:solidFill>
            <a:srgbClr val="FCD5B5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1600" i="1" dirty="0">
                <a:latin typeface="Arial" panose="020B0604020202090204" pitchFamily="34" charset="0"/>
                <a:cs typeface="Arial" panose="020B0604020202090204" pitchFamily="34" charset="0"/>
              </a:rPr>
              <a:t>q</a:t>
            </a:r>
            <a:r>
              <a:rPr lang="en-US" altLang="zh-CN" sz="1600" baseline="-25000" dirty="0">
                <a:latin typeface="Arial" panose="020B0604020202090204" pitchFamily="34" charset="0"/>
                <a:cs typeface="Arial" panose="020B0604020202090204" pitchFamily="34" charset="0"/>
              </a:rPr>
              <a:t>6</a:t>
            </a:r>
            <a:endParaRPr lang="zh-CN" altLang="en-US" sz="1600" baseline="-25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62295" y="5210717"/>
            <a:ext cx="275093" cy="275094"/>
          </a:xfrm>
          <a:prstGeom prst="ellipse">
            <a:avLst/>
          </a:prstGeom>
          <a:solidFill>
            <a:srgbClr val="FCD5B5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1600" i="1" dirty="0">
                <a:latin typeface="Arial" panose="020B0604020202090204" pitchFamily="34" charset="0"/>
                <a:cs typeface="Arial" panose="020B0604020202090204" pitchFamily="34" charset="0"/>
              </a:rPr>
              <a:t>q</a:t>
            </a:r>
            <a:r>
              <a:rPr lang="en-US" altLang="zh-CN" sz="1600" baseline="-25000" dirty="0"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  <a:endParaRPr lang="zh-CN" altLang="en-US" sz="1600" baseline="-25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9" name="直接连接符 8"/>
          <p:cNvCxnSpPr>
            <a:stCxn id="31" idx="6"/>
            <a:endCxn id="7" idx="2"/>
          </p:cNvCxnSpPr>
          <p:nvPr/>
        </p:nvCxnSpPr>
        <p:spPr>
          <a:xfrm>
            <a:off x="2382939" y="5348264"/>
            <a:ext cx="30213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7" idx="6"/>
            <a:endCxn id="8" idx="2"/>
          </p:cNvCxnSpPr>
          <p:nvPr/>
        </p:nvCxnSpPr>
        <p:spPr>
          <a:xfrm>
            <a:off x="2960163" y="5348264"/>
            <a:ext cx="30213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685071" y="4634383"/>
            <a:ext cx="275093" cy="275092"/>
          </a:xfrm>
          <a:prstGeom prst="ellipse">
            <a:avLst/>
          </a:prstGeom>
          <a:solidFill>
            <a:srgbClr val="FCD5B5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1600" i="1" dirty="0">
                <a:latin typeface="Arial" panose="020B0604020202090204" pitchFamily="34" charset="0"/>
                <a:cs typeface="Arial" panose="020B0604020202090204" pitchFamily="34" charset="0"/>
              </a:rPr>
              <a:t>q</a:t>
            </a:r>
            <a:r>
              <a:rPr lang="en-US" altLang="zh-CN" sz="1600" baseline="-25000" dirty="0">
                <a:latin typeface="Arial" panose="020B0604020202090204" pitchFamily="34" charset="0"/>
                <a:cs typeface="Arial" panose="020B0604020202090204" pitchFamily="34" charset="0"/>
              </a:rPr>
              <a:t>9</a:t>
            </a:r>
            <a:endParaRPr lang="zh-CN" altLang="en-US" sz="1600" baseline="-25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62295" y="4634383"/>
            <a:ext cx="275093" cy="275092"/>
          </a:xfrm>
          <a:prstGeom prst="ellipse">
            <a:avLst/>
          </a:prstGeom>
          <a:solidFill>
            <a:srgbClr val="FCD5B5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1600" i="1" dirty="0">
                <a:latin typeface="Arial" panose="020B0604020202090204" pitchFamily="34" charset="0"/>
                <a:cs typeface="Arial" panose="020B0604020202090204" pitchFamily="34" charset="0"/>
              </a:rPr>
              <a:t>q</a:t>
            </a:r>
            <a:r>
              <a:rPr lang="en-US" altLang="zh-CN" sz="1600" baseline="-25000" dirty="0">
                <a:latin typeface="Arial" panose="020B0604020202090204" pitchFamily="34" charset="0"/>
                <a:cs typeface="Arial" panose="020B0604020202090204" pitchFamily="34" charset="0"/>
              </a:rPr>
              <a:t>8</a:t>
            </a:r>
            <a:endParaRPr lang="zh-CN" altLang="en-US" sz="1600" baseline="-25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107846" y="4634383"/>
            <a:ext cx="275093" cy="275092"/>
          </a:xfrm>
          <a:prstGeom prst="ellipse">
            <a:avLst/>
          </a:prstGeom>
          <a:solidFill>
            <a:srgbClr val="3090B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1600" i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</a:t>
            </a:r>
            <a:r>
              <a:rPr lang="en-US" altLang="zh-CN" sz="1600" baseline="-250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  <a:endParaRPr lang="zh-CN" altLang="en-US" sz="1600" baseline="-25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4" name="直接连接符 13"/>
          <p:cNvCxnSpPr>
            <a:stCxn id="13" idx="6"/>
            <a:endCxn id="11" idx="2"/>
          </p:cNvCxnSpPr>
          <p:nvPr/>
        </p:nvCxnSpPr>
        <p:spPr>
          <a:xfrm>
            <a:off x="2382939" y="4771931"/>
            <a:ext cx="30213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6"/>
            <a:endCxn id="12" idx="2"/>
          </p:cNvCxnSpPr>
          <p:nvPr/>
        </p:nvCxnSpPr>
        <p:spPr>
          <a:xfrm>
            <a:off x="2960163" y="4771931"/>
            <a:ext cx="30213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685071" y="4071125"/>
            <a:ext cx="275093" cy="275092"/>
          </a:xfrm>
          <a:prstGeom prst="ellipse">
            <a:avLst/>
          </a:prstGeom>
          <a:solidFill>
            <a:srgbClr val="3090B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1600" i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</a:t>
            </a:r>
            <a:r>
              <a:rPr lang="en-US" altLang="zh-CN" sz="1600" baseline="-250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</a:t>
            </a:r>
            <a:endParaRPr lang="zh-CN" altLang="en-US" sz="1600" baseline="-25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62295" y="4071125"/>
            <a:ext cx="275093" cy="275092"/>
          </a:xfrm>
          <a:prstGeom prst="ellipse">
            <a:avLst/>
          </a:prstGeom>
          <a:solidFill>
            <a:srgbClr val="3090B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1600" b="1" i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</a:t>
            </a:r>
            <a:r>
              <a:rPr lang="en-US" altLang="zh-CN" sz="1600" b="1" baseline="-250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5</a:t>
            </a:r>
            <a:endParaRPr lang="zh-CN" altLang="en-US" sz="1600" b="1" baseline="-25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107846" y="4071125"/>
            <a:ext cx="275093" cy="275092"/>
          </a:xfrm>
          <a:prstGeom prst="ellipse">
            <a:avLst/>
          </a:prstGeom>
          <a:solidFill>
            <a:srgbClr val="3090BF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1600" i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</a:t>
            </a:r>
            <a:r>
              <a:rPr lang="en-US" altLang="zh-CN" sz="1600" baseline="-250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</a:t>
            </a:r>
            <a:endParaRPr lang="zh-CN" altLang="en-US" sz="1600" baseline="-25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9" name="直接连接符 18"/>
          <p:cNvCxnSpPr>
            <a:stCxn id="18" idx="6"/>
            <a:endCxn id="16" idx="2"/>
          </p:cNvCxnSpPr>
          <p:nvPr/>
        </p:nvCxnSpPr>
        <p:spPr>
          <a:xfrm>
            <a:off x="2382939" y="4208672"/>
            <a:ext cx="30213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6"/>
            <a:endCxn id="17" idx="2"/>
          </p:cNvCxnSpPr>
          <p:nvPr/>
        </p:nvCxnSpPr>
        <p:spPr>
          <a:xfrm>
            <a:off x="2960163" y="4208672"/>
            <a:ext cx="30213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8" idx="4"/>
            <a:endCxn id="13" idx="0"/>
          </p:cNvCxnSpPr>
          <p:nvPr/>
        </p:nvCxnSpPr>
        <p:spPr>
          <a:xfrm>
            <a:off x="2245393" y="4346218"/>
            <a:ext cx="0" cy="28816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4"/>
            <a:endCxn id="31" idx="0"/>
          </p:cNvCxnSpPr>
          <p:nvPr/>
        </p:nvCxnSpPr>
        <p:spPr>
          <a:xfrm>
            <a:off x="2245393" y="4909477"/>
            <a:ext cx="0" cy="30123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6" idx="4"/>
            <a:endCxn id="11" idx="0"/>
          </p:cNvCxnSpPr>
          <p:nvPr/>
        </p:nvCxnSpPr>
        <p:spPr>
          <a:xfrm>
            <a:off x="2822618" y="4346218"/>
            <a:ext cx="0" cy="28816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1" idx="4"/>
            <a:endCxn id="7" idx="0"/>
          </p:cNvCxnSpPr>
          <p:nvPr/>
        </p:nvCxnSpPr>
        <p:spPr>
          <a:xfrm>
            <a:off x="2822618" y="4909477"/>
            <a:ext cx="0" cy="30123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4"/>
            <a:endCxn id="12" idx="0"/>
          </p:cNvCxnSpPr>
          <p:nvPr/>
        </p:nvCxnSpPr>
        <p:spPr>
          <a:xfrm>
            <a:off x="3399842" y="4346218"/>
            <a:ext cx="0" cy="28816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2" idx="4"/>
            <a:endCxn id="8" idx="0"/>
          </p:cNvCxnSpPr>
          <p:nvPr/>
        </p:nvCxnSpPr>
        <p:spPr>
          <a:xfrm>
            <a:off x="3399842" y="4909477"/>
            <a:ext cx="0" cy="30123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7" idx="3"/>
            <a:endCxn id="11" idx="7"/>
          </p:cNvCxnSpPr>
          <p:nvPr/>
        </p:nvCxnSpPr>
        <p:spPr>
          <a:xfrm flipH="1">
            <a:off x="2919877" y="4305932"/>
            <a:ext cx="382704" cy="36873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6" idx="5"/>
            <a:endCxn id="12" idx="1"/>
          </p:cNvCxnSpPr>
          <p:nvPr/>
        </p:nvCxnSpPr>
        <p:spPr>
          <a:xfrm>
            <a:off x="2919877" y="4305932"/>
            <a:ext cx="382704" cy="36873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3"/>
            <a:endCxn id="31" idx="7"/>
          </p:cNvCxnSpPr>
          <p:nvPr/>
        </p:nvCxnSpPr>
        <p:spPr>
          <a:xfrm flipH="1">
            <a:off x="2342653" y="4869191"/>
            <a:ext cx="382704" cy="381812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5"/>
            <a:endCxn id="7" idx="1"/>
          </p:cNvCxnSpPr>
          <p:nvPr/>
        </p:nvCxnSpPr>
        <p:spPr>
          <a:xfrm>
            <a:off x="2342653" y="4869191"/>
            <a:ext cx="382704" cy="381812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107846" y="5210717"/>
            <a:ext cx="275093" cy="275092"/>
          </a:xfrm>
          <a:prstGeom prst="ellipse">
            <a:avLst/>
          </a:prstGeom>
          <a:solidFill>
            <a:srgbClr val="3090B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1600" b="1" i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</a:t>
            </a:r>
            <a:r>
              <a:rPr lang="en-US" altLang="zh-CN" sz="1600" b="1" baseline="-250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endParaRPr lang="zh-CN" altLang="en-US" sz="1600" b="1" baseline="-25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65463" y="4070019"/>
            <a:ext cx="1215346" cy="276999"/>
            <a:chOff x="1058896" y="2011554"/>
            <a:chExt cx="932188" cy="212463"/>
          </a:xfrm>
        </p:grpSpPr>
        <p:sp>
          <p:nvSpPr>
            <p:cNvPr id="33" name="椭圆 32"/>
            <p:cNvSpPr/>
            <p:nvPr/>
          </p:nvSpPr>
          <p:spPr>
            <a:xfrm>
              <a:off x="1058896" y="2043267"/>
              <a:ext cx="153345" cy="153345"/>
            </a:xfrm>
            <a:prstGeom prst="ellipse">
              <a:avLst/>
            </a:prstGeom>
            <a:solidFill>
              <a:srgbClr val="3090BF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77331" y="2011554"/>
              <a:ext cx="813753" cy="212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Arial" panose="020B0604020202090204" pitchFamily="34" charset="0"/>
                  <a:cs typeface="Arial" panose="020B0604020202090204" pitchFamily="34" charset="0"/>
                </a:rPr>
                <a:t>P</a:t>
              </a:r>
              <a:r>
                <a:rPr lang="en-US" altLang="zh-CN" sz="12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1</a:t>
              </a:r>
              <a:r>
                <a:rPr lang="en-US" altLang="zh-CN" sz="1200" dirty="0">
                  <a:latin typeface="Arial" panose="020B0604020202090204" pitchFamily="34" charset="0"/>
                  <a:cs typeface="Arial" panose="020B0604020202090204" pitchFamily="34" charset="0"/>
                </a:rPr>
                <a:t> allocation</a:t>
              </a:r>
              <a:endParaRPr lang="zh-CN" altLang="en-US" sz="12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65462" y="4386823"/>
            <a:ext cx="1242381" cy="276998"/>
            <a:chOff x="1058895" y="2283037"/>
            <a:chExt cx="952924" cy="212462"/>
          </a:xfrm>
        </p:grpSpPr>
        <p:sp>
          <p:nvSpPr>
            <p:cNvPr id="36" name="椭圆 35"/>
            <p:cNvSpPr/>
            <p:nvPr/>
          </p:nvSpPr>
          <p:spPr>
            <a:xfrm>
              <a:off x="1058895" y="2307732"/>
              <a:ext cx="153345" cy="153345"/>
            </a:xfrm>
            <a:prstGeom prst="ellipse">
              <a:avLst/>
            </a:prstGeom>
            <a:solidFill>
              <a:srgbClr val="FCD5B5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77328" y="2283037"/>
              <a:ext cx="834491" cy="212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Arial" panose="020B0604020202090204" pitchFamily="34" charset="0"/>
                  <a:cs typeface="Arial" panose="020B0604020202090204" pitchFamily="34" charset="0"/>
                </a:rPr>
                <a:t>P</a:t>
              </a:r>
              <a:r>
                <a:rPr lang="en-US" altLang="zh-CN" sz="12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2</a:t>
              </a:r>
              <a:r>
                <a:rPr lang="en-US" altLang="zh-CN" sz="1200" dirty="0">
                  <a:latin typeface="Arial" panose="020B0604020202090204" pitchFamily="34" charset="0"/>
                  <a:cs typeface="Arial" panose="020B0604020202090204" pitchFamily="34" charset="0"/>
                </a:rPr>
                <a:t> allocation</a:t>
              </a:r>
              <a:endParaRPr lang="zh-CN" altLang="en-US" sz="12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836135" y="4974794"/>
            <a:ext cx="1143837" cy="4093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8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CNOT</a:t>
            </a:r>
            <a:r>
              <a:rPr lang="zh-CN" altLang="en-US" sz="12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i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</a:t>
            </a:r>
            <a:r>
              <a:rPr lang="en-US" altLang="zh-CN" sz="1200" i="1" baseline="-25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lang="zh-CN" altLang="en-US" sz="1200" i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i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</a:t>
            </a:r>
            <a:r>
              <a:rPr lang="en-US" altLang="zh-CN" sz="1200" i="1" baseline="-25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5</a:t>
            </a:r>
            <a:endParaRPr lang="en-US" altLang="zh-CN" sz="1200" i="1" baseline="-250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ctr">
              <a:lnSpc>
                <a:spcPts val="8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……</a:t>
            </a:r>
            <a:endParaRPr lang="en-US" altLang="zh-CN" sz="12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93454" y="4709241"/>
            <a:ext cx="1225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Front Layer</a:t>
            </a:r>
            <a:endParaRPr lang="en-US" altLang="zh-CN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79804" y="4171766"/>
            <a:ext cx="5093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D</a:t>
            </a:r>
            <a:r>
              <a:rPr lang="en-US" altLang="zh-CN" dirty="0"/>
              <a:t>:</a:t>
            </a:r>
            <a:r>
              <a:rPr lang="en-US" altLang="zh-CN" i="1" dirty="0"/>
              <a:t> Shortest path matrix for all physical qubits</a:t>
            </a:r>
            <a:endParaRPr lang="en-US" altLang="zh-CN" i="1" dirty="0"/>
          </a:p>
          <a:p>
            <a:endParaRPr lang="en-US" altLang="zh-CN" i="1" dirty="0"/>
          </a:p>
          <a:p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i="1" baseline="30000" dirty="0"/>
              <a:t>’ </a:t>
            </a:r>
            <a:r>
              <a:rPr lang="en-US" altLang="zh-CN" dirty="0"/>
              <a:t>: Shortest path matrix of unmapped physical qubits and physical qubits on which 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i</a:t>
            </a:r>
            <a:r>
              <a:rPr lang="en-US" altLang="zh-CN" dirty="0"/>
              <a:t> is mapped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044573" y="5626218"/>
            <a:ext cx="1874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CN" i="1" dirty="0">
                <a:solidFill>
                  <a:srgbClr val="C00000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D</a:t>
            </a:r>
            <a:r>
              <a:rPr lang="el-GR" altLang="zh-CN" dirty="0">
                <a:solidFill>
                  <a:srgbClr val="C00000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[</a:t>
            </a:r>
            <a:r>
              <a:rPr lang="el-GR" altLang="zh-CN" i="1" dirty="0">
                <a:solidFill>
                  <a:srgbClr val="C00000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σ</a:t>
            </a:r>
            <a:r>
              <a:rPr lang="el-GR" altLang="zh-CN" dirty="0">
                <a:solidFill>
                  <a:srgbClr val="C00000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(</a:t>
            </a:r>
            <a:r>
              <a:rPr lang="el-GR" altLang="zh-CN" i="1" dirty="0">
                <a:solidFill>
                  <a:srgbClr val="C00000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q</a:t>
            </a:r>
            <a:r>
              <a:rPr lang="el-GR" altLang="zh-CN" i="1" baseline="-25000" dirty="0">
                <a:solidFill>
                  <a:srgbClr val="C00000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1</a:t>
            </a:r>
            <a:r>
              <a:rPr lang="el-GR" altLang="zh-CN" dirty="0">
                <a:solidFill>
                  <a:srgbClr val="C00000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)][</a:t>
            </a:r>
            <a:r>
              <a:rPr lang="el-GR" altLang="zh-CN" i="1" dirty="0">
                <a:solidFill>
                  <a:srgbClr val="C00000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σ</a:t>
            </a:r>
            <a:r>
              <a:rPr lang="el-GR" altLang="zh-CN" dirty="0">
                <a:solidFill>
                  <a:srgbClr val="C00000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(</a:t>
            </a:r>
            <a:r>
              <a:rPr lang="el-GR" altLang="zh-CN" i="1" dirty="0">
                <a:solidFill>
                  <a:srgbClr val="C00000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q</a:t>
            </a:r>
            <a:r>
              <a:rPr lang="en-US" altLang="zh-CN" i="1" baseline="-25000" dirty="0">
                <a:solidFill>
                  <a:srgbClr val="C00000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5</a:t>
            </a:r>
            <a:r>
              <a:rPr lang="el-GR" altLang="zh-CN" dirty="0">
                <a:solidFill>
                  <a:srgbClr val="C00000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)]</a:t>
            </a:r>
            <a:r>
              <a:rPr lang="en-US" altLang="zh-CN" dirty="0">
                <a:solidFill>
                  <a:srgbClr val="C00000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=2</a:t>
            </a:r>
            <a:endParaRPr lang="en-US" altLang="zh-CN" dirty="0">
              <a:solidFill>
                <a:srgbClr val="C00000"/>
              </a:solidFill>
              <a:latin typeface="Times New Roman" panose="02020703060505090304" pitchFamily="18" charset="0"/>
              <a:cs typeface="Times New Roman" panose="02020703060505090304" pitchFamily="18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(shortest path)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8653" y="5638315"/>
            <a:ext cx="2016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CN" i="1" dirty="0">
                <a:solidFill>
                  <a:srgbClr val="0070BF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D</a:t>
            </a:r>
            <a:r>
              <a:rPr lang="en-US" altLang="zh-CN" i="1" baseline="-25000" dirty="0">
                <a:solidFill>
                  <a:srgbClr val="0070BF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1</a:t>
            </a:r>
            <a:r>
              <a:rPr lang="en-US" altLang="zh-CN" i="1" dirty="0">
                <a:solidFill>
                  <a:srgbClr val="0070BF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’</a:t>
            </a:r>
            <a:r>
              <a:rPr lang="el-GR" altLang="zh-CN" dirty="0">
                <a:solidFill>
                  <a:srgbClr val="0070BF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[</a:t>
            </a:r>
            <a:r>
              <a:rPr lang="el-GR" altLang="zh-CN" i="1" dirty="0">
                <a:solidFill>
                  <a:srgbClr val="0070BF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σ</a:t>
            </a:r>
            <a:r>
              <a:rPr lang="el-GR" altLang="zh-CN" dirty="0">
                <a:solidFill>
                  <a:srgbClr val="0070BF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(</a:t>
            </a:r>
            <a:r>
              <a:rPr lang="el-GR" altLang="zh-CN" i="1" dirty="0">
                <a:solidFill>
                  <a:srgbClr val="0070BF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q</a:t>
            </a:r>
            <a:r>
              <a:rPr lang="el-GR" altLang="zh-CN" i="1" baseline="-25000" dirty="0">
                <a:solidFill>
                  <a:srgbClr val="0070BF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1</a:t>
            </a:r>
            <a:r>
              <a:rPr lang="el-GR" altLang="zh-CN" dirty="0">
                <a:solidFill>
                  <a:srgbClr val="0070BF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)][</a:t>
            </a:r>
            <a:r>
              <a:rPr lang="el-GR" altLang="zh-CN" i="1" dirty="0">
                <a:solidFill>
                  <a:srgbClr val="0070BF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σ</a:t>
            </a:r>
            <a:r>
              <a:rPr lang="el-GR" altLang="zh-CN" dirty="0">
                <a:solidFill>
                  <a:srgbClr val="0070BF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(</a:t>
            </a:r>
            <a:r>
              <a:rPr lang="el-GR" altLang="zh-CN" i="1" dirty="0">
                <a:solidFill>
                  <a:srgbClr val="0070BF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q</a:t>
            </a:r>
            <a:r>
              <a:rPr lang="en-US" altLang="zh-CN" i="1" baseline="-25000" dirty="0">
                <a:solidFill>
                  <a:srgbClr val="0070BF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5</a:t>
            </a:r>
            <a:r>
              <a:rPr lang="el-GR" altLang="zh-CN" dirty="0">
                <a:solidFill>
                  <a:srgbClr val="0070BF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)]</a:t>
            </a:r>
            <a:r>
              <a:rPr lang="en-US" altLang="zh-CN" dirty="0">
                <a:solidFill>
                  <a:srgbClr val="0070BF"/>
                </a:solidFill>
                <a:latin typeface="Times New Roman" panose="02020703060505090304" pitchFamily="18" charset="0"/>
                <a:cs typeface="Times New Roman" panose="02020703060505090304" pitchFamily="18" charset="0"/>
              </a:rPr>
              <a:t>=4</a:t>
            </a:r>
            <a:endParaRPr lang="zh-CN" altLang="en-US" dirty="0">
              <a:solidFill>
                <a:srgbClr val="0070BF"/>
              </a:solidFill>
            </a:endParaRPr>
          </a:p>
        </p:txBody>
      </p:sp>
      <p:cxnSp>
        <p:nvCxnSpPr>
          <p:cNvPr id="49" name="直接连接符 48"/>
          <p:cNvCxnSpPr>
            <a:stCxn id="17" idx="3"/>
            <a:endCxn id="11" idx="7"/>
          </p:cNvCxnSpPr>
          <p:nvPr/>
        </p:nvCxnSpPr>
        <p:spPr>
          <a:xfrm flipH="1">
            <a:off x="2919878" y="4305931"/>
            <a:ext cx="382703" cy="368738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1" idx="3"/>
            <a:endCxn id="31" idx="7"/>
          </p:cNvCxnSpPr>
          <p:nvPr/>
        </p:nvCxnSpPr>
        <p:spPr>
          <a:xfrm flipH="1">
            <a:off x="2342653" y="4869189"/>
            <a:ext cx="382704" cy="381814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3" idx="0"/>
            <a:endCxn id="18" idx="4"/>
          </p:cNvCxnSpPr>
          <p:nvPr/>
        </p:nvCxnSpPr>
        <p:spPr>
          <a:xfrm flipV="1">
            <a:off x="2245393" y="4346217"/>
            <a:ext cx="0" cy="288166"/>
          </a:xfrm>
          <a:prstGeom prst="line">
            <a:avLst/>
          </a:prstGeom>
          <a:ln w="57150">
            <a:solidFill>
              <a:srgbClr val="0070B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3" idx="4"/>
            <a:endCxn id="31" idx="0"/>
          </p:cNvCxnSpPr>
          <p:nvPr/>
        </p:nvCxnSpPr>
        <p:spPr>
          <a:xfrm>
            <a:off x="2245393" y="4909475"/>
            <a:ext cx="0" cy="301242"/>
          </a:xfrm>
          <a:prstGeom prst="line">
            <a:avLst/>
          </a:prstGeom>
          <a:ln w="57150">
            <a:solidFill>
              <a:srgbClr val="0070B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6" idx="6"/>
            <a:endCxn id="17" idx="2"/>
          </p:cNvCxnSpPr>
          <p:nvPr/>
        </p:nvCxnSpPr>
        <p:spPr>
          <a:xfrm>
            <a:off x="2960164" y="4208671"/>
            <a:ext cx="302131" cy="0"/>
          </a:xfrm>
          <a:prstGeom prst="line">
            <a:avLst/>
          </a:prstGeom>
          <a:ln w="57150">
            <a:solidFill>
              <a:srgbClr val="0070B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8" idx="6"/>
            <a:endCxn id="16" idx="2"/>
          </p:cNvCxnSpPr>
          <p:nvPr/>
        </p:nvCxnSpPr>
        <p:spPr>
          <a:xfrm>
            <a:off x="2382939" y="4208671"/>
            <a:ext cx="302132" cy="0"/>
          </a:xfrm>
          <a:prstGeom prst="line">
            <a:avLst/>
          </a:prstGeom>
          <a:ln w="57150">
            <a:solidFill>
              <a:srgbClr val="0070B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2489784" y="5137267"/>
            <a:ext cx="138000" cy="576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1593480" y="5060096"/>
            <a:ext cx="623632" cy="6742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944499" y="2388157"/>
            <a:ext cx="7637997" cy="937258"/>
            <a:chOff x="944499" y="2505770"/>
            <a:chExt cx="7637997" cy="937258"/>
          </a:xfrm>
        </p:grpSpPr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71109" y="2505770"/>
              <a:ext cx="4311387" cy="937258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 rotWithShape="1">
            <a:blip r:embed="rId2"/>
            <a:srcRect l="-1" r="43806" b="68958"/>
            <a:stretch>
              <a:fillRect/>
            </a:stretch>
          </p:blipFill>
          <p:spPr>
            <a:xfrm>
              <a:off x="944499" y="2698916"/>
              <a:ext cx="3411478" cy="375760"/>
            </a:xfrm>
            <a:prstGeom prst="rect">
              <a:avLst/>
            </a:prstGeom>
          </p:spPr>
        </p:pic>
      </p:grpSp>
      <p:sp>
        <p:nvSpPr>
          <p:cNvPr id="82" name="TextBox 105"/>
          <p:cNvSpPr txBox="1"/>
          <p:nvPr/>
        </p:nvSpPr>
        <p:spPr>
          <a:xfrm>
            <a:off x="2171567" y="3238368"/>
            <a:ext cx="273164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Nearest Neighbor Cost function [Li,2019]</a:t>
            </a:r>
            <a:endParaRPr lang="en-US" sz="2000" i="1" dirty="0">
              <a:solidFill>
                <a:schemeClr val="tx2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960164" y="2986924"/>
            <a:ext cx="11077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05"/>
          <p:cNvSpPr txBox="1"/>
          <p:nvPr/>
        </p:nvSpPr>
        <p:spPr>
          <a:xfrm>
            <a:off x="5341107" y="3238368"/>
            <a:ext cx="169096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tx2"/>
                </a:solidFill>
              </a:rPr>
              <a:t>Gain of inter-program SWAP</a:t>
            </a:r>
            <a:endParaRPr lang="en-US" sz="2000" i="1" dirty="0">
              <a:solidFill>
                <a:schemeClr val="tx2"/>
              </a:solidFill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6069926" y="2986924"/>
            <a:ext cx="969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310533" y="2986924"/>
            <a:ext cx="11077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05"/>
          <p:cNvSpPr txBox="1"/>
          <p:nvPr/>
        </p:nvSpPr>
        <p:spPr>
          <a:xfrm>
            <a:off x="7092280" y="3238368"/>
            <a:ext cx="203837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tx2"/>
                </a:solidFill>
              </a:rPr>
              <a:t>Indicates whether the SWAP is on the shortest path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90" name="TextBox 105"/>
          <p:cNvSpPr txBox="1"/>
          <p:nvPr/>
        </p:nvSpPr>
        <p:spPr>
          <a:xfrm>
            <a:off x="3893196" y="5669092"/>
            <a:ext cx="27068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C00000"/>
                </a:solidFill>
              </a:rPr>
              <a:t>SWAP q</a:t>
            </a:r>
            <a:r>
              <a:rPr lang="en-US" altLang="zh-CN" sz="2000" b="1" i="1" baseline="-25000" dirty="0">
                <a:solidFill>
                  <a:srgbClr val="C00000"/>
                </a:solidFill>
              </a:rPr>
              <a:t>1</a:t>
            </a:r>
            <a:r>
              <a:rPr lang="en-US" altLang="zh-CN" sz="2000" b="1" i="1" dirty="0">
                <a:solidFill>
                  <a:srgbClr val="C00000"/>
                </a:solidFill>
              </a:rPr>
              <a:t> q</a:t>
            </a:r>
            <a:r>
              <a:rPr lang="en-US" altLang="zh-CN" sz="2000" b="1" i="1" baseline="-25000" dirty="0">
                <a:solidFill>
                  <a:srgbClr val="C00000"/>
                </a:solidFill>
              </a:rPr>
              <a:t>9 </a:t>
            </a:r>
            <a:r>
              <a:rPr lang="en-US" altLang="zh-CN" sz="2000" b="1" i="1" dirty="0">
                <a:solidFill>
                  <a:srgbClr val="C00000"/>
                </a:solidFill>
              </a:rPr>
              <a:t>is prioritized</a:t>
            </a:r>
            <a:endParaRPr lang="en-US" sz="2000" i="1" baseline="-25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82" grpId="0"/>
      <p:bldP spid="85" grpId="0"/>
      <p:bldP spid="89" grpId="0"/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</a:t>
            </a:r>
            <a:r>
              <a:rPr lang="en-US" altLang="zh-CN" sz="2600" dirty="0"/>
              <a:t>ntroduction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Motivation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/>
              <a:t>Designs</a:t>
            </a:r>
            <a:endParaRPr lang="en-US" sz="2600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ym typeface="Wingdings" panose="05000000000000000000" pitchFamily="2" charset="2"/>
              </a:rPr>
              <a:t>Community Detection Assisted Partition</a:t>
            </a:r>
            <a:endParaRPr lang="en-US" sz="22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ym typeface="Wingdings" panose="05000000000000000000" pitchFamily="2" charset="2"/>
              </a:rPr>
              <a:t>X-SWAP Scheme</a:t>
            </a:r>
            <a:endParaRPr lang="en-US" sz="22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b="1" dirty="0">
                <a:sym typeface="Wingdings" panose="05000000000000000000" pitchFamily="2" charset="2"/>
              </a:rPr>
              <a:t>Compilation Task Scheduler</a:t>
            </a:r>
            <a:endParaRPr lang="en-US" sz="22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Executive Summary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/>
              <a:t>Multi-programming in quantum computers is proposed to improve the throughput and resource utilization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Problem: </a:t>
            </a:r>
            <a:r>
              <a:rPr lang="en-US" altLang="zh-CN" sz="2400" dirty="0"/>
              <a:t>Multi-programming leads to degradation in fidelity and contention between concurrent quantum programs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Our Goal: </a:t>
            </a:r>
            <a:r>
              <a:rPr lang="en-US" altLang="zh-CN" sz="2400" dirty="0"/>
              <a:t>Develop techniques to improve the throughput and resource utilization while ensuring the fidelity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Observation: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/>
              <a:t>Community Detection Algorithm profiles the quantum chip</a:t>
            </a:r>
            <a:endParaRPr lang="en-US" altLang="zh-CN" sz="2400" dirty="0"/>
          </a:p>
          <a:p>
            <a:pPr lvl="1"/>
            <a:r>
              <a:rPr lang="en-US" altLang="zh-CN" sz="2400" dirty="0"/>
              <a:t>Inter-program SWAPs help to reduce compilation overheads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Solution: </a:t>
            </a:r>
            <a:r>
              <a:rPr lang="en-US" altLang="zh-CN" sz="2400" dirty="0"/>
              <a:t>Community Detection Assisted Partition; X-SWAP scheme; Compilation task scheduler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Results: </a:t>
            </a:r>
            <a:r>
              <a:rPr lang="en-US" altLang="zh-CN" sz="2400" dirty="0"/>
              <a:t>12% improvement in fidelity and 11.1% reduction in compilation overheads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Compilation task scheduler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Based on estimated fidelity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sz="24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EPST violation </a:t>
            </a:r>
            <a:r>
              <a:rPr lang="en-US" altLang="zh-CN" sz="24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= </a:t>
            </a:r>
            <a:r>
              <a:rPr lang="en-US" altLang="zh-CN" sz="24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1 – Co-located EPST/Independent EPST </a:t>
            </a:r>
            <a:endParaRPr lang="en-US" altLang="zh-CN" sz="2400" i="1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sp>
        <p:nvSpPr>
          <p:cNvPr id="6" name="TextBox 32"/>
          <p:cNvSpPr txBox="1"/>
          <p:nvPr/>
        </p:nvSpPr>
        <p:spPr>
          <a:xfrm>
            <a:off x="840227" y="3501008"/>
            <a:ext cx="179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Incoming jobs</a:t>
            </a:r>
            <a:endParaRPr lang="en-US" sz="2000" i="1" dirty="0"/>
          </a:p>
        </p:txBody>
      </p:sp>
      <p:sp>
        <p:nvSpPr>
          <p:cNvPr id="7" name="矩形 6"/>
          <p:cNvSpPr/>
          <p:nvPr/>
        </p:nvSpPr>
        <p:spPr>
          <a:xfrm>
            <a:off x="2606658" y="4459796"/>
            <a:ext cx="648072" cy="16469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189" y="1974157"/>
            <a:ext cx="3816424" cy="424047"/>
          </a:xfrm>
          <a:prstGeom prst="rect">
            <a:avLst/>
          </a:prstGeom>
        </p:spPr>
      </p:pic>
      <p:sp>
        <p:nvSpPr>
          <p:cNvPr id="10" name="TextBox 32"/>
          <p:cNvSpPr txBox="1"/>
          <p:nvPr/>
        </p:nvSpPr>
        <p:spPr>
          <a:xfrm>
            <a:off x="843292" y="4995576"/>
            <a:ext cx="179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Current job set</a:t>
            </a:r>
            <a:endParaRPr lang="en-US" sz="2000" i="1" dirty="0"/>
          </a:p>
        </p:txBody>
      </p:sp>
      <p:sp>
        <p:nvSpPr>
          <p:cNvPr id="5" name="矩形 4"/>
          <p:cNvSpPr/>
          <p:nvPr/>
        </p:nvSpPr>
        <p:spPr>
          <a:xfrm>
            <a:off x="2714670" y="3501008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6718" y="3501008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78766" y="3501008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10814" y="3501008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42862" y="3501008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Times New Roman" panose="02020703060505090304" pitchFamily="18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  <a:cs typeface="Times New Roman" panose="0202070306050509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92660" y="4620997"/>
            <a:ext cx="3450871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i="1" dirty="0">
                <a:latin typeface="+mj-lt"/>
                <a:cs typeface="Arial" panose="020B0604020202090204" pitchFamily="34" charset="0"/>
              </a:rPr>
              <a:t>EPST violation &lt; threshold ?</a:t>
            </a:r>
            <a:endParaRPr lang="zh-CN" altLang="en-US" sz="2200" i="1" dirty="0">
              <a:latin typeface="+mj-lt"/>
              <a:cs typeface="Arial" panose="020B060402020209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35" y="4437797"/>
            <a:ext cx="557779" cy="55777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18" y="5060320"/>
            <a:ext cx="557779" cy="44834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35" y="4895501"/>
            <a:ext cx="557779" cy="557779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292660" y="4610868"/>
            <a:ext cx="3450871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i="1" dirty="0">
                <a:latin typeface="+mj-lt"/>
                <a:cs typeface="Arial" panose="020B0604020202090204" pitchFamily="34" charset="0"/>
              </a:rPr>
              <a:t>EPST violation &lt; threshold ?</a:t>
            </a:r>
            <a:endParaRPr lang="zh-CN" altLang="en-US" sz="2200" i="1" dirty="0">
              <a:latin typeface="+mj-lt"/>
              <a:cs typeface="Arial" panose="020B060402020209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92660" y="4620997"/>
            <a:ext cx="3450871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i="1" dirty="0">
                <a:latin typeface="+mj-lt"/>
                <a:cs typeface="Arial" panose="020B0604020202090204" pitchFamily="34" charset="0"/>
              </a:rPr>
              <a:t>EPST violation &lt; threshold ?</a:t>
            </a:r>
            <a:endParaRPr lang="zh-CN" altLang="en-US" sz="2200" i="1" dirty="0">
              <a:latin typeface="+mj-lt"/>
              <a:cs typeface="Arial" panose="020B0604020202090204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18" y="4574923"/>
            <a:ext cx="557779" cy="448345"/>
          </a:xfrm>
          <a:prstGeom prst="rect">
            <a:avLst/>
          </a:prstGeom>
        </p:spPr>
      </p:pic>
      <p:sp>
        <p:nvSpPr>
          <p:cNvPr id="28" name="TextBox 105"/>
          <p:cNvSpPr txBox="1"/>
          <p:nvPr/>
        </p:nvSpPr>
        <p:spPr>
          <a:xfrm>
            <a:off x="1850574" y="3074430"/>
            <a:ext cx="28083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Stops after N iterations</a:t>
            </a:r>
            <a:endParaRPr lang="en-US" sz="2000" i="1" dirty="0">
              <a:solidFill>
                <a:schemeClr val="tx2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550874" y="3049215"/>
            <a:ext cx="0" cy="440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05"/>
          <p:cNvSpPr txBox="1"/>
          <p:nvPr/>
        </p:nvSpPr>
        <p:spPr>
          <a:xfrm>
            <a:off x="137260" y="5497851"/>
            <a:ext cx="24693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</a:rPr>
              <a:t>S</a:t>
            </a:r>
            <a:r>
              <a:rPr lang="en-US" altLang="zh-CN" sz="2000" b="1" i="1" dirty="0">
                <a:solidFill>
                  <a:schemeClr val="tx2"/>
                </a:solidFill>
              </a:rPr>
              <a:t>tops after M programs’ co-location</a:t>
            </a:r>
            <a:endParaRPr lang="en-US" altLang="zh-CN" sz="2000" b="1" i="1" dirty="0">
              <a:solidFill>
                <a:schemeClr val="tx2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419872" y="5283261"/>
            <a:ext cx="5909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2"/>
          <p:cNvSpPr txBox="1"/>
          <p:nvPr/>
        </p:nvSpPr>
        <p:spPr>
          <a:xfrm>
            <a:off x="3971053" y="5061626"/>
            <a:ext cx="2515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</a:t>
            </a:r>
            <a:r>
              <a:rPr lang="en-US" altLang="zh-CN" sz="2000" i="1" dirty="0"/>
              <a:t>ubmit to the backend for execution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85185E-6 L 3.88889E-6 0.1590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04722 0.2310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745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.23102 L 1.66667E-6 1.85185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155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09444 0.23102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741E-7 L -4.72222E-6 0.07593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1.85185E-6 L -0.14201 0.30463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01 0.30463 L -2.77778E-6 1.85185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1" y="-1523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6" grpId="0"/>
      <p:bldP spid="16" grpId="1"/>
      <p:bldP spid="16" grpId="2"/>
      <p:bldP spid="24" grpId="0"/>
      <p:bldP spid="24" grpId="1"/>
      <p:bldP spid="24" grpId="2"/>
      <p:bldP spid="25" grpId="0"/>
      <p:bldP spid="25" grpId="1"/>
      <p:bldP spid="28" grpId="0"/>
      <p:bldP spid="33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</a:t>
            </a:r>
            <a:r>
              <a:rPr lang="en-US" altLang="zh-CN" sz="2600" dirty="0"/>
              <a:t>ntroduction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Motivation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Designs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/>
              <a:t>Evaluation</a:t>
            </a:r>
            <a:endParaRPr lang="en-US" sz="26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Metrics &amp; Methodology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Metrics</a:t>
            </a:r>
            <a:endParaRPr lang="en-US" altLang="zh-CN" dirty="0"/>
          </a:p>
          <a:p>
            <a:pPr lvl="1"/>
            <a:r>
              <a:rPr lang="en-US" altLang="zh-CN" sz="2400" b="1" dirty="0"/>
              <a:t>Probability of a Successful Trial (PST): </a:t>
            </a:r>
            <a:r>
              <a:rPr lang="en-US" altLang="zh-CN" sz="2400" dirty="0"/>
              <a:t>the fraction of trails that produce a correct result</a:t>
            </a:r>
            <a:endParaRPr lang="en-US" altLang="zh-CN" sz="2400" dirty="0"/>
          </a:p>
          <a:p>
            <a:pPr lvl="1"/>
            <a:r>
              <a:rPr lang="en-US" altLang="zh-CN" sz="2400" b="1" dirty="0"/>
              <a:t>Post-compilation gates number:</a:t>
            </a:r>
            <a:r>
              <a:rPr lang="zh-CN" altLang="en-US" sz="2400" b="1" dirty="0"/>
              <a:t> </a:t>
            </a:r>
            <a:r>
              <a:rPr lang="en-US" altLang="zh-CN" sz="2400" dirty="0"/>
              <a:t>especially CNOT gates</a:t>
            </a:r>
            <a:endParaRPr lang="en-US" altLang="zh-CN" sz="2400" dirty="0"/>
          </a:p>
          <a:p>
            <a:pPr lvl="1"/>
            <a:r>
              <a:rPr lang="en-US" altLang="zh-CN" sz="2400" b="1" dirty="0"/>
              <a:t>Trial Reduction Factor (TRF): </a:t>
            </a:r>
            <a:r>
              <a:rPr lang="en-US" altLang="zh-CN" sz="2400" dirty="0"/>
              <a:t>the ratio of trails needed when programs are executed independently to the trails when multi-programming is enabled.</a:t>
            </a:r>
            <a:endParaRPr lang="en-US" altLang="zh-CN" sz="2400" dirty="0"/>
          </a:p>
          <a:p>
            <a:r>
              <a:rPr lang="en-US" altLang="zh-CN" sz="2800" dirty="0"/>
              <a:t>Methodology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Qiskit</a:t>
            </a:r>
            <a:endParaRPr lang="en-US" altLang="zh-CN" sz="2400" dirty="0"/>
          </a:p>
          <a:p>
            <a:pPr lvl="1"/>
            <a:r>
              <a:rPr lang="en-US" altLang="zh-CN" sz="2400" dirty="0"/>
              <a:t>Platforms: IBMQ16/Q20</a:t>
            </a:r>
            <a:endParaRPr lang="en-US" altLang="zh-CN" sz="2400" dirty="0"/>
          </a:p>
          <a:p>
            <a:pPr lvl="1"/>
            <a:r>
              <a:rPr lang="en-US" altLang="zh-CN" sz="2400" dirty="0"/>
              <a:t>Benchmarks: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5976" y="4319601"/>
            <a:ext cx="4079205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Baseline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Independent execution</a:t>
            </a:r>
            <a:r>
              <a:rPr lang="zh-CN" altLang="en-US" sz="2800" b="1" dirty="0"/>
              <a:t> </a:t>
            </a:r>
            <a:r>
              <a:rPr lang="en-US" altLang="zh-CN" sz="2400" dirty="0"/>
              <a:t>[Li, ASPLOS’19] </a:t>
            </a:r>
            <a:r>
              <a:rPr lang="en-US" altLang="zh-CN" sz="2400" b="1" i="1" dirty="0">
                <a:solidFill>
                  <a:srgbClr val="FF0000"/>
                </a:solidFill>
              </a:rPr>
              <a:t>High fidelity, low throughput </a:t>
            </a:r>
            <a:endParaRPr lang="en-US" altLang="zh-CN" sz="2400" b="1" i="1" dirty="0">
              <a:solidFill>
                <a:srgbClr val="FF0000"/>
              </a:solidFill>
            </a:endParaRPr>
          </a:p>
          <a:p>
            <a:r>
              <a:rPr lang="en-US" altLang="zh-CN" sz="2800" b="1" dirty="0"/>
              <a:t>Multi-programming baseline </a:t>
            </a:r>
            <a:r>
              <a:rPr lang="en-US" altLang="zh-CN" sz="2400" dirty="0"/>
              <a:t>[DAS, MICRO’19] </a:t>
            </a:r>
            <a:r>
              <a:rPr lang="en-US" altLang="zh-CN" sz="2400" b="1" i="1" dirty="0">
                <a:solidFill>
                  <a:srgbClr val="FF0000"/>
                </a:solidFill>
              </a:rPr>
              <a:t>Low fidelity</a:t>
            </a:r>
            <a:endParaRPr lang="en-US" altLang="zh-CN" sz="2400" b="1" i="1" dirty="0">
              <a:solidFill>
                <a:srgbClr val="FF0000"/>
              </a:solidFill>
            </a:endParaRPr>
          </a:p>
          <a:p>
            <a:r>
              <a:rPr lang="en-US" altLang="zh-CN" sz="2800" b="1" dirty="0"/>
              <a:t>Breakdown of our approach:</a:t>
            </a:r>
            <a:endParaRPr lang="en-US" altLang="zh-CN" sz="2800" b="1" dirty="0"/>
          </a:p>
          <a:p>
            <a:pPr lvl="1"/>
            <a:r>
              <a:rPr lang="en-US" altLang="zh-CN" sz="2400" b="1" dirty="0"/>
              <a:t>CDAP-only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X-SWAP-only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CDAP + X-SWAP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Evaluation of fidelity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Our approach outperforms Baseline by </a:t>
            </a:r>
            <a:r>
              <a:rPr lang="en-US" altLang="zh-CN" sz="2800" dirty="0">
                <a:solidFill>
                  <a:srgbClr val="00B050"/>
                </a:solidFill>
              </a:rPr>
              <a:t>12% </a:t>
            </a:r>
            <a:r>
              <a:rPr lang="en-US" altLang="zh-CN" sz="2800" dirty="0"/>
              <a:t>and incurs only </a:t>
            </a:r>
            <a:r>
              <a:rPr lang="en-US" altLang="zh-CN" sz="2800" dirty="0">
                <a:solidFill>
                  <a:srgbClr val="FF0000"/>
                </a:solidFill>
              </a:rPr>
              <a:t>5.25 % </a:t>
            </a:r>
            <a:r>
              <a:rPr lang="en-US" altLang="zh-CN" sz="2800" dirty="0"/>
              <a:t>fidelity reduction compared with Independent cases. 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001305"/>
            <a:ext cx="8136904" cy="2538714"/>
          </a:xfrm>
          <a:prstGeom prst="rect">
            <a:avLst/>
          </a:prstGeom>
        </p:spPr>
      </p:pic>
      <p:sp>
        <p:nvSpPr>
          <p:cNvPr id="15" name="TextBox 17"/>
          <p:cNvSpPr txBox="1"/>
          <p:nvPr/>
        </p:nvSpPr>
        <p:spPr>
          <a:xfrm>
            <a:off x="4499992" y="2204864"/>
            <a:ext cx="2232248" cy="639849"/>
          </a:xfrm>
          <a:prstGeom prst="wedgeRoundRectCallout">
            <a:avLst>
              <a:gd name="adj1" fmla="val 34584"/>
              <a:gd name="adj2" fmla="val 75665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The benefits mainly come from CDAP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05"/>
          <p:cNvSpPr txBox="1"/>
          <p:nvPr/>
        </p:nvSpPr>
        <p:spPr>
          <a:xfrm>
            <a:off x="259904" y="5632094"/>
            <a:ext cx="857929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Initial mapping has a major impact on reliability in small-sized benchmark combinations</a:t>
            </a:r>
            <a:endParaRPr lang="en-US" i="1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Few SWAPs are needed to compile small-sized programs</a:t>
            </a:r>
            <a:endParaRPr lang="en-US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Evaluation of gates reduction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Our approach helps to save </a:t>
            </a:r>
            <a:r>
              <a:rPr lang="en-US" altLang="zh-CN" sz="2800" dirty="0">
                <a:solidFill>
                  <a:srgbClr val="00B050"/>
                </a:solidFill>
              </a:rPr>
              <a:t>12.4%</a:t>
            </a:r>
            <a:r>
              <a:rPr lang="en-US" altLang="zh-CN" sz="2800" dirty="0"/>
              <a:t> post-compilation gates on IBMQ16 and </a:t>
            </a:r>
            <a:r>
              <a:rPr lang="en-US" altLang="zh-CN" sz="2800" dirty="0">
                <a:solidFill>
                  <a:srgbClr val="00B050"/>
                </a:solidFill>
              </a:rPr>
              <a:t>9.8%</a:t>
            </a:r>
            <a:r>
              <a:rPr lang="en-US" altLang="zh-CN" sz="2800" dirty="0"/>
              <a:t> post-compilation gates on IBMQ20.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886" y="3479355"/>
            <a:ext cx="8016244" cy="2160240"/>
          </a:xfrm>
          <a:prstGeom prst="rect">
            <a:avLst/>
          </a:prstGeom>
        </p:spPr>
      </p:pic>
      <p:sp>
        <p:nvSpPr>
          <p:cNvPr id="6" name="TextBox 17"/>
          <p:cNvSpPr txBox="1"/>
          <p:nvPr/>
        </p:nvSpPr>
        <p:spPr>
          <a:xfrm>
            <a:off x="3129034" y="2276872"/>
            <a:ext cx="3312368" cy="880966"/>
          </a:xfrm>
          <a:prstGeom prst="wedgeRoundRectCallout">
            <a:avLst>
              <a:gd name="adj1" fmla="val -26158"/>
              <a:gd name="adj2" fmla="val 109126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CDAP helps to reduce SWAP</a:t>
            </a:r>
            <a:endParaRPr lang="en-US" sz="2000" i="1" dirty="0">
              <a:solidFill>
                <a:schemeClr val="bg1"/>
              </a:solidFill>
            </a:endParaRPr>
          </a:p>
          <a:p>
            <a:pPr algn="ctr"/>
            <a:r>
              <a:rPr lang="en-US" sz="2000" i="1" dirty="0">
                <a:solidFill>
                  <a:schemeClr val="bg1"/>
                </a:solidFill>
              </a:rPr>
              <a:t>costs by providing a better initial mapping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17"/>
          <p:cNvSpPr txBox="1"/>
          <p:nvPr/>
        </p:nvSpPr>
        <p:spPr>
          <a:xfrm>
            <a:off x="2699792" y="5702396"/>
            <a:ext cx="4475065" cy="880966"/>
          </a:xfrm>
          <a:prstGeom prst="wedgeRoundRectCallout">
            <a:avLst>
              <a:gd name="adj1" fmla="val 70199"/>
              <a:gd name="adj2" fmla="val -57437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X-SWAP eliminate the adverse effects of</a:t>
            </a:r>
            <a:endParaRPr lang="en-US" sz="2000" i="1" dirty="0">
              <a:solidFill>
                <a:schemeClr val="bg1"/>
              </a:solidFill>
            </a:endParaRPr>
          </a:p>
          <a:p>
            <a:pPr algn="ctr"/>
            <a:r>
              <a:rPr lang="en-US" sz="2000" i="1" dirty="0">
                <a:solidFill>
                  <a:schemeClr val="bg1"/>
                </a:solidFill>
              </a:rPr>
              <a:t>resource conflicts by providing more efficient SWAPs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6175" y="3677698"/>
            <a:ext cx="2413097" cy="19430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61508" y="4715072"/>
            <a:ext cx="767762" cy="9056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24037" y="4721301"/>
            <a:ext cx="767762" cy="9056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Evaluation of task scheduler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+mj-lt"/>
              </a:rPr>
              <a:t>A task queue containing 10 tasks</a:t>
            </a:r>
            <a:endParaRPr lang="en-US" altLang="zh-CN" sz="2800" dirty="0">
              <a:latin typeface="+mj-lt"/>
            </a:endParaRPr>
          </a:p>
          <a:p>
            <a:r>
              <a:rPr lang="el-GR" altLang="zh-CN" sz="28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ε</a:t>
            </a:r>
            <a:r>
              <a:rPr lang="en-US" altLang="zh-CN" sz="2800" dirty="0">
                <a:cs typeface="Times New Roman" panose="02020703060505090304" pitchFamily="18" charset="0"/>
              </a:rPr>
              <a:t>:</a:t>
            </a:r>
            <a:r>
              <a:rPr lang="zh-CN" altLang="en-US" sz="2800" i="1" dirty="0">
                <a:cs typeface="Times New Roman" panose="02020703060505090304" pitchFamily="18" charset="0"/>
              </a:rPr>
              <a:t> </a:t>
            </a:r>
            <a:r>
              <a:rPr lang="en-US" altLang="zh-CN" sz="2800" dirty="0">
                <a:cs typeface="Times New Roman" panose="02020703060505090304" pitchFamily="18" charset="0"/>
              </a:rPr>
              <a:t>the threshold of EPST violation</a:t>
            </a:r>
            <a:endParaRPr lang="en-US" altLang="zh-CN" sz="2800" dirty="0">
              <a:cs typeface="Times New Roman" panose="020207030605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2634518"/>
            <a:ext cx="7325538" cy="2810705"/>
          </a:xfrm>
          <a:prstGeom prst="rect">
            <a:avLst/>
          </a:prstGeom>
        </p:spPr>
      </p:pic>
      <p:sp>
        <p:nvSpPr>
          <p:cNvPr id="6" name="TextBox 17"/>
          <p:cNvSpPr txBox="1"/>
          <p:nvPr/>
        </p:nvSpPr>
        <p:spPr>
          <a:xfrm>
            <a:off x="1249993" y="5672234"/>
            <a:ext cx="3384376" cy="880966"/>
          </a:xfrm>
          <a:prstGeom prst="wedgeRoundRectCallout">
            <a:avLst>
              <a:gd name="adj1" fmla="val 56879"/>
              <a:gd name="adj2" fmla="val -99417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Performs best with a fidelity reduction of 5.8% and improves the throughput by 43%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105"/>
          <p:cNvSpPr txBox="1"/>
          <p:nvPr/>
        </p:nvSpPr>
        <p:spPr>
          <a:xfrm>
            <a:off x="4940969" y="5788079"/>
            <a:ext cx="338437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The scheduler trades off between fidelity and throughput </a:t>
            </a:r>
            <a:endParaRPr lang="en-US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</a:t>
            </a:r>
            <a:r>
              <a:rPr lang="en-US" altLang="zh-CN" sz="2600" dirty="0"/>
              <a:t>ntroduction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Motivation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Designs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Evaluation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/>
              <a:t>Conclusion</a:t>
            </a:r>
            <a:endParaRPr lang="en-US" sz="2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Conclusion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Our approach takes advantage of the characteristics of multi-programming</a:t>
            </a:r>
            <a:endParaRPr lang="en-US" altLang="zh-CN" sz="2800" dirty="0"/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Our approach includes:</a:t>
            </a:r>
            <a:endParaRPr lang="en-US" altLang="zh-CN" sz="2800" b="1" i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600" dirty="0">
                <a:sym typeface="Wingdings" panose="05000000000000000000" pitchFamily="2" charset="2"/>
              </a:rPr>
              <a:t>CDAP  higher fidelity and less overheads</a:t>
            </a:r>
            <a:endParaRPr lang="en-US" altLang="zh-CN" sz="2600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600" dirty="0">
                <a:sym typeface="Wingdings" panose="05000000000000000000" pitchFamily="2" charset="2"/>
              </a:rPr>
              <a:t>X-SWAP scheme  less overheads</a:t>
            </a:r>
            <a:endParaRPr lang="en-US" altLang="zh-CN" sz="2600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600" dirty="0">
                <a:sym typeface="Wingdings" panose="05000000000000000000" pitchFamily="2" charset="2"/>
              </a:rPr>
              <a:t>Compilation task scheduler  fairness, trade-off between throughput and fidelity</a:t>
            </a:r>
            <a:endParaRPr lang="en-US" altLang="zh-CN" sz="2600" dirty="0">
              <a:sym typeface="Wingdings" panose="05000000000000000000" pitchFamily="2" charset="2"/>
            </a:endParaRPr>
          </a:p>
          <a:p>
            <a:pPr lvl="1"/>
            <a:endParaRPr lang="en-US" altLang="zh-CN" dirty="0"/>
          </a:p>
          <a:p>
            <a:r>
              <a:rPr lang="en-US" altLang="zh-CN" sz="2800" i="1" dirty="0">
                <a:solidFill>
                  <a:srgbClr val="FF0000"/>
                </a:solidFill>
              </a:rPr>
              <a:t>Our approach helps reduces compilation overheads and incurs less fidelity reduction.</a:t>
            </a:r>
            <a:endParaRPr lang="en-US" altLang="zh-CN" sz="2800" i="1" dirty="0">
              <a:solidFill>
                <a:srgbClr val="FF0000"/>
              </a:solidFill>
            </a:endParaRPr>
          </a:p>
          <a:p>
            <a:endParaRPr lang="en-US" altLang="zh-CN" sz="3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 anchor="ctr"/>
          <a:lstStyle/>
          <a:p>
            <a:pPr algn="ctr"/>
            <a:r>
              <a:rPr lang="en-US" dirty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b="1" dirty="0"/>
              <a:t>I</a:t>
            </a:r>
            <a:r>
              <a:rPr lang="en-US" altLang="zh-CN" sz="2600" b="1" dirty="0"/>
              <a:t>ntroduction</a:t>
            </a:r>
            <a:endParaRPr lang="en-US" sz="26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Designs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Quantum computing is stepping into our view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Quantum computers are </a:t>
            </a:r>
            <a:r>
              <a:rPr lang="en-US" altLang="zh-CN" sz="3000" dirty="0"/>
              <a:t>accessible via cloud</a:t>
            </a:r>
            <a:endParaRPr lang="en-US" sz="3000" dirty="0"/>
          </a:p>
          <a:p>
            <a:pPr lvl="1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</a:t>
            </a:r>
            <a:r>
              <a:rPr lang="en-US" altLang="zh-CN" sz="4000" dirty="0"/>
              <a:t>uantum computing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grpSp>
        <p:nvGrpSpPr>
          <p:cNvPr id="92" name="组合 91"/>
          <p:cNvGrpSpPr/>
          <p:nvPr/>
        </p:nvGrpSpPr>
        <p:grpSpPr>
          <a:xfrm>
            <a:off x="1013447" y="2013407"/>
            <a:ext cx="6784758" cy="1869297"/>
            <a:chOff x="1031251" y="2132856"/>
            <a:chExt cx="6784758" cy="1869297"/>
          </a:xfrm>
        </p:grpSpPr>
        <p:grpSp>
          <p:nvGrpSpPr>
            <p:cNvPr id="24" name="组合 23"/>
            <p:cNvGrpSpPr/>
            <p:nvPr/>
          </p:nvGrpSpPr>
          <p:grpSpPr>
            <a:xfrm>
              <a:off x="1031251" y="2132856"/>
              <a:ext cx="1826467" cy="1869297"/>
              <a:chOff x="1031251" y="2132856"/>
              <a:chExt cx="1826467" cy="1869297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731"/>
              <a:stretch>
                <a:fillRect/>
              </a:stretch>
            </p:blipFill>
            <p:spPr>
              <a:xfrm>
                <a:off x="1115616" y="2132856"/>
                <a:ext cx="1657739" cy="1104048"/>
              </a:xfrm>
              <a:prstGeom prst="rect">
                <a:avLst/>
              </a:prstGeom>
            </p:spPr>
          </p:pic>
          <p:sp>
            <p:nvSpPr>
              <p:cNvPr id="15" name="TextBox 32"/>
              <p:cNvSpPr txBox="1"/>
              <p:nvPr/>
            </p:nvSpPr>
            <p:spPr>
              <a:xfrm>
                <a:off x="1031251" y="3232712"/>
                <a:ext cx="18264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i="1" dirty="0"/>
                  <a:t>72-qubit chip of Google</a:t>
                </a:r>
                <a:endParaRPr lang="en-US" altLang="zh-CN" sz="2200" i="1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377261" y="2132856"/>
              <a:ext cx="1971069" cy="1869297"/>
              <a:chOff x="3164800" y="2132856"/>
              <a:chExt cx="1971069" cy="1869297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4800" y="2132856"/>
                <a:ext cx="1971069" cy="1104048"/>
              </a:xfrm>
              <a:prstGeom prst="rect">
                <a:avLst/>
              </a:prstGeom>
            </p:spPr>
          </p:pic>
          <p:sp>
            <p:nvSpPr>
              <p:cNvPr id="19" name="TextBox 32"/>
              <p:cNvSpPr txBox="1"/>
              <p:nvPr/>
            </p:nvSpPr>
            <p:spPr>
              <a:xfrm>
                <a:off x="3302928" y="3232712"/>
                <a:ext cx="16948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i="1" dirty="0"/>
                  <a:t>53-qubit chip of IBM</a:t>
                </a:r>
                <a:endParaRPr lang="en-US" sz="2200" i="1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5952237" y="2132856"/>
              <a:ext cx="1863772" cy="1869297"/>
              <a:chOff x="5868144" y="2132856"/>
              <a:chExt cx="1863772" cy="1869297"/>
            </a:xfrm>
          </p:grpSpPr>
          <p:pic>
            <p:nvPicPr>
              <p:cNvPr id="20" name="Picture 3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868144" y="2132856"/>
                <a:ext cx="1863772" cy="1099856"/>
              </a:xfrm>
              <a:prstGeom prst="rect">
                <a:avLst/>
              </a:prstGeom>
            </p:spPr>
          </p:pic>
          <p:sp>
            <p:nvSpPr>
              <p:cNvPr id="21" name="TextBox 32"/>
              <p:cNvSpPr txBox="1"/>
              <p:nvPr/>
            </p:nvSpPr>
            <p:spPr>
              <a:xfrm>
                <a:off x="5923974" y="3232712"/>
                <a:ext cx="1752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i="1" dirty="0"/>
                  <a:t>49-qubit chip of Intel</a:t>
                </a:r>
                <a:endParaRPr lang="en-US" sz="2200" i="1" dirty="0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403435" y="4445648"/>
            <a:ext cx="8530059" cy="2099906"/>
            <a:chOff x="389917" y="4391875"/>
            <a:chExt cx="8530059" cy="2099906"/>
          </a:xfrm>
        </p:grpSpPr>
        <p:sp>
          <p:nvSpPr>
            <p:cNvPr id="25" name="TextBox 32"/>
            <p:cNvSpPr txBox="1"/>
            <p:nvPr/>
          </p:nvSpPr>
          <p:spPr>
            <a:xfrm>
              <a:off x="2767359" y="4931652"/>
              <a:ext cx="20162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i="1" dirty="0"/>
                <a:t>Coupling graph</a:t>
              </a:r>
              <a:endParaRPr lang="en-US" altLang="zh-CN" sz="2200" i="1" dirty="0"/>
            </a:p>
          </p:txBody>
        </p:sp>
        <p:sp>
          <p:nvSpPr>
            <p:cNvPr id="26" name="TextBox 32"/>
            <p:cNvSpPr txBox="1"/>
            <p:nvPr/>
          </p:nvSpPr>
          <p:spPr>
            <a:xfrm>
              <a:off x="2798326" y="4566461"/>
              <a:ext cx="20162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i="1" dirty="0"/>
                <a:t>Calibration data</a:t>
              </a:r>
              <a:endParaRPr lang="en-US" altLang="zh-CN" sz="2200" i="1" dirty="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678636" y="4445648"/>
              <a:ext cx="1752112" cy="1379683"/>
              <a:chOff x="3328684" y="4322483"/>
              <a:chExt cx="1752112" cy="1379683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7004" y="4322483"/>
                <a:ext cx="1067176" cy="1067176"/>
              </a:xfrm>
              <a:prstGeom prst="rect">
                <a:avLst/>
              </a:prstGeom>
            </p:spPr>
          </p:pic>
          <p:sp>
            <p:nvSpPr>
              <p:cNvPr id="27" name="TextBox 32"/>
              <p:cNvSpPr txBox="1"/>
              <p:nvPr/>
            </p:nvSpPr>
            <p:spPr>
              <a:xfrm>
                <a:off x="3328684" y="5131369"/>
                <a:ext cx="1752112" cy="570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US" altLang="zh-CN" sz="2200" i="1" dirty="0"/>
                  <a:t>Quantum cloud service</a:t>
                </a:r>
                <a:endParaRPr lang="en-US" altLang="zh-CN" sz="2200" i="1" dirty="0"/>
              </a:p>
            </p:txBody>
          </p:sp>
        </p:grpSp>
        <p:sp>
          <p:nvSpPr>
            <p:cNvPr id="31" name="TextBox 32"/>
            <p:cNvSpPr txBox="1"/>
            <p:nvPr/>
          </p:nvSpPr>
          <p:spPr>
            <a:xfrm>
              <a:off x="389917" y="5838539"/>
              <a:ext cx="1171916" cy="570797"/>
            </a:xfrm>
            <a:prstGeom prst="rect">
              <a:avLst/>
            </a:prstGeom>
            <a:noFill/>
          </p:spPr>
          <p:txBody>
            <a:bodyPr wrap="square" lIns="18000" rIns="18000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zh-CN" sz="2200" i="1" dirty="0"/>
                <a:t>Quantum program</a:t>
              </a:r>
              <a:endParaRPr lang="en-US" altLang="zh-CN" sz="2200" i="1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932092" y="5825331"/>
              <a:ext cx="1281141" cy="5913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i="1" dirty="0">
                  <a:solidFill>
                    <a:schemeClr val="tx1"/>
                  </a:solidFill>
                </a:rPr>
                <a:t>Compiler</a:t>
              </a:r>
              <a:endParaRPr lang="zh-CN" altLang="en-US" sz="2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箭头连接符 34"/>
            <p:cNvCxnSpPr>
              <a:stCxn id="31" idx="3"/>
              <a:endCxn id="33" idx="1"/>
            </p:cNvCxnSpPr>
            <p:nvPr/>
          </p:nvCxnSpPr>
          <p:spPr>
            <a:xfrm flipV="1">
              <a:off x="1561833" y="6121003"/>
              <a:ext cx="370259" cy="29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连接符: 肘形 40"/>
            <p:cNvCxnSpPr>
              <a:stCxn id="30" idx="1"/>
              <a:endCxn id="33" idx="0"/>
            </p:cNvCxnSpPr>
            <p:nvPr/>
          </p:nvCxnSpPr>
          <p:spPr>
            <a:xfrm rot="10800000" flipV="1">
              <a:off x="2572664" y="4979235"/>
              <a:ext cx="2454293" cy="84609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/>
            <p:cNvCxnSpPr>
              <a:stCxn id="33" idx="3"/>
              <a:endCxn id="27" idx="2"/>
            </p:cNvCxnSpPr>
            <p:nvPr/>
          </p:nvCxnSpPr>
          <p:spPr>
            <a:xfrm flipV="1">
              <a:off x="3213233" y="5825331"/>
              <a:ext cx="2341459" cy="295672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32"/>
            <p:cNvSpPr txBox="1"/>
            <p:nvPr/>
          </p:nvSpPr>
          <p:spPr>
            <a:xfrm>
              <a:off x="3213233" y="6060894"/>
              <a:ext cx="2319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i="1" dirty="0"/>
                <a:t>Compiled program</a:t>
              </a:r>
              <a:endParaRPr lang="en-US" altLang="zh-CN" sz="2200" i="1" dirty="0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6600381" y="4391875"/>
              <a:ext cx="2319595" cy="2041179"/>
              <a:chOff x="6600381" y="4391875"/>
              <a:chExt cx="2319595" cy="2041179"/>
            </a:xfrm>
          </p:grpSpPr>
          <p:sp>
            <p:nvSpPr>
              <p:cNvPr id="60" name="TextBox 32"/>
              <p:cNvSpPr txBox="1"/>
              <p:nvPr/>
            </p:nvSpPr>
            <p:spPr>
              <a:xfrm>
                <a:off x="6600381" y="6002167"/>
                <a:ext cx="231959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i="1" dirty="0"/>
                  <a:t>Result histogram</a:t>
                </a:r>
                <a:endParaRPr lang="en-US" altLang="zh-CN" sz="2200" i="1" dirty="0"/>
              </a:p>
            </p:txBody>
          </p:sp>
          <p:grpSp>
            <p:nvGrpSpPr>
              <p:cNvPr id="80" name="组合 79"/>
              <p:cNvGrpSpPr/>
              <p:nvPr/>
            </p:nvGrpSpPr>
            <p:grpSpPr>
              <a:xfrm>
                <a:off x="6703939" y="4391875"/>
                <a:ext cx="2038783" cy="1732063"/>
                <a:chOff x="6860590" y="4391875"/>
                <a:chExt cx="2038783" cy="1732063"/>
              </a:xfrm>
            </p:grpSpPr>
            <p:grpSp>
              <p:nvGrpSpPr>
                <p:cNvPr id="63" name="组合 62"/>
                <p:cNvGrpSpPr/>
                <p:nvPr/>
              </p:nvGrpSpPr>
              <p:grpSpPr>
                <a:xfrm>
                  <a:off x="7171181" y="4571463"/>
                  <a:ext cx="1728192" cy="1147155"/>
                  <a:chOff x="7171181" y="4571463"/>
                  <a:chExt cx="1728192" cy="1147155"/>
                </a:xfrm>
              </p:grpSpPr>
              <p:cxnSp>
                <p:nvCxnSpPr>
                  <p:cNvPr id="58" name="直接箭头连接符 57"/>
                  <p:cNvCxnSpPr/>
                  <p:nvPr/>
                </p:nvCxnSpPr>
                <p:spPr>
                  <a:xfrm>
                    <a:off x="7171181" y="5717880"/>
                    <a:ext cx="1728192" cy="73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箭头连接符 60"/>
                  <p:cNvCxnSpPr/>
                  <p:nvPr/>
                </p:nvCxnSpPr>
                <p:spPr>
                  <a:xfrm flipV="1">
                    <a:off x="7179562" y="4571463"/>
                    <a:ext cx="0" cy="114641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TextBox 32"/>
                <p:cNvSpPr txBox="1"/>
                <p:nvPr/>
              </p:nvSpPr>
              <p:spPr>
                <a:xfrm>
                  <a:off x="7648584" y="5816161"/>
                  <a:ext cx="7496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Arial" panose="020B0604020202090204" pitchFamily="34" charset="0"/>
                      <a:cs typeface="Arial" panose="020B0604020202090204" pitchFamily="34" charset="0"/>
                    </a:rPr>
                    <a:t>State</a:t>
                  </a:r>
                  <a:endParaRPr lang="en-US" altLang="zh-CN" sz="1600" dirty="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sp>
              <p:nvSpPr>
                <p:cNvPr id="65" name="TextBox 32"/>
                <p:cNvSpPr txBox="1"/>
                <p:nvPr/>
              </p:nvSpPr>
              <p:spPr>
                <a:xfrm rot="16200000">
                  <a:off x="6258934" y="4993531"/>
                  <a:ext cx="15110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/>
                    <a:t>Probabilities (%)</a:t>
                  </a:r>
                  <a:endParaRPr lang="en-US" altLang="zh-CN" sz="1600" dirty="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grpSp>
              <p:nvGrpSpPr>
                <p:cNvPr id="76" name="组合 75"/>
                <p:cNvGrpSpPr/>
                <p:nvPr/>
              </p:nvGrpSpPr>
              <p:grpSpPr>
                <a:xfrm>
                  <a:off x="7194577" y="4892752"/>
                  <a:ext cx="411804" cy="1034038"/>
                  <a:chOff x="7194577" y="4890371"/>
                  <a:chExt cx="411804" cy="1034038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7241888" y="4890371"/>
                    <a:ext cx="317183" cy="8148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" name="TextBox 32"/>
                  <p:cNvSpPr txBox="1"/>
                  <p:nvPr/>
                </p:nvSpPr>
                <p:spPr>
                  <a:xfrm>
                    <a:off x="7194577" y="5647410"/>
                    <a:ext cx="4118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Arial" panose="020B0604020202090204" pitchFamily="34" charset="0"/>
                        <a:cs typeface="Arial" panose="020B0604020202090204" pitchFamily="34" charset="0"/>
                      </a:rPr>
                      <a:t>00</a:t>
                    </a:r>
                    <a:endParaRPr lang="en-US" altLang="zh-CN" sz="1400" dirty="0">
                      <a:latin typeface="Arial" panose="020B0604020202090204" pitchFamily="34" charset="0"/>
                      <a:cs typeface="Arial" panose="020B0604020202090204" pitchFamily="34" charset="0"/>
                    </a:endParaRPr>
                  </a:p>
                </p:txBody>
              </p:sp>
            </p:grpSp>
            <p:grpSp>
              <p:nvGrpSpPr>
                <p:cNvPr id="77" name="组合 76"/>
                <p:cNvGrpSpPr/>
                <p:nvPr/>
              </p:nvGrpSpPr>
              <p:grpSpPr>
                <a:xfrm>
                  <a:off x="7585608" y="5211223"/>
                  <a:ext cx="411804" cy="715567"/>
                  <a:chOff x="7587609" y="5208842"/>
                  <a:chExt cx="411804" cy="715567"/>
                </a:xfrm>
              </p:grpSpPr>
              <p:sp>
                <p:nvSpPr>
                  <p:cNvPr id="67" name="矩形 66"/>
                  <p:cNvSpPr/>
                  <p:nvPr/>
                </p:nvSpPr>
                <p:spPr>
                  <a:xfrm>
                    <a:off x="7634920" y="5208842"/>
                    <a:ext cx="317183" cy="49639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TextBox 32"/>
                  <p:cNvSpPr txBox="1"/>
                  <p:nvPr/>
                </p:nvSpPr>
                <p:spPr>
                  <a:xfrm>
                    <a:off x="7587609" y="5647410"/>
                    <a:ext cx="4118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Arial" panose="020B0604020202090204" pitchFamily="34" charset="0"/>
                        <a:cs typeface="Arial" panose="020B0604020202090204" pitchFamily="34" charset="0"/>
                      </a:rPr>
                      <a:t>01</a:t>
                    </a:r>
                    <a:endParaRPr lang="en-US" altLang="zh-CN" sz="1400" dirty="0">
                      <a:latin typeface="Arial" panose="020B0604020202090204" pitchFamily="34" charset="0"/>
                      <a:cs typeface="Arial" panose="020B0604020202090204" pitchFamily="34" charset="0"/>
                    </a:endParaRPr>
                  </a:p>
                </p:txBody>
              </p:sp>
            </p:grpSp>
            <p:grpSp>
              <p:nvGrpSpPr>
                <p:cNvPr id="78" name="组合 77"/>
                <p:cNvGrpSpPr/>
                <p:nvPr/>
              </p:nvGrpSpPr>
              <p:grpSpPr>
                <a:xfrm>
                  <a:off x="7976639" y="5459454"/>
                  <a:ext cx="411804" cy="467336"/>
                  <a:chOff x="7966393" y="5457073"/>
                  <a:chExt cx="411804" cy="467336"/>
                </a:xfrm>
              </p:grpSpPr>
              <p:sp>
                <p:nvSpPr>
                  <p:cNvPr id="68" name="矩形 67"/>
                  <p:cNvSpPr/>
                  <p:nvPr/>
                </p:nvSpPr>
                <p:spPr>
                  <a:xfrm>
                    <a:off x="8013704" y="5457073"/>
                    <a:ext cx="317183" cy="2481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TextBox 32"/>
                  <p:cNvSpPr txBox="1"/>
                  <p:nvPr/>
                </p:nvSpPr>
                <p:spPr>
                  <a:xfrm>
                    <a:off x="7966393" y="5647410"/>
                    <a:ext cx="4118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Arial" panose="020B0604020202090204" pitchFamily="34" charset="0"/>
                        <a:cs typeface="Arial" panose="020B0604020202090204" pitchFamily="34" charset="0"/>
                      </a:rPr>
                      <a:t>10</a:t>
                    </a:r>
                    <a:endParaRPr lang="en-US" altLang="zh-CN" sz="1400" dirty="0">
                      <a:latin typeface="Arial" panose="020B0604020202090204" pitchFamily="34" charset="0"/>
                      <a:cs typeface="Arial" panose="020B0604020202090204" pitchFamily="34" charset="0"/>
                    </a:endParaRPr>
                  </a:p>
                </p:txBody>
              </p:sp>
            </p:grpSp>
            <p:grpSp>
              <p:nvGrpSpPr>
                <p:cNvPr id="79" name="组合 78"/>
                <p:cNvGrpSpPr/>
                <p:nvPr/>
              </p:nvGrpSpPr>
              <p:grpSpPr>
                <a:xfrm>
                  <a:off x="8367671" y="5210485"/>
                  <a:ext cx="411804" cy="716305"/>
                  <a:chOff x="8367671" y="5208104"/>
                  <a:chExt cx="411804" cy="716305"/>
                </a:xfrm>
              </p:grpSpPr>
              <p:sp>
                <p:nvSpPr>
                  <p:cNvPr id="69" name="矩形 68"/>
                  <p:cNvSpPr/>
                  <p:nvPr/>
                </p:nvSpPr>
                <p:spPr>
                  <a:xfrm>
                    <a:off x="8414982" y="5208104"/>
                    <a:ext cx="317183" cy="49713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TextBox 32"/>
                  <p:cNvSpPr txBox="1"/>
                  <p:nvPr/>
                </p:nvSpPr>
                <p:spPr>
                  <a:xfrm>
                    <a:off x="8367671" y="5647410"/>
                    <a:ext cx="4118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Arial" panose="020B0604020202090204" pitchFamily="34" charset="0"/>
                        <a:cs typeface="Arial" panose="020B0604020202090204" pitchFamily="34" charset="0"/>
                      </a:rPr>
                      <a:t>11</a:t>
                    </a:r>
                    <a:endParaRPr lang="en-US" altLang="zh-CN" sz="1400" dirty="0">
                      <a:latin typeface="Arial" panose="020B0604020202090204" pitchFamily="34" charset="0"/>
                      <a:cs typeface="Arial" panose="020B0604020202090204" pitchFamily="34" charset="0"/>
                    </a:endParaRPr>
                  </a:p>
                </p:txBody>
              </p:sp>
            </p:grpSp>
          </p:grpSp>
        </p:grpSp>
        <p:cxnSp>
          <p:nvCxnSpPr>
            <p:cNvPr id="84" name="直接箭头连接符 83"/>
            <p:cNvCxnSpPr>
              <a:stCxn id="30" idx="3"/>
            </p:cNvCxnSpPr>
            <p:nvPr/>
          </p:nvCxnSpPr>
          <p:spPr>
            <a:xfrm>
              <a:off x="6094132" y="4979236"/>
              <a:ext cx="469559" cy="7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Quantum program compilation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Constrains</a:t>
            </a:r>
            <a:endParaRPr lang="en-US" altLang="zh-CN" dirty="0"/>
          </a:p>
          <a:p>
            <a:pPr lvl="1"/>
            <a:r>
              <a:rPr lang="en-US" altLang="zh-CN" sz="2000" dirty="0"/>
              <a:t>Each program qubit is allocated to a physical qubit</a:t>
            </a:r>
            <a:endParaRPr lang="en-US" altLang="zh-CN" sz="2000" dirty="0"/>
          </a:p>
          <a:p>
            <a:pPr lvl="1"/>
            <a:r>
              <a:rPr lang="en-US" altLang="zh-CN" sz="2000" dirty="0"/>
              <a:t>A quantum gate is executable when it has not unexecuted predecessors</a:t>
            </a:r>
            <a:endParaRPr lang="en-US" altLang="zh-CN" sz="2000" dirty="0"/>
          </a:p>
          <a:p>
            <a:pPr lvl="1"/>
            <a:r>
              <a:rPr lang="en-US" altLang="zh-CN" sz="2000" dirty="0"/>
              <a:t>A 2-qubit gate is executable when the two qubits involved are mapped physically adjacent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Compilation workflow</a:t>
            </a:r>
            <a:endParaRPr lang="en-US" altLang="zh-CN" dirty="0"/>
          </a:p>
          <a:p>
            <a:pPr lvl="1"/>
            <a:r>
              <a:rPr lang="en-US" altLang="zh-CN" sz="2000" dirty="0"/>
              <a:t>Initial mapping generation</a:t>
            </a:r>
            <a:endParaRPr lang="en-US" altLang="zh-CN" sz="2000" dirty="0"/>
          </a:p>
          <a:p>
            <a:pPr lvl="1"/>
            <a:r>
              <a:rPr lang="en-US" altLang="zh-CN" sz="2000" dirty="0"/>
              <a:t>Mapping transition by inserting SWAPs</a:t>
            </a:r>
            <a:endParaRPr lang="en-US" altLang="zh-CN" sz="20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98335" y="3462556"/>
            <a:ext cx="7547330" cy="1192267"/>
            <a:chOff x="798335" y="3572440"/>
            <a:chExt cx="7547330" cy="119226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8335" y="3690499"/>
              <a:ext cx="3127330" cy="73424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4583" y="3572440"/>
              <a:ext cx="3831082" cy="852302"/>
            </a:xfrm>
            <a:prstGeom prst="rect">
              <a:avLst/>
            </a:prstGeom>
          </p:spPr>
        </p:pic>
        <p:sp>
          <p:nvSpPr>
            <p:cNvPr id="7" name="TextBox 32"/>
            <p:cNvSpPr txBox="1"/>
            <p:nvPr/>
          </p:nvSpPr>
          <p:spPr>
            <a:xfrm>
              <a:off x="947344" y="4424742"/>
              <a:ext cx="2656397" cy="339965"/>
            </a:xfrm>
            <a:prstGeom prst="rect">
              <a:avLst/>
            </a:prstGeom>
            <a:noFill/>
          </p:spPr>
          <p:txBody>
            <a:bodyPr wrap="square" lIns="18000" rIns="18000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zh-CN" sz="2200" i="1" dirty="0"/>
                <a:t>IBMQ16 architecture</a:t>
              </a:r>
              <a:endParaRPr lang="en-US" altLang="zh-CN" sz="2200" i="1" dirty="0"/>
            </a:p>
          </p:txBody>
        </p:sp>
        <p:sp>
          <p:nvSpPr>
            <p:cNvPr id="8" name="TextBox 32"/>
            <p:cNvSpPr txBox="1"/>
            <p:nvPr/>
          </p:nvSpPr>
          <p:spPr>
            <a:xfrm>
              <a:off x="5148370" y="4424742"/>
              <a:ext cx="2912381" cy="339965"/>
            </a:xfrm>
            <a:prstGeom prst="rect">
              <a:avLst/>
            </a:prstGeom>
            <a:noFill/>
          </p:spPr>
          <p:txBody>
            <a:bodyPr wrap="square" lIns="18000" rIns="18000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zh-CN" sz="2200" i="1" dirty="0"/>
                <a:t>Decomposed Toffoli gate</a:t>
              </a:r>
              <a:endParaRPr lang="en-US" altLang="zh-CN" sz="2200" i="1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Trends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Noise Intermediate Scale Quantum(NISQ)</a:t>
            </a:r>
            <a:endParaRPr lang="en-US" altLang="zh-CN" dirty="0"/>
          </a:p>
          <a:p>
            <a:pPr lvl="1"/>
            <a:r>
              <a:rPr lang="en-US" altLang="zh-CN" dirty="0"/>
              <a:t>QEC is too expensive to be implemented</a:t>
            </a:r>
            <a:endParaRPr lang="en-US" altLang="zh-CN" dirty="0"/>
          </a:p>
          <a:p>
            <a:pPr lvl="1"/>
            <a:r>
              <a:rPr lang="en-US" altLang="zh-CN" dirty="0"/>
              <a:t>Noise-aware quantum compilers</a:t>
            </a:r>
            <a:endParaRPr lang="en-US" altLang="zh-CN" dirty="0"/>
          </a:p>
          <a:p>
            <a:r>
              <a:rPr lang="en-US" altLang="zh-CN" dirty="0"/>
              <a:t>Multi-programming is needed</a:t>
            </a:r>
            <a:endParaRPr lang="en-US" altLang="zh-CN" dirty="0"/>
          </a:p>
          <a:p>
            <a:pPr lvl="1"/>
            <a:r>
              <a:rPr lang="en-US" altLang="zh-CN" dirty="0"/>
              <a:t>Contention for accessing quantum computers </a:t>
            </a:r>
            <a:endParaRPr lang="en-US" altLang="zh-CN" dirty="0"/>
          </a:p>
          <a:p>
            <a:pPr lvl="1"/>
            <a:r>
              <a:rPr lang="en-US" altLang="zh-CN" dirty="0"/>
              <a:t>Resource underutilization of quantum computers</a:t>
            </a:r>
            <a:endParaRPr lang="en-US" altLang="zh-CN" dirty="0"/>
          </a:p>
          <a:p>
            <a:r>
              <a:rPr lang="en-US" altLang="zh-CN" dirty="0"/>
              <a:t>Multi-programming proposes new challenges</a:t>
            </a:r>
            <a:endParaRPr lang="en-US" altLang="zh-CN" dirty="0"/>
          </a:p>
          <a:p>
            <a:pPr lvl="1"/>
            <a:r>
              <a:rPr lang="en-US" altLang="zh-CN" dirty="0"/>
              <a:t>Scarce robust resources</a:t>
            </a:r>
            <a:endParaRPr lang="en-US" altLang="zh-CN" dirty="0"/>
          </a:p>
          <a:p>
            <a:pPr lvl="1"/>
            <a:r>
              <a:rPr lang="en-US" altLang="zh-CN" dirty="0"/>
              <a:t>Cross-talk noise [Murali, ASPLOS’20]</a:t>
            </a:r>
            <a:endParaRPr lang="en-US" altLang="zh-CN" dirty="0"/>
          </a:p>
          <a:p>
            <a:pPr lvl="1"/>
            <a:r>
              <a:rPr lang="en-US" altLang="zh-CN" dirty="0"/>
              <a:t>Greater compilation overheads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</a:t>
            </a:r>
            <a:r>
              <a:rPr lang="en-US" altLang="zh-CN" dirty="0"/>
              <a:t>ntroduction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Motivation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Designs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Fair and Reliable Partition in [Das, MICRO’19]</a:t>
            </a:r>
            <a:endParaRPr lang="en-US" altLang="zh-CN" dirty="0"/>
          </a:p>
        </p:txBody>
      </p:sp>
      <p:grpSp>
        <p:nvGrpSpPr>
          <p:cNvPr id="272" name="组合 271"/>
          <p:cNvGrpSpPr/>
          <p:nvPr/>
        </p:nvGrpSpPr>
        <p:grpSpPr>
          <a:xfrm>
            <a:off x="1220486" y="4692718"/>
            <a:ext cx="6951454" cy="1439104"/>
            <a:chOff x="1104201" y="4753710"/>
            <a:chExt cx="4553709" cy="942718"/>
          </a:xfrm>
        </p:grpSpPr>
        <p:sp>
          <p:nvSpPr>
            <p:cNvPr id="267" name="矩形 266"/>
            <p:cNvSpPr/>
            <p:nvPr/>
          </p:nvSpPr>
          <p:spPr>
            <a:xfrm>
              <a:off x="1104201" y="4757392"/>
              <a:ext cx="4544373" cy="9390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1679696" y="5233644"/>
              <a:ext cx="573526" cy="4627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>
              <a:off x="2245855" y="5233644"/>
              <a:ext cx="573526" cy="46278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70" name="任意多边形: 形状 269"/>
            <p:cNvSpPr/>
            <p:nvPr/>
          </p:nvSpPr>
          <p:spPr>
            <a:xfrm>
              <a:off x="3907393" y="4753710"/>
              <a:ext cx="1750517" cy="942717"/>
            </a:xfrm>
            <a:custGeom>
              <a:avLst/>
              <a:gdLst>
                <a:gd name="connsiteX0" fmla="*/ 569333 w 1750517"/>
                <a:gd name="connsiteY0" fmla="*/ 0 h 930192"/>
                <a:gd name="connsiteX1" fmla="*/ 1750517 w 1750517"/>
                <a:gd name="connsiteY1" fmla="*/ 0 h 930192"/>
                <a:gd name="connsiteX2" fmla="*/ 1750517 w 1750517"/>
                <a:gd name="connsiteY2" fmla="*/ 930192 h 930192"/>
                <a:gd name="connsiteX3" fmla="*/ 0 w 1750517"/>
                <a:gd name="connsiteY3" fmla="*/ 930192 h 930192"/>
                <a:gd name="connsiteX4" fmla="*/ 0 w 1750517"/>
                <a:gd name="connsiteY4" fmla="*/ 454349 h 930192"/>
                <a:gd name="connsiteX5" fmla="*/ 569333 w 1750517"/>
                <a:gd name="connsiteY5" fmla="*/ 454349 h 930192"/>
                <a:gd name="connsiteX6" fmla="*/ 569333 w 1750517"/>
                <a:gd name="connsiteY6" fmla="*/ 0 h 93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0517" h="930192">
                  <a:moveTo>
                    <a:pt x="569333" y="0"/>
                  </a:moveTo>
                  <a:lnTo>
                    <a:pt x="1750517" y="0"/>
                  </a:lnTo>
                  <a:lnTo>
                    <a:pt x="1750517" y="930192"/>
                  </a:lnTo>
                  <a:lnTo>
                    <a:pt x="0" y="930192"/>
                  </a:lnTo>
                  <a:lnTo>
                    <a:pt x="0" y="454349"/>
                  </a:lnTo>
                  <a:lnTo>
                    <a:pt x="569333" y="454349"/>
                  </a:lnTo>
                  <a:lnTo>
                    <a:pt x="56933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71" name="任意多边形: 形状 270"/>
            <p:cNvSpPr/>
            <p:nvPr/>
          </p:nvSpPr>
          <p:spPr>
            <a:xfrm>
              <a:off x="2828717" y="4761609"/>
              <a:ext cx="1779322" cy="934818"/>
            </a:xfrm>
            <a:custGeom>
              <a:avLst/>
              <a:gdLst>
                <a:gd name="connsiteX0" fmla="*/ 0 w 1779322"/>
                <a:gd name="connsiteY0" fmla="*/ 0 h 934818"/>
                <a:gd name="connsiteX1" fmla="*/ 1779322 w 1779322"/>
                <a:gd name="connsiteY1" fmla="*/ 0 h 934818"/>
                <a:gd name="connsiteX2" fmla="*/ 1779322 w 1779322"/>
                <a:gd name="connsiteY2" fmla="*/ 480469 h 934818"/>
                <a:gd name="connsiteX3" fmla="*/ 1209989 w 1779322"/>
                <a:gd name="connsiteY3" fmla="*/ 480469 h 934818"/>
                <a:gd name="connsiteX4" fmla="*/ 1209989 w 1779322"/>
                <a:gd name="connsiteY4" fmla="*/ 934818 h 934818"/>
                <a:gd name="connsiteX5" fmla="*/ 0 w 1779322"/>
                <a:gd name="connsiteY5" fmla="*/ 934818 h 934818"/>
                <a:gd name="connsiteX6" fmla="*/ 0 w 1779322"/>
                <a:gd name="connsiteY6" fmla="*/ 0 h 934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322" h="934818">
                  <a:moveTo>
                    <a:pt x="0" y="0"/>
                  </a:moveTo>
                  <a:lnTo>
                    <a:pt x="1779322" y="0"/>
                  </a:lnTo>
                  <a:lnTo>
                    <a:pt x="1779322" y="480469"/>
                  </a:lnTo>
                  <a:lnTo>
                    <a:pt x="1209989" y="480469"/>
                  </a:lnTo>
                  <a:lnTo>
                    <a:pt x="1209989" y="934818"/>
                  </a:lnTo>
                  <a:lnTo>
                    <a:pt x="0" y="934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Previous solution results in wastes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sp>
        <p:nvSpPr>
          <p:cNvPr id="64" name="椭圆 63"/>
          <p:cNvSpPr/>
          <p:nvPr/>
        </p:nvSpPr>
        <p:spPr>
          <a:xfrm>
            <a:off x="2233766" y="3749259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Q13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3143841" y="3749259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Q12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323688" y="3749259"/>
            <a:ext cx="432323" cy="4323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Q14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7" name="直接连接符 66"/>
          <p:cNvCxnSpPr>
            <a:stCxn id="66" idx="6"/>
            <a:endCxn id="64" idx="2"/>
          </p:cNvCxnSpPr>
          <p:nvPr/>
        </p:nvCxnSpPr>
        <p:spPr>
          <a:xfrm>
            <a:off x="1756012" y="3965421"/>
            <a:ext cx="47775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4" idx="6"/>
            <a:endCxn id="65" idx="2"/>
          </p:cNvCxnSpPr>
          <p:nvPr/>
        </p:nvCxnSpPr>
        <p:spPr>
          <a:xfrm>
            <a:off x="2666087" y="3965421"/>
            <a:ext cx="477754" cy="0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233766" y="2864066"/>
            <a:ext cx="432323" cy="4323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143841" y="2864066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323688" y="2864066"/>
            <a:ext cx="432323" cy="4323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latin typeface="+mj-lt"/>
                <a:cs typeface="Arial" panose="020B0604020202090204" pitchFamily="34" charset="0"/>
              </a:rPr>
              <a:t>Q0</a:t>
            </a:r>
            <a:endParaRPr lang="zh-CN" altLang="en-US" sz="1600" dirty="0">
              <a:latin typeface="+mj-lt"/>
              <a:cs typeface="Arial" panose="020B0604020202090204" pitchFamily="34" charset="0"/>
            </a:endParaRPr>
          </a:p>
        </p:txBody>
      </p:sp>
      <p:cxnSp>
        <p:nvCxnSpPr>
          <p:cNvPr id="72" name="直接连接符 71"/>
          <p:cNvCxnSpPr>
            <a:stCxn id="71" idx="6"/>
            <a:endCxn id="69" idx="2"/>
          </p:cNvCxnSpPr>
          <p:nvPr/>
        </p:nvCxnSpPr>
        <p:spPr>
          <a:xfrm>
            <a:off x="1756012" y="3080228"/>
            <a:ext cx="47775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9" idx="6"/>
            <a:endCxn id="70" idx="2"/>
          </p:cNvCxnSpPr>
          <p:nvPr/>
        </p:nvCxnSpPr>
        <p:spPr>
          <a:xfrm>
            <a:off x="2666087" y="3080228"/>
            <a:ext cx="47775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71" idx="4"/>
            <a:endCxn id="66" idx="0"/>
          </p:cNvCxnSpPr>
          <p:nvPr/>
        </p:nvCxnSpPr>
        <p:spPr>
          <a:xfrm>
            <a:off x="1539852" y="3296389"/>
            <a:ext cx="0" cy="452867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9" idx="4"/>
            <a:endCxn id="64" idx="0"/>
          </p:cNvCxnSpPr>
          <p:nvPr/>
        </p:nvCxnSpPr>
        <p:spPr>
          <a:xfrm>
            <a:off x="2449926" y="3296389"/>
            <a:ext cx="0" cy="452869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0" idx="4"/>
            <a:endCxn id="65" idx="0"/>
          </p:cNvCxnSpPr>
          <p:nvPr/>
        </p:nvCxnSpPr>
        <p:spPr>
          <a:xfrm>
            <a:off x="3360004" y="3296389"/>
            <a:ext cx="0" cy="452869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0" idx="6"/>
            <a:endCxn id="86" idx="2"/>
          </p:cNvCxnSpPr>
          <p:nvPr/>
        </p:nvCxnSpPr>
        <p:spPr>
          <a:xfrm>
            <a:off x="3576165" y="3080228"/>
            <a:ext cx="47775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5" idx="6"/>
            <a:endCxn id="81" idx="2"/>
          </p:cNvCxnSpPr>
          <p:nvPr/>
        </p:nvCxnSpPr>
        <p:spPr>
          <a:xfrm>
            <a:off x="3576165" y="3965421"/>
            <a:ext cx="477754" cy="0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4963995" y="3749259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Q10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874072" y="3749259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Q9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053919" y="3749259"/>
            <a:ext cx="432323" cy="4323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Q11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82" name="直接连接符 81"/>
          <p:cNvCxnSpPr>
            <a:stCxn id="81" idx="6"/>
            <a:endCxn id="79" idx="2"/>
          </p:cNvCxnSpPr>
          <p:nvPr/>
        </p:nvCxnSpPr>
        <p:spPr>
          <a:xfrm>
            <a:off x="4486242" y="3965421"/>
            <a:ext cx="47775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79" idx="6"/>
            <a:endCxn id="80" idx="2"/>
          </p:cNvCxnSpPr>
          <p:nvPr/>
        </p:nvCxnSpPr>
        <p:spPr>
          <a:xfrm>
            <a:off x="5396318" y="3965421"/>
            <a:ext cx="47775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4963995" y="2864066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Q4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5874072" y="2864066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Q5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4053919" y="2864066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87" name="直接连接符 86"/>
          <p:cNvCxnSpPr>
            <a:stCxn id="86" idx="6"/>
            <a:endCxn id="84" idx="2"/>
          </p:cNvCxnSpPr>
          <p:nvPr/>
        </p:nvCxnSpPr>
        <p:spPr>
          <a:xfrm>
            <a:off x="4486242" y="3080228"/>
            <a:ext cx="47775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84" idx="6"/>
            <a:endCxn id="85" idx="2"/>
          </p:cNvCxnSpPr>
          <p:nvPr/>
        </p:nvCxnSpPr>
        <p:spPr>
          <a:xfrm>
            <a:off x="5396318" y="3080228"/>
            <a:ext cx="47775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6" idx="4"/>
            <a:endCxn id="81" idx="0"/>
          </p:cNvCxnSpPr>
          <p:nvPr/>
        </p:nvCxnSpPr>
        <p:spPr>
          <a:xfrm>
            <a:off x="4270080" y="3296389"/>
            <a:ext cx="0" cy="452869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84" idx="4"/>
            <a:endCxn id="79" idx="0"/>
          </p:cNvCxnSpPr>
          <p:nvPr/>
        </p:nvCxnSpPr>
        <p:spPr>
          <a:xfrm>
            <a:off x="5180158" y="3296389"/>
            <a:ext cx="0" cy="452869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5" idx="4"/>
            <a:endCxn id="80" idx="0"/>
          </p:cNvCxnSpPr>
          <p:nvPr/>
        </p:nvCxnSpPr>
        <p:spPr>
          <a:xfrm>
            <a:off x="6090233" y="3296389"/>
            <a:ext cx="0" cy="452869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5" idx="6"/>
            <a:endCxn id="95" idx="2"/>
          </p:cNvCxnSpPr>
          <p:nvPr/>
        </p:nvCxnSpPr>
        <p:spPr>
          <a:xfrm>
            <a:off x="6306395" y="3080228"/>
            <a:ext cx="477755" cy="0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0" idx="6"/>
            <a:endCxn id="94" idx="2"/>
          </p:cNvCxnSpPr>
          <p:nvPr/>
        </p:nvCxnSpPr>
        <p:spPr>
          <a:xfrm>
            <a:off x="6306395" y="3965421"/>
            <a:ext cx="477755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6784150" y="3749259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Q8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6784150" y="2864066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Q6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96" name="直接连接符 95"/>
          <p:cNvCxnSpPr>
            <a:stCxn id="95" idx="4"/>
            <a:endCxn id="94" idx="0"/>
          </p:cNvCxnSpPr>
          <p:nvPr/>
        </p:nvCxnSpPr>
        <p:spPr>
          <a:xfrm>
            <a:off x="7000315" y="3296389"/>
            <a:ext cx="0" cy="452867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7694229" y="3755772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Q7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98" name="直接连接符 97"/>
          <p:cNvCxnSpPr>
            <a:stCxn id="94" idx="6"/>
            <a:endCxn id="97" idx="2"/>
          </p:cNvCxnSpPr>
          <p:nvPr/>
        </p:nvCxnSpPr>
        <p:spPr>
          <a:xfrm>
            <a:off x="7216474" y="3965421"/>
            <a:ext cx="477755" cy="6513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149506" y="3408910"/>
            <a:ext cx="388449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2.5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054249" y="3408910"/>
            <a:ext cx="39568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8.0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690326" y="3408910"/>
            <a:ext cx="669678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4.5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598504" y="3408910"/>
            <a:ext cx="669678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3.0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510479" y="3408910"/>
            <a:ext cx="669678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3.3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420557" y="3408910"/>
            <a:ext cx="669678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3.4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619345" y="3408910"/>
            <a:ext cx="380969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3.8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756719" y="3967323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4.1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683097" y="3967323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8.6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576873" y="3967905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6.0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485533" y="3965421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3.1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409287" y="3967323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3.8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305456" y="3967323"/>
            <a:ext cx="475873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1.8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216474" y="3967323"/>
            <a:ext cx="475873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2.8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758566" y="2834007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2.5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666089" y="2829506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1.6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578719" y="2831592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3.0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486242" y="2829506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1.8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398872" y="2831592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2.2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05456" y="2831592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5.5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4671447" y="1807940"/>
            <a:ext cx="2196642" cy="307777"/>
            <a:chOff x="1953903" y="1452450"/>
            <a:chExt cx="2196642" cy="307777"/>
          </a:xfrm>
        </p:grpSpPr>
        <p:sp>
          <p:nvSpPr>
            <p:cNvPr id="181" name="椭圆 180"/>
            <p:cNvSpPr/>
            <p:nvPr/>
          </p:nvSpPr>
          <p:spPr>
            <a:xfrm>
              <a:off x="1953903" y="1471922"/>
              <a:ext cx="259137" cy="2591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zh-CN" altLang="en-US" sz="2000" dirty="0">
                <a:latin typeface="+mj-lt"/>
                <a:cs typeface="Arial" panose="020B0604020202090204" pitchFamily="34" charset="0"/>
              </a:endParaRPr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356774" y="1452450"/>
              <a:ext cx="1793771" cy="307777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r>
                <a:rPr lang="en-US" altLang="zh-CN" sz="2000" dirty="0">
                  <a:latin typeface="+mj-lt"/>
                  <a:cs typeface="Arial" panose="020B0604020202090204" pitchFamily="34" charset="0"/>
                </a:rPr>
                <a:t>Unreliable qubit</a:t>
              </a:r>
              <a:endParaRPr lang="zh-CN" altLang="en-US" sz="2000" dirty="0">
                <a:latin typeface="+mj-lt"/>
                <a:cs typeface="Arial" panose="020B0604020202090204" pitchFamily="34" charset="0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4671447" y="2151574"/>
            <a:ext cx="2046119" cy="307777"/>
            <a:chOff x="3584565" y="1453218"/>
            <a:chExt cx="2046119" cy="307777"/>
          </a:xfrm>
        </p:grpSpPr>
        <p:sp>
          <p:nvSpPr>
            <p:cNvPr id="183" name="椭圆 182"/>
            <p:cNvSpPr/>
            <p:nvPr/>
          </p:nvSpPr>
          <p:spPr>
            <a:xfrm>
              <a:off x="3584565" y="1472628"/>
              <a:ext cx="259137" cy="25913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endParaRPr lang="zh-CN" altLang="en-US" sz="2000" dirty="0">
                <a:latin typeface="+mj-lt"/>
                <a:cs typeface="Arial" panose="020B0604020202090204" pitchFamily="34" charset="0"/>
              </a:endParaRPr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3992157" y="1453218"/>
              <a:ext cx="1638527" cy="307777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r>
                <a:rPr lang="en-US" altLang="zh-CN" sz="2000" dirty="0">
                  <a:latin typeface="+mj-lt"/>
                  <a:cs typeface="Arial" panose="020B0604020202090204" pitchFamily="34" charset="0"/>
                </a:rPr>
                <a:t>P1 allocation</a:t>
              </a:r>
              <a:endParaRPr lang="zh-CN" altLang="en-US" sz="2000" dirty="0">
                <a:latin typeface="+mj-lt"/>
                <a:cs typeface="Arial" panose="020B0604020202090204" pitchFamily="34" charset="0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4674710" y="2492644"/>
            <a:ext cx="3201950" cy="307777"/>
            <a:chOff x="5060178" y="1451919"/>
            <a:chExt cx="3201950" cy="307777"/>
          </a:xfrm>
        </p:grpSpPr>
        <p:sp>
          <p:nvSpPr>
            <p:cNvPr id="185" name="椭圆 184"/>
            <p:cNvSpPr/>
            <p:nvPr/>
          </p:nvSpPr>
          <p:spPr>
            <a:xfrm>
              <a:off x="5060178" y="1473773"/>
              <a:ext cx="255874" cy="255875"/>
            </a:xfrm>
            <a:prstGeom prst="ellipse">
              <a:avLst/>
            </a:prstGeom>
            <a:solidFill>
              <a:srgbClr val="B7DEE8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 fontScale="70000" lnSpcReduction="20000"/>
            </a:bodyPr>
            <a:lstStyle/>
            <a:p>
              <a:pPr algn="ctr"/>
              <a:endParaRPr lang="zh-CN" altLang="en-US" sz="2000" dirty="0">
                <a:latin typeface="+mj-lt"/>
                <a:cs typeface="Arial" panose="020B0604020202090204" pitchFamily="34" charset="0"/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5463786" y="1451919"/>
              <a:ext cx="2798342" cy="307777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r>
                <a:rPr lang="en-US" altLang="zh-CN" sz="2000" dirty="0">
                  <a:latin typeface="+mj-lt"/>
                  <a:cs typeface="Arial" panose="020B0604020202090204" pitchFamily="34" charset="0"/>
                </a:rPr>
                <a:t>Available allocation for P2</a:t>
              </a:r>
              <a:endParaRPr lang="zh-CN" altLang="en-US" sz="2000" dirty="0">
                <a:latin typeface="+mj-lt"/>
                <a:cs typeface="Arial" panose="020B0604020202090204" pitchFamily="34" charset="0"/>
              </a:endParaRPr>
            </a:p>
          </p:txBody>
        </p:sp>
      </p:grpSp>
      <p:sp>
        <p:nvSpPr>
          <p:cNvPr id="196" name="文本框 195"/>
          <p:cNvSpPr txBox="1"/>
          <p:nvPr/>
        </p:nvSpPr>
        <p:spPr>
          <a:xfrm>
            <a:off x="1149506" y="1817917"/>
            <a:ext cx="2863240" cy="923330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r>
              <a:rPr lang="en-US" altLang="zh-CN" sz="2000" dirty="0">
                <a:latin typeface="+mj-lt"/>
                <a:cs typeface="Arial" panose="020B0604020202090204" pitchFamily="34" charset="0"/>
              </a:rPr>
              <a:t>Programs to be mapped:</a:t>
            </a:r>
            <a:endParaRPr lang="en-US" altLang="zh-CN" sz="2000" dirty="0">
              <a:latin typeface="+mj-lt"/>
              <a:cs typeface="Arial" panose="020B0604020202090204" pitchFamily="34" charset="0"/>
            </a:endParaRPr>
          </a:p>
          <a:p>
            <a:r>
              <a:rPr lang="en-US" altLang="zh-CN" sz="2000" dirty="0">
                <a:latin typeface="+mj-lt"/>
                <a:cs typeface="Arial" panose="020B0604020202090204" pitchFamily="34" charset="0"/>
              </a:rPr>
              <a:t>P1:5 qubits </a:t>
            </a:r>
            <a:endParaRPr lang="en-US" altLang="zh-CN" sz="2000" dirty="0">
              <a:latin typeface="+mj-lt"/>
              <a:cs typeface="Arial" panose="020B0604020202090204" pitchFamily="34" charset="0"/>
            </a:endParaRPr>
          </a:p>
          <a:p>
            <a:r>
              <a:rPr lang="en-US" altLang="zh-CN" sz="2000" dirty="0">
                <a:latin typeface="+mj-lt"/>
                <a:cs typeface="Arial" panose="020B0604020202090204" pitchFamily="34" charset="0"/>
              </a:rPr>
              <a:t>P2:4 qubits</a:t>
            </a:r>
            <a:endParaRPr lang="zh-CN" altLang="en-US" sz="2000" dirty="0">
              <a:latin typeface="+mj-lt"/>
              <a:cs typeface="Arial" panose="020B0604020202090204" pitchFamily="34" charset="0"/>
            </a:endParaRPr>
          </a:p>
        </p:txBody>
      </p:sp>
      <p:sp>
        <p:nvSpPr>
          <p:cNvPr id="202" name="任意多边形: 形状 201"/>
          <p:cNvSpPr/>
          <p:nvPr/>
        </p:nvSpPr>
        <p:spPr>
          <a:xfrm>
            <a:off x="1211476" y="2829506"/>
            <a:ext cx="1511396" cy="1384620"/>
          </a:xfrm>
          <a:custGeom>
            <a:avLst/>
            <a:gdLst>
              <a:gd name="connsiteX0" fmla="*/ 0 w 1511396"/>
              <a:gd name="connsiteY0" fmla="*/ 0 h 1384620"/>
              <a:gd name="connsiteX1" fmla="*/ 1511396 w 1511396"/>
              <a:gd name="connsiteY1" fmla="*/ 0 h 1384620"/>
              <a:gd name="connsiteX2" fmla="*/ 1511396 w 1511396"/>
              <a:gd name="connsiteY2" fmla="*/ 514229 h 1384620"/>
              <a:gd name="connsiteX3" fmla="*/ 595518 w 1511396"/>
              <a:gd name="connsiteY3" fmla="*/ 514229 h 1384620"/>
              <a:gd name="connsiteX4" fmla="*/ 595518 w 1511396"/>
              <a:gd name="connsiteY4" fmla="*/ 1384620 h 1384620"/>
              <a:gd name="connsiteX5" fmla="*/ 0 w 1511396"/>
              <a:gd name="connsiteY5" fmla="*/ 1384620 h 138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1396" h="1384620">
                <a:moveTo>
                  <a:pt x="0" y="0"/>
                </a:moveTo>
                <a:lnTo>
                  <a:pt x="1511396" y="0"/>
                </a:lnTo>
                <a:lnTo>
                  <a:pt x="1511396" y="514229"/>
                </a:lnTo>
                <a:lnTo>
                  <a:pt x="595518" y="514229"/>
                </a:lnTo>
                <a:lnTo>
                  <a:pt x="595518" y="1384620"/>
                </a:lnTo>
                <a:lnTo>
                  <a:pt x="0" y="1384620"/>
                </a:lnTo>
                <a:close/>
              </a:path>
            </a:pathLst>
          </a:cu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4018876" y="3707083"/>
            <a:ext cx="505544" cy="516517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TextBox 65"/>
          <p:cNvSpPr txBox="1"/>
          <p:nvPr/>
        </p:nvSpPr>
        <p:spPr>
          <a:xfrm>
            <a:off x="457200" y="4213544"/>
            <a:ext cx="7223916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C00000"/>
                </a:solidFill>
              </a:rPr>
              <a:t>Can not support to map another quantum program</a:t>
            </a:r>
            <a:endParaRPr lang="en-US" sz="2200" b="1" i="1" dirty="0">
              <a:solidFill>
                <a:srgbClr val="C00000"/>
              </a:solidFill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2233766" y="5632091"/>
            <a:ext cx="432323" cy="43232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Q13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07" name="椭圆 206"/>
          <p:cNvSpPr/>
          <p:nvPr/>
        </p:nvSpPr>
        <p:spPr>
          <a:xfrm>
            <a:off x="3143841" y="5632091"/>
            <a:ext cx="432323" cy="43232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Q12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1323688" y="5632091"/>
            <a:ext cx="432323" cy="4323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Q14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09" name="直接连接符 208"/>
          <p:cNvCxnSpPr>
            <a:stCxn id="208" idx="6"/>
            <a:endCxn id="206" idx="2"/>
          </p:cNvCxnSpPr>
          <p:nvPr/>
        </p:nvCxnSpPr>
        <p:spPr>
          <a:xfrm>
            <a:off x="1756012" y="5848253"/>
            <a:ext cx="47775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06" idx="6"/>
            <a:endCxn id="207" idx="2"/>
          </p:cNvCxnSpPr>
          <p:nvPr/>
        </p:nvCxnSpPr>
        <p:spPr>
          <a:xfrm>
            <a:off x="2666087" y="5848253"/>
            <a:ext cx="477754" cy="0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2233766" y="4746898"/>
            <a:ext cx="432323" cy="4323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3143841" y="4746898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13" name="椭圆 212"/>
          <p:cNvSpPr/>
          <p:nvPr/>
        </p:nvSpPr>
        <p:spPr>
          <a:xfrm>
            <a:off x="1323688" y="4746898"/>
            <a:ext cx="432323" cy="4323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latin typeface="+mj-lt"/>
                <a:cs typeface="Arial" panose="020B0604020202090204" pitchFamily="34" charset="0"/>
              </a:rPr>
              <a:t>Q0</a:t>
            </a:r>
            <a:endParaRPr lang="zh-CN" altLang="en-US" sz="1600" dirty="0">
              <a:latin typeface="+mj-lt"/>
              <a:cs typeface="Arial" panose="020B0604020202090204" pitchFamily="34" charset="0"/>
            </a:endParaRPr>
          </a:p>
        </p:txBody>
      </p:sp>
      <p:cxnSp>
        <p:nvCxnSpPr>
          <p:cNvPr id="214" name="直接连接符 213"/>
          <p:cNvCxnSpPr>
            <a:stCxn id="213" idx="6"/>
            <a:endCxn id="211" idx="2"/>
          </p:cNvCxnSpPr>
          <p:nvPr/>
        </p:nvCxnSpPr>
        <p:spPr>
          <a:xfrm>
            <a:off x="1756012" y="4963060"/>
            <a:ext cx="47775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1" idx="6"/>
            <a:endCxn id="212" idx="2"/>
          </p:cNvCxnSpPr>
          <p:nvPr/>
        </p:nvCxnSpPr>
        <p:spPr>
          <a:xfrm>
            <a:off x="2666087" y="4963060"/>
            <a:ext cx="47775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13" idx="4"/>
            <a:endCxn id="208" idx="0"/>
          </p:cNvCxnSpPr>
          <p:nvPr/>
        </p:nvCxnSpPr>
        <p:spPr>
          <a:xfrm>
            <a:off x="1539852" y="5179221"/>
            <a:ext cx="0" cy="452867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1" idx="4"/>
            <a:endCxn id="206" idx="0"/>
          </p:cNvCxnSpPr>
          <p:nvPr/>
        </p:nvCxnSpPr>
        <p:spPr>
          <a:xfrm>
            <a:off x="2449926" y="5179221"/>
            <a:ext cx="0" cy="452869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12" idx="4"/>
            <a:endCxn id="207" idx="0"/>
          </p:cNvCxnSpPr>
          <p:nvPr/>
        </p:nvCxnSpPr>
        <p:spPr>
          <a:xfrm>
            <a:off x="3360004" y="5179221"/>
            <a:ext cx="0" cy="452869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12" idx="6"/>
            <a:endCxn id="228" idx="2"/>
          </p:cNvCxnSpPr>
          <p:nvPr/>
        </p:nvCxnSpPr>
        <p:spPr>
          <a:xfrm>
            <a:off x="3576165" y="4963060"/>
            <a:ext cx="47775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207" idx="6"/>
            <a:endCxn id="223" idx="2"/>
          </p:cNvCxnSpPr>
          <p:nvPr/>
        </p:nvCxnSpPr>
        <p:spPr>
          <a:xfrm>
            <a:off x="3576165" y="5848253"/>
            <a:ext cx="477754" cy="0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4963995" y="5632091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Q10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5874072" y="5632091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Q9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4053919" y="5632091"/>
            <a:ext cx="432323" cy="4323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Q11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24" name="直接连接符 223"/>
          <p:cNvCxnSpPr>
            <a:stCxn id="223" idx="6"/>
            <a:endCxn id="221" idx="2"/>
          </p:cNvCxnSpPr>
          <p:nvPr/>
        </p:nvCxnSpPr>
        <p:spPr>
          <a:xfrm>
            <a:off x="4486242" y="5848253"/>
            <a:ext cx="47775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221" idx="6"/>
            <a:endCxn id="222" idx="2"/>
          </p:cNvCxnSpPr>
          <p:nvPr/>
        </p:nvCxnSpPr>
        <p:spPr>
          <a:xfrm>
            <a:off x="5396318" y="5848253"/>
            <a:ext cx="47775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椭圆 225"/>
          <p:cNvSpPr/>
          <p:nvPr/>
        </p:nvSpPr>
        <p:spPr>
          <a:xfrm>
            <a:off x="4963995" y="4746898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Q4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5874072" y="4746898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Q5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4053919" y="4746898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29" name="直接连接符 228"/>
          <p:cNvCxnSpPr>
            <a:stCxn id="228" idx="6"/>
            <a:endCxn id="226" idx="2"/>
          </p:cNvCxnSpPr>
          <p:nvPr/>
        </p:nvCxnSpPr>
        <p:spPr>
          <a:xfrm>
            <a:off x="4486242" y="4963060"/>
            <a:ext cx="47775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26" idx="6"/>
            <a:endCxn id="227" idx="2"/>
          </p:cNvCxnSpPr>
          <p:nvPr/>
        </p:nvCxnSpPr>
        <p:spPr>
          <a:xfrm>
            <a:off x="5396318" y="4963060"/>
            <a:ext cx="477754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8" idx="4"/>
            <a:endCxn id="223" idx="0"/>
          </p:cNvCxnSpPr>
          <p:nvPr/>
        </p:nvCxnSpPr>
        <p:spPr>
          <a:xfrm>
            <a:off x="4270080" y="5179221"/>
            <a:ext cx="0" cy="452869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6" idx="4"/>
            <a:endCxn id="221" idx="0"/>
          </p:cNvCxnSpPr>
          <p:nvPr/>
        </p:nvCxnSpPr>
        <p:spPr>
          <a:xfrm>
            <a:off x="5180158" y="5179221"/>
            <a:ext cx="0" cy="452869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7" idx="4"/>
            <a:endCxn id="222" idx="0"/>
          </p:cNvCxnSpPr>
          <p:nvPr/>
        </p:nvCxnSpPr>
        <p:spPr>
          <a:xfrm>
            <a:off x="6090233" y="5179221"/>
            <a:ext cx="0" cy="452869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7" idx="6"/>
            <a:endCxn id="237" idx="2"/>
          </p:cNvCxnSpPr>
          <p:nvPr/>
        </p:nvCxnSpPr>
        <p:spPr>
          <a:xfrm>
            <a:off x="6306395" y="4963060"/>
            <a:ext cx="477755" cy="0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2" idx="6"/>
            <a:endCxn id="236" idx="2"/>
          </p:cNvCxnSpPr>
          <p:nvPr/>
        </p:nvCxnSpPr>
        <p:spPr>
          <a:xfrm>
            <a:off x="6306395" y="5848253"/>
            <a:ext cx="477755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椭圆 235"/>
          <p:cNvSpPr/>
          <p:nvPr/>
        </p:nvSpPr>
        <p:spPr>
          <a:xfrm>
            <a:off x="6784150" y="5632091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Q8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6784150" y="4746898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Q6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38" name="直接连接符 237"/>
          <p:cNvCxnSpPr>
            <a:stCxn id="237" idx="4"/>
            <a:endCxn id="236" idx="0"/>
          </p:cNvCxnSpPr>
          <p:nvPr/>
        </p:nvCxnSpPr>
        <p:spPr>
          <a:xfrm>
            <a:off x="7000315" y="5179221"/>
            <a:ext cx="0" cy="452867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7694229" y="5638604"/>
            <a:ext cx="432323" cy="4323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Q7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40" name="直接连接符 239"/>
          <p:cNvCxnSpPr>
            <a:stCxn id="236" idx="6"/>
            <a:endCxn id="239" idx="2"/>
          </p:cNvCxnSpPr>
          <p:nvPr/>
        </p:nvCxnSpPr>
        <p:spPr>
          <a:xfrm>
            <a:off x="7216474" y="5848253"/>
            <a:ext cx="477755" cy="6513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文本框 240"/>
          <p:cNvSpPr txBox="1"/>
          <p:nvPr/>
        </p:nvSpPr>
        <p:spPr>
          <a:xfrm>
            <a:off x="1149506" y="5291742"/>
            <a:ext cx="388449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2.5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2054249" y="5291742"/>
            <a:ext cx="39568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8.0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2690326" y="5291742"/>
            <a:ext cx="669678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4.5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3598504" y="5291742"/>
            <a:ext cx="669678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3.0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4510479" y="5291742"/>
            <a:ext cx="669678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3.3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5420557" y="5291742"/>
            <a:ext cx="669678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3.4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7" name="文本框 246"/>
          <p:cNvSpPr txBox="1"/>
          <p:nvPr/>
        </p:nvSpPr>
        <p:spPr>
          <a:xfrm>
            <a:off x="6619345" y="5291742"/>
            <a:ext cx="380969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3.8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1756719" y="5850155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4.1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9" name="文本框 248"/>
          <p:cNvSpPr txBox="1"/>
          <p:nvPr/>
        </p:nvSpPr>
        <p:spPr>
          <a:xfrm>
            <a:off x="2683097" y="5850155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8.6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3576873" y="5850737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6.0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4485533" y="5848253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3.1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5409287" y="5850155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3.8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3" name="文本框 252"/>
          <p:cNvSpPr txBox="1"/>
          <p:nvPr/>
        </p:nvSpPr>
        <p:spPr>
          <a:xfrm>
            <a:off x="6305456" y="5850155"/>
            <a:ext cx="475873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1.8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4" name="文本框 253"/>
          <p:cNvSpPr txBox="1"/>
          <p:nvPr/>
        </p:nvSpPr>
        <p:spPr>
          <a:xfrm>
            <a:off x="7216474" y="5850155"/>
            <a:ext cx="475873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2.8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1758566" y="4716839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2.5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2666089" y="4712338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1.6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3578719" y="4714424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3.0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4486242" y="4712338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1.8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5398872" y="4714424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2.2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6305456" y="4714424"/>
            <a:ext cx="475200" cy="246221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5.5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3" name="TextBox 65"/>
          <p:cNvSpPr txBox="1"/>
          <p:nvPr/>
        </p:nvSpPr>
        <p:spPr>
          <a:xfrm>
            <a:off x="6969556" y="2794906"/>
            <a:ext cx="2386615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C00000"/>
                </a:solidFill>
              </a:rPr>
              <a:t>Have to suffer an unreliable link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cxnSp>
        <p:nvCxnSpPr>
          <p:cNvPr id="266" name="直接箭头连接符 265"/>
          <p:cNvCxnSpPr/>
          <p:nvPr/>
        </p:nvCxnSpPr>
        <p:spPr>
          <a:xfrm>
            <a:off x="6306395" y="3080228"/>
            <a:ext cx="474261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65"/>
          <p:cNvSpPr txBox="1"/>
          <p:nvPr/>
        </p:nvSpPr>
        <p:spPr>
          <a:xfrm>
            <a:off x="835198" y="6104128"/>
            <a:ext cx="6937202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00B050"/>
                </a:solidFill>
              </a:rPr>
              <a:t>A better solution can m</a:t>
            </a:r>
            <a:r>
              <a:rPr lang="en-US" altLang="zh-CN" sz="2200" b="1" i="1" dirty="0">
                <a:solidFill>
                  <a:srgbClr val="00B050"/>
                </a:solidFill>
              </a:rPr>
              <a:t>ake full utilization of resources</a:t>
            </a:r>
            <a:endParaRPr lang="en-US" sz="2200" b="1" i="1" dirty="0">
              <a:solidFill>
                <a:srgbClr val="00B050"/>
              </a:solidFill>
            </a:endParaRPr>
          </a:p>
        </p:txBody>
      </p:sp>
      <p:sp>
        <p:nvSpPr>
          <p:cNvPr id="274" name="TextBox 65"/>
          <p:cNvSpPr txBox="1"/>
          <p:nvPr/>
        </p:nvSpPr>
        <p:spPr>
          <a:xfrm>
            <a:off x="6948747" y="4658365"/>
            <a:ext cx="2227089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00B050"/>
                </a:solidFill>
              </a:rPr>
              <a:t>Avoids the unreliable link</a:t>
            </a:r>
            <a:endParaRPr lang="en-US" sz="2200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5B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5B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5B5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5B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5B5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7DEE8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7DEE8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7DEE8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7DEE8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5B5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5B5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5B5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5B5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5B5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7DEE8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7DEE8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7DEE8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7DEE8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7DEE8"/>
                                      </p:to>
                                    </p:animClr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7DEE8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7DEE8"/>
                                      </p:to>
                                    </p:animClr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7DEE8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70" grpId="0" animBg="1"/>
      <p:bldP spid="79" grpId="0" animBg="1"/>
      <p:bldP spid="80" grpId="0" animBg="1"/>
      <p:bldP spid="84" grpId="0" animBg="1"/>
      <p:bldP spid="86" grpId="0" animBg="1"/>
      <p:bldP spid="202" grpId="0" animBg="1"/>
      <p:bldP spid="203" grpId="0" animBg="1"/>
      <p:bldP spid="205" grpId="0"/>
      <p:bldP spid="206" grpId="0" animBg="1"/>
      <p:bldP spid="207" grpId="0" animBg="1"/>
      <p:bldP spid="208" grpId="0" animBg="1"/>
      <p:bldP spid="211" grpId="0" animBg="1"/>
      <p:bldP spid="212" grpId="0" animBg="1"/>
      <p:bldP spid="213" grpId="0" animBg="1"/>
      <p:bldP spid="221" grpId="0" animBg="1"/>
      <p:bldP spid="222" grpId="0" animBg="1"/>
      <p:bldP spid="223" grpId="0" animBg="1"/>
      <p:bldP spid="226" grpId="0" animBg="1"/>
      <p:bldP spid="227" grpId="0" animBg="1"/>
      <p:bldP spid="228" grpId="0" animBg="1"/>
      <p:bldP spid="236" grpId="0" animBg="1"/>
      <p:bldP spid="237" grpId="0" animBg="1"/>
      <p:bldP spid="239" grpId="0" animBg="1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0" grpId="0"/>
      <p:bldP spid="263" grpId="0"/>
      <p:bldP spid="273" grpId="0"/>
      <p:bldP spid="2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Inter-program SWAPs reduce overheads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Inter-program SWAPs take shortcuts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</a:fld>
            <a:endParaRPr lang="en-US" dirty="0"/>
          </a:p>
        </p:txBody>
      </p:sp>
      <p:sp>
        <p:nvSpPr>
          <p:cNvPr id="54" name="椭圆 53"/>
          <p:cNvSpPr/>
          <p:nvPr/>
        </p:nvSpPr>
        <p:spPr>
          <a:xfrm>
            <a:off x="5641668" y="3872389"/>
            <a:ext cx="409475" cy="40947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22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q</a:t>
            </a:r>
            <a:r>
              <a:rPr lang="en-US" altLang="zh-CN" sz="2200" baseline="-250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6</a:t>
            </a:r>
            <a:endParaRPr lang="zh-CN" altLang="en-US" sz="2200" baseline="-250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500864" y="3872389"/>
            <a:ext cx="409475" cy="40947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22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q</a:t>
            </a:r>
            <a:r>
              <a:rPr lang="en-US" altLang="zh-CN" sz="2200" baseline="-250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7</a:t>
            </a:r>
            <a:endParaRPr lang="zh-CN" altLang="en-US" sz="2200" baseline="-250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cxnSp>
        <p:nvCxnSpPr>
          <p:cNvPr id="56" name="直接连接符 55"/>
          <p:cNvCxnSpPr>
            <a:stCxn id="78" idx="6"/>
            <a:endCxn id="54" idx="2"/>
          </p:cNvCxnSpPr>
          <p:nvPr/>
        </p:nvCxnSpPr>
        <p:spPr>
          <a:xfrm>
            <a:off x="5191946" y="4077128"/>
            <a:ext cx="449722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4" idx="6"/>
            <a:endCxn id="55" idx="2"/>
          </p:cNvCxnSpPr>
          <p:nvPr/>
        </p:nvCxnSpPr>
        <p:spPr>
          <a:xfrm>
            <a:off x="6051142" y="4077128"/>
            <a:ext cx="449722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5641668" y="3014519"/>
            <a:ext cx="409475" cy="4094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22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q</a:t>
            </a:r>
            <a:r>
              <a:rPr lang="en-US" altLang="zh-CN" sz="2200" baseline="-250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9</a:t>
            </a:r>
            <a:endParaRPr lang="zh-CN" altLang="en-US" sz="2200" baseline="-250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500864" y="3014519"/>
            <a:ext cx="409475" cy="4094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22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q</a:t>
            </a:r>
            <a:r>
              <a:rPr lang="en-US" altLang="zh-CN" sz="2200" baseline="-250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8</a:t>
            </a:r>
            <a:endParaRPr lang="zh-CN" altLang="en-US" sz="2200" baseline="-250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4782471" y="3014519"/>
            <a:ext cx="409475" cy="4094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22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q</a:t>
            </a:r>
            <a:r>
              <a:rPr lang="en-US" altLang="zh-CN" sz="2200" baseline="-250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2</a:t>
            </a:r>
            <a:endParaRPr lang="zh-CN" altLang="en-US" sz="2200" baseline="-250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cxnSp>
        <p:nvCxnSpPr>
          <p:cNvPr id="61" name="直接连接符 60"/>
          <p:cNvCxnSpPr>
            <a:stCxn id="60" idx="6"/>
            <a:endCxn id="58" idx="2"/>
          </p:cNvCxnSpPr>
          <p:nvPr/>
        </p:nvCxnSpPr>
        <p:spPr>
          <a:xfrm>
            <a:off x="5191946" y="3219259"/>
            <a:ext cx="449722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8" idx="6"/>
            <a:endCxn id="59" idx="2"/>
          </p:cNvCxnSpPr>
          <p:nvPr/>
        </p:nvCxnSpPr>
        <p:spPr>
          <a:xfrm>
            <a:off x="6051142" y="3219259"/>
            <a:ext cx="449722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5641668" y="2176111"/>
            <a:ext cx="409475" cy="4094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22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q</a:t>
            </a:r>
            <a:r>
              <a:rPr lang="en-US" altLang="zh-CN" sz="2200" baseline="-250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4</a:t>
            </a:r>
            <a:endParaRPr lang="zh-CN" altLang="en-US" sz="2200" baseline="-250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500864" y="2176111"/>
            <a:ext cx="409475" cy="4094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2200" b="1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q</a:t>
            </a:r>
            <a:r>
              <a:rPr lang="en-US" altLang="zh-CN" sz="2200" b="1" baseline="-250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5</a:t>
            </a:r>
            <a:endParaRPr lang="zh-CN" altLang="en-US" sz="2200" b="1" baseline="-250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782471" y="2176111"/>
            <a:ext cx="409475" cy="4094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2200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q</a:t>
            </a:r>
            <a:r>
              <a:rPr lang="en-US" altLang="zh-CN" sz="2200" baseline="-250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3</a:t>
            </a:r>
            <a:endParaRPr lang="zh-CN" altLang="en-US" sz="2200" baseline="-250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cxnSp>
        <p:nvCxnSpPr>
          <p:cNvPr id="66" name="直接连接符 65"/>
          <p:cNvCxnSpPr>
            <a:stCxn id="65" idx="6"/>
            <a:endCxn id="63" idx="2"/>
          </p:cNvCxnSpPr>
          <p:nvPr/>
        </p:nvCxnSpPr>
        <p:spPr>
          <a:xfrm>
            <a:off x="5191946" y="2380849"/>
            <a:ext cx="44972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3" idx="6"/>
            <a:endCxn id="64" idx="2"/>
          </p:cNvCxnSpPr>
          <p:nvPr/>
        </p:nvCxnSpPr>
        <p:spPr>
          <a:xfrm>
            <a:off x="6051142" y="2380849"/>
            <a:ext cx="449722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5" idx="4"/>
            <a:endCxn id="60" idx="0"/>
          </p:cNvCxnSpPr>
          <p:nvPr/>
        </p:nvCxnSpPr>
        <p:spPr>
          <a:xfrm>
            <a:off x="4987209" y="2585586"/>
            <a:ext cx="0" cy="428934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0" idx="4"/>
            <a:endCxn id="78" idx="0"/>
          </p:cNvCxnSpPr>
          <p:nvPr/>
        </p:nvCxnSpPr>
        <p:spPr>
          <a:xfrm>
            <a:off x="4987209" y="3423996"/>
            <a:ext cx="0" cy="448393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63" idx="4"/>
            <a:endCxn id="58" idx="0"/>
          </p:cNvCxnSpPr>
          <p:nvPr/>
        </p:nvCxnSpPr>
        <p:spPr>
          <a:xfrm>
            <a:off x="5846406" y="2585586"/>
            <a:ext cx="0" cy="428934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8" idx="4"/>
            <a:endCxn id="54" idx="0"/>
          </p:cNvCxnSpPr>
          <p:nvPr/>
        </p:nvCxnSpPr>
        <p:spPr>
          <a:xfrm>
            <a:off x="5846406" y="3423996"/>
            <a:ext cx="0" cy="44839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4" idx="4"/>
            <a:endCxn id="59" idx="0"/>
          </p:cNvCxnSpPr>
          <p:nvPr/>
        </p:nvCxnSpPr>
        <p:spPr>
          <a:xfrm>
            <a:off x="6705602" y="2585586"/>
            <a:ext cx="0" cy="428934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9" idx="4"/>
            <a:endCxn id="55" idx="0"/>
          </p:cNvCxnSpPr>
          <p:nvPr/>
        </p:nvCxnSpPr>
        <p:spPr>
          <a:xfrm>
            <a:off x="6705602" y="3423996"/>
            <a:ext cx="0" cy="44839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4" idx="3"/>
            <a:endCxn id="58" idx="7"/>
          </p:cNvCxnSpPr>
          <p:nvPr/>
        </p:nvCxnSpPr>
        <p:spPr>
          <a:xfrm flipH="1">
            <a:off x="5991177" y="2525621"/>
            <a:ext cx="569653" cy="548865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3" idx="5"/>
            <a:endCxn id="59" idx="1"/>
          </p:cNvCxnSpPr>
          <p:nvPr/>
        </p:nvCxnSpPr>
        <p:spPr>
          <a:xfrm>
            <a:off x="5991177" y="2525621"/>
            <a:ext cx="569653" cy="548865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8" idx="3"/>
            <a:endCxn id="78" idx="7"/>
          </p:cNvCxnSpPr>
          <p:nvPr/>
        </p:nvCxnSpPr>
        <p:spPr>
          <a:xfrm flipH="1">
            <a:off x="5131980" y="3364030"/>
            <a:ext cx="569653" cy="568325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0" idx="5"/>
            <a:endCxn id="54" idx="1"/>
          </p:cNvCxnSpPr>
          <p:nvPr/>
        </p:nvCxnSpPr>
        <p:spPr>
          <a:xfrm>
            <a:off x="5131980" y="3364030"/>
            <a:ext cx="569653" cy="568325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4782471" y="3872389"/>
            <a:ext cx="409475" cy="4094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ts val="1500"/>
              </a:lnSpc>
            </a:pPr>
            <a:r>
              <a:rPr lang="en-US" altLang="zh-CN" sz="2200" b="1" i="1" dirty="0">
                <a:latin typeface="Times New Roman" panose="02020703060505090304" pitchFamily="18" charset="0"/>
                <a:cs typeface="Times New Roman" panose="02020703060505090304" pitchFamily="18" charset="0"/>
              </a:rPr>
              <a:t>q</a:t>
            </a:r>
            <a:r>
              <a:rPr lang="en-US" altLang="zh-CN" sz="2200" b="1" baseline="-250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1</a:t>
            </a:r>
            <a:endParaRPr lang="zh-CN" altLang="en-US" sz="2200" b="1" baseline="-250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990556" y="2744677"/>
            <a:ext cx="2123209" cy="430888"/>
            <a:chOff x="1058896" y="1992249"/>
            <a:chExt cx="1094078" cy="222034"/>
          </a:xfrm>
        </p:grpSpPr>
        <p:sp>
          <p:nvSpPr>
            <p:cNvPr id="52" name="椭圆 51"/>
            <p:cNvSpPr/>
            <p:nvPr/>
          </p:nvSpPr>
          <p:spPr>
            <a:xfrm>
              <a:off x="1058896" y="2043267"/>
              <a:ext cx="153345" cy="15334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22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177329" y="1992249"/>
              <a:ext cx="975645" cy="22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dirty="0">
                  <a:latin typeface="+mj-lt"/>
                  <a:cs typeface="Times New Roman" panose="02020703060505090304" pitchFamily="18" charset="0"/>
                </a:rPr>
                <a:t>P</a:t>
              </a:r>
              <a:r>
                <a:rPr lang="en-US" altLang="zh-CN" sz="2200" baseline="-25000" dirty="0">
                  <a:latin typeface="+mj-lt"/>
                  <a:cs typeface="Times New Roman" panose="02020703060505090304" pitchFamily="18" charset="0"/>
                </a:rPr>
                <a:t>2</a:t>
              </a:r>
              <a:r>
                <a:rPr lang="en-US" altLang="zh-CN" sz="2200" dirty="0">
                  <a:latin typeface="+mj-lt"/>
                  <a:cs typeface="Arial" panose="020B0604020202090204" pitchFamily="34" charset="0"/>
                </a:rPr>
                <a:t> allocation</a:t>
              </a:r>
              <a:endParaRPr lang="zh-CN" altLang="en-US" sz="2200" dirty="0">
                <a:latin typeface="+mj-lt"/>
                <a:cs typeface="Arial" panose="020B060402020209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990556" y="2259014"/>
            <a:ext cx="2150345" cy="430888"/>
            <a:chOff x="1058895" y="2257300"/>
            <a:chExt cx="1108061" cy="222034"/>
          </a:xfrm>
        </p:grpSpPr>
        <p:sp>
          <p:nvSpPr>
            <p:cNvPr id="50" name="椭圆 49"/>
            <p:cNvSpPr/>
            <p:nvPr/>
          </p:nvSpPr>
          <p:spPr>
            <a:xfrm>
              <a:off x="1058895" y="2307732"/>
              <a:ext cx="153345" cy="15334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22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177328" y="2257300"/>
              <a:ext cx="989628" cy="22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i="1" dirty="0">
                  <a:latin typeface="+mj-lt"/>
                  <a:cs typeface="Times New Roman" panose="02020703060505090304" pitchFamily="18" charset="0"/>
                </a:rPr>
                <a:t>P</a:t>
              </a:r>
              <a:r>
                <a:rPr lang="en-US" altLang="zh-CN" sz="2200" baseline="-25000" dirty="0">
                  <a:latin typeface="+mj-lt"/>
                  <a:cs typeface="Times New Roman" panose="02020703060505090304" pitchFamily="18" charset="0"/>
                </a:rPr>
                <a:t>1</a:t>
              </a:r>
              <a:r>
                <a:rPr lang="en-US" altLang="zh-CN" sz="2200" dirty="0">
                  <a:latin typeface="+mj-lt"/>
                  <a:cs typeface="Arial" panose="020B0604020202090204" pitchFamily="34" charset="0"/>
                </a:rPr>
                <a:t> allocation</a:t>
              </a:r>
              <a:endParaRPr lang="zh-CN" altLang="en-US" sz="2200" dirty="0">
                <a:latin typeface="+mj-lt"/>
                <a:cs typeface="Arial" panose="020B0604020202090204" pitchFamily="34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095092" y="3225727"/>
            <a:ext cx="1641679" cy="945642"/>
            <a:chOff x="150425" y="3191451"/>
            <a:chExt cx="1641679" cy="945642"/>
          </a:xfrm>
        </p:grpSpPr>
        <p:sp>
          <p:nvSpPr>
            <p:cNvPr id="79" name="矩形 78"/>
            <p:cNvSpPr/>
            <p:nvPr/>
          </p:nvSpPr>
          <p:spPr>
            <a:xfrm>
              <a:off x="164829" y="3563920"/>
              <a:ext cx="1627275" cy="57317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j-lt"/>
                  <a:cs typeface="Arial" panose="020B0604020202090204" pitchFamily="34" charset="0"/>
                </a:rPr>
                <a:t>CNOT</a:t>
              </a:r>
              <a:r>
                <a:rPr lang="zh-CN" altLang="en-US" sz="2000" dirty="0">
                  <a:solidFill>
                    <a:schemeClr val="tx1"/>
                  </a:solidFill>
                  <a:latin typeface="+mj-lt"/>
                  <a:cs typeface="Arial" panose="020B0604020202090204" pitchFamily="34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+mj-lt"/>
                  <a:cs typeface="Arial" panose="020B0604020202090204" pitchFamily="34" charset="0"/>
                </a:rPr>
                <a:t>q</a:t>
              </a:r>
              <a:r>
                <a:rPr lang="en-US" altLang="zh-CN" sz="2000" i="1" baseline="-25000" dirty="0">
                  <a:solidFill>
                    <a:schemeClr val="tx1"/>
                  </a:solidFill>
                  <a:latin typeface="+mj-lt"/>
                  <a:cs typeface="Arial" panose="020B0604020202090204" pitchFamily="34" charset="0"/>
                </a:rPr>
                <a:t>1</a:t>
              </a:r>
              <a:r>
                <a:rPr lang="zh-CN" altLang="en-US" sz="2000" i="1" dirty="0">
                  <a:solidFill>
                    <a:schemeClr val="tx1"/>
                  </a:solidFill>
                  <a:latin typeface="+mj-lt"/>
                  <a:cs typeface="Arial" panose="020B0604020202090204" pitchFamily="34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+mj-lt"/>
                  <a:cs typeface="Arial" panose="020B0604020202090204" pitchFamily="34" charset="0"/>
                </a:rPr>
                <a:t>q</a:t>
              </a:r>
              <a:r>
                <a:rPr lang="en-US" altLang="zh-CN" sz="2000" i="1" baseline="-25000" dirty="0">
                  <a:solidFill>
                    <a:schemeClr val="tx1"/>
                  </a:solidFill>
                  <a:latin typeface="+mj-lt"/>
                  <a:cs typeface="Arial" panose="020B0604020202090204" pitchFamily="34" charset="0"/>
                </a:rPr>
                <a:t>5</a:t>
              </a:r>
              <a:endParaRPr lang="en-US" altLang="zh-CN" sz="2000" i="1" baseline="-25000" dirty="0">
                <a:solidFill>
                  <a:schemeClr val="tx1"/>
                </a:solidFill>
                <a:latin typeface="+mj-lt"/>
                <a:cs typeface="Arial" panose="020B0604020202090204" pitchFamily="34" charset="0"/>
              </a:endParaRPr>
            </a:p>
            <a:p>
              <a:pPr algn="ctr">
                <a:lnSpc>
                  <a:spcPts val="15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j-lt"/>
                  <a:cs typeface="Arial" panose="020B0604020202090204" pitchFamily="34" charset="0"/>
                </a:rPr>
                <a:t>……</a:t>
              </a:r>
              <a:endParaRPr lang="en-US" altLang="zh-CN" sz="2000" dirty="0">
                <a:solidFill>
                  <a:schemeClr val="tx1"/>
                </a:solidFill>
                <a:latin typeface="+mj-lt"/>
                <a:cs typeface="Arial" panose="020B0604020202090204" pitchFamily="34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50425" y="3191451"/>
              <a:ext cx="1627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+mj-lt"/>
                  <a:cs typeface="Arial" panose="020B0604020202090204" pitchFamily="34" charset="0"/>
                </a:rPr>
                <a:t>Front Layer</a:t>
              </a:r>
              <a:endParaRPr lang="en-US" altLang="zh-CN" sz="2000" dirty="0">
                <a:latin typeface="+mj-lt"/>
                <a:cs typeface="Arial" panose="020B0604020202090204" pitchFamily="34" charset="0"/>
              </a:endParaRPr>
            </a:p>
          </p:txBody>
        </p:sp>
      </p:grpSp>
      <p:sp>
        <p:nvSpPr>
          <p:cNvPr id="82" name="TextBox 65"/>
          <p:cNvSpPr txBox="1"/>
          <p:nvPr/>
        </p:nvSpPr>
        <p:spPr>
          <a:xfrm>
            <a:off x="1585756" y="4353317"/>
            <a:ext cx="2674754" cy="110799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C00000"/>
                </a:solidFill>
              </a:rPr>
              <a:t>Previous solution</a:t>
            </a:r>
            <a:endParaRPr lang="en-US" sz="2200" b="1" i="1" dirty="0">
              <a:solidFill>
                <a:srgbClr val="C00000"/>
              </a:solidFill>
            </a:endParaRPr>
          </a:p>
          <a:p>
            <a:pPr algn="ctr"/>
            <a:r>
              <a:rPr lang="en-US" sz="2200" b="1" i="1" dirty="0">
                <a:solidFill>
                  <a:srgbClr val="C00000"/>
                </a:solidFill>
              </a:rPr>
              <a:t>(Intra-program SWAP) takes 3 steps</a:t>
            </a:r>
            <a:endParaRPr lang="en-US" sz="2200" b="1" i="1" dirty="0">
              <a:solidFill>
                <a:srgbClr val="C00000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3923928" y="3625837"/>
            <a:ext cx="1063280" cy="759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 flipV="1">
            <a:off x="5323860" y="3738932"/>
            <a:ext cx="312803" cy="972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65"/>
          <p:cNvSpPr txBox="1"/>
          <p:nvPr/>
        </p:nvSpPr>
        <p:spPr>
          <a:xfrm>
            <a:off x="4456207" y="4643646"/>
            <a:ext cx="267475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200" b="1" i="1" dirty="0">
                <a:solidFill>
                  <a:srgbClr val="0070C0"/>
                </a:solidFill>
              </a:rPr>
              <a:t>Inter-program SWAP takes 1 step</a:t>
            </a:r>
            <a:endParaRPr lang="en-US" altLang="zh-CN" sz="22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7893</Words>
  <Application>WPS 演示</Application>
  <PresentationFormat>全屏显示(4:3)</PresentationFormat>
  <Paragraphs>838</Paragraphs>
  <Slides>29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方正书宋_GBK</vt:lpstr>
      <vt:lpstr>Wingdings</vt:lpstr>
      <vt:lpstr>Times New Roman</vt:lpstr>
      <vt:lpstr>Garamond</vt:lpstr>
      <vt:lpstr>苹方-简</vt:lpstr>
      <vt:lpstr>Calibri</vt:lpstr>
      <vt:lpstr>微软雅黑</vt:lpstr>
      <vt:lpstr>宋体</vt:lpstr>
      <vt:lpstr>Arial Unicode MS</vt:lpstr>
      <vt:lpstr>汉仪书宋二KW</vt:lpstr>
      <vt:lpstr>Office Theme</vt:lpstr>
      <vt:lpstr>Edge</vt:lpstr>
      <vt:lpstr>A New Qubits Mapping Mechanism for Multi-programming Quantum Computing</vt:lpstr>
      <vt:lpstr>Executive Summary</vt:lpstr>
      <vt:lpstr>Outline</vt:lpstr>
      <vt:lpstr>Quantum computing</vt:lpstr>
      <vt:lpstr>Quantum program compilation</vt:lpstr>
      <vt:lpstr>Trends</vt:lpstr>
      <vt:lpstr>Outline</vt:lpstr>
      <vt:lpstr>Previous solution results in wastes</vt:lpstr>
      <vt:lpstr>Inter-program SWAPs reduce overheads</vt:lpstr>
      <vt:lpstr>Inter-program SWAPs reduce overheads</vt:lpstr>
      <vt:lpstr>Outline</vt:lpstr>
      <vt:lpstr>CDAP: For initial mapping generation</vt:lpstr>
      <vt:lpstr>Hierarchy tree construction</vt:lpstr>
      <vt:lpstr>Design Details</vt:lpstr>
      <vt:lpstr>Partition and allocation</vt:lpstr>
      <vt:lpstr>Outline</vt:lpstr>
      <vt:lpstr>Design of heuristic search space</vt:lpstr>
      <vt:lpstr>Design of heuristic cost function	</vt:lpstr>
      <vt:lpstr>Outline</vt:lpstr>
      <vt:lpstr>Compilation task scheduler</vt:lpstr>
      <vt:lpstr>Outline</vt:lpstr>
      <vt:lpstr>Metrics &amp; Methodology</vt:lpstr>
      <vt:lpstr>Baseline</vt:lpstr>
      <vt:lpstr>Evaluation of fidelity</vt:lpstr>
      <vt:lpstr>Evaluation of gates reduction</vt:lpstr>
      <vt:lpstr>Evaluation of task scheduler</vt:lpstr>
      <vt:lpstr>Outline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yoongu</dc:creator>
  <cp:lastModifiedBy>liulei</cp:lastModifiedBy>
  <cp:revision>1763</cp:revision>
  <dcterms:created xsi:type="dcterms:W3CDTF">2020-05-07T08:59:41Z</dcterms:created>
  <dcterms:modified xsi:type="dcterms:W3CDTF">2020-05-07T08:59:41Z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