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4"/>
  </p:notesMasterIdLst>
  <p:sldIdLst>
    <p:sldId id="256" r:id="rId2"/>
    <p:sldId id="295" r:id="rId3"/>
    <p:sldId id="257" r:id="rId4"/>
    <p:sldId id="306" r:id="rId5"/>
    <p:sldId id="259" r:id="rId6"/>
    <p:sldId id="265" r:id="rId7"/>
    <p:sldId id="266" r:id="rId8"/>
    <p:sldId id="267" r:id="rId9"/>
    <p:sldId id="261" r:id="rId10"/>
    <p:sldId id="276" r:id="rId11"/>
    <p:sldId id="270" r:id="rId12"/>
    <p:sldId id="269" r:id="rId13"/>
    <p:sldId id="297" r:id="rId14"/>
    <p:sldId id="301" r:id="rId15"/>
    <p:sldId id="271" r:id="rId16"/>
    <p:sldId id="283" r:id="rId17"/>
    <p:sldId id="274" r:id="rId18"/>
    <p:sldId id="305" r:id="rId19"/>
    <p:sldId id="285" r:id="rId20"/>
    <p:sldId id="284" r:id="rId21"/>
    <p:sldId id="275" r:id="rId22"/>
    <p:sldId id="263" r:id="rId23"/>
    <p:sldId id="291" r:id="rId24"/>
    <p:sldId id="288" r:id="rId25"/>
    <p:sldId id="287" r:id="rId26"/>
    <p:sldId id="303" r:id="rId27"/>
    <p:sldId id="304" r:id="rId28"/>
    <p:sldId id="289" r:id="rId29"/>
    <p:sldId id="286" r:id="rId30"/>
    <p:sldId id="293" r:id="rId31"/>
    <p:sldId id="278" r:id="rId32"/>
    <p:sldId id="279" r:id="rId33"/>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11D61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70" autoAdjust="0"/>
    <p:restoredTop sz="88253" autoAdjust="0"/>
  </p:normalViewPr>
  <p:slideViewPr>
    <p:cSldViewPr snapToGrid="0" snapToObjects="1">
      <p:cViewPr>
        <p:scale>
          <a:sx n="125" d="100"/>
          <a:sy n="125" d="100"/>
        </p:scale>
        <p:origin x="-328" y="6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0DCBC0-0849-1949-B0B5-E774784CB9B2}" type="datetimeFigureOut">
              <a:rPr kumimoji="1" lang="zh-CN" altLang="en-US" smtClean="0"/>
              <a:t>19/8/18</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E4A6DD-0A5D-4F41-8A72-694DDB36E6C7}" type="slidenum">
              <a:rPr kumimoji="1" lang="zh-CN" altLang="en-US" smtClean="0"/>
              <a:t>‹#›</a:t>
            </a:fld>
            <a:endParaRPr kumimoji="1" lang="zh-CN" altLang="en-US"/>
          </a:p>
        </p:txBody>
      </p:sp>
    </p:spTree>
    <p:extLst>
      <p:ext uri="{BB962C8B-B14F-4D97-AF65-F5344CB8AC3E}">
        <p14:creationId xmlns:p14="http://schemas.microsoft.com/office/powerpoint/2010/main" val="27037549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Good</a:t>
            </a:r>
            <a:r>
              <a:rPr kumimoji="1" lang="en-US" altLang="zh-CN" baseline="0" dirty="0" smtClean="0"/>
              <a:t> afternoon</a:t>
            </a:r>
            <a:r>
              <a:rPr kumimoji="1" lang="en-US" altLang="zh-CN" dirty="0" smtClean="0"/>
              <a:t> everyone,</a:t>
            </a:r>
            <a:r>
              <a:rPr kumimoji="1" lang="en-US" altLang="zh-CN" baseline="0" dirty="0" smtClean="0"/>
              <a:t> thank you for coming to my talk</a:t>
            </a:r>
          </a:p>
          <a:p>
            <a:r>
              <a:rPr kumimoji="1" lang="en-US" altLang="zh-CN" dirty="0" smtClean="0"/>
              <a:t>Today I am going to present …….</a:t>
            </a:r>
            <a:r>
              <a:rPr kumimoji="1" lang="en-US" altLang="zh-CN" baseline="0" dirty="0" smtClean="0"/>
              <a:t> This is work done by ………</a:t>
            </a:r>
            <a:endParaRPr kumimoji="1" lang="zh-CN" altLang="en-US" dirty="0"/>
          </a:p>
        </p:txBody>
      </p:sp>
      <p:sp>
        <p:nvSpPr>
          <p:cNvPr id="4" name="幻灯片编号占位符 3"/>
          <p:cNvSpPr>
            <a:spLocks noGrp="1"/>
          </p:cNvSpPr>
          <p:nvPr>
            <p:ph type="sldNum" sz="quarter" idx="10"/>
          </p:nvPr>
        </p:nvSpPr>
        <p:spPr/>
        <p:txBody>
          <a:bodyPr/>
          <a:lstStyle/>
          <a:p>
            <a:fld id="{1DE4A6DD-0A5D-4F41-8A72-694DDB36E6C7}" type="slidenum">
              <a:rPr kumimoji="1" lang="zh-CN" altLang="en-US" smtClean="0"/>
              <a:t>1</a:t>
            </a:fld>
            <a:endParaRPr kumimoji="1" lang="zh-CN" altLang="en-US"/>
          </a:p>
        </p:txBody>
      </p:sp>
    </p:spTree>
    <p:extLst>
      <p:ext uri="{BB962C8B-B14F-4D97-AF65-F5344CB8AC3E}">
        <p14:creationId xmlns:p14="http://schemas.microsoft.com/office/powerpoint/2010/main" val="781775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Our goal is</a:t>
            </a:r>
            <a:r>
              <a:rPr kumimoji="1" lang="en-US" altLang="zh-CN" baseline="0" dirty="0" smtClean="0"/>
              <a:t> to ……</a:t>
            </a:r>
            <a:endParaRPr kumimoji="1" lang="en-US" altLang="zh-CN" dirty="0" smtClean="0"/>
          </a:p>
          <a:p>
            <a:endParaRPr kumimoji="1" lang="en-US" altLang="zh-CN" dirty="0" smtClean="0"/>
          </a:p>
          <a:p>
            <a:r>
              <a:rPr kumimoji="1" lang="en-US" altLang="zh-CN" dirty="0" smtClean="0"/>
              <a:t>To this end, </a:t>
            </a:r>
            <a:endParaRPr kumimoji="1" lang="zh-CN" altLang="en-US" dirty="0"/>
          </a:p>
        </p:txBody>
      </p:sp>
      <p:sp>
        <p:nvSpPr>
          <p:cNvPr id="4" name="幻灯片编号占位符 3"/>
          <p:cNvSpPr>
            <a:spLocks noGrp="1"/>
          </p:cNvSpPr>
          <p:nvPr>
            <p:ph type="sldNum" sz="quarter" idx="10"/>
          </p:nvPr>
        </p:nvSpPr>
        <p:spPr/>
        <p:txBody>
          <a:bodyPr/>
          <a:lstStyle/>
          <a:p>
            <a:fld id="{1DE4A6DD-0A5D-4F41-8A72-694DDB36E6C7}" type="slidenum">
              <a:rPr kumimoji="1" lang="zh-CN" altLang="en-US" smtClean="0"/>
              <a:t>10</a:t>
            </a:fld>
            <a:endParaRPr kumimoji="1" lang="zh-CN" altLang="en-US"/>
          </a:p>
        </p:txBody>
      </p:sp>
    </p:spTree>
    <p:extLst>
      <p:ext uri="{BB962C8B-B14F-4D97-AF65-F5344CB8AC3E}">
        <p14:creationId xmlns:p14="http://schemas.microsoft.com/office/powerpoint/2010/main" val="31028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So far I have talked about the background</a:t>
            </a:r>
            <a:r>
              <a:rPr kumimoji="1" lang="en-US" altLang="zh-CN" baseline="0" dirty="0" smtClean="0"/>
              <a:t> and our goal/</a:t>
            </a:r>
          </a:p>
          <a:p>
            <a:endParaRPr kumimoji="1" lang="en-US" altLang="zh-CN" baseline="0" dirty="0" smtClean="0"/>
          </a:p>
          <a:p>
            <a:r>
              <a:rPr kumimoji="1" lang="en-US" altLang="zh-CN" baseline="0" dirty="0" smtClean="0"/>
              <a:t>Now, I will talk about our observations</a:t>
            </a:r>
            <a:endParaRPr kumimoji="1" lang="zh-CN" altLang="en-US" dirty="0"/>
          </a:p>
        </p:txBody>
      </p:sp>
      <p:sp>
        <p:nvSpPr>
          <p:cNvPr id="4" name="幻灯片编号占位符 3"/>
          <p:cNvSpPr>
            <a:spLocks noGrp="1"/>
          </p:cNvSpPr>
          <p:nvPr>
            <p:ph type="sldNum" sz="quarter" idx="10"/>
          </p:nvPr>
        </p:nvSpPr>
        <p:spPr/>
        <p:txBody>
          <a:bodyPr/>
          <a:lstStyle/>
          <a:p>
            <a:fld id="{1DE4A6DD-0A5D-4F41-8A72-694DDB36E6C7}" type="slidenum">
              <a:rPr kumimoji="1" lang="zh-CN" altLang="en-US" smtClean="0"/>
              <a:t>11</a:t>
            </a:fld>
            <a:endParaRPr kumimoji="1" lang="zh-CN" altLang="en-US"/>
          </a:p>
        </p:txBody>
      </p:sp>
    </p:spTree>
    <p:extLst>
      <p:ext uri="{BB962C8B-B14F-4D97-AF65-F5344CB8AC3E}">
        <p14:creationId xmlns:p14="http://schemas.microsoft.com/office/powerpoint/2010/main" val="3077167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charset="0"/>
                <a:ea typeface="宋体" charset="0"/>
              </a:rPr>
              <a:t>We come up with page-coloring partitioning approach. Actually, page coloring technique is not new. It has been used for partition cache. </a:t>
            </a:r>
          </a:p>
          <a:p>
            <a:endParaRPr lang="en-US" altLang="zh-CN" dirty="0">
              <a:latin typeface="Arial" charset="0"/>
              <a:ea typeface="宋体" charset="0"/>
            </a:endParaRPr>
          </a:p>
          <a:p>
            <a:r>
              <a:rPr lang="en-US" altLang="zh-CN" dirty="0">
                <a:latin typeface="Arial" charset="0"/>
                <a:ea typeface="宋体" charset="0"/>
              </a:rPr>
              <a:t>Let me show you how it works. Given a physical address, processor can use it to lookup in cache by the cache index bits. OS can also use it to </a:t>
            </a:r>
            <a:r>
              <a:rPr lang="en-US" altLang="zh-CN" dirty="0" err="1">
                <a:latin typeface="Arial" charset="0"/>
                <a:ea typeface="宋体" charset="0"/>
              </a:rPr>
              <a:t>indentify</a:t>
            </a:r>
            <a:r>
              <a:rPr lang="en-US" altLang="zh-CN" dirty="0">
                <a:latin typeface="Arial" charset="0"/>
                <a:ea typeface="宋体" charset="0"/>
              </a:rPr>
              <a:t> a physical page by frame number, and do page allocation. So there are two bits overlapped between cache index and page frame number. These two bits are considered as color-bits. We can use it to partition both physical pages and the cache into four color groups so that one physical page can only go into its corresponding cache sets with the same color.</a:t>
            </a:r>
          </a:p>
          <a:p>
            <a:endParaRPr lang="en-US" altLang="zh-CN" dirty="0">
              <a:latin typeface="Arial" charset="0"/>
              <a:ea typeface="宋体" charset="0"/>
            </a:endParaRPr>
          </a:p>
          <a:p>
            <a:r>
              <a:rPr lang="en-US" altLang="zh-CN" dirty="0">
                <a:latin typeface="Arial" charset="0"/>
                <a:ea typeface="宋体" charset="0"/>
              </a:rPr>
              <a:t>The idea is pretty nice, using software to partition hardware. But can we use this idea to partition DRAM banks?  </a:t>
            </a: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472" eaLnBrk="0" hangingPunct="0">
              <a:defRPr>
                <a:solidFill>
                  <a:schemeClr val="tx1"/>
                </a:solidFill>
                <a:latin typeface="Arial" charset="0"/>
                <a:ea typeface="宋体" charset="0"/>
                <a:cs typeface="宋体" charset="0"/>
              </a:defRPr>
            </a:lvl1pPr>
            <a:lvl2pPr marL="702756" indent="-270291" defTabSz="902472" eaLnBrk="0" hangingPunct="0">
              <a:defRPr>
                <a:solidFill>
                  <a:schemeClr val="tx1"/>
                </a:solidFill>
                <a:latin typeface="Arial" charset="0"/>
                <a:ea typeface="宋体" charset="0"/>
              </a:defRPr>
            </a:lvl2pPr>
            <a:lvl3pPr marL="1081164" indent="-216233" defTabSz="902472" eaLnBrk="0" hangingPunct="0">
              <a:defRPr>
                <a:solidFill>
                  <a:schemeClr val="tx1"/>
                </a:solidFill>
                <a:latin typeface="Arial" charset="0"/>
                <a:ea typeface="宋体" charset="0"/>
              </a:defRPr>
            </a:lvl3pPr>
            <a:lvl4pPr marL="1513629" indent="-216233" defTabSz="902472" eaLnBrk="0" hangingPunct="0">
              <a:defRPr>
                <a:solidFill>
                  <a:schemeClr val="tx1"/>
                </a:solidFill>
                <a:latin typeface="Arial" charset="0"/>
                <a:ea typeface="宋体" charset="0"/>
              </a:defRPr>
            </a:lvl4pPr>
            <a:lvl5pPr marL="1946095" indent="-216233" defTabSz="902472" eaLnBrk="0" hangingPunct="0">
              <a:defRPr>
                <a:solidFill>
                  <a:schemeClr val="tx1"/>
                </a:solidFill>
                <a:latin typeface="Arial" charset="0"/>
                <a:ea typeface="宋体" charset="0"/>
              </a:defRPr>
            </a:lvl5pPr>
            <a:lvl6pPr marL="2378560" indent="-216233" defTabSz="902472" eaLnBrk="0" fontAlgn="base" hangingPunct="0">
              <a:spcBef>
                <a:spcPct val="0"/>
              </a:spcBef>
              <a:spcAft>
                <a:spcPct val="0"/>
              </a:spcAft>
              <a:defRPr>
                <a:solidFill>
                  <a:schemeClr val="tx1"/>
                </a:solidFill>
                <a:latin typeface="Arial" charset="0"/>
                <a:ea typeface="宋体" charset="0"/>
              </a:defRPr>
            </a:lvl6pPr>
            <a:lvl7pPr marL="2811026" indent="-216233" defTabSz="902472" eaLnBrk="0" fontAlgn="base" hangingPunct="0">
              <a:spcBef>
                <a:spcPct val="0"/>
              </a:spcBef>
              <a:spcAft>
                <a:spcPct val="0"/>
              </a:spcAft>
              <a:defRPr>
                <a:solidFill>
                  <a:schemeClr val="tx1"/>
                </a:solidFill>
                <a:latin typeface="Arial" charset="0"/>
                <a:ea typeface="宋体" charset="0"/>
              </a:defRPr>
            </a:lvl7pPr>
            <a:lvl8pPr marL="3243491" indent="-216233" defTabSz="902472" eaLnBrk="0" fontAlgn="base" hangingPunct="0">
              <a:spcBef>
                <a:spcPct val="0"/>
              </a:spcBef>
              <a:spcAft>
                <a:spcPct val="0"/>
              </a:spcAft>
              <a:defRPr>
                <a:solidFill>
                  <a:schemeClr val="tx1"/>
                </a:solidFill>
                <a:latin typeface="Arial" charset="0"/>
                <a:ea typeface="宋体" charset="0"/>
              </a:defRPr>
            </a:lvl8pPr>
            <a:lvl9pPr marL="3675957" indent="-216233" defTabSz="902472" eaLnBrk="0" fontAlgn="base" hangingPunct="0">
              <a:spcBef>
                <a:spcPct val="0"/>
              </a:spcBef>
              <a:spcAft>
                <a:spcPct val="0"/>
              </a:spcAft>
              <a:defRPr>
                <a:solidFill>
                  <a:schemeClr val="tx1"/>
                </a:solidFill>
                <a:latin typeface="Arial" charset="0"/>
                <a:ea typeface="宋体" charset="0"/>
              </a:defRPr>
            </a:lvl9pPr>
          </a:lstStyle>
          <a:p>
            <a:pPr eaLnBrk="1" hangingPunct="1"/>
            <a:fld id="{EB10FBA8-ADAB-784F-B7E8-8D01D0C3224F}" type="slidenum">
              <a:rPr lang="en-US" altLang="zh-CN"/>
              <a:pPr eaLnBrk="1" hangingPunct="1"/>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baseline="0" dirty="0" smtClean="0"/>
              <a:t>The same reason, there are also some bits denote the bank address. So that it inspire us that we could extend page-coloring to partition DRAM banks.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baseline="0" dirty="0" smtClean="0"/>
              <a:t>To this end, we have made 2 key observations that lead to our new mechanism design</a:t>
            </a:r>
          </a:p>
          <a:p>
            <a:endParaRPr kumimoji="1" lang="zh-CN" altLang="en-US" dirty="0"/>
          </a:p>
        </p:txBody>
      </p:sp>
      <p:sp>
        <p:nvSpPr>
          <p:cNvPr id="4" name="幻灯片编号占位符 3"/>
          <p:cNvSpPr>
            <a:spLocks noGrp="1"/>
          </p:cNvSpPr>
          <p:nvPr>
            <p:ph type="sldNum" sz="quarter" idx="10"/>
          </p:nvPr>
        </p:nvSpPr>
        <p:spPr/>
        <p:txBody>
          <a:bodyPr/>
          <a:lstStyle/>
          <a:p>
            <a:fld id="{1DE4A6DD-0A5D-4F41-8A72-694DDB36E6C7}" type="slidenum">
              <a:rPr kumimoji="1" lang="zh-CN" altLang="en-US" smtClean="0"/>
              <a:t>13</a:t>
            </a:fld>
            <a:endParaRPr kumimoji="1" lang="zh-CN" altLang="en-US"/>
          </a:p>
        </p:txBody>
      </p:sp>
    </p:spTree>
    <p:extLst>
      <p:ext uri="{BB962C8B-B14F-4D97-AF65-F5344CB8AC3E}">
        <p14:creationId xmlns:p14="http://schemas.microsoft.com/office/powerpoint/2010/main" val="3454699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baseline="0" dirty="0" smtClean="0"/>
              <a:t>By this partitioning approach, banks are divided into diff. colored groups. Thread can only access its corresponding colored banks, which are assigned at the beginning. </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baseline="0" dirty="0" smtClean="0"/>
              <a:t>It is forbidden to banks be of other color, which do not belong to it. Apparently, we forbid the all banks across interleaving. It will raise another question, will the limited number of banks impact the overall system performance?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baseline="0" dirty="0" smtClean="0"/>
              <a:t>To this end, we have made 2 key observations that lead to our new mechanism design</a:t>
            </a:r>
          </a:p>
          <a:p>
            <a:endParaRPr kumimoji="1" lang="zh-CN" altLang="en-US" dirty="0"/>
          </a:p>
        </p:txBody>
      </p:sp>
      <p:sp>
        <p:nvSpPr>
          <p:cNvPr id="4" name="幻灯片编号占位符 3"/>
          <p:cNvSpPr>
            <a:spLocks noGrp="1"/>
          </p:cNvSpPr>
          <p:nvPr>
            <p:ph type="sldNum" sz="quarter" idx="10"/>
          </p:nvPr>
        </p:nvSpPr>
        <p:spPr/>
        <p:txBody>
          <a:bodyPr/>
          <a:lstStyle/>
          <a:p>
            <a:fld id="{1DE4A6DD-0A5D-4F41-8A72-694DDB36E6C7}" type="slidenum">
              <a:rPr kumimoji="1" lang="zh-CN" altLang="en-US" smtClean="0"/>
              <a:t>14</a:t>
            </a:fld>
            <a:endParaRPr kumimoji="1" lang="zh-CN" altLang="en-US"/>
          </a:p>
        </p:txBody>
      </p:sp>
    </p:spTree>
    <p:extLst>
      <p:ext uri="{BB962C8B-B14F-4D97-AF65-F5344CB8AC3E}">
        <p14:creationId xmlns:p14="http://schemas.microsoft.com/office/powerpoint/2010/main" val="3454699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charset="0"/>
                <a:ea typeface="宋体" charset="0"/>
              </a:rPr>
              <a:t>But doing exclusively mapping would reduce the available bank amount for one thread. So we need to know whether it would affect application’s performance.</a:t>
            </a:r>
          </a:p>
          <a:p>
            <a:endParaRPr lang="en-US" altLang="zh-CN">
              <a:latin typeface="Arial" charset="0"/>
              <a:ea typeface="宋体" charset="0"/>
            </a:endParaRPr>
          </a:p>
          <a:p>
            <a:r>
              <a:rPr lang="en-US" altLang="zh-CN">
                <a:latin typeface="Arial" charset="0"/>
                <a:ea typeface="宋体" charset="0"/>
              </a:rPr>
              <a:t>We did experiments on an Intel machine with 64 banks to investigate the correlation between bank number and applications’ performance. Surprisingly, we found that 16 banks are enough for most applications. They can achieve over 95% of performance compared to 64 banks.</a:t>
            </a:r>
          </a:p>
          <a:p>
            <a:endParaRPr lang="en-US" altLang="zh-CN">
              <a:latin typeface="Arial" charset="0"/>
              <a:ea typeface="宋体" charset="0"/>
            </a:endParaRPr>
          </a:p>
          <a:p>
            <a:r>
              <a:rPr lang="en-US" altLang="zh-CN">
                <a:latin typeface="Arial" charset="0"/>
                <a:ea typeface="宋体" charset="0"/>
              </a:rPr>
              <a:t>So it is feasible to partition banks into several groups and  exclusively map bank groups to specific threads.</a:t>
            </a:r>
          </a:p>
          <a:p>
            <a:endParaRPr lang="en-US" altLang="zh-CN">
              <a:latin typeface="Arial" charset="0"/>
              <a:ea typeface="宋体" charset="0"/>
            </a:endParaRPr>
          </a:p>
          <a:p>
            <a:r>
              <a:rPr lang="en-US" altLang="zh-CN">
                <a:latin typeface="Arial" charset="0"/>
                <a:ea typeface="宋体" charset="0"/>
              </a:rPr>
              <a:t>But how?</a:t>
            </a:r>
            <a:endParaRPr lang="zh-CN" altLang="en-US">
              <a:latin typeface="Arial" charset="0"/>
              <a:ea typeface="宋体" charset="0"/>
            </a:endParaRPr>
          </a:p>
        </p:txBody>
      </p:sp>
      <p:sp>
        <p:nvSpPr>
          <p:cNvPr id="860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472" eaLnBrk="0" hangingPunct="0">
              <a:defRPr>
                <a:solidFill>
                  <a:schemeClr val="tx1"/>
                </a:solidFill>
                <a:latin typeface="Arial" charset="0"/>
                <a:ea typeface="宋体" charset="0"/>
                <a:cs typeface="宋体" charset="0"/>
              </a:defRPr>
            </a:lvl1pPr>
            <a:lvl2pPr marL="702756" indent="-270291" defTabSz="902472" eaLnBrk="0" hangingPunct="0">
              <a:defRPr>
                <a:solidFill>
                  <a:schemeClr val="tx1"/>
                </a:solidFill>
                <a:latin typeface="Arial" charset="0"/>
                <a:ea typeface="宋体" charset="0"/>
              </a:defRPr>
            </a:lvl2pPr>
            <a:lvl3pPr marL="1081164" indent="-216233" defTabSz="902472" eaLnBrk="0" hangingPunct="0">
              <a:defRPr>
                <a:solidFill>
                  <a:schemeClr val="tx1"/>
                </a:solidFill>
                <a:latin typeface="Arial" charset="0"/>
                <a:ea typeface="宋体" charset="0"/>
              </a:defRPr>
            </a:lvl3pPr>
            <a:lvl4pPr marL="1513629" indent="-216233" defTabSz="902472" eaLnBrk="0" hangingPunct="0">
              <a:defRPr>
                <a:solidFill>
                  <a:schemeClr val="tx1"/>
                </a:solidFill>
                <a:latin typeface="Arial" charset="0"/>
                <a:ea typeface="宋体" charset="0"/>
              </a:defRPr>
            </a:lvl4pPr>
            <a:lvl5pPr marL="1946095" indent="-216233" defTabSz="902472" eaLnBrk="0" hangingPunct="0">
              <a:defRPr>
                <a:solidFill>
                  <a:schemeClr val="tx1"/>
                </a:solidFill>
                <a:latin typeface="Arial" charset="0"/>
                <a:ea typeface="宋体" charset="0"/>
              </a:defRPr>
            </a:lvl5pPr>
            <a:lvl6pPr marL="2378560" indent="-216233" defTabSz="902472" eaLnBrk="0" fontAlgn="base" hangingPunct="0">
              <a:spcBef>
                <a:spcPct val="0"/>
              </a:spcBef>
              <a:spcAft>
                <a:spcPct val="0"/>
              </a:spcAft>
              <a:defRPr>
                <a:solidFill>
                  <a:schemeClr val="tx1"/>
                </a:solidFill>
                <a:latin typeface="Arial" charset="0"/>
                <a:ea typeface="宋体" charset="0"/>
              </a:defRPr>
            </a:lvl6pPr>
            <a:lvl7pPr marL="2811026" indent="-216233" defTabSz="902472" eaLnBrk="0" fontAlgn="base" hangingPunct="0">
              <a:spcBef>
                <a:spcPct val="0"/>
              </a:spcBef>
              <a:spcAft>
                <a:spcPct val="0"/>
              </a:spcAft>
              <a:defRPr>
                <a:solidFill>
                  <a:schemeClr val="tx1"/>
                </a:solidFill>
                <a:latin typeface="Arial" charset="0"/>
                <a:ea typeface="宋体" charset="0"/>
              </a:defRPr>
            </a:lvl7pPr>
            <a:lvl8pPr marL="3243491" indent="-216233" defTabSz="902472" eaLnBrk="0" fontAlgn="base" hangingPunct="0">
              <a:spcBef>
                <a:spcPct val="0"/>
              </a:spcBef>
              <a:spcAft>
                <a:spcPct val="0"/>
              </a:spcAft>
              <a:defRPr>
                <a:solidFill>
                  <a:schemeClr val="tx1"/>
                </a:solidFill>
                <a:latin typeface="Arial" charset="0"/>
                <a:ea typeface="宋体" charset="0"/>
              </a:defRPr>
            </a:lvl8pPr>
            <a:lvl9pPr marL="3675957" indent="-216233" defTabSz="902472" eaLnBrk="0" fontAlgn="base" hangingPunct="0">
              <a:spcBef>
                <a:spcPct val="0"/>
              </a:spcBef>
              <a:spcAft>
                <a:spcPct val="0"/>
              </a:spcAft>
              <a:defRPr>
                <a:solidFill>
                  <a:schemeClr val="tx1"/>
                </a:solidFill>
                <a:latin typeface="Arial" charset="0"/>
                <a:ea typeface="宋体" charset="0"/>
              </a:defRPr>
            </a:lvl9pPr>
          </a:lstStyle>
          <a:p>
            <a:pPr eaLnBrk="1" hangingPunct="1"/>
            <a:fld id="{DB50DF93-5B79-864F-8C71-BA5E29C477E7}" type="slidenum">
              <a:rPr lang="en-US" altLang="zh-CN"/>
              <a:pPr eaLnBrk="1" hangingPunct="1"/>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DE4A6DD-0A5D-4F41-8A72-694DDB36E6C7}" type="slidenum">
              <a:rPr kumimoji="1" lang="zh-CN" altLang="en-US" smtClean="0"/>
              <a:t>16</a:t>
            </a:fld>
            <a:endParaRPr kumimoji="1" lang="zh-CN" altLang="en-US"/>
          </a:p>
        </p:txBody>
      </p:sp>
    </p:spTree>
    <p:extLst>
      <p:ext uri="{BB962C8B-B14F-4D97-AF65-F5344CB8AC3E}">
        <p14:creationId xmlns:p14="http://schemas.microsoft.com/office/powerpoint/2010/main" val="2197552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a:ln/>
        </p:spPr>
      </p:sp>
      <p:sp>
        <p:nvSpPr>
          <p:cNvPr id="911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Arial" charset="0"/>
                <a:ea typeface="宋体" charset="0"/>
              </a:rPr>
              <a:t>……</a:t>
            </a:r>
          </a:p>
          <a:p>
            <a:r>
              <a:rPr lang="en-US" altLang="zh-CN" dirty="0" smtClean="0">
                <a:latin typeface="Arial" charset="0"/>
                <a:ea typeface="宋体" charset="0"/>
              </a:rPr>
              <a:t>We make change to</a:t>
            </a:r>
            <a:r>
              <a:rPr lang="en-US" altLang="zh-CN" baseline="0" dirty="0" smtClean="0">
                <a:latin typeface="Arial" charset="0"/>
                <a:ea typeface="宋体" charset="0"/>
              </a:rPr>
              <a:t> buddy system in operating system very serious, and we adapt a efficient … algorithm, by which one thread can get its corresponding colored </a:t>
            </a:r>
            <a:r>
              <a:rPr lang="en-US" altLang="zh-CN" baseline="0" smtClean="0">
                <a:latin typeface="Arial" charset="0"/>
                <a:ea typeface="宋体" charset="0"/>
              </a:rPr>
              <a:t>pages effectively.   </a:t>
            </a:r>
            <a:endParaRPr lang="en-US" altLang="zh-CN" baseline="0" dirty="0" smtClean="0">
              <a:latin typeface="Arial" charset="0"/>
              <a:ea typeface="宋体" charset="0"/>
            </a:endParaRPr>
          </a:p>
          <a:p>
            <a:endParaRPr lang="en-US" altLang="zh-CN" baseline="0" dirty="0" smtClean="0">
              <a:latin typeface="Arial" charset="0"/>
              <a:ea typeface="宋体" charset="0"/>
            </a:endParaRPr>
          </a:p>
          <a:p>
            <a:r>
              <a:rPr lang="en-US" altLang="zh-CN" baseline="0" dirty="0" smtClean="0">
                <a:latin typeface="Arial" charset="0"/>
                <a:ea typeface="宋体" charset="0"/>
              </a:rPr>
              <a:t>and adjust the page allocation algorithm so that the thread can get the page with corresponding color efficiently and</a:t>
            </a:r>
          </a:p>
          <a:p>
            <a:r>
              <a:rPr lang="en-US" altLang="zh-CN" baseline="0" dirty="0" smtClean="0">
                <a:latin typeface="Arial" charset="0"/>
                <a:ea typeface="宋体" charset="0"/>
              </a:rPr>
              <a:t>effectively.  </a:t>
            </a:r>
            <a:endParaRPr lang="en-US" altLang="zh-CN" dirty="0" smtClean="0">
              <a:latin typeface="Arial" charset="0"/>
              <a:ea typeface="宋体" charset="0"/>
            </a:endParaRPr>
          </a:p>
          <a:p>
            <a:r>
              <a:rPr lang="en-US" altLang="zh-CN" dirty="0" smtClean="0">
                <a:latin typeface="Arial" charset="0"/>
                <a:ea typeface="宋体" charset="0"/>
              </a:rPr>
              <a:t>--------------------</a:t>
            </a:r>
          </a:p>
          <a:p>
            <a:r>
              <a:rPr lang="en-US" altLang="zh-CN" dirty="0" smtClean="0">
                <a:latin typeface="Arial" charset="0"/>
                <a:ea typeface="宋体" charset="0"/>
              </a:rPr>
              <a:t>So </a:t>
            </a:r>
            <a:r>
              <a:rPr lang="en-US" altLang="zh-CN" dirty="0">
                <a:latin typeface="Arial" charset="0"/>
                <a:ea typeface="宋体" charset="0"/>
              </a:rPr>
              <a:t>far, we’ve addressed the mapping challenge. Next, we implement the page-coloring based bank partition mechanism into a Linux kernel. </a:t>
            </a:r>
          </a:p>
          <a:p>
            <a:endParaRPr lang="en-US" altLang="zh-CN" dirty="0">
              <a:latin typeface="Arial" charset="0"/>
              <a:ea typeface="宋体" charset="0"/>
            </a:endParaRPr>
          </a:p>
          <a:p>
            <a:r>
              <a:rPr lang="en-US" altLang="zh-CN" dirty="0">
                <a:latin typeface="Arial" charset="0"/>
                <a:ea typeface="宋体" charset="0"/>
              </a:rPr>
              <a:t>We modify the buddy system which manages free physical pages in kernel. We make the buddy system group free pages into 32 colors and use a new algorithm for page allocation.</a:t>
            </a:r>
          </a:p>
          <a:p>
            <a:endParaRPr lang="en-US" altLang="zh-CN" dirty="0">
              <a:latin typeface="Arial" charset="0"/>
              <a:ea typeface="宋体" charset="0"/>
            </a:endParaRPr>
          </a:p>
          <a:p>
            <a:r>
              <a:rPr lang="en-US" altLang="zh-CN" dirty="0">
                <a:latin typeface="Arial" charset="0"/>
                <a:ea typeface="宋体" charset="0"/>
              </a:rPr>
              <a:t>We perform experiments on an Intel machine with 8GB DRAM and 64 banks. The benchmark is SPECCPU 2006 and PARSEC.</a:t>
            </a:r>
          </a:p>
          <a:p>
            <a:endParaRPr lang="en-US" altLang="zh-CN" dirty="0">
              <a:latin typeface="Arial" charset="0"/>
              <a:ea typeface="宋体" charset="0"/>
            </a:endParaRPr>
          </a:p>
          <a:p>
            <a:endParaRPr lang="zh-CN" altLang="en-US" dirty="0">
              <a:latin typeface="Arial" charset="0"/>
              <a:ea typeface="宋体" charset="0"/>
            </a:endParaRPr>
          </a:p>
        </p:txBody>
      </p:sp>
      <p:sp>
        <p:nvSpPr>
          <p:cNvPr id="911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472" eaLnBrk="0" hangingPunct="0">
              <a:defRPr>
                <a:solidFill>
                  <a:schemeClr val="tx1"/>
                </a:solidFill>
                <a:latin typeface="Arial" charset="0"/>
                <a:ea typeface="宋体" charset="0"/>
                <a:cs typeface="宋体" charset="0"/>
              </a:defRPr>
            </a:lvl1pPr>
            <a:lvl2pPr marL="702756" indent="-270291" defTabSz="902472" eaLnBrk="0" hangingPunct="0">
              <a:defRPr>
                <a:solidFill>
                  <a:schemeClr val="tx1"/>
                </a:solidFill>
                <a:latin typeface="Arial" charset="0"/>
                <a:ea typeface="宋体" charset="0"/>
              </a:defRPr>
            </a:lvl2pPr>
            <a:lvl3pPr marL="1081164" indent="-216233" defTabSz="902472" eaLnBrk="0" hangingPunct="0">
              <a:defRPr>
                <a:solidFill>
                  <a:schemeClr val="tx1"/>
                </a:solidFill>
                <a:latin typeface="Arial" charset="0"/>
                <a:ea typeface="宋体" charset="0"/>
              </a:defRPr>
            </a:lvl3pPr>
            <a:lvl4pPr marL="1513629" indent="-216233" defTabSz="902472" eaLnBrk="0" hangingPunct="0">
              <a:defRPr>
                <a:solidFill>
                  <a:schemeClr val="tx1"/>
                </a:solidFill>
                <a:latin typeface="Arial" charset="0"/>
                <a:ea typeface="宋体" charset="0"/>
              </a:defRPr>
            </a:lvl4pPr>
            <a:lvl5pPr marL="1946095" indent="-216233" defTabSz="902472" eaLnBrk="0" hangingPunct="0">
              <a:defRPr>
                <a:solidFill>
                  <a:schemeClr val="tx1"/>
                </a:solidFill>
                <a:latin typeface="Arial" charset="0"/>
                <a:ea typeface="宋体" charset="0"/>
              </a:defRPr>
            </a:lvl5pPr>
            <a:lvl6pPr marL="2378560" indent="-216233" defTabSz="902472" eaLnBrk="0" fontAlgn="base" hangingPunct="0">
              <a:spcBef>
                <a:spcPct val="0"/>
              </a:spcBef>
              <a:spcAft>
                <a:spcPct val="0"/>
              </a:spcAft>
              <a:defRPr>
                <a:solidFill>
                  <a:schemeClr val="tx1"/>
                </a:solidFill>
                <a:latin typeface="Arial" charset="0"/>
                <a:ea typeface="宋体" charset="0"/>
              </a:defRPr>
            </a:lvl6pPr>
            <a:lvl7pPr marL="2811026" indent="-216233" defTabSz="902472" eaLnBrk="0" fontAlgn="base" hangingPunct="0">
              <a:spcBef>
                <a:spcPct val="0"/>
              </a:spcBef>
              <a:spcAft>
                <a:spcPct val="0"/>
              </a:spcAft>
              <a:defRPr>
                <a:solidFill>
                  <a:schemeClr val="tx1"/>
                </a:solidFill>
                <a:latin typeface="Arial" charset="0"/>
                <a:ea typeface="宋体" charset="0"/>
              </a:defRPr>
            </a:lvl7pPr>
            <a:lvl8pPr marL="3243491" indent="-216233" defTabSz="902472" eaLnBrk="0" fontAlgn="base" hangingPunct="0">
              <a:spcBef>
                <a:spcPct val="0"/>
              </a:spcBef>
              <a:spcAft>
                <a:spcPct val="0"/>
              </a:spcAft>
              <a:defRPr>
                <a:solidFill>
                  <a:schemeClr val="tx1"/>
                </a:solidFill>
                <a:latin typeface="Arial" charset="0"/>
                <a:ea typeface="宋体" charset="0"/>
              </a:defRPr>
            </a:lvl8pPr>
            <a:lvl9pPr marL="3675957" indent="-216233" defTabSz="902472" eaLnBrk="0" fontAlgn="base" hangingPunct="0">
              <a:spcBef>
                <a:spcPct val="0"/>
              </a:spcBef>
              <a:spcAft>
                <a:spcPct val="0"/>
              </a:spcAft>
              <a:defRPr>
                <a:solidFill>
                  <a:schemeClr val="tx1"/>
                </a:solidFill>
                <a:latin typeface="Arial" charset="0"/>
                <a:ea typeface="宋体" charset="0"/>
              </a:defRPr>
            </a:lvl9pPr>
          </a:lstStyle>
          <a:p>
            <a:pPr eaLnBrk="1" hangingPunct="1"/>
            <a:fld id="{99EE9AF5-6C39-8745-9AF4-ECBFC265DF0D}" type="slidenum">
              <a:rPr lang="en-US" altLang="zh-CN"/>
              <a:pPr eaLnBrk="1" hangingPunct="1"/>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DE4A6DD-0A5D-4F41-8A72-694DDB36E6C7}" type="slidenum">
              <a:rPr kumimoji="1" lang="zh-CN" altLang="en-US" smtClean="0"/>
              <a:t>18</a:t>
            </a:fld>
            <a:endParaRPr kumimoji="1" lang="zh-CN" altLang="en-US"/>
          </a:p>
        </p:txBody>
      </p:sp>
    </p:spTree>
    <p:extLst>
      <p:ext uri="{BB962C8B-B14F-4D97-AF65-F5344CB8AC3E}">
        <p14:creationId xmlns:p14="http://schemas.microsoft.com/office/powerpoint/2010/main" val="1535717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Let us see the experimental</a:t>
            </a:r>
            <a:r>
              <a:rPr kumimoji="1" lang="en-US" altLang="zh-CN" baseline="0" dirty="0" smtClean="0"/>
              <a:t> results.</a:t>
            </a:r>
            <a:endParaRPr kumimoji="1" lang="zh-CN" altLang="en-US" dirty="0"/>
          </a:p>
        </p:txBody>
      </p:sp>
      <p:sp>
        <p:nvSpPr>
          <p:cNvPr id="4" name="幻灯片编号占位符 3"/>
          <p:cNvSpPr>
            <a:spLocks noGrp="1"/>
          </p:cNvSpPr>
          <p:nvPr>
            <p:ph type="sldNum" sz="quarter" idx="10"/>
          </p:nvPr>
        </p:nvSpPr>
        <p:spPr/>
        <p:txBody>
          <a:bodyPr/>
          <a:lstStyle/>
          <a:p>
            <a:fld id="{1DE4A6DD-0A5D-4F41-8A72-694DDB36E6C7}" type="slidenum">
              <a:rPr kumimoji="1" lang="zh-CN" altLang="en-US" smtClean="0"/>
              <a:t>19</a:t>
            </a:fld>
            <a:endParaRPr kumimoji="1" lang="zh-CN" altLang="en-US"/>
          </a:p>
        </p:txBody>
      </p:sp>
    </p:spTree>
    <p:extLst>
      <p:ext uri="{BB962C8B-B14F-4D97-AF65-F5344CB8AC3E}">
        <p14:creationId xmlns:p14="http://schemas.microsoft.com/office/powerpoint/2010/main" val="4278106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a:t>
            </a:r>
            <a:r>
              <a:rPr kumimoji="1" lang="en-US" altLang="zh-CN" baseline="0" dirty="0" smtClean="0"/>
              <a:t> problem is, in many cases in multicore platform, all bank across interleaving will cause interferences that lead to lower performance than performance gain.  </a:t>
            </a:r>
            <a:endParaRPr kumimoji="1" lang="en-US" altLang="zh-CN" dirty="0" smtClean="0"/>
          </a:p>
          <a:p>
            <a:endParaRPr kumimoji="1" lang="en-US" altLang="zh-CN" dirty="0" smtClean="0"/>
          </a:p>
          <a:p>
            <a:r>
              <a:rPr kumimoji="1" lang="en-US" altLang="zh-CN" dirty="0" smtClean="0"/>
              <a:t>This</a:t>
            </a:r>
            <a:r>
              <a:rPr kumimoji="1" lang="en-US" altLang="zh-CN" baseline="0" dirty="0" smtClean="0"/>
              <a:t> work begins with the 2 key observations</a:t>
            </a:r>
            <a:endParaRPr kumimoji="1" lang="en-US" altLang="zh-CN" dirty="0" smtClean="0"/>
          </a:p>
          <a:p>
            <a:r>
              <a:rPr kumimoji="1" lang="en-US" altLang="zh-CN" dirty="0" smtClean="0"/>
              <a:t>We observe that on multicore platform, (1) (2)</a:t>
            </a:r>
          </a:p>
          <a:p>
            <a:r>
              <a:rPr kumimoji="1" lang="en-US" altLang="zh-CN" dirty="0" smtClean="0"/>
              <a:t>It</a:t>
            </a:r>
            <a:r>
              <a:rPr kumimoji="1" lang="en-US" altLang="zh-CN" baseline="0" dirty="0" smtClean="0"/>
              <a:t> will raise a problem, </a:t>
            </a:r>
          </a:p>
          <a:p>
            <a:r>
              <a:rPr kumimoji="1" lang="en-US" altLang="zh-CN" baseline="0" dirty="0" smtClean="0"/>
              <a:t>Our solution is …………</a:t>
            </a:r>
          </a:p>
          <a:p>
            <a:r>
              <a:rPr kumimoji="1" lang="en-US" altLang="zh-CN" baseline="0" dirty="0" smtClean="0"/>
              <a:t>By this method, the interferences on banks can be eliminated at the root, which contribute the performance and energy saving.</a:t>
            </a:r>
            <a:endParaRPr kumimoji="1" lang="zh-CN" altLang="en-US" dirty="0"/>
          </a:p>
        </p:txBody>
      </p:sp>
      <p:sp>
        <p:nvSpPr>
          <p:cNvPr id="4" name="幻灯片编号占位符 3"/>
          <p:cNvSpPr>
            <a:spLocks noGrp="1"/>
          </p:cNvSpPr>
          <p:nvPr>
            <p:ph type="sldNum" sz="quarter" idx="10"/>
          </p:nvPr>
        </p:nvSpPr>
        <p:spPr/>
        <p:txBody>
          <a:bodyPr/>
          <a:lstStyle/>
          <a:p>
            <a:fld id="{1DE4A6DD-0A5D-4F41-8A72-694DDB36E6C7}" type="slidenum">
              <a:rPr kumimoji="1" lang="zh-CN" altLang="en-US" smtClean="0"/>
              <a:t>2</a:t>
            </a:fld>
            <a:endParaRPr kumimoji="1" lang="zh-CN" altLang="en-US"/>
          </a:p>
        </p:txBody>
      </p:sp>
    </p:spTree>
    <p:extLst>
      <p:ext uri="{BB962C8B-B14F-4D97-AF65-F5344CB8AC3E}">
        <p14:creationId xmlns:p14="http://schemas.microsoft.com/office/powerpoint/2010/main" val="14820968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a:t>
            </a:r>
            <a:r>
              <a:rPr kumimoji="1" lang="en-US" altLang="zh-CN" baseline="0" dirty="0" smtClean="0"/>
              <a:t> use real machine that has i7-860 2.8GHz and 8MB last level cache. The memory system is ddr3 dram with 2 channels, 8 ranks, and 64 banks in total.</a:t>
            </a:r>
          </a:p>
          <a:p>
            <a:endParaRPr kumimoji="1" lang="en-US" altLang="zh-CN" baseline="0" dirty="0" smtClean="0"/>
          </a:p>
          <a:p>
            <a:r>
              <a:rPr kumimoji="1" lang="en-US" altLang="zh-CN" baseline="0" dirty="0" smtClean="0"/>
              <a:t>We use spec 2006 for the multi-programmed workloads. And parsec for multi-threaded workloads. </a:t>
            </a:r>
            <a:endParaRPr kumimoji="1" lang="zh-CN" altLang="en-US" dirty="0"/>
          </a:p>
        </p:txBody>
      </p:sp>
      <p:sp>
        <p:nvSpPr>
          <p:cNvPr id="4" name="幻灯片编号占位符 3"/>
          <p:cNvSpPr>
            <a:spLocks noGrp="1"/>
          </p:cNvSpPr>
          <p:nvPr>
            <p:ph type="sldNum" sz="quarter" idx="10"/>
          </p:nvPr>
        </p:nvSpPr>
        <p:spPr/>
        <p:txBody>
          <a:bodyPr/>
          <a:lstStyle/>
          <a:p>
            <a:fld id="{1DE4A6DD-0A5D-4F41-8A72-694DDB36E6C7}" type="slidenum">
              <a:rPr kumimoji="1" lang="zh-CN" altLang="en-US" smtClean="0"/>
              <a:t>20</a:t>
            </a:fld>
            <a:endParaRPr kumimoji="1" lang="zh-CN" altLang="en-US"/>
          </a:p>
        </p:txBody>
      </p:sp>
    </p:spTree>
    <p:extLst>
      <p:ext uri="{BB962C8B-B14F-4D97-AF65-F5344CB8AC3E}">
        <p14:creationId xmlns:p14="http://schemas.microsoft.com/office/powerpoint/2010/main" val="9081027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ln/>
        </p:spPr>
      </p:sp>
      <p:sp>
        <p:nvSpPr>
          <p:cNvPr id="921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charset="0"/>
                <a:ea typeface="宋体" charset="0"/>
              </a:rPr>
              <a:t>Here are the overall results.</a:t>
            </a:r>
          </a:p>
          <a:p>
            <a:endParaRPr lang="en-US" altLang="zh-CN">
              <a:latin typeface="Arial" charset="0"/>
              <a:ea typeface="宋体" charset="0"/>
            </a:endParaRPr>
          </a:p>
          <a:p>
            <a:r>
              <a:rPr lang="en-US" altLang="zh-CN">
                <a:latin typeface="Arial" charset="0"/>
                <a:ea typeface="宋体" charset="0"/>
              </a:rPr>
              <a:t>By using the software partition approach, we can achieve system throughput improvement by 4.7% on average and up to 8.6%. The maximum slowdown decreases by 4.5% and up to 15.8%. The approach can also save some memory power.</a:t>
            </a:r>
          </a:p>
          <a:p>
            <a:endParaRPr lang="en-US" altLang="zh-CN">
              <a:latin typeface="Arial" charset="0"/>
              <a:ea typeface="宋体" charset="0"/>
            </a:endParaRPr>
          </a:p>
          <a:p>
            <a:r>
              <a:rPr lang="en-US" altLang="zh-CN">
                <a:latin typeface="Arial" charset="0"/>
                <a:ea typeface="宋体" charset="0"/>
              </a:rPr>
              <a:t>So this is our software bank-level partition work.  </a:t>
            </a:r>
            <a:endParaRPr lang="zh-CN" altLang="en-US">
              <a:latin typeface="Arial" charset="0"/>
              <a:ea typeface="宋体" charset="0"/>
            </a:endParaRPr>
          </a:p>
        </p:txBody>
      </p:sp>
      <p:sp>
        <p:nvSpPr>
          <p:cNvPr id="921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2472" eaLnBrk="0" hangingPunct="0">
              <a:defRPr>
                <a:solidFill>
                  <a:schemeClr val="tx1"/>
                </a:solidFill>
                <a:latin typeface="Arial" charset="0"/>
                <a:ea typeface="宋体" charset="0"/>
                <a:cs typeface="宋体" charset="0"/>
              </a:defRPr>
            </a:lvl1pPr>
            <a:lvl2pPr marL="702756" indent="-270291" defTabSz="902472" eaLnBrk="0" hangingPunct="0">
              <a:defRPr>
                <a:solidFill>
                  <a:schemeClr val="tx1"/>
                </a:solidFill>
                <a:latin typeface="Arial" charset="0"/>
                <a:ea typeface="宋体" charset="0"/>
              </a:defRPr>
            </a:lvl2pPr>
            <a:lvl3pPr marL="1081164" indent="-216233" defTabSz="902472" eaLnBrk="0" hangingPunct="0">
              <a:defRPr>
                <a:solidFill>
                  <a:schemeClr val="tx1"/>
                </a:solidFill>
                <a:latin typeface="Arial" charset="0"/>
                <a:ea typeface="宋体" charset="0"/>
              </a:defRPr>
            </a:lvl3pPr>
            <a:lvl4pPr marL="1513629" indent="-216233" defTabSz="902472" eaLnBrk="0" hangingPunct="0">
              <a:defRPr>
                <a:solidFill>
                  <a:schemeClr val="tx1"/>
                </a:solidFill>
                <a:latin typeface="Arial" charset="0"/>
                <a:ea typeface="宋体" charset="0"/>
              </a:defRPr>
            </a:lvl4pPr>
            <a:lvl5pPr marL="1946095" indent="-216233" defTabSz="902472" eaLnBrk="0" hangingPunct="0">
              <a:defRPr>
                <a:solidFill>
                  <a:schemeClr val="tx1"/>
                </a:solidFill>
                <a:latin typeface="Arial" charset="0"/>
                <a:ea typeface="宋体" charset="0"/>
              </a:defRPr>
            </a:lvl5pPr>
            <a:lvl6pPr marL="2378560" indent="-216233" defTabSz="902472" eaLnBrk="0" fontAlgn="base" hangingPunct="0">
              <a:spcBef>
                <a:spcPct val="0"/>
              </a:spcBef>
              <a:spcAft>
                <a:spcPct val="0"/>
              </a:spcAft>
              <a:defRPr>
                <a:solidFill>
                  <a:schemeClr val="tx1"/>
                </a:solidFill>
                <a:latin typeface="Arial" charset="0"/>
                <a:ea typeface="宋体" charset="0"/>
              </a:defRPr>
            </a:lvl6pPr>
            <a:lvl7pPr marL="2811026" indent="-216233" defTabSz="902472" eaLnBrk="0" fontAlgn="base" hangingPunct="0">
              <a:spcBef>
                <a:spcPct val="0"/>
              </a:spcBef>
              <a:spcAft>
                <a:spcPct val="0"/>
              </a:spcAft>
              <a:defRPr>
                <a:solidFill>
                  <a:schemeClr val="tx1"/>
                </a:solidFill>
                <a:latin typeface="Arial" charset="0"/>
                <a:ea typeface="宋体" charset="0"/>
              </a:defRPr>
            </a:lvl7pPr>
            <a:lvl8pPr marL="3243491" indent="-216233" defTabSz="902472" eaLnBrk="0" fontAlgn="base" hangingPunct="0">
              <a:spcBef>
                <a:spcPct val="0"/>
              </a:spcBef>
              <a:spcAft>
                <a:spcPct val="0"/>
              </a:spcAft>
              <a:defRPr>
                <a:solidFill>
                  <a:schemeClr val="tx1"/>
                </a:solidFill>
                <a:latin typeface="Arial" charset="0"/>
                <a:ea typeface="宋体" charset="0"/>
              </a:defRPr>
            </a:lvl8pPr>
            <a:lvl9pPr marL="3675957" indent="-216233" defTabSz="902472" eaLnBrk="0" fontAlgn="base" hangingPunct="0">
              <a:spcBef>
                <a:spcPct val="0"/>
              </a:spcBef>
              <a:spcAft>
                <a:spcPct val="0"/>
              </a:spcAft>
              <a:defRPr>
                <a:solidFill>
                  <a:schemeClr val="tx1"/>
                </a:solidFill>
                <a:latin typeface="Arial" charset="0"/>
                <a:ea typeface="宋体" charset="0"/>
              </a:defRPr>
            </a:lvl9pPr>
          </a:lstStyle>
          <a:p>
            <a:pPr eaLnBrk="1" hangingPunct="1"/>
            <a:fld id="{AB36A519-9884-5C43-ABB5-978ED7949D3D}" type="slidenum">
              <a:rPr lang="en-US" altLang="zh-CN"/>
              <a:pPr eaLnBrk="1" hangingPunct="1"/>
              <a:t>21</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This metric indicates that memory interference is positively correlated to the memory access intensity and the divergence of applications' locality. </a:t>
            </a:r>
            <a:endParaRPr kumimoji="1" lang="zh-CN" altLang="en-US" dirty="0"/>
          </a:p>
        </p:txBody>
      </p:sp>
      <p:sp>
        <p:nvSpPr>
          <p:cNvPr id="4" name="幻灯片编号占位符 3"/>
          <p:cNvSpPr>
            <a:spLocks noGrp="1"/>
          </p:cNvSpPr>
          <p:nvPr>
            <p:ph type="sldNum" sz="quarter" idx="10"/>
          </p:nvPr>
        </p:nvSpPr>
        <p:spPr/>
        <p:txBody>
          <a:bodyPr/>
          <a:lstStyle/>
          <a:p>
            <a:fld id="{1DE4A6DD-0A5D-4F41-8A72-694DDB36E6C7}" type="slidenum">
              <a:rPr kumimoji="1" lang="zh-CN" altLang="en-US" smtClean="0"/>
              <a:t>23</a:t>
            </a:fld>
            <a:endParaRPr kumimoji="1" lang="zh-CN" altLang="en-US"/>
          </a:p>
        </p:txBody>
      </p:sp>
    </p:spTree>
    <p:extLst>
      <p:ext uri="{BB962C8B-B14F-4D97-AF65-F5344CB8AC3E}">
        <p14:creationId xmlns:p14="http://schemas.microsoft.com/office/powerpoint/2010/main" val="2735726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This</a:t>
            </a:r>
            <a:r>
              <a:rPr kumimoji="1" lang="en-US" altLang="zh-CN" baseline="0" dirty="0" smtClean="0"/>
              <a:t> work begins with the 2 key observations</a:t>
            </a:r>
            <a:endParaRPr kumimoji="1" lang="en-US" altLang="zh-CN" dirty="0" smtClean="0"/>
          </a:p>
          <a:p>
            <a:r>
              <a:rPr kumimoji="1" lang="en-US" altLang="zh-CN" dirty="0" smtClean="0"/>
              <a:t>We observe that on multicore platform, (1) (2)</a:t>
            </a:r>
          </a:p>
          <a:p>
            <a:r>
              <a:rPr kumimoji="1" lang="en-US" altLang="zh-CN" dirty="0" smtClean="0"/>
              <a:t>It</a:t>
            </a:r>
            <a:r>
              <a:rPr kumimoji="1" lang="en-US" altLang="zh-CN" baseline="0" dirty="0" smtClean="0"/>
              <a:t> will raise a problem, </a:t>
            </a:r>
          </a:p>
          <a:p>
            <a:r>
              <a:rPr kumimoji="1" lang="en-US" altLang="zh-CN" baseline="0" dirty="0" smtClean="0"/>
              <a:t>Our solution is …………</a:t>
            </a:r>
          </a:p>
          <a:p>
            <a:r>
              <a:rPr kumimoji="1" lang="en-US" altLang="zh-CN" baseline="0" dirty="0" smtClean="0"/>
              <a:t>By this method, the interferences on banks can be eliminated at the root, which contribute the performance and energy saving.</a:t>
            </a:r>
            <a:endParaRPr kumimoji="1" lang="zh-CN" altLang="en-US" dirty="0"/>
          </a:p>
        </p:txBody>
      </p:sp>
      <p:sp>
        <p:nvSpPr>
          <p:cNvPr id="4" name="幻灯片编号占位符 3"/>
          <p:cNvSpPr>
            <a:spLocks noGrp="1"/>
          </p:cNvSpPr>
          <p:nvPr>
            <p:ph type="sldNum" sz="quarter" idx="10"/>
          </p:nvPr>
        </p:nvSpPr>
        <p:spPr/>
        <p:txBody>
          <a:bodyPr/>
          <a:lstStyle/>
          <a:p>
            <a:fld id="{1DE4A6DD-0A5D-4F41-8A72-694DDB36E6C7}" type="slidenum">
              <a:rPr kumimoji="1" lang="zh-CN" altLang="en-US" smtClean="0"/>
              <a:t>26</a:t>
            </a:fld>
            <a:endParaRPr kumimoji="1" lang="zh-CN" altLang="en-US"/>
          </a:p>
        </p:txBody>
      </p:sp>
    </p:spTree>
    <p:extLst>
      <p:ext uri="{BB962C8B-B14F-4D97-AF65-F5344CB8AC3E}">
        <p14:creationId xmlns:p14="http://schemas.microsoft.com/office/powerpoint/2010/main" val="1482096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Good</a:t>
            </a:r>
            <a:r>
              <a:rPr kumimoji="1" lang="en-US" altLang="zh-CN" baseline="0" dirty="0" smtClean="0"/>
              <a:t> afternoon</a:t>
            </a:r>
            <a:r>
              <a:rPr kumimoji="1" lang="en-US" altLang="zh-CN" dirty="0" smtClean="0"/>
              <a:t> everyone,</a:t>
            </a:r>
            <a:r>
              <a:rPr kumimoji="1" lang="en-US" altLang="zh-CN" baseline="0" dirty="0" smtClean="0"/>
              <a:t> thank you for coming to my talk</a:t>
            </a:r>
          </a:p>
          <a:p>
            <a:r>
              <a:rPr kumimoji="1" lang="en-US" altLang="zh-CN" dirty="0" smtClean="0"/>
              <a:t>Today I am going to present …….</a:t>
            </a:r>
            <a:r>
              <a:rPr kumimoji="1" lang="en-US" altLang="zh-CN" baseline="0" dirty="0" smtClean="0"/>
              <a:t> This is work done by ………</a:t>
            </a:r>
            <a:endParaRPr kumimoji="1" lang="zh-CN" altLang="en-US" dirty="0"/>
          </a:p>
        </p:txBody>
      </p:sp>
      <p:sp>
        <p:nvSpPr>
          <p:cNvPr id="4" name="幻灯片编号占位符 3"/>
          <p:cNvSpPr>
            <a:spLocks noGrp="1"/>
          </p:cNvSpPr>
          <p:nvPr>
            <p:ph type="sldNum" sz="quarter" idx="10"/>
          </p:nvPr>
        </p:nvSpPr>
        <p:spPr/>
        <p:txBody>
          <a:bodyPr/>
          <a:lstStyle/>
          <a:p>
            <a:fld id="{1DE4A6DD-0A5D-4F41-8A72-694DDB36E6C7}" type="slidenum">
              <a:rPr kumimoji="1" lang="zh-CN" altLang="en-US" smtClean="0"/>
              <a:t>27</a:t>
            </a:fld>
            <a:endParaRPr kumimoji="1" lang="zh-CN" altLang="en-US"/>
          </a:p>
        </p:txBody>
      </p:sp>
    </p:spTree>
    <p:extLst>
      <p:ext uri="{BB962C8B-B14F-4D97-AF65-F5344CB8AC3E}">
        <p14:creationId xmlns:p14="http://schemas.microsoft.com/office/powerpoint/2010/main" val="7817751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Some studies</a:t>
            </a:r>
            <a:r>
              <a:rPr kumimoji="1" lang="en-US" altLang="zh-CN" baseline="0" dirty="0" smtClean="0"/>
              <a:t> show that we have to use close-page on multi-core platform, because the row-buffer locality is decreased to a lower level, which is caused by mutual interference on banks.</a:t>
            </a:r>
          </a:p>
          <a:p>
            <a:endParaRPr kumimoji="1" lang="en-US" altLang="zh-CN" dirty="0" smtClean="0"/>
          </a:p>
          <a:p>
            <a:r>
              <a:rPr kumimoji="1" lang="en-US" altLang="zh-CN" dirty="0" err="1" smtClean="0"/>
              <a:t>But,the</a:t>
            </a:r>
            <a:r>
              <a:rPr kumimoji="1" lang="en-US" altLang="zh-CN" dirty="0" smtClean="0"/>
              <a:t> advantage of</a:t>
            </a:r>
            <a:r>
              <a:rPr kumimoji="1" lang="en-US" altLang="zh-CN" baseline="0" dirty="0" smtClean="0"/>
              <a:t> BPM is to eliminate the interferences between threads, so that it can perhaps revive the open-page on multicore platforms, which is more suitable for locality.</a:t>
            </a:r>
          </a:p>
          <a:p>
            <a:endParaRPr kumimoji="1" lang="en-US" altLang="zh-CN" baseline="0" dirty="0" smtClean="0"/>
          </a:p>
          <a:p>
            <a:r>
              <a:rPr kumimoji="1" lang="en-US" altLang="zh-CN" baseline="0" dirty="0" smtClean="0"/>
              <a:t>To maintain a better row-buffer locality.</a:t>
            </a:r>
          </a:p>
          <a:p>
            <a:endParaRPr kumimoji="1" lang="en-US" altLang="zh-CN" baseline="0" dirty="0" smtClean="0"/>
          </a:p>
          <a:p>
            <a:r>
              <a:rPr kumimoji="1" lang="en-US" altLang="zh-CN" baseline="0" dirty="0" smtClean="0"/>
              <a:t>Our experiment shows that we can get 6.2% and upper to 11% improvement.   </a:t>
            </a:r>
            <a:endParaRPr kumimoji="1" lang="zh-CN" altLang="en-US" dirty="0"/>
          </a:p>
        </p:txBody>
      </p:sp>
      <p:sp>
        <p:nvSpPr>
          <p:cNvPr id="4" name="幻灯片编号占位符 3"/>
          <p:cNvSpPr>
            <a:spLocks noGrp="1"/>
          </p:cNvSpPr>
          <p:nvPr>
            <p:ph type="sldNum" sz="quarter" idx="10"/>
          </p:nvPr>
        </p:nvSpPr>
        <p:spPr/>
        <p:txBody>
          <a:bodyPr/>
          <a:lstStyle/>
          <a:p>
            <a:fld id="{1DE4A6DD-0A5D-4F41-8A72-694DDB36E6C7}" type="slidenum">
              <a:rPr kumimoji="1" lang="zh-CN" altLang="en-US" smtClean="0"/>
              <a:t>29</a:t>
            </a:fld>
            <a:endParaRPr kumimoji="1" lang="zh-CN" altLang="en-US"/>
          </a:p>
        </p:txBody>
      </p:sp>
    </p:spTree>
    <p:extLst>
      <p:ext uri="{BB962C8B-B14F-4D97-AF65-F5344CB8AC3E}">
        <p14:creationId xmlns:p14="http://schemas.microsoft.com/office/powerpoint/2010/main" val="699287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baseline="0" dirty="0" smtClean="0"/>
              <a:t>To this end, we have made 2 key observations that lead to our new mechanism design</a:t>
            </a:r>
          </a:p>
          <a:p>
            <a:endParaRPr kumimoji="1" lang="zh-CN" altLang="en-US" dirty="0"/>
          </a:p>
        </p:txBody>
      </p:sp>
      <p:sp>
        <p:nvSpPr>
          <p:cNvPr id="4" name="幻灯片编号占位符 3"/>
          <p:cNvSpPr>
            <a:spLocks noGrp="1"/>
          </p:cNvSpPr>
          <p:nvPr>
            <p:ph type="sldNum" sz="quarter" idx="10"/>
          </p:nvPr>
        </p:nvSpPr>
        <p:spPr/>
        <p:txBody>
          <a:bodyPr/>
          <a:lstStyle/>
          <a:p>
            <a:fld id="{1DE4A6DD-0A5D-4F41-8A72-694DDB36E6C7}" type="slidenum">
              <a:rPr kumimoji="1" lang="zh-CN" altLang="en-US" smtClean="0"/>
              <a:t>31</a:t>
            </a:fld>
            <a:endParaRPr kumimoji="1" lang="zh-CN" altLang="en-US"/>
          </a:p>
        </p:txBody>
      </p:sp>
    </p:spTree>
    <p:extLst>
      <p:ext uri="{BB962C8B-B14F-4D97-AF65-F5344CB8AC3E}">
        <p14:creationId xmlns:p14="http://schemas.microsoft.com/office/powerpoint/2010/main" val="34546995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Let</a:t>
            </a:r>
            <a:r>
              <a:rPr kumimoji="1" lang="en-US" altLang="zh-CN" baseline="0" dirty="0" smtClean="0"/>
              <a:t> me show you the overview of our mechanism.</a:t>
            </a:r>
          </a:p>
          <a:p>
            <a:endParaRPr kumimoji="1" lang="en-US" altLang="zh-CN" baseline="0" dirty="0" smtClean="0"/>
          </a:p>
          <a:p>
            <a:r>
              <a:rPr kumimoji="1" lang="en-US" altLang="zh-CN" baseline="0" dirty="0" smtClean="0"/>
              <a:t>Suppose there is a memory request go to bank1 and row2. It firstly active the row, and read the data block. After the operation, pre-charge </a:t>
            </a:r>
            <a:r>
              <a:rPr kumimoji="1" lang="en-US" altLang="zh-CN" baseline="0" dirty="0" err="1" smtClean="0"/>
              <a:t>cmd</a:t>
            </a:r>
            <a:r>
              <a:rPr kumimoji="1" lang="en-US" altLang="zh-CN" baseline="0" dirty="0" smtClean="0"/>
              <a:t> will be issued and the row will be write back. The second memory request comes after the first one, it active another row and repeat the operations on banks. The third request re-active the second row. lots of the time are spent on the row-buffer thrashing problem.</a:t>
            </a:r>
          </a:p>
          <a:p>
            <a:endParaRPr kumimoji="1" lang="en-US" altLang="zh-CN" baseline="0" dirty="0" smtClean="0"/>
          </a:p>
          <a:p>
            <a:r>
              <a:rPr kumimoji="1" lang="en-US" altLang="zh-CN" baseline="0" dirty="0" smtClean="0"/>
              <a:t>But, our mechanism maps the diff. threads’ requests to diff. banks, We can eliminate the interferences between threads on banks, and minimize the negative effects of row-buffer conflicts.</a:t>
            </a:r>
          </a:p>
          <a:p>
            <a:endParaRPr kumimoji="1" lang="en-US" altLang="zh-CN" baseline="0" dirty="0" smtClean="0"/>
          </a:p>
          <a:p>
            <a:r>
              <a:rPr kumimoji="1" lang="en-US" altLang="zh-CN" baseline="0" dirty="0" smtClean="0"/>
              <a:t>This is saved cycles.</a:t>
            </a:r>
          </a:p>
          <a:p>
            <a:endParaRPr kumimoji="1" lang="en-US" altLang="zh-CN" baseline="0" dirty="0" smtClean="0"/>
          </a:p>
          <a:p>
            <a:r>
              <a:rPr kumimoji="1" lang="en-US" altLang="zh-CN" baseline="0" dirty="0" smtClean="0"/>
              <a:t>This is our mechanism.</a:t>
            </a:r>
            <a:endParaRPr kumimoji="1" lang="zh-CN" altLang="en-US" dirty="0"/>
          </a:p>
        </p:txBody>
      </p:sp>
      <p:sp>
        <p:nvSpPr>
          <p:cNvPr id="4" name="幻灯片编号占位符 3"/>
          <p:cNvSpPr>
            <a:spLocks noGrp="1"/>
          </p:cNvSpPr>
          <p:nvPr>
            <p:ph type="sldNum" sz="quarter" idx="10"/>
          </p:nvPr>
        </p:nvSpPr>
        <p:spPr/>
        <p:txBody>
          <a:bodyPr/>
          <a:lstStyle/>
          <a:p>
            <a:fld id="{1DE4A6DD-0A5D-4F41-8A72-694DDB36E6C7}" type="slidenum">
              <a:rPr kumimoji="1" lang="zh-CN" altLang="en-US" smtClean="0"/>
              <a:t>32</a:t>
            </a:fld>
            <a:endParaRPr kumimoji="1" lang="zh-CN" altLang="en-US"/>
          </a:p>
        </p:txBody>
      </p:sp>
    </p:spTree>
    <p:extLst>
      <p:ext uri="{BB962C8B-B14F-4D97-AF65-F5344CB8AC3E}">
        <p14:creationId xmlns:p14="http://schemas.microsoft.com/office/powerpoint/2010/main" val="1443605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Let</a:t>
            </a:r>
            <a:r>
              <a:rPr kumimoji="1" lang="en-US" altLang="zh-CN" baseline="0" dirty="0" smtClean="0"/>
              <a:t> me first go over some background on memory system and show our motivation.</a:t>
            </a:r>
            <a:endParaRPr kumimoji="1" lang="zh-CN" altLang="en-US" dirty="0"/>
          </a:p>
        </p:txBody>
      </p:sp>
      <p:sp>
        <p:nvSpPr>
          <p:cNvPr id="4" name="幻灯片编号占位符 3"/>
          <p:cNvSpPr>
            <a:spLocks noGrp="1"/>
          </p:cNvSpPr>
          <p:nvPr>
            <p:ph type="sldNum" sz="quarter" idx="10"/>
          </p:nvPr>
        </p:nvSpPr>
        <p:spPr/>
        <p:txBody>
          <a:bodyPr/>
          <a:lstStyle/>
          <a:p>
            <a:fld id="{1DE4A6DD-0A5D-4F41-8A72-694DDB36E6C7}" type="slidenum">
              <a:rPr kumimoji="1" lang="zh-CN" altLang="en-US" smtClean="0"/>
              <a:t>3</a:t>
            </a:fld>
            <a:endParaRPr kumimoji="1" lang="zh-CN" altLang="en-US"/>
          </a:p>
        </p:txBody>
      </p:sp>
    </p:spTree>
    <p:extLst>
      <p:ext uri="{BB962C8B-B14F-4D97-AF65-F5344CB8AC3E}">
        <p14:creationId xmlns:p14="http://schemas.microsoft.com/office/powerpoint/2010/main" val="545733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Rot="1" noChangeAspect="1" noChangeArrowheads="1"/>
          </p:cNvSpPr>
          <p:nvPr>
            <p:ph type="sldImg"/>
          </p:nvPr>
        </p:nvSpPr>
        <p:spPr>
          <a:solidFill>
            <a:srgbClr val="FFFFFF"/>
          </a:solidFill>
          <a:ln/>
        </p:spPr>
      </p:sp>
      <p:sp>
        <p:nvSpPr>
          <p:cNvPr id="43011" name="Rectangle 2"/>
          <p:cNvSpPr>
            <a:spLocks noGrp="1" noChangeArrowheads="1"/>
          </p:cNvSpPr>
          <p:nvPr>
            <p:ph type="body" idx="1"/>
          </p:nvPr>
        </p:nvSpPr>
        <p:spPr>
          <a:noFill/>
          <a:ln/>
        </p:spPr>
        <p:txBody>
          <a:bodyPr/>
          <a:lstStyle/>
          <a:p>
            <a:pPr eaLnBrk="1" hangingPunct="1"/>
            <a:r>
              <a:rPr lang="en-US" sz="1800" baseline="0" dirty="0" smtClean="0">
                <a:latin typeface="Lucida Grande" charset="0"/>
                <a:ea typeface="Lucida Grande" charset="0"/>
                <a:cs typeface="Lucida Grande" charset="0"/>
                <a:sym typeface="Lucida Grande" charset="0"/>
              </a:rPr>
              <a:t>In modern computer system, the core number in a single die is still increasing. They share last level cache and memory controller and the bandwidth. They are on-chip components, </a:t>
            </a:r>
          </a:p>
          <a:p>
            <a:pPr eaLnBrk="1" hangingPunct="1"/>
            <a:endParaRPr lang="en-US" sz="1800" baseline="0" dirty="0" smtClean="0">
              <a:latin typeface="Lucida Grande" charset="0"/>
              <a:ea typeface="Lucida Grande" charset="0"/>
              <a:cs typeface="Lucida Grande" charset="0"/>
              <a:sym typeface="Lucida Grande" charset="0"/>
            </a:endParaRPr>
          </a:p>
          <a:p>
            <a:pPr eaLnBrk="1" hangingPunct="1"/>
            <a:endParaRPr lang="en-US" sz="1800" baseline="0" dirty="0" smtClean="0">
              <a:latin typeface="Lucida Grande" charset="0"/>
              <a:ea typeface="Lucida Grande" charset="0"/>
              <a:cs typeface="Lucida Grande" charset="0"/>
              <a:sym typeface="Lucida Grande" charset="0"/>
            </a:endParaRPr>
          </a:p>
          <a:p>
            <a:pPr eaLnBrk="1" hangingPunct="1"/>
            <a:r>
              <a:rPr lang="en-US" sz="1800" baseline="0" dirty="0" smtClean="0">
                <a:latin typeface="Lucida Grande" charset="0"/>
                <a:ea typeface="Lucida Grande" charset="0"/>
                <a:cs typeface="Lucida Grande" charset="0"/>
                <a:sym typeface="Lucida Grande" charset="0"/>
              </a:rPr>
              <a:t>Main memory system consists of server DRAM banks, and they are shared by all cores. The banks, shared last level cache resource and memory controller are called shared memory system.</a:t>
            </a:r>
          </a:p>
          <a:p>
            <a:pPr eaLnBrk="1" hangingPunct="1"/>
            <a:endParaRPr lang="en-US" sz="1800" baseline="0" dirty="0" smtClean="0">
              <a:latin typeface="Lucida Grande" charset="0"/>
              <a:ea typeface="Lucida Grande" charset="0"/>
              <a:cs typeface="Lucida Grande" charset="0"/>
              <a:sym typeface="Lucida Grande" charset="0"/>
            </a:endParaRPr>
          </a:p>
          <a:p>
            <a:pPr eaLnBrk="1" hangingPunct="1"/>
            <a:endParaRPr lang="en-US" sz="1800" baseline="0" dirty="0" smtClean="0">
              <a:latin typeface="Lucida Grande" charset="0"/>
              <a:ea typeface="Lucida Grande"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Here,</a:t>
            </a:r>
            <a:r>
              <a:rPr kumimoji="1" lang="en-US" altLang="zh-CN" baseline="0" dirty="0" smtClean="0"/>
              <a:t> let us go over the interleaving schema, which is widely used to improve the bandwidth utility.</a:t>
            </a:r>
            <a:endParaRPr kumimoji="1" lang="en-US" altLang="zh-CN" dirty="0" smtClean="0"/>
          </a:p>
          <a:p>
            <a:endParaRPr kumimoji="1" lang="en-US" altLang="zh-CN" baseline="0" dirty="0" smtClean="0"/>
          </a:p>
          <a:p>
            <a:r>
              <a:rPr kumimoji="1" lang="en-US" altLang="zh-CN" baseline="0" dirty="0" smtClean="0"/>
              <a:t>The successive requested block in banks are interleaved across two or more channels. We call it channel level interleaving.</a:t>
            </a:r>
          </a:p>
          <a:p>
            <a:endParaRPr kumimoji="1" lang="en-US" altLang="zh-CN" baseline="0" dirty="0" smtClean="0"/>
          </a:p>
          <a:p>
            <a:r>
              <a:rPr kumimoji="1" lang="en-US" altLang="zh-CN" baseline="0" dirty="0" smtClean="0"/>
              <a:t>And the consecutive physical pages are mapped to different DRAM banks. We call it bank level interleaving. </a:t>
            </a:r>
          </a:p>
          <a:p>
            <a:endParaRPr kumimoji="1" lang="en-US" altLang="zh-CN" baseline="0" dirty="0" smtClean="0"/>
          </a:p>
          <a:p>
            <a:r>
              <a:rPr kumimoji="1" lang="en-US" altLang="zh-CN" baseline="0" dirty="0" smtClean="0"/>
              <a:t>In multicore platform, when multiple threads are running together, interleaving will cause the interference problem.</a:t>
            </a:r>
          </a:p>
          <a:p>
            <a:r>
              <a:rPr kumimoji="1" lang="en-US" altLang="zh-CN" baseline="0" dirty="0" smtClean="0"/>
              <a:t>------------ </a:t>
            </a:r>
          </a:p>
          <a:p>
            <a:r>
              <a:rPr kumimoji="1" lang="en-US" altLang="zh-CN" baseline="0" dirty="0" smtClean="0"/>
              <a:t>Channel level interleaving maps successive memory requests to diff. channel, &lt;show begin&gt;. As shown here, consecutive blocks be of 64B are from diff. channel. It is a good way of improve the utility of banks.&lt;/&gt;</a:t>
            </a:r>
          </a:p>
          <a:p>
            <a:endParaRPr kumimoji="1" lang="en-US" altLang="zh-CN" baseline="0" dirty="0" smtClean="0"/>
          </a:p>
          <a:p>
            <a:r>
              <a:rPr kumimoji="1" lang="en-US" altLang="zh-CN" baseline="0" dirty="0" smtClean="0"/>
              <a:t>Physical pages are mapped across diff. bank. &lt;show begin&gt; &lt;/&gt;  </a:t>
            </a:r>
          </a:p>
          <a:p>
            <a:endParaRPr kumimoji="1" lang="en-US" altLang="zh-CN" baseline="0" dirty="0" smtClean="0"/>
          </a:p>
          <a:p>
            <a:r>
              <a:rPr kumimoji="1" lang="en-US" altLang="zh-CN" dirty="0" smtClean="0"/>
              <a:t>But does</a:t>
            </a:r>
            <a:r>
              <a:rPr kumimoji="1" lang="en-US" altLang="zh-CN" baseline="0" dirty="0" smtClean="0"/>
              <a:t> interleaving always deliver good performance in any cases?</a:t>
            </a:r>
            <a:endParaRPr kumimoji="1" lang="zh-CN" altLang="en-US" dirty="0"/>
          </a:p>
        </p:txBody>
      </p:sp>
      <p:sp>
        <p:nvSpPr>
          <p:cNvPr id="4" name="幻灯片编号占位符 3"/>
          <p:cNvSpPr>
            <a:spLocks noGrp="1"/>
          </p:cNvSpPr>
          <p:nvPr>
            <p:ph type="sldNum" sz="quarter" idx="10"/>
          </p:nvPr>
        </p:nvSpPr>
        <p:spPr/>
        <p:txBody>
          <a:bodyPr/>
          <a:lstStyle/>
          <a:p>
            <a:fld id="{1DE4A6DD-0A5D-4F41-8A72-694DDB36E6C7}" type="slidenum">
              <a:rPr kumimoji="1" lang="zh-CN" altLang="en-US" smtClean="0"/>
              <a:t>5</a:t>
            </a:fld>
            <a:endParaRPr kumimoji="1" lang="zh-CN" altLang="en-US"/>
          </a:p>
        </p:txBody>
      </p:sp>
    </p:spTree>
    <p:extLst>
      <p:ext uri="{BB962C8B-B14F-4D97-AF65-F5344CB8AC3E}">
        <p14:creationId xmlns:p14="http://schemas.microsoft.com/office/powerpoint/2010/main" val="991489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Modern</a:t>
            </a:r>
            <a:r>
              <a:rPr kumimoji="1" lang="en-US" altLang="zh-CN" baseline="0" dirty="0" smtClean="0"/>
              <a:t> computer run A wide variety of workloads. </a:t>
            </a:r>
            <a:r>
              <a:rPr kumimoji="1" lang="en-US" altLang="zh-CN" dirty="0" smtClean="0"/>
              <a:t>Different</a:t>
            </a:r>
            <a:r>
              <a:rPr kumimoji="1" lang="en-US" altLang="zh-CN" baseline="0" dirty="0" smtClean="0"/>
              <a:t> threads show diff. memory accessing behavior. For example, the stream and random threads are entire different.  </a:t>
            </a:r>
          </a:p>
          <a:p>
            <a:r>
              <a:rPr kumimoji="1" lang="en-US" altLang="zh-CN" baseline="0" dirty="0" smtClean="0"/>
              <a:t>&lt;show&gt;</a:t>
            </a:r>
          </a:p>
          <a:p>
            <a:r>
              <a:rPr kumimoji="1" lang="en-US" altLang="zh-CN" dirty="0" smtClean="0"/>
              <a:t>Stream like</a:t>
            </a:r>
            <a:r>
              <a:rPr kumimoji="1" lang="en-US" altLang="zh-CN" baseline="0" dirty="0" smtClean="0"/>
              <a:t> thread has good potential row-buffer locality, while the other threads such as random threads go to many different banks and show poor row-buffer locality.</a:t>
            </a:r>
          </a:p>
          <a:p>
            <a:endParaRPr kumimoji="1" lang="en-US" altLang="zh-CN" baseline="0" dirty="0" smtClean="0"/>
          </a:p>
          <a:p>
            <a:r>
              <a:rPr kumimoji="1" lang="en-US" altLang="zh-CN" baseline="0" dirty="0" smtClean="0"/>
              <a:t>Threads will interfere each other when they are running together. </a:t>
            </a:r>
            <a:endParaRPr kumimoji="1" lang="zh-CN" altLang="en-US" dirty="0"/>
          </a:p>
        </p:txBody>
      </p:sp>
      <p:sp>
        <p:nvSpPr>
          <p:cNvPr id="4" name="幻灯片编号占位符 3"/>
          <p:cNvSpPr>
            <a:spLocks noGrp="1"/>
          </p:cNvSpPr>
          <p:nvPr>
            <p:ph type="sldNum" sz="quarter" idx="10"/>
          </p:nvPr>
        </p:nvSpPr>
        <p:spPr/>
        <p:txBody>
          <a:bodyPr/>
          <a:lstStyle/>
          <a:p>
            <a:fld id="{1DE4A6DD-0A5D-4F41-8A72-694DDB36E6C7}" type="slidenum">
              <a:rPr kumimoji="1" lang="zh-CN" altLang="en-US" smtClean="0"/>
              <a:t>6</a:t>
            </a:fld>
            <a:endParaRPr kumimoji="1" lang="zh-CN" altLang="en-US"/>
          </a:p>
        </p:txBody>
      </p:sp>
    </p:spTree>
    <p:extLst>
      <p:ext uri="{BB962C8B-B14F-4D97-AF65-F5344CB8AC3E}">
        <p14:creationId xmlns:p14="http://schemas.microsoft.com/office/powerpoint/2010/main" val="362926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Let us re-view this example, and show how</a:t>
            </a:r>
            <a:r>
              <a:rPr kumimoji="1" lang="en-US" altLang="zh-CN" baseline="0" dirty="0" smtClean="0"/>
              <a:t> interferences will lead to lower system throughput. </a:t>
            </a:r>
            <a:endParaRPr kumimoji="1" lang="en-US" altLang="zh-CN" dirty="0" smtClean="0"/>
          </a:p>
          <a:p>
            <a:endParaRPr kumimoji="1" lang="en-US" altLang="zh-CN" dirty="0" smtClean="0"/>
          </a:p>
          <a:p>
            <a:r>
              <a:rPr kumimoji="1" lang="en-US" altLang="zh-CN" dirty="0" smtClean="0"/>
              <a:t>While the stream thread</a:t>
            </a:r>
            <a:r>
              <a:rPr kumimoji="1" lang="en-US" altLang="zh-CN" baseline="0" dirty="0" smtClean="0"/>
              <a:t>’s memory requests go to bank1 and the enjoy the row-buffer locality, the random one’s request has to suffer a 4x latency. But the other requests to other banks will be served parallel. As a result, random like thread will suffer unfairness problem. This is phenomenon is common in today’s computing environment.</a:t>
            </a:r>
          </a:p>
          <a:p>
            <a:endParaRPr kumimoji="1" lang="en-US" altLang="zh-CN" baseline="0" dirty="0" smtClean="0"/>
          </a:p>
          <a:p>
            <a:r>
              <a:rPr kumimoji="1" lang="en-US" altLang="zh-CN" baseline="0" dirty="0" smtClean="0"/>
              <a:t>Some recent studies have shown that random threads </a:t>
            </a:r>
            <a:endParaRPr kumimoji="1" lang="zh-CN" altLang="en-US" dirty="0"/>
          </a:p>
        </p:txBody>
      </p:sp>
      <p:sp>
        <p:nvSpPr>
          <p:cNvPr id="4" name="幻灯片编号占位符 3"/>
          <p:cNvSpPr>
            <a:spLocks noGrp="1"/>
          </p:cNvSpPr>
          <p:nvPr>
            <p:ph type="sldNum" sz="quarter" idx="10"/>
          </p:nvPr>
        </p:nvSpPr>
        <p:spPr/>
        <p:txBody>
          <a:bodyPr/>
          <a:lstStyle/>
          <a:p>
            <a:fld id="{1DE4A6DD-0A5D-4F41-8A72-694DDB36E6C7}" type="slidenum">
              <a:rPr kumimoji="1" lang="zh-CN" altLang="en-US" smtClean="0"/>
              <a:t>7</a:t>
            </a:fld>
            <a:endParaRPr kumimoji="1" lang="zh-CN" altLang="en-US"/>
          </a:p>
        </p:txBody>
      </p:sp>
    </p:spTree>
    <p:extLst>
      <p:ext uri="{BB962C8B-B14F-4D97-AF65-F5344CB8AC3E}">
        <p14:creationId xmlns:p14="http://schemas.microsoft.com/office/powerpoint/2010/main" val="3804276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&lt;begin&gt;</a:t>
            </a:r>
          </a:p>
          <a:p>
            <a:r>
              <a:rPr kumimoji="1" lang="en-US" altLang="zh-CN" dirty="0" smtClean="0"/>
              <a:t>In</a:t>
            </a:r>
            <a:r>
              <a:rPr kumimoji="1" lang="en-US" altLang="zh-CN" baseline="0" dirty="0" smtClean="0"/>
              <a:t> the interleaving cases, Interference on banks is always a problem.</a:t>
            </a:r>
            <a:endParaRPr kumimoji="1" lang="en-US" altLang="zh-CN" dirty="0" smtClean="0"/>
          </a:p>
          <a:p>
            <a:endParaRPr kumimoji="1" lang="en-US" altLang="zh-CN" dirty="0" smtClean="0"/>
          </a:p>
          <a:p>
            <a:r>
              <a:rPr kumimoji="1" lang="en-US" altLang="zh-CN" dirty="0" smtClean="0"/>
              <a:t>If</a:t>
            </a:r>
            <a:r>
              <a:rPr kumimoji="1" lang="en-US" altLang="zh-CN" baseline="0" dirty="0" smtClean="0"/>
              <a:t> memory requests go to the different row in the same bank, they have to be moved to the row-buffer one by one, and served one after another. This is so called row-buffer conflicts.</a:t>
            </a:r>
          </a:p>
          <a:p>
            <a:r>
              <a:rPr kumimoji="1" lang="en-US" altLang="zh-CN" baseline="0" dirty="0" smtClean="0"/>
              <a:t>&lt;/&gt;</a:t>
            </a:r>
          </a:p>
          <a:p>
            <a:endParaRPr kumimoji="1" lang="en-US" altLang="zh-CN" baseline="0" dirty="0" smtClean="0"/>
          </a:p>
          <a:p>
            <a:r>
              <a:rPr kumimoji="1" lang="en-US" altLang="zh-CN" baseline="0" dirty="0" smtClean="0"/>
              <a:t>1….2….3…</a:t>
            </a:r>
          </a:p>
          <a:p>
            <a:endParaRPr kumimoji="1" lang="en-US" altLang="zh-CN" baseline="0" dirty="0" smtClean="0"/>
          </a:p>
          <a:p>
            <a:endParaRPr kumimoji="1" lang="zh-CN" altLang="en-US" dirty="0"/>
          </a:p>
        </p:txBody>
      </p:sp>
      <p:sp>
        <p:nvSpPr>
          <p:cNvPr id="4" name="幻灯片编号占位符 3"/>
          <p:cNvSpPr>
            <a:spLocks noGrp="1"/>
          </p:cNvSpPr>
          <p:nvPr>
            <p:ph type="sldNum" sz="quarter" idx="10"/>
          </p:nvPr>
        </p:nvSpPr>
        <p:spPr/>
        <p:txBody>
          <a:bodyPr/>
          <a:lstStyle/>
          <a:p>
            <a:fld id="{1DE4A6DD-0A5D-4F41-8A72-694DDB36E6C7}" type="slidenum">
              <a:rPr kumimoji="1" lang="zh-CN" altLang="en-US" smtClean="0"/>
              <a:t>8</a:t>
            </a:fld>
            <a:endParaRPr kumimoji="1" lang="zh-CN" altLang="en-US"/>
          </a:p>
        </p:txBody>
      </p:sp>
    </p:spTree>
    <p:extLst>
      <p:ext uri="{BB962C8B-B14F-4D97-AF65-F5344CB8AC3E}">
        <p14:creationId xmlns:p14="http://schemas.microsoft.com/office/powerpoint/2010/main" val="1837693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This inter-application interference degrades system performance. </a:t>
            </a:r>
            <a:r>
              <a:rPr lang="en-US" altLang="zh-CN" dirty="0" smtClean="0"/>
              <a:t>And designing a good memory scheduling</a:t>
            </a:r>
            <a:r>
              <a:rPr lang="en-US" altLang="zh-CN" baseline="0" dirty="0" smtClean="0"/>
              <a:t> algorithm</a:t>
            </a:r>
            <a:r>
              <a:rPr lang="en-US" altLang="zh-CN" dirty="0" smtClean="0"/>
              <a:t> can mitigate</a:t>
            </a:r>
            <a:r>
              <a:rPr lang="en-US" altLang="zh-CN" baseline="0" dirty="0" smtClean="0"/>
              <a:t> the problem</a:t>
            </a:r>
            <a:r>
              <a:rPr lang="en-US" altLang="zh-CN" dirty="0" smtClean="0"/>
              <a:t>…</a:t>
            </a:r>
          </a:p>
          <a:p>
            <a:r>
              <a:rPr lang="en-US" altLang="zh-CN" dirty="0" smtClean="0"/>
              <a:t>&lt;click&gt;</a:t>
            </a:r>
          </a:p>
          <a:p>
            <a:r>
              <a:rPr kumimoji="0" lang="en-US" altLang="zh-CN" dirty="0" smtClean="0"/>
              <a:t>Although</a:t>
            </a:r>
            <a:r>
              <a:rPr kumimoji="0" lang="en-US" altLang="zh-CN" baseline="0" dirty="0" smtClean="0"/>
              <a:t> scheduling is an effective method, it always use a complex scheduling logic, and additional modifications to exists memory controller.</a:t>
            </a:r>
          </a:p>
          <a:p>
            <a:r>
              <a:rPr kumimoji="0" lang="en-US" altLang="zh-CN" baseline="0" dirty="0" smtClean="0"/>
              <a:t>&lt;click&gt;</a:t>
            </a:r>
          </a:p>
          <a:p>
            <a:r>
              <a:rPr kumimoji="0" lang="en-US" altLang="zh-CN" baseline="0" dirty="0" smtClean="0"/>
              <a:t>Few researchers realize that on multi-core platform, all banks are shared by all cores will leading to more interferences than performance gains.</a:t>
            </a:r>
          </a:p>
          <a:p>
            <a:r>
              <a:rPr kumimoji="0" lang="en-US" altLang="zh-CN" baseline="0" dirty="0" smtClean="0"/>
              <a:t>&lt;click&gt;</a:t>
            </a:r>
          </a:p>
          <a:p>
            <a:r>
              <a:rPr kumimoji="0" lang="en-US" altLang="zh-CN" baseline="0" dirty="0" smtClean="0"/>
              <a:t>We raise a question, can we ……</a:t>
            </a:r>
          </a:p>
          <a:p>
            <a:endParaRPr kumimoji="0" lang="en-US" altLang="zh-CN" baseline="0" dirty="0" smtClean="0"/>
          </a:p>
          <a:p>
            <a:endParaRPr kumimoji="0" lang="en-US" altLang="zh-CN" baseline="0" dirty="0" smtClean="0"/>
          </a:p>
          <a:p>
            <a:endParaRPr kumimoji="0" lang="en-US" altLang="zh-CN" baseline="0" dirty="0" smtClean="0"/>
          </a:p>
          <a:p>
            <a:endParaRPr kumimoji="1" lang="zh-CN" altLang="en-US" dirty="0"/>
          </a:p>
        </p:txBody>
      </p:sp>
      <p:sp>
        <p:nvSpPr>
          <p:cNvPr id="4" name="幻灯片编号占位符 3"/>
          <p:cNvSpPr>
            <a:spLocks noGrp="1"/>
          </p:cNvSpPr>
          <p:nvPr>
            <p:ph type="sldNum" sz="quarter" idx="10"/>
          </p:nvPr>
        </p:nvSpPr>
        <p:spPr/>
        <p:txBody>
          <a:bodyPr/>
          <a:lstStyle/>
          <a:p>
            <a:fld id="{1DE4A6DD-0A5D-4F41-8A72-694DDB36E6C7}" type="slidenum">
              <a:rPr kumimoji="1" lang="zh-CN" altLang="en-US" smtClean="0"/>
              <a:t>9</a:t>
            </a:fld>
            <a:endParaRPr kumimoji="1" lang="zh-CN" altLang="en-US"/>
          </a:p>
        </p:txBody>
      </p:sp>
    </p:spTree>
    <p:extLst>
      <p:ext uri="{BB962C8B-B14F-4D97-AF65-F5344CB8AC3E}">
        <p14:creationId xmlns:p14="http://schemas.microsoft.com/office/powerpoint/2010/main" val="243889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258CAD0D-E026-4146-A0ED-CA99A6044D03}" type="datetimeFigureOut">
              <a:rPr kumimoji="1" lang="zh-CN" altLang="en-US" smtClean="0"/>
              <a:t>19/8/18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B0E2718-5D5E-3242-8E61-C647AC327FE9}" type="slidenum">
              <a:rPr kumimoji="1" lang="zh-CN" altLang="en-US" smtClean="0"/>
              <a:t>‹#›</a:t>
            </a:fld>
            <a:endParaRPr kumimoji="1" lang="zh-CN" altLang="en-US"/>
          </a:p>
        </p:txBody>
      </p:sp>
    </p:spTree>
    <p:extLst>
      <p:ext uri="{BB962C8B-B14F-4D97-AF65-F5344CB8AC3E}">
        <p14:creationId xmlns:p14="http://schemas.microsoft.com/office/powerpoint/2010/main" val="45166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258CAD0D-E026-4146-A0ED-CA99A6044D03}" type="datetimeFigureOut">
              <a:rPr kumimoji="1" lang="zh-CN" altLang="en-US" smtClean="0"/>
              <a:t>19/8/18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B0E2718-5D5E-3242-8E61-C647AC327FE9}" type="slidenum">
              <a:rPr kumimoji="1" lang="zh-CN" altLang="en-US" smtClean="0"/>
              <a:t>‹#›</a:t>
            </a:fld>
            <a:endParaRPr kumimoji="1" lang="zh-CN" altLang="en-US"/>
          </a:p>
        </p:txBody>
      </p:sp>
    </p:spTree>
    <p:extLst>
      <p:ext uri="{BB962C8B-B14F-4D97-AF65-F5344CB8AC3E}">
        <p14:creationId xmlns:p14="http://schemas.microsoft.com/office/powerpoint/2010/main" val="294397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258CAD0D-E026-4146-A0ED-CA99A6044D03}" type="datetimeFigureOut">
              <a:rPr kumimoji="1" lang="zh-CN" altLang="en-US" smtClean="0"/>
              <a:t>19/8/18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B0E2718-5D5E-3242-8E61-C647AC327FE9}" type="slidenum">
              <a:rPr kumimoji="1" lang="zh-CN" altLang="en-US" smtClean="0"/>
              <a:t>‹#›</a:t>
            </a:fld>
            <a:endParaRPr kumimoji="1" lang="zh-CN" altLang="en-US"/>
          </a:p>
        </p:txBody>
      </p:sp>
    </p:spTree>
    <p:extLst>
      <p:ext uri="{BB962C8B-B14F-4D97-AF65-F5344CB8AC3E}">
        <p14:creationId xmlns:p14="http://schemas.microsoft.com/office/powerpoint/2010/main" val="4179914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258CAD0D-E026-4146-A0ED-CA99A6044D03}" type="datetimeFigureOut">
              <a:rPr kumimoji="1" lang="zh-CN" altLang="en-US" smtClean="0"/>
              <a:t>19/8/18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B0E2718-5D5E-3242-8E61-C647AC327FE9}" type="slidenum">
              <a:rPr kumimoji="1" lang="zh-CN" altLang="en-US" smtClean="0"/>
              <a:t>‹#›</a:t>
            </a:fld>
            <a:endParaRPr kumimoji="1" lang="zh-CN" altLang="en-US"/>
          </a:p>
        </p:txBody>
      </p:sp>
    </p:spTree>
    <p:extLst>
      <p:ext uri="{BB962C8B-B14F-4D97-AF65-F5344CB8AC3E}">
        <p14:creationId xmlns:p14="http://schemas.microsoft.com/office/powerpoint/2010/main" val="120698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258CAD0D-E026-4146-A0ED-CA99A6044D03}" type="datetimeFigureOut">
              <a:rPr kumimoji="1" lang="zh-CN" altLang="en-US" smtClean="0"/>
              <a:t>19/8/18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B0E2718-5D5E-3242-8E61-C647AC327FE9}" type="slidenum">
              <a:rPr kumimoji="1" lang="zh-CN" altLang="en-US" smtClean="0"/>
              <a:t>‹#›</a:t>
            </a:fld>
            <a:endParaRPr kumimoji="1" lang="zh-CN" altLang="en-US"/>
          </a:p>
        </p:txBody>
      </p:sp>
    </p:spTree>
    <p:extLst>
      <p:ext uri="{BB962C8B-B14F-4D97-AF65-F5344CB8AC3E}">
        <p14:creationId xmlns:p14="http://schemas.microsoft.com/office/powerpoint/2010/main" val="3563762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258CAD0D-E026-4146-A0ED-CA99A6044D03}" type="datetimeFigureOut">
              <a:rPr kumimoji="1" lang="zh-CN" altLang="en-US" smtClean="0"/>
              <a:t>19/8/18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2B0E2718-5D5E-3242-8E61-C647AC327FE9}" type="slidenum">
              <a:rPr kumimoji="1" lang="zh-CN" altLang="en-US" smtClean="0"/>
              <a:t>‹#›</a:t>
            </a:fld>
            <a:endParaRPr kumimoji="1" lang="zh-CN" altLang="en-US"/>
          </a:p>
        </p:txBody>
      </p:sp>
    </p:spTree>
    <p:extLst>
      <p:ext uri="{BB962C8B-B14F-4D97-AF65-F5344CB8AC3E}">
        <p14:creationId xmlns:p14="http://schemas.microsoft.com/office/powerpoint/2010/main" val="290111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258CAD0D-E026-4146-A0ED-CA99A6044D03}" type="datetimeFigureOut">
              <a:rPr kumimoji="1" lang="zh-CN" altLang="en-US" smtClean="0"/>
              <a:t>19/8/18</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2B0E2718-5D5E-3242-8E61-C647AC327FE9}" type="slidenum">
              <a:rPr kumimoji="1" lang="zh-CN" altLang="en-US" smtClean="0"/>
              <a:t>‹#›</a:t>
            </a:fld>
            <a:endParaRPr kumimoji="1" lang="zh-CN" altLang="en-US"/>
          </a:p>
        </p:txBody>
      </p:sp>
    </p:spTree>
    <p:extLst>
      <p:ext uri="{BB962C8B-B14F-4D97-AF65-F5344CB8AC3E}">
        <p14:creationId xmlns:p14="http://schemas.microsoft.com/office/powerpoint/2010/main" val="808297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258CAD0D-E026-4146-A0ED-CA99A6044D03}" type="datetimeFigureOut">
              <a:rPr kumimoji="1" lang="zh-CN" altLang="en-US" smtClean="0"/>
              <a:t>19/8/18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2B0E2718-5D5E-3242-8E61-C647AC327FE9}" type="slidenum">
              <a:rPr kumimoji="1" lang="zh-CN" altLang="en-US" smtClean="0"/>
              <a:t>‹#›</a:t>
            </a:fld>
            <a:endParaRPr kumimoji="1" lang="zh-CN" altLang="en-US"/>
          </a:p>
        </p:txBody>
      </p:sp>
    </p:spTree>
    <p:extLst>
      <p:ext uri="{BB962C8B-B14F-4D97-AF65-F5344CB8AC3E}">
        <p14:creationId xmlns:p14="http://schemas.microsoft.com/office/powerpoint/2010/main" val="2045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8CAD0D-E026-4146-A0ED-CA99A6044D03}" type="datetimeFigureOut">
              <a:rPr kumimoji="1" lang="zh-CN" altLang="en-US" smtClean="0"/>
              <a:t>19/8/18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2B0E2718-5D5E-3242-8E61-C647AC327FE9}" type="slidenum">
              <a:rPr kumimoji="1" lang="zh-CN" altLang="en-US" smtClean="0"/>
              <a:t>‹#›</a:t>
            </a:fld>
            <a:endParaRPr kumimoji="1" lang="zh-CN" altLang="en-US"/>
          </a:p>
        </p:txBody>
      </p:sp>
    </p:spTree>
    <p:extLst>
      <p:ext uri="{BB962C8B-B14F-4D97-AF65-F5344CB8AC3E}">
        <p14:creationId xmlns:p14="http://schemas.microsoft.com/office/powerpoint/2010/main" val="1024792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258CAD0D-E026-4146-A0ED-CA99A6044D03}" type="datetimeFigureOut">
              <a:rPr kumimoji="1" lang="zh-CN" altLang="en-US" smtClean="0"/>
              <a:t>19/8/18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2B0E2718-5D5E-3242-8E61-C647AC327FE9}" type="slidenum">
              <a:rPr kumimoji="1" lang="zh-CN" altLang="en-US" smtClean="0"/>
              <a:t>‹#›</a:t>
            </a:fld>
            <a:endParaRPr kumimoji="1" lang="zh-CN" altLang="en-US"/>
          </a:p>
        </p:txBody>
      </p:sp>
    </p:spTree>
    <p:extLst>
      <p:ext uri="{BB962C8B-B14F-4D97-AF65-F5344CB8AC3E}">
        <p14:creationId xmlns:p14="http://schemas.microsoft.com/office/powerpoint/2010/main" val="2454481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258CAD0D-E026-4146-A0ED-CA99A6044D03}" type="datetimeFigureOut">
              <a:rPr kumimoji="1" lang="zh-CN" altLang="en-US" smtClean="0"/>
              <a:t>19/8/18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2B0E2718-5D5E-3242-8E61-C647AC327FE9}" type="slidenum">
              <a:rPr kumimoji="1" lang="zh-CN" altLang="en-US" smtClean="0"/>
              <a:t>‹#›</a:t>
            </a:fld>
            <a:endParaRPr kumimoji="1" lang="zh-CN" altLang="en-US"/>
          </a:p>
        </p:txBody>
      </p:sp>
    </p:spTree>
    <p:extLst>
      <p:ext uri="{BB962C8B-B14F-4D97-AF65-F5344CB8AC3E}">
        <p14:creationId xmlns:p14="http://schemas.microsoft.com/office/powerpoint/2010/main" val="40601614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8CAD0D-E026-4146-A0ED-CA99A6044D03}" type="datetimeFigureOut">
              <a:rPr kumimoji="1" lang="zh-CN" altLang="en-US" smtClean="0"/>
              <a:t>19/8/18</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0E2718-5D5E-3242-8E61-C647AC327FE9}" type="slidenum">
              <a:rPr kumimoji="1" lang="zh-CN" altLang="en-US" smtClean="0"/>
              <a:t>‹#›</a:t>
            </a:fld>
            <a:endParaRPr kumimoji="1" lang="zh-CN" altLang="en-US"/>
          </a:p>
        </p:txBody>
      </p:sp>
    </p:spTree>
    <p:extLst>
      <p:ext uri="{BB962C8B-B14F-4D97-AF65-F5344CB8AC3E}">
        <p14:creationId xmlns:p14="http://schemas.microsoft.com/office/powerpoint/2010/main" val="8813002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tiff"/></Relationships>
</file>

<file path=ppt/slides/_rels/slide13.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tiff"/></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tiff"/></Relationships>
</file>

<file path=ppt/slides/_rels/slide17.xml.rels><?xml version="1.0" encoding="UTF-8" standalone="yes"?>
<Relationships xmlns="http://schemas.openxmlformats.org/package/2006/relationships"><Relationship Id="rId3" Type="http://schemas.openxmlformats.org/officeDocument/2006/relationships/image" Target="../media/image5.tiff"/><Relationship Id="rId4"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tiff"/></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 Id="rId3" Type="http://schemas.openxmlformats.org/officeDocument/2006/relationships/image" Target="../media/image2.tiff"/></Relationships>
</file>

<file path=ppt/slides/_rels/slide23.xml.rels><?xml version="1.0" encoding="UTF-8" standalone="yes"?>
<Relationships xmlns="http://schemas.openxmlformats.org/package/2006/relationships"><Relationship Id="rId3" Type="http://schemas.openxmlformats.org/officeDocument/2006/relationships/image" Target="../media/image9.tiff"/><Relationship Id="rId4"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 Id="rId3" Type="http://schemas.openxmlformats.org/officeDocument/2006/relationships/image" Target="../media/image10.tif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iff"/><Relationship Id="rId3" Type="http://schemas.openxmlformats.org/officeDocument/2006/relationships/image" Target="../media/image2.tif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tif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tiff"/><Relationship Id="rId3" Type="http://schemas.openxmlformats.org/officeDocument/2006/relationships/image" Target="../media/image2.tiff"/></Relationships>
</file>

<file path=ppt/slides/_rels/slide29.xml.rels><?xml version="1.0" encoding="UTF-8" standalone="yes"?>
<Relationships xmlns="http://schemas.openxmlformats.org/package/2006/relationships"><Relationship Id="rId3" Type="http://schemas.openxmlformats.org/officeDocument/2006/relationships/image" Target="../media/image13.tiff"/><Relationship Id="rId4"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tif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tiff"/></Relationships>
</file>

<file path=ppt/slides/_rels/slide31.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tif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2.tiff"/><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18353" y="1413245"/>
            <a:ext cx="8396941" cy="1470025"/>
          </a:xfrm>
        </p:spPr>
        <p:txBody>
          <a:bodyPr>
            <a:normAutofit fontScale="90000"/>
          </a:bodyPr>
          <a:lstStyle/>
          <a:p>
            <a:r>
              <a:rPr kumimoji="1" lang="en-US" altLang="zh-CN" b="1" dirty="0"/>
              <a:t>A Software Memory Partition Approach for Eliminating Bank-level Interference in Multicore </a:t>
            </a:r>
            <a:r>
              <a:rPr kumimoji="1" lang="en-US" altLang="zh-CN" b="1" dirty="0" smtClean="0"/>
              <a:t>Systems </a:t>
            </a:r>
            <a:r>
              <a:rPr kumimoji="1" lang="en-US" altLang="zh-CN" sz="3100" b="1" i="1" dirty="0" smtClean="0"/>
              <a:t>(PACT’12)</a:t>
            </a:r>
            <a:endParaRPr kumimoji="1" lang="zh-CN" altLang="en-US" sz="3100" b="1" i="1" dirty="0"/>
          </a:p>
        </p:txBody>
      </p:sp>
      <p:sp>
        <p:nvSpPr>
          <p:cNvPr id="3" name="副标题 2"/>
          <p:cNvSpPr>
            <a:spLocks noGrp="1"/>
          </p:cNvSpPr>
          <p:nvPr>
            <p:ph type="subTitle" idx="1"/>
          </p:nvPr>
        </p:nvSpPr>
        <p:spPr>
          <a:xfrm>
            <a:off x="896471" y="3647138"/>
            <a:ext cx="7800489" cy="1402976"/>
          </a:xfrm>
        </p:spPr>
        <p:txBody>
          <a:bodyPr/>
          <a:lstStyle/>
          <a:p>
            <a:r>
              <a:rPr kumimoji="1" lang="en-US" altLang="zh-CN" b="1" dirty="0" smtClean="0">
                <a:solidFill>
                  <a:schemeClr val="tx1"/>
                </a:solidFill>
              </a:rPr>
              <a:t>Lei Liu</a:t>
            </a:r>
            <a:endParaRPr kumimoji="1" lang="en-US" altLang="zh-CN" dirty="0">
              <a:solidFill>
                <a:schemeClr val="tx1"/>
              </a:solidFill>
            </a:endParaRPr>
          </a:p>
          <a:p>
            <a:r>
              <a:rPr kumimoji="1" lang="en-US" altLang="zh-CN" dirty="0" smtClean="0">
                <a:solidFill>
                  <a:schemeClr val="tx1"/>
                </a:solidFill>
              </a:rPr>
              <a:t>Sys</a:t>
            </a:r>
            <a:r>
              <a:rPr kumimoji="1" lang="en-US" altLang="zh-CN" smtClean="0">
                <a:solidFill>
                  <a:schemeClr val="tx1"/>
                </a:solidFill>
              </a:rPr>
              <a:t>-Inventor Lab, SKLCA, ICT, CAS</a:t>
            </a:r>
            <a:endParaRPr kumimoji="1" lang="en-US" altLang="zh-CN" dirty="0" smtClean="0">
              <a:solidFill>
                <a:schemeClr val="tx1"/>
              </a:solidFill>
            </a:endParaRPr>
          </a:p>
        </p:txBody>
      </p:sp>
      <p:pic>
        <p:nvPicPr>
          <p:cNvPr id="6" name="图片 5" descr="logo-hori_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2339" y="5167294"/>
            <a:ext cx="6938298" cy="1293581"/>
          </a:xfrm>
          <a:prstGeom prst="rect">
            <a:avLst/>
          </a:prstGeom>
        </p:spPr>
      </p:pic>
    </p:spTree>
    <p:extLst>
      <p:ext uri="{BB962C8B-B14F-4D97-AF65-F5344CB8AC3E}">
        <p14:creationId xmlns:p14="http://schemas.microsoft.com/office/powerpoint/2010/main" val="21574490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Our Goal</a:t>
            </a:r>
            <a:endParaRPr kumimoji="1" lang="zh-CN" altLang="en-US" b="1" dirty="0"/>
          </a:p>
        </p:txBody>
      </p:sp>
      <p:sp>
        <p:nvSpPr>
          <p:cNvPr id="3" name="内容占位符 2"/>
          <p:cNvSpPr>
            <a:spLocks noGrp="1"/>
          </p:cNvSpPr>
          <p:nvPr>
            <p:ph idx="1"/>
          </p:nvPr>
        </p:nvSpPr>
        <p:spPr>
          <a:xfrm>
            <a:off x="457200" y="1600200"/>
            <a:ext cx="8798730" cy="4525963"/>
          </a:xfrm>
        </p:spPr>
        <p:txBody>
          <a:bodyPr>
            <a:normAutofit/>
          </a:bodyPr>
          <a:lstStyle/>
          <a:p>
            <a:r>
              <a:rPr kumimoji="1" lang="en-US" altLang="zh-CN" b="1" dirty="0" smtClean="0"/>
              <a:t>A practical software approach for eliminating Bank-level Interferences</a:t>
            </a:r>
          </a:p>
          <a:p>
            <a:pPr marL="0" indent="0">
              <a:buNone/>
            </a:pPr>
            <a:r>
              <a:rPr kumimoji="1" lang="en-US" altLang="zh-CN" dirty="0" smtClean="0"/>
              <a:t>    -- </a:t>
            </a:r>
            <a:r>
              <a:rPr kumimoji="1" lang="en-US" altLang="zh-CN" dirty="0" smtClean="0">
                <a:solidFill>
                  <a:srgbClr val="FF0000"/>
                </a:solidFill>
              </a:rPr>
              <a:t>Without</a:t>
            </a:r>
            <a:r>
              <a:rPr kumimoji="1" lang="en-US" altLang="zh-CN" dirty="0" smtClean="0"/>
              <a:t> any hardware modification to MC</a:t>
            </a:r>
          </a:p>
          <a:p>
            <a:pPr marL="0" indent="0">
              <a:buNone/>
            </a:pPr>
            <a:r>
              <a:rPr kumimoji="1" lang="en-US" altLang="zh-CN" dirty="0" smtClean="0"/>
              <a:t>    -</a:t>
            </a:r>
            <a:r>
              <a:rPr kumimoji="1" lang="en-US" altLang="zh-CN" dirty="0"/>
              <a:t>- Could be deployed on real system </a:t>
            </a:r>
            <a:r>
              <a:rPr kumimoji="1" lang="en-US" altLang="zh-CN" dirty="0" smtClean="0">
                <a:solidFill>
                  <a:srgbClr val="FF0000"/>
                </a:solidFill>
              </a:rPr>
              <a:t>easily</a:t>
            </a:r>
          </a:p>
          <a:p>
            <a:pPr marL="0" indent="0">
              <a:buNone/>
            </a:pPr>
            <a:r>
              <a:rPr kumimoji="1" lang="en-US" altLang="zh-CN" dirty="0" smtClean="0"/>
              <a:t>    -- Improves </a:t>
            </a:r>
            <a:r>
              <a:rPr kumimoji="1" lang="en-US" altLang="zh-CN" dirty="0" smtClean="0">
                <a:solidFill>
                  <a:srgbClr val="FF0000"/>
                </a:solidFill>
              </a:rPr>
              <a:t>both</a:t>
            </a:r>
            <a:r>
              <a:rPr kumimoji="1" lang="en-US" altLang="zh-CN" dirty="0" smtClean="0"/>
              <a:t> fairness and system throughput</a:t>
            </a:r>
          </a:p>
          <a:p>
            <a:pPr marL="0" indent="0">
              <a:buNone/>
            </a:pPr>
            <a:r>
              <a:rPr kumimoji="1" lang="en-US" altLang="zh-CN" dirty="0"/>
              <a:t> </a:t>
            </a:r>
            <a:r>
              <a:rPr kumimoji="1" lang="en-US" altLang="zh-CN" dirty="0" smtClean="0"/>
              <a:t>   -- </a:t>
            </a:r>
            <a:r>
              <a:rPr kumimoji="1" lang="en-US" altLang="zh-CN" dirty="0" smtClean="0">
                <a:solidFill>
                  <a:srgbClr val="FF0000"/>
                </a:solidFill>
              </a:rPr>
              <a:t>Saves energy</a:t>
            </a:r>
            <a:r>
              <a:rPr kumimoji="1" lang="en-US" altLang="zh-CN" dirty="0" smtClean="0"/>
              <a:t> consumption of memory system</a:t>
            </a:r>
          </a:p>
          <a:p>
            <a:pPr marL="0" indent="0">
              <a:buNone/>
            </a:pPr>
            <a:r>
              <a:rPr kumimoji="1" lang="en-US" altLang="zh-CN" dirty="0"/>
              <a:t> </a:t>
            </a:r>
            <a:r>
              <a:rPr kumimoji="1" lang="en-US" altLang="zh-CN" dirty="0" smtClean="0"/>
              <a:t>  </a:t>
            </a:r>
            <a:endParaRPr kumimoji="1" lang="zh-CN" altLang="en-US" dirty="0"/>
          </a:p>
        </p:txBody>
      </p:sp>
      <p:pic>
        <p:nvPicPr>
          <p:cNvPr id="4" name="图片 3"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222" y="6210431"/>
            <a:ext cx="1045778" cy="656852"/>
          </a:xfrm>
          <a:prstGeom prst="rect">
            <a:avLst/>
          </a:prstGeom>
        </p:spPr>
      </p:pic>
    </p:spTree>
    <p:extLst>
      <p:ext uri="{BB962C8B-B14F-4D97-AF65-F5344CB8AC3E}">
        <p14:creationId xmlns:p14="http://schemas.microsoft.com/office/powerpoint/2010/main" val="160527559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Outline</a:t>
            </a:r>
            <a:endParaRPr kumimoji="1" lang="zh-CN" altLang="en-US" b="1" dirty="0"/>
          </a:p>
        </p:txBody>
      </p:sp>
      <p:sp>
        <p:nvSpPr>
          <p:cNvPr id="3" name="内容占位符 2"/>
          <p:cNvSpPr>
            <a:spLocks noGrp="1"/>
          </p:cNvSpPr>
          <p:nvPr>
            <p:ph idx="1"/>
          </p:nvPr>
        </p:nvSpPr>
        <p:spPr>
          <a:xfrm>
            <a:off x="457200" y="1600200"/>
            <a:ext cx="9218990" cy="4525963"/>
          </a:xfrm>
        </p:spPr>
        <p:txBody>
          <a:bodyPr>
            <a:normAutofit/>
          </a:bodyPr>
          <a:lstStyle/>
          <a:p>
            <a:r>
              <a:rPr kumimoji="1" lang="en-US" altLang="zh-CN" sz="3600" b="1" dirty="0" smtClean="0">
                <a:solidFill>
                  <a:schemeClr val="bg1">
                    <a:lumMod val="50000"/>
                  </a:schemeClr>
                </a:solidFill>
              </a:rPr>
              <a:t>Background &amp; Motivation</a:t>
            </a:r>
          </a:p>
          <a:p>
            <a:r>
              <a:rPr kumimoji="1" lang="en-US" altLang="zh-CN" sz="3600" b="1" dirty="0" smtClean="0">
                <a:solidFill>
                  <a:schemeClr val="tx1">
                    <a:lumMod val="50000"/>
                    <a:lumOff val="50000"/>
                  </a:schemeClr>
                </a:solidFill>
              </a:rPr>
              <a:t>Our Goal</a:t>
            </a:r>
          </a:p>
          <a:p>
            <a:r>
              <a:rPr kumimoji="1" lang="en-US" altLang="zh-CN" sz="3600" b="1" dirty="0" smtClean="0">
                <a:solidFill>
                  <a:schemeClr val="tx1">
                    <a:lumMod val="95000"/>
                    <a:lumOff val="5000"/>
                  </a:schemeClr>
                </a:solidFill>
              </a:rPr>
              <a:t>BPM: Bank-level Partitioning Mechanism</a:t>
            </a:r>
          </a:p>
          <a:p>
            <a:r>
              <a:rPr kumimoji="1" lang="en-US" altLang="zh-CN" sz="3600" b="1" dirty="0" smtClean="0">
                <a:solidFill>
                  <a:schemeClr val="tx1">
                    <a:lumMod val="50000"/>
                    <a:lumOff val="50000"/>
                  </a:schemeClr>
                </a:solidFill>
              </a:rPr>
              <a:t>Results</a:t>
            </a:r>
          </a:p>
          <a:p>
            <a:r>
              <a:rPr kumimoji="1" lang="en-US" altLang="zh-CN" sz="3600" b="1" dirty="0" smtClean="0">
                <a:solidFill>
                  <a:schemeClr val="tx1">
                    <a:lumMod val="50000"/>
                    <a:lumOff val="50000"/>
                  </a:schemeClr>
                </a:solidFill>
              </a:rPr>
              <a:t>Conclusion</a:t>
            </a:r>
            <a:endParaRPr kumimoji="1" lang="zh-CN" altLang="en-US" sz="3600" b="1" dirty="0">
              <a:solidFill>
                <a:schemeClr val="tx1">
                  <a:lumMod val="50000"/>
                  <a:lumOff val="50000"/>
                </a:schemeClr>
              </a:solidFill>
            </a:endParaRPr>
          </a:p>
        </p:txBody>
      </p:sp>
      <p:pic>
        <p:nvPicPr>
          <p:cNvPr id="7" name="图片 6"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222" y="6210431"/>
            <a:ext cx="1045778" cy="656852"/>
          </a:xfrm>
          <a:prstGeom prst="rect">
            <a:avLst/>
          </a:prstGeom>
        </p:spPr>
      </p:pic>
    </p:spTree>
    <p:extLst>
      <p:ext uri="{BB962C8B-B14F-4D97-AF65-F5344CB8AC3E}">
        <p14:creationId xmlns:p14="http://schemas.microsoft.com/office/powerpoint/2010/main" val="28400950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sz="4000">
                <a:latin typeface="Calibri" charset="0"/>
                <a:ea typeface="宋体" charset="0"/>
              </a:rPr>
              <a:t>Page-Coloring Partitioning Approach</a:t>
            </a:r>
            <a:endParaRPr lang="zh-CN" altLang="en-US" sz="4000">
              <a:latin typeface="Calibri" charset="0"/>
              <a:ea typeface="宋体" charset="0"/>
            </a:endParaRPr>
          </a:p>
        </p:txBody>
      </p:sp>
      <p:sp>
        <p:nvSpPr>
          <p:cNvPr id="35843" name="内容占位符 2"/>
          <p:cNvSpPr>
            <a:spLocks noGrp="1"/>
          </p:cNvSpPr>
          <p:nvPr>
            <p:ph idx="1"/>
          </p:nvPr>
        </p:nvSpPr>
        <p:spPr>
          <a:xfrm>
            <a:off x="457200" y="1447800"/>
            <a:ext cx="8229600" cy="1011030"/>
          </a:xfrm>
        </p:spPr>
        <p:txBody>
          <a:bodyPr>
            <a:normAutofit lnSpcReduction="10000"/>
          </a:bodyPr>
          <a:lstStyle/>
          <a:p>
            <a:r>
              <a:rPr lang="en-US" altLang="zh-CN" dirty="0" smtClean="0">
                <a:latin typeface="Calibri" charset="0"/>
                <a:ea typeface="宋体" charset="0"/>
              </a:rPr>
              <a:t>Page</a:t>
            </a:r>
            <a:r>
              <a:rPr lang="en-US" altLang="zh-CN" dirty="0">
                <a:latin typeface="Calibri" charset="0"/>
                <a:ea typeface="宋体" charset="0"/>
              </a:rPr>
              <a:t>-</a:t>
            </a:r>
            <a:r>
              <a:rPr lang="en-US" altLang="zh-CN" dirty="0" smtClean="0">
                <a:latin typeface="Calibri" charset="0"/>
                <a:ea typeface="宋体" charset="0"/>
              </a:rPr>
              <a:t>coloring </a:t>
            </a:r>
            <a:r>
              <a:rPr lang="en-US" altLang="zh-CN" dirty="0">
                <a:latin typeface="Calibri" charset="0"/>
                <a:ea typeface="宋体" charset="0"/>
              </a:rPr>
              <a:t>technique has been proposed to partition cache. </a:t>
            </a:r>
            <a:endParaRPr lang="zh-CN" altLang="en-US" dirty="0">
              <a:latin typeface="Calibri" charset="0"/>
              <a:ea typeface="宋体" charset="0"/>
            </a:endParaRPr>
          </a:p>
        </p:txBody>
      </p:sp>
      <p:pic>
        <p:nvPicPr>
          <p:cNvPr id="193" name="图片 192"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7178" y="6220106"/>
            <a:ext cx="1045778" cy="656852"/>
          </a:xfrm>
          <a:prstGeom prst="rect">
            <a:avLst/>
          </a:prstGeom>
        </p:spPr>
      </p:pic>
      <p:sp>
        <p:nvSpPr>
          <p:cNvPr id="21" name="右箭头 20"/>
          <p:cNvSpPr/>
          <p:nvPr/>
        </p:nvSpPr>
        <p:spPr>
          <a:xfrm>
            <a:off x="4190076" y="3138776"/>
            <a:ext cx="758248" cy="425256"/>
          </a:xfrm>
          <a:prstGeom prst="rightArrow">
            <a:avLst/>
          </a:prstGeom>
          <a:solidFill>
            <a:schemeClr val="accent4">
              <a:lumMod val="5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97" name="右箭头 196"/>
          <p:cNvSpPr/>
          <p:nvPr/>
        </p:nvSpPr>
        <p:spPr>
          <a:xfrm>
            <a:off x="4190076" y="4037982"/>
            <a:ext cx="758248" cy="425256"/>
          </a:xfrm>
          <a:prstGeom prst="rightArrow">
            <a:avLst/>
          </a:prstGeom>
          <a:solidFill>
            <a:srgbClr val="C0504D"/>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98" name="右箭头 197"/>
          <p:cNvSpPr/>
          <p:nvPr/>
        </p:nvSpPr>
        <p:spPr>
          <a:xfrm>
            <a:off x="4190076" y="4947966"/>
            <a:ext cx="758248" cy="425256"/>
          </a:xfrm>
          <a:prstGeom prst="rightArrow">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9" name="文本框 28"/>
          <p:cNvSpPr txBox="1"/>
          <p:nvPr/>
        </p:nvSpPr>
        <p:spPr>
          <a:xfrm>
            <a:off x="1016444" y="4960233"/>
            <a:ext cx="2179964" cy="461665"/>
          </a:xfrm>
          <a:prstGeom prst="rect">
            <a:avLst/>
          </a:prstGeom>
          <a:noFill/>
        </p:spPr>
        <p:txBody>
          <a:bodyPr wrap="square" rtlCol="0">
            <a:spAutoFit/>
          </a:bodyPr>
          <a:lstStyle/>
          <a:p>
            <a:r>
              <a:rPr kumimoji="1" lang="en-US" altLang="zh-CN" sz="2400" dirty="0" smtClean="0">
                <a:solidFill>
                  <a:srgbClr val="0000FF"/>
                </a:solidFill>
              </a:rPr>
              <a:t>Cache Set Bits</a:t>
            </a:r>
            <a:endParaRPr kumimoji="1" lang="zh-CN" altLang="en-US" sz="2400" dirty="0">
              <a:solidFill>
                <a:srgbClr val="0000FF"/>
              </a:solidFill>
            </a:endParaRPr>
          </a:p>
        </p:txBody>
      </p:sp>
      <p:sp>
        <p:nvSpPr>
          <p:cNvPr id="35840" name="文本框 35839"/>
          <p:cNvSpPr txBox="1"/>
          <p:nvPr/>
        </p:nvSpPr>
        <p:spPr>
          <a:xfrm>
            <a:off x="4209032" y="2800856"/>
            <a:ext cx="871985" cy="461665"/>
          </a:xfrm>
          <a:prstGeom prst="rect">
            <a:avLst/>
          </a:prstGeom>
          <a:noFill/>
        </p:spPr>
        <p:txBody>
          <a:bodyPr wrap="square" rtlCol="0">
            <a:spAutoFit/>
          </a:bodyPr>
          <a:lstStyle/>
          <a:p>
            <a:r>
              <a:rPr kumimoji="1" lang="en-US" altLang="zh-CN" sz="2400" dirty="0" smtClean="0"/>
              <a:t>00</a:t>
            </a:r>
            <a:endParaRPr kumimoji="1" lang="zh-CN" altLang="en-US" sz="2400" dirty="0"/>
          </a:p>
        </p:txBody>
      </p:sp>
      <p:sp>
        <p:nvSpPr>
          <p:cNvPr id="199" name="文本框 198"/>
          <p:cNvSpPr txBox="1"/>
          <p:nvPr/>
        </p:nvSpPr>
        <p:spPr>
          <a:xfrm>
            <a:off x="4209031" y="3693353"/>
            <a:ext cx="871985" cy="461665"/>
          </a:xfrm>
          <a:prstGeom prst="rect">
            <a:avLst/>
          </a:prstGeom>
          <a:noFill/>
        </p:spPr>
        <p:txBody>
          <a:bodyPr wrap="square" rtlCol="0">
            <a:spAutoFit/>
          </a:bodyPr>
          <a:lstStyle/>
          <a:p>
            <a:r>
              <a:rPr kumimoji="1" lang="en-US" altLang="zh-CN" sz="2400" dirty="0" smtClean="0"/>
              <a:t>01</a:t>
            </a:r>
            <a:endParaRPr kumimoji="1" lang="zh-CN" altLang="en-US" sz="2400" dirty="0"/>
          </a:p>
        </p:txBody>
      </p:sp>
      <p:sp>
        <p:nvSpPr>
          <p:cNvPr id="200" name="文本框 199"/>
          <p:cNvSpPr txBox="1"/>
          <p:nvPr/>
        </p:nvSpPr>
        <p:spPr>
          <a:xfrm>
            <a:off x="4190075" y="4603385"/>
            <a:ext cx="871985" cy="461665"/>
          </a:xfrm>
          <a:prstGeom prst="rect">
            <a:avLst/>
          </a:prstGeom>
          <a:noFill/>
        </p:spPr>
        <p:txBody>
          <a:bodyPr wrap="square" rtlCol="0">
            <a:spAutoFit/>
          </a:bodyPr>
          <a:lstStyle/>
          <a:p>
            <a:r>
              <a:rPr kumimoji="1" lang="en-US" altLang="zh-CN" sz="2400" dirty="0" smtClean="0"/>
              <a:t>10</a:t>
            </a:r>
            <a:endParaRPr kumimoji="1" lang="zh-CN" altLang="en-US" sz="2400" dirty="0"/>
          </a:p>
        </p:txBody>
      </p:sp>
      <p:sp>
        <p:nvSpPr>
          <p:cNvPr id="201" name="文本框 200"/>
          <p:cNvSpPr txBox="1"/>
          <p:nvPr/>
        </p:nvSpPr>
        <p:spPr>
          <a:xfrm>
            <a:off x="4190075" y="5530945"/>
            <a:ext cx="871985" cy="461665"/>
          </a:xfrm>
          <a:prstGeom prst="rect">
            <a:avLst/>
          </a:prstGeom>
          <a:noFill/>
        </p:spPr>
        <p:txBody>
          <a:bodyPr wrap="square" rtlCol="0">
            <a:spAutoFit/>
          </a:bodyPr>
          <a:lstStyle/>
          <a:p>
            <a:r>
              <a:rPr kumimoji="1" lang="en-US" altLang="zh-CN" sz="2400" dirty="0" smtClean="0"/>
              <a:t>11</a:t>
            </a:r>
            <a:endParaRPr kumimoji="1" lang="zh-CN" altLang="en-US" sz="2400" dirty="0"/>
          </a:p>
        </p:txBody>
      </p:sp>
      <p:sp>
        <p:nvSpPr>
          <p:cNvPr id="35841" name="矩形 35840"/>
          <p:cNvSpPr/>
          <p:nvPr/>
        </p:nvSpPr>
        <p:spPr>
          <a:xfrm>
            <a:off x="5085128" y="2895676"/>
            <a:ext cx="758248" cy="425256"/>
          </a:xfrm>
          <a:prstGeom prst="rect">
            <a:avLst/>
          </a:prstGeom>
          <a:solidFill>
            <a:schemeClr val="accent4">
              <a:lumMod val="5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02" name="矩形 201"/>
          <p:cNvSpPr/>
          <p:nvPr/>
        </p:nvSpPr>
        <p:spPr>
          <a:xfrm>
            <a:off x="5843376" y="2895676"/>
            <a:ext cx="758248" cy="425256"/>
          </a:xfrm>
          <a:prstGeom prst="rect">
            <a:avLst/>
          </a:prstGeom>
          <a:solidFill>
            <a:schemeClr val="accent4">
              <a:lumMod val="5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03" name="矩形 202"/>
          <p:cNvSpPr/>
          <p:nvPr/>
        </p:nvSpPr>
        <p:spPr>
          <a:xfrm>
            <a:off x="6601624" y="2895676"/>
            <a:ext cx="758248" cy="425256"/>
          </a:xfrm>
          <a:prstGeom prst="rect">
            <a:avLst/>
          </a:prstGeom>
          <a:solidFill>
            <a:schemeClr val="accent4">
              <a:lumMod val="5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04" name="矩形 203"/>
          <p:cNvSpPr/>
          <p:nvPr/>
        </p:nvSpPr>
        <p:spPr>
          <a:xfrm>
            <a:off x="7359872" y="2895676"/>
            <a:ext cx="758248" cy="425256"/>
          </a:xfrm>
          <a:prstGeom prst="rect">
            <a:avLst/>
          </a:prstGeom>
          <a:solidFill>
            <a:schemeClr val="accent4">
              <a:lumMod val="5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05" name="矩形 204"/>
          <p:cNvSpPr/>
          <p:nvPr/>
        </p:nvSpPr>
        <p:spPr>
          <a:xfrm>
            <a:off x="5085880" y="3351404"/>
            <a:ext cx="758248" cy="425256"/>
          </a:xfrm>
          <a:prstGeom prst="rect">
            <a:avLst/>
          </a:prstGeom>
          <a:solidFill>
            <a:schemeClr val="accent4">
              <a:lumMod val="5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06" name="矩形 205"/>
          <p:cNvSpPr/>
          <p:nvPr/>
        </p:nvSpPr>
        <p:spPr>
          <a:xfrm>
            <a:off x="5844128" y="3351404"/>
            <a:ext cx="758248" cy="425256"/>
          </a:xfrm>
          <a:prstGeom prst="rect">
            <a:avLst/>
          </a:prstGeom>
          <a:solidFill>
            <a:schemeClr val="accent4">
              <a:lumMod val="5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07" name="矩形 206"/>
          <p:cNvSpPr/>
          <p:nvPr/>
        </p:nvSpPr>
        <p:spPr>
          <a:xfrm>
            <a:off x="6602376" y="3351404"/>
            <a:ext cx="758248" cy="425256"/>
          </a:xfrm>
          <a:prstGeom prst="rect">
            <a:avLst/>
          </a:prstGeom>
          <a:solidFill>
            <a:schemeClr val="accent4">
              <a:lumMod val="5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08" name="矩形 207"/>
          <p:cNvSpPr/>
          <p:nvPr/>
        </p:nvSpPr>
        <p:spPr>
          <a:xfrm>
            <a:off x="7360624" y="3351404"/>
            <a:ext cx="758248" cy="425256"/>
          </a:xfrm>
          <a:prstGeom prst="rect">
            <a:avLst/>
          </a:prstGeom>
          <a:solidFill>
            <a:schemeClr val="accent4">
              <a:lumMod val="5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09" name="矩形 208"/>
          <p:cNvSpPr/>
          <p:nvPr/>
        </p:nvSpPr>
        <p:spPr>
          <a:xfrm>
            <a:off x="5085880" y="3825354"/>
            <a:ext cx="758248" cy="425256"/>
          </a:xfrm>
          <a:prstGeom prst="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10" name="矩形 209"/>
          <p:cNvSpPr/>
          <p:nvPr/>
        </p:nvSpPr>
        <p:spPr>
          <a:xfrm>
            <a:off x="5844128" y="3825354"/>
            <a:ext cx="758248" cy="425256"/>
          </a:xfrm>
          <a:prstGeom prst="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11" name="矩形 210"/>
          <p:cNvSpPr/>
          <p:nvPr/>
        </p:nvSpPr>
        <p:spPr>
          <a:xfrm>
            <a:off x="6602376" y="3825354"/>
            <a:ext cx="758248" cy="425256"/>
          </a:xfrm>
          <a:prstGeom prst="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12" name="矩形 211"/>
          <p:cNvSpPr/>
          <p:nvPr/>
        </p:nvSpPr>
        <p:spPr>
          <a:xfrm>
            <a:off x="7360624" y="3825354"/>
            <a:ext cx="758248" cy="425256"/>
          </a:xfrm>
          <a:prstGeom prst="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13" name="矩形 212"/>
          <p:cNvSpPr/>
          <p:nvPr/>
        </p:nvSpPr>
        <p:spPr>
          <a:xfrm>
            <a:off x="5086632" y="4281082"/>
            <a:ext cx="758248" cy="425256"/>
          </a:xfrm>
          <a:prstGeom prst="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14" name="矩形 213"/>
          <p:cNvSpPr/>
          <p:nvPr/>
        </p:nvSpPr>
        <p:spPr>
          <a:xfrm>
            <a:off x="5844880" y="4281082"/>
            <a:ext cx="758248" cy="425256"/>
          </a:xfrm>
          <a:prstGeom prst="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15" name="矩形 214"/>
          <p:cNvSpPr/>
          <p:nvPr/>
        </p:nvSpPr>
        <p:spPr>
          <a:xfrm>
            <a:off x="6603128" y="4281082"/>
            <a:ext cx="758248" cy="425256"/>
          </a:xfrm>
          <a:prstGeom prst="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16" name="矩形 215"/>
          <p:cNvSpPr/>
          <p:nvPr/>
        </p:nvSpPr>
        <p:spPr>
          <a:xfrm>
            <a:off x="7361376" y="4281082"/>
            <a:ext cx="758248" cy="425256"/>
          </a:xfrm>
          <a:prstGeom prst="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17" name="矩形 216"/>
          <p:cNvSpPr/>
          <p:nvPr/>
        </p:nvSpPr>
        <p:spPr>
          <a:xfrm>
            <a:off x="5085880" y="4735338"/>
            <a:ext cx="758248" cy="425256"/>
          </a:xfrm>
          <a:prstGeom prst="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18" name="矩形 217"/>
          <p:cNvSpPr/>
          <p:nvPr/>
        </p:nvSpPr>
        <p:spPr>
          <a:xfrm>
            <a:off x="5844128" y="4735338"/>
            <a:ext cx="758248" cy="425256"/>
          </a:xfrm>
          <a:prstGeom prst="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19" name="矩形 218"/>
          <p:cNvSpPr/>
          <p:nvPr/>
        </p:nvSpPr>
        <p:spPr>
          <a:xfrm>
            <a:off x="6602376" y="4735338"/>
            <a:ext cx="758248" cy="425256"/>
          </a:xfrm>
          <a:prstGeom prst="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20" name="矩形 219"/>
          <p:cNvSpPr/>
          <p:nvPr/>
        </p:nvSpPr>
        <p:spPr>
          <a:xfrm>
            <a:off x="7360624" y="4735338"/>
            <a:ext cx="758248" cy="425256"/>
          </a:xfrm>
          <a:prstGeom prst="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21" name="矩形 220"/>
          <p:cNvSpPr/>
          <p:nvPr/>
        </p:nvSpPr>
        <p:spPr>
          <a:xfrm>
            <a:off x="5086632" y="5191066"/>
            <a:ext cx="758248" cy="425256"/>
          </a:xfrm>
          <a:prstGeom prst="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22" name="矩形 221"/>
          <p:cNvSpPr/>
          <p:nvPr/>
        </p:nvSpPr>
        <p:spPr>
          <a:xfrm>
            <a:off x="5844880" y="5191066"/>
            <a:ext cx="758248" cy="425256"/>
          </a:xfrm>
          <a:prstGeom prst="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23" name="矩形 222"/>
          <p:cNvSpPr/>
          <p:nvPr/>
        </p:nvSpPr>
        <p:spPr>
          <a:xfrm>
            <a:off x="6603128" y="5191066"/>
            <a:ext cx="758248" cy="425256"/>
          </a:xfrm>
          <a:prstGeom prst="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24" name="矩形 223"/>
          <p:cNvSpPr/>
          <p:nvPr/>
        </p:nvSpPr>
        <p:spPr>
          <a:xfrm>
            <a:off x="7361376" y="5191066"/>
            <a:ext cx="758248" cy="425256"/>
          </a:xfrm>
          <a:prstGeom prst="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5845" name="直线连接符 35844"/>
          <p:cNvCxnSpPr/>
          <p:nvPr/>
        </p:nvCxnSpPr>
        <p:spPr>
          <a:xfrm>
            <a:off x="5839241" y="2888252"/>
            <a:ext cx="0" cy="363879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5" name="直线连接符 224"/>
          <p:cNvCxnSpPr/>
          <p:nvPr/>
        </p:nvCxnSpPr>
        <p:spPr>
          <a:xfrm>
            <a:off x="6598233" y="2895676"/>
            <a:ext cx="0" cy="363136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6" name="直线连接符 225"/>
          <p:cNvCxnSpPr/>
          <p:nvPr/>
        </p:nvCxnSpPr>
        <p:spPr>
          <a:xfrm>
            <a:off x="7337517" y="2888988"/>
            <a:ext cx="0" cy="3638054"/>
          </a:xfrm>
          <a:prstGeom prst="line">
            <a:avLst/>
          </a:prstGeom>
        </p:spPr>
        <p:style>
          <a:lnRef idx="2">
            <a:schemeClr val="accent1"/>
          </a:lnRef>
          <a:fillRef idx="0">
            <a:schemeClr val="accent1"/>
          </a:fillRef>
          <a:effectRef idx="1">
            <a:schemeClr val="accent1"/>
          </a:effectRef>
          <a:fontRef idx="minor">
            <a:schemeClr val="tx1"/>
          </a:fontRef>
        </p:style>
      </p:cxnSp>
      <p:cxnSp>
        <p:nvCxnSpPr>
          <p:cNvPr id="227" name="直线连接符 226"/>
          <p:cNvCxnSpPr/>
          <p:nvPr/>
        </p:nvCxnSpPr>
        <p:spPr>
          <a:xfrm>
            <a:off x="5081754" y="2888988"/>
            <a:ext cx="5630" cy="3638054"/>
          </a:xfrm>
          <a:prstGeom prst="line">
            <a:avLst/>
          </a:prstGeom>
        </p:spPr>
        <p:style>
          <a:lnRef idx="2">
            <a:schemeClr val="accent1"/>
          </a:lnRef>
          <a:fillRef idx="0">
            <a:schemeClr val="accent1"/>
          </a:fillRef>
          <a:effectRef idx="1">
            <a:schemeClr val="accent1"/>
          </a:effectRef>
          <a:fontRef idx="minor">
            <a:schemeClr val="tx1"/>
          </a:fontRef>
        </p:style>
      </p:cxnSp>
      <p:cxnSp>
        <p:nvCxnSpPr>
          <p:cNvPr id="228" name="直线连接符 227"/>
          <p:cNvCxnSpPr/>
          <p:nvPr/>
        </p:nvCxnSpPr>
        <p:spPr>
          <a:xfrm>
            <a:off x="8133669" y="2888988"/>
            <a:ext cx="5639" cy="3638054"/>
          </a:xfrm>
          <a:prstGeom prst="line">
            <a:avLst/>
          </a:prstGeom>
        </p:spPr>
        <p:style>
          <a:lnRef idx="2">
            <a:schemeClr val="accent1"/>
          </a:lnRef>
          <a:fillRef idx="0">
            <a:schemeClr val="accent1"/>
          </a:fillRef>
          <a:effectRef idx="1">
            <a:schemeClr val="accent1"/>
          </a:effectRef>
          <a:fontRef idx="minor">
            <a:schemeClr val="tx1"/>
          </a:fontRef>
        </p:style>
      </p:cxnSp>
      <p:sp>
        <p:nvSpPr>
          <p:cNvPr id="35847" name="文本框 35846"/>
          <p:cNvSpPr txBox="1"/>
          <p:nvPr/>
        </p:nvSpPr>
        <p:spPr>
          <a:xfrm>
            <a:off x="5043856" y="2318695"/>
            <a:ext cx="3088765" cy="461665"/>
          </a:xfrm>
          <a:prstGeom prst="rect">
            <a:avLst/>
          </a:prstGeom>
          <a:noFill/>
        </p:spPr>
        <p:txBody>
          <a:bodyPr wrap="square" rtlCol="0">
            <a:spAutoFit/>
          </a:bodyPr>
          <a:lstStyle/>
          <a:p>
            <a:r>
              <a:rPr kumimoji="1" lang="en-US" altLang="zh-CN" sz="2400" b="1" dirty="0" smtClean="0"/>
              <a:t>Four-way Associativity</a:t>
            </a:r>
            <a:endParaRPr kumimoji="1" lang="zh-CN" altLang="en-US" sz="2400" b="1" dirty="0"/>
          </a:p>
        </p:txBody>
      </p:sp>
      <p:sp>
        <p:nvSpPr>
          <p:cNvPr id="35848" name="文本框 35847"/>
          <p:cNvSpPr txBox="1"/>
          <p:nvPr/>
        </p:nvSpPr>
        <p:spPr>
          <a:xfrm>
            <a:off x="8286823" y="3914924"/>
            <a:ext cx="553998" cy="1830014"/>
          </a:xfrm>
          <a:prstGeom prst="rect">
            <a:avLst/>
          </a:prstGeom>
          <a:noFill/>
        </p:spPr>
        <p:txBody>
          <a:bodyPr vert="eaVert" wrap="square" rtlCol="0">
            <a:spAutoFit/>
          </a:bodyPr>
          <a:lstStyle/>
          <a:p>
            <a:r>
              <a:rPr kumimoji="1" lang="en-US" altLang="zh-CN" sz="2400" b="1" dirty="0" smtClean="0"/>
              <a:t>Cache Sets</a:t>
            </a:r>
            <a:endParaRPr kumimoji="1" lang="zh-CN" altLang="en-US" sz="2400" b="1" dirty="0"/>
          </a:p>
        </p:txBody>
      </p:sp>
      <p:sp>
        <p:nvSpPr>
          <p:cNvPr id="229" name="矩形 228"/>
          <p:cNvSpPr/>
          <p:nvPr/>
        </p:nvSpPr>
        <p:spPr>
          <a:xfrm>
            <a:off x="5086632" y="5646058"/>
            <a:ext cx="758248" cy="425256"/>
          </a:xfrm>
          <a:prstGeom prst="rect">
            <a:avLst/>
          </a:prstGeom>
          <a:solidFill>
            <a:schemeClr val="tx2">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30" name="矩形 229"/>
          <p:cNvSpPr/>
          <p:nvPr/>
        </p:nvSpPr>
        <p:spPr>
          <a:xfrm>
            <a:off x="5844880" y="5646058"/>
            <a:ext cx="758248" cy="425256"/>
          </a:xfrm>
          <a:prstGeom prst="rect">
            <a:avLst/>
          </a:prstGeom>
          <a:solidFill>
            <a:schemeClr val="tx2">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31" name="矩形 230"/>
          <p:cNvSpPr/>
          <p:nvPr/>
        </p:nvSpPr>
        <p:spPr>
          <a:xfrm>
            <a:off x="6603128" y="5646058"/>
            <a:ext cx="758248" cy="425256"/>
          </a:xfrm>
          <a:prstGeom prst="rect">
            <a:avLst/>
          </a:prstGeom>
          <a:solidFill>
            <a:schemeClr val="tx2">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32" name="矩形 231"/>
          <p:cNvSpPr/>
          <p:nvPr/>
        </p:nvSpPr>
        <p:spPr>
          <a:xfrm>
            <a:off x="7361376" y="5646058"/>
            <a:ext cx="758248" cy="425256"/>
          </a:xfrm>
          <a:prstGeom prst="rect">
            <a:avLst/>
          </a:prstGeom>
          <a:solidFill>
            <a:schemeClr val="tx2">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33" name="矩形 232"/>
          <p:cNvSpPr/>
          <p:nvPr/>
        </p:nvSpPr>
        <p:spPr>
          <a:xfrm>
            <a:off x="5087384" y="6101786"/>
            <a:ext cx="758248" cy="425256"/>
          </a:xfrm>
          <a:prstGeom prst="rect">
            <a:avLst/>
          </a:prstGeom>
          <a:solidFill>
            <a:schemeClr val="tx2">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34" name="矩形 233"/>
          <p:cNvSpPr/>
          <p:nvPr/>
        </p:nvSpPr>
        <p:spPr>
          <a:xfrm>
            <a:off x="5845632" y="6101786"/>
            <a:ext cx="758248" cy="425256"/>
          </a:xfrm>
          <a:prstGeom prst="rect">
            <a:avLst/>
          </a:prstGeom>
          <a:solidFill>
            <a:schemeClr val="tx2">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35" name="矩形 234"/>
          <p:cNvSpPr/>
          <p:nvPr/>
        </p:nvSpPr>
        <p:spPr>
          <a:xfrm>
            <a:off x="6603880" y="6101786"/>
            <a:ext cx="758248" cy="425256"/>
          </a:xfrm>
          <a:prstGeom prst="rect">
            <a:avLst/>
          </a:prstGeom>
          <a:solidFill>
            <a:schemeClr val="tx2">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36" name="矩形 235"/>
          <p:cNvSpPr/>
          <p:nvPr/>
        </p:nvSpPr>
        <p:spPr>
          <a:xfrm>
            <a:off x="7362128" y="6101786"/>
            <a:ext cx="758248" cy="425256"/>
          </a:xfrm>
          <a:prstGeom prst="rect">
            <a:avLst/>
          </a:prstGeom>
          <a:solidFill>
            <a:schemeClr val="tx2">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37" name="右箭头 236"/>
          <p:cNvSpPr/>
          <p:nvPr/>
        </p:nvSpPr>
        <p:spPr>
          <a:xfrm>
            <a:off x="4209784" y="5877644"/>
            <a:ext cx="758248" cy="425256"/>
          </a:xfrm>
          <a:prstGeom prst="rightArrow">
            <a:avLst/>
          </a:prstGeom>
          <a:solidFill>
            <a:srgbClr val="558ED5"/>
          </a:solidFill>
          <a:ln>
            <a:solidFill>
              <a:srgbClr val="558ED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38" name="TextBox 95"/>
          <p:cNvSpPr txBox="1">
            <a:spLocks noChangeArrowheads="1"/>
          </p:cNvSpPr>
          <p:nvPr/>
        </p:nvSpPr>
        <p:spPr bwMode="auto">
          <a:xfrm>
            <a:off x="676230" y="2578078"/>
            <a:ext cx="2819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r>
              <a:rPr lang="en-US" altLang="zh-CN" sz="2400" dirty="0">
                <a:solidFill>
                  <a:srgbClr val="0000FF"/>
                </a:solidFill>
              </a:rPr>
              <a:t>Physical address</a:t>
            </a:r>
            <a:endParaRPr lang="zh-CN" altLang="en-US" sz="2400" dirty="0">
              <a:solidFill>
                <a:srgbClr val="0000FF"/>
              </a:solidFill>
            </a:endParaRPr>
          </a:p>
        </p:txBody>
      </p:sp>
      <p:sp>
        <p:nvSpPr>
          <p:cNvPr id="35851" name="矩形 35850"/>
          <p:cNvSpPr/>
          <p:nvPr/>
        </p:nvSpPr>
        <p:spPr>
          <a:xfrm>
            <a:off x="284342" y="3832732"/>
            <a:ext cx="3544811" cy="58032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5853" name="直线连接符 35852"/>
          <p:cNvCxnSpPr/>
          <p:nvPr/>
        </p:nvCxnSpPr>
        <p:spPr>
          <a:xfrm>
            <a:off x="1762926" y="3851690"/>
            <a:ext cx="0" cy="551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9" name="直线连接符 258"/>
          <p:cNvCxnSpPr/>
          <p:nvPr/>
        </p:nvCxnSpPr>
        <p:spPr>
          <a:xfrm>
            <a:off x="1972194" y="3852426"/>
            <a:ext cx="0" cy="551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0" name="直线连接符 259"/>
          <p:cNvCxnSpPr/>
          <p:nvPr/>
        </p:nvCxnSpPr>
        <p:spPr>
          <a:xfrm>
            <a:off x="2180710" y="3852426"/>
            <a:ext cx="0" cy="551320"/>
          </a:xfrm>
          <a:prstGeom prst="line">
            <a:avLst/>
          </a:prstGeom>
        </p:spPr>
        <p:style>
          <a:lnRef idx="2">
            <a:schemeClr val="accent1"/>
          </a:lnRef>
          <a:fillRef idx="0">
            <a:schemeClr val="accent1"/>
          </a:fillRef>
          <a:effectRef idx="1">
            <a:schemeClr val="accent1"/>
          </a:effectRef>
          <a:fontRef idx="minor">
            <a:schemeClr val="tx1"/>
          </a:fontRef>
        </p:style>
      </p:cxnSp>
      <p:sp>
        <p:nvSpPr>
          <p:cNvPr id="261" name="右大括号 260"/>
          <p:cNvSpPr/>
          <p:nvPr/>
        </p:nvSpPr>
        <p:spPr bwMode="auto">
          <a:xfrm rot="5400000" flipH="1">
            <a:off x="999691" y="2787718"/>
            <a:ext cx="257154" cy="1687853"/>
          </a:xfrm>
          <a:prstGeom prst="rightBrace">
            <a:avLst>
              <a:gd name="adj1" fmla="val 48134"/>
              <a:gd name="adj2" fmla="val 50000"/>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sp>
        <p:nvSpPr>
          <p:cNvPr id="262" name="右大括号 261"/>
          <p:cNvSpPr/>
          <p:nvPr/>
        </p:nvSpPr>
        <p:spPr bwMode="auto">
          <a:xfrm rot="5400000" flipH="1">
            <a:off x="2754612" y="2704638"/>
            <a:ext cx="292124" cy="1856958"/>
          </a:xfrm>
          <a:prstGeom prst="rightBrace">
            <a:avLst>
              <a:gd name="adj1" fmla="val 48134"/>
              <a:gd name="adj2" fmla="val 50000"/>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sp>
        <p:nvSpPr>
          <p:cNvPr id="263" name="TextBox 95"/>
          <p:cNvSpPr txBox="1">
            <a:spLocks noChangeArrowheads="1"/>
          </p:cNvSpPr>
          <p:nvPr/>
        </p:nvSpPr>
        <p:spPr bwMode="auto">
          <a:xfrm>
            <a:off x="94780" y="3025028"/>
            <a:ext cx="22612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r>
              <a:rPr lang="en-US" altLang="zh-CN" sz="2400" dirty="0" smtClean="0">
                <a:solidFill>
                  <a:srgbClr val="0000FF"/>
                </a:solidFill>
              </a:rPr>
              <a:t>Frame No.</a:t>
            </a:r>
            <a:endParaRPr lang="zh-CN" altLang="en-US" sz="2400" dirty="0">
              <a:solidFill>
                <a:srgbClr val="0000FF"/>
              </a:solidFill>
            </a:endParaRPr>
          </a:p>
        </p:txBody>
      </p:sp>
      <p:sp>
        <p:nvSpPr>
          <p:cNvPr id="264" name="TextBox 95"/>
          <p:cNvSpPr txBox="1">
            <a:spLocks noChangeArrowheads="1"/>
          </p:cNvSpPr>
          <p:nvPr/>
        </p:nvSpPr>
        <p:spPr bwMode="auto">
          <a:xfrm>
            <a:off x="1800838" y="3049583"/>
            <a:ext cx="22612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r>
              <a:rPr lang="en-US" altLang="zh-CN" sz="2400" dirty="0" smtClean="0">
                <a:solidFill>
                  <a:srgbClr val="0000FF"/>
                </a:solidFill>
              </a:rPr>
              <a:t>Page Offset</a:t>
            </a:r>
            <a:endParaRPr lang="zh-CN" altLang="en-US" sz="2400" dirty="0">
              <a:solidFill>
                <a:srgbClr val="0000FF"/>
              </a:solidFill>
            </a:endParaRPr>
          </a:p>
        </p:txBody>
      </p:sp>
      <p:cxnSp>
        <p:nvCxnSpPr>
          <p:cNvPr id="35866" name="直线连接符 35865"/>
          <p:cNvCxnSpPr/>
          <p:nvPr/>
        </p:nvCxnSpPr>
        <p:spPr>
          <a:xfrm>
            <a:off x="1972194" y="4413052"/>
            <a:ext cx="0" cy="455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直线箭头连接符 48"/>
          <p:cNvCxnSpPr/>
          <p:nvPr/>
        </p:nvCxnSpPr>
        <p:spPr>
          <a:xfrm>
            <a:off x="1972194" y="4868780"/>
            <a:ext cx="170530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左大括号 53"/>
          <p:cNvSpPr/>
          <p:nvPr/>
        </p:nvSpPr>
        <p:spPr>
          <a:xfrm>
            <a:off x="3851301" y="3211834"/>
            <a:ext cx="267636" cy="304037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265" name="矩形 264"/>
          <p:cNvSpPr/>
          <p:nvPr/>
        </p:nvSpPr>
        <p:spPr>
          <a:xfrm>
            <a:off x="1651484" y="3569568"/>
            <a:ext cx="641422" cy="977545"/>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6031068" y="3090099"/>
            <a:ext cx="1898811" cy="461665"/>
          </a:xfrm>
          <a:prstGeom prst="rect">
            <a:avLst/>
          </a:prstGeom>
          <a:noFill/>
        </p:spPr>
        <p:txBody>
          <a:bodyPr wrap="square" rtlCol="0">
            <a:spAutoFit/>
          </a:bodyPr>
          <a:lstStyle/>
          <a:p>
            <a:r>
              <a:rPr kumimoji="1" lang="en-US" altLang="zh-CN" sz="2400" b="1" dirty="0" smtClean="0">
                <a:solidFill>
                  <a:srgbClr val="FF0000"/>
                </a:solidFill>
              </a:rPr>
              <a:t>Thread 1</a:t>
            </a:r>
            <a:endParaRPr kumimoji="1" lang="zh-CN" altLang="en-US" sz="2400" b="1" dirty="0">
              <a:solidFill>
                <a:srgbClr val="FF0000"/>
              </a:solidFill>
            </a:endParaRPr>
          </a:p>
        </p:txBody>
      </p:sp>
      <p:sp>
        <p:nvSpPr>
          <p:cNvPr id="68" name="文本框 67"/>
          <p:cNvSpPr txBox="1"/>
          <p:nvPr/>
        </p:nvSpPr>
        <p:spPr>
          <a:xfrm>
            <a:off x="6031071" y="4021417"/>
            <a:ext cx="1898811" cy="461665"/>
          </a:xfrm>
          <a:prstGeom prst="rect">
            <a:avLst/>
          </a:prstGeom>
          <a:noFill/>
        </p:spPr>
        <p:txBody>
          <a:bodyPr wrap="square" rtlCol="0">
            <a:spAutoFit/>
          </a:bodyPr>
          <a:lstStyle/>
          <a:p>
            <a:r>
              <a:rPr kumimoji="1" lang="en-US" altLang="zh-CN" sz="2400" b="1" dirty="0" smtClean="0">
                <a:solidFill>
                  <a:srgbClr val="FF0000"/>
                </a:solidFill>
              </a:rPr>
              <a:t>Thread 2</a:t>
            </a:r>
            <a:endParaRPr kumimoji="1" lang="zh-CN" altLang="en-US" sz="2400" b="1" dirty="0">
              <a:solidFill>
                <a:srgbClr val="FF0000"/>
              </a:solidFill>
            </a:endParaRPr>
          </a:p>
        </p:txBody>
      </p:sp>
      <p:sp>
        <p:nvSpPr>
          <p:cNvPr id="69" name="文本框 68"/>
          <p:cNvSpPr txBox="1"/>
          <p:nvPr/>
        </p:nvSpPr>
        <p:spPr>
          <a:xfrm>
            <a:off x="6031071" y="4918866"/>
            <a:ext cx="1898811" cy="461665"/>
          </a:xfrm>
          <a:prstGeom prst="rect">
            <a:avLst/>
          </a:prstGeom>
          <a:noFill/>
        </p:spPr>
        <p:txBody>
          <a:bodyPr wrap="square" rtlCol="0">
            <a:spAutoFit/>
          </a:bodyPr>
          <a:lstStyle/>
          <a:p>
            <a:r>
              <a:rPr kumimoji="1" lang="en-US" altLang="zh-CN" sz="2400" b="1" dirty="0" smtClean="0">
                <a:solidFill>
                  <a:srgbClr val="FF0000"/>
                </a:solidFill>
              </a:rPr>
              <a:t>Thread 3</a:t>
            </a:r>
            <a:endParaRPr kumimoji="1" lang="zh-CN" altLang="en-US" sz="2400" b="1" dirty="0">
              <a:solidFill>
                <a:srgbClr val="FF0000"/>
              </a:solidFill>
            </a:endParaRPr>
          </a:p>
        </p:txBody>
      </p:sp>
      <p:sp>
        <p:nvSpPr>
          <p:cNvPr id="70" name="文本框 69"/>
          <p:cNvSpPr txBox="1"/>
          <p:nvPr/>
        </p:nvSpPr>
        <p:spPr>
          <a:xfrm>
            <a:off x="6048004" y="5833248"/>
            <a:ext cx="1898811" cy="461665"/>
          </a:xfrm>
          <a:prstGeom prst="rect">
            <a:avLst/>
          </a:prstGeom>
          <a:noFill/>
        </p:spPr>
        <p:txBody>
          <a:bodyPr wrap="square" rtlCol="0">
            <a:spAutoFit/>
          </a:bodyPr>
          <a:lstStyle/>
          <a:p>
            <a:r>
              <a:rPr kumimoji="1" lang="en-US" altLang="zh-CN" sz="2400" b="1" dirty="0" smtClean="0">
                <a:solidFill>
                  <a:srgbClr val="FF0000"/>
                </a:solidFill>
              </a:rPr>
              <a:t>Thread 4</a:t>
            </a:r>
            <a:endParaRPr kumimoji="1" lang="zh-CN" altLang="en-US" sz="2400" b="1" dirty="0">
              <a:solidFill>
                <a:srgbClr val="FF0000"/>
              </a:solidFill>
            </a:endParaRPr>
          </a:p>
        </p:txBody>
      </p:sp>
    </p:spTree>
    <p:extLst>
      <p:ext uri="{BB962C8B-B14F-4D97-AF65-F5344CB8AC3E}">
        <p14:creationId xmlns:p14="http://schemas.microsoft.com/office/powerpoint/2010/main" val="31184696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mph" presetSubtype="0" fill="remove" grpId="0" nodeType="clickEffect">
                                  <p:stCondLst>
                                    <p:cond delay="0"/>
                                  </p:stCondLst>
                                  <p:childTnLst>
                                    <p:animClr clrSpc="rgb" dir="cw">
                                      <p:cBhvr override="childStyle">
                                        <p:cTn id="10" dur="250" autoRev="1" fill="remove"/>
                                        <p:tgtEl>
                                          <p:spTgt spid="21"/>
                                        </p:tgtEl>
                                        <p:attrNameLst>
                                          <p:attrName>style.color</p:attrName>
                                        </p:attrNameLst>
                                      </p:cBhvr>
                                      <p:to>
                                        <a:schemeClr val="bg1"/>
                                      </p:to>
                                    </p:animClr>
                                    <p:animClr clrSpc="rgb" dir="cw">
                                      <p:cBhvr>
                                        <p:cTn id="11" dur="250" autoRev="1" fill="remove"/>
                                        <p:tgtEl>
                                          <p:spTgt spid="21"/>
                                        </p:tgtEl>
                                        <p:attrNameLst>
                                          <p:attrName>fillcolor</p:attrName>
                                        </p:attrNameLst>
                                      </p:cBhvr>
                                      <p:to>
                                        <a:schemeClr val="bg1"/>
                                      </p:to>
                                    </p:animClr>
                                    <p:set>
                                      <p:cBhvr>
                                        <p:cTn id="12" dur="250" autoRev="1" fill="remove"/>
                                        <p:tgtEl>
                                          <p:spTgt spid="21"/>
                                        </p:tgtEl>
                                        <p:attrNameLst>
                                          <p:attrName>fill.type</p:attrName>
                                        </p:attrNameLst>
                                      </p:cBhvr>
                                      <p:to>
                                        <p:strVal val="solid"/>
                                      </p:to>
                                    </p:set>
                                    <p:set>
                                      <p:cBhvr>
                                        <p:cTn id="13" dur="250" autoRev="1" fill="remove"/>
                                        <p:tgtEl>
                                          <p:spTgt spid="21"/>
                                        </p:tgtEl>
                                        <p:attrNameLst>
                                          <p:attrName>fill.on</p:attrName>
                                        </p:attrNameLst>
                                      </p:cBhvr>
                                      <p:to>
                                        <p:strVal val="true"/>
                                      </p:to>
                                    </p:set>
                                  </p:childTnLst>
                                </p:cTn>
                              </p:par>
                              <p:par>
                                <p:cTn id="14" presetID="27" presetClass="emph" presetSubtype="0" fill="remove" grpId="0" nodeType="withEffect">
                                  <p:stCondLst>
                                    <p:cond delay="0"/>
                                  </p:stCondLst>
                                  <p:childTnLst>
                                    <p:animClr clrSpc="rgb" dir="cw">
                                      <p:cBhvr override="childStyle">
                                        <p:cTn id="15" dur="250" autoRev="1" fill="remove"/>
                                        <p:tgtEl>
                                          <p:spTgt spid="197"/>
                                        </p:tgtEl>
                                        <p:attrNameLst>
                                          <p:attrName>style.color</p:attrName>
                                        </p:attrNameLst>
                                      </p:cBhvr>
                                      <p:to>
                                        <a:schemeClr val="bg1"/>
                                      </p:to>
                                    </p:animClr>
                                    <p:animClr clrSpc="rgb" dir="cw">
                                      <p:cBhvr>
                                        <p:cTn id="16" dur="250" autoRev="1" fill="remove"/>
                                        <p:tgtEl>
                                          <p:spTgt spid="197"/>
                                        </p:tgtEl>
                                        <p:attrNameLst>
                                          <p:attrName>fillcolor</p:attrName>
                                        </p:attrNameLst>
                                      </p:cBhvr>
                                      <p:to>
                                        <a:schemeClr val="bg1"/>
                                      </p:to>
                                    </p:animClr>
                                    <p:set>
                                      <p:cBhvr>
                                        <p:cTn id="17" dur="250" autoRev="1" fill="remove"/>
                                        <p:tgtEl>
                                          <p:spTgt spid="197"/>
                                        </p:tgtEl>
                                        <p:attrNameLst>
                                          <p:attrName>fill.type</p:attrName>
                                        </p:attrNameLst>
                                      </p:cBhvr>
                                      <p:to>
                                        <p:strVal val="solid"/>
                                      </p:to>
                                    </p:set>
                                    <p:set>
                                      <p:cBhvr>
                                        <p:cTn id="18" dur="250" autoRev="1" fill="remove"/>
                                        <p:tgtEl>
                                          <p:spTgt spid="197"/>
                                        </p:tgtEl>
                                        <p:attrNameLst>
                                          <p:attrName>fill.on</p:attrName>
                                        </p:attrNameLst>
                                      </p:cBhvr>
                                      <p:to>
                                        <p:strVal val="true"/>
                                      </p:to>
                                    </p:set>
                                  </p:childTnLst>
                                </p:cTn>
                              </p:par>
                              <p:par>
                                <p:cTn id="19" presetID="27" presetClass="emph" presetSubtype="0" fill="remove" grpId="0" nodeType="withEffect">
                                  <p:stCondLst>
                                    <p:cond delay="0"/>
                                  </p:stCondLst>
                                  <p:childTnLst>
                                    <p:animClr clrSpc="rgb" dir="cw">
                                      <p:cBhvr override="childStyle">
                                        <p:cTn id="20" dur="250" autoRev="1" fill="remove"/>
                                        <p:tgtEl>
                                          <p:spTgt spid="198"/>
                                        </p:tgtEl>
                                        <p:attrNameLst>
                                          <p:attrName>style.color</p:attrName>
                                        </p:attrNameLst>
                                      </p:cBhvr>
                                      <p:to>
                                        <a:schemeClr val="bg1"/>
                                      </p:to>
                                    </p:animClr>
                                    <p:animClr clrSpc="rgb" dir="cw">
                                      <p:cBhvr>
                                        <p:cTn id="21" dur="250" autoRev="1" fill="remove"/>
                                        <p:tgtEl>
                                          <p:spTgt spid="198"/>
                                        </p:tgtEl>
                                        <p:attrNameLst>
                                          <p:attrName>fillcolor</p:attrName>
                                        </p:attrNameLst>
                                      </p:cBhvr>
                                      <p:to>
                                        <a:schemeClr val="bg1"/>
                                      </p:to>
                                    </p:animClr>
                                    <p:set>
                                      <p:cBhvr>
                                        <p:cTn id="22" dur="250" autoRev="1" fill="remove"/>
                                        <p:tgtEl>
                                          <p:spTgt spid="198"/>
                                        </p:tgtEl>
                                        <p:attrNameLst>
                                          <p:attrName>fill.type</p:attrName>
                                        </p:attrNameLst>
                                      </p:cBhvr>
                                      <p:to>
                                        <p:strVal val="solid"/>
                                      </p:to>
                                    </p:set>
                                    <p:set>
                                      <p:cBhvr>
                                        <p:cTn id="23" dur="250" autoRev="1" fill="remove"/>
                                        <p:tgtEl>
                                          <p:spTgt spid="198"/>
                                        </p:tgtEl>
                                        <p:attrNameLst>
                                          <p:attrName>fill.on</p:attrName>
                                        </p:attrNameLst>
                                      </p:cBhvr>
                                      <p:to>
                                        <p:strVal val="true"/>
                                      </p:to>
                                    </p:set>
                                  </p:childTnLst>
                                </p:cTn>
                              </p:par>
                              <p:par>
                                <p:cTn id="24" presetID="27" presetClass="emph" presetSubtype="0" fill="remove" grpId="0" nodeType="withEffect">
                                  <p:stCondLst>
                                    <p:cond delay="0"/>
                                  </p:stCondLst>
                                  <p:childTnLst>
                                    <p:animClr clrSpc="rgb" dir="cw">
                                      <p:cBhvr override="childStyle">
                                        <p:cTn id="25" dur="250" autoRev="1" fill="remove"/>
                                        <p:tgtEl>
                                          <p:spTgt spid="237"/>
                                        </p:tgtEl>
                                        <p:attrNameLst>
                                          <p:attrName>style.color</p:attrName>
                                        </p:attrNameLst>
                                      </p:cBhvr>
                                      <p:to>
                                        <a:schemeClr val="bg1"/>
                                      </p:to>
                                    </p:animClr>
                                    <p:animClr clrSpc="rgb" dir="cw">
                                      <p:cBhvr>
                                        <p:cTn id="26" dur="250" autoRev="1" fill="remove"/>
                                        <p:tgtEl>
                                          <p:spTgt spid="237"/>
                                        </p:tgtEl>
                                        <p:attrNameLst>
                                          <p:attrName>fillcolor</p:attrName>
                                        </p:attrNameLst>
                                      </p:cBhvr>
                                      <p:to>
                                        <a:schemeClr val="bg1"/>
                                      </p:to>
                                    </p:animClr>
                                    <p:set>
                                      <p:cBhvr>
                                        <p:cTn id="27" dur="250" autoRev="1" fill="remove"/>
                                        <p:tgtEl>
                                          <p:spTgt spid="237"/>
                                        </p:tgtEl>
                                        <p:attrNameLst>
                                          <p:attrName>fill.type</p:attrName>
                                        </p:attrNameLst>
                                      </p:cBhvr>
                                      <p:to>
                                        <p:strVal val="solid"/>
                                      </p:to>
                                    </p:set>
                                    <p:set>
                                      <p:cBhvr>
                                        <p:cTn id="28" dur="250" autoRev="1" fill="remove"/>
                                        <p:tgtEl>
                                          <p:spTgt spid="237"/>
                                        </p:tgtEl>
                                        <p:attrNameLst>
                                          <p:attrName>fill.on</p:attrName>
                                        </p:attrNameLst>
                                      </p:cBhvr>
                                      <p:to>
                                        <p:strVal val="true"/>
                                      </p:to>
                                    </p:set>
                                  </p:childTnLst>
                                </p:cTn>
                              </p:par>
                            </p:childTnLst>
                          </p:cTn>
                        </p:par>
                        <p:par>
                          <p:cTn id="29" fill="hold">
                            <p:stCondLst>
                              <p:cond delay="500"/>
                            </p:stCondLst>
                            <p:childTnLst>
                              <p:par>
                                <p:cTn id="30" presetID="27" presetClass="emph" presetSubtype="0" fill="remove" grpId="1" nodeType="afterEffect">
                                  <p:stCondLst>
                                    <p:cond delay="0"/>
                                  </p:stCondLst>
                                  <p:childTnLst>
                                    <p:animClr clrSpc="rgb" dir="cw">
                                      <p:cBhvr override="childStyle">
                                        <p:cTn id="31" dur="250" autoRev="1" fill="remove"/>
                                        <p:tgtEl>
                                          <p:spTgt spid="21"/>
                                        </p:tgtEl>
                                        <p:attrNameLst>
                                          <p:attrName>style.color</p:attrName>
                                        </p:attrNameLst>
                                      </p:cBhvr>
                                      <p:to>
                                        <a:schemeClr val="bg1"/>
                                      </p:to>
                                    </p:animClr>
                                    <p:animClr clrSpc="rgb" dir="cw">
                                      <p:cBhvr>
                                        <p:cTn id="32" dur="250" autoRev="1" fill="remove"/>
                                        <p:tgtEl>
                                          <p:spTgt spid="21"/>
                                        </p:tgtEl>
                                        <p:attrNameLst>
                                          <p:attrName>fillcolor</p:attrName>
                                        </p:attrNameLst>
                                      </p:cBhvr>
                                      <p:to>
                                        <a:schemeClr val="bg1"/>
                                      </p:to>
                                    </p:animClr>
                                    <p:set>
                                      <p:cBhvr>
                                        <p:cTn id="33" dur="250" autoRev="1" fill="remove"/>
                                        <p:tgtEl>
                                          <p:spTgt spid="21"/>
                                        </p:tgtEl>
                                        <p:attrNameLst>
                                          <p:attrName>fill.type</p:attrName>
                                        </p:attrNameLst>
                                      </p:cBhvr>
                                      <p:to>
                                        <p:strVal val="solid"/>
                                      </p:to>
                                    </p:set>
                                    <p:set>
                                      <p:cBhvr>
                                        <p:cTn id="34" dur="250" autoRev="1" fill="remove"/>
                                        <p:tgtEl>
                                          <p:spTgt spid="21"/>
                                        </p:tgtEl>
                                        <p:attrNameLst>
                                          <p:attrName>fill.on</p:attrName>
                                        </p:attrNameLst>
                                      </p:cBhvr>
                                      <p:to>
                                        <p:strVal val="true"/>
                                      </p:to>
                                    </p:set>
                                  </p:childTnLst>
                                </p:cTn>
                              </p:par>
                              <p:par>
                                <p:cTn id="35" presetID="27" presetClass="emph" presetSubtype="0" fill="remove" grpId="1" nodeType="withEffect">
                                  <p:stCondLst>
                                    <p:cond delay="0"/>
                                  </p:stCondLst>
                                  <p:childTnLst>
                                    <p:animClr clrSpc="rgb" dir="cw">
                                      <p:cBhvr override="childStyle">
                                        <p:cTn id="36" dur="250" autoRev="1" fill="remove"/>
                                        <p:tgtEl>
                                          <p:spTgt spid="197"/>
                                        </p:tgtEl>
                                        <p:attrNameLst>
                                          <p:attrName>style.color</p:attrName>
                                        </p:attrNameLst>
                                      </p:cBhvr>
                                      <p:to>
                                        <a:schemeClr val="bg1"/>
                                      </p:to>
                                    </p:animClr>
                                    <p:animClr clrSpc="rgb" dir="cw">
                                      <p:cBhvr>
                                        <p:cTn id="37" dur="250" autoRev="1" fill="remove"/>
                                        <p:tgtEl>
                                          <p:spTgt spid="197"/>
                                        </p:tgtEl>
                                        <p:attrNameLst>
                                          <p:attrName>fillcolor</p:attrName>
                                        </p:attrNameLst>
                                      </p:cBhvr>
                                      <p:to>
                                        <a:schemeClr val="bg1"/>
                                      </p:to>
                                    </p:animClr>
                                    <p:set>
                                      <p:cBhvr>
                                        <p:cTn id="38" dur="250" autoRev="1" fill="remove"/>
                                        <p:tgtEl>
                                          <p:spTgt spid="197"/>
                                        </p:tgtEl>
                                        <p:attrNameLst>
                                          <p:attrName>fill.type</p:attrName>
                                        </p:attrNameLst>
                                      </p:cBhvr>
                                      <p:to>
                                        <p:strVal val="solid"/>
                                      </p:to>
                                    </p:set>
                                    <p:set>
                                      <p:cBhvr>
                                        <p:cTn id="39" dur="250" autoRev="1" fill="remove"/>
                                        <p:tgtEl>
                                          <p:spTgt spid="197"/>
                                        </p:tgtEl>
                                        <p:attrNameLst>
                                          <p:attrName>fill.on</p:attrName>
                                        </p:attrNameLst>
                                      </p:cBhvr>
                                      <p:to>
                                        <p:strVal val="true"/>
                                      </p:to>
                                    </p:set>
                                  </p:childTnLst>
                                </p:cTn>
                              </p:par>
                              <p:par>
                                <p:cTn id="40" presetID="27" presetClass="emph" presetSubtype="0" fill="remove" grpId="1" nodeType="withEffect">
                                  <p:stCondLst>
                                    <p:cond delay="0"/>
                                  </p:stCondLst>
                                  <p:childTnLst>
                                    <p:animClr clrSpc="rgb" dir="cw">
                                      <p:cBhvr override="childStyle">
                                        <p:cTn id="41" dur="250" autoRev="1" fill="remove"/>
                                        <p:tgtEl>
                                          <p:spTgt spid="198"/>
                                        </p:tgtEl>
                                        <p:attrNameLst>
                                          <p:attrName>style.color</p:attrName>
                                        </p:attrNameLst>
                                      </p:cBhvr>
                                      <p:to>
                                        <a:schemeClr val="bg1"/>
                                      </p:to>
                                    </p:animClr>
                                    <p:animClr clrSpc="rgb" dir="cw">
                                      <p:cBhvr>
                                        <p:cTn id="42" dur="250" autoRev="1" fill="remove"/>
                                        <p:tgtEl>
                                          <p:spTgt spid="198"/>
                                        </p:tgtEl>
                                        <p:attrNameLst>
                                          <p:attrName>fillcolor</p:attrName>
                                        </p:attrNameLst>
                                      </p:cBhvr>
                                      <p:to>
                                        <a:schemeClr val="bg1"/>
                                      </p:to>
                                    </p:animClr>
                                    <p:set>
                                      <p:cBhvr>
                                        <p:cTn id="43" dur="250" autoRev="1" fill="remove"/>
                                        <p:tgtEl>
                                          <p:spTgt spid="198"/>
                                        </p:tgtEl>
                                        <p:attrNameLst>
                                          <p:attrName>fill.type</p:attrName>
                                        </p:attrNameLst>
                                      </p:cBhvr>
                                      <p:to>
                                        <p:strVal val="solid"/>
                                      </p:to>
                                    </p:set>
                                    <p:set>
                                      <p:cBhvr>
                                        <p:cTn id="44" dur="250" autoRev="1" fill="remove"/>
                                        <p:tgtEl>
                                          <p:spTgt spid="198"/>
                                        </p:tgtEl>
                                        <p:attrNameLst>
                                          <p:attrName>fill.on</p:attrName>
                                        </p:attrNameLst>
                                      </p:cBhvr>
                                      <p:to>
                                        <p:strVal val="true"/>
                                      </p:to>
                                    </p:set>
                                  </p:childTnLst>
                                </p:cTn>
                              </p:par>
                              <p:par>
                                <p:cTn id="45" presetID="27" presetClass="emph" presetSubtype="0" fill="remove" grpId="1" nodeType="withEffect">
                                  <p:stCondLst>
                                    <p:cond delay="0"/>
                                  </p:stCondLst>
                                  <p:childTnLst>
                                    <p:animClr clrSpc="rgb" dir="cw">
                                      <p:cBhvr override="childStyle">
                                        <p:cTn id="46" dur="250" autoRev="1" fill="remove"/>
                                        <p:tgtEl>
                                          <p:spTgt spid="237"/>
                                        </p:tgtEl>
                                        <p:attrNameLst>
                                          <p:attrName>style.color</p:attrName>
                                        </p:attrNameLst>
                                      </p:cBhvr>
                                      <p:to>
                                        <a:schemeClr val="bg1"/>
                                      </p:to>
                                    </p:animClr>
                                    <p:animClr clrSpc="rgb" dir="cw">
                                      <p:cBhvr>
                                        <p:cTn id="47" dur="250" autoRev="1" fill="remove"/>
                                        <p:tgtEl>
                                          <p:spTgt spid="237"/>
                                        </p:tgtEl>
                                        <p:attrNameLst>
                                          <p:attrName>fillcolor</p:attrName>
                                        </p:attrNameLst>
                                      </p:cBhvr>
                                      <p:to>
                                        <a:schemeClr val="bg1"/>
                                      </p:to>
                                    </p:animClr>
                                    <p:set>
                                      <p:cBhvr>
                                        <p:cTn id="48" dur="250" autoRev="1" fill="remove"/>
                                        <p:tgtEl>
                                          <p:spTgt spid="237"/>
                                        </p:tgtEl>
                                        <p:attrNameLst>
                                          <p:attrName>fill.type</p:attrName>
                                        </p:attrNameLst>
                                      </p:cBhvr>
                                      <p:to>
                                        <p:strVal val="solid"/>
                                      </p:to>
                                    </p:set>
                                    <p:set>
                                      <p:cBhvr>
                                        <p:cTn id="49" dur="250" autoRev="1" fill="remove"/>
                                        <p:tgtEl>
                                          <p:spTgt spid="237"/>
                                        </p:tgtEl>
                                        <p:attrNameLst>
                                          <p:attrName>fill.on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69"/>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197" grpId="0" animBg="1"/>
      <p:bldP spid="197" grpId="1" animBg="1"/>
      <p:bldP spid="198" grpId="0" animBg="1"/>
      <p:bldP spid="198" grpId="1" animBg="1"/>
      <p:bldP spid="237" grpId="0" animBg="1"/>
      <p:bldP spid="237" grpId="1" animBg="1"/>
      <p:bldP spid="265" grpId="0" animBg="1"/>
      <p:bldP spid="3" grpId="0"/>
      <p:bldP spid="68" grpId="0"/>
      <p:bldP spid="69" grpId="0"/>
      <p:bldP spid="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2725" y="1250119"/>
            <a:ext cx="8692949" cy="1077218"/>
          </a:xfrm>
          <a:prstGeom prst="rect">
            <a:avLst/>
          </a:prstGeom>
          <a:noFill/>
        </p:spPr>
        <p:txBody>
          <a:bodyPr wrap="square" rtlCol="0">
            <a:spAutoFit/>
          </a:bodyPr>
          <a:lstStyle/>
          <a:p>
            <a:pPr marL="457200" indent="-457200">
              <a:buFont typeface="Arial"/>
              <a:buChar char="•"/>
            </a:pPr>
            <a:r>
              <a:rPr kumimoji="1" lang="en-US" altLang="zh-CN" sz="3200" b="1" dirty="0" smtClean="0"/>
              <a:t>Some bits in page frame number (</a:t>
            </a:r>
            <a:r>
              <a:rPr kumimoji="1" lang="en-US" altLang="zh-CN" sz="3200" b="1" dirty="0" err="1" smtClean="0"/>
              <a:t>pfn</a:t>
            </a:r>
            <a:r>
              <a:rPr kumimoji="1" lang="en-US" altLang="zh-CN" sz="3200" b="1" dirty="0" smtClean="0"/>
              <a:t>) denotes the bank address</a:t>
            </a:r>
            <a:endParaRPr kumimoji="1" lang="zh-CN" altLang="en-US" sz="3200" b="1" dirty="0"/>
          </a:p>
        </p:txBody>
      </p:sp>
      <p:pic>
        <p:nvPicPr>
          <p:cNvPr id="5" name="图片 4"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043" y="2330935"/>
            <a:ext cx="7104166" cy="1790137"/>
          </a:xfrm>
          <a:prstGeom prst="rect">
            <a:avLst/>
          </a:prstGeom>
        </p:spPr>
      </p:pic>
      <p:sp>
        <p:nvSpPr>
          <p:cNvPr id="37" name="标题 1"/>
          <p:cNvSpPr txBox="1">
            <a:spLocks/>
          </p:cNvSpPr>
          <p:nvPr/>
        </p:nvSpPr>
        <p:spPr>
          <a:xfrm>
            <a:off x="617237" y="259255"/>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ltLang="zh-CN" b="1" dirty="0" smtClean="0">
                <a:latin typeface="Calibri" charset="0"/>
                <a:ea typeface="宋体" charset="0"/>
              </a:rPr>
              <a:t>Bank bits in PFN</a:t>
            </a:r>
            <a:endParaRPr lang="zh-CN" altLang="en-US" b="1" dirty="0">
              <a:latin typeface="Calibri" charset="0"/>
              <a:ea typeface="宋体" charset="0"/>
            </a:endParaRPr>
          </a:p>
        </p:txBody>
      </p:sp>
      <p:sp>
        <p:nvSpPr>
          <p:cNvPr id="38" name="文本框 37"/>
          <p:cNvSpPr txBox="1"/>
          <p:nvPr/>
        </p:nvSpPr>
        <p:spPr>
          <a:xfrm>
            <a:off x="4274611" y="4949635"/>
            <a:ext cx="4869389" cy="1077218"/>
          </a:xfrm>
          <a:prstGeom prst="rect">
            <a:avLst/>
          </a:prstGeom>
          <a:noFill/>
        </p:spPr>
        <p:txBody>
          <a:bodyPr wrap="square" rtlCol="0">
            <a:spAutoFit/>
          </a:bodyPr>
          <a:lstStyle/>
          <a:p>
            <a:r>
              <a:rPr kumimoji="1" lang="en-US" altLang="zh-CN" sz="3200" b="1" dirty="0" smtClean="0">
                <a:solidFill>
                  <a:srgbClr val="FF0000"/>
                </a:solidFill>
              </a:rPr>
              <a:t>We could extend page-coloring to </a:t>
            </a:r>
            <a:r>
              <a:rPr kumimoji="1" lang="en-US" altLang="zh-CN" sz="3200" b="1" dirty="0">
                <a:solidFill>
                  <a:srgbClr val="FF0000"/>
                </a:solidFill>
              </a:rPr>
              <a:t>p</a:t>
            </a:r>
            <a:r>
              <a:rPr kumimoji="1" lang="en-US" altLang="zh-CN" sz="3200" b="1" dirty="0" smtClean="0">
                <a:solidFill>
                  <a:srgbClr val="FF0000"/>
                </a:solidFill>
              </a:rPr>
              <a:t>artition banks</a:t>
            </a:r>
            <a:endParaRPr kumimoji="1" lang="zh-CN" altLang="en-US" sz="3200" b="1" dirty="0">
              <a:solidFill>
                <a:srgbClr val="FF0000"/>
              </a:solidFill>
            </a:endParaRPr>
          </a:p>
        </p:txBody>
      </p:sp>
      <p:pic>
        <p:nvPicPr>
          <p:cNvPr id="36" name="图片 35" descr="未命名.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8222" y="6210431"/>
            <a:ext cx="1045778" cy="656852"/>
          </a:xfrm>
          <a:prstGeom prst="rect">
            <a:avLst/>
          </a:prstGeom>
        </p:spPr>
      </p:pic>
      <p:sp>
        <p:nvSpPr>
          <p:cNvPr id="39" name="圆角矩形 38"/>
          <p:cNvSpPr>
            <a:spLocks noChangeArrowheads="1"/>
          </p:cNvSpPr>
          <p:nvPr/>
        </p:nvSpPr>
        <p:spPr bwMode="auto">
          <a:xfrm>
            <a:off x="1955092" y="5020254"/>
            <a:ext cx="523438" cy="667140"/>
          </a:xfrm>
          <a:prstGeom prst="roundRect">
            <a:avLst>
              <a:gd name="adj" fmla="val 1315"/>
            </a:avLst>
          </a:prstGeom>
          <a:solidFill>
            <a:schemeClr val="accent3">
              <a:lumMod val="75000"/>
            </a:schemeClr>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40" name="圆角矩形 39"/>
          <p:cNvSpPr/>
          <p:nvPr/>
        </p:nvSpPr>
        <p:spPr bwMode="auto">
          <a:xfrm>
            <a:off x="1955092" y="4918199"/>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 name="圆角矩形 40"/>
          <p:cNvSpPr>
            <a:spLocks noChangeArrowheads="1"/>
          </p:cNvSpPr>
          <p:nvPr/>
        </p:nvSpPr>
        <p:spPr bwMode="auto">
          <a:xfrm>
            <a:off x="2107492" y="5172654"/>
            <a:ext cx="523438" cy="667140"/>
          </a:xfrm>
          <a:prstGeom prst="roundRect">
            <a:avLst>
              <a:gd name="adj" fmla="val 1315"/>
            </a:avLst>
          </a:prstGeom>
          <a:solidFill>
            <a:srgbClr val="C4BD97"/>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42" name="圆角矩形 41"/>
          <p:cNvSpPr/>
          <p:nvPr/>
        </p:nvSpPr>
        <p:spPr bwMode="auto">
          <a:xfrm>
            <a:off x="2107492" y="5070599"/>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圆角矩形 42"/>
          <p:cNvSpPr>
            <a:spLocks noChangeArrowheads="1"/>
          </p:cNvSpPr>
          <p:nvPr/>
        </p:nvSpPr>
        <p:spPr bwMode="auto">
          <a:xfrm>
            <a:off x="2259892" y="5325054"/>
            <a:ext cx="523438" cy="667140"/>
          </a:xfrm>
          <a:prstGeom prst="roundRect">
            <a:avLst>
              <a:gd name="adj" fmla="val 1315"/>
            </a:avLst>
          </a:prstGeom>
          <a:solidFill>
            <a:srgbClr val="C0504D"/>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44" name="圆角矩形 43"/>
          <p:cNvSpPr/>
          <p:nvPr/>
        </p:nvSpPr>
        <p:spPr bwMode="auto">
          <a:xfrm>
            <a:off x="2259892" y="5222999"/>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 name="圆角矩形 44"/>
          <p:cNvSpPr>
            <a:spLocks noChangeArrowheads="1"/>
          </p:cNvSpPr>
          <p:nvPr/>
        </p:nvSpPr>
        <p:spPr bwMode="auto">
          <a:xfrm>
            <a:off x="2412292" y="5477454"/>
            <a:ext cx="523438" cy="667140"/>
          </a:xfrm>
          <a:prstGeom prst="roundRect">
            <a:avLst>
              <a:gd name="adj" fmla="val 1315"/>
            </a:avLst>
          </a:prstGeom>
          <a:solidFill>
            <a:srgbClr val="77933C"/>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46" name="圆角矩形 45"/>
          <p:cNvSpPr/>
          <p:nvPr/>
        </p:nvSpPr>
        <p:spPr bwMode="auto">
          <a:xfrm>
            <a:off x="2412292" y="5375399"/>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 name="圆角矩形 46"/>
          <p:cNvSpPr>
            <a:spLocks noChangeArrowheads="1"/>
          </p:cNvSpPr>
          <p:nvPr/>
        </p:nvSpPr>
        <p:spPr bwMode="auto">
          <a:xfrm>
            <a:off x="2564692" y="5629854"/>
            <a:ext cx="523438" cy="667140"/>
          </a:xfrm>
          <a:prstGeom prst="roundRect">
            <a:avLst>
              <a:gd name="adj" fmla="val 1315"/>
            </a:avLst>
          </a:prstGeom>
          <a:solidFill>
            <a:srgbClr val="C4BD97"/>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48" name="圆角矩形 47"/>
          <p:cNvSpPr/>
          <p:nvPr/>
        </p:nvSpPr>
        <p:spPr bwMode="auto">
          <a:xfrm>
            <a:off x="2564692" y="5527799"/>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 name="圆角矩形 48"/>
          <p:cNvSpPr>
            <a:spLocks noChangeArrowheads="1"/>
          </p:cNvSpPr>
          <p:nvPr/>
        </p:nvSpPr>
        <p:spPr bwMode="auto">
          <a:xfrm>
            <a:off x="2717092" y="5782254"/>
            <a:ext cx="523438" cy="667140"/>
          </a:xfrm>
          <a:prstGeom prst="roundRect">
            <a:avLst>
              <a:gd name="adj" fmla="val 1315"/>
            </a:avLst>
          </a:prstGeom>
          <a:solidFill>
            <a:srgbClr val="C0504D"/>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50" name="圆角矩形 49"/>
          <p:cNvSpPr/>
          <p:nvPr/>
        </p:nvSpPr>
        <p:spPr bwMode="auto">
          <a:xfrm>
            <a:off x="2717092" y="5680199"/>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 name="圆角矩形 50"/>
          <p:cNvSpPr>
            <a:spLocks noChangeArrowheads="1"/>
          </p:cNvSpPr>
          <p:nvPr/>
        </p:nvSpPr>
        <p:spPr bwMode="auto">
          <a:xfrm>
            <a:off x="2869492" y="5934654"/>
            <a:ext cx="523438" cy="667140"/>
          </a:xfrm>
          <a:prstGeom prst="roundRect">
            <a:avLst>
              <a:gd name="adj" fmla="val 1315"/>
            </a:avLst>
          </a:prstGeom>
          <a:solidFill>
            <a:srgbClr val="C4BD97"/>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52" name="圆角矩形 51"/>
          <p:cNvSpPr/>
          <p:nvPr/>
        </p:nvSpPr>
        <p:spPr bwMode="auto">
          <a:xfrm>
            <a:off x="2869492" y="5832599"/>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 name="圆角矩形 52"/>
          <p:cNvSpPr>
            <a:spLocks noChangeArrowheads="1"/>
          </p:cNvSpPr>
          <p:nvPr/>
        </p:nvSpPr>
        <p:spPr bwMode="auto">
          <a:xfrm>
            <a:off x="3019180" y="6111078"/>
            <a:ext cx="523438" cy="667140"/>
          </a:xfrm>
          <a:prstGeom prst="roundRect">
            <a:avLst>
              <a:gd name="adj" fmla="val 1315"/>
            </a:avLst>
          </a:prstGeom>
          <a:solidFill>
            <a:srgbClr val="C0504D"/>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54" name="圆角矩形 53"/>
          <p:cNvSpPr/>
          <p:nvPr/>
        </p:nvSpPr>
        <p:spPr bwMode="auto">
          <a:xfrm>
            <a:off x="3019180" y="6009023"/>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文本框 1"/>
          <p:cNvSpPr txBox="1"/>
          <p:nvPr/>
        </p:nvSpPr>
        <p:spPr>
          <a:xfrm>
            <a:off x="1269973" y="5933730"/>
            <a:ext cx="1042737" cy="830997"/>
          </a:xfrm>
          <a:prstGeom prst="rect">
            <a:avLst/>
          </a:prstGeom>
          <a:noFill/>
        </p:spPr>
        <p:txBody>
          <a:bodyPr wrap="square" rtlCol="0">
            <a:spAutoFit/>
          </a:bodyPr>
          <a:lstStyle/>
          <a:p>
            <a:r>
              <a:rPr kumimoji="1" lang="en-US" altLang="zh-CN" sz="2400" b="1" dirty="0" smtClean="0"/>
              <a:t>DRAM Banks</a:t>
            </a:r>
            <a:endParaRPr kumimoji="1" lang="zh-CN" altLang="en-US" sz="2400" b="1" dirty="0"/>
          </a:p>
        </p:txBody>
      </p:sp>
      <p:cxnSp>
        <p:nvCxnSpPr>
          <p:cNvPr id="19" name="直线连接符 18"/>
          <p:cNvCxnSpPr/>
          <p:nvPr/>
        </p:nvCxnSpPr>
        <p:spPr>
          <a:xfrm>
            <a:off x="5026526" y="3970421"/>
            <a:ext cx="0" cy="508003"/>
          </a:xfrm>
          <a:prstGeom prst="line">
            <a:avLst/>
          </a:prstGeom>
          <a:ln>
            <a:prstDash val="solid"/>
          </a:ln>
        </p:spPr>
        <p:style>
          <a:lnRef idx="2">
            <a:schemeClr val="accent1"/>
          </a:lnRef>
          <a:fillRef idx="0">
            <a:schemeClr val="accent1"/>
          </a:fillRef>
          <a:effectRef idx="1">
            <a:schemeClr val="accent1"/>
          </a:effectRef>
          <a:fontRef idx="minor">
            <a:schemeClr val="tx1"/>
          </a:fontRef>
        </p:style>
      </p:cxnSp>
      <p:cxnSp>
        <p:nvCxnSpPr>
          <p:cNvPr id="61" name="直线箭头连接符 60"/>
          <p:cNvCxnSpPr/>
          <p:nvPr/>
        </p:nvCxnSpPr>
        <p:spPr>
          <a:xfrm flipH="1">
            <a:off x="3392930" y="4478424"/>
            <a:ext cx="1633596" cy="657071"/>
          </a:xfrm>
          <a:prstGeom prst="straightConnector1">
            <a:avLst/>
          </a:prstGeom>
          <a:ln>
            <a:prstDash val="solid"/>
            <a:tailEnd type="arrow"/>
          </a:ln>
        </p:spPr>
        <p:style>
          <a:lnRef idx="2">
            <a:schemeClr val="accent1"/>
          </a:lnRef>
          <a:fillRef idx="0">
            <a:schemeClr val="accent1"/>
          </a:fillRef>
          <a:effectRef idx="1">
            <a:schemeClr val="accent1"/>
          </a:effectRef>
          <a:fontRef idx="minor">
            <a:schemeClr val="tx1"/>
          </a:fontRef>
        </p:style>
      </p:cxnSp>
      <p:sp>
        <p:nvSpPr>
          <p:cNvPr id="65" name="右大括号 64"/>
          <p:cNvSpPr/>
          <p:nvPr/>
        </p:nvSpPr>
        <p:spPr>
          <a:xfrm rot="18918404">
            <a:off x="2944659" y="4365267"/>
            <a:ext cx="429920" cy="1842824"/>
          </a:xfrm>
          <a:prstGeom prst="rightBrace">
            <a:avLst/>
          </a:prstGeom>
          <a:ln>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dirty="0"/>
          </a:p>
        </p:txBody>
      </p:sp>
      <p:sp>
        <p:nvSpPr>
          <p:cNvPr id="70" name="矩形 69"/>
          <p:cNvSpPr/>
          <p:nvPr/>
        </p:nvSpPr>
        <p:spPr>
          <a:xfrm>
            <a:off x="4593619" y="2979679"/>
            <a:ext cx="865814" cy="990742"/>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3288189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2" grpId="0"/>
      <p:bldP spid="65" grpId="0" animBg="1"/>
      <p:bldP spid="7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2725" y="1418660"/>
            <a:ext cx="8692949" cy="584776"/>
          </a:xfrm>
          <a:prstGeom prst="rect">
            <a:avLst/>
          </a:prstGeom>
          <a:noFill/>
        </p:spPr>
        <p:txBody>
          <a:bodyPr wrap="square" rtlCol="0">
            <a:spAutoFit/>
          </a:bodyPr>
          <a:lstStyle/>
          <a:p>
            <a:pPr marL="457200" indent="-457200">
              <a:buFont typeface="Arial"/>
              <a:buChar char="•"/>
            </a:pPr>
            <a:r>
              <a:rPr kumimoji="1" lang="en-US" altLang="zh-CN" sz="3200" b="1" dirty="0" smtClean="0"/>
              <a:t>Banks are colored into diff. groups</a:t>
            </a:r>
            <a:endParaRPr kumimoji="1" lang="zh-CN" altLang="en-US" sz="3200" b="1" dirty="0"/>
          </a:p>
        </p:txBody>
      </p:sp>
      <p:sp>
        <p:nvSpPr>
          <p:cNvPr id="37" name="标题 1"/>
          <p:cNvSpPr txBox="1">
            <a:spLocks/>
          </p:cNvSpPr>
          <p:nvPr/>
        </p:nvSpPr>
        <p:spPr>
          <a:xfrm>
            <a:off x="496287" y="259255"/>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ltLang="zh-CN" b="1" dirty="0" smtClean="0">
                <a:latin typeface="Calibri" charset="0"/>
                <a:ea typeface="宋体" charset="0"/>
              </a:rPr>
              <a:t>Partitioning banks into groups</a:t>
            </a:r>
            <a:endParaRPr lang="zh-CN" altLang="en-US" b="1" dirty="0">
              <a:latin typeface="Calibri" charset="0"/>
              <a:ea typeface="宋体" charset="0"/>
            </a:endParaRPr>
          </a:p>
        </p:txBody>
      </p:sp>
      <p:pic>
        <p:nvPicPr>
          <p:cNvPr id="36" name="图片 35"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222" y="6210431"/>
            <a:ext cx="1045778" cy="656852"/>
          </a:xfrm>
          <a:prstGeom prst="rect">
            <a:avLst/>
          </a:prstGeom>
        </p:spPr>
      </p:pic>
      <p:sp>
        <p:nvSpPr>
          <p:cNvPr id="39" name="圆角矩形 38"/>
          <p:cNvSpPr>
            <a:spLocks noChangeArrowheads="1"/>
          </p:cNvSpPr>
          <p:nvPr/>
        </p:nvSpPr>
        <p:spPr bwMode="auto">
          <a:xfrm>
            <a:off x="7349575" y="3597581"/>
            <a:ext cx="523438" cy="667140"/>
          </a:xfrm>
          <a:prstGeom prst="roundRect">
            <a:avLst>
              <a:gd name="adj" fmla="val 1315"/>
            </a:avLst>
          </a:prstGeom>
          <a:solidFill>
            <a:schemeClr val="accent3">
              <a:lumMod val="75000"/>
            </a:schemeClr>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40" name="圆角矩形 39"/>
          <p:cNvSpPr/>
          <p:nvPr/>
        </p:nvSpPr>
        <p:spPr bwMode="auto">
          <a:xfrm>
            <a:off x="7349575" y="3495526"/>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 name="圆角矩形 40"/>
          <p:cNvSpPr>
            <a:spLocks noChangeArrowheads="1"/>
          </p:cNvSpPr>
          <p:nvPr/>
        </p:nvSpPr>
        <p:spPr bwMode="auto">
          <a:xfrm>
            <a:off x="1330059" y="3566095"/>
            <a:ext cx="523438" cy="667140"/>
          </a:xfrm>
          <a:prstGeom prst="roundRect">
            <a:avLst>
              <a:gd name="adj" fmla="val 1315"/>
            </a:avLst>
          </a:prstGeom>
          <a:solidFill>
            <a:schemeClr val="accent4">
              <a:lumMod val="75000"/>
            </a:schemeClr>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42" name="圆角矩形 41"/>
          <p:cNvSpPr/>
          <p:nvPr/>
        </p:nvSpPr>
        <p:spPr bwMode="auto">
          <a:xfrm>
            <a:off x="1330059" y="3464040"/>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圆角矩形 42"/>
          <p:cNvSpPr>
            <a:spLocks noChangeArrowheads="1"/>
          </p:cNvSpPr>
          <p:nvPr/>
        </p:nvSpPr>
        <p:spPr bwMode="auto">
          <a:xfrm>
            <a:off x="5356276" y="3597581"/>
            <a:ext cx="523438" cy="667140"/>
          </a:xfrm>
          <a:prstGeom prst="roundRect">
            <a:avLst>
              <a:gd name="adj" fmla="val 1315"/>
            </a:avLst>
          </a:prstGeom>
          <a:solidFill>
            <a:srgbClr val="C0504D"/>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44" name="圆角矩形 43"/>
          <p:cNvSpPr/>
          <p:nvPr/>
        </p:nvSpPr>
        <p:spPr bwMode="auto">
          <a:xfrm>
            <a:off x="5356276" y="3495526"/>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 name="圆角矩形 44"/>
          <p:cNvSpPr>
            <a:spLocks noChangeArrowheads="1"/>
          </p:cNvSpPr>
          <p:nvPr/>
        </p:nvSpPr>
        <p:spPr bwMode="auto">
          <a:xfrm>
            <a:off x="6573060" y="3597581"/>
            <a:ext cx="523438" cy="667140"/>
          </a:xfrm>
          <a:prstGeom prst="roundRect">
            <a:avLst>
              <a:gd name="adj" fmla="val 1315"/>
            </a:avLst>
          </a:prstGeom>
          <a:solidFill>
            <a:srgbClr val="77933C"/>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46" name="圆角矩形 45"/>
          <p:cNvSpPr/>
          <p:nvPr/>
        </p:nvSpPr>
        <p:spPr bwMode="auto">
          <a:xfrm>
            <a:off x="6573060" y="3495526"/>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 name="圆角矩形 46"/>
          <p:cNvSpPr>
            <a:spLocks noChangeArrowheads="1"/>
          </p:cNvSpPr>
          <p:nvPr/>
        </p:nvSpPr>
        <p:spPr bwMode="auto">
          <a:xfrm>
            <a:off x="2058715" y="3566095"/>
            <a:ext cx="523438" cy="667140"/>
          </a:xfrm>
          <a:prstGeom prst="roundRect">
            <a:avLst>
              <a:gd name="adj" fmla="val 1315"/>
            </a:avLst>
          </a:prstGeom>
          <a:solidFill>
            <a:srgbClr val="604A7B"/>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48" name="圆角矩形 47"/>
          <p:cNvSpPr/>
          <p:nvPr/>
        </p:nvSpPr>
        <p:spPr bwMode="auto">
          <a:xfrm>
            <a:off x="2058715" y="3464040"/>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 name="圆角矩形 48"/>
          <p:cNvSpPr>
            <a:spLocks noChangeArrowheads="1"/>
          </p:cNvSpPr>
          <p:nvPr/>
        </p:nvSpPr>
        <p:spPr bwMode="auto">
          <a:xfrm>
            <a:off x="3938687" y="3595368"/>
            <a:ext cx="523438" cy="667140"/>
          </a:xfrm>
          <a:prstGeom prst="roundRect">
            <a:avLst>
              <a:gd name="adj" fmla="val 1315"/>
            </a:avLst>
          </a:prstGeom>
          <a:solidFill>
            <a:srgbClr val="C0504D"/>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50" name="圆角矩形 49"/>
          <p:cNvSpPr/>
          <p:nvPr/>
        </p:nvSpPr>
        <p:spPr bwMode="auto">
          <a:xfrm>
            <a:off x="3938687" y="3493313"/>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 name="圆角矩形 50"/>
          <p:cNvSpPr>
            <a:spLocks noChangeArrowheads="1"/>
          </p:cNvSpPr>
          <p:nvPr/>
        </p:nvSpPr>
        <p:spPr bwMode="auto">
          <a:xfrm>
            <a:off x="2765408" y="3580396"/>
            <a:ext cx="523438" cy="667140"/>
          </a:xfrm>
          <a:prstGeom prst="roundRect">
            <a:avLst>
              <a:gd name="adj" fmla="val 1315"/>
            </a:avLst>
          </a:prstGeom>
          <a:solidFill>
            <a:srgbClr val="604A7B"/>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52" name="圆角矩形 51"/>
          <p:cNvSpPr/>
          <p:nvPr/>
        </p:nvSpPr>
        <p:spPr bwMode="auto">
          <a:xfrm>
            <a:off x="2765408" y="3464040"/>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文本框 1"/>
          <p:cNvSpPr txBox="1"/>
          <p:nvPr/>
        </p:nvSpPr>
        <p:spPr>
          <a:xfrm>
            <a:off x="3925703" y="4555996"/>
            <a:ext cx="2004304" cy="461665"/>
          </a:xfrm>
          <a:prstGeom prst="rect">
            <a:avLst/>
          </a:prstGeom>
          <a:noFill/>
        </p:spPr>
        <p:txBody>
          <a:bodyPr wrap="square" rtlCol="0">
            <a:spAutoFit/>
          </a:bodyPr>
          <a:lstStyle/>
          <a:p>
            <a:r>
              <a:rPr kumimoji="1" lang="en-US" altLang="zh-CN" sz="2400" b="1" dirty="0" smtClean="0"/>
              <a:t>DRAM Banks</a:t>
            </a:r>
            <a:endParaRPr kumimoji="1" lang="zh-CN" altLang="en-US" sz="2400" b="1" dirty="0"/>
          </a:p>
        </p:txBody>
      </p:sp>
      <p:cxnSp>
        <p:nvCxnSpPr>
          <p:cNvPr id="6" name="直线连接符 5"/>
          <p:cNvCxnSpPr/>
          <p:nvPr/>
        </p:nvCxnSpPr>
        <p:spPr>
          <a:xfrm>
            <a:off x="3592286" y="2445561"/>
            <a:ext cx="12095" cy="2080381"/>
          </a:xfrm>
          <a:prstGeom prst="line">
            <a:avLst/>
          </a:prstGeom>
          <a:ln w="38100" cmpd="sng">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30" name="直线连接符 29"/>
          <p:cNvCxnSpPr/>
          <p:nvPr/>
        </p:nvCxnSpPr>
        <p:spPr>
          <a:xfrm>
            <a:off x="6224210" y="2445561"/>
            <a:ext cx="0" cy="2080381"/>
          </a:xfrm>
          <a:prstGeom prst="line">
            <a:avLst/>
          </a:prstGeom>
          <a:ln w="38100" cmpd="sng">
            <a:solidFill>
              <a:srgbClr val="000000"/>
            </a:solidFill>
            <a:prstDash val="sysDash"/>
          </a:ln>
        </p:spPr>
        <p:style>
          <a:lnRef idx="2">
            <a:schemeClr val="accent1"/>
          </a:lnRef>
          <a:fillRef idx="0">
            <a:schemeClr val="accent1"/>
          </a:fillRef>
          <a:effectRef idx="1">
            <a:schemeClr val="accent1"/>
          </a:effectRef>
          <a:fontRef idx="minor">
            <a:schemeClr val="tx1"/>
          </a:fontRef>
        </p:style>
      </p:cxnSp>
      <p:sp>
        <p:nvSpPr>
          <p:cNvPr id="9" name="文本框 8"/>
          <p:cNvSpPr txBox="1"/>
          <p:nvPr/>
        </p:nvSpPr>
        <p:spPr>
          <a:xfrm>
            <a:off x="1644953" y="2152040"/>
            <a:ext cx="1433105" cy="461665"/>
          </a:xfrm>
          <a:prstGeom prst="rect">
            <a:avLst/>
          </a:prstGeom>
          <a:noFill/>
        </p:spPr>
        <p:txBody>
          <a:bodyPr wrap="square" rtlCol="0">
            <a:spAutoFit/>
          </a:bodyPr>
          <a:lstStyle/>
          <a:p>
            <a:r>
              <a:rPr kumimoji="1" lang="en-US" altLang="zh-CN" sz="2400" b="1" dirty="0" smtClean="0">
                <a:solidFill>
                  <a:schemeClr val="accent4">
                    <a:lumMod val="75000"/>
                  </a:schemeClr>
                </a:solidFill>
              </a:rPr>
              <a:t>Thread 1</a:t>
            </a:r>
            <a:endParaRPr kumimoji="1" lang="zh-CN" altLang="en-US" sz="2400" b="1" dirty="0">
              <a:solidFill>
                <a:schemeClr val="accent4">
                  <a:lumMod val="75000"/>
                </a:schemeClr>
              </a:solidFill>
            </a:endParaRPr>
          </a:p>
        </p:txBody>
      </p:sp>
      <p:sp>
        <p:nvSpPr>
          <p:cNvPr id="34" name="文本框 33"/>
          <p:cNvSpPr txBox="1"/>
          <p:nvPr/>
        </p:nvSpPr>
        <p:spPr>
          <a:xfrm>
            <a:off x="4250192" y="2139945"/>
            <a:ext cx="1826381" cy="461665"/>
          </a:xfrm>
          <a:prstGeom prst="rect">
            <a:avLst/>
          </a:prstGeom>
          <a:noFill/>
        </p:spPr>
        <p:txBody>
          <a:bodyPr wrap="square" rtlCol="0">
            <a:spAutoFit/>
          </a:bodyPr>
          <a:lstStyle/>
          <a:p>
            <a:r>
              <a:rPr kumimoji="1" lang="en-US" altLang="zh-CN" sz="2400" b="1" dirty="0" smtClean="0">
                <a:solidFill>
                  <a:schemeClr val="accent6">
                    <a:lumMod val="75000"/>
                  </a:schemeClr>
                </a:solidFill>
              </a:rPr>
              <a:t>Thread 2</a:t>
            </a:r>
            <a:endParaRPr kumimoji="1" lang="zh-CN" altLang="en-US" sz="2400" b="1" dirty="0">
              <a:solidFill>
                <a:schemeClr val="accent6">
                  <a:lumMod val="75000"/>
                </a:schemeClr>
              </a:solidFill>
            </a:endParaRPr>
          </a:p>
        </p:txBody>
      </p:sp>
      <p:sp>
        <p:nvSpPr>
          <p:cNvPr id="35" name="文本框 34"/>
          <p:cNvSpPr txBox="1"/>
          <p:nvPr/>
        </p:nvSpPr>
        <p:spPr>
          <a:xfrm>
            <a:off x="6609626" y="2139945"/>
            <a:ext cx="1488596" cy="461665"/>
          </a:xfrm>
          <a:prstGeom prst="rect">
            <a:avLst/>
          </a:prstGeom>
          <a:noFill/>
        </p:spPr>
        <p:txBody>
          <a:bodyPr wrap="square" rtlCol="0">
            <a:spAutoFit/>
          </a:bodyPr>
          <a:lstStyle/>
          <a:p>
            <a:r>
              <a:rPr kumimoji="1" lang="en-US" altLang="zh-CN" sz="2400" b="1" dirty="0" smtClean="0">
                <a:solidFill>
                  <a:schemeClr val="accent3">
                    <a:lumMod val="75000"/>
                  </a:schemeClr>
                </a:solidFill>
              </a:rPr>
              <a:t>Thread 3</a:t>
            </a:r>
            <a:endParaRPr kumimoji="1" lang="zh-CN" altLang="en-US" sz="2400" b="1" dirty="0">
              <a:solidFill>
                <a:schemeClr val="accent3">
                  <a:lumMod val="75000"/>
                </a:schemeClr>
              </a:solidFill>
            </a:endParaRPr>
          </a:p>
        </p:txBody>
      </p:sp>
      <p:sp>
        <p:nvSpPr>
          <p:cNvPr id="10" name="下箭头 9"/>
          <p:cNvSpPr/>
          <p:nvPr/>
        </p:nvSpPr>
        <p:spPr>
          <a:xfrm>
            <a:off x="2058715" y="2722560"/>
            <a:ext cx="396618" cy="485001"/>
          </a:xfrm>
          <a:prstGeom prst="downArrow">
            <a:avLst/>
          </a:prstGeom>
          <a:solidFill>
            <a:schemeClr val="accent4">
              <a:lumMod val="75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5" name="下箭头 54"/>
          <p:cNvSpPr/>
          <p:nvPr/>
        </p:nvSpPr>
        <p:spPr>
          <a:xfrm>
            <a:off x="4706684" y="2722560"/>
            <a:ext cx="396618" cy="485001"/>
          </a:xfrm>
          <a:prstGeom prst="downArrow">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6" name="下箭头 55"/>
          <p:cNvSpPr/>
          <p:nvPr/>
        </p:nvSpPr>
        <p:spPr>
          <a:xfrm>
            <a:off x="7037623" y="2722560"/>
            <a:ext cx="396618" cy="485001"/>
          </a:xfrm>
          <a:prstGeom prst="downArrow">
            <a:avLst/>
          </a:prstGeom>
          <a:solidFill>
            <a:schemeClr val="accent3">
              <a:lumMod val="75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7" name="下箭头 56"/>
          <p:cNvSpPr/>
          <p:nvPr/>
        </p:nvSpPr>
        <p:spPr>
          <a:xfrm rot="17898526">
            <a:off x="3393977" y="2507805"/>
            <a:ext cx="396618" cy="1067596"/>
          </a:xfrm>
          <a:prstGeom prst="downArrow">
            <a:avLst/>
          </a:prstGeom>
          <a:solidFill>
            <a:schemeClr val="accent4">
              <a:lumMod val="75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12" name="直线连接符 11"/>
          <p:cNvCxnSpPr/>
          <p:nvPr/>
        </p:nvCxnSpPr>
        <p:spPr>
          <a:xfrm>
            <a:off x="3380768" y="2674180"/>
            <a:ext cx="519717" cy="507710"/>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8" name="直线连接符 57"/>
          <p:cNvCxnSpPr/>
          <p:nvPr/>
        </p:nvCxnSpPr>
        <p:spPr>
          <a:xfrm flipV="1">
            <a:off x="3404958" y="2637895"/>
            <a:ext cx="459619" cy="556091"/>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59" name="文本框 58"/>
          <p:cNvSpPr txBox="1"/>
          <p:nvPr/>
        </p:nvSpPr>
        <p:spPr>
          <a:xfrm>
            <a:off x="347567" y="5184012"/>
            <a:ext cx="8887563" cy="1077218"/>
          </a:xfrm>
          <a:prstGeom prst="rect">
            <a:avLst/>
          </a:prstGeom>
          <a:noFill/>
        </p:spPr>
        <p:txBody>
          <a:bodyPr wrap="square" rtlCol="0">
            <a:spAutoFit/>
          </a:bodyPr>
          <a:lstStyle/>
          <a:p>
            <a:r>
              <a:rPr kumimoji="1" lang="en-US" altLang="zh-CN" sz="3200" b="1" dirty="0" smtClean="0"/>
              <a:t>Reducing the available amount of banks that one thread can access</a:t>
            </a:r>
            <a:endParaRPr kumimoji="1" lang="zh-CN" altLang="en-US" sz="3200" b="1" dirty="0"/>
          </a:p>
        </p:txBody>
      </p:sp>
      <p:sp>
        <p:nvSpPr>
          <p:cNvPr id="38" name="圆角矩形 37"/>
          <p:cNvSpPr>
            <a:spLocks noChangeArrowheads="1"/>
          </p:cNvSpPr>
          <p:nvPr/>
        </p:nvSpPr>
        <p:spPr bwMode="auto">
          <a:xfrm>
            <a:off x="4643327" y="3600528"/>
            <a:ext cx="523438" cy="667140"/>
          </a:xfrm>
          <a:prstGeom prst="roundRect">
            <a:avLst>
              <a:gd name="adj" fmla="val 1315"/>
            </a:avLst>
          </a:prstGeom>
          <a:solidFill>
            <a:srgbClr val="C0504D"/>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60" name="圆角矩形 59"/>
          <p:cNvSpPr/>
          <p:nvPr/>
        </p:nvSpPr>
        <p:spPr bwMode="auto">
          <a:xfrm>
            <a:off x="4643327" y="3498473"/>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080353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par>
                          <p:cTn id="11" fill="hold">
                            <p:stCondLst>
                              <p:cond delay="0"/>
                            </p:stCondLst>
                            <p:childTnLst>
                              <p:par>
                                <p:cTn id="12" presetID="27" presetClass="emph" presetSubtype="0" fill="remove" grpId="1" nodeType="afterEffect">
                                  <p:stCondLst>
                                    <p:cond delay="0"/>
                                  </p:stCondLst>
                                  <p:childTnLst>
                                    <p:animClr clrSpc="rgb" dir="cw">
                                      <p:cBhvr override="childStyle">
                                        <p:cTn id="13" dur="500" autoRev="1" fill="remove"/>
                                        <p:tgtEl>
                                          <p:spTgt spid="10"/>
                                        </p:tgtEl>
                                        <p:attrNameLst>
                                          <p:attrName>style.color</p:attrName>
                                        </p:attrNameLst>
                                      </p:cBhvr>
                                      <p:to>
                                        <a:schemeClr val="bg1"/>
                                      </p:to>
                                    </p:animClr>
                                    <p:animClr clrSpc="rgb" dir="cw">
                                      <p:cBhvr>
                                        <p:cTn id="14" dur="500" autoRev="1" fill="remove"/>
                                        <p:tgtEl>
                                          <p:spTgt spid="10"/>
                                        </p:tgtEl>
                                        <p:attrNameLst>
                                          <p:attrName>fillcolor</p:attrName>
                                        </p:attrNameLst>
                                      </p:cBhvr>
                                      <p:to>
                                        <a:schemeClr val="bg1"/>
                                      </p:to>
                                    </p:animClr>
                                    <p:set>
                                      <p:cBhvr>
                                        <p:cTn id="15" dur="500" autoRev="1" fill="remove"/>
                                        <p:tgtEl>
                                          <p:spTgt spid="10"/>
                                        </p:tgtEl>
                                        <p:attrNameLst>
                                          <p:attrName>fill.type</p:attrName>
                                        </p:attrNameLst>
                                      </p:cBhvr>
                                      <p:to>
                                        <p:strVal val="solid"/>
                                      </p:to>
                                    </p:set>
                                    <p:set>
                                      <p:cBhvr>
                                        <p:cTn id="16" dur="500" autoRev="1" fill="remove"/>
                                        <p:tgtEl>
                                          <p:spTgt spid="10"/>
                                        </p:tgtEl>
                                        <p:attrNameLst>
                                          <p:attrName>fill.on</p:attrName>
                                        </p:attrNameLst>
                                      </p:cBhvr>
                                      <p:to>
                                        <p:strVal val="true"/>
                                      </p:to>
                                    </p:set>
                                  </p:childTnLst>
                                </p:cTn>
                              </p:par>
                              <p:par>
                                <p:cTn id="17" presetID="27" presetClass="emph" presetSubtype="0" fill="remove" grpId="1" nodeType="withEffect">
                                  <p:stCondLst>
                                    <p:cond delay="0"/>
                                  </p:stCondLst>
                                  <p:childTnLst>
                                    <p:animClr clrSpc="rgb" dir="cw">
                                      <p:cBhvr override="childStyle">
                                        <p:cTn id="18" dur="500" autoRev="1" fill="remove"/>
                                        <p:tgtEl>
                                          <p:spTgt spid="55"/>
                                        </p:tgtEl>
                                        <p:attrNameLst>
                                          <p:attrName>style.color</p:attrName>
                                        </p:attrNameLst>
                                      </p:cBhvr>
                                      <p:to>
                                        <a:schemeClr val="bg1"/>
                                      </p:to>
                                    </p:animClr>
                                    <p:animClr clrSpc="rgb" dir="cw">
                                      <p:cBhvr>
                                        <p:cTn id="19" dur="500" autoRev="1" fill="remove"/>
                                        <p:tgtEl>
                                          <p:spTgt spid="55"/>
                                        </p:tgtEl>
                                        <p:attrNameLst>
                                          <p:attrName>fillcolor</p:attrName>
                                        </p:attrNameLst>
                                      </p:cBhvr>
                                      <p:to>
                                        <a:schemeClr val="bg1"/>
                                      </p:to>
                                    </p:animClr>
                                    <p:set>
                                      <p:cBhvr>
                                        <p:cTn id="20" dur="500" autoRev="1" fill="remove"/>
                                        <p:tgtEl>
                                          <p:spTgt spid="55"/>
                                        </p:tgtEl>
                                        <p:attrNameLst>
                                          <p:attrName>fill.type</p:attrName>
                                        </p:attrNameLst>
                                      </p:cBhvr>
                                      <p:to>
                                        <p:strVal val="solid"/>
                                      </p:to>
                                    </p:set>
                                    <p:set>
                                      <p:cBhvr>
                                        <p:cTn id="21" dur="500" autoRev="1" fill="remove"/>
                                        <p:tgtEl>
                                          <p:spTgt spid="55"/>
                                        </p:tgtEl>
                                        <p:attrNameLst>
                                          <p:attrName>fill.on</p:attrName>
                                        </p:attrNameLst>
                                      </p:cBhvr>
                                      <p:to>
                                        <p:strVal val="true"/>
                                      </p:to>
                                    </p:set>
                                  </p:childTnLst>
                                </p:cTn>
                              </p:par>
                              <p:par>
                                <p:cTn id="22" presetID="27" presetClass="emph" presetSubtype="0" fill="remove" grpId="1" nodeType="withEffect">
                                  <p:stCondLst>
                                    <p:cond delay="0"/>
                                  </p:stCondLst>
                                  <p:childTnLst>
                                    <p:animClr clrSpc="rgb" dir="cw">
                                      <p:cBhvr override="childStyle">
                                        <p:cTn id="23" dur="500" autoRev="1" fill="remove"/>
                                        <p:tgtEl>
                                          <p:spTgt spid="56"/>
                                        </p:tgtEl>
                                        <p:attrNameLst>
                                          <p:attrName>style.color</p:attrName>
                                        </p:attrNameLst>
                                      </p:cBhvr>
                                      <p:to>
                                        <a:schemeClr val="bg1"/>
                                      </p:to>
                                    </p:animClr>
                                    <p:animClr clrSpc="rgb" dir="cw">
                                      <p:cBhvr>
                                        <p:cTn id="24" dur="500" autoRev="1" fill="remove"/>
                                        <p:tgtEl>
                                          <p:spTgt spid="56"/>
                                        </p:tgtEl>
                                        <p:attrNameLst>
                                          <p:attrName>fillcolor</p:attrName>
                                        </p:attrNameLst>
                                      </p:cBhvr>
                                      <p:to>
                                        <a:schemeClr val="bg1"/>
                                      </p:to>
                                    </p:animClr>
                                    <p:set>
                                      <p:cBhvr>
                                        <p:cTn id="25" dur="500" autoRev="1" fill="remove"/>
                                        <p:tgtEl>
                                          <p:spTgt spid="56"/>
                                        </p:tgtEl>
                                        <p:attrNameLst>
                                          <p:attrName>fill.type</p:attrName>
                                        </p:attrNameLst>
                                      </p:cBhvr>
                                      <p:to>
                                        <p:strVal val="solid"/>
                                      </p:to>
                                    </p:set>
                                    <p:set>
                                      <p:cBhvr>
                                        <p:cTn id="26" dur="500" autoRev="1" fill="remove"/>
                                        <p:tgtEl>
                                          <p:spTgt spid="56"/>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par>
                          <p:cTn id="31" fill="hold">
                            <p:stCondLst>
                              <p:cond delay="0"/>
                            </p:stCondLst>
                            <p:childTnLst>
                              <p:par>
                                <p:cTn id="32" presetID="26" presetClass="emph" presetSubtype="0" fill="hold" grpId="1" nodeType="afterEffect">
                                  <p:stCondLst>
                                    <p:cond delay="0"/>
                                  </p:stCondLst>
                                  <p:childTnLst>
                                    <p:animEffect transition="out" filter="fade">
                                      <p:cBhvr>
                                        <p:cTn id="33" dur="1000" tmFilter="0, 0; .2, .5; .8, .5; 1, 0"/>
                                        <p:tgtEl>
                                          <p:spTgt spid="57"/>
                                        </p:tgtEl>
                                      </p:cBhvr>
                                    </p:animEffect>
                                    <p:animScale>
                                      <p:cBhvr>
                                        <p:cTn id="34" dur="500" autoRev="1" fill="hold"/>
                                        <p:tgtEl>
                                          <p:spTgt spid="57"/>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55" grpId="0" animBg="1"/>
      <p:bldP spid="55" grpId="1" animBg="1"/>
      <p:bldP spid="56" grpId="0" animBg="1"/>
      <p:bldP spid="56" grpId="1" animBg="1"/>
      <p:bldP spid="57" grpId="0" animBg="1"/>
      <p:bldP spid="57" grpId="1" animBg="1"/>
      <p:bldP spid="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457200" y="45466"/>
            <a:ext cx="8229600" cy="1143000"/>
          </a:xfrm>
        </p:spPr>
        <p:txBody>
          <a:bodyPr/>
          <a:lstStyle/>
          <a:p>
            <a:r>
              <a:rPr lang="en-US" altLang="zh-CN" b="1" dirty="0" smtClean="0">
                <a:latin typeface="Calibri" charset="0"/>
                <a:ea typeface="宋体" charset="0"/>
              </a:rPr>
              <a:t>The necessary bank amount</a:t>
            </a:r>
            <a:endParaRPr lang="zh-CN" altLang="en-US" b="1" dirty="0">
              <a:latin typeface="Calibri" charset="0"/>
              <a:ea typeface="宋体" charset="0"/>
            </a:endParaRPr>
          </a:p>
        </p:txBody>
      </p:sp>
      <p:pic>
        <p:nvPicPr>
          <p:cNvPr id="34820" name="Picture 2"/>
          <p:cNvPicPr>
            <a:picLocks noChangeAspect="1" noChangeArrowheads="1"/>
          </p:cNvPicPr>
          <p:nvPr/>
        </p:nvPicPr>
        <p:blipFill>
          <a:blip r:embed="rId3">
            <a:extLst>
              <a:ext uri="{28A0092B-C50C-407E-A947-70E740481C1C}">
                <a14:useLocalDpi xmlns:a14="http://schemas.microsoft.com/office/drawing/2010/main" val="0"/>
              </a:ext>
            </a:extLst>
          </a:blip>
          <a:srcRect t="12935"/>
          <a:stretch>
            <a:fillRect/>
          </a:stretch>
        </p:blipFill>
        <p:spPr bwMode="auto">
          <a:xfrm>
            <a:off x="1152853" y="1872364"/>
            <a:ext cx="6375677" cy="3801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686001" y="5539120"/>
            <a:ext cx="8095138" cy="1354217"/>
          </a:xfrm>
          <a:prstGeom prst="rect">
            <a:avLst/>
          </a:prstGeom>
          <a:noFill/>
        </p:spPr>
        <p:txBody>
          <a:bodyPr wrap="square" rtlCol="0">
            <a:spAutoFit/>
          </a:bodyPr>
          <a:lstStyle/>
          <a:p>
            <a:r>
              <a:rPr lang="en-US" altLang="zh-CN" sz="3200" b="1" dirty="0"/>
              <a:t>The necessary amount of </a:t>
            </a:r>
            <a:r>
              <a:rPr lang="en-US" altLang="zh-CN" sz="3200" b="1" dirty="0" smtClean="0"/>
              <a:t>banks one </a:t>
            </a:r>
            <a:r>
              <a:rPr lang="en-US" altLang="zh-CN" sz="3200" b="1" dirty="0"/>
              <a:t>program </a:t>
            </a:r>
            <a:endParaRPr lang="en-US" altLang="zh-CN" sz="3200" b="1" dirty="0" smtClean="0"/>
          </a:p>
          <a:p>
            <a:r>
              <a:rPr lang="en-US" altLang="zh-CN" sz="3200" b="1" dirty="0" smtClean="0"/>
              <a:t>requires </a:t>
            </a:r>
            <a:r>
              <a:rPr lang="en-US" altLang="zh-CN" sz="3200" b="1" dirty="0"/>
              <a:t>is </a:t>
            </a:r>
            <a:r>
              <a:rPr lang="en-US" altLang="zh-CN" sz="3200" b="1" dirty="0" smtClean="0"/>
              <a:t>limited</a:t>
            </a:r>
            <a:endParaRPr lang="zh-CN" altLang="en-US" sz="3200" b="1" dirty="0"/>
          </a:p>
          <a:p>
            <a:endParaRPr kumimoji="1" lang="zh-CN" altLang="en-US" dirty="0"/>
          </a:p>
        </p:txBody>
      </p:sp>
      <p:sp>
        <p:nvSpPr>
          <p:cNvPr id="4" name="文本框 3"/>
          <p:cNvSpPr txBox="1"/>
          <p:nvPr/>
        </p:nvSpPr>
        <p:spPr>
          <a:xfrm>
            <a:off x="686001" y="1167828"/>
            <a:ext cx="6615294" cy="861774"/>
          </a:xfrm>
          <a:prstGeom prst="rect">
            <a:avLst/>
          </a:prstGeom>
          <a:noFill/>
        </p:spPr>
        <p:txBody>
          <a:bodyPr wrap="square" rtlCol="0">
            <a:spAutoFit/>
          </a:bodyPr>
          <a:lstStyle/>
          <a:p>
            <a:pPr marL="457200" indent="-457200">
              <a:buFont typeface="Arial"/>
              <a:buChar char="•"/>
            </a:pPr>
            <a:r>
              <a:rPr lang="en-US" altLang="zh-CN" sz="3200" b="1" dirty="0">
                <a:latin typeface="Calibri" charset="0"/>
                <a:ea typeface="宋体" charset="0"/>
              </a:rPr>
              <a:t>Will this influence performance?</a:t>
            </a:r>
          </a:p>
          <a:p>
            <a:endParaRPr kumimoji="1" lang="zh-CN" altLang="en-US" dirty="0"/>
          </a:p>
        </p:txBody>
      </p:sp>
      <p:pic>
        <p:nvPicPr>
          <p:cNvPr id="7" name="图片 6" descr="未命名.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8222" y="6210431"/>
            <a:ext cx="1045778" cy="656852"/>
          </a:xfrm>
          <a:prstGeom prst="rect">
            <a:avLst/>
          </a:prstGeom>
        </p:spPr>
      </p:pic>
      <p:cxnSp>
        <p:nvCxnSpPr>
          <p:cNvPr id="5" name="直线连接符 4"/>
          <p:cNvCxnSpPr/>
          <p:nvPr/>
        </p:nvCxnSpPr>
        <p:spPr>
          <a:xfrm>
            <a:off x="1845734" y="2489201"/>
            <a:ext cx="5631997" cy="0"/>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直线连接符 9"/>
          <p:cNvCxnSpPr/>
          <p:nvPr/>
        </p:nvCxnSpPr>
        <p:spPr>
          <a:xfrm>
            <a:off x="1845734" y="2167477"/>
            <a:ext cx="5648930" cy="0"/>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89261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Calibri" charset="0"/>
                <a:ea typeface="宋体" charset="0"/>
              </a:rPr>
              <a:t>Address Mapping Challenges</a:t>
            </a:r>
            <a:endParaRPr kumimoji="1" lang="zh-CN" altLang="en-US" b="1" dirty="0"/>
          </a:p>
        </p:txBody>
      </p:sp>
      <p:sp>
        <p:nvSpPr>
          <p:cNvPr id="3" name="内容占位符 2"/>
          <p:cNvSpPr>
            <a:spLocks noGrp="1"/>
          </p:cNvSpPr>
          <p:nvPr>
            <p:ph idx="1"/>
          </p:nvPr>
        </p:nvSpPr>
        <p:spPr>
          <a:xfrm>
            <a:off x="283597" y="1781104"/>
            <a:ext cx="8686800" cy="5078498"/>
          </a:xfrm>
        </p:spPr>
        <p:txBody>
          <a:bodyPr>
            <a:normAutofit/>
          </a:bodyPr>
          <a:lstStyle/>
          <a:p>
            <a:r>
              <a:rPr lang="en-US" altLang="zh-CN" dirty="0">
                <a:latin typeface="Calibri" charset="0"/>
                <a:ea typeface="宋体" charset="0"/>
              </a:rPr>
              <a:t>The idea is </a:t>
            </a:r>
            <a:r>
              <a:rPr lang="en-US" altLang="zh-CN" dirty="0" smtClean="0">
                <a:latin typeface="Calibri" charset="0"/>
                <a:ea typeface="宋体" charset="0"/>
              </a:rPr>
              <a:t>straightforward, </a:t>
            </a:r>
            <a:r>
              <a:rPr lang="en-US" altLang="zh-CN" dirty="0">
                <a:latin typeface="Calibri" charset="0"/>
                <a:ea typeface="宋体" charset="0"/>
              </a:rPr>
              <a:t>but in practice the mapping from physical address to DRAM banks is not fixed</a:t>
            </a:r>
            <a:r>
              <a:rPr lang="en-US" altLang="zh-CN" dirty="0" smtClean="0">
                <a:latin typeface="Calibri" charset="0"/>
                <a:ea typeface="宋体" charset="0"/>
              </a:rPr>
              <a:t>.</a:t>
            </a:r>
          </a:p>
          <a:p>
            <a:r>
              <a:rPr lang="en-US" altLang="zh-CN" b="1" dirty="0">
                <a:solidFill>
                  <a:srgbClr val="FF0000"/>
                </a:solidFill>
                <a:latin typeface="Calibri" charset="0"/>
                <a:ea typeface="宋体" charset="0"/>
              </a:rPr>
              <a:t>Challenge</a:t>
            </a:r>
            <a:r>
              <a:rPr lang="en-US" altLang="zh-CN" dirty="0">
                <a:solidFill>
                  <a:srgbClr val="FF0000"/>
                </a:solidFill>
                <a:latin typeface="Calibri" charset="0"/>
                <a:ea typeface="宋体" charset="0"/>
              </a:rPr>
              <a:t>: </a:t>
            </a:r>
            <a:r>
              <a:rPr lang="en-US" altLang="zh-CN" dirty="0" smtClean="0">
                <a:solidFill>
                  <a:srgbClr val="FF0000"/>
                </a:solidFill>
                <a:latin typeface="Calibri" charset="0"/>
                <a:ea typeface="宋体" charset="0"/>
              </a:rPr>
              <a:t>How </a:t>
            </a:r>
            <a:r>
              <a:rPr lang="en-US" altLang="zh-CN" dirty="0">
                <a:solidFill>
                  <a:srgbClr val="FF0000"/>
                </a:solidFill>
                <a:latin typeface="Calibri" charset="0"/>
                <a:ea typeface="宋体" charset="0"/>
              </a:rPr>
              <a:t>to figure </a:t>
            </a:r>
            <a:r>
              <a:rPr lang="en-US" altLang="zh-CN" dirty="0" smtClean="0">
                <a:solidFill>
                  <a:srgbClr val="FF0000"/>
                </a:solidFill>
                <a:latin typeface="Calibri" charset="0"/>
                <a:ea typeface="宋体" charset="0"/>
              </a:rPr>
              <a:t>out accurate bank bits?</a:t>
            </a:r>
          </a:p>
          <a:p>
            <a:pPr marL="0" indent="0">
              <a:buNone/>
            </a:pPr>
            <a:r>
              <a:rPr lang="en-US" altLang="zh-CN" dirty="0" smtClean="0">
                <a:latin typeface="Calibri" charset="0"/>
                <a:ea typeface="宋体" charset="0"/>
              </a:rPr>
              <a:t>    -- MC always supports various address mapping</a:t>
            </a:r>
          </a:p>
          <a:p>
            <a:pPr marL="0" indent="0">
              <a:buNone/>
            </a:pPr>
            <a:r>
              <a:rPr lang="en-US" altLang="zh-CN" dirty="0">
                <a:latin typeface="Calibri" charset="0"/>
                <a:ea typeface="宋体" charset="0"/>
              </a:rPr>
              <a:t> </a:t>
            </a:r>
            <a:r>
              <a:rPr lang="en-US" altLang="zh-CN" dirty="0" smtClean="0">
                <a:latin typeface="Calibri" charset="0"/>
                <a:ea typeface="宋体" charset="0"/>
              </a:rPr>
              <a:t>   -- Vendors’ manuals </a:t>
            </a:r>
            <a:r>
              <a:rPr lang="en-US" altLang="zh-CN" dirty="0" smtClean="0">
                <a:latin typeface="Calibri" charset="0"/>
                <a:ea typeface="宋体" charset="0"/>
              </a:rPr>
              <a:t>offer </a:t>
            </a:r>
            <a:r>
              <a:rPr lang="en-US" altLang="zh-CN" dirty="0" err="1" smtClean="0">
                <a:latin typeface="Calibri" charset="0"/>
                <a:ea typeface="宋体" charset="0"/>
              </a:rPr>
              <a:t>infor</a:t>
            </a:r>
            <a:r>
              <a:rPr lang="en-US" altLang="zh-CN" dirty="0" smtClean="0">
                <a:latin typeface="Calibri" charset="0"/>
                <a:ea typeface="宋体" charset="0"/>
              </a:rPr>
              <a:t>.</a:t>
            </a:r>
          </a:p>
          <a:p>
            <a:pPr marL="0" indent="0">
              <a:buNone/>
            </a:pPr>
            <a:r>
              <a:rPr lang="en-US" altLang="zh-CN" dirty="0" smtClean="0">
                <a:latin typeface="Calibri" charset="0"/>
                <a:ea typeface="宋体" charset="0"/>
              </a:rPr>
              <a:t>    -- Diff. DRAM hardware determines diff. mapping  </a:t>
            </a:r>
            <a:endParaRPr lang="en-US" altLang="zh-CN" dirty="0">
              <a:latin typeface="Calibri" charset="0"/>
              <a:ea typeface="宋体" charset="0"/>
            </a:endParaRPr>
          </a:p>
          <a:p>
            <a:endParaRPr kumimoji="1" lang="zh-CN" altLang="en-US" dirty="0"/>
          </a:p>
        </p:txBody>
      </p:sp>
      <p:pic>
        <p:nvPicPr>
          <p:cNvPr id="5" name="图片 4"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222" y="6210431"/>
            <a:ext cx="1045778" cy="656852"/>
          </a:xfrm>
          <a:prstGeom prst="rect">
            <a:avLst/>
          </a:prstGeom>
        </p:spPr>
      </p:pic>
    </p:spTree>
    <p:extLst>
      <p:ext uri="{BB962C8B-B14F-4D97-AF65-F5344CB8AC3E}">
        <p14:creationId xmlns:p14="http://schemas.microsoft.com/office/powerpoint/2010/main" val="41460801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457200" y="274638"/>
            <a:ext cx="8596496" cy="1143000"/>
          </a:xfrm>
        </p:spPr>
        <p:txBody>
          <a:bodyPr>
            <a:normAutofit fontScale="90000"/>
          </a:bodyPr>
          <a:lstStyle/>
          <a:p>
            <a:r>
              <a:rPr lang="en-US" altLang="zh-CN" b="1" dirty="0">
                <a:latin typeface="Calibri" charset="0"/>
                <a:ea typeface="宋体" charset="0"/>
              </a:rPr>
              <a:t>Bank-level Partition Mechanism (BPM)</a:t>
            </a:r>
            <a:endParaRPr lang="zh-CN" altLang="en-US" b="1" dirty="0">
              <a:latin typeface="Calibri" charset="0"/>
              <a:ea typeface="宋体" charset="0"/>
            </a:endParaRPr>
          </a:p>
        </p:txBody>
      </p:sp>
      <p:sp>
        <p:nvSpPr>
          <p:cNvPr id="39939" name="内容占位符 2"/>
          <p:cNvSpPr>
            <a:spLocks noGrp="1"/>
          </p:cNvSpPr>
          <p:nvPr>
            <p:ph idx="1"/>
          </p:nvPr>
        </p:nvSpPr>
        <p:spPr>
          <a:xfrm>
            <a:off x="152400" y="1437243"/>
            <a:ext cx="9574220" cy="4525963"/>
          </a:xfrm>
        </p:spPr>
        <p:txBody>
          <a:bodyPr>
            <a:normAutofit/>
          </a:bodyPr>
          <a:lstStyle/>
          <a:p>
            <a:r>
              <a:rPr lang="en-US" altLang="zh-CN" b="1" dirty="0">
                <a:latin typeface="Calibri" charset="0"/>
                <a:ea typeface="宋体" charset="0"/>
              </a:rPr>
              <a:t>Implementation</a:t>
            </a:r>
            <a:r>
              <a:rPr lang="en-US" altLang="zh-CN" dirty="0">
                <a:latin typeface="Calibri" charset="0"/>
                <a:ea typeface="宋体" charset="0"/>
              </a:rPr>
              <a:t>: adopt page-coloring base BPM in Linux kernel 2.6.32 by modify its buddy system. </a:t>
            </a:r>
          </a:p>
          <a:p>
            <a:pPr lvl="1"/>
            <a:r>
              <a:rPr lang="en-US" altLang="zh-CN" dirty="0">
                <a:latin typeface="Calibri" charset="0"/>
                <a:ea typeface="宋体" charset="0"/>
              </a:rPr>
              <a:t>group free pages into 32 colors.</a:t>
            </a:r>
          </a:p>
          <a:p>
            <a:pPr lvl="1"/>
            <a:r>
              <a:rPr lang="en-US" altLang="zh-CN" dirty="0">
                <a:latin typeface="Calibri" charset="0"/>
                <a:ea typeface="宋体" charset="0"/>
              </a:rPr>
              <a:t>Adjust the page allocation </a:t>
            </a:r>
            <a:r>
              <a:rPr lang="en-US" altLang="zh-CN" dirty="0" smtClean="0">
                <a:latin typeface="Calibri" charset="0"/>
                <a:ea typeface="宋体" charset="0"/>
              </a:rPr>
              <a:t>algorithm in OS.</a:t>
            </a:r>
            <a:endParaRPr lang="en-US" altLang="zh-CN" dirty="0">
              <a:latin typeface="Calibri" charset="0"/>
              <a:ea typeface="宋体" charset="0"/>
            </a:endParaRPr>
          </a:p>
          <a:p>
            <a:pPr marL="0" indent="0">
              <a:buNone/>
            </a:pPr>
            <a:endParaRPr lang="zh-CN" altLang="en-US" dirty="0">
              <a:latin typeface="Calibri" charset="0"/>
              <a:ea typeface="宋体" charset="0"/>
            </a:endParaRPr>
          </a:p>
        </p:txBody>
      </p:sp>
      <p:pic>
        <p:nvPicPr>
          <p:cNvPr id="2" name="图片 1"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3130" y="3800539"/>
            <a:ext cx="6452936" cy="2569442"/>
          </a:xfrm>
          <a:prstGeom prst="rect">
            <a:avLst/>
          </a:prstGeom>
        </p:spPr>
      </p:pic>
      <p:sp>
        <p:nvSpPr>
          <p:cNvPr id="6" name="矩形 5"/>
          <p:cNvSpPr/>
          <p:nvPr/>
        </p:nvSpPr>
        <p:spPr>
          <a:xfrm>
            <a:off x="3097494" y="4304832"/>
            <a:ext cx="603052" cy="886228"/>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4419449" y="4304832"/>
            <a:ext cx="715628" cy="886228"/>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8" name="图片 7" descr="未命名.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8222" y="6210431"/>
            <a:ext cx="1045778" cy="656852"/>
          </a:xfrm>
          <a:prstGeom prst="rect">
            <a:avLst/>
          </a:prstGeom>
        </p:spPr>
      </p:pic>
    </p:spTree>
    <p:extLst>
      <p:ext uri="{BB962C8B-B14F-4D97-AF65-F5344CB8AC3E}">
        <p14:creationId xmlns:p14="http://schemas.microsoft.com/office/powerpoint/2010/main" val="35556552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26" presetClass="emph" presetSubtype="0" fill="hold" grpId="1" nodeType="withEffect">
                                  <p:stCondLst>
                                    <p:cond delay="0"/>
                                  </p:stCondLst>
                                  <p:childTnLst>
                                    <p:animEffect transition="out" filter="fade">
                                      <p:cBhvr>
                                        <p:cTn id="10" dur="1000" tmFilter="0, 0; .2, .5; .8, .5; 1, 0"/>
                                        <p:tgtEl>
                                          <p:spTgt spid="9"/>
                                        </p:tgtEl>
                                      </p:cBhvr>
                                    </p:animEffect>
                                    <p:animScale>
                                      <p:cBhvr>
                                        <p:cTn id="11" dur="500" autoRev="1" fill="hold"/>
                                        <p:tgtEl>
                                          <p:spTgt spid="9"/>
                                        </p:tgtEl>
                                      </p:cBhvr>
                                      <p:by x="105000" y="105000"/>
                                    </p:animScale>
                                  </p:childTnLst>
                                </p:cTn>
                              </p:par>
                              <p:par>
                                <p:cTn id="12" presetID="26" presetClass="emph" presetSubtype="0" fill="hold" grpId="1" nodeType="withEffect">
                                  <p:stCondLst>
                                    <p:cond delay="0"/>
                                  </p:stCondLst>
                                  <p:childTnLst>
                                    <p:animEffect transition="out" filter="fade">
                                      <p:cBhvr>
                                        <p:cTn id="13" dur="1000" tmFilter="0, 0; .2, .5; .8, .5; 1, 0"/>
                                        <p:tgtEl>
                                          <p:spTgt spid="6"/>
                                        </p:tgtEl>
                                      </p:cBhvr>
                                    </p:animEffect>
                                    <p:animScale>
                                      <p:cBhvr>
                                        <p:cTn id="14" dur="50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t>Overview of Our Mechanism</a:t>
            </a:r>
            <a:endParaRPr kumimoji="1" lang="zh-CN" altLang="en-US" dirty="0"/>
          </a:p>
        </p:txBody>
      </p:sp>
      <p:pic>
        <p:nvPicPr>
          <p:cNvPr id="4" name="图片 3"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99" y="2111895"/>
            <a:ext cx="8517647" cy="3899429"/>
          </a:xfrm>
          <a:prstGeom prst="rect">
            <a:avLst/>
          </a:prstGeom>
        </p:spPr>
      </p:pic>
      <p:cxnSp>
        <p:nvCxnSpPr>
          <p:cNvPr id="6" name="直线连接符 5"/>
          <p:cNvCxnSpPr/>
          <p:nvPr/>
        </p:nvCxnSpPr>
        <p:spPr>
          <a:xfrm>
            <a:off x="643467" y="3894656"/>
            <a:ext cx="817897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直线连接符 6"/>
          <p:cNvCxnSpPr/>
          <p:nvPr/>
        </p:nvCxnSpPr>
        <p:spPr>
          <a:xfrm>
            <a:off x="643470" y="3217339"/>
            <a:ext cx="817897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直线箭头连接符 8"/>
          <p:cNvCxnSpPr/>
          <p:nvPr/>
        </p:nvCxnSpPr>
        <p:spPr>
          <a:xfrm>
            <a:off x="8415867" y="3217339"/>
            <a:ext cx="0" cy="694250"/>
          </a:xfrm>
          <a:prstGeom prst="straightConnector1">
            <a:avLst/>
          </a:prstGeom>
          <a:ln w="57150" cmpd="sng">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 name="下箭头 2"/>
          <p:cNvSpPr/>
          <p:nvPr/>
        </p:nvSpPr>
        <p:spPr>
          <a:xfrm>
            <a:off x="6248400" y="1710266"/>
            <a:ext cx="575733" cy="778924"/>
          </a:xfrm>
          <a:prstGeom prst="down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7193360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Outline</a:t>
            </a:r>
            <a:endParaRPr kumimoji="1" lang="zh-CN" altLang="en-US" b="1" dirty="0"/>
          </a:p>
        </p:txBody>
      </p:sp>
      <p:sp>
        <p:nvSpPr>
          <p:cNvPr id="3" name="内容占位符 2"/>
          <p:cNvSpPr>
            <a:spLocks noGrp="1"/>
          </p:cNvSpPr>
          <p:nvPr>
            <p:ph idx="1"/>
          </p:nvPr>
        </p:nvSpPr>
        <p:spPr>
          <a:xfrm>
            <a:off x="457199" y="1600200"/>
            <a:ext cx="9714895" cy="4525963"/>
          </a:xfrm>
        </p:spPr>
        <p:txBody>
          <a:bodyPr>
            <a:normAutofit/>
          </a:bodyPr>
          <a:lstStyle/>
          <a:p>
            <a:r>
              <a:rPr kumimoji="1" lang="en-US" altLang="zh-CN" sz="3600" b="1" dirty="0" smtClean="0">
                <a:solidFill>
                  <a:schemeClr val="bg1">
                    <a:lumMod val="50000"/>
                  </a:schemeClr>
                </a:solidFill>
              </a:rPr>
              <a:t>Background &amp; Motivation</a:t>
            </a:r>
          </a:p>
          <a:p>
            <a:r>
              <a:rPr kumimoji="1" lang="en-US" altLang="zh-CN" sz="3600" b="1" dirty="0" smtClean="0">
                <a:solidFill>
                  <a:schemeClr val="tx1">
                    <a:lumMod val="50000"/>
                    <a:lumOff val="50000"/>
                  </a:schemeClr>
                </a:solidFill>
              </a:rPr>
              <a:t>Our Goal</a:t>
            </a:r>
          </a:p>
          <a:p>
            <a:r>
              <a:rPr kumimoji="1" lang="en-US" altLang="zh-CN" sz="3600" b="1" dirty="0" smtClean="0">
                <a:solidFill>
                  <a:schemeClr val="tx1">
                    <a:lumMod val="50000"/>
                    <a:lumOff val="50000"/>
                  </a:schemeClr>
                </a:solidFill>
              </a:rPr>
              <a:t>BPM: Bank-level Partitioning Mechanism</a:t>
            </a:r>
          </a:p>
          <a:p>
            <a:r>
              <a:rPr kumimoji="1" lang="en-US" altLang="zh-CN" sz="3600" b="1" dirty="0" smtClean="0">
                <a:solidFill>
                  <a:schemeClr val="tx1">
                    <a:lumMod val="95000"/>
                    <a:lumOff val="5000"/>
                  </a:schemeClr>
                </a:solidFill>
              </a:rPr>
              <a:t>Results</a:t>
            </a:r>
          </a:p>
          <a:p>
            <a:r>
              <a:rPr kumimoji="1" lang="en-US" altLang="zh-CN" sz="3600" b="1" dirty="0" smtClean="0">
                <a:solidFill>
                  <a:schemeClr val="tx1">
                    <a:lumMod val="50000"/>
                    <a:lumOff val="50000"/>
                  </a:schemeClr>
                </a:solidFill>
              </a:rPr>
              <a:t>Conclusion</a:t>
            </a:r>
            <a:endParaRPr kumimoji="1" lang="zh-CN" altLang="en-US" sz="3600" b="1" dirty="0">
              <a:solidFill>
                <a:schemeClr val="tx1">
                  <a:lumMod val="50000"/>
                  <a:lumOff val="50000"/>
                </a:schemeClr>
              </a:solidFill>
            </a:endParaRPr>
          </a:p>
        </p:txBody>
      </p:sp>
      <p:pic>
        <p:nvPicPr>
          <p:cNvPr id="6" name="图片 5"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222" y="6210431"/>
            <a:ext cx="1045778" cy="656852"/>
          </a:xfrm>
          <a:prstGeom prst="rect">
            <a:avLst/>
          </a:prstGeom>
        </p:spPr>
      </p:pic>
    </p:spTree>
    <p:extLst>
      <p:ext uri="{BB962C8B-B14F-4D97-AF65-F5344CB8AC3E}">
        <p14:creationId xmlns:p14="http://schemas.microsoft.com/office/powerpoint/2010/main" val="14623900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38"/>
            <a:ext cx="8229600" cy="1143000"/>
          </a:xfrm>
        </p:spPr>
        <p:txBody>
          <a:bodyPr/>
          <a:lstStyle/>
          <a:p>
            <a:r>
              <a:rPr kumimoji="1" lang="en-US" altLang="zh-CN" b="1" dirty="0" smtClean="0"/>
              <a:t>Executive Summary</a:t>
            </a:r>
            <a:endParaRPr kumimoji="1" lang="zh-CN" altLang="en-US" b="1" dirty="0"/>
          </a:p>
        </p:txBody>
      </p:sp>
      <p:sp>
        <p:nvSpPr>
          <p:cNvPr id="5" name="内容占位符 2"/>
          <p:cNvSpPr txBox="1">
            <a:spLocks/>
          </p:cNvSpPr>
          <p:nvPr/>
        </p:nvSpPr>
        <p:spPr>
          <a:xfrm>
            <a:off x="270937" y="1214438"/>
            <a:ext cx="9042400" cy="564356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CN" b="1" dirty="0" smtClean="0"/>
              <a:t>Observations:</a:t>
            </a:r>
          </a:p>
          <a:p>
            <a:pPr marL="0" indent="0">
              <a:buNone/>
            </a:pPr>
            <a:r>
              <a:rPr kumimoji="1" lang="en-US" altLang="zh-CN" sz="2800" dirty="0" smtClean="0"/>
              <a:t>-- Memory requests from different threads potentially      interleave across </a:t>
            </a:r>
            <a:r>
              <a:rPr kumimoji="1" lang="en-US" altLang="zh-CN" sz="2800" dirty="0"/>
              <a:t>all banks, which </a:t>
            </a:r>
            <a:r>
              <a:rPr kumimoji="1" lang="en-US" altLang="zh-CN" sz="2800" dirty="0" smtClean="0"/>
              <a:t>cause interferences</a:t>
            </a:r>
            <a:endParaRPr kumimoji="1" lang="en-US" altLang="zh-CN" sz="2800" b="1" dirty="0"/>
          </a:p>
          <a:p>
            <a:pPr marL="0" indent="0">
              <a:buNone/>
            </a:pPr>
            <a:r>
              <a:rPr kumimoji="1" lang="en-US" altLang="zh-CN" sz="2800" dirty="0" smtClean="0"/>
              <a:t>-- The </a:t>
            </a:r>
            <a:r>
              <a:rPr kumimoji="1" lang="en-US" altLang="zh-CN" sz="2800" dirty="0"/>
              <a:t>necessary amount of banks one program requires </a:t>
            </a:r>
            <a:r>
              <a:rPr kumimoji="1" lang="en-US" altLang="zh-CN" sz="2800" dirty="0" smtClean="0"/>
              <a:t>is limited, and more banks cause more interferences</a:t>
            </a:r>
          </a:p>
          <a:p>
            <a:pPr marL="0" indent="0">
              <a:buNone/>
            </a:pPr>
            <a:endParaRPr kumimoji="1" lang="en-US" altLang="zh-CN" sz="900" dirty="0" smtClean="0"/>
          </a:p>
          <a:p>
            <a:pPr>
              <a:spcBef>
                <a:spcPts val="0"/>
              </a:spcBef>
            </a:pPr>
            <a:r>
              <a:rPr kumimoji="1" lang="en-US" altLang="zh-CN" b="1" dirty="0" smtClean="0"/>
              <a:t>Problem: </a:t>
            </a:r>
            <a:r>
              <a:rPr kumimoji="1" lang="en-US" altLang="zh-CN" sz="2800" dirty="0" smtClean="0"/>
              <a:t>More unnecessary banks &amp; Interleaving </a:t>
            </a:r>
            <a:r>
              <a:rPr kumimoji="1" lang="en-US" altLang="zh-CN" sz="2800" dirty="0" smtClean="0">
                <a:sym typeface="Wingdings"/>
              </a:rPr>
              <a:t> </a:t>
            </a:r>
            <a:r>
              <a:rPr kumimoji="1" lang="en-US" altLang="zh-CN" sz="2800" dirty="0" smtClean="0"/>
              <a:t>more interferences </a:t>
            </a:r>
            <a:r>
              <a:rPr kumimoji="1" lang="en-US" altLang="zh-CN" sz="2800" dirty="0" smtClean="0">
                <a:sym typeface="Wingdings"/>
              </a:rPr>
              <a:t></a:t>
            </a:r>
            <a:r>
              <a:rPr kumimoji="1" lang="en-US" altLang="zh-CN" sz="2800" dirty="0" smtClean="0"/>
              <a:t> lower performance</a:t>
            </a:r>
          </a:p>
          <a:p>
            <a:pPr marL="0" indent="0">
              <a:spcBef>
                <a:spcPts val="0"/>
              </a:spcBef>
              <a:buNone/>
            </a:pPr>
            <a:endParaRPr kumimoji="1" lang="en-US" altLang="zh-CN" sz="900" dirty="0" smtClean="0"/>
          </a:p>
          <a:p>
            <a:pPr>
              <a:spcBef>
                <a:spcPts val="0"/>
              </a:spcBef>
            </a:pPr>
            <a:r>
              <a:rPr kumimoji="1" lang="en-US" altLang="zh-CN" b="1" dirty="0" smtClean="0"/>
              <a:t>Solution: </a:t>
            </a:r>
            <a:r>
              <a:rPr kumimoji="1" lang="en-US" altLang="zh-CN" sz="2800" dirty="0" smtClean="0"/>
              <a:t>Partitioning DRAM banks between threads</a:t>
            </a:r>
          </a:p>
          <a:p>
            <a:pPr marL="0" indent="0">
              <a:spcBef>
                <a:spcPts val="0"/>
              </a:spcBef>
              <a:buNone/>
            </a:pPr>
            <a:endParaRPr kumimoji="1" lang="en-US" altLang="zh-CN" sz="900" dirty="0" smtClean="0"/>
          </a:p>
          <a:p>
            <a:pPr>
              <a:spcBef>
                <a:spcPts val="0"/>
              </a:spcBef>
            </a:pPr>
            <a:r>
              <a:rPr kumimoji="1" lang="en-US" altLang="zh-CN" b="1" dirty="0" smtClean="0"/>
              <a:t>Result: </a:t>
            </a:r>
            <a:r>
              <a:rPr kumimoji="1" lang="en-US" altLang="zh-CN" sz="2800" dirty="0"/>
              <a:t>E</a:t>
            </a:r>
            <a:r>
              <a:rPr kumimoji="1" lang="en-US" altLang="zh-CN" sz="2800" dirty="0" smtClean="0"/>
              <a:t>liminating interferences</a:t>
            </a:r>
            <a:r>
              <a:rPr kumimoji="1" lang="en-US" altLang="zh-CN" sz="2800" b="1" dirty="0" smtClean="0"/>
              <a:t> </a:t>
            </a:r>
            <a:r>
              <a:rPr kumimoji="1" lang="en-US" altLang="zh-CN" sz="2800" dirty="0" smtClean="0"/>
              <a:t>on bank-level between threads, and saving energy </a:t>
            </a:r>
          </a:p>
          <a:p>
            <a:pPr marL="0" indent="0">
              <a:buNone/>
            </a:pPr>
            <a:endParaRPr kumimoji="1" lang="zh-CN" altLang="en-US" sz="1100" dirty="0"/>
          </a:p>
        </p:txBody>
      </p:sp>
      <p:pic>
        <p:nvPicPr>
          <p:cNvPr id="6" name="图片 5"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222" y="6210431"/>
            <a:ext cx="1045778" cy="656852"/>
          </a:xfrm>
          <a:prstGeom prst="rect">
            <a:avLst/>
          </a:prstGeom>
        </p:spPr>
      </p:pic>
    </p:spTree>
    <p:extLst>
      <p:ext uri="{BB962C8B-B14F-4D97-AF65-F5344CB8AC3E}">
        <p14:creationId xmlns:p14="http://schemas.microsoft.com/office/powerpoint/2010/main" val="15012707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dissolv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dissolve">
                                      <p:cBhvr>
                                        <p:cTn id="23" dur="500"/>
                                        <p:tgtEl>
                                          <p:spTgt spid="5">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dissolve">
                                      <p:cBhvr>
                                        <p:cTn id="2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Experiment environment</a:t>
            </a:r>
            <a:endParaRPr kumimoji="1" lang="zh-CN" altLang="en-US" b="1" dirty="0"/>
          </a:p>
        </p:txBody>
      </p:sp>
      <p:sp>
        <p:nvSpPr>
          <p:cNvPr id="3" name="内容占位符 2"/>
          <p:cNvSpPr>
            <a:spLocks noGrp="1"/>
          </p:cNvSpPr>
          <p:nvPr>
            <p:ph idx="1"/>
          </p:nvPr>
        </p:nvSpPr>
        <p:spPr>
          <a:xfrm>
            <a:off x="457199" y="1428107"/>
            <a:ext cx="8686801" cy="5135788"/>
          </a:xfrm>
        </p:spPr>
        <p:txBody>
          <a:bodyPr>
            <a:normAutofit/>
          </a:bodyPr>
          <a:lstStyle/>
          <a:p>
            <a:pPr marL="342900" lvl="1" indent="-342900">
              <a:buFont typeface="Arial"/>
              <a:buChar char="•"/>
            </a:pPr>
            <a:r>
              <a:rPr lang="en-US" altLang="zh-CN" sz="3200" b="1" dirty="0" smtClean="0">
                <a:latin typeface="Calibri" charset="0"/>
                <a:ea typeface="宋体" charset="0"/>
              </a:rPr>
              <a:t>System Configuration</a:t>
            </a:r>
          </a:p>
          <a:p>
            <a:pPr marL="0" lvl="1" indent="0">
              <a:buNone/>
            </a:pPr>
            <a:r>
              <a:rPr lang="en-US" altLang="zh-CN" dirty="0" smtClean="0">
                <a:latin typeface="Calibri" charset="0"/>
                <a:ea typeface="宋体" charset="0"/>
              </a:rPr>
              <a:t>    -- 4</a:t>
            </a:r>
            <a:r>
              <a:rPr lang="en-US" altLang="zh-CN" dirty="0">
                <a:latin typeface="Calibri" charset="0"/>
                <a:ea typeface="宋体" charset="0"/>
              </a:rPr>
              <a:t>-core/8-thread Intel Core </a:t>
            </a:r>
            <a:r>
              <a:rPr lang="en-US" altLang="zh-CN" dirty="0" smtClean="0">
                <a:latin typeface="Calibri" charset="0"/>
                <a:ea typeface="宋体" charset="0"/>
              </a:rPr>
              <a:t>i7-860 CPU 2.8GHz</a:t>
            </a:r>
          </a:p>
          <a:p>
            <a:pPr marL="0" lvl="1" indent="0">
              <a:buNone/>
            </a:pPr>
            <a:r>
              <a:rPr lang="en-US" altLang="zh-CN" dirty="0" smtClean="0">
                <a:latin typeface="Calibri" charset="0"/>
                <a:ea typeface="宋体" charset="0"/>
              </a:rPr>
              <a:t>    -- LLC: 8MB/16 ways of associativity</a:t>
            </a:r>
            <a:endParaRPr lang="en-US" altLang="zh-CN" dirty="0">
              <a:latin typeface="Calibri" charset="0"/>
              <a:ea typeface="宋体" charset="0"/>
            </a:endParaRPr>
          </a:p>
          <a:p>
            <a:r>
              <a:rPr kumimoji="1" lang="en-US" altLang="zh-CN" b="1" dirty="0" smtClean="0"/>
              <a:t>Memory Configuration</a:t>
            </a:r>
          </a:p>
          <a:p>
            <a:pPr marL="0" indent="0">
              <a:buNone/>
            </a:pPr>
            <a:r>
              <a:rPr kumimoji="1" lang="en-US" altLang="zh-CN" dirty="0" smtClean="0"/>
              <a:t>    -- </a:t>
            </a:r>
            <a:r>
              <a:rPr lang="en-US" altLang="zh-CN" dirty="0" smtClean="0"/>
              <a:t>Micron </a:t>
            </a:r>
            <a:r>
              <a:rPr kumimoji="1" lang="en-US" altLang="zh-CN" dirty="0" smtClean="0"/>
              <a:t>DDR3-1333</a:t>
            </a:r>
          </a:p>
          <a:p>
            <a:pPr marL="0" indent="0">
              <a:buNone/>
            </a:pPr>
            <a:r>
              <a:rPr kumimoji="1" lang="en-US" altLang="zh-CN" dirty="0"/>
              <a:t> </a:t>
            </a:r>
            <a:r>
              <a:rPr kumimoji="1" lang="en-US" altLang="zh-CN" dirty="0" smtClean="0"/>
              <a:t>   -- 2 Channel, 8 Ranks, 64 Banks</a:t>
            </a:r>
          </a:p>
          <a:p>
            <a:pPr>
              <a:lnSpc>
                <a:spcPct val="85000"/>
              </a:lnSpc>
            </a:pPr>
            <a:r>
              <a:rPr lang="en-US" altLang="zh-CN" b="1" dirty="0" smtClean="0"/>
              <a:t>Workloads</a:t>
            </a:r>
          </a:p>
          <a:p>
            <a:pPr marL="0" lvl="1" indent="0">
              <a:lnSpc>
                <a:spcPct val="85000"/>
              </a:lnSpc>
              <a:buNone/>
            </a:pPr>
            <a:r>
              <a:rPr lang="en-US" altLang="zh-CN" b="1" dirty="0"/>
              <a:t> </a:t>
            </a:r>
            <a:r>
              <a:rPr lang="en-US" altLang="zh-CN" b="1" dirty="0" smtClean="0"/>
              <a:t>  </a:t>
            </a:r>
            <a:r>
              <a:rPr kumimoji="1" lang="en-US" altLang="zh-CN" dirty="0" smtClean="0"/>
              <a:t>  -</a:t>
            </a:r>
            <a:r>
              <a:rPr kumimoji="1" lang="en-US" altLang="zh-CN" dirty="0"/>
              <a:t>- </a:t>
            </a:r>
            <a:r>
              <a:rPr kumimoji="1" lang="en-US" altLang="zh-CN" dirty="0" smtClean="0"/>
              <a:t>23 benchmarks from </a:t>
            </a:r>
            <a:r>
              <a:rPr lang="en-US" altLang="zh-CN" dirty="0" smtClean="0">
                <a:latin typeface="Calibri" charset="0"/>
                <a:ea typeface="宋体" charset="0"/>
              </a:rPr>
              <a:t>SPEC CPU </a:t>
            </a:r>
            <a:r>
              <a:rPr lang="en-US" altLang="zh-CN" dirty="0">
                <a:latin typeface="Calibri" charset="0"/>
                <a:ea typeface="宋体" charset="0"/>
              </a:rPr>
              <a:t>2006 (Multi-Program</a:t>
            </a:r>
            <a:r>
              <a:rPr lang="en-US" altLang="zh-CN" dirty="0" smtClean="0">
                <a:latin typeface="Calibri" charset="0"/>
                <a:ea typeface="宋体" charset="0"/>
              </a:rPr>
              <a:t>)</a:t>
            </a:r>
          </a:p>
          <a:p>
            <a:pPr marL="0" lvl="1" indent="0">
              <a:lnSpc>
                <a:spcPct val="85000"/>
              </a:lnSpc>
              <a:buNone/>
            </a:pPr>
            <a:r>
              <a:rPr lang="en-US" altLang="zh-CN" dirty="0">
                <a:latin typeface="Calibri" charset="0"/>
                <a:ea typeface="宋体" charset="0"/>
              </a:rPr>
              <a:t> </a:t>
            </a:r>
            <a:r>
              <a:rPr lang="en-US" altLang="zh-CN" dirty="0" smtClean="0">
                <a:latin typeface="Calibri" charset="0"/>
                <a:ea typeface="宋体" charset="0"/>
              </a:rPr>
              <a:t>    </a:t>
            </a:r>
            <a:r>
              <a:rPr kumimoji="1" lang="en-US" altLang="zh-CN" dirty="0" smtClean="0"/>
              <a:t>-</a:t>
            </a:r>
            <a:r>
              <a:rPr kumimoji="1" lang="en-US" altLang="zh-CN" dirty="0"/>
              <a:t>- </a:t>
            </a:r>
            <a:r>
              <a:rPr lang="en-US" altLang="zh-CN" dirty="0" smtClean="0">
                <a:latin typeface="Calibri" charset="0"/>
                <a:ea typeface="宋体" charset="0"/>
              </a:rPr>
              <a:t>PARSEC </a:t>
            </a:r>
            <a:r>
              <a:rPr lang="en-US" altLang="zh-CN" dirty="0">
                <a:latin typeface="Calibri" charset="0"/>
                <a:ea typeface="宋体" charset="0"/>
              </a:rPr>
              <a:t>(Multi-Thread</a:t>
            </a:r>
            <a:r>
              <a:rPr lang="en-US" altLang="zh-CN" dirty="0" smtClean="0">
                <a:latin typeface="Calibri" charset="0"/>
                <a:ea typeface="宋体" charset="0"/>
              </a:rPr>
              <a:t>)</a:t>
            </a:r>
          </a:p>
          <a:p>
            <a:pPr marL="0" lvl="1" indent="0">
              <a:lnSpc>
                <a:spcPct val="85000"/>
              </a:lnSpc>
              <a:buNone/>
            </a:pPr>
            <a:endParaRPr lang="en-US" altLang="zh-CN" dirty="0">
              <a:latin typeface="Calibri" charset="0"/>
              <a:ea typeface="宋体" charset="0"/>
            </a:endParaRPr>
          </a:p>
          <a:p>
            <a:pPr marL="0" indent="0">
              <a:lnSpc>
                <a:spcPct val="85000"/>
              </a:lnSpc>
              <a:buNone/>
            </a:pPr>
            <a:endParaRPr kumimoji="1" lang="zh-CN" altLang="en-US" dirty="0"/>
          </a:p>
        </p:txBody>
      </p:sp>
      <p:pic>
        <p:nvPicPr>
          <p:cNvPr id="4" name="图片 3"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222" y="6210431"/>
            <a:ext cx="1045778" cy="656852"/>
          </a:xfrm>
          <a:prstGeom prst="rect">
            <a:avLst/>
          </a:prstGeom>
        </p:spPr>
      </p:pic>
    </p:spTree>
    <p:extLst>
      <p:ext uri="{BB962C8B-B14F-4D97-AF65-F5344CB8AC3E}">
        <p14:creationId xmlns:p14="http://schemas.microsoft.com/office/powerpoint/2010/main" val="199574554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b="1" dirty="0">
                <a:latin typeface="Calibri" charset="0"/>
                <a:ea typeface="宋体" charset="0"/>
              </a:rPr>
              <a:t>Experimental Results</a:t>
            </a:r>
            <a:endParaRPr lang="zh-CN" altLang="en-US" b="1" dirty="0">
              <a:latin typeface="Calibri" charset="0"/>
              <a:ea typeface="宋体" charset="0"/>
            </a:endParaRPr>
          </a:p>
        </p:txBody>
      </p:sp>
      <p:sp>
        <p:nvSpPr>
          <p:cNvPr id="40963" name="内容占位符 2"/>
          <p:cNvSpPr>
            <a:spLocks noGrp="1"/>
          </p:cNvSpPr>
          <p:nvPr>
            <p:ph idx="1"/>
          </p:nvPr>
        </p:nvSpPr>
        <p:spPr>
          <a:xfrm>
            <a:off x="457200" y="1600200"/>
            <a:ext cx="8229600" cy="1752600"/>
          </a:xfrm>
        </p:spPr>
        <p:txBody>
          <a:bodyPr/>
          <a:lstStyle/>
          <a:p>
            <a:r>
              <a:rPr lang="en-US" altLang="zh-CN" dirty="0">
                <a:latin typeface="Calibri" charset="0"/>
                <a:ea typeface="宋体" charset="0"/>
              </a:rPr>
              <a:t>System throughput :  </a:t>
            </a:r>
            <a:r>
              <a:rPr lang="en-US" altLang="zh-CN" b="1" dirty="0">
                <a:solidFill>
                  <a:srgbClr val="008000"/>
                </a:solidFill>
                <a:latin typeface="Calibri" charset="0"/>
                <a:ea typeface="宋体" charset="0"/>
              </a:rPr>
              <a:t>4.7%</a:t>
            </a:r>
            <a:r>
              <a:rPr lang="en-US" altLang="zh-CN" b="1" dirty="0">
                <a:solidFill>
                  <a:srgbClr val="008000"/>
                </a:solidFill>
                <a:latin typeface="Calibri" charset="0"/>
                <a:ea typeface="宋体" charset="0"/>
                <a:sym typeface="Wingdings" charset="0"/>
              </a:rPr>
              <a:t></a:t>
            </a:r>
            <a:r>
              <a:rPr lang="en-US" altLang="zh-CN" b="1" dirty="0">
                <a:solidFill>
                  <a:srgbClr val="008000"/>
                </a:solidFill>
                <a:latin typeface="Calibri" charset="0"/>
                <a:ea typeface="宋体" charset="0"/>
              </a:rPr>
              <a:t> (up to 8.6%)</a:t>
            </a:r>
          </a:p>
          <a:p>
            <a:r>
              <a:rPr lang="en-US" altLang="zh-CN" dirty="0">
                <a:latin typeface="Calibri" charset="0"/>
                <a:ea typeface="宋体" charset="0"/>
              </a:rPr>
              <a:t>Maximum slowdown: </a:t>
            </a:r>
            <a:r>
              <a:rPr lang="en-US" altLang="zh-CN" b="1" dirty="0">
                <a:solidFill>
                  <a:srgbClr val="FF0000"/>
                </a:solidFill>
                <a:latin typeface="Calibri" charset="0"/>
                <a:ea typeface="宋体" charset="0"/>
              </a:rPr>
              <a:t>4.5%</a:t>
            </a:r>
            <a:r>
              <a:rPr lang="en-US" altLang="zh-CN" b="1" dirty="0">
                <a:solidFill>
                  <a:srgbClr val="FF0000"/>
                </a:solidFill>
                <a:latin typeface="Calibri" charset="0"/>
                <a:ea typeface="宋体" charset="0"/>
                <a:sym typeface="Wingdings" charset="0"/>
              </a:rPr>
              <a:t></a:t>
            </a:r>
            <a:r>
              <a:rPr lang="en-US" altLang="zh-CN" b="1" dirty="0">
                <a:solidFill>
                  <a:srgbClr val="FF0000"/>
                </a:solidFill>
                <a:latin typeface="Calibri" charset="0"/>
                <a:ea typeface="宋体" charset="0"/>
              </a:rPr>
              <a:t> (up to 15.8%)</a:t>
            </a:r>
          </a:p>
          <a:p>
            <a:r>
              <a:rPr lang="en-US" altLang="zh-CN" dirty="0">
                <a:latin typeface="Calibri" charset="0"/>
                <a:ea typeface="宋体" charset="0"/>
              </a:rPr>
              <a:t>Memory Power </a:t>
            </a:r>
            <a:r>
              <a:rPr lang="en-US" altLang="zh-CN" b="1" dirty="0">
                <a:latin typeface="Calibri" charset="0"/>
                <a:ea typeface="宋体" charset="0"/>
              </a:rPr>
              <a:t>:</a:t>
            </a:r>
            <a:r>
              <a:rPr lang="en-US" altLang="zh-CN" b="1" dirty="0">
                <a:solidFill>
                  <a:srgbClr val="FF0000"/>
                </a:solidFill>
                <a:latin typeface="Calibri" charset="0"/>
                <a:ea typeface="宋体" charset="0"/>
              </a:rPr>
              <a:t> 5.2% </a:t>
            </a:r>
            <a:r>
              <a:rPr lang="en-US" altLang="zh-CN" b="1" dirty="0">
                <a:solidFill>
                  <a:srgbClr val="FF0000"/>
                </a:solidFill>
                <a:latin typeface="Calibri" charset="0"/>
                <a:ea typeface="宋体" charset="0"/>
                <a:sym typeface="Wingdings" charset="0"/>
              </a:rPr>
              <a:t></a:t>
            </a:r>
            <a:endParaRPr lang="zh-CN" altLang="en-US" b="1" dirty="0">
              <a:solidFill>
                <a:srgbClr val="FF0000"/>
              </a:solidFill>
              <a:latin typeface="Calibri" charset="0"/>
              <a:ea typeface="宋体" charset="0"/>
            </a:endParaRPr>
          </a:p>
        </p:txBody>
      </p:sp>
      <p:pic>
        <p:nvPicPr>
          <p:cNvPr id="40964" name="图片 4" descr="Captur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74" y="3410246"/>
            <a:ext cx="9144000" cy="276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p:cNvSpPr/>
          <p:nvPr/>
        </p:nvSpPr>
        <p:spPr>
          <a:xfrm>
            <a:off x="8506989" y="4495800"/>
            <a:ext cx="609600" cy="1066800"/>
          </a:xfrm>
          <a:prstGeom prst="ellipse">
            <a:avLst/>
          </a:prstGeom>
          <a:noFill/>
          <a:ln w="57150">
            <a:solidFill>
              <a:srgbClr val="FA170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8" name="图片 7" descr="未命名.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8222" y="6210431"/>
            <a:ext cx="1045778" cy="656852"/>
          </a:xfrm>
          <a:prstGeom prst="rect">
            <a:avLst/>
          </a:prstGeom>
        </p:spPr>
      </p:pic>
    </p:spTree>
    <p:extLst>
      <p:ext uri="{BB962C8B-B14F-4D97-AF65-F5344CB8AC3E}">
        <p14:creationId xmlns:p14="http://schemas.microsoft.com/office/powerpoint/2010/main" val="248427543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Row-buffer miss rate</a:t>
            </a:r>
            <a:endParaRPr kumimoji="1" lang="zh-CN" altLang="en-US" b="1" dirty="0"/>
          </a:p>
        </p:txBody>
      </p:sp>
      <p:pic>
        <p:nvPicPr>
          <p:cNvPr id="5" name="内容占位符 4" descr="未命名.tiff"/>
          <p:cNvPicPr>
            <a:picLocks noGrp="1" noChangeAspect="1"/>
          </p:cNvPicPr>
          <p:nvPr>
            <p:ph idx="1"/>
          </p:nvPr>
        </p:nvPicPr>
        <p:blipFill>
          <a:blip r:embed="rId2">
            <a:extLst>
              <a:ext uri="{28A0092B-C50C-407E-A947-70E740481C1C}">
                <a14:useLocalDpi xmlns:a14="http://schemas.microsoft.com/office/drawing/2010/main" val="0"/>
              </a:ext>
            </a:extLst>
          </a:blip>
          <a:srcRect t="2305" b="2305"/>
          <a:stretch>
            <a:fillRect/>
          </a:stretch>
        </p:blipFill>
        <p:spPr>
          <a:xfrm>
            <a:off x="1086414" y="1508752"/>
            <a:ext cx="6650593" cy="3657570"/>
          </a:xfrm>
        </p:spPr>
      </p:pic>
      <p:sp>
        <p:nvSpPr>
          <p:cNvPr id="6" name="文本框 5"/>
          <p:cNvSpPr txBox="1"/>
          <p:nvPr/>
        </p:nvSpPr>
        <p:spPr>
          <a:xfrm>
            <a:off x="955473" y="5359407"/>
            <a:ext cx="7434051" cy="1077218"/>
          </a:xfrm>
          <a:prstGeom prst="rect">
            <a:avLst/>
          </a:prstGeom>
          <a:noFill/>
        </p:spPr>
        <p:txBody>
          <a:bodyPr wrap="square" rtlCol="0">
            <a:spAutoFit/>
          </a:bodyPr>
          <a:lstStyle/>
          <a:p>
            <a:r>
              <a:rPr kumimoji="1" lang="en-US" altLang="zh-CN" sz="3200" b="1" dirty="0" smtClean="0"/>
              <a:t>Reduced row </a:t>
            </a:r>
            <a:r>
              <a:rPr kumimoji="1" lang="en-US" altLang="zh-CN" sz="3200" b="1" dirty="0"/>
              <a:t>buffer </a:t>
            </a:r>
            <a:r>
              <a:rPr kumimoji="1" lang="en-US" altLang="zh-CN" sz="3200" b="1" dirty="0" smtClean="0"/>
              <a:t>miss by BPM depends on workloads’ features (5%~10%)</a:t>
            </a:r>
            <a:endParaRPr kumimoji="1" lang="zh-CN" altLang="en-US" sz="3200" b="1" dirty="0"/>
          </a:p>
        </p:txBody>
      </p:sp>
      <p:pic>
        <p:nvPicPr>
          <p:cNvPr id="7" name="图片 6"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222" y="6210431"/>
            <a:ext cx="1045778" cy="656852"/>
          </a:xfrm>
          <a:prstGeom prst="rect">
            <a:avLst/>
          </a:prstGeom>
        </p:spPr>
      </p:pic>
      <p:sp>
        <p:nvSpPr>
          <p:cNvPr id="8" name="矩形 7"/>
          <p:cNvSpPr/>
          <p:nvPr/>
        </p:nvSpPr>
        <p:spPr>
          <a:xfrm>
            <a:off x="6929236" y="2668660"/>
            <a:ext cx="603052" cy="626728"/>
          </a:xfrm>
          <a:prstGeom prst="rect">
            <a:avLst/>
          </a:prstGeom>
          <a:noFill/>
          <a:ln w="762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2284980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What affects the BPM?</a:t>
            </a:r>
            <a:endParaRPr kumimoji="1" lang="zh-CN" altLang="en-US" b="1" dirty="0"/>
          </a:p>
        </p:txBody>
      </p:sp>
      <p:pic>
        <p:nvPicPr>
          <p:cNvPr id="5" name="图片 4"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1930" y="1266177"/>
            <a:ext cx="5225431" cy="4104879"/>
          </a:xfrm>
          <a:prstGeom prst="rect">
            <a:avLst/>
          </a:prstGeom>
        </p:spPr>
      </p:pic>
      <p:sp>
        <p:nvSpPr>
          <p:cNvPr id="6" name="文本框 5"/>
          <p:cNvSpPr txBox="1"/>
          <p:nvPr/>
        </p:nvSpPr>
        <p:spPr>
          <a:xfrm>
            <a:off x="233040" y="1770934"/>
            <a:ext cx="4089895" cy="2062103"/>
          </a:xfrm>
          <a:prstGeom prst="rect">
            <a:avLst/>
          </a:prstGeom>
          <a:noFill/>
        </p:spPr>
        <p:txBody>
          <a:bodyPr wrap="square" rtlCol="0">
            <a:spAutoFit/>
          </a:bodyPr>
          <a:lstStyle/>
          <a:p>
            <a:r>
              <a:rPr kumimoji="1" lang="en-US" altLang="zh-CN" sz="3200" dirty="0" smtClean="0">
                <a:solidFill>
                  <a:srgbClr val="11D613"/>
                </a:solidFill>
              </a:rPr>
              <a:t>Average(RBL)</a:t>
            </a:r>
          </a:p>
          <a:p>
            <a:r>
              <a:rPr kumimoji="1" lang="en-US" altLang="zh-CN" sz="3200" dirty="0" smtClean="0">
                <a:solidFill>
                  <a:srgbClr val="3366FF"/>
                </a:solidFill>
              </a:rPr>
              <a:t>Sum(BW)</a:t>
            </a:r>
          </a:p>
          <a:p>
            <a:r>
              <a:rPr kumimoji="1" lang="en-US" altLang="zh-CN" sz="3200" dirty="0" err="1" smtClean="0">
                <a:solidFill>
                  <a:srgbClr val="FF00FF"/>
                </a:solidFill>
              </a:rPr>
              <a:t>Stdev</a:t>
            </a:r>
            <a:r>
              <a:rPr kumimoji="1" lang="en-US" altLang="zh-CN" sz="3200" dirty="0" smtClean="0">
                <a:solidFill>
                  <a:srgbClr val="FF00FF"/>
                </a:solidFill>
              </a:rPr>
              <a:t>(RBL)</a:t>
            </a:r>
          </a:p>
          <a:p>
            <a:r>
              <a:rPr kumimoji="1" lang="en-US" altLang="zh-CN" sz="3200" dirty="0">
                <a:solidFill>
                  <a:srgbClr val="FF0000"/>
                </a:solidFill>
              </a:rPr>
              <a:t>Sum(BW</a:t>
            </a:r>
            <a:r>
              <a:rPr kumimoji="1" lang="en-US" altLang="zh-CN" sz="3200" dirty="0" smtClean="0">
                <a:solidFill>
                  <a:srgbClr val="FF0000"/>
                </a:solidFill>
              </a:rPr>
              <a:t>)*</a:t>
            </a:r>
            <a:r>
              <a:rPr kumimoji="1" lang="en-US" altLang="zh-CN" sz="3200" dirty="0" err="1">
                <a:solidFill>
                  <a:srgbClr val="FF0000"/>
                </a:solidFill>
              </a:rPr>
              <a:t>Stdev</a:t>
            </a:r>
            <a:r>
              <a:rPr kumimoji="1" lang="en-US" altLang="zh-CN" sz="3200" dirty="0">
                <a:solidFill>
                  <a:srgbClr val="FF0000"/>
                </a:solidFill>
              </a:rPr>
              <a:t>(RBL</a:t>
            </a:r>
            <a:r>
              <a:rPr kumimoji="1" lang="en-US" altLang="zh-CN" sz="3200" dirty="0" smtClean="0">
                <a:solidFill>
                  <a:srgbClr val="FF0000"/>
                </a:solidFill>
              </a:rPr>
              <a:t>)</a:t>
            </a:r>
            <a:endParaRPr kumimoji="1" lang="en-US" altLang="zh-CN" sz="3200" dirty="0">
              <a:solidFill>
                <a:srgbClr val="FF0000"/>
              </a:solidFill>
            </a:endParaRPr>
          </a:p>
        </p:txBody>
      </p:sp>
      <p:sp>
        <p:nvSpPr>
          <p:cNvPr id="8" name="文本框 7"/>
          <p:cNvSpPr txBox="1"/>
          <p:nvPr/>
        </p:nvSpPr>
        <p:spPr>
          <a:xfrm>
            <a:off x="515460" y="5371056"/>
            <a:ext cx="8127499" cy="1354217"/>
          </a:xfrm>
          <a:prstGeom prst="rect">
            <a:avLst/>
          </a:prstGeom>
          <a:noFill/>
        </p:spPr>
        <p:txBody>
          <a:bodyPr wrap="square" rtlCol="0">
            <a:spAutoFit/>
          </a:bodyPr>
          <a:lstStyle/>
          <a:p>
            <a:r>
              <a:rPr kumimoji="1" lang="en-US" altLang="zh-CN" sz="3200" b="1" dirty="0">
                <a:solidFill>
                  <a:srgbClr val="FF0000"/>
                </a:solidFill>
              </a:rPr>
              <a:t>Sum(BW)*</a:t>
            </a:r>
            <a:r>
              <a:rPr kumimoji="1" lang="en-US" altLang="zh-CN" sz="3200" b="1" dirty="0" err="1">
                <a:solidFill>
                  <a:srgbClr val="FF0000"/>
                </a:solidFill>
              </a:rPr>
              <a:t>Stdev</a:t>
            </a:r>
            <a:r>
              <a:rPr kumimoji="1" lang="en-US" altLang="zh-CN" sz="3200" b="1" dirty="0">
                <a:solidFill>
                  <a:srgbClr val="FF0000"/>
                </a:solidFill>
              </a:rPr>
              <a:t>(RBL</a:t>
            </a:r>
            <a:r>
              <a:rPr kumimoji="1" lang="en-US" altLang="zh-CN" sz="3200" b="1" dirty="0" smtClean="0">
                <a:solidFill>
                  <a:srgbClr val="FF0000"/>
                </a:solidFill>
              </a:rPr>
              <a:t>) </a:t>
            </a:r>
            <a:r>
              <a:rPr kumimoji="1" lang="en-US" altLang="zh-CN" sz="3200" b="1" dirty="0" smtClean="0"/>
              <a:t>works well as a predictor</a:t>
            </a:r>
          </a:p>
          <a:p>
            <a:r>
              <a:rPr kumimoji="1" lang="en-US" altLang="zh-CN" sz="3200" b="1" dirty="0" smtClean="0"/>
              <a:t>of the effectiveness of BPM</a:t>
            </a:r>
            <a:endParaRPr kumimoji="1" lang="en-US" altLang="zh-CN" sz="3200" b="1" dirty="0"/>
          </a:p>
          <a:p>
            <a:endParaRPr kumimoji="1" lang="zh-CN" altLang="en-US" dirty="0"/>
          </a:p>
        </p:txBody>
      </p:sp>
      <p:pic>
        <p:nvPicPr>
          <p:cNvPr id="9" name="图片 8" descr="未命名.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8222" y="6210431"/>
            <a:ext cx="1045778" cy="656852"/>
          </a:xfrm>
          <a:prstGeom prst="rect">
            <a:avLst/>
          </a:prstGeom>
        </p:spPr>
      </p:pic>
      <p:sp>
        <p:nvSpPr>
          <p:cNvPr id="3" name="左箭头 2"/>
          <p:cNvSpPr/>
          <p:nvPr/>
        </p:nvSpPr>
        <p:spPr>
          <a:xfrm rot="3218044">
            <a:off x="8111569" y="2576285"/>
            <a:ext cx="747932" cy="411238"/>
          </a:xfrm>
          <a:prstGeom prst="lef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24837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par>
                          <p:cTn id="31" fill="hold">
                            <p:stCondLst>
                              <p:cond delay="0"/>
                            </p:stCondLst>
                            <p:childTnLst>
                              <p:par>
                                <p:cTn id="32" presetID="26" presetClass="emph" presetSubtype="0" fill="hold" grpId="1" nodeType="afterEffect">
                                  <p:stCondLst>
                                    <p:cond delay="0"/>
                                  </p:stCondLst>
                                  <p:childTnLst>
                                    <p:animEffect transition="out" filter="fade">
                                      <p:cBhvr>
                                        <p:cTn id="33" dur="500" tmFilter="0, 0; .2, .5; .8, .5; 1, 0"/>
                                        <p:tgtEl>
                                          <p:spTgt spid="3"/>
                                        </p:tgtEl>
                                      </p:cBhvr>
                                    </p:animEffect>
                                    <p:animScale>
                                      <p:cBhvr>
                                        <p:cTn id="34"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animBg="1"/>
      <p:bldP spid="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未命名.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8222" y="6210431"/>
            <a:ext cx="1045778" cy="656852"/>
          </a:xfrm>
          <a:prstGeom prst="rect">
            <a:avLst/>
          </a:prstGeom>
        </p:spPr>
      </p:pic>
      <p:sp>
        <p:nvSpPr>
          <p:cNvPr id="2" name="标题 1"/>
          <p:cNvSpPr>
            <a:spLocks noGrp="1"/>
          </p:cNvSpPr>
          <p:nvPr>
            <p:ph type="title"/>
          </p:nvPr>
        </p:nvSpPr>
        <p:spPr/>
        <p:txBody>
          <a:bodyPr/>
          <a:lstStyle/>
          <a:p>
            <a:r>
              <a:rPr kumimoji="1" lang="en-US" altLang="zh-CN" b="1" dirty="0" smtClean="0"/>
              <a:t>BPM and Per-core Bandwidth</a:t>
            </a:r>
            <a:endParaRPr kumimoji="1" lang="zh-CN" altLang="en-US" b="1" dirty="0"/>
          </a:p>
        </p:txBody>
      </p:sp>
      <p:pic>
        <p:nvPicPr>
          <p:cNvPr id="4" name="图片 3"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8606" y="1417637"/>
            <a:ext cx="6241115" cy="3643963"/>
          </a:xfrm>
          <a:prstGeom prst="rect">
            <a:avLst/>
          </a:prstGeom>
        </p:spPr>
      </p:pic>
      <p:sp>
        <p:nvSpPr>
          <p:cNvPr id="5" name="右箭头 4"/>
          <p:cNvSpPr/>
          <p:nvPr/>
        </p:nvSpPr>
        <p:spPr>
          <a:xfrm>
            <a:off x="3786937" y="5077476"/>
            <a:ext cx="2190598" cy="407780"/>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右箭头 5"/>
          <p:cNvSpPr/>
          <p:nvPr/>
        </p:nvSpPr>
        <p:spPr>
          <a:xfrm rot="16200000">
            <a:off x="6788251" y="2796884"/>
            <a:ext cx="2190598" cy="407780"/>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419474" y="5439802"/>
            <a:ext cx="8634221" cy="1077218"/>
          </a:xfrm>
          <a:prstGeom prst="rect">
            <a:avLst/>
          </a:prstGeom>
          <a:noFill/>
        </p:spPr>
        <p:txBody>
          <a:bodyPr wrap="square" rtlCol="0">
            <a:spAutoFit/>
          </a:bodyPr>
          <a:lstStyle/>
          <a:p>
            <a:r>
              <a:rPr kumimoji="1" lang="en-US" altLang="zh-CN" sz="3200" b="1" dirty="0" smtClean="0"/>
              <a:t>BPM is promising for future multi-/many-core platforms that have even less per-core bandwidth</a:t>
            </a:r>
            <a:endParaRPr kumimoji="1" lang="zh-CN" altLang="en-US" sz="3200" b="1" dirty="0"/>
          </a:p>
        </p:txBody>
      </p:sp>
    </p:spTree>
    <p:extLst>
      <p:ext uri="{BB962C8B-B14F-4D97-AF65-F5344CB8AC3E}">
        <p14:creationId xmlns:p14="http://schemas.microsoft.com/office/powerpoint/2010/main" val="21803985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7" presetClass="emph" presetSubtype="0" fill="remove" grpId="1" nodeType="withEffect">
                                  <p:stCondLst>
                                    <p:cond delay="0"/>
                                  </p:stCondLst>
                                  <p:childTnLst>
                                    <p:animClr clrSpc="rgb" dir="cw">
                                      <p:cBhvr override="childStyle">
                                        <p:cTn id="8" dur="250" autoRev="1" fill="remove"/>
                                        <p:tgtEl>
                                          <p:spTgt spid="5"/>
                                        </p:tgtEl>
                                        <p:attrNameLst>
                                          <p:attrName>style.color</p:attrName>
                                        </p:attrNameLst>
                                      </p:cBhvr>
                                      <p:to>
                                        <a:schemeClr val="bg1"/>
                                      </p:to>
                                    </p:animClr>
                                    <p:animClr clrSpc="rgb" dir="cw">
                                      <p:cBhvr>
                                        <p:cTn id="9" dur="250" autoRev="1" fill="remove"/>
                                        <p:tgtEl>
                                          <p:spTgt spid="5"/>
                                        </p:tgtEl>
                                        <p:attrNameLst>
                                          <p:attrName>fillcolor</p:attrName>
                                        </p:attrNameLst>
                                      </p:cBhvr>
                                      <p:to>
                                        <a:schemeClr val="bg1"/>
                                      </p:to>
                                    </p:animClr>
                                    <p:set>
                                      <p:cBhvr>
                                        <p:cTn id="10" dur="250" autoRev="1" fill="remove"/>
                                        <p:tgtEl>
                                          <p:spTgt spid="5"/>
                                        </p:tgtEl>
                                        <p:attrNameLst>
                                          <p:attrName>fill.type</p:attrName>
                                        </p:attrNameLst>
                                      </p:cBhvr>
                                      <p:to>
                                        <p:strVal val="solid"/>
                                      </p:to>
                                    </p:set>
                                    <p:set>
                                      <p:cBhvr>
                                        <p:cTn id="11" dur="250" autoRev="1" fill="remove"/>
                                        <p:tgtEl>
                                          <p:spTgt spid="5"/>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27" presetClass="emph" presetSubtype="0" fill="remove" grpId="1" nodeType="withEffect">
                                  <p:stCondLst>
                                    <p:cond delay="0"/>
                                  </p:stCondLst>
                                  <p:childTnLst>
                                    <p:animClr clrSpc="rgb" dir="cw">
                                      <p:cBhvr override="childStyle">
                                        <p:cTn id="17" dur="250" autoRev="1" fill="remove"/>
                                        <p:tgtEl>
                                          <p:spTgt spid="6"/>
                                        </p:tgtEl>
                                        <p:attrNameLst>
                                          <p:attrName>style.color</p:attrName>
                                        </p:attrNameLst>
                                      </p:cBhvr>
                                      <p:to>
                                        <a:schemeClr val="bg1"/>
                                      </p:to>
                                    </p:animClr>
                                    <p:animClr clrSpc="rgb" dir="cw">
                                      <p:cBhvr>
                                        <p:cTn id="18" dur="250" autoRev="1" fill="remove"/>
                                        <p:tgtEl>
                                          <p:spTgt spid="6"/>
                                        </p:tgtEl>
                                        <p:attrNameLst>
                                          <p:attrName>fillcolor</p:attrName>
                                        </p:attrNameLst>
                                      </p:cBhvr>
                                      <p:to>
                                        <a:schemeClr val="bg1"/>
                                      </p:to>
                                    </p:animClr>
                                    <p:set>
                                      <p:cBhvr>
                                        <p:cTn id="19" dur="250" autoRev="1" fill="remove"/>
                                        <p:tgtEl>
                                          <p:spTgt spid="6"/>
                                        </p:tgtEl>
                                        <p:attrNameLst>
                                          <p:attrName>fill.type</p:attrName>
                                        </p:attrNameLst>
                                      </p:cBhvr>
                                      <p:to>
                                        <p:strVal val="solid"/>
                                      </p:to>
                                    </p:set>
                                    <p:set>
                                      <p:cBhvr>
                                        <p:cTn id="20" dur="250" autoRev="1" fill="remove"/>
                                        <p:tgtEl>
                                          <p:spTgt spid="6"/>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BPM for Multi-threaded </a:t>
            </a:r>
            <a:endParaRPr kumimoji="1" lang="zh-CN" altLang="en-US" b="1" dirty="0"/>
          </a:p>
        </p:txBody>
      </p:sp>
      <p:sp>
        <p:nvSpPr>
          <p:cNvPr id="3" name="内容占位符 2"/>
          <p:cNvSpPr>
            <a:spLocks noGrp="1"/>
          </p:cNvSpPr>
          <p:nvPr>
            <p:ph idx="1"/>
          </p:nvPr>
        </p:nvSpPr>
        <p:spPr>
          <a:xfrm>
            <a:off x="270483" y="1219572"/>
            <a:ext cx="8978104" cy="5638427"/>
          </a:xfrm>
        </p:spPr>
        <p:txBody>
          <a:bodyPr>
            <a:normAutofit/>
          </a:bodyPr>
          <a:lstStyle/>
          <a:p>
            <a:r>
              <a:rPr kumimoji="1" lang="en-US" altLang="zh-CN" dirty="0" err="1" smtClean="0"/>
              <a:t>Streamcluster</a:t>
            </a:r>
            <a:r>
              <a:rPr kumimoji="1" lang="en-US" altLang="zh-CN" dirty="0" smtClean="0"/>
              <a:t> from Parsec 2.0</a:t>
            </a:r>
          </a:p>
          <a:p>
            <a:r>
              <a:rPr kumimoji="1" lang="en-US" altLang="zh-CN" dirty="0" smtClean="0"/>
              <a:t>Partition the input data by a straightforward way</a:t>
            </a:r>
          </a:p>
          <a:p>
            <a:endParaRPr kumimoji="1" lang="en-US" altLang="zh-CN" dirty="0"/>
          </a:p>
          <a:p>
            <a:endParaRPr kumimoji="1" lang="en-US" altLang="zh-CN" dirty="0" smtClean="0"/>
          </a:p>
          <a:p>
            <a:pPr marL="0" indent="0">
              <a:buNone/>
            </a:pPr>
            <a:endParaRPr kumimoji="1" lang="en-US" altLang="zh-CN" dirty="0"/>
          </a:p>
          <a:p>
            <a:r>
              <a:rPr kumimoji="1" lang="en-US" altLang="zh-CN" dirty="0" smtClean="0"/>
              <a:t>The improvement is less than Multi-Programmed</a:t>
            </a:r>
          </a:p>
          <a:p>
            <a:pPr marL="0" indent="0">
              <a:buNone/>
            </a:pPr>
            <a:r>
              <a:rPr kumimoji="1" lang="en-US" altLang="zh-CN" sz="2800" dirty="0"/>
              <a:t> </a:t>
            </a:r>
            <a:r>
              <a:rPr kumimoji="1" lang="en-US" altLang="zh-CN" sz="2800" dirty="0" smtClean="0"/>
              <a:t>   -- 1.7% and 2.3% on 4/8-threaded separately</a:t>
            </a:r>
          </a:p>
          <a:p>
            <a:pPr marL="0" indent="0">
              <a:buNone/>
            </a:pPr>
            <a:r>
              <a:rPr kumimoji="1" lang="en-US" altLang="zh-CN" sz="2800" dirty="0"/>
              <a:t> </a:t>
            </a:r>
            <a:r>
              <a:rPr kumimoji="1" lang="en-US" altLang="zh-CN" sz="2800" dirty="0" smtClean="0"/>
              <a:t>   -- Because there are too much shared data</a:t>
            </a:r>
          </a:p>
          <a:p>
            <a:r>
              <a:rPr kumimoji="1" lang="en-US" altLang="zh-CN" dirty="0" smtClean="0"/>
              <a:t>Our future work will study these issues</a:t>
            </a:r>
          </a:p>
          <a:p>
            <a:pPr marL="0" indent="0">
              <a:buNone/>
            </a:pPr>
            <a:endParaRPr kumimoji="1" lang="zh-CN" altLang="en-US" dirty="0"/>
          </a:p>
        </p:txBody>
      </p:sp>
      <p:pic>
        <p:nvPicPr>
          <p:cNvPr id="4" name="图片 3" descr="未命名.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6864" y="2422348"/>
            <a:ext cx="5768373" cy="1678761"/>
          </a:xfrm>
          <a:prstGeom prst="rect">
            <a:avLst/>
          </a:prstGeom>
        </p:spPr>
      </p:pic>
      <p:pic>
        <p:nvPicPr>
          <p:cNvPr id="5" name="图片 4"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222" y="6210431"/>
            <a:ext cx="1045778" cy="656852"/>
          </a:xfrm>
          <a:prstGeom prst="rect">
            <a:avLst/>
          </a:prstGeom>
        </p:spPr>
      </p:pic>
    </p:spTree>
    <p:extLst>
      <p:ext uri="{BB962C8B-B14F-4D97-AF65-F5344CB8AC3E}">
        <p14:creationId xmlns:p14="http://schemas.microsoft.com/office/powerpoint/2010/main" val="403008006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222" y="6210431"/>
            <a:ext cx="1045778" cy="656852"/>
          </a:xfrm>
          <a:prstGeom prst="rect">
            <a:avLst/>
          </a:prstGeom>
        </p:spPr>
      </p:pic>
      <p:sp>
        <p:nvSpPr>
          <p:cNvPr id="2" name="标题 1"/>
          <p:cNvSpPr>
            <a:spLocks noGrp="1"/>
          </p:cNvSpPr>
          <p:nvPr>
            <p:ph type="title"/>
          </p:nvPr>
        </p:nvSpPr>
        <p:spPr>
          <a:xfrm>
            <a:off x="457200" y="71438"/>
            <a:ext cx="8229600" cy="1143000"/>
          </a:xfrm>
        </p:spPr>
        <p:txBody>
          <a:bodyPr/>
          <a:lstStyle/>
          <a:p>
            <a:r>
              <a:rPr kumimoji="1" lang="en-US" altLang="zh-CN" b="1" dirty="0" smtClean="0"/>
              <a:t>Conclusion</a:t>
            </a:r>
            <a:endParaRPr kumimoji="1" lang="zh-CN" altLang="en-US" b="1" dirty="0"/>
          </a:p>
        </p:txBody>
      </p:sp>
      <p:sp>
        <p:nvSpPr>
          <p:cNvPr id="5" name="内容占位符 2"/>
          <p:cNvSpPr txBox="1">
            <a:spLocks/>
          </p:cNvSpPr>
          <p:nvPr/>
        </p:nvSpPr>
        <p:spPr>
          <a:xfrm>
            <a:off x="186277" y="1077021"/>
            <a:ext cx="8957724" cy="571324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CN" sz="3300" b="1" dirty="0" smtClean="0"/>
              <a:t>Observations: </a:t>
            </a:r>
            <a:endParaRPr kumimoji="1" lang="en-US" altLang="zh-CN" sz="3300" b="1" dirty="0"/>
          </a:p>
          <a:p>
            <a:pPr marL="0" indent="0">
              <a:spcBef>
                <a:spcPts val="0"/>
              </a:spcBef>
              <a:buNone/>
            </a:pPr>
            <a:r>
              <a:rPr kumimoji="1" lang="en-US" altLang="zh-CN" sz="3300" b="1" dirty="0" smtClean="0"/>
              <a:t>    -- </a:t>
            </a:r>
            <a:r>
              <a:rPr kumimoji="1" lang="en-US" altLang="zh-CN" sz="3300" dirty="0" smtClean="0"/>
              <a:t>Serious</a:t>
            </a:r>
            <a:r>
              <a:rPr kumimoji="1" lang="en-US" altLang="zh-CN" sz="3300" b="1" dirty="0" smtClean="0"/>
              <a:t> </a:t>
            </a:r>
            <a:r>
              <a:rPr kumimoji="1" lang="en-US" altLang="zh-CN" sz="3300" dirty="0" smtClean="0"/>
              <a:t>Interferences in multi-core platform</a:t>
            </a:r>
            <a:endParaRPr kumimoji="1" lang="en-US" altLang="zh-CN" sz="3300" b="1" dirty="0"/>
          </a:p>
          <a:p>
            <a:pPr marL="0" indent="0">
              <a:spcBef>
                <a:spcPts val="0"/>
              </a:spcBef>
              <a:buNone/>
            </a:pPr>
            <a:r>
              <a:rPr kumimoji="1" lang="en-US" altLang="zh-CN" sz="3300" b="1" dirty="0" smtClean="0"/>
              <a:t>    -- </a:t>
            </a:r>
            <a:r>
              <a:rPr kumimoji="1" lang="en-US" altLang="zh-CN" sz="3300" dirty="0" smtClean="0"/>
              <a:t>The </a:t>
            </a:r>
            <a:r>
              <a:rPr kumimoji="1" lang="en-US" altLang="zh-CN" sz="3300" dirty="0"/>
              <a:t>necessary amount of </a:t>
            </a:r>
            <a:r>
              <a:rPr kumimoji="1" lang="en-US" altLang="zh-CN" sz="3300" dirty="0" smtClean="0"/>
              <a:t>banks</a:t>
            </a:r>
            <a:r>
              <a:rPr kumimoji="1" lang="en-US" altLang="zh-CN" sz="3300" dirty="0"/>
              <a:t> </a:t>
            </a:r>
            <a:r>
              <a:rPr kumimoji="1" lang="en-US" altLang="zh-CN" sz="3300" dirty="0" smtClean="0"/>
              <a:t>is limited </a:t>
            </a:r>
            <a:endParaRPr kumimoji="1" lang="en-US" altLang="zh-CN" sz="1100" dirty="0"/>
          </a:p>
          <a:p>
            <a:r>
              <a:rPr kumimoji="1" lang="en-US" altLang="zh-CN" sz="3300" b="1" dirty="0" smtClean="0"/>
              <a:t>Problem: </a:t>
            </a:r>
            <a:r>
              <a:rPr kumimoji="1" lang="en-US" altLang="zh-CN" sz="3300" dirty="0" smtClean="0"/>
              <a:t>Interferences cause lower performance</a:t>
            </a:r>
            <a:endParaRPr kumimoji="1" lang="en-US" altLang="zh-CN" sz="1100" b="1" dirty="0" smtClean="0"/>
          </a:p>
          <a:p>
            <a:r>
              <a:rPr kumimoji="1" lang="en-US" altLang="zh-CN" sz="3300" b="1" dirty="0" smtClean="0">
                <a:solidFill>
                  <a:srgbClr val="008000"/>
                </a:solidFill>
              </a:rPr>
              <a:t>BPM:  Partitioning banks between threads</a:t>
            </a:r>
          </a:p>
          <a:p>
            <a:pPr marL="0" indent="0">
              <a:spcBef>
                <a:spcPts val="0"/>
              </a:spcBef>
              <a:buNone/>
            </a:pPr>
            <a:r>
              <a:rPr kumimoji="1" lang="en-US" altLang="zh-CN" sz="3300" dirty="0" smtClean="0">
                <a:solidFill>
                  <a:srgbClr val="008000"/>
                </a:solidFill>
              </a:rPr>
              <a:t>    -- Easily implemented and deployed in reality</a:t>
            </a:r>
          </a:p>
          <a:p>
            <a:pPr marL="0" indent="0">
              <a:spcBef>
                <a:spcPts val="0"/>
              </a:spcBef>
              <a:buNone/>
            </a:pPr>
            <a:r>
              <a:rPr kumimoji="1" lang="en-US" altLang="zh-CN" sz="3300" dirty="0" smtClean="0">
                <a:solidFill>
                  <a:srgbClr val="008000"/>
                </a:solidFill>
              </a:rPr>
              <a:t>    -- Without any modifications to hardware</a:t>
            </a:r>
          </a:p>
          <a:p>
            <a:pPr marL="0" indent="0">
              <a:spcBef>
                <a:spcPts val="0"/>
              </a:spcBef>
              <a:buNone/>
            </a:pPr>
            <a:r>
              <a:rPr kumimoji="1" lang="en-US" altLang="zh-CN" sz="3300" dirty="0">
                <a:solidFill>
                  <a:srgbClr val="008000"/>
                </a:solidFill>
              </a:rPr>
              <a:t> </a:t>
            </a:r>
            <a:r>
              <a:rPr kumimoji="1" lang="en-US" altLang="zh-CN" sz="3300" dirty="0" smtClean="0">
                <a:solidFill>
                  <a:srgbClr val="008000"/>
                </a:solidFill>
              </a:rPr>
              <a:t>   -- Benefits various of workloads </a:t>
            </a:r>
            <a:endParaRPr kumimoji="1" lang="en-US" altLang="zh-CN" sz="1100" dirty="0" smtClean="0"/>
          </a:p>
          <a:p>
            <a:r>
              <a:rPr kumimoji="1" lang="en-US" altLang="zh-CN" sz="3300" b="1" dirty="0" smtClean="0"/>
              <a:t>Result: </a:t>
            </a:r>
            <a:r>
              <a:rPr kumimoji="1" lang="en-US" altLang="zh-CN" sz="3300" dirty="0" smtClean="0"/>
              <a:t>Improving overall system performance and saving energy</a:t>
            </a:r>
          </a:p>
          <a:p>
            <a:pPr marL="0" indent="0">
              <a:buNone/>
            </a:pPr>
            <a:endParaRPr kumimoji="1" lang="zh-CN" altLang="en-US" sz="1100" dirty="0"/>
          </a:p>
        </p:txBody>
      </p:sp>
    </p:spTree>
    <p:extLst>
      <p:ext uri="{BB962C8B-B14F-4D97-AF65-F5344CB8AC3E}">
        <p14:creationId xmlns:p14="http://schemas.microsoft.com/office/powerpoint/2010/main" val="247796495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18353" y="1413245"/>
            <a:ext cx="8396941" cy="1470025"/>
          </a:xfrm>
        </p:spPr>
        <p:txBody>
          <a:bodyPr>
            <a:normAutofit fontScale="90000"/>
          </a:bodyPr>
          <a:lstStyle/>
          <a:p>
            <a:r>
              <a:rPr kumimoji="1" lang="en-US" altLang="zh-CN" b="1" dirty="0"/>
              <a:t>A Software Memory Partition Approach for Eliminating Bank-level Interference in Multicore Systems</a:t>
            </a:r>
            <a:endParaRPr kumimoji="1" lang="zh-CN" altLang="en-US" b="1" dirty="0"/>
          </a:p>
        </p:txBody>
      </p:sp>
      <p:sp>
        <p:nvSpPr>
          <p:cNvPr id="3" name="副标题 2"/>
          <p:cNvSpPr>
            <a:spLocks noGrp="1"/>
          </p:cNvSpPr>
          <p:nvPr>
            <p:ph type="subTitle" idx="1"/>
          </p:nvPr>
        </p:nvSpPr>
        <p:spPr>
          <a:xfrm>
            <a:off x="896471" y="3647138"/>
            <a:ext cx="7800489" cy="1402976"/>
          </a:xfrm>
        </p:spPr>
        <p:txBody>
          <a:bodyPr/>
          <a:lstStyle/>
          <a:p>
            <a:r>
              <a:rPr kumimoji="1" lang="en-US" altLang="zh-CN" b="1" dirty="0" smtClean="0">
                <a:solidFill>
                  <a:schemeClr val="tx1"/>
                </a:solidFill>
              </a:rPr>
              <a:t>Lei Liu</a:t>
            </a:r>
            <a:r>
              <a:rPr kumimoji="1" lang="en-US" altLang="zh-CN" dirty="0" smtClean="0">
                <a:solidFill>
                  <a:schemeClr val="tx1"/>
                </a:solidFill>
              </a:rPr>
              <a:t>, </a:t>
            </a:r>
            <a:r>
              <a:rPr kumimoji="1" lang="en-US" altLang="zh-CN" dirty="0" err="1" smtClean="0">
                <a:solidFill>
                  <a:schemeClr val="tx1"/>
                </a:solidFill>
              </a:rPr>
              <a:t>Zehan</a:t>
            </a:r>
            <a:r>
              <a:rPr kumimoji="1" lang="en-US" altLang="zh-CN" dirty="0" smtClean="0">
                <a:solidFill>
                  <a:schemeClr val="tx1"/>
                </a:solidFill>
              </a:rPr>
              <a:t> Cui, </a:t>
            </a:r>
            <a:r>
              <a:rPr kumimoji="1" lang="en-US" altLang="zh-CN" dirty="0" err="1" smtClean="0">
                <a:solidFill>
                  <a:schemeClr val="tx1"/>
                </a:solidFill>
              </a:rPr>
              <a:t>Mingjie</a:t>
            </a:r>
            <a:r>
              <a:rPr kumimoji="1" lang="en-US" altLang="zh-CN" dirty="0" smtClean="0">
                <a:solidFill>
                  <a:schemeClr val="tx1"/>
                </a:solidFill>
              </a:rPr>
              <a:t> Xing, </a:t>
            </a:r>
          </a:p>
          <a:p>
            <a:r>
              <a:rPr kumimoji="1" lang="en-US" altLang="zh-CN" dirty="0" err="1" smtClean="0">
                <a:solidFill>
                  <a:schemeClr val="tx1"/>
                </a:solidFill>
              </a:rPr>
              <a:t>Yungang</a:t>
            </a:r>
            <a:r>
              <a:rPr kumimoji="1" lang="en-US" altLang="zh-CN" dirty="0" smtClean="0">
                <a:solidFill>
                  <a:schemeClr val="tx1"/>
                </a:solidFill>
              </a:rPr>
              <a:t> </a:t>
            </a:r>
            <a:r>
              <a:rPr kumimoji="1" lang="en-US" altLang="zh-CN" dirty="0" err="1" smtClean="0">
                <a:solidFill>
                  <a:schemeClr val="tx1"/>
                </a:solidFill>
              </a:rPr>
              <a:t>Bao</a:t>
            </a:r>
            <a:r>
              <a:rPr kumimoji="1" lang="en-US" altLang="zh-CN" dirty="0" smtClean="0">
                <a:solidFill>
                  <a:schemeClr val="tx1"/>
                </a:solidFill>
              </a:rPr>
              <a:t>, </a:t>
            </a:r>
            <a:r>
              <a:rPr kumimoji="1" lang="en-US" altLang="zh-CN" dirty="0" err="1" smtClean="0">
                <a:solidFill>
                  <a:schemeClr val="tx1"/>
                </a:solidFill>
              </a:rPr>
              <a:t>Mingyu</a:t>
            </a:r>
            <a:r>
              <a:rPr kumimoji="1" lang="en-US" altLang="zh-CN" dirty="0" smtClean="0">
                <a:solidFill>
                  <a:schemeClr val="tx1"/>
                </a:solidFill>
              </a:rPr>
              <a:t> Chen, </a:t>
            </a:r>
            <a:r>
              <a:rPr kumimoji="1" lang="en-US" altLang="zh-CN" dirty="0" err="1" smtClean="0">
                <a:solidFill>
                  <a:schemeClr val="tx1"/>
                </a:solidFill>
              </a:rPr>
              <a:t>Chengyong</a:t>
            </a:r>
            <a:r>
              <a:rPr kumimoji="1" lang="en-US" altLang="zh-CN" dirty="0" smtClean="0">
                <a:solidFill>
                  <a:schemeClr val="tx1"/>
                </a:solidFill>
              </a:rPr>
              <a:t> Wu</a:t>
            </a:r>
            <a:endParaRPr kumimoji="1" lang="zh-CN" altLang="en-US" dirty="0">
              <a:solidFill>
                <a:schemeClr val="tx1"/>
              </a:solidFill>
            </a:endParaRPr>
          </a:p>
        </p:txBody>
      </p:sp>
      <p:pic>
        <p:nvPicPr>
          <p:cNvPr id="6" name="图片 5" descr="logo-hori_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2339" y="5167294"/>
            <a:ext cx="6938298" cy="1293581"/>
          </a:xfrm>
          <a:prstGeom prst="rect">
            <a:avLst/>
          </a:prstGeom>
        </p:spPr>
      </p:pic>
    </p:spTree>
    <p:extLst>
      <p:ext uri="{BB962C8B-B14F-4D97-AF65-F5344CB8AC3E}">
        <p14:creationId xmlns:p14="http://schemas.microsoft.com/office/powerpoint/2010/main" val="285536808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未命名.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900" y="533531"/>
            <a:ext cx="7950200" cy="5829300"/>
          </a:xfrm>
          <a:prstGeom prst="rect">
            <a:avLst/>
          </a:prstGeom>
        </p:spPr>
      </p:pic>
      <p:pic>
        <p:nvPicPr>
          <p:cNvPr id="4" name="图片 3"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222" y="6210431"/>
            <a:ext cx="1045778" cy="656852"/>
          </a:xfrm>
          <a:prstGeom prst="rect">
            <a:avLst/>
          </a:prstGeom>
        </p:spPr>
      </p:pic>
    </p:spTree>
    <p:extLst>
      <p:ext uri="{BB962C8B-B14F-4D97-AF65-F5344CB8AC3E}">
        <p14:creationId xmlns:p14="http://schemas.microsoft.com/office/powerpoint/2010/main" val="39486741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b="1" dirty="0" smtClean="0"/>
              <a:t>Open-page w/ BPM VS. Close-page </a:t>
            </a:r>
            <a:endParaRPr kumimoji="1" lang="zh-CN" altLang="en-US" b="1" dirty="0"/>
          </a:p>
        </p:txBody>
      </p:sp>
      <p:pic>
        <p:nvPicPr>
          <p:cNvPr id="5" name="图片 4"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991" y="1429288"/>
            <a:ext cx="5753100" cy="4000500"/>
          </a:xfrm>
          <a:prstGeom prst="rect">
            <a:avLst/>
          </a:prstGeom>
        </p:spPr>
      </p:pic>
      <p:sp>
        <p:nvSpPr>
          <p:cNvPr id="6" name="文本框 5"/>
          <p:cNvSpPr txBox="1"/>
          <p:nvPr/>
        </p:nvSpPr>
        <p:spPr>
          <a:xfrm>
            <a:off x="494970" y="5460304"/>
            <a:ext cx="8645872" cy="584776"/>
          </a:xfrm>
          <a:prstGeom prst="rect">
            <a:avLst/>
          </a:prstGeom>
          <a:noFill/>
        </p:spPr>
        <p:txBody>
          <a:bodyPr wrap="square" rtlCol="0">
            <a:spAutoFit/>
          </a:bodyPr>
          <a:lstStyle/>
          <a:p>
            <a:r>
              <a:rPr kumimoji="1" lang="en-US" altLang="zh-CN" sz="3200" b="1" dirty="0" smtClean="0"/>
              <a:t>BPM revives Open-page on Multicore platforms</a:t>
            </a:r>
            <a:r>
              <a:rPr kumimoji="1" lang="en-US" altLang="zh-CN" dirty="0" smtClean="0"/>
              <a:t> </a:t>
            </a:r>
            <a:endParaRPr kumimoji="1" lang="zh-CN" altLang="en-US" dirty="0"/>
          </a:p>
        </p:txBody>
      </p:sp>
      <p:sp>
        <p:nvSpPr>
          <p:cNvPr id="7" name="2"/>
          <p:cNvSpPr txBox="1"/>
          <p:nvPr/>
        </p:nvSpPr>
        <p:spPr>
          <a:xfrm>
            <a:off x="6866987" y="2887152"/>
            <a:ext cx="2090728" cy="584776"/>
          </a:xfrm>
          <a:prstGeom prst="rect">
            <a:avLst/>
          </a:prstGeom>
          <a:noFill/>
        </p:spPr>
        <p:txBody>
          <a:bodyPr wrap="square" rtlCol="0">
            <a:spAutoFit/>
          </a:bodyPr>
          <a:lstStyle/>
          <a:p>
            <a:pPr algn="ctr"/>
            <a:r>
              <a:rPr lang="en-US" sz="3200" b="1" dirty="0" smtClean="0">
                <a:solidFill>
                  <a:srgbClr val="FF0000"/>
                </a:solidFill>
              </a:rPr>
              <a:t>AVG. 6.2%</a:t>
            </a:r>
            <a:endParaRPr lang="en-US" sz="3200" b="1" dirty="0">
              <a:solidFill>
                <a:srgbClr val="FF0000"/>
              </a:solidFill>
            </a:endParaRPr>
          </a:p>
        </p:txBody>
      </p:sp>
      <p:sp>
        <p:nvSpPr>
          <p:cNvPr id="8" name="2"/>
          <p:cNvSpPr txBox="1"/>
          <p:nvPr/>
        </p:nvSpPr>
        <p:spPr>
          <a:xfrm>
            <a:off x="6258163" y="1638777"/>
            <a:ext cx="2571378" cy="584776"/>
          </a:xfrm>
          <a:prstGeom prst="rect">
            <a:avLst/>
          </a:prstGeom>
          <a:noFill/>
        </p:spPr>
        <p:txBody>
          <a:bodyPr wrap="square" rtlCol="0">
            <a:spAutoFit/>
          </a:bodyPr>
          <a:lstStyle/>
          <a:p>
            <a:pPr algn="ctr"/>
            <a:r>
              <a:rPr lang="en-US" sz="3200" b="1" dirty="0" smtClean="0">
                <a:solidFill>
                  <a:srgbClr val="FF0000"/>
                </a:solidFill>
              </a:rPr>
              <a:t>Upper to 11%</a:t>
            </a:r>
            <a:endParaRPr lang="en-US" sz="3200" b="1" dirty="0">
              <a:solidFill>
                <a:srgbClr val="FF0000"/>
              </a:solidFill>
            </a:endParaRPr>
          </a:p>
        </p:txBody>
      </p:sp>
      <p:pic>
        <p:nvPicPr>
          <p:cNvPr id="9" name="图片 8" descr="未命名.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8222" y="6210431"/>
            <a:ext cx="1045778" cy="656852"/>
          </a:xfrm>
          <a:prstGeom prst="rect">
            <a:avLst/>
          </a:prstGeom>
        </p:spPr>
      </p:pic>
      <p:cxnSp>
        <p:nvCxnSpPr>
          <p:cNvPr id="10" name="直线连接符 9"/>
          <p:cNvCxnSpPr/>
          <p:nvPr/>
        </p:nvCxnSpPr>
        <p:spPr>
          <a:xfrm>
            <a:off x="2227326" y="4711568"/>
            <a:ext cx="4804396" cy="0"/>
          </a:xfrm>
          <a:prstGeom prst="line">
            <a:avLst/>
          </a:prstGeom>
          <a:ln>
            <a:solidFill>
              <a:srgbClr val="FF0000"/>
            </a:solidFill>
          </a:ln>
          <a:effectLst>
            <a:glow rad="101600">
              <a:schemeClr val="accent2">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13" name="文本框 12"/>
          <p:cNvSpPr txBox="1"/>
          <p:nvPr/>
        </p:nvSpPr>
        <p:spPr>
          <a:xfrm>
            <a:off x="7246091" y="4296069"/>
            <a:ext cx="1897909" cy="830997"/>
          </a:xfrm>
          <a:prstGeom prst="rect">
            <a:avLst/>
          </a:prstGeom>
          <a:noFill/>
        </p:spPr>
        <p:txBody>
          <a:bodyPr wrap="square" rtlCol="0">
            <a:spAutoFit/>
          </a:bodyPr>
          <a:lstStyle/>
          <a:p>
            <a:r>
              <a:rPr kumimoji="1" lang="en-US" altLang="zh-CN" sz="2400" b="1" dirty="0" smtClean="0">
                <a:solidFill>
                  <a:srgbClr val="FF0000"/>
                </a:solidFill>
              </a:rPr>
              <a:t>Close-Page </a:t>
            </a:r>
          </a:p>
          <a:p>
            <a:r>
              <a:rPr kumimoji="1" lang="en-US" altLang="zh-CN" sz="2400" b="1" dirty="0" smtClean="0">
                <a:solidFill>
                  <a:srgbClr val="FF0000"/>
                </a:solidFill>
              </a:rPr>
              <a:t>w/o BPM</a:t>
            </a:r>
            <a:endParaRPr kumimoji="1" lang="zh-CN" altLang="en-US" sz="2400" b="1" dirty="0">
              <a:solidFill>
                <a:srgbClr val="FF0000"/>
              </a:solidFill>
            </a:endParaRPr>
          </a:p>
        </p:txBody>
      </p:sp>
    </p:spTree>
    <p:extLst>
      <p:ext uri="{BB962C8B-B14F-4D97-AF65-F5344CB8AC3E}">
        <p14:creationId xmlns:p14="http://schemas.microsoft.com/office/powerpoint/2010/main" val="4938445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10"/>
                                        </p:tgtEl>
                                        <p:attrNameLst>
                                          <p:attrName>style.color</p:attrName>
                                        </p:attrNameLst>
                                      </p:cBhvr>
                                      <p:to>
                                        <a:schemeClr val="bg1"/>
                                      </p:to>
                                    </p:animClr>
                                    <p:animClr clrSpc="rgb" dir="cw">
                                      <p:cBhvr>
                                        <p:cTn id="10" dur="250" autoRev="1" fill="remove"/>
                                        <p:tgtEl>
                                          <p:spTgt spid="10"/>
                                        </p:tgtEl>
                                        <p:attrNameLst>
                                          <p:attrName>fillcolor</p:attrName>
                                        </p:attrNameLst>
                                      </p:cBhvr>
                                      <p:to>
                                        <a:schemeClr val="bg1"/>
                                      </p:to>
                                    </p:animClr>
                                    <p:set>
                                      <p:cBhvr>
                                        <p:cTn id="11" dur="250" autoRev="1" fill="remove"/>
                                        <p:tgtEl>
                                          <p:spTgt spid="10"/>
                                        </p:tgtEl>
                                        <p:attrNameLst>
                                          <p:attrName>fill.type</p:attrName>
                                        </p:attrNameLst>
                                      </p:cBhvr>
                                      <p:to>
                                        <p:strVal val="solid"/>
                                      </p:to>
                                    </p:set>
                                    <p:set>
                                      <p:cBhvr>
                                        <p:cTn id="12" dur="250" autoRev="1" fill="remove"/>
                                        <p:tgtEl>
                                          <p:spTgt spid="10"/>
                                        </p:tgtEl>
                                        <p:attrNameLst>
                                          <p:attrName>fill.on</p:attrName>
                                        </p:attrNameLst>
                                      </p:cBhvr>
                                      <p:to>
                                        <p:strVal val="true"/>
                                      </p:to>
                                    </p:set>
                                  </p:childTnLst>
                                </p:cTn>
                              </p:par>
                            </p:childTnLst>
                          </p:cTn>
                        </p:par>
                        <p:par>
                          <p:cTn id="13" fill="hold">
                            <p:stCondLst>
                              <p:cond delay="500"/>
                            </p:stCondLst>
                            <p:childTnLst>
                              <p:par>
                                <p:cTn id="14" presetID="35" presetClass="emph" presetSubtype="0" fill="hold" nodeType="afterEffect">
                                  <p:stCondLst>
                                    <p:cond delay="0"/>
                                  </p:stCondLst>
                                  <p:childTnLst>
                                    <p:anim calcmode="discrete" valueType="str">
                                      <p:cBhvr>
                                        <p:cTn id="15" dur="1500" fill="hold"/>
                                        <p:tgtEl>
                                          <p:spTgt spid="10"/>
                                        </p:tgtEl>
                                        <p:attrNameLst>
                                          <p:attrName>style.visibility</p:attrName>
                                        </p:attrNameLst>
                                      </p:cBhvr>
                                      <p:tavLst>
                                        <p:tav tm="0">
                                          <p:val>
                                            <p:strVal val="hidden"/>
                                          </p:val>
                                        </p:tav>
                                        <p:tav tm="50000">
                                          <p:val>
                                            <p:strVal val="visible"/>
                                          </p:val>
                                        </p:tav>
                                      </p:tavLst>
                                    </p:anim>
                                  </p:childTnLst>
                                </p:cTn>
                              </p:par>
                              <p:par>
                                <p:cTn id="16" presetID="1"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Outline</a:t>
            </a:r>
            <a:endParaRPr kumimoji="1" lang="zh-CN" altLang="en-US" b="1" dirty="0"/>
          </a:p>
        </p:txBody>
      </p:sp>
      <p:sp>
        <p:nvSpPr>
          <p:cNvPr id="3" name="内容占位符 2"/>
          <p:cNvSpPr>
            <a:spLocks noGrp="1"/>
          </p:cNvSpPr>
          <p:nvPr>
            <p:ph idx="1"/>
          </p:nvPr>
        </p:nvSpPr>
        <p:spPr>
          <a:xfrm>
            <a:off x="457200" y="1600200"/>
            <a:ext cx="10186610" cy="4525963"/>
          </a:xfrm>
        </p:spPr>
        <p:txBody>
          <a:bodyPr>
            <a:noAutofit/>
          </a:bodyPr>
          <a:lstStyle/>
          <a:p>
            <a:r>
              <a:rPr kumimoji="1" lang="en-US" altLang="zh-CN" sz="3600" b="1" dirty="0" smtClean="0"/>
              <a:t>Background </a:t>
            </a:r>
            <a:r>
              <a:rPr kumimoji="1" lang="en-US" altLang="zh-CN" sz="3600" b="1" dirty="0" smtClean="0">
                <a:solidFill>
                  <a:srgbClr val="000000"/>
                </a:solidFill>
              </a:rPr>
              <a:t>&amp;</a:t>
            </a:r>
            <a:r>
              <a:rPr kumimoji="1" lang="en-US" altLang="zh-CN" sz="3600" b="1" dirty="0" smtClean="0">
                <a:solidFill>
                  <a:schemeClr val="bg1">
                    <a:lumMod val="50000"/>
                  </a:schemeClr>
                </a:solidFill>
              </a:rPr>
              <a:t> </a:t>
            </a:r>
            <a:r>
              <a:rPr kumimoji="1" lang="en-US" altLang="zh-CN" sz="3600" b="1" dirty="0" smtClean="0"/>
              <a:t>Motivation</a:t>
            </a:r>
          </a:p>
          <a:p>
            <a:r>
              <a:rPr kumimoji="1" lang="en-US" altLang="zh-CN" sz="3600" b="1" dirty="0" smtClean="0">
                <a:solidFill>
                  <a:schemeClr val="tx1">
                    <a:lumMod val="50000"/>
                    <a:lumOff val="50000"/>
                  </a:schemeClr>
                </a:solidFill>
              </a:rPr>
              <a:t>Our Goal</a:t>
            </a:r>
          </a:p>
          <a:p>
            <a:r>
              <a:rPr kumimoji="1" lang="en-US" altLang="zh-CN" sz="3600" b="1" dirty="0" smtClean="0">
                <a:solidFill>
                  <a:schemeClr val="tx1">
                    <a:lumMod val="50000"/>
                    <a:lumOff val="50000"/>
                  </a:schemeClr>
                </a:solidFill>
              </a:rPr>
              <a:t>BPM: Bank-level Partitioning Mechanism</a:t>
            </a:r>
          </a:p>
          <a:p>
            <a:r>
              <a:rPr kumimoji="1" lang="en-US" altLang="zh-CN" sz="3600" b="1" dirty="0" smtClean="0">
                <a:solidFill>
                  <a:schemeClr val="tx1">
                    <a:lumMod val="50000"/>
                    <a:lumOff val="50000"/>
                  </a:schemeClr>
                </a:solidFill>
              </a:rPr>
              <a:t>Results</a:t>
            </a:r>
          </a:p>
          <a:p>
            <a:r>
              <a:rPr kumimoji="1" lang="en-US" altLang="zh-CN" sz="3600" b="1" dirty="0" smtClean="0">
                <a:solidFill>
                  <a:schemeClr val="tx1">
                    <a:lumMod val="50000"/>
                    <a:lumOff val="50000"/>
                  </a:schemeClr>
                </a:solidFill>
              </a:rPr>
              <a:t>Conclusion</a:t>
            </a:r>
            <a:endParaRPr kumimoji="1" lang="zh-CN" altLang="en-US" sz="3600" b="1" dirty="0">
              <a:solidFill>
                <a:schemeClr val="tx1">
                  <a:lumMod val="50000"/>
                  <a:lumOff val="50000"/>
                </a:schemeClr>
              </a:solidFill>
            </a:endParaRPr>
          </a:p>
        </p:txBody>
      </p:sp>
      <p:pic>
        <p:nvPicPr>
          <p:cNvPr id="7" name="图片 6"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222" y="6210431"/>
            <a:ext cx="1045778" cy="656852"/>
          </a:xfrm>
          <a:prstGeom prst="rect">
            <a:avLst/>
          </a:prstGeom>
        </p:spPr>
      </p:pic>
    </p:spTree>
    <p:extLst>
      <p:ext uri="{BB962C8B-B14F-4D97-AF65-F5344CB8AC3E}">
        <p14:creationId xmlns:p14="http://schemas.microsoft.com/office/powerpoint/2010/main" val="67056253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BPM VS. Only cache partitioning</a:t>
            </a:r>
            <a:endParaRPr kumimoji="1" lang="zh-CN" altLang="en-US" dirty="0"/>
          </a:p>
        </p:txBody>
      </p:sp>
      <p:pic>
        <p:nvPicPr>
          <p:cNvPr id="4" name="图片 3" descr="未命名.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168" y="1671931"/>
            <a:ext cx="6261100" cy="4089400"/>
          </a:xfrm>
          <a:prstGeom prst="rect">
            <a:avLst/>
          </a:prstGeom>
        </p:spPr>
      </p:pic>
    </p:spTree>
    <p:extLst>
      <p:ext uri="{BB962C8B-B14F-4D97-AF65-F5344CB8AC3E}">
        <p14:creationId xmlns:p14="http://schemas.microsoft.com/office/powerpoint/2010/main" val="329592223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40397" y="1250119"/>
            <a:ext cx="8692949" cy="1077218"/>
          </a:xfrm>
          <a:prstGeom prst="rect">
            <a:avLst/>
          </a:prstGeom>
          <a:noFill/>
        </p:spPr>
        <p:txBody>
          <a:bodyPr wrap="square" rtlCol="0">
            <a:spAutoFit/>
          </a:bodyPr>
          <a:lstStyle/>
          <a:p>
            <a:pPr marL="457200" indent="-457200">
              <a:buFont typeface="Arial"/>
              <a:buChar char="•"/>
            </a:pPr>
            <a:r>
              <a:rPr kumimoji="1" lang="en-US" altLang="zh-CN" sz="3200" b="1" dirty="0" smtClean="0"/>
              <a:t>Some bits in address mapping method of memory controller denotes the bank address</a:t>
            </a:r>
            <a:endParaRPr kumimoji="1" lang="zh-CN" altLang="en-US" sz="3200" b="1" dirty="0"/>
          </a:p>
        </p:txBody>
      </p:sp>
      <p:pic>
        <p:nvPicPr>
          <p:cNvPr id="5" name="图片 4"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721" y="2327337"/>
            <a:ext cx="5554711" cy="1399699"/>
          </a:xfrm>
          <a:prstGeom prst="rect">
            <a:avLst/>
          </a:prstGeom>
        </p:spPr>
      </p:pic>
      <p:grpSp>
        <p:nvGrpSpPr>
          <p:cNvPr id="6" name="组合 156"/>
          <p:cNvGrpSpPr>
            <a:grpSpLocks/>
          </p:cNvGrpSpPr>
          <p:nvPr/>
        </p:nvGrpSpPr>
        <p:grpSpPr bwMode="auto">
          <a:xfrm>
            <a:off x="1242022" y="3528969"/>
            <a:ext cx="3325609" cy="3100382"/>
            <a:chOff x="152400" y="3505200"/>
            <a:chExt cx="3124200" cy="3084731"/>
          </a:xfrm>
        </p:grpSpPr>
        <p:grpSp>
          <p:nvGrpSpPr>
            <p:cNvPr id="7" name="组合 119"/>
            <p:cNvGrpSpPr>
              <a:grpSpLocks/>
            </p:cNvGrpSpPr>
            <p:nvPr/>
          </p:nvGrpSpPr>
          <p:grpSpPr bwMode="auto">
            <a:xfrm>
              <a:off x="762000" y="4876801"/>
              <a:ext cx="277504" cy="609600"/>
              <a:chOff x="5548952" y="4876800"/>
              <a:chExt cx="547048" cy="1170296"/>
            </a:xfrm>
          </p:grpSpPr>
          <p:sp>
            <p:nvSpPr>
              <p:cNvPr id="34" name="圆角矩形 33"/>
              <p:cNvSpPr>
                <a:spLocks noChangeArrowheads="1"/>
              </p:cNvSpPr>
              <p:nvPr/>
            </p:nvSpPr>
            <p:spPr bwMode="auto">
              <a:xfrm>
                <a:off x="5548952" y="5041569"/>
                <a:ext cx="535139" cy="1005794"/>
              </a:xfrm>
              <a:prstGeom prst="roundRect">
                <a:avLst>
                  <a:gd name="adj" fmla="val 1315"/>
                </a:avLst>
              </a:prstGeom>
              <a:gradFill rotWithShape="1">
                <a:gsLst>
                  <a:gs pos="0">
                    <a:srgbClr val="BCBCBC"/>
                  </a:gs>
                  <a:gs pos="35001">
                    <a:srgbClr val="D0D0D0"/>
                  </a:gs>
                  <a:gs pos="100000">
                    <a:srgbClr val="EDEDED"/>
                  </a:gs>
                </a:gsLst>
                <a:lin ang="16200000" scaled="1"/>
              </a:gra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35" name="圆角矩形 34"/>
              <p:cNvSpPr/>
              <p:nvPr/>
            </p:nvSpPr>
            <p:spPr>
              <a:xfrm>
                <a:off x="5561470" y="4876984"/>
                <a:ext cx="535139" cy="152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122"/>
            <p:cNvGrpSpPr>
              <a:grpSpLocks/>
            </p:cNvGrpSpPr>
            <p:nvPr/>
          </p:nvGrpSpPr>
          <p:grpSpPr bwMode="auto">
            <a:xfrm>
              <a:off x="914400" y="5029201"/>
              <a:ext cx="277504" cy="609600"/>
              <a:chOff x="5548952" y="4876800"/>
              <a:chExt cx="547048" cy="1170296"/>
            </a:xfrm>
          </p:grpSpPr>
          <p:sp>
            <p:nvSpPr>
              <p:cNvPr id="32" name="圆角矩形 31"/>
              <p:cNvSpPr>
                <a:spLocks noChangeArrowheads="1"/>
              </p:cNvSpPr>
              <p:nvPr/>
            </p:nvSpPr>
            <p:spPr bwMode="auto">
              <a:xfrm>
                <a:off x="5548952" y="5041590"/>
                <a:ext cx="535139" cy="1005794"/>
              </a:xfrm>
              <a:prstGeom prst="roundRect">
                <a:avLst>
                  <a:gd name="adj" fmla="val 1315"/>
                </a:avLst>
              </a:prstGeom>
              <a:gradFill rotWithShape="1">
                <a:gsLst>
                  <a:gs pos="0">
                    <a:srgbClr val="FFA2A1"/>
                  </a:gs>
                  <a:gs pos="35001">
                    <a:srgbClr val="FFBEBD"/>
                  </a:gs>
                  <a:gs pos="100000">
                    <a:srgbClr val="FFE5E5"/>
                  </a:gs>
                </a:gsLst>
                <a:lin ang="16200000" scaled="1"/>
              </a:gradFill>
              <a:ln w="9525">
                <a:solidFill>
                  <a:srgbClr val="BE4B48"/>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33" name="圆角矩形 32"/>
              <p:cNvSpPr/>
              <p:nvPr/>
            </p:nvSpPr>
            <p:spPr>
              <a:xfrm>
                <a:off x="5561470" y="4877005"/>
                <a:ext cx="535139" cy="152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9" name="组合 125"/>
            <p:cNvGrpSpPr>
              <a:grpSpLocks/>
            </p:cNvGrpSpPr>
            <p:nvPr/>
          </p:nvGrpSpPr>
          <p:grpSpPr bwMode="auto">
            <a:xfrm>
              <a:off x="1066800" y="5181601"/>
              <a:ext cx="277504" cy="609600"/>
              <a:chOff x="5548952" y="4876800"/>
              <a:chExt cx="547048" cy="1170296"/>
            </a:xfrm>
          </p:grpSpPr>
          <p:sp>
            <p:nvSpPr>
              <p:cNvPr id="30" name="圆角矩形 29"/>
              <p:cNvSpPr>
                <a:spLocks noChangeArrowheads="1"/>
              </p:cNvSpPr>
              <p:nvPr/>
            </p:nvSpPr>
            <p:spPr bwMode="auto">
              <a:xfrm>
                <a:off x="5548952" y="5041609"/>
                <a:ext cx="535139" cy="1005794"/>
              </a:xfrm>
              <a:prstGeom prst="roundRect">
                <a:avLst>
                  <a:gd name="adj" fmla="val 1315"/>
                </a:avLst>
              </a:prstGeom>
              <a:gradFill rotWithShape="1">
                <a:gsLst>
                  <a:gs pos="0">
                    <a:srgbClr val="A3C4FF"/>
                  </a:gs>
                  <a:gs pos="35001">
                    <a:srgbClr val="BFD5FF"/>
                  </a:gs>
                  <a:gs pos="100000">
                    <a:srgbClr val="E5EEFF"/>
                  </a:gs>
                </a:gsLst>
                <a:lin ang="16200000" scaled="1"/>
              </a:gradFill>
              <a:ln w="9525">
                <a:solidFill>
                  <a:srgbClr val="4A7EBB"/>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31" name="圆角矩形 30"/>
              <p:cNvSpPr/>
              <p:nvPr/>
            </p:nvSpPr>
            <p:spPr>
              <a:xfrm>
                <a:off x="5561470" y="4877025"/>
                <a:ext cx="535139" cy="152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0" name="组合 128"/>
            <p:cNvGrpSpPr>
              <a:grpSpLocks/>
            </p:cNvGrpSpPr>
            <p:nvPr/>
          </p:nvGrpSpPr>
          <p:grpSpPr bwMode="auto">
            <a:xfrm>
              <a:off x="1219200" y="5334001"/>
              <a:ext cx="277504" cy="609600"/>
              <a:chOff x="5548952" y="4876800"/>
              <a:chExt cx="547048" cy="1170296"/>
            </a:xfrm>
          </p:grpSpPr>
          <p:sp>
            <p:nvSpPr>
              <p:cNvPr id="28" name="圆角矩形 27"/>
              <p:cNvSpPr>
                <a:spLocks noChangeArrowheads="1"/>
              </p:cNvSpPr>
              <p:nvPr/>
            </p:nvSpPr>
            <p:spPr bwMode="auto">
              <a:xfrm>
                <a:off x="5548952" y="5041630"/>
                <a:ext cx="535139" cy="1005794"/>
              </a:xfrm>
              <a:prstGeom prst="roundRect">
                <a:avLst>
                  <a:gd name="adj" fmla="val 1315"/>
                </a:avLst>
              </a:prstGeom>
              <a:gradFill rotWithShape="1">
                <a:gsLst>
                  <a:gs pos="0">
                    <a:srgbClr val="DAFDA7"/>
                  </a:gs>
                  <a:gs pos="35001">
                    <a:srgbClr val="E4FDC2"/>
                  </a:gs>
                  <a:gs pos="100000">
                    <a:srgbClr val="F5FFE6"/>
                  </a:gs>
                </a:gsLst>
                <a:lin ang="16200000" scaled="1"/>
              </a:gradFill>
              <a:ln w="9525">
                <a:solidFill>
                  <a:srgbClr val="98B954"/>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29" name="圆角矩形 28"/>
              <p:cNvSpPr/>
              <p:nvPr/>
            </p:nvSpPr>
            <p:spPr>
              <a:xfrm>
                <a:off x="5561470" y="4877046"/>
                <a:ext cx="535139" cy="152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1" name="组合 131"/>
            <p:cNvGrpSpPr>
              <a:grpSpLocks/>
            </p:cNvGrpSpPr>
            <p:nvPr/>
          </p:nvGrpSpPr>
          <p:grpSpPr bwMode="auto">
            <a:xfrm>
              <a:off x="1371600" y="5486401"/>
              <a:ext cx="277504" cy="609600"/>
              <a:chOff x="5548952" y="4876800"/>
              <a:chExt cx="547048" cy="1170296"/>
            </a:xfrm>
          </p:grpSpPr>
          <p:sp>
            <p:nvSpPr>
              <p:cNvPr id="26" name="圆角矩形 25"/>
              <p:cNvSpPr>
                <a:spLocks noChangeArrowheads="1"/>
              </p:cNvSpPr>
              <p:nvPr/>
            </p:nvSpPr>
            <p:spPr bwMode="auto">
              <a:xfrm>
                <a:off x="5548952" y="5041651"/>
                <a:ext cx="535139" cy="1005794"/>
              </a:xfrm>
              <a:prstGeom prst="roundRect">
                <a:avLst>
                  <a:gd name="adj" fmla="val 1315"/>
                </a:avLst>
              </a:prstGeom>
              <a:gradFill rotWithShape="1">
                <a:gsLst>
                  <a:gs pos="0">
                    <a:srgbClr val="FFBE86"/>
                  </a:gs>
                  <a:gs pos="35001">
                    <a:srgbClr val="FFD0AA"/>
                  </a:gs>
                  <a:gs pos="100000">
                    <a:srgbClr val="FFEBDB"/>
                  </a:gs>
                </a:gsLst>
                <a:lin ang="16200000" scaled="1"/>
              </a:gradFill>
              <a:ln w="9525">
                <a:solidFill>
                  <a:srgbClr val="F6924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27" name="圆角矩形 26"/>
              <p:cNvSpPr/>
              <p:nvPr/>
            </p:nvSpPr>
            <p:spPr>
              <a:xfrm>
                <a:off x="5561470" y="4877067"/>
                <a:ext cx="535139" cy="152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2" name="组合 134"/>
            <p:cNvGrpSpPr>
              <a:grpSpLocks/>
            </p:cNvGrpSpPr>
            <p:nvPr/>
          </p:nvGrpSpPr>
          <p:grpSpPr bwMode="auto">
            <a:xfrm>
              <a:off x="1524000" y="5638801"/>
              <a:ext cx="277504" cy="609600"/>
              <a:chOff x="5548952" y="4876800"/>
              <a:chExt cx="547048" cy="1170296"/>
            </a:xfrm>
          </p:grpSpPr>
          <p:sp>
            <p:nvSpPr>
              <p:cNvPr id="24" name="圆角矩形 23"/>
              <p:cNvSpPr>
                <a:spLocks noChangeArrowheads="1"/>
              </p:cNvSpPr>
              <p:nvPr/>
            </p:nvSpPr>
            <p:spPr bwMode="auto">
              <a:xfrm>
                <a:off x="5548952" y="5041672"/>
                <a:ext cx="535139" cy="1005794"/>
              </a:xfrm>
              <a:prstGeom prst="roundRect">
                <a:avLst>
                  <a:gd name="adj" fmla="val 1315"/>
                </a:avLst>
              </a:prstGeom>
              <a:gradFill rotWithShape="1">
                <a:gsLst>
                  <a:gs pos="0">
                    <a:srgbClr val="C9B5E8"/>
                  </a:gs>
                  <a:gs pos="35001">
                    <a:srgbClr val="D9CBEE"/>
                  </a:gs>
                  <a:gs pos="100000">
                    <a:srgbClr val="F0EAF9"/>
                  </a:gs>
                </a:gsLst>
                <a:lin ang="16200000" scaled="1"/>
              </a:gradFill>
              <a:ln w="9525">
                <a:solidFill>
                  <a:srgbClr val="7D60A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25" name="圆角矩形 24"/>
              <p:cNvSpPr/>
              <p:nvPr/>
            </p:nvSpPr>
            <p:spPr>
              <a:xfrm>
                <a:off x="5561470" y="4877088"/>
                <a:ext cx="535139" cy="152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3" name="组合 137"/>
            <p:cNvGrpSpPr>
              <a:grpSpLocks/>
            </p:cNvGrpSpPr>
            <p:nvPr/>
          </p:nvGrpSpPr>
          <p:grpSpPr bwMode="auto">
            <a:xfrm>
              <a:off x="1676400" y="5791201"/>
              <a:ext cx="277504" cy="609600"/>
              <a:chOff x="5548952" y="4876800"/>
              <a:chExt cx="547048" cy="1170296"/>
            </a:xfrm>
          </p:grpSpPr>
          <p:sp>
            <p:nvSpPr>
              <p:cNvPr id="22" name="圆角矩形 21"/>
              <p:cNvSpPr>
                <a:spLocks noChangeArrowheads="1"/>
              </p:cNvSpPr>
              <p:nvPr/>
            </p:nvSpPr>
            <p:spPr bwMode="auto">
              <a:xfrm>
                <a:off x="5548952" y="5041694"/>
                <a:ext cx="535139" cy="1005794"/>
              </a:xfrm>
              <a:prstGeom prst="roundRect">
                <a:avLst>
                  <a:gd name="adj" fmla="val 1315"/>
                </a:avLst>
              </a:prstGeom>
              <a:gradFill rotWithShape="1">
                <a:gsLst>
                  <a:gs pos="0">
                    <a:srgbClr val="9EEAFF"/>
                  </a:gs>
                  <a:gs pos="35001">
                    <a:srgbClr val="BBEFFF"/>
                  </a:gs>
                  <a:gs pos="100000">
                    <a:srgbClr val="E4F9FF"/>
                  </a:gs>
                </a:gsLst>
                <a:lin ang="16200000" scaled="1"/>
              </a:gradFill>
              <a:ln w="9525">
                <a:solidFill>
                  <a:srgbClr val="46AAC5"/>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23" name="圆角矩形 22"/>
              <p:cNvSpPr/>
              <p:nvPr/>
            </p:nvSpPr>
            <p:spPr>
              <a:xfrm>
                <a:off x="5561470" y="4877109"/>
                <a:ext cx="535139" cy="152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4" name="右大括号 13"/>
            <p:cNvSpPr>
              <a:spLocks/>
            </p:cNvSpPr>
            <p:nvPr/>
          </p:nvSpPr>
          <p:spPr bwMode="auto">
            <a:xfrm rot="-2417228">
              <a:off x="1544638" y="4356160"/>
              <a:ext cx="465137" cy="1803527"/>
            </a:xfrm>
            <a:prstGeom prst="rightBrace">
              <a:avLst>
                <a:gd name="adj1" fmla="val 40677"/>
                <a:gd name="adj2" fmla="val 50000"/>
              </a:avLst>
            </a:prstGeom>
            <a:noFill/>
            <a:ln w="25400">
              <a:solidFill>
                <a:schemeClr val="tx1"/>
              </a:solidFill>
              <a:prstDash val="sys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a:latin typeface="+mn-lt"/>
                <a:ea typeface="+mn-ea"/>
                <a:cs typeface="+mn-cs"/>
              </a:endParaRPr>
            </a:p>
          </p:txBody>
        </p:sp>
        <p:grpSp>
          <p:nvGrpSpPr>
            <p:cNvPr id="15" name="组合 141"/>
            <p:cNvGrpSpPr>
              <a:grpSpLocks/>
            </p:cNvGrpSpPr>
            <p:nvPr/>
          </p:nvGrpSpPr>
          <p:grpSpPr bwMode="auto">
            <a:xfrm>
              <a:off x="1828800" y="5943601"/>
              <a:ext cx="277504" cy="609600"/>
              <a:chOff x="5548952" y="4876800"/>
              <a:chExt cx="547048" cy="1170296"/>
            </a:xfrm>
          </p:grpSpPr>
          <p:sp>
            <p:nvSpPr>
              <p:cNvPr id="20" name="圆角矩形 19"/>
              <p:cNvSpPr>
                <a:spLocks noChangeArrowheads="1"/>
              </p:cNvSpPr>
              <p:nvPr/>
            </p:nvSpPr>
            <p:spPr bwMode="auto">
              <a:xfrm>
                <a:off x="5548952" y="5041713"/>
                <a:ext cx="535139" cy="1005794"/>
              </a:xfrm>
              <a:prstGeom prst="roundRect">
                <a:avLst>
                  <a:gd name="adj" fmla="val 1315"/>
                </a:avLst>
              </a:prstGeom>
              <a:solidFill>
                <a:srgbClr val="C4BD97"/>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21" name="圆角矩形 20"/>
              <p:cNvSpPr/>
              <p:nvPr/>
            </p:nvSpPr>
            <p:spPr>
              <a:xfrm>
                <a:off x="5561470" y="4877128"/>
                <a:ext cx="535139" cy="152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cxnSp>
          <p:nvCxnSpPr>
            <p:cNvPr id="16" name="直接连接符 144"/>
            <p:cNvCxnSpPr>
              <a:cxnSpLocks noChangeShapeType="1"/>
            </p:cNvCxnSpPr>
            <p:nvPr/>
          </p:nvCxnSpPr>
          <p:spPr bwMode="auto">
            <a:xfrm>
              <a:off x="3276600" y="3505200"/>
              <a:ext cx="0" cy="1295492"/>
            </a:xfrm>
            <a:prstGeom prst="line">
              <a:avLst/>
            </a:prstGeom>
            <a:noFill/>
            <a:ln w="38100">
              <a:solidFill>
                <a:schemeClr val="tx1"/>
              </a:solidFill>
              <a:prstDash val="sysDot"/>
              <a:round/>
              <a:headEnd/>
              <a:tailEnd/>
            </a:ln>
            <a:effectLst>
              <a:outerShdw blurRad="63500" dist="23000" dir="5400000" rotWithShape="0">
                <a:srgbClr val="000000">
                  <a:alpha val="34999"/>
                </a:srgbClr>
              </a:outerShdw>
            </a:effectLst>
            <a:extLst>
              <a:ext uri="{909E8E84-426E-40dd-AFC4-6F175D3DCCD1}">
                <a14:hiddenFill xmlns:a14="http://schemas.microsoft.com/office/drawing/2010/main">
                  <a:noFill/>
                </a14:hiddenFill>
              </a:ext>
            </a:extLst>
          </p:spPr>
        </p:cxnSp>
        <p:cxnSp>
          <p:nvCxnSpPr>
            <p:cNvPr id="17" name="直接箭头连接符 146"/>
            <p:cNvCxnSpPr>
              <a:cxnSpLocks noChangeShapeType="1"/>
              <a:endCxn id="14" idx="1"/>
            </p:cNvCxnSpPr>
            <p:nvPr/>
          </p:nvCxnSpPr>
          <p:spPr bwMode="auto">
            <a:xfrm flipH="1">
              <a:off x="1954213" y="4800692"/>
              <a:ext cx="1322387" cy="306410"/>
            </a:xfrm>
            <a:prstGeom prst="straightConnector1">
              <a:avLst/>
            </a:prstGeom>
            <a:noFill/>
            <a:ln w="38100">
              <a:solidFill>
                <a:schemeClr val="tx1"/>
              </a:solidFill>
              <a:prstDash val="sysDot"/>
              <a:round/>
              <a:headEnd/>
              <a:tailEnd type="arrow" w="med" len="med"/>
            </a:ln>
            <a:effectLst>
              <a:outerShdw blurRad="635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8" name="TextBox 151"/>
            <p:cNvSpPr txBox="1">
              <a:spLocks noChangeArrowheads="1"/>
            </p:cNvSpPr>
            <p:nvPr/>
          </p:nvSpPr>
          <p:spPr bwMode="auto">
            <a:xfrm>
              <a:off x="152400" y="5943600"/>
              <a:ext cx="1066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b="1" dirty="0"/>
                <a:t>DRAM Banks</a:t>
              </a:r>
              <a:endParaRPr lang="zh-CN" altLang="en-US" b="1" dirty="0"/>
            </a:p>
          </p:txBody>
        </p:sp>
      </p:grpSp>
      <p:sp>
        <p:nvSpPr>
          <p:cNvPr id="37" name="标题 1"/>
          <p:cNvSpPr txBox="1">
            <a:spLocks/>
          </p:cNvSpPr>
          <p:nvPr/>
        </p:nvSpPr>
        <p:spPr>
          <a:xfrm>
            <a:off x="617237" y="259255"/>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ltLang="zh-CN" b="1" dirty="0" smtClean="0">
                <a:latin typeface="Calibri" charset="0"/>
                <a:ea typeface="宋体" charset="0"/>
              </a:rPr>
              <a:t>Observation 2</a:t>
            </a:r>
            <a:endParaRPr lang="zh-CN" altLang="en-US" b="1" dirty="0">
              <a:latin typeface="Calibri" charset="0"/>
              <a:ea typeface="宋体" charset="0"/>
            </a:endParaRPr>
          </a:p>
        </p:txBody>
      </p:sp>
      <p:sp>
        <p:nvSpPr>
          <p:cNvPr id="38" name="文本框 37"/>
          <p:cNvSpPr txBox="1"/>
          <p:nvPr/>
        </p:nvSpPr>
        <p:spPr>
          <a:xfrm>
            <a:off x="4290249" y="4873932"/>
            <a:ext cx="4869389" cy="1077218"/>
          </a:xfrm>
          <a:prstGeom prst="rect">
            <a:avLst/>
          </a:prstGeom>
          <a:noFill/>
        </p:spPr>
        <p:txBody>
          <a:bodyPr wrap="square" rtlCol="0">
            <a:spAutoFit/>
          </a:bodyPr>
          <a:lstStyle/>
          <a:p>
            <a:r>
              <a:rPr kumimoji="1" lang="en-US" altLang="zh-CN" sz="3200" b="1" dirty="0" smtClean="0">
                <a:solidFill>
                  <a:srgbClr val="FF0000"/>
                </a:solidFill>
              </a:rPr>
              <a:t>We could extend page-coloring to Partition banks</a:t>
            </a:r>
            <a:endParaRPr kumimoji="1" lang="zh-CN" altLang="en-US" sz="3200" b="1" dirty="0">
              <a:solidFill>
                <a:srgbClr val="FF0000"/>
              </a:solidFill>
            </a:endParaRPr>
          </a:p>
        </p:txBody>
      </p:sp>
      <p:pic>
        <p:nvPicPr>
          <p:cNvPr id="36" name="图片 35" descr="未命名.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8222" y="6210431"/>
            <a:ext cx="1045778" cy="656852"/>
          </a:xfrm>
          <a:prstGeom prst="rect">
            <a:avLst/>
          </a:prstGeom>
        </p:spPr>
      </p:pic>
    </p:spTree>
    <p:extLst>
      <p:ext uri="{BB962C8B-B14F-4D97-AF65-F5344CB8AC3E}">
        <p14:creationId xmlns:p14="http://schemas.microsoft.com/office/powerpoint/2010/main" val="9579766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Overview of Our Mechanism</a:t>
            </a:r>
            <a:endParaRPr kumimoji="1" lang="zh-CN" altLang="en-US" b="1" dirty="0"/>
          </a:p>
        </p:txBody>
      </p:sp>
      <p:cxnSp>
        <p:nvCxnSpPr>
          <p:cNvPr id="6" name="直线箭头连接符 5"/>
          <p:cNvCxnSpPr/>
          <p:nvPr/>
        </p:nvCxnSpPr>
        <p:spPr>
          <a:xfrm>
            <a:off x="1415842" y="1799868"/>
            <a:ext cx="676190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 name="直线箭头连接符 7"/>
          <p:cNvCxnSpPr/>
          <p:nvPr/>
        </p:nvCxnSpPr>
        <p:spPr>
          <a:xfrm>
            <a:off x="1415842" y="2381678"/>
            <a:ext cx="676190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0" name="六边形 9"/>
          <p:cNvSpPr/>
          <p:nvPr/>
        </p:nvSpPr>
        <p:spPr>
          <a:xfrm>
            <a:off x="1800020" y="1615201"/>
            <a:ext cx="228428" cy="396741"/>
          </a:xfrm>
          <a:prstGeom prst="hexagon">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1754335" y="1596930"/>
            <a:ext cx="301525" cy="369332"/>
          </a:xfrm>
          <a:prstGeom prst="rect">
            <a:avLst/>
          </a:prstGeom>
          <a:noFill/>
        </p:spPr>
        <p:txBody>
          <a:bodyPr wrap="square" rtlCol="0">
            <a:spAutoFit/>
          </a:bodyPr>
          <a:lstStyle/>
          <a:p>
            <a:r>
              <a:rPr kumimoji="1" lang="en-US" altLang="zh-CN" b="1" dirty="0" smtClean="0"/>
              <a:t>A</a:t>
            </a:r>
            <a:endParaRPr kumimoji="1" lang="zh-CN" altLang="en-US" b="1" dirty="0"/>
          </a:p>
        </p:txBody>
      </p:sp>
      <p:sp>
        <p:nvSpPr>
          <p:cNvPr id="21" name="六边形 20"/>
          <p:cNvSpPr/>
          <p:nvPr/>
        </p:nvSpPr>
        <p:spPr>
          <a:xfrm>
            <a:off x="2418407" y="1612289"/>
            <a:ext cx="228428" cy="396741"/>
          </a:xfrm>
          <a:prstGeom prst="hexagon">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2" name="文本框 21"/>
          <p:cNvSpPr txBox="1"/>
          <p:nvPr/>
        </p:nvSpPr>
        <p:spPr>
          <a:xfrm>
            <a:off x="2378922" y="1603153"/>
            <a:ext cx="301525" cy="369332"/>
          </a:xfrm>
          <a:prstGeom prst="rect">
            <a:avLst/>
          </a:prstGeom>
          <a:noFill/>
        </p:spPr>
        <p:txBody>
          <a:bodyPr wrap="square" rtlCol="0">
            <a:spAutoFit/>
          </a:bodyPr>
          <a:lstStyle/>
          <a:p>
            <a:r>
              <a:rPr kumimoji="1" lang="en-US" altLang="zh-CN" b="1" dirty="0" smtClean="0"/>
              <a:t>R</a:t>
            </a:r>
            <a:endParaRPr kumimoji="1" lang="zh-CN" altLang="en-US" b="1" dirty="0"/>
          </a:p>
        </p:txBody>
      </p:sp>
      <p:sp>
        <p:nvSpPr>
          <p:cNvPr id="23" name="六边形 22"/>
          <p:cNvSpPr/>
          <p:nvPr/>
        </p:nvSpPr>
        <p:spPr>
          <a:xfrm>
            <a:off x="3347452" y="1609377"/>
            <a:ext cx="228428" cy="396741"/>
          </a:xfrm>
          <a:prstGeom prst="hexagon">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4" name="文本框 23"/>
          <p:cNvSpPr txBox="1"/>
          <p:nvPr/>
        </p:nvSpPr>
        <p:spPr>
          <a:xfrm>
            <a:off x="3307967" y="1600241"/>
            <a:ext cx="301525" cy="369332"/>
          </a:xfrm>
          <a:prstGeom prst="rect">
            <a:avLst/>
          </a:prstGeom>
          <a:noFill/>
        </p:spPr>
        <p:txBody>
          <a:bodyPr wrap="square" rtlCol="0">
            <a:spAutoFit/>
          </a:bodyPr>
          <a:lstStyle/>
          <a:p>
            <a:r>
              <a:rPr kumimoji="1" lang="en-US" altLang="zh-CN" b="1" dirty="0" smtClean="0"/>
              <a:t>P</a:t>
            </a:r>
            <a:endParaRPr kumimoji="1" lang="zh-CN" altLang="en-US" b="1" dirty="0"/>
          </a:p>
        </p:txBody>
      </p:sp>
      <p:sp>
        <p:nvSpPr>
          <p:cNvPr id="25" name="六边形 24"/>
          <p:cNvSpPr/>
          <p:nvPr/>
        </p:nvSpPr>
        <p:spPr>
          <a:xfrm>
            <a:off x="4117889" y="1612289"/>
            <a:ext cx="228428" cy="396741"/>
          </a:xfrm>
          <a:prstGeom prst="hexagon">
            <a:avLst/>
          </a:prstGeom>
          <a:solidFill>
            <a:srgbClr val="558ED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6" name="文本框 25"/>
          <p:cNvSpPr txBox="1"/>
          <p:nvPr/>
        </p:nvSpPr>
        <p:spPr>
          <a:xfrm>
            <a:off x="4072204" y="1594018"/>
            <a:ext cx="301525" cy="369332"/>
          </a:xfrm>
          <a:prstGeom prst="rect">
            <a:avLst/>
          </a:prstGeom>
          <a:noFill/>
        </p:spPr>
        <p:txBody>
          <a:bodyPr wrap="square" rtlCol="0">
            <a:spAutoFit/>
          </a:bodyPr>
          <a:lstStyle/>
          <a:p>
            <a:r>
              <a:rPr kumimoji="1" lang="en-US" altLang="zh-CN" b="1" dirty="0" smtClean="0"/>
              <a:t>A</a:t>
            </a:r>
            <a:endParaRPr kumimoji="1" lang="zh-CN" altLang="en-US" b="1" dirty="0"/>
          </a:p>
        </p:txBody>
      </p:sp>
      <p:sp>
        <p:nvSpPr>
          <p:cNvPr id="27" name="六边形 26"/>
          <p:cNvSpPr/>
          <p:nvPr/>
        </p:nvSpPr>
        <p:spPr>
          <a:xfrm>
            <a:off x="4736276" y="1609377"/>
            <a:ext cx="228428" cy="396741"/>
          </a:xfrm>
          <a:prstGeom prst="hexagon">
            <a:avLst/>
          </a:prstGeom>
          <a:solidFill>
            <a:srgbClr val="558ED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8" name="文本框 27"/>
          <p:cNvSpPr txBox="1"/>
          <p:nvPr/>
        </p:nvSpPr>
        <p:spPr>
          <a:xfrm>
            <a:off x="4696791" y="1600241"/>
            <a:ext cx="301525" cy="369332"/>
          </a:xfrm>
          <a:prstGeom prst="rect">
            <a:avLst/>
          </a:prstGeom>
          <a:noFill/>
        </p:spPr>
        <p:txBody>
          <a:bodyPr wrap="square" rtlCol="0">
            <a:spAutoFit/>
          </a:bodyPr>
          <a:lstStyle/>
          <a:p>
            <a:r>
              <a:rPr kumimoji="1" lang="en-US" altLang="zh-CN" b="1" dirty="0" smtClean="0"/>
              <a:t>R</a:t>
            </a:r>
            <a:endParaRPr kumimoji="1" lang="zh-CN" altLang="en-US" b="1" dirty="0"/>
          </a:p>
        </p:txBody>
      </p:sp>
      <p:sp>
        <p:nvSpPr>
          <p:cNvPr id="29" name="六边形 28"/>
          <p:cNvSpPr/>
          <p:nvPr/>
        </p:nvSpPr>
        <p:spPr>
          <a:xfrm>
            <a:off x="5592225" y="1609593"/>
            <a:ext cx="228428" cy="393613"/>
          </a:xfrm>
          <a:prstGeom prst="hexagon">
            <a:avLst/>
          </a:prstGeom>
          <a:solidFill>
            <a:srgbClr val="558ED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0" name="文本框 29"/>
          <p:cNvSpPr txBox="1"/>
          <p:nvPr/>
        </p:nvSpPr>
        <p:spPr>
          <a:xfrm>
            <a:off x="5552740" y="1597329"/>
            <a:ext cx="301525" cy="369332"/>
          </a:xfrm>
          <a:prstGeom prst="rect">
            <a:avLst/>
          </a:prstGeom>
          <a:noFill/>
        </p:spPr>
        <p:txBody>
          <a:bodyPr wrap="square" rtlCol="0">
            <a:spAutoFit/>
          </a:bodyPr>
          <a:lstStyle/>
          <a:p>
            <a:r>
              <a:rPr kumimoji="1" lang="en-US" altLang="zh-CN" b="1" dirty="0" smtClean="0"/>
              <a:t>P</a:t>
            </a:r>
            <a:endParaRPr kumimoji="1" lang="zh-CN" altLang="en-US" b="1" dirty="0"/>
          </a:p>
        </p:txBody>
      </p:sp>
      <p:sp>
        <p:nvSpPr>
          <p:cNvPr id="31" name="六边形 30"/>
          <p:cNvSpPr/>
          <p:nvPr/>
        </p:nvSpPr>
        <p:spPr>
          <a:xfrm>
            <a:off x="6362662" y="1612505"/>
            <a:ext cx="228428" cy="393613"/>
          </a:xfrm>
          <a:prstGeom prst="hexagon">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2" name="文本框 31"/>
          <p:cNvSpPr txBox="1"/>
          <p:nvPr/>
        </p:nvSpPr>
        <p:spPr>
          <a:xfrm>
            <a:off x="6316977" y="1591106"/>
            <a:ext cx="301525" cy="369332"/>
          </a:xfrm>
          <a:prstGeom prst="rect">
            <a:avLst/>
          </a:prstGeom>
          <a:noFill/>
        </p:spPr>
        <p:txBody>
          <a:bodyPr wrap="square" rtlCol="0">
            <a:spAutoFit/>
          </a:bodyPr>
          <a:lstStyle/>
          <a:p>
            <a:r>
              <a:rPr kumimoji="1" lang="en-US" altLang="zh-CN" b="1" dirty="0" smtClean="0"/>
              <a:t>A</a:t>
            </a:r>
            <a:endParaRPr kumimoji="1" lang="zh-CN" altLang="en-US" b="1" dirty="0"/>
          </a:p>
        </p:txBody>
      </p:sp>
      <p:sp>
        <p:nvSpPr>
          <p:cNvPr id="33" name="六边形 32"/>
          <p:cNvSpPr/>
          <p:nvPr/>
        </p:nvSpPr>
        <p:spPr>
          <a:xfrm>
            <a:off x="6981049" y="1609593"/>
            <a:ext cx="228428" cy="393613"/>
          </a:xfrm>
          <a:prstGeom prst="hexagon">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4" name="文本框 33"/>
          <p:cNvSpPr txBox="1"/>
          <p:nvPr/>
        </p:nvSpPr>
        <p:spPr>
          <a:xfrm>
            <a:off x="6941564" y="1597329"/>
            <a:ext cx="301525" cy="369332"/>
          </a:xfrm>
          <a:prstGeom prst="rect">
            <a:avLst/>
          </a:prstGeom>
          <a:noFill/>
        </p:spPr>
        <p:txBody>
          <a:bodyPr wrap="square" rtlCol="0">
            <a:spAutoFit/>
          </a:bodyPr>
          <a:lstStyle/>
          <a:p>
            <a:r>
              <a:rPr kumimoji="1" lang="en-US" altLang="zh-CN" b="1" dirty="0" smtClean="0"/>
              <a:t>R</a:t>
            </a:r>
            <a:endParaRPr kumimoji="1" lang="zh-CN" altLang="en-US" b="1" dirty="0"/>
          </a:p>
        </p:txBody>
      </p:sp>
      <p:sp>
        <p:nvSpPr>
          <p:cNvPr id="35" name="六边形 34"/>
          <p:cNvSpPr/>
          <p:nvPr/>
        </p:nvSpPr>
        <p:spPr>
          <a:xfrm>
            <a:off x="2758112" y="2200368"/>
            <a:ext cx="379191" cy="396741"/>
          </a:xfrm>
          <a:prstGeom prst="hexagon">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6" name="文本框 35"/>
          <p:cNvSpPr txBox="1"/>
          <p:nvPr/>
        </p:nvSpPr>
        <p:spPr>
          <a:xfrm>
            <a:off x="2784056" y="2200368"/>
            <a:ext cx="267913" cy="369332"/>
          </a:xfrm>
          <a:prstGeom prst="rect">
            <a:avLst/>
          </a:prstGeom>
          <a:noFill/>
        </p:spPr>
        <p:txBody>
          <a:bodyPr wrap="square" rtlCol="0">
            <a:spAutoFit/>
          </a:bodyPr>
          <a:lstStyle/>
          <a:p>
            <a:r>
              <a:rPr kumimoji="1" lang="en-US" altLang="zh-CN" b="1" dirty="0" smtClean="0"/>
              <a:t>D</a:t>
            </a:r>
            <a:endParaRPr kumimoji="1" lang="zh-CN" altLang="en-US" b="1" dirty="0"/>
          </a:p>
        </p:txBody>
      </p:sp>
      <p:sp>
        <p:nvSpPr>
          <p:cNvPr id="37" name="六边形 36"/>
          <p:cNvSpPr/>
          <p:nvPr/>
        </p:nvSpPr>
        <p:spPr>
          <a:xfrm>
            <a:off x="5210133" y="2168102"/>
            <a:ext cx="379191" cy="396741"/>
          </a:xfrm>
          <a:prstGeom prst="hexagon">
            <a:avLst/>
          </a:prstGeom>
          <a:solidFill>
            <a:srgbClr val="558ED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8" name="文本框 37"/>
          <p:cNvSpPr txBox="1"/>
          <p:nvPr/>
        </p:nvSpPr>
        <p:spPr>
          <a:xfrm>
            <a:off x="5236077" y="2168102"/>
            <a:ext cx="267913" cy="369332"/>
          </a:xfrm>
          <a:prstGeom prst="rect">
            <a:avLst/>
          </a:prstGeom>
          <a:noFill/>
        </p:spPr>
        <p:txBody>
          <a:bodyPr wrap="square" rtlCol="0">
            <a:spAutoFit/>
          </a:bodyPr>
          <a:lstStyle/>
          <a:p>
            <a:r>
              <a:rPr kumimoji="1" lang="en-US" altLang="zh-CN" b="1" dirty="0" smtClean="0"/>
              <a:t>D</a:t>
            </a:r>
            <a:endParaRPr kumimoji="1" lang="zh-CN" altLang="en-US" b="1" dirty="0"/>
          </a:p>
        </p:txBody>
      </p:sp>
      <p:sp>
        <p:nvSpPr>
          <p:cNvPr id="39" name="六边形 38"/>
          <p:cNvSpPr/>
          <p:nvPr/>
        </p:nvSpPr>
        <p:spPr>
          <a:xfrm>
            <a:off x="7463165" y="2200368"/>
            <a:ext cx="379191" cy="396741"/>
          </a:xfrm>
          <a:prstGeom prst="hexagon">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0" name="文本框 39"/>
          <p:cNvSpPr txBox="1"/>
          <p:nvPr/>
        </p:nvSpPr>
        <p:spPr>
          <a:xfrm>
            <a:off x="7489109" y="2200368"/>
            <a:ext cx="267913" cy="369332"/>
          </a:xfrm>
          <a:prstGeom prst="rect">
            <a:avLst/>
          </a:prstGeom>
          <a:noFill/>
        </p:spPr>
        <p:txBody>
          <a:bodyPr wrap="square" rtlCol="0">
            <a:spAutoFit/>
          </a:bodyPr>
          <a:lstStyle/>
          <a:p>
            <a:r>
              <a:rPr kumimoji="1" lang="en-US" altLang="zh-CN" b="1" dirty="0" smtClean="0"/>
              <a:t>D</a:t>
            </a:r>
            <a:endParaRPr kumimoji="1" lang="zh-CN" altLang="en-US" b="1" dirty="0"/>
          </a:p>
        </p:txBody>
      </p:sp>
      <p:sp>
        <p:nvSpPr>
          <p:cNvPr id="43" name="矩形 42"/>
          <p:cNvSpPr/>
          <p:nvPr/>
        </p:nvSpPr>
        <p:spPr>
          <a:xfrm>
            <a:off x="3609233" y="5177467"/>
            <a:ext cx="1580276" cy="1143046"/>
          </a:xfrm>
          <a:prstGeom prst="rect">
            <a:avLst/>
          </a:prstGeom>
          <a:solidFill>
            <a:srgbClr val="FFFFF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44" name="直线连接符 43"/>
          <p:cNvCxnSpPr/>
          <p:nvPr/>
        </p:nvCxnSpPr>
        <p:spPr>
          <a:xfrm>
            <a:off x="3609232" y="5449644"/>
            <a:ext cx="158027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5" name="直线连接符 44"/>
          <p:cNvCxnSpPr/>
          <p:nvPr/>
        </p:nvCxnSpPr>
        <p:spPr>
          <a:xfrm>
            <a:off x="3617140" y="6034859"/>
            <a:ext cx="155587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6" name="直线连接符 45"/>
          <p:cNvCxnSpPr/>
          <p:nvPr/>
        </p:nvCxnSpPr>
        <p:spPr>
          <a:xfrm>
            <a:off x="3613511" y="5734010"/>
            <a:ext cx="158027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7" name="文本框 46"/>
          <p:cNvSpPr txBox="1"/>
          <p:nvPr/>
        </p:nvSpPr>
        <p:spPr>
          <a:xfrm>
            <a:off x="3970015" y="6320513"/>
            <a:ext cx="1335793" cy="461665"/>
          </a:xfrm>
          <a:prstGeom prst="rect">
            <a:avLst/>
          </a:prstGeom>
          <a:noFill/>
        </p:spPr>
        <p:txBody>
          <a:bodyPr wrap="square" rtlCol="0">
            <a:spAutoFit/>
          </a:bodyPr>
          <a:lstStyle/>
          <a:p>
            <a:r>
              <a:rPr kumimoji="1" lang="en-US" altLang="zh-CN" sz="2400" dirty="0" smtClean="0"/>
              <a:t>Bank1</a:t>
            </a:r>
            <a:endParaRPr kumimoji="1" lang="zh-CN" altLang="en-US" sz="2400" dirty="0"/>
          </a:p>
        </p:txBody>
      </p:sp>
      <p:sp>
        <p:nvSpPr>
          <p:cNvPr id="48" name="矩形 47"/>
          <p:cNvSpPr/>
          <p:nvPr/>
        </p:nvSpPr>
        <p:spPr>
          <a:xfrm>
            <a:off x="3617140" y="4792255"/>
            <a:ext cx="1576648" cy="275166"/>
          </a:xfrm>
          <a:prstGeom prst="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9" name="圆角矩形 48"/>
          <p:cNvSpPr/>
          <p:nvPr/>
        </p:nvSpPr>
        <p:spPr>
          <a:xfrm>
            <a:off x="3619815" y="5480281"/>
            <a:ext cx="1555874" cy="247384"/>
          </a:xfrm>
          <a:prstGeom prst="round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83" name="圆角矩形 82"/>
          <p:cNvSpPr/>
          <p:nvPr/>
        </p:nvSpPr>
        <p:spPr>
          <a:xfrm>
            <a:off x="3617547" y="4820037"/>
            <a:ext cx="1555874" cy="247384"/>
          </a:xfrm>
          <a:prstGeom prst="round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50" name="圆角矩形 49"/>
          <p:cNvSpPr/>
          <p:nvPr/>
        </p:nvSpPr>
        <p:spPr>
          <a:xfrm>
            <a:off x="3619815" y="5764422"/>
            <a:ext cx="1555874" cy="247384"/>
          </a:xfrm>
          <a:prstGeom prst="roundRect">
            <a:avLst/>
          </a:prstGeom>
          <a:solidFill>
            <a:schemeClr val="tx2">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85" name="圆角矩形 84"/>
          <p:cNvSpPr/>
          <p:nvPr/>
        </p:nvSpPr>
        <p:spPr>
          <a:xfrm>
            <a:off x="3643655" y="4820037"/>
            <a:ext cx="1555874" cy="247384"/>
          </a:xfrm>
          <a:prstGeom prst="roundRect">
            <a:avLst/>
          </a:prstGeom>
          <a:solidFill>
            <a:srgbClr val="7F7F7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88" name="矩形 87"/>
          <p:cNvSpPr/>
          <p:nvPr/>
        </p:nvSpPr>
        <p:spPr>
          <a:xfrm>
            <a:off x="3622084" y="5457010"/>
            <a:ext cx="1550302" cy="27065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7" name="圆角矩形 86"/>
          <p:cNvSpPr/>
          <p:nvPr/>
        </p:nvSpPr>
        <p:spPr>
          <a:xfrm>
            <a:off x="3619815" y="5460669"/>
            <a:ext cx="1555874" cy="247384"/>
          </a:xfrm>
          <a:prstGeom prst="round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84" name="圆角矩形 83"/>
          <p:cNvSpPr/>
          <p:nvPr/>
        </p:nvSpPr>
        <p:spPr>
          <a:xfrm>
            <a:off x="3627770" y="4820037"/>
            <a:ext cx="1555874" cy="247384"/>
          </a:xfrm>
          <a:prstGeom prst="roundRect">
            <a:avLst/>
          </a:prstGeom>
          <a:solidFill>
            <a:schemeClr val="tx2">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51" name="文本框 50"/>
          <p:cNvSpPr txBox="1"/>
          <p:nvPr/>
        </p:nvSpPr>
        <p:spPr>
          <a:xfrm>
            <a:off x="3778032" y="4730461"/>
            <a:ext cx="1261863" cy="369332"/>
          </a:xfrm>
          <a:prstGeom prst="rect">
            <a:avLst/>
          </a:prstGeom>
          <a:noFill/>
        </p:spPr>
        <p:txBody>
          <a:bodyPr wrap="square" rtlCol="0">
            <a:spAutoFit/>
          </a:bodyPr>
          <a:lstStyle/>
          <a:p>
            <a:r>
              <a:rPr kumimoji="1" lang="en-US" altLang="zh-CN" dirty="0" smtClean="0"/>
              <a:t>Row-Buffer</a:t>
            </a:r>
            <a:endParaRPr kumimoji="1" lang="zh-CN" altLang="en-US" dirty="0"/>
          </a:p>
        </p:txBody>
      </p:sp>
      <p:cxnSp>
        <p:nvCxnSpPr>
          <p:cNvPr id="52" name="直线箭头连接符 51"/>
          <p:cNvCxnSpPr/>
          <p:nvPr/>
        </p:nvCxnSpPr>
        <p:spPr>
          <a:xfrm>
            <a:off x="1412913" y="3185628"/>
            <a:ext cx="676190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直线箭头连接符 52"/>
          <p:cNvCxnSpPr/>
          <p:nvPr/>
        </p:nvCxnSpPr>
        <p:spPr>
          <a:xfrm>
            <a:off x="1412913" y="3767438"/>
            <a:ext cx="676190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4" name="六边形 53"/>
          <p:cNvSpPr/>
          <p:nvPr/>
        </p:nvSpPr>
        <p:spPr>
          <a:xfrm>
            <a:off x="1797091" y="3000961"/>
            <a:ext cx="228428" cy="396741"/>
          </a:xfrm>
          <a:prstGeom prst="hexagon">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5" name="文本框 54"/>
          <p:cNvSpPr txBox="1"/>
          <p:nvPr/>
        </p:nvSpPr>
        <p:spPr>
          <a:xfrm>
            <a:off x="1751406" y="2982690"/>
            <a:ext cx="301525" cy="369332"/>
          </a:xfrm>
          <a:prstGeom prst="rect">
            <a:avLst/>
          </a:prstGeom>
          <a:noFill/>
        </p:spPr>
        <p:txBody>
          <a:bodyPr wrap="square" rtlCol="0">
            <a:spAutoFit/>
          </a:bodyPr>
          <a:lstStyle/>
          <a:p>
            <a:r>
              <a:rPr kumimoji="1" lang="en-US" altLang="zh-CN" b="1" dirty="0" smtClean="0"/>
              <a:t>A</a:t>
            </a:r>
            <a:endParaRPr kumimoji="1" lang="zh-CN" altLang="en-US" b="1" dirty="0"/>
          </a:p>
        </p:txBody>
      </p:sp>
      <p:sp>
        <p:nvSpPr>
          <p:cNvPr id="56" name="六边形 55"/>
          <p:cNvSpPr/>
          <p:nvPr/>
        </p:nvSpPr>
        <p:spPr>
          <a:xfrm>
            <a:off x="2415478" y="2998049"/>
            <a:ext cx="228428" cy="396741"/>
          </a:xfrm>
          <a:prstGeom prst="hexagon">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7" name="文本框 56"/>
          <p:cNvSpPr txBox="1"/>
          <p:nvPr/>
        </p:nvSpPr>
        <p:spPr>
          <a:xfrm>
            <a:off x="2375993" y="2988913"/>
            <a:ext cx="301525" cy="369332"/>
          </a:xfrm>
          <a:prstGeom prst="rect">
            <a:avLst/>
          </a:prstGeom>
          <a:noFill/>
        </p:spPr>
        <p:txBody>
          <a:bodyPr wrap="square" rtlCol="0">
            <a:spAutoFit/>
          </a:bodyPr>
          <a:lstStyle/>
          <a:p>
            <a:r>
              <a:rPr kumimoji="1" lang="en-US" altLang="zh-CN" b="1" dirty="0" smtClean="0"/>
              <a:t>R</a:t>
            </a:r>
            <a:endParaRPr kumimoji="1" lang="zh-CN" altLang="en-US" b="1" dirty="0"/>
          </a:p>
        </p:txBody>
      </p:sp>
      <p:sp>
        <p:nvSpPr>
          <p:cNvPr id="60" name="六边形 59"/>
          <p:cNvSpPr/>
          <p:nvPr/>
        </p:nvSpPr>
        <p:spPr>
          <a:xfrm>
            <a:off x="3329178" y="2998049"/>
            <a:ext cx="228428" cy="396741"/>
          </a:xfrm>
          <a:prstGeom prst="hexagon">
            <a:avLst/>
          </a:prstGeom>
          <a:solidFill>
            <a:srgbClr val="558ED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1" name="文本框 60"/>
          <p:cNvSpPr txBox="1"/>
          <p:nvPr/>
        </p:nvSpPr>
        <p:spPr>
          <a:xfrm>
            <a:off x="3283493" y="2979778"/>
            <a:ext cx="301525" cy="369332"/>
          </a:xfrm>
          <a:prstGeom prst="rect">
            <a:avLst/>
          </a:prstGeom>
          <a:noFill/>
        </p:spPr>
        <p:txBody>
          <a:bodyPr wrap="square" rtlCol="0">
            <a:spAutoFit/>
          </a:bodyPr>
          <a:lstStyle/>
          <a:p>
            <a:r>
              <a:rPr kumimoji="1" lang="en-US" altLang="zh-CN" b="1" dirty="0" smtClean="0"/>
              <a:t>A</a:t>
            </a:r>
            <a:endParaRPr kumimoji="1" lang="zh-CN" altLang="en-US" b="1" dirty="0"/>
          </a:p>
        </p:txBody>
      </p:sp>
      <p:sp>
        <p:nvSpPr>
          <p:cNvPr id="62" name="六边形 61"/>
          <p:cNvSpPr/>
          <p:nvPr/>
        </p:nvSpPr>
        <p:spPr>
          <a:xfrm>
            <a:off x="3892743" y="2995137"/>
            <a:ext cx="228428" cy="396741"/>
          </a:xfrm>
          <a:prstGeom prst="hexagon">
            <a:avLst/>
          </a:prstGeom>
          <a:solidFill>
            <a:srgbClr val="558ED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3" name="文本框 62"/>
          <p:cNvSpPr txBox="1"/>
          <p:nvPr/>
        </p:nvSpPr>
        <p:spPr>
          <a:xfrm>
            <a:off x="3853258" y="2986001"/>
            <a:ext cx="301525" cy="369332"/>
          </a:xfrm>
          <a:prstGeom prst="rect">
            <a:avLst/>
          </a:prstGeom>
          <a:noFill/>
        </p:spPr>
        <p:txBody>
          <a:bodyPr wrap="square" rtlCol="0">
            <a:spAutoFit/>
          </a:bodyPr>
          <a:lstStyle/>
          <a:p>
            <a:r>
              <a:rPr kumimoji="1" lang="en-US" altLang="zh-CN" b="1" dirty="0" smtClean="0"/>
              <a:t>R</a:t>
            </a:r>
            <a:endParaRPr kumimoji="1" lang="zh-CN" altLang="en-US" b="1" dirty="0"/>
          </a:p>
        </p:txBody>
      </p:sp>
      <p:sp>
        <p:nvSpPr>
          <p:cNvPr id="68" name="六边形 67"/>
          <p:cNvSpPr/>
          <p:nvPr/>
        </p:nvSpPr>
        <p:spPr>
          <a:xfrm>
            <a:off x="4830925" y="2995353"/>
            <a:ext cx="228428" cy="393613"/>
          </a:xfrm>
          <a:prstGeom prst="hexagon">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9" name="文本框 68"/>
          <p:cNvSpPr txBox="1"/>
          <p:nvPr/>
        </p:nvSpPr>
        <p:spPr>
          <a:xfrm>
            <a:off x="4791440" y="2983089"/>
            <a:ext cx="301525" cy="369332"/>
          </a:xfrm>
          <a:prstGeom prst="rect">
            <a:avLst/>
          </a:prstGeom>
          <a:noFill/>
        </p:spPr>
        <p:txBody>
          <a:bodyPr wrap="square" rtlCol="0">
            <a:spAutoFit/>
          </a:bodyPr>
          <a:lstStyle/>
          <a:p>
            <a:r>
              <a:rPr kumimoji="1" lang="en-US" altLang="zh-CN" b="1" dirty="0" smtClean="0"/>
              <a:t>R</a:t>
            </a:r>
            <a:endParaRPr kumimoji="1" lang="zh-CN" altLang="en-US" b="1" dirty="0"/>
          </a:p>
        </p:txBody>
      </p:sp>
      <p:sp>
        <p:nvSpPr>
          <p:cNvPr id="72" name="六边形 71"/>
          <p:cNvSpPr/>
          <p:nvPr/>
        </p:nvSpPr>
        <p:spPr>
          <a:xfrm>
            <a:off x="4266093" y="3553862"/>
            <a:ext cx="379191" cy="396741"/>
          </a:xfrm>
          <a:prstGeom prst="hexagon">
            <a:avLst/>
          </a:prstGeom>
          <a:solidFill>
            <a:srgbClr val="558ED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3" name="文本框 72"/>
          <p:cNvSpPr txBox="1"/>
          <p:nvPr/>
        </p:nvSpPr>
        <p:spPr>
          <a:xfrm>
            <a:off x="4292037" y="3553862"/>
            <a:ext cx="267913" cy="369332"/>
          </a:xfrm>
          <a:prstGeom prst="rect">
            <a:avLst/>
          </a:prstGeom>
          <a:noFill/>
        </p:spPr>
        <p:txBody>
          <a:bodyPr wrap="square" rtlCol="0">
            <a:spAutoFit/>
          </a:bodyPr>
          <a:lstStyle/>
          <a:p>
            <a:r>
              <a:rPr kumimoji="1" lang="en-US" altLang="zh-CN" b="1" dirty="0" smtClean="0"/>
              <a:t>D</a:t>
            </a:r>
            <a:endParaRPr kumimoji="1" lang="zh-CN" altLang="en-US" b="1" dirty="0"/>
          </a:p>
        </p:txBody>
      </p:sp>
      <p:sp>
        <p:nvSpPr>
          <p:cNvPr id="74" name="六边形 73"/>
          <p:cNvSpPr/>
          <p:nvPr/>
        </p:nvSpPr>
        <p:spPr>
          <a:xfrm>
            <a:off x="5303904" y="3586128"/>
            <a:ext cx="379191" cy="396741"/>
          </a:xfrm>
          <a:prstGeom prst="hexagon">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5" name="文本框 74"/>
          <p:cNvSpPr txBox="1"/>
          <p:nvPr/>
        </p:nvSpPr>
        <p:spPr>
          <a:xfrm>
            <a:off x="5329848" y="3586128"/>
            <a:ext cx="267913" cy="369332"/>
          </a:xfrm>
          <a:prstGeom prst="rect">
            <a:avLst/>
          </a:prstGeom>
          <a:noFill/>
        </p:spPr>
        <p:txBody>
          <a:bodyPr wrap="square" rtlCol="0">
            <a:spAutoFit/>
          </a:bodyPr>
          <a:lstStyle/>
          <a:p>
            <a:r>
              <a:rPr kumimoji="1" lang="en-US" altLang="zh-CN" b="1" dirty="0" smtClean="0"/>
              <a:t>D</a:t>
            </a:r>
            <a:endParaRPr kumimoji="1" lang="zh-CN" altLang="en-US" b="1" dirty="0"/>
          </a:p>
        </p:txBody>
      </p:sp>
      <p:sp>
        <p:nvSpPr>
          <p:cNvPr id="76" name="文本框 75"/>
          <p:cNvSpPr txBox="1"/>
          <p:nvPr/>
        </p:nvSpPr>
        <p:spPr>
          <a:xfrm>
            <a:off x="764991" y="1581970"/>
            <a:ext cx="692243" cy="369332"/>
          </a:xfrm>
          <a:prstGeom prst="rect">
            <a:avLst/>
          </a:prstGeom>
          <a:noFill/>
        </p:spPr>
        <p:txBody>
          <a:bodyPr wrap="square" rtlCol="0">
            <a:spAutoFit/>
          </a:bodyPr>
          <a:lstStyle/>
          <a:p>
            <a:r>
              <a:rPr kumimoji="1" lang="en-US" altLang="zh-CN" dirty="0" smtClean="0"/>
              <a:t>CMD</a:t>
            </a:r>
            <a:endParaRPr kumimoji="1" lang="zh-CN" altLang="en-US" dirty="0"/>
          </a:p>
        </p:txBody>
      </p:sp>
      <p:sp>
        <p:nvSpPr>
          <p:cNvPr id="77" name="文本框 76"/>
          <p:cNvSpPr txBox="1"/>
          <p:nvPr/>
        </p:nvSpPr>
        <p:spPr>
          <a:xfrm>
            <a:off x="725206" y="2173024"/>
            <a:ext cx="822414" cy="369332"/>
          </a:xfrm>
          <a:prstGeom prst="rect">
            <a:avLst/>
          </a:prstGeom>
          <a:noFill/>
        </p:spPr>
        <p:txBody>
          <a:bodyPr wrap="square" rtlCol="0">
            <a:spAutoFit/>
          </a:bodyPr>
          <a:lstStyle/>
          <a:p>
            <a:r>
              <a:rPr kumimoji="1" lang="en-US" altLang="zh-CN" dirty="0" smtClean="0"/>
              <a:t>DATA</a:t>
            </a:r>
            <a:endParaRPr kumimoji="1" lang="zh-CN" altLang="en-US" dirty="0"/>
          </a:p>
        </p:txBody>
      </p:sp>
      <p:sp>
        <p:nvSpPr>
          <p:cNvPr id="78" name="文本框 77"/>
          <p:cNvSpPr txBox="1"/>
          <p:nvPr/>
        </p:nvSpPr>
        <p:spPr>
          <a:xfrm>
            <a:off x="771199" y="2967730"/>
            <a:ext cx="692243" cy="369332"/>
          </a:xfrm>
          <a:prstGeom prst="rect">
            <a:avLst/>
          </a:prstGeom>
          <a:noFill/>
        </p:spPr>
        <p:txBody>
          <a:bodyPr wrap="square" rtlCol="0">
            <a:spAutoFit/>
          </a:bodyPr>
          <a:lstStyle/>
          <a:p>
            <a:r>
              <a:rPr kumimoji="1" lang="en-US" altLang="zh-CN" dirty="0" smtClean="0"/>
              <a:t>CMD</a:t>
            </a:r>
            <a:endParaRPr kumimoji="1" lang="zh-CN" altLang="en-US" dirty="0"/>
          </a:p>
        </p:txBody>
      </p:sp>
      <p:sp>
        <p:nvSpPr>
          <p:cNvPr id="79" name="文本框 78"/>
          <p:cNvSpPr txBox="1"/>
          <p:nvPr/>
        </p:nvSpPr>
        <p:spPr>
          <a:xfrm>
            <a:off x="731414" y="3558784"/>
            <a:ext cx="822414" cy="369332"/>
          </a:xfrm>
          <a:prstGeom prst="rect">
            <a:avLst/>
          </a:prstGeom>
          <a:noFill/>
        </p:spPr>
        <p:txBody>
          <a:bodyPr wrap="square" rtlCol="0">
            <a:spAutoFit/>
          </a:bodyPr>
          <a:lstStyle/>
          <a:p>
            <a:r>
              <a:rPr kumimoji="1" lang="en-US" altLang="zh-CN" dirty="0" smtClean="0"/>
              <a:t>DATA</a:t>
            </a:r>
            <a:endParaRPr kumimoji="1" lang="zh-CN" altLang="en-US" dirty="0"/>
          </a:p>
        </p:txBody>
      </p:sp>
      <p:sp>
        <p:nvSpPr>
          <p:cNvPr id="80" name="六边形 79"/>
          <p:cNvSpPr/>
          <p:nvPr/>
        </p:nvSpPr>
        <p:spPr>
          <a:xfrm>
            <a:off x="2791731" y="3586128"/>
            <a:ext cx="379191" cy="396741"/>
          </a:xfrm>
          <a:prstGeom prst="hexagon">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1" name="文本框 80"/>
          <p:cNvSpPr txBox="1"/>
          <p:nvPr/>
        </p:nvSpPr>
        <p:spPr>
          <a:xfrm>
            <a:off x="2817675" y="3586128"/>
            <a:ext cx="267913" cy="369332"/>
          </a:xfrm>
          <a:prstGeom prst="rect">
            <a:avLst/>
          </a:prstGeom>
          <a:noFill/>
        </p:spPr>
        <p:txBody>
          <a:bodyPr wrap="square" rtlCol="0">
            <a:spAutoFit/>
          </a:bodyPr>
          <a:lstStyle/>
          <a:p>
            <a:r>
              <a:rPr kumimoji="1" lang="en-US" altLang="zh-CN" b="1" dirty="0" smtClean="0"/>
              <a:t>D</a:t>
            </a:r>
            <a:endParaRPr kumimoji="1" lang="zh-CN" altLang="en-US" b="1" dirty="0"/>
          </a:p>
        </p:txBody>
      </p:sp>
      <p:sp>
        <p:nvSpPr>
          <p:cNvPr id="89" name="文本框 88"/>
          <p:cNvSpPr txBox="1"/>
          <p:nvPr/>
        </p:nvSpPr>
        <p:spPr>
          <a:xfrm>
            <a:off x="5820653" y="5034145"/>
            <a:ext cx="2990493" cy="830997"/>
          </a:xfrm>
          <a:prstGeom prst="rect">
            <a:avLst/>
          </a:prstGeom>
          <a:noFill/>
        </p:spPr>
        <p:txBody>
          <a:bodyPr wrap="square" rtlCol="0">
            <a:spAutoFit/>
          </a:bodyPr>
          <a:lstStyle/>
          <a:p>
            <a:r>
              <a:rPr kumimoji="1" lang="en-US" altLang="zh-CN" sz="2400" b="1" i="1" dirty="0" smtClean="0">
                <a:solidFill>
                  <a:srgbClr val="FF0000"/>
                </a:solidFill>
              </a:rPr>
              <a:t>Row-Buffer thrashing</a:t>
            </a:r>
          </a:p>
          <a:p>
            <a:r>
              <a:rPr kumimoji="1" lang="en-US" altLang="zh-CN" sz="2400" b="1" i="1" dirty="0" smtClean="0">
                <a:solidFill>
                  <a:srgbClr val="FF0000"/>
                </a:solidFill>
              </a:rPr>
              <a:t> x2 times</a:t>
            </a:r>
            <a:endParaRPr kumimoji="1" lang="zh-CN" altLang="en-US" sz="2400" b="1" i="1" dirty="0">
              <a:solidFill>
                <a:srgbClr val="FF0000"/>
              </a:solidFill>
            </a:endParaRPr>
          </a:p>
        </p:txBody>
      </p:sp>
      <p:sp>
        <p:nvSpPr>
          <p:cNvPr id="90" name="矩形 89"/>
          <p:cNvSpPr/>
          <p:nvPr/>
        </p:nvSpPr>
        <p:spPr>
          <a:xfrm>
            <a:off x="2618325" y="5039693"/>
            <a:ext cx="1580276" cy="1143046"/>
          </a:xfrm>
          <a:prstGeom prst="rect">
            <a:avLst/>
          </a:prstGeom>
          <a:solidFill>
            <a:srgbClr val="FFFFF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91" name="直线连接符 90"/>
          <p:cNvCxnSpPr/>
          <p:nvPr/>
        </p:nvCxnSpPr>
        <p:spPr>
          <a:xfrm>
            <a:off x="2632144" y="5310378"/>
            <a:ext cx="158027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2" name="直线连接符 91"/>
          <p:cNvCxnSpPr/>
          <p:nvPr/>
        </p:nvCxnSpPr>
        <p:spPr>
          <a:xfrm>
            <a:off x="2632144" y="5897085"/>
            <a:ext cx="155587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直线连接符 92"/>
          <p:cNvCxnSpPr/>
          <p:nvPr/>
        </p:nvCxnSpPr>
        <p:spPr>
          <a:xfrm>
            <a:off x="2632144" y="5596236"/>
            <a:ext cx="158027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94" name="文本框 93"/>
          <p:cNvSpPr txBox="1"/>
          <p:nvPr/>
        </p:nvSpPr>
        <p:spPr>
          <a:xfrm>
            <a:off x="2932210" y="6195434"/>
            <a:ext cx="1335793" cy="461665"/>
          </a:xfrm>
          <a:prstGeom prst="rect">
            <a:avLst/>
          </a:prstGeom>
          <a:noFill/>
        </p:spPr>
        <p:txBody>
          <a:bodyPr wrap="square" rtlCol="0">
            <a:spAutoFit/>
          </a:bodyPr>
          <a:lstStyle/>
          <a:p>
            <a:r>
              <a:rPr kumimoji="1" lang="en-US" altLang="zh-CN" sz="2400" dirty="0" smtClean="0"/>
              <a:t>Bank1</a:t>
            </a:r>
            <a:endParaRPr kumimoji="1" lang="zh-CN" altLang="en-US" sz="2400" dirty="0"/>
          </a:p>
        </p:txBody>
      </p:sp>
      <p:sp>
        <p:nvSpPr>
          <p:cNvPr id="98" name="矩形 97"/>
          <p:cNvSpPr/>
          <p:nvPr/>
        </p:nvSpPr>
        <p:spPr>
          <a:xfrm>
            <a:off x="2618325" y="4694575"/>
            <a:ext cx="1580276" cy="262340"/>
          </a:xfrm>
          <a:prstGeom prst="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6" name="圆角矩形 105"/>
          <p:cNvSpPr/>
          <p:nvPr/>
        </p:nvSpPr>
        <p:spPr>
          <a:xfrm>
            <a:off x="2627464" y="5327668"/>
            <a:ext cx="1555874" cy="247384"/>
          </a:xfrm>
          <a:prstGeom prst="round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97" name="文本框 96"/>
          <p:cNvSpPr txBox="1"/>
          <p:nvPr/>
        </p:nvSpPr>
        <p:spPr>
          <a:xfrm>
            <a:off x="2781149" y="4641079"/>
            <a:ext cx="1261863" cy="369332"/>
          </a:xfrm>
          <a:prstGeom prst="rect">
            <a:avLst/>
          </a:prstGeom>
          <a:noFill/>
        </p:spPr>
        <p:txBody>
          <a:bodyPr wrap="square" rtlCol="0">
            <a:spAutoFit/>
          </a:bodyPr>
          <a:lstStyle/>
          <a:p>
            <a:r>
              <a:rPr kumimoji="1" lang="en-US" altLang="zh-CN" dirty="0" smtClean="0"/>
              <a:t>Row-Buffer</a:t>
            </a:r>
            <a:endParaRPr kumimoji="1" lang="zh-CN" altLang="en-US" dirty="0"/>
          </a:p>
        </p:txBody>
      </p:sp>
      <p:sp>
        <p:nvSpPr>
          <p:cNvPr id="99" name="矩形 98"/>
          <p:cNvSpPr/>
          <p:nvPr/>
        </p:nvSpPr>
        <p:spPr>
          <a:xfrm>
            <a:off x="4497618" y="5045917"/>
            <a:ext cx="1580276" cy="1143046"/>
          </a:xfrm>
          <a:prstGeom prst="rect">
            <a:avLst/>
          </a:prstGeom>
          <a:solidFill>
            <a:srgbClr val="FFFFF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100" name="直线连接符 99"/>
          <p:cNvCxnSpPr/>
          <p:nvPr/>
        </p:nvCxnSpPr>
        <p:spPr>
          <a:xfrm>
            <a:off x="4511437" y="5316602"/>
            <a:ext cx="158027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直线连接符 100"/>
          <p:cNvCxnSpPr/>
          <p:nvPr/>
        </p:nvCxnSpPr>
        <p:spPr>
          <a:xfrm>
            <a:off x="4511437" y="5903309"/>
            <a:ext cx="155587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直线连接符 101"/>
          <p:cNvCxnSpPr/>
          <p:nvPr/>
        </p:nvCxnSpPr>
        <p:spPr>
          <a:xfrm>
            <a:off x="4511437" y="5602460"/>
            <a:ext cx="158027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03" name="文本框 102"/>
          <p:cNvSpPr txBox="1"/>
          <p:nvPr/>
        </p:nvSpPr>
        <p:spPr>
          <a:xfrm>
            <a:off x="4850856" y="6234573"/>
            <a:ext cx="1335793" cy="461665"/>
          </a:xfrm>
          <a:prstGeom prst="rect">
            <a:avLst/>
          </a:prstGeom>
          <a:noFill/>
        </p:spPr>
        <p:txBody>
          <a:bodyPr wrap="square" rtlCol="0">
            <a:spAutoFit/>
          </a:bodyPr>
          <a:lstStyle/>
          <a:p>
            <a:r>
              <a:rPr kumimoji="1" lang="en-US" altLang="zh-CN" sz="2400" dirty="0" smtClean="0"/>
              <a:t>Bank2</a:t>
            </a:r>
            <a:endParaRPr kumimoji="1" lang="zh-CN" altLang="en-US" sz="2400" dirty="0"/>
          </a:p>
        </p:txBody>
      </p:sp>
      <p:sp>
        <p:nvSpPr>
          <p:cNvPr id="104" name="矩形 103"/>
          <p:cNvSpPr/>
          <p:nvPr/>
        </p:nvSpPr>
        <p:spPr>
          <a:xfrm>
            <a:off x="4497618" y="4700799"/>
            <a:ext cx="1580276" cy="262340"/>
          </a:xfrm>
          <a:prstGeom prst="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7" name="圆角矩形 106"/>
          <p:cNvSpPr/>
          <p:nvPr/>
        </p:nvSpPr>
        <p:spPr>
          <a:xfrm>
            <a:off x="4505968" y="5627231"/>
            <a:ext cx="1555874" cy="247384"/>
          </a:xfrm>
          <a:prstGeom prst="roundRect">
            <a:avLst/>
          </a:prstGeom>
          <a:solidFill>
            <a:schemeClr val="tx2">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05" name="文本框 104"/>
          <p:cNvSpPr txBox="1"/>
          <p:nvPr/>
        </p:nvSpPr>
        <p:spPr>
          <a:xfrm>
            <a:off x="4660442" y="4632873"/>
            <a:ext cx="1261863" cy="369332"/>
          </a:xfrm>
          <a:prstGeom prst="rect">
            <a:avLst/>
          </a:prstGeom>
          <a:noFill/>
        </p:spPr>
        <p:txBody>
          <a:bodyPr wrap="square" rtlCol="0">
            <a:spAutoFit/>
          </a:bodyPr>
          <a:lstStyle/>
          <a:p>
            <a:r>
              <a:rPr kumimoji="1" lang="en-US" altLang="zh-CN" dirty="0" smtClean="0"/>
              <a:t>Row-Buffer</a:t>
            </a:r>
            <a:endParaRPr kumimoji="1" lang="zh-CN" altLang="en-US" dirty="0"/>
          </a:p>
        </p:txBody>
      </p:sp>
      <p:cxnSp>
        <p:nvCxnSpPr>
          <p:cNvPr id="109" name="直线连接符 108"/>
          <p:cNvCxnSpPr/>
          <p:nvPr/>
        </p:nvCxnSpPr>
        <p:spPr>
          <a:xfrm>
            <a:off x="5701369" y="1315640"/>
            <a:ext cx="0" cy="3078962"/>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11" name="直线连接符 110"/>
          <p:cNvCxnSpPr/>
          <p:nvPr/>
        </p:nvCxnSpPr>
        <p:spPr>
          <a:xfrm flipH="1">
            <a:off x="7842356" y="1315640"/>
            <a:ext cx="5995" cy="3078962"/>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112" name="文本框 111"/>
          <p:cNvSpPr txBox="1"/>
          <p:nvPr/>
        </p:nvSpPr>
        <p:spPr>
          <a:xfrm>
            <a:off x="5879012" y="4065094"/>
            <a:ext cx="1787536" cy="461665"/>
          </a:xfrm>
          <a:prstGeom prst="rect">
            <a:avLst/>
          </a:prstGeom>
          <a:noFill/>
        </p:spPr>
        <p:txBody>
          <a:bodyPr wrap="square" rtlCol="0">
            <a:spAutoFit/>
          </a:bodyPr>
          <a:lstStyle/>
          <a:p>
            <a:r>
              <a:rPr kumimoji="1" lang="en-US" altLang="zh-CN" sz="2400" dirty="0" smtClean="0">
                <a:solidFill>
                  <a:srgbClr val="FF0000"/>
                </a:solidFill>
              </a:rPr>
              <a:t>Saved Cycles</a:t>
            </a:r>
            <a:endParaRPr kumimoji="1" lang="zh-CN" altLang="en-US" sz="2400" dirty="0">
              <a:solidFill>
                <a:srgbClr val="FF0000"/>
              </a:solidFill>
            </a:endParaRPr>
          </a:p>
        </p:txBody>
      </p:sp>
      <p:cxnSp>
        <p:nvCxnSpPr>
          <p:cNvPr id="114" name="直线箭头连接符 113"/>
          <p:cNvCxnSpPr/>
          <p:nvPr/>
        </p:nvCxnSpPr>
        <p:spPr>
          <a:xfrm flipV="1">
            <a:off x="5701369" y="4102237"/>
            <a:ext cx="2140987" cy="9137"/>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pic>
        <p:nvPicPr>
          <p:cNvPr id="86" name="图片 85"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222" y="6210431"/>
            <a:ext cx="1045778" cy="656852"/>
          </a:xfrm>
          <a:prstGeom prst="rect">
            <a:avLst/>
          </a:prstGeom>
        </p:spPr>
      </p:pic>
      <p:sp>
        <p:nvSpPr>
          <p:cNvPr id="3" name="文本框 2"/>
          <p:cNvSpPr txBox="1"/>
          <p:nvPr/>
        </p:nvSpPr>
        <p:spPr>
          <a:xfrm>
            <a:off x="725206" y="4178309"/>
            <a:ext cx="1886825" cy="1569660"/>
          </a:xfrm>
          <a:prstGeom prst="rect">
            <a:avLst/>
          </a:prstGeom>
          <a:noFill/>
        </p:spPr>
        <p:txBody>
          <a:bodyPr wrap="square" rtlCol="0">
            <a:spAutoFit/>
          </a:bodyPr>
          <a:lstStyle/>
          <a:p>
            <a:r>
              <a:rPr kumimoji="1" lang="en-US" altLang="zh-CN" sz="2400" b="1" dirty="0" smtClean="0"/>
              <a:t>A: Active</a:t>
            </a:r>
          </a:p>
          <a:p>
            <a:r>
              <a:rPr kumimoji="1" lang="en-US" altLang="zh-CN" sz="2400" b="1" dirty="0" smtClean="0"/>
              <a:t>R: Read</a:t>
            </a:r>
          </a:p>
          <a:p>
            <a:r>
              <a:rPr kumimoji="1" lang="en-US" altLang="zh-CN" sz="2400" b="1" dirty="0" smtClean="0"/>
              <a:t>P: </a:t>
            </a:r>
            <a:r>
              <a:rPr kumimoji="1" lang="en-US" altLang="zh-CN" sz="2400" b="1" dirty="0" err="1" smtClean="0"/>
              <a:t>Precharge</a:t>
            </a:r>
            <a:endParaRPr kumimoji="1" lang="en-US" altLang="zh-CN" sz="2400" b="1" dirty="0" smtClean="0"/>
          </a:p>
          <a:p>
            <a:r>
              <a:rPr kumimoji="1" lang="en-US" altLang="zh-CN" sz="2400" b="1" dirty="0" smtClean="0"/>
              <a:t>D: Data</a:t>
            </a:r>
            <a:endParaRPr kumimoji="1" lang="zh-CN" altLang="en-US" sz="2400" b="1" dirty="0"/>
          </a:p>
        </p:txBody>
      </p:sp>
    </p:spTree>
    <p:extLst>
      <p:ext uri="{BB962C8B-B14F-4D97-AF65-F5344CB8AC3E}">
        <p14:creationId xmlns:p14="http://schemas.microsoft.com/office/powerpoint/2010/main" val="18566194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0" presetClass="path" presetSubtype="0" accel="50000" decel="50000" fill="hold" grpId="1" nodeType="withEffect">
                                  <p:stCondLst>
                                    <p:cond delay="0"/>
                                  </p:stCondLst>
                                  <p:childTnLst>
                                    <p:animMotion origin="layout" path="M 0 0 C 0 0 0 -0.0472 0 -0.0944 " pathEditMode="relative" ptsTypes="aA">
                                      <p:cBhvr>
                                        <p:cTn id="12" dur="2000" fill="hold"/>
                                        <p:tgtEl>
                                          <p:spTgt spid="49"/>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xit" presetSubtype="0" fill="hold" grpId="2" nodeType="withEffect">
                                  <p:stCondLst>
                                    <p:cond delay="0"/>
                                  </p:stCondLst>
                                  <p:childTnLst>
                                    <p:set>
                                      <p:cBhvr>
                                        <p:cTn id="30" dur="1" fill="hold">
                                          <p:stCondLst>
                                            <p:cond delay="0"/>
                                          </p:stCondLst>
                                        </p:cTn>
                                        <p:tgtEl>
                                          <p:spTgt spid="49"/>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0" presetClass="path" presetSubtype="0" accel="50000" decel="50000" fill="hold" grpId="1" nodeType="withEffect">
                                  <p:stCondLst>
                                    <p:cond delay="0"/>
                                  </p:stCondLst>
                                  <p:childTnLst>
                                    <p:animMotion origin="layout" path="M 0 0 C 0 0 0.00052 0.0479 0.00104 0.09579 " pathEditMode="relative" ptsTypes="aA">
                                      <p:cBhvr>
                                        <p:cTn id="34" dur="2000" fill="hold"/>
                                        <p:tgtEl>
                                          <p:spTgt spid="83"/>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0" presetClass="path" presetSubtype="0" accel="50000" decel="50000" fill="hold" grpId="0" nodeType="withEffect">
                                  <p:stCondLst>
                                    <p:cond delay="0"/>
                                  </p:stCondLst>
                                  <p:childTnLst>
                                    <p:animMotion origin="layout" path="M -0.00122 -0.00463 C -0.00122 -0.00463 -0.0007 -0.07126 -0.00018 -0.13767 " pathEditMode="relative" ptsTypes="aA">
                                      <p:cBhvr>
                                        <p:cTn id="44" dur="2000" fill="hold"/>
                                        <p:tgtEl>
                                          <p:spTgt spid="50"/>
                                        </p:tgtEl>
                                        <p:attrNameLst>
                                          <p:attrName>ppt_x</p:attrName>
                                          <p:attrName>ppt_y</p:attrName>
                                        </p:attrNameLst>
                                      </p:cBhvr>
                                    </p:animMotion>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par>
                                <p:cTn id="63" presetID="0" presetClass="path" presetSubtype="0" accel="50000" decel="50000" fill="hold" grpId="1" nodeType="withEffect">
                                  <p:stCondLst>
                                    <p:cond delay="0"/>
                                  </p:stCondLst>
                                  <p:childTnLst>
                                    <p:animMotion origin="layout" path="M 0 0 C 0 0 -0.00052 0.0671 -0.00104 0.13443 " pathEditMode="relative" ptsTypes="aA">
                                      <p:cBhvr>
                                        <p:cTn id="64" dur="2000" fill="hold"/>
                                        <p:tgtEl>
                                          <p:spTgt spid="84"/>
                                        </p:tgtEl>
                                        <p:attrNameLst>
                                          <p:attrName>ppt_x</p:attrName>
                                          <p:attrName>ppt_y</p:attrName>
                                        </p:attrNameLst>
                                      </p:cBhvr>
                                    </p:animMotion>
                                  </p:childTnLst>
                                </p:cTn>
                              </p:par>
                              <p:par>
                                <p:cTn id="65" presetID="1" presetClass="entr" presetSubtype="0" fill="hold" grpId="0" nodeType="withEffect">
                                  <p:stCondLst>
                                    <p:cond delay="0"/>
                                  </p:stCondLst>
                                  <p:childTnLst>
                                    <p:set>
                                      <p:cBhvr>
                                        <p:cTn id="66" dur="1" fill="hold">
                                          <p:stCondLst>
                                            <p:cond delay="0"/>
                                          </p:stCondLst>
                                        </p:cTn>
                                        <p:tgtEl>
                                          <p:spTgt spid="85"/>
                                        </p:tgtEl>
                                        <p:attrNameLst>
                                          <p:attrName>style.visibility</p:attrName>
                                        </p:attrNameLst>
                                      </p:cBhvr>
                                      <p:to>
                                        <p:strVal val="visible"/>
                                      </p:to>
                                    </p:set>
                                  </p:childTnLst>
                                </p:cTn>
                              </p:par>
                              <p:par>
                                <p:cTn id="67" presetID="0" presetClass="path" presetSubtype="0" accel="50000" decel="50000" fill="hold" grpId="3" nodeType="withEffect">
                                  <p:stCondLst>
                                    <p:cond delay="0"/>
                                  </p:stCondLst>
                                  <p:childTnLst>
                                    <p:animMotion origin="layout" path="M 0 0 C 0 0 0 -0.04743 0 -0.09463 " pathEditMode="relative" ptsTypes="aA">
                                      <p:cBhvr>
                                        <p:cTn id="68" dur="2000" fill="hold"/>
                                        <p:tgtEl>
                                          <p:spTgt spid="49"/>
                                        </p:tgtEl>
                                        <p:attrNameLst>
                                          <p:attrName>ppt_x</p:attrName>
                                          <p:attrName>ppt_y</p:attrName>
                                        </p:attrNameLst>
                                      </p:cBhvr>
                                    </p:animMotion>
                                  </p:childTnLst>
                                </p:cTn>
                              </p:par>
                              <p:par>
                                <p:cTn id="69" presetID="1" presetClass="exit" presetSubtype="0" fill="hold" grpId="2" nodeType="withEffect">
                                  <p:stCondLst>
                                    <p:cond delay="0"/>
                                  </p:stCondLst>
                                  <p:childTnLst>
                                    <p:set>
                                      <p:cBhvr>
                                        <p:cTn id="70" dur="1" fill="hold">
                                          <p:stCondLst>
                                            <p:cond delay="0"/>
                                          </p:stCondLst>
                                        </p:cTn>
                                        <p:tgtEl>
                                          <p:spTgt spid="50"/>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0" presetClass="path" presetSubtype="0" accel="50000" decel="50000" fill="hold" grpId="4" nodeType="withEffect">
                                  <p:stCondLst>
                                    <p:cond delay="0"/>
                                  </p:stCondLst>
                                  <p:childTnLst>
                                    <p:animMotion origin="layout" path="M 0 0 C 0 0 0 -0.04674 0 -0.09324 " pathEditMode="relative" ptsTypes="aA">
                                      <p:cBhvr>
                                        <p:cTn id="78" dur="2000" fill="hold"/>
                                        <p:tgtEl>
                                          <p:spTgt spid="49"/>
                                        </p:tgtEl>
                                        <p:attrNameLst>
                                          <p:attrName>ppt_x</p:attrName>
                                          <p:attrName>ppt_y</p:attrName>
                                        </p:attrNameLst>
                                      </p:cBhvr>
                                    </p:animMotion>
                                  </p:childTnLst>
                                </p:cTn>
                              </p:par>
                              <p:par>
                                <p:cTn id="79" presetID="1" presetClass="entr" presetSubtype="0" fill="hold" grpId="0" nodeType="withEffect">
                                  <p:stCondLst>
                                    <p:cond delay="0"/>
                                  </p:stCondLst>
                                  <p:childTnLst>
                                    <p:set>
                                      <p:cBhvr>
                                        <p:cTn id="80" dur="1" fill="hold">
                                          <p:stCondLst>
                                            <p:cond delay="0"/>
                                          </p:stCondLst>
                                        </p:cTn>
                                        <p:tgtEl>
                                          <p:spTgt spid="87"/>
                                        </p:tgtEl>
                                        <p:attrNameLst>
                                          <p:attrName>style.visibility</p:attrName>
                                        </p:attrNameLst>
                                      </p:cBhvr>
                                      <p:to>
                                        <p:strVal val="visible"/>
                                      </p:to>
                                    </p:set>
                                  </p:childTnLst>
                                </p:cTn>
                              </p:par>
                              <p:par>
                                <p:cTn id="81" presetID="0" presetClass="path" presetSubtype="0" accel="50000" decel="50000" fill="hold" grpId="1" nodeType="withEffect">
                                  <p:stCondLst>
                                    <p:cond delay="0"/>
                                  </p:stCondLst>
                                  <p:childTnLst>
                                    <p:animMotion origin="layout" path="M 0 0 C 0 0 0 -0.04604 0 -0.09186 " pathEditMode="relative" ptsTypes="aA">
                                      <p:cBhvr>
                                        <p:cTn id="82" dur="2000" fill="hold"/>
                                        <p:tgtEl>
                                          <p:spTgt spid="87"/>
                                        </p:tgtEl>
                                        <p:attrNameLst>
                                          <p:attrName>ppt_x</p:attrName>
                                          <p:attrName>ppt_y</p:attrName>
                                        </p:attrNameLst>
                                      </p:cBhvr>
                                    </p:animMotion>
                                  </p:childTnLst>
                                </p:cTn>
                              </p:par>
                              <p:par>
                                <p:cTn id="83" presetID="1" presetClass="entr" presetSubtype="0" fill="hold" grpId="0" nodeType="withEffect">
                                  <p:stCondLst>
                                    <p:cond delay="0"/>
                                  </p:stCondLst>
                                  <p:childTnLst>
                                    <p:set>
                                      <p:cBhvr>
                                        <p:cTn id="84" dur="1" fill="hold">
                                          <p:stCondLst>
                                            <p:cond delay="0"/>
                                          </p:stCondLst>
                                        </p:cTn>
                                        <p:tgtEl>
                                          <p:spTgt spid="88"/>
                                        </p:tgtEl>
                                        <p:attrNameLst>
                                          <p:attrName>style.visibility</p:attrName>
                                        </p:attrNameLst>
                                      </p:cBhvr>
                                      <p:to>
                                        <p:strVal val="visible"/>
                                      </p:to>
                                    </p:set>
                                  </p:childTnLst>
                                </p:cTn>
                              </p:par>
                              <p:par>
                                <p:cTn id="85" presetID="1" presetClass="exit" presetSubtype="0" fill="hold" grpId="5" nodeType="withEffect">
                                  <p:stCondLst>
                                    <p:cond delay="0"/>
                                  </p:stCondLst>
                                  <p:childTnLst>
                                    <p:set>
                                      <p:cBhvr>
                                        <p:cTn id="86" dur="1" fill="hold">
                                          <p:stCondLst>
                                            <p:cond delay="0"/>
                                          </p:stCondLst>
                                        </p:cTn>
                                        <p:tgtEl>
                                          <p:spTgt spid="49"/>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childTnLst>
                          </p:cTn>
                        </p:par>
                        <p:par>
                          <p:cTn id="97" fill="hold">
                            <p:stCondLst>
                              <p:cond delay="0"/>
                            </p:stCondLst>
                            <p:childTnLst>
                              <p:par>
                                <p:cTn id="98" presetID="1" presetClass="entr" presetSubtype="0" fill="hold" grpId="0" nodeType="afterEffect">
                                  <p:stCondLst>
                                    <p:cond delay="0"/>
                                  </p:stCondLst>
                                  <p:childTnLst>
                                    <p:set>
                                      <p:cBhvr>
                                        <p:cTn id="99" dur="1" fill="hold">
                                          <p:stCondLst>
                                            <p:cond delay="0"/>
                                          </p:stCondLst>
                                        </p:cTn>
                                        <p:tgtEl>
                                          <p:spTgt spid="89"/>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0" nodeType="clickEffect">
                                  <p:stCondLst>
                                    <p:cond delay="0"/>
                                  </p:stCondLst>
                                  <p:childTnLst>
                                    <p:set>
                                      <p:cBhvr>
                                        <p:cTn id="103" dur="1" fill="hold">
                                          <p:stCondLst>
                                            <p:cond delay="0"/>
                                          </p:stCondLst>
                                        </p:cTn>
                                        <p:tgtEl>
                                          <p:spTgt spid="43"/>
                                        </p:tgtEl>
                                        <p:attrNameLst>
                                          <p:attrName>style.visibility</p:attrName>
                                        </p:attrNameLst>
                                      </p:cBhvr>
                                      <p:to>
                                        <p:strVal val="hidden"/>
                                      </p:to>
                                    </p:set>
                                  </p:childTnLst>
                                </p:cTn>
                              </p:par>
                              <p:par>
                                <p:cTn id="104" presetID="1" presetClass="exit" presetSubtype="0" fill="hold" nodeType="withEffect">
                                  <p:stCondLst>
                                    <p:cond delay="0"/>
                                  </p:stCondLst>
                                  <p:childTnLst>
                                    <p:set>
                                      <p:cBhvr>
                                        <p:cTn id="105" dur="1" fill="hold">
                                          <p:stCondLst>
                                            <p:cond delay="0"/>
                                          </p:stCondLst>
                                        </p:cTn>
                                        <p:tgtEl>
                                          <p:spTgt spid="44"/>
                                        </p:tgtEl>
                                        <p:attrNameLst>
                                          <p:attrName>style.visibility</p:attrName>
                                        </p:attrNameLst>
                                      </p:cBhvr>
                                      <p:to>
                                        <p:strVal val="hidden"/>
                                      </p:to>
                                    </p:set>
                                  </p:childTnLst>
                                </p:cTn>
                              </p:par>
                              <p:par>
                                <p:cTn id="106" presetID="1" presetClass="exit" presetSubtype="0" fill="hold" nodeType="withEffect">
                                  <p:stCondLst>
                                    <p:cond delay="0"/>
                                  </p:stCondLst>
                                  <p:childTnLst>
                                    <p:set>
                                      <p:cBhvr>
                                        <p:cTn id="107" dur="1" fill="hold">
                                          <p:stCondLst>
                                            <p:cond delay="0"/>
                                          </p:stCondLst>
                                        </p:cTn>
                                        <p:tgtEl>
                                          <p:spTgt spid="45"/>
                                        </p:tgtEl>
                                        <p:attrNameLst>
                                          <p:attrName>style.visibility</p:attrName>
                                        </p:attrNameLst>
                                      </p:cBhvr>
                                      <p:to>
                                        <p:strVal val="hidden"/>
                                      </p:to>
                                    </p:set>
                                  </p:childTnLst>
                                </p:cTn>
                              </p:par>
                              <p:par>
                                <p:cTn id="108" presetID="1" presetClass="exit" presetSubtype="0" fill="hold" nodeType="withEffect">
                                  <p:stCondLst>
                                    <p:cond delay="0"/>
                                  </p:stCondLst>
                                  <p:childTnLst>
                                    <p:set>
                                      <p:cBhvr>
                                        <p:cTn id="109" dur="1" fill="hold">
                                          <p:stCondLst>
                                            <p:cond delay="0"/>
                                          </p:stCondLst>
                                        </p:cTn>
                                        <p:tgtEl>
                                          <p:spTgt spid="46"/>
                                        </p:tgtEl>
                                        <p:attrNameLst>
                                          <p:attrName>style.visibility</p:attrName>
                                        </p:attrNameLst>
                                      </p:cBhvr>
                                      <p:to>
                                        <p:strVal val="hidden"/>
                                      </p:to>
                                    </p:set>
                                  </p:childTnLst>
                                </p:cTn>
                              </p:par>
                              <p:par>
                                <p:cTn id="110" presetID="1" presetClass="exit" presetSubtype="0" fill="hold" grpId="0" nodeType="withEffect">
                                  <p:stCondLst>
                                    <p:cond delay="0"/>
                                  </p:stCondLst>
                                  <p:childTnLst>
                                    <p:set>
                                      <p:cBhvr>
                                        <p:cTn id="111" dur="1" fill="hold">
                                          <p:stCondLst>
                                            <p:cond delay="0"/>
                                          </p:stCondLst>
                                        </p:cTn>
                                        <p:tgtEl>
                                          <p:spTgt spid="47"/>
                                        </p:tgtEl>
                                        <p:attrNameLst>
                                          <p:attrName>style.visibility</p:attrName>
                                        </p:attrNameLst>
                                      </p:cBhvr>
                                      <p:to>
                                        <p:strVal val="hidden"/>
                                      </p:to>
                                    </p:set>
                                  </p:childTnLst>
                                </p:cTn>
                              </p:par>
                              <p:par>
                                <p:cTn id="112" presetID="1" presetClass="exit" presetSubtype="0" fill="hold" grpId="0" nodeType="withEffect">
                                  <p:stCondLst>
                                    <p:cond delay="0"/>
                                  </p:stCondLst>
                                  <p:childTnLst>
                                    <p:set>
                                      <p:cBhvr>
                                        <p:cTn id="113" dur="1" fill="hold">
                                          <p:stCondLst>
                                            <p:cond delay="0"/>
                                          </p:stCondLst>
                                        </p:cTn>
                                        <p:tgtEl>
                                          <p:spTgt spid="48"/>
                                        </p:tgtEl>
                                        <p:attrNameLst>
                                          <p:attrName>style.visibility</p:attrName>
                                        </p:attrNameLst>
                                      </p:cBhvr>
                                      <p:to>
                                        <p:strVal val="hidden"/>
                                      </p:to>
                                    </p:set>
                                  </p:childTnLst>
                                </p:cTn>
                              </p:par>
                              <p:par>
                                <p:cTn id="114" presetID="1" presetClass="exit" presetSubtype="0" fill="hold" grpId="6" nodeType="withEffect">
                                  <p:stCondLst>
                                    <p:cond delay="0"/>
                                  </p:stCondLst>
                                  <p:childTnLst>
                                    <p:set>
                                      <p:cBhvr>
                                        <p:cTn id="115" dur="1" fill="hold">
                                          <p:stCondLst>
                                            <p:cond delay="0"/>
                                          </p:stCondLst>
                                        </p:cTn>
                                        <p:tgtEl>
                                          <p:spTgt spid="49"/>
                                        </p:tgtEl>
                                        <p:attrNameLst>
                                          <p:attrName>style.visibility</p:attrName>
                                        </p:attrNameLst>
                                      </p:cBhvr>
                                      <p:to>
                                        <p:strVal val="hidden"/>
                                      </p:to>
                                    </p:set>
                                  </p:childTnLst>
                                </p:cTn>
                              </p:par>
                              <p:par>
                                <p:cTn id="116" presetID="1" presetClass="exit" presetSubtype="0" fill="hold" grpId="2" nodeType="withEffect">
                                  <p:stCondLst>
                                    <p:cond delay="0"/>
                                  </p:stCondLst>
                                  <p:childTnLst>
                                    <p:set>
                                      <p:cBhvr>
                                        <p:cTn id="117" dur="1" fill="hold">
                                          <p:stCondLst>
                                            <p:cond delay="0"/>
                                          </p:stCondLst>
                                        </p:cTn>
                                        <p:tgtEl>
                                          <p:spTgt spid="83"/>
                                        </p:tgtEl>
                                        <p:attrNameLst>
                                          <p:attrName>style.visibility</p:attrName>
                                        </p:attrNameLst>
                                      </p:cBhvr>
                                      <p:to>
                                        <p:strVal val="hidden"/>
                                      </p:to>
                                    </p:set>
                                  </p:childTnLst>
                                </p:cTn>
                              </p:par>
                              <p:par>
                                <p:cTn id="118" presetID="1" presetClass="exit" presetSubtype="0" fill="hold" grpId="3" nodeType="withEffect">
                                  <p:stCondLst>
                                    <p:cond delay="0"/>
                                  </p:stCondLst>
                                  <p:childTnLst>
                                    <p:set>
                                      <p:cBhvr>
                                        <p:cTn id="119" dur="1" fill="hold">
                                          <p:stCondLst>
                                            <p:cond delay="0"/>
                                          </p:stCondLst>
                                        </p:cTn>
                                        <p:tgtEl>
                                          <p:spTgt spid="50"/>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85"/>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88"/>
                                        </p:tgtEl>
                                        <p:attrNameLst>
                                          <p:attrName>style.visibility</p:attrName>
                                        </p:attrNameLst>
                                      </p:cBhvr>
                                      <p:to>
                                        <p:strVal val="hidden"/>
                                      </p:to>
                                    </p:set>
                                  </p:childTnLst>
                                </p:cTn>
                              </p:par>
                              <p:par>
                                <p:cTn id="124" presetID="1" presetClass="exit" presetSubtype="0" fill="hold" grpId="2" nodeType="withEffect">
                                  <p:stCondLst>
                                    <p:cond delay="0"/>
                                  </p:stCondLst>
                                  <p:childTnLst>
                                    <p:set>
                                      <p:cBhvr>
                                        <p:cTn id="125" dur="1" fill="hold">
                                          <p:stCondLst>
                                            <p:cond delay="0"/>
                                          </p:stCondLst>
                                        </p:cTn>
                                        <p:tgtEl>
                                          <p:spTgt spid="87"/>
                                        </p:tgtEl>
                                        <p:attrNameLst>
                                          <p:attrName>style.visibility</p:attrName>
                                        </p:attrNameLst>
                                      </p:cBhvr>
                                      <p:to>
                                        <p:strVal val="hidden"/>
                                      </p:to>
                                    </p:set>
                                  </p:childTnLst>
                                </p:cTn>
                              </p:par>
                              <p:par>
                                <p:cTn id="126" presetID="1" presetClass="exit" presetSubtype="0" fill="hold" grpId="2" nodeType="withEffect">
                                  <p:stCondLst>
                                    <p:cond delay="0"/>
                                  </p:stCondLst>
                                  <p:childTnLst>
                                    <p:set>
                                      <p:cBhvr>
                                        <p:cTn id="127" dur="1" fill="hold">
                                          <p:stCondLst>
                                            <p:cond delay="0"/>
                                          </p:stCondLst>
                                        </p:cTn>
                                        <p:tgtEl>
                                          <p:spTgt spid="84"/>
                                        </p:tgtEl>
                                        <p:attrNameLst>
                                          <p:attrName>style.visibility</p:attrName>
                                        </p:attrNameLst>
                                      </p:cBhvr>
                                      <p:to>
                                        <p:strVal val="hidden"/>
                                      </p:to>
                                    </p:set>
                                  </p:childTnLst>
                                </p:cTn>
                              </p:par>
                              <p:par>
                                <p:cTn id="128" presetID="1" presetClass="exit" presetSubtype="0" fill="hold" grpId="0" nodeType="withEffect">
                                  <p:stCondLst>
                                    <p:cond delay="0"/>
                                  </p:stCondLst>
                                  <p:childTnLst>
                                    <p:set>
                                      <p:cBhvr>
                                        <p:cTn id="129" dur="1" fill="hold">
                                          <p:stCondLst>
                                            <p:cond delay="0"/>
                                          </p:stCondLst>
                                        </p:cTn>
                                        <p:tgtEl>
                                          <p:spTgt spid="51"/>
                                        </p:tgtEl>
                                        <p:attrNameLst>
                                          <p:attrName>style.visibility</p:attrName>
                                        </p:attrNameLst>
                                      </p:cBhvr>
                                      <p:to>
                                        <p:strVal val="hidden"/>
                                      </p:to>
                                    </p:set>
                                  </p:childTnLst>
                                </p:cTn>
                              </p:par>
                              <p:par>
                                <p:cTn id="130" presetID="1" presetClass="exit" presetSubtype="0" fill="hold" grpId="1" nodeType="withEffect">
                                  <p:stCondLst>
                                    <p:cond delay="0"/>
                                  </p:stCondLst>
                                  <p:childTnLst>
                                    <p:set>
                                      <p:cBhvr>
                                        <p:cTn id="131" dur="1" fill="hold">
                                          <p:stCondLst>
                                            <p:cond delay="0"/>
                                          </p:stCondLst>
                                        </p:cTn>
                                        <p:tgtEl>
                                          <p:spTgt spid="89"/>
                                        </p:tgtEl>
                                        <p:attrNameLst>
                                          <p:attrName>style.visibility</p:attrName>
                                        </p:attrNameLst>
                                      </p:cBhvr>
                                      <p:to>
                                        <p:strVal val="hidden"/>
                                      </p:to>
                                    </p:set>
                                  </p:childTnLst>
                                </p:cTn>
                              </p:par>
                              <p:par>
                                <p:cTn id="132" presetID="1" presetClass="entr" presetSubtype="0" fill="hold" grpId="0" nodeType="withEffect">
                                  <p:stCondLst>
                                    <p:cond delay="0"/>
                                  </p:stCondLst>
                                  <p:childTnLst>
                                    <p:set>
                                      <p:cBhvr>
                                        <p:cTn id="133" dur="1" fill="hold">
                                          <p:stCondLst>
                                            <p:cond delay="0"/>
                                          </p:stCondLst>
                                        </p:cTn>
                                        <p:tgtEl>
                                          <p:spTgt spid="90"/>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91"/>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92"/>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93"/>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94"/>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98"/>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97"/>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99"/>
                                        </p:tgtEl>
                                        <p:attrNameLst>
                                          <p:attrName>style.visibility</p:attrName>
                                        </p:attrNameLst>
                                      </p:cBhvr>
                                      <p:to>
                                        <p:strVal val="visible"/>
                                      </p:to>
                                    </p:set>
                                  </p:childTnLst>
                                </p:cTn>
                              </p:par>
                              <p:par>
                                <p:cTn id="148" presetID="1" presetClass="entr" presetSubtype="0" fill="hold" nodeType="withEffect">
                                  <p:stCondLst>
                                    <p:cond delay="0"/>
                                  </p:stCondLst>
                                  <p:childTnLst>
                                    <p:set>
                                      <p:cBhvr>
                                        <p:cTn id="149" dur="1" fill="hold">
                                          <p:stCondLst>
                                            <p:cond delay="0"/>
                                          </p:stCondLst>
                                        </p:cTn>
                                        <p:tgtEl>
                                          <p:spTgt spid="100"/>
                                        </p:tgtEl>
                                        <p:attrNameLst>
                                          <p:attrName>style.visibility</p:attrName>
                                        </p:attrNameLst>
                                      </p:cBhvr>
                                      <p:to>
                                        <p:strVal val="visible"/>
                                      </p:to>
                                    </p:set>
                                  </p:childTnLst>
                                </p:cTn>
                              </p:par>
                              <p:par>
                                <p:cTn id="150" presetID="1" presetClass="entr" presetSubtype="0" fill="hold" nodeType="withEffect">
                                  <p:stCondLst>
                                    <p:cond delay="0"/>
                                  </p:stCondLst>
                                  <p:childTnLst>
                                    <p:set>
                                      <p:cBhvr>
                                        <p:cTn id="151" dur="1" fill="hold">
                                          <p:stCondLst>
                                            <p:cond delay="0"/>
                                          </p:stCondLst>
                                        </p:cTn>
                                        <p:tgtEl>
                                          <p:spTgt spid="101"/>
                                        </p:tgtEl>
                                        <p:attrNameLst>
                                          <p:attrName>style.visibility</p:attrName>
                                        </p:attrNameLst>
                                      </p:cBhvr>
                                      <p:to>
                                        <p:strVal val="visible"/>
                                      </p:to>
                                    </p:set>
                                  </p:childTnLst>
                                </p:cTn>
                              </p:par>
                              <p:par>
                                <p:cTn id="152" presetID="1" presetClass="entr" presetSubtype="0" fill="hold" nodeType="withEffect">
                                  <p:stCondLst>
                                    <p:cond delay="0"/>
                                  </p:stCondLst>
                                  <p:childTnLst>
                                    <p:set>
                                      <p:cBhvr>
                                        <p:cTn id="153" dur="1" fill="hold">
                                          <p:stCondLst>
                                            <p:cond delay="0"/>
                                          </p:stCondLst>
                                        </p:cTn>
                                        <p:tgtEl>
                                          <p:spTgt spid="102"/>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103"/>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104"/>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105"/>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54"/>
                                        </p:tgtEl>
                                        <p:attrNameLst>
                                          <p:attrName>style.visibility</p:attrName>
                                        </p:attrNameLst>
                                      </p:cBhvr>
                                      <p:to>
                                        <p:strVal val="visible"/>
                                      </p:to>
                                    </p:set>
                                  </p:childTnLst>
                                </p:cTn>
                              </p:par>
                              <p:par>
                                <p:cTn id="164" presetID="1" presetClass="entr" presetSubtype="0" fill="hold" grpId="1" nodeType="withEffect">
                                  <p:stCondLst>
                                    <p:cond delay="0"/>
                                  </p:stCondLst>
                                  <p:childTnLst>
                                    <p:set>
                                      <p:cBhvr>
                                        <p:cTn id="165" dur="1" fill="hold">
                                          <p:stCondLst>
                                            <p:cond delay="0"/>
                                          </p:stCondLst>
                                        </p:cTn>
                                        <p:tgtEl>
                                          <p:spTgt spid="54"/>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55"/>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106"/>
                                        </p:tgtEl>
                                        <p:attrNameLst>
                                          <p:attrName>style.visibility</p:attrName>
                                        </p:attrNameLst>
                                      </p:cBhvr>
                                      <p:to>
                                        <p:strVal val="visible"/>
                                      </p:to>
                                    </p:set>
                                  </p:childTnLst>
                                </p:cTn>
                              </p:par>
                              <p:par>
                                <p:cTn id="170" presetID="1" presetClass="entr" presetSubtype="0" fill="hold" grpId="2" nodeType="withEffect">
                                  <p:stCondLst>
                                    <p:cond delay="0"/>
                                  </p:stCondLst>
                                  <p:childTnLst>
                                    <p:set>
                                      <p:cBhvr>
                                        <p:cTn id="171" dur="1" fill="hold">
                                          <p:stCondLst>
                                            <p:cond delay="0"/>
                                          </p:stCondLst>
                                        </p:cTn>
                                        <p:tgtEl>
                                          <p:spTgt spid="106"/>
                                        </p:tgtEl>
                                        <p:attrNameLst>
                                          <p:attrName>style.visibility</p:attrName>
                                        </p:attrNameLst>
                                      </p:cBhvr>
                                      <p:to>
                                        <p:strVal val="visible"/>
                                      </p:to>
                                    </p:set>
                                  </p:childTnLst>
                                </p:cTn>
                              </p:par>
                            </p:childTnLst>
                          </p:cTn>
                        </p:par>
                        <p:par>
                          <p:cTn id="172" fill="hold">
                            <p:stCondLst>
                              <p:cond delay="0"/>
                            </p:stCondLst>
                            <p:childTnLst>
                              <p:par>
                                <p:cTn id="173" presetID="0" presetClass="path" presetSubtype="0" accel="50000" decel="50000" fill="hold" grpId="1" nodeType="afterEffect">
                                  <p:stCondLst>
                                    <p:cond delay="0"/>
                                  </p:stCondLst>
                                  <p:childTnLst>
                                    <p:animMotion origin="layout" path="M 0 0 C 0 0 0 -0.04535 0 -0.09047 " pathEditMode="relative" ptsTypes="aA">
                                      <p:cBhvr>
                                        <p:cTn id="174" dur="2000" fill="hold"/>
                                        <p:tgtEl>
                                          <p:spTgt spid="106"/>
                                        </p:tgtEl>
                                        <p:attrNameLst>
                                          <p:attrName>ppt_x</p:attrName>
                                          <p:attrName>ppt_y</p:attrName>
                                        </p:attrNameLst>
                                      </p:cBhvr>
                                    </p:animMotion>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56"/>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57"/>
                                        </p:tgtEl>
                                        <p:attrNameLst>
                                          <p:attrName>style.visibility</p:attrName>
                                        </p:attrNameLst>
                                      </p:cBhvr>
                                      <p:to>
                                        <p:strVal val="visible"/>
                                      </p:to>
                                    </p:set>
                                  </p:childTnLst>
                                </p:cTn>
                              </p:par>
                            </p:childTnLst>
                          </p:cTn>
                        </p:par>
                        <p:par>
                          <p:cTn id="181" fill="hold">
                            <p:stCondLst>
                              <p:cond delay="0"/>
                            </p:stCondLst>
                            <p:childTnLst>
                              <p:par>
                                <p:cTn id="182" presetID="1" presetClass="entr" presetSubtype="0" fill="hold" grpId="0" nodeType="afterEffect">
                                  <p:stCondLst>
                                    <p:cond delay="0"/>
                                  </p:stCondLst>
                                  <p:childTnLst>
                                    <p:set>
                                      <p:cBhvr>
                                        <p:cTn id="183" dur="1" fill="hold">
                                          <p:stCondLst>
                                            <p:cond delay="0"/>
                                          </p:stCondLst>
                                        </p:cTn>
                                        <p:tgtEl>
                                          <p:spTgt spid="80"/>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81"/>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grpId="0" nodeType="clickEffect">
                                  <p:stCondLst>
                                    <p:cond delay="0"/>
                                  </p:stCondLst>
                                  <p:childTnLst>
                                    <p:set>
                                      <p:cBhvr>
                                        <p:cTn id="189" dur="1" fill="hold">
                                          <p:stCondLst>
                                            <p:cond delay="0"/>
                                          </p:stCondLst>
                                        </p:cTn>
                                        <p:tgtEl>
                                          <p:spTgt spid="60"/>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61"/>
                                        </p:tgtEl>
                                        <p:attrNameLst>
                                          <p:attrName>style.visibility</p:attrName>
                                        </p:attrNameLst>
                                      </p:cBhvr>
                                      <p:to>
                                        <p:strVal val="visible"/>
                                      </p:to>
                                    </p:set>
                                  </p:childTnLst>
                                </p:cTn>
                              </p:par>
                              <p:par>
                                <p:cTn id="192" presetID="1" presetClass="entr" presetSubtype="0" fill="hold" grpId="2" nodeType="withEffect">
                                  <p:stCondLst>
                                    <p:cond delay="0"/>
                                  </p:stCondLst>
                                  <p:childTnLst>
                                    <p:set>
                                      <p:cBhvr>
                                        <p:cTn id="193" dur="1" fill="hold">
                                          <p:stCondLst>
                                            <p:cond delay="0"/>
                                          </p:stCondLst>
                                        </p:cTn>
                                        <p:tgtEl>
                                          <p:spTgt spid="107"/>
                                        </p:tgtEl>
                                        <p:attrNameLst>
                                          <p:attrName>style.visibility</p:attrName>
                                        </p:attrNameLst>
                                      </p:cBhvr>
                                      <p:to>
                                        <p:strVal val="visible"/>
                                      </p:to>
                                    </p:set>
                                  </p:childTnLst>
                                </p:cTn>
                              </p:par>
                            </p:childTnLst>
                          </p:cTn>
                        </p:par>
                        <p:par>
                          <p:cTn id="194" fill="hold">
                            <p:stCondLst>
                              <p:cond delay="0"/>
                            </p:stCondLst>
                            <p:childTnLst>
                              <p:par>
                                <p:cTn id="195" presetID="1" presetClass="entr" presetSubtype="0" fill="hold" grpId="0" nodeType="afterEffect">
                                  <p:stCondLst>
                                    <p:cond delay="0"/>
                                  </p:stCondLst>
                                  <p:childTnLst>
                                    <p:set>
                                      <p:cBhvr>
                                        <p:cTn id="196" dur="1" fill="hold">
                                          <p:stCondLst>
                                            <p:cond delay="0"/>
                                          </p:stCondLst>
                                        </p:cTn>
                                        <p:tgtEl>
                                          <p:spTgt spid="107"/>
                                        </p:tgtEl>
                                        <p:attrNameLst>
                                          <p:attrName>style.visibility</p:attrName>
                                        </p:attrNameLst>
                                      </p:cBhvr>
                                      <p:to>
                                        <p:strVal val="visible"/>
                                      </p:to>
                                    </p:set>
                                  </p:childTnLst>
                                </p:cTn>
                              </p:par>
                            </p:childTnLst>
                          </p:cTn>
                        </p:par>
                        <p:par>
                          <p:cTn id="197" fill="hold">
                            <p:stCondLst>
                              <p:cond delay="0"/>
                            </p:stCondLst>
                            <p:childTnLst>
                              <p:par>
                                <p:cTn id="198" presetID="0" presetClass="path" presetSubtype="0" accel="50000" decel="50000" fill="hold" grpId="1" nodeType="afterEffect">
                                  <p:stCondLst>
                                    <p:cond delay="0"/>
                                  </p:stCondLst>
                                  <p:childTnLst>
                                    <p:animMotion origin="layout" path="M 0 0 C 0 0 0 -0.06733 0 -0.13466 " pathEditMode="relative" ptsTypes="aA">
                                      <p:cBhvr>
                                        <p:cTn id="199" dur="2000" fill="hold"/>
                                        <p:tgtEl>
                                          <p:spTgt spid="107"/>
                                        </p:tgtEl>
                                        <p:attrNameLst>
                                          <p:attrName>ppt_x</p:attrName>
                                          <p:attrName>ppt_y</p:attrName>
                                        </p:attrNameLst>
                                      </p:cBhvr>
                                    </p:animMotion>
                                  </p:childTnLst>
                                </p:cTn>
                              </p:par>
                            </p:childTnLst>
                          </p:cTn>
                        </p:par>
                      </p:childTnLst>
                    </p:cTn>
                  </p:par>
                  <p:par>
                    <p:cTn id="200" fill="hold">
                      <p:stCondLst>
                        <p:cond delay="indefinite"/>
                      </p:stCondLst>
                      <p:childTnLst>
                        <p:par>
                          <p:cTn id="201" fill="hold">
                            <p:stCondLst>
                              <p:cond delay="0"/>
                            </p:stCondLst>
                            <p:childTnLst>
                              <p:par>
                                <p:cTn id="202" presetID="1" presetClass="entr" presetSubtype="0" fill="hold" grpId="0" nodeType="clickEffect">
                                  <p:stCondLst>
                                    <p:cond delay="0"/>
                                  </p:stCondLst>
                                  <p:childTnLst>
                                    <p:set>
                                      <p:cBhvr>
                                        <p:cTn id="203" dur="1" fill="hold">
                                          <p:stCondLst>
                                            <p:cond delay="0"/>
                                          </p:stCondLst>
                                        </p:cTn>
                                        <p:tgtEl>
                                          <p:spTgt spid="62"/>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63"/>
                                        </p:tgtEl>
                                        <p:attrNameLst>
                                          <p:attrName>style.visibility</p:attrName>
                                        </p:attrNameLst>
                                      </p:cBhvr>
                                      <p:to>
                                        <p:strVal val="visible"/>
                                      </p:to>
                                    </p:set>
                                  </p:childTnLst>
                                </p:cTn>
                              </p:par>
                            </p:childTnLst>
                          </p:cTn>
                        </p:par>
                        <p:par>
                          <p:cTn id="206" fill="hold">
                            <p:stCondLst>
                              <p:cond delay="0"/>
                            </p:stCondLst>
                            <p:childTnLst>
                              <p:par>
                                <p:cTn id="207" presetID="1" presetClass="entr" presetSubtype="0" fill="hold" grpId="0" nodeType="afterEffect">
                                  <p:stCondLst>
                                    <p:cond delay="0"/>
                                  </p:stCondLst>
                                  <p:childTnLst>
                                    <p:set>
                                      <p:cBhvr>
                                        <p:cTn id="208" dur="1" fill="hold">
                                          <p:stCondLst>
                                            <p:cond delay="0"/>
                                          </p:stCondLst>
                                        </p:cTn>
                                        <p:tgtEl>
                                          <p:spTgt spid="72"/>
                                        </p:tgtEl>
                                        <p:attrNameLst>
                                          <p:attrName>style.visibility</p:attrName>
                                        </p:attrNameLst>
                                      </p:cBhvr>
                                      <p:to>
                                        <p:strVal val="visible"/>
                                      </p:to>
                                    </p:set>
                                  </p:childTnLst>
                                </p:cTn>
                              </p:par>
                            </p:childTnLst>
                          </p:cTn>
                        </p:par>
                        <p:par>
                          <p:cTn id="209" fill="hold">
                            <p:stCondLst>
                              <p:cond delay="0"/>
                            </p:stCondLst>
                            <p:childTnLst>
                              <p:par>
                                <p:cTn id="210" presetID="1" presetClass="entr" presetSubtype="0" fill="hold" grpId="0" nodeType="afterEffect">
                                  <p:stCondLst>
                                    <p:cond delay="0"/>
                                  </p:stCondLst>
                                  <p:childTnLst>
                                    <p:set>
                                      <p:cBhvr>
                                        <p:cTn id="211" dur="1" fill="hold">
                                          <p:stCondLst>
                                            <p:cond delay="0"/>
                                          </p:stCondLst>
                                        </p:cTn>
                                        <p:tgtEl>
                                          <p:spTgt spid="73"/>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grpId="0" nodeType="clickEffect">
                                  <p:stCondLst>
                                    <p:cond delay="0"/>
                                  </p:stCondLst>
                                  <p:childTnLst>
                                    <p:set>
                                      <p:cBhvr>
                                        <p:cTn id="215" dur="1" fill="hold">
                                          <p:stCondLst>
                                            <p:cond delay="0"/>
                                          </p:stCondLst>
                                        </p:cTn>
                                        <p:tgtEl>
                                          <p:spTgt spid="68"/>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69"/>
                                        </p:tgtEl>
                                        <p:attrNameLst>
                                          <p:attrName>style.visibility</p:attrName>
                                        </p:attrNameLst>
                                      </p:cBhvr>
                                      <p:to>
                                        <p:strVal val="visible"/>
                                      </p:to>
                                    </p:set>
                                  </p:childTnLst>
                                </p:cTn>
                              </p:par>
                            </p:childTnLst>
                          </p:cTn>
                        </p:par>
                        <p:par>
                          <p:cTn id="218" fill="hold">
                            <p:stCondLst>
                              <p:cond delay="0"/>
                            </p:stCondLst>
                            <p:childTnLst>
                              <p:par>
                                <p:cTn id="219" presetID="1" presetClass="entr" presetSubtype="0" fill="hold" grpId="0" nodeType="afterEffect">
                                  <p:stCondLst>
                                    <p:cond delay="0"/>
                                  </p:stCondLst>
                                  <p:childTnLst>
                                    <p:set>
                                      <p:cBhvr>
                                        <p:cTn id="220" dur="1" fill="hold">
                                          <p:stCondLst>
                                            <p:cond delay="0"/>
                                          </p:stCondLst>
                                        </p:cTn>
                                        <p:tgtEl>
                                          <p:spTgt spid="74"/>
                                        </p:tgtEl>
                                        <p:attrNameLst>
                                          <p:attrName>style.visibility</p:attrName>
                                        </p:attrNameLst>
                                      </p:cBhvr>
                                      <p:to>
                                        <p:strVal val="visible"/>
                                      </p:to>
                                    </p:set>
                                  </p:childTnLst>
                                </p:cTn>
                              </p:par>
                            </p:childTnLst>
                          </p:cTn>
                        </p:par>
                        <p:par>
                          <p:cTn id="221" fill="hold">
                            <p:stCondLst>
                              <p:cond delay="0"/>
                            </p:stCondLst>
                            <p:childTnLst>
                              <p:par>
                                <p:cTn id="222" presetID="1" presetClass="entr" presetSubtype="0" fill="hold" grpId="0" nodeType="afterEffect">
                                  <p:stCondLst>
                                    <p:cond delay="0"/>
                                  </p:stCondLst>
                                  <p:childTnLst>
                                    <p:set>
                                      <p:cBhvr>
                                        <p:cTn id="223" dur="1" fill="hold">
                                          <p:stCondLst>
                                            <p:cond delay="0"/>
                                          </p:stCondLst>
                                        </p:cTn>
                                        <p:tgtEl>
                                          <p:spTgt spid="75"/>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nodeType="clickEffect">
                                  <p:stCondLst>
                                    <p:cond delay="0"/>
                                  </p:stCondLst>
                                  <p:childTnLst>
                                    <p:set>
                                      <p:cBhvr>
                                        <p:cTn id="227" dur="1" fill="hold">
                                          <p:stCondLst>
                                            <p:cond delay="0"/>
                                          </p:stCondLst>
                                        </p:cTn>
                                        <p:tgtEl>
                                          <p:spTgt spid="111"/>
                                        </p:tgtEl>
                                        <p:attrNameLst>
                                          <p:attrName>style.visibility</p:attrName>
                                        </p:attrNameLst>
                                      </p:cBhvr>
                                      <p:to>
                                        <p:strVal val="visible"/>
                                      </p:to>
                                    </p:set>
                                  </p:childTnLst>
                                </p:cTn>
                              </p:par>
                              <p:par>
                                <p:cTn id="228" presetID="1" presetClass="entr" presetSubtype="0" fill="hold" nodeType="withEffect">
                                  <p:stCondLst>
                                    <p:cond delay="0"/>
                                  </p:stCondLst>
                                  <p:childTnLst>
                                    <p:set>
                                      <p:cBhvr>
                                        <p:cTn id="229" dur="1" fill="hold">
                                          <p:stCondLst>
                                            <p:cond delay="0"/>
                                          </p:stCondLst>
                                        </p:cTn>
                                        <p:tgtEl>
                                          <p:spTgt spid="114"/>
                                        </p:tgtEl>
                                        <p:attrNameLst>
                                          <p:attrName>style.visibility</p:attrName>
                                        </p:attrNameLst>
                                      </p:cBhvr>
                                      <p:to>
                                        <p:strVal val="visible"/>
                                      </p:to>
                                    </p:set>
                                  </p:childTnLst>
                                </p:cTn>
                              </p:par>
                              <p:par>
                                <p:cTn id="230" presetID="1" presetClass="entr" presetSubtype="0" fill="hold" nodeType="withEffect">
                                  <p:stCondLst>
                                    <p:cond delay="0"/>
                                  </p:stCondLst>
                                  <p:childTnLst>
                                    <p:set>
                                      <p:cBhvr>
                                        <p:cTn id="231" dur="1" fill="hold">
                                          <p:stCondLst>
                                            <p:cond delay="0"/>
                                          </p:stCondLst>
                                        </p:cTn>
                                        <p:tgtEl>
                                          <p:spTgt spid="109"/>
                                        </p:tgtEl>
                                        <p:attrNameLst>
                                          <p:attrName>style.visibility</p:attrName>
                                        </p:attrNameLst>
                                      </p:cBhvr>
                                      <p:to>
                                        <p:strVal val="visible"/>
                                      </p:to>
                                    </p:set>
                                  </p:childTnLst>
                                </p:cTn>
                              </p:par>
                              <p:par>
                                <p:cTn id="232" presetID="1" presetClass="entr" presetSubtype="0" fill="hold" grpId="0" nodeType="withEffect">
                                  <p:stCondLst>
                                    <p:cond delay="0"/>
                                  </p:stCondLst>
                                  <p:childTnLst>
                                    <p:set>
                                      <p:cBhvr>
                                        <p:cTn id="233"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21" grpId="0" animBg="1"/>
      <p:bldP spid="22" grpId="0"/>
      <p:bldP spid="23" grpId="0" animBg="1"/>
      <p:bldP spid="24" grpId="0"/>
      <p:bldP spid="25" grpId="0" animBg="1"/>
      <p:bldP spid="26" grpId="0"/>
      <p:bldP spid="27" grpId="0" animBg="1"/>
      <p:bldP spid="28" grpId="0"/>
      <p:bldP spid="29" grpId="0" animBg="1"/>
      <p:bldP spid="30" grpId="0"/>
      <p:bldP spid="31" grpId="0" animBg="1"/>
      <p:bldP spid="32" grpId="0"/>
      <p:bldP spid="33" grpId="0" animBg="1"/>
      <p:bldP spid="34" grpId="0"/>
      <p:bldP spid="35" grpId="0" animBg="1"/>
      <p:bldP spid="36" grpId="0"/>
      <p:bldP spid="37" grpId="0" animBg="1"/>
      <p:bldP spid="38" grpId="0"/>
      <p:bldP spid="39" grpId="0" animBg="1"/>
      <p:bldP spid="40" grpId="0"/>
      <p:bldP spid="43" grpId="0" animBg="1"/>
      <p:bldP spid="47" grpId="0"/>
      <p:bldP spid="48" grpId="0" animBg="1"/>
      <p:bldP spid="49" grpId="0" animBg="1"/>
      <p:bldP spid="49" grpId="1" animBg="1"/>
      <p:bldP spid="49" grpId="2" animBg="1"/>
      <p:bldP spid="49" grpId="3" animBg="1"/>
      <p:bldP spid="49" grpId="4" animBg="1"/>
      <p:bldP spid="49" grpId="5" animBg="1"/>
      <p:bldP spid="49" grpId="6" animBg="1"/>
      <p:bldP spid="83" grpId="0" animBg="1"/>
      <p:bldP spid="83" grpId="1" animBg="1"/>
      <p:bldP spid="83" grpId="2" animBg="1"/>
      <p:bldP spid="50" grpId="0" animBg="1"/>
      <p:bldP spid="50" grpId="1" animBg="1"/>
      <p:bldP spid="50" grpId="2" animBg="1"/>
      <p:bldP spid="50" grpId="3" animBg="1"/>
      <p:bldP spid="85" grpId="0" animBg="1"/>
      <p:bldP spid="85" grpId="1" animBg="1"/>
      <p:bldP spid="88" grpId="0" animBg="1"/>
      <p:bldP spid="88" grpId="1" animBg="1"/>
      <p:bldP spid="87" grpId="0" animBg="1"/>
      <p:bldP spid="87" grpId="1" animBg="1"/>
      <p:bldP spid="87" grpId="2" animBg="1"/>
      <p:bldP spid="84" grpId="0" animBg="1"/>
      <p:bldP spid="84" grpId="1" animBg="1"/>
      <p:bldP spid="84" grpId="2" animBg="1"/>
      <p:bldP spid="51" grpId="0"/>
      <p:bldP spid="54" grpId="0" animBg="1"/>
      <p:bldP spid="54" grpId="1" animBg="1"/>
      <p:bldP spid="55" grpId="0"/>
      <p:bldP spid="56" grpId="0" animBg="1"/>
      <p:bldP spid="57" grpId="0"/>
      <p:bldP spid="60" grpId="0" animBg="1"/>
      <p:bldP spid="61" grpId="0"/>
      <p:bldP spid="62" grpId="0" animBg="1"/>
      <p:bldP spid="63" grpId="0"/>
      <p:bldP spid="68" grpId="0" animBg="1"/>
      <p:bldP spid="69" grpId="0"/>
      <p:bldP spid="72" grpId="0" animBg="1"/>
      <p:bldP spid="73" grpId="0"/>
      <p:bldP spid="74" grpId="0" animBg="1"/>
      <p:bldP spid="75" grpId="0"/>
      <p:bldP spid="80" grpId="0" animBg="1"/>
      <p:bldP spid="81" grpId="0"/>
      <p:bldP spid="89" grpId="0"/>
      <p:bldP spid="89" grpId="1"/>
      <p:bldP spid="90" grpId="0" animBg="1"/>
      <p:bldP spid="94" grpId="0"/>
      <p:bldP spid="98" grpId="0" animBg="1"/>
      <p:bldP spid="106" grpId="0" animBg="1"/>
      <p:bldP spid="106" grpId="1" animBg="1"/>
      <p:bldP spid="106" grpId="2" animBg="1"/>
      <p:bldP spid="97" grpId="0"/>
      <p:bldP spid="99" grpId="0" animBg="1"/>
      <p:bldP spid="103" grpId="0"/>
      <p:bldP spid="104" grpId="0" animBg="1"/>
      <p:bldP spid="107" grpId="0" animBg="1"/>
      <p:bldP spid="107" grpId="1" animBg="1"/>
      <p:bldP spid="107" grpId="2" animBg="1"/>
      <p:bldP spid="105" grpId="0"/>
      <p:bldP spid="1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Rectangle 6"/>
          <p:cNvSpPr>
            <a:spLocks noGrp="1" noChangeArrowheads="1"/>
          </p:cNvSpPr>
          <p:nvPr>
            <p:ph type="title"/>
          </p:nvPr>
        </p:nvSpPr>
        <p:spPr>
          <a:xfrm>
            <a:off x="582606" y="285750"/>
            <a:ext cx="7981701" cy="884039"/>
          </a:xfrm>
        </p:spPr>
        <p:txBody>
          <a:bodyPr rIns="116994">
            <a:normAutofit fontScale="90000"/>
          </a:bodyPr>
          <a:lstStyle/>
          <a:p>
            <a:pPr marL="40182"/>
            <a:r>
              <a:rPr kumimoji="1" lang="en-US" altLang="zh-CN" sz="4000" b="1" dirty="0"/>
              <a:t>Organization of s</a:t>
            </a:r>
            <a:r>
              <a:rPr kumimoji="1" lang="en-US" altLang="zh-CN" sz="4000" b="1" dirty="0" smtClean="0"/>
              <a:t>hared </a:t>
            </a:r>
            <a:r>
              <a:rPr kumimoji="1" lang="en-US" altLang="zh-CN" sz="4000" b="1" dirty="0"/>
              <a:t>m</a:t>
            </a:r>
            <a:r>
              <a:rPr kumimoji="1" lang="en-US" altLang="zh-CN" sz="4000" b="1" dirty="0" smtClean="0"/>
              <a:t>emory </a:t>
            </a:r>
            <a:r>
              <a:rPr kumimoji="1" lang="en-US" altLang="zh-CN" sz="4000" b="1" dirty="0"/>
              <a:t>system</a:t>
            </a:r>
            <a:endParaRPr lang="en-US" sz="3800" b="1" dirty="0">
              <a:solidFill>
                <a:srgbClr val="558E28"/>
              </a:solidFill>
              <a:latin typeface="Verdana"/>
              <a:cs typeface="Verdana"/>
            </a:endParaRPr>
          </a:p>
        </p:txBody>
      </p:sp>
      <p:sp>
        <p:nvSpPr>
          <p:cNvPr id="41991" name="Rectangle 7"/>
          <p:cNvSpPr>
            <a:spLocks/>
          </p:cNvSpPr>
          <p:nvPr/>
        </p:nvSpPr>
        <p:spPr bwMode="auto">
          <a:xfrm>
            <a:off x="2196703" y="1482328"/>
            <a:ext cx="714375" cy="714375"/>
          </a:xfrm>
          <a:prstGeom prst="rect">
            <a:avLst/>
          </a:prstGeom>
          <a:solidFill>
            <a:srgbClr val="FFFFFF"/>
          </a:solidFill>
          <a:ln w="28575" cmpd="sng">
            <a:solidFill>
              <a:schemeClr val="tx1"/>
            </a:solidFill>
            <a:round/>
            <a:headEnd/>
            <a:tailEnd/>
          </a:ln>
        </p:spPr>
        <p:txBody>
          <a:bodyPr lIns="0" tIns="0" rIns="40638" bIns="0" anchor="ctr">
            <a:prstTxWarp prst="textNoShape">
              <a:avLst/>
            </a:prstTxWarp>
          </a:bodyPr>
          <a:lstStyle/>
          <a:p>
            <a:pPr marL="40182" algn="ctr"/>
            <a:r>
              <a:rPr lang="en-US" sz="1500" dirty="0">
                <a:ea typeface="Gill Sans" charset="0"/>
                <a:cs typeface="Gill Sans" charset="0"/>
              </a:rPr>
              <a:t>Core 0</a:t>
            </a:r>
          </a:p>
        </p:txBody>
      </p:sp>
      <p:sp>
        <p:nvSpPr>
          <p:cNvPr id="41992" name="Rectangle 8"/>
          <p:cNvSpPr>
            <a:spLocks/>
          </p:cNvSpPr>
          <p:nvPr/>
        </p:nvSpPr>
        <p:spPr bwMode="auto">
          <a:xfrm>
            <a:off x="3286125" y="1482328"/>
            <a:ext cx="714375" cy="714375"/>
          </a:xfrm>
          <a:prstGeom prst="rect">
            <a:avLst/>
          </a:prstGeom>
          <a:solidFill>
            <a:srgbClr val="FFFFFF"/>
          </a:solidFill>
          <a:ln w="28575" cmpd="sng">
            <a:solidFill>
              <a:schemeClr val="tx1"/>
            </a:solidFill>
            <a:round/>
            <a:headEnd/>
            <a:tailEnd/>
          </a:ln>
        </p:spPr>
        <p:txBody>
          <a:bodyPr lIns="0" tIns="0" rIns="40638" bIns="0" anchor="ctr">
            <a:prstTxWarp prst="textNoShape">
              <a:avLst/>
            </a:prstTxWarp>
          </a:bodyPr>
          <a:lstStyle/>
          <a:p>
            <a:pPr marL="40182" algn="ctr"/>
            <a:r>
              <a:rPr lang="en-US" sz="1500">
                <a:ea typeface="Gill Sans" charset="0"/>
                <a:cs typeface="Gill Sans" charset="0"/>
              </a:rPr>
              <a:t>Core 1</a:t>
            </a:r>
          </a:p>
        </p:txBody>
      </p:sp>
      <p:sp>
        <p:nvSpPr>
          <p:cNvPr id="41993" name="Rectangle 9"/>
          <p:cNvSpPr>
            <a:spLocks/>
          </p:cNvSpPr>
          <p:nvPr/>
        </p:nvSpPr>
        <p:spPr bwMode="auto">
          <a:xfrm>
            <a:off x="4375547" y="1482328"/>
            <a:ext cx="714375" cy="714375"/>
          </a:xfrm>
          <a:prstGeom prst="rect">
            <a:avLst/>
          </a:prstGeom>
          <a:solidFill>
            <a:srgbClr val="FFFFFF"/>
          </a:solidFill>
          <a:ln w="28575" cmpd="sng">
            <a:solidFill>
              <a:schemeClr val="tx1"/>
            </a:solidFill>
            <a:round/>
            <a:headEnd/>
            <a:tailEnd/>
          </a:ln>
        </p:spPr>
        <p:txBody>
          <a:bodyPr lIns="0" tIns="0" rIns="40638" bIns="0" anchor="ctr">
            <a:prstTxWarp prst="textNoShape">
              <a:avLst/>
            </a:prstTxWarp>
          </a:bodyPr>
          <a:lstStyle/>
          <a:p>
            <a:pPr marL="40182" algn="ctr"/>
            <a:r>
              <a:rPr lang="en-US" sz="1500">
                <a:ea typeface="Gill Sans" charset="0"/>
                <a:cs typeface="Gill Sans" charset="0"/>
              </a:rPr>
              <a:t>Core 2</a:t>
            </a:r>
          </a:p>
        </p:txBody>
      </p:sp>
      <p:sp>
        <p:nvSpPr>
          <p:cNvPr id="41994" name="Rectangle 10"/>
          <p:cNvSpPr>
            <a:spLocks/>
          </p:cNvSpPr>
          <p:nvPr/>
        </p:nvSpPr>
        <p:spPr bwMode="auto">
          <a:xfrm>
            <a:off x="5777508" y="1482328"/>
            <a:ext cx="776883" cy="714375"/>
          </a:xfrm>
          <a:prstGeom prst="rect">
            <a:avLst/>
          </a:prstGeom>
          <a:solidFill>
            <a:srgbClr val="FFFFFF"/>
          </a:solidFill>
          <a:ln w="28575" cmpd="sng">
            <a:solidFill>
              <a:schemeClr val="tx1"/>
            </a:solidFill>
            <a:round/>
            <a:headEnd/>
            <a:tailEnd/>
          </a:ln>
        </p:spPr>
        <p:txBody>
          <a:bodyPr lIns="0" tIns="0" rIns="40638" bIns="0" anchor="ctr">
            <a:prstTxWarp prst="textNoShape">
              <a:avLst/>
            </a:prstTxWarp>
          </a:bodyPr>
          <a:lstStyle/>
          <a:p>
            <a:pPr marL="40182" algn="ctr"/>
            <a:r>
              <a:rPr lang="en-US" sz="1500">
                <a:ea typeface="Gill Sans" charset="0"/>
                <a:cs typeface="Gill Sans" charset="0"/>
              </a:rPr>
              <a:t>Core N</a:t>
            </a:r>
          </a:p>
        </p:txBody>
      </p:sp>
      <p:sp>
        <p:nvSpPr>
          <p:cNvPr id="7179" name="Rectangle 11"/>
          <p:cNvSpPr>
            <a:spLocks/>
          </p:cNvSpPr>
          <p:nvPr/>
        </p:nvSpPr>
        <p:spPr bwMode="auto">
          <a:xfrm>
            <a:off x="3366495" y="2693794"/>
            <a:ext cx="2027039" cy="544711"/>
          </a:xfrm>
          <a:prstGeom prst="rect">
            <a:avLst/>
          </a:prstGeom>
          <a:solidFill>
            <a:srgbClr val="FFFFFF"/>
          </a:solidFill>
          <a:ln w="25400">
            <a:solidFill>
              <a:schemeClr val="tx1"/>
            </a:solidFill>
            <a:miter lim="800000"/>
            <a:headEnd/>
            <a:tailEnd/>
          </a:ln>
        </p:spPr>
        <p:txBody>
          <a:bodyPr lIns="0" tIns="0" rIns="40638" bIns="0" anchor="ctr">
            <a:prstTxWarp prst="textNoShape">
              <a:avLst/>
            </a:prstTxWarp>
          </a:bodyPr>
          <a:lstStyle/>
          <a:p>
            <a:pPr marL="40182" algn="ctr"/>
            <a:r>
              <a:rPr lang="en-US" sz="2100" dirty="0">
                <a:ea typeface="Gill Sans" charset="0"/>
                <a:cs typeface="Gill Sans" charset="0"/>
              </a:rPr>
              <a:t>Shared Cache</a:t>
            </a:r>
          </a:p>
        </p:txBody>
      </p:sp>
      <p:sp>
        <p:nvSpPr>
          <p:cNvPr id="7180" name="Rectangle 12"/>
          <p:cNvSpPr>
            <a:spLocks/>
          </p:cNvSpPr>
          <p:nvPr/>
        </p:nvSpPr>
        <p:spPr bwMode="auto">
          <a:xfrm>
            <a:off x="3318865" y="3541869"/>
            <a:ext cx="2113360" cy="470297"/>
          </a:xfrm>
          <a:prstGeom prst="rect">
            <a:avLst/>
          </a:prstGeom>
          <a:solidFill>
            <a:schemeClr val="bg1"/>
          </a:solidFill>
          <a:ln w="28575" cmpd="sng">
            <a:solidFill>
              <a:schemeClr val="tx1"/>
            </a:solidFill>
            <a:round/>
            <a:headEnd/>
            <a:tailEnd/>
          </a:ln>
        </p:spPr>
        <p:txBody>
          <a:bodyPr lIns="0" tIns="0" rIns="40638" bIns="0" anchor="ctr">
            <a:prstTxWarp prst="textNoShape">
              <a:avLst/>
            </a:prstTxWarp>
          </a:bodyPr>
          <a:lstStyle/>
          <a:p>
            <a:pPr marL="40182" algn="ctr"/>
            <a:r>
              <a:rPr lang="en-US" sz="2000" dirty="0">
                <a:ea typeface="Gill Sans" charset="0"/>
                <a:cs typeface="Gill Sans" charset="0"/>
              </a:rPr>
              <a:t>Memory Controller</a:t>
            </a:r>
          </a:p>
        </p:txBody>
      </p:sp>
      <p:sp>
        <p:nvSpPr>
          <p:cNvPr id="7181" name="Rectangle 13"/>
          <p:cNvSpPr>
            <a:spLocks/>
          </p:cNvSpPr>
          <p:nvPr/>
        </p:nvSpPr>
        <p:spPr bwMode="auto">
          <a:xfrm>
            <a:off x="2348508" y="5472285"/>
            <a:ext cx="732234" cy="714375"/>
          </a:xfrm>
          <a:prstGeom prst="rect">
            <a:avLst/>
          </a:prstGeom>
          <a:solidFill>
            <a:srgbClr val="FFFFFF"/>
          </a:solidFill>
          <a:ln w="28575" cmpd="sng">
            <a:solidFill>
              <a:schemeClr val="tx1"/>
            </a:solidFill>
            <a:round/>
            <a:headEnd/>
            <a:tailEnd/>
          </a:ln>
        </p:spPr>
        <p:txBody>
          <a:bodyPr lIns="0" tIns="0" rIns="40638" bIns="0" anchor="ctr">
            <a:prstTxWarp prst="textNoShape">
              <a:avLst/>
            </a:prstTxWarp>
          </a:bodyPr>
          <a:lstStyle/>
          <a:p>
            <a:pPr marL="40182" algn="ctr"/>
            <a:r>
              <a:rPr lang="en-US" sz="1500">
                <a:ea typeface="Gill Sans" charset="0"/>
                <a:cs typeface="Gill Sans" charset="0"/>
              </a:rPr>
              <a:t>DRAM</a:t>
            </a:r>
          </a:p>
          <a:p>
            <a:pPr marL="40182" algn="ctr"/>
            <a:r>
              <a:rPr lang="en-US" sz="1500">
                <a:ea typeface="Gill Sans" charset="0"/>
                <a:cs typeface="Gill Sans" charset="0"/>
              </a:rPr>
              <a:t>Bank 0</a:t>
            </a:r>
          </a:p>
        </p:txBody>
      </p:sp>
      <p:sp>
        <p:nvSpPr>
          <p:cNvPr id="7182" name="Rectangle 14"/>
          <p:cNvSpPr>
            <a:spLocks/>
          </p:cNvSpPr>
          <p:nvPr/>
        </p:nvSpPr>
        <p:spPr bwMode="auto">
          <a:xfrm>
            <a:off x="3196828" y="5472285"/>
            <a:ext cx="732234" cy="714375"/>
          </a:xfrm>
          <a:prstGeom prst="rect">
            <a:avLst/>
          </a:prstGeom>
          <a:solidFill>
            <a:srgbClr val="FFFFFF"/>
          </a:solidFill>
          <a:ln w="28575" cmpd="sng">
            <a:solidFill>
              <a:schemeClr val="tx1"/>
            </a:solidFill>
            <a:round/>
            <a:headEnd/>
            <a:tailEnd/>
          </a:ln>
        </p:spPr>
        <p:txBody>
          <a:bodyPr lIns="0" tIns="0" rIns="40638" bIns="0" anchor="ctr">
            <a:prstTxWarp prst="textNoShape">
              <a:avLst/>
            </a:prstTxWarp>
          </a:bodyPr>
          <a:lstStyle/>
          <a:p>
            <a:pPr marL="40182" algn="ctr"/>
            <a:r>
              <a:rPr lang="en-US" sz="1500">
                <a:ea typeface="Gill Sans" charset="0"/>
                <a:cs typeface="Gill Sans" charset="0"/>
              </a:rPr>
              <a:t>DRAM</a:t>
            </a:r>
          </a:p>
          <a:p>
            <a:pPr marL="40182" algn="ctr"/>
            <a:r>
              <a:rPr lang="en-US" sz="1500">
                <a:ea typeface="Gill Sans" charset="0"/>
                <a:cs typeface="Gill Sans" charset="0"/>
              </a:rPr>
              <a:t>Bank 1</a:t>
            </a:r>
          </a:p>
        </p:txBody>
      </p:sp>
      <p:sp>
        <p:nvSpPr>
          <p:cNvPr id="7183" name="Rectangle 15"/>
          <p:cNvSpPr>
            <a:spLocks/>
          </p:cNvSpPr>
          <p:nvPr/>
        </p:nvSpPr>
        <p:spPr bwMode="auto">
          <a:xfrm>
            <a:off x="4054078" y="5472285"/>
            <a:ext cx="732234" cy="714375"/>
          </a:xfrm>
          <a:prstGeom prst="rect">
            <a:avLst/>
          </a:prstGeom>
          <a:solidFill>
            <a:srgbClr val="FFFFFF"/>
          </a:solidFill>
          <a:ln w="28575" cmpd="sng">
            <a:solidFill>
              <a:schemeClr val="tx1"/>
            </a:solidFill>
            <a:round/>
            <a:headEnd/>
            <a:tailEnd/>
          </a:ln>
        </p:spPr>
        <p:txBody>
          <a:bodyPr lIns="0" tIns="0" rIns="40638" bIns="0" anchor="ctr">
            <a:prstTxWarp prst="textNoShape">
              <a:avLst/>
            </a:prstTxWarp>
          </a:bodyPr>
          <a:lstStyle/>
          <a:p>
            <a:pPr marL="40182" algn="ctr"/>
            <a:r>
              <a:rPr lang="en-US" sz="1500">
                <a:ea typeface="Gill Sans" charset="0"/>
                <a:cs typeface="Gill Sans" charset="0"/>
              </a:rPr>
              <a:t>DRAM Bank 2</a:t>
            </a:r>
          </a:p>
        </p:txBody>
      </p:sp>
      <p:sp>
        <p:nvSpPr>
          <p:cNvPr id="7184" name="Rectangle 16"/>
          <p:cNvSpPr>
            <a:spLocks/>
          </p:cNvSpPr>
          <p:nvPr/>
        </p:nvSpPr>
        <p:spPr bwMode="auto">
          <a:xfrm>
            <a:off x="5044158" y="5597300"/>
            <a:ext cx="190678" cy="215444"/>
          </a:xfrm>
          <a:prstGeom prst="rect">
            <a:avLst/>
          </a:prstGeom>
          <a:noFill/>
          <a:ln w="12700">
            <a:noFill/>
            <a:miter lim="800000"/>
            <a:headEnd/>
            <a:tailEnd/>
          </a:ln>
        </p:spPr>
        <p:txBody>
          <a:bodyPr wrap="none" lIns="0" tIns="0" rIns="40638" bIns="0">
            <a:prstTxWarp prst="textNoShape">
              <a:avLst/>
            </a:prstTxWarp>
            <a:spAutoFit/>
          </a:bodyPr>
          <a:lstStyle/>
          <a:p>
            <a:pPr marL="40182"/>
            <a:r>
              <a:rPr lang="en-US" sz="1400">
                <a:latin typeface="Arial" charset="0"/>
                <a:ea typeface="Arial" charset="0"/>
                <a:cs typeface="Arial" charset="0"/>
                <a:sym typeface="Arial" charset="0"/>
              </a:rPr>
              <a:t>...</a:t>
            </a:r>
          </a:p>
        </p:txBody>
      </p:sp>
      <p:sp>
        <p:nvSpPr>
          <p:cNvPr id="7185" name="Rectangle 17"/>
          <p:cNvSpPr>
            <a:spLocks/>
          </p:cNvSpPr>
          <p:nvPr/>
        </p:nvSpPr>
        <p:spPr bwMode="auto">
          <a:xfrm>
            <a:off x="5634633" y="5472285"/>
            <a:ext cx="794742" cy="714375"/>
          </a:xfrm>
          <a:prstGeom prst="rect">
            <a:avLst/>
          </a:prstGeom>
          <a:solidFill>
            <a:srgbClr val="FFFFFF"/>
          </a:solidFill>
          <a:ln w="28575" cmpd="sng">
            <a:solidFill>
              <a:schemeClr val="tx1"/>
            </a:solidFill>
            <a:round/>
            <a:headEnd/>
            <a:tailEnd/>
          </a:ln>
        </p:spPr>
        <p:txBody>
          <a:bodyPr lIns="0" tIns="0" rIns="40638" bIns="0" anchor="ctr">
            <a:prstTxWarp prst="textNoShape">
              <a:avLst/>
            </a:prstTxWarp>
          </a:bodyPr>
          <a:lstStyle/>
          <a:p>
            <a:pPr marL="40182" algn="ctr"/>
            <a:r>
              <a:rPr lang="en-US" sz="1500" dirty="0">
                <a:ea typeface="Gill Sans" charset="0"/>
                <a:cs typeface="Gill Sans" charset="0"/>
              </a:rPr>
              <a:t>DRAM</a:t>
            </a:r>
            <a:br>
              <a:rPr lang="en-US" sz="1500" dirty="0">
                <a:ea typeface="Gill Sans" charset="0"/>
                <a:cs typeface="Gill Sans" charset="0"/>
              </a:rPr>
            </a:br>
            <a:r>
              <a:rPr lang="en-US" sz="1500" dirty="0">
                <a:ea typeface="Gill Sans" charset="0"/>
                <a:cs typeface="Gill Sans" charset="0"/>
              </a:rPr>
              <a:t>Bank K</a:t>
            </a:r>
          </a:p>
        </p:txBody>
      </p:sp>
      <p:sp>
        <p:nvSpPr>
          <p:cNvPr id="7187" name="Line 19"/>
          <p:cNvSpPr>
            <a:spLocks noChangeShapeType="1"/>
          </p:cNvSpPr>
          <p:nvPr/>
        </p:nvSpPr>
        <p:spPr bwMode="auto">
          <a:xfrm>
            <a:off x="2553891" y="2196703"/>
            <a:ext cx="0" cy="258961"/>
          </a:xfrm>
          <a:prstGeom prst="line">
            <a:avLst/>
          </a:prstGeom>
          <a:noFill/>
          <a:ln w="25400">
            <a:solidFill>
              <a:schemeClr val="tx1"/>
            </a:solidFill>
            <a:miter lim="800000"/>
            <a:headEnd type="stealth" w="med" len="med"/>
            <a:tailEnd type="stealth" w="med" len="med"/>
          </a:ln>
        </p:spPr>
        <p:txBody>
          <a:bodyPr lIns="0" tIns="0" rIns="0" bIns="0">
            <a:prstTxWarp prst="textNoShape">
              <a:avLst/>
            </a:prstTxWarp>
          </a:bodyPr>
          <a:lstStyle/>
          <a:p>
            <a:endParaRPr lang="en-US"/>
          </a:p>
        </p:txBody>
      </p:sp>
      <p:sp>
        <p:nvSpPr>
          <p:cNvPr id="7188" name="Line 20"/>
          <p:cNvSpPr>
            <a:spLocks noChangeShapeType="1"/>
          </p:cNvSpPr>
          <p:nvPr/>
        </p:nvSpPr>
        <p:spPr bwMode="auto">
          <a:xfrm>
            <a:off x="3643313" y="2169914"/>
            <a:ext cx="0" cy="285750"/>
          </a:xfrm>
          <a:prstGeom prst="line">
            <a:avLst/>
          </a:prstGeom>
          <a:noFill/>
          <a:ln w="25400">
            <a:solidFill>
              <a:schemeClr val="tx1"/>
            </a:solidFill>
            <a:miter lim="800000"/>
            <a:headEnd type="stealth" w="med" len="med"/>
            <a:tailEnd type="stealth" w="med" len="med"/>
          </a:ln>
        </p:spPr>
        <p:txBody>
          <a:bodyPr lIns="0" tIns="0" rIns="0" bIns="0">
            <a:prstTxWarp prst="textNoShape">
              <a:avLst/>
            </a:prstTxWarp>
          </a:bodyPr>
          <a:lstStyle/>
          <a:p>
            <a:endParaRPr lang="en-US"/>
          </a:p>
        </p:txBody>
      </p:sp>
      <p:sp>
        <p:nvSpPr>
          <p:cNvPr id="7189" name="Line 21"/>
          <p:cNvSpPr>
            <a:spLocks noChangeShapeType="1"/>
          </p:cNvSpPr>
          <p:nvPr/>
        </p:nvSpPr>
        <p:spPr bwMode="auto">
          <a:xfrm>
            <a:off x="4732734" y="2178844"/>
            <a:ext cx="0" cy="267891"/>
          </a:xfrm>
          <a:prstGeom prst="line">
            <a:avLst/>
          </a:prstGeom>
          <a:noFill/>
          <a:ln w="25400">
            <a:solidFill>
              <a:schemeClr val="tx1"/>
            </a:solidFill>
            <a:miter lim="800000"/>
            <a:headEnd type="stealth" w="med" len="med"/>
            <a:tailEnd type="stealth" w="med" len="med"/>
          </a:ln>
        </p:spPr>
        <p:txBody>
          <a:bodyPr lIns="0" tIns="0" rIns="0" bIns="0">
            <a:prstTxWarp prst="textNoShape">
              <a:avLst/>
            </a:prstTxWarp>
          </a:bodyPr>
          <a:lstStyle/>
          <a:p>
            <a:endParaRPr lang="en-US"/>
          </a:p>
        </p:txBody>
      </p:sp>
      <p:sp>
        <p:nvSpPr>
          <p:cNvPr id="7190" name="Line 22"/>
          <p:cNvSpPr>
            <a:spLocks noChangeShapeType="1"/>
          </p:cNvSpPr>
          <p:nvPr/>
        </p:nvSpPr>
        <p:spPr bwMode="auto">
          <a:xfrm>
            <a:off x="6170414" y="2178844"/>
            <a:ext cx="0" cy="267891"/>
          </a:xfrm>
          <a:prstGeom prst="line">
            <a:avLst/>
          </a:prstGeom>
          <a:noFill/>
          <a:ln w="25400">
            <a:solidFill>
              <a:schemeClr val="tx1"/>
            </a:solidFill>
            <a:miter lim="800000"/>
            <a:headEnd type="stealth" w="med" len="med"/>
            <a:tailEnd type="stealth" w="med" len="med"/>
          </a:ln>
        </p:spPr>
        <p:txBody>
          <a:bodyPr lIns="0" tIns="0" rIns="0" bIns="0">
            <a:prstTxWarp prst="textNoShape">
              <a:avLst/>
            </a:prstTxWarp>
          </a:bodyPr>
          <a:lstStyle/>
          <a:p>
            <a:endParaRPr lang="en-US"/>
          </a:p>
        </p:txBody>
      </p:sp>
      <p:sp>
        <p:nvSpPr>
          <p:cNvPr id="7191" name="Line 23"/>
          <p:cNvSpPr>
            <a:spLocks noChangeShapeType="1"/>
          </p:cNvSpPr>
          <p:nvPr/>
        </p:nvSpPr>
        <p:spPr bwMode="auto">
          <a:xfrm flipH="1">
            <a:off x="4375545" y="3226595"/>
            <a:ext cx="5953" cy="315274"/>
          </a:xfrm>
          <a:prstGeom prst="line">
            <a:avLst/>
          </a:prstGeom>
          <a:noFill/>
          <a:ln w="25400">
            <a:solidFill>
              <a:schemeClr val="tx1"/>
            </a:solidFill>
            <a:miter lim="800000"/>
            <a:headEnd type="stealth" w="med" len="med"/>
            <a:tailEnd type="stealth" w="med" len="med"/>
          </a:ln>
        </p:spPr>
        <p:txBody>
          <a:bodyPr lIns="0" tIns="0" rIns="0" bIns="0">
            <a:prstTxWarp prst="textNoShape">
              <a:avLst/>
            </a:prstTxWarp>
          </a:bodyPr>
          <a:lstStyle/>
          <a:p>
            <a:endParaRPr lang="en-US"/>
          </a:p>
        </p:txBody>
      </p:sp>
      <p:sp>
        <p:nvSpPr>
          <p:cNvPr id="7192" name="Line 24"/>
          <p:cNvSpPr>
            <a:spLocks noChangeShapeType="1"/>
          </p:cNvSpPr>
          <p:nvPr/>
        </p:nvSpPr>
        <p:spPr bwMode="auto">
          <a:xfrm flipH="1">
            <a:off x="4375546" y="4012166"/>
            <a:ext cx="5953" cy="799322"/>
          </a:xfrm>
          <a:prstGeom prst="line">
            <a:avLst/>
          </a:prstGeom>
          <a:noFill/>
          <a:ln w="25400">
            <a:solidFill>
              <a:schemeClr val="tx1"/>
            </a:solidFill>
            <a:miter lim="800000"/>
            <a:headEnd type="stealth" w="med" len="med"/>
            <a:tailEnd type="stealth" w="med" len="med"/>
          </a:ln>
        </p:spPr>
        <p:txBody>
          <a:bodyPr lIns="0" tIns="0" rIns="0" bIns="0">
            <a:prstTxWarp prst="textNoShape">
              <a:avLst/>
            </a:prstTxWarp>
          </a:bodyPr>
          <a:lstStyle/>
          <a:p>
            <a:endParaRPr lang="en-US"/>
          </a:p>
        </p:txBody>
      </p:sp>
      <p:sp>
        <p:nvSpPr>
          <p:cNvPr id="7193" name="Line 25"/>
          <p:cNvSpPr>
            <a:spLocks noChangeShapeType="1"/>
          </p:cNvSpPr>
          <p:nvPr/>
        </p:nvSpPr>
        <p:spPr bwMode="auto">
          <a:xfrm rot="10800000" flipH="1">
            <a:off x="2705696" y="4801443"/>
            <a:ext cx="3330773" cy="1116"/>
          </a:xfrm>
          <a:prstGeom prst="line">
            <a:avLst/>
          </a:prstGeom>
          <a:noFill/>
          <a:ln w="25400">
            <a:solidFill>
              <a:schemeClr val="tx1"/>
            </a:solidFill>
            <a:miter lim="800000"/>
            <a:headEnd/>
            <a:tailEnd/>
          </a:ln>
        </p:spPr>
        <p:txBody>
          <a:bodyPr lIns="0" tIns="0" rIns="0" bIns="0">
            <a:prstTxWarp prst="textNoShape">
              <a:avLst/>
            </a:prstTxWarp>
          </a:bodyPr>
          <a:lstStyle/>
          <a:p>
            <a:endParaRPr lang="en-US"/>
          </a:p>
        </p:txBody>
      </p:sp>
      <p:sp>
        <p:nvSpPr>
          <p:cNvPr id="7194" name="Line 26"/>
          <p:cNvSpPr>
            <a:spLocks noChangeShapeType="1"/>
          </p:cNvSpPr>
          <p:nvPr/>
        </p:nvSpPr>
        <p:spPr bwMode="auto">
          <a:xfrm flipH="1">
            <a:off x="2702348" y="4811488"/>
            <a:ext cx="2232" cy="684238"/>
          </a:xfrm>
          <a:prstGeom prst="line">
            <a:avLst/>
          </a:prstGeom>
          <a:noFill/>
          <a:ln w="25400">
            <a:solidFill>
              <a:schemeClr val="tx1"/>
            </a:solidFill>
            <a:miter lim="800000"/>
            <a:headEnd/>
            <a:tailEnd type="stealth" w="med" len="med"/>
          </a:ln>
        </p:spPr>
        <p:txBody>
          <a:bodyPr lIns="0" tIns="0" rIns="0" bIns="0">
            <a:prstTxWarp prst="textNoShape">
              <a:avLst/>
            </a:prstTxWarp>
          </a:bodyPr>
          <a:lstStyle/>
          <a:p>
            <a:endParaRPr lang="en-US"/>
          </a:p>
        </p:txBody>
      </p:sp>
      <p:sp>
        <p:nvSpPr>
          <p:cNvPr id="7195" name="Line 27"/>
          <p:cNvSpPr>
            <a:spLocks noChangeShapeType="1"/>
          </p:cNvSpPr>
          <p:nvPr/>
        </p:nvSpPr>
        <p:spPr bwMode="auto">
          <a:xfrm>
            <a:off x="3571875" y="4820418"/>
            <a:ext cx="0" cy="663029"/>
          </a:xfrm>
          <a:prstGeom prst="line">
            <a:avLst/>
          </a:prstGeom>
          <a:noFill/>
          <a:ln w="25400">
            <a:solidFill>
              <a:schemeClr val="tx1"/>
            </a:solidFill>
            <a:miter lim="800000"/>
            <a:headEnd/>
            <a:tailEnd type="stealth" w="med" len="med"/>
          </a:ln>
        </p:spPr>
        <p:txBody>
          <a:bodyPr lIns="0" tIns="0" rIns="0" bIns="0">
            <a:prstTxWarp prst="textNoShape">
              <a:avLst/>
            </a:prstTxWarp>
          </a:bodyPr>
          <a:lstStyle/>
          <a:p>
            <a:endParaRPr lang="en-US"/>
          </a:p>
        </p:txBody>
      </p:sp>
      <p:sp>
        <p:nvSpPr>
          <p:cNvPr id="7196" name="Line 28"/>
          <p:cNvSpPr>
            <a:spLocks noChangeShapeType="1"/>
          </p:cNvSpPr>
          <p:nvPr/>
        </p:nvSpPr>
        <p:spPr bwMode="auto">
          <a:xfrm>
            <a:off x="4375547" y="4802558"/>
            <a:ext cx="5581" cy="669727"/>
          </a:xfrm>
          <a:prstGeom prst="line">
            <a:avLst/>
          </a:prstGeom>
          <a:noFill/>
          <a:ln w="25400">
            <a:solidFill>
              <a:schemeClr val="tx1"/>
            </a:solidFill>
            <a:miter lim="800000"/>
            <a:headEnd/>
            <a:tailEnd type="stealth" w="med" len="med"/>
          </a:ln>
        </p:spPr>
        <p:txBody>
          <a:bodyPr lIns="0" tIns="0" rIns="0" bIns="0">
            <a:prstTxWarp prst="textNoShape">
              <a:avLst/>
            </a:prstTxWarp>
          </a:bodyPr>
          <a:lstStyle/>
          <a:p>
            <a:endParaRPr lang="en-US"/>
          </a:p>
        </p:txBody>
      </p:sp>
      <p:sp>
        <p:nvSpPr>
          <p:cNvPr id="7197" name="Line 29"/>
          <p:cNvSpPr>
            <a:spLocks noChangeShapeType="1"/>
          </p:cNvSpPr>
          <p:nvPr/>
        </p:nvSpPr>
        <p:spPr bwMode="auto">
          <a:xfrm flipH="1">
            <a:off x="6024191" y="4811488"/>
            <a:ext cx="3348" cy="660797"/>
          </a:xfrm>
          <a:prstGeom prst="line">
            <a:avLst/>
          </a:prstGeom>
          <a:noFill/>
          <a:ln w="25400">
            <a:solidFill>
              <a:schemeClr val="tx1"/>
            </a:solidFill>
            <a:miter lim="800000"/>
            <a:headEnd/>
            <a:tailEnd type="stealth" w="med" len="med"/>
          </a:ln>
        </p:spPr>
        <p:txBody>
          <a:bodyPr lIns="0" tIns="0" rIns="0" bIns="0">
            <a:prstTxWarp prst="textNoShape">
              <a:avLst/>
            </a:prstTxWarp>
          </a:bodyPr>
          <a:lstStyle/>
          <a:p>
            <a:endParaRPr lang="en-US"/>
          </a:p>
        </p:txBody>
      </p:sp>
      <p:sp>
        <p:nvSpPr>
          <p:cNvPr id="7198" name="Line 30"/>
          <p:cNvSpPr>
            <a:spLocks noChangeShapeType="1"/>
          </p:cNvSpPr>
          <p:nvPr/>
        </p:nvSpPr>
        <p:spPr bwMode="auto">
          <a:xfrm>
            <a:off x="4375547" y="2446734"/>
            <a:ext cx="5953" cy="255985"/>
          </a:xfrm>
          <a:prstGeom prst="line">
            <a:avLst/>
          </a:prstGeom>
          <a:noFill/>
          <a:ln w="25400">
            <a:solidFill>
              <a:schemeClr val="tx1"/>
            </a:solidFill>
            <a:miter lim="800000"/>
            <a:headEnd type="stealth" w="med" len="med"/>
            <a:tailEnd type="stealth" w="med" len="med"/>
          </a:ln>
        </p:spPr>
        <p:txBody>
          <a:bodyPr lIns="0" tIns="0" rIns="0" bIns="0">
            <a:prstTxWarp prst="textNoShape">
              <a:avLst/>
            </a:prstTxWarp>
          </a:bodyPr>
          <a:lstStyle/>
          <a:p>
            <a:endParaRPr lang="en-US"/>
          </a:p>
        </p:txBody>
      </p:sp>
      <p:sp>
        <p:nvSpPr>
          <p:cNvPr id="7199" name="Line 31"/>
          <p:cNvSpPr>
            <a:spLocks noChangeShapeType="1"/>
          </p:cNvSpPr>
          <p:nvPr/>
        </p:nvSpPr>
        <p:spPr bwMode="auto">
          <a:xfrm rot="10800000" flipH="1">
            <a:off x="2553891" y="2440038"/>
            <a:ext cx="3613175" cy="21208"/>
          </a:xfrm>
          <a:prstGeom prst="line">
            <a:avLst/>
          </a:prstGeom>
          <a:noFill/>
          <a:ln w="25400">
            <a:solidFill>
              <a:schemeClr val="tx1"/>
            </a:solidFill>
            <a:miter lim="800000"/>
            <a:headEnd/>
            <a:tailEnd/>
          </a:ln>
        </p:spPr>
        <p:txBody>
          <a:bodyPr lIns="0" tIns="0" rIns="0" bIns="0">
            <a:prstTxWarp prst="textNoShape">
              <a:avLst/>
            </a:prstTxWarp>
          </a:bodyPr>
          <a:lstStyle/>
          <a:p>
            <a:endParaRPr lang="en-US"/>
          </a:p>
        </p:txBody>
      </p:sp>
      <p:sp>
        <p:nvSpPr>
          <p:cNvPr id="7202" name="Line 34"/>
          <p:cNvSpPr>
            <a:spLocks noChangeShapeType="1"/>
          </p:cNvSpPr>
          <p:nvPr/>
        </p:nvSpPr>
        <p:spPr bwMode="auto">
          <a:xfrm rot="10800000" flipH="1">
            <a:off x="767953" y="4596060"/>
            <a:ext cx="6292081" cy="0"/>
          </a:xfrm>
          <a:prstGeom prst="line">
            <a:avLst/>
          </a:prstGeom>
          <a:noFill/>
          <a:ln w="38100">
            <a:solidFill>
              <a:schemeClr val="tx1"/>
            </a:solidFill>
            <a:prstDash val="sysDot"/>
            <a:miter lim="800000"/>
            <a:headEnd/>
            <a:tailEnd/>
          </a:ln>
        </p:spPr>
        <p:txBody>
          <a:bodyPr lIns="0" tIns="0" rIns="0" bIns="0">
            <a:prstTxWarp prst="textNoShape">
              <a:avLst/>
            </a:prstTxWarp>
          </a:bodyPr>
          <a:lstStyle/>
          <a:p>
            <a:endParaRPr lang="en-US"/>
          </a:p>
        </p:txBody>
      </p:sp>
      <p:sp>
        <p:nvSpPr>
          <p:cNvPr id="7203" name="Rectangle 35"/>
          <p:cNvSpPr>
            <a:spLocks/>
          </p:cNvSpPr>
          <p:nvPr/>
        </p:nvSpPr>
        <p:spPr bwMode="auto">
          <a:xfrm>
            <a:off x="7095754" y="4396257"/>
            <a:ext cx="1920005" cy="369332"/>
          </a:xfrm>
          <a:prstGeom prst="rect">
            <a:avLst/>
          </a:prstGeom>
          <a:noFill/>
          <a:ln w="12700">
            <a:noFill/>
            <a:miter lim="800000"/>
            <a:headEnd/>
            <a:tailEnd/>
          </a:ln>
        </p:spPr>
        <p:txBody>
          <a:bodyPr wrap="none" lIns="0" tIns="0" rIns="40638" bIns="0">
            <a:prstTxWarp prst="textNoShape">
              <a:avLst/>
            </a:prstTxWarp>
            <a:spAutoFit/>
          </a:bodyPr>
          <a:lstStyle/>
          <a:p>
            <a:pPr marL="40182"/>
            <a:r>
              <a:rPr lang="en-US" sz="2400" b="1" dirty="0">
                <a:ea typeface="Gill Sans" charset="0"/>
                <a:cs typeface="Gill Sans" charset="0"/>
              </a:rPr>
              <a:t>Chip Boundary</a:t>
            </a:r>
          </a:p>
        </p:txBody>
      </p:sp>
      <p:sp>
        <p:nvSpPr>
          <p:cNvPr id="7204" name="Rectangle 36"/>
          <p:cNvSpPr>
            <a:spLocks/>
          </p:cNvSpPr>
          <p:nvPr/>
        </p:nvSpPr>
        <p:spPr bwMode="auto">
          <a:xfrm>
            <a:off x="680889" y="4213199"/>
            <a:ext cx="1043262" cy="369332"/>
          </a:xfrm>
          <a:prstGeom prst="rect">
            <a:avLst/>
          </a:prstGeom>
          <a:noFill/>
          <a:ln w="12700">
            <a:noFill/>
            <a:miter lim="800000"/>
            <a:headEnd/>
            <a:tailEnd/>
          </a:ln>
        </p:spPr>
        <p:txBody>
          <a:bodyPr wrap="none" lIns="0" tIns="0" rIns="40638" bIns="0">
            <a:prstTxWarp prst="textNoShape">
              <a:avLst/>
            </a:prstTxWarp>
            <a:spAutoFit/>
          </a:bodyPr>
          <a:lstStyle/>
          <a:p>
            <a:pPr marL="40182"/>
            <a:r>
              <a:rPr lang="en-US" sz="2400" b="1" dirty="0" smtClean="0">
                <a:ea typeface="Gill Sans" charset="0"/>
                <a:cs typeface="Gill Sans" charset="0"/>
              </a:rPr>
              <a:t>On-chip</a:t>
            </a:r>
            <a:endParaRPr lang="en-US" sz="2400" b="1" dirty="0">
              <a:ea typeface="Gill Sans" charset="0"/>
              <a:cs typeface="Gill Sans" charset="0"/>
            </a:endParaRPr>
          </a:p>
        </p:txBody>
      </p:sp>
      <p:sp>
        <p:nvSpPr>
          <p:cNvPr id="7205" name="Rectangle 37"/>
          <p:cNvSpPr>
            <a:spLocks/>
          </p:cNvSpPr>
          <p:nvPr/>
        </p:nvSpPr>
        <p:spPr bwMode="auto">
          <a:xfrm>
            <a:off x="674192" y="4579316"/>
            <a:ext cx="1062949" cy="369332"/>
          </a:xfrm>
          <a:prstGeom prst="rect">
            <a:avLst/>
          </a:prstGeom>
          <a:noFill/>
          <a:ln w="12700">
            <a:noFill/>
            <a:miter lim="800000"/>
            <a:headEnd/>
            <a:tailEnd/>
          </a:ln>
        </p:spPr>
        <p:txBody>
          <a:bodyPr wrap="none" lIns="0" tIns="0" rIns="40638" bIns="0">
            <a:prstTxWarp prst="textNoShape">
              <a:avLst/>
            </a:prstTxWarp>
            <a:spAutoFit/>
          </a:bodyPr>
          <a:lstStyle/>
          <a:p>
            <a:pPr marL="40182"/>
            <a:r>
              <a:rPr lang="en-US" sz="2400" b="1" dirty="0" smtClean="0">
                <a:ea typeface="Gill Sans" charset="0"/>
                <a:cs typeface="Gill Sans" charset="0"/>
              </a:rPr>
              <a:t>Off-chip</a:t>
            </a:r>
            <a:endParaRPr lang="en-US" sz="2400" b="1" dirty="0">
              <a:ea typeface="Gill Sans" charset="0"/>
              <a:cs typeface="Gill Sans" charset="0"/>
            </a:endParaRPr>
          </a:p>
        </p:txBody>
      </p:sp>
      <p:sp>
        <p:nvSpPr>
          <p:cNvPr id="55" name="Rectangle 32"/>
          <p:cNvSpPr>
            <a:spLocks/>
          </p:cNvSpPr>
          <p:nvPr/>
        </p:nvSpPr>
        <p:spPr bwMode="auto">
          <a:xfrm>
            <a:off x="5366742" y="1714500"/>
            <a:ext cx="222744" cy="261610"/>
          </a:xfrm>
          <a:prstGeom prst="rect">
            <a:avLst/>
          </a:prstGeom>
          <a:noFill/>
          <a:ln w="12700">
            <a:noFill/>
            <a:miter lim="800000"/>
            <a:headEnd/>
            <a:tailEnd/>
          </a:ln>
        </p:spPr>
        <p:txBody>
          <a:bodyPr wrap="none" lIns="0" tIns="0" rIns="40638" bIns="0">
            <a:prstTxWarp prst="textNoShape">
              <a:avLst/>
            </a:prstTxWarp>
            <a:spAutoFit/>
          </a:bodyPr>
          <a:lstStyle/>
          <a:p>
            <a:pPr marL="40182"/>
            <a:r>
              <a:rPr lang="en-US" sz="1700">
                <a:latin typeface="Arial" charset="0"/>
                <a:ea typeface="Arial" charset="0"/>
                <a:cs typeface="Arial" charset="0"/>
                <a:sym typeface="Arial" charset="0"/>
              </a:rPr>
              <a:t>...</a:t>
            </a:r>
          </a:p>
        </p:txBody>
      </p:sp>
      <p:pic>
        <p:nvPicPr>
          <p:cNvPr id="41" name="图片 40" descr="未命名.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8222" y="6210431"/>
            <a:ext cx="1045778" cy="656852"/>
          </a:xfrm>
          <a:prstGeom prst="rect">
            <a:avLst/>
          </a:prstGeom>
        </p:spPr>
      </p:pic>
      <p:sp>
        <p:nvSpPr>
          <p:cNvPr id="42" name="AutoShape 18"/>
          <p:cNvSpPr>
            <a:spLocks/>
          </p:cNvSpPr>
          <p:nvPr/>
        </p:nvSpPr>
        <p:spPr bwMode="auto">
          <a:xfrm>
            <a:off x="1798860" y="1343215"/>
            <a:ext cx="5072063" cy="940359"/>
          </a:xfrm>
          <a:prstGeom prst="roundRect">
            <a:avLst>
              <a:gd name="adj" fmla="val 3417"/>
            </a:avLst>
          </a:prstGeom>
          <a:noFill/>
          <a:ln w="25400">
            <a:solidFill>
              <a:srgbClr val="D90B00"/>
            </a:solidFill>
            <a:miter lim="800000"/>
            <a:headEnd/>
            <a:tailEnd/>
          </a:ln>
        </p:spPr>
        <p:txBody>
          <a:bodyPr lIns="0" tIns="0" rIns="0" bIns="0">
            <a:prstTxWarp prst="textNoShape">
              <a:avLst/>
            </a:prstTxWarp>
          </a:bodyPr>
          <a:lstStyle/>
          <a:p>
            <a:pPr algn="ctr"/>
            <a:endParaRPr lang="en-US" dirty="0"/>
          </a:p>
        </p:txBody>
      </p:sp>
      <p:sp>
        <p:nvSpPr>
          <p:cNvPr id="43" name="AutoShape 18"/>
          <p:cNvSpPr>
            <a:spLocks/>
          </p:cNvSpPr>
          <p:nvPr/>
        </p:nvSpPr>
        <p:spPr bwMode="auto">
          <a:xfrm>
            <a:off x="2620784" y="2602277"/>
            <a:ext cx="3503022" cy="1610922"/>
          </a:xfrm>
          <a:prstGeom prst="roundRect">
            <a:avLst>
              <a:gd name="adj" fmla="val 3417"/>
            </a:avLst>
          </a:prstGeom>
          <a:noFill/>
          <a:ln w="25400">
            <a:solidFill>
              <a:srgbClr val="D90B00"/>
            </a:solidFill>
            <a:miter lim="800000"/>
            <a:headEnd/>
            <a:tailEnd/>
          </a:ln>
        </p:spPr>
        <p:txBody>
          <a:bodyPr lIns="0" tIns="0" rIns="0" bIns="0">
            <a:prstTxWarp prst="textNoShape">
              <a:avLst/>
            </a:prstTxWarp>
          </a:bodyPr>
          <a:lstStyle/>
          <a:p>
            <a:pPr algn="ctr"/>
            <a:endParaRPr lang="en-US" dirty="0"/>
          </a:p>
        </p:txBody>
      </p:sp>
      <p:sp>
        <p:nvSpPr>
          <p:cNvPr id="45" name="AutoShape 18"/>
          <p:cNvSpPr>
            <a:spLocks/>
          </p:cNvSpPr>
          <p:nvPr/>
        </p:nvSpPr>
        <p:spPr bwMode="auto">
          <a:xfrm>
            <a:off x="1591780" y="1170649"/>
            <a:ext cx="5468253" cy="3225608"/>
          </a:xfrm>
          <a:prstGeom prst="roundRect">
            <a:avLst>
              <a:gd name="adj" fmla="val 3417"/>
            </a:avLst>
          </a:prstGeom>
          <a:noFill/>
          <a:ln w="25400">
            <a:solidFill>
              <a:srgbClr val="D90B00"/>
            </a:solidFill>
            <a:miter lim="800000"/>
            <a:headEnd/>
            <a:tailEnd/>
          </a:ln>
        </p:spPr>
        <p:txBody>
          <a:bodyPr lIns="0" tIns="0" rIns="0" bIns="0">
            <a:prstTxWarp prst="textNoShape">
              <a:avLst/>
            </a:prstTxWarp>
          </a:bodyPr>
          <a:lstStyle/>
          <a:p>
            <a:pPr algn="ctr"/>
            <a:endParaRPr lang="en-US" dirty="0"/>
          </a:p>
        </p:txBody>
      </p:sp>
      <p:sp>
        <p:nvSpPr>
          <p:cNvPr id="46" name="AutoShape 18"/>
          <p:cNvSpPr>
            <a:spLocks/>
          </p:cNvSpPr>
          <p:nvPr/>
        </p:nvSpPr>
        <p:spPr bwMode="auto">
          <a:xfrm>
            <a:off x="2086464" y="5007283"/>
            <a:ext cx="4601852" cy="1610922"/>
          </a:xfrm>
          <a:prstGeom prst="roundRect">
            <a:avLst>
              <a:gd name="adj" fmla="val 3417"/>
            </a:avLst>
          </a:prstGeom>
          <a:noFill/>
          <a:ln w="25400">
            <a:solidFill>
              <a:srgbClr val="D90B00"/>
            </a:solidFill>
            <a:miter lim="800000"/>
            <a:headEnd/>
            <a:tailEnd/>
          </a:ln>
        </p:spPr>
        <p:txBody>
          <a:bodyPr lIns="0" tIns="0" rIns="0" bIns="0">
            <a:prstTxWarp prst="textNoShape">
              <a:avLst/>
            </a:prstTxWarp>
          </a:bodyPr>
          <a:lstStyle/>
          <a:p>
            <a:pPr algn="ctr"/>
            <a:endParaRPr lang="en-US" dirty="0"/>
          </a:p>
        </p:txBody>
      </p:sp>
      <p:sp>
        <p:nvSpPr>
          <p:cNvPr id="47" name="AutoShape 18"/>
          <p:cNvSpPr>
            <a:spLocks/>
          </p:cNvSpPr>
          <p:nvPr/>
        </p:nvSpPr>
        <p:spPr bwMode="auto">
          <a:xfrm>
            <a:off x="2196703" y="2588968"/>
            <a:ext cx="4357688" cy="3760761"/>
          </a:xfrm>
          <a:prstGeom prst="roundRect">
            <a:avLst>
              <a:gd name="adj" fmla="val 3417"/>
            </a:avLst>
          </a:prstGeom>
          <a:noFill/>
          <a:ln w="25400">
            <a:solidFill>
              <a:srgbClr val="D90B00"/>
            </a:solidFill>
            <a:miter lim="800000"/>
            <a:headEnd/>
            <a:tailEnd/>
          </a:ln>
        </p:spPr>
        <p:txBody>
          <a:bodyPr lIns="0" tIns="0" rIns="0" bIns="0">
            <a:prstTxWarp prst="textNoShape">
              <a:avLst/>
            </a:prstTxWarp>
          </a:bodyPr>
          <a:lstStyle/>
          <a:p>
            <a:pPr algn="ctr"/>
            <a:endParaRPr lang="en-US" dirty="0"/>
          </a:p>
        </p:txBody>
      </p:sp>
      <p:sp>
        <p:nvSpPr>
          <p:cNvPr id="2" name="文本框 1"/>
          <p:cNvSpPr txBox="1"/>
          <p:nvPr/>
        </p:nvSpPr>
        <p:spPr>
          <a:xfrm>
            <a:off x="6697670" y="2498672"/>
            <a:ext cx="1680204" cy="1569660"/>
          </a:xfrm>
          <a:prstGeom prst="rect">
            <a:avLst/>
          </a:prstGeom>
          <a:noFill/>
        </p:spPr>
        <p:txBody>
          <a:bodyPr wrap="square" rtlCol="0">
            <a:spAutoFit/>
          </a:bodyPr>
          <a:lstStyle/>
          <a:p>
            <a:r>
              <a:rPr kumimoji="1" lang="en-US" altLang="zh-CN" sz="3200" b="1" dirty="0" smtClean="0">
                <a:solidFill>
                  <a:srgbClr val="FF0000"/>
                </a:solidFill>
              </a:rPr>
              <a:t>Shared Memory System</a:t>
            </a:r>
            <a:endParaRPr kumimoji="1" lang="zh-CN" altLang="en-US" sz="3200" b="1" dirty="0">
              <a:solidFill>
                <a:srgbClr val="FF0000"/>
              </a:solidFill>
            </a:endParaRPr>
          </a:p>
        </p:txBody>
      </p:sp>
    </p:spTree>
    <p:custDataLst>
      <p:tags r:id="rId1"/>
    </p:custDataLst>
    <p:extLst>
      <p:ext uri="{BB962C8B-B14F-4D97-AF65-F5344CB8AC3E}">
        <p14:creationId xmlns:p14="http://schemas.microsoft.com/office/powerpoint/2010/main" val="2158012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3"/>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45"/>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4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3" grpId="0" animBg="1"/>
      <p:bldP spid="43" grpId="1" animBg="1"/>
      <p:bldP spid="45" grpId="0" animBg="1"/>
      <p:bldP spid="45" grpId="1" animBg="1"/>
      <p:bldP spid="46" grpId="0" animBg="1"/>
      <p:bldP spid="46" grpId="1" animBg="1"/>
      <p:bldP spid="47"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Interleaved Memory Access</a:t>
            </a:r>
            <a:endParaRPr kumimoji="1" lang="zh-CN" altLang="en-US" b="1" dirty="0"/>
          </a:p>
        </p:txBody>
      </p:sp>
      <p:sp>
        <p:nvSpPr>
          <p:cNvPr id="100" name="左右箭头 99"/>
          <p:cNvSpPr/>
          <p:nvPr/>
        </p:nvSpPr>
        <p:spPr>
          <a:xfrm>
            <a:off x="4394383" y="3974947"/>
            <a:ext cx="1048721" cy="594415"/>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316253" y="1308150"/>
            <a:ext cx="8682671" cy="523220"/>
          </a:xfrm>
          <a:prstGeom prst="rect">
            <a:avLst/>
          </a:prstGeom>
          <a:noFill/>
        </p:spPr>
        <p:txBody>
          <a:bodyPr wrap="square" rtlCol="0">
            <a:spAutoFit/>
          </a:bodyPr>
          <a:lstStyle/>
          <a:p>
            <a:r>
              <a:rPr kumimoji="1" lang="en-US" altLang="zh-CN" sz="2800" b="1" u="sng" dirty="0" smtClean="0"/>
              <a:t>Two Level Interleaving: </a:t>
            </a:r>
            <a:r>
              <a:rPr kumimoji="1" lang="en-US" altLang="zh-CN" sz="2800" b="1" dirty="0"/>
              <a:t>Channel, </a:t>
            </a:r>
            <a:r>
              <a:rPr kumimoji="1" lang="en-US" altLang="zh-CN" sz="2800" b="1" dirty="0" smtClean="0"/>
              <a:t>and Bank Interleaving</a:t>
            </a:r>
            <a:endParaRPr kumimoji="1" lang="zh-CN" altLang="en-US" sz="2800" b="1" dirty="0"/>
          </a:p>
        </p:txBody>
      </p:sp>
      <p:sp>
        <p:nvSpPr>
          <p:cNvPr id="11" name="矩形 10"/>
          <p:cNvSpPr/>
          <p:nvPr/>
        </p:nvSpPr>
        <p:spPr>
          <a:xfrm>
            <a:off x="604813" y="2611637"/>
            <a:ext cx="1580276" cy="1143046"/>
          </a:xfrm>
          <a:prstGeom prst="rect">
            <a:avLst/>
          </a:prstGeom>
          <a:solidFill>
            <a:srgbClr val="FFFFF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2" name="文本框 111"/>
          <p:cNvSpPr txBox="1"/>
          <p:nvPr/>
        </p:nvSpPr>
        <p:spPr>
          <a:xfrm>
            <a:off x="4625288" y="4015187"/>
            <a:ext cx="1114813" cy="461665"/>
          </a:xfrm>
          <a:prstGeom prst="rect">
            <a:avLst/>
          </a:prstGeom>
          <a:noFill/>
        </p:spPr>
        <p:txBody>
          <a:bodyPr wrap="square" rtlCol="0">
            <a:spAutoFit/>
          </a:bodyPr>
          <a:lstStyle/>
          <a:p>
            <a:r>
              <a:rPr kumimoji="1" lang="en-US" altLang="zh-CN" sz="2400" dirty="0" smtClean="0"/>
              <a:t>BW</a:t>
            </a:r>
            <a:endParaRPr kumimoji="1" lang="zh-CN" altLang="en-US" sz="2400" dirty="0"/>
          </a:p>
        </p:txBody>
      </p:sp>
      <p:cxnSp>
        <p:nvCxnSpPr>
          <p:cNvPr id="13" name="直线连接符 12"/>
          <p:cNvCxnSpPr/>
          <p:nvPr/>
        </p:nvCxnSpPr>
        <p:spPr>
          <a:xfrm flipH="1">
            <a:off x="388776" y="4280534"/>
            <a:ext cx="3928547" cy="1322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5" name="文本框 4"/>
          <p:cNvSpPr txBox="1"/>
          <p:nvPr/>
        </p:nvSpPr>
        <p:spPr>
          <a:xfrm>
            <a:off x="378175" y="3870148"/>
            <a:ext cx="1559503" cy="461665"/>
          </a:xfrm>
          <a:prstGeom prst="rect">
            <a:avLst/>
          </a:prstGeom>
          <a:noFill/>
        </p:spPr>
        <p:txBody>
          <a:bodyPr wrap="square" rtlCol="0">
            <a:spAutoFit/>
          </a:bodyPr>
          <a:lstStyle/>
          <a:p>
            <a:r>
              <a:rPr kumimoji="1" lang="en-US" altLang="zh-CN" sz="2400" dirty="0" smtClean="0"/>
              <a:t>Channel 1</a:t>
            </a:r>
            <a:endParaRPr kumimoji="1" lang="zh-CN" altLang="en-US" sz="2400" dirty="0"/>
          </a:p>
        </p:txBody>
      </p:sp>
      <p:sp>
        <p:nvSpPr>
          <p:cNvPr id="16" name="文本框 15"/>
          <p:cNvSpPr txBox="1"/>
          <p:nvPr/>
        </p:nvSpPr>
        <p:spPr>
          <a:xfrm>
            <a:off x="378175" y="4231049"/>
            <a:ext cx="1559503" cy="461665"/>
          </a:xfrm>
          <a:prstGeom prst="rect">
            <a:avLst/>
          </a:prstGeom>
          <a:noFill/>
        </p:spPr>
        <p:txBody>
          <a:bodyPr wrap="square" rtlCol="0">
            <a:spAutoFit/>
          </a:bodyPr>
          <a:lstStyle/>
          <a:p>
            <a:r>
              <a:rPr kumimoji="1" lang="en-US" altLang="zh-CN" sz="2400" dirty="0" smtClean="0"/>
              <a:t>Channel 2</a:t>
            </a:r>
            <a:endParaRPr kumimoji="1" lang="zh-CN" altLang="en-US" sz="2400" dirty="0"/>
          </a:p>
        </p:txBody>
      </p:sp>
      <p:cxnSp>
        <p:nvCxnSpPr>
          <p:cNvPr id="30" name="直线箭头连接符 29"/>
          <p:cNvCxnSpPr/>
          <p:nvPr/>
        </p:nvCxnSpPr>
        <p:spPr>
          <a:xfrm flipV="1">
            <a:off x="5839831" y="3013127"/>
            <a:ext cx="3159093" cy="74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线箭头连接符 31"/>
          <p:cNvCxnSpPr/>
          <p:nvPr/>
        </p:nvCxnSpPr>
        <p:spPr>
          <a:xfrm>
            <a:off x="5856325" y="3037031"/>
            <a:ext cx="0" cy="25877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线连接符 33"/>
          <p:cNvCxnSpPr/>
          <p:nvPr/>
        </p:nvCxnSpPr>
        <p:spPr>
          <a:xfrm>
            <a:off x="5839831" y="3358112"/>
            <a:ext cx="281337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线连接符 34"/>
          <p:cNvCxnSpPr/>
          <p:nvPr/>
        </p:nvCxnSpPr>
        <p:spPr>
          <a:xfrm>
            <a:off x="5839831" y="3694698"/>
            <a:ext cx="281337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直线连接符 35"/>
          <p:cNvCxnSpPr/>
          <p:nvPr/>
        </p:nvCxnSpPr>
        <p:spPr>
          <a:xfrm>
            <a:off x="5839831" y="4008837"/>
            <a:ext cx="281337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直线连接符 36"/>
          <p:cNvCxnSpPr/>
          <p:nvPr/>
        </p:nvCxnSpPr>
        <p:spPr>
          <a:xfrm>
            <a:off x="5839831" y="4316371"/>
            <a:ext cx="284552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直线连接符 37"/>
          <p:cNvCxnSpPr/>
          <p:nvPr/>
        </p:nvCxnSpPr>
        <p:spPr>
          <a:xfrm>
            <a:off x="5839831" y="4651837"/>
            <a:ext cx="28469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线连接符 38"/>
          <p:cNvCxnSpPr/>
          <p:nvPr/>
        </p:nvCxnSpPr>
        <p:spPr>
          <a:xfrm>
            <a:off x="5839831" y="4981062"/>
            <a:ext cx="28469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直线连接符 39"/>
          <p:cNvCxnSpPr/>
          <p:nvPr/>
        </p:nvCxnSpPr>
        <p:spPr>
          <a:xfrm>
            <a:off x="5839831" y="5302562"/>
            <a:ext cx="28469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直线连接符 43"/>
          <p:cNvCxnSpPr/>
          <p:nvPr/>
        </p:nvCxnSpPr>
        <p:spPr>
          <a:xfrm>
            <a:off x="6254724" y="3020536"/>
            <a:ext cx="32155" cy="2282026"/>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直线连接符 44"/>
          <p:cNvCxnSpPr/>
          <p:nvPr/>
        </p:nvCxnSpPr>
        <p:spPr>
          <a:xfrm>
            <a:off x="6651404" y="3020536"/>
            <a:ext cx="32155" cy="2282026"/>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直线连接符 45"/>
          <p:cNvCxnSpPr/>
          <p:nvPr/>
        </p:nvCxnSpPr>
        <p:spPr>
          <a:xfrm>
            <a:off x="7053338" y="3020536"/>
            <a:ext cx="32155" cy="2282026"/>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直线连接符 46"/>
          <p:cNvCxnSpPr/>
          <p:nvPr/>
        </p:nvCxnSpPr>
        <p:spPr>
          <a:xfrm>
            <a:off x="7455273" y="3020536"/>
            <a:ext cx="32155" cy="2282026"/>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直线连接符 47"/>
          <p:cNvCxnSpPr/>
          <p:nvPr/>
        </p:nvCxnSpPr>
        <p:spPr>
          <a:xfrm>
            <a:off x="7873285" y="3020536"/>
            <a:ext cx="32155" cy="2282026"/>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直线连接符 48"/>
          <p:cNvCxnSpPr/>
          <p:nvPr/>
        </p:nvCxnSpPr>
        <p:spPr>
          <a:xfrm>
            <a:off x="8273732" y="3020536"/>
            <a:ext cx="32155" cy="2282026"/>
          </a:xfrm>
          <a:prstGeom prst="line">
            <a:avLst/>
          </a:prstGeom>
        </p:spPr>
        <p:style>
          <a:lnRef idx="2">
            <a:schemeClr val="accent1"/>
          </a:lnRef>
          <a:fillRef idx="0">
            <a:schemeClr val="accent1"/>
          </a:fillRef>
          <a:effectRef idx="1">
            <a:schemeClr val="accent1"/>
          </a:effectRef>
          <a:fontRef idx="minor">
            <a:schemeClr val="tx1"/>
          </a:fontRef>
        </p:style>
      </p:cxnSp>
      <p:sp>
        <p:nvSpPr>
          <p:cNvPr id="50" name="文本框 49"/>
          <p:cNvSpPr txBox="1"/>
          <p:nvPr/>
        </p:nvSpPr>
        <p:spPr>
          <a:xfrm>
            <a:off x="6485874" y="2553914"/>
            <a:ext cx="1970954" cy="461665"/>
          </a:xfrm>
          <a:prstGeom prst="rect">
            <a:avLst/>
          </a:prstGeom>
          <a:noFill/>
        </p:spPr>
        <p:txBody>
          <a:bodyPr wrap="square" rtlCol="0">
            <a:spAutoFit/>
          </a:bodyPr>
          <a:lstStyle/>
          <a:p>
            <a:r>
              <a:rPr kumimoji="1" lang="en-US" altLang="zh-CN" sz="2400" dirty="0" smtClean="0"/>
              <a:t>Cache Line </a:t>
            </a:r>
            <a:endParaRPr kumimoji="1" lang="zh-CN" altLang="en-US" sz="2400" dirty="0"/>
          </a:p>
        </p:txBody>
      </p:sp>
      <p:sp>
        <p:nvSpPr>
          <p:cNvPr id="51" name="文本框 50"/>
          <p:cNvSpPr txBox="1"/>
          <p:nvPr/>
        </p:nvSpPr>
        <p:spPr>
          <a:xfrm>
            <a:off x="5393630" y="3462287"/>
            <a:ext cx="553998" cy="1712300"/>
          </a:xfrm>
          <a:prstGeom prst="rect">
            <a:avLst/>
          </a:prstGeom>
          <a:noFill/>
        </p:spPr>
        <p:txBody>
          <a:bodyPr vert="eaVert" wrap="square" rtlCol="0">
            <a:spAutoFit/>
          </a:bodyPr>
          <a:lstStyle/>
          <a:p>
            <a:r>
              <a:rPr kumimoji="1" lang="en-US" altLang="zh-CN" sz="2400" dirty="0" smtClean="0"/>
              <a:t>Cache Set</a:t>
            </a:r>
            <a:endParaRPr kumimoji="1" lang="zh-CN" altLang="en-US" sz="2400" dirty="0"/>
          </a:p>
        </p:txBody>
      </p:sp>
      <p:cxnSp>
        <p:nvCxnSpPr>
          <p:cNvPr id="54" name="直线连接符 53"/>
          <p:cNvCxnSpPr/>
          <p:nvPr/>
        </p:nvCxnSpPr>
        <p:spPr>
          <a:xfrm>
            <a:off x="604812" y="2883814"/>
            <a:ext cx="158027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直线连接符 55"/>
          <p:cNvCxnSpPr/>
          <p:nvPr/>
        </p:nvCxnSpPr>
        <p:spPr>
          <a:xfrm>
            <a:off x="612720" y="3469029"/>
            <a:ext cx="155587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57" name="矩形 56"/>
          <p:cNvSpPr/>
          <p:nvPr/>
        </p:nvSpPr>
        <p:spPr>
          <a:xfrm>
            <a:off x="592272" y="4763437"/>
            <a:ext cx="1576323" cy="1128039"/>
          </a:xfrm>
          <a:prstGeom prst="rect">
            <a:avLst/>
          </a:prstGeom>
          <a:solidFill>
            <a:srgbClr val="FFFFF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58" name="直线连接符 57"/>
          <p:cNvCxnSpPr/>
          <p:nvPr/>
        </p:nvCxnSpPr>
        <p:spPr>
          <a:xfrm>
            <a:off x="592272" y="5035614"/>
            <a:ext cx="1576323"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直线连接符 58"/>
          <p:cNvCxnSpPr>
            <a:endCxn id="57" idx="3"/>
          </p:cNvCxnSpPr>
          <p:nvPr/>
        </p:nvCxnSpPr>
        <p:spPr>
          <a:xfrm>
            <a:off x="596226" y="5319974"/>
            <a:ext cx="1572369" cy="748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0" name="直线连接符 59"/>
          <p:cNvCxnSpPr/>
          <p:nvPr/>
        </p:nvCxnSpPr>
        <p:spPr>
          <a:xfrm>
            <a:off x="608264" y="5620829"/>
            <a:ext cx="155192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直线连接符 66"/>
          <p:cNvCxnSpPr/>
          <p:nvPr/>
        </p:nvCxnSpPr>
        <p:spPr>
          <a:xfrm>
            <a:off x="609091" y="3168180"/>
            <a:ext cx="158027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72" name="矩形 71"/>
          <p:cNvSpPr/>
          <p:nvPr/>
        </p:nvSpPr>
        <p:spPr>
          <a:xfrm>
            <a:off x="609091" y="2628132"/>
            <a:ext cx="296897" cy="255682"/>
          </a:xfrm>
          <a:prstGeom prst="rect">
            <a:avLst/>
          </a:prstGeom>
          <a:solidFill>
            <a:srgbClr val="FF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76" name="直线连接符 75"/>
          <p:cNvCxnSpPr/>
          <p:nvPr/>
        </p:nvCxnSpPr>
        <p:spPr>
          <a:xfrm>
            <a:off x="388775" y="2094927"/>
            <a:ext cx="0" cy="219882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直线连接符 77"/>
          <p:cNvCxnSpPr/>
          <p:nvPr/>
        </p:nvCxnSpPr>
        <p:spPr>
          <a:xfrm>
            <a:off x="377016" y="2094927"/>
            <a:ext cx="392854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0" name="直线连接符 79"/>
          <p:cNvCxnSpPr/>
          <p:nvPr/>
        </p:nvCxnSpPr>
        <p:spPr>
          <a:xfrm>
            <a:off x="4300829" y="2094927"/>
            <a:ext cx="0" cy="219882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2" name="直线连接符 81"/>
          <p:cNvCxnSpPr/>
          <p:nvPr/>
        </p:nvCxnSpPr>
        <p:spPr>
          <a:xfrm>
            <a:off x="388775" y="4231049"/>
            <a:ext cx="0" cy="216920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4" name="直线连接符 83"/>
          <p:cNvCxnSpPr/>
          <p:nvPr/>
        </p:nvCxnSpPr>
        <p:spPr>
          <a:xfrm>
            <a:off x="377016" y="6400250"/>
            <a:ext cx="3928548" cy="164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6" name="直线连接符 85"/>
          <p:cNvCxnSpPr/>
          <p:nvPr/>
        </p:nvCxnSpPr>
        <p:spPr>
          <a:xfrm>
            <a:off x="4300829" y="4247544"/>
            <a:ext cx="0" cy="216920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7" name="矩形 86"/>
          <p:cNvSpPr/>
          <p:nvPr/>
        </p:nvSpPr>
        <p:spPr>
          <a:xfrm>
            <a:off x="2526024" y="4767382"/>
            <a:ext cx="1576323" cy="1128039"/>
          </a:xfrm>
          <a:prstGeom prst="rect">
            <a:avLst/>
          </a:prstGeom>
          <a:solidFill>
            <a:srgbClr val="FFFFF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88" name="直线连接符 87"/>
          <p:cNvCxnSpPr/>
          <p:nvPr/>
        </p:nvCxnSpPr>
        <p:spPr>
          <a:xfrm>
            <a:off x="2526024" y="5039559"/>
            <a:ext cx="1576323"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直线连接符 88"/>
          <p:cNvCxnSpPr>
            <a:endCxn id="87" idx="3"/>
          </p:cNvCxnSpPr>
          <p:nvPr/>
        </p:nvCxnSpPr>
        <p:spPr>
          <a:xfrm>
            <a:off x="2529978" y="5323919"/>
            <a:ext cx="1572369" cy="748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直线连接符 89"/>
          <p:cNvCxnSpPr/>
          <p:nvPr/>
        </p:nvCxnSpPr>
        <p:spPr>
          <a:xfrm>
            <a:off x="2533932" y="5624774"/>
            <a:ext cx="155192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91" name="矩形 90"/>
          <p:cNvSpPr/>
          <p:nvPr/>
        </p:nvSpPr>
        <p:spPr>
          <a:xfrm>
            <a:off x="2522071" y="2615582"/>
            <a:ext cx="1580276" cy="1143046"/>
          </a:xfrm>
          <a:prstGeom prst="rect">
            <a:avLst/>
          </a:prstGeom>
          <a:solidFill>
            <a:srgbClr val="FFFFF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92" name="直线连接符 91"/>
          <p:cNvCxnSpPr/>
          <p:nvPr/>
        </p:nvCxnSpPr>
        <p:spPr>
          <a:xfrm>
            <a:off x="2522070" y="2887759"/>
            <a:ext cx="158027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直线连接符 92"/>
          <p:cNvCxnSpPr/>
          <p:nvPr/>
        </p:nvCxnSpPr>
        <p:spPr>
          <a:xfrm>
            <a:off x="2529978" y="3472974"/>
            <a:ext cx="155587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直线连接符 93"/>
          <p:cNvCxnSpPr/>
          <p:nvPr/>
        </p:nvCxnSpPr>
        <p:spPr>
          <a:xfrm>
            <a:off x="2526349" y="3172125"/>
            <a:ext cx="158027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95" name="矩形 94"/>
          <p:cNvSpPr/>
          <p:nvPr/>
        </p:nvSpPr>
        <p:spPr>
          <a:xfrm>
            <a:off x="608766" y="4779932"/>
            <a:ext cx="296897" cy="255682"/>
          </a:xfrm>
          <a:prstGeom prst="rect">
            <a:avLst/>
          </a:prstGeom>
          <a:solidFill>
            <a:srgbClr val="FF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6" name="文本框 95"/>
          <p:cNvSpPr txBox="1"/>
          <p:nvPr/>
        </p:nvSpPr>
        <p:spPr>
          <a:xfrm>
            <a:off x="909612" y="2110345"/>
            <a:ext cx="1335793" cy="461665"/>
          </a:xfrm>
          <a:prstGeom prst="rect">
            <a:avLst/>
          </a:prstGeom>
          <a:noFill/>
        </p:spPr>
        <p:txBody>
          <a:bodyPr wrap="square" rtlCol="0">
            <a:spAutoFit/>
          </a:bodyPr>
          <a:lstStyle/>
          <a:p>
            <a:r>
              <a:rPr kumimoji="1" lang="en-US" altLang="zh-CN" sz="2400" dirty="0" smtClean="0"/>
              <a:t>Bank1</a:t>
            </a:r>
            <a:endParaRPr kumimoji="1" lang="zh-CN" altLang="en-US" sz="2400" dirty="0"/>
          </a:p>
        </p:txBody>
      </p:sp>
      <p:sp>
        <p:nvSpPr>
          <p:cNvPr id="97" name="文本框 96"/>
          <p:cNvSpPr txBox="1"/>
          <p:nvPr/>
        </p:nvSpPr>
        <p:spPr>
          <a:xfrm>
            <a:off x="2764848" y="2113208"/>
            <a:ext cx="1335793" cy="461665"/>
          </a:xfrm>
          <a:prstGeom prst="rect">
            <a:avLst/>
          </a:prstGeom>
          <a:noFill/>
        </p:spPr>
        <p:txBody>
          <a:bodyPr wrap="square" rtlCol="0">
            <a:spAutoFit/>
          </a:bodyPr>
          <a:lstStyle/>
          <a:p>
            <a:r>
              <a:rPr kumimoji="1" lang="en-US" altLang="zh-CN" sz="2400" dirty="0"/>
              <a:t>Bank2</a:t>
            </a:r>
            <a:endParaRPr kumimoji="1" lang="zh-CN" altLang="en-US" sz="2400" dirty="0"/>
          </a:p>
        </p:txBody>
      </p:sp>
      <p:sp>
        <p:nvSpPr>
          <p:cNvPr id="98" name="文本框 97"/>
          <p:cNvSpPr txBox="1"/>
          <p:nvPr/>
        </p:nvSpPr>
        <p:spPr>
          <a:xfrm>
            <a:off x="923121" y="5919002"/>
            <a:ext cx="1335793" cy="461665"/>
          </a:xfrm>
          <a:prstGeom prst="rect">
            <a:avLst/>
          </a:prstGeom>
          <a:noFill/>
        </p:spPr>
        <p:txBody>
          <a:bodyPr wrap="square" rtlCol="0">
            <a:spAutoFit/>
          </a:bodyPr>
          <a:lstStyle/>
          <a:p>
            <a:r>
              <a:rPr kumimoji="1" lang="en-US" altLang="zh-CN" sz="2400" dirty="0"/>
              <a:t>Bank1</a:t>
            </a:r>
            <a:endParaRPr kumimoji="1" lang="zh-CN" altLang="en-US" sz="2400" dirty="0"/>
          </a:p>
        </p:txBody>
      </p:sp>
      <p:sp>
        <p:nvSpPr>
          <p:cNvPr id="99" name="文本框 98"/>
          <p:cNvSpPr txBox="1"/>
          <p:nvPr/>
        </p:nvSpPr>
        <p:spPr>
          <a:xfrm>
            <a:off x="2849023" y="5924728"/>
            <a:ext cx="1335793" cy="461665"/>
          </a:xfrm>
          <a:prstGeom prst="rect">
            <a:avLst/>
          </a:prstGeom>
          <a:noFill/>
        </p:spPr>
        <p:txBody>
          <a:bodyPr wrap="square" rtlCol="0">
            <a:spAutoFit/>
          </a:bodyPr>
          <a:lstStyle/>
          <a:p>
            <a:r>
              <a:rPr kumimoji="1" lang="en-US" altLang="zh-CN" sz="2400" dirty="0"/>
              <a:t>Bank2</a:t>
            </a:r>
            <a:endParaRPr kumimoji="1" lang="zh-CN" altLang="en-US" sz="2400" dirty="0"/>
          </a:p>
        </p:txBody>
      </p:sp>
      <p:sp>
        <p:nvSpPr>
          <p:cNvPr id="114" name="矩形 113"/>
          <p:cNvSpPr/>
          <p:nvPr/>
        </p:nvSpPr>
        <p:spPr>
          <a:xfrm>
            <a:off x="6306195" y="3390043"/>
            <a:ext cx="296897" cy="255682"/>
          </a:xfrm>
          <a:prstGeom prst="rect">
            <a:avLst/>
          </a:prstGeom>
          <a:solidFill>
            <a:srgbClr val="FF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15" name="矩形 114"/>
          <p:cNvSpPr/>
          <p:nvPr/>
        </p:nvSpPr>
        <p:spPr>
          <a:xfrm>
            <a:off x="923121" y="2632077"/>
            <a:ext cx="296897" cy="255682"/>
          </a:xfrm>
          <a:prstGeom prst="rect">
            <a:avLst/>
          </a:prstGeom>
          <a:solidFill>
            <a:srgbClr val="FF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62" name="矩形 61"/>
          <p:cNvSpPr/>
          <p:nvPr/>
        </p:nvSpPr>
        <p:spPr>
          <a:xfrm>
            <a:off x="923120" y="4783877"/>
            <a:ext cx="296897" cy="255682"/>
          </a:xfrm>
          <a:prstGeom prst="rect">
            <a:avLst/>
          </a:prstGeom>
          <a:solidFill>
            <a:srgbClr val="FF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63" name="矩形 62"/>
          <p:cNvSpPr/>
          <p:nvPr/>
        </p:nvSpPr>
        <p:spPr>
          <a:xfrm>
            <a:off x="6722801" y="4044290"/>
            <a:ext cx="296897" cy="255682"/>
          </a:xfrm>
          <a:prstGeom prst="rect">
            <a:avLst/>
          </a:prstGeom>
          <a:solidFill>
            <a:srgbClr val="FF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64" name="矩形 63"/>
          <p:cNvSpPr/>
          <p:nvPr/>
        </p:nvSpPr>
        <p:spPr>
          <a:xfrm>
            <a:off x="1240789" y="2628132"/>
            <a:ext cx="296897" cy="255682"/>
          </a:xfrm>
          <a:prstGeom prst="rect">
            <a:avLst/>
          </a:prstGeom>
          <a:solidFill>
            <a:srgbClr val="FF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65" name="矩形 64"/>
          <p:cNvSpPr/>
          <p:nvPr/>
        </p:nvSpPr>
        <p:spPr>
          <a:xfrm>
            <a:off x="1236837" y="4783877"/>
            <a:ext cx="296897" cy="255682"/>
          </a:xfrm>
          <a:prstGeom prst="rect">
            <a:avLst/>
          </a:prstGeom>
          <a:solidFill>
            <a:srgbClr val="FF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75" name="矩形 74"/>
          <p:cNvSpPr/>
          <p:nvPr/>
        </p:nvSpPr>
        <p:spPr>
          <a:xfrm>
            <a:off x="1547975" y="2626263"/>
            <a:ext cx="296897" cy="255682"/>
          </a:xfrm>
          <a:prstGeom prst="rect">
            <a:avLst/>
          </a:prstGeom>
          <a:solidFill>
            <a:srgbClr val="FF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77" name="矩形 76"/>
          <p:cNvSpPr/>
          <p:nvPr/>
        </p:nvSpPr>
        <p:spPr>
          <a:xfrm>
            <a:off x="1552157" y="4779932"/>
            <a:ext cx="296897" cy="255682"/>
          </a:xfrm>
          <a:prstGeom prst="rect">
            <a:avLst/>
          </a:prstGeom>
          <a:solidFill>
            <a:srgbClr val="FF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79" name="矩形 78"/>
          <p:cNvSpPr/>
          <p:nvPr/>
        </p:nvSpPr>
        <p:spPr>
          <a:xfrm>
            <a:off x="7101242" y="3069517"/>
            <a:ext cx="296897" cy="255682"/>
          </a:xfrm>
          <a:prstGeom prst="rect">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81" name="矩形 80"/>
          <p:cNvSpPr/>
          <p:nvPr/>
        </p:nvSpPr>
        <p:spPr>
          <a:xfrm>
            <a:off x="7113480" y="3406865"/>
            <a:ext cx="296897" cy="255682"/>
          </a:xfrm>
          <a:prstGeom prst="rect">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83" name="矩形 82"/>
          <p:cNvSpPr/>
          <p:nvPr/>
        </p:nvSpPr>
        <p:spPr>
          <a:xfrm>
            <a:off x="7931853" y="3398454"/>
            <a:ext cx="296897" cy="255682"/>
          </a:xfrm>
          <a:prstGeom prst="rect">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85" name="矩形 84"/>
          <p:cNvSpPr/>
          <p:nvPr/>
        </p:nvSpPr>
        <p:spPr>
          <a:xfrm>
            <a:off x="7533719" y="4035444"/>
            <a:ext cx="296897" cy="255682"/>
          </a:xfrm>
          <a:prstGeom prst="rect">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01" name="矩形 100"/>
          <p:cNvSpPr/>
          <p:nvPr/>
        </p:nvSpPr>
        <p:spPr>
          <a:xfrm>
            <a:off x="7542129" y="4694895"/>
            <a:ext cx="296897" cy="255682"/>
          </a:xfrm>
          <a:prstGeom prst="rect">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02" name="矩形 101"/>
          <p:cNvSpPr/>
          <p:nvPr/>
        </p:nvSpPr>
        <p:spPr>
          <a:xfrm>
            <a:off x="6328580" y="5017618"/>
            <a:ext cx="296897" cy="255682"/>
          </a:xfrm>
          <a:prstGeom prst="rect">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03" name="矩形 102"/>
          <p:cNvSpPr/>
          <p:nvPr/>
        </p:nvSpPr>
        <p:spPr>
          <a:xfrm>
            <a:off x="8345008" y="5014326"/>
            <a:ext cx="296897" cy="255682"/>
          </a:xfrm>
          <a:prstGeom prst="rect">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cxnSp>
        <p:nvCxnSpPr>
          <p:cNvPr id="104" name="直线连接符 103"/>
          <p:cNvCxnSpPr/>
          <p:nvPr/>
        </p:nvCxnSpPr>
        <p:spPr>
          <a:xfrm>
            <a:off x="8653202" y="3013127"/>
            <a:ext cx="33598" cy="2289435"/>
          </a:xfrm>
          <a:prstGeom prst="line">
            <a:avLst/>
          </a:prstGeom>
        </p:spPr>
        <p:style>
          <a:lnRef idx="2">
            <a:schemeClr val="accent1"/>
          </a:lnRef>
          <a:fillRef idx="0">
            <a:schemeClr val="accent1"/>
          </a:fillRef>
          <a:effectRef idx="1">
            <a:schemeClr val="accent1"/>
          </a:effectRef>
          <a:fontRef idx="minor">
            <a:schemeClr val="tx1"/>
          </a:fontRef>
        </p:style>
      </p:cxnSp>
      <p:sp>
        <p:nvSpPr>
          <p:cNvPr id="125" name="矩形 124"/>
          <p:cNvSpPr/>
          <p:nvPr/>
        </p:nvSpPr>
        <p:spPr>
          <a:xfrm>
            <a:off x="617502" y="2900157"/>
            <a:ext cx="1551092" cy="263557"/>
          </a:xfrm>
          <a:prstGeom prst="rect">
            <a:avLst/>
          </a:prstGeom>
          <a:solidFill>
            <a:schemeClr val="accent4">
              <a:lumMod val="75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6" name="矩形 125"/>
          <p:cNvSpPr/>
          <p:nvPr/>
        </p:nvSpPr>
        <p:spPr>
          <a:xfrm>
            <a:off x="2532804" y="2900157"/>
            <a:ext cx="1553048" cy="263557"/>
          </a:xfrm>
          <a:prstGeom prst="rect">
            <a:avLst/>
          </a:prstGeom>
          <a:solidFill>
            <a:schemeClr val="accent4">
              <a:lumMod val="75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7" name="矩形 126"/>
          <p:cNvSpPr/>
          <p:nvPr/>
        </p:nvSpPr>
        <p:spPr>
          <a:xfrm>
            <a:off x="609092" y="5340450"/>
            <a:ext cx="1542682" cy="263557"/>
          </a:xfrm>
          <a:prstGeom prst="rect">
            <a:avLst/>
          </a:prstGeom>
          <a:solidFill>
            <a:schemeClr val="accent4">
              <a:lumMod val="75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8" name="矩形 127"/>
          <p:cNvSpPr/>
          <p:nvPr/>
        </p:nvSpPr>
        <p:spPr>
          <a:xfrm>
            <a:off x="2542845" y="5348861"/>
            <a:ext cx="1551417" cy="263557"/>
          </a:xfrm>
          <a:prstGeom prst="rect">
            <a:avLst/>
          </a:prstGeom>
          <a:solidFill>
            <a:schemeClr val="accent4">
              <a:lumMod val="75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6213066" y="5604007"/>
            <a:ext cx="2658126" cy="461665"/>
          </a:xfrm>
          <a:prstGeom prst="rect">
            <a:avLst/>
          </a:prstGeom>
          <a:noFill/>
        </p:spPr>
        <p:txBody>
          <a:bodyPr wrap="square" rtlCol="0">
            <a:spAutoFit/>
          </a:bodyPr>
          <a:lstStyle/>
          <a:p>
            <a:r>
              <a:rPr kumimoji="1" lang="en-US" altLang="zh-CN" sz="2400" b="1" dirty="0" smtClean="0"/>
              <a:t>Last Level Cache</a:t>
            </a:r>
            <a:endParaRPr kumimoji="1" lang="zh-CN" altLang="en-US" sz="2400" b="1" dirty="0"/>
          </a:p>
        </p:txBody>
      </p:sp>
      <p:sp>
        <p:nvSpPr>
          <p:cNvPr id="12" name="文本框 11"/>
          <p:cNvSpPr txBox="1"/>
          <p:nvPr/>
        </p:nvSpPr>
        <p:spPr>
          <a:xfrm>
            <a:off x="2328689" y="3846482"/>
            <a:ext cx="2148499" cy="461665"/>
          </a:xfrm>
          <a:prstGeom prst="rect">
            <a:avLst/>
          </a:prstGeom>
          <a:noFill/>
        </p:spPr>
        <p:txBody>
          <a:bodyPr wrap="square" rtlCol="0">
            <a:spAutoFit/>
          </a:bodyPr>
          <a:lstStyle/>
          <a:p>
            <a:r>
              <a:rPr kumimoji="1" lang="en-US" altLang="zh-CN" sz="2400" b="1" dirty="0" smtClean="0"/>
              <a:t>Main Memory</a:t>
            </a:r>
            <a:endParaRPr kumimoji="1" lang="zh-CN" altLang="en-US" sz="2400" b="1" dirty="0"/>
          </a:p>
        </p:txBody>
      </p:sp>
      <p:pic>
        <p:nvPicPr>
          <p:cNvPr id="105" name="图片 104"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222" y="6210431"/>
            <a:ext cx="1045778" cy="656852"/>
          </a:xfrm>
          <a:prstGeom prst="rect">
            <a:avLst/>
          </a:prstGeom>
        </p:spPr>
      </p:pic>
    </p:spTree>
    <p:extLst>
      <p:ext uri="{BB962C8B-B14F-4D97-AF65-F5344CB8AC3E}">
        <p14:creationId xmlns:p14="http://schemas.microsoft.com/office/powerpoint/2010/main" val="34337940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93545E-6 2.52432E-6 C 0.03453 0.07341 0.06924 0.14682 0.14455 0.18341 C 0.21985 0.22 0.37984 0.23923 0.45185 0.21931 C 0.52386 0.19939 0.55406 0.0917 0.57644 0.06415 " pathEditMode="relative" ptsTypes="aaaA">
                                      <p:cBhvr>
                                        <p:cTn id="10" dur="1500" fill="hold"/>
                                        <p:tgtEl>
                                          <p:spTgt spid="72"/>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1" nodeType="clickEffect">
                                  <p:stCondLst>
                                    <p:cond delay="0"/>
                                  </p:stCondLst>
                                  <p:childTnLst>
                                    <p:animMotion origin="layout" path="M 6.09058E-7 -8.52246E-7 C 0.09197 -0.02617 0.1841 -0.05211 0.26549 -0.06623 C 0.34687 -0.08036 0.42929 -0.06322 0.48863 -0.08522 C 0.54815 -0.10722 0.58459 -0.15285 0.62172 -0.19847 " pathEditMode="relative" rAng="0" ptsTypes="aaaA">
                                      <p:cBhvr>
                                        <p:cTn id="18" dur="1500" fill="hold"/>
                                        <p:tgtEl>
                                          <p:spTgt spid="95"/>
                                        </p:tgtEl>
                                        <p:attrNameLst>
                                          <p:attrName>ppt_x</p:attrName>
                                          <p:attrName>ppt_y</p:attrName>
                                        </p:attrNameLst>
                                      </p:cBhvr>
                                      <p:rCtr x="31078" y="-9935"/>
                                    </p:animMotion>
                                  </p:childTnLst>
                                </p:cTn>
                              </p:par>
                            </p:childTnLst>
                          </p:cTn>
                        </p:par>
                        <p:par>
                          <p:cTn id="19" fill="hold">
                            <p:stCondLst>
                              <p:cond delay="1500"/>
                            </p:stCondLst>
                            <p:childTnLst>
                              <p:par>
                                <p:cTn id="20" presetID="1" presetClass="exit" presetSubtype="0" fill="hold" grpId="2" nodeType="afterEffect">
                                  <p:stCondLst>
                                    <p:cond delay="0"/>
                                  </p:stCondLst>
                                  <p:childTnLst>
                                    <p:set>
                                      <p:cBhvr>
                                        <p:cTn id="21" dur="1" fill="hold">
                                          <p:stCondLst>
                                            <p:cond delay="0"/>
                                          </p:stCondLst>
                                        </p:cTn>
                                        <p:tgtEl>
                                          <p:spTgt spid="95"/>
                                        </p:tgtEl>
                                        <p:attrNameLst>
                                          <p:attrName>style.visibility</p:attrName>
                                        </p:attrNameLst>
                                      </p:cBhvr>
                                      <p:to>
                                        <p:strVal val="hidden"/>
                                      </p:to>
                                    </p:set>
                                  </p:childTnLst>
                                </p:cTn>
                              </p:par>
                            </p:childTnLst>
                          </p:cTn>
                        </p:par>
                        <p:par>
                          <p:cTn id="22" fill="hold">
                            <p:stCondLst>
                              <p:cond delay="1500"/>
                            </p:stCondLst>
                            <p:childTnLst>
                              <p:par>
                                <p:cTn id="23" presetID="1" presetClass="entr" presetSubtype="0" fill="hold" grpId="0" nodeType="afterEffect">
                                  <p:stCondLst>
                                    <p:cond delay="0"/>
                                  </p:stCondLst>
                                  <p:childTnLst>
                                    <p:set>
                                      <p:cBhvr>
                                        <p:cTn id="24" dur="1" fill="hold">
                                          <p:stCondLst>
                                            <p:cond delay="0"/>
                                          </p:stCondLst>
                                        </p:cTn>
                                        <p:tgtEl>
                                          <p:spTgt spid="1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1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0" nodeType="clickEffect">
                                  <p:stCondLst>
                                    <p:cond delay="0"/>
                                  </p:stCondLst>
                                  <p:childTnLst>
                                    <p:animMotion origin="layout" path="M 0.00711 -0.00023 C 0.04372 0.08268 0.08034 0.16559 0.15443 0.20218 C 0.22852 0.23877 0.38677 0.22626 0.45184 0.21908 C 0.51691 0.2119 0.52976 0.16767 0.54537 0.15864 " pathEditMode="relative" rAng="0" ptsTypes="aaaA">
                                      <p:cBhvr>
                                        <p:cTn id="32" dur="1500" fill="hold"/>
                                        <p:tgtEl>
                                          <p:spTgt spid="115"/>
                                        </p:tgtEl>
                                        <p:attrNameLst>
                                          <p:attrName>ppt_x</p:attrName>
                                          <p:attrName>ppt_y</p:attrName>
                                        </p:attrNameLst>
                                      </p:cBhvr>
                                      <p:rCtr x="26913" y="11950"/>
                                    </p:animMotion>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par>
                          <p:cTn id="37" fill="hold">
                            <p:stCondLst>
                              <p:cond delay="0"/>
                            </p:stCondLst>
                            <p:childTnLst>
                              <p:par>
                                <p:cTn id="38" presetID="0" presetClass="path" presetSubtype="0" accel="50000" decel="50000" fill="hold" grpId="1" nodeType="afterEffect">
                                  <p:stCondLst>
                                    <p:cond delay="0"/>
                                  </p:stCondLst>
                                  <p:childTnLst>
                                    <p:animMotion origin="layout" path="M 0.00712 4.56693E-6 C 0.07866 -0.02849 0.15072 -0.05628 0.22591 -0.07018 C 0.30109 -0.08384 0.38826 -0.07759 0.45737 -0.08245 C 0.5263 -0.08731 0.58274 -0.0938 0.64004 -0.09982 " pathEditMode="relative" rAng="0" ptsTypes="aaaA">
                                      <p:cBhvr>
                                        <p:cTn id="39" dur="1500" fill="hold"/>
                                        <p:tgtEl>
                                          <p:spTgt spid="62"/>
                                        </p:tgtEl>
                                        <p:attrNameLst>
                                          <p:attrName>ppt_x</p:attrName>
                                          <p:attrName>ppt_y</p:attrName>
                                        </p:attrNameLst>
                                      </p:cBhvr>
                                      <p:rCtr x="31637" y="-5002"/>
                                    </p:animMotion>
                                  </p:childTnLst>
                                </p:cTn>
                              </p:par>
                            </p:childTnLst>
                          </p:cTn>
                        </p:par>
                        <p:par>
                          <p:cTn id="40" fill="hold">
                            <p:stCondLst>
                              <p:cond delay="1500"/>
                            </p:stCondLst>
                            <p:childTnLst>
                              <p:par>
                                <p:cTn id="41" presetID="1" presetClass="exit" presetSubtype="0" fill="hold" grpId="2" nodeType="afterEffect">
                                  <p:stCondLst>
                                    <p:cond delay="0"/>
                                  </p:stCondLst>
                                  <p:childTnLst>
                                    <p:set>
                                      <p:cBhvr>
                                        <p:cTn id="42" dur="1" fill="hold">
                                          <p:stCondLst>
                                            <p:cond delay="0"/>
                                          </p:stCondLst>
                                        </p:cTn>
                                        <p:tgtEl>
                                          <p:spTgt spid="62"/>
                                        </p:tgtEl>
                                        <p:attrNameLst>
                                          <p:attrName>style.visibility</p:attrName>
                                        </p:attrNameLst>
                                      </p:cBhvr>
                                      <p:to>
                                        <p:strVal val="hidden"/>
                                      </p:to>
                                    </p:set>
                                  </p:childTnLst>
                                </p:cTn>
                              </p:par>
                            </p:childTnLst>
                          </p:cTn>
                        </p:par>
                        <p:par>
                          <p:cTn id="43" fill="hold">
                            <p:stCondLst>
                              <p:cond delay="1500"/>
                            </p:stCondLst>
                            <p:childTnLst>
                              <p:par>
                                <p:cTn id="44" presetID="1" presetClass="entr" presetSubtype="0" fill="hold" grpId="0" nodeType="afterEffect">
                                  <p:stCondLst>
                                    <p:cond delay="0"/>
                                  </p:stCondLst>
                                  <p:childTnLst>
                                    <p:set>
                                      <p:cBhvr>
                                        <p:cTn id="45" dur="1" fill="hold">
                                          <p:stCondLst>
                                            <p:cond delay="0"/>
                                          </p:stCondLst>
                                        </p:cTn>
                                        <p:tgtEl>
                                          <p:spTgt spid="6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1" nodeType="clickEffect">
                                  <p:stCondLst>
                                    <p:cond delay="0"/>
                                  </p:stCondLst>
                                  <p:childTnLst>
                                    <p:set>
                                      <p:cBhvr>
                                        <p:cTn id="49" dur="1" fill="hold">
                                          <p:stCondLst>
                                            <p:cond delay="0"/>
                                          </p:stCondLst>
                                        </p:cTn>
                                        <p:tgtEl>
                                          <p:spTgt spid="6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5"/>
                                        </p:tgtEl>
                                        <p:attrNameLst>
                                          <p:attrName>style.visibility</p:attrName>
                                        </p:attrNameLst>
                                      </p:cBhvr>
                                      <p:to>
                                        <p:strVal val="visible"/>
                                      </p:to>
                                    </p:set>
                                  </p:childTnLst>
                                </p:cTn>
                              </p:par>
                              <p:par>
                                <p:cTn id="54" presetID="1" presetClass="exit" presetSubtype="0" fill="hold" grpId="2" nodeType="withEffect">
                                  <p:stCondLst>
                                    <p:cond delay="0"/>
                                  </p:stCondLst>
                                  <p:childTnLst>
                                    <p:set>
                                      <p:cBhvr>
                                        <p:cTn id="55" dur="1" fill="hold">
                                          <p:stCondLst>
                                            <p:cond delay="0"/>
                                          </p:stCondLst>
                                        </p:cTn>
                                        <p:tgtEl>
                                          <p:spTgt spid="64"/>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65"/>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7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75"/>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7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77"/>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2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26"/>
                                        </p:tgtEl>
                                        <p:attrNameLst>
                                          <p:attrName>style.visibility</p:attrName>
                                        </p:attrNameLst>
                                      </p:cBhvr>
                                      <p:to>
                                        <p:strVal val="visible"/>
                                      </p:to>
                                    </p:set>
                                  </p:childTnLst>
                                </p:cTn>
                              </p:par>
                              <p:par>
                                <p:cTn id="80" presetID="1" presetClass="exit" presetSubtype="0" fill="hold" grpId="1" nodeType="withEffect">
                                  <p:stCondLst>
                                    <p:cond delay="0"/>
                                  </p:stCondLst>
                                  <p:childTnLst>
                                    <p:set>
                                      <p:cBhvr>
                                        <p:cTn id="81" dur="1" fill="hold">
                                          <p:stCondLst>
                                            <p:cond delay="0"/>
                                          </p:stCondLst>
                                        </p:cTn>
                                        <p:tgtEl>
                                          <p:spTgt spid="125"/>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127"/>
                                        </p:tgtEl>
                                        <p:attrNameLst>
                                          <p:attrName>style.visibility</p:attrName>
                                        </p:attrNameLst>
                                      </p:cBhvr>
                                      <p:to>
                                        <p:strVal val="visible"/>
                                      </p:to>
                                    </p:set>
                                  </p:childTnLst>
                                </p:cTn>
                              </p:par>
                              <p:par>
                                <p:cTn id="86" presetID="1" presetClass="exit" presetSubtype="0" fill="hold" grpId="1" nodeType="withEffect">
                                  <p:stCondLst>
                                    <p:cond delay="0"/>
                                  </p:stCondLst>
                                  <p:childTnLst>
                                    <p:set>
                                      <p:cBhvr>
                                        <p:cTn id="87" dur="1" fill="hold">
                                          <p:stCondLst>
                                            <p:cond delay="0"/>
                                          </p:stCondLst>
                                        </p:cTn>
                                        <p:tgtEl>
                                          <p:spTgt spid="126"/>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128"/>
                                        </p:tgtEl>
                                        <p:attrNameLst>
                                          <p:attrName>style.visibility</p:attrName>
                                        </p:attrNameLst>
                                      </p:cBhvr>
                                      <p:to>
                                        <p:strVal val="visible"/>
                                      </p:to>
                                    </p:set>
                                  </p:childTnLst>
                                </p:cTn>
                              </p:par>
                              <p:par>
                                <p:cTn id="92" presetID="1" presetClass="exit" presetSubtype="0" fill="hold" grpId="1" nodeType="withEffect">
                                  <p:stCondLst>
                                    <p:cond delay="0"/>
                                  </p:stCondLst>
                                  <p:childTnLst>
                                    <p:set>
                                      <p:cBhvr>
                                        <p:cTn id="93" dur="1" fill="hold">
                                          <p:stCondLst>
                                            <p:cond delay="0"/>
                                          </p:stCondLst>
                                        </p:cTn>
                                        <p:tgtEl>
                                          <p:spTgt spid="1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2" grpId="1" animBg="1"/>
      <p:bldP spid="95" grpId="0" animBg="1"/>
      <p:bldP spid="95" grpId="1" animBg="1"/>
      <p:bldP spid="95" grpId="2" animBg="1"/>
      <p:bldP spid="114" grpId="0" animBg="1"/>
      <p:bldP spid="115" grpId="0" animBg="1"/>
      <p:bldP spid="115" grpId="1" animBg="1"/>
      <p:bldP spid="62" grpId="0" animBg="1"/>
      <p:bldP spid="62" grpId="1" animBg="1"/>
      <p:bldP spid="62" grpId="2" animBg="1"/>
      <p:bldP spid="63" grpId="0" animBg="1"/>
      <p:bldP spid="64" grpId="1" animBg="1"/>
      <p:bldP spid="64" grpId="2" animBg="1"/>
      <p:bldP spid="65" grpId="0" animBg="1"/>
      <p:bldP spid="65" grpId="1" animBg="1"/>
      <p:bldP spid="75" grpId="0" animBg="1"/>
      <p:bldP spid="75" grpId="1" animBg="1"/>
      <p:bldP spid="77" grpId="0" animBg="1"/>
      <p:bldP spid="77" grpId="1" animBg="1"/>
      <p:bldP spid="125" grpId="0" animBg="1"/>
      <p:bldP spid="125" grpId="1" animBg="1"/>
      <p:bldP spid="126" grpId="0" animBg="1"/>
      <p:bldP spid="126" grpId="1" animBg="1"/>
      <p:bldP spid="127" grpId="0" animBg="1"/>
      <p:bldP spid="127" grpId="1" animBg="1"/>
      <p:bldP spid="1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Memory accessing of diff. threads</a:t>
            </a:r>
            <a:endParaRPr kumimoji="1" lang="zh-CN" altLang="en-US" b="1" dirty="0"/>
          </a:p>
        </p:txBody>
      </p:sp>
      <p:sp>
        <p:nvSpPr>
          <p:cNvPr id="5" name="矩形 4"/>
          <p:cNvSpPr/>
          <p:nvPr/>
        </p:nvSpPr>
        <p:spPr>
          <a:xfrm>
            <a:off x="1142243" y="3962379"/>
            <a:ext cx="1580276" cy="1143046"/>
          </a:xfrm>
          <a:prstGeom prst="rect">
            <a:avLst/>
          </a:prstGeom>
          <a:solidFill>
            <a:srgbClr val="FFFFF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6" name="直线连接符 5"/>
          <p:cNvCxnSpPr/>
          <p:nvPr/>
        </p:nvCxnSpPr>
        <p:spPr>
          <a:xfrm>
            <a:off x="1142242" y="4234556"/>
            <a:ext cx="158027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 name="直线连接符 6"/>
          <p:cNvCxnSpPr/>
          <p:nvPr/>
        </p:nvCxnSpPr>
        <p:spPr>
          <a:xfrm>
            <a:off x="1150150" y="4819771"/>
            <a:ext cx="155587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 name="直线连接符 7"/>
          <p:cNvCxnSpPr/>
          <p:nvPr/>
        </p:nvCxnSpPr>
        <p:spPr>
          <a:xfrm>
            <a:off x="1146521" y="4518922"/>
            <a:ext cx="158027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0" name="矩形 9"/>
          <p:cNvSpPr/>
          <p:nvPr/>
        </p:nvSpPr>
        <p:spPr>
          <a:xfrm>
            <a:off x="3007179" y="3962379"/>
            <a:ext cx="1580276" cy="1143046"/>
          </a:xfrm>
          <a:prstGeom prst="rect">
            <a:avLst/>
          </a:prstGeom>
          <a:solidFill>
            <a:srgbClr val="FFFFF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11" name="直线连接符 10"/>
          <p:cNvCxnSpPr/>
          <p:nvPr/>
        </p:nvCxnSpPr>
        <p:spPr>
          <a:xfrm>
            <a:off x="3020998" y="4233064"/>
            <a:ext cx="158027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 name="直线连接符 11"/>
          <p:cNvCxnSpPr/>
          <p:nvPr/>
        </p:nvCxnSpPr>
        <p:spPr>
          <a:xfrm>
            <a:off x="3020998" y="4819771"/>
            <a:ext cx="155587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 name="直线连接符 12"/>
          <p:cNvCxnSpPr/>
          <p:nvPr/>
        </p:nvCxnSpPr>
        <p:spPr>
          <a:xfrm>
            <a:off x="3020998" y="4518922"/>
            <a:ext cx="158027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4" name="文本框 13"/>
          <p:cNvSpPr txBox="1"/>
          <p:nvPr/>
        </p:nvSpPr>
        <p:spPr>
          <a:xfrm>
            <a:off x="1483740" y="5105425"/>
            <a:ext cx="1020903" cy="461665"/>
          </a:xfrm>
          <a:prstGeom prst="rect">
            <a:avLst/>
          </a:prstGeom>
          <a:noFill/>
        </p:spPr>
        <p:txBody>
          <a:bodyPr wrap="square" rtlCol="0">
            <a:spAutoFit/>
          </a:bodyPr>
          <a:lstStyle/>
          <a:p>
            <a:r>
              <a:rPr kumimoji="1" lang="en-US" altLang="zh-CN" sz="2400" dirty="0"/>
              <a:t>Bank1</a:t>
            </a:r>
            <a:endParaRPr kumimoji="1" lang="zh-CN" altLang="en-US" sz="2400" dirty="0"/>
          </a:p>
        </p:txBody>
      </p:sp>
      <p:sp>
        <p:nvSpPr>
          <p:cNvPr id="15" name="文本框 14"/>
          <p:cNvSpPr txBox="1"/>
          <p:nvPr/>
        </p:nvSpPr>
        <p:spPr>
          <a:xfrm>
            <a:off x="3345734" y="5105425"/>
            <a:ext cx="1022001" cy="461665"/>
          </a:xfrm>
          <a:prstGeom prst="rect">
            <a:avLst/>
          </a:prstGeom>
          <a:noFill/>
        </p:spPr>
        <p:txBody>
          <a:bodyPr wrap="square" rtlCol="0">
            <a:spAutoFit/>
          </a:bodyPr>
          <a:lstStyle/>
          <a:p>
            <a:r>
              <a:rPr kumimoji="1" lang="en-US" altLang="zh-CN" sz="2400" dirty="0"/>
              <a:t>Bank2</a:t>
            </a:r>
            <a:endParaRPr kumimoji="1" lang="zh-CN" altLang="en-US" sz="2400" dirty="0"/>
          </a:p>
        </p:txBody>
      </p:sp>
      <p:sp>
        <p:nvSpPr>
          <p:cNvPr id="26" name="矩形 25"/>
          <p:cNvSpPr/>
          <p:nvPr/>
        </p:nvSpPr>
        <p:spPr>
          <a:xfrm>
            <a:off x="4863442" y="3956034"/>
            <a:ext cx="1580276" cy="1143046"/>
          </a:xfrm>
          <a:prstGeom prst="rect">
            <a:avLst/>
          </a:prstGeom>
          <a:solidFill>
            <a:srgbClr val="FFFFF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27" name="直线连接符 26"/>
          <p:cNvCxnSpPr/>
          <p:nvPr/>
        </p:nvCxnSpPr>
        <p:spPr>
          <a:xfrm>
            <a:off x="4877261" y="4226719"/>
            <a:ext cx="158027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直线连接符 27"/>
          <p:cNvCxnSpPr/>
          <p:nvPr/>
        </p:nvCxnSpPr>
        <p:spPr>
          <a:xfrm>
            <a:off x="4877261" y="4813426"/>
            <a:ext cx="155587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直线连接符 28"/>
          <p:cNvCxnSpPr/>
          <p:nvPr/>
        </p:nvCxnSpPr>
        <p:spPr>
          <a:xfrm>
            <a:off x="4877261" y="4512577"/>
            <a:ext cx="158027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0" name="文本框 29"/>
          <p:cNvSpPr txBox="1"/>
          <p:nvPr/>
        </p:nvSpPr>
        <p:spPr>
          <a:xfrm>
            <a:off x="5178480" y="5099080"/>
            <a:ext cx="1028532" cy="461665"/>
          </a:xfrm>
          <a:prstGeom prst="rect">
            <a:avLst/>
          </a:prstGeom>
          <a:noFill/>
        </p:spPr>
        <p:txBody>
          <a:bodyPr wrap="square" rtlCol="0">
            <a:spAutoFit/>
          </a:bodyPr>
          <a:lstStyle/>
          <a:p>
            <a:r>
              <a:rPr kumimoji="1" lang="en-US" altLang="zh-CN" sz="2400" dirty="0"/>
              <a:t>Bank3</a:t>
            </a:r>
            <a:endParaRPr kumimoji="1" lang="zh-CN" altLang="en-US" sz="2400" dirty="0"/>
          </a:p>
        </p:txBody>
      </p:sp>
      <p:sp>
        <p:nvSpPr>
          <p:cNvPr id="31" name="矩形 30"/>
          <p:cNvSpPr/>
          <p:nvPr/>
        </p:nvSpPr>
        <p:spPr>
          <a:xfrm>
            <a:off x="6736633" y="3945451"/>
            <a:ext cx="1580276" cy="1143046"/>
          </a:xfrm>
          <a:prstGeom prst="rect">
            <a:avLst/>
          </a:prstGeom>
          <a:solidFill>
            <a:srgbClr val="FFFFF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2" name="直线连接符 31"/>
          <p:cNvCxnSpPr/>
          <p:nvPr/>
        </p:nvCxnSpPr>
        <p:spPr>
          <a:xfrm>
            <a:off x="6750452" y="4216136"/>
            <a:ext cx="158027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3" name="直线连接符 32"/>
          <p:cNvCxnSpPr/>
          <p:nvPr/>
        </p:nvCxnSpPr>
        <p:spPr>
          <a:xfrm>
            <a:off x="6750452" y="4802843"/>
            <a:ext cx="155587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4" name="直线连接符 33"/>
          <p:cNvCxnSpPr/>
          <p:nvPr/>
        </p:nvCxnSpPr>
        <p:spPr>
          <a:xfrm>
            <a:off x="6750452" y="4501994"/>
            <a:ext cx="158027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5" name="文本框 34"/>
          <p:cNvSpPr txBox="1"/>
          <p:nvPr/>
        </p:nvSpPr>
        <p:spPr>
          <a:xfrm>
            <a:off x="7068132" y="5088497"/>
            <a:ext cx="1053608" cy="461665"/>
          </a:xfrm>
          <a:prstGeom prst="rect">
            <a:avLst/>
          </a:prstGeom>
          <a:noFill/>
        </p:spPr>
        <p:txBody>
          <a:bodyPr wrap="square" rtlCol="0">
            <a:spAutoFit/>
          </a:bodyPr>
          <a:lstStyle/>
          <a:p>
            <a:r>
              <a:rPr kumimoji="1" lang="en-US" altLang="zh-CN" sz="2400" dirty="0"/>
              <a:t>Bank4</a:t>
            </a:r>
            <a:endParaRPr kumimoji="1" lang="zh-CN" altLang="en-US" sz="2400" dirty="0"/>
          </a:p>
        </p:txBody>
      </p:sp>
      <p:sp>
        <p:nvSpPr>
          <p:cNvPr id="36" name="矩形 35"/>
          <p:cNvSpPr/>
          <p:nvPr/>
        </p:nvSpPr>
        <p:spPr>
          <a:xfrm>
            <a:off x="1150150" y="3577167"/>
            <a:ext cx="1576648" cy="2751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7" name="矩形 36"/>
          <p:cNvSpPr/>
          <p:nvPr/>
        </p:nvSpPr>
        <p:spPr>
          <a:xfrm>
            <a:off x="3007179" y="3566583"/>
            <a:ext cx="1576648" cy="2751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38" name="矩形 37"/>
          <p:cNvSpPr/>
          <p:nvPr/>
        </p:nvSpPr>
        <p:spPr>
          <a:xfrm>
            <a:off x="4859724" y="3566583"/>
            <a:ext cx="1576648" cy="2751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39" name="矩形 38"/>
          <p:cNvSpPr/>
          <p:nvPr/>
        </p:nvSpPr>
        <p:spPr>
          <a:xfrm>
            <a:off x="6729678" y="3566583"/>
            <a:ext cx="1576648" cy="2751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48" name="圆角矩形 47"/>
          <p:cNvSpPr/>
          <p:nvPr/>
        </p:nvSpPr>
        <p:spPr>
          <a:xfrm>
            <a:off x="1152825" y="4265193"/>
            <a:ext cx="1555874" cy="247384"/>
          </a:xfrm>
          <a:prstGeom prst="round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40" name="圆角矩形 39"/>
          <p:cNvSpPr/>
          <p:nvPr/>
        </p:nvSpPr>
        <p:spPr>
          <a:xfrm>
            <a:off x="3564108" y="1811244"/>
            <a:ext cx="317500" cy="264312"/>
          </a:xfrm>
          <a:prstGeom prst="roundRect">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1" name="圆角矩形 40"/>
          <p:cNvSpPr/>
          <p:nvPr/>
        </p:nvSpPr>
        <p:spPr>
          <a:xfrm>
            <a:off x="5107925" y="1811244"/>
            <a:ext cx="317500" cy="264312"/>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2" name="圆角矩形 41"/>
          <p:cNvSpPr/>
          <p:nvPr/>
        </p:nvSpPr>
        <p:spPr>
          <a:xfrm>
            <a:off x="3716508" y="1963644"/>
            <a:ext cx="317500" cy="264312"/>
          </a:xfrm>
          <a:prstGeom prst="roundRect">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3" name="圆角矩形 42"/>
          <p:cNvSpPr/>
          <p:nvPr/>
        </p:nvSpPr>
        <p:spPr>
          <a:xfrm>
            <a:off x="3868908" y="2116044"/>
            <a:ext cx="317500" cy="264312"/>
          </a:xfrm>
          <a:prstGeom prst="roundRect">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4" name="圆角矩形 43"/>
          <p:cNvSpPr/>
          <p:nvPr/>
        </p:nvSpPr>
        <p:spPr>
          <a:xfrm>
            <a:off x="4021308" y="2268444"/>
            <a:ext cx="317500" cy="264312"/>
          </a:xfrm>
          <a:prstGeom prst="roundRect">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5" name="圆角矩形 44"/>
          <p:cNvSpPr/>
          <p:nvPr/>
        </p:nvSpPr>
        <p:spPr>
          <a:xfrm>
            <a:off x="5260325" y="1963644"/>
            <a:ext cx="317500" cy="264312"/>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6" name="圆角矩形 45"/>
          <p:cNvSpPr/>
          <p:nvPr/>
        </p:nvSpPr>
        <p:spPr>
          <a:xfrm>
            <a:off x="5412725" y="2116044"/>
            <a:ext cx="317500" cy="264312"/>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7" name="圆角矩形 46"/>
          <p:cNvSpPr/>
          <p:nvPr/>
        </p:nvSpPr>
        <p:spPr>
          <a:xfrm>
            <a:off x="5565125" y="2268444"/>
            <a:ext cx="317500" cy="264312"/>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0" name="圆角矩形 49"/>
          <p:cNvSpPr/>
          <p:nvPr/>
        </p:nvSpPr>
        <p:spPr>
          <a:xfrm>
            <a:off x="1152825" y="4549334"/>
            <a:ext cx="1555874" cy="247384"/>
          </a:xfrm>
          <a:prstGeom prst="round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51" name="圆角矩形 50"/>
          <p:cNvSpPr/>
          <p:nvPr/>
        </p:nvSpPr>
        <p:spPr>
          <a:xfrm>
            <a:off x="3020998" y="4254610"/>
            <a:ext cx="1555874" cy="247384"/>
          </a:xfrm>
          <a:prstGeom prst="round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52" name="圆角矩形 51"/>
          <p:cNvSpPr/>
          <p:nvPr/>
        </p:nvSpPr>
        <p:spPr>
          <a:xfrm>
            <a:off x="4878078" y="4840952"/>
            <a:ext cx="1555874" cy="247384"/>
          </a:xfrm>
          <a:prstGeom prst="round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53" name="圆角矩形 52"/>
          <p:cNvSpPr/>
          <p:nvPr/>
        </p:nvSpPr>
        <p:spPr>
          <a:xfrm>
            <a:off x="6753689" y="3956034"/>
            <a:ext cx="1555874" cy="247384"/>
          </a:xfrm>
          <a:prstGeom prst="round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3" name="文本框 2"/>
          <p:cNvSpPr txBox="1"/>
          <p:nvPr/>
        </p:nvSpPr>
        <p:spPr>
          <a:xfrm>
            <a:off x="1311042" y="3515373"/>
            <a:ext cx="1261863" cy="369332"/>
          </a:xfrm>
          <a:prstGeom prst="rect">
            <a:avLst/>
          </a:prstGeom>
          <a:noFill/>
        </p:spPr>
        <p:txBody>
          <a:bodyPr wrap="square" rtlCol="0">
            <a:spAutoFit/>
          </a:bodyPr>
          <a:lstStyle/>
          <a:p>
            <a:r>
              <a:rPr kumimoji="1" lang="en-US" altLang="zh-CN" dirty="0" smtClean="0"/>
              <a:t>Row-Buffer</a:t>
            </a:r>
            <a:endParaRPr kumimoji="1" lang="zh-CN" altLang="en-US" dirty="0"/>
          </a:p>
        </p:txBody>
      </p:sp>
      <p:sp>
        <p:nvSpPr>
          <p:cNvPr id="49" name="文本框 48"/>
          <p:cNvSpPr txBox="1"/>
          <p:nvPr/>
        </p:nvSpPr>
        <p:spPr>
          <a:xfrm>
            <a:off x="3155511" y="3506427"/>
            <a:ext cx="1261863" cy="369332"/>
          </a:xfrm>
          <a:prstGeom prst="rect">
            <a:avLst/>
          </a:prstGeom>
          <a:noFill/>
        </p:spPr>
        <p:txBody>
          <a:bodyPr wrap="square" rtlCol="0">
            <a:spAutoFit/>
          </a:bodyPr>
          <a:lstStyle/>
          <a:p>
            <a:r>
              <a:rPr kumimoji="1" lang="en-US" altLang="zh-CN" dirty="0" smtClean="0"/>
              <a:t>Row-Buffer</a:t>
            </a:r>
            <a:endParaRPr kumimoji="1" lang="zh-CN" altLang="en-US" dirty="0"/>
          </a:p>
        </p:txBody>
      </p:sp>
      <p:sp>
        <p:nvSpPr>
          <p:cNvPr id="54" name="文本框 53"/>
          <p:cNvSpPr txBox="1"/>
          <p:nvPr/>
        </p:nvSpPr>
        <p:spPr>
          <a:xfrm>
            <a:off x="5028837" y="3505131"/>
            <a:ext cx="1261863" cy="369332"/>
          </a:xfrm>
          <a:prstGeom prst="rect">
            <a:avLst/>
          </a:prstGeom>
          <a:noFill/>
        </p:spPr>
        <p:txBody>
          <a:bodyPr wrap="square" rtlCol="0">
            <a:spAutoFit/>
          </a:bodyPr>
          <a:lstStyle/>
          <a:p>
            <a:r>
              <a:rPr kumimoji="1" lang="en-US" altLang="zh-CN" dirty="0" smtClean="0"/>
              <a:t>Row-Buffer</a:t>
            </a:r>
            <a:endParaRPr kumimoji="1" lang="zh-CN" altLang="en-US" dirty="0"/>
          </a:p>
        </p:txBody>
      </p:sp>
      <p:sp>
        <p:nvSpPr>
          <p:cNvPr id="55" name="文本框 54"/>
          <p:cNvSpPr txBox="1"/>
          <p:nvPr/>
        </p:nvSpPr>
        <p:spPr>
          <a:xfrm>
            <a:off x="6932942" y="3513385"/>
            <a:ext cx="1261863" cy="369332"/>
          </a:xfrm>
          <a:prstGeom prst="rect">
            <a:avLst/>
          </a:prstGeom>
          <a:noFill/>
        </p:spPr>
        <p:txBody>
          <a:bodyPr wrap="square" rtlCol="0">
            <a:spAutoFit/>
          </a:bodyPr>
          <a:lstStyle/>
          <a:p>
            <a:r>
              <a:rPr kumimoji="1" lang="en-US" altLang="zh-CN" dirty="0" smtClean="0"/>
              <a:t>Row-Buffer</a:t>
            </a:r>
            <a:endParaRPr kumimoji="1" lang="zh-CN" altLang="en-US" dirty="0"/>
          </a:p>
        </p:txBody>
      </p:sp>
      <p:sp>
        <p:nvSpPr>
          <p:cNvPr id="9" name="文本框 8"/>
          <p:cNvSpPr txBox="1"/>
          <p:nvPr/>
        </p:nvSpPr>
        <p:spPr>
          <a:xfrm>
            <a:off x="3129407" y="1346570"/>
            <a:ext cx="1447465" cy="461665"/>
          </a:xfrm>
          <a:prstGeom prst="rect">
            <a:avLst/>
          </a:prstGeom>
          <a:noFill/>
        </p:spPr>
        <p:txBody>
          <a:bodyPr wrap="square" rtlCol="0">
            <a:spAutoFit/>
          </a:bodyPr>
          <a:lstStyle/>
          <a:p>
            <a:r>
              <a:rPr kumimoji="1" lang="en-US" altLang="zh-CN" sz="2400" b="1" dirty="0" smtClean="0"/>
              <a:t>Stream</a:t>
            </a:r>
            <a:endParaRPr kumimoji="1" lang="zh-CN" altLang="en-US" sz="2400" b="1" dirty="0"/>
          </a:p>
        </p:txBody>
      </p:sp>
      <p:sp>
        <p:nvSpPr>
          <p:cNvPr id="56" name="文本框 55"/>
          <p:cNvSpPr txBox="1"/>
          <p:nvPr/>
        </p:nvSpPr>
        <p:spPr>
          <a:xfrm>
            <a:off x="4688992" y="1334919"/>
            <a:ext cx="1447465" cy="461665"/>
          </a:xfrm>
          <a:prstGeom prst="rect">
            <a:avLst/>
          </a:prstGeom>
          <a:noFill/>
        </p:spPr>
        <p:txBody>
          <a:bodyPr wrap="square" rtlCol="0">
            <a:spAutoFit/>
          </a:bodyPr>
          <a:lstStyle/>
          <a:p>
            <a:r>
              <a:rPr kumimoji="1" lang="en-US" altLang="zh-CN" sz="2400" b="1" dirty="0" smtClean="0"/>
              <a:t>Random</a:t>
            </a:r>
            <a:endParaRPr kumimoji="1" lang="zh-CN" altLang="en-US" sz="2400" b="1" dirty="0"/>
          </a:p>
        </p:txBody>
      </p:sp>
      <p:sp>
        <p:nvSpPr>
          <p:cNvPr id="57" name="圆角矩形 56"/>
          <p:cNvSpPr/>
          <p:nvPr/>
        </p:nvSpPr>
        <p:spPr>
          <a:xfrm>
            <a:off x="3557758" y="1788703"/>
            <a:ext cx="317500" cy="264312"/>
          </a:xfrm>
          <a:prstGeom prst="roundRect">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8" name="圆角矩形 57"/>
          <p:cNvSpPr/>
          <p:nvPr/>
        </p:nvSpPr>
        <p:spPr>
          <a:xfrm>
            <a:off x="3710158" y="1941103"/>
            <a:ext cx="317500" cy="264312"/>
          </a:xfrm>
          <a:prstGeom prst="roundRect">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9" name="圆角矩形 58"/>
          <p:cNvSpPr/>
          <p:nvPr/>
        </p:nvSpPr>
        <p:spPr>
          <a:xfrm>
            <a:off x="3862558" y="2093503"/>
            <a:ext cx="317500" cy="264312"/>
          </a:xfrm>
          <a:prstGeom prst="roundRect">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0" name="圆角矩形 59"/>
          <p:cNvSpPr/>
          <p:nvPr/>
        </p:nvSpPr>
        <p:spPr>
          <a:xfrm>
            <a:off x="4014958" y="2245903"/>
            <a:ext cx="317500" cy="264312"/>
          </a:xfrm>
          <a:prstGeom prst="roundRect">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1" name="圆角矩形 60"/>
          <p:cNvSpPr/>
          <p:nvPr/>
        </p:nvSpPr>
        <p:spPr>
          <a:xfrm>
            <a:off x="5020720" y="1768459"/>
            <a:ext cx="317500" cy="264312"/>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2" name="圆角矩形 61"/>
          <p:cNvSpPr/>
          <p:nvPr/>
        </p:nvSpPr>
        <p:spPr>
          <a:xfrm>
            <a:off x="5173120" y="1920859"/>
            <a:ext cx="317500" cy="264312"/>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3" name="圆角矩形 62"/>
          <p:cNvSpPr/>
          <p:nvPr/>
        </p:nvSpPr>
        <p:spPr>
          <a:xfrm>
            <a:off x="5325520" y="2073259"/>
            <a:ext cx="317500" cy="264312"/>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4" name="圆角矩形 63"/>
          <p:cNvSpPr/>
          <p:nvPr/>
        </p:nvSpPr>
        <p:spPr>
          <a:xfrm>
            <a:off x="5477920" y="2225659"/>
            <a:ext cx="317500" cy="264312"/>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65" name="图片 64"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222" y="6210431"/>
            <a:ext cx="1045778" cy="656852"/>
          </a:xfrm>
          <a:prstGeom prst="rect">
            <a:avLst/>
          </a:prstGeom>
        </p:spPr>
      </p:pic>
    </p:spTree>
    <p:extLst>
      <p:ext uri="{BB962C8B-B14F-4D97-AF65-F5344CB8AC3E}">
        <p14:creationId xmlns:p14="http://schemas.microsoft.com/office/powerpoint/2010/main" val="2713480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94444E-6 0 C -0.00781 0.03032 -0.01545 0.06088 -0.04844 0.07616 C -0.08143 0.0919 -0.15764 0.0581 -0.19774 0.09375 C -0.23785 0.1294 -0.27327 0.2581 -0.28837 0.29005 " pathEditMode="relative" rAng="0" ptsTypes="aaaA">
                                      <p:cBhvr>
                                        <p:cTn id="6" dur="1000" fill="hold"/>
                                        <p:tgtEl>
                                          <p:spTgt spid="44"/>
                                        </p:tgtEl>
                                        <p:attrNameLst>
                                          <p:attrName>ppt_x</p:attrName>
                                          <p:attrName>ppt_y</p:attrName>
                                        </p:attrNameLst>
                                      </p:cBhvr>
                                      <p:rCtr x="-14427" y="14491"/>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4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grpId="1" nodeType="clickEffect">
                                  <p:stCondLst>
                                    <p:cond delay="0"/>
                                  </p:stCondLst>
                                  <p:childTnLst>
                                    <p:animMotion origin="layout" path="M 0 0 C 0 0 0 -0.04861 0 -0.09722 " pathEditMode="relative" ptsTypes="aA">
                                      <p:cBhvr>
                                        <p:cTn id="17" dur="2000" fill="hold"/>
                                        <p:tgtEl>
                                          <p:spTgt spid="48"/>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0" nodeType="clickEffect">
                                  <p:stCondLst>
                                    <p:cond delay="0"/>
                                  </p:stCondLst>
                                  <p:childTnLst>
                                    <p:animMotion origin="layout" path="M 0.00104 -0.00093 C -0.09514 0.08866 -0.19114 0.17824 -0.22934 0.21366 " pathEditMode="relative" rAng="0" ptsTypes="aA">
                                      <p:cBhvr>
                                        <p:cTn id="21" dur="1000" fill="hold"/>
                                        <p:tgtEl>
                                          <p:spTgt spid="43"/>
                                        </p:tgtEl>
                                        <p:attrNameLst>
                                          <p:attrName>ppt_x</p:attrName>
                                          <p:attrName>ppt_y</p:attrName>
                                        </p:attrNameLst>
                                      </p:cBhvr>
                                      <p:rCtr x="-11528" y="10718"/>
                                    </p:animMotion>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0" nodeType="clickEffect">
                                  <p:stCondLst>
                                    <p:cond delay="0"/>
                                  </p:stCondLst>
                                  <p:childTnLst>
                                    <p:animMotion origin="layout" path="M -4.72222E-6 4.44444E-6 C -4.72222E-6 4.44444E-6 -0.08854 0.11828 -0.17708 0.2368 " pathEditMode="relative" rAng="0" ptsTypes="aA">
                                      <p:cBhvr>
                                        <p:cTn id="25" dur="1000" fill="hold"/>
                                        <p:tgtEl>
                                          <p:spTgt spid="42"/>
                                        </p:tgtEl>
                                        <p:attrNameLst>
                                          <p:attrName>ppt_x</p:attrName>
                                          <p:attrName>ppt_y</p:attrName>
                                        </p:attrNameLst>
                                      </p:cBhvr>
                                      <p:rCtr x="-8854" y="11829"/>
                                    </p:animMotion>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grpId="0" nodeType="clickEffect">
                                  <p:stCondLst>
                                    <p:cond delay="0"/>
                                  </p:stCondLst>
                                  <p:childTnLst>
                                    <p:animMotion origin="layout" path="M -1.94444E-6 5.55556E-6 C -1.94444E-6 5.55556E-6 -0.06319 0.12964 -0.12622 0.25927 " pathEditMode="relative" ptsTypes="aA">
                                      <p:cBhvr>
                                        <p:cTn id="29" dur="1000" fill="hold"/>
                                        <p:tgtEl>
                                          <p:spTgt spid="40"/>
                                        </p:tgtEl>
                                        <p:attrNameLst>
                                          <p:attrName>ppt_x</p:attrName>
                                          <p:attrName>ppt_y</p:attrName>
                                        </p:attrNameLst>
                                      </p:cBhvr>
                                    </p:animMotion>
                                  </p:childTnLst>
                                </p:cTn>
                              </p:par>
                            </p:childTnLst>
                          </p:cTn>
                        </p:par>
                        <p:par>
                          <p:cTn id="30" fill="hold">
                            <p:stCondLst>
                              <p:cond delay="1000"/>
                            </p:stCondLst>
                            <p:childTnLst>
                              <p:par>
                                <p:cTn id="31" presetID="0" presetClass="path" presetSubtype="0" accel="50000" decel="50000" fill="hold" grpId="0" nodeType="afterEffect">
                                  <p:stCondLst>
                                    <p:cond delay="0"/>
                                  </p:stCondLst>
                                  <p:childTnLst>
                                    <p:animMotion origin="layout" path="M -1.66667E-6 0 C -0.05868 0.02431 -0.11701 0.04884 -0.17726 0.0662 C -0.23767 0.08403 -0.31354 0.0625 -0.36267 0.10602 C -0.41198 0.14931 -0.44201 0.23819 -0.47205 0.32731 " pathEditMode="relative" rAng="0" ptsTypes="aaaA">
                                      <p:cBhvr>
                                        <p:cTn id="32" dur="1500" fill="hold"/>
                                        <p:tgtEl>
                                          <p:spTgt spid="47"/>
                                        </p:tgtEl>
                                        <p:attrNameLst>
                                          <p:attrName>ppt_x</p:attrName>
                                          <p:attrName>ppt_y</p:attrName>
                                        </p:attrNameLst>
                                      </p:cBhvr>
                                      <p:rCtr x="-23611" y="16366"/>
                                    </p:animMotion>
                                  </p:childTnLst>
                                </p:cTn>
                              </p:par>
                            </p:childTnLst>
                          </p:cTn>
                        </p:par>
                        <p:par>
                          <p:cTn id="33" fill="hold">
                            <p:stCondLst>
                              <p:cond delay="2500"/>
                            </p:stCondLst>
                            <p:childTnLst>
                              <p:par>
                                <p:cTn id="34" presetID="1" presetClass="entr" presetSubtype="0" fill="hold" grpId="0" nodeType="afterEffect">
                                  <p:stCondLst>
                                    <p:cond delay="0"/>
                                  </p:stCondLst>
                                  <p:childTnLst>
                                    <p:set>
                                      <p:cBhvr>
                                        <p:cTn id="35" dur="1" fill="hold">
                                          <p:stCondLst>
                                            <p:cond delay="0"/>
                                          </p:stCondLst>
                                        </p:cTn>
                                        <p:tgtEl>
                                          <p:spTgt spid="50"/>
                                        </p:tgtEl>
                                        <p:attrNameLst>
                                          <p:attrName>style.visibility</p:attrName>
                                        </p:attrNameLst>
                                      </p:cBhvr>
                                      <p:to>
                                        <p:strVal val="visible"/>
                                      </p:to>
                                    </p:set>
                                  </p:childTnLst>
                                </p:cTn>
                              </p:par>
                            </p:childTnLst>
                          </p:cTn>
                        </p:par>
                        <p:par>
                          <p:cTn id="36" fill="hold">
                            <p:stCondLst>
                              <p:cond delay="2500"/>
                            </p:stCondLst>
                            <p:childTnLst>
                              <p:par>
                                <p:cTn id="37" presetID="0" presetClass="path" presetSubtype="0" accel="50000" decel="50000" fill="hold" grpId="1" nodeType="afterEffect">
                                  <p:stCondLst>
                                    <p:cond delay="0"/>
                                  </p:stCondLst>
                                  <p:childTnLst>
                                    <p:animMotion origin="layout" path="M 2.16591E-6 -0.00278 C 2.16591E-6 -0.00255 0.00052 -0.07055 0.00104 -0.13833 " pathEditMode="relative" rAng="0" ptsTypes="aA">
                                      <p:cBhvr>
                                        <p:cTn id="38" dur="1000" fill="hold"/>
                                        <p:tgtEl>
                                          <p:spTgt spid="50"/>
                                        </p:tgtEl>
                                        <p:attrNameLst>
                                          <p:attrName>ppt_x</p:attrName>
                                          <p:attrName>ppt_y</p:attrName>
                                        </p:attrNameLst>
                                      </p:cBhvr>
                                      <p:rCtr x="52" y="-6778"/>
                                    </p:animMotion>
                                  </p:childTnLst>
                                </p:cTn>
                              </p:par>
                              <p:par>
                                <p:cTn id="39" presetID="1" presetClass="exit" presetSubtype="0" fill="hold" grpId="1" nodeType="withEffect">
                                  <p:stCondLst>
                                    <p:cond delay="0"/>
                                  </p:stCondLst>
                                  <p:childTnLst>
                                    <p:set>
                                      <p:cBhvr>
                                        <p:cTn id="40" dur="1" fill="hold">
                                          <p:stCondLst>
                                            <p:cond delay="0"/>
                                          </p:stCondLst>
                                        </p:cTn>
                                        <p:tgtEl>
                                          <p:spTgt spid="47"/>
                                        </p:tgtEl>
                                        <p:attrNameLst>
                                          <p:attrName>style.visibility</p:attrName>
                                        </p:attrNameLst>
                                      </p:cBhvr>
                                      <p:to>
                                        <p:strVal val="hidden"/>
                                      </p:to>
                                    </p:set>
                                  </p:childTnLst>
                                </p:cTn>
                              </p:par>
                            </p:childTnLst>
                          </p:cTn>
                        </p:par>
                        <p:par>
                          <p:cTn id="41" fill="hold">
                            <p:stCondLst>
                              <p:cond delay="3500"/>
                            </p:stCondLst>
                            <p:childTnLst>
                              <p:par>
                                <p:cTn id="42" presetID="0" presetClass="path" presetSubtype="0" accel="50000" decel="50000" fill="hold" grpId="0" nodeType="afterEffect">
                                  <p:stCondLst>
                                    <p:cond delay="0"/>
                                  </p:stCondLst>
                                  <p:childTnLst>
                                    <p:animMotion origin="layout" path="M 6.11111E-6 -6.2963E-6 C 6.11111E-6 -6.2963E-6 -0.09669 0.15578 -0.19323 0.3118 " pathEditMode="relative" ptsTypes="aA">
                                      <p:cBhvr>
                                        <p:cTn id="43" dur="1500" fill="hold"/>
                                        <p:tgtEl>
                                          <p:spTgt spid="46"/>
                                        </p:tgtEl>
                                        <p:attrNameLst>
                                          <p:attrName>ppt_x</p:attrName>
                                          <p:attrName>ppt_y</p:attrName>
                                        </p:attrNameLst>
                                      </p:cBhvr>
                                    </p:animMotion>
                                  </p:childTnLst>
                                </p:cTn>
                              </p:par>
                            </p:childTnLst>
                          </p:cTn>
                        </p:par>
                        <p:par>
                          <p:cTn id="44" fill="hold">
                            <p:stCondLst>
                              <p:cond delay="5000"/>
                            </p:stCondLst>
                            <p:childTnLst>
                              <p:par>
                                <p:cTn id="45" presetID="1" presetClass="entr" presetSubtype="0"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par>
                          <p:cTn id="47" fill="hold">
                            <p:stCondLst>
                              <p:cond delay="5000"/>
                            </p:stCondLst>
                            <p:childTnLst>
                              <p:par>
                                <p:cTn id="48" presetID="0" presetClass="path" presetSubtype="0" accel="50000" decel="50000" fill="hold" grpId="1" nodeType="afterEffect">
                                  <p:stCondLst>
                                    <p:cond delay="0"/>
                                  </p:stCondLst>
                                  <p:childTnLst>
                                    <p:animMotion origin="layout" path="M 0 0 C 0 0 0 -0.04792 0 -0.0956 " pathEditMode="relative" ptsTypes="aA">
                                      <p:cBhvr>
                                        <p:cTn id="49" dur="1000" fill="hold"/>
                                        <p:tgtEl>
                                          <p:spTgt spid="51"/>
                                        </p:tgtEl>
                                        <p:attrNameLst>
                                          <p:attrName>ppt_x</p:attrName>
                                          <p:attrName>ppt_y</p:attrName>
                                        </p:attrNameLst>
                                      </p:cBhvr>
                                    </p:animMotion>
                                  </p:childTnLst>
                                </p:cTn>
                              </p:par>
                              <p:par>
                                <p:cTn id="50" presetID="1" presetClass="exit" presetSubtype="0" fill="hold" grpId="1" nodeType="withEffect">
                                  <p:stCondLst>
                                    <p:cond delay="0"/>
                                  </p:stCondLst>
                                  <p:childTnLst>
                                    <p:set>
                                      <p:cBhvr>
                                        <p:cTn id="51" dur="1" fill="hold">
                                          <p:stCondLst>
                                            <p:cond delay="0"/>
                                          </p:stCondLst>
                                        </p:cTn>
                                        <p:tgtEl>
                                          <p:spTgt spid="46"/>
                                        </p:tgtEl>
                                        <p:attrNameLst>
                                          <p:attrName>style.visibility</p:attrName>
                                        </p:attrNameLst>
                                      </p:cBhvr>
                                      <p:to>
                                        <p:strVal val="hidden"/>
                                      </p:to>
                                    </p:set>
                                  </p:childTnLst>
                                </p:cTn>
                              </p:par>
                            </p:childTnLst>
                          </p:cTn>
                        </p:par>
                        <p:par>
                          <p:cTn id="52" fill="hold">
                            <p:stCondLst>
                              <p:cond delay="6000"/>
                            </p:stCondLst>
                            <p:childTnLst>
                              <p:par>
                                <p:cTn id="53" presetID="0" presetClass="path" presetSubtype="0" accel="50000" decel="50000" fill="hold" grpId="0" nodeType="afterEffect">
                                  <p:stCondLst>
                                    <p:cond delay="0"/>
                                  </p:stCondLst>
                                  <p:childTnLst>
                                    <p:animMotion origin="layout" path="M -6.38889E-6 3.7037E-7 C -6.38889E-6 3.7037E-7 -6.38889E-6 0.20833 -6.38889E-6 0.41666 " pathEditMode="relative" ptsTypes="aA">
                                      <p:cBhvr>
                                        <p:cTn id="54" dur="1500" fill="hold"/>
                                        <p:tgtEl>
                                          <p:spTgt spid="45"/>
                                        </p:tgtEl>
                                        <p:attrNameLst>
                                          <p:attrName>ppt_x</p:attrName>
                                          <p:attrName>ppt_y</p:attrName>
                                        </p:attrNameLst>
                                      </p:cBhvr>
                                    </p:animMotion>
                                  </p:childTnLst>
                                </p:cTn>
                              </p:par>
                            </p:childTnLst>
                          </p:cTn>
                        </p:par>
                        <p:par>
                          <p:cTn id="55" fill="hold">
                            <p:stCondLst>
                              <p:cond delay="7500"/>
                            </p:stCondLst>
                            <p:childTnLst>
                              <p:par>
                                <p:cTn id="56" presetID="1" presetClass="entr" presetSubtype="0" fill="hold" grpId="0" nodeType="afterEffect">
                                  <p:stCondLst>
                                    <p:cond delay="0"/>
                                  </p:stCondLst>
                                  <p:childTnLst>
                                    <p:set>
                                      <p:cBhvr>
                                        <p:cTn id="57" dur="1" fill="hold">
                                          <p:stCondLst>
                                            <p:cond delay="0"/>
                                          </p:stCondLst>
                                        </p:cTn>
                                        <p:tgtEl>
                                          <p:spTgt spid="52"/>
                                        </p:tgtEl>
                                        <p:attrNameLst>
                                          <p:attrName>style.visibility</p:attrName>
                                        </p:attrNameLst>
                                      </p:cBhvr>
                                      <p:to>
                                        <p:strVal val="visible"/>
                                      </p:to>
                                    </p:set>
                                  </p:childTnLst>
                                </p:cTn>
                              </p:par>
                            </p:childTnLst>
                          </p:cTn>
                        </p:par>
                        <p:par>
                          <p:cTn id="58" fill="hold">
                            <p:stCondLst>
                              <p:cond delay="7500"/>
                            </p:stCondLst>
                            <p:childTnLst>
                              <p:par>
                                <p:cTn id="59" presetID="0" presetClass="path" presetSubtype="0" accel="50000" decel="50000" fill="hold" grpId="1" nodeType="afterEffect">
                                  <p:stCondLst>
                                    <p:cond delay="0"/>
                                  </p:stCondLst>
                                  <p:childTnLst>
                                    <p:animMotion origin="layout" path="M 0 0 C 0 0 -0.00052 -0.0912 -0.00104 -0.18217 " pathEditMode="relative" ptsTypes="aA">
                                      <p:cBhvr>
                                        <p:cTn id="60" dur="1000" fill="hold"/>
                                        <p:tgtEl>
                                          <p:spTgt spid="52"/>
                                        </p:tgtEl>
                                        <p:attrNameLst>
                                          <p:attrName>ppt_x</p:attrName>
                                          <p:attrName>ppt_y</p:attrName>
                                        </p:attrNameLst>
                                      </p:cBhvr>
                                    </p:animMotion>
                                  </p:childTnLst>
                                </p:cTn>
                              </p:par>
                              <p:par>
                                <p:cTn id="61" presetID="1" presetClass="exit" presetSubtype="0" fill="hold" grpId="1" nodeType="withEffect">
                                  <p:stCondLst>
                                    <p:cond delay="0"/>
                                  </p:stCondLst>
                                  <p:childTnLst>
                                    <p:set>
                                      <p:cBhvr>
                                        <p:cTn id="62" dur="1" fill="hold">
                                          <p:stCondLst>
                                            <p:cond delay="0"/>
                                          </p:stCondLst>
                                        </p:cTn>
                                        <p:tgtEl>
                                          <p:spTgt spid="45"/>
                                        </p:tgtEl>
                                        <p:attrNameLst>
                                          <p:attrName>style.visibility</p:attrName>
                                        </p:attrNameLst>
                                      </p:cBhvr>
                                      <p:to>
                                        <p:strVal val="hidden"/>
                                      </p:to>
                                    </p:set>
                                  </p:childTnLst>
                                </p:cTn>
                              </p:par>
                            </p:childTnLst>
                          </p:cTn>
                        </p:par>
                        <p:par>
                          <p:cTn id="63" fill="hold">
                            <p:stCondLst>
                              <p:cond delay="8500"/>
                            </p:stCondLst>
                            <p:childTnLst>
                              <p:par>
                                <p:cTn id="64" presetID="0" presetClass="path" presetSubtype="0" accel="50000" decel="50000" fill="hold" grpId="0" nodeType="afterEffect">
                                  <p:stCondLst>
                                    <p:cond delay="0"/>
                                  </p:stCondLst>
                                  <p:childTnLst>
                                    <p:animMotion origin="layout" path="M -1.72162E-6 3.28938E-6 C -1.72162E-6 0.00023 0.14752 0.15568 0.29521 0.31182 " pathEditMode="relative" rAng="0" ptsTypes="aA">
                                      <p:cBhvr>
                                        <p:cTn id="65" dur="1500" fill="hold"/>
                                        <p:tgtEl>
                                          <p:spTgt spid="41"/>
                                        </p:tgtEl>
                                        <p:attrNameLst>
                                          <p:attrName>ppt_x</p:attrName>
                                          <p:attrName>ppt_y</p:attrName>
                                        </p:attrNameLst>
                                      </p:cBhvr>
                                      <p:rCtr x="14752" y="15591"/>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41"/>
                                        </p:tgtEl>
                                        <p:attrNameLst>
                                          <p:attrName>style.visibility</p:attrName>
                                        </p:attrNameLst>
                                      </p:cBhvr>
                                      <p:to>
                                        <p:strVal val="hidden"/>
                                      </p:to>
                                    </p:set>
                                  </p:childTnLst>
                                </p:cTn>
                              </p:par>
                            </p:childTnLst>
                          </p:cTn>
                        </p:par>
                        <p:par>
                          <p:cTn id="71" fill="hold">
                            <p:stCondLst>
                              <p:cond delay="10000"/>
                            </p:stCondLst>
                            <p:childTnLst>
                              <p:par>
                                <p:cTn id="72" presetID="0" presetClass="path" presetSubtype="0" accel="50000" decel="50000" fill="hold" grpId="1" nodeType="afterEffect">
                                  <p:stCondLst>
                                    <p:cond delay="0"/>
                                  </p:stCondLst>
                                  <p:childTnLst>
                                    <p:animMotion origin="layout" path="M 0 0 C 0 0 0 -0.02777 0 -0.05555 " pathEditMode="relative" ptsTypes="aA">
                                      <p:cBhvr>
                                        <p:cTn id="73" dur="1000" fill="hold"/>
                                        <p:tgtEl>
                                          <p:spTgt spid="53"/>
                                        </p:tgtEl>
                                        <p:attrNameLst>
                                          <p:attrName>ppt_x</p:attrName>
                                          <p:attrName>ppt_y</p:attrName>
                                        </p:attrNameLst>
                                      </p:cBhvr>
                                    </p:animMotion>
                                  </p:childTnLst>
                                </p:cTn>
                              </p:par>
                            </p:childTnLst>
                          </p:cTn>
                        </p:par>
                        <p:par>
                          <p:cTn id="74" fill="hold">
                            <p:stCondLst>
                              <p:cond delay="11000"/>
                            </p:stCondLst>
                            <p:childTnLst>
                              <p:par>
                                <p:cTn id="75" presetID="1" presetClass="exit" presetSubtype="0" fill="hold" grpId="2" nodeType="afterEffect">
                                  <p:stCondLst>
                                    <p:cond delay="0"/>
                                  </p:stCondLst>
                                  <p:childTnLst>
                                    <p:set>
                                      <p:cBhvr>
                                        <p:cTn id="76" dur="1" fill="hold">
                                          <p:stCondLst>
                                            <p:cond delay="0"/>
                                          </p:stCondLst>
                                        </p:cTn>
                                        <p:tgtEl>
                                          <p:spTgt spid="41"/>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0" grpId="0" animBg="1"/>
      <p:bldP spid="41" grpId="0" animBg="1"/>
      <p:bldP spid="41" grpId="1" animBg="1"/>
      <p:bldP spid="41" grpId="2" animBg="1"/>
      <p:bldP spid="42" grpId="0" animBg="1"/>
      <p:bldP spid="43" grpId="0" animBg="1"/>
      <p:bldP spid="44" grpId="0" animBg="1"/>
      <p:bldP spid="44" grpId="1" animBg="1"/>
      <p:bldP spid="45" grpId="0" animBg="1"/>
      <p:bldP spid="45" grpId="1" animBg="1"/>
      <p:bldP spid="46" grpId="0" animBg="1"/>
      <p:bldP spid="46" grpId="1" animBg="1"/>
      <p:bldP spid="47" grpId="0" animBg="1"/>
      <p:bldP spid="47" grpId="1" animBg="1"/>
      <p:bldP spid="50" grpId="0" animBg="1"/>
      <p:bldP spid="50" grpId="1" animBg="1"/>
      <p:bldP spid="51" grpId="0" animBg="1"/>
      <p:bldP spid="51" grpId="1" animBg="1"/>
      <p:bldP spid="52" grpId="0" animBg="1"/>
      <p:bldP spid="52" grpId="1" animBg="1"/>
      <p:bldP spid="53" grpId="0" animBg="1"/>
      <p:bldP spid="53" grpId="1" animBg="1"/>
      <p:bldP spid="57" grpId="0" animBg="1"/>
      <p:bldP spid="58" grpId="0" animBg="1"/>
      <p:bldP spid="59" grpId="0" animBg="1"/>
      <p:bldP spid="60" grpId="0" animBg="1"/>
      <p:bldP spid="61" grpId="0" animBg="1"/>
      <p:bldP spid="62" grpId="0" animBg="1"/>
      <p:bldP spid="63" grpId="0" animBg="1"/>
      <p:bldP spid="6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906"/>
            <a:ext cx="8229600" cy="1143000"/>
          </a:xfrm>
        </p:spPr>
        <p:txBody>
          <a:bodyPr>
            <a:normAutofit fontScale="90000"/>
          </a:bodyPr>
          <a:lstStyle/>
          <a:p>
            <a:r>
              <a:rPr kumimoji="1" lang="en-US" altLang="zh-CN" b="1" dirty="0" smtClean="0"/>
              <a:t>Interferences on DRAM Banks</a:t>
            </a:r>
            <a:br>
              <a:rPr kumimoji="1" lang="en-US" altLang="zh-CN" b="1" dirty="0" smtClean="0"/>
            </a:br>
            <a:r>
              <a:rPr kumimoji="1" lang="en-US" altLang="zh-CN" b="1" dirty="0" smtClean="0"/>
              <a:t>                                 --Unfairness</a:t>
            </a:r>
            <a:endParaRPr kumimoji="1" lang="zh-CN" altLang="en-US" b="1" dirty="0"/>
          </a:p>
        </p:txBody>
      </p:sp>
      <p:sp>
        <p:nvSpPr>
          <p:cNvPr id="5" name="矩形 4"/>
          <p:cNvSpPr/>
          <p:nvPr/>
        </p:nvSpPr>
        <p:spPr>
          <a:xfrm>
            <a:off x="1142243" y="3962379"/>
            <a:ext cx="1580276" cy="1143046"/>
          </a:xfrm>
          <a:prstGeom prst="rect">
            <a:avLst/>
          </a:prstGeom>
          <a:solidFill>
            <a:srgbClr val="FFFFF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6" name="直线连接符 5"/>
          <p:cNvCxnSpPr/>
          <p:nvPr/>
        </p:nvCxnSpPr>
        <p:spPr>
          <a:xfrm>
            <a:off x="1142242" y="4234556"/>
            <a:ext cx="158027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 name="直线连接符 6"/>
          <p:cNvCxnSpPr/>
          <p:nvPr/>
        </p:nvCxnSpPr>
        <p:spPr>
          <a:xfrm>
            <a:off x="1150150" y="4819771"/>
            <a:ext cx="155587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 name="直线连接符 7"/>
          <p:cNvCxnSpPr/>
          <p:nvPr/>
        </p:nvCxnSpPr>
        <p:spPr>
          <a:xfrm>
            <a:off x="1146521" y="4518922"/>
            <a:ext cx="158027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0" name="矩形 9"/>
          <p:cNvSpPr/>
          <p:nvPr/>
        </p:nvSpPr>
        <p:spPr>
          <a:xfrm>
            <a:off x="3007179" y="3962379"/>
            <a:ext cx="1580276" cy="1143046"/>
          </a:xfrm>
          <a:prstGeom prst="rect">
            <a:avLst/>
          </a:prstGeom>
          <a:solidFill>
            <a:srgbClr val="FFFFF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11" name="直线连接符 10"/>
          <p:cNvCxnSpPr/>
          <p:nvPr/>
        </p:nvCxnSpPr>
        <p:spPr>
          <a:xfrm>
            <a:off x="3020998" y="4233064"/>
            <a:ext cx="158027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 name="直线连接符 11"/>
          <p:cNvCxnSpPr/>
          <p:nvPr/>
        </p:nvCxnSpPr>
        <p:spPr>
          <a:xfrm>
            <a:off x="3020998" y="4819771"/>
            <a:ext cx="155587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 name="直线连接符 12"/>
          <p:cNvCxnSpPr/>
          <p:nvPr/>
        </p:nvCxnSpPr>
        <p:spPr>
          <a:xfrm>
            <a:off x="3020998" y="4518922"/>
            <a:ext cx="158027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4" name="文本框 13"/>
          <p:cNvSpPr txBox="1"/>
          <p:nvPr/>
        </p:nvSpPr>
        <p:spPr>
          <a:xfrm>
            <a:off x="1471981" y="5105425"/>
            <a:ext cx="997385" cy="461665"/>
          </a:xfrm>
          <a:prstGeom prst="rect">
            <a:avLst/>
          </a:prstGeom>
          <a:noFill/>
        </p:spPr>
        <p:txBody>
          <a:bodyPr wrap="square" rtlCol="0">
            <a:spAutoFit/>
          </a:bodyPr>
          <a:lstStyle/>
          <a:p>
            <a:r>
              <a:rPr kumimoji="1" lang="en-US" altLang="zh-CN" sz="2400" dirty="0"/>
              <a:t>Bank1</a:t>
            </a:r>
            <a:endParaRPr kumimoji="1" lang="zh-CN" altLang="en-US" sz="2400" dirty="0"/>
          </a:p>
        </p:txBody>
      </p:sp>
      <p:sp>
        <p:nvSpPr>
          <p:cNvPr id="15" name="文本框 14"/>
          <p:cNvSpPr txBox="1"/>
          <p:nvPr/>
        </p:nvSpPr>
        <p:spPr>
          <a:xfrm>
            <a:off x="3345735" y="5105425"/>
            <a:ext cx="1063846" cy="461665"/>
          </a:xfrm>
          <a:prstGeom prst="rect">
            <a:avLst/>
          </a:prstGeom>
          <a:noFill/>
        </p:spPr>
        <p:txBody>
          <a:bodyPr wrap="square" rtlCol="0">
            <a:spAutoFit/>
          </a:bodyPr>
          <a:lstStyle/>
          <a:p>
            <a:r>
              <a:rPr kumimoji="1" lang="en-US" altLang="zh-CN" sz="2400" dirty="0"/>
              <a:t>Bank2</a:t>
            </a:r>
            <a:endParaRPr kumimoji="1" lang="zh-CN" altLang="en-US" sz="2400" dirty="0"/>
          </a:p>
        </p:txBody>
      </p:sp>
      <p:sp>
        <p:nvSpPr>
          <p:cNvPr id="26" name="矩形 25"/>
          <p:cNvSpPr/>
          <p:nvPr/>
        </p:nvSpPr>
        <p:spPr>
          <a:xfrm>
            <a:off x="4863442" y="3956034"/>
            <a:ext cx="1580276" cy="1143046"/>
          </a:xfrm>
          <a:prstGeom prst="rect">
            <a:avLst/>
          </a:prstGeom>
          <a:solidFill>
            <a:srgbClr val="FFFFF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27" name="直线连接符 26"/>
          <p:cNvCxnSpPr/>
          <p:nvPr/>
        </p:nvCxnSpPr>
        <p:spPr>
          <a:xfrm>
            <a:off x="4877261" y="4226719"/>
            <a:ext cx="158027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直线连接符 27"/>
          <p:cNvCxnSpPr/>
          <p:nvPr/>
        </p:nvCxnSpPr>
        <p:spPr>
          <a:xfrm>
            <a:off x="4877261" y="4813426"/>
            <a:ext cx="155587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直线连接符 28"/>
          <p:cNvCxnSpPr/>
          <p:nvPr/>
        </p:nvCxnSpPr>
        <p:spPr>
          <a:xfrm>
            <a:off x="4877261" y="4512577"/>
            <a:ext cx="158027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0" name="文本框 29"/>
          <p:cNvSpPr txBox="1"/>
          <p:nvPr/>
        </p:nvSpPr>
        <p:spPr>
          <a:xfrm>
            <a:off x="5201998" y="5099080"/>
            <a:ext cx="1028532" cy="461665"/>
          </a:xfrm>
          <a:prstGeom prst="rect">
            <a:avLst/>
          </a:prstGeom>
          <a:noFill/>
        </p:spPr>
        <p:txBody>
          <a:bodyPr wrap="square" rtlCol="0">
            <a:spAutoFit/>
          </a:bodyPr>
          <a:lstStyle/>
          <a:p>
            <a:r>
              <a:rPr kumimoji="1" lang="en-US" altLang="zh-CN" sz="2400" dirty="0"/>
              <a:t>Bank3</a:t>
            </a:r>
            <a:endParaRPr kumimoji="1" lang="zh-CN" altLang="en-US" sz="2400" dirty="0"/>
          </a:p>
        </p:txBody>
      </p:sp>
      <p:sp>
        <p:nvSpPr>
          <p:cNvPr id="31" name="矩形 30"/>
          <p:cNvSpPr/>
          <p:nvPr/>
        </p:nvSpPr>
        <p:spPr>
          <a:xfrm>
            <a:off x="6736633" y="3945451"/>
            <a:ext cx="1580276" cy="1143046"/>
          </a:xfrm>
          <a:prstGeom prst="rect">
            <a:avLst/>
          </a:prstGeom>
          <a:solidFill>
            <a:srgbClr val="FFFFF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2" name="直线连接符 31"/>
          <p:cNvCxnSpPr/>
          <p:nvPr/>
        </p:nvCxnSpPr>
        <p:spPr>
          <a:xfrm>
            <a:off x="6750452" y="4216136"/>
            <a:ext cx="158027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3" name="直线连接符 32"/>
          <p:cNvCxnSpPr/>
          <p:nvPr/>
        </p:nvCxnSpPr>
        <p:spPr>
          <a:xfrm>
            <a:off x="6750452" y="4802843"/>
            <a:ext cx="155587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4" name="直线连接符 33"/>
          <p:cNvCxnSpPr/>
          <p:nvPr/>
        </p:nvCxnSpPr>
        <p:spPr>
          <a:xfrm>
            <a:off x="6750452" y="4501994"/>
            <a:ext cx="158027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5" name="文本框 34"/>
          <p:cNvSpPr txBox="1"/>
          <p:nvPr/>
        </p:nvSpPr>
        <p:spPr>
          <a:xfrm>
            <a:off x="7079892" y="5088497"/>
            <a:ext cx="1053608" cy="461665"/>
          </a:xfrm>
          <a:prstGeom prst="rect">
            <a:avLst/>
          </a:prstGeom>
          <a:noFill/>
        </p:spPr>
        <p:txBody>
          <a:bodyPr wrap="square" rtlCol="0">
            <a:spAutoFit/>
          </a:bodyPr>
          <a:lstStyle/>
          <a:p>
            <a:r>
              <a:rPr kumimoji="1" lang="en-US" altLang="zh-CN" sz="2400" dirty="0"/>
              <a:t>Bank4</a:t>
            </a:r>
            <a:endParaRPr kumimoji="1" lang="zh-CN" altLang="en-US" sz="2400" dirty="0"/>
          </a:p>
        </p:txBody>
      </p:sp>
      <p:sp>
        <p:nvSpPr>
          <p:cNvPr id="36" name="矩形 35"/>
          <p:cNvSpPr/>
          <p:nvPr/>
        </p:nvSpPr>
        <p:spPr>
          <a:xfrm>
            <a:off x="1150150" y="3577167"/>
            <a:ext cx="1576648" cy="2751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9" name="圆角矩形 48"/>
          <p:cNvSpPr/>
          <p:nvPr/>
        </p:nvSpPr>
        <p:spPr>
          <a:xfrm>
            <a:off x="1156062" y="3594365"/>
            <a:ext cx="1555874" cy="247384"/>
          </a:xfrm>
          <a:prstGeom prst="round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37" name="矩形 36"/>
          <p:cNvSpPr/>
          <p:nvPr/>
        </p:nvSpPr>
        <p:spPr>
          <a:xfrm>
            <a:off x="3007179" y="3566583"/>
            <a:ext cx="1576648" cy="2751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38" name="矩形 37"/>
          <p:cNvSpPr/>
          <p:nvPr/>
        </p:nvSpPr>
        <p:spPr>
          <a:xfrm>
            <a:off x="4859724" y="3566583"/>
            <a:ext cx="1576648" cy="2751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39" name="矩形 38"/>
          <p:cNvSpPr/>
          <p:nvPr/>
        </p:nvSpPr>
        <p:spPr>
          <a:xfrm>
            <a:off x="6729678" y="3566583"/>
            <a:ext cx="1576648" cy="2751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40" name="圆角矩形 39"/>
          <p:cNvSpPr/>
          <p:nvPr/>
        </p:nvSpPr>
        <p:spPr>
          <a:xfrm>
            <a:off x="3564108" y="1811244"/>
            <a:ext cx="317500" cy="264312"/>
          </a:xfrm>
          <a:prstGeom prst="roundRect">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2" name="圆角矩形 41"/>
          <p:cNvSpPr/>
          <p:nvPr/>
        </p:nvSpPr>
        <p:spPr>
          <a:xfrm>
            <a:off x="3716508" y="1963644"/>
            <a:ext cx="317500" cy="264312"/>
          </a:xfrm>
          <a:prstGeom prst="roundRect">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3" name="圆角矩形 42"/>
          <p:cNvSpPr/>
          <p:nvPr/>
        </p:nvSpPr>
        <p:spPr>
          <a:xfrm>
            <a:off x="3868908" y="2116044"/>
            <a:ext cx="317500" cy="264312"/>
          </a:xfrm>
          <a:prstGeom prst="roundRect">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4" name="圆角矩形 43"/>
          <p:cNvSpPr/>
          <p:nvPr/>
        </p:nvSpPr>
        <p:spPr>
          <a:xfrm>
            <a:off x="1152512" y="3577437"/>
            <a:ext cx="317500" cy="264312"/>
          </a:xfrm>
          <a:prstGeom prst="roundRect">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6" name="圆角矩形 55"/>
          <p:cNvSpPr/>
          <p:nvPr/>
        </p:nvSpPr>
        <p:spPr>
          <a:xfrm>
            <a:off x="6740261" y="3577437"/>
            <a:ext cx="1555874" cy="247384"/>
          </a:xfrm>
          <a:prstGeom prst="round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54" name="圆角矩形 53"/>
          <p:cNvSpPr/>
          <p:nvPr/>
        </p:nvSpPr>
        <p:spPr>
          <a:xfrm>
            <a:off x="3008937" y="3577167"/>
            <a:ext cx="1555874" cy="247384"/>
          </a:xfrm>
          <a:prstGeom prst="round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55" name="圆角矩形 54"/>
          <p:cNvSpPr/>
          <p:nvPr/>
        </p:nvSpPr>
        <p:spPr>
          <a:xfrm>
            <a:off x="4863442" y="3577437"/>
            <a:ext cx="1555874" cy="247384"/>
          </a:xfrm>
          <a:prstGeom prst="round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46" name="圆角矩形 45"/>
          <p:cNvSpPr/>
          <p:nvPr/>
        </p:nvSpPr>
        <p:spPr>
          <a:xfrm>
            <a:off x="5412725" y="2116044"/>
            <a:ext cx="317500" cy="264312"/>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7" name="圆角矩形 46"/>
          <p:cNvSpPr/>
          <p:nvPr/>
        </p:nvSpPr>
        <p:spPr>
          <a:xfrm>
            <a:off x="5565125" y="2268444"/>
            <a:ext cx="317500" cy="264312"/>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216368" y="2153250"/>
            <a:ext cx="1555414" cy="461665"/>
          </a:xfrm>
          <a:prstGeom prst="rect">
            <a:avLst/>
          </a:prstGeom>
          <a:noFill/>
        </p:spPr>
        <p:txBody>
          <a:bodyPr wrap="square" rtlCol="0">
            <a:spAutoFit/>
          </a:bodyPr>
          <a:lstStyle/>
          <a:p>
            <a:r>
              <a:rPr kumimoji="1" lang="en-US" altLang="zh-CN" sz="2400" b="1" dirty="0" smtClean="0"/>
              <a:t>4X latency</a:t>
            </a:r>
            <a:endParaRPr kumimoji="1" lang="zh-CN" altLang="en-US" sz="2400" b="1" dirty="0"/>
          </a:p>
        </p:txBody>
      </p:sp>
      <p:sp>
        <p:nvSpPr>
          <p:cNvPr id="45" name="圆角矩形 44"/>
          <p:cNvSpPr/>
          <p:nvPr/>
        </p:nvSpPr>
        <p:spPr>
          <a:xfrm>
            <a:off x="5260325" y="1963644"/>
            <a:ext cx="317500" cy="264312"/>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1" name="圆角矩形 40"/>
          <p:cNvSpPr/>
          <p:nvPr/>
        </p:nvSpPr>
        <p:spPr>
          <a:xfrm>
            <a:off x="5107925" y="1811244"/>
            <a:ext cx="317500" cy="264312"/>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文本框 8"/>
          <p:cNvSpPr txBox="1"/>
          <p:nvPr/>
        </p:nvSpPr>
        <p:spPr>
          <a:xfrm>
            <a:off x="4005974" y="1915197"/>
            <a:ext cx="3714750" cy="1477328"/>
          </a:xfrm>
          <a:prstGeom prst="rect">
            <a:avLst/>
          </a:prstGeom>
          <a:noFill/>
        </p:spPr>
        <p:txBody>
          <a:bodyPr wrap="square" rtlCol="0">
            <a:spAutoFit/>
          </a:bodyPr>
          <a:lstStyle/>
          <a:p>
            <a:r>
              <a:rPr lang="en-US" altLang="zh-CN" sz="3600" b="1" dirty="0">
                <a:latin typeface="Calibri" charset="0"/>
                <a:ea typeface="宋体" charset="0"/>
              </a:rPr>
              <a:t>Unfairness</a:t>
            </a:r>
          </a:p>
          <a:p>
            <a:pPr lvl="1"/>
            <a:r>
              <a:rPr lang="en-US" altLang="zh-CN" sz="3600" b="1" dirty="0" smtClean="0">
                <a:solidFill>
                  <a:srgbClr val="FA1706"/>
                </a:solidFill>
                <a:latin typeface="Calibri" charset="0"/>
                <a:ea typeface="宋体" charset="0"/>
              </a:rPr>
              <a:t>   1.1X vs. 11X+</a:t>
            </a:r>
            <a:endParaRPr lang="en-US" altLang="zh-CN" sz="3600" b="1" dirty="0">
              <a:solidFill>
                <a:srgbClr val="FA1706"/>
              </a:solidFill>
              <a:latin typeface="Calibri" charset="0"/>
              <a:ea typeface="宋体" charset="0"/>
            </a:endParaRPr>
          </a:p>
          <a:p>
            <a:endParaRPr kumimoji="1" lang="zh-CN" altLang="en-US" dirty="0"/>
          </a:p>
        </p:txBody>
      </p:sp>
      <p:sp>
        <p:nvSpPr>
          <p:cNvPr id="48" name="文本框 47"/>
          <p:cNvSpPr txBox="1"/>
          <p:nvPr/>
        </p:nvSpPr>
        <p:spPr>
          <a:xfrm>
            <a:off x="1311042" y="3515373"/>
            <a:ext cx="1261863" cy="369332"/>
          </a:xfrm>
          <a:prstGeom prst="rect">
            <a:avLst/>
          </a:prstGeom>
          <a:noFill/>
        </p:spPr>
        <p:txBody>
          <a:bodyPr wrap="square" rtlCol="0">
            <a:spAutoFit/>
          </a:bodyPr>
          <a:lstStyle/>
          <a:p>
            <a:r>
              <a:rPr kumimoji="1" lang="en-US" altLang="zh-CN" dirty="0" smtClean="0"/>
              <a:t>Row-Buffer</a:t>
            </a:r>
            <a:endParaRPr kumimoji="1" lang="zh-CN" altLang="en-US" dirty="0"/>
          </a:p>
        </p:txBody>
      </p:sp>
      <p:sp>
        <p:nvSpPr>
          <p:cNvPr id="50" name="文本框 49"/>
          <p:cNvSpPr txBox="1"/>
          <p:nvPr/>
        </p:nvSpPr>
        <p:spPr>
          <a:xfrm>
            <a:off x="3166077" y="3505131"/>
            <a:ext cx="1261863" cy="369332"/>
          </a:xfrm>
          <a:prstGeom prst="rect">
            <a:avLst/>
          </a:prstGeom>
          <a:noFill/>
        </p:spPr>
        <p:txBody>
          <a:bodyPr wrap="square" rtlCol="0">
            <a:spAutoFit/>
          </a:bodyPr>
          <a:lstStyle/>
          <a:p>
            <a:r>
              <a:rPr kumimoji="1" lang="en-US" altLang="zh-CN" dirty="0" smtClean="0"/>
              <a:t>Row-Buffer</a:t>
            </a:r>
            <a:endParaRPr kumimoji="1" lang="zh-CN" altLang="en-US" dirty="0"/>
          </a:p>
        </p:txBody>
      </p:sp>
      <p:sp>
        <p:nvSpPr>
          <p:cNvPr id="51" name="文本框 50"/>
          <p:cNvSpPr txBox="1"/>
          <p:nvPr/>
        </p:nvSpPr>
        <p:spPr>
          <a:xfrm>
            <a:off x="5008351" y="3506427"/>
            <a:ext cx="1261863" cy="369332"/>
          </a:xfrm>
          <a:prstGeom prst="rect">
            <a:avLst/>
          </a:prstGeom>
          <a:noFill/>
        </p:spPr>
        <p:txBody>
          <a:bodyPr wrap="square" rtlCol="0">
            <a:spAutoFit/>
          </a:bodyPr>
          <a:lstStyle/>
          <a:p>
            <a:r>
              <a:rPr kumimoji="1" lang="en-US" altLang="zh-CN" dirty="0" smtClean="0"/>
              <a:t>Row-Buffer</a:t>
            </a:r>
            <a:endParaRPr kumimoji="1" lang="zh-CN" altLang="en-US" dirty="0"/>
          </a:p>
        </p:txBody>
      </p:sp>
      <p:sp>
        <p:nvSpPr>
          <p:cNvPr id="52" name="文本框 51"/>
          <p:cNvSpPr txBox="1"/>
          <p:nvPr/>
        </p:nvSpPr>
        <p:spPr>
          <a:xfrm>
            <a:off x="6891070" y="3506428"/>
            <a:ext cx="1261863" cy="369332"/>
          </a:xfrm>
          <a:prstGeom prst="rect">
            <a:avLst/>
          </a:prstGeom>
          <a:noFill/>
        </p:spPr>
        <p:txBody>
          <a:bodyPr wrap="square" rtlCol="0">
            <a:spAutoFit/>
          </a:bodyPr>
          <a:lstStyle/>
          <a:p>
            <a:r>
              <a:rPr kumimoji="1" lang="en-US" altLang="zh-CN" dirty="0" smtClean="0"/>
              <a:t>Row-Buffer</a:t>
            </a:r>
            <a:endParaRPr kumimoji="1" lang="zh-CN" altLang="en-US" dirty="0"/>
          </a:p>
        </p:txBody>
      </p:sp>
      <p:sp>
        <p:nvSpPr>
          <p:cNvPr id="53" name="文本框 52"/>
          <p:cNvSpPr txBox="1"/>
          <p:nvPr/>
        </p:nvSpPr>
        <p:spPr>
          <a:xfrm>
            <a:off x="1083482" y="5581841"/>
            <a:ext cx="7312365" cy="1077218"/>
          </a:xfrm>
          <a:prstGeom prst="rect">
            <a:avLst/>
          </a:prstGeom>
          <a:noFill/>
        </p:spPr>
        <p:txBody>
          <a:bodyPr wrap="square" rtlCol="0">
            <a:spAutoFit/>
          </a:bodyPr>
          <a:lstStyle/>
          <a:p>
            <a:pPr algn="ctr"/>
            <a:r>
              <a:rPr kumimoji="1" lang="en-US" altLang="zh-CN" sz="3200" b="1" dirty="0" smtClean="0"/>
              <a:t>Random Threads always suffer </a:t>
            </a:r>
          </a:p>
          <a:p>
            <a:pPr algn="ctr"/>
            <a:r>
              <a:rPr kumimoji="1" lang="en-US" altLang="zh-CN" sz="3200" b="1" dirty="0"/>
              <a:t>a</a:t>
            </a:r>
            <a:r>
              <a:rPr kumimoji="1" lang="en-US" altLang="zh-CN" sz="3200" b="1" dirty="0" smtClean="0"/>
              <a:t>n unfairness problem</a:t>
            </a:r>
            <a:endParaRPr kumimoji="1" lang="zh-CN" altLang="en-US" sz="3200" b="1" dirty="0"/>
          </a:p>
        </p:txBody>
      </p:sp>
      <p:sp>
        <p:nvSpPr>
          <p:cNvPr id="59" name="文本框 58"/>
          <p:cNvSpPr txBox="1"/>
          <p:nvPr/>
        </p:nvSpPr>
        <p:spPr>
          <a:xfrm>
            <a:off x="4688992" y="1334919"/>
            <a:ext cx="1447465" cy="461665"/>
          </a:xfrm>
          <a:prstGeom prst="rect">
            <a:avLst/>
          </a:prstGeom>
          <a:noFill/>
        </p:spPr>
        <p:txBody>
          <a:bodyPr wrap="square" rtlCol="0">
            <a:spAutoFit/>
          </a:bodyPr>
          <a:lstStyle/>
          <a:p>
            <a:r>
              <a:rPr kumimoji="1" lang="en-US" altLang="zh-CN" sz="2400" b="1" dirty="0" smtClean="0"/>
              <a:t>Random</a:t>
            </a:r>
            <a:endParaRPr kumimoji="1" lang="zh-CN" altLang="en-US" sz="2400" b="1" dirty="0"/>
          </a:p>
        </p:txBody>
      </p:sp>
      <p:sp>
        <p:nvSpPr>
          <p:cNvPr id="60" name="文本框 59"/>
          <p:cNvSpPr txBox="1"/>
          <p:nvPr/>
        </p:nvSpPr>
        <p:spPr>
          <a:xfrm>
            <a:off x="3129407" y="1346570"/>
            <a:ext cx="1447465" cy="461665"/>
          </a:xfrm>
          <a:prstGeom prst="rect">
            <a:avLst/>
          </a:prstGeom>
          <a:noFill/>
        </p:spPr>
        <p:txBody>
          <a:bodyPr wrap="square" rtlCol="0">
            <a:spAutoFit/>
          </a:bodyPr>
          <a:lstStyle/>
          <a:p>
            <a:r>
              <a:rPr kumimoji="1" lang="en-US" altLang="zh-CN" sz="2400" b="1" dirty="0" smtClean="0"/>
              <a:t>Stream</a:t>
            </a:r>
            <a:endParaRPr kumimoji="1" lang="zh-CN" altLang="en-US" sz="2400" b="1" dirty="0"/>
          </a:p>
        </p:txBody>
      </p:sp>
      <p:pic>
        <p:nvPicPr>
          <p:cNvPr id="61" name="图片 60"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222" y="6210431"/>
            <a:ext cx="1045778" cy="656852"/>
          </a:xfrm>
          <a:prstGeom prst="rect">
            <a:avLst/>
          </a:prstGeom>
        </p:spPr>
      </p:pic>
    </p:spTree>
    <p:extLst>
      <p:ext uri="{BB962C8B-B14F-4D97-AF65-F5344CB8AC3E}">
        <p14:creationId xmlns:p14="http://schemas.microsoft.com/office/powerpoint/2010/main" val="32061413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88889E-6 -5.92593E-6 C 3.88889E-6 -5.92593E-6 -0.11632 0.08495 -0.23264 0.1699 " pathEditMode="relative" ptsTypes="aA">
                                      <p:cBhvr>
                                        <p:cTn id="6" dur="1000" fill="hold"/>
                                        <p:tgtEl>
                                          <p:spTgt spid="43"/>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4.72222E-6 4.44444E-6 C -4.72222E-6 4.44444E-6 -0.10815 0.07175 -0.21597 0.14351 " pathEditMode="relative" rAng="0" ptsTypes="aA">
                                      <p:cBhvr>
                                        <p:cTn id="10" dur="1000" fill="hold"/>
                                        <p:tgtEl>
                                          <p:spTgt spid="42"/>
                                        </p:tgtEl>
                                        <p:attrNameLst>
                                          <p:attrName>ppt_x</p:attrName>
                                          <p:attrName>ppt_y</p:attrName>
                                        </p:attrNameLst>
                                      </p:cBhvr>
                                      <p:rCtr x="-10799" y="7176"/>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2.77778E-6 6.2963E-6 C 2.77778E-6 6.2963E-6 -0.09966 0.05857 -0.19914 0.11737 " pathEditMode="relative" ptsTypes="aA">
                                      <p:cBhvr>
                                        <p:cTn id="14" dur="1000" fill="hold"/>
                                        <p:tgtEl>
                                          <p:spTgt spid="40"/>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6.38889E-6 -2.59259E-6 C 6.38889E-6 -2.59259E-6 -0.20902 0.00232 -0.41788 0.00463 " pathEditMode="relative" ptsTypes="aA">
                                      <p:cBhvr>
                                        <p:cTn id="18" dur="1500" fill="hold"/>
                                        <p:tgtEl>
                                          <p:spTgt spid="47"/>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0" presetClass="path" presetSubtype="0" accel="50000" decel="50000" fill="hold" grpId="0" nodeType="withEffect">
                                  <p:stCondLst>
                                    <p:cond delay="0"/>
                                  </p:stCondLst>
                                  <p:childTnLst>
                                    <p:animMotion origin="layout" path="M 6.11111E-6 -5.55556E-6 C 6.11111E-6 -5.55556E-6 -0.09965 0.10647 -0.19913 0.21296 " pathEditMode="relative" ptsTypes="aA">
                                      <p:cBhvr>
                                        <p:cTn id="32" dur="1500" fill="hold"/>
                                        <p:tgtEl>
                                          <p:spTgt spid="46"/>
                                        </p:tgtEl>
                                        <p:attrNameLst>
                                          <p:attrName>ppt_x</p:attrName>
                                          <p:attrName>ppt_y</p:attrName>
                                        </p:attrNameLst>
                                      </p:cBhvr>
                                    </p:animMotion>
                                  </p:childTnLst>
                                </p:cTn>
                              </p:par>
                              <p:par>
                                <p:cTn id="33" presetID="0" presetClass="path" presetSubtype="0" accel="50000" decel="50000" fill="hold" grpId="0" nodeType="withEffect">
                                  <p:stCondLst>
                                    <p:cond delay="0"/>
                                  </p:stCondLst>
                                  <p:childTnLst>
                                    <p:animMotion origin="layout" path="M -4.72222E-6 3.7037E-7 C -4.72222E-6 3.7037E-7 0.03004 0.11736 0.06007 0.23472 " pathEditMode="relative" ptsTypes="aA">
                                      <p:cBhvr>
                                        <p:cTn id="34" dur="1500" fill="hold"/>
                                        <p:tgtEl>
                                          <p:spTgt spid="45"/>
                                        </p:tgtEl>
                                        <p:attrNameLst>
                                          <p:attrName>ppt_x</p:attrName>
                                          <p:attrName>ppt_y</p:attrName>
                                        </p:attrNameLst>
                                      </p:cBhvr>
                                    </p:animMotion>
                                  </p:childTnLst>
                                </p:cTn>
                              </p:par>
                              <p:par>
                                <p:cTn id="35" presetID="0" presetClass="path" presetSubtype="0" accel="50000" decel="50000" fill="hold" grpId="0" nodeType="withEffect">
                                  <p:stCondLst>
                                    <p:cond delay="0"/>
                                  </p:stCondLst>
                                  <p:childTnLst>
                                    <p:animMotion origin="layout" path="M 0.00035 -0.00092 C 0.00035 -0.00092 0.15834 0.12778 0.31632 0.25672 " pathEditMode="relative" ptsTypes="aA">
                                      <p:cBhvr>
                                        <p:cTn id="36" dur="1500" fill="hold"/>
                                        <p:tgtEl>
                                          <p:spTgt spid="41"/>
                                        </p:tgtEl>
                                        <p:attrNameLst>
                                          <p:attrName>ppt_x</p:attrName>
                                          <p:attrName>ppt_y</p:attrName>
                                        </p:attrNameLst>
                                      </p:cBhvr>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2" grpId="0" animBg="1"/>
      <p:bldP spid="43" grpId="0" animBg="1"/>
      <p:bldP spid="56" grpId="0" animBg="1"/>
      <p:bldP spid="54" grpId="0" animBg="1"/>
      <p:bldP spid="55" grpId="0" animBg="1"/>
      <p:bldP spid="46" grpId="0" animBg="1"/>
      <p:bldP spid="47" grpId="0" animBg="1"/>
      <p:bldP spid="3" grpId="0"/>
      <p:bldP spid="45" grpId="0" animBg="1"/>
      <p:bldP spid="41" grpId="0" animBg="1"/>
      <p:bldP spid="9" grpId="0"/>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7999" y="257705"/>
            <a:ext cx="8229600" cy="1143000"/>
          </a:xfrm>
        </p:spPr>
        <p:txBody>
          <a:bodyPr>
            <a:normAutofit fontScale="90000"/>
          </a:bodyPr>
          <a:lstStyle/>
          <a:p>
            <a:r>
              <a:rPr kumimoji="1" lang="en-US" altLang="zh-CN" b="1" dirty="0" smtClean="0"/>
              <a:t>Interferences on DRAM Banks</a:t>
            </a:r>
            <a:br>
              <a:rPr kumimoji="1" lang="en-US" altLang="zh-CN" b="1" dirty="0" smtClean="0"/>
            </a:br>
            <a:r>
              <a:rPr kumimoji="1" lang="en-US" altLang="zh-CN" b="1" dirty="0" smtClean="0"/>
              <a:t>                                    -- Conflicts</a:t>
            </a:r>
            <a:endParaRPr kumimoji="1" lang="zh-CN" altLang="en-US" b="1" dirty="0"/>
          </a:p>
        </p:txBody>
      </p:sp>
      <p:sp>
        <p:nvSpPr>
          <p:cNvPr id="5" name="矩形 4"/>
          <p:cNvSpPr/>
          <p:nvPr/>
        </p:nvSpPr>
        <p:spPr>
          <a:xfrm>
            <a:off x="1562220" y="4658849"/>
            <a:ext cx="1580276" cy="1143046"/>
          </a:xfrm>
          <a:prstGeom prst="rect">
            <a:avLst/>
          </a:prstGeom>
          <a:solidFill>
            <a:srgbClr val="FFFFF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6" name="直线连接符 5"/>
          <p:cNvCxnSpPr/>
          <p:nvPr/>
        </p:nvCxnSpPr>
        <p:spPr>
          <a:xfrm>
            <a:off x="1562219" y="4931026"/>
            <a:ext cx="158027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 name="直线连接符 6"/>
          <p:cNvCxnSpPr/>
          <p:nvPr/>
        </p:nvCxnSpPr>
        <p:spPr>
          <a:xfrm>
            <a:off x="1570127" y="5516241"/>
            <a:ext cx="155587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 name="直线连接符 7"/>
          <p:cNvCxnSpPr/>
          <p:nvPr/>
        </p:nvCxnSpPr>
        <p:spPr>
          <a:xfrm>
            <a:off x="1566498" y="5215392"/>
            <a:ext cx="158027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4" name="文本框 13"/>
          <p:cNvSpPr txBox="1"/>
          <p:nvPr/>
        </p:nvSpPr>
        <p:spPr>
          <a:xfrm>
            <a:off x="1927238" y="5801895"/>
            <a:ext cx="1335793" cy="461665"/>
          </a:xfrm>
          <a:prstGeom prst="rect">
            <a:avLst/>
          </a:prstGeom>
          <a:noFill/>
        </p:spPr>
        <p:txBody>
          <a:bodyPr wrap="square" rtlCol="0">
            <a:spAutoFit/>
          </a:bodyPr>
          <a:lstStyle/>
          <a:p>
            <a:r>
              <a:rPr kumimoji="1" lang="en-US" altLang="zh-CN" sz="2400" dirty="0"/>
              <a:t>Bank</a:t>
            </a:r>
            <a:endParaRPr kumimoji="1" lang="zh-CN" altLang="en-US" sz="2400" dirty="0"/>
          </a:p>
        </p:txBody>
      </p:sp>
      <p:sp>
        <p:nvSpPr>
          <p:cNvPr id="36" name="矩形 35"/>
          <p:cNvSpPr/>
          <p:nvPr/>
        </p:nvSpPr>
        <p:spPr>
          <a:xfrm>
            <a:off x="1570127" y="4284220"/>
            <a:ext cx="1576648" cy="2751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8" name="圆角矩形 47"/>
          <p:cNvSpPr/>
          <p:nvPr/>
        </p:nvSpPr>
        <p:spPr>
          <a:xfrm>
            <a:off x="3382956" y="4984403"/>
            <a:ext cx="317500" cy="264312"/>
          </a:xfrm>
          <a:prstGeom prst="roundRect">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0" name="圆角矩形 49"/>
          <p:cNvSpPr/>
          <p:nvPr/>
        </p:nvSpPr>
        <p:spPr>
          <a:xfrm>
            <a:off x="3926938" y="4984403"/>
            <a:ext cx="317500" cy="264312"/>
          </a:xfrm>
          <a:prstGeom prst="roundRect">
            <a:avLst/>
          </a:prstGeom>
          <a:solidFill>
            <a:srgbClr val="008000"/>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9" name="圆角矩形 58"/>
          <p:cNvSpPr/>
          <p:nvPr/>
        </p:nvSpPr>
        <p:spPr>
          <a:xfrm>
            <a:off x="1573609" y="4673059"/>
            <a:ext cx="1555874" cy="247384"/>
          </a:xfrm>
          <a:prstGeom prst="round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61" name="圆角矩形 60"/>
          <p:cNvSpPr/>
          <p:nvPr/>
        </p:nvSpPr>
        <p:spPr>
          <a:xfrm>
            <a:off x="1573609" y="5247141"/>
            <a:ext cx="1555874" cy="247384"/>
          </a:xfrm>
          <a:prstGeom prst="round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62" name="圆角矩形 61"/>
          <p:cNvSpPr/>
          <p:nvPr/>
        </p:nvSpPr>
        <p:spPr>
          <a:xfrm>
            <a:off x="4487856" y="4989562"/>
            <a:ext cx="317500" cy="264312"/>
          </a:xfrm>
          <a:prstGeom prst="roundRect">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3" name="圆角矩形 62"/>
          <p:cNvSpPr/>
          <p:nvPr/>
        </p:nvSpPr>
        <p:spPr>
          <a:xfrm>
            <a:off x="1590901" y="4673059"/>
            <a:ext cx="1555874" cy="247384"/>
          </a:xfrm>
          <a:prstGeom prst="round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7" name="矩形 16"/>
          <p:cNvSpPr/>
          <p:nvPr/>
        </p:nvSpPr>
        <p:spPr>
          <a:xfrm>
            <a:off x="-40266" y="1264013"/>
            <a:ext cx="9138597" cy="2730235"/>
          </a:xfrm>
          <a:prstGeom prst="rect">
            <a:avLst/>
          </a:prstGeom>
        </p:spPr>
        <p:txBody>
          <a:bodyPr wrap="square">
            <a:spAutoFit/>
          </a:bodyPr>
          <a:lstStyle/>
          <a:p>
            <a:pPr>
              <a:lnSpc>
                <a:spcPts val="4140"/>
              </a:lnSpc>
            </a:pPr>
            <a:r>
              <a:rPr lang="en-US" altLang="zh-CN" sz="2400" b="1" dirty="0" smtClean="0"/>
              <a:t>   </a:t>
            </a:r>
            <a:r>
              <a:rPr lang="en-US" altLang="zh-CN" sz="2800" b="1" dirty="0" smtClean="0"/>
              <a:t> </a:t>
            </a:r>
            <a:r>
              <a:rPr lang="en-US" altLang="zh-CN" sz="3200" b="1" dirty="0" smtClean="0"/>
              <a:t>  </a:t>
            </a:r>
            <a:r>
              <a:rPr lang="en-US" altLang="zh-CN" sz="3200" b="1" u="sng" dirty="0" smtClean="0"/>
              <a:t>Row-Buffer Conflicts</a:t>
            </a:r>
            <a:endParaRPr lang="en-US" altLang="zh-CN" sz="3200" b="1" u="sng" dirty="0"/>
          </a:p>
          <a:p>
            <a:pPr marL="400050" lvl="1">
              <a:lnSpc>
                <a:spcPts val="4140"/>
              </a:lnSpc>
            </a:pPr>
            <a:r>
              <a:rPr lang="en-US" altLang="zh-CN" sz="3200" dirty="0"/>
              <a:t> </a:t>
            </a:r>
            <a:r>
              <a:rPr lang="en-US" altLang="zh-CN" sz="3200" dirty="0" smtClean="0"/>
              <a:t>-- More serious in multi-core platforms </a:t>
            </a:r>
            <a:endParaRPr lang="en-US" altLang="zh-CN" sz="3200" dirty="0"/>
          </a:p>
          <a:p>
            <a:pPr marL="400050" lvl="1">
              <a:lnSpc>
                <a:spcPts val="4140"/>
              </a:lnSpc>
            </a:pPr>
            <a:r>
              <a:rPr lang="en-US" altLang="zh-CN" sz="3200" dirty="0"/>
              <a:t> </a:t>
            </a:r>
            <a:r>
              <a:rPr lang="en-US" altLang="zh-CN" sz="3200" dirty="0" smtClean="0"/>
              <a:t>-- Thrashing </a:t>
            </a:r>
            <a:r>
              <a:rPr lang="en-US" altLang="zh-CN" sz="3200" dirty="0"/>
              <a:t>in row-</a:t>
            </a:r>
            <a:r>
              <a:rPr lang="en-US" altLang="zh-CN" sz="3200" dirty="0" smtClean="0"/>
              <a:t>buffer degrades performance</a:t>
            </a:r>
          </a:p>
          <a:p>
            <a:pPr marL="400050" lvl="1">
              <a:lnSpc>
                <a:spcPts val="4140"/>
              </a:lnSpc>
            </a:pPr>
            <a:r>
              <a:rPr lang="en-US" altLang="zh-CN" sz="3200" dirty="0"/>
              <a:t> </a:t>
            </a:r>
            <a:r>
              <a:rPr lang="en-US" altLang="zh-CN" sz="3200" dirty="0" smtClean="0"/>
              <a:t>-- Hardly to be eliminated </a:t>
            </a:r>
            <a:r>
              <a:rPr lang="en-US" altLang="zh-CN" sz="3200" dirty="0"/>
              <a:t>at the root</a:t>
            </a:r>
          </a:p>
          <a:p>
            <a:pPr marL="400050" lvl="1">
              <a:lnSpc>
                <a:spcPts val="4140"/>
              </a:lnSpc>
            </a:pPr>
            <a:endParaRPr lang="en-US" altLang="zh-CN" sz="2800" dirty="0"/>
          </a:p>
        </p:txBody>
      </p:sp>
      <p:sp>
        <p:nvSpPr>
          <p:cNvPr id="64" name="TextBox 17"/>
          <p:cNvSpPr txBox="1"/>
          <p:nvPr/>
        </p:nvSpPr>
        <p:spPr>
          <a:xfrm>
            <a:off x="4375168" y="4477015"/>
            <a:ext cx="4495799" cy="895344"/>
          </a:xfrm>
          <a:prstGeom prst="rect">
            <a:avLst/>
          </a:prstGeom>
          <a:noFill/>
        </p:spPr>
        <p:txBody>
          <a:bodyPr wrap="square" rtlCol="0" anchor="ctr">
            <a:noAutofit/>
          </a:bodyPr>
          <a:lstStyle/>
          <a:p>
            <a:pPr>
              <a:lnSpc>
                <a:spcPct val="85000"/>
              </a:lnSpc>
            </a:pPr>
            <a:r>
              <a:rPr lang="en-US" sz="2800" b="1" i="1" dirty="0" smtClean="0">
                <a:solidFill>
                  <a:srgbClr val="FF0000"/>
                </a:solidFill>
              </a:rPr>
              <a:t>2 times Thrashing of Row 1</a:t>
            </a:r>
            <a:r>
              <a:rPr lang="en-US" sz="2800" i="1" dirty="0" smtClean="0">
                <a:solidFill>
                  <a:srgbClr val="FF0000"/>
                </a:solidFill>
              </a:rPr>
              <a:t>: </a:t>
            </a:r>
            <a:br>
              <a:rPr lang="en-US" sz="2800" i="1" dirty="0" smtClean="0">
                <a:solidFill>
                  <a:srgbClr val="FF0000"/>
                </a:solidFill>
              </a:rPr>
            </a:br>
            <a:r>
              <a:rPr lang="en-US" sz="2800" i="1" dirty="0" smtClean="0">
                <a:solidFill>
                  <a:srgbClr val="FF0000"/>
                </a:solidFill>
              </a:rPr>
              <a:t>increases latency</a:t>
            </a:r>
            <a:endParaRPr lang="en-US" sz="2800" i="1" dirty="0">
              <a:solidFill>
                <a:srgbClr val="FF0000"/>
              </a:solidFill>
            </a:endParaRPr>
          </a:p>
        </p:txBody>
      </p:sp>
      <p:sp>
        <p:nvSpPr>
          <p:cNvPr id="19" name="文本框 18"/>
          <p:cNvSpPr txBox="1"/>
          <p:nvPr/>
        </p:nvSpPr>
        <p:spPr>
          <a:xfrm>
            <a:off x="1720095" y="4223299"/>
            <a:ext cx="1261863" cy="369332"/>
          </a:xfrm>
          <a:prstGeom prst="rect">
            <a:avLst/>
          </a:prstGeom>
          <a:noFill/>
        </p:spPr>
        <p:txBody>
          <a:bodyPr wrap="square" rtlCol="0">
            <a:spAutoFit/>
          </a:bodyPr>
          <a:lstStyle/>
          <a:p>
            <a:r>
              <a:rPr kumimoji="1" lang="en-US" altLang="zh-CN" dirty="0" smtClean="0"/>
              <a:t>Row-Buffer</a:t>
            </a:r>
            <a:endParaRPr kumimoji="1" lang="zh-CN" altLang="en-US" dirty="0"/>
          </a:p>
        </p:txBody>
      </p:sp>
      <p:pic>
        <p:nvPicPr>
          <p:cNvPr id="20" name="图片 19"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222" y="6210431"/>
            <a:ext cx="1045778" cy="656852"/>
          </a:xfrm>
          <a:prstGeom prst="rect">
            <a:avLst/>
          </a:prstGeom>
        </p:spPr>
      </p:pic>
    </p:spTree>
    <p:extLst>
      <p:ext uri="{BB962C8B-B14F-4D97-AF65-F5344CB8AC3E}">
        <p14:creationId xmlns:p14="http://schemas.microsoft.com/office/powerpoint/2010/main" val="32209498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1684 -0.00024 C 0.01684 4.81481E-6 -0.05677 -0.02385 -0.13021 -0.04676 " pathEditMode="relative" rAng="0" ptsTypes="aA">
                                      <p:cBhvr>
                                        <p:cTn id="6" dur="1000" fill="hold"/>
                                        <p:tgtEl>
                                          <p:spTgt spid="48"/>
                                        </p:tgtEl>
                                        <p:attrNameLst>
                                          <p:attrName>ppt_x</p:attrName>
                                          <p:attrName>ppt_y</p:attrName>
                                        </p:attrNameLst>
                                      </p:cBhvr>
                                      <p:rCtr x="-7361" y="-2338"/>
                                    </p:animMotion>
                                  </p:childTnLst>
                                </p:cTn>
                              </p:par>
                            </p:childTnLst>
                          </p:cTn>
                        </p:par>
                        <p:par>
                          <p:cTn id="7" fill="hold">
                            <p:stCondLst>
                              <p:cond delay="1000"/>
                            </p:stCondLst>
                            <p:childTnLst>
                              <p:par>
                                <p:cTn id="8" presetID="1" presetClass="entr" presetSubtype="0" fill="hold" grpId="1" nodeType="afterEffect">
                                  <p:stCondLst>
                                    <p:cond delay="0"/>
                                  </p:stCondLst>
                                  <p:childTnLst>
                                    <p:set>
                                      <p:cBhvr>
                                        <p:cTn id="9" dur="1" fill="hold">
                                          <p:stCondLst>
                                            <p:cond delay="0"/>
                                          </p:stCondLst>
                                        </p:cTn>
                                        <p:tgtEl>
                                          <p:spTgt spid="59"/>
                                        </p:tgtEl>
                                        <p:attrNameLst>
                                          <p:attrName>style.visibility</p:attrName>
                                        </p:attrNameLst>
                                      </p:cBhvr>
                                      <p:to>
                                        <p:strVal val="visible"/>
                                      </p:to>
                                    </p:set>
                                  </p:childTnLst>
                                </p:cTn>
                              </p:par>
                            </p:childTnLst>
                          </p:cTn>
                        </p:par>
                        <p:par>
                          <p:cTn id="10" fill="hold">
                            <p:stCondLst>
                              <p:cond delay="1000"/>
                            </p:stCondLst>
                            <p:childTnLst>
                              <p:par>
                                <p:cTn id="11" presetID="0" presetClass="path" presetSubtype="0" accel="50000" decel="50000" fill="hold" grpId="0" nodeType="afterEffect">
                                  <p:stCondLst>
                                    <p:cond delay="0"/>
                                  </p:stCondLst>
                                  <p:childTnLst>
                                    <p:animMotion origin="layout" path="M 6.11111E-6 -1.11111E-6 C 6.11111E-6 -1.11111E-6 6.11111E-6 -0.02708 6.11111E-6 -0.05393 " pathEditMode="relative" ptsTypes="aA">
                                      <p:cBhvr>
                                        <p:cTn id="12" dur="1000" fill="hold"/>
                                        <p:tgtEl>
                                          <p:spTgt spid="59"/>
                                        </p:tgtEl>
                                        <p:attrNameLst>
                                          <p:attrName>ppt_x</p:attrName>
                                          <p:attrName>ppt_y</p:attrName>
                                        </p:attrNameLst>
                                      </p:cBhvr>
                                    </p:animMotion>
                                  </p:childTnLst>
                                </p:cTn>
                              </p:par>
                              <p:par>
                                <p:cTn id="13" presetID="1" presetClass="exit" presetSubtype="0" fill="hold" grpId="1" nodeType="withEffect">
                                  <p:stCondLst>
                                    <p:cond delay="0"/>
                                  </p:stCondLst>
                                  <p:childTnLst>
                                    <p:set>
                                      <p:cBhvr>
                                        <p:cTn id="14" dur="1" fill="hold">
                                          <p:stCondLst>
                                            <p:cond delay="0"/>
                                          </p:stCondLst>
                                        </p:cTn>
                                        <p:tgtEl>
                                          <p:spTgt spid="48"/>
                                        </p:tgtEl>
                                        <p:attrNameLst>
                                          <p:attrName>style.visibility</p:attrName>
                                        </p:attrNameLst>
                                      </p:cBhvr>
                                      <p:to>
                                        <p:strVal val="hidden"/>
                                      </p:to>
                                    </p:set>
                                  </p:childTnLst>
                                </p:cTn>
                              </p:par>
                            </p:childTnLst>
                          </p:cTn>
                        </p:par>
                        <p:par>
                          <p:cTn id="15" fill="hold">
                            <p:stCondLst>
                              <p:cond delay="2000"/>
                            </p:stCondLst>
                            <p:childTnLst>
                              <p:par>
                                <p:cTn id="16" presetID="0" presetClass="path" presetSubtype="0" accel="50000" decel="50000" fill="hold" grpId="0" nodeType="afterEffect">
                                  <p:stCondLst>
                                    <p:cond delay="0"/>
                                  </p:stCondLst>
                                  <p:childTnLst>
                                    <p:animMotion origin="layout" path="M 5E-6 -3.7037E-6 C 5E-6 -3.7037E-6 -0.0717 0.01829 -0.14323 0.03704 " pathEditMode="relative" rAng="0" ptsTypes="aA">
                                      <p:cBhvr>
                                        <p:cTn id="17" dur="1000" fill="hold"/>
                                        <p:tgtEl>
                                          <p:spTgt spid="50"/>
                                        </p:tgtEl>
                                        <p:attrNameLst>
                                          <p:attrName>ppt_x</p:attrName>
                                          <p:attrName>ppt_y</p:attrName>
                                        </p:attrNameLst>
                                      </p:cBhvr>
                                      <p:rCtr x="-7170" y="1852"/>
                                    </p:animMotion>
                                  </p:childTnLst>
                                </p:cTn>
                              </p:par>
                            </p:childTnLst>
                          </p:cTn>
                        </p:par>
                        <p:par>
                          <p:cTn id="18" fill="hold">
                            <p:stCondLst>
                              <p:cond delay="3000"/>
                            </p:stCondLst>
                            <p:childTnLst>
                              <p:par>
                                <p:cTn id="19" presetID="1" presetClass="entr" presetSubtype="0" fill="hold" grpId="0" nodeType="afterEffect">
                                  <p:stCondLst>
                                    <p:cond delay="0"/>
                                  </p:stCondLst>
                                  <p:childTnLst>
                                    <p:set>
                                      <p:cBhvr>
                                        <p:cTn id="20" dur="1" fill="hold">
                                          <p:stCondLst>
                                            <p:cond delay="9"/>
                                          </p:stCondLst>
                                        </p:cTn>
                                        <p:tgtEl>
                                          <p:spTgt spid="61"/>
                                        </p:tgtEl>
                                        <p:attrNameLst>
                                          <p:attrName>style.visibility</p:attrName>
                                        </p:attrNameLst>
                                      </p:cBhvr>
                                      <p:to>
                                        <p:strVal val="visible"/>
                                      </p:to>
                                    </p:set>
                                  </p:childTnLst>
                                </p:cTn>
                              </p:par>
                            </p:childTnLst>
                          </p:cTn>
                        </p:par>
                        <p:par>
                          <p:cTn id="21" fill="hold">
                            <p:stCondLst>
                              <p:cond delay="3010"/>
                            </p:stCondLst>
                            <p:childTnLst>
                              <p:par>
                                <p:cTn id="22" presetID="0" presetClass="path" presetSubtype="0" accel="50000" decel="50000" fill="hold" grpId="1" nodeType="afterEffect">
                                  <p:stCondLst>
                                    <p:cond delay="0"/>
                                  </p:stCondLst>
                                  <p:childTnLst>
                                    <p:animMotion origin="layout" path="M 0 0 C 0 0 0 -0.06875 0 -0.1375 " pathEditMode="relative" ptsTypes="aA">
                                      <p:cBhvr>
                                        <p:cTn id="23" dur="1000" fill="hold"/>
                                        <p:tgtEl>
                                          <p:spTgt spid="61"/>
                                        </p:tgtEl>
                                        <p:attrNameLst>
                                          <p:attrName>ppt_x</p:attrName>
                                          <p:attrName>ppt_y</p:attrName>
                                        </p:attrNameLst>
                                      </p:cBhvr>
                                    </p:animMotion>
                                  </p:childTnLst>
                                </p:cTn>
                              </p:par>
                              <p:par>
                                <p:cTn id="24" presetID="1" presetClass="exit" presetSubtype="0" fill="hold" grpId="1" nodeType="withEffect">
                                  <p:stCondLst>
                                    <p:cond delay="0"/>
                                  </p:stCondLst>
                                  <p:childTnLst>
                                    <p:set>
                                      <p:cBhvr>
                                        <p:cTn id="25" dur="1" fill="hold">
                                          <p:stCondLst>
                                            <p:cond delay="0"/>
                                          </p:stCondLst>
                                        </p:cTn>
                                        <p:tgtEl>
                                          <p:spTgt spid="50"/>
                                        </p:tgtEl>
                                        <p:attrNameLst>
                                          <p:attrName>style.visibility</p:attrName>
                                        </p:attrNameLst>
                                      </p:cBhvr>
                                      <p:to>
                                        <p:strVal val="hidden"/>
                                      </p:to>
                                    </p:set>
                                  </p:childTnLst>
                                </p:cTn>
                              </p:par>
                            </p:childTnLst>
                          </p:cTn>
                        </p:par>
                        <p:par>
                          <p:cTn id="26" fill="hold">
                            <p:stCondLst>
                              <p:cond delay="4010"/>
                            </p:stCondLst>
                            <p:childTnLst>
                              <p:par>
                                <p:cTn id="27" presetID="0" presetClass="path" presetSubtype="0" accel="50000" decel="50000" fill="hold" grpId="0" nodeType="afterEffect">
                                  <p:stCondLst>
                                    <p:cond delay="0"/>
                                  </p:stCondLst>
                                  <p:childTnLst>
                                    <p:animMotion origin="layout" path="M -0.00034 -0.00093 C -0.00034 -0.0007 -0.16059 -0.02408 -0.32083 -0.04722 " pathEditMode="relative" rAng="0" ptsTypes="aA">
                                      <p:cBhvr>
                                        <p:cTn id="28" dur="1000" fill="hold"/>
                                        <p:tgtEl>
                                          <p:spTgt spid="62"/>
                                        </p:tgtEl>
                                        <p:attrNameLst>
                                          <p:attrName>ppt_x</p:attrName>
                                          <p:attrName>ppt_y</p:attrName>
                                        </p:attrNameLst>
                                      </p:cBhvr>
                                      <p:rCtr x="-16024" y="-2315"/>
                                    </p:animMotion>
                                  </p:childTnLst>
                                </p:cTn>
                              </p:par>
                            </p:childTnLst>
                          </p:cTn>
                        </p:par>
                        <p:par>
                          <p:cTn id="29" fill="hold">
                            <p:stCondLst>
                              <p:cond delay="5010"/>
                            </p:stCondLst>
                            <p:childTnLst>
                              <p:par>
                                <p:cTn id="30" presetID="1" presetClass="entr" presetSubtype="0" fill="hold" grpId="1" nodeType="afterEffect">
                                  <p:stCondLst>
                                    <p:cond delay="0"/>
                                  </p:stCondLst>
                                  <p:childTnLst>
                                    <p:set>
                                      <p:cBhvr>
                                        <p:cTn id="31" dur="1" fill="hold">
                                          <p:stCondLst>
                                            <p:cond delay="0"/>
                                          </p:stCondLst>
                                        </p:cTn>
                                        <p:tgtEl>
                                          <p:spTgt spid="63"/>
                                        </p:tgtEl>
                                        <p:attrNameLst>
                                          <p:attrName>style.visibility</p:attrName>
                                        </p:attrNameLst>
                                      </p:cBhvr>
                                      <p:to>
                                        <p:strVal val="visible"/>
                                      </p:to>
                                    </p:set>
                                  </p:childTnLst>
                                </p:cTn>
                              </p:par>
                              <p:par>
                                <p:cTn id="32" presetID="1" presetClass="exit" presetSubtype="0" fill="hold" grpId="1" nodeType="withEffect">
                                  <p:stCondLst>
                                    <p:cond delay="0"/>
                                  </p:stCondLst>
                                  <p:childTnLst>
                                    <p:set>
                                      <p:cBhvr>
                                        <p:cTn id="33" dur="1" fill="hold">
                                          <p:stCondLst>
                                            <p:cond delay="999"/>
                                          </p:stCondLst>
                                        </p:cTn>
                                        <p:tgtEl>
                                          <p:spTgt spid="62"/>
                                        </p:tgtEl>
                                        <p:attrNameLst>
                                          <p:attrName>style.visibility</p:attrName>
                                        </p:attrNameLst>
                                      </p:cBhvr>
                                      <p:to>
                                        <p:strVal val="hidden"/>
                                      </p:to>
                                    </p:set>
                                  </p:childTnLst>
                                </p:cTn>
                              </p:par>
                            </p:childTnLst>
                          </p:cTn>
                        </p:par>
                        <p:par>
                          <p:cTn id="34" fill="hold">
                            <p:stCondLst>
                              <p:cond delay="6010"/>
                            </p:stCondLst>
                            <p:childTnLst>
                              <p:par>
                                <p:cTn id="35" presetID="0" presetClass="path" presetSubtype="0" accel="50000" decel="50000" fill="hold" grpId="0" nodeType="afterEffect">
                                  <p:stCondLst>
                                    <p:cond delay="0"/>
                                  </p:stCondLst>
                                  <p:childTnLst>
                                    <p:animMotion origin="layout" path="M 6.11111E-6 -1.11111E-6 C 6.11111E-6 -1.11111E-6 6.11111E-6 -0.02708 6.11111E-6 -0.05393 " pathEditMode="relative" ptsTypes="aA">
                                      <p:cBhvr>
                                        <p:cTn id="36" dur="500" fill="hold"/>
                                        <p:tgtEl>
                                          <p:spTgt spid="63"/>
                                        </p:tgtEl>
                                        <p:attrNameLst>
                                          <p:attrName>ppt_x</p:attrName>
                                          <p:attrName>ppt_y</p:attrName>
                                        </p:attrNameLst>
                                      </p:cBhvr>
                                    </p:animMotion>
                                  </p:childTnLst>
                                </p:cTn>
                              </p:par>
                            </p:childTnLst>
                          </p:cTn>
                        </p:par>
                        <p:par>
                          <p:cTn id="37" fill="hold">
                            <p:stCondLst>
                              <p:cond delay="6510"/>
                            </p:stCondLst>
                            <p:childTnLst>
                              <p:par>
                                <p:cTn id="38" presetID="1" presetClass="entr" presetSubtype="0" fill="hold" grpId="0" nodeType="afterEffect">
                                  <p:stCondLst>
                                    <p:cond delay="0"/>
                                  </p:stCondLst>
                                  <p:childTnLst>
                                    <p:set>
                                      <p:cBhvr>
                                        <p:cTn id="39"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50" grpId="0" animBg="1"/>
      <p:bldP spid="50" grpId="1" animBg="1"/>
      <p:bldP spid="59" grpId="0" animBg="1"/>
      <p:bldP spid="59" grpId="1" animBg="1"/>
      <p:bldP spid="61" grpId="0" animBg="1"/>
      <p:bldP spid="61" grpId="1" animBg="1"/>
      <p:bldP spid="62" grpId="0" animBg="1"/>
      <p:bldP spid="62" grpId="1" animBg="1"/>
      <p:bldP spid="63" grpId="0" animBg="1"/>
      <p:bldP spid="63" grpId="1" animBg="1"/>
      <p:bldP spid="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Previous Solutions</a:t>
            </a:r>
            <a:endParaRPr kumimoji="1" lang="zh-CN" altLang="en-US" b="1" dirty="0"/>
          </a:p>
        </p:txBody>
      </p:sp>
      <p:sp>
        <p:nvSpPr>
          <p:cNvPr id="5" name="内容占位符 2"/>
          <p:cNvSpPr txBox="1">
            <a:spLocks/>
          </p:cNvSpPr>
          <p:nvPr/>
        </p:nvSpPr>
        <p:spPr>
          <a:xfrm>
            <a:off x="457200" y="1417638"/>
            <a:ext cx="8434503" cy="386385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altLang="zh-CN" dirty="0" smtClean="0"/>
              <a:t>Most previous studies focus on memory scheduling algorithms.  </a:t>
            </a:r>
          </a:p>
          <a:p>
            <a:pPr>
              <a:defRPr/>
            </a:pPr>
            <a:r>
              <a:rPr lang="en-US" altLang="zh-CN" dirty="0" smtClean="0"/>
              <a:t>Few researchers realize the phenomenon that </a:t>
            </a:r>
            <a:r>
              <a:rPr lang="en-US" altLang="zh-CN" dirty="0" smtClean="0">
                <a:solidFill>
                  <a:schemeClr val="tx1">
                    <a:lumMod val="95000"/>
                    <a:lumOff val="5000"/>
                  </a:schemeClr>
                </a:solidFill>
              </a:rPr>
              <a:t>all  banks are shared by all cores by interleaving</a:t>
            </a:r>
          </a:p>
          <a:p>
            <a:pPr lvl="1">
              <a:defRPr/>
            </a:pPr>
            <a:r>
              <a:rPr lang="en-US" altLang="zh-CN" dirty="0" smtClean="0"/>
              <a:t>Leading to more interferences between threads</a:t>
            </a:r>
          </a:p>
          <a:p>
            <a:pPr lvl="1">
              <a:defRPr/>
            </a:pPr>
            <a:r>
              <a:rPr lang="en-US" altLang="zh-CN" dirty="0" smtClean="0"/>
              <a:t>Causing more serious conflicts on multicore platform</a:t>
            </a:r>
          </a:p>
        </p:txBody>
      </p:sp>
      <p:sp>
        <p:nvSpPr>
          <p:cNvPr id="8" name="文本框 7"/>
          <p:cNvSpPr txBox="1"/>
          <p:nvPr/>
        </p:nvSpPr>
        <p:spPr>
          <a:xfrm>
            <a:off x="371021" y="5191705"/>
            <a:ext cx="8520682" cy="1354217"/>
          </a:xfrm>
          <a:prstGeom prst="rect">
            <a:avLst/>
          </a:prstGeom>
          <a:noFill/>
        </p:spPr>
        <p:txBody>
          <a:bodyPr wrap="none" rtlCol="0">
            <a:spAutoFit/>
          </a:bodyPr>
          <a:lstStyle/>
          <a:p>
            <a:r>
              <a:rPr lang="en-US" altLang="zh-CN" sz="3200" b="1" dirty="0"/>
              <a:t>Can we propose a </a:t>
            </a:r>
            <a:r>
              <a:rPr lang="en-US" altLang="zh-CN" sz="3200" b="1" dirty="0" smtClean="0"/>
              <a:t>practical </a:t>
            </a:r>
            <a:r>
              <a:rPr lang="en-US" altLang="zh-CN" sz="3200" b="1" dirty="0"/>
              <a:t>approach </a:t>
            </a:r>
            <a:r>
              <a:rPr lang="en-US" altLang="zh-CN" sz="3200" b="1" dirty="0" smtClean="0"/>
              <a:t>to </a:t>
            </a:r>
          </a:p>
          <a:p>
            <a:r>
              <a:rPr lang="en-US" altLang="zh-CN" sz="3200" b="1" dirty="0" smtClean="0"/>
              <a:t>eliminate Row</a:t>
            </a:r>
            <a:r>
              <a:rPr lang="en-US" altLang="zh-CN" sz="3200" b="1" dirty="0"/>
              <a:t>-Buffer conflicts between </a:t>
            </a:r>
            <a:r>
              <a:rPr lang="en-US" altLang="zh-CN" sz="3200" b="1" dirty="0" smtClean="0"/>
              <a:t>threads?</a:t>
            </a:r>
            <a:endParaRPr lang="zh-CN" altLang="en-US" sz="3200" b="1" dirty="0"/>
          </a:p>
          <a:p>
            <a:endParaRPr kumimoji="1" lang="zh-CN" altLang="en-US" dirty="0"/>
          </a:p>
        </p:txBody>
      </p:sp>
      <p:pic>
        <p:nvPicPr>
          <p:cNvPr id="6" name="图片 5"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222" y="6210431"/>
            <a:ext cx="1045778" cy="656852"/>
          </a:xfrm>
          <a:prstGeom prst="rect">
            <a:avLst/>
          </a:prstGeom>
        </p:spPr>
      </p:pic>
    </p:spTree>
    <p:extLst>
      <p:ext uri="{BB962C8B-B14F-4D97-AF65-F5344CB8AC3E}">
        <p14:creationId xmlns:p14="http://schemas.microsoft.com/office/powerpoint/2010/main" val="23743789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5"/>
</p:tagLst>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9467</TotalTime>
  <Words>2937</Words>
  <Application>Microsoft Macintosh PowerPoint</Application>
  <PresentationFormat>全屏显示(4:3)</PresentationFormat>
  <Paragraphs>401</Paragraphs>
  <Slides>32</Slides>
  <Notes>27</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Office 主题</vt:lpstr>
      <vt:lpstr>A Software Memory Partition Approach for Eliminating Bank-level Interference in Multicore Systems (PACT’12)</vt:lpstr>
      <vt:lpstr>Executive Summary</vt:lpstr>
      <vt:lpstr>Outline</vt:lpstr>
      <vt:lpstr>Organization of shared memory system</vt:lpstr>
      <vt:lpstr>Interleaved Memory Access</vt:lpstr>
      <vt:lpstr>Memory accessing of diff. threads</vt:lpstr>
      <vt:lpstr>Interferences on DRAM Banks                                  --Unfairness</vt:lpstr>
      <vt:lpstr>Interferences on DRAM Banks                                     -- Conflicts</vt:lpstr>
      <vt:lpstr>Previous Solutions</vt:lpstr>
      <vt:lpstr>Our Goal</vt:lpstr>
      <vt:lpstr>Outline</vt:lpstr>
      <vt:lpstr>Page-Coloring Partitioning Approach</vt:lpstr>
      <vt:lpstr>PowerPoint 演示文稿</vt:lpstr>
      <vt:lpstr>PowerPoint 演示文稿</vt:lpstr>
      <vt:lpstr>The necessary bank amount</vt:lpstr>
      <vt:lpstr>Address Mapping Challenges</vt:lpstr>
      <vt:lpstr>Bank-level Partition Mechanism (BPM)</vt:lpstr>
      <vt:lpstr>Overview of Our Mechanism</vt:lpstr>
      <vt:lpstr>Outline</vt:lpstr>
      <vt:lpstr>Experiment environment</vt:lpstr>
      <vt:lpstr>Experimental Results</vt:lpstr>
      <vt:lpstr>Row-buffer miss rate</vt:lpstr>
      <vt:lpstr>What affects the BPM?</vt:lpstr>
      <vt:lpstr>BPM and Per-core Bandwidth</vt:lpstr>
      <vt:lpstr>BPM for Multi-threaded </vt:lpstr>
      <vt:lpstr>Conclusion</vt:lpstr>
      <vt:lpstr>A Software Memory Partition Approach for Eliminating Bank-level Interference in Multicore Systems</vt:lpstr>
      <vt:lpstr>PowerPoint 演示文稿</vt:lpstr>
      <vt:lpstr>Open-page w/ BPM VS. Close-page </vt:lpstr>
      <vt:lpstr>BPM VS. Only cache partitioning</vt:lpstr>
      <vt:lpstr>PowerPoint 演示文稿</vt:lpstr>
      <vt:lpstr>Overview of Our Mechanism</vt:lpstr>
    </vt:vector>
  </TitlesOfParts>
  <Company>ok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ll ll</dc:creator>
  <cp:lastModifiedBy>ll ll</cp:lastModifiedBy>
  <cp:revision>652</cp:revision>
  <dcterms:created xsi:type="dcterms:W3CDTF">2012-08-15T03:14:53Z</dcterms:created>
  <dcterms:modified xsi:type="dcterms:W3CDTF">2019-08-18T15:05:28Z</dcterms:modified>
</cp:coreProperties>
</file>