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15" r:id="rId2"/>
    <p:sldId id="257" r:id="rId3"/>
    <p:sldId id="470" r:id="rId4"/>
    <p:sldId id="471" r:id="rId5"/>
    <p:sldId id="502" r:id="rId6"/>
    <p:sldId id="503" r:id="rId7"/>
    <p:sldId id="506" r:id="rId8"/>
    <p:sldId id="507" r:id="rId9"/>
    <p:sldId id="508" r:id="rId10"/>
    <p:sldId id="509" r:id="rId11"/>
    <p:sldId id="474" r:id="rId12"/>
    <p:sldId id="480" r:id="rId13"/>
    <p:sldId id="510" r:id="rId14"/>
    <p:sldId id="511" r:id="rId15"/>
    <p:sldId id="484" r:id="rId16"/>
    <p:sldId id="485" r:id="rId17"/>
    <p:sldId id="504" r:id="rId18"/>
    <p:sldId id="475" r:id="rId19"/>
    <p:sldId id="486" r:id="rId20"/>
    <p:sldId id="512" r:id="rId21"/>
    <p:sldId id="513" r:id="rId22"/>
    <p:sldId id="514" r:id="rId23"/>
    <p:sldId id="476" r:id="rId24"/>
    <p:sldId id="516" r:id="rId25"/>
    <p:sldId id="494" r:id="rId26"/>
    <p:sldId id="517" r:id="rId27"/>
    <p:sldId id="477" r:id="rId28"/>
    <p:sldId id="496" r:id="rId29"/>
    <p:sldId id="478" r:id="rId30"/>
    <p:sldId id="489" r:id="rId31"/>
    <p:sldId id="501" r:id="rId32"/>
    <p:sldId id="497" r:id="rId33"/>
    <p:sldId id="498" r:id="rId34"/>
    <p:sldId id="518" r:id="rId35"/>
    <p:sldId id="519" r:id="rId36"/>
    <p:sldId id="479" r:id="rId37"/>
    <p:sldId id="482" r:id="rId38"/>
    <p:sldId id="49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C60FA-5672-44DD-95A5-AEF4C4F05F97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31B1B-9997-49B2-AD14-7F10C6BF5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2D4A9-EC27-444F-9127-BA52B815D5F2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F341A-D19C-4BF6-875F-FA18243D9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F341A-D19C-4BF6-875F-FA18243D993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A9BF-FCAD-43FA-BC34-5806251F57CD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A9BF-FCAD-43FA-BC34-5806251F57CD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A9BF-FCAD-43FA-BC34-5806251F57CD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F341A-D19C-4BF6-875F-FA18243D993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657" y="2009690"/>
            <a:ext cx="7992687" cy="908079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15968"/>
                </a:solidFill>
                <a:latin typeface="Arial" panose="020B0604020202090204" pitchFamily="34" charset="0"/>
                <a:ea typeface="黑体" panose="02010609060101010101" pitchFamily="49" charset="-122"/>
                <a:cs typeface="Arial" panose="020B060402020209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07-7848-47EA-B531-B0A2596D666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A7D5-FC42-4BB7-A1AB-7109E7C47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628650" y="2917767"/>
            <a:ext cx="78867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Times New Roman" panose="02020703060505090304" pitchFamily="18" charset="0"/>
                <a:cs typeface="Times New Roman" panose="0202070306050509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cs typeface="Arial" panose="020B0604020202090204" pitchFamily="34" charset="0"/>
              </a:defRPr>
            </a:lvl1pPr>
            <a:lvl2pPr>
              <a:defRPr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defRPr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defRPr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07-7848-47EA-B531-B0A2596D666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A7D5-FC42-4BB7-A1AB-7109E7C47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28650" y="1088967"/>
            <a:ext cx="78867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07-7848-47EA-B531-B0A2596D666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A7D5-FC42-4BB7-A1AB-7109E7C472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07-7848-47EA-B531-B0A2596D666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A7D5-FC42-4BB7-A1AB-7109E7C472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28650" y="1088967"/>
            <a:ext cx="78867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C207-7848-47EA-B531-B0A2596D666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A7D5-FC42-4BB7-A1AB-7109E7C472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48887"/>
            <a:ext cx="788670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68524"/>
            <a:ext cx="7886700" cy="5008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BC207-7848-47EA-B531-B0A2596D6664}" type="datetimeFigureOut">
              <a:rPr lang="zh-CN" altLang="en-US" smtClean="0"/>
              <a:t>2021/2/12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A7D5-FC42-4BB7-A1AB-7109E7C472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215968"/>
          </a:solidFill>
          <a:latin typeface="Times New Roman" panose="02020703060505090304" pitchFamily="18" charset="0"/>
          <a:ea typeface="黑体" panose="02010609060101010101" pitchFamily="49" charset="-122"/>
          <a:cs typeface="Times New Roman" panose="0202070306050509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Times New Roman" panose="02020703060505090304" pitchFamily="18" charset="0"/>
          <a:ea typeface="宋体" panose="02010600030101010101" pitchFamily="2" charset="-122"/>
          <a:cs typeface="Times New Roman" panose="0202070306050509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Times New Roman" panose="02020703060505090304" pitchFamily="18" charset="0"/>
          <a:ea typeface="宋体" panose="02010600030101010101" pitchFamily="2" charset="-122"/>
          <a:cs typeface="Times New Roman" panose="0202070306050509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Times New Roman" panose="02020703060505090304" pitchFamily="18" charset="0"/>
          <a:ea typeface="宋体" panose="02010600030101010101" pitchFamily="2" charset="-122"/>
          <a:cs typeface="Times New Roman" panose="0202070306050509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Times New Roman" panose="02020703060505090304" pitchFamily="18" charset="0"/>
          <a:ea typeface="宋体" panose="02010600030101010101" pitchFamily="2" charset="-122"/>
          <a:cs typeface="Times New Roman" panose="0202070306050509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Times New Roman" panose="02020703060505090304" pitchFamily="18" charset="0"/>
          <a:ea typeface="宋体" panose="02010600030101010101" pitchFamily="2" charset="-122"/>
          <a:cs typeface="Times New Roman" panose="0202070306050509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0075" y="941070"/>
            <a:ext cx="7943850" cy="1878965"/>
          </a:xfrm>
        </p:spPr>
        <p:txBody>
          <a:bodyPr>
            <a:noAutofit/>
          </a:bodyPr>
          <a:lstStyle/>
          <a:p>
            <a:pPr algn="l"/>
            <a:r>
              <a:rPr lang="en-US" altLang="zh-CN" sz="3400" dirty="0"/>
              <a:t>QuCloud:</a:t>
            </a:r>
            <a:br>
              <a:rPr lang="en-US" altLang="zh-CN" sz="3400" dirty="0"/>
            </a:br>
            <a:r>
              <a:rPr lang="en-US" altLang="zh-CN" sz="3400" dirty="0"/>
              <a:t>A New Qubit Mapping Mechanism for </a:t>
            </a:r>
            <a:br>
              <a:rPr lang="en-US" altLang="zh-CN" sz="3400" dirty="0"/>
            </a:br>
            <a:r>
              <a:rPr lang="en-US" altLang="zh-CN" sz="3400" dirty="0"/>
              <a:t>Multi-programming Quantum Computing in Cloud Environment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0" y="3387725"/>
            <a:ext cx="9144000" cy="29749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CN" sz="3400" dirty="0"/>
          </a:p>
          <a:p>
            <a:pPr>
              <a:lnSpc>
                <a:spcPct val="100000"/>
              </a:lnSpc>
            </a:pPr>
            <a:r>
              <a:rPr lang="en-US" altLang="zh-CN" sz="2700" b="1" dirty="0">
                <a:latin typeface="Arial Bold" panose="020B0604020202090204" charset="0"/>
                <a:cs typeface="Arial Bold" panose="020B0604020202090204" charset="0"/>
              </a:rPr>
              <a:t>Lei Liu, </a:t>
            </a:r>
            <a:r>
              <a:rPr lang="en-US" altLang="zh-CN" sz="2700" b="1" u="sng" dirty="0">
                <a:latin typeface="Arial Bold" panose="020B0604020202090204" charset="0"/>
                <a:cs typeface="Arial Bold" panose="020B0604020202090204" charset="0"/>
              </a:rPr>
              <a:t>Xinglei Dou (Speaker)</a:t>
            </a:r>
            <a:endParaRPr lang="en-US" altLang="zh-CN" sz="2700" b="1" dirty="0">
              <a:latin typeface="Arial Bold" panose="020B0604020202090204" charset="0"/>
              <a:cs typeface="Arial Bold" panose="020B06040202020902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700" b="1" dirty="0">
                <a:latin typeface="Arial Bold" panose="020B0604020202090204" charset="0"/>
                <a:cs typeface="Arial Bold" panose="020B0604020202090204" charset="0"/>
              </a:rPr>
              <a:t>Sys-Inventor Lab, SKLCA, ICT, CAS</a:t>
            </a:r>
          </a:p>
          <a:p>
            <a:pPr>
              <a:lnSpc>
                <a:spcPct val="100000"/>
              </a:lnSpc>
            </a:pPr>
            <a:endParaRPr lang="en-US" altLang="zh-CN" sz="2700" b="1" dirty="0">
              <a:latin typeface="Arial Bold" panose="020B0604020202090204" charset="0"/>
              <a:cs typeface="Arial Bold" panose="020B06040202020902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700" b="1" dirty="0">
                <a:solidFill>
                  <a:srgbClr val="C00000"/>
                </a:solidFill>
                <a:latin typeface="Arial Bold" panose="020B0604020202090204" charset="0"/>
                <a:cs typeface="Arial Bold" panose="020B0604020202090204" charset="0"/>
              </a:rPr>
              <a:t>IEEE HPCA-2021 (Session 2B)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Qubit Mapping Problem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workflow</a:t>
            </a:r>
          </a:p>
          <a:p>
            <a:pPr lvl="1"/>
            <a:r>
              <a:rPr lang="en-US" altLang="zh-CN" sz="2000" b="1" dirty="0"/>
              <a:t>Initial mapping generation</a:t>
            </a:r>
            <a:r>
              <a:rPr lang="en-US" altLang="zh-CN" sz="2000" dirty="0"/>
              <a:t>: Map each logical qubit onto a physical qubit</a:t>
            </a:r>
          </a:p>
          <a:p>
            <a:pPr lvl="1"/>
            <a:r>
              <a:rPr lang="en-US" altLang="zh-CN" sz="2000" b="1" dirty="0"/>
              <a:t>Mapping transition</a:t>
            </a:r>
            <a:r>
              <a:rPr lang="en-US" altLang="zh-CN" sz="2000" dirty="0"/>
              <a:t>: Making all gates executable by inserting SWAPs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Multi-programming</a:t>
            </a:r>
          </a:p>
          <a:p>
            <a:pPr lvl="1"/>
            <a:r>
              <a:rPr lang="en-US" altLang="zh-CN" sz="2000" dirty="0"/>
              <a:t>Mapping multiple quantum programs simultaneously onto a quantum chip</a:t>
            </a:r>
          </a:p>
          <a:p>
            <a:r>
              <a:rPr lang="en-US" altLang="zh-CN" sz="2400" dirty="0"/>
              <a:t>Optimization Goals</a:t>
            </a:r>
          </a:p>
          <a:p>
            <a:pPr lvl="1"/>
            <a:r>
              <a:rPr lang="en-US" altLang="zh-CN" sz="2000" dirty="0"/>
              <a:t>Fidelity; throughput</a:t>
            </a:r>
            <a:r>
              <a:rPr lang="en-US" altLang="zh-CN" sz="2000"/>
              <a:t>; number </a:t>
            </a:r>
            <a:r>
              <a:rPr lang="en-US" altLang="zh-CN" sz="2000" dirty="0"/>
              <a:t>of additional SWAPs</a:t>
            </a:r>
          </a:p>
        </p:txBody>
      </p:sp>
      <p:sp>
        <p:nvSpPr>
          <p:cNvPr id="11" name="TextBox 32"/>
          <p:cNvSpPr txBox="1"/>
          <p:nvPr/>
        </p:nvSpPr>
        <p:spPr>
          <a:xfrm>
            <a:off x="1778265" y="3889805"/>
            <a:ext cx="1393490" cy="326371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IBMQ16</a:t>
            </a:r>
          </a:p>
        </p:txBody>
      </p:sp>
      <p:sp>
        <p:nvSpPr>
          <p:cNvPr id="12" name="TextBox 32"/>
          <p:cNvSpPr txBox="1"/>
          <p:nvPr/>
        </p:nvSpPr>
        <p:spPr>
          <a:xfrm>
            <a:off x="5287000" y="3889805"/>
            <a:ext cx="2109251" cy="326371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Quantum program</a:t>
            </a:r>
          </a:p>
        </p:txBody>
      </p:sp>
      <p:sp>
        <p:nvSpPr>
          <p:cNvPr id="13" name="椭圆 12"/>
          <p:cNvSpPr/>
          <p:nvPr/>
        </p:nvSpPr>
        <p:spPr>
          <a:xfrm>
            <a:off x="886204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Q0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4" name="直接连接符 13"/>
          <p:cNvCxnSpPr>
            <a:stCxn id="15" idx="2"/>
            <a:endCxn id="13" idx="6"/>
          </p:cNvCxnSpPr>
          <p:nvPr/>
        </p:nvCxnSpPr>
        <p:spPr>
          <a:xfrm flipH="1">
            <a:off x="1189872" y="3198372"/>
            <a:ext cx="17271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362588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842882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23175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03469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Q4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283762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Q5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64056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Q6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82295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Q14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362588" y="3554275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Q13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842882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Q12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323175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Q11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03469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Q10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83762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Q9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764056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Q8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44349" y="3554273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Q7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9" name="直接连接符 28"/>
          <p:cNvCxnSpPr>
            <a:stCxn id="21" idx="0"/>
            <a:endCxn id="13" idx="4"/>
          </p:cNvCxnSpPr>
          <p:nvPr/>
        </p:nvCxnSpPr>
        <p:spPr>
          <a:xfrm flipV="1">
            <a:off x="1034130" y="3353972"/>
            <a:ext cx="3909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2" idx="0"/>
            <a:endCxn id="15" idx="4"/>
          </p:cNvCxnSpPr>
          <p:nvPr/>
        </p:nvCxnSpPr>
        <p:spPr>
          <a:xfrm flipV="1">
            <a:off x="1514423" y="3353972"/>
            <a:ext cx="0" cy="200303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2" idx="2"/>
            <a:endCxn id="21" idx="6"/>
          </p:cNvCxnSpPr>
          <p:nvPr/>
        </p:nvCxnSpPr>
        <p:spPr>
          <a:xfrm flipH="1">
            <a:off x="1185963" y="3709875"/>
            <a:ext cx="176626" cy="1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6" idx="2"/>
            <a:endCxn id="15" idx="6"/>
          </p:cNvCxnSpPr>
          <p:nvPr/>
        </p:nvCxnSpPr>
        <p:spPr>
          <a:xfrm flipH="1">
            <a:off x="1666256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3" idx="2"/>
            <a:endCxn id="22" idx="6"/>
          </p:cNvCxnSpPr>
          <p:nvPr/>
        </p:nvCxnSpPr>
        <p:spPr>
          <a:xfrm flipH="1" flipV="1">
            <a:off x="1666256" y="3709875"/>
            <a:ext cx="176626" cy="1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6" idx="4"/>
            <a:endCxn id="23" idx="0"/>
          </p:cNvCxnSpPr>
          <p:nvPr/>
        </p:nvCxnSpPr>
        <p:spPr>
          <a:xfrm>
            <a:off x="1994716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6"/>
            <a:endCxn id="17" idx="2"/>
          </p:cNvCxnSpPr>
          <p:nvPr/>
        </p:nvCxnSpPr>
        <p:spPr>
          <a:xfrm>
            <a:off x="2146550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7" idx="4"/>
            <a:endCxn id="24" idx="0"/>
          </p:cNvCxnSpPr>
          <p:nvPr/>
        </p:nvCxnSpPr>
        <p:spPr>
          <a:xfrm>
            <a:off x="2475010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4" idx="2"/>
            <a:endCxn id="23" idx="6"/>
          </p:cNvCxnSpPr>
          <p:nvPr/>
        </p:nvCxnSpPr>
        <p:spPr>
          <a:xfrm flipH="1">
            <a:off x="2146550" y="3709876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8" idx="2"/>
            <a:endCxn id="17" idx="6"/>
          </p:cNvCxnSpPr>
          <p:nvPr/>
        </p:nvCxnSpPr>
        <p:spPr>
          <a:xfrm flipH="1">
            <a:off x="2626843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2"/>
            <a:endCxn id="24" idx="6"/>
          </p:cNvCxnSpPr>
          <p:nvPr/>
        </p:nvCxnSpPr>
        <p:spPr>
          <a:xfrm flipH="1">
            <a:off x="2626843" y="3709876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8" idx="4"/>
            <a:endCxn id="25" idx="0"/>
          </p:cNvCxnSpPr>
          <p:nvPr/>
        </p:nvCxnSpPr>
        <p:spPr>
          <a:xfrm>
            <a:off x="2955303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9" idx="2"/>
            <a:endCxn id="18" idx="6"/>
          </p:cNvCxnSpPr>
          <p:nvPr/>
        </p:nvCxnSpPr>
        <p:spPr>
          <a:xfrm flipH="1">
            <a:off x="3107137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0" idx="2"/>
            <a:endCxn id="19" idx="6"/>
          </p:cNvCxnSpPr>
          <p:nvPr/>
        </p:nvCxnSpPr>
        <p:spPr>
          <a:xfrm flipH="1">
            <a:off x="3587430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9" idx="4"/>
            <a:endCxn id="26" idx="0"/>
          </p:cNvCxnSpPr>
          <p:nvPr/>
        </p:nvCxnSpPr>
        <p:spPr>
          <a:xfrm>
            <a:off x="3435597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0" idx="4"/>
            <a:endCxn id="27" idx="0"/>
          </p:cNvCxnSpPr>
          <p:nvPr/>
        </p:nvCxnSpPr>
        <p:spPr>
          <a:xfrm>
            <a:off x="3915890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6" idx="2"/>
            <a:endCxn id="25" idx="6"/>
          </p:cNvCxnSpPr>
          <p:nvPr/>
        </p:nvCxnSpPr>
        <p:spPr>
          <a:xfrm flipH="1">
            <a:off x="3107137" y="3709876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7" idx="2"/>
            <a:endCxn id="26" idx="6"/>
          </p:cNvCxnSpPr>
          <p:nvPr/>
        </p:nvCxnSpPr>
        <p:spPr>
          <a:xfrm flipH="1">
            <a:off x="3587430" y="3709876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8" idx="2"/>
            <a:endCxn id="27" idx="6"/>
          </p:cNvCxnSpPr>
          <p:nvPr/>
        </p:nvCxnSpPr>
        <p:spPr>
          <a:xfrm flipH="1">
            <a:off x="4067723" y="3709873"/>
            <a:ext cx="176626" cy="3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2801824" y="3042772"/>
            <a:ext cx="303668" cy="3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323379" y="3043339"/>
            <a:ext cx="303668" cy="3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803468" y="3553372"/>
            <a:ext cx="303668" cy="3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48766" y="3001854"/>
            <a:ext cx="519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</a:p>
          <a:p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5617775" y="3165069"/>
            <a:ext cx="1660445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6066037" y="3411168"/>
            <a:ext cx="151446" cy="314997"/>
            <a:chOff x="2465018" y="3708401"/>
            <a:chExt cx="95250" cy="198114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2512643" y="3708401"/>
              <a:ext cx="0" cy="152400"/>
            </a:xfrm>
            <a:prstGeom prst="line">
              <a:avLst/>
            </a:prstGeom>
            <a:ln w="12700"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2465018" y="3811265"/>
              <a:ext cx="95250" cy="95250"/>
              <a:chOff x="3227660" y="1390934"/>
              <a:chExt cx="95250" cy="9525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3227660" y="1390934"/>
                <a:ext cx="95250" cy="9525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n>
                    <a:solidFill>
                      <a:sysClr val="windowText" lastClr="000000"/>
                    </a:solidFill>
                  </a:ln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57" name="直接连接符 56"/>
              <p:cNvCxnSpPr>
                <a:stCxn id="56" idx="0"/>
                <a:endCxn id="56" idx="4"/>
              </p:cNvCxnSpPr>
              <p:nvPr/>
            </p:nvCxnSpPr>
            <p:spPr>
              <a:xfrm>
                <a:off x="3275285" y="1390934"/>
                <a:ext cx="0" cy="9525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56" idx="2"/>
                <a:endCxn id="56" idx="6"/>
              </p:cNvCxnSpPr>
              <p:nvPr/>
            </p:nvCxnSpPr>
            <p:spPr>
              <a:xfrm>
                <a:off x="3227660" y="1438559"/>
                <a:ext cx="9525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" name="直接连接符 58"/>
          <p:cNvCxnSpPr/>
          <p:nvPr/>
        </p:nvCxnSpPr>
        <p:spPr>
          <a:xfrm>
            <a:off x="6707712" y="3650442"/>
            <a:ext cx="151446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617775" y="3407382"/>
            <a:ext cx="1660445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617775" y="3649695"/>
            <a:ext cx="1660445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714194" y="3554645"/>
            <a:ext cx="213457" cy="1957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H</a:t>
            </a:r>
            <a:endParaRPr lang="zh-CN" altLang="en-US" sz="1400" i="1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55869" y="3554645"/>
            <a:ext cx="213457" cy="1957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T</a:t>
            </a:r>
            <a:r>
              <a:rPr lang="en-US" altLang="zh-CN" sz="1400" i="1" baseline="30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†</a:t>
            </a:r>
            <a:endParaRPr lang="zh-CN" altLang="en-US" sz="1400" i="1" baseline="300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066602" y="3167942"/>
            <a:ext cx="151447" cy="560183"/>
            <a:chOff x="6303016" y="2408023"/>
            <a:chExt cx="120327" cy="445075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6363180" y="2408023"/>
              <a:ext cx="0" cy="383627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组合 65"/>
            <p:cNvGrpSpPr/>
            <p:nvPr/>
          </p:nvGrpSpPr>
          <p:grpSpPr>
            <a:xfrm>
              <a:off x="6303016" y="2732772"/>
              <a:ext cx="120327" cy="120326"/>
              <a:chOff x="6303016" y="2732772"/>
              <a:chExt cx="120327" cy="120326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6303016" y="2732772"/>
                <a:ext cx="120326" cy="12032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n>
                    <a:solidFill>
                      <a:sysClr val="windowText" lastClr="000000"/>
                    </a:solidFill>
                  </a:ln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68" name="直接连接符 67"/>
              <p:cNvCxnSpPr>
                <a:stCxn id="67" idx="0"/>
                <a:endCxn id="67" idx="4"/>
              </p:cNvCxnSpPr>
              <p:nvPr/>
            </p:nvCxnSpPr>
            <p:spPr>
              <a:xfrm>
                <a:off x="6363179" y="2732772"/>
                <a:ext cx="0" cy="12032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67" idx="2"/>
                <a:endCxn id="67" idx="6"/>
              </p:cNvCxnSpPr>
              <p:nvPr/>
            </p:nvCxnSpPr>
            <p:spPr>
              <a:xfrm>
                <a:off x="6303017" y="2792935"/>
                <a:ext cx="1203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文本框 69"/>
          <p:cNvSpPr txBox="1"/>
          <p:nvPr/>
        </p:nvSpPr>
        <p:spPr>
          <a:xfrm>
            <a:off x="7311114" y="3132215"/>
            <a:ext cx="51940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90204" pitchFamily="34" charset="0"/>
                <a:cs typeface="Arial" panose="020B0604020202090204" pitchFamily="34" charset="0"/>
              </a:rPr>
              <a:t>...</a:t>
            </a:r>
            <a:endParaRPr lang="zh-CN" altLang="en-US" sz="20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794615" y="3118631"/>
            <a:ext cx="91902" cy="335378"/>
            <a:chOff x="6794615" y="3118631"/>
            <a:chExt cx="91902" cy="335378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6839029" y="3167942"/>
              <a:ext cx="0" cy="239440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6794615" y="3118631"/>
              <a:ext cx="91901" cy="91901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6794615" y="3118631"/>
              <a:ext cx="91902" cy="91901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6794615" y="3362108"/>
              <a:ext cx="91901" cy="91901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6794615" y="3362108"/>
              <a:ext cx="91902" cy="91901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TextBox 32"/>
          <p:cNvSpPr txBox="1"/>
          <p:nvPr/>
        </p:nvSpPr>
        <p:spPr>
          <a:xfrm>
            <a:off x="4629848" y="2537440"/>
            <a:ext cx="3452042" cy="553998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SWAP q1 q2 is inserted to make </a:t>
            </a:r>
          </a:p>
          <a:p>
            <a:pPr algn="ctr">
              <a:lnSpc>
                <a:spcPts val="18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q1 and q3 physically adjacent.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</a:t>
            </a:r>
            <a:r>
              <a:rPr lang="en-US" altLang="zh-CN" dirty="0"/>
              <a:t>ntroduction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Motivation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Designs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Two programs to be mapped: P1(5 qubits), P2(4 qubits)</a:t>
            </a:r>
          </a:p>
          <a:p>
            <a:r>
              <a:rPr lang="en-US" altLang="zh-CN" sz="2400" dirty="0"/>
              <a:t>Fair and Reliable Partition </a:t>
            </a:r>
            <a:r>
              <a:rPr lang="en-US" altLang="zh-CN" sz="1400" dirty="0"/>
              <a:t>[Das et al., MICRO’19]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Previous solution results in wastes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3252166" y="4187136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6.0%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92173" y="4187136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8.6%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38587" y="3928708"/>
            <a:ext cx="434038" cy="43403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Q13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98581" y="3928708"/>
            <a:ext cx="434038" cy="43403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Q12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8592" y="3928708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Q14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3" name="直接连接符 12"/>
          <p:cNvCxnSpPr>
            <a:stCxn id="12" idx="6"/>
            <a:endCxn id="10" idx="2"/>
          </p:cNvCxnSpPr>
          <p:nvPr/>
        </p:nvCxnSpPr>
        <p:spPr>
          <a:xfrm>
            <a:off x="1512630" y="4145727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  <a:endCxn id="11" idx="2"/>
          </p:cNvCxnSpPr>
          <p:nvPr/>
        </p:nvCxnSpPr>
        <p:spPr>
          <a:xfrm>
            <a:off x="2472625" y="4145727"/>
            <a:ext cx="525957" cy="0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038587" y="2994962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98581" y="2994962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78592" y="2994962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Q0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8" name="直接连接符 17"/>
          <p:cNvCxnSpPr>
            <a:stCxn id="17" idx="6"/>
            <a:endCxn id="15" idx="2"/>
          </p:cNvCxnSpPr>
          <p:nvPr/>
        </p:nvCxnSpPr>
        <p:spPr>
          <a:xfrm>
            <a:off x="1512630" y="3211981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6"/>
            <a:endCxn id="16" idx="2"/>
          </p:cNvCxnSpPr>
          <p:nvPr/>
        </p:nvCxnSpPr>
        <p:spPr>
          <a:xfrm>
            <a:off x="2472625" y="3211981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7" idx="4"/>
            <a:endCxn id="12" idx="0"/>
          </p:cNvCxnSpPr>
          <p:nvPr/>
        </p:nvCxnSpPr>
        <p:spPr>
          <a:xfrm>
            <a:off x="1295611" y="3429000"/>
            <a:ext cx="0" cy="499708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" idx="4"/>
            <a:endCxn id="10" idx="0"/>
          </p:cNvCxnSpPr>
          <p:nvPr/>
        </p:nvCxnSpPr>
        <p:spPr>
          <a:xfrm>
            <a:off x="2255606" y="3429000"/>
            <a:ext cx="0" cy="499708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4"/>
            <a:endCxn id="11" idx="0"/>
          </p:cNvCxnSpPr>
          <p:nvPr/>
        </p:nvCxnSpPr>
        <p:spPr>
          <a:xfrm>
            <a:off x="3215600" y="3429000"/>
            <a:ext cx="0" cy="499708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6" idx="6"/>
            <a:endCxn id="32" idx="2"/>
          </p:cNvCxnSpPr>
          <p:nvPr/>
        </p:nvCxnSpPr>
        <p:spPr>
          <a:xfrm>
            <a:off x="3432619" y="3211981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1" idx="6"/>
            <a:endCxn id="27" idx="2"/>
          </p:cNvCxnSpPr>
          <p:nvPr/>
        </p:nvCxnSpPr>
        <p:spPr>
          <a:xfrm>
            <a:off x="3432619" y="4145727"/>
            <a:ext cx="525957" cy="0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918571" y="3928708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Q10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878566" y="3928708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Q9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58576" y="3928708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Q11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8" name="直接连接符 27"/>
          <p:cNvCxnSpPr>
            <a:stCxn id="27" idx="6"/>
            <a:endCxn id="25" idx="2"/>
          </p:cNvCxnSpPr>
          <p:nvPr/>
        </p:nvCxnSpPr>
        <p:spPr>
          <a:xfrm>
            <a:off x="4392614" y="4145727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5" idx="6"/>
            <a:endCxn id="26" idx="2"/>
          </p:cNvCxnSpPr>
          <p:nvPr/>
        </p:nvCxnSpPr>
        <p:spPr>
          <a:xfrm>
            <a:off x="5352609" y="4145727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4918571" y="2994962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Q4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878566" y="2994962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Q5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958576" y="2994962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33" name="直接连接符 32"/>
          <p:cNvCxnSpPr>
            <a:stCxn id="32" idx="6"/>
            <a:endCxn id="30" idx="2"/>
          </p:cNvCxnSpPr>
          <p:nvPr/>
        </p:nvCxnSpPr>
        <p:spPr>
          <a:xfrm>
            <a:off x="4392614" y="3211981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0" idx="6"/>
            <a:endCxn id="31" idx="2"/>
          </p:cNvCxnSpPr>
          <p:nvPr/>
        </p:nvCxnSpPr>
        <p:spPr>
          <a:xfrm>
            <a:off x="5352609" y="3211981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2" idx="4"/>
            <a:endCxn id="27" idx="0"/>
          </p:cNvCxnSpPr>
          <p:nvPr/>
        </p:nvCxnSpPr>
        <p:spPr>
          <a:xfrm>
            <a:off x="4175595" y="3429000"/>
            <a:ext cx="0" cy="499708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0" idx="4"/>
            <a:endCxn id="25" idx="0"/>
          </p:cNvCxnSpPr>
          <p:nvPr/>
        </p:nvCxnSpPr>
        <p:spPr>
          <a:xfrm>
            <a:off x="5135590" y="3429000"/>
            <a:ext cx="0" cy="499708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1" idx="4"/>
            <a:endCxn id="26" idx="0"/>
          </p:cNvCxnSpPr>
          <p:nvPr/>
        </p:nvCxnSpPr>
        <p:spPr>
          <a:xfrm>
            <a:off x="6095585" y="3429000"/>
            <a:ext cx="0" cy="499708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6"/>
            <a:endCxn id="41" idx="2"/>
          </p:cNvCxnSpPr>
          <p:nvPr/>
        </p:nvCxnSpPr>
        <p:spPr>
          <a:xfrm>
            <a:off x="6312604" y="3211981"/>
            <a:ext cx="525955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6" idx="6"/>
            <a:endCxn id="40" idx="2"/>
          </p:cNvCxnSpPr>
          <p:nvPr/>
        </p:nvCxnSpPr>
        <p:spPr>
          <a:xfrm>
            <a:off x="6312604" y="4145727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838560" y="3928708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Q8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838559" y="2994962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Q6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2" name="直接连接符 41"/>
          <p:cNvCxnSpPr>
            <a:stCxn id="41" idx="4"/>
            <a:endCxn id="40" idx="0"/>
          </p:cNvCxnSpPr>
          <p:nvPr/>
        </p:nvCxnSpPr>
        <p:spPr>
          <a:xfrm>
            <a:off x="7055578" y="3429000"/>
            <a:ext cx="2" cy="499708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7798555" y="3928708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Q7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4" name="直接连接符 43"/>
          <p:cNvCxnSpPr>
            <a:stCxn id="40" idx="6"/>
            <a:endCxn id="43" idx="2"/>
          </p:cNvCxnSpPr>
          <p:nvPr/>
        </p:nvCxnSpPr>
        <p:spPr>
          <a:xfrm>
            <a:off x="7272598" y="4145727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50572" y="3586002"/>
            <a:ext cx="456038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2.5%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560197" y="3586002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8.0%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20190" y="3586002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4.5%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480183" y="3586002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3.0%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440177" y="3586002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3.3%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400171" y="3586002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3.4%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60167" y="3586002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3.8%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332180" y="4187136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4.1%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212159" y="4187136"/>
            <a:ext cx="70641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3.1%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172154" y="4187136"/>
            <a:ext cx="70641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3.8%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132147" y="4187136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1.8%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92145" y="4187136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2.8%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332180" y="2983767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2.5%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292173" y="2983767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1.6%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252166" y="2983767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3.0%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12159" y="2983767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1.8%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172152" y="2983767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2.2%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32147" y="2983767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5.5%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4" name="直接连接符 63"/>
          <p:cNvCxnSpPr>
            <a:stCxn id="10" idx="7"/>
            <a:endCxn id="10" idx="3"/>
          </p:cNvCxnSpPr>
          <p:nvPr/>
        </p:nvCxnSpPr>
        <p:spPr>
          <a:xfrm flipH="1">
            <a:off x="2102149" y="3992270"/>
            <a:ext cx="306912" cy="3069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0" idx="1"/>
            <a:endCxn id="10" idx="5"/>
          </p:cNvCxnSpPr>
          <p:nvPr/>
        </p:nvCxnSpPr>
        <p:spPr>
          <a:xfrm>
            <a:off x="2102149" y="3992270"/>
            <a:ext cx="306912" cy="3069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1" idx="1"/>
            <a:endCxn id="11" idx="5"/>
          </p:cNvCxnSpPr>
          <p:nvPr/>
        </p:nvCxnSpPr>
        <p:spPr>
          <a:xfrm>
            <a:off x="3062144" y="3992270"/>
            <a:ext cx="306912" cy="3069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1" idx="7"/>
            <a:endCxn id="11" idx="3"/>
          </p:cNvCxnSpPr>
          <p:nvPr/>
        </p:nvCxnSpPr>
        <p:spPr>
          <a:xfrm flipH="1">
            <a:off x="3062144" y="3992270"/>
            <a:ext cx="306912" cy="3069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70" idx="0"/>
            <a:endCxn id="10" idx="4"/>
          </p:cNvCxnSpPr>
          <p:nvPr/>
        </p:nvCxnSpPr>
        <p:spPr>
          <a:xfrm flipV="1">
            <a:off x="2047464" y="4362746"/>
            <a:ext cx="208142" cy="463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237348" y="4826125"/>
            <a:ext cx="162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Unreliable</a:t>
            </a:r>
          </a:p>
          <a:p>
            <a:pPr algn="ctr"/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physical qubit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929317" y="4826125"/>
            <a:ext cx="151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Unreliable</a:t>
            </a:r>
          </a:p>
          <a:p>
            <a:pPr algn="ctr"/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link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74" name="直接箭头连接符 73"/>
          <p:cNvCxnSpPr>
            <a:stCxn id="71" idx="0"/>
          </p:cNvCxnSpPr>
          <p:nvPr/>
        </p:nvCxnSpPr>
        <p:spPr>
          <a:xfrm flipV="1">
            <a:off x="3684747" y="4145727"/>
            <a:ext cx="0" cy="680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/>
          <p:cNvSpPr/>
          <p:nvPr/>
        </p:nvSpPr>
        <p:spPr>
          <a:xfrm>
            <a:off x="3958563" y="2995720"/>
            <a:ext cx="434038" cy="434038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918997" y="2994155"/>
            <a:ext cx="434038" cy="434038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Q4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5878136" y="2995267"/>
            <a:ext cx="434038" cy="434038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Q5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877616" y="3927582"/>
            <a:ext cx="434038" cy="434038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Q9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4917663" y="3927582"/>
            <a:ext cx="434038" cy="434038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Q10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526901" y="2356259"/>
            <a:ext cx="315691" cy="315691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814092" y="2332228"/>
            <a:ext cx="151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P1 allocation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87" grpId="0" animBg="1"/>
      <p:bldP spid="89" grpId="0" animBg="1"/>
      <p:bldP spid="90" grpId="0" animBg="1"/>
      <p:bldP spid="94" grpId="0" animBg="1"/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Two programs to be mapped: P1(5 qubits), P2(4 qubits)</a:t>
            </a:r>
          </a:p>
          <a:p>
            <a:r>
              <a:rPr lang="en-US" altLang="zh-CN" sz="2400" dirty="0"/>
              <a:t>Fair and Reliable Partition </a:t>
            </a:r>
            <a:r>
              <a:rPr lang="en-US" altLang="zh-CN" sz="1400" dirty="0"/>
              <a:t>[Das et al., MICRO’19]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Previous solution results in wastes</a:t>
            </a:r>
            <a:endParaRPr lang="zh-CN" altLang="en-US" sz="3200" dirty="0"/>
          </a:p>
        </p:txBody>
      </p:sp>
      <p:grpSp>
        <p:nvGrpSpPr>
          <p:cNvPr id="63" name="组合 62"/>
          <p:cNvGrpSpPr/>
          <p:nvPr/>
        </p:nvGrpSpPr>
        <p:grpSpPr>
          <a:xfrm>
            <a:off x="725894" y="2332228"/>
            <a:ext cx="7881815" cy="3373428"/>
            <a:chOff x="725894" y="2332228"/>
            <a:chExt cx="7881815" cy="3373428"/>
          </a:xfrm>
        </p:grpSpPr>
        <p:sp>
          <p:nvSpPr>
            <p:cNvPr id="8" name="文本框 7"/>
            <p:cNvSpPr txBox="1"/>
            <p:nvPr/>
          </p:nvSpPr>
          <p:spPr>
            <a:xfrm>
              <a:off x="3252166" y="4187136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6.0%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92173" y="4187136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8.6%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038587" y="3928708"/>
              <a:ext cx="434038" cy="43403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Q13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998581" y="3928708"/>
              <a:ext cx="434038" cy="43403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Q12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078592" y="3928708"/>
              <a:ext cx="434038" cy="434038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Q14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13" name="直接连接符 12"/>
            <p:cNvCxnSpPr>
              <a:stCxn id="12" idx="6"/>
              <a:endCxn id="10" idx="2"/>
            </p:cNvCxnSpPr>
            <p:nvPr/>
          </p:nvCxnSpPr>
          <p:spPr>
            <a:xfrm>
              <a:off x="1512630" y="4145727"/>
              <a:ext cx="525957" cy="0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  <a:endCxn id="11" idx="2"/>
            </p:cNvCxnSpPr>
            <p:nvPr/>
          </p:nvCxnSpPr>
          <p:spPr>
            <a:xfrm>
              <a:off x="2472625" y="4145727"/>
              <a:ext cx="525957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2038587" y="2994962"/>
              <a:ext cx="434038" cy="434038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Q1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998581" y="2994962"/>
              <a:ext cx="434038" cy="434038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Q2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078592" y="2994962"/>
              <a:ext cx="434038" cy="434038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Q0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18" name="直接连接符 17"/>
            <p:cNvCxnSpPr>
              <a:stCxn id="17" idx="6"/>
              <a:endCxn id="15" idx="2"/>
            </p:cNvCxnSpPr>
            <p:nvPr/>
          </p:nvCxnSpPr>
          <p:spPr>
            <a:xfrm>
              <a:off x="1512630" y="3211981"/>
              <a:ext cx="525957" cy="0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6"/>
              <a:endCxn id="16" idx="2"/>
            </p:cNvCxnSpPr>
            <p:nvPr/>
          </p:nvCxnSpPr>
          <p:spPr>
            <a:xfrm>
              <a:off x="2472625" y="3211981"/>
              <a:ext cx="525957" cy="0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7" idx="4"/>
              <a:endCxn id="12" idx="0"/>
            </p:cNvCxnSpPr>
            <p:nvPr/>
          </p:nvCxnSpPr>
          <p:spPr>
            <a:xfrm>
              <a:off x="1295611" y="3429000"/>
              <a:ext cx="0" cy="499708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5" idx="4"/>
              <a:endCxn id="10" idx="0"/>
            </p:cNvCxnSpPr>
            <p:nvPr/>
          </p:nvCxnSpPr>
          <p:spPr>
            <a:xfrm>
              <a:off x="2255606" y="3429000"/>
              <a:ext cx="0" cy="499708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6" idx="4"/>
              <a:endCxn id="11" idx="0"/>
            </p:cNvCxnSpPr>
            <p:nvPr/>
          </p:nvCxnSpPr>
          <p:spPr>
            <a:xfrm>
              <a:off x="3215600" y="3429000"/>
              <a:ext cx="0" cy="499708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6" idx="6"/>
              <a:endCxn id="32" idx="2"/>
            </p:cNvCxnSpPr>
            <p:nvPr/>
          </p:nvCxnSpPr>
          <p:spPr>
            <a:xfrm>
              <a:off x="3432619" y="3211981"/>
              <a:ext cx="525957" cy="0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1" idx="6"/>
              <a:endCxn id="27" idx="2"/>
            </p:cNvCxnSpPr>
            <p:nvPr/>
          </p:nvCxnSpPr>
          <p:spPr>
            <a:xfrm>
              <a:off x="3432619" y="4145727"/>
              <a:ext cx="525957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4918571" y="3928708"/>
              <a:ext cx="434038" cy="434038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Q10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878566" y="3928708"/>
              <a:ext cx="434038" cy="434038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Q9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58576" y="3928708"/>
              <a:ext cx="434038" cy="434038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Q11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28" name="直接连接符 27"/>
            <p:cNvCxnSpPr>
              <a:stCxn id="27" idx="6"/>
              <a:endCxn id="25" idx="2"/>
            </p:cNvCxnSpPr>
            <p:nvPr/>
          </p:nvCxnSpPr>
          <p:spPr>
            <a:xfrm>
              <a:off x="4392614" y="4145727"/>
              <a:ext cx="525957" cy="0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5" idx="6"/>
              <a:endCxn id="26" idx="2"/>
            </p:cNvCxnSpPr>
            <p:nvPr/>
          </p:nvCxnSpPr>
          <p:spPr>
            <a:xfrm>
              <a:off x="5352609" y="4145727"/>
              <a:ext cx="525957" cy="0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918571" y="2994962"/>
              <a:ext cx="434038" cy="434038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Q4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878566" y="2994962"/>
              <a:ext cx="434038" cy="434038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Q5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58576" y="2994962"/>
              <a:ext cx="434038" cy="434038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Q3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33" name="直接连接符 32"/>
            <p:cNvCxnSpPr>
              <a:stCxn id="32" idx="6"/>
              <a:endCxn id="30" idx="2"/>
            </p:cNvCxnSpPr>
            <p:nvPr/>
          </p:nvCxnSpPr>
          <p:spPr>
            <a:xfrm>
              <a:off x="4392614" y="3211981"/>
              <a:ext cx="525957" cy="0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0" idx="6"/>
              <a:endCxn id="31" idx="2"/>
            </p:cNvCxnSpPr>
            <p:nvPr/>
          </p:nvCxnSpPr>
          <p:spPr>
            <a:xfrm>
              <a:off x="5352609" y="3211981"/>
              <a:ext cx="525957" cy="0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2" idx="4"/>
              <a:endCxn id="27" idx="0"/>
            </p:cNvCxnSpPr>
            <p:nvPr/>
          </p:nvCxnSpPr>
          <p:spPr>
            <a:xfrm>
              <a:off x="4175595" y="3429000"/>
              <a:ext cx="0" cy="499708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0" idx="4"/>
              <a:endCxn id="25" idx="0"/>
            </p:cNvCxnSpPr>
            <p:nvPr/>
          </p:nvCxnSpPr>
          <p:spPr>
            <a:xfrm>
              <a:off x="5135590" y="3429000"/>
              <a:ext cx="0" cy="499708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4"/>
              <a:endCxn id="26" idx="0"/>
            </p:cNvCxnSpPr>
            <p:nvPr/>
          </p:nvCxnSpPr>
          <p:spPr>
            <a:xfrm>
              <a:off x="6095585" y="3429000"/>
              <a:ext cx="0" cy="499708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1" idx="6"/>
              <a:endCxn id="41" idx="2"/>
            </p:cNvCxnSpPr>
            <p:nvPr/>
          </p:nvCxnSpPr>
          <p:spPr>
            <a:xfrm>
              <a:off x="6312604" y="3211981"/>
              <a:ext cx="52595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6" idx="6"/>
              <a:endCxn id="40" idx="2"/>
            </p:cNvCxnSpPr>
            <p:nvPr/>
          </p:nvCxnSpPr>
          <p:spPr>
            <a:xfrm>
              <a:off x="6312604" y="4145727"/>
              <a:ext cx="525957" cy="0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6838560" y="3928708"/>
              <a:ext cx="434038" cy="434038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Q8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6838559" y="2994962"/>
              <a:ext cx="434038" cy="434038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Q6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42" name="直接连接符 41"/>
            <p:cNvCxnSpPr>
              <a:stCxn id="41" idx="4"/>
              <a:endCxn id="40" idx="0"/>
            </p:cNvCxnSpPr>
            <p:nvPr/>
          </p:nvCxnSpPr>
          <p:spPr>
            <a:xfrm>
              <a:off x="7055578" y="3429000"/>
              <a:ext cx="2" cy="499708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7798555" y="3928708"/>
              <a:ext cx="434038" cy="434038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Q7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44" name="直接连接符 43"/>
            <p:cNvCxnSpPr>
              <a:stCxn id="40" idx="6"/>
              <a:endCxn id="43" idx="2"/>
            </p:cNvCxnSpPr>
            <p:nvPr/>
          </p:nvCxnSpPr>
          <p:spPr>
            <a:xfrm>
              <a:off x="7272598" y="4145727"/>
              <a:ext cx="525957" cy="0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850572" y="3586002"/>
              <a:ext cx="456038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2.5%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60197" y="3586002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8.0%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520190" y="3586002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4.5%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480183" y="3586002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3.0%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440177" y="3586002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3.3%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400171" y="3586002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3.4%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360167" y="3586002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3.8%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332180" y="4187136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4.1%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212159" y="4187136"/>
              <a:ext cx="70641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3.1%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172154" y="4187136"/>
              <a:ext cx="706410" cy="2154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3.8%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132147" y="4187136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1.8%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092145" y="4187136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2.8%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332180" y="2983767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2.5%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292173" y="2983767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1.6%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252166" y="2983767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3.0%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212159" y="2983767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1.8%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172152" y="2983767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2.2%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132147" y="2983767"/>
              <a:ext cx="706410" cy="215444"/>
            </a:xfrm>
            <a:prstGeom prst="rect">
              <a:avLst/>
            </a:prstGeom>
            <a:noFill/>
          </p:spPr>
          <p:txBody>
            <a:bodyPr wrap="square" lIns="0" tIns="0" rIns="18000" bIns="0" rtlCol="0">
              <a:spAutoFit/>
            </a:bodyPr>
            <a:lstStyle/>
            <a:p>
              <a:pPr algn="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5.5%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64" name="直接连接符 63"/>
            <p:cNvCxnSpPr>
              <a:stCxn id="10" idx="7"/>
              <a:endCxn id="10" idx="3"/>
            </p:cNvCxnSpPr>
            <p:nvPr/>
          </p:nvCxnSpPr>
          <p:spPr>
            <a:xfrm flipH="1">
              <a:off x="2102149" y="3992270"/>
              <a:ext cx="306912" cy="306913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10" idx="1"/>
              <a:endCxn id="10" idx="5"/>
            </p:cNvCxnSpPr>
            <p:nvPr/>
          </p:nvCxnSpPr>
          <p:spPr>
            <a:xfrm>
              <a:off x="2102149" y="3992270"/>
              <a:ext cx="306912" cy="306913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11" idx="1"/>
              <a:endCxn id="11" idx="5"/>
            </p:cNvCxnSpPr>
            <p:nvPr/>
          </p:nvCxnSpPr>
          <p:spPr>
            <a:xfrm>
              <a:off x="3062144" y="3992270"/>
              <a:ext cx="306912" cy="306913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11" idx="7"/>
              <a:endCxn id="11" idx="3"/>
            </p:cNvCxnSpPr>
            <p:nvPr/>
          </p:nvCxnSpPr>
          <p:spPr>
            <a:xfrm flipH="1">
              <a:off x="3062144" y="3992270"/>
              <a:ext cx="306912" cy="306913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3958563" y="2995720"/>
              <a:ext cx="434038" cy="4340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Q3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918997" y="2994155"/>
              <a:ext cx="434038" cy="4340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Q4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5878136" y="2995267"/>
              <a:ext cx="434038" cy="4340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Q5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5877616" y="3927582"/>
              <a:ext cx="434038" cy="4340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Q9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4917663" y="3927582"/>
              <a:ext cx="434038" cy="43403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Q10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3814092" y="2332228"/>
              <a:ext cx="151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90204" pitchFamily="34" charset="0"/>
                  <a:cs typeface="Arial" panose="020B0604020202090204" pitchFamily="34" charset="0"/>
                </a:rPr>
                <a:t>P1 allocation</a:t>
              </a:r>
              <a:endParaRPr lang="zh-CN" altLang="en-US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6439938" y="4492735"/>
              <a:ext cx="21677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3 qubits are not enough for P2</a:t>
              </a:r>
              <a:endParaRPr lang="zh-CN" altLang="en-US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725894" y="4492735"/>
              <a:ext cx="35886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Can</a:t>
              </a:r>
              <a:r>
                <a:rPr lang="zh-CN" altLang="en-US" dirty="0">
                  <a:solidFill>
                    <a:srgbClr val="C0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not</a:t>
              </a:r>
              <a:r>
                <a:rPr lang="zh-CN" altLang="en-US" dirty="0">
                  <a:solidFill>
                    <a:srgbClr val="C0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find a reliable root with enough reliable neighbors for P2</a:t>
              </a:r>
              <a:endParaRPr lang="zh-CN" altLang="en-US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432619" y="5336324"/>
              <a:ext cx="2617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P2 can not be mapped</a:t>
              </a:r>
              <a:endParaRPr lang="zh-CN" altLang="en-US" b="1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850572" y="2928778"/>
              <a:ext cx="3588654" cy="1473801"/>
            </a:xfrm>
            <a:custGeom>
              <a:avLst/>
              <a:gdLst>
                <a:gd name="connsiteX0" fmla="*/ 0 w 3588654"/>
                <a:gd name="connsiteY0" fmla="*/ 0 h 1473801"/>
                <a:gd name="connsiteX1" fmla="*/ 2632498 w 3588654"/>
                <a:gd name="connsiteY1" fmla="*/ 0 h 1473801"/>
                <a:gd name="connsiteX2" fmla="*/ 2632498 w 3588654"/>
                <a:gd name="connsiteY2" fmla="*/ 951710 h 1473801"/>
                <a:gd name="connsiteX3" fmla="*/ 3588654 w 3588654"/>
                <a:gd name="connsiteY3" fmla="*/ 951710 h 1473801"/>
                <a:gd name="connsiteX4" fmla="*/ 3588654 w 3588654"/>
                <a:gd name="connsiteY4" fmla="*/ 1473801 h 1473801"/>
                <a:gd name="connsiteX5" fmla="*/ 0 w 3588654"/>
                <a:gd name="connsiteY5" fmla="*/ 1473801 h 147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8654" h="1473801">
                  <a:moveTo>
                    <a:pt x="0" y="0"/>
                  </a:moveTo>
                  <a:lnTo>
                    <a:pt x="2632498" y="0"/>
                  </a:lnTo>
                  <a:lnTo>
                    <a:pt x="2632498" y="951710"/>
                  </a:lnTo>
                  <a:lnTo>
                    <a:pt x="3588654" y="951710"/>
                  </a:lnTo>
                  <a:lnTo>
                    <a:pt x="3588654" y="1473801"/>
                  </a:lnTo>
                  <a:lnTo>
                    <a:pt x="0" y="1473801"/>
                  </a:lnTo>
                  <a:close/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6783171" y="2928778"/>
              <a:ext cx="1492498" cy="1473801"/>
            </a:xfrm>
            <a:custGeom>
              <a:avLst/>
              <a:gdLst>
                <a:gd name="connsiteX0" fmla="*/ 0 w 1492498"/>
                <a:gd name="connsiteY0" fmla="*/ 0 h 1473801"/>
                <a:gd name="connsiteX1" fmla="*/ 518232 w 1492498"/>
                <a:gd name="connsiteY1" fmla="*/ 0 h 1473801"/>
                <a:gd name="connsiteX2" fmla="*/ 518232 w 1492498"/>
                <a:gd name="connsiteY2" fmla="*/ 954852 h 1473801"/>
                <a:gd name="connsiteX3" fmla="*/ 1492498 w 1492498"/>
                <a:gd name="connsiteY3" fmla="*/ 954852 h 1473801"/>
                <a:gd name="connsiteX4" fmla="*/ 1492498 w 1492498"/>
                <a:gd name="connsiteY4" fmla="*/ 1473801 h 1473801"/>
                <a:gd name="connsiteX5" fmla="*/ 0 w 1492498"/>
                <a:gd name="connsiteY5" fmla="*/ 1473801 h 147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2498" h="1473801">
                  <a:moveTo>
                    <a:pt x="0" y="0"/>
                  </a:moveTo>
                  <a:lnTo>
                    <a:pt x="518232" y="0"/>
                  </a:lnTo>
                  <a:lnTo>
                    <a:pt x="518232" y="954852"/>
                  </a:lnTo>
                  <a:lnTo>
                    <a:pt x="1492498" y="954852"/>
                  </a:lnTo>
                  <a:lnTo>
                    <a:pt x="1492498" y="1473801"/>
                  </a:lnTo>
                  <a:lnTo>
                    <a:pt x="0" y="1473801"/>
                  </a:lnTo>
                  <a:close/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526901" y="2356259"/>
              <a:ext cx="315691" cy="3156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Two programs to be mapped: P1(5 qubits), P2(4 qubits)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Previous solution results in wastes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3252166" y="4187136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6.0%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92173" y="4187136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8.6%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38587" y="3928708"/>
            <a:ext cx="434038" cy="43403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Q13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98581" y="3928708"/>
            <a:ext cx="434038" cy="43403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Q12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78592" y="3928708"/>
            <a:ext cx="434038" cy="434038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Q14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3" name="直接连接符 12"/>
          <p:cNvCxnSpPr>
            <a:stCxn id="12" idx="6"/>
            <a:endCxn id="10" idx="2"/>
          </p:cNvCxnSpPr>
          <p:nvPr/>
        </p:nvCxnSpPr>
        <p:spPr>
          <a:xfrm>
            <a:off x="1512630" y="4145727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  <a:endCxn id="11" idx="2"/>
          </p:cNvCxnSpPr>
          <p:nvPr/>
        </p:nvCxnSpPr>
        <p:spPr>
          <a:xfrm>
            <a:off x="2472625" y="4145727"/>
            <a:ext cx="525957" cy="0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038587" y="2994962"/>
            <a:ext cx="434038" cy="434038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98581" y="2994962"/>
            <a:ext cx="434038" cy="434038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78592" y="2994962"/>
            <a:ext cx="434038" cy="434038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Q0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8" name="直接连接符 17"/>
          <p:cNvCxnSpPr>
            <a:stCxn id="17" idx="6"/>
            <a:endCxn id="15" idx="2"/>
          </p:cNvCxnSpPr>
          <p:nvPr/>
        </p:nvCxnSpPr>
        <p:spPr>
          <a:xfrm>
            <a:off x="1512630" y="3211981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6"/>
            <a:endCxn id="16" idx="2"/>
          </p:cNvCxnSpPr>
          <p:nvPr/>
        </p:nvCxnSpPr>
        <p:spPr>
          <a:xfrm>
            <a:off x="2472625" y="3211981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7" idx="4"/>
            <a:endCxn id="12" idx="0"/>
          </p:cNvCxnSpPr>
          <p:nvPr/>
        </p:nvCxnSpPr>
        <p:spPr>
          <a:xfrm>
            <a:off x="1295611" y="3429000"/>
            <a:ext cx="0" cy="499708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" idx="4"/>
            <a:endCxn id="10" idx="0"/>
          </p:cNvCxnSpPr>
          <p:nvPr/>
        </p:nvCxnSpPr>
        <p:spPr>
          <a:xfrm>
            <a:off x="2255606" y="3429000"/>
            <a:ext cx="0" cy="499708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4"/>
            <a:endCxn id="11" idx="0"/>
          </p:cNvCxnSpPr>
          <p:nvPr/>
        </p:nvCxnSpPr>
        <p:spPr>
          <a:xfrm>
            <a:off x="3215600" y="3429000"/>
            <a:ext cx="0" cy="499708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6" idx="6"/>
            <a:endCxn id="32" idx="2"/>
          </p:cNvCxnSpPr>
          <p:nvPr/>
        </p:nvCxnSpPr>
        <p:spPr>
          <a:xfrm>
            <a:off x="3432619" y="3211981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1" idx="6"/>
            <a:endCxn id="27" idx="2"/>
          </p:cNvCxnSpPr>
          <p:nvPr/>
        </p:nvCxnSpPr>
        <p:spPr>
          <a:xfrm>
            <a:off x="3432619" y="4145727"/>
            <a:ext cx="525957" cy="0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918571" y="3928708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Q10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878566" y="3928708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Q9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58576" y="3928708"/>
            <a:ext cx="434038" cy="4340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Q11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8" name="直接连接符 27"/>
          <p:cNvCxnSpPr>
            <a:stCxn id="27" idx="6"/>
            <a:endCxn id="25" idx="2"/>
          </p:cNvCxnSpPr>
          <p:nvPr/>
        </p:nvCxnSpPr>
        <p:spPr>
          <a:xfrm>
            <a:off x="4392614" y="4145727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5" idx="6"/>
            <a:endCxn id="26" idx="2"/>
          </p:cNvCxnSpPr>
          <p:nvPr/>
        </p:nvCxnSpPr>
        <p:spPr>
          <a:xfrm>
            <a:off x="5352609" y="4145727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4918571" y="2994962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Q4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878566" y="2994962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Q5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958576" y="2994962"/>
            <a:ext cx="434038" cy="43403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33" name="直接连接符 32"/>
          <p:cNvCxnSpPr>
            <a:stCxn id="32" idx="6"/>
            <a:endCxn id="30" idx="2"/>
          </p:cNvCxnSpPr>
          <p:nvPr/>
        </p:nvCxnSpPr>
        <p:spPr>
          <a:xfrm>
            <a:off x="4392614" y="3211981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0" idx="6"/>
            <a:endCxn id="31" idx="2"/>
          </p:cNvCxnSpPr>
          <p:nvPr/>
        </p:nvCxnSpPr>
        <p:spPr>
          <a:xfrm>
            <a:off x="5352609" y="3211981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2" idx="4"/>
            <a:endCxn id="27" idx="0"/>
          </p:cNvCxnSpPr>
          <p:nvPr/>
        </p:nvCxnSpPr>
        <p:spPr>
          <a:xfrm>
            <a:off x="4175595" y="3429000"/>
            <a:ext cx="0" cy="499708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0" idx="4"/>
            <a:endCxn id="25" idx="0"/>
          </p:cNvCxnSpPr>
          <p:nvPr/>
        </p:nvCxnSpPr>
        <p:spPr>
          <a:xfrm>
            <a:off x="5135590" y="3429000"/>
            <a:ext cx="0" cy="499708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1" idx="4"/>
            <a:endCxn id="26" idx="0"/>
          </p:cNvCxnSpPr>
          <p:nvPr/>
        </p:nvCxnSpPr>
        <p:spPr>
          <a:xfrm>
            <a:off x="6095585" y="3429000"/>
            <a:ext cx="0" cy="499708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6"/>
            <a:endCxn id="41" idx="2"/>
          </p:cNvCxnSpPr>
          <p:nvPr/>
        </p:nvCxnSpPr>
        <p:spPr>
          <a:xfrm>
            <a:off x="6312604" y="3211981"/>
            <a:ext cx="525955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6" idx="6"/>
            <a:endCxn id="40" idx="2"/>
          </p:cNvCxnSpPr>
          <p:nvPr/>
        </p:nvCxnSpPr>
        <p:spPr>
          <a:xfrm>
            <a:off x="6312604" y="4145727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838560" y="3928708"/>
            <a:ext cx="434038" cy="434038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Q8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838559" y="2994962"/>
            <a:ext cx="434038" cy="434038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Q6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2" name="直接连接符 41"/>
          <p:cNvCxnSpPr>
            <a:stCxn id="41" idx="4"/>
            <a:endCxn id="40" idx="0"/>
          </p:cNvCxnSpPr>
          <p:nvPr/>
        </p:nvCxnSpPr>
        <p:spPr>
          <a:xfrm>
            <a:off x="7055578" y="3429000"/>
            <a:ext cx="2" cy="499708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7798555" y="3928708"/>
            <a:ext cx="434038" cy="434038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Q7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4" name="直接连接符 43"/>
          <p:cNvCxnSpPr>
            <a:stCxn id="40" idx="6"/>
            <a:endCxn id="43" idx="2"/>
          </p:cNvCxnSpPr>
          <p:nvPr/>
        </p:nvCxnSpPr>
        <p:spPr>
          <a:xfrm>
            <a:off x="7272598" y="4145727"/>
            <a:ext cx="525957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50572" y="3586002"/>
            <a:ext cx="456038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2.5%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560197" y="3586002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8.0%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20190" y="3586002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4.5%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480183" y="3586002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3.0%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440177" y="3586002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3.3%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400171" y="3586002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3.4%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60167" y="3586002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3.8%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332180" y="4187136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4.1%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212159" y="4187136"/>
            <a:ext cx="70641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3.1%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172154" y="4187136"/>
            <a:ext cx="70641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3.8%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132147" y="4187136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1.8%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92145" y="4187136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2.8%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332180" y="2983767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2.5%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292173" y="2983767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1.6%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252166" y="2983767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3.0%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12159" y="2983767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1.8%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172152" y="2983767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2.2%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32147" y="2983767"/>
            <a:ext cx="706410" cy="215444"/>
          </a:xfrm>
          <a:prstGeom prst="rect">
            <a:avLst/>
          </a:prstGeom>
          <a:noFill/>
        </p:spPr>
        <p:txBody>
          <a:bodyPr wrap="square" lIns="0" tIns="0" rIns="18000" bIns="0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5.5%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4" name="直接连接符 63"/>
          <p:cNvCxnSpPr>
            <a:stCxn id="10" idx="7"/>
            <a:endCxn id="10" idx="3"/>
          </p:cNvCxnSpPr>
          <p:nvPr/>
        </p:nvCxnSpPr>
        <p:spPr>
          <a:xfrm flipH="1">
            <a:off x="2102149" y="3992270"/>
            <a:ext cx="306912" cy="3069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0" idx="1"/>
            <a:endCxn id="10" idx="5"/>
          </p:cNvCxnSpPr>
          <p:nvPr/>
        </p:nvCxnSpPr>
        <p:spPr>
          <a:xfrm>
            <a:off x="2102149" y="3992270"/>
            <a:ext cx="306912" cy="3069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1" idx="1"/>
            <a:endCxn id="11" idx="5"/>
          </p:cNvCxnSpPr>
          <p:nvPr/>
        </p:nvCxnSpPr>
        <p:spPr>
          <a:xfrm>
            <a:off x="3062144" y="3992270"/>
            <a:ext cx="306912" cy="3069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1" idx="7"/>
            <a:endCxn id="11" idx="3"/>
          </p:cNvCxnSpPr>
          <p:nvPr/>
        </p:nvCxnSpPr>
        <p:spPr>
          <a:xfrm flipH="1">
            <a:off x="3062144" y="3992270"/>
            <a:ext cx="306912" cy="30691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/>
          <p:cNvSpPr/>
          <p:nvPr/>
        </p:nvSpPr>
        <p:spPr>
          <a:xfrm>
            <a:off x="3958563" y="2995720"/>
            <a:ext cx="434038" cy="43403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4918997" y="2994155"/>
            <a:ext cx="434038" cy="434038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Q4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5878136" y="2995267"/>
            <a:ext cx="434038" cy="434038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Q5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877616" y="3927582"/>
            <a:ext cx="434038" cy="434038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Q9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4917663" y="3927582"/>
            <a:ext cx="434038" cy="434038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Q10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295610" y="5336324"/>
            <a:ext cx="65029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A better solution can provide higher qubit utilization</a:t>
            </a:r>
            <a:endParaRPr lang="zh-CN" altLang="en-US" b="1" dirty="0">
              <a:solidFill>
                <a:srgbClr val="C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15354" y="2332228"/>
            <a:ext cx="1798051" cy="369332"/>
            <a:chOff x="3526901" y="2332228"/>
            <a:chExt cx="1798051" cy="369332"/>
          </a:xfrm>
        </p:grpSpPr>
        <p:sp>
          <p:nvSpPr>
            <p:cNvPr id="95" name="文本框 94"/>
            <p:cNvSpPr txBox="1"/>
            <p:nvPr/>
          </p:nvSpPr>
          <p:spPr>
            <a:xfrm>
              <a:off x="3814092" y="2332228"/>
              <a:ext cx="1510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90204" pitchFamily="34" charset="0"/>
                  <a:cs typeface="Arial" panose="020B0604020202090204" pitchFamily="34" charset="0"/>
                </a:rPr>
                <a:t>P1 allocation</a:t>
              </a:r>
              <a:endParaRPr lang="zh-CN" altLang="en-US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526901" y="2356259"/>
              <a:ext cx="315691" cy="3156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41479" y="2332228"/>
            <a:ext cx="3190397" cy="369332"/>
            <a:chOff x="5353026" y="2332228"/>
            <a:chExt cx="3190397" cy="369332"/>
          </a:xfrm>
        </p:grpSpPr>
        <p:sp>
          <p:nvSpPr>
            <p:cNvPr id="76" name="文本框 75"/>
            <p:cNvSpPr txBox="1"/>
            <p:nvPr/>
          </p:nvSpPr>
          <p:spPr>
            <a:xfrm>
              <a:off x="5640216" y="2332228"/>
              <a:ext cx="2903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90204" pitchFamily="34" charset="0"/>
                  <a:cs typeface="Arial" panose="020B0604020202090204" pitchFamily="34" charset="0"/>
                </a:rPr>
                <a:t>Available allocation for P2</a:t>
              </a:r>
              <a:endParaRPr lang="zh-CN" altLang="en-US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5353026" y="2356259"/>
              <a:ext cx="315691" cy="315691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Inter-program SWAPs reduce overheads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Inter-program SWAPs are not enabled in previous solution</a:t>
            </a:r>
          </a:p>
          <a:p>
            <a:r>
              <a:rPr lang="en-US" altLang="zh-CN" dirty="0"/>
              <a:t>Inter-program SWAPs take shortcuts</a:t>
            </a:r>
          </a:p>
        </p:txBody>
      </p:sp>
      <p:sp>
        <p:nvSpPr>
          <p:cNvPr id="47" name="椭圆 46"/>
          <p:cNvSpPr/>
          <p:nvPr/>
        </p:nvSpPr>
        <p:spPr>
          <a:xfrm>
            <a:off x="4913560" y="4925869"/>
            <a:ext cx="415701" cy="415703"/>
          </a:xfrm>
          <a:prstGeom prst="ellipse">
            <a:avLst/>
          </a:prstGeom>
          <a:solidFill>
            <a:srgbClr val="AEAFB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q6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785821" y="4925869"/>
            <a:ext cx="415701" cy="415703"/>
          </a:xfrm>
          <a:prstGeom prst="ellipse">
            <a:avLst/>
          </a:prstGeom>
          <a:solidFill>
            <a:srgbClr val="AEAFB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q7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9" name="直接连接符 48"/>
          <p:cNvCxnSpPr>
            <a:stCxn id="71" idx="6"/>
            <a:endCxn id="47" idx="2"/>
          </p:cNvCxnSpPr>
          <p:nvPr/>
        </p:nvCxnSpPr>
        <p:spPr>
          <a:xfrm flipV="1">
            <a:off x="4457001" y="5133721"/>
            <a:ext cx="456559" cy="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47" idx="6"/>
            <a:endCxn id="48" idx="2"/>
          </p:cNvCxnSpPr>
          <p:nvPr/>
        </p:nvCxnSpPr>
        <p:spPr>
          <a:xfrm>
            <a:off x="5329261" y="5133721"/>
            <a:ext cx="45656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4913561" y="4064834"/>
            <a:ext cx="415701" cy="415700"/>
          </a:xfrm>
          <a:prstGeom prst="ellipse">
            <a:avLst/>
          </a:prstGeom>
          <a:solidFill>
            <a:srgbClr val="AEAFB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q9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785821" y="4064834"/>
            <a:ext cx="415701" cy="415700"/>
          </a:xfrm>
          <a:prstGeom prst="ellipse">
            <a:avLst/>
          </a:prstGeom>
          <a:solidFill>
            <a:srgbClr val="AEAFB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q8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041300" y="4064834"/>
            <a:ext cx="415701" cy="4157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54" name="直接连接符 53"/>
          <p:cNvCxnSpPr>
            <a:stCxn id="53" idx="6"/>
            <a:endCxn id="51" idx="2"/>
          </p:cNvCxnSpPr>
          <p:nvPr/>
        </p:nvCxnSpPr>
        <p:spPr>
          <a:xfrm>
            <a:off x="4457001" y="4272684"/>
            <a:ext cx="45656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6"/>
            <a:endCxn id="52" idx="2"/>
          </p:cNvCxnSpPr>
          <p:nvPr/>
        </p:nvCxnSpPr>
        <p:spPr>
          <a:xfrm>
            <a:off x="5329262" y="4272684"/>
            <a:ext cx="456559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4913561" y="3203799"/>
            <a:ext cx="415701" cy="4157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q4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785821" y="3203799"/>
            <a:ext cx="415701" cy="4157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q5</a:t>
            </a:r>
            <a:endParaRPr lang="zh-CN" altLang="en-US" sz="1400" b="1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041300" y="3203799"/>
            <a:ext cx="415701" cy="4157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59" name="直接连接符 58"/>
          <p:cNvCxnSpPr>
            <a:stCxn id="58" idx="6"/>
            <a:endCxn id="56" idx="2"/>
          </p:cNvCxnSpPr>
          <p:nvPr/>
        </p:nvCxnSpPr>
        <p:spPr>
          <a:xfrm>
            <a:off x="4457001" y="3411649"/>
            <a:ext cx="45656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6" idx="6"/>
            <a:endCxn id="57" idx="2"/>
          </p:cNvCxnSpPr>
          <p:nvPr/>
        </p:nvCxnSpPr>
        <p:spPr>
          <a:xfrm>
            <a:off x="5329262" y="3411649"/>
            <a:ext cx="456559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8" idx="4"/>
            <a:endCxn id="53" idx="0"/>
          </p:cNvCxnSpPr>
          <p:nvPr/>
        </p:nvCxnSpPr>
        <p:spPr>
          <a:xfrm>
            <a:off x="4249151" y="3619499"/>
            <a:ext cx="0" cy="445335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3" idx="4"/>
            <a:endCxn id="71" idx="0"/>
          </p:cNvCxnSpPr>
          <p:nvPr/>
        </p:nvCxnSpPr>
        <p:spPr>
          <a:xfrm>
            <a:off x="4249151" y="4480534"/>
            <a:ext cx="0" cy="445338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6" idx="4"/>
            <a:endCxn id="51" idx="0"/>
          </p:cNvCxnSpPr>
          <p:nvPr/>
        </p:nvCxnSpPr>
        <p:spPr>
          <a:xfrm>
            <a:off x="5121412" y="3619499"/>
            <a:ext cx="0" cy="445335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1" idx="4"/>
            <a:endCxn id="47" idx="0"/>
          </p:cNvCxnSpPr>
          <p:nvPr/>
        </p:nvCxnSpPr>
        <p:spPr>
          <a:xfrm flipH="1">
            <a:off x="5121411" y="4480534"/>
            <a:ext cx="1" cy="445335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7" idx="4"/>
            <a:endCxn id="52" idx="0"/>
          </p:cNvCxnSpPr>
          <p:nvPr/>
        </p:nvCxnSpPr>
        <p:spPr>
          <a:xfrm>
            <a:off x="5993672" y="3619499"/>
            <a:ext cx="0" cy="445335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2" idx="4"/>
            <a:endCxn id="48" idx="0"/>
          </p:cNvCxnSpPr>
          <p:nvPr/>
        </p:nvCxnSpPr>
        <p:spPr>
          <a:xfrm>
            <a:off x="5993672" y="4480534"/>
            <a:ext cx="0" cy="445335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7" idx="3"/>
            <a:endCxn id="51" idx="7"/>
          </p:cNvCxnSpPr>
          <p:nvPr/>
        </p:nvCxnSpPr>
        <p:spPr>
          <a:xfrm flipH="1">
            <a:off x="5268384" y="3558621"/>
            <a:ext cx="578315" cy="56709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6" idx="5"/>
            <a:endCxn id="52" idx="1"/>
          </p:cNvCxnSpPr>
          <p:nvPr/>
        </p:nvCxnSpPr>
        <p:spPr>
          <a:xfrm>
            <a:off x="5268384" y="3558621"/>
            <a:ext cx="578315" cy="56709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1" idx="3"/>
            <a:endCxn id="71" idx="7"/>
          </p:cNvCxnSpPr>
          <p:nvPr/>
        </p:nvCxnSpPr>
        <p:spPr>
          <a:xfrm flipH="1">
            <a:off x="4396123" y="4419656"/>
            <a:ext cx="578316" cy="567094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53" idx="5"/>
            <a:endCxn id="47" idx="1"/>
          </p:cNvCxnSpPr>
          <p:nvPr/>
        </p:nvCxnSpPr>
        <p:spPr>
          <a:xfrm>
            <a:off x="4396123" y="4419656"/>
            <a:ext cx="578315" cy="56709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41300" y="4925872"/>
            <a:ext cx="415701" cy="4157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0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  <a:endParaRPr lang="zh-CN" altLang="en-US" sz="1400" b="1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1810256" y="3155690"/>
            <a:ext cx="1908402" cy="664591"/>
            <a:chOff x="1249883" y="2660276"/>
            <a:chExt cx="1908402" cy="664591"/>
          </a:xfrm>
        </p:grpSpPr>
        <p:sp>
          <p:nvSpPr>
            <p:cNvPr id="45" name="椭圆 44"/>
            <p:cNvSpPr/>
            <p:nvPr/>
          </p:nvSpPr>
          <p:spPr>
            <a:xfrm>
              <a:off x="1249884" y="2724787"/>
              <a:ext cx="240311" cy="240311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435485" y="2660276"/>
              <a:ext cx="1663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90204" pitchFamily="34" charset="0"/>
                  <a:cs typeface="Arial" panose="020B0604020202090204" pitchFamily="34" charset="0"/>
                </a:rPr>
                <a:t>P1 allocation</a:t>
              </a:r>
              <a:endParaRPr lang="zh-CN" altLang="en-US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249883" y="3020045"/>
              <a:ext cx="240311" cy="240312"/>
            </a:xfrm>
            <a:prstGeom prst="ellipse">
              <a:avLst/>
            </a:prstGeom>
            <a:solidFill>
              <a:srgbClr val="AEAFB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435482" y="2955535"/>
              <a:ext cx="1722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90204" pitchFamily="34" charset="0"/>
                  <a:cs typeface="Arial" panose="020B0604020202090204" pitchFamily="34" charset="0"/>
                </a:rPr>
                <a:t>P2 allocation</a:t>
              </a:r>
              <a:endParaRPr lang="zh-CN" altLang="en-US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1423413" y="4199538"/>
            <a:ext cx="2415753" cy="807585"/>
            <a:chOff x="869118" y="3704124"/>
            <a:chExt cx="2415753" cy="807585"/>
          </a:xfrm>
        </p:grpSpPr>
        <p:sp>
          <p:nvSpPr>
            <p:cNvPr id="30" name="矩形 29"/>
            <p:cNvSpPr/>
            <p:nvPr/>
          </p:nvSpPr>
          <p:spPr>
            <a:xfrm>
              <a:off x="1389544" y="4019609"/>
              <a:ext cx="1374903" cy="4921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CNOT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q1</a:t>
              </a:r>
              <a:r>
                <a:rPr lang="zh-CN" altLang="en-US" sz="1400" i="1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q5</a:t>
              </a:r>
            </a:p>
            <a:p>
              <a:pPr algn="ctr">
                <a:lnSpc>
                  <a:spcPts val="8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……</a:t>
              </a: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869118" y="3704124"/>
              <a:ext cx="2415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90204" pitchFamily="34" charset="0"/>
                  <a:cs typeface="Arial" panose="020B0604020202090204" pitchFamily="34" charset="0"/>
                </a:rPr>
                <a:t>Code:</a:t>
              </a:r>
              <a:endParaRPr lang="zh-CN" altLang="en-US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56" name="箭头: 左右 155"/>
          <p:cNvSpPr/>
          <p:nvPr/>
        </p:nvSpPr>
        <p:spPr>
          <a:xfrm rot="5400000">
            <a:off x="4041299" y="4616472"/>
            <a:ext cx="415701" cy="169847"/>
          </a:xfrm>
          <a:prstGeom prst="leftRightArrow">
            <a:avLst>
              <a:gd name="adj1" fmla="val 29141"/>
              <a:gd name="adj2" fmla="val 5000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7" name="箭头: 左右 156"/>
          <p:cNvSpPr/>
          <p:nvPr/>
        </p:nvSpPr>
        <p:spPr>
          <a:xfrm rot="5400000">
            <a:off x="4041299" y="3755437"/>
            <a:ext cx="415701" cy="169847"/>
          </a:xfrm>
          <a:prstGeom prst="leftRightArrow">
            <a:avLst>
              <a:gd name="adj1" fmla="val 29141"/>
              <a:gd name="adj2" fmla="val 5000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8" name="箭头: 左右 157"/>
          <p:cNvSpPr/>
          <p:nvPr/>
        </p:nvSpPr>
        <p:spPr>
          <a:xfrm rot="10800000">
            <a:off x="4470074" y="3326725"/>
            <a:ext cx="429616" cy="169847"/>
          </a:xfrm>
          <a:prstGeom prst="leftRightArrow">
            <a:avLst>
              <a:gd name="adj1" fmla="val 29141"/>
              <a:gd name="adj2" fmla="val 50000"/>
            </a:avLst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2955617" y="2601511"/>
            <a:ext cx="43315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Previous solution takes 3 steps</a:t>
            </a:r>
            <a:endParaRPr lang="zh-CN" altLang="en-US" b="1" dirty="0">
              <a:solidFill>
                <a:srgbClr val="C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60" name="直接箭头连接符 159"/>
          <p:cNvCxnSpPr>
            <a:endCxn id="158" idx="5"/>
          </p:cNvCxnSpPr>
          <p:nvPr/>
        </p:nvCxnSpPr>
        <p:spPr>
          <a:xfrm flipH="1">
            <a:off x="4684882" y="2955913"/>
            <a:ext cx="174075" cy="430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2979830" y="5710112"/>
            <a:ext cx="43315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Inter-program SWAP takes 1 step</a:t>
            </a:r>
            <a:endParaRPr lang="zh-CN" altLang="en-US" b="1" dirty="0">
              <a:solidFill>
                <a:schemeClr val="accent6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 flipH="1" flipV="1">
            <a:off x="4616237" y="4855784"/>
            <a:ext cx="239823" cy="844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箭头: 左右 171"/>
          <p:cNvSpPr/>
          <p:nvPr/>
        </p:nvSpPr>
        <p:spPr>
          <a:xfrm rot="8141536">
            <a:off x="4285706" y="4618277"/>
            <a:ext cx="796262" cy="169847"/>
          </a:xfrm>
          <a:prstGeom prst="leftRightArrow">
            <a:avLst>
              <a:gd name="adj1" fmla="val 29141"/>
              <a:gd name="adj2" fmla="val 50000"/>
            </a:avLst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59" grpId="0"/>
      <p:bldP spid="168" grpId="0"/>
      <p:bldP spid="1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Inter-program SWAPs reduce overheads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inter-program SWAP can replace two intra-program SWAPs</a:t>
            </a:r>
            <a:endParaRPr lang="zh-CN" altLang="en-US" dirty="0"/>
          </a:p>
        </p:txBody>
      </p:sp>
      <p:grpSp>
        <p:nvGrpSpPr>
          <p:cNvPr id="171" name="组合 170"/>
          <p:cNvGrpSpPr/>
          <p:nvPr/>
        </p:nvGrpSpPr>
        <p:grpSpPr>
          <a:xfrm>
            <a:off x="3718994" y="2931745"/>
            <a:ext cx="3319734" cy="329176"/>
            <a:chOff x="3718994" y="2931745"/>
            <a:chExt cx="3319734" cy="329176"/>
          </a:xfrm>
        </p:grpSpPr>
        <p:grpSp>
          <p:nvGrpSpPr>
            <p:cNvPr id="170" name="组合 169"/>
            <p:cNvGrpSpPr/>
            <p:nvPr/>
          </p:nvGrpSpPr>
          <p:grpSpPr>
            <a:xfrm>
              <a:off x="3718994" y="2931745"/>
              <a:ext cx="1604034" cy="329176"/>
              <a:chOff x="3718994" y="2931745"/>
              <a:chExt cx="1604034" cy="329176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3718994" y="2931745"/>
                <a:ext cx="329176" cy="329176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4074356" y="2988612"/>
                <a:ext cx="1248672" cy="215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panose="020B0604020202090204" pitchFamily="34" charset="0"/>
                    <a:cs typeface="Arial" panose="020B0604020202090204" pitchFamily="34" charset="0"/>
                  </a:rPr>
                  <a:t>P1 Allocation</a:t>
                </a:r>
                <a:endParaRPr lang="zh-CN" altLang="en-US" sz="14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434694" y="2931745"/>
              <a:ext cx="1604034" cy="329176"/>
              <a:chOff x="3619208" y="3093529"/>
              <a:chExt cx="1604034" cy="329176"/>
            </a:xfrm>
          </p:grpSpPr>
          <p:sp>
            <p:nvSpPr>
              <p:cNvPr id="113" name="椭圆 112"/>
              <p:cNvSpPr/>
              <p:nvPr/>
            </p:nvSpPr>
            <p:spPr>
              <a:xfrm>
                <a:off x="3619208" y="3093529"/>
                <a:ext cx="329176" cy="329176"/>
              </a:xfrm>
              <a:prstGeom prst="ellipse">
                <a:avLst/>
              </a:prstGeom>
              <a:solidFill>
                <a:srgbClr val="AEAFB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3974570" y="3150396"/>
                <a:ext cx="1248672" cy="215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panose="020B0604020202090204" pitchFamily="34" charset="0"/>
                    <a:cs typeface="Arial" panose="020B0604020202090204" pitchFamily="34" charset="0"/>
                  </a:rPr>
                  <a:t>P2 Allocation</a:t>
                </a:r>
                <a:endParaRPr lang="zh-CN" altLang="en-US" sz="14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</p:grpSp>
      </p:grpSp>
      <p:sp>
        <p:nvSpPr>
          <p:cNvPr id="10" name="文本框 9"/>
          <p:cNvSpPr txBox="1"/>
          <p:nvPr/>
        </p:nvSpPr>
        <p:spPr>
          <a:xfrm>
            <a:off x="355735" y="3271267"/>
            <a:ext cx="509633" cy="76796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84387" y="3414500"/>
            <a:ext cx="1149439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799659" y="3655073"/>
            <a:ext cx="148597" cy="309073"/>
            <a:chOff x="2465018" y="3708401"/>
            <a:chExt cx="95250" cy="198114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2512643" y="3708401"/>
              <a:ext cx="0" cy="152400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7" name="组合 106"/>
            <p:cNvGrpSpPr/>
            <p:nvPr/>
          </p:nvGrpSpPr>
          <p:grpSpPr>
            <a:xfrm>
              <a:off x="2465018" y="3811265"/>
              <a:ext cx="95250" cy="95250"/>
              <a:chOff x="3227660" y="1390934"/>
              <a:chExt cx="95250" cy="95250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3227660" y="1390934"/>
                <a:ext cx="95250" cy="95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09" name="直接连接符 108"/>
              <p:cNvCxnSpPr>
                <a:stCxn id="108" idx="0"/>
                <a:endCxn id="108" idx="4"/>
              </p:cNvCxnSpPr>
              <p:nvPr/>
            </p:nvCxnSpPr>
            <p:spPr>
              <a:xfrm>
                <a:off x="3275285" y="1390934"/>
                <a:ext cx="0" cy="9525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>
                <a:stCxn id="108" idx="2"/>
                <a:endCxn id="108" idx="6"/>
              </p:cNvCxnSpPr>
              <p:nvPr/>
            </p:nvCxnSpPr>
            <p:spPr>
              <a:xfrm>
                <a:off x="3227660" y="1438559"/>
                <a:ext cx="95250" cy="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/>
          <p:cNvGrpSpPr/>
          <p:nvPr/>
        </p:nvGrpSpPr>
        <p:grpSpPr>
          <a:xfrm>
            <a:off x="1144818" y="3414500"/>
            <a:ext cx="148597" cy="549646"/>
            <a:chOff x="1227944" y="4067225"/>
            <a:chExt cx="95250" cy="352320"/>
          </a:xfrm>
        </p:grpSpPr>
        <p:cxnSp>
          <p:nvCxnSpPr>
            <p:cNvPr id="101" name="直接连接符 100"/>
            <p:cNvCxnSpPr/>
            <p:nvPr/>
          </p:nvCxnSpPr>
          <p:spPr>
            <a:xfrm>
              <a:off x="1275569" y="4067225"/>
              <a:ext cx="0" cy="303678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2" name="组合 101"/>
            <p:cNvGrpSpPr/>
            <p:nvPr/>
          </p:nvGrpSpPr>
          <p:grpSpPr>
            <a:xfrm>
              <a:off x="1227944" y="4324295"/>
              <a:ext cx="95250" cy="95250"/>
              <a:chOff x="3227660" y="1390934"/>
              <a:chExt cx="95250" cy="95250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3227660" y="1390934"/>
                <a:ext cx="95250" cy="95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104" name="直接连接符 103"/>
              <p:cNvCxnSpPr>
                <a:stCxn id="103" idx="0"/>
                <a:endCxn id="103" idx="4"/>
              </p:cNvCxnSpPr>
              <p:nvPr/>
            </p:nvCxnSpPr>
            <p:spPr>
              <a:xfrm>
                <a:off x="3275285" y="1390934"/>
                <a:ext cx="0" cy="9525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103" idx="2"/>
                <a:endCxn id="103" idx="6"/>
              </p:cNvCxnSpPr>
              <p:nvPr/>
            </p:nvCxnSpPr>
            <p:spPr>
              <a:xfrm>
                <a:off x="3227660" y="1438559"/>
                <a:ext cx="95250" cy="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文本框 13"/>
          <p:cNvSpPr txBox="1"/>
          <p:nvPr/>
        </p:nvSpPr>
        <p:spPr>
          <a:xfrm>
            <a:off x="907867" y="3643989"/>
            <a:ext cx="246664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g1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51787" y="3643989"/>
            <a:ext cx="246664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g2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00535" y="3408507"/>
            <a:ext cx="246664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g3</a:t>
            </a:r>
            <a:endParaRPr lang="zh-CN" altLang="en-US" sz="1400" dirty="0">
              <a:solidFill>
                <a:srgbClr val="C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84387" y="3652256"/>
            <a:ext cx="1149439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84387" y="3890011"/>
            <a:ext cx="1149439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489979" y="3412406"/>
            <a:ext cx="148597" cy="313391"/>
            <a:chOff x="1206674" y="927657"/>
            <a:chExt cx="95250" cy="200882"/>
          </a:xfrm>
        </p:grpSpPr>
        <p:cxnSp>
          <p:nvCxnSpPr>
            <p:cNvPr id="96" name="直接连接符 95"/>
            <p:cNvCxnSpPr/>
            <p:nvPr/>
          </p:nvCxnSpPr>
          <p:spPr>
            <a:xfrm>
              <a:off x="1254299" y="927657"/>
              <a:ext cx="0" cy="155142"/>
            </a:xfrm>
            <a:prstGeom prst="line">
              <a:avLst/>
            </a:prstGeom>
            <a:ln w="19050">
              <a:solidFill>
                <a:srgbClr val="C00000"/>
              </a:solidFill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1206674" y="1033289"/>
              <a:ext cx="95250" cy="95250"/>
              <a:chOff x="3227660" y="1390934"/>
              <a:chExt cx="95250" cy="95250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3227660" y="1390934"/>
                <a:ext cx="95250" cy="9525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98" idx="0"/>
                <a:endCxn id="98" idx="4"/>
              </p:cNvCxnSpPr>
              <p:nvPr/>
            </p:nvCxnSpPr>
            <p:spPr>
              <a:xfrm>
                <a:off x="3275285" y="1390934"/>
                <a:ext cx="0" cy="95250"/>
              </a:xfrm>
              <a:prstGeom prst="line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98" idx="2"/>
                <a:endCxn id="98" idx="6"/>
              </p:cNvCxnSpPr>
              <p:nvPr/>
            </p:nvCxnSpPr>
            <p:spPr>
              <a:xfrm>
                <a:off x="3227660" y="1438559"/>
                <a:ext cx="9525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直接连接符 21"/>
          <p:cNvCxnSpPr/>
          <p:nvPr/>
        </p:nvCxnSpPr>
        <p:spPr>
          <a:xfrm>
            <a:off x="685240" y="4503455"/>
            <a:ext cx="1149439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00513" y="4744028"/>
            <a:ext cx="148597" cy="309073"/>
            <a:chOff x="2465018" y="3708401"/>
            <a:chExt cx="95250" cy="198114"/>
          </a:xfrm>
        </p:grpSpPr>
        <p:cxnSp>
          <p:nvCxnSpPr>
            <p:cNvPr id="91" name="直接连接符 90"/>
            <p:cNvCxnSpPr/>
            <p:nvPr/>
          </p:nvCxnSpPr>
          <p:spPr>
            <a:xfrm>
              <a:off x="2512643" y="3708401"/>
              <a:ext cx="0" cy="152400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组合 91"/>
            <p:cNvGrpSpPr/>
            <p:nvPr/>
          </p:nvGrpSpPr>
          <p:grpSpPr>
            <a:xfrm>
              <a:off x="2465018" y="3811265"/>
              <a:ext cx="95250" cy="95250"/>
              <a:chOff x="3227660" y="1390934"/>
              <a:chExt cx="95250" cy="95250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227660" y="1390934"/>
                <a:ext cx="95250" cy="95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94" name="直接连接符 93"/>
              <p:cNvCxnSpPr>
                <a:stCxn id="93" idx="0"/>
                <a:endCxn id="93" idx="4"/>
              </p:cNvCxnSpPr>
              <p:nvPr/>
            </p:nvCxnSpPr>
            <p:spPr>
              <a:xfrm>
                <a:off x="3275285" y="1390934"/>
                <a:ext cx="0" cy="9525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93" idx="2"/>
                <a:endCxn id="93" idx="6"/>
              </p:cNvCxnSpPr>
              <p:nvPr/>
            </p:nvCxnSpPr>
            <p:spPr>
              <a:xfrm>
                <a:off x="3227660" y="1438559"/>
                <a:ext cx="95250" cy="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/>
          <p:cNvGrpSpPr/>
          <p:nvPr/>
        </p:nvGrpSpPr>
        <p:grpSpPr>
          <a:xfrm>
            <a:off x="1145672" y="4503455"/>
            <a:ext cx="148597" cy="549646"/>
            <a:chOff x="1227944" y="4067225"/>
            <a:chExt cx="95250" cy="352320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1275569" y="4067225"/>
              <a:ext cx="0" cy="303678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7" name="组合 86"/>
            <p:cNvGrpSpPr/>
            <p:nvPr/>
          </p:nvGrpSpPr>
          <p:grpSpPr>
            <a:xfrm>
              <a:off x="1227944" y="4324295"/>
              <a:ext cx="95250" cy="95250"/>
              <a:chOff x="3227660" y="1390934"/>
              <a:chExt cx="95250" cy="95250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3227660" y="1390934"/>
                <a:ext cx="95250" cy="95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89" name="直接连接符 88"/>
              <p:cNvCxnSpPr>
                <a:stCxn id="88" idx="0"/>
                <a:endCxn id="88" idx="4"/>
              </p:cNvCxnSpPr>
              <p:nvPr/>
            </p:nvCxnSpPr>
            <p:spPr>
              <a:xfrm>
                <a:off x="3275285" y="1390934"/>
                <a:ext cx="0" cy="9525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>
                <a:stCxn id="88" idx="2"/>
                <a:endCxn id="88" idx="6"/>
              </p:cNvCxnSpPr>
              <p:nvPr/>
            </p:nvCxnSpPr>
            <p:spPr>
              <a:xfrm>
                <a:off x="3227660" y="1438559"/>
                <a:ext cx="95250" cy="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文本框 24"/>
          <p:cNvSpPr txBox="1"/>
          <p:nvPr/>
        </p:nvSpPr>
        <p:spPr>
          <a:xfrm>
            <a:off x="908720" y="4730416"/>
            <a:ext cx="246664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g4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52640" y="4730416"/>
            <a:ext cx="246664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g5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01389" y="4488583"/>
            <a:ext cx="246664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g6</a:t>
            </a:r>
            <a:endParaRPr lang="zh-CN" altLang="en-US" sz="1400" dirty="0">
              <a:solidFill>
                <a:srgbClr val="C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85240" y="4741210"/>
            <a:ext cx="1149439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85240" y="4978966"/>
            <a:ext cx="1149439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490832" y="4503455"/>
            <a:ext cx="148597" cy="309677"/>
            <a:chOff x="1206674" y="927657"/>
            <a:chExt cx="95250" cy="198501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1254299" y="927657"/>
              <a:ext cx="0" cy="155142"/>
            </a:xfrm>
            <a:prstGeom prst="line">
              <a:avLst/>
            </a:prstGeom>
            <a:ln w="19050">
              <a:solidFill>
                <a:srgbClr val="C00000"/>
              </a:solidFill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组合 81"/>
            <p:cNvGrpSpPr/>
            <p:nvPr/>
          </p:nvGrpSpPr>
          <p:grpSpPr>
            <a:xfrm>
              <a:off x="1206674" y="1030908"/>
              <a:ext cx="95250" cy="95250"/>
              <a:chOff x="3227660" y="1388553"/>
              <a:chExt cx="95250" cy="95250"/>
            </a:xfrm>
          </p:grpSpPr>
          <p:sp>
            <p:nvSpPr>
              <p:cNvPr id="83" name="椭圆 82"/>
              <p:cNvSpPr/>
              <p:nvPr/>
            </p:nvSpPr>
            <p:spPr>
              <a:xfrm>
                <a:off x="3227660" y="1388553"/>
                <a:ext cx="95250" cy="9525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84" name="直接连接符 83"/>
              <p:cNvCxnSpPr>
                <a:stCxn id="83" idx="0"/>
                <a:endCxn id="83" idx="4"/>
              </p:cNvCxnSpPr>
              <p:nvPr/>
            </p:nvCxnSpPr>
            <p:spPr>
              <a:xfrm>
                <a:off x="3275285" y="1388553"/>
                <a:ext cx="0" cy="95250"/>
              </a:xfrm>
              <a:prstGeom prst="line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stCxn id="83" idx="2"/>
                <a:endCxn id="83" idx="6"/>
              </p:cNvCxnSpPr>
              <p:nvPr/>
            </p:nvCxnSpPr>
            <p:spPr>
              <a:xfrm>
                <a:off x="3227660" y="1436178"/>
                <a:ext cx="9525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文本框 116"/>
          <p:cNvSpPr txBox="1"/>
          <p:nvPr/>
        </p:nvSpPr>
        <p:spPr>
          <a:xfrm>
            <a:off x="355735" y="4346758"/>
            <a:ext cx="509633" cy="76796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q4</a:t>
            </a:r>
          </a:p>
          <a:p>
            <a:pPr>
              <a:lnSpc>
                <a:spcPts val="1800"/>
              </a:lnSpc>
            </a:pPr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q5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q6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49025" y="3522185"/>
            <a:ext cx="509633" cy="30630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P1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49025" y="4578549"/>
            <a:ext cx="509633" cy="31188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400" dirty="0">
                <a:latin typeface="Arial" panose="020B0604020202090204" pitchFamily="34" charset="0"/>
                <a:cs typeface="Arial" panose="020B0604020202090204" pitchFamily="34" charset="0"/>
              </a:rPr>
              <a:t>P2</a:t>
            </a:r>
            <a:endParaRPr lang="zh-CN" alt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224550" y="3599672"/>
            <a:ext cx="1694710" cy="966106"/>
            <a:chOff x="2888271" y="3140968"/>
            <a:chExt cx="1086300" cy="619269"/>
          </a:xfrm>
        </p:grpSpPr>
        <p:sp>
          <p:nvSpPr>
            <p:cNvPr id="68" name="椭圆 67"/>
            <p:cNvSpPr/>
            <p:nvPr/>
          </p:nvSpPr>
          <p:spPr>
            <a:xfrm>
              <a:off x="3325921" y="3549237"/>
              <a:ext cx="211000" cy="211000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q1</a:t>
              </a:r>
              <a:endParaRPr lang="zh-CN" altLang="en-US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763571" y="3549237"/>
              <a:ext cx="211000" cy="211000"/>
            </a:xfrm>
            <a:prstGeom prst="ellipse">
              <a:avLst/>
            </a:prstGeom>
            <a:solidFill>
              <a:srgbClr val="AEAFB3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q4</a:t>
              </a:r>
              <a:endParaRPr lang="zh-CN" altLang="en-US" sz="14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2888271" y="3549237"/>
              <a:ext cx="211000" cy="211000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q3</a:t>
              </a:r>
              <a:endParaRPr lang="zh-CN" altLang="en-US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71" name="直接连接符 70"/>
            <p:cNvCxnSpPr>
              <a:stCxn id="70" idx="6"/>
              <a:endCxn id="68" idx="2"/>
            </p:cNvCxnSpPr>
            <p:nvPr/>
          </p:nvCxnSpPr>
          <p:spPr>
            <a:xfrm>
              <a:off x="3099271" y="3654737"/>
              <a:ext cx="226650" cy="0"/>
            </a:xfrm>
            <a:prstGeom prst="line">
              <a:avLst/>
            </a:prstGeom>
            <a:ln w="1905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8" idx="6"/>
              <a:endCxn id="69" idx="2"/>
            </p:cNvCxnSpPr>
            <p:nvPr/>
          </p:nvCxnSpPr>
          <p:spPr>
            <a:xfrm>
              <a:off x="3536921" y="3654737"/>
              <a:ext cx="226650" cy="0"/>
            </a:xfrm>
            <a:prstGeom prst="line">
              <a:avLst/>
            </a:prstGeom>
            <a:ln w="1905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/>
          </p:nvSpPr>
          <p:spPr>
            <a:xfrm>
              <a:off x="3325921" y="3140968"/>
              <a:ext cx="211000" cy="207676"/>
            </a:xfrm>
            <a:prstGeom prst="ellipse">
              <a:avLst/>
            </a:prstGeom>
            <a:solidFill>
              <a:srgbClr val="AEAFB3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q5</a:t>
              </a:r>
              <a:endParaRPr lang="zh-CN" altLang="en-US" sz="14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763571" y="3140968"/>
              <a:ext cx="211000" cy="211000"/>
            </a:xfrm>
            <a:prstGeom prst="ellipse">
              <a:avLst/>
            </a:prstGeom>
            <a:solidFill>
              <a:srgbClr val="AEAFB3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q6</a:t>
              </a:r>
              <a:endParaRPr lang="zh-CN" altLang="en-US" sz="14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2888271" y="3140968"/>
              <a:ext cx="211000" cy="211000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q2</a:t>
              </a:r>
              <a:endParaRPr lang="zh-CN" altLang="en-US" sz="14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76" name="直接连接符 75"/>
            <p:cNvCxnSpPr>
              <a:stCxn id="75" idx="6"/>
              <a:endCxn id="73" idx="2"/>
            </p:cNvCxnSpPr>
            <p:nvPr/>
          </p:nvCxnSpPr>
          <p:spPr>
            <a:xfrm flipV="1">
              <a:off x="3099271" y="3244806"/>
              <a:ext cx="226650" cy="1662"/>
            </a:xfrm>
            <a:prstGeom prst="line">
              <a:avLst/>
            </a:prstGeom>
            <a:ln w="1905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3" idx="6"/>
              <a:endCxn id="74" idx="2"/>
            </p:cNvCxnSpPr>
            <p:nvPr/>
          </p:nvCxnSpPr>
          <p:spPr>
            <a:xfrm>
              <a:off x="3536921" y="3244806"/>
              <a:ext cx="226650" cy="1662"/>
            </a:xfrm>
            <a:prstGeom prst="line">
              <a:avLst/>
            </a:prstGeom>
            <a:ln w="1905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5" idx="4"/>
              <a:endCxn id="70" idx="0"/>
            </p:cNvCxnSpPr>
            <p:nvPr/>
          </p:nvCxnSpPr>
          <p:spPr>
            <a:xfrm>
              <a:off x="2993771" y="3351968"/>
              <a:ext cx="0" cy="197269"/>
            </a:xfrm>
            <a:prstGeom prst="line">
              <a:avLst/>
            </a:prstGeom>
            <a:ln w="1905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3" idx="4"/>
              <a:endCxn id="68" idx="0"/>
            </p:cNvCxnSpPr>
            <p:nvPr/>
          </p:nvCxnSpPr>
          <p:spPr>
            <a:xfrm>
              <a:off x="3431421" y="3348644"/>
              <a:ext cx="0" cy="200593"/>
            </a:xfrm>
            <a:prstGeom prst="line">
              <a:avLst/>
            </a:prstGeom>
            <a:ln w="1905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4" idx="4"/>
              <a:endCxn id="69" idx="0"/>
            </p:cNvCxnSpPr>
            <p:nvPr/>
          </p:nvCxnSpPr>
          <p:spPr>
            <a:xfrm>
              <a:off x="3869071" y="3351968"/>
              <a:ext cx="0" cy="197269"/>
            </a:xfrm>
            <a:prstGeom prst="line">
              <a:avLst/>
            </a:prstGeom>
            <a:ln w="1905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767839" y="3905009"/>
            <a:ext cx="2621679" cy="1441474"/>
            <a:chOff x="1767839" y="3905009"/>
            <a:chExt cx="2621679" cy="1441474"/>
          </a:xfrm>
        </p:grpSpPr>
        <p:sp>
          <p:nvSpPr>
            <p:cNvPr id="120" name="文本框 119"/>
            <p:cNvSpPr txBox="1"/>
            <p:nvPr/>
          </p:nvSpPr>
          <p:spPr>
            <a:xfrm>
              <a:off x="1767839" y="4700152"/>
              <a:ext cx="26216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g3 and g6 can not be executed directly</a:t>
              </a:r>
              <a:endParaRPr lang="zh-CN" altLang="en-US" b="1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 rot="2566271">
              <a:off x="2046947" y="3905009"/>
              <a:ext cx="1367149" cy="37476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 rot="2566271">
              <a:off x="2743261" y="3905010"/>
              <a:ext cx="1367149" cy="37476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4089247" y="3599672"/>
            <a:ext cx="2621679" cy="1746811"/>
            <a:chOff x="4163230" y="3599672"/>
            <a:chExt cx="2621679" cy="1746811"/>
          </a:xfrm>
        </p:grpSpPr>
        <p:sp>
          <p:nvSpPr>
            <p:cNvPr id="138" name="文本框 137"/>
            <p:cNvSpPr txBox="1"/>
            <p:nvPr/>
          </p:nvSpPr>
          <p:spPr>
            <a:xfrm>
              <a:off x="4163230" y="4700152"/>
              <a:ext cx="26216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2 Intra-program SWAPs</a:t>
              </a:r>
              <a:endParaRPr lang="zh-CN" altLang="en-US" b="1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4630016" y="3599672"/>
              <a:ext cx="1694710" cy="966106"/>
              <a:chOff x="4630016" y="3599672"/>
              <a:chExt cx="1694710" cy="966106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5312783" y="4236602"/>
                <a:ext cx="329176" cy="329176"/>
              </a:xfrm>
              <a:prstGeom prst="ellipse">
                <a:avLst/>
              </a:prstGeom>
              <a:solidFill>
                <a:schemeClr val="tx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q1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5995550" y="4236602"/>
                <a:ext cx="329176" cy="329176"/>
              </a:xfrm>
              <a:prstGeom prst="ellipse">
                <a:avLst/>
              </a:prstGeom>
              <a:solidFill>
                <a:srgbClr val="AEAFB3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q4</a:t>
                </a:r>
                <a:endParaRPr lang="zh-CN" altLang="en-US" sz="14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4630016" y="4236602"/>
                <a:ext cx="329176" cy="329176"/>
              </a:xfrm>
              <a:prstGeom prst="ellipse">
                <a:avLst/>
              </a:prstGeom>
              <a:solidFill>
                <a:schemeClr val="tx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q3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128" name="直接连接符 127"/>
              <p:cNvCxnSpPr>
                <a:stCxn id="127" idx="6"/>
                <a:endCxn id="125" idx="2"/>
              </p:cNvCxnSpPr>
              <p:nvPr/>
            </p:nvCxnSpPr>
            <p:spPr>
              <a:xfrm>
                <a:off x="4959192" y="4401190"/>
                <a:ext cx="353591" cy="0"/>
              </a:xfrm>
              <a:prstGeom prst="line">
                <a:avLst/>
              </a:prstGeom>
              <a:ln w="1905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>
                <a:stCxn id="125" idx="6"/>
                <a:endCxn id="126" idx="2"/>
              </p:cNvCxnSpPr>
              <p:nvPr/>
            </p:nvCxnSpPr>
            <p:spPr>
              <a:xfrm>
                <a:off x="5641959" y="4401190"/>
                <a:ext cx="353591" cy="0"/>
              </a:xfrm>
              <a:prstGeom prst="line">
                <a:avLst/>
              </a:prstGeom>
              <a:ln w="1905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椭圆 129"/>
              <p:cNvSpPr/>
              <p:nvPr/>
            </p:nvSpPr>
            <p:spPr>
              <a:xfrm>
                <a:off x="5312783" y="3599672"/>
                <a:ext cx="329176" cy="323990"/>
              </a:xfrm>
              <a:prstGeom prst="ellipse">
                <a:avLst/>
              </a:prstGeom>
              <a:solidFill>
                <a:srgbClr val="AEAFB3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q5</a:t>
                </a:r>
                <a:endParaRPr lang="zh-CN" altLang="en-US" sz="14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5995550" y="3599672"/>
                <a:ext cx="329176" cy="329176"/>
              </a:xfrm>
              <a:prstGeom prst="ellipse">
                <a:avLst/>
              </a:prstGeom>
              <a:solidFill>
                <a:srgbClr val="AEAFB3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q6</a:t>
                </a:r>
                <a:endParaRPr lang="zh-CN" altLang="en-US" sz="14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4630016" y="3599672"/>
                <a:ext cx="329176" cy="329176"/>
              </a:xfrm>
              <a:prstGeom prst="ellipse">
                <a:avLst/>
              </a:prstGeom>
              <a:solidFill>
                <a:schemeClr val="tx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q2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133" name="直接连接符 132"/>
              <p:cNvCxnSpPr>
                <a:stCxn id="132" idx="6"/>
                <a:endCxn id="130" idx="2"/>
              </p:cNvCxnSpPr>
              <p:nvPr/>
            </p:nvCxnSpPr>
            <p:spPr>
              <a:xfrm flipV="1">
                <a:off x="4959192" y="3761667"/>
                <a:ext cx="353591" cy="2593"/>
              </a:xfrm>
              <a:prstGeom prst="line">
                <a:avLst/>
              </a:prstGeom>
              <a:ln w="1905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>
                <a:stCxn id="130" idx="6"/>
                <a:endCxn id="131" idx="2"/>
              </p:cNvCxnSpPr>
              <p:nvPr/>
            </p:nvCxnSpPr>
            <p:spPr>
              <a:xfrm>
                <a:off x="5641959" y="3761667"/>
                <a:ext cx="353591" cy="2593"/>
              </a:xfrm>
              <a:prstGeom prst="line">
                <a:avLst/>
              </a:prstGeom>
              <a:ln w="1905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>
                <a:stCxn id="132" idx="4"/>
                <a:endCxn id="127" idx="0"/>
              </p:cNvCxnSpPr>
              <p:nvPr/>
            </p:nvCxnSpPr>
            <p:spPr>
              <a:xfrm>
                <a:off x="4794604" y="3928848"/>
                <a:ext cx="0" cy="307754"/>
              </a:xfrm>
              <a:prstGeom prst="line">
                <a:avLst/>
              </a:prstGeom>
              <a:ln w="1905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>
                <a:stCxn id="130" idx="4"/>
                <a:endCxn id="125" idx="0"/>
              </p:cNvCxnSpPr>
              <p:nvPr/>
            </p:nvCxnSpPr>
            <p:spPr>
              <a:xfrm>
                <a:off x="5477371" y="3923662"/>
                <a:ext cx="0" cy="312940"/>
              </a:xfrm>
              <a:prstGeom prst="line">
                <a:avLst/>
              </a:prstGeom>
              <a:ln w="1905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>
                <a:stCxn id="131" idx="4"/>
                <a:endCxn id="126" idx="0"/>
              </p:cNvCxnSpPr>
              <p:nvPr/>
            </p:nvCxnSpPr>
            <p:spPr>
              <a:xfrm>
                <a:off x="6160138" y="3928848"/>
                <a:ext cx="0" cy="307754"/>
              </a:xfrm>
              <a:prstGeom prst="line">
                <a:avLst/>
              </a:prstGeom>
              <a:ln w="1905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箭头: 左右 160"/>
              <p:cNvSpPr/>
              <p:nvPr/>
            </p:nvSpPr>
            <p:spPr>
              <a:xfrm rot="5400000">
                <a:off x="4656936" y="4023196"/>
                <a:ext cx="275336" cy="113872"/>
              </a:xfrm>
              <a:prstGeom prst="leftRightArrow">
                <a:avLst>
                  <a:gd name="adj1" fmla="val 29141"/>
                  <a:gd name="adj2" fmla="val 50665"/>
                </a:avLst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162" name="箭头: 左右 161"/>
              <p:cNvSpPr/>
              <p:nvPr/>
            </p:nvSpPr>
            <p:spPr>
              <a:xfrm rot="5400000">
                <a:off x="6022470" y="4023196"/>
                <a:ext cx="275336" cy="113872"/>
              </a:xfrm>
              <a:prstGeom prst="leftRightArrow">
                <a:avLst>
                  <a:gd name="adj1" fmla="val 29141"/>
                  <a:gd name="adj2" fmla="val 50665"/>
                </a:avLst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</p:grpSp>
      </p:grpSp>
      <p:grpSp>
        <p:nvGrpSpPr>
          <p:cNvPr id="165" name="组合 164"/>
          <p:cNvGrpSpPr/>
          <p:nvPr/>
        </p:nvGrpSpPr>
        <p:grpSpPr>
          <a:xfrm>
            <a:off x="6410655" y="3599672"/>
            <a:ext cx="2621679" cy="1746811"/>
            <a:chOff x="6410655" y="3599672"/>
            <a:chExt cx="2621679" cy="1746811"/>
          </a:xfrm>
        </p:grpSpPr>
        <p:sp>
          <p:nvSpPr>
            <p:cNvPr id="155" name="文本框 154"/>
            <p:cNvSpPr txBox="1"/>
            <p:nvPr/>
          </p:nvSpPr>
          <p:spPr>
            <a:xfrm>
              <a:off x="6410655" y="4700152"/>
              <a:ext cx="26216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1 Inter-program </a:t>
              </a:r>
            </a:p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SWAP</a:t>
              </a:r>
              <a:endParaRPr lang="zh-CN" altLang="en-US" b="1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6874140" y="3599672"/>
              <a:ext cx="1694710" cy="966106"/>
              <a:chOff x="6874140" y="3599672"/>
              <a:chExt cx="1694710" cy="966106"/>
            </a:xfrm>
          </p:grpSpPr>
          <p:sp>
            <p:nvSpPr>
              <p:cNvPr id="142" name="椭圆 141"/>
              <p:cNvSpPr/>
              <p:nvPr/>
            </p:nvSpPr>
            <p:spPr>
              <a:xfrm>
                <a:off x="7556907" y="4236602"/>
                <a:ext cx="329176" cy="329176"/>
              </a:xfrm>
              <a:prstGeom prst="ellipse">
                <a:avLst/>
              </a:prstGeom>
              <a:solidFill>
                <a:schemeClr val="tx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q1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8239674" y="4236602"/>
                <a:ext cx="329176" cy="329176"/>
              </a:xfrm>
              <a:prstGeom prst="ellipse">
                <a:avLst/>
              </a:prstGeom>
              <a:solidFill>
                <a:srgbClr val="AEAFB3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q4</a:t>
                </a:r>
                <a:endParaRPr lang="zh-CN" altLang="en-US" sz="14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6874140" y="4236602"/>
                <a:ext cx="329176" cy="329176"/>
              </a:xfrm>
              <a:prstGeom prst="ellipse">
                <a:avLst/>
              </a:prstGeom>
              <a:solidFill>
                <a:schemeClr val="tx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q3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145" name="直接连接符 144"/>
              <p:cNvCxnSpPr>
                <a:stCxn id="144" idx="6"/>
                <a:endCxn id="142" idx="2"/>
              </p:cNvCxnSpPr>
              <p:nvPr/>
            </p:nvCxnSpPr>
            <p:spPr>
              <a:xfrm>
                <a:off x="7203316" y="4401190"/>
                <a:ext cx="353591" cy="0"/>
              </a:xfrm>
              <a:prstGeom prst="line">
                <a:avLst/>
              </a:prstGeom>
              <a:ln w="1905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>
                <a:stCxn id="142" idx="6"/>
                <a:endCxn id="143" idx="2"/>
              </p:cNvCxnSpPr>
              <p:nvPr/>
            </p:nvCxnSpPr>
            <p:spPr>
              <a:xfrm>
                <a:off x="7886083" y="4401190"/>
                <a:ext cx="353591" cy="0"/>
              </a:xfrm>
              <a:prstGeom prst="line">
                <a:avLst/>
              </a:prstGeom>
              <a:ln w="1905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椭圆 146"/>
              <p:cNvSpPr/>
              <p:nvPr/>
            </p:nvSpPr>
            <p:spPr>
              <a:xfrm>
                <a:off x="7556907" y="3599672"/>
                <a:ext cx="329176" cy="323990"/>
              </a:xfrm>
              <a:prstGeom prst="ellipse">
                <a:avLst/>
              </a:prstGeom>
              <a:solidFill>
                <a:srgbClr val="AEAFB3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q5</a:t>
                </a:r>
                <a:endParaRPr lang="zh-CN" altLang="en-US" sz="14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8239674" y="3599672"/>
                <a:ext cx="329176" cy="329176"/>
              </a:xfrm>
              <a:prstGeom prst="ellipse">
                <a:avLst/>
              </a:prstGeom>
              <a:solidFill>
                <a:srgbClr val="AEAFB3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q6</a:t>
                </a:r>
                <a:endParaRPr lang="zh-CN" altLang="en-US" sz="14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6874140" y="3599672"/>
                <a:ext cx="329176" cy="329176"/>
              </a:xfrm>
              <a:prstGeom prst="ellipse">
                <a:avLst/>
              </a:prstGeom>
              <a:solidFill>
                <a:schemeClr val="tx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q2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150" name="直接连接符 149"/>
              <p:cNvCxnSpPr>
                <a:stCxn id="149" idx="6"/>
                <a:endCxn id="147" idx="2"/>
              </p:cNvCxnSpPr>
              <p:nvPr/>
            </p:nvCxnSpPr>
            <p:spPr>
              <a:xfrm flipV="1">
                <a:off x="7203316" y="3761667"/>
                <a:ext cx="353591" cy="2593"/>
              </a:xfrm>
              <a:prstGeom prst="line">
                <a:avLst/>
              </a:prstGeom>
              <a:ln w="1905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>
                <a:stCxn id="147" idx="6"/>
                <a:endCxn id="148" idx="2"/>
              </p:cNvCxnSpPr>
              <p:nvPr/>
            </p:nvCxnSpPr>
            <p:spPr>
              <a:xfrm>
                <a:off x="7886083" y="3761667"/>
                <a:ext cx="353591" cy="2593"/>
              </a:xfrm>
              <a:prstGeom prst="line">
                <a:avLst/>
              </a:prstGeom>
              <a:ln w="1905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>
                <a:stCxn id="149" idx="4"/>
                <a:endCxn id="144" idx="0"/>
              </p:cNvCxnSpPr>
              <p:nvPr/>
            </p:nvCxnSpPr>
            <p:spPr>
              <a:xfrm>
                <a:off x="7038728" y="3928848"/>
                <a:ext cx="0" cy="307754"/>
              </a:xfrm>
              <a:prstGeom prst="line">
                <a:avLst/>
              </a:prstGeom>
              <a:ln w="1905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>
                <a:stCxn id="147" idx="4"/>
                <a:endCxn id="142" idx="0"/>
              </p:cNvCxnSpPr>
              <p:nvPr/>
            </p:nvCxnSpPr>
            <p:spPr>
              <a:xfrm>
                <a:off x="7721495" y="3923662"/>
                <a:ext cx="0" cy="312940"/>
              </a:xfrm>
              <a:prstGeom prst="line">
                <a:avLst/>
              </a:prstGeom>
              <a:ln w="1905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48" idx="4"/>
                <a:endCxn id="143" idx="0"/>
              </p:cNvCxnSpPr>
              <p:nvPr/>
            </p:nvCxnSpPr>
            <p:spPr>
              <a:xfrm>
                <a:off x="8404262" y="3928848"/>
                <a:ext cx="0" cy="307754"/>
              </a:xfrm>
              <a:prstGeom prst="line">
                <a:avLst/>
              </a:prstGeom>
              <a:ln w="1905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箭头: 左右 162"/>
              <p:cNvSpPr/>
              <p:nvPr/>
            </p:nvSpPr>
            <p:spPr>
              <a:xfrm rot="5400000">
                <a:off x="7583827" y="4023196"/>
                <a:ext cx="275336" cy="113872"/>
              </a:xfrm>
              <a:prstGeom prst="leftRightArrow">
                <a:avLst>
                  <a:gd name="adj1" fmla="val 29141"/>
                  <a:gd name="adj2" fmla="val 50665"/>
                </a:avLst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2" y="448887"/>
            <a:ext cx="8106976" cy="64008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Arbitrarily selected workloads are harmful </a:t>
            </a:r>
            <a:endParaRPr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112892" y="3283828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Start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503510" y="1932007"/>
            <a:ext cx="3275861" cy="1420427"/>
            <a:chOff x="2769832" y="2686606"/>
            <a:chExt cx="3275861" cy="1420427"/>
          </a:xfrm>
        </p:grpSpPr>
        <p:sp>
          <p:nvSpPr>
            <p:cNvPr id="4" name="矩形 3"/>
            <p:cNvSpPr/>
            <p:nvPr/>
          </p:nvSpPr>
          <p:spPr>
            <a:xfrm>
              <a:off x="2769832" y="2920754"/>
              <a:ext cx="1420428" cy="3195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P1 depth:40</a:t>
              </a:r>
              <a:endParaRPr lang="zh-CN" altLang="en-US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769832" y="3553288"/>
              <a:ext cx="3275861" cy="3195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P2 depth:170</a:t>
              </a:r>
              <a:endParaRPr lang="zh-CN" altLang="en-US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769832" y="2686606"/>
              <a:ext cx="0" cy="142042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4338199" y="2192339"/>
            <a:ext cx="30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Strong interference on P2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" name="箭头: 下 25"/>
          <p:cNvSpPr/>
          <p:nvPr/>
        </p:nvSpPr>
        <p:spPr>
          <a:xfrm>
            <a:off x="4011228" y="2519086"/>
            <a:ext cx="239684" cy="26320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237705" y="2476897"/>
            <a:ext cx="334295" cy="156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28652" y="2319055"/>
            <a:ext cx="194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instant measurement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91601" y="3922989"/>
            <a:ext cx="327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Severe coherence error for P1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503510" y="4248170"/>
            <a:ext cx="3275861" cy="1420427"/>
            <a:chOff x="2769832" y="2686606"/>
            <a:chExt cx="3275861" cy="1420427"/>
          </a:xfrm>
        </p:grpSpPr>
        <p:sp>
          <p:nvSpPr>
            <p:cNvPr id="19" name="矩形 18"/>
            <p:cNvSpPr/>
            <p:nvPr/>
          </p:nvSpPr>
          <p:spPr>
            <a:xfrm>
              <a:off x="2769832" y="2920754"/>
              <a:ext cx="1420428" cy="3195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P1 depth:40</a:t>
              </a:r>
              <a:endParaRPr lang="zh-CN" altLang="en-US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769832" y="3553288"/>
              <a:ext cx="3275861" cy="3195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P2 depth:170</a:t>
              </a:r>
              <a:endParaRPr lang="zh-CN" altLang="en-US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769832" y="2686606"/>
              <a:ext cx="0" cy="142042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2112892" y="5599989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Start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33" name="直接连接符 32"/>
          <p:cNvCxnSpPr>
            <a:stCxn id="19" idx="3"/>
            <a:endCxn id="64" idx="1"/>
          </p:cNvCxnSpPr>
          <p:nvPr/>
        </p:nvCxnSpPr>
        <p:spPr>
          <a:xfrm>
            <a:off x="3923938" y="4642116"/>
            <a:ext cx="1855434" cy="5462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912833" y="4292321"/>
            <a:ext cx="217498" cy="312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712" y="4635218"/>
            <a:ext cx="16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delayed measurement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298380" y="3108517"/>
            <a:ext cx="15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measurement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23938" y="2166155"/>
            <a:ext cx="414263" cy="319157"/>
            <a:chOff x="6791416" y="1615736"/>
            <a:chExt cx="479390" cy="369332"/>
          </a:xfrm>
        </p:grpSpPr>
        <p:sp>
          <p:nvSpPr>
            <p:cNvPr id="34" name="任意多边形: 形状 33"/>
            <p:cNvSpPr/>
            <p:nvPr/>
          </p:nvSpPr>
          <p:spPr>
            <a:xfrm>
              <a:off x="6791418" y="1822200"/>
              <a:ext cx="479388" cy="162868"/>
            </a:xfrm>
            <a:custGeom>
              <a:avLst/>
              <a:gdLst>
                <a:gd name="connsiteX0" fmla="*/ 182468 w 364937"/>
                <a:gd name="connsiteY0" fmla="*/ 0 h 162868"/>
                <a:gd name="connsiteX1" fmla="*/ 363382 w 364937"/>
                <a:gd name="connsiteY1" fmla="*/ 147449 h 162868"/>
                <a:gd name="connsiteX2" fmla="*/ 364937 w 364937"/>
                <a:gd name="connsiteY2" fmla="*/ 162868 h 162868"/>
                <a:gd name="connsiteX3" fmla="*/ 0 w 364937"/>
                <a:gd name="connsiteY3" fmla="*/ 162868 h 162868"/>
                <a:gd name="connsiteX4" fmla="*/ 1554 w 364937"/>
                <a:gd name="connsiteY4" fmla="*/ 147449 h 162868"/>
                <a:gd name="connsiteX5" fmla="*/ 182468 w 364937"/>
                <a:gd name="connsiteY5" fmla="*/ 0 h 1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937" h="162868">
                  <a:moveTo>
                    <a:pt x="182468" y="0"/>
                  </a:moveTo>
                  <a:cubicBezTo>
                    <a:pt x="271708" y="0"/>
                    <a:pt x="346163" y="63300"/>
                    <a:pt x="363382" y="147449"/>
                  </a:cubicBezTo>
                  <a:lnTo>
                    <a:pt x="364937" y="162868"/>
                  </a:lnTo>
                  <a:lnTo>
                    <a:pt x="0" y="162868"/>
                  </a:lnTo>
                  <a:lnTo>
                    <a:pt x="1554" y="147449"/>
                  </a:lnTo>
                  <a:cubicBezTo>
                    <a:pt x="18773" y="63300"/>
                    <a:pt x="93229" y="0"/>
                    <a:pt x="1824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791416" y="1930637"/>
              <a:ext cx="479388" cy="544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6791417" y="1615736"/>
              <a:ext cx="47938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>
              <a:stCxn id="3" idx="2"/>
            </p:cNvCxnSpPr>
            <p:nvPr/>
          </p:nvCxnSpPr>
          <p:spPr>
            <a:xfrm flipV="1">
              <a:off x="7031112" y="1666875"/>
              <a:ext cx="112638" cy="318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5779371" y="2798514"/>
            <a:ext cx="415059" cy="319771"/>
            <a:chOff x="6791416" y="1615736"/>
            <a:chExt cx="479390" cy="369332"/>
          </a:xfrm>
        </p:grpSpPr>
        <p:sp>
          <p:nvSpPr>
            <p:cNvPr id="38" name="任意多边形: 形状 37"/>
            <p:cNvSpPr/>
            <p:nvPr/>
          </p:nvSpPr>
          <p:spPr>
            <a:xfrm>
              <a:off x="6791418" y="1822200"/>
              <a:ext cx="479388" cy="162868"/>
            </a:xfrm>
            <a:custGeom>
              <a:avLst/>
              <a:gdLst>
                <a:gd name="connsiteX0" fmla="*/ 182468 w 364937"/>
                <a:gd name="connsiteY0" fmla="*/ 0 h 162868"/>
                <a:gd name="connsiteX1" fmla="*/ 363382 w 364937"/>
                <a:gd name="connsiteY1" fmla="*/ 147449 h 162868"/>
                <a:gd name="connsiteX2" fmla="*/ 364937 w 364937"/>
                <a:gd name="connsiteY2" fmla="*/ 162868 h 162868"/>
                <a:gd name="connsiteX3" fmla="*/ 0 w 364937"/>
                <a:gd name="connsiteY3" fmla="*/ 162868 h 162868"/>
                <a:gd name="connsiteX4" fmla="*/ 1554 w 364937"/>
                <a:gd name="connsiteY4" fmla="*/ 147449 h 162868"/>
                <a:gd name="connsiteX5" fmla="*/ 182468 w 364937"/>
                <a:gd name="connsiteY5" fmla="*/ 0 h 1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937" h="162868">
                  <a:moveTo>
                    <a:pt x="182468" y="0"/>
                  </a:moveTo>
                  <a:cubicBezTo>
                    <a:pt x="271708" y="0"/>
                    <a:pt x="346163" y="63300"/>
                    <a:pt x="363382" y="147449"/>
                  </a:cubicBezTo>
                  <a:lnTo>
                    <a:pt x="364937" y="162868"/>
                  </a:lnTo>
                  <a:lnTo>
                    <a:pt x="0" y="162868"/>
                  </a:lnTo>
                  <a:lnTo>
                    <a:pt x="1554" y="147449"/>
                  </a:lnTo>
                  <a:cubicBezTo>
                    <a:pt x="18773" y="63300"/>
                    <a:pt x="93229" y="0"/>
                    <a:pt x="1824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791416" y="1930637"/>
              <a:ext cx="479388" cy="544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6791417" y="1615736"/>
              <a:ext cx="47938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>
              <a:stCxn id="41" idx="2"/>
            </p:cNvCxnSpPr>
            <p:nvPr/>
          </p:nvCxnSpPr>
          <p:spPr>
            <a:xfrm flipV="1">
              <a:off x="7031112" y="1666875"/>
              <a:ext cx="112638" cy="318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5779371" y="5113821"/>
            <a:ext cx="415059" cy="319771"/>
            <a:chOff x="6791416" y="1615736"/>
            <a:chExt cx="479390" cy="369332"/>
          </a:xfrm>
        </p:grpSpPr>
        <p:sp>
          <p:nvSpPr>
            <p:cNvPr id="57" name="任意多边形: 形状 56"/>
            <p:cNvSpPr/>
            <p:nvPr/>
          </p:nvSpPr>
          <p:spPr>
            <a:xfrm>
              <a:off x="6791418" y="1822200"/>
              <a:ext cx="479388" cy="162868"/>
            </a:xfrm>
            <a:custGeom>
              <a:avLst/>
              <a:gdLst>
                <a:gd name="connsiteX0" fmla="*/ 182468 w 364937"/>
                <a:gd name="connsiteY0" fmla="*/ 0 h 162868"/>
                <a:gd name="connsiteX1" fmla="*/ 363382 w 364937"/>
                <a:gd name="connsiteY1" fmla="*/ 147449 h 162868"/>
                <a:gd name="connsiteX2" fmla="*/ 364937 w 364937"/>
                <a:gd name="connsiteY2" fmla="*/ 162868 h 162868"/>
                <a:gd name="connsiteX3" fmla="*/ 0 w 364937"/>
                <a:gd name="connsiteY3" fmla="*/ 162868 h 162868"/>
                <a:gd name="connsiteX4" fmla="*/ 1554 w 364937"/>
                <a:gd name="connsiteY4" fmla="*/ 147449 h 162868"/>
                <a:gd name="connsiteX5" fmla="*/ 182468 w 364937"/>
                <a:gd name="connsiteY5" fmla="*/ 0 h 1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937" h="162868">
                  <a:moveTo>
                    <a:pt x="182468" y="0"/>
                  </a:moveTo>
                  <a:cubicBezTo>
                    <a:pt x="271708" y="0"/>
                    <a:pt x="346163" y="63300"/>
                    <a:pt x="363382" y="147449"/>
                  </a:cubicBezTo>
                  <a:lnTo>
                    <a:pt x="364937" y="162868"/>
                  </a:lnTo>
                  <a:lnTo>
                    <a:pt x="0" y="162868"/>
                  </a:lnTo>
                  <a:lnTo>
                    <a:pt x="1554" y="147449"/>
                  </a:lnTo>
                  <a:cubicBezTo>
                    <a:pt x="18773" y="63300"/>
                    <a:pt x="93229" y="0"/>
                    <a:pt x="1824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791416" y="1930637"/>
              <a:ext cx="479388" cy="544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6791417" y="1615736"/>
              <a:ext cx="47938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箭头连接符 59"/>
            <p:cNvCxnSpPr>
              <a:stCxn id="59" idx="2"/>
            </p:cNvCxnSpPr>
            <p:nvPr/>
          </p:nvCxnSpPr>
          <p:spPr>
            <a:xfrm flipV="1">
              <a:off x="7031112" y="1666875"/>
              <a:ext cx="112638" cy="318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5779371" y="4487692"/>
            <a:ext cx="415059" cy="319771"/>
            <a:chOff x="6791416" y="1615736"/>
            <a:chExt cx="479390" cy="369332"/>
          </a:xfrm>
        </p:grpSpPr>
        <p:sp>
          <p:nvSpPr>
            <p:cNvPr id="62" name="任意多边形: 形状 61"/>
            <p:cNvSpPr/>
            <p:nvPr/>
          </p:nvSpPr>
          <p:spPr>
            <a:xfrm>
              <a:off x="6791418" y="1822200"/>
              <a:ext cx="479388" cy="162868"/>
            </a:xfrm>
            <a:custGeom>
              <a:avLst/>
              <a:gdLst>
                <a:gd name="connsiteX0" fmla="*/ 182468 w 364937"/>
                <a:gd name="connsiteY0" fmla="*/ 0 h 162868"/>
                <a:gd name="connsiteX1" fmla="*/ 363382 w 364937"/>
                <a:gd name="connsiteY1" fmla="*/ 147449 h 162868"/>
                <a:gd name="connsiteX2" fmla="*/ 364937 w 364937"/>
                <a:gd name="connsiteY2" fmla="*/ 162868 h 162868"/>
                <a:gd name="connsiteX3" fmla="*/ 0 w 364937"/>
                <a:gd name="connsiteY3" fmla="*/ 162868 h 162868"/>
                <a:gd name="connsiteX4" fmla="*/ 1554 w 364937"/>
                <a:gd name="connsiteY4" fmla="*/ 147449 h 162868"/>
                <a:gd name="connsiteX5" fmla="*/ 182468 w 364937"/>
                <a:gd name="connsiteY5" fmla="*/ 0 h 1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937" h="162868">
                  <a:moveTo>
                    <a:pt x="182468" y="0"/>
                  </a:moveTo>
                  <a:cubicBezTo>
                    <a:pt x="271708" y="0"/>
                    <a:pt x="346163" y="63300"/>
                    <a:pt x="363382" y="147449"/>
                  </a:cubicBezTo>
                  <a:lnTo>
                    <a:pt x="364937" y="162868"/>
                  </a:lnTo>
                  <a:lnTo>
                    <a:pt x="0" y="162868"/>
                  </a:lnTo>
                  <a:lnTo>
                    <a:pt x="1554" y="147449"/>
                  </a:lnTo>
                  <a:cubicBezTo>
                    <a:pt x="18773" y="63300"/>
                    <a:pt x="93229" y="0"/>
                    <a:pt x="1824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791416" y="1930637"/>
              <a:ext cx="479388" cy="544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791417" y="1615736"/>
              <a:ext cx="47938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箭头连接符 64"/>
            <p:cNvCxnSpPr>
              <a:stCxn id="64" idx="2"/>
            </p:cNvCxnSpPr>
            <p:nvPr/>
          </p:nvCxnSpPr>
          <p:spPr>
            <a:xfrm flipV="1">
              <a:off x="7031112" y="1666875"/>
              <a:ext cx="112638" cy="318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Outline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</a:t>
            </a:r>
            <a:r>
              <a:rPr lang="en-US" altLang="zh-CN" sz="2600" dirty="0"/>
              <a:t>ntroduction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Motivation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/>
              <a:t>Designs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b="1" dirty="0">
                <a:sym typeface="Wingdings" panose="05000000000000000000" pitchFamily="2" charset="2"/>
              </a:rPr>
              <a:t>Community Detection Assisted Partition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X-SWAP Scheme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Compilation Task Scheduler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CDAP: Improving resource utilization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Community Detection Assisted Partition (CDAP)</a:t>
            </a:r>
            <a:endParaRPr lang="en-US" altLang="zh-CN" dirty="0"/>
          </a:p>
          <a:p>
            <a:r>
              <a:rPr lang="en-US" altLang="zh-CN" dirty="0"/>
              <a:t>Outline</a:t>
            </a:r>
          </a:p>
          <a:p>
            <a:pPr lvl="1"/>
            <a:r>
              <a:rPr lang="en-US" altLang="zh-CN" dirty="0"/>
              <a:t>Hierarchy tree construction</a:t>
            </a:r>
          </a:p>
          <a:p>
            <a:pPr lvl="1"/>
            <a:r>
              <a:rPr lang="en-US" altLang="zh-CN" dirty="0"/>
              <a:t>Partition physical qubits according to the hierarchy tree and concurrent programs</a:t>
            </a:r>
          </a:p>
          <a:p>
            <a:pPr lvl="1"/>
            <a:r>
              <a:rPr lang="en-US" altLang="zh-CN" dirty="0"/>
              <a:t>Map quantum programs to the assigned regions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395097" y="3993139"/>
            <a:ext cx="2897806" cy="2076169"/>
            <a:chOff x="1395097" y="3993139"/>
            <a:chExt cx="2897806" cy="2076169"/>
          </a:xfrm>
        </p:grpSpPr>
        <p:pic>
          <p:nvPicPr>
            <p:cNvPr id="7" name="图形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1385" y="5143986"/>
              <a:ext cx="538091" cy="538092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 flipV="1">
              <a:off x="2392339" y="4746312"/>
              <a:ext cx="0" cy="9059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401238" y="5185669"/>
              <a:ext cx="523715" cy="0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646283" y="5592254"/>
              <a:ext cx="1646620" cy="4770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Qubits</a:t>
              </a:r>
            </a:p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Dendrogram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3748180" y="5201817"/>
              <a:ext cx="142706" cy="14270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381632" y="4722655"/>
              <a:ext cx="142706" cy="14270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 b="1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613318" y="4970296"/>
              <a:ext cx="142706" cy="14270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191544" y="4970296"/>
              <a:ext cx="142706" cy="14270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078505" y="5201817"/>
              <a:ext cx="142706" cy="14270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20" name="直接连接符 19"/>
            <p:cNvCxnSpPr>
              <a:stCxn id="17" idx="0"/>
              <a:endCxn id="16" idx="5"/>
            </p:cNvCxnSpPr>
            <p:nvPr/>
          </p:nvCxnSpPr>
          <p:spPr>
            <a:xfrm flipH="1" flipV="1">
              <a:off x="3503438" y="4844461"/>
              <a:ext cx="181233" cy="12583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28" idx="0"/>
              <a:endCxn id="17" idx="3"/>
            </p:cNvCxnSpPr>
            <p:nvPr/>
          </p:nvCxnSpPr>
          <p:spPr>
            <a:xfrm flipV="1">
              <a:off x="3598864" y="5092102"/>
              <a:ext cx="35354" cy="10971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5" idx="0"/>
              <a:endCxn id="17" idx="5"/>
            </p:cNvCxnSpPr>
            <p:nvPr/>
          </p:nvCxnSpPr>
          <p:spPr>
            <a:xfrm flipH="1" flipV="1">
              <a:off x="3735125" y="5092102"/>
              <a:ext cx="84408" cy="10971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9" idx="0"/>
              <a:endCxn id="18" idx="3"/>
            </p:cNvCxnSpPr>
            <p:nvPr/>
          </p:nvCxnSpPr>
          <p:spPr>
            <a:xfrm flipV="1">
              <a:off x="3149858" y="5092102"/>
              <a:ext cx="62586" cy="10971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29" idx="0"/>
              <a:endCxn id="18" idx="5"/>
            </p:cNvCxnSpPr>
            <p:nvPr/>
          </p:nvCxnSpPr>
          <p:spPr>
            <a:xfrm flipH="1" flipV="1">
              <a:off x="3313351" y="5092102"/>
              <a:ext cx="57225" cy="10971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31" idx="0"/>
              <a:endCxn id="19" idx="5"/>
            </p:cNvCxnSpPr>
            <p:nvPr/>
          </p:nvCxnSpPr>
          <p:spPr>
            <a:xfrm flipH="1" flipV="1">
              <a:off x="3200311" y="5323624"/>
              <a:ext cx="70313" cy="12092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30" idx="0"/>
              <a:endCxn id="19" idx="3"/>
            </p:cNvCxnSpPr>
            <p:nvPr/>
          </p:nvCxnSpPr>
          <p:spPr>
            <a:xfrm flipV="1">
              <a:off x="3037765" y="5323624"/>
              <a:ext cx="61640" cy="12092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658244" y="5444548"/>
              <a:ext cx="142706" cy="142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27511" y="5201817"/>
              <a:ext cx="142706" cy="142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99223" y="5201817"/>
              <a:ext cx="142706" cy="142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966412" y="5444548"/>
              <a:ext cx="142706" cy="142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199272" y="5444548"/>
              <a:ext cx="142706" cy="142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32" name="直接连接符 31"/>
            <p:cNvCxnSpPr>
              <a:stCxn id="18" idx="0"/>
              <a:endCxn id="16" idx="3"/>
            </p:cNvCxnSpPr>
            <p:nvPr/>
          </p:nvCxnSpPr>
          <p:spPr>
            <a:xfrm flipV="1">
              <a:off x="3262897" y="4844461"/>
              <a:ext cx="139634" cy="12583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884958" y="5444548"/>
              <a:ext cx="142706" cy="142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34" name="直接连接符 33"/>
            <p:cNvCxnSpPr>
              <a:stCxn id="27" idx="0"/>
              <a:endCxn id="15" idx="3"/>
            </p:cNvCxnSpPr>
            <p:nvPr/>
          </p:nvCxnSpPr>
          <p:spPr>
            <a:xfrm flipV="1">
              <a:off x="3729597" y="5323624"/>
              <a:ext cx="39483" cy="12092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3" idx="0"/>
              <a:endCxn id="15" idx="5"/>
            </p:cNvCxnSpPr>
            <p:nvPr/>
          </p:nvCxnSpPr>
          <p:spPr>
            <a:xfrm flipH="1" flipV="1">
              <a:off x="3869987" y="5323624"/>
              <a:ext cx="86324" cy="12092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519948" y="5592254"/>
              <a:ext cx="993327" cy="4770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Calibration</a:t>
              </a:r>
            </a:p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Data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95097" y="4388383"/>
              <a:ext cx="1230667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Coupling Map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652164" y="3993139"/>
              <a:ext cx="142706" cy="142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39" name="直接连接符 38"/>
            <p:cNvCxnSpPr>
              <a:stCxn id="38" idx="3"/>
              <a:endCxn id="40" idx="1"/>
            </p:cNvCxnSpPr>
            <p:nvPr/>
          </p:nvCxnSpPr>
          <p:spPr>
            <a:xfrm>
              <a:off x="1794870" y="4064492"/>
              <a:ext cx="172689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1967559" y="3993139"/>
              <a:ext cx="142706" cy="142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282954" y="3993139"/>
              <a:ext cx="142706" cy="142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42" name="直接连接符 41"/>
            <p:cNvCxnSpPr>
              <a:stCxn id="40" idx="3"/>
              <a:endCxn id="41" idx="1"/>
            </p:cNvCxnSpPr>
            <p:nvPr/>
          </p:nvCxnSpPr>
          <p:spPr>
            <a:xfrm>
              <a:off x="2110265" y="4064492"/>
              <a:ext cx="172689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1652164" y="4294663"/>
              <a:ext cx="142706" cy="142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44" name="直接连接符 43"/>
            <p:cNvCxnSpPr>
              <a:stCxn id="43" idx="3"/>
              <a:endCxn id="45" idx="1"/>
            </p:cNvCxnSpPr>
            <p:nvPr/>
          </p:nvCxnSpPr>
          <p:spPr>
            <a:xfrm>
              <a:off x="1794870" y="4366016"/>
              <a:ext cx="172689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1967559" y="4294663"/>
              <a:ext cx="142706" cy="142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282954" y="4294663"/>
              <a:ext cx="142706" cy="14270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47" name="直接连接符 46"/>
            <p:cNvCxnSpPr>
              <a:stCxn id="45" idx="3"/>
              <a:endCxn id="46" idx="1"/>
            </p:cNvCxnSpPr>
            <p:nvPr/>
          </p:nvCxnSpPr>
          <p:spPr>
            <a:xfrm>
              <a:off x="2110265" y="4366016"/>
              <a:ext cx="172689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8" idx="2"/>
              <a:endCxn id="43" idx="0"/>
            </p:cNvCxnSpPr>
            <p:nvPr/>
          </p:nvCxnSpPr>
          <p:spPr>
            <a:xfrm>
              <a:off x="1723517" y="4135845"/>
              <a:ext cx="0" cy="15881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0" idx="2"/>
              <a:endCxn id="45" idx="0"/>
            </p:cNvCxnSpPr>
            <p:nvPr/>
          </p:nvCxnSpPr>
          <p:spPr>
            <a:xfrm>
              <a:off x="2038912" y="4135845"/>
              <a:ext cx="0" cy="15881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2"/>
              <a:endCxn id="46" idx="0"/>
            </p:cNvCxnSpPr>
            <p:nvPr/>
          </p:nvCxnSpPr>
          <p:spPr>
            <a:xfrm>
              <a:off x="2354307" y="4135845"/>
              <a:ext cx="0" cy="15881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6277547" y="5013428"/>
            <a:ext cx="1546782" cy="1043449"/>
            <a:chOff x="6277547" y="5013428"/>
            <a:chExt cx="1546782" cy="1043449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6277547" y="5237195"/>
              <a:ext cx="592567" cy="0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6863310" y="5841432"/>
              <a:ext cx="961019" cy="21544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Allocation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938564" y="5013428"/>
              <a:ext cx="142706" cy="14270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54" name="直接连接符 53"/>
            <p:cNvCxnSpPr>
              <a:stCxn id="53" idx="3"/>
              <a:endCxn id="55" idx="1"/>
            </p:cNvCxnSpPr>
            <p:nvPr/>
          </p:nvCxnSpPr>
          <p:spPr>
            <a:xfrm>
              <a:off x="7081270" y="5084781"/>
              <a:ext cx="172689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7253960" y="5013428"/>
              <a:ext cx="142706" cy="142706"/>
            </a:xfrm>
            <a:prstGeom prst="rect">
              <a:avLst/>
            </a:prstGeom>
            <a:solidFill>
              <a:srgbClr val="AEAFB3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569355" y="5013428"/>
              <a:ext cx="142706" cy="142706"/>
            </a:xfrm>
            <a:prstGeom prst="rect">
              <a:avLst/>
            </a:prstGeom>
            <a:solidFill>
              <a:srgbClr val="AEAFB3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57" name="直接连接符 56"/>
            <p:cNvCxnSpPr>
              <a:stCxn id="55" idx="3"/>
              <a:endCxn id="56" idx="1"/>
            </p:cNvCxnSpPr>
            <p:nvPr/>
          </p:nvCxnSpPr>
          <p:spPr>
            <a:xfrm>
              <a:off x="7396666" y="5084781"/>
              <a:ext cx="172689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6938564" y="5311948"/>
              <a:ext cx="142706" cy="14270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59" name="直接连接符 58"/>
            <p:cNvCxnSpPr>
              <a:stCxn id="58" idx="3"/>
              <a:endCxn id="60" idx="1"/>
            </p:cNvCxnSpPr>
            <p:nvPr/>
          </p:nvCxnSpPr>
          <p:spPr>
            <a:xfrm>
              <a:off x="7081270" y="5383301"/>
              <a:ext cx="172689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7253960" y="5311948"/>
              <a:ext cx="142706" cy="14270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569355" y="5311948"/>
              <a:ext cx="142706" cy="142706"/>
            </a:xfrm>
            <a:prstGeom prst="rect">
              <a:avLst/>
            </a:prstGeom>
            <a:solidFill>
              <a:srgbClr val="AEAFB3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62" name="直接连接符 61"/>
            <p:cNvCxnSpPr>
              <a:stCxn id="60" idx="3"/>
              <a:endCxn id="61" idx="1"/>
            </p:cNvCxnSpPr>
            <p:nvPr/>
          </p:nvCxnSpPr>
          <p:spPr>
            <a:xfrm>
              <a:off x="7396666" y="5383301"/>
              <a:ext cx="172689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3" idx="2"/>
              <a:endCxn id="58" idx="0"/>
            </p:cNvCxnSpPr>
            <p:nvPr/>
          </p:nvCxnSpPr>
          <p:spPr>
            <a:xfrm>
              <a:off x="7009917" y="5156134"/>
              <a:ext cx="0" cy="15581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55" idx="2"/>
              <a:endCxn id="60" idx="0"/>
            </p:cNvCxnSpPr>
            <p:nvPr/>
          </p:nvCxnSpPr>
          <p:spPr>
            <a:xfrm>
              <a:off x="7325313" y="5156134"/>
              <a:ext cx="0" cy="15581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6" idx="2"/>
              <a:endCxn id="61" idx="0"/>
            </p:cNvCxnSpPr>
            <p:nvPr/>
          </p:nvCxnSpPr>
          <p:spPr>
            <a:xfrm>
              <a:off x="7640708" y="5156134"/>
              <a:ext cx="0" cy="15581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3578279" y="3996648"/>
            <a:ext cx="2718056" cy="2016690"/>
            <a:chOff x="3578279" y="3996648"/>
            <a:chExt cx="2718056" cy="2016690"/>
          </a:xfrm>
        </p:grpSpPr>
        <p:sp>
          <p:nvSpPr>
            <p:cNvPr id="8" name="文本框 7"/>
            <p:cNvSpPr txBox="1"/>
            <p:nvPr/>
          </p:nvSpPr>
          <p:spPr>
            <a:xfrm>
              <a:off x="3578279" y="4386430"/>
              <a:ext cx="1537037" cy="5232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Concurrent Programs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3904163" y="3996648"/>
              <a:ext cx="2392172" cy="2016690"/>
              <a:chOff x="3904163" y="3996648"/>
              <a:chExt cx="2392172" cy="2016690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81252" y="4851657"/>
                <a:ext cx="0" cy="307771"/>
              </a:xfrm>
              <a:prstGeom prst="line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021586" y="5199696"/>
                <a:ext cx="845932" cy="0"/>
              </a:xfrm>
              <a:prstGeom prst="line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4847771" y="5751728"/>
                <a:ext cx="1448564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rIns="0" bIns="0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panose="020B0604020202090204" pitchFamily="34" charset="0"/>
                    <a:cs typeface="Arial" panose="020B0604020202090204" pitchFamily="34" charset="0"/>
                  </a:rPr>
                  <a:t>Partition</a:t>
                </a: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967508" y="4851482"/>
                <a:ext cx="574112" cy="818162"/>
              </a:xfrm>
              <a:prstGeom prst="rect">
                <a:avLst/>
              </a:prstGeom>
              <a:solidFill>
                <a:schemeClr val="tx1"/>
              </a:solidFill>
              <a:ln w="1905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5231614" y="4926175"/>
                <a:ext cx="142706" cy="14270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4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5118575" y="5162785"/>
                <a:ext cx="142706" cy="14270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4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69" name="直接连接符 68"/>
              <p:cNvCxnSpPr>
                <a:stCxn id="68" idx="0"/>
                <a:endCxn id="67" idx="3"/>
              </p:cNvCxnSpPr>
              <p:nvPr/>
            </p:nvCxnSpPr>
            <p:spPr>
              <a:xfrm flipV="1">
                <a:off x="5189928" y="5047981"/>
                <a:ext cx="62586" cy="11480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73" idx="0"/>
                <a:endCxn id="67" idx="5"/>
              </p:cNvCxnSpPr>
              <p:nvPr/>
            </p:nvCxnSpPr>
            <p:spPr>
              <a:xfrm flipH="1" flipV="1">
                <a:off x="5353421" y="5047981"/>
                <a:ext cx="57225" cy="11480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stCxn id="75" idx="0"/>
                <a:endCxn id="68" idx="5"/>
              </p:cNvCxnSpPr>
              <p:nvPr/>
            </p:nvCxnSpPr>
            <p:spPr>
              <a:xfrm flipH="1" flipV="1">
                <a:off x="5240381" y="5284592"/>
                <a:ext cx="70313" cy="13278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74" idx="0"/>
                <a:endCxn id="68" idx="3"/>
              </p:cNvCxnSpPr>
              <p:nvPr/>
            </p:nvCxnSpPr>
            <p:spPr>
              <a:xfrm flipV="1">
                <a:off x="5077835" y="5284592"/>
                <a:ext cx="61640" cy="13278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矩形 72"/>
              <p:cNvSpPr/>
              <p:nvPr/>
            </p:nvSpPr>
            <p:spPr>
              <a:xfrm>
                <a:off x="5339293" y="5162785"/>
                <a:ext cx="142706" cy="1427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4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006482" y="5417375"/>
                <a:ext cx="142706" cy="1427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4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239342" y="5417375"/>
                <a:ext cx="142706" cy="1427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4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634985" y="4851482"/>
                <a:ext cx="574112" cy="818162"/>
              </a:xfrm>
              <a:prstGeom prst="rect">
                <a:avLst/>
              </a:prstGeom>
              <a:solidFill>
                <a:srgbClr val="AEAFB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5765528" y="4926175"/>
                <a:ext cx="142706" cy="14270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4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78" name="直接连接符 77"/>
              <p:cNvCxnSpPr>
                <a:stCxn id="85" idx="0"/>
                <a:endCxn id="77" idx="5"/>
              </p:cNvCxnSpPr>
              <p:nvPr/>
            </p:nvCxnSpPr>
            <p:spPr>
              <a:xfrm flipH="1" flipV="1">
                <a:off x="5887334" y="5047981"/>
                <a:ext cx="76803" cy="11480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矩形 78"/>
              <p:cNvSpPr/>
              <p:nvPr/>
            </p:nvSpPr>
            <p:spPr>
              <a:xfrm>
                <a:off x="5810453" y="5417375"/>
                <a:ext cx="142706" cy="1427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4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679721" y="5162785"/>
                <a:ext cx="142706" cy="1427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4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81" name="直接连接符 80"/>
              <p:cNvCxnSpPr>
                <a:stCxn id="80" idx="0"/>
                <a:endCxn id="77" idx="3"/>
              </p:cNvCxnSpPr>
              <p:nvPr/>
            </p:nvCxnSpPr>
            <p:spPr>
              <a:xfrm flipV="1">
                <a:off x="5751074" y="5047981"/>
                <a:ext cx="35354" cy="11480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矩形 81"/>
              <p:cNvSpPr/>
              <p:nvPr/>
            </p:nvSpPr>
            <p:spPr>
              <a:xfrm>
                <a:off x="6037168" y="5417375"/>
                <a:ext cx="142706" cy="1427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 sz="140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83" name="直接连接符 82"/>
              <p:cNvCxnSpPr>
                <a:stCxn id="79" idx="0"/>
                <a:endCxn id="85" idx="3"/>
              </p:cNvCxnSpPr>
              <p:nvPr/>
            </p:nvCxnSpPr>
            <p:spPr>
              <a:xfrm flipV="1">
                <a:off x="5881806" y="5284592"/>
                <a:ext cx="31878" cy="13278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82" idx="0"/>
                <a:endCxn id="85" idx="5"/>
              </p:cNvCxnSpPr>
              <p:nvPr/>
            </p:nvCxnSpPr>
            <p:spPr>
              <a:xfrm flipH="1" flipV="1">
                <a:off x="6014591" y="5284592"/>
                <a:ext cx="93929" cy="13278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椭圆 84"/>
              <p:cNvSpPr/>
              <p:nvPr/>
            </p:nvSpPr>
            <p:spPr>
              <a:xfrm>
                <a:off x="5892785" y="5162785"/>
                <a:ext cx="142706" cy="14270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4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pic>
            <p:nvPicPr>
              <p:cNvPr id="86" name="图形 8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329025" y="3996648"/>
                <a:ext cx="468196" cy="468196"/>
              </a:xfrm>
              <a:prstGeom prst="rect">
                <a:avLst/>
              </a:prstGeom>
            </p:spPr>
          </p:pic>
          <p:pic>
            <p:nvPicPr>
              <p:cNvPr id="87" name="图形 8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04163" y="3996648"/>
                <a:ext cx="468196" cy="46819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703060505090304" pitchFamily="18" charset="0"/>
                <a:cs typeface="Times New Roman" panose="02020703060505090304" pitchFamily="18" charset="0"/>
              </a:rPr>
              <a:t>Executive Summary</a:t>
            </a:r>
            <a:endParaRPr lang="zh-CN" altLang="en-US" sz="3200" dirty="0">
              <a:latin typeface="Times New Roman" panose="02020703060505090304" pitchFamily="18" charset="0"/>
              <a:cs typeface="Times New Roman" panose="020207030605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8524"/>
            <a:ext cx="7886700" cy="53831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Multi-programming in quantum computing cloud services has been proposed to improve the throughput and resource utilization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Challenge: </a:t>
            </a:r>
            <a:r>
              <a:rPr lang="en-US" altLang="zh-CN" sz="2400" dirty="0"/>
              <a:t>Multi-programming leads to degradation in fidelity and contention between concurrent quantum programs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Goal: </a:t>
            </a:r>
            <a:r>
              <a:rPr lang="en-US" altLang="zh-CN" sz="2400" dirty="0"/>
              <a:t>To improve throughput and resource utilization while ensuring fidelity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Solutions: </a:t>
            </a:r>
          </a:p>
          <a:p>
            <a:pPr lvl="1"/>
            <a:r>
              <a:rPr lang="en-US" altLang="zh-CN" sz="2000" b="1" dirty="0"/>
              <a:t>Community Detection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Assisted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Partition (CDAP)</a:t>
            </a:r>
            <a:r>
              <a:rPr lang="en-US" altLang="zh-CN" sz="2000" dirty="0"/>
              <a:t>: Locate the robust resources for initial mapping</a:t>
            </a:r>
          </a:p>
          <a:p>
            <a:pPr lvl="1"/>
            <a:r>
              <a:rPr lang="en-US" altLang="zh-CN" sz="2000" b="1" dirty="0"/>
              <a:t>X-SWAP</a:t>
            </a:r>
            <a:r>
              <a:rPr lang="en-US" altLang="zh-CN" sz="2000" dirty="0"/>
              <a:t>: Enable inter-program SWAPs for reducing compilation overheads</a:t>
            </a:r>
          </a:p>
          <a:p>
            <a:pPr lvl="1"/>
            <a:r>
              <a:rPr lang="en-US" altLang="zh-CN" sz="2000" b="1" dirty="0"/>
              <a:t>Compilation task scheduler</a:t>
            </a:r>
            <a:r>
              <a:rPr lang="en-US" altLang="zh-CN" sz="2000" dirty="0"/>
              <a:t>: Fairness, trade-off between throughput and fidelity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Results: </a:t>
            </a:r>
            <a:r>
              <a:rPr lang="en-US" altLang="zh-CN" sz="2400" dirty="0"/>
              <a:t>9.7% improvement in fidelity; 11.6% reduction in compilation overheads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CDAP: Improving resource utilization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Hierarchy tree construction</a:t>
            </a:r>
          </a:p>
          <a:p>
            <a:pPr marL="914400" lvl="1" indent="-457200">
              <a:buAutoNum type="arabicPeriod"/>
            </a:pPr>
            <a:r>
              <a:rPr lang="en-US" altLang="zh-CN" dirty="0"/>
              <a:t>Each qubit forms a community</a:t>
            </a:r>
          </a:p>
          <a:p>
            <a:pPr marL="914400" lvl="1" indent="-457200">
              <a:buAutoNum type="arabicPeriod"/>
            </a:pPr>
            <a:r>
              <a:rPr lang="en-US" altLang="zh-CN" dirty="0"/>
              <a:t>Merge two communities that can maximize the reward function 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698078" y="3871478"/>
            <a:ext cx="1530863" cy="1751395"/>
            <a:chOff x="1209089" y="1993662"/>
            <a:chExt cx="1225180" cy="1401675"/>
          </a:xfrm>
        </p:grpSpPr>
        <p:sp>
          <p:nvSpPr>
            <p:cNvPr id="92" name="椭圆 91"/>
            <p:cNvSpPr/>
            <p:nvPr/>
          </p:nvSpPr>
          <p:spPr>
            <a:xfrm>
              <a:off x="1209089" y="2174528"/>
              <a:ext cx="254554" cy="260868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1.4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93" name="直接连接符 92"/>
            <p:cNvCxnSpPr>
              <a:stCxn id="94" idx="2"/>
              <a:endCxn id="92" idx="6"/>
            </p:cNvCxnSpPr>
            <p:nvPr/>
          </p:nvCxnSpPr>
          <p:spPr>
            <a:xfrm flipH="1">
              <a:off x="1463643" y="2304962"/>
              <a:ext cx="230759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椭圆 93"/>
            <p:cNvSpPr/>
            <p:nvPr/>
          </p:nvSpPr>
          <p:spPr>
            <a:xfrm>
              <a:off x="1694402" y="2174528"/>
              <a:ext cx="254554" cy="260868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3.5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179715" y="2174528"/>
              <a:ext cx="254554" cy="260868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3.3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1694402" y="3134469"/>
              <a:ext cx="254554" cy="260868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3.0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694401" y="2654498"/>
              <a:ext cx="254554" cy="260868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3.3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98" name="直接连接符 97"/>
            <p:cNvCxnSpPr>
              <a:stCxn id="97" idx="0"/>
              <a:endCxn id="94" idx="4"/>
            </p:cNvCxnSpPr>
            <p:nvPr/>
          </p:nvCxnSpPr>
          <p:spPr>
            <a:xfrm flipV="1">
              <a:off x="1821678" y="2435396"/>
              <a:ext cx="1" cy="219102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97" idx="4"/>
              <a:endCxn id="96" idx="0"/>
            </p:cNvCxnSpPr>
            <p:nvPr/>
          </p:nvCxnSpPr>
          <p:spPr>
            <a:xfrm>
              <a:off x="1821678" y="2915366"/>
              <a:ext cx="1" cy="219103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95" idx="2"/>
              <a:endCxn id="94" idx="6"/>
            </p:cNvCxnSpPr>
            <p:nvPr/>
          </p:nvCxnSpPr>
          <p:spPr>
            <a:xfrm flipH="1">
              <a:off x="1948956" y="2304962"/>
              <a:ext cx="230759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1281020" y="1993662"/>
              <a:ext cx="193144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4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0</a:t>
              </a:r>
              <a:endParaRPr lang="zh-CN" altLang="en-US" sz="14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755811" y="1993662"/>
              <a:ext cx="193144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4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1</a:t>
              </a:r>
              <a:endParaRPr lang="zh-CN" altLang="en-US" sz="14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230603" y="1993662"/>
              <a:ext cx="184273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4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2</a:t>
              </a:r>
              <a:endParaRPr lang="zh-CN" altLang="en-US" sz="14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487636" y="2700909"/>
              <a:ext cx="193144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4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3</a:t>
              </a:r>
              <a:endParaRPr lang="zh-CN" altLang="en-US" sz="14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487636" y="3172078"/>
              <a:ext cx="193144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400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4</a:t>
              </a:r>
              <a:endParaRPr lang="zh-CN" altLang="en-US" sz="14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481386" y="2121494"/>
              <a:ext cx="246161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0.5</a:t>
              </a:r>
              <a:endParaRPr lang="zh-CN" altLang="en-US" sz="1400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966698" y="2135685"/>
              <a:ext cx="246161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1.2</a:t>
              </a:r>
              <a:endParaRPr lang="zh-CN" altLang="en-US" sz="1400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839396" y="2475697"/>
              <a:ext cx="246161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1.0</a:t>
              </a:r>
              <a:endParaRPr lang="zh-CN" altLang="en-US" sz="1400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839396" y="2947973"/>
              <a:ext cx="246161" cy="1661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1.3</a:t>
              </a:r>
              <a:endParaRPr lang="zh-CN" altLang="en-US" sz="1400" baseline="-250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320978" y="4845619"/>
            <a:ext cx="2376728" cy="781291"/>
            <a:chOff x="2320978" y="4641441"/>
            <a:chExt cx="2376728" cy="781291"/>
          </a:xfrm>
        </p:grpSpPr>
        <p:sp>
          <p:nvSpPr>
            <p:cNvPr id="111" name="椭圆 110"/>
            <p:cNvSpPr/>
            <p:nvPr/>
          </p:nvSpPr>
          <p:spPr>
            <a:xfrm>
              <a:off x="2320978" y="5096777"/>
              <a:ext cx="318066" cy="325955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{0}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832878" y="5096777"/>
              <a:ext cx="318066" cy="325955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{1}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3300349" y="4641441"/>
              <a:ext cx="318066" cy="325955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{2}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3867741" y="4641441"/>
              <a:ext cx="318066" cy="325955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{3}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379640" y="4641441"/>
              <a:ext cx="318066" cy="325955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{4}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2480011" y="4845619"/>
            <a:ext cx="511900" cy="446458"/>
            <a:chOff x="2480011" y="4641441"/>
            <a:chExt cx="511900" cy="446458"/>
          </a:xfrm>
        </p:grpSpPr>
        <p:sp>
          <p:nvSpPr>
            <p:cNvPr id="117" name="椭圆 116"/>
            <p:cNvSpPr/>
            <p:nvPr/>
          </p:nvSpPr>
          <p:spPr>
            <a:xfrm>
              <a:off x="2492973" y="4641441"/>
              <a:ext cx="493232" cy="325955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{0,1}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118" name="直接连接符 117"/>
            <p:cNvCxnSpPr>
              <a:stCxn id="117" idx="3"/>
              <a:endCxn id="111" idx="0"/>
            </p:cNvCxnSpPr>
            <p:nvPr/>
          </p:nvCxnSpPr>
          <p:spPr>
            <a:xfrm flipH="1">
              <a:off x="2480011" y="4919661"/>
              <a:ext cx="85194" cy="1682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17" idx="5"/>
              <a:endCxn id="112" idx="0"/>
            </p:cNvCxnSpPr>
            <p:nvPr/>
          </p:nvCxnSpPr>
          <p:spPr>
            <a:xfrm>
              <a:off x="2913973" y="4919661"/>
              <a:ext cx="77938" cy="1682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2727466" y="4351164"/>
            <a:ext cx="731916" cy="485577"/>
            <a:chOff x="2727466" y="4146986"/>
            <a:chExt cx="731916" cy="485577"/>
          </a:xfrm>
        </p:grpSpPr>
        <p:sp>
          <p:nvSpPr>
            <p:cNvPr id="121" name="椭圆 120"/>
            <p:cNvSpPr/>
            <p:nvPr/>
          </p:nvSpPr>
          <p:spPr>
            <a:xfrm>
              <a:off x="2727466" y="4146986"/>
              <a:ext cx="719793" cy="352011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{0,1,2}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122" name="直接连接符 121"/>
            <p:cNvCxnSpPr>
              <a:stCxn id="121" idx="3"/>
              <a:endCxn id="117" idx="0"/>
            </p:cNvCxnSpPr>
            <p:nvPr/>
          </p:nvCxnSpPr>
          <p:spPr>
            <a:xfrm flipH="1">
              <a:off x="2739589" y="4447446"/>
              <a:ext cx="93288" cy="185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21" idx="5"/>
              <a:endCxn id="113" idx="0"/>
            </p:cNvCxnSpPr>
            <p:nvPr/>
          </p:nvCxnSpPr>
          <p:spPr>
            <a:xfrm>
              <a:off x="3341848" y="4447446"/>
              <a:ext cx="117534" cy="185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组合 123"/>
          <p:cNvGrpSpPr/>
          <p:nvPr/>
        </p:nvGrpSpPr>
        <p:grpSpPr>
          <a:xfrm>
            <a:off x="4026774" y="4377220"/>
            <a:ext cx="511899" cy="459521"/>
            <a:chOff x="4026774" y="4173042"/>
            <a:chExt cx="511899" cy="459521"/>
          </a:xfrm>
        </p:grpSpPr>
        <p:sp>
          <p:nvSpPr>
            <p:cNvPr id="125" name="椭圆 124"/>
            <p:cNvSpPr/>
            <p:nvPr/>
          </p:nvSpPr>
          <p:spPr>
            <a:xfrm>
              <a:off x="4026774" y="4173042"/>
              <a:ext cx="493232" cy="325955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{3,4}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126" name="直接连接符 125"/>
            <p:cNvCxnSpPr>
              <a:stCxn id="125" idx="3"/>
              <a:endCxn id="114" idx="0"/>
            </p:cNvCxnSpPr>
            <p:nvPr/>
          </p:nvCxnSpPr>
          <p:spPr>
            <a:xfrm flipH="1">
              <a:off x="4026774" y="4451262"/>
              <a:ext cx="72232" cy="1813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25" idx="5"/>
              <a:endCxn id="115" idx="0"/>
            </p:cNvCxnSpPr>
            <p:nvPr/>
          </p:nvCxnSpPr>
          <p:spPr>
            <a:xfrm>
              <a:off x="4447774" y="4451262"/>
              <a:ext cx="90899" cy="1813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3087363" y="3849203"/>
            <a:ext cx="1186027" cy="519139"/>
            <a:chOff x="3087363" y="3645025"/>
            <a:chExt cx="1186027" cy="519139"/>
          </a:xfrm>
        </p:grpSpPr>
        <p:sp>
          <p:nvSpPr>
            <p:cNvPr id="129" name="椭圆 128"/>
            <p:cNvSpPr/>
            <p:nvPr/>
          </p:nvSpPr>
          <p:spPr>
            <a:xfrm>
              <a:off x="3267310" y="3645025"/>
              <a:ext cx="896431" cy="352011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dirty="0">
                  <a:latin typeface="Times New Roman" panose="02020703060505090304" pitchFamily="18" charset="0"/>
                  <a:cs typeface="Times New Roman" panose="02020703060505090304" pitchFamily="18" charset="0"/>
                </a:rPr>
                <a:t>{0,1,2,3,4}</a:t>
              </a:r>
              <a:endParaRPr lang="zh-CN" altLang="en-US" sz="1400" dirty="0">
                <a:latin typeface="Times New Roman" panose="02020703060505090304" pitchFamily="18" charset="0"/>
                <a:cs typeface="Times New Roman" panose="02020703060505090304" pitchFamily="18" charset="0"/>
              </a:endParaRPr>
            </a:p>
          </p:txBody>
        </p:sp>
        <p:cxnSp>
          <p:nvCxnSpPr>
            <p:cNvPr id="130" name="直接连接符 129"/>
            <p:cNvCxnSpPr>
              <a:stCxn id="129" idx="5"/>
              <a:endCxn id="125" idx="0"/>
            </p:cNvCxnSpPr>
            <p:nvPr/>
          </p:nvCxnSpPr>
          <p:spPr>
            <a:xfrm>
              <a:off x="4032462" y="3945485"/>
              <a:ext cx="240928" cy="218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9" idx="3"/>
              <a:endCxn id="121" idx="0"/>
            </p:cNvCxnSpPr>
            <p:nvPr/>
          </p:nvCxnSpPr>
          <p:spPr>
            <a:xfrm flipH="1">
              <a:off x="3087363" y="3945485"/>
              <a:ext cx="311226" cy="1926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TextBox 32"/>
          <p:cNvSpPr txBox="1"/>
          <p:nvPr/>
        </p:nvSpPr>
        <p:spPr>
          <a:xfrm>
            <a:off x="564097" y="5670486"/>
            <a:ext cx="179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IBM Q L</a:t>
            </a:r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ondon architecture</a:t>
            </a:r>
            <a:endParaRPr 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3" name="TextBox 32"/>
          <p:cNvSpPr txBox="1"/>
          <p:nvPr/>
        </p:nvSpPr>
        <p:spPr>
          <a:xfrm>
            <a:off x="2745945" y="5688276"/>
            <a:ext cx="179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90204" pitchFamily="34" charset="0"/>
                <a:cs typeface="Arial" panose="020B0604020202090204" pitchFamily="34" charset="0"/>
              </a:rPr>
              <a:t>Hierarchy tree</a:t>
            </a:r>
          </a:p>
        </p:txBody>
      </p:sp>
      <p:grpSp>
        <p:nvGrpSpPr>
          <p:cNvPr id="134" name="组合 133"/>
          <p:cNvGrpSpPr/>
          <p:nvPr/>
        </p:nvGrpSpPr>
        <p:grpSpPr>
          <a:xfrm>
            <a:off x="4647302" y="4014433"/>
            <a:ext cx="1073361" cy="1537065"/>
            <a:chOff x="4647302" y="3810255"/>
            <a:chExt cx="1073361" cy="1537065"/>
          </a:xfrm>
        </p:grpSpPr>
        <p:cxnSp>
          <p:nvCxnSpPr>
            <p:cNvPr id="135" name="Straight Arrow Connector 42"/>
            <p:cNvCxnSpPr/>
            <p:nvPr/>
          </p:nvCxnSpPr>
          <p:spPr>
            <a:xfrm>
              <a:off x="4759138" y="3810255"/>
              <a:ext cx="0" cy="1537065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44"/>
            <p:cNvSpPr txBox="1"/>
            <p:nvPr/>
          </p:nvSpPr>
          <p:spPr>
            <a:xfrm>
              <a:off x="4647302" y="4066541"/>
              <a:ext cx="1073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90204" pitchFamily="34" charset="0"/>
                  <a:cs typeface="Arial" panose="020B0604020202090204" pitchFamily="34" charset="0"/>
                </a:rPr>
                <a:t>More reliable</a:t>
              </a:r>
              <a:endParaRPr lang="en-US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137" name="TextBox 65"/>
          <p:cNvSpPr txBox="1"/>
          <p:nvPr/>
        </p:nvSpPr>
        <p:spPr>
          <a:xfrm>
            <a:off x="5610819" y="3885998"/>
            <a:ext cx="3396318" cy="206210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F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eatures of the tree:</a:t>
            </a:r>
            <a:endParaRPr lang="en-US" sz="2000" b="1" dirty="0">
              <a:solidFill>
                <a:srgbClr val="C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52095" indent="-252095"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ach node is a candidate set of qubits for initial mapping</a:t>
            </a:r>
          </a:p>
          <a:p>
            <a:pPr marL="252095" indent="-252095">
              <a:buAutoNum type="arabicPeriod"/>
            </a:pPr>
            <a:r>
              <a:rPr lang="en-US" altLang="zh-CN" b="1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Qubits in a node are tightly-connected</a:t>
            </a:r>
          </a:p>
          <a:p>
            <a:pPr marL="252095" indent="-252095">
              <a:buAutoNum type="arabicPeriod"/>
            </a:pPr>
            <a:r>
              <a:rPr lang="en-US" altLang="zh-CN" b="1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Qubits with lower error rates are preferentially merged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CDAP: Improving resource utilization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Partition and allocation</a:t>
            </a:r>
          </a:p>
          <a:p>
            <a:pPr marL="914400" lvl="1" indent="-457200">
              <a:buAutoNum type="arabicPeriod"/>
            </a:pPr>
            <a:r>
              <a:rPr lang="en-US" altLang="zh-CN" sz="2400" dirty="0"/>
              <a:t>Prioritize programs with higher </a:t>
            </a:r>
            <a:r>
              <a:rPr lang="en-US" altLang="zh-CN" sz="2400" i="1" dirty="0"/>
              <a:t>CNOT density </a:t>
            </a:r>
            <a:r>
              <a:rPr lang="en-US" altLang="zh-CN" sz="2400" dirty="0"/>
              <a:t>(num. of CNOTs / num. of qubits)</a:t>
            </a:r>
          </a:p>
          <a:p>
            <a:pPr marL="914400" lvl="1" indent="-457200">
              <a:buFont typeface="Arial" panose="020B0604020202090204" pitchFamily="34" charset="0"/>
              <a:buAutoNum type="arabicPeriod"/>
            </a:pPr>
            <a:r>
              <a:rPr lang="en-US" altLang="zh-CN" sz="2400" dirty="0"/>
              <a:t>Search available candidate set of physical qubits from bottom to top</a:t>
            </a:r>
          </a:p>
          <a:p>
            <a:pPr marL="914400" lvl="1" indent="-457200">
              <a:buFont typeface="Arial" panose="020B0604020202090204" pitchFamily="34" charset="0"/>
              <a:buAutoNum type="arabicPeriod"/>
            </a:pPr>
            <a:r>
              <a:rPr lang="en-US" altLang="zh-CN" sz="2400" dirty="0"/>
              <a:t>Select the candidate with lowest error rate for initial mapping </a:t>
            </a:r>
          </a:p>
          <a:p>
            <a:pPr marL="914400" lvl="1" indent="-457200">
              <a:buFont typeface="Arial" panose="020B0604020202090204" pitchFamily="34" charset="0"/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2921460" y="5471205"/>
            <a:ext cx="318066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{0}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433360" y="5471205"/>
            <a:ext cx="318066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{1}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900831" y="5015869"/>
            <a:ext cx="318066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{2}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468223" y="5015869"/>
            <a:ext cx="318066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{3}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980122" y="5015869"/>
            <a:ext cx="318066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{4}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093455" y="5015869"/>
            <a:ext cx="493232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{0,1}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57" name="直接连接符 56"/>
          <p:cNvCxnSpPr>
            <a:stCxn id="56" idx="3"/>
            <a:endCxn id="51" idx="0"/>
          </p:cNvCxnSpPr>
          <p:nvPr/>
        </p:nvCxnSpPr>
        <p:spPr>
          <a:xfrm flipH="1">
            <a:off x="3080493" y="5294089"/>
            <a:ext cx="85195" cy="177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6" idx="5"/>
            <a:endCxn id="52" idx="0"/>
          </p:cNvCxnSpPr>
          <p:nvPr/>
        </p:nvCxnSpPr>
        <p:spPr>
          <a:xfrm>
            <a:off x="3514455" y="5294089"/>
            <a:ext cx="77938" cy="177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3327948" y="4521414"/>
            <a:ext cx="719793" cy="352011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{0,1,2}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0" name="直接连接符 59"/>
          <p:cNvCxnSpPr>
            <a:stCxn id="59" idx="3"/>
            <a:endCxn id="56" idx="0"/>
          </p:cNvCxnSpPr>
          <p:nvPr/>
        </p:nvCxnSpPr>
        <p:spPr>
          <a:xfrm flipH="1">
            <a:off x="3340072" y="4821874"/>
            <a:ext cx="93288" cy="193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9" idx="5"/>
            <a:endCxn id="53" idx="0"/>
          </p:cNvCxnSpPr>
          <p:nvPr/>
        </p:nvCxnSpPr>
        <p:spPr>
          <a:xfrm>
            <a:off x="3942329" y="4821874"/>
            <a:ext cx="117534" cy="193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4627256" y="4547470"/>
            <a:ext cx="493232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{3,4}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3" name="直接连接符 62"/>
          <p:cNvCxnSpPr>
            <a:stCxn id="62" idx="3"/>
            <a:endCxn id="54" idx="0"/>
          </p:cNvCxnSpPr>
          <p:nvPr/>
        </p:nvCxnSpPr>
        <p:spPr>
          <a:xfrm flipH="1">
            <a:off x="4627256" y="4825690"/>
            <a:ext cx="72232" cy="190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2" idx="5"/>
            <a:endCxn id="55" idx="0"/>
          </p:cNvCxnSpPr>
          <p:nvPr/>
        </p:nvCxnSpPr>
        <p:spPr>
          <a:xfrm>
            <a:off x="5048255" y="4825690"/>
            <a:ext cx="90900" cy="190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3867792" y="4019453"/>
            <a:ext cx="896431" cy="352011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{0,1,2,3,4}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6" name="直接连接符 65"/>
          <p:cNvCxnSpPr>
            <a:stCxn id="65" idx="5"/>
            <a:endCxn id="62" idx="0"/>
          </p:cNvCxnSpPr>
          <p:nvPr/>
        </p:nvCxnSpPr>
        <p:spPr>
          <a:xfrm>
            <a:off x="4632945" y="4319913"/>
            <a:ext cx="240928" cy="227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5" idx="3"/>
            <a:endCxn id="59" idx="0"/>
          </p:cNvCxnSpPr>
          <p:nvPr/>
        </p:nvCxnSpPr>
        <p:spPr>
          <a:xfrm flipH="1">
            <a:off x="3687844" y="4319913"/>
            <a:ext cx="311227" cy="20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29039" y="4224533"/>
            <a:ext cx="891591" cy="1262718"/>
            <a:chOff x="641898" y="4371464"/>
            <a:chExt cx="891591" cy="1262718"/>
          </a:xfrm>
        </p:grpSpPr>
        <p:cxnSp>
          <p:nvCxnSpPr>
            <p:cNvPr id="69" name="直接箭头连接符 68"/>
            <p:cNvCxnSpPr/>
            <p:nvPr/>
          </p:nvCxnSpPr>
          <p:spPr>
            <a:xfrm flipV="1">
              <a:off x="1475656" y="4371464"/>
              <a:ext cx="0" cy="1262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641898" y="4541158"/>
              <a:ext cx="89159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Sort by</a:t>
              </a:r>
            </a:p>
            <a:p>
              <a:pPr algn="ctr"/>
              <a:r>
                <a:rPr lang="en-US" altLang="zh-CN" sz="1600" i="1" dirty="0">
                  <a:latin typeface="Arial" panose="020B0604020202090204" pitchFamily="34" charset="0"/>
                  <a:cs typeface="Arial" panose="020B0604020202090204" pitchFamily="34" charset="0"/>
                </a:rPr>
                <a:t>CNOT</a:t>
              </a:r>
            </a:p>
            <a:p>
              <a:pPr algn="ctr"/>
              <a:r>
                <a:rPr lang="en-US" altLang="zh-CN" sz="1600" i="1" dirty="0">
                  <a:latin typeface="Arial" panose="020B0604020202090204" pitchFamily="34" charset="0"/>
                  <a:cs typeface="Arial" panose="020B0604020202090204" pitchFamily="34" charset="0"/>
                </a:rPr>
                <a:t>density </a:t>
              </a:r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2868397" y="5416826"/>
            <a:ext cx="424191" cy="434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060112" y="4958559"/>
            <a:ext cx="574312" cy="434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282612" y="4481975"/>
            <a:ext cx="808298" cy="434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5712579" y="4244495"/>
            <a:ext cx="1595279" cy="998262"/>
            <a:chOff x="5759381" y="4384093"/>
            <a:chExt cx="2016224" cy="1257860"/>
          </a:xfrm>
        </p:grpSpPr>
        <p:sp>
          <p:nvSpPr>
            <p:cNvPr id="77" name="矩形 76"/>
            <p:cNvSpPr/>
            <p:nvPr/>
          </p:nvSpPr>
          <p:spPr>
            <a:xfrm>
              <a:off x="5759381" y="4452965"/>
              <a:ext cx="2016224" cy="1188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904478" y="4384093"/>
              <a:ext cx="1707793" cy="4265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i="1" dirty="0">
                  <a:latin typeface="Arial" panose="020B0604020202090204" pitchFamily="34" charset="0"/>
                  <a:cs typeface="Arial" panose="020B0604020202090204" pitchFamily="34" charset="0"/>
                </a:rPr>
                <a:t>Candidates</a:t>
              </a:r>
              <a:endParaRPr lang="zh-CN" altLang="en-US" sz="1600" i="1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5656322" y="4570565"/>
            <a:ext cx="1707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{0,1,2}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08630" y="4958559"/>
            <a:ext cx="424191" cy="434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92342" y="4493092"/>
            <a:ext cx="562548" cy="434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843441" y="3967028"/>
            <a:ext cx="942848" cy="434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656322" y="4873425"/>
            <a:ext cx="1707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{0,1,2,3,4}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894206" y="4558472"/>
            <a:ext cx="2052020" cy="338554"/>
            <a:chOff x="6936928" y="4567365"/>
            <a:chExt cx="2052020" cy="338554"/>
          </a:xfrm>
        </p:grpSpPr>
        <p:sp>
          <p:nvSpPr>
            <p:cNvPr id="90" name="矩形 89"/>
            <p:cNvSpPr/>
            <p:nvPr/>
          </p:nvSpPr>
          <p:spPr>
            <a:xfrm>
              <a:off x="7425699" y="4567365"/>
              <a:ext cx="15632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Assigned to P2</a:t>
              </a:r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138" name="直接箭头连接符 137"/>
            <p:cNvCxnSpPr/>
            <p:nvPr/>
          </p:nvCxnSpPr>
          <p:spPr>
            <a:xfrm>
              <a:off x="6936928" y="4760863"/>
              <a:ext cx="5874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000605" y="4301570"/>
            <a:ext cx="1630568" cy="5480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(2 CNOTs, 2 qubits)</a:t>
            </a:r>
            <a:endParaRPr lang="zh-CN" altLang="en-US" sz="12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000605" y="4898760"/>
            <a:ext cx="1630568" cy="5480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P2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(6 CNOTs, 3 qubits)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00087 0.0877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3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4.44444E-6 -0.0870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430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9" grpId="0"/>
      <p:bldP spid="80" grpId="0" animBg="1"/>
      <p:bldP spid="80" grpId="1" animBg="1"/>
      <p:bldP spid="81" grpId="0" animBg="1"/>
      <p:bldP spid="81" grpId="1" animBg="1"/>
      <p:bldP spid="82" grpId="0" animBg="1"/>
      <p:bldP spid="83" grpId="0"/>
      <p:bldP spid="4" grpId="0" animBg="1"/>
      <p:bldP spid="1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CDAP: Improving resource utilization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Partition and allocation</a:t>
            </a:r>
          </a:p>
          <a:p>
            <a:pPr marL="914400" lvl="1" indent="-457200">
              <a:buAutoNum type="arabicPeriod"/>
            </a:pPr>
            <a:r>
              <a:rPr lang="en-US" altLang="zh-CN" sz="2400" dirty="0"/>
              <a:t>Prioritize programs with higher </a:t>
            </a:r>
            <a:r>
              <a:rPr lang="en-US" altLang="zh-CN" sz="2400" i="1" dirty="0"/>
              <a:t>CNOT density </a:t>
            </a:r>
            <a:r>
              <a:rPr lang="en-US" altLang="zh-CN" sz="2400" dirty="0"/>
              <a:t>(num. of CNOTs / num. of qubits)</a:t>
            </a:r>
          </a:p>
          <a:p>
            <a:pPr marL="914400" lvl="1" indent="-457200">
              <a:buFont typeface="Arial" panose="020B0604020202090204" pitchFamily="34" charset="0"/>
              <a:buAutoNum type="arabicPeriod"/>
            </a:pPr>
            <a:r>
              <a:rPr lang="en-US" altLang="zh-CN" sz="2400" dirty="0"/>
              <a:t>Search available candidate set of physical qubits from bottom to top</a:t>
            </a:r>
          </a:p>
          <a:p>
            <a:pPr marL="914400" lvl="1" indent="-457200">
              <a:buFont typeface="Arial" panose="020B0604020202090204" pitchFamily="34" charset="0"/>
              <a:buAutoNum type="arabicPeriod"/>
            </a:pPr>
            <a:r>
              <a:rPr lang="en-US" altLang="zh-CN" sz="2400" dirty="0"/>
              <a:t>Select the candidate with lowest error rate for initial mapping </a:t>
            </a:r>
          </a:p>
          <a:p>
            <a:pPr marL="914400" lvl="1" indent="-457200">
              <a:buFont typeface="Arial" panose="020B0604020202090204" pitchFamily="34" charset="0"/>
              <a:buAutoNum type="arabicPeriod"/>
            </a:pPr>
            <a:endParaRPr lang="en-US" altLang="zh-CN" sz="2400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4468223" y="5015869"/>
            <a:ext cx="318066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{3}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980122" y="5015869"/>
            <a:ext cx="318066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{4}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627256" y="4547470"/>
            <a:ext cx="493232" cy="325955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{3,4}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3" name="直接连接符 62"/>
          <p:cNvCxnSpPr>
            <a:stCxn id="62" idx="3"/>
            <a:endCxn id="54" idx="0"/>
          </p:cNvCxnSpPr>
          <p:nvPr/>
        </p:nvCxnSpPr>
        <p:spPr>
          <a:xfrm flipH="1">
            <a:off x="4627256" y="4825690"/>
            <a:ext cx="72232" cy="190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2" idx="5"/>
            <a:endCxn id="55" idx="0"/>
          </p:cNvCxnSpPr>
          <p:nvPr/>
        </p:nvCxnSpPr>
        <p:spPr>
          <a:xfrm>
            <a:off x="5048255" y="4825690"/>
            <a:ext cx="90900" cy="190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3867792" y="4019453"/>
            <a:ext cx="896431" cy="352011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{3,4}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6" name="直接连接符 65"/>
          <p:cNvCxnSpPr>
            <a:stCxn id="65" idx="5"/>
            <a:endCxn id="62" idx="0"/>
          </p:cNvCxnSpPr>
          <p:nvPr/>
        </p:nvCxnSpPr>
        <p:spPr>
          <a:xfrm>
            <a:off x="4632945" y="4319913"/>
            <a:ext cx="240928" cy="227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29039" y="4224533"/>
            <a:ext cx="891591" cy="1262718"/>
            <a:chOff x="641898" y="4371464"/>
            <a:chExt cx="891591" cy="1262718"/>
          </a:xfrm>
        </p:grpSpPr>
        <p:cxnSp>
          <p:nvCxnSpPr>
            <p:cNvPr id="69" name="直接箭头连接符 68"/>
            <p:cNvCxnSpPr/>
            <p:nvPr/>
          </p:nvCxnSpPr>
          <p:spPr>
            <a:xfrm flipV="1">
              <a:off x="1475656" y="4371464"/>
              <a:ext cx="0" cy="1262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641898" y="4541158"/>
              <a:ext cx="89159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Sort by</a:t>
              </a:r>
            </a:p>
            <a:p>
              <a:pPr algn="ctr"/>
              <a:r>
                <a:rPr lang="en-US" altLang="zh-CN" sz="1600" i="1" dirty="0">
                  <a:latin typeface="Arial" panose="020B0604020202090204" pitchFamily="34" charset="0"/>
                  <a:cs typeface="Arial" panose="020B0604020202090204" pitchFamily="34" charset="0"/>
                </a:rPr>
                <a:t>CNOT</a:t>
              </a:r>
            </a:p>
            <a:p>
              <a:pPr algn="ctr"/>
              <a:r>
                <a:rPr lang="en-US" altLang="zh-CN" sz="1600" i="1" dirty="0">
                  <a:latin typeface="Arial" panose="020B0604020202090204" pitchFamily="34" charset="0"/>
                  <a:cs typeface="Arial" panose="020B0604020202090204" pitchFamily="34" charset="0"/>
                </a:rPr>
                <a:t>density </a:t>
              </a:r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712579" y="4244495"/>
            <a:ext cx="1595279" cy="998262"/>
            <a:chOff x="5759381" y="4384093"/>
            <a:chExt cx="2016224" cy="1257860"/>
          </a:xfrm>
        </p:grpSpPr>
        <p:sp>
          <p:nvSpPr>
            <p:cNvPr id="77" name="矩形 76"/>
            <p:cNvSpPr/>
            <p:nvPr/>
          </p:nvSpPr>
          <p:spPr>
            <a:xfrm>
              <a:off x="5759381" y="4452965"/>
              <a:ext cx="2016224" cy="1188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904478" y="4384093"/>
              <a:ext cx="1707793" cy="4265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i="1" dirty="0">
                  <a:latin typeface="Arial" panose="020B0604020202090204" pitchFamily="34" charset="0"/>
                  <a:cs typeface="Arial" panose="020B0604020202090204" pitchFamily="34" charset="0"/>
                </a:rPr>
                <a:t>Candidates</a:t>
              </a:r>
              <a:endParaRPr lang="zh-CN" altLang="en-US" sz="1600" i="1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5656322" y="4570565"/>
            <a:ext cx="1707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{3,4}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08630" y="4958559"/>
            <a:ext cx="424191" cy="434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592342" y="4493092"/>
            <a:ext cx="562548" cy="434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894206" y="4558472"/>
            <a:ext cx="2052019" cy="338554"/>
            <a:chOff x="6936928" y="4567365"/>
            <a:chExt cx="2052019" cy="338554"/>
          </a:xfrm>
        </p:grpSpPr>
        <p:sp>
          <p:nvSpPr>
            <p:cNvPr id="90" name="矩形 89"/>
            <p:cNvSpPr/>
            <p:nvPr/>
          </p:nvSpPr>
          <p:spPr>
            <a:xfrm>
              <a:off x="7425699" y="4567365"/>
              <a:ext cx="15632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Assigned to P1</a:t>
              </a:r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138" name="直接箭头连接符 137"/>
            <p:cNvCxnSpPr/>
            <p:nvPr/>
          </p:nvCxnSpPr>
          <p:spPr>
            <a:xfrm>
              <a:off x="6936928" y="4760863"/>
              <a:ext cx="5874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9" name="矩形 138"/>
          <p:cNvSpPr/>
          <p:nvPr/>
        </p:nvSpPr>
        <p:spPr>
          <a:xfrm>
            <a:off x="1000605" y="4898760"/>
            <a:ext cx="1630568" cy="5480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(2 CNOTs, 2 qubits)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0" name="TextBox 65"/>
          <p:cNvSpPr txBox="1"/>
          <p:nvPr/>
        </p:nvSpPr>
        <p:spPr>
          <a:xfrm>
            <a:off x="1269506" y="6041890"/>
            <a:ext cx="7004481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Allocate qubits to selected region with </a:t>
            </a:r>
          </a:p>
          <a:p>
            <a:pPr algn="ctr"/>
            <a:r>
              <a:rPr lang="en-US" altLang="zh-CN" b="1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Greatest Weighted Edge First strategy 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[Murali et al.,ASPLOS’19]</a:t>
            </a:r>
            <a:endParaRPr lang="en-US" altLang="zh-CN" dirty="0">
              <a:solidFill>
                <a:srgbClr val="C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0" grpId="1" animBg="1"/>
      <p:bldP spid="81" grpId="0" animBg="1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Outline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</a:t>
            </a:r>
            <a:r>
              <a:rPr lang="en-US" altLang="zh-CN" sz="2600" dirty="0"/>
              <a:t>ntroduction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Motivation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/>
              <a:t>Designs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ym typeface="Wingdings" panose="05000000000000000000" pitchFamily="2" charset="2"/>
              </a:rPr>
              <a:t>Community Detection Assisted Partition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b="1" dirty="0">
                <a:sym typeface="Wingdings" panose="05000000000000000000" pitchFamily="2" charset="2"/>
              </a:rPr>
              <a:t>X-SWAP Scheme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Compilation Task Scheduler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C493B-4F18-41DE-B61E-68CDF260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X-SWAP: Reducing compilation overheads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D7A0C-3D90-480D-8B44-DC5EA04C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Mapping transition: Insert SWAPs to make all 2-qubit gates executable</a:t>
            </a:r>
          </a:p>
          <a:p>
            <a:r>
              <a:rPr lang="en-US" altLang="zh-CN" dirty="0"/>
              <a:t>Single-qubit gates are not considered during mapping transition</a:t>
            </a:r>
          </a:p>
          <a:p>
            <a:r>
              <a:rPr lang="en-US" altLang="zh-CN" dirty="0"/>
              <a:t>SWAP based heuristic search </a:t>
            </a:r>
            <a:r>
              <a:rPr lang="en-US" altLang="zh-CN" sz="1600" dirty="0"/>
              <a:t>[Li et al., ASPLOS’19]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B104327-CB58-45A5-97A7-B36193B414C3}"/>
              </a:ext>
            </a:extLst>
          </p:cNvPr>
          <p:cNvSpPr/>
          <p:nvPr/>
        </p:nvSpPr>
        <p:spPr>
          <a:xfrm>
            <a:off x="4831272" y="4241174"/>
            <a:ext cx="389898" cy="38989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g</a:t>
            </a:r>
            <a:r>
              <a:rPr lang="en-US" altLang="zh-CN" sz="2000" baseline="-25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endParaRPr lang="zh-CN" altLang="en-US" sz="2000" baseline="-250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AFDA59B-7687-4620-B478-A4B891A10A27}"/>
              </a:ext>
            </a:extLst>
          </p:cNvPr>
          <p:cNvSpPr/>
          <p:nvPr/>
        </p:nvSpPr>
        <p:spPr>
          <a:xfrm>
            <a:off x="5537886" y="4346827"/>
            <a:ext cx="389898" cy="38989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g</a:t>
            </a:r>
            <a:r>
              <a:rPr lang="en-US" altLang="zh-CN" sz="2000" baseline="-25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</a:t>
            </a:r>
            <a:endParaRPr lang="zh-CN" altLang="en-US" sz="2000" baseline="-250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55486DD-E5BC-41D8-A8CB-B93671E4E635}"/>
              </a:ext>
            </a:extLst>
          </p:cNvPr>
          <p:cNvSpPr/>
          <p:nvPr/>
        </p:nvSpPr>
        <p:spPr>
          <a:xfrm>
            <a:off x="6110254" y="4600726"/>
            <a:ext cx="389898" cy="38989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g</a:t>
            </a:r>
            <a:r>
              <a:rPr lang="en-US" altLang="zh-CN" sz="2000" baseline="-25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</a:t>
            </a:r>
            <a:endParaRPr lang="zh-CN" altLang="en-US" sz="2000" baseline="-250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C79E27B-5FD0-4ED1-994E-DCF7AFD0ED21}"/>
              </a:ext>
            </a:extLst>
          </p:cNvPr>
          <p:cNvSpPr/>
          <p:nvPr/>
        </p:nvSpPr>
        <p:spPr>
          <a:xfrm>
            <a:off x="6670196" y="4874728"/>
            <a:ext cx="389898" cy="38989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g</a:t>
            </a:r>
            <a:r>
              <a:rPr lang="en-US" altLang="zh-CN" sz="2000" baseline="-25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5</a:t>
            </a:r>
            <a:endParaRPr lang="zh-CN" altLang="en-US" sz="2000" baseline="-250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71BFD03-4AE8-4CBA-92DF-E13FBB4BE78C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5221170" y="4436125"/>
            <a:ext cx="316716" cy="1056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68B812F-FB38-41EE-A4DA-B304CBA0E5E2}"/>
              </a:ext>
            </a:extLst>
          </p:cNvPr>
          <p:cNvCxnSpPr>
            <a:cxnSpLocks/>
            <a:stCxn id="22" idx="6"/>
            <a:endCxn id="23" idx="1"/>
          </p:cNvCxnSpPr>
          <p:nvPr/>
        </p:nvCxnSpPr>
        <p:spPr>
          <a:xfrm>
            <a:off x="5927784" y="4541777"/>
            <a:ext cx="239570" cy="1160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9035B6A-CF0F-4248-A9F5-017DB14CEAEF}"/>
              </a:ext>
            </a:extLst>
          </p:cNvPr>
          <p:cNvCxnSpPr>
            <a:cxnSpLocks/>
            <a:stCxn id="23" idx="6"/>
            <a:endCxn id="24" idx="1"/>
          </p:cNvCxnSpPr>
          <p:nvPr/>
        </p:nvCxnSpPr>
        <p:spPr>
          <a:xfrm>
            <a:off x="6500152" y="4795677"/>
            <a:ext cx="227145" cy="136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E3B0DF02-6B0C-4C58-89C1-343FDA9332EF}"/>
              </a:ext>
            </a:extLst>
          </p:cNvPr>
          <p:cNvSpPr/>
          <p:nvPr/>
        </p:nvSpPr>
        <p:spPr>
          <a:xfrm>
            <a:off x="4831272" y="4876697"/>
            <a:ext cx="389898" cy="389898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500"/>
              </a:lnSpc>
            </a:pP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g</a:t>
            </a:r>
            <a:r>
              <a:rPr lang="en-US" altLang="zh-CN" sz="2000" baseline="-25000" dirty="0"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  <a:endParaRPr lang="zh-CN" altLang="en-US" sz="2000" baseline="-25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1652F5F-FF1C-4512-A31C-272695B5B0C0}"/>
              </a:ext>
            </a:extLst>
          </p:cNvPr>
          <p:cNvCxnSpPr>
            <a:cxnSpLocks/>
            <a:stCxn id="28" idx="7"/>
            <a:endCxn id="23" idx="3"/>
          </p:cNvCxnSpPr>
          <p:nvPr/>
        </p:nvCxnSpPr>
        <p:spPr>
          <a:xfrm flipV="1">
            <a:off x="5164070" y="4933525"/>
            <a:ext cx="1003284" cy="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1230D81-D503-4250-929B-77FE31E84403}"/>
              </a:ext>
            </a:extLst>
          </p:cNvPr>
          <p:cNvCxnSpPr>
            <a:cxnSpLocks/>
            <a:stCxn id="28" idx="5"/>
            <a:endCxn id="24" idx="3"/>
          </p:cNvCxnSpPr>
          <p:nvPr/>
        </p:nvCxnSpPr>
        <p:spPr>
          <a:xfrm flipV="1">
            <a:off x="5164070" y="5207526"/>
            <a:ext cx="1563227" cy="19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E308FBE-7468-42AF-B8FD-65E4E75C39A5}"/>
              </a:ext>
            </a:extLst>
          </p:cNvPr>
          <p:cNvSpPr/>
          <p:nvPr/>
        </p:nvSpPr>
        <p:spPr>
          <a:xfrm>
            <a:off x="4765231" y="4175382"/>
            <a:ext cx="526036" cy="118573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8100B8-1012-4708-9F36-405B001276FE}"/>
              </a:ext>
            </a:extLst>
          </p:cNvPr>
          <p:cNvSpPr txBox="1"/>
          <p:nvPr/>
        </p:nvSpPr>
        <p:spPr>
          <a:xfrm>
            <a:off x="1033297" y="3794902"/>
            <a:ext cx="424938" cy="163121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0E12735-9E2A-47C6-8A6F-5B94509C8D1C}"/>
              </a:ext>
            </a:extLst>
          </p:cNvPr>
          <p:cNvCxnSpPr>
            <a:cxnSpLocks/>
          </p:cNvCxnSpPr>
          <p:nvPr/>
        </p:nvCxnSpPr>
        <p:spPr>
          <a:xfrm>
            <a:off x="1437384" y="4076551"/>
            <a:ext cx="209147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26DD8E3-25D2-425A-B3E7-AEC2F81FD3AC}"/>
              </a:ext>
            </a:extLst>
          </p:cNvPr>
          <p:cNvGrpSpPr/>
          <p:nvPr/>
        </p:nvGrpSpPr>
        <p:grpSpPr>
          <a:xfrm>
            <a:off x="1527073" y="4076549"/>
            <a:ext cx="188659" cy="396187"/>
            <a:chOff x="825040" y="822676"/>
            <a:chExt cx="95250" cy="200026"/>
          </a:xfrm>
        </p:grpSpPr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8852EEE-345F-4841-8DA9-0EB4F78867F3}"/>
                </a:ext>
              </a:extLst>
            </p:cNvPr>
            <p:cNvCxnSpPr>
              <a:cxnSpLocks/>
            </p:cNvCxnSpPr>
            <p:nvPr/>
          </p:nvCxnSpPr>
          <p:spPr>
            <a:xfrm>
              <a:off x="872665" y="822676"/>
              <a:ext cx="0" cy="152401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D4A9CD1-0A01-4E14-A568-8854DD177787}"/>
                </a:ext>
              </a:extLst>
            </p:cNvPr>
            <p:cNvGrpSpPr/>
            <p:nvPr/>
          </p:nvGrpSpPr>
          <p:grpSpPr>
            <a:xfrm>
              <a:off x="825040" y="927452"/>
              <a:ext cx="95250" cy="95250"/>
              <a:chOff x="2476500" y="3857882"/>
              <a:chExt cx="95250" cy="95250"/>
            </a:xfrm>
          </p:grpSpPr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B5E3F21D-4694-4F72-B451-200AD913D590}"/>
                  </a:ext>
                </a:extLst>
              </p:cNvPr>
              <p:cNvCxnSpPr>
                <a:cxnSpLocks/>
                <a:stCxn id="87" idx="0"/>
                <a:endCxn id="87" idx="4"/>
              </p:cNvCxnSpPr>
              <p:nvPr/>
            </p:nvCxnSpPr>
            <p:spPr>
              <a:xfrm>
                <a:off x="2524125" y="3857882"/>
                <a:ext cx="0" cy="9525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60D4706D-90AD-43EE-B52A-A080411B2389}"/>
                  </a:ext>
                </a:extLst>
              </p:cNvPr>
              <p:cNvSpPr/>
              <p:nvPr/>
            </p:nvSpPr>
            <p:spPr>
              <a:xfrm>
                <a:off x="2476500" y="3857882"/>
                <a:ext cx="95250" cy="95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>
                  <a:ln>
                    <a:solidFill>
                      <a:sysClr val="windowText" lastClr="000000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36C22784-A9AD-45C8-B579-DC39455A910B}"/>
                  </a:ext>
                </a:extLst>
              </p:cNvPr>
              <p:cNvCxnSpPr>
                <a:cxnSpLocks/>
                <a:stCxn id="87" idx="2"/>
                <a:endCxn id="87" idx="6"/>
              </p:cNvCxnSpPr>
              <p:nvPr/>
            </p:nvCxnSpPr>
            <p:spPr>
              <a:xfrm>
                <a:off x="2476500" y="3905507"/>
                <a:ext cx="95250" cy="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543EFC9-9A60-47F7-A8FD-A5A6A5336E4C}"/>
              </a:ext>
            </a:extLst>
          </p:cNvPr>
          <p:cNvGrpSpPr/>
          <p:nvPr/>
        </p:nvGrpSpPr>
        <p:grpSpPr>
          <a:xfrm>
            <a:off x="2075028" y="4076549"/>
            <a:ext cx="188659" cy="698042"/>
            <a:chOff x="1036965" y="822676"/>
            <a:chExt cx="95250" cy="352426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D80EF24D-ECCF-4296-A378-30BB657F8BAC}"/>
                </a:ext>
              </a:extLst>
            </p:cNvPr>
            <p:cNvCxnSpPr>
              <a:cxnSpLocks/>
            </p:cNvCxnSpPr>
            <p:nvPr/>
          </p:nvCxnSpPr>
          <p:spPr>
            <a:xfrm>
              <a:off x="1084590" y="822676"/>
              <a:ext cx="0" cy="304801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DF72B1E3-FCC6-49A5-B629-601F1028049A}"/>
                </a:ext>
              </a:extLst>
            </p:cNvPr>
            <p:cNvGrpSpPr/>
            <p:nvPr/>
          </p:nvGrpSpPr>
          <p:grpSpPr>
            <a:xfrm>
              <a:off x="1036965" y="1079852"/>
              <a:ext cx="95250" cy="95250"/>
              <a:chOff x="2476500" y="3857882"/>
              <a:chExt cx="95250" cy="95250"/>
            </a:xfrm>
          </p:grpSpPr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AD8592BD-2D44-4D3D-B80C-30D82104E7B9}"/>
                  </a:ext>
                </a:extLst>
              </p:cNvPr>
              <p:cNvCxnSpPr>
                <a:cxnSpLocks/>
                <a:stCxn id="82" idx="0"/>
                <a:endCxn id="82" idx="4"/>
              </p:cNvCxnSpPr>
              <p:nvPr/>
            </p:nvCxnSpPr>
            <p:spPr>
              <a:xfrm>
                <a:off x="2524125" y="3857882"/>
                <a:ext cx="0" cy="9525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B7E587B4-8DFF-4CDA-A7F3-0A70EA51A94A}"/>
                  </a:ext>
                </a:extLst>
              </p:cNvPr>
              <p:cNvSpPr/>
              <p:nvPr/>
            </p:nvSpPr>
            <p:spPr>
              <a:xfrm>
                <a:off x="2476500" y="3857882"/>
                <a:ext cx="95250" cy="95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>
                  <a:ln>
                    <a:solidFill>
                      <a:sysClr val="windowText" lastClr="000000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B7AF0B19-B540-48F8-896F-20BEBA2FC2EC}"/>
                  </a:ext>
                </a:extLst>
              </p:cNvPr>
              <p:cNvCxnSpPr>
                <a:cxnSpLocks/>
                <a:stCxn id="82" idx="2"/>
                <a:endCxn id="82" idx="6"/>
              </p:cNvCxnSpPr>
              <p:nvPr/>
            </p:nvCxnSpPr>
            <p:spPr>
              <a:xfrm>
                <a:off x="2476500" y="3905507"/>
                <a:ext cx="95250" cy="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0338CC2-5257-4429-8AAB-0F6248C81502}"/>
              </a:ext>
            </a:extLst>
          </p:cNvPr>
          <p:cNvGrpSpPr/>
          <p:nvPr/>
        </p:nvGrpSpPr>
        <p:grpSpPr>
          <a:xfrm>
            <a:off x="2640740" y="4076549"/>
            <a:ext cx="188659" cy="999897"/>
            <a:chOff x="1234604" y="822676"/>
            <a:chExt cx="95250" cy="504826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2FF5A06-467F-4419-AD8B-0C142D4A8E1C}"/>
                </a:ext>
              </a:extLst>
            </p:cNvPr>
            <p:cNvCxnSpPr>
              <a:cxnSpLocks/>
            </p:cNvCxnSpPr>
            <p:nvPr/>
          </p:nvCxnSpPr>
          <p:spPr>
            <a:xfrm>
              <a:off x="1282229" y="822676"/>
              <a:ext cx="0" cy="457201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ECB09FB-3894-4D36-B865-519DAB09E465}"/>
                </a:ext>
              </a:extLst>
            </p:cNvPr>
            <p:cNvGrpSpPr/>
            <p:nvPr/>
          </p:nvGrpSpPr>
          <p:grpSpPr>
            <a:xfrm>
              <a:off x="1234604" y="1232252"/>
              <a:ext cx="95250" cy="95250"/>
              <a:chOff x="2476500" y="3857882"/>
              <a:chExt cx="95250" cy="95250"/>
            </a:xfrm>
          </p:grpSpPr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9AC23631-27E2-4EE5-B67E-9F24CC81A8A0}"/>
                  </a:ext>
                </a:extLst>
              </p:cNvPr>
              <p:cNvCxnSpPr>
                <a:cxnSpLocks/>
                <a:stCxn id="77" idx="0"/>
                <a:endCxn id="77" idx="4"/>
              </p:cNvCxnSpPr>
              <p:nvPr/>
            </p:nvCxnSpPr>
            <p:spPr>
              <a:xfrm>
                <a:off x="2524125" y="3857882"/>
                <a:ext cx="0" cy="9525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58855D2D-2B8D-4336-BF09-2EAAFFDF214B}"/>
                  </a:ext>
                </a:extLst>
              </p:cNvPr>
              <p:cNvSpPr/>
              <p:nvPr/>
            </p:nvSpPr>
            <p:spPr>
              <a:xfrm>
                <a:off x="2476500" y="3857882"/>
                <a:ext cx="95250" cy="95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>
                  <a:ln>
                    <a:solidFill>
                      <a:sysClr val="windowText" lastClr="000000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3F319C14-771A-47C2-BD95-F81203FD2338}"/>
                  </a:ext>
                </a:extLst>
              </p:cNvPr>
              <p:cNvCxnSpPr>
                <a:cxnSpLocks/>
                <a:stCxn id="77" idx="2"/>
                <a:endCxn id="77" idx="6"/>
              </p:cNvCxnSpPr>
              <p:nvPr/>
            </p:nvCxnSpPr>
            <p:spPr>
              <a:xfrm>
                <a:off x="2476500" y="3905507"/>
                <a:ext cx="95250" cy="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0C8C870-B4E0-4939-B85B-B8A1138D0544}"/>
              </a:ext>
            </a:extLst>
          </p:cNvPr>
          <p:cNvGrpSpPr/>
          <p:nvPr/>
        </p:nvGrpSpPr>
        <p:grpSpPr>
          <a:xfrm>
            <a:off x="3197571" y="4076549"/>
            <a:ext cx="188659" cy="1301752"/>
            <a:chOff x="1434624" y="822676"/>
            <a:chExt cx="95250" cy="657226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CDEF1C5-E225-4667-9671-5E23AB31F0BD}"/>
                </a:ext>
              </a:extLst>
            </p:cNvPr>
            <p:cNvCxnSpPr>
              <a:cxnSpLocks/>
            </p:cNvCxnSpPr>
            <p:nvPr/>
          </p:nvCxnSpPr>
          <p:spPr>
            <a:xfrm>
              <a:off x="1482249" y="822676"/>
              <a:ext cx="0" cy="609601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83B9F8A-A26F-413D-A1D4-8EB5BF559B48}"/>
                </a:ext>
              </a:extLst>
            </p:cNvPr>
            <p:cNvGrpSpPr/>
            <p:nvPr/>
          </p:nvGrpSpPr>
          <p:grpSpPr>
            <a:xfrm>
              <a:off x="1434624" y="1384652"/>
              <a:ext cx="95250" cy="95250"/>
              <a:chOff x="2476500" y="3857882"/>
              <a:chExt cx="95250" cy="95250"/>
            </a:xfrm>
          </p:grpSpPr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B3B94E3C-1EF7-481D-BC12-10078D30E22A}"/>
                  </a:ext>
                </a:extLst>
              </p:cNvPr>
              <p:cNvCxnSpPr>
                <a:cxnSpLocks/>
                <a:stCxn id="72" idx="0"/>
                <a:endCxn id="72" idx="4"/>
              </p:cNvCxnSpPr>
              <p:nvPr/>
            </p:nvCxnSpPr>
            <p:spPr>
              <a:xfrm>
                <a:off x="2524125" y="3857882"/>
                <a:ext cx="0" cy="9525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1E44B7FB-03E2-49AE-A472-56B81EB1E9B6}"/>
                  </a:ext>
                </a:extLst>
              </p:cNvPr>
              <p:cNvSpPr/>
              <p:nvPr/>
            </p:nvSpPr>
            <p:spPr>
              <a:xfrm>
                <a:off x="2476500" y="3857882"/>
                <a:ext cx="95250" cy="95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>
                  <a:ln>
                    <a:solidFill>
                      <a:sysClr val="windowText" lastClr="000000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B18B54CC-D780-4A9D-9F4E-B765649A97C5}"/>
                  </a:ext>
                </a:extLst>
              </p:cNvPr>
              <p:cNvCxnSpPr>
                <a:cxnSpLocks/>
                <a:stCxn id="72" idx="2"/>
                <a:endCxn id="72" idx="6"/>
              </p:cNvCxnSpPr>
              <p:nvPr/>
            </p:nvCxnSpPr>
            <p:spPr>
              <a:xfrm>
                <a:off x="2476500" y="3905507"/>
                <a:ext cx="95250" cy="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7BF0B2C-A109-4FD1-B2D3-C77FECB40742}"/>
              </a:ext>
            </a:extLst>
          </p:cNvPr>
          <p:cNvGrpSpPr/>
          <p:nvPr/>
        </p:nvGrpSpPr>
        <p:grpSpPr>
          <a:xfrm>
            <a:off x="1527073" y="4982116"/>
            <a:ext cx="188659" cy="396187"/>
            <a:chOff x="825040" y="822676"/>
            <a:chExt cx="95250" cy="200026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6DFDC3B-968D-4F6C-A92F-FA6476456545}"/>
                </a:ext>
              </a:extLst>
            </p:cNvPr>
            <p:cNvCxnSpPr>
              <a:cxnSpLocks/>
            </p:cNvCxnSpPr>
            <p:nvPr/>
          </p:nvCxnSpPr>
          <p:spPr>
            <a:xfrm>
              <a:off x="872665" y="822676"/>
              <a:ext cx="0" cy="152401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C3EFA477-5DFB-49EC-BC83-79D79D92D765}"/>
                </a:ext>
              </a:extLst>
            </p:cNvPr>
            <p:cNvGrpSpPr/>
            <p:nvPr/>
          </p:nvGrpSpPr>
          <p:grpSpPr>
            <a:xfrm>
              <a:off x="825040" y="927452"/>
              <a:ext cx="95250" cy="95250"/>
              <a:chOff x="2476500" y="3857882"/>
              <a:chExt cx="95250" cy="95250"/>
            </a:xfrm>
          </p:grpSpPr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79742235-5334-4B51-AF40-4D92C428B5C4}"/>
                  </a:ext>
                </a:extLst>
              </p:cNvPr>
              <p:cNvCxnSpPr>
                <a:cxnSpLocks/>
                <a:stCxn id="67" idx="0"/>
                <a:endCxn id="67" idx="4"/>
              </p:cNvCxnSpPr>
              <p:nvPr/>
            </p:nvCxnSpPr>
            <p:spPr>
              <a:xfrm>
                <a:off x="2524125" y="3857882"/>
                <a:ext cx="0" cy="9525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1A94548A-B4DB-449B-AF5A-1FEF53602C86}"/>
                  </a:ext>
                </a:extLst>
              </p:cNvPr>
              <p:cNvSpPr/>
              <p:nvPr/>
            </p:nvSpPr>
            <p:spPr>
              <a:xfrm>
                <a:off x="2476500" y="3857882"/>
                <a:ext cx="95250" cy="9525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>
                  <a:ln>
                    <a:solidFill>
                      <a:sysClr val="windowText" lastClr="000000"/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6D73D594-E49A-4ADD-8503-F11564065B95}"/>
                  </a:ext>
                </a:extLst>
              </p:cNvPr>
              <p:cNvCxnSpPr>
                <a:cxnSpLocks/>
                <a:stCxn id="67" idx="2"/>
                <a:endCxn id="67" idx="6"/>
              </p:cNvCxnSpPr>
              <p:nvPr/>
            </p:nvCxnSpPr>
            <p:spPr>
              <a:xfrm>
                <a:off x="2476500" y="3905507"/>
                <a:ext cx="95250" cy="0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05EB4F38-E4D8-43A1-BDD2-7350E22E4D6B}"/>
              </a:ext>
            </a:extLst>
          </p:cNvPr>
          <p:cNvSpPr txBox="1"/>
          <p:nvPr/>
        </p:nvSpPr>
        <p:spPr>
          <a:xfrm>
            <a:off x="1323531" y="3584872"/>
            <a:ext cx="64703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7674EBC-F3FD-48E7-A5C0-2E93B128213F}"/>
              </a:ext>
            </a:extLst>
          </p:cNvPr>
          <p:cNvSpPr txBox="1"/>
          <p:nvPr/>
        </p:nvSpPr>
        <p:spPr>
          <a:xfrm>
            <a:off x="1321957" y="5249379"/>
            <a:ext cx="64703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67295DF-0826-4BA4-A0A3-288F2C9F992C}"/>
              </a:ext>
            </a:extLst>
          </p:cNvPr>
          <p:cNvSpPr txBox="1"/>
          <p:nvPr/>
        </p:nvSpPr>
        <p:spPr>
          <a:xfrm>
            <a:off x="1854721" y="3584872"/>
            <a:ext cx="64703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AB83707-282A-4EE5-80FA-F6D18B9A3FF7}"/>
              </a:ext>
            </a:extLst>
          </p:cNvPr>
          <p:cNvSpPr txBox="1"/>
          <p:nvPr/>
        </p:nvSpPr>
        <p:spPr>
          <a:xfrm>
            <a:off x="2436399" y="3584872"/>
            <a:ext cx="64703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3401F84-4B48-43BC-8FCF-A8D066C0DDBC}"/>
              </a:ext>
            </a:extLst>
          </p:cNvPr>
          <p:cNvSpPr txBox="1"/>
          <p:nvPr/>
        </p:nvSpPr>
        <p:spPr>
          <a:xfrm>
            <a:off x="3018078" y="3584872"/>
            <a:ext cx="64703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A514EB9-E6AD-4C93-A577-613D6DB080A3}"/>
              </a:ext>
            </a:extLst>
          </p:cNvPr>
          <p:cNvCxnSpPr>
            <a:cxnSpLocks/>
          </p:cNvCxnSpPr>
          <p:nvPr/>
        </p:nvCxnSpPr>
        <p:spPr>
          <a:xfrm>
            <a:off x="1437384" y="4378406"/>
            <a:ext cx="209147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CFC368-467D-4CDA-9D7D-7873C1BBD0A4}"/>
              </a:ext>
            </a:extLst>
          </p:cNvPr>
          <p:cNvCxnSpPr>
            <a:cxnSpLocks/>
          </p:cNvCxnSpPr>
          <p:nvPr/>
        </p:nvCxnSpPr>
        <p:spPr>
          <a:xfrm>
            <a:off x="1437384" y="4680261"/>
            <a:ext cx="209147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C6DC0E4-B4C2-4966-8470-27BD6F8AF4F9}"/>
              </a:ext>
            </a:extLst>
          </p:cNvPr>
          <p:cNvCxnSpPr>
            <a:cxnSpLocks/>
          </p:cNvCxnSpPr>
          <p:nvPr/>
        </p:nvCxnSpPr>
        <p:spPr>
          <a:xfrm>
            <a:off x="1437384" y="4982116"/>
            <a:ext cx="209147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65585EF-4AC3-4AEE-ABFB-9E4F57FBD7FC}"/>
              </a:ext>
            </a:extLst>
          </p:cNvPr>
          <p:cNvCxnSpPr>
            <a:cxnSpLocks/>
          </p:cNvCxnSpPr>
          <p:nvPr/>
        </p:nvCxnSpPr>
        <p:spPr>
          <a:xfrm>
            <a:off x="1437384" y="5283971"/>
            <a:ext cx="209147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8DBEF3D-9B85-4929-A1B9-652D499356B4}"/>
              </a:ext>
            </a:extLst>
          </p:cNvPr>
          <p:cNvCxnSpPr>
            <a:cxnSpLocks/>
          </p:cNvCxnSpPr>
          <p:nvPr/>
        </p:nvCxnSpPr>
        <p:spPr>
          <a:xfrm>
            <a:off x="1873688" y="3706589"/>
            <a:ext cx="0" cy="2022802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9AF59C6-F53D-4F6F-91BB-AE22100FF422}"/>
              </a:ext>
            </a:extLst>
          </p:cNvPr>
          <p:cNvCxnSpPr>
            <a:cxnSpLocks/>
          </p:cNvCxnSpPr>
          <p:nvPr/>
        </p:nvCxnSpPr>
        <p:spPr>
          <a:xfrm>
            <a:off x="2454045" y="3706589"/>
            <a:ext cx="0" cy="2022802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52C1798-4135-4E33-9300-D3E2FD6D623F}"/>
              </a:ext>
            </a:extLst>
          </p:cNvPr>
          <p:cNvCxnSpPr>
            <a:cxnSpLocks/>
          </p:cNvCxnSpPr>
          <p:nvPr/>
        </p:nvCxnSpPr>
        <p:spPr>
          <a:xfrm>
            <a:off x="3034401" y="3706589"/>
            <a:ext cx="0" cy="2022802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249E62C7-1FCD-4CAE-93EA-7C9FBEA91D73}"/>
              </a:ext>
            </a:extLst>
          </p:cNvPr>
          <p:cNvSpPr txBox="1"/>
          <p:nvPr/>
        </p:nvSpPr>
        <p:spPr>
          <a:xfrm>
            <a:off x="4331532" y="5883446"/>
            <a:ext cx="319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Directed Acyclic Graph (DAG)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4715001-718F-4C1F-8757-0B43FF7212E5}"/>
              </a:ext>
            </a:extLst>
          </p:cNvPr>
          <p:cNvSpPr txBox="1"/>
          <p:nvPr/>
        </p:nvSpPr>
        <p:spPr>
          <a:xfrm>
            <a:off x="1125328" y="5883741"/>
            <a:ext cx="262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Quantum Circuit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11A8E47-5C9A-49C3-9B43-306F211DFD30}"/>
              </a:ext>
            </a:extLst>
          </p:cNvPr>
          <p:cNvSpPr txBox="1"/>
          <p:nvPr/>
        </p:nvSpPr>
        <p:spPr>
          <a:xfrm>
            <a:off x="3985500" y="4445085"/>
            <a:ext cx="90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Front Layer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1F630AB-B05F-45E5-88FB-A60AD9F5D347}"/>
              </a:ext>
            </a:extLst>
          </p:cNvPr>
          <p:cNvSpPr txBox="1"/>
          <p:nvPr/>
        </p:nvSpPr>
        <p:spPr>
          <a:xfrm>
            <a:off x="1125327" y="5541434"/>
            <a:ext cx="845235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0A9638D-B9EE-431D-A21F-0CD5610E70EA}"/>
              </a:ext>
            </a:extLst>
          </p:cNvPr>
          <p:cNvSpPr txBox="1"/>
          <p:nvPr/>
        </p:nvSpPr>
        <p:spPr>
          <a:xfrm>
            <a:off x="1854721" y="5541434"/>
            <a:ext cx="64703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FA77642-092D-49C7-92D1-D45F42C1ED4B}"/>
              </a:ext>
            </a:extLst>
          </p:cNvPr>
          <p:cNvSpPr txBox="1"/>
          <p:nvPr/>
        </p:nvSpPr>
        <p:spPr>
          <a:xfrm>
            <a:off x="2436399" y="5541434"/>
            <a:ext cx="64703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CB428D3-25FC-48E1-BB66-782C31ED8D45}"/>
              </a:ext>
            </a:extLst>
          </p:cNvPr>
          <p:cNvSpPr txBox="1"/>
          <p:nvPr/>
        </p:nvSpPr>
        <p:spPr>
          <a:xfrm>
            <a:off x="3018078" y="5541434"/>
            <a:ext cx="64703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7118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X-SWAP: Reducing compilation overheads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Search SWAPs associated with critical gates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13" y="2654424"/>
            <a:ext cx="1796488" cy="1806619"/>
          </a:xfrm>
          <a:prstGeom prst="rect">
            <a:avLst/>
          </a:prstGeom>
        </p:spPr>
      </p:pic>
      <p:sp>
        <p:nvSpPr>
          <p:cNvPr id="134" name="文本框 133"/>
          <p:cNvSpPr txBox="1"/>
          <p:nvPr/>
        </p:nvSpPr>
        <p:spPr>
          <a:xfrm>
            <a:off x="95257" y="4461043"/>
            <a:ext cx="349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90204" pitchFamily="34" charset="0"/>
                <a:cs typeface="Arial" panose="020B0604020202090204" pitchFamily="34" charset="0"/>
              </a:rPr>
              <a:t>Critical gates have subsequent CNOTs in the second layer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253" name="组合 252"/>
          <p:cNvGrpSpPr/>
          <p:nvPr/>
        </p:nvGrpSpPr>
        <p:grpSpPr>
          <a:xfrm>
            <a:off x="3671313" y="2617943"/>
            <a:ext cx="2044579" cy="2223919"/>
            <a:chOff x="3662435" y="1685787"/>
            <a:chExt cx="2044579" cy="2223919"/>
          </a:xfrm>
        </p:grpSpPr>
        <p:sp>
          <p:nvSpPr>
            <p:cNvPr id="136" name="椭圆 135"/>
            <p:cNvSpPr/>
            <p:nvPr/>
          </p:nvSpPr>
          <p:spPr>
            <a:xfrm>
              <a:off x="4136459" y="1712655"/>
              <a:ext cx="185033" cy="185033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grpSp>
          <p:nvGrpSpPr>
            <p:cNvPr id="180" name="组合 179"/>
            <p:cNvGrpSpPr/>
            <p:nvPr/>
          </p:nvGrpSpPr>
          <p:grpSpPr>
            <a:xfrm>
              <a:off x="3662435" y="1986827"/>
              <a:ext cx="2044579" cy="1922879"/>
              <a:chOff x="2387755" y="2166822"/>
              <a:chExt cx="1248141" cy="1173848"/>
            </a:xfrm>
          </p:grpSpPr>
          <p:grpSp>
            <p:nvGrpSpPr>
              <p:cNvPr id="182" name="组合 181"/>
              <p:cNvGrpSpPr/>
              <p:nvPr/>
            </p:nvGrpSpPr>
            <p:grpSpPr>
              <a:xfrm>
                <a:off x="2387755" y="2166822"/>
                <a:ext cx="1248141" cy="637398"/>
                <a:chOff x="2387755" y="2166822"/>
                <a:chExt cx="1248141" cy="637398"/>
              </a:xfrm>
            </p:grpSpPr>
            <p:sp>
              <p:nvSpPr>
                <p:cNvPr id="195" name="椭圆 194"/>
                <p:cNvSpPr/>
                <p:nvPr/>
              </p:nvSpPr>
              <p:spPr>
                <a:xfrm>
                  <a:off x="2648972" y="2195955"/>
                  <a:ext cx="172647" cy="172647"/>
                </a:xfrm>
                <a:prstGeom prst="ellipse">
                  <a:avLst/>
                </a:prstGeom>
                <a:solidFill>
                  <a:schemeClr val="tx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en-US" altLang="zh-CN" sz="1600" dirty="0">
                      <a:solidFill>
                        <a:schemeClr val="bg1"/>
                      </a:solidFill>
                      <a:latin typeface="Arial" panose="020B0604020202090204" pitchFamily="34" charset="0"/>
                      <a:cs typeface="Arial" panose="020B0604020202090204" pitchFamily="34" charset="0"/>
                    </a:rPr>
                    <a:t>g</a:t>
                  </a:r>
                  <a:r>
                    <a:rPr lang="en-US" altLang="zh-CN" sz="1600" baseline="-25000" dirty="0">
                      <a:solidFill>
                        <a:schemeClr val="bg1"/>
                      </a:solidFill>
                      <a:latin typeface="Arial" panose="020B0604020202090204" pitchFamily="34" charset="0"/>
                      <a:cs typeface="Arial" panose="020B0604020202090204" pitchFamily="34" charset="0"/>
                    </a:rPr>
                    <a:t>1</a:t>
                  </a:r>
                  <a:endParaRPr lang="zh-CN" altLang="en-US" sz="1600" baseline="-25000" dirty="0">
                    <a:solidFill>
                      <a:schemeClr val="bg1"/>
                    </a:solidFill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sp>
              <p:nvSpPr>
                <p:cNvPr id="196" name="椭圆 195"/>
                <p:cNvSpPr/>
                <p:nvPr/>
              </p:nvSpPr>
              <p:spPr>
                <a:xfrm>
                  <a:off x="2961861" y="2242738"/>
                  <a:ext cx="172647" cy="172647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zh-CN" altLang="en-US" sz="1200" dirty="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sp>
              <p:nvSpPr>
                <p:cNvPr id="197" name="椭圆 196"/>
                <p:cNvSpPr/>
                <p:nvPr/>
              </p:nvSpPr>
              <p:spPr>
                <a:xfrm>
                  <a:off x="3215306" y="2355165"/>
                  <a:ext cx="172647" cy="172647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zh-CN" altLang="en-US" sz="1200" dirty="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sp>
              <p:nvSpPr>
                <p:cNvPr id="198" name="椭圆 197"/>
                <p:cNvSpPr/>
                <p:nvPr/>
              </p:nvSpPr>
              <p:spPr>
                <a:xfrm>
                  <a:off x="3463249" y="2476493"/>
                  <a:ext cx="172647" cy="172647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zh-CN" altLang="en-US" sz="1200" dirty="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cxnSp>
              <p:nvCxnSpPr>
                <p:cNvPr id="199" name="直接箭头连接符 198"/>
                <p:cNvCxnSpPr>
                  <a:stCxn id="195" idx="6"/>
                  <a:endCxn id="196" idx="2"/>
                </p:cNvCxnSpPr>
                <p:nvPr/>
              </p:nvCxnSpPr>
              <p:spPr>
                <a:xfrm>
                  <a:off x="2821619" y="2282279"/>
                  <a:ext cx="140242" cy="4678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箭头连接符 199"/>
                <p:cNvCxnSpPr>
                  <a:stCxn id="196" idx="6"/>
                  <a:endCxn id="197" idx="1"/>
                </p:cNvCxnSpPr>
                <p:nvPr/>
              </p:nvCxnSpPr>
              <p:spPr>
                <a:xfrm>
                  <a:off x="3134508" y="2329062"/>
                  <a:ext cx="106082" cy="5138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箭头连接符 200"/>
                <p:cNvCxnSpPr>
                  <a:stCxn id="197" idx="6"/>
                  <a:endCxn id="198" idx="1"/>
                </p:cNvCxnSpPr>
                <p:nvPr/>
              </p:nvCxnSpPr>
              <p:spPr>
                <a:xfrm>
                  <a:off x="3387953" y="2441489"/>
                  <a:ext cx="100580" cy="6028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椭圆 201"/>
                <p:cNvSpPr/>
                <p:nvPr/>
              </p:nvSpPr>
              <p:spPr>
                <a:xfrm>
                  <a:off x="2648972" y="2477365"/>
                  <a:ext cx="172647" cy="172647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en-US" altLang="zh-CN" sz="1600" dirty="0">
                      <a:latin typeface="Arial" panose="020B0604020202090204" pitchFamily="34" charset="0"/>
                      <a:cs typeface="Arial" panose="020B0604020202090204" pitchFamily="34" charset="0"/>
                    </a:rPr>
                    <a:t>g</a:t>
                  </a:r>
                  <a:r>
                    <a:rPr lang="en-US" altLang="zh-CN" sz="1600" baseline="-25000" dirty="0">
                      <a:latin typeface="Arial" panose="020B0604020202090204" pitchFamily="34" charset="0"/>
                      <a:cs typeface="Arial" panose="020B0604020202090204" pitchFamily="34" charset="0"/>
                    </a:rPr>
                    <a:t>2</a:t>
                  </a:r>
                  <a:endParaRPr lang="zh-CN" altLang="en-US" sz="1600" baseline="-25000" dirty="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cxnSp>
              <p:nvCxnSpPr>
                <p:cNvPr id="203" name="直接箭头连接符 202"/>
                <p:cNvCxnSpPr>
                  <a:stCxn id="202" idx="7"/>
                  <a:endCxn id="197" idx="3"/>
                </p:cNvCxnSpPr>
                <p:nvPr/>
              </p:nvCxnSpPr>
              <p:spPr>
                <a:xfrm flipV="1">
                  <a:off x="2796335" y="2502528"/>
                  <a:ext cx="444255" cy="12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箭头连接符 203"/>
                <p:cNvCxnSpPr>
                  <a:stCxn id="202" idx="5"/>
                  <a:endCxn id="198" idx="3"/>
                </p:cNvCxnSpPr>
                <p:nvPr/>
              </p:nvCxnSpPr>
              <p:spPr>
                <a:xfrm flipV="1">
                  <a:off x="2796335" y="2623856"/>
                  <a:ext cx="692198" cy="87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矩形 204"/>
                <p:cNvSpPr/>
                <p:nvPr/>
              </p:nvSpPr>
              <p:spPr>
                <a:xfrm>
                  <a:off x="2619729" y="2166822"/>
                  <a:ext cx="232929" cy="5250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sp>
              <p:nvSpPr>
                <p:cNvPr id="206" name="文本框 205"/>
                <p:cNvSpPr txBox="1"/>
                <p:nvPr/>
              </p:nvSpPr>
              <p:spPr>
                <a:xfrm>
                  <a:off x="2387755" y="2335401"/>
                  <a:ext cx="322728" cy="18788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i="1" dirty="0">
                      <a:latin typeface="Arial" panose="020B0604020202090204" pitchFamily="34" charset="0"/>
                      <a:cs typeface="Arial" panose="020B0604020202090204" pitchFamily="34" charset="0"/>
                    </a:rPr>
                    <a:t>F</a:t>
                  </a:r>
                  <a:r>
                    <a:rPr lang="en-US" altLang="zh-CN" sz="1400" i="1" baseline="-25000" dirty="0">
                      <a:latin typeface="Arial" panose="020B0604020202090204" pitchFamily="34" charset="0"/>
                      <a:cs typeface="Arial" panose="020B0604020202090204" pitchFamily="34" charset="0"/>
                    </a:rPr>
                    <a:t>1</a:t>
                  </a:r>
                </a:p>
              </p:txBody>
            </p:sp>
            <p:sp>
              <p:nvSpPr>
                <p:cNvPr id="207" name="文本框 206"/>
                <p:cNvSpPr txBox="1"/>
                <p:nvPr/>
              </p:nvSpPr>
              <p:spPr>
                <a:xfrm>
                  <a:off x="2889174" y="2616333"/>
                  <a:ext cx="448694" cy="18788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i="1" dirty="0">
                      <a:latin typeface="Arial" panose="020B0604020202090204" pitchFamily="34" charset="0"/>
                      <a:cs typeface="Arial" panose="020B0604020202090204" pitchFamily="34" charset="0"/>
                    </a:rPr>
                    <a:t>DAG</a:t>
                  </a:r>
                  <a:r>
                    <a:rPr lang="en-US" altLang="zh-CN" sz="1400" i="1" baseline="-25000" dirty="0">
                      <a:latin typeface="Arial" panose="020B0604020202090204" pitchFamily="34" charset="0"/>
                      <a:cs typeface="Arial" panose="020B060402020209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83" name="组合 182"/>
              <p:cNvGrpSpPr/>
              <p:nvPr/>
            </p:nvGrpSpPr>
            <p:grpSpPr>
              <a:xfrm>
                <a:off x="2387755" y="2820620"/>
                <a:ext cx="1158131" cy="520050"/>
                <a:chOff x="2387755" y="2780917"/>
                <a:chExt cx="1158131" cy="520050"/>
              </a:xfrm>
            </p:grpSpPr>
            <p:sp>
              <p:nvSpPr>
                <p:cNvPr id="184" name="椭圆 183"/>
                <p:cNvSpPr/>
                <p:nvPr/>
              </p:nvSpPr>
              <p:spPr>
                <a:xfrm>
                  <a:off x="2648972" y="2852047"/>
                  <a:ext cx="172647" cy="172647"/>
                </a:xfrm>
                <a:prstGeom prst="ellipse">
                  <a:avLst/>
                </a:prstGeom>
                <a:solidFill>
                  <a:schemeClr val="tx1"/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ts val="1500"/>
                    </a:lnSpc>
                  </a:pPr>
                  <a:r>
                    <a:rPr lang="en-US" altLang="zh-CN" sz="1600" dirty="0">
                      <a:solidFill>
                        <a:schemeClr val="bg1"/>
                      </a:solidFill>
                      <a:latin typeface="Arial" panose="020B0604020202090204" pitchFamily="34" charset="0"/>
                      <a:cs typeface="Arial" panose="020B0604020202090204" pitchFamily="34" charset="0"/>
                    </a:rPr>
                    <a:t>g</a:t>
                  </a:r>
                  <a:r>
                    <a:rPr lang="en-US" altLang="zh-CN" sz="1600" baseline="-25000" dirty="0">
                      <a:solidFill>
                        <a:schemeClr val="bg1"/>
                      </a:solidFill>
                      <a:latin typeface="Arial" panose="020B0604020202090204" pitchFamily="34" charset="0"/>
                      <a:cs typeface="Arial" panose="020B0604020202090204" pitchFamily="34" charset="0"/>
                    </a:rPr>
                    <a:t>3</a:t>
                  </a:r>
                  <a:endParaRPr lang="zh-CN" altLang="en-US" sz="1600" baseline="-25000" dirty="0">
                    <a:solidFill>
                      <a:schemeClr val="bg1"/>
                    </a:solidFill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sp>
              <p:nvSpPr>
                <p:cNvPr id="185" name="椭圆 184"/>
                <p:cNvSpPr/>
                <p:nvPr/>
              </p:nvSpPr>
              <p:spPr>
                <a:xfrm>
                  <a:off x="3050140" y="2780917"/>
                  <a:ext cx="172647" cy="172647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zh-CN" altLang="en-US" sz="1200" dirty="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sp>
              <p:nvSpPr>
                <p:cNvPr id="186" name="椭圆 185"/>
                <p:cNvSpPr/>
                <p:nvPr/>
              </p:nvSpPr>
              <p:spPr>
                <a:xfrm>
                  <a:off x="3373239" y="2877331"/>
                  <a:ext cx="172647" cy="172647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zh-CN" altLang="en-US" sz="1200" dirty="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cxnSp>
              <p:nvCxnSpPr>
                <p:cNvPr id="187" name="直接箭头连接符 186"/>
                <p:cNvCxnSpPr>
                  <a:stCxn id="184" idx="7"/>
                  <a:endCxn id="185" idx="2"/>
                </p:cNvCxnSpPr>
                <p:nvPr/>
              </p:nvCxnSpPr>
              <p:spPr>
                <a:xfrm flipV="1">
                  <a:off x="2796335" y="2867241"/>
                  <a:ext cx="253805" cy="1009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接箭头连接符 187"/>
                <p:cNvCxnSpPr>
                  <a:stCxn id="185" idx="6"/>
                  <a:endCxn id="186" idx="1"/>
                </p:cNvCxnSpPr>
                <p:nvPr/>
              </p:nvCxnSpPr>
              <p:spPr>
                <a:xfrm>
                  <a:off x="3222787" y="2867241"/>
                  <a:ext cx="175736" cy="3537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箭头连接符 188"/>
                <p:cNvCxnSpPr>
                  <a:stCxn id="184" idx="5"/>
                  <a:endCxn id="190" idx="2"/>
                </p:cNvCxnSpPr>
                <p:nvPr/>
              </p:nvCxnSpPr>
              <p:spPr>
                <a:xfrm>
                  <a:off x="2796335" y="2999410"/>
                  <a:ext cx="253805" cy="5991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椭圆 189"/>
                <p:cNvSpPr/>
                <p:nvPr/>
              </p:nvSpPr>
              <p:spPr>
                <a:xfrm>
                  <a:off x="3050140" y="2973005"/>
                  <a:ext cx="172647" cy="172647"/>
                </a:xfrm>
                <a:prstGeom prst="ellipse">
                  <a:avLst/>
                </a:prstGeom>
                <a:no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zh-CN" altLang="en-US" sz="1200" dirty="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cxnSp>
              <p:nvCxnSpPr>
                <p:cNvPr id="191" name="直接箭头连接符 190"/>
                <p:cNvCxnSpPr>
                  <a:stCxn id="190" idx="6"/>
                  <a:endCxn id="186" idx="3"/>
                </p:cNvCxnSpPr>
                <p:nvPr/>
              </p:nvCxnSpPr>
              <p:spPr>
                <a:xfrm flipV="1">
                  <a:off x="3222787" y="3024694"/>
                  <a:ext cx="175736" cy="3463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矩形 191"/>
                <p:cNvSpPr/>
                <p:nvPr/>
              </p:nvSpPr>
              <p:spPr>
                <a:xfrm>
                  <a:off x="2617934" y="2786653"/>
                  <a:ext cx="234725" cy="3194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sp>
              <p:nvSpPr>
                <p:cNvPr id="193" name="文本框 192"/>
                <p:cNvSpPr txBox="1"/>
                <p:nvPr/>
              </p:nvSpPr>
              <p:spPr>
                <a:xfrm>
                  <a:off x="2387755" y="2848768"/>
                  <a:ext cx="322728" cy="18788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i="1" dirty="0">
                      <a:latin typeface="Arial" panose="020B0604020202090204" pitchFamily="34" charset="0"/>
                      <a:cs typeface="Arial" panose="020B0604020202090204" pitchFamily="34" charset="0"/>
                    </a:rPr>
                    <a:t>F</a:t>
                  </a:r>
                  <a:r>
                    <a:rPr lang="en-US" altLang="zh-CN" sz="1400" i="1" baseline="-25000" dirty="0">
                      <a:latin typeface="Arial" panose="020B0604020202090204" pitchFamily="34" charset="0"/>
                      <a:cs typeface="Arial" panose="020B0604020202090204" pitchFamily="34" charset="0"/>
                    </a:rPr>
                    <a:t>2</a:t>
                  </a:r>
                </a:p>
              </p:txBody>
            </p:sp>
            <p:sp>
              <p:nvSpPr>
                <p:cNvPr id="194" name="文本框 193"/>
                <p:cNvSpPr txBox="1"/>
                <p:nvPr/>
              </p:nvSpPr>
              <p:spPr>
                <a:xfrm>
                  <a:off x="2905984" y="3113080"/>
                  <a:ext cx="442469" cy="18788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i="1" dirty="0">
                      <a:latin typeface="Arial" panose="020B0604020202090204" pitchFamily="34" charset="0"/>
                      <a:cs typeface="Arial" panose="020B0604020202090204" pitchFamily="34" charset="0"/>
                    </a:rPr>
                    <a:t>DAG</a:t>
                  </a:r>
                  <a:r>
                    <a:rPr lang="en-US" altLang="zh-CN" sz="1400" i="1" baseline="-25000" dirty="0">
                      <a:latin typeface="Arial" panose="020B0604020202090204" pitchFamily="34" charset="0"/>
                      <a:cs typeface="Arial" panose="020B0604020202090204" pitchFamily="34" charset="0"/>
                    </a:rPr>
                    <a:t>2</a:t>
                  </a:r>
                </a:p>
              </p:txBody>
            </p:sp>
          </p:grpSp>
        </p:grpSp>
        <p:sp>
          <p:nvSpPr>
            <p:cNvPr id="181" name="文本框 180"/>
            <p:cNvSpPr txBox="1"/>
            <p:nvPr/>
          </p:nvSpPr>
          <p:spPr>
            <a:xfrm>
              <a:off x="4318712" y="1685787"/>
              <a:ext cx="1368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Critical gates</a:t>
              </a:r>
              <a:endParaRPr lang="en-US" altLang="zh-CN" sz="1400" i="1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cxnSp>
        <p:nvCxnSpPr>
          <p:cNvPr id="138" name="直接连接符 137"/>
          <p:cNvCxnSpPr/>
          <p:nvPr/>
        </p:nvCxnSpPr>
        <p:spPr>
          <a:xfrm>
            <a:off x="5695778" y="3940161"/>
            <a:ext cx="661821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2" name="组合 251"/>
          <p:cNvGrpSpPr/>
          <p:nvPr/>
        </p:nvGrpSpPr>
        <p:grpSpPr>
          <a:xfrm>
            <a:off x="6426189" y="2590942"/>
            <a:ext cx="1640917" cy="660017"/>
            <a:chOff x="6417311" y="1658786"/>
            <a:chExt cx="1640917" cy="660017"/>
          </a:xfrm>
        </p:grpSpPr>
        <p:sp>
          <p:nvSpPr>
            <p:cNvPr id="139" name="椭圆 138"/>
            <p:cNvSpPr/>
            <p:nvPr/>
          </p:nvSpPr>
          <p:spPr>
            <a:xfrm>
              <a:off x="6417311" y="1674092"/>
              <a:ext cx="277166" cy="277166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g</a:t>
              </a:r>
              <a:r>
                <a:rPr lang="en-US" altLang="zh-CN" sz="1600" baseline="-250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1</a:t>
              </a:r>
              <a:endParaRPr lang="zh-CN" altLang="en-US" sz="1600" baseline="-250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6648562" y="1658786"/>
              <a:ext cx="1078297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= CNOT</a:t>
              </a:r>
              <a:endParaRPr lang="en-US" altLang="zh-CN" sz="14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7438905" y="1673325"/>
              <a:ext cx="278701" cy="278701"/>
            </a:xfrm>
            <a:prstGeom prst="ellipse">
              <a:avLst/>
            </a:prstGeom>
            <a:solidFill>
              <a:srgbClr val="AEAFB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 err="1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a</a:t>
              </a:r>
              <a:endParaRPr lang="zh-CN" altLang="en-US" sz="1600" baseline="-25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7773792" y="1673325"/>
              <a:ext cx="278701" cy="278701"/>
            </a:xfrm>
            <a:prstGeom prst="ellipse">
              <a:avLst/>
            </a:prstGeom>
            <a:solidFill>
              <a:srgbClr val="AEAFB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 err="1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b</a:t>
              </a:r>
              <a:endParaRPr lang="zh-CN" altLang="en-US" sz="1600" baseline="-25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6426118" y="2026331"/>
              <a:ext cx="277166" cy="277166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g</a:t>
              </a:r>
              <a:r>
                <a:rPr lang="en-US" altLang="zh-CN" sz="1600" baseline="-250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3</a:t>
              </a:r>
              <a:endParaRPr lang="zh-CN" altLang="en-US" sz="1600" baseline="-25000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6648562" y="2011025"/>
              <a:ext cx="107829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= CNOT</a:t>
              </a:r>
              <a:endParaRPr lang="en-US" altLang="zh-CN" sz="1400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7444524" y="2025564"/>
              <a:ext cx="278701" cy="278701"/>
            </a:xfrm>
            <a:prstGeom prst="ellipse">
              <a:avLst/>
            </a:prstGeom>
            <a:solidFill>
              <a:srgbClr val="AEAFB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c</a:t>
              </a:r>
              <a:endParaRPr lang="zh-CN" altLang="en-US" sz="1600" baseline="-25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46" name="椭圆 145"/>
            <p:cNvSpPr/>
            <p:nvPr/>
          </p:nvSpPr>
          <p:spPr>
            <a:xfrm>
              <a:off x="7779527" y="2025564"/>
              <a:ext cx="278701" cy="278701"/>
            </a:xfrm>
            <a:prstGeom prst="ellipse">
              <a:avLst/>
            </a:prstGeom>
            <a:solidFill>
              <a:srgbClr val="AEAFB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 err="1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d</a:t>
              </a:r>
              <a:endParaRPr lang="zh-CN" altLang="en-US" sz="1600" baseline="-25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6267367" y="4560777"/>
            <a:ext cx="1992794" cy="307778"/>
            <a:chOff x="6258489" y="3628621"/>
            <a:chExt cx="1992794" cy="307778"/>
          </a:xfrm>
        </p:grpSpPr>
        <p:sp>
          <p:nvSpPr>
            <p:cNvPr id="147" name="箭头: 左右 146"/>
            <p:cNvSpPr/>
            <p:nvPr/>
          </p:nvSpPr>
          <p:spPr>
            <a:xfrm>
              <a:off x="6258489" y="3697849"/>
              <a:ext cx="278701" cy="159435"/>
            </a:xfrm>
            <a:prstGeom prst="leftRightArrow">
              <a:avLst>
                <a:gd name="adj1" fmla="val 30852"/>
                <a:gd name="adj2" fmla="val 47791"/>
              </a:avLst>
            </a:prstGeom>
            <a:solidFill>
              <a:srgbClr val="AEAFB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6483967" y="3628621"/>
              <a:ext cx="176731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11 possible SWAPs</a:t>
              </a:r>
              <a:endParaRPr lang="en-US" altLang="zh-CN" sz="1400" i="1" baseline="-250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8419" y="3310048"/>
            <a:ext cx="1777104" cy="1260227"/>
            <a:chOff x="6409541" y="2377892"/>
            <a:chExt cx="1777104" cy="1260227"/>
          </a:xfrm>
        </p:grpSpPr>
        <p:sp>
          <p:nvSpPr>
            <p:cNvPr id="151" name="椭圆 150"/>
            <p:cNvSpPr/>
            <p:nvPr/>
          </p:nvSpPr>
          <p:spPr>
            <a:xfrm>
              <a:off x="6409541" y="2377892"/>
              <a:ext cx="278701" cy="2787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6909009" y="2377892"/>
              <a:ext cx="278701" cy="278701"/>
            </a:xfrm>
            <a:prstGeom prst="ellipse">
              <a:avLst/>
            </a:prstGeom>
            <a:solidFill>
              <a:srgbClr val="AEAFB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 err="1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a</a:t>
              </a:r>
              <a:endParaRPr lang="zh-CN" altLang="en-US" sz="1600" baseline="-25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7408477" y="2377892"/>
              <a:ext cx="278701" cy="2787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16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7907944" y="2377892"/>
              <a:ext cx="278701" cy="2787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6409541" y="2868655"/>
              <a:ext cx="278701" cy="2787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16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6909009" y="2868655"/>
              <a:ext cx="278701" cy="2787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16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7408477" y="2868655"/>
              <a:ext cx="278701" cy="2787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16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7907944" y="2868655"/>
              <a:ext cx="278701" cy="278701"/>
            </a:xfrm>
            <a:prstGeom prst="ellipse">
              <a:avLst/>
            </a:prstGeom>
            <a:solidFill>
              <a:srgbClr val="AEAFB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 err="1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b</a:t>
              </a:r>
              <a:endParaRPr lang="zh-CN" altLang="en-US" sz="1600" baseline="-25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159" name="直接连接符 158"/>
            <p:cNvCxnSpPr>
              <a:stCxn id="151" idx="4"/>
              <a:endCxn id="155" idx="0"/>
            </p:cNvCxnSpPr>
            <p:nvPr/>
          </p:nvCxnSpPr>
          <p:spPr>
            <a:xfrm>
              <a:off x="6548892" y="2656593"/>
              <a:ext cx="0" cy="212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156" idx="4"/>
              <a:endCxn id="166" idx="0"/>
            </p:cNvCxnSpPr>
            <p:nvPr/>
          </p:nvCxnSpPr>
          <p:spPr>
            <a:xfrm>
              <a:off x="7048361" y="3147356"/>
              <a:ext cx="0" cy="212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stCxn id="153" idx="4"/>
              <a:endCxn id="157" idx="0"/>
            </p:cNvCxnSpPr>
            <p:nvPr/>
          </p:nvCxnSpPr>
          <p:spPr>
            <a:xfrm>
              <a:off x="7547829" y="2656593"/>
              <a:ext cx="0" cy="212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155" idx="6"/>
              <a:endCxn id="156" idx="2"/>
            </p:cNvCxnSpPr>
            <p:nvPr/>
          </p:nvCxnSpPr>
          <p:spPr>
            <a:xfrm>
              <a:off x="6688242" y="3008006"/>
              <a:ext cx="2207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156" idx="6"/>
              <a:endCxn id="157" idx="2"/>
            </p:cNvCxnSpPr>
            <p:nvPr/>
          </p:nvCxnSpPr>
          <p:spPr>
            <a:xfrm>
              <a:off x="7187710" y="3008006"/>
              <a:ext cx="2207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153" idx="6"/>
              <a:endCxn id="154" idx="2"/>
            </p:cNvCxnSpPr>
            <p:nvPr/>
          </p:nvCxnSpPr>
          <p:spPr>
            <a:xfrm>
              <a:off x="7687178" y="2517243"/>
              <a:ext cx="2207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椭圆 164"/>
            <p:cNvSpPr/>
            <p:nvPr/>
          </p:nvSpPr>
          <p:spPr>
            <a:xfrm>
              <a:off x="6409541" y="3359418"/>
              <a:ext cx="278701" cy="278701"/>
            </a:xfrm>
            <a:prstGeom prst="ellipse">
              <a:avLst/>
            </a:prstGeom>
            <a:solidFill>
              <a:srgbClr val="AEAFB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c</a:t>
              </a:r>
              <a:endParaRPr lang="zh-CN" altLang="en-US" sz="1600" baseline="-25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6909009" y="3359418"/>
              <a:ext cx="278701" cy="2787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16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7408477" y="3359418"/>
              <a:ext cx="278701" cy="278701"/>
            </a:xfrm>
            <a:prstGeom prst="ellipse">
              <a:avLst/>
            </a:prstGeom>
            <a:solidFill>
              <a:srgbClr val="AEAFB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q</a:t>
              </a:r>
              <a:r>
                <a:rPr lang="en-US" altLang="zh-CN" sz="1600" baseline="-25000" dirty="0" err="1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d</a:t>
              </a:r>
              <a:endParaRPr lang="zh-CN" altLang="en-US" sz="1600" baseline="-25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7907944" y="3359418"/>
              <a:ext cx="278701" cy="2787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16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208" name="直接连接符 207"/>
            <p:cNvCxnSpPr>
              <a:stCxn id="154" idx="4"/>
              <a:endCxn id="158" idx="0"/>
            </p:cNvCxnSpPr>
            <p:nvPr/>
          </p:nvCxnSpPr>
          <p:spPr>
            <a:xfrm>
              <a:off x="8047295" y="2656593"/>
              <a:ext cx="0" cy="212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>
              <a:stCxn id="158" idx="4"/>
              <a:endCxn id="168" idx="0"/>
            </p:cNvCxnSpPr>
            <p:nvPr/>
          </p:nvCxnSpPr>
          <p:spPr>
            <a:xfrm>
              <a:off x="8047295" y="3147356"/>
              <a:ext cx="0" cy="212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>
              <a:stCxn id="157" idx="4"/>
              <a:endCxn id="167" idx="0"/>
            </p:cNvCxnSpPr>
            <p:nvPr/>
          </p:nvCxnSpPr>
          <p:spPr>
            <a:xfrm>
              <a:off x="7547828" y="3147356"/>
              <a:ext cx="0" cy="212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>
              <a:stCxn id="168" idx="2"/>
              <a:endCxn id="167" idx="6"/>
            </p:cNvCxnSpPr>
            <p:nvPr/>
          </p:nvCxnSpPr>
          <p:spPr>
            <a:xfrm flipH="1">
              <a:off x="7687178" y="3498769"/>
              <a:ext cx="2207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stCxn id="167" idx="2"/>
              <a:endCxn id="166" idx="6"/>
            </p:cNvCxnSpPr>
            <p:nvPr/>
          </p:nvCxnSpPr>
          <p:spPr>
            <a:xfrm flipH="1">
              <a:off x="7187710" y="3498769"/>
              <a:ext cx="2207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165" idx="6"/>
              <a:endCxn id="166" idx="2"/>
            </p:cNvCxnSpPr>
            <p:nvPr/>
          </p:nvCxnSpPr>
          <p:spPr>
            <a:xfrm>
              <a:off x="6688242" y="3498769"/>
              <a:ext cx="2207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155" idx="4"/>
              <a:endCxn id="165" idx="0"/>
            </p:cNvCxnSpPr>
            <p:nvPr/>
          </p:nvCxnSpPr>
          <p:spPr>
            <a:xfrm>
              <a:off x="6548892" y="3147356"/>
              <a:ext cx="0" cy="212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151" idx="6"/>
              <a:endCxn id="152" idx="2"/>
            </p:cNvCxnSpPr>
            <p:nvPr/>
          </p:nvCxnSpPr>
          <p:spPr>
            <a:xfrm>
              <a:off x="6688242" y="2517243"/>
              <a:ext cx="2207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152" idx="6"/>
              <a:endCxn id="153" idx="2"/>
            </p:cNvCxnSpPr>
            <p:nvPr/>
          </p:nvCxnSpPr>
          <p:spPr>
            <a:xfrm>
              <a:off x="7187710" y="2517243"/>
              <a:ext cx="2207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152" idx="4"/>
              <a:endCxn id="156" idx="0"/>
            </p:cNvCxnSpPr>
            <p:nvPr/>
          </p:nvCxnSpPr>
          <p:spPr>
            <a:xfrm>
              <a:off x="7048360" y="2656593"/>
              <a:ext cx="0" cy="212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>
              <a:stCxn id="158" idx="2"/>
              <a:endCxn id="157" idx="6"/>
            </p:cNvCxnSpPr>
            <p:nvPr/>
          </p:nvCxnSpPr>
          <p:spPr>
            <a:xfrm flipH="1">
              <a:off x="7687178" y="3008006"/>
              <a:ext cx="2207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9" name="组合 248"/>
          <p:cNvGrpSpPr/>
          <p:nvPr/>
        </p:nvGrpSpPr>
        <p:grpSpPr>
          <a:xfrm>
            <a:off x="6498776" y="3390405"/>
            <a:ext cx="1616389" cy="1099512"/>
            <a:chOff x="6489898" y="2458249"/>
            <a:chExt cx="1616389" cy="1099512"/>
          </a:xfrm>
        </p:grpSpPr>
        <p:sp>
          <p:nvSpPr>
            <p:cNvPr id="178" name="箭头: 左右 177"/>
            <p:cNvSpPr/>
            <p:nvPr/>
          </p:nvSpPr>
          <p:spPr>
            <a:xfrm rot="5400000">
              <a:off x="7944171" y="2702606"/>
              <a:ext cx="206246" cy="117986"/>
            </a:xfrm>
            <a:prstGeom prst="leftRightArrow">
              <a:avLst>
                <a:gd name="adj1" fmla="val 30852"/>
                <a:gd name="adj2" fmla="val 47791"/>
              </a:avLst>
            </a:prstGeom>
            <a:solidFill>
              <a:srgbClr val="AEAFB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3600"/>
            </a:p>
          </p:txBody>
        </p:sp>
        <p:sp>
          <p:nvSpPr>
            <p:cNvPr id="239" name="箭头: 左右 238"/>
            <p:cNvSpPr/>
            <p:nvPr/>
          </p:nvSpPr>
          <p:spPr>
            <a:xfrm rot="5400000">
              <a:off x="7944171" y="3194394"/>
              <a:ext cx="206246" cy="117986"/>
            </a:xfrm>
            <a:prstGeom prst="leftRightArrow">
              <a:avLst>
                <a:gd name="adj1" fmla="val 30852"/>
                <a:gd name="adj2" fmla="val 47791"/>
              </a:avLst>
            </a:prstGeom>
            <a:solidFill>
              <a:srgbClr val="AEAFB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3600"/>
            </a:p>
          </p:txBody>
        </p:sp>
        <p:sp>
          <p:nvSpPr>
            <p:cNvPr id="240" name="箭头: 左右 239"/>
            <p:cNvSpPr/>
            <p:nvPr/>
          </p:nvSpPr>
          <p:spPr>
            <a:xfrm rot="5400000">
              <a:off x="7444704" y="3194394"/>
              <a:ext cx="206246" cy="117986"/>
            </a:xfrm>
            <a:prstGeom prst="leftRightArrow">
              <a:avLst>
                <a:gd name="adj1" fmla="val 30852"/>
                <a:gd name="adj2" fmla="val 47791"/>
              </a:avLst>
            </a:prstGeom>
            <a:solidFill>
              <a:srgbClr val="AEAFB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3600"/>
            </a:p>
          </p:txBody>
        </p:sp>
        <p:sp>
          <p:nvSpPr>
            <p:cNvPr id="241" name="箭头: 左右 240"/>
            <p:cNvSpPr/>
            <p:nvPr/>
          </p:nvSpPr>
          <p:spPr>
            <a:xfrm rot="5400000">
              <a:off x="6945236" y="2703631"/>
              <a:ext cx="206246" cy="117986"/>
            </a:xfrm>
            <a:prstGeom prst="leftRightArrow">
              <a:avLst>
                <a:gd name="adj1" fmla="val 30852"/>
                <a:gd name="adj2" fmla="val 47791"/>
              </a:avLst>
            </a:prstGeom>
            <a:solidFill>
              <a:srgbClr val="AEAFB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3600"/>
            </a:p>
          </p:txBody>
        </p:sp>
        <p:sp>
          <p:nvSpPr>
            <p:cNvPr id="242" name="箭头: 左右 241"/>
            <p:cNvSpPr/>
            <p:nvPr/>
          </p:nvSpPr>
          <p:spPr>
            <a:xfrm rot="5400000">
              <a:off x="6445768" y="3194394"/>
              <a:ext cx="206246" cy="117986"/>
            </a:xfrm>
            <a:prstGeom prst="leftRightArrow">
              <a:avLst>
                <a:gd name="adj1" fmla="val 30852"/>
                <a:gd name="adj2" fmla="val 47791"/>
              </a:avLst>
            </a:prstGeom>
            <a:solidFill>
              <a:srgbClr val="AEAFB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3600"/>
            </a:p>
          </p:txBody>
        </p:sp>
        <p:sp>
          <p:nvSpPr>
            <p:cNvPr id="243" name="箭头: 左右 242"/>
            <p:cNvSpPr/>
            <p:nvPr/>
          </p:nvSpPr>
          <p:spPr>
            <a:xfrm>
              <a:off x="7696703" y="3439775"/>
              <a:ext cx="206247" cy="117986"/>
            </a:xfrm>
            <a:prstGeom prst="leftRightArrow">
              <a:avLst>
                <a:gd name="adj1" fmla="val 30852"/>
                <a:gd name="adj2" fmla="val 47791"/>
              </a:avLst>
            </a:prstGeom>
            <a:solidFill>
              <a:srgbClr val="AEAFB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3600"/>
            </a:p>
          </p:txBody>
        </p:sp>
        <p:sp>
          <p:nvSpPr>
            <p:cNvPr id="244" name="箭头: 左右 243"/>
            <p:cNvSpPr/>
            <p:nvPr/>
          </p:nvSpPr>
          <p:spPr>
            <a:xfrm>
              <a:off x="7190364" y="3439775"/>
              <a:ext cx="206247" cy="117986"/>
            </a:xfrm>
            <a:prstGeom prst="leftRightArrow">
              <a:avLst>
                <a:gd name="adj1" fmla="val 30852"/>
                <a:gd name="adj2" fmla="val 47791"/>
              </a:avLst>
            </a:prstGeom>
            <a:solidFill>
              <a:srgbClr val="AEAFB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3600"/>
            </a:p>
          </p:txBody>
        </p:sp>
        <p:sp>
          <p:nvSpPr>
            <p:cNvPr id="245" name="箭头: 左右 244"/>
            <p:cNvSpPr/>
            <p:nvPr/>
          </p:nvSpPr>
          <p:spPr>
            <a:xfrm>
              <a:off x="7697612" y="2947607"/>
              <a:ext cx="206247" cy="117986"/>
            </a:xfrm>
            <a:prstGeom prst="leftRightArrow">
              <a:avLst>
                <a:gd name="adj1" fmla="val 30852"/>
                <a:gd name="adj2" fmla="val 47791"/>
              </a:avLst>
            </a:prstGeom>
            <a:solidFill>
              <a:srgbClr val="AEAFB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3600"/>
            </a:p>
          </p:txBody>
        </p:sp>
        <p:sp>
          <p:nvSpPr>
            <p:cNvPr id="246" name="箭头: 左右 245"/>
            <p:cNvSpPr/>
            <p:nvPr/>
          </p:nvSpPr>
          <p:spPr>
            <a:xfrm>
              <a:off x="7194969" y="2458249"/>
              <a:ext cx="206247" cy="117986"/>
            </a:xfrm>
            <a:prstGeom prst="leftRightArrow">
              <a:avLst>
                <a:gd name="adj1" fmla="val 30852"/>
                <a:gd name="adj2" fmla="val 47791"/>
              </a:avLst>
            </a:prstGeom>
            <a:solidFill>
              <a:srgbClr val="AEAFB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3600" dirty="0"/>
            </a:p>
          </p:txBody>
        </p:sp>
        <p:sp>
          <p:nvSpPr>
            <p:cNvPr id="247" name="箭头: 左右 246"/>
            <p:cNvSpPr/>
            <p:nvPr/>
          </p:nvSpPr>
          <p:spPr>
            <a:xfrm>
              <a:off x="6695501" y="2458249"/>
              <a:ext cx="206247" cy="117986"/>
            </a:xfrm>
            <a:prstGeom prst="leftRightArrow">
              <a:avLst>
                <a:gd name="adj1" fmla="val 30852"/>
                <a:gd name="adj2" fmla="val 47791"/>
              </a:avLst>
            </a:prstGeom>
            <a:solidFill>
              <a:srgbClr val="AEAFB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3600"/>
            </a:p>
          </p:txBody>
        </p:sp>
        <p:sp>
          <p:nvSpPr>
            <p:cNvPr id="248" name="箭头: 左右 247"/>
            <p:cNvSpPr/>
            <p:nvPr/>
          </p:nvSpPr>
          <p:spPr>
            <a:xfrm>
              <a:off x="6695891" y="3439775"/>
              <a:ext cx="206247" cy="117986"/>
            </a:xfrm>
            <a:prstGeom prst="leftRightArrow">
              <a:avLst>
                <a:gd name="adj1" fmla="val 30852"/>
                <a:gd name="adj2" fmla="val 47791"/>
              </a:avLst>
            </a:prstGeom>
            <a:solidFill>
              <a:srgbClr val="AEAFB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zh-CN" altLang="en-US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A0022-E92E-47EF-9C14-34DC7F1D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X-SWAP: Reducing compilation overheads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A6D6D-CEFA-4B97-B281-CDB89DC6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Nearest Neighbor Cost (NNC) function</a:t>
            </a:r>
          </a:p>
          <a:p>
            <a:r>
              <a:rPr lang="en-US" altLang="zh-CN" dirty="0"/>
              <a:t>Prioritize inter-program SWAPs on the shortest path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D39F099-1C00-4477-8435-B0994C2FC5F3}"/>
              </a:ext>
            </a:extLst>
          </p:cNvPr>
          <p:cNvGrpSpPr/>
          <p:nvPr/>
        </p:nvGrpSpPr>
        <p:grpSpPr>
          <a:xfrm>
            <a:off x="915773" y="2843074"/>
            <a:ext cx="7312453" cy="1748851"/>
            <a:chOff x="904880" y="4846953"/>
            <a:chExt cx="7312453" cy="174885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DD9BC91-A97A-4735-9104-B5F7101F823F}"/>
                </a:ext>
              </a:extLst>
            </p:cNvPr>
            <p:cNvGrpSpPr/>
            <p:nvPr/>
          </p:nvGrpSpPr>
          <p:grpSpPr>
            <a:xfrm>
              <a:off x="1297073" y="4943097"/>
              <a:ext cx="1908402" cy="664591"/>
              <a:chOff x="1249883" y="2660276"/>
              <a:chExt cx="1908402" cy="664591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0F72EAAE-5BDA-48B5-AB3E-CC35CA7E39D9}"/>
                  </a:ext>
                </a:extLst>
              </p:cNvPr>
              <p:cNvSpPr/>
              <p:nvPr/>
            </p:nvSpPr>
            <p:spPr>
              <a:xfrm>
                <a:off x="1249884" y="2724787"/>
                <a:ext cx="240311" cy="240311"/>
              </a:xfrm>
              <a:prstGeom prst="ellipse">
                <a:avLst/>
              </a:prstGeom>
              <a:solidFill>
                <a:schemeClr val="tx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B60FF7-37E8-4233-9381-143C4B2479AA}"/>
                  </a:ext>
                </a:extLst>
              </p:cNvPr>
              <p:cNvSpPr txBox="1"/>
              <p:nvPr/>
            </p:nvSpPr>
            <p:spPr>
              <a:xfrm>
                <a:off x="1435485" y="2660276"/>
                <a:ext cx="1663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90204" pitchFamily="34" charset="0"/>
                    <a:cs typeface="Arial" panose="020B0604020202090204" pitchFamily="34" charset="0"/>
                  </a:rPr>
                  <a:t>P1 allocation</a:t>
                </a:r>
                <a:endParaRPr lang="zh-CN" altLang="en-US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A34BF444-518F-4FC3-86AE-5C59214668A7}"/>
                  </a:ext>
                </a:extLst>
              </p:cNvPr>
              <p:cNvSpPr/>
              <p:nvPr/>
            </p:nvSpPr>
            <p:spPr>
              <a:xfrm>
                <a:off x="1249883" y="3020045"/>
                <a:ext cx="240311" cy="240312"/>
              </a:xfrm>
              <a:prstGeom prst="ellipse">
                <a:avLst/>
              </a:prstGeom>
              <a:solidFill>
                <a:srgbClr val="AEAFB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14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437EF4A-2534-4887-9072-8820AE99AEE7}"/>
                  </a:ext>
                </a:extLst>
              </p:cNvPr>
              <p:cNvSpPr txBox="1"/>
              <p:nvPr/>
            </p:nvSpPr>
            <p:spPr>
              <a:xfrm>
                <a:off x="1435482" y="2955535"/>
                <a:ext cx="1722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90204" pitchFamily="34" charset="0"/>
                    <a:cs typeface="Arial" panose="020B0604020202090204" pitchFamily="34" charset="0"/>
                  </a:rPr>
                  <a:t>P2 allocation</a:t>
                </a:r>
                <a:endParaRPr lang="zh-CN" altLang="en-US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6F6F2E9-DAF5-4E0B-8F79-36106D9BD1A8}"/>
                </a:ext>
              </a:extLst>
            </p:cNvPr>
            <p:cNvGrpSpPr/>
            <p:nvPr/>
          </p:nvGrpSpPr>
          <p:grpSpPr>
            <a:xfrm>
              <a:off x="904880" y="5664277"/>
              <a:ext cx="2415753" cy="807585"/>
              <a:chOff x="869118" y="3704124"/>
              <a:chExt cx="2415753" cy="807585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9C936A9-BC19-4C6E-8BA6-7C356F688FFA}"/>
                  </a:ext>
                </a:extLst>
              </p:cNvPr>
              <p:cNvSpPr/>
              <p:nvPr/>
            </p:nvSpPr>
            <p:spPr>
              <a:xfrm>
                <a:off x="1389544" y="4019609"/>
                <a:ext cx="1374903" cy="4921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8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CNOT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q1</a:t>
                </a:r>
                <a:r>
                  <a:rPr lang="zh-CN" altLang="en-US" sz="1400" i="1" dirty="0">
                    <a:solidFill>
                      <a:schemeClr val="tx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q5</a:t>
                </a:r>
              </a:p>
              <a:p>
                <a:pPr algn="ctr">
                  <a:lnSpc>
                    <a:spcPts val="8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……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122CC04-8063-4068-87F2-E4BF771682C6}"/>
                  </a:ext>
                </a:extLst>
              </p:cNvPr>
              <p:cNvSpPr txBox="1"/>
              <p:nvPr/>
            </p:nvSpPr>
            <p:spPr>
              <a:xfrm>
                <a:off x="869118" y="3704124"/>
                <a:ext cx="2415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90204" pitchFamily="34" charset="0"/>
                    <a:cs typeface="Arial" panose="020B0604020202090204" pitchFamily="34" charset="0"/>
                  </a:rPr>
                  <a:t>Code:</a:t>
                </a:r>
                <a:endParaRPr lang="zh-CN" altLang="en-US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B9CBC39-14C9-4353-8E8C-9F95041C1855}"/>
                </a:ext>
              </a:extLst>
            </p:cNvPr>
            <p:cNvGrpSpPr/>
            <p:nvPr/>
          </p:nvGrpSpPr>
          <p:grpSpPr>
            <a:xfrm>
              <a:off x="3527379" y="4846953"/>
              <a:ext cx="1767216" cy="1748851"/>
              <a:chOff x="3522767" y="4668538"/>
              <a:chExt cx="2160222" cy="2137773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CFABE37-4EDB-4043-B3BD-F942832E8E1A}"/>
                  </a:ext>
                </a:extLst>
              </p:cNvPr>
              <p:cNvSpPr/>
              <p:nvPr/>
            </p:nvSpPr>
            <p:spPr>
              <a:xfrm>
                <a:off x="4395027" y="6390608"/>
                <a:ext cx="415701" cy="415703"/>
              </a:xfrm>
              <a:prstGeom prst="ellipse">
                <a:avLst/>
              </a:prstGeom>
              <a:solidFill>
                <a:srgbClr val="AEAFB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 anchorCtr="0"/>
              <a:lstStyle/>
              <a:p>
                <a:pPr algn="ctr"/>
                <a:r>
                  <a:rPr lang="en-US" altLang="zh-CN" sz="1400" dirty="0">
                    <a:latin typeface="Arial" panose="020B0604020202090204" pitchFamily="34" charset="0"/>
                    <a:cs typeface="Arial" panose="020B0604020202090204" pitchFamily="34" charset="0"/>
                  </a:rPr>
                  <a:t>q6</a:t>
                </a:r>
                <a:endParaRPr lang="zh-CN" altLang="en-US" sz="14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E2A8007-6A4A-4A6A-802D-BBB32017EC49}"/>
                  </a:ext>
                </a:extLst>
              </p:cNvPr>
              <p:cNvSpPr/>
              <p:nvPr/>
            </p:nvSpPr>
            <p:spPr>
              <a:xfrm>
                <a:off x="5267288" y="6390608"/>
                <a:ext cx="415701" cy="415703"/>
              </a:xfrm>
              <a:prstGeom prst="ellipse">
                <a:avLst/>
              </a:prstGeom>
              <a:solidFill>
                <a:srgbClr val="AEAFB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 anchorCtr="0"/>
              <a:lstStyle/>
              <a:p>
                <a:pPr algn="ctr"/>
                <a:r>
                  <a:rPr lang="en-US" altLang="zh-CN" sz="1400" dirty="0">
                    <a:latin typeface="Arial" panose="020B0604020202090204" pitchFamily="34" charset="0"/>
                    <a:cs typeface="Arial" panose="020B0604020202090204" pitchFamily="34" charset="0"/>
                  </a:rPr>
                  <a:t>q7</a:t>
                </a:r>
                <a:endParaRPr lang="zh-CN" altLang="en-US" sz="14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C1DA2DF-8279-463D-B807-2730ABFC3947}"/>
                  </a:ext>
                </a:extLst>
              </p:cNvPr>
              <p:cNvCxnSpPr>
                <a:stCxn id="34" idx="6"/>
                <a:endCxn id="10" idx="2"/>
              </p:cNvCxnSpPr>
              <p:nvPr/>
            </p:nvCxnSpPr>
            <p:spPr>
              <a:xfrm flipV="1">
                <a:off x="3938468" y="6598460"/>
                <a:ext cx="456559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6EECD6E7-880B-4EBC-A8B4-ABEB2BD77756}"/>
                  </a:ext>
                </a:extLst>
              </p:cNvPr>
              <p:cNvCxnSpPr>
                <a:stCxn id="10" idx="6"/>
                <a:endCxn id="11" idx="2"/>
              </p:cNvCxnSpPr>
              <p:nvPr/>
            </p:nvCxnSpPr>
            <p:spPr>
              <a:xfrm>
                <a:off x="4810728" y="6598460"/>
                <a:ext cx="4565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4808AAC2-8C3B-4D83-BA52-DA8DB9DB2433}"/>
                  </a:ext>
                </a:extLst>
              </p:cNvPr>
              <p:cNvSpPr/>
              <p:nvPr/>
            </p:nvSpPr>
            <p:spPr>
              <a:xfrm>
                <a:off x="4395028" y="5529573"/>
                <a:ext cx="415701" cy="415700"/>
              </a:xfrm>
              <a:prstGeom prst="ellipse">
                <a:avLst/>
              </a:prstGeom>
              <a:solidFill>
                <a:srgbClr val="AEAFB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 anchorCtr="0"/>
              <a:lstStyle/>
              <a:p>
                <a:pPr algn="ctr"/>
                <a:r>
                  <a:rPr lang="en-US" altLang="zh-CN" sz="1400" dirty="0">
                    <a:latin typeface="Arial" panose="020B0604020202090204" pitchFamily="34" charset="0"/>
                    <a:cs typeface="Arial" panose="020B0604020202090204" pitchFamily="34" charset="0"/>
                  </a:rPr>
                  <a:t>q9</a:t>
                </a:r>
                <a:endParaRPr lang="zh-CN" altLang="en-US" sz="14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84786CE-2B98-433B-8582-BB06802DAB22}"/>
                  </a:ext>
                </a:extLst>
              </p:cNvPr>
              <p:cNvSpPr/>
              <p:nvPr/>
            </p:nvSpPr>
            <p:spPr>
              <a:xfrm>
                <a:off x="5267288" y="5529573"/>
                <a:ext cx="415701" cy="415700"/>
              </a:xfrm>
              <a:prstGeom prst="ellipse">
                <a:avLst/>
              </a:prstGeom>
              <a:solidFill>
                <a:srgbClr val="AEAFB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 anchorCtr="0"/>
              <a:lstStyle/>
              <a:p>
                <a:pPr algn="ctr"/>
                <a:r>
                  <a:rPr lang="en-US" altLang="zh-CN" sz="1400" dirty="0">
                    <a:latin typeface="Arial" panose="020B0604020202090204" pitchFamily="34" charset="0"/>
                    <a:cs typeface="Arial" panose="020B0604020202090204" pitchFamily="34" charset="0"/>
                  </a:rPr>
                  <a:t>q8</a:t>
                </a:r>
                <a:endParaRPr lang="zh-CN" altLang="en-US" sz="14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5A75ED4D-C271-4B42-BA19-A751E207BA8D}"/>
                  </a:ext>
                </a:extLst>
              </p:cNvPr>
              <p:cNvSpPr/>
              <p:nvPr/>
            </p:nvSpPr>
            <p:spPr>
              <a:xfrm>
                <a:off x="3522767" y="5529573"/>
                <a:ext cx="415701" cy="4157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 anchorCtr="0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q2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5F4EBD95-C418-43D4-915C-55C736996E4D}"/>
                  </a:ext>
                </a:extLst>
              </p:cNvPr>
              <p:cNvCxnSpPr>
                <a:stCxn id="16" idx="6"/>
                <a:endCxn id="14" idx="2"/>
              </p:cNvCxnSpPr>
              <p:nvPr/>
            </p:nvCxnSpPr>
            <p:spPr>
              <a:xfrm>
                <a:off x="3938468" y="5737423"/>
                <a:ext cx="4565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A77B094D-F542-42FD-AD50-22DD384203F3}"/>
                  </a:ext>
                </a:extLst>
              </p:cNvPr>
              <p:cNvCxnSpPr>
                <a:stCxn id="14" idx="6"/>
                <a:endCxn id="15" idx="2"/>
              </p:cNvCxnSpPr>
              <p:nvPr/>
            </p:nvCxnSpPr>
            <p:spPr>
              <a:xfrm>
                <a:off x="4810729" y="5737423"/>
                <a:ext cx="4565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DC5327E-B1B1-45AF-ACD0-3232698BEDE6}"/>
                  </a:ext>
                </a:extLst>
              </p:cNvPr>
              <p:cNvSpPr/>
              <p:nvPr/>
            </p:nvSpPr>
            <p:spPr>
              <a:xfrm>
                <a:off x="4395028" y="4668538"/>
                <a:ext cx="415701" cy="4157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 anchorCtr="0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q4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5FF43870-DEF4-4418-942D-9EED27B3AEBD}"/>
                  </a:ext>
                </a:extLst>
              </p:cNvPr>
              <p:cNvSpPr/>
              <p:nvPr/>
            </p:nvSpPr>
            <p:spPr>
              <a:xfrm>
                <a:off x="5267288" y="4668538"/>
                <a:ext cx="415701" cy="4157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 anchorCtr="0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q5</a:t>
                </a:r>
                <a:endParaRPr lang="zh-CN" altLang="en-US" sz="1400" b="1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66A70D4-C1D0-4309-9E49-F010E1D3DA8C}"/>
                  </a:ext>
                </a:extLst>
              </p:cNvPr>
              <p:cNvSpPr/>
              <p:nvPr/>
            </p:nvSpPr>
            <p:spPr>
              <a:xfrm>
                <a:off x="3522767" y="4668538"/>
                <a:ext cx="415701" cy="4157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 anchorCtr="0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q3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F7F4AFB-ED61-4365-982F-1E3E612807FA}"/>
                  </a:ext>
                </a:extLst>
              </p:cNvPr>
              <p:cNvCxnSpPr>
                <a:stCxn id="21" idx="6"/>
                <a:endCxn id="19" idx="2"/>
              </p:cNvCxnSpPr>
              <p:nvPr/>
            </p:nvCxnSpPr>
            <p:spPr>
              <a:xfrm>
                <a:off x="3938468" y="4876388"/>
                <a:ext cx="4565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EE4F7706-407A-4CFD-B710-CA85D9DC3D59}"/>
                  </a:ext>
                </a:extLst>
              </p:cNvPr>
              <p:cNvCxnSpPr>
                <a:stCxn id="19" idx="6"/>
                <a:endCxn id="20" idx="2"/>
              </p:cNvCxnSpPr>
              <p:nvPr/>
            </p:nvCxnSpPr>
            <p:spPr>
              <a:xfrm>
                <a:off x="4810729" y="4876388"/>
                <a:ext cx="45655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8600CB6-B3D3-49EB-A87A-75E7E8C14A7A}"/>
                  </a:ext>
                </a:extLst>
              </p:cNvPr>
              <p:cNvCxnSpPr>
                <a:stCxn id="21" idx="4"/>
                <a:endCxn id="16" idx="0"/>
              </p:cNvCxnSpPr>
              <p:nvPr/>
            </p:nvCxnSpPr>
            <p:spPr>
              <a:xfrm>
                <a:off x="3730618" y="5084238"/>
                <a:ext cx="0" cy="44533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10B0D1DE-B71D-4A1E-A291-2C6634850155}"/>
                  </a:ext>
                </a:extLst>
              </p:cNvPr>
              <p:cNvCxnSpPr>
                <a:stCxn id="16" idx="4"/>
                <a:endCxn id="34" idx="0"/>
              </p:cNvCxnSpPr>
              <p:nvPr/>
            </p:nvCxnSpPr>
            <p:spPr>
              <a:xfrm>
                <a:off x="3730618" y="5945273"/>
                <a:ext cx="0" cy="445338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29A345FB-B7F4-49BD-A10E-D12998267E11}"/>
                  </a:ext>
                </a:extLst>
              </p:cNvPr>
              <p:cNvCxnSpPr>
                <a:stCxn id="19" idx="4"/>
                <a:endCxn id="14" idx="0"/>
              </p:cNvCxnSpPr>
              <p:nvPr/>
            </p:nvCxnSpPr>
            <p:spPr>
              <a:xfrm>
                <a:off x="4602879" y="5084238"/>
                <a:ext cx="0" cy="44533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EE20160-8444-4C52-9467-BCA45961208E}"/>
                  </a:ext>
                </a:extLst>
              </p:cNvPr>
              <p:cNvCxnSpPr>
                <a:stCxn id="14" idx="4"/>
                <a:endCxn id="10" idx="0"/>
              </p:cNvCxnSpPr>
              <p:nvPr/>
            </p:nvCxnSpPr>
            <p:spPr>
              <a:xfrm flipH="1">
                <a:off x="4602878" y="5945273"/>
                <a:ext cx="1" cy="44533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A65774C-2103-47F8-A0B4-31358CBDE377}"/>
                  </a:ext>
                </a:extLst>
              </p:cNvPr>
              <p:cNvCxnSpPr>
                <a:stCxn id="20" idx="4"/>
                <a:endCxn id="15" idx="0"/>
              </p:cNvCxnSpPr>
              <p:nvPr/>
            </p:nvCxnSpPr>
            <p:spPr>
              <a:xfrm>
                <a:off x="5475139" y="5084238"/>
                <a:ext cx="0" cy="44533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E358748-1204-44C8-8A30-3B1DA3A6CB27}"/>
                  </a:ext>
                </a:extLst>
              </p:cNvPr>
              <p:cNvCxnSpPr>
                <a:stCxn id="15" idx="4"/>
                <a:endCxn id="11" idx="0"/>
              </p:cNvCxnSpPr>
              <p:nvPr/>
            </p:nvCxnSpPr>
            <p:spPr>
              <a:xfrm>
                <a:off x="5475139" y="5945273"/>
                <a:ext cx="0" cy="44533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902F567-D1E0-4916-BE0A-0F539C795B29}"/>
                  </a:ext>
                </a:extLst>
              </p:cNvPr>
              <p:cNvCxnSpPr>
                <a:stCxn id="20" idx="3"/>
                <a:endCxn id="14" idx="7"/>
              </p:cNvCxnSpPr>
              <p:nvPr/>
            </p:nvCxnSpPr>
            <p:spPr>
              <a:xfrm flipH="1">
                <a:off x="4749851" y="5023360"/>
                <a:ext cx="578315" cy="56709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845E60B1-49F8-4230-ACF6-53FCC17C20D9}"/>
                  </a:ext>
                </a:extLst>
              </p:cNvPr>
              <p:cNvCxnSpPr>
                <a:stCxn id="19" idx="5"/>
                <a:endCxn id="15" idx="1"/>
              </p:cNvCxnSpPr>
              <p:nvPr/>
            </p:nvCxnSpPr>
            <p:spPr>
              <a:xfrm>
                <a:off x="4749851" y="5023360"/>
                <a:ext cx="578315" cy="56709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2E017C4B-306E-4EC8-B92E-1E79142135F1}"/>
                  </a:ext>
                </a:extLst>
              </p:cNvPr>
              <p:cNvCxnSpPr>
                <a:stCxn id="14" idx="3"/>
                <a:endCxn id="34" idx="7"/>
              </p:cNvCxnSpPr>
              <p:nvPr/>
            </p:nvCxnSpPr>
            <p:spPr>
              <a:xfrm flipH="1">
                <a:off x="3877590" y="5884395"/>
                <a:ext cx="578316" cy="56709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9C02DD23-1C68-4BF8-AF4F-A92F2FE590AB}"/>
                  </a:ext>
                </a:extLst>
              </p:cNvPr>
              <p:cNvCxnSpPr>
                <a:stCxn id="16" idx="5"/>
                <a:endCxn id="10" idx="1"/>
              </p:cNvCxnSpPr>
              <p:nvPr/>
            </p:nvCxnSpPr>
            <p:spPr>
              <a:xfrm>
                <a:off x="3877590" y="5884395"/>
                <a:ext cx="578315" cy="56709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EC7DEF9-063D-4674-A01F-17D6E977CA8D}"/>
                  </a:ext>
                </a:extLst>
              </p:cNvPr>
              <p:cNvSpPr/>
              <p:nvPr/>
            </p:nvSpPr>
            <p:spPr>
              <a:xfrm>
                <a:off x="3522767" y="6390611"/>
                <a:ext cx="415701" cy="4157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 anchorCtr="0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q1</a:t>
                </a:r>
                <a:endParaRPr lang="zh-CN" altLang="en-US" sz="1400" b="1" dirty="0">
                  <a:solidFill>
                    <a:schemeClr val="bg1"/>
                  </a:solidFill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35" name="箭头: 左右 34">
                <a:extLst>
                  <a:ext uri="{FF2B5EF4-FFF2-40B4-BE49-F238E27FC236}">
                    <a16:creationId xmlns:a16="http://schemas.microsoft.com/office/drawing/2014/main" id="{A6776581-05E5-493A-868C-80B37E091D0D}"/>
                  </a:ext>
                </a:extLst>
              </p:cNvPr>
              <p:cNvSpPr/>
              <p:nvPr/>
            </p:nvSpPr>
            <p:spPr>
              <a:xfrm rot="8141536">
                <a:off x="3767173" y="6083016"/>
                <a:ext cx="796262" cy="169847"/>
              </a:xfrm>
              <a:prstGeom prst="leftRightArrow">
                <a:avLst>
                  <a:gd name="adj1" fmla="val 29141"/>
                  <a:gd name="adj2" fmla="val 50000"/>
                </a:avLst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sp>
          <p:nvSpPr>
            <p:cNvPr id="8" name="箭头: 左右 7">
              <a:extLst>
                <a:ext uri="{FF2B5EF4-FFF2-40B4-BE49-F238E27FC236}">
                  <a16:creationId xmlns:a16="http://schemas.microsoft.com/office/drawing/2014/main" id="{AC9B6047-690B-41DF-8A90-4E335E52766E}"/>
                </a:ext>
              </a:extLst>
            </p:cNvPr>
            <p:cNvSpPr/>
            <p:nvPr/>
          </p:nvSpPr>
          <p:spPr>
            <a:xfrm rot="8141536">
              <a:off x="4442073" y="5295916"/>
              <a:ext cx="651399" cy="138947"/>
            </a:xfrm>
            <a:prstGeom prst="leftRightArrow">
              <a:avLst>
                <a:gd name="adj1" fmla="val 29141"/>
                <a:gd name="adj2" fmla="val 50000"/>
              </a:avLst>
            </a:prstGeom>
            <a:solidFill>
              <a:srgbClr val="C0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4D08F33-768C-441C-8A71-A4CDB0F4A773}"/>
                </a:ext>
              </a:extLst>
            </p:cNvPr>
            <p:cNvSpPr txBox="1"/>
            <p:nvPr/>
          </p:nvSpPr>
          <p:spPr>
            <a:xfrm>
              <a:off x="5464632" y="5389749"/>
              <a:ext cx="2752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90204" pitchFamily="34" charset="0"/>
                  <a:cs typeface="Arial" panose="020B0604020202090204" pitchFamily="34" charset="0"/>
                </a:rPr>
                <a:t>CNOTs on path q1-q9-q5 are prioritized</a:t>
              </a:r>
              <a:endParaRPr lang="zh-CN" altLang="en-US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00ADE45-B53F-4829-8F71-7C6AA34AC15B}"/>
                  </a:ext>
                </a:extLst>
              </p:cNvPr>
              <p:cNvSpPr txBox="1"/>
              <p:nvPr/>
            </p:nvSpPr>
            <p:spPr>
              <a:xfrm>
                <a:off x="1625207" y="4995113"/>
                <a:ext cx="68085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l-GR" altLang="zh-C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el-GR" altLang="zh-CN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)][</m:t>
                    </m:r>
                    <m:r>
                      <m:rPr>
                        <m:nor/>
                      </m:rPr>
                      <a:rPr lang="el-GR" altLang="zh-C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el-GR" altLang="zh-CN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zh-CN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)]=2 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(distance between any qubits)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’[</m:t>
                    </m:r>
                    <m:r>
                      <m:rPr>
                        <m:nor/>
                      </m:rPr>
                      <a:rPr lang="el-GR" altLang="zh-C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el-GR" altLang="zh-CN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][</m:t>
                    </m:r>
                    <m:r>
                      <m:rPr>
                        <m:nor/>
                      </m:rPr>
                      <a:rPr lang="el-GR" altLang="zh-CN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el-GR" altLang="zh-CN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altLang="zh-CN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]=4 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(distance for P1 qubits and ancilla qubits)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gain</m:t>
                      </m:r>
                      <m:r>
                        <m:rPr>
                          <m:nor/>
                        </m:rPr>
                        <a:rPr lang="en-US" altLang="zh-C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C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l-GR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r>
                        <m:rPr>
                          <m:nor/>
                        </m:rPr>
                        <a:rPr lang="el-GR" altLang="zh-C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altLang="zh-CN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)][</m:t>
                      </m:r>
                      <m:r>
                        <m:rPr>
                          <m:nor/>
                        </m:rPr>
                        <a:rPr lang="el-GR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r>
                        <m:rPr>
                          <m:nor/>
                        </m:rPr>
                        <a:rPr lang="el-GR" altLang="zh-C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altLang="zh-CN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zh-C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)]-</m:t>
                      </m:r>
                      <m:r>
                        <m:rPr>
                          <m:nor/>
                        </m:rP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CN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’[</m:t>
                      </m:r>
                      <m:r>
                        <m:rPr>
                          <m:nor/>
                        </m:rPr>
                        <a:rPr lang="el-GR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r>
                        <m:rPr>
                          <m:nor/>
                        </m:rPr>
                        <a:rPr lang="el-GR" altLang="zh-C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altLang="zh-CN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)][</m:t>
                      </m:r>
                      <m:r>
                        <m:rPr>
                          <m:nor/>
                        </m:rPr>
                        <a:rPr lang="el-GR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r>
                        <m:rPr>
                          <m:nor/>
                        </m:rPr>
                        <a:rPr lang="el-GR" altLang="zh-CN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altLang="zh-CN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]=-2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00ADE45-B53F-4829-8F71-7C6AA34AC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207" y="4995113"/>
                <a:ext cx="6808579" cy="923330"/>
              </a:xfrm>
              <a:prstGeom prst="rect">
                <a:avLst/>
              </a:prstGeom>
              <a:blipFill>
                <a:blip r:embed="rId2"/>
                <a:stretch>
                  <a:fillRect l="-269" t="-3289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00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Outline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</a:t>
            </a:r>
            <a:r>
              <a:rPr lang="en-US" altLang="zh-CN" sz="2600" dirty="0"/>
              <a:t>ntroduction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Motivation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/>
              <a:t>Designs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ym typeface="Wingdings" panose="05000000000000000000" pitchFamily="2" charset="2"/>
              </a:rPr>
              <a:t>Community Detection Assisted Partition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sym typeface="Wingdings" panose="05000000000000000000" pitchFamily="2" charset="2"/>
              </a:rPr>
              <a:t>X-SWAP Scheme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b="1" dirty="0">
                <a:sym typeface="Wingdings" panose="05000000000000000000" pitchFamily="2" charset="2"/>
              </a:rPr>
              <a:t>Compilation Task Scheduler</a:t>
            </a:r>
            <a:endParaRPr lang="en-US" sz="22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111973" y="383191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Compilation task scheduler: Trade-off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Selecting workloads for co-location</a:t>
            </a:r>
          </a:p>
          <a:p>
            <a:pPr lvl="1"/>
            <a:r>
              <a:rPr lang="en-US" altLang="zh-CN" dirty="0"/>
              <a:t>Based on estimated fidelity (EPST)</a:t>
            </a:r>
          </a:p>
          <a:p>
            <a:pPr lvl="1"/>
            <a:r>
              <a:rPr lang="en-US" altLang="zh-CN" dirty="0"/>
              <a:t>Trade-off between throughput and fidelity</a:t>
            </a:r>
          </a:p>
          <a:p>
            <a:endParaRPr lang="en-US" altLang="zh-CN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120088" y="2975813"/>
            <a:ext cx="432048" cy="2158788"/>
            <a:chOff x="451409" y="3066034"/>
            <a:chExt cx="432048" cy="2158788"/>
          </a:xfrm>
        </p:grpSpPr>
        <p:sp>
          <p:nvSpPr>
            <p:cNvPr id="30" name="矩形 29"/>
            <p:cNvSpPr/>
            <p:nvPr/>
          </p:nvSpPr>
          <p:spPr>
            <a:xfrm>
              <a:off x="451409" y="3066034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1409" y="3496194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51409" y="3928242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51409" y="4361929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4</a:t>
              </a:r>
              <a:endParaRPr lang="zh-CN" altLang="en-US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5400000">
              <a:off x="451409" y="4792774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90204" pitchFamily="34" charset="0"/>
                </a:rPr>
                <a:t>…</a:t>
              </a:r>
              <a:endPara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90204" pitchFamily="34" charset="0"/>
              </a:endParaRPr>
            </a:p>
          </p:txBody>
        </p:sp>
      </p:grpSp>
      <p:sp>
        <p:nvSpPr>
          <p:cNvPr id="37" name="TextBox 32"/>
          <p:cNvSpPr txBox="1"/>
          <p:nvPr/>
        </p:nvSpPr>
        <p:spPr>
          <a:xfrm>
            <a:off x="569767" y="5147952"/>
            <a:ext cx="1532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Incoming jobs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1" name="TextBox 32"/>
          <p:cNvSpPr txBox="1"/>
          <p:nvPr/>
        </p:nvSpPr>
        <p:spPr>
          <a:xfrm>
            <a:off x="3428585" y="4973294"/>
            <a:ext cx="1798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90204" pitchFamily="34" charset="0"/>
                <a:cs typeface="Arial" panose="020B0604020202090204" pitchFamily="34" charset="0"/>
              </a:rPr>
              <a:t>Current job set</a:t>
            </a:r>
          </a:p>
        </p:txBody>
      </p:sp>
      <p:sp>
        <p:nvSpPr>
          <p:cNvPr id="42" name="矩形 41"/>
          <p:cNvSpPr/>
          <p:nvPr/>
        </p:nvSpPr>
        <p:spPr>
          <a:xfrm>
            <a:off x="3979122" y="3199949"/>
            <a:ext cx="720081" cy="17105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11973" y="3317481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11973" y="383191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11973" y="4346342"/>
            <a:ext cx="43204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948472" y="3475165"/>
            <a:ext cx="1633028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Add one job to current job set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36112" y="5311849"/>
            <a:ext cx="2991885" cy="1130024"/>
            <a:chOff x="1336112" y="5311849"/>
            <a:chExt cx="2991885" cy="1130024"/>
          </a:xfrm>
        </p:grpSpPr>
        <p:sp>
          <p:nvSpPr>
            <p:cNvPr id="24" name="文本框 23"/>
            <p:cNvSpPr txBox="1"/>
            <p:nvPr/>
          </p:nvSpPr>
          <p:spPr>
            <a:xfrm>
              <a:off x="1636208" y="5949430"/>
              <a:ext cx="2461636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For each job</a:t>
              </a:r>
            </a:p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EPST violation acceptable?</a:t>
              </a:r>
            </a:p>
          </p:txBody>
        </p:sp>
        <p:cxnSp>
          <p:nvCxnSpPr>
            <p:cNvPr id="5" name="连接符: 肘形 4"/>
            <p:cNvCxnSpPr>
              <a:stCxn id="41" idx="2"/>
              <a:endCxn id="37" idx="2"/>
            </p:cNvCxnSpPr>
            <p:nvPr/>
          </p:nvCxnSpPr>
          <p:spPr>
            <a:xfrm rot="5400000">
              <a:off x="2744726" y="3903235"/>
              <a:ext cx="174658" cy="2991885"/>
            </a:xfrm>
            <a:prstGeom prst="bentConnector3">
              <a:avLst>
                <a:gd name="adj1" fmla="val 26905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箭头连接符 8"/>
          <p:cNvCxnSpPr/>
          <p:nvPr/>
        </p:nvCxnSpPr>
        <p:spPr>
          <a:xfrm>
            <a:off x="1729498" y="4055208"/>
            <a:ext cx="207097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736928" y="3598277"/>
            <a:ext cx="3312747" cy="1332840"/>
            <a:chOff x="4736928" y="3598277"/>
            <a:chExt cx="3312747" cy="1332840"/>
          </a:xfrm>
        </p:grpSpPr>
        <p:sp>
          <p:nvSpPr>
            <p:cNvPr id="48" name="云形 47"/>
            <p:cNvSpPr/>
            <p:nvPr/>
          </p:nvSpPr>
          <p:spPr>
            <a:xfrm>
              <a:off x="6934817" y="3817627"/>
              <a:ext cx="702863" cy="421764"/>
            </a:xfrm>
            <a:prstGeom prst="cloud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600" kern="0">
                <a:solidFill>
                  <a:prstClr val="white"/>
                </a:solidFill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22815" y="4346342"/>
              <a:ext cx="1526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Quantum cloud service</a:t>
              </a:r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36928" y="3598277"/>
              <a:ext cx="21144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Submit for execution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4894696" y="4047936"/>
              <a:ext cx="187757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182527" y="5587555"/>
            <a:ext cx="3104098" cy="557779"/>
            <a:chOff x="4182527" y="5720905"/>
            <a:chExt cx="3104098" cy="557779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2527" y="5720905"/>
              <a:ext cx="557779" cy="557779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4572000" y="5981603"/>
              <a:ext cx="27146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Keep it in the current job set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60272" y="6232984"/>
            <a:ext cx="3226353" cy="448345"/>
            <a:chOff x="4060272" y="6366334"/>
            <a:chExt cx="3226353" cy="448345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272" y="6366334"/>
              <a:ext cx="557779" cy="448345"/>
            </a:xfrm>
            <a:prstGeom prst="rect">
              <a:avLst/>
            </a:prstGeom>
          </p:spPr>
        </p:pic>
        <p:sp>
          <p:nvSpPr>
            <p:cNvPr id="53" name="文本框 52"/>
            <p:cNvSpPr txBox="1"/>
            <p:nvPr/>
          </p:nvSpPr>
          <p:spPr>
            <a:xfrm>
              <a:off x="4572000" y="6430191"/>
              <a:ext cx="27146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Remove the job</a:t>
              </a: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4873638" y="2681141"/>
            <a:ext cx="3643261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Stops </a:t>
            </a:r>
          </a:p>
          <a:p>
            <a:pPr marL="342900" indent="-342900">
              <a:buAutoNum type="arabicParenBoth"/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after N iterations </a:t>
            </a:r>
          </a:p>
          <a:p>
            <a:pPr marL="342900" indent="-342900">
              <a:buAutoNum type="arabicParenBoth"/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after M programs’ co-location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43" grpId="0" animBg="1"/>
      <p:bldP spid="44" grpId="0" animBg="1"/>
      <p:bldP spid="45" grpId="0" animBg="1"/>
      <p:bldP spid="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Outline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</a:t>
            </a:r>
            <a:r>
              <a:rPr lang="en-US" altLang="zh-CN" sz="2600" dirty="0"/>
              <a:t>ntroduction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Motivation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Designs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/>
              <a:t>Evaluation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</a:t>
            </a:r>
            <a:r>
              <a:rPr lang="en-US" altLang="zh-CN" b="1" dirty="0"/>
              <a:t>ntroduction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Designs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Metrics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Probability of a Successful Trial (PST): </a:t>
            </a:r>
            <a:r>
              <a:rPr lang="en-US" altLang="zh-CN" dirty="0"/>
              <a:t>the fraction of trails that produce a correct result</a:t>
            </a:r>
          </a:p>
          <a:p>
            <a:r>
              <a:rPr lang="en-US" altLang="zh-CN" b="1" dirty="0"/>
              <a:t>Post-compilation gates number:</a:t>
            </a:r>
            <a:r>
              <a:rPr lang="zh-CN" altLang="en-US" b="1" dirty="0"/>
              <a:t> </a:t>
            </a:r>
            <a:r>
              <a:rPr lang="en-US" altLang="zh-CN" dirty="0"/>
              <a:t>especially CNOT gates</a:t>
            </a:r>
          </a:p>
          <a:p>
            <a:r>
              <a:rPr lang="en-US" altLang="zh-CN" b="1" dirty="0"/>
              <a:t>Trial Reduction Factor (TRF): </a:t>
            </a:r>
            <a:r>
              <a:rPr lang="en-US" altLang="zh-CN" dirty="0"/>
              <a:t>the ratio of trails needed when programs are executed separately to the trails when multi-programming is enabled.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Methodology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</a:p>
          <a:p>
            <a:pPr lvl="1"/>
            <a:r>
              <a:rPr lang="en-US" altLang="zh-CN" dirty="0"/>
              <a:t>Platforms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Benchmarks</a:t>
            </a:r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839775" y="1349100"/>
            <a:ext cx="7628570" cy="2207308"/>
            <a:chOff x="839775" y="1463400"/>
            <a:chExt cx="7628570" cy="220730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784" y="2682832"/>
              <a:ext cx="2929318" cy="67975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839775" y="3332154"/>
              <a:ext cx="30593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IBMQ16: For fidelity evaluation</a:t>
              </a:r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2241" y="1463400"/>
              <a:ext cx="3901956" cy="189918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3758094" y="3332154"/>
              <a:ext cx="4710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IBMQ50: For compilation overheads evaluation</a:t>
              </a:r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82877" y="4049595"/>
            <a:ext cx="7191929" cy="1864218"/>
            <a:chOff x="106602" y="4049595"/>
            <a:chExt cx="7191929" cy="186421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5468" y="4049595"/>
              <a:ext cx="5453063" cy="186421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62707" y="4349407"/>
              <a:ext cx="1175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For fidelity evaluation</a:t>
              </a:r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6602" y="5011870"/>
              <a:ext cx="1688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For compilation overheads evaluation</a:t>
              </a:r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6" name="左大括号 15"/>
            <p:cNvSpPr/>
            <p:nvPr/>
          </p:nvSpPr>
          <p:spPr>
            <a:xfrm>
              <a:off x="1635083" y="4349407"/>
              <a:ext cx="210386" cy="662463"/>
            </a:xfrm>
            <a:prstGeom prst="leftBrace">
              <a:avLst>
                <a:gd name="adj1" fmla="val 4153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左大括号 16"/>
            <p:cNvSpPr/>
            <p:nvPr/>
          </p:nvSpPr>
          <p:spPr>
            <a:xfrm>
              <a:off x="1635083" y="5027013"/>
              <a:ext cx="210386" cy="862612"/>
            </a:xfrm>
            <a:prstGeom prst="leftBrace">
              <a:avLst>
                <a:gd name="adj1" fmla="val 4153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Baseline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Separate execution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r>
              <a:rPr lang="en-US" altLang="zh-CN" dirty="0"/>
              <a:t>Multi-programming baseline </a:t>
            </a:r>
            <a:r>
              <a:rPr lang="en-US" altLang="zh-CN" sz="1600" dirty="0"/>
              <a:t>[Das et al., MICRO’19]</a:t>
            </a:r>
            <a:endParaRPr lang="en-US" altLang="zh-CN" sz="2400" dirty="0"/>
          </a:p>
          <a:p>
            <a:r>
              <a:rPr lang="en-US" altLang="zh-CN" dirty="0"/>
              <a:t>SABRE </a:t>
            </a:r>
            <a:r>
              <a:rPr lang="en-US" altLang="zh-CN" sz="1600" dirty="0"/>
              <a:t>[Li et al., ASPLOS’19] </a:t>
            </a:r>
          </a:p>
          <a:p>
            <a:r>
              <a:rPr lang="en-US" altLang="zh-CN" dirty="0"/>
              <a:t>Breakdown of our approach:</a:t>
            </a:r>
          </a:p>
          <a:p>
            <a:pPr lvl="1"/>
            <a:r>
              <a:rPr lang="en-US" altLang="zh-CN" dirty="0"/>
              <a:t>CDAP-only</a:t>
            </a:r>
          </a:p>
          <a:p>
            <a:pPr lvl="1"/>
            <a:r>
              <a:rPr lang="en-US" altLang="zh-CN" dirty="0"/>
              <a:t>X-SWAP-only</a:t>
            </a:r>
          </a:p>
          <a:p>
            <a:pPr lvl="1"/>
            <a:r>
              <a:rPr lang="en-US" altLang="zh-CN" dirty="0"/>
              <a:t>CDAP + X-SWAP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Results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Improved fidelity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Improving fidelity by 10.3% and 9.7% </a:t>
            </a:r>
            <a:r>
              <a:rPr lang="en-US" altLang="zh-CN" dirty="0"/>
              <a:t>compared with SABRE</a:t>
            </a:r>
            <a:r>
              <a:rPr lang="en-US" altLang="zh-CN" sz="2400" dirty="0"/>
              <a:t> </a:t>
            </a:r>
            <a:r>
              <a:rPr lang="en-US" altLang="zh-CN" dirty="0"/>
              <a:t>and baseline on IBMQ16, respectively.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E7D7D4-B30E-4FAE-83B6-6A4AA945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5" y="3200126"/>
            <a:ext cx="8114190" cy="210781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0DDB0-F722-45C2-BD2D-69B662AA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Results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D3474-8561-4E82-95E0-17EF0A86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Reduced compilation overheads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Reducing the number of post-compilation gates by 8.6% and 11.6%</a:t>
            </a:r>
            <a:r>
              <a:rPr lang="en-US" altLang="zh-CN" dirty="0"/>
              <a:t> compared with SABRE and baseline</a:t>
            </a:r>
            <a:r>
              <a:rPr lang="en-US" altLang="zh-CN" sz="1600" dirty="0"/>
              <a:t> </a:t>
            </a:r>
            <a:r>
              <a:rPr lang="en-US" altLang="zh-CN" dirty="0"/>
              <a:t>on IBMQ50, respectively.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6578DB-1F2A-4B33-A378-3E5F7672B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89" y="3285990"/>
            <a:ext cx="8300621" cy="21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7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B7AE2-F173-46DB-92D2-392C33E0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C5B14-BD4F-4257-A4F9-C39F2F3A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Trade-off achieved between throughput and fidelity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Improving TRF by 42.9% </a:t>
            </a:r>
            <a:r>
              <a:rPr lang="en-US" altLang="zh-CN" dirty="0"/>
              <a:t>compared to separate execution cases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Improving fidelity by 5.0% </a:t>
            </a:r>
            <a:r>
              <a:rPr lang="en-US" altLang="zh-CN" dirty="0"/>
              <a:t>compared to randomly selected workloads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5040C5-D0A7-43CA-AC91-FFD54959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30" y="3790543"/>
            <a:ext cx="7239740" cy="24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33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Outline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I</a:t>
            </a:r>
            <a:r>
              <a:rPr lang="en-US" altLang="zh-CN" sz="2600" dirty="0"/>
              <a:t>ntroduction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Motivation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Designs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Evaluation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/>
              <a:t>Conclusion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Conclusion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Our work tackles the qubit mapping problem for multi-programing quantum computing</a:t>
            </a:r>
          </a:p>
          <a:p>
            <a:endParaRPr lang="en-US" altLang="zh-CN" sz="2000" b="1" dirty="0"/>
          </a:p>
          <a:p>
            <a:r>
              <a:rPr lang="en-US" altLang="zh-CN" dirty="0"/>
              <a:t>Our approach includes:</a:t>
            </a:r>
            <a:endParaRPr lang="en-US" altLang="zh-CN" b="1" i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600" dirty="0">
                <a:sym typeface="Wingdings" panose="05000000000000000000" pitchFamily="2" charset="2"/>
              </a:rPr>
              <a:t>CDAP  higher resource utilization, higher fidelity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600" dirty="0">
                <a:sym typeface="Wingdings" panose="05000000000000000000" pitchFamily="2" charset="2"/>
              </a:rPr>
              <a:t>X-SWAP  less overheads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600" dirty="0">
                <a:sym typeface="Wingdings" panose="05000000000000000000" pitchFamily="2" charset="2"/>
              </a:rPr>
              <a:t>Compilation task scheduler  fairness, trade-off between throughput and fidelity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2"/>
            <a:ext cx="7772400" cy="1362075"/>
          </a:xfrm>
        </p:spPr>
        <p:txBody>
          <a:bodyPr anchor="ctr"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22446" y="5617925"/>
            <a:ext cx="5778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This presentation and recording belong to the authors. </a:t>
            </a:r>
            <a:endParaRPr lang="en-US" altLang="zh-CN" dirty="0"/>
          </a:p>
          <a:p>
            <a:r>
              <a:rPr lang="zh-CN" altLang="en-US" dirty="0"/>
              <a:t>No distribution is allowed without the authors' permission.</a:t>
            </a:r>
          </a:p>
        </p:txBody>
      </p:sp>
      <p:sp>
        <p:nvSpPr>
          <p:cNvPr id="6" name="副标题 3"/>
          <p:cNvSpPr txBox="1"/>
          <p:nvPr/>
        </p:nvSpPr>
        <p:spPr>
          <a:xfrm>
            <a:off x="1046457" y="3956576"/>
            <a:ext cx="7051089" cy="1210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Times New Roman" panose="02020703060505090304" pitchFamily="18" charset="0"/>
                <a:ea typeface="宋体" panose="02010600030101010101" pitchFamily="2" charset="-122"/>
                <a:cs typeface="Times New Roman" panose="0202070306050509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anose="02020703060505090304" pitchFamily="18" charset="0"/>
                <a:ea typeface="宋体" panose="02010600030101010101" pitchFamily="2" charset="-122"/>
                <a:cs typeface="Times New Roman" panose="0202070306050509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703060505090304" pitchFamily="18" charset="0"/>
                <a:ea typeface="宋体" panose="02010600030101010101" pitchFamily="2" charset="-122"/>
                <a:cs typeface="Times New Roman" panose="0202070306050509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 panose="02020703060505090304" pitchFamily="18" charset="0"/>
                <a:ea typeface="宋体" panose="02010600030101010101" pitchFamily="2" charset="-122"/>
                <a:cs typeface="Times New Roman" panose="0202070306050509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 panose="02020703060505090304" pitchFamily="18" charset="0"/>
                <a:ea typeface="宋体" panose="02010600030101010101" pitchFamily="2" charset="-122"/>
                <a:cs typeface="Times New Roman" panose="02020703060505090304" pitchFamily="18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800" b="1" dirty="0">
                <a:latin typeface="Arial Bold" panose="020B0604020202090204" charset="0"/>
                <a:cs typeface="Arial Bold" panose="020B0604020202090204" charset="0"/>
              </a:rPr>
              <a:t>Lei Liu, Xinglei Dou</a:t>
            </a:r>
          </a:p>
          <a:p>
            <a:pPr algn="ctr">
              <a:lnSpc>
                <a:spcPct val="100000"/>
              </a:lnSpc>
            </a:pPr>
            <a:r>
              <a:rPr lang="en-US" altLang="zh-CN" sz="1800" b="1" dirty="0">
                <a:latin typeface="Arial Bold" panose="020B0604020202090204" charset="0"/>
                <a:cs typeface="Arial Bold" panose="020B0604020202090204" charset="0"/>
              </a:rPr>
              <a:t>Sys-Inventor Lab, SKLCA, ICT, CAS</a:t>
            </a:r>
            <a:endParaRPr lang="zh-CN" altLang="en-US" sz="1800" b="1" dirty="0"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</a:t>
            </a:r>
            <a:r>
              <a:rPr lang="en-US" altLang="zh-CN" sz="3200" dirty="0"/>
              <a:t>uantum Computing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(QC) can solve conventionally hard problems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Quantum computers are </a:t>
            </a:r>
            <a:r>
              <a:rPr lang="en-US" altLang="zh-CN" dirty="0"/>
              <a:t>accessible via cloud</a:t>
            </a:r>
          </a:p>
          <a:p>
            <a:pPr lvl="1"/>
            <a:endParaRPr lang="en-US" sz="2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01369" y="2014608"/>
            <a:ext cx="6452762" cy="1415837"/>
            <a:chOff x="1055699" y="2050548"/>
            <a:chExt cx="6452762" cy="1415837"/>
          </a:xfrm>
        </p:grpSpPr>
        <p:grpSp>
          <p:nvGrpSpPr>
            <p:cNvPr id="74" name="组合 73"/>
            <p:cNvGrpSpPr/>
            <p:nvPr/>
          </p:nvGrpSpPr>
          <p:grpSpPr>
            <a:xfrm>
              <a:off x="1055699" y="2050550"/>
              <a:ext cx="2408321" cy="1415835"/>
              <a:chOff x="322026" y="2190646"/>
              <a:chExt cx="2485666" cy="1461305"/>
            </a:xfrm>
          </p:grpSpPr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616" y="2190646"/>
                <a:ext cx="898488" cy="898488"/>
              </a:xfrm>
              <a:prstGeom prst="rect">
                <a:avLst/>
              </a:prstGeom>
            </p:spPr>
          </p:pic>
          <p:sp>
            <p:nvSpPr>
              <p:cNvPr id="81" name="文本框 80"/>
              <p:cNvSpPr txBox="1"/>
              <p:nvPr/>
            </p:nvSpPr>
            <p:spPr>
              <a:xfrm>
                <a:off x="322026" y="3111927"/>
                <a:ext cx="2485666" cy="540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90204" pitchFamily="34" charset="0"/>
                    <a:cs typeface="Arial" panose="020B0604020202090204" pitchFamily="34" charset="0"/>
                  </a:rPr>
                  <a:t>Machine learning</a:t>
                </a:r>
              </a:p>
              <a:p>
                <a:pPr algn="ctr"/>
                <a:r>
                  <a:rPr lang="en-US" altLang="zh-CN" sz="1200" dirty="0">
                    <a:latin typeface="Arial" panose="020B0604020202090204" pitchFamily="34" charset="0"/>
                    <a:cs typeface="Arial" panose="020B0604020202090204" pitchFamily="34" charset="0"/>
                  </a:rPr>
                  <a:t>[</a:t>
                </a:r>
                <a:r>
                  <a:rPr lang="en-US" altLang="zh-CN" sz="1200" dirty="0" err="1">
                    <a:latin typeface="Arial" panose="020B0604020202090204" pitchFamily="34" charset="0"/>
                    <a:cs typeface="Arial" panose="020B0604020202090204" pitchFamily="34" charset="0"/>
                  </a:rPr>
                  <a:t>Biamonte</a:t>
                </a:r>
                <a:r>
                  <a:rPr lang="en-US" altLang="zh-CN" sz="1200" dirty="0">
                    <a:latin typeface="Arial" panose="020B0604020202090204" pitchFamily="34" charset="0"/>
                    <a:cs typeface="Arial" panose="020B0604020202090204" pitchFamily="34" charset="0"/>
                  </a:rPr>
                  <a:t> et al., Nature’2017]</a:t>
                </a:r>
                <a:endParaRPr lang="zh-CN" altLang="en-US" sz="12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3380055" y="2050549"/>
              <a:ext cx="2266327" cy="1407351"/>
              <a:chOff x="3031818" y="2190647"/>
              <a:chExt cx="2339112" cy="1452549"/>
            </a:xfrm>
          </p:grpSpPr>
          <p:sp>
            <p:nvSpPr>
              <p:cNvPr id="83" name="文本框 82"/>
              <p:cNvSpPr txBox="1"/>
              <p:nvPr/>
            </p:nvSpPr>
            <p:spPr>
              <a:xfrm>
                <a:off x="3031818" y="3103172"/>
                <a:ext cx="2339112" cy="540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90204" pitchFamily="34" charset="0"/>
                    <a:cs typeface="Arial" panose="020B0604020202090204" pitchFamily="34" charset="0"/>
                  </a:rPr>
                  <a:t>Chemistry simulation</a:t>
                </a:r>
              </a:p>
              <a:p>
                <a:pPr algn="ctr"/>
                <a:r>
                  <a:rPr lang="en-US" altLang="zh-CN" sz="1200" dirty="0">
                    <a:latin typeface="Arial" panose="020B0604020202090204" pitchFamily="34" charset="0"/>
                    <a:cs typeface="Arial" panose="020B0604020202090204" pitchFamily="34" charset="0"/>
                  </a:rPr>
                  <a:t>[</a:t>
                </a:r>
                <a:r>
                  <a:rPr lang="en-US" altLang="zh-CN" sz="1200" dirty="0" err="1">
                    <a:latin typeface="Arial" panose="020B0604020202090204" pitchFamily="34" charset="0"/>
                    <a:cs typeface="Arial" panose="020B0604020202090204" pitchFamily="34" charset="0"/>
                  </a:rPr>
                  <a:t>Kandala</a:t>
                </a:r>
                <a:r>
                  <a:rPr lang="en-US" altLang="zh-CN" sz="1200" dirty="0">
                    <a:latin typeface="Arial" panose="020B0604020202090204" pitchFamily="34" charset="0"/>
                    <a:cs typeface="Arial" panose="020B0604020202090204" pitchFamily="34" charset="0"/>
                  </a:rPr>
                  <a:t> et al., Nature’2017]</a:t>
                </a:r>
                <a:endParaRPr lang="zh-CN" altLang="en-US" sz="12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pic>
            <p:nvPicPr>
              <p:cNvPr id="85" name="图片 8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52131" y="2190647"/>
                <a:ext cx="898487" cy="898487"/>
              </a:xfrm>
              <a:prstGeom prst="rect">
                <a:avLst/>
              </a:prstGeom>
            </p:spPr>
          </p:pic>
        </p:grpSp>
        <p:grpSp>
          <p:nvGrpSpPr>
            <p:cNvPr id="86" name="组合 85"/>
            <p:cNvGrpSpPr/>
            <p:nvPr/>
          </p:nvGrpSpPr>
          <p:grpSpPr>
            <a:xfrm>
              <a:off x="5764277" y="2050548"/>
              <a:ext cx="1744184" cy="1407353"/>
              <a:chOff x="5937788" y="2190646"/>
              <a:chExt cx="1800200" cy="1452551"/>
            </a:xfrm>
          </p:grpSpPr>
          <p:pic>
            <p:nvPicPr>
              <p:cNvPr id="87" name="图片 8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8644" y="2190646"/>
                <a:ext cx="898488" cy="898488"/>
              </a:xfrm>
              <a:prstGeom prst="rect">
                <a:avLst/>
              </a:prstGeom>
            </p:spPr>
          </p:pic>
          <p:sp>
            <p:nvSpPr>
              <p:cNvPr id="88" name="文本框 87"/>
              <p:cNvSpPr txBox="1"/>
              <p:nvPr/>
            </p:nvSpPr>
            <p:spPr>
              <a:xfrm>
                <a:off x="5937788" y="3103173"/>
                <a:ext cx="1800200" cy="540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90204" pitchFamily="34" charset="0"/>
                    <a:cs typeface="Arial" panose="020B0604020202090204" pitchFamily="34" charset="0"/>
                  </a:rPr>
                  <a:t>Database search</a:t>
                </a:r>
              </a:p>
              <a:p>
                <a:pPr algn="ctr"/>
                <a:r>
                  <a:rPr lang="en-US" altLang="zh-CN" sz="1200" dirty="0">
                    <a:latin typeface="Arial" panose="020B0604020202090204" pitchFamily="34" charset="0"/>
                    <a:cs typeface="Arial" panose="020B0604020202090204" pitchFamily="34" charset="0"/>
                  </a:rPr>
                  <a:t>[Grover, STOC’1996]</a:t>
                </a:r>
                <a:endParaRPr lang="zh-CN" altLang="en-US" sz="12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</p:grpSp>
      </p:grpSp>
      <p:sp>
        <p:nvSpPr>
          <p:cNvPr id="89" name="TextBox 32"/>
          <p:cNvSpPr txBox="1"/>
          <p:nvPr/>
        </p:nvSpPr>
        <p:spPr>
          <a:xfrm>
            <a:off x="2475484" y="4592987"/>
            <a:ext cx="2481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Chip topology</a:t>
            </a:r>
          </a:p>
        </p:txBody>
      </p:sp>
      <p:sp>
        <p:nvSpPr>
          <p:cNvPr id="93" name="TextBox 32"/>
          <p:cNvSpPr txBox="1"/>
          <p:nvPr/>
        </p:nvSpPr>
        <p:spPr>
          <a:xfrm>
            <a:off x="2608386" y="4311865"/>
            <a:ext cx="2216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Chip error rates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4275577" y="4088081"/>
            <a:ext cx="1720453" cy="1443049"/>
            <a:chOff x="3328684" y="4301308"/>
            <a:chExt cx="1752112" cy="1412874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004" y="4301308"/>
              <a:ext cx="1067176" cy="1067176"/>
            </a:xfrm>
            <a:prstGeom prst="rect">
              <a:avLst/>
            </a:prstGeom>
          </p:spPr>
        </p:pic>
        <p:sp>
          <p:nvSpPr>
            <p:cNvPr id="96" name="TextBox 32"/>
            <p:cNvSpPr txBox="1"/>
            <p:nvPr/>
          </p:nvSpPr>
          <p:spPr>
            <a:xfrm>
              <a:off x="3328684" y="5168629"/>
              <a:ext cx="1752112" cy="54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Quantum </a:t>
              </a:r>
            </a:p>
            <a:p>
              <a:pPr algn="ctr">
                <a:lnSpc>
                  <a:spcPts val="1800"/>
                </a:lnSpc>
              </a:pPr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Cloud Service</a:t>
              </a:r>
            </a:p>
          </p:txBody>
        </p:sp>
      </p:grpSp>
      <p:sp>
        <p:nvSpPr>
          <p:cNvPr id="97" name="矩形 96"/>
          <p:cNvSpPr/>
          <p:nvPr/>
        </p:nvSpPr>
        <p:spPr>
          <a:xfrm>
            <a:off x="2363804" y="5488938"/>
            <a:ext cx="1080178" cy="6039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Local</a:t>
            </a:r>
          </a:p>
          <a:p>
            <a:pPr algn="ctr">
              <a:lnSpc>
                <a:spcPts val="18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Compiler</a:t>
            </a:r>
            <a:endParaRPr lang="zh-CN" altLang="en-US" sz="16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98" name="直接箭头连接符 97"/>
          <p:cNvCxnSpPr>
            <a:stCxn id="123" idx="3"/>
            <a:endCxn id="97" idx="1"/>
          </p:cNvCxnSpPr>
          <p:nvPr/>
        </p:nvCxnSpPr>
        <p:spPr>
          <a:xfrm>
            <a:off x="2052429" y="5783008"/>
            <a:ext cx="311375" cy="791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/>
          <p:cNvCxnSpPr>
            <a:stCxn id="95" idx="1"/>
            <a:endCxn id="97" idx="0"/>
          </p:cNvCxnSpPr>
          <p:nvPr/>
        </p:nvCxnSpPr>
        <p:spPr>
          <a:xfrm rot="10800000" flipV="1">
            <a:off x="2903893" y="4633064"/>
            <a:ext cx="1713710" cy="8558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/>
          <p:cNvCxnSpPr>
            <a:stCxn id="97" idx="3"/>
            <a:endCxn id="96" idx="2"/>
          </p:cNvCxnSpPr>
          <p:nvPr/>
        </p:nvCxnSpPr>
        <p:spPr>
          <a:xfrm flipV="1">
            <a:off x="3443982" y="5531130"/>
            <a:ext cx="1691822" cy="25979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32"/>
          <p:cNvSpPr txBox="1"/>
          <p:nvPr/>
        </p:nvSpPr>
        <p:spPr>
          <a:xfrm>
            <a:off x="3319836" y="5770060"/>
            <a:ext cx="207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Compiled program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6196240" y="4285841"/>
            <a:ext cx="2277682" cy="2053606"/>
            <a:chOff x="6683448" y="4391875"/>
            <a:chExt cx="2319595" cy="2010664"/>
          </a:xfrm>
        </p:grpSpPr>
        <p:sp>
          <p:nvSpPr>
            <p:cNvPr id="103" name="TextBox 32"/>
            <p:cNvSpPr txBox="1"/>
            <p:nvPr/>
          </p:nvSpPr>
          <p:spPr>
            <a:xfrm>
              <a:off x="6683448" y="6010796"/>
              <a:ext cx="2319595" cy="39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Result</a:t>
              </a:r>
              <a:r>
                <a:rPr lang="en-US" altLang="zh-CN" sz="2000" i="1" dirty="0">
                  <a:latin typeface="Arial" panose="020B0604020202090204" pitchFamily="34" charset="0"/>
                  <a:cs typeface="Arial" panose="020B0604020202090204" pitchFamily="34" charset="0"/>
                </a:rPr>
                <a:t> </a:t>
              </a: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6716780" y="4391875"/>
              <a:ext cx="2025942" cy="1695493"/>
              <a:chOff x="6873431" y="4391875"/>
              <a:chExt cx="2025942" cy="1695493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7171181" y="4571463"/>
                <a:ext cx="1728192" cy="1147155"/>
                <a:chOff x="7171181" y="4571463"/>
                <a:chExt cx="1728192" cy="1147155"/>
              </a:xfrm>
            </p:grpSpPr>
            <p:cxnSp>
              <p:nvCxnSpPr>
                <p:cNvPr id="120" name="直接箭头连接符 119"/>
                <p:cNvCxnSpPr/>
                <p:nvPr/>
              </p:nvCxnSpPr>
              <p:spPr>
                <a:xfrm>
                  <a:off x="7171181" y="5717880"/>
                  <a:ext cx="1728192" cy="7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箭头连接符 120"/>
                <p:cNvCxnSpPr/>
                <p:nvPr/>
              </p:nvCxnSpPr>
              <p:spPr>
                <a:xfrm flipV="1">
                  <a:off x="7179562" y="4571463"/>
                  <a:ext cx="0" cy="11464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TextBox 32"/>
              <p:cNvSpPr txBox="1"/>
              <p:nvPr/>
            </p:nvSpPr>
            <p:spPr>
              <a:xfrm>
                <a:off x="7622593" y="5816161"/>
                <a:ext cx="749638" cy="271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90204" pitchFamily="34" charset="0"/>
                    <a:cs typeface="Arial" panose="020B0604020202090204" pitchFamily="34" charset="0"/>
                  </a:rPr>
                  <a:t>Output</a:t>
                </a:r>
                <a:endPara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sp>
            <p:nvSpPr>
              <p:cNvPr id="107" name="TextBox 32"/>
              <p:cNvSpPr txBox="1"/>
              <p:nvPr/>
            </p:nvSpPr>
            <p:spPr>
              <a:xfrm rot="16200000">
                <a:off x="6258934" y="5006372"/>
                <a:ext cx="1511089" cy="282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90204" pitchFamily="34" charset="0"/>
                    <a:cs typeface="Arial" panose="020B0604020202090204" pitchFamily="34" charset="0"/>
                  </a:rPr>
                  <a:t>Probability (%)</a:t>
                </a:r>
                <a:endPara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grpSp>
            <p:nvGrpSpPr>
              <p:cNvPr id="108" name="组合 107"/>
              <p:cNvGrpSpPr/>
              <p:nvPr/>
            </p:nvGrpSpPr>
            <p:grpSpPr>
              <a:xfrm>
                <a:off x="7194577" y="4892752"/>
                <a:ext cx="411804" cy="1038050"/>
                <a:chOff x="7194577" y="4890371"/>
                <a:chExt cx="411804" cy="1038050"/>
              </a:xfrm>
            </p:grpSpPr>
            <p:sp>
              <p:nvSpPr>
                <p:cNvPr id="118" name="矩形 117"/>
                <p:cNvSpPr/>
                <p:nvPr/>
              </p:nvSpPr>
              <p:spPr>
                <a:xfrm>
                  <a:off x="7241888" y="4890371"/>
                  <a:ext cx="317183" cy="81486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sp>
              <p:nvSpPr>
                <p:cNvPr id="119" name="TextBox 32"/>
                <p:cNvSpPr txBox="1"/>
                <p:nvPr/>
              </p:nvSpPr>
              <p:spPr>
                <a:xfrm>
                  <a:off x="7194577" y="5672281"/>
                  <a:ext cx="411804" cy="256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dirty="0">
                      <a:latin typeface="Arial" panose="020B0604020202090204" pitchFamily="34" charset="0"/>
                      <a:cs typeface="Arial" panose="020B0604020202090204" pitchFamily="34" charset="0"/>
                    </a:rPr>
                    <a:t>00</a:t>
                  </a:r>
                  <a:endParaRPr lang="en-US" altLang="zh-CN" sz="1200" dirty="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7585608" y="5211223"/>
                <a:ext cx="411804" cy="719577"/>
                <a:chOff x="7587609" y="5208842"/>
                <a:chExt cx="411804" cy="719577"/>
              </a:xfrm>
            </p:grpSpPr>
            <p:sp>
              <p:nvSpPr>
                <p:cNvPr id="116" name="矩形 115"/>
                <p:cNvSpPr/>
                <p:nvPr/>
              </p:nvSpPr>
              <p:spPr>
                <a:xfrm>
                  <a:off x="7634920" y="5208842"/>
                  <a:ext cx="317183" cy="49639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sp>
              <p:nvSpPr>
                <p:cNvPr id="117" name="TextBox 32"/>
                <p:cNvSpPr txBox="1"/>
                <p:nvPr/>
              </p:nvSpPr>
              <p:spPr>
                <a:xfrm>
                  <a:off x="7587609" y="5672280"/>
                  <a:ext cx="411804" cy="256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dirty="0">
                      <a:latin typeface="Arial" panose="020B0604020202090204" pitchFamily="34" charset="0"/>
                      <a:cs typeface="Arial" panose="020B0604020202090204" pitchFamily="34" charset="0"/>
                    </a:rPr>
                    <a:t>01</a:t>
                  </a:r>
                  <a:endParaRPr lang="en-US" altLang="zh-CN" sz="1200" dirty="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7976639" y="5459454"/>
                <a:ext cx="411804" cy="471346"/>
                <a:chOff x="7966393" y="5457073"/>
                <a:chExt cx="411804" cy="471346"/>
              </a:xfrm>
            </p:grpSpPr>
            <p:sp>
              <p:nvSpPr>
                <p:cNvPr id="114" name="矩形 113"/>
                <p:cNvSpPr/>
                <p:nvPr/>
              </p:nvSpPr>
              <p:spPr>
                <a:xfrm>
                  <a:off x="8013704" y="5457073"/>
                  <a:ext cx="317183" cy="2481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sp>
              <p:nvSpPr>
                <p:cNvPr id="115" name="TextBox 32"/>
                <p:cNvSpPr txBox="1"/>
                <p:nvPr/>
              </p:nvSpPr>
              <p:spPr>
                <a:xfrm>
                  <a:off x="7966393" y="5672279"/>
                  <a:ext cx="411804" cy="256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dirty="0">
                      <a:latin typeface="Arial" panose="020B0604020202090204" pitchFamily="34" charset="0"/>
                      <a:cs typeface="Arial" panose="020B0604020202090204" pitchFamily="34" charset="0"/>
                    </a:rPr>
                    <a:t>10</a:t>
                  </a:r>
                  <a:endParaRPr lang="en-US" altLang="zh-CN" sz="1200" dirty="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</p:grpSp>
          <p:grpSp>
            <p:nvGrpSpPr>
              <p:cNvPr id="111" name="组合 110"/>
              <p:cNvGrpSpPr/>
              <p:nvPr/>
            </p:nvGrpSpPr>
            <p:grpSpPr>
              <a:xfrm>
                <a:off x="8367671" y="5210485"/>
                <a:ext cx="411804" cy="720316"/>
                <a:chOff x="8367671" y="5208104"/>
                <a:chExt cx="411804" cy="720316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8414982" y="5208104"/>
                  <a:ext cx="317183" cy="49713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  <p:sp>
              <p:nvSpPr>
                <p:cNvPr id="113" name="TextBox 32"/>
                <p:cNvSpPr txBox="1"/>
                <p:nvPr/>
              </p:nvSpPr>
              <p:spPr>
                <a:xfrm>
                  <a:off x="8367671" y="5672280"/>
                  <a:ext cx="411804" cy="256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dirty="0">
                      <a:latin typeface="Arial" panose="020B0604020202090204" pitchFamily="34" charset="0"/>
                      <a:cs typeface="Arial" panose="020B0604020202090204" pitchFamily="34" charset="0"/>
                    </a:rPr>
                    <a:t>11</a:t>
                  </a:r>
                  <a:endParaRPr lang="en-US" altLang="zh-CN" sz="1200" dirty="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</p:grpSp>
        </p:grpSp>
      </p:grpSp>
      <p:cxnSp>
        <p:nvCxnSpPr>
          <p:cNvPr id="122" name="直接箭头连接符 121"/>
          <p:cNvCxnSpPr>
            <a:stCxn id="95" idx="3"/>
          </p:cNvCxnSpPr>
          <p:nvPr/>
        </p:nvCxnSpPr>
        <p:spPr>
          <a:xfrm flipV="1">
            <a:off x="5665496" y="4622407"/>
            <a:ext cx="495137" cy="106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972251" y="5506009"/>
            <a:ext cx="1080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Quantum program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34452" y="4617126"/>
            <a:ext cx="1165552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Problem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54" name="直接箭头连接符 53"/>
          <p:cNvCxnSpPr>
            <a:stCxn id="47" idx="2"/>
            <a:endCxn id="123" idx="0"/>
          </p:cNvCxnSpPr>
          <p:nvPr/>
        </p:nvCxnSpPr>
        <p:spPr>
          <a:xfrm flipH="1">
            <a:off x="1512340" y="4943497"/>
            <a:ext cx="4888" cy="56251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Why Multi-programming is Needed?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Contention in accessing a quantum computer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Resource under-utilization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4840867" y="4015658"/>
            <a:ext cx="3855406" cy="1869075"/>
            <a:chOff x="1283914" y="3248556"/>
            <a:chExt cx="3855406" cy="1869075"/>
          </a:xfrm>
        </p:grpSpPr>
        <p:sp>
          <p:nvSpPr>
            <p:cNvPr id="34" name="椭圆 33"/>
            <p:cNvSpPr/>
            <p:nvPr/>
          </p:nvSpPr>
          <p:spPr>
            <a:xfrm>
              <a:off x="1283914" y="3248556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Q0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685485" y="3248556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Q1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087056" y="3248556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Q2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488627" y="3248556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Q3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890198" y="3248556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Q4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291769" y="3248556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Q5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693340" y="3248556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Q6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094911" y="3248556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Q7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496482" y="3248556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Q8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898051" y="3248556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Q9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283914" y="3654953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Q10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685485" y="3654953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Q11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087056" y="3654953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Q12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488627" y="3654953"/>
              <a:ext cx="241269" cy="241269"/>
            </a:xfrm>
            <a:prstGeom prst="ellipse">
              <a:avLst/>
            </a:prstGeom>
            <a:solidFill>
              <a:srgbClr val="92D050"/>
            </a:solidFill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Q13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890198" y="3654953"/>
              <a:ext cx="241269" cy="241269"/>
            </a:xfrm>
            <a:prstGeom prst="ellipse">
              <a:avLst/>
            </a:prstGeom>
            <a:solidFill>
              <a:srgbClr val="92D050"/>
            </a:solidFill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Q14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291769" y="3654953"/>
              <a:ext cx="241269" cy="241269"/>
            </a:xfrm>
            <a:prstGeom prst="ellipse">
              <a:avLst/>
            </a:prstGeom>
            <a:solidFill>
              <a:srgbClr val="92D050"/>
            </a:solidFill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Q15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693340" y="3654953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Q16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094911" y="3654953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Q1	7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496482" y="3654953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Q18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898051" y="3654953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Q19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283914" y="4061350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Q20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685485" y="4061350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Q21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087056" y="4061350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Q22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2488627" y="4061350"/>
              <a:ext cx="241269" cy="241269"/>
            </a:xfrm>
            <a:prstGeom prst="ellipse">
              <a:avLst/>
            </a:prstGeom>
            <a:solidFill>
              <a:srgbClr val="92D050"/>
            </a:solidFill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Q23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2890198" y="4061350"/>
              <a:ext cx="241269" cy="241269"/>
            </a:xfrm>
            <a:prstGeom prst="ellipse">
              <a:avLst/>
            </a:prstGeom>
            <a:solidFill>
              <a:srgbClr val="92D050"/>
            </a:solidFill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Q24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291769" y="4061350"/>
              <a:ext cx="241269" cy="241269"/>
            </a:xfrm>
            <a:prstGeom prst="ellipse">
              <a:avLst/>
            </a:prstGeom>
            <a:solidFill>
              <a:srgbClr val="92D050"/>
            </a:solidFill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Q25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693340" y="4061350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Q26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4094911" y="4061350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Q27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496482" y="4061350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Q28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4898051" y="4061350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Q29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283914" y="4467747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Q30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1685485" y="4467747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Q31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2087056" y="4467747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Q32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2488627" y="4467747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Q33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2890198" y="4467747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Q34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291769" y="4467747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Q35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693340" y="4467747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Q36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094911" y="4467747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Q37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4496482" y="4467747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Q38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4898051" y="4467747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Q39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1283914" y="4876362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Q40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1685485" y="4876362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Q41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2087056" y="4876362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Q42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2488627" y="4876362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Q43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2890198" y="4876362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Q44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291769" y="4876362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Q45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693340" y="4876362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Q46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4094911" y="4876362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Q47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4496482" y="4876362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Q48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898051" y="4876362"/>
              <a:ext cx="241269" cy="241269"/>
            </a:xfrm>
            <a:prstGeom prst="ellipse">
              <a:avLst/>
            </a:prstGeom>
            <a:noFill/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800" dirty="0">
                  <a:latin typeface="Arial" panose="020B0604020202090204" pitchFamily="34" charset="0"/>
                  <a:cs typeface="Arial" panose="020B0604020202090204" pitchFamily="34" charset="0"/>
                </a:rPr>
                <a:t>Q49</a:t>
              </a:r>
              <a:endParaRPr lang="zh-CN" altLang="en-US" sz="8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84" name="直接连接符 83"/>
            <p:cNvCxnSpPr>
              <a:stCxn id="44" idx="0"/>
              <a:endCxn id="34" idx="4"/>
            </p:cNvCxnSpPr>
            <p:nvPr/>
          </p:nvCxnSpPr>
          <p:spPr>
            <a:xfrm flipV="1">
              <a:off x="1404549" y="3489825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35" idx="2"/>
              <a:endCxn id="34" idx="6"/>
            </p:cNvCxnSpPr>
            <p:nvPr/>
          </p:nvCxnSpPr>
          <p:spPr>
            <a:xfrm flipH="1">
              <a:off x="1525183" y="3369191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35" idx="4"/>
              <a:endCxn id="45" idx="0"/>
            </p:cNvCxnSpPr>
            <p:nvPr/>
          </p:nvCxnSpPr>
          <p:spPr>
            <a:xfrm>
              <a:off x="1806120" y="3489825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36" idx="2"/>
              <a:endCxn id="35" idx="6"/>
            </p:cNvCxnSpPr>
            <p:nvPr/>
          </p:nvCxnSpPr>
          <p:spPr>
            <a:xfrm flipH="1">
              <a:off x="1926754" y="3369191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37" idx="2"/>
              <a:endCxn id="36" idx="6"/>
            </p:cNvCxnSpPr>
            <p:nvPr/>
          </p:nvCxnSpPr>
          <p:spPr>
            <a:xfrm flipH="1">
              <a:off x="2328325" y="3369191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38" idx="2"/>
              <a:endCxn id="37" idx="6"/>
            </p:cNvCxnSpPr>
            <p:nvPr/>
          </p:nvCxnSpPr>
          <p:spPr>
            <a:xfrm flipH="1">
              <a:off x="2729896" y="3369191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39" idx="2"/>
              <a:endCxn id="38" idx="6"/>
            </p:cNvCxnSpPr>
            <p:nvPr/>
          </p:nvCxnSpPr>
          <p:spPr>
            <a:xfrm flipH="1">
              <a:off x="3131467" y="3369191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40" idx="2"/>
              <a:endCxn id="39" idx="6"/>
            </p:cNvCxnSpPr>
            <p:nvPr/>
          </p:nvCxnSpPr>
          <p:spPr>
            <a:xfrm flipH="1">
              <a:off x="3533038" y="3369191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41" idx="2"/>
              <a:endCxn id="40" idx="6"/>
            </p:cNvCxnSpPr>
            <p:nvPr/>
          </p:nvCxnSpPr>
          <p:spPr>
            <a:xfrm flipH="1">
              <a:off x="3934609" y="3369191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42" idx="2"/>
              <a:endCxn id="41" idx="6"/>
            </p:cNvCxnSpPr>
            <p:nvPr/>
          </p:nvCxnSpPr>
          <p:spPr>
            <a:xfrm flipH="1">
              <a:off x="4336180" y="3369191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43" idx="2"/>
              <a:endCxn id="42" idx="6"/>
            </p:cNvCxnSpPr>
            <p:nvPr/>
          </p:nvCxnSpPr>
          <p:spPr>
            <a:xfrm flipH="1">
              <a:off x="4737751" y="3369191"/>
              <a:ext cx="160300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52" idx="1"/>
              <a:endCxn id="41" idx="5"/>
            </p:cNvCxnSpPr>
            <p:nvPr/>
          </p:nvCxnSpPr>
          <p:spPr>
            <a:xfrm flipH="1" flipV="1">
              <a:off x="4300847" y="3454492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52" idx="5"/>
              <a:endCxn id="63" idx="1"/>
            </p:cNvCxnSpPr>
            <p:nvPr/>
          </p:nvCxnSpPr>
          <p:spPr>
            <a:xfrm>
              <a:off x="4702418" y="3860889"/>
              <a:ext cx="230966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51" idx="7"/>
              <a:endCxn id="42" idx="3"/>
            </p:cNvCxnSpPr>
            <p:nvPr/>
          </p:nvCxnSpPr>
          <p:spPr>
            <a:xfrm flipV="1">
              <a:off x="4300847" y="3454492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60" idx="7"/>
              <a:endCxn id="51" idx="3"/>
            </p:cNvCxnSpPr>
            <p:nvPr/>
          </p:nvCxnSpPr>
          <p:spPr>
            <a:xfrm flipV="1">
              <a:off x="3899276" y="3860889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69" idx="7"/>
              <a:endCxn id="60" idx="3"/>
            </p:cNvCxnSpPr>
            <p:nvPr/>
          </p:nvCxnSpPr>
          <p:spPr>
            <a:xfrm flipV="1">
              <a:off x="3497705" y="4267286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78" idx="7"/>
              <a:endCxn id="69" idx="3"/>
            </p:cNvCxnSpPr>
            <p:nvPr/>
          </p:nvCxnSpPr>
          <p:spPr>
            <a:xfrm flipV="1">
              <a:off x="3096134" y="4673683"/>
              <a:ext cx="230968" cy="238012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78" idx="6"/>
              <a:endCxn id="79" idx="2"/>
            </p:cNvCxnSpPr>
            <p:nvPr/>
          </p:nvCxnSpPr>
          <p:spPr>
            <a:xfrm>
              <a:off x="3131467" y="4996997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68" idx="5"/>
              <a:endCxn id="79" idx="1"/>
            </p:cNvCxnSpPr>
            <p:nvPr/>
          </p:nvCxnSpPr>
          <p:spPr>
            <a:xfrm>
              <a:off x="3096134" y="4673683"/>
              <a:ext cx="230968" cy="238012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57" idx="5"/>
              <a:endCxn id="68" idx="1"/>
            </p:cNvCxnSpPr>
            <p:nvPr/>
          </p:nvCxnSpPr>
          <p:spPr>
            <a:xfrm>
              <a:off x="2694563" y="4267286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46" idx="5"/>
              <a:endCxn id="57" idx="1"/>
            </p:cNvCxnSpPr>
            <p:nvPr/>
          </p:nvCxnSpPr>
          <p:spPr>
            <a:xfrm>
              <a:off x="2292992" y="3860889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35" idx="5"/>
              <a:endCxn id="46" idx="1"/>
            </p:cNvCxnSpPr>
            <p:nvPr/>
          </p:nvCxnSpPr>
          <p:spPr>
            <a:xfrm>
              <a:off x="1891421" y="3454492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36" idx="3"/>
              <a:endCxn id="45" idx="7"/>
            </p:cNvCxnSpPr>
            <p:nvPr/>
          </p:nvCxnSpPr>
          <p:spPr>
            <a:xfrm flipH="1">
              <a:off x="1891421" y="3454492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36" idx="4"/>
              <a:endCxn id="46" idx="0"/>
            </p:cNvCxnSpPr>
            <p:nvPr/>
          </p:nvCxnSpPr>
          <p:spPr>
            <a:xfrm>
              <a:off x="2207691" y="3489825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45" idx="3"/>
              <a:endCxn id="54" idx="7"/>
            </p:cNvCxnSpPr>
            <p:nvPr/>
          </p:nvCxnSpPr>
          <p:spPr>
            <a:xfrm flipH="1">
              <a:off x="1489850" y="3860889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54" idx="0"/>
              <a:endCxn id="44" idx="4"/>
            </p:cNvCxnSpPr>
            <p:nvPr/>
          </p:nvCxnSpPr>
          <p:spPr>
            <a:xfrm flipV="1">
              <a:off x="1404549" y="3896222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64" idx="0"/>
              <a:endCxn id="54" idx="4"/>
            </p:cNvCxnSpPr>
            <p:nvPr/>
          </p:nvCxnSpPr>
          <p:spPr>
            <a:xfrm flipV="1">
              <a:off x="1404549" y="4302619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74" idx="0"/>
              <a:endCxn id="64" idx="4"/>
            </p:cNvCxnSpPr>
            <p:nvPr/>
          </p:nvCxnSpPr>
          <p:spPr>
            <a:xfrm flipV="1">
              <a:off x="1404549" y="4709016"/>
              <a:ext cx="0" cy="167346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55" idx="0"/>
              <a:endCxn id="45" idx="4"/>
            </p:cNvCxnSpPr>
            <p:nvPr/>
          </p:nvCxnSpPr>
          <p:spPr>
            <a:xfrm flipV="1">
              <a:off x="1806120" y="3896222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65" idx="0"/>
              <a:endCxn id="55" idx="4"/>
            </p:cNvCxnSpPr>
            <p:nvPr/>
          </p:nvCxnSpPr>
          <p:spPr>
            <a:xfrm flipV="1">
              <a:off x="1806120" y="4302619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75" idx="0"/>
              <a:endCxn id="65" idx="4"/>
            </p:cNvCxnSpPr>
            <p:nvPr/>
          </p:nvCxnSpPr>
          <p:spPr>
            <a:xfrm flipV="1">
              <a:off x="1806120" y="4709016"/>
              <a:ext cx="0" cy="167346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56" idx="0"/>
              <a:endCxn id="46" idx="4"/>
            </p:cNvCxnSpPr>
            <p:nvPr/>
          </p:nvCxnSpPr>
          <p:spPr>
            <a:xfrm flipV="1">
              <a:off x="2207691" y="3896222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56" idx="4"/>
              <a:endCxn id="66" idx="0"/>
            </p:cNvCxnSpPr>
            <p:nvPr/>
          </p:nvCxnSpPr>
          <p:spPr>
            <a:xfrm>
              <a:off x="2207691" y="4302619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66" idx="4"/>
              <a:endCxn id="76" idx="0"/>
            </p:cNvCxnSpPr>
            <p:nvPr/>
          </p:nvCxnSpPr>
          <p:spPr>
            <a:xfrm>
              <a:off x="2207691" y="4709016"/>
              <a:ext cx="0" cy="167346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67" idx="4"/>
              <a:endCxn id="77" idx="0"/>
            </p:cNvCxnSpPr>
            <p:nvPr/>
          </p:nvCxnSpPr>
          <p:spPr>
            <a:xfrm>
              <a:off x="2609262" y="4709016"/>
              <a:ext cx="0" cy="167346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57" idx="4"/>
              <a:endCxn id="67" idx="0"/>
            </p:cNvCxnSpPr>
            <p:nvPr/>
          </p:nvCxnSpPr>
          <p:spPr>
            <a:xfrm>
              <a:off x="2609262" y="4302619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47" idx="4"/>
              <a:endCxn id="57" idx="0"/>
            </p:cNvCxnSpPr>
            <p:nvPr/>
          </p:nvCxnSpPr>
          <p:spPr>
            <a:xfrm>
              <a:off x="2609262" y="3896222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37" idx="4"/>
              <a:endCxn id="47" idx="0"/>
            </p:cNvCxnSpPr>
            <p:nvPr/>
          </p:nvCxnSpPr>
          <p:spPr>
            <a:xfrm>
              <a:off x="2609262" y="3489825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38" idx="4"/>
              <a:endCxn id="48" idx="0"/>
            </p:cNvCxnSpPr>
            <p:nvPr/>
          </p:nvCxnSpPr>
          <p:spPr>
            <a:xfrm>
              <a:off x="3010833" y="3489825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48" idx="4"/>
              <a:endCxn id="58" idx="0"/>
            </p:cNvCxnSpPr>
            <p:nvPr/>
          </p:nvCxnSpPr>
          <p:spPr>
            <a:xfrm>
              <a:off x="3010833" y="3896222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58" idx="4"/>
              <a:endCxn id="68" idx="0"/>
            </p:cNvCxnSpPr>
            <p:nvPr/>
          </p:nvCxnSpPr>
          <p:spPr>
            <a:xfrm>
              <a:off x="3010833" y="4302619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68" idx="4"/>
              <a:endCxn id="78" idx="0"/>
            </p:cNvCxnSpPr>
            <p:nvPr/>
          </p:nvCxnSpPr>
          <p:spPr>
            <a:xfrm>
              <a:off x="3010833" y="4709016"/>
              <a:ext cx="0" cy="167346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45" idx="2"/>
              <a:endCxn id="44" idx="6"/>
            </p:cNvCxnSpPr>
            <p:nvPr/>
          </p:nvCxnSpPr>
          <p:spPr>
            <a:xfrm flipH="1">
              <a:off x="1525183" y="3775588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55" idx="2"/>
              <a:endCxn id="54" idx="6"/>
            </p:cNvCxnSpPr>
            <p:nvPr/>
          </p:nvCxnSpPr>
          <p:spPr>
            <a:xfrm flipH="1">
              <a:off x="1525183" y="4181985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65" idx="2"/>
              <a:endCxn id="64" idx="6"/>
            </p:cNvCxnSpPr>
            <p:nvPr/>
          </p:nvCxnSpPr>
          <p:spPr>
            <a:xfrm flipH="1">
              <a:off x="1525183" y="4588382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75" idx="2"/>
              <a:endCxn id="74" idx="6"/>
            </p:cNvCxnSpPr>
            <p:nvPr/>
          </p:nvCxnSpPr>
          <p:spPr>
            <a:xfrm flipH="1">
              <a:off x="1525183" y="4996997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44" idx="5"/>
              <a:endCxn id="55" idx="1"/>
            </p:cNvCxnSpPr>
            <p:nvPr/>
          </p:nvCxnSpPr>
          <p:spPr>
            <a:xfrm>
              <a:off x="1489850" y="3860889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66" idx="1"/>
              <a:endCxn id="55" idx="5"/>
            </p:cNvCxnSpPr>
            <p:nvPr/>
          </p:nvCxnSpPr>
          <p:spPr>
            <a:xfrm flipH="1" flipV="1">
              <a:off x="1891421" y="4267286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65" idx="7"/>
              <a:endCxn id="56" idx="3"/>
            </p:cNvCxnSpPr>
            <p:nvPr/>
          </p:nvCxnSpPr>
          <p:spPr>
            <a:xfrm flipV="1">
              <a:off x="1891421" y="4267286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77" idx="1"/>
              <a:endCxn id="66" idx="5"/>
            </p:cNvCxnSpPr>
            <p:nvPr/>
          </p:nvCxnSpPr>
          <p:spPr>
            <a:xfrm flipH="1" flipV="1">
              <a:off x="2292992" y="4673683"/>
              <a:ext cx="230968" cy="238012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76" idx="7"/>
              <a:endCxn id="67" idx="3"/>
            </p:cNvCxnSpPr>
            <p:nvPr/>
          </p:nvCxnSpPr>
          <p:spPr>
            <a:xfrm flipV="1">
              <a:off x="2292992" y="4673683"/>
              <a:ext cx="230968" cy="238012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47" idx="3"/>
              <a:endCxn id="56" idx="7"/>
            </p:cNvCxnSpPr>
            <p:nvPr/>
          </p:nvCxnSpPr>
          <p:spPr>
            <a:xfrm flipH="1">
              <a:off x="2292992" y="3860889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75" idx="1"/>
              <a:endCxn id="64" idx="5"/>
            </p:cNvCxnSpPr>
            <p:nvPr/>
          </p:nvCxnSpPr>
          <p:spPr>
            <a:xfrm flipH="1" flipV="1">
              <a:off x="1489850" y="4673683"/>
              <a:ext cx="230968" cy="238012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74" idx="7"/>
              <a:endCxn id="65" idx="3"/>
            </p:cNvCxnSpPr>
            <p:nvPr/>
          </p:nvCxnSpPr>
          <p:spPr>
            <a:xfrm flipV="1">
              <a:off x="1489850" y="4673683"/>
              <a:ext cx="230968" cy="238012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48" idx="1"/>
              <a:endCxn id="37" idx="5"/>
            </p:cNvCxnSpPr>
            <p:nvPr/>
          </p:nvCxnSpPr>
          <p:spPr>
            <a:xfrm flipH="1" flipV="1">
              <a:off x="2694563" y="3454492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47" idx="7"/>
              <a:endCxn id="38" idx="3"/>
            </p:cNvCxnSpPr>
            <p:nvPr/>
          </p:nvCxnSpPr>
          <p:spPr>
            <a:xfrm flipV="1">
              <a:off x="2694563" y="3454492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50" idx="1"/>
              <a:endCxn id="39" idx="5"/>
            </p:cNvCxnSpPr>
            <p:nvPr/>
          </p:nvCxnSpPr>
          <p:spPr>
            <a:xfrm flipH="1" flipV="1">
              <a:off x="3497705" y="3454492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49" idx="7"/>
              <a:endCxn id="40" idx="3"/>
            </p:cNvCxnSpPr>
            <p:nvPr/>
          </p:nvCxnSpPr>
          <p:spPr>
            <a:xfrm flipV="1">
              <a:off x="3497705" y="3454492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67" idx="7"/>
              <a:endCxn id="58" idx="3"/>
            </p:cNvCxnSpPr>
            <p:nvPr/>
          </p:nvCxnSpPr>
          <p:spPr>
            <a:xfrm flipV="1">
              <a:off x="2694563" y="4267286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48" idx="5"/>
              <a:endCxn id="59" idx="1"/>
            </p:cNvCxnSpPr>
            <p:nvPr/>
          </p:nvCxnSpPr>
          <p:spPr>
            <a:xfrm>
              <a:off x="3096134" y="3860889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58" idx="7"/>
              <a:endCxn id="49" idx="3"/>
            </p:cNvCxnSpPr>
            <p:nvPr/>
          </p:nvCxnSpPr>
          <p:spPr>
            <a:xfrm flipV="1">
              <a:off x="3096134" y="3860889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70" idx="5"/>
              <a:endCxn id="81" idx="1"/>
            </p:cNvCxnSpPr>
            <p:nvPr/>
          </p:nvCxnSpPr>
          <p:spPr>
            <a:xfrm>
              <a:off x="3899276" y="4673683"/>
              <a:ext cx="230968" cy="238012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80" idx="7"/>
              <a:endCxn id="71" idx="3"/>
            </p:cNvCxnSpPr>
            <p:nvPr/>
          </p:nvCxnSpPr>
          <p:spPr>
            <a:xfrm flipV="1">
              <a:off x="3899276" y="4673683"/>
              <a:ext cx="230968" cy="238012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70" idx="1"/>
              <a:endCxn id="59" idx="5"/>
            </p:cNvCxnSpPr>
            <p:nvPr/>
          </p:nvCxnSpPr>
          <p:spPr>
            <a:xfrm flipH="1" flipV="1">
              <a:off x="3497705" y="4267286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61" idx="5"/>
              <a:endCxn id="72" idx="1"/>
            </p:cNvCxnSpPr>
            <p:nvPr/>
          </p:nvCxnSpPr>
          <p:spPr>
            <a:xfrm>
              <a:off x="4300847" y="4267286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71" idx="7"/>
              <a:endCxn id="62" idx="3"/>
            </p:cNvCxnSpPr>
            <p:nvPr/>
          </p:nvCxnSpPr>
          <p:spPr>
            <a:xfrm flipV="1">
              <a:off x="4300847" y="4267286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72" idx="5"/>
              <a:endCxn id="83" idx="1"/>
            </p:cNvCxnSpPr>
            <p:nvPr/>
          </p:nvCxnSpPr>
          <p:spPr>
            <a:xfrm>
              <a:off x="4702418" y="4673683"/>
              <a:ext cx="230966" cy="238012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82" idx="7"/>
              <a:endCxn id="73" idx="3"/>
            </p:cNvCxnSpPr>
            <p:nvPr/>
          </p:nvCxnSpPr>
          <p:spPr>
            <a:xfrm flipV="1">
              <a:off x="4702418" y="4673683"/>
              <a:ext cx="230966" cy="238012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stCxn id="53" idx="3"/>
              <a:endCxn id="62" idx="7"/>
            </p:cNvCxnSpPr>
            <p:nvPr/>
          </p:nvCxnSpPr>
          <p:spPr>
            <a:xfrm flipH="1">
              <a:off x="4702418" y="3860889"/>
              <a:ext cx="230966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stCxn id="50" idx="5"/>
              <a:endCxn id="61" idx="1"/>
            </p:cNvCxnSpPr>
            <p:nvPr/>
          </p:nvCxnSpPr>
          <p:spPr>
            <a:xfrm>
              <a:off x="3899276" y="3860889"/>
              <a:ext cx="230968" cy="235794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>
              <a:stCxn id="46" idx="2"/>
              <a:endCxn id="45" idx="6"/>
            </p:cNvCxnSpPr>
            <p:nvPr/>
          </p:nvCxnSpPr>
          <p:spPr>
            <a:xfrm flipH="1">
              <a:off x="1926754" y="3775588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stCxn id="56" idx="2"/>
              <a:endCxn id="55" idx="6"/>
            </p:cNvCxnSpPr>
            <p:nvPr/>
          </p:nvCxnSpPr>
          <p:spPr>
            <a:xfrm flipH="1">
              <a:off x="1926754" y="4181985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>
              <a:stCxn id="66" idx="2"/>
              <a:endCxn id="65" idx="6"/>
            </p:cNvCxnSpPr>
            <p:nvPr/>
          </p:nvCxnSpPr>
          <p:spPr>
            <a:xfrm flipH="1">
              <a:off x="1926754" y="4588382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>
              <a:stCxn id="76" idx="2"/>
              <a:endCxn id="75" idx="6"/>
            </p:cNvCxnSpPr>
            <p:nvPr/>
          </p:nvCxnSpPr>
          <p:spPr>
            <a:xfrm flipH="1">
              <a:off x="1926754" y="4996997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>
              <a:stCxn id="47" idx="2"/>
              <a:endCxn id="46" idx="6"/>
            </p:cNvCxnSpPr>
            <p:nvPr/>
          </p:nvCxnSpPr>
          <p:spPr>
            <a:xfrm flipH="1">
              <a:off x="2328325" y="3775588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>
              <a:stCxn id="57" idx="2"/>
              <a:endCxn id="56" idx="6"/>
            </p:cNvCxnSpPr>
            <p:nvPr/>
          </p:nvCxnSpPr>
          <p:spPr>
            <a:xfrm flipH="1">
              <a:off x="2328325" y="4181985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67" idx="2"/>
              <a:endCxn id="66" idx="6"/>
            </p:cNvCxnSpPr>
            <p:nvPr/>
          </p:nvCxnSpPr>
          <p:spPr>
            <a:xfrm flipH="1">
              <a:off x="2328325" y="4588382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stCxn id="77" idx="2"/>
              <a:endCxn id="76" idx="6"/>
            </p:cNvCxnSpPr>
            <p:nvPr/>
          </p:nvCxnSpPr>
          <p:spPr>
            <a:xfrm flipH="1">
              <a:off x="2328325" y="4996997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48" idx="2"/>
              <a:endCxn id="47" idx="6"/>
            </p:cNvCxnSpPr>
            <p:nvPr/>
          </p:nvCxnSpPr>
          <p:spPr>
            <a:xfrm flipH="1">
              <a:off x="2729896" y="3775588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58" idx="2"/>
              <a:endCxn id="57" idx="6"/>
            </p:cNvCxnSpPr>
            <p:nvPr/>
          </p:nvCxnSpPr>
          <p:spPr>
            <a:xfrm flipH="1">
              <a:off x="2729896" y="4181985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68" idx="2"/>
              <a:endCxn id="67" idx="6"/>
            </p:cNvCxnSpPr>
            <p:nvPr/>
          </p:nvCxnSpPr>
          <p:spPr>
            <a:xfrm flipH="1">
              <a:off x="2729896" y="4588382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78" idx="2"/>
              <a:endCxn id="77" idx="6"/>
            </p:cNvCxnSpPr>
            <p:nvPr/>
          </p:nvCxnSpPr>
          <p:spPr>
            <a:xfrm flipH="1">
              <a:off x="2729896" y="4996997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49" idx="2"/>
              <a:endCxn id="48" idx="6"/>
            </p:cNvCxnSpPr>
            <p:nvPr/>
          </p:nvCxnSpPr>
          <p:spPr>
            <a:xfrm flipH="1">
              <a:off x="3131467" y="3775588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stCxn id="59" idx="2"/>
              <a:endCxn id="58" idx="6"/>
            </p:cNvCxnSpPr>
            <p:nvPr/>
          </p:nvCxnSpPr>
          <p:spPr>
            <a:xfrm flipH="1">
              <a:off x="3131467" y="4181985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69" idx="2"/>
              <a:endCxn id="68" idx="6"/>
            </p:cNvCxnSpPr>
            <p:nvPr/>
          </p:nvCxnSpPr>
          <p:spPr>
            <a:xfrm flipH="1">
              <a:off x="3131467" y="4588382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50" idx="2"/>
              <a:endCxn id="49" idx="6"/>
            </p:cNvCxnSpPr>
            <p:nvPr/>
          </p:nvCxnSpPr>
          <p:spPr>
            <a:xfrm flipH="1">
              <a:off x="3533038" y="3775588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60" idx="2"/>
              <a:endCxn id="59" idx="6"/>
            </p:cNvCxnSpPr>
            <p:nvPr/>
          </p:nvCxnSpPr>
          <p:spPr>
            <a:xfrm flipH="1">
              <a:off x="3533038" y="4181985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70" idx="2"/>
              <a:endCxn id="69" idx="6"/>
            </p:cNvCxnSpPr>
            <p:nvPr/>
          </p:nvCxnSpPr>
          <p:spPr>
            <a:xfrm flipH="1">
              <a:off x="3533038" y="4588382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80" idx="2"/>
              <a:endCxn id="79" idx="6"/>
            </p:cNvCxnSpPr>
            <p:nvPr/>
          </p:nvCxnSpPr>
          <p:spPr>
            <a:xfrm flipH="1">
              <a:off x="3533038" y="4996997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>
              <a:stCxn id="39" idx="4"/>
              <a:endCxn id="49" idx="0"/>
            </p:cNvCxnSpPr>
            <p:nvPr/>
          </p:nvCxnSpPr>
          <p:spPr>
            <a:xfrm>
              <a:off x="3412404" y="3489825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>
              <a:stCxn id="49" idx="4"/>
              <a:endCxn id="59" idx="0"/>
            </p:cNvCxnSpPr>
            <p:nvPr/>
          </p:nvCxnSpPr>
          <p:spPr>
            <a:xfrm>
              <a:off x="3412404" y="3896222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59" idx="4"/>
              <a:endCxn id="69" idx="0"/>
            </p:cNvCxnSpPr>
            <p:nvPr/>
          </p:nvCxnSpPr>
          <p:spPr>
            <a:xfrm>
              <a:off x="3412404" y="4302619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69" idx="4"/>
              <a:endCxn id="79" idx="0"/>
            </p:cNvCxnSpPr>
            <p:nvPr/>
          </p:nvCxnSpPr>
          <p:spPr>
            <a:xfrm>
              <a:off x="3412404" y="4709016"/>
              <a:ext cx="0" cy="167346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40" idx="4"/>
              <a:endCxn id="50" idx="0"/>
            </p:cNvCxnSpPr>
            <p:nvPr/>
          </p:nvCxnSpPr>
          <p:spPr>
            <a:xfrm>
              <a:off x="3813975" y="3489825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50" idx="4"/>
              <a:endCxn id="60" idx="0"/>
            </p:cNvCxnSpPr>
            <p:nvPr/>
          </p:nvCxnSpPr>
          <p:spPr>
            <a:xfrm>
              <a:off x="3813975" y="3896222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60" idx="4"/>
              <a:endCxn id="70" idx="0"/>
            </p:cNvCxnSpPr>
            <p:nvPr/>
          </p:nvCxnSpPr>
          <p:spPr>
            <a:xfrm>
              <a:off x="3813975" y="4302619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70" idx="4"/>
              <a:endCxn id="80" idx="0"/>
            </p:cNvCxnSpPr>
            <p:nvPr/>
          </p:nvCxnSpPr>
          <p:spPr>
            <a:xfrm>
              <a:off x="3813975" y="4709016"/>
              <a:ext cx="0" cy="167346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41" idx="4"/>
              <a:endCxn id="51" idx="0"/>
            </p:cNvCxnSpPr>
            <p:nvPr/>
          </p:nvCxnSpPr>
          <p:spPr>
            <a:xfrm>
              <a:off x="4215546" y="3489825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51" idx="4"/>
              <a:endCxn id="61" idx="0"/>
            </p:cNvCxnSpPr>
            <p:nvPr/>
          </p:nvCxnSpPr>
          <p:spPr>
            <a:xfrm>
              <a:off x="4215546" y="3896222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61" idx="4"/>
              <a:endCxn id="71" idx="0"/>
            </p:cNvCxnSpPr>
            <p:nvPr/>
          </p:nvCxnSpPr>
          <p:spPr>
            <a:xfrm>
              <a:off x="4215546" y="4302619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stCxn id="71" idx="4"/>
              <a:endCxn id="81" idx="0"/>
            </p:cNvCxnSpPr>
            <p:nvPr/>
          </p:nvCxnSpPr>
          <p:spPr>
            <a:xfrm>
              <a:off x="4215546" y="4709016"/>
              <a:ext cx="0" cy="167346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42" idx="4"/>
              <a:endCxn id="52" idx="0"/>
            </p:cNvCxnSpPr>
            <p:nvPr/>
          </p:nvCxnSpPr>
          <p:spPr>
            <a:xfrm>
              <a:off x="4617117" y="3489825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52" idx="4"/>
              <a:endCxn id="62" idx="0"/>
            </p:cNvCxnSpPr>
            <p:nvPr/>
          </p:nvCxnSpPr>
          <p:spPr>
            <a:xfrm>
              <a:off x="4617117" y="3896222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62" idx="4"/>
              <a:endCxn id="72" idx="0"/>
            </p:cNvCxnSpPr>
            <p:nvPr/>
          </p:nvCxnSpPr>
          <p:spPr>
            <a:xfrm>
              <a:off x="4617117" y="4302619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stCxn id="72" idx="4"/>
              <a:endCxn id="82" idx="0"/>
            </p:cNvCxnSpPr>
            <p:nvPr/>
          </p:nvCxnSpPr>
          <p:spPr>
            <a:xfrm>
              <a:off x="4617117" y="4709016"/>
              <a:ext cx="0" cy="167346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43" idx="4"/>
              <a:endCxn id="53" idx="0"/>
            </p:cNvCxnSpPr>
            <p:nvPr/>
          </p:nvCxnSpPr>
          <p:spPr>
            <a:xfrm>
              <a:off x="5018686" y="3489825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stCxn id="53" idx="4"/>
              <a:endCxn id="63" idx="0"/>
            </p:cNvCxnSpPr>
            <p:nvPr/>
          </p:nvCxnSpPr>
          <p:spPr>
            <a:xfrm>
              <a:off x="5018686" y="3896222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63" idx="4"/>
              <a:endCxn id="73" idx="0"/>
            </p:cNvCxnSpPr>
            <p:nvPr/>
          </p:nvCxnSpPr>
          <p:spPr>
            <a:xfrm>
              <a:off x="5018686" y="4302619"/>
              <a:ext cx="0" cy="165128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stCxn id="73" idx="4"/>
              <a:endCxn id="83" idx="0"/>
            </p:cNvCxnSpPr>
            <p:nvPr/>
          </p:nvCxnSpPr>
          <p:spPr>
            <a:xfrm>
              <a:off x="5018686" y="4709016"/>
              <a:ext cx="0" cy="167346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81" idx="6"/>
              <a:endCxn id="82" idx="2"/>
            </p:cNvCxnSpPr>
            <p:nvPr/>
          </p:nvCxnSpPr>
          <p:spPr>
            <a:xfrm>
              <a:off x="4336180" y="4996997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51" idx="2"/>
              <a:endCxn id="50" idx="6"/>
            </p:cNvCxnSpPr>
            <p:nvPr/>
          </p:nvCxnSpPr>
          <p:spPr>
            <a:xfrm flipH="1">
              <a:off x="3934609" y="3775588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61" idx="2"/>
              <a:endCxn id="60" idx="6"/>
            </p:cNvCxnSpPr>
            <p:nvPr/>
          </p:nvCxnSpPr>
          <p:spPr>
            <a:xfrm flipH="1">
              <a:off x="3934609" y="4181985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71" idx="2"/>
              <a:endCxn id="70" idx="6"/>
            </p:cNvCxnSpPr>
            <p:nvPr/>
          </p:nvCxnSpPr>
          <p:spPr>
            <a:xfrm flipH="1">
              <a:off x="3934609" y="4588382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81" idx="2"/>
              <a:endCxn id="80" idx="6"/>
            </p:cNvCxnSpPr>
            <p:nvPr/>
          </p:nvCxnSpPr>
          <p:spPr>
            <a:xfrm flipH="1">
              <a:off x="3934609" y="4996997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52" idx="2"/>
              <a:endCxn id="51" idx="6"/>
            </p:cNvCxnSpPr>
            <p:nvPr/>
          </p:nvCxnSpPr>
          <p:spPr>
            <a:xfrm flipH="1">
              <a:off x="4336180" y="3775588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62" idx="2"/>
              <a:endCxn id="61" idx="6"/>
            </p:cNvCxnSpPr>
            <p:nvPr/>
          </p:nvCxnSpPr>
          <p:spPr>
            <a:xfrm flipH="1">
              <a:off x="4336180" y="4181985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72" idx="2"/>
              <a:endCxn id="71" idx="6"/>
            </p:cNvCxnSpPr>
            <p:nvPr/>
          </p:nvCxnSpPr>
          <p:spPr>
            <a:xfrm flipH="1">
              <a:off x="4336180" y="4588382"/>
              <a:ext cx="160302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stCxn id="53" idx="2"/>
              <a:endCxn id="52" idx="6"/>
            </p:cNvCxnSpPr>
            <p:nvPr/>
          </p:nvCxnSpPr>
          <p:spPr>
            <a:xfrm flipH="1">
              <a:off x="4737751" y="3775588"/>
              <a:ext cx="160300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>
              <a:stCxn id="63" idx="2"/>
              <a:endCxn id="62" idx="6"/>
            </p:cNvCxnSpPr>
            <p:nvPr/>
          </p:nvCxnSpPr>
          <p:spPr>
            <a:xfrm flipH="1">
              <a:off x="4737751" y="4181985"/>
              <a:ext cx="160300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>
              <a:stCxn id="73" idx="2"/>
              <a:endCxn id="72" idx="6"/>
            </p:cNvCxnSpPr>
            <p:nvPr/>
          </p:nvCxnSpPr>
          <p:spPr>
            <a:xfrm flipH="1">
              <a:off x="4737751" y="4588382"/>
              <a:ext cx="160300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>
              <a:stCxn id="83" idx="2"/>
              <a:endCxn id="82" idx="6"/>
            </p:cNvCxnSpPr>
            <p:nvPr/>
          </p:nvCxnSpPr>
          <p:spPr>
            <a:xfrm flipH="1">
              <a:off x="4737751" y="4996997"/>
              <a:ext cx="160300" cy="0"/>
            </a:xfrm>
            <a:prstGeom prst="line">
              <a:avLst/>
            </a:prstGeom>
            <a:ln w="12700">
              <a:headEnd type="triangl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6" name="组合 215"/>
          <p:cNvGrpSpPr/>
          <p:nvPr/>
        </p:nvGrpSpPr>
        <p:grpSpPr>
          <a:xfrm>
            <a:off x="667824" y="3748995"/>
            <a:ext cx="1821065" cy="2371623"/>
            <a:chOff x="1774020" y="3184820"/>
            <a:chExt cx="1821065" cy="2371623"/>
          </a:xfrm>
        </p:grpSpPr>
        <p:grpSp>
          <p:nvGrpSpPr>
            <p:cNvPr id="27" name="组合 26"/>
            <p:cNvGrpSpPr/>
            <p:nvPr/>
          </p:nvGrpSpPr>
          <p:grpSpPr>
            <a:xfrm>
              <a:off x="1774020" y="4348036"/>
              <a:ext cx="1821065" cy="1208407"/>
              <a:chOff x="242053" y="5469646"/>
              <a:chExt cx="1821065" cy="1208407"/>
            </a:xfrm>
          </p:grpSpPr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583" r="42731"/>
              <a:stretch>
                <a:fillRect/>
              </a:stretch>
            </p:blipFill>
            <p:spPr>
              <a:xfrm>
                <a:off x="370238" y="5469646"/>
                <a:ext cx="1599899" cy="910140"/>
              </a:xfrm>
              <a:prstGeom prst="rect">
                <a:avLst/>
              </a:prstGeom>
            </p:spPr>
          </p:pic>
          <p:sp>
            <p:nvSpPr>
              <p:cNvPr id="29" name="文本框 28"/>
              <p:cNvSpPr txBox="1"/>
              <p:nvPr/>
            </p:nvSpPr>
            <p:spPr>
              <a:xfrm>
                <a:off x="242053" y="6339499"/>
                <a:ext cx="18210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90204" pitchFamily="34" charset="0"/>
                    <a:cs typeface="Arial" panose="020B0604020202090204" pitchFamily="34" charset="0"/>
                  </a:rPr>
                  <a:t>Google, 72 qubits</a:t>
                </a:r>
                <a:endParaRPr lang="zh-CN" altLang="en-US" sz="16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</p:grpSp>
        <p:grpSp>
          <p:nvGrpSpPr>
            <p:cNvPr id="214" name="组合 213"/>
            <p:cNvGrpSpPr/>
            <p:nvPr/>
          </p:nvGrpSpPr>
          <p:grpSpPr>
            <a:xfrm>
              <a:off x="1921223" y="3184820"/>
              <a:ext cx="1597505" cy="1192832"/>
              <a:chOff x="862761" y="3769685"/>
              <a:chExt cx="1597505" cy="1192832"/>
            </a:xfrm>
          </p:grpSpPr>
          <p:sp>
            <p:nvSpPr>
              <p:cNvPr id="26" name="TextBox 32"/>
              <p:cNvSpPr txBox="1"/>
              <p:nvPr/>
            </p:nvSpPr>
            <p:spPr>
              <a:xfrm>
                <a:off x="896041" y="4623963"/>
                <a:ext cx="1541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Arial" panose="020B0604020202090204" pitchFamily="34" charset="0"/>
                    <a:cs typeface="Arial" panose="020B0604020202090204" pitchFamily="34" charset="0"/>
                  </a:rPr>
                  <a:t>IBM, 50 qubits</a:t>
                </a:r>
                <a:endParaRPr lang="en-US" sz="1600" dirty="0">
                  <a:latin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pic>
            <p:nvPicPr>
              <p:cNvPr id="205" name="图片 20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14" t="5034" b="19375"/>
              <a:stretch>
                <a:fillRect/>
              </a:stretch>
            </p:blipFill>
            <p:spPr>
              <a:xfrm>
                <a:off x="862761" y="3769685"/>
                <a:ext cx="1597505" cy="907218"/>
              </a:xfrm>
              <a:prstGeom prst="rect">
                <a:avLst/>
              </a:prstGeom>
            </p:spPr>
          </p:pic>
        </p:grpSp>
      </p:grpSp>
      <p:sp>
        <p:nvSpPr>
          <p:cNvPr id="206" name="文本框 205"/>
          <p:cNvSpPr txBox="1"/>
          <p:nvPr/>
        </p:nvSpPr>
        <p:spPr>
          <a:xfrm>
            <a:off x="4718175" y="6169810"/>
            <a:ext cx="4100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Qubits are underutilized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96516" y="1698304"/>
            <a:ext cx="6511195" cy="1497034"/>
            <a:chOff x="796516" y="1698304"/>
            <a:chExt cx="6511195" cy="149703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3439" y="1698304"/>
              <a:ext cx="299437" cy="29943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292" y="2086043"/>
              <a:ext cx="299437" cy="29943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3439" y="2861520"/>
              <a:ext cx="299437" cy="299437"/>
            </a:xfrm>
            <a:prstGeom prst="rect">
              <a:avLst/>
            </a:prstGeom>
          </p:spPr>
        </p:pic>
        <p:sp>
          <p:nvSpPr>
            <p:cNvPr id="8" name="云形 7"/>
            <p:cNvSpPr/>
            <p:nvPr/>
          </p:nvSpPr>
          <p:spPr>
            <a:xfrm>
              <a:off x="2986493" y="2081850"/>
              <a:ext cx="702863" cy="421764"/>
            </a:xfrm>
            <a:prstGeom prst="cloud">
              <a:avLst/>
            </a:prstGeom>
            <a:solidFill>
              <a:srgbClr val="E7E6E6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600" kern="0">
                <a:solidFill>
                  <a:prstClr val="white"/>
                </a:solidFill>
                <a:latin typeface="Arial" panose="020B0604020202090204" pitchFamily="34" charset="0"/>
                <a:ea typeface="等线" panose="02010600030101010101" pitchFamily="2" charset="-122"/>
                <a:cs typeface="Arial" panose="020B060402020209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546703" y="2074583"/>
              <a:ext cx="1027052" cy="447328"/>
              <a:chOff x="4831406" y="4941168"/>
              <a:chExt cx="1027052" cy="44732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831406" y="4941168"/>
                <a:ext cx="205358" cy="447328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>
                  <a:solidFill>
                    <a:prstClr val="white"/>
                  </a:solidFill>
                  <a:latin typeface="Arial" panose="020B0604020202090204" pitchFamily="34" charset="0"/>
                  <a:ea typeface="等线" panose="02010600030101010101" pitchFamily="2" charset="-122"/>
                  <a:cs typeface="Arial" panose="020B0604020202090204" pitchFamily="34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036764" y="4941168"/>
                <a:ext cx="205358" cy="447328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>
                  <a:solidFill>
                    <a:prstClr val="white"/>
                  </a:solidFill>
                  <a:latin typeface="Arial" panose="020B0604020202090204" pitchFamily="34" charset="0"/>
                  <a:ea typeface="等线" panose="02010600030101010101" pitchFamily="2" charset="-122"/>
                  <a:cs typeface="Arial" panose="020B0604020202090204" pitchFamily="3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242384" y="4941168"/>
                <a:ext cx="205358" cy="447328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>
                  <a:solidFill>
                    <a:prstClr val="white"/>
                  </a:solidFill>
                  <a:latin typeface="Arial" panose="020B0604020202090204" pitchFamily="34" charset="0"/>
                  <a:ea typeface="等线" panose="02010600030101010101" pitchFamily="2" charset="-122"/>
                  <a:cs typeface="Arial" panose="020B0604020202090204" pitchFamily="34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447742" y="4941168"/>
                <a:ext cx="205358" cy="447328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050" kern="0" dirty="0">
                    <a:solidFill>
                      <a:prstClr val="black"/>
                    </a:solidFill>
                    <a:latin typeface="Arial" panose="020B0604020202090204" pitchFamily="34" charset="0"/>
                    <a:ea typeface="黑体" panose="02010609060101010101" pitchFamily="49" charset="-122"/>
                    <a:cs typeface="Arial" panose="020B0604020202090204" pitchFamily="34" charset="0"/>
                  </a:rPr>
                  <a:t>…</a:t>
                </a:r>
                <a:endParaRPr lang="zh-CN" altLang="en-US" sz="1050" kern="0" dirty="0">
                  <a:solidFill>
                    <a:prstClr val="black"/>
                  </a:solidFill>
                  <a:latin typeface="Arial" panose="020B0604020202090204" pitchFamily="34" charset="0"/>
                  <a:ea typeface="黑体" panose="02010609060101010101" pitchFamily="49" charset="-122"/>
                  <a:cs typeface="Arial" panose="020B0604020202090204" pitchFamily="34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653100" y="4941168"/>
                <a:ext cx="205358" cy="447328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sz="1600" kern="0">
                  <a:solidFill>
                    <a:prstClr val="white"/>
                  </a:solidFill>
                  <a:latin typeface="Arial" panose="020B0604020202090204" pitchFamily="34" charset="0"/>
                  <a:ea typeface="等线" panose="02010600030101010101" pitchFamily="2" charset="-122"/>
                  <a:cs typeface="Arial" panose="020B0604020202090204" pitchFamily="34" charset="0"/>
                </a:endParaRP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685" y="2006683"/>
              <a:ext cx="655052" cy="572098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120711" y="2610563"/>
              <a:ext cx="1187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Quantum computer</a:t>
              </a:r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29225" y="2754576"/>
              <a:ext cx="14612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Task queue</a:t>
              </a:r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776785" y="2292732"/>
              <a:ext cx="34392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292" y="2473782"/>
              <a:ext cx="299437" cy="299437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574493" y="2610563"/>
              <a:ext cx="15268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QC</a:t>
              </a:r>
            </a:p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 cloud service</a:t>
              </a:r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3977120" y="2292732"/>
              <a:ext cx="343926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3"/>
            </p:cNvCxnSpPr>
            <p:nvPr/>
          </p:nvCxnSpPr>
          <p:spPr>
            <a:xfrm>
              <a:off x="2372876" y="1848023"/>
              <a:ext cx="418365" cy="29129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3"/>
            </p:cNvCxnSpPr>
            <p:nvPr/>
          </p:nvCxnSpPr>
          <p:spPr>
            <a:xfrm>
              <a:off x="2135728" y="2235762"/>
              <a:ext cx="645406" cy="2519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4" idx="3"/>
            </p:cNvCxnSpPr>
            <p:nvPr/>
          </p:nvCxnSpPr>
          <p:spPr>
            <a:xfrm flipV="1">
              <a:off x="2135728" y="2425382"/>
              <a:ext cx="655512" cy="19811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7" idx="3"/>
            </p:cNvCxnSpPr>
            <p:nvPr/>
          </p:nvCxnSpPr>
          <p:spPr>
            <a:xfrm flipV="1">
              <a:off x="2372876" y="2585370"/>
              <a:ext cx="418365" cy="425869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文本框 206"/>
            <p:cNvSpPr txBox="1"/>
            <p:nvPr/>
          </p:nvSpPr>
          <p:spPr>
            <a:xfrm>
              <a:off x="796516" y="2216038"/>
              <a:ext cx="15268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90204" pitchFamily="34" charset="0"/>
                  <a:cs typeface="Arial" panose="020B0604020202090204" pitchFamily="34" charset="0"/>
                </a:rPr>
                <a:t>Users</a:t>
              </a:r>
              <a:endParaRPr lang="zh-CN" altLang="en-US" sz="1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213" name="文本框 212"/>
          <p:cNvSpPr txBox="1"/>
          <p:nvPr/>
        </p:nvSpPr>
        <p:spPr>
          <a:xfrm>
            <a:off x="28390" y="6169810"/>
            <a:ext cx="3135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NISQ computers with tens of physical qubits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18" name="箭头: 右 217"/>
          <p:cNvSpPr/>
          <p:nvPr/>
        </p:nvSpPr>
        <p:spPr>
          <a:xfrm>
            <a:off x="2550258" y="4746999"/>
            <a:ext cx="2172661" cy="406392"/>
          </a:xfrm>
          <a:prstGeom prst="rightArrow">
            <a:avLst>
              <a:gd name="adj1" fmla="val 41262"/>
              <a:gd name="adj2" fmla="val 71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2336675" y="4146695"/>
            <a:ext cx="2590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Only small circuits </a:t>
            </a:r>
          </a:p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can be executed reliably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5205737" y="3647563"/>
            <a:ext cx="1811335" cy="307777"/>
            <a:chOff x="4841752" y="3662300"/>
            <a:chExt cx="1811335" cy="307777"/>
          </a:xfrm>
        </p:grpSpPr>
        <p:sp>
          <p:nvSpPr>
            <p:cNvPr id="227" name="椭圆 226"/>
            <p:cNvSpPr/>
            <p:nvPr/>
          </p:nvSpPr>
          <p:spPr>
            <a:xfrm>
              <a:off x="4841752" y="3707941"/>
              <a:ext cx="206622" cy="206622"/>
            </a:xfrm>
            <a:prstGeom prst="ellipse">
              <a:avLst/>
            </a:prstGeom>
            <a:solidFill>
              <a:srgbClr val="92D050"/>
            </a:solidFill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zh-CN" altLang="en-US" sz="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5096565" y="3662300"/>
              <a:ext cx="1556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Allocated qubits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7127244" y="3647563"/>
            <a:ext cx="1404481" cy="307777"/>
            <a:chOff x="6763259" y="3647563"/>
            <a:chExt cx="1404481" cy="307777"/>
          </a:xfrm>
        </p:grpSpPr>
        <p:sp>
          <p:nvSpPr>
            <p:cNvPr id="229" name="椭圆 228"/>
            <p:cNvSpPr/>
            <p:nvPr/>
          </p:nvSpPr>
          <p:spPr>
            <a:xfrm>
              <a:off x="6763259" y="3693204"/>
              <a:ext cx="206622" cy="206622"/>
            </a:xfrm>
            <a:prstGeom prst="ellipse">
              <a:avLst/>
            </a:prstGeom>
            <a:solidFill>
              <a:schemeClr val="bg1"/>
            </a:solidFill>
            <a:ln w="12700">
              <a:headEnd w="sm" len="sm"/>
              <a:tailEnd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zh-CN" altLang="en-US" sz="6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7018072" y="3647563"/>
              <a:ext cx="1149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" panose="020B0604020202090204" pitchFamily="34" charset="0"/>
                  <a:cs typeface="Arial" panose="020B0604020202090204" pitchFamily="34" charset="0"/>
                </a:rPr>
                <a:t>Idle qubits</a:t>
              </a:r>
              <a:endParaRPr lang="zh-CN" altLang="en-US" sz="1400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2"/>
          <p:cNvSpPr>
            <a:spLocks noGrp="1"/>
          </p:cNvSpPr>
          <p:nvPr>
            <p:ph idx="1"/>
          </p:nvPr>
        </p:nvSpPr>
        <p:spPr>
          <a:xfrm>
            <a:off x="628650" y="1168524"/>
            <a:ext cx="7886700" cy="5008441"/>
          </a:xfrm>
        </p:spPr>
        <p:txBody>
          <a:bodyPr>
            <a:normAutofit/>
          </a:bodyPr>
          <a:lstStyle/>
          <a:p>
            <a:r>
              <a:rPr lang="en-US" altLang="zh-CN" dirty="0"/>
              <a:t>Noise Intermediate Scale Quantum (NISQ) era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Quantum Error Correction (</a:t>
            </a:r>
            <a:r>
              <a:rPr lang="en-US" altLang="zh-CN" dirty="0"/>
              <a:t>QEC) is too expensive to be implemented</a:t>
            </a:r>
          </a:p>
          <a:p>
            <a:pPr lvl="1"/>
            <a:r>
              <a:rPr lang="en-US" altLang="zh-CN" dirty="0"/>
              <a:t>Noise-aware quantum compilers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One Step to explore Quantum OS - QuOS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062203" y="5629001"/>
            <a:ext cx="4782483" cy="5326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Physical implementation</a:t>
            </a:r>
          </a:p>
          <a:p>
            <a:pPr algn="ctr">
              <a:lnSpc>
                <a:spcPts val="16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(superconducting, ion-trap, photonic,…)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2062203" y="4496911"/>
            <a:ext cx="4782482" cy="5326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Quantum architecture</a:t>
            </a:r>
          </a:p>
          <a:p>
            <a:pPr algn="ctr">
              <a:lnSpc>
                <a:spcPts val="16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(qubits, gates,…)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2062204" y="3930867"/>
            <a:ext cx="4782481" cy="5326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Quantum Software Stack (Compiler, OS)</a:t>
            </a:r>
          </a:p>
          <a:p>
            <a:pPr algn="ctr">
              <a:lnSpc>
                <a:spcPts val="1600"/>
              </a:lnSpc>
            </a:pP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(initial mapping, mapping transition)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2062203" y="5062955"/>
            <a:ext cx="4782482" cy="5326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Quantum Error Correction &amp; Control pulses</a:t>
            </a:r>
          </a:p>
          <a:p>
            <a:pPr algn="ctr">
              <a:lnSpc>
                <a:spcPts val="16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(surface code,...)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2062204" y="3364823"/>
            <a:ext cx="4782481" cy="5326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High-level languages</a:t>
            </a:r>
          </a:p>
          <a:p>
            <a:pPr algn="ctr">
              <a:lnSpc>
                <a:spcPts val="16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(QASM, Scaffold,…)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2062204" y="2798779"/>
            <a:ext cx="4782480" cy="53261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Algorithms</a:t>
            </a:r>
          </a:p>
          <a:p>
            <a:pPr algn="ctr">
              <a:lnSpc>
                <a:spcPts val="1600"/>
              </a:lnSpc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(Grover search, Shor factoring,…)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81154" y="6161615"/>
            <a:ext cx="4144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90204" pitchFamily="34" charset="0"/>
                <a:cs typeface="Arial" panose="020B0604020202090204" pitchFamily="34" charset="0"/>
              </a:rPr>
              <a:t>Quantum Computing technology stack </a:t>
            </a:r>
          </a:p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[Chong et al., Nature’2017]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箭头: 右 2"/>
          <p:cNvSpPr/>
          <p:nvPr/>
        </p:nvSpPr>
        <p:spPr>
          <a:xfrm>
            <a:off x="761816" y="3930867"/>
            <a:ext cx="1242874" cy="532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Our work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Qubit Mapping Problem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workflow</a:t>
            </a:r>
          </a:p>
          <a:p>
            <a:pPr lvl="1"/>
            <a:r>
              <a:rPr lang="en-US" altLang="zh-CN" sz="2000" b="1" dirty="0"/>
              <a:t>Initial mapping generation</a:t>
            </a:r>
            <a:r>
              <a:rPr lang="en-US" altLang="zh-CN" sz="2000" dirty="0"/>
              <a:t>: Map each logical qubit onto a physical qubit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2000" dirty="0"/>
          </a:p>
        </p:txBody>
      </p:sp>
      <p:sp>
        <p:nvSpPr>
          <p:cNvPr id="13" name="椭圆 12"/>
          <p:cNvSpPr/>
          <p:nvPr/>
        </p:nvSpPr>
        <p:spPr>
          <a:xfrm>
            <a:off x="886204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Q0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4" name="直接连接符 13"/>
          <p:cNvCxnSpPr>
            <a:stCxn id="15" idx="2"/>
            <a:endCxn id="13" idx="6"/>
          </p:cNvCxnSpPr>
          <p:nvPr/>
        </p:nvCxnSpPr>
        <p:spPr>
          <a:xfrm flipH="1">
            <a:off x="1189872" y="3198372"/>
            <a:ext cx="17271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362588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842882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23175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03469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Q4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283762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Q5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64056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Q6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82295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Q14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362588" y="3554275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Q13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842882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Q12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323175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Q11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03469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Q10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83762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Q9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764056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Q8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44349" y="3554273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Q7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9" name="直接连接符 28"/>
          <p:cNvCxnSpPr>
            <a:stCxn id="21" idx="0"/>
            <a:endCxn id="13" idx="4"/>
          </p:cNvCxnSpPr>
          <p:nvPr/>
        </p:nvCxnSpPr>
        <p:spPr>
          <a:xfrm flipV="1">
            <a:off x="1034130" y="3353972"/>
            <a:ext cx="3909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2" idx="0"/>
            <a:endCxn id="15" idx="4"/>
          </p:cNvCxnSpPr>
          <p:nvPr/>
        </p:nvCxnSpPr>
        <p:spPr>
          <a:xfrm flipV="1">
            <a:off x="1514423" y="3353972"/>
            <a:ext cx="0" cy="200303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2" idx="2"/>
            <a:endCxn id="21" idx="6"/>
          </p:cNvCxnSpPr>
          <p:nvPr/>
        </p:nvCxnSpPr>
        <p:spPr>
          <a:xfrm flipH="1">
            <a:off x="1185963" y="3709875"/>
            <a:ext cx="176626" cy="1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6" idx="2"/>
            <a:endCxn id="15" idx="6"/>
          </p:cNvCxnSpPr>
          <p:nvPr/>
        </p:nvCxnSpPr>
        <p:spPr>
          <a:xfrm flipH="1">
            <a:off x="1666256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3" idx="2"/>
            <a:endCxn id="22" idx="6"/>
          </p:cNvCxnSpPr>
          <p:nvPr/>
        </p:nvCxnSpPr>
        <p:spPr>
          <a:xfrm flipH="1" flipV="1">
            <a:off x="1666256" y="3709875"/>
            <a:ext cx="176626" cy="1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6" idx="4"/>
            <a:endCxn id="23" idx="0"/>
          </p:cNvCxnSpPr>
          <p:nvPr/>
        </p:nvCxnSpPr>
        <p:spPr>
          <a:xfrm>
            <a:off x="1994716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6"/>
            <a:endCxn id="17" idx="2"/>
          </p:cNvCxnSpPr>
          <p:nvPr/>
        </p:nvCxnSpPr>
        <p:spPr>
          <a:xfrm>
            <a:off x="2146550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7" idx="4"/>
            <a:endCxn id="24" idx="0"/>
          </p:cNvCxnSpPr>
          <p:nvPr/>
        </p:nvCxnSpPr>
        <p:spPr>
          <a:xfrm>
            <a:off x="2475010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4" idx="2"/>
            <a:endCxn id="23" idx="6"/>
          </p:cNvCxnSpPr>
          <p:nvPr/>
        </p:nvCxnSpPr>
        <p:spPr>
          <a:xfrm flipH="1">
            <a:off x="2146550" y="3709876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8" idx="2"/>
            <a:endCxn id="17" idx="6"/>
          </p:cNvCxnSpPr>
          <p:nvPr/>
        </p:nvCxnSpPr>
        <p:spPr>
          <a:xfrm flipH="1">
            <a:off x="2626843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2"/>
            <a:endCxn id="24" idx="6"/>
          </p:cNvCxnSpPr>
          <p:nvPr/>
        </p:nvCxnSpPr>
        <p:spPr>
          <a:xfrm flipH="1">
            <a:off x="2626843" y="3709876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8" idx="4"/>
            <a:endCxn id="25" idx="0"/>
          </p:cNvCxnSpPr>
          <p:nvPr/>
        </p:nvCxnSpPr>
        <p:spPr>
          <a:xfrm>
            <a:off x="2955303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9" idx="2"/>
            <a:endCxn id="18" idx="6"/>
          </p:cNvCxnSpPr>
          <p:nvPr/>
        </p:nvCxnSpPr>
        <p:spPr>
          <a:xfrm flipH="1">
            <a:off x="3107137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0" idx="2"/>
            <a:endCxn id="19" idx="6"/>
          </p:cNvCxnSpPr>
          <p:nvPr/>
        </p:nvCxnSpPr>
        <p:spPr>
          <a:xfrm flipH="1">
            <a:off x="3587430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9" idx="4"/>
            <a:endCxn id="26" idx="0"/>
          </p:cNvCxnSpPr>
          <p:nvPr/>
        </p:nvCxnSpPr>
        <p:spPr>
          <a:xfrm>
            <a:off x="3435597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0" idx="4"/>
            <a:endCxn id="27" idx="0"/>
          </p:cNvCxnSpPr>
          <p:nvPr/>
        </p:nvCxnSpPr>
        <p:spPr>
          <a:xfrm>
            <a:off x="3915890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6" idx="2"/>
            <a:endCxn id="25" idx="6"/>
          </p:cNvCxnSpPr>
          <p:nvPr/>
        </p:nvCxnSpPr>
        <p:spPr>
          <a:xfrm flipH="1">
            <a:off x="3107137" y="3709876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7" idx="2"/>
            <a:endCxn id="26" idx="6"/>
          </p:cNvCxnSpPr>
          <p:nvPr/>
        </p:nvCxnSpPr>
        <p:spPr>
          <a:xfrm flipH="1">
            <a:off x="3587430" y="3709876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8" idx="2"/>
            <a:endCxn id="27" idx="6"/>
          </p:cNvCxnSpPr>
          <p:nvPr/>
        </p:nvCxnSpPr>
        <p:spPr>
          <a:xfrm flipH="1">
            <a:off x="4067723" y="3709873"/>
            <a:ext cx="176626" cy="3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2322306" y="3042772"/>
            <a:ext cx="303668" cy="3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803469" y="3043676"/>
            <a:ext cx="303668" cy="3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803468" y="3553372"/>
            <a:ext cx="303668" cy="3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48766" y="3001854"/>
            <a:ext cx="519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</a:p>
          <a:p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5617775" y="3165069"/>
            <a:ext cx="1660445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6066037" y="3411168"/>
            <a:ext cx="151446" cy="314997"/>
            <a:chOff x="2465018" y="3708401"/>
            <a:chExt cx="95250" cy="198114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2512643" y="3708401"/>
              <a:ext cx="0" cy="152400"/>
            </a:xfrm>
            <a:prstGeom prst="line">
              <a:avLst/>
            </a:prstGeom>
            <a:ln w="12700"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2465018" y="3811265"/>
              <a:ext cx="95250" cy="95250"/>
              <a:chOff x="3227660" y="1390934"/>
              <a:chExt cx="95250" cy="9525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3227660" y="1390934"/>
                <a:ext cx="95250" cy="9525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57" name="直接连接符 56"/>
              <p:cNvCxnSpPr>
                <a:stCxn id="56" idx="0"/>
                <a:endCxn id="56" idx="4"/>
              </p:cNvCxnSpPr>
              <p:nvPr/>
            </p:nvCxnSpPr>
            <p:spPr>
              <a:xfrm>
                <a:off x="3275285" y="1390934"/>
                <a:ext cx="0" cy="9525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56" idx="2"/>
                <a:endCxn id="56" idx="6"/>
              </p:cNvCxnSpPr>
              <p:nvPr/>
            </p:nvCxnSpPr>
            <p:spPr>
              <a:xfrm>
                <a:off x="3227660" y="1438559"/>
                <a:ext cx="9525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" name="直接连接符 58"/>
          <p:cNvCxnSpPr/>
          <p:nvPr/>
        </p:nvCxnSpPr>
        <p:spPr>
          <a:xfrm>
            <a:off x="6707712" y="3650442"/>
            <a:ext cx="151446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617775" y="3407382"/>
            <a:ext cx="1660445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617775" y="3649695"/>
            <a:ext cx="1660445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714194" y="3554645"/>
            <a:ext cx="213457" cy="1957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H</a:t>
            </a:r>
            <a:endParaRPr lang="zh-CN" altLang="en-US" sz="1400" i="1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55869" y="3554645"/>
            <a:ext cx="213457" cy="1957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T</a:t>
            </a:r>
            <a:r>
              <a:rPr lang="en-US" altLang="zh-CN" sz="1400" i="1" baseline="30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†</a:t>
            </a:r>
            <a:endParaRPr lang="zh-CN" altLang="en-US" sz="1400" i="1" baseline="300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761802" y="3167942"/>
            <a:ext cx="151447" cy="560183"/>
            <a:chOff x="6303016" y="2408023"/>
            <a:chExt cx="120327" cy="445075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6363180" y="2408023"/>
              <a:ext cx="0" cy="383627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组合 65"/>
            <p:cNvGrpSpPr/>
            <p:nvPr/>
          </p:nvGrpSpPr>
          <p:grpSpPr>
            <a:xfrm>
              <a:off x="6303016" y="2732772"/>
              <a:ext cx="120327" cy="120326"/>
              <a:chOff x="6303016" y="2732772"/>
              <a:chExt cx="120327" cy="120326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6303016" y="2732772"/>
                <a:ext cx="120326" cy="12032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68" name="直接连接符 67"/>
              <p:cNvCxnSpPr>
                <a:stCxn id="67" idx="0"/>
                <a:endCxn id="67" idx="4"/>
              </p:cNvCxnSpPr>
              <p:nvPr/>
            </p:nvCxnSpPr>
            <p:spPr>
              <a:xfrm>
                <a:off x="6363179" y="2732772"/>
                <a:ext cx="0" cy="12032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67" idx="2"/>
                <a:endCxn id="67" idx="6"/>
              </p:cNvCxnSpPr>
              <p:nvPr/>
            </p:nvCxnSpPr>
            <p:spPr>
              <a:xfrm>
                <a:off x="6303017" y="2792935"/>
                <a:ext cx="1203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文本框 69"/>
          <p:cNvSpPr txBox="1"/>
          <p:nvPr/>
        </p:nvSpPr>
        <p:spPr>
          <a:xfrm>
            <a:off x="7311114" y="3132215"/>
            <a:ext cx="51940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90204" pitchFamily="34" charset="0"/>
                <a:cs typeface="Arial" panose="020B0604020202090204" pitchFamily="34" charset="0"/>
              </a:rPr>
              <a:t>...</a:t>
            </a:r>
            <a:endParaRPr lang="zh-CN" altLang="en-US" sz="20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" name="TextBox 32"/>
          <p:cNvSpPr txBox="1"/>
          <p:nvPr/>
        </p:nvSpPr>
        <p:spPr>
          <a:xfrm>
            <a:off x="1778265" y="3889805"/>
            <a:ext cx="1393490" cy="326371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IBMQ16</a:t>
            </a:r>
          </a:p>
        </p:txBody>
      </p:sp>
      <p:sp>
        <p:nvSpPr>
          <p:cNvPr id="72" name="TextBox 32"/>
          <p:cNvSpPr txBox="1"/>
          <p:nvPr/>
        </p:nvSpPr>
        <p:spPr>
          <a:xfrm>
            <a:off x="5287000" y="3889805"/>
            <a:ext cx="2109251" cy="326371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Quantum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Qubit Mapping Problem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workflow</a:t>
            </a:r>
          </a:p>
          <a:p>
            <a:pPr lvl="1"/>
            <a:r>
              <a:rPr lang="en-US" altLang="zh-CN" sz="2000" b="1" dirty="0"/>
              <a:t>Initial mapping generation</a:t>
            </a:r>
            <a:r>
              <a:rPr lang="en-US" altLang="zh-CN" sz="2000" dirty="0"/>
              <a:t>: Map each logical qubit onto a physical qubit</a:t>
            </a:r>
          </a:p>
          <a:p>
            <a:pPr lvl="1"/>
            <a:r>
              <a:rPr lang="en-US" altLang="zh-CN" sz="2000" b="1" dirty="0"/>
              <a:t>Mapping transition</a:t>
            </a:r>
            <a:r>
              <a:rPr lang="en-US" altLang="zh-CN" sz="2000" dirty="0"/>
              <a:t>: Making all gates executable by inserting SWAPs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2000" dirty="0"/>
          </a:p>
        </p:txBody>
      </p:sp>
      <p:sp>
        <p:nvSpPr>
          <p:cNvPr id="13" name="椭圆 12"/>
          <p:cNvSpPr/>
          <p:nvPr/>
        </p:nvSpPr>
        <p:spPr>
          <a:xfrm>
            <a:off x="886204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Q0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4" name="直接连接符 13"/>
          <p:cNvCxnSpPr>
            <a:stCxn id="15" idx="2"/>
            <a:endCxn id="13" idx="6"/>
          </p:cNvCxnSpPr>
          <p:nvPr/>
        </p:nvCxnSpPr>
        <p:spPr>
          <a:xfrm flipH="1">
            <a:off x="1189872" y="3198372"/>
            <a:ext cx="17271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362588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842882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23175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03469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Q4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283762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Q5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64056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Q6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82295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Q14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362588" y="3554275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Q13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842882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Q12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323175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Q11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03469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Q10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83762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Q9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764056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Q8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44349" y="3554273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Q7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9" name="直接连接符 28"/>
          <p:cNvCxnSpPr>
            <a:stCxn id="21" idx="0"/>
            <a:endCxn id="13" idx="4"/>
          </p:cNvCxnSpPr>
          <p:nvPr/>
        </p:nvCxnSpPr>
        <p:spPr>
          <a:xfrm flipV="1">
            <a:off x="1034130" y="3353972"/>
            <a:ext cx="3909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2" idx="0"/>
            <a:endCxn id="15" idx="4"/>
          </p:cNvCxnSpPr>
          <p:nvPr/>
        </p:nvCxnSpPr>
        <p:spPr>
          <a:xfrm flipV="1">
            <a:off x="1514423" y="3353972"/>
            <a:ext cx="0" cy="200303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2" idx="2"/>
            <a:endCxn id="21" idx="6"/>
          </p:cNvCxnSpPr>
          <p:nvPr/>
        </p:nvCxnSpPr>
        <p:spPr>
          <a:xfrm flipH="1">
            <a:off x="1185963" y="3709875"/>
            <a:ext cx="176626" cy="1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6" idx="2"/>
            <a:endCxn id="15" idx="6"/>
          </p:cNvCxnSpPr>
          <p:nvPr/>
        </p:nvCxnSpPr>
        <p:spPr>
          <a:xfrm flipH="1">
            <a:off x="1666256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3" idx="2"/>
            <a:endCxn id="22" idx="6"/>
          </p:cNvCxnSpPr>
          <p:nvPr/>
        </p:nvCxnSpPr>
        <p:spPr>
          <a:xfrm flipH="1" flipV="1">
            <a:off x="1666256" y="3709875"/>
            <a:ext cx="176626" cy="1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6" idx="4"/>
            <a:endCxn id="23" idx="0"/>
          </p:cNvCxnSpPr>
          <p:nvPr/>
        </p:nvCxnSpPr>
        <p:spPr>
          <a:xfrm>
            <a:off x="1994716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6"/>
            <a:endCxn id="17" idx="2"/>
          </p:cNvCxnSpPr>
          <p:nvPr/>
        </p:nvCxnSpPr>
        <p:spPr>
          <a:xfrm>
            <a:off x="2146550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7" idx="4"/>
            <a:endCxn id="24" idx="0"/>
          </p:cNvCxnSpPr>
          <p:nvPr/>
        </p:nvCxnSpPr>
        <p:spPr>
          <a:xfrm>
            <a:off x="2475010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4" idx="2"/>
            <a:endCxn id="23" idx="6"/>
          </p:cNvCxnSpPr>
          <p:nvPr/>
        </p:nvCxnSpPr>
        <p:spPr>
          <a:xfrm flipH="1">
            <a:off x="2146550" y="3709876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8" idx="2"/>
            <a:endCxn id="17" idx="6"/>
          </p:cNvCxnSpPr>
          <p:nvPr/>
        </p:nvCxnSpPr>
        <p:spPr>
          <a:xfrm flipH="1">
            <a:off x="2626843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2"/>
            <a:endCxn id="24" idx="6"/>
          </p:cNvCxnSpPr>
          <p:nvPr/>
        </p:nvCxnSpPr>
        <p:spPr>
          <a:xfrm flipH="1">
            <a:off x="2626843" y="3709876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8" idx="4"/>
            <a:endCxn id="25" idx="0"/>
          </p:cNvCxnSpPr>
          <p:nvPr/>
        </p:nvCxnSpPr>
        <p:spPr>
          <a:xfrm>
            <a:off x="2955303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9" idx="2"/>
            <a:endCxn id="18" idx="6"/>
          </p:cNvCxnSpPr>
          <p:nvPr/>
        </p:nvCxnSpPr>
        <p:spPr>
          <a:xfrm flipH="1">
            <a:off x="3107137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0" idx="2"/>
            <a:endCxn id="19" idx="6"/>
          </p:cNvCxnSpPr>
          <p:nvPr/>
        </p:nvCxnSpPr>
        <p:spPr>
          <a:xfrm flipH="1">
            <a:off x="3587430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9" idx="4"/>
            <a:endCxn id="26" idx="0"/>
          </p:cNvCxnSpPr>
          <p:nvPr/>
        </p:nvCxnSpPr>
        <p:spPr>
          <a:xfrm>
            <a:off x="3435597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0" idx="4"/>
            <a:endCxn id="27" idx="0"/>
          </p:cNvCxnSpPr>
          <p:nvPr/>
        </p:nvCxnSpPr>
        <p:spPr>
          <a:xfrm>
            <a:off x="3915890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6" idx="2"/>
            <a:endCxn id="25" idx="6"/>
          </p:cNvCxnSpPr>
          <p:nvPr/>
        </p:nvCxnSpPr>
        <p:spPr>
          <a:xfrm flipH="1">
            <a:off x="3107137" y="3709876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7" idx="2"/>
            <a:endCxn id="26" idx="6"/>
          </p:cNvCxnSpPr>
          <p:nvPr/>
        </p:nvCxnSpPr>
        <p:spPr>
          <a:xfrm flipH="1">
            <a:off x="3587430" y="3709876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8" idx="2"/>
            <a:endCxn id="27" idx="6"/>
          </p:cNvCxnSpPr>
          <p:nvPr/>
        </p:nvCxnSpPr>
        <p:spPr>
          <a:xfrm flipH="1">
            <a:off x="4067723" y="3709873"/>
            <a:ext cx="176626" cy="3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2322306" y="3042772"/>
            <a:ext cx="303668" cy="3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803469" y="3043676"/>
            <a:ext cx="303668" cy="3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803468" y="3553372"/>
            <a:ext cx="303668" cy="3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48766" y="3001854"/>
            <a:ext cx="519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</a:p>
          <a:p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5617775" y="3165069"/>
            <a:ext cx="1660445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6066037" y="3411168"/>
            <a:ext cx="151446" cy="314997"/>
            <a:chOff x="2465018" y="3708401"/>
            <a:chExt cx="95250" cy="198114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2512643" y="3708401"/>
              <a:ext cx="0" cy="152400"/>
            </a:xfrm>
            <a:prstGeom prst="line">
              <a:avLst/>
            </a:prstGeom>
            <a:ln w="12700"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2465018" y="3811265"/>
              <a:ext cx="95250" cy="95250"/>
              <a:chOff x="3227660" y="1390934"/>
              <a:chExt cx="95250" cy="9525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3227660" y="1390934"/>
                <a:ext cx="95250" cy="9525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57" name="直接连接符 56"/>
              <p:cNvCxnSpPr>
                <a:stCxn id="56" idx="0"/>
                <a:endCxn id="56" idx="4"/>
              </p:cNvCxnSpPr>
              <p:nvPr/>
            </p:nvCxnSpPr>
            <p:spPr>
              <a:xfrm>
                <a:off x="3275285" y="1390934"/>
                <a:ext cx="0" cy="9525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56" idx="2"/>
                <a:endCxn id="56" idx="6"/>
              </p:cNvCxnSpPr>
              <p:nvPr/>
            </p:nvCxnSpPr>
            <p:spPr>
              <a:xfrm>
                <a:off x="3227660" y="1438559"/>
                <a:ext cx="9525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" name="直接连接符 58"/>
          <p:cNvCxnSpPr/>
          <p:nvPr/>
        </p:nvCxnSpPr>
        <p:spPr>
          <a:xfrm>
            <a:off x="6707712" y="3650442"/>
            <a:ext cx="151446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617775" y="3407382"/>
            <a:ext cx="1660445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617775" y="3649695"/>
            <a:ext cx="1660445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714194" y="3554645"/>
            <a:ext cx="213457" cy="1957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H</a:t>
            </a:r>
            <a:endParaRPr lang="zh-CN" altLang="en-US" sz="1400" i="1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55869" y="3554645"/>
            <a:ext cx="213457" cy="1957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T</a:t>
            </a:r>
            <a:r>
              <a:rPr lang="en-US" altLang="zh-CN" sz="1400" i="1" baseline="30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†</a:t>
            </a:r>
            <a:endParaRPr lang="zh-CN" altLang="en-US" sz="1400" i="1" baseline="300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761802" y="3167942"/>
            <a:ext cx="151447" cy="560183"/>
            <a:chOff x="6303016" y="2408023"/>
            <a:chExt cx="120327" cy="445075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6363180" y="2408023"/>
              <a:ext cx="0" cy="383627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组合 65"/>
            <p:cNvGrpSpPr/>
            <p:nvPr/>
          </p:nvGrpSpPr>
          <p:grpSpPr>
            <a:xfrm>
              <a:off x="6303016" y="2732772"/>
              <a:ext cx="120327" cy="120326"/>
              <a:chOff x="6303016" y="2732772"/>
              <a:chExt cx="120327" cy="120326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6303016" y="2732772"/>
                <a:ext cx="120326" cy="120326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68" name="直接连接符 67"/>
              <p:cNvCxnSpPr>
                <a:stCxn id="67" idx="0"/>
                <a:endCxn id="67" idx="4"/>
              </p:cNvCxnSpPr>
              <p:nvPr/>
            </p:nvCxnSpPr>
            <p:spPr>
              <a:xfrm>
                <a:off x="6363179" y="2732772"/>
                <a:ext cx="0" cy="120326"/>
              </a:xfrm>
              <a:prstGeom prst="line">
                <a:avLst/>
              </a:prstGeom>
              <a:ln w="127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67" idx="2"/>
                <a:endCxn id="67" idx="6"/>
              </p:cNvCxnSpPr>
              <p:nvPr/>
            </p:nvCxnSpPr>
            <p:spPr>
              <a:xfrm>
                <a:off x="6303017" y="2792935"/>
                <a:ext cx="120326" cy="0"/>
              </a:xfrm>
              <a:prstGeom prst="line">
                <a:avLst/>
              </a:prstGeom>
              <a:ln w="12700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文本框 69"/>
          <p:cNvSpPr txBox="1"/>
          <p:nvPr/>
        </p:nvSpPr>
        <p:spPr>
          <a:xfrm>
            <a:off x="7311114" y="3132215"/>
            <a:ext cx="51940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90204" pitchFamily="34" charset="0"/>
                <a:cs typeface="Arial" panose="020B0604020202090204" pitchFamily="34" charset="0"/>
              </a:rPr>
              <a:t>...</a:t>
            </a:r>
            <a:endParaRPr lang="zh-CN" altLang="en-US" sz="20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 rot="2789661">
            <a:off x="2147862" y="3278392"/>
            <a:ext cx="1145307" cy="3747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0730" y="2506008"/>
            <a:ext cx="237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CNOT q1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can not be executed directly</a:t>
            </a:r>
            <a:endParaRPr lang="zh-CN" altLang="en-US" sz="1600" dirty="0">
              <a:solidFill>
                <a:srgbClr val="C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1" name="TextBox 32"/>
          <p:cNvSpPr txBox="1"/>
          <p:nvPr/>
        </p:nvSpPr>
        <p:spPr>
          <a:xfrm>
            <a:off x="1778265" y="3889805"/>
            <a:ext cx="1393490" cy="326371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IBMQ16</a:t>
            </a:r>
          </a:p>
        </p:txBody>
      </p:sp>
      <p:sp>
        <p:nvSpPr>
          <p:cNvPr id="72" name="TextBox 32"/>
          <p:cNvSpPr txBox="1"/>
          <p:nvPr/>
        </p:nvSpPr>
        <p:spPr>
          <a:xfrm>
            <a:off x="5287000" y="3889805"/>
            <a:ext cx="2109251" cy="326371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Quantum program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Qubit Mapping Problem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workflow</a:t>
            </a:r>
          </a:p>
          <a:p>
            <a:pPr lvl="1"/>
            <a:r>
              <a:rPr lang="en-US" altLang="zh-CN" sz="2000" b="1" dirty="0"/>
              <a:t>Initial mapping generation</a:t>
            </a:r>
            <a:r>
              <a:rPr lang="en-US" altLang="zh-CN" sz="2000" dirty="0"/>
              <a:t>: Map each logical qubit onto a physical qubit</a:t>
            </a:r>
          </a:p>
          <a:p>
            <a:pPr lvl="1"/>
            <a:r>
              <a:rPr lang="en-US" altLang="zh-CN" sz="2000" b="1" dirty="0"/>
              <a:t>Mapping transition</a:t>
            </a:r>
            <a:r>
              <a:rPr lang="en-US" altLang="zh-CN" sz="2000" dirty="0"/>
              <a:t>: Making all gates executable by inserting SWAPs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2000" dirty="0"/>
          </a:p>
        </p:txBody>
      </p:sp>
      <p:sp>
        <p:nvSpPr>
          <p:cNvPr id="13" name="椭圆 12"/>
          <p:cNvSpPr/>
          <p:nvPr/>
        </p:nvSpPr>
        <p:spPr>
          <a:xfrm>
            <a:off x="886204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Q0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4" name="直接连接符 13"/>
          <p:cNvCxnSpPr>
            <a:stCxn id="15" idx="2"/>
            <a:endCxn id="13" idx="6"/>
          </p:cNvCxnSpPr>
          <p:nvPr/>
        </p:nvCxnSpPr>
        <p:spPr>
          <a:xfrm flipH="1">
            <a:off x="1189872" y="3198372"/>
            <a:ext cx="17271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362588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842882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23175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03469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Q4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283762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Q5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64056" y="3042772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Q6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82295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Q14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362588" y="3554275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Q13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842882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Q12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323175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Q11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03469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Q10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83762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Q9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764056" y="3554276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Q8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44349" y="3554273"/>
            <a:ext cx="303668" cy="311200"/>
          </a:xfrm>
          <a:prstGeom prst="ellipse">
            <a:avLst/>
          </a:prstGeom>
          <a:noFill/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Q7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29" name="直接连接符 28"/>
          <p:cNvCxnSpPr>
            <a:stCxn id="21" idx="0"/>
            <a:endCxn id="13" idx="4"/>
          </p:cNvCxnSpPr>
          <p:nvPr/>
        </p:nvCxnSpPr>
        <p:spPr>
          <a:xfrm flipV="1">
            <a:off x="1034130" y="3353972"/>
            <a:ext cx="3909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2" idx="0"/>
            <a:endCxn id="15" idx="4"/>
          </p:cNvCxnSpPr>
          <p:nvPr/>
        </p:nvCxnSpPr>
        <p:spPr>
          <a:xfrm flipV="1">
            <a:off x="1514423" y="3353972"/>
            <a:ext cx="0" cy="200303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2" idx="2"/>
            <a:endCxn id="21" idx="6"/>
          </p:cNvCxnSpPr>
          <p:nvPr/>
        </p:nvCxnSpPr>
        <p:spPr>
          <a:xfrm flipH="1">
            <a:off x="1185963" y="3709875"/>
            <a:ext cx="176626" cy="1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6" idx="2"/>
            <a:endCxn id="15" idx="6"/>
          </p:cNvCxnSpPr>
          <p:nvPr/>
        </p:nvCxnSpPr>
        <p:spPr>
          <a:xfrm flipH="1">
            <a:off x="1666256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3" idx="2"/>
            <a:endCxn id="22" idx="6"/>
          </p:cNvCxnSpPr>
          <p:nvPr/>
        </p:nvCxnSpPr>
        <p:spPr>
          <a:xfrm flipH="1" flipV="1">
            <a:off x="1666256" y="3709875"/>
            <a:ext cx="176626" cy="1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6" idx="4"/>
            <a:endCxn id="23" idx="0"/>
          </p:cNvCxnSpPr>
          <p:nvPr/>
        </p:nvCxnSpPr>
        <p:spPr>
          <a:xfrm>
            <a:off x="1994716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6"/>
            <a:endCxn id="17" idx="2"/>
          </p:cNvCxnSpPr>
          <p:nvPr/>
        </p:nvCxnSpPr>
        <p:spPr>
          <a:xfrm>
            <a:off x="2146550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7" idx="4"/>
            <a:endCxn id="24" idx="0"/>
          </p:cNvCxnSpPr>
          <p:nvPr/>
        </p:nvCxnSpPr>
        <p:spPr>
          <a:xfrm>
            <a:off x="2475010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4" idx="2"/>
            <a:endCxn id="23" idx="6"/>
          </p:cNvCxnSpPr>
          <p:nvPr/>
        </p:nvCxnSpPr>
        <p:spPr>
          <a:xfrm flipH="1">
            <a:off x="2146550" y="3709876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8" idx="2"/>
            <a:endCxn id="17" idx="6"/>
          </p:cNvCxnSpPr>
          <p:nvPr/>
        </p:nvCxnSpPr>
        <p:spPr>
          <a:xfrm flipH="1">
            <a:off x="2626843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2"/>
            <a:endCxn id="24" idx="6"/>
          </p:cNvCxnSpPr>
          <p:nvPr/>
        </p:nvCxnSpPr>
        <p:spPr>
          <a:xfrm flipH="1">
            <a:off x="2626843" y="3709876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8" idx="4"/>
            <a:endCxn id="25" idx="0"/>
          </p:cNvCxnSpPr>
          <p:nvPr/>
        </p:nvCxnSpPr>
        <p:spPr>
          <a:xfrm>
            <a:off x="2955303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9" idx="2"/>
            <a:endCxn id="18" idx="6"/>
          </p:cNvCxnSpPr>
          <p:nvPr/>
        </p:nvCxnSpPr>
        <p:spPr>
          <a:xfrm flipH="1">
            <a:off x="3107137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0" idx="2"/>
            <a:endCxn id="19" idx="6"/>
          </p:cNvCxnSpPr>
          <p:nvPr/>
        </p:nvCxnSpPr>
        <p:spPr>
          <a:xfrm flipH="1">
            <a:off x="3587430" y="3198372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9" idx="4"/>
            <a:endCxn id="26" idx="0"/>
          </p:cNvCxnSpPr>
          <p:nvPr/>
        </p:nvCxnSpPr>
        <p:spPr>
          <a:xfrm>
            <a:off x="3435597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0" idx="4"/>
            <a:endCxn id="27" idx="0"/>
          </p:cNvCxnSpPr>
          <p:nvPr/>
        </p:nvCxnSpPr>
        <p:spPr>
          <a:xfrm>
            <a:off x="3915890" y="3353972"/>
            <a:ext cx="0" cy="200304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6" idx="2"/>
            <a:endCxn id="25" idx="6"/>
          </p:cNvCxnSpPr>
          <p:nvPr/>
        </p:nvCxnSpPr>
        <p:spPr>
          <a:xfrm flipH="1">
            <a:off x="3107137" y="3709876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7" idx="2"/>
            <a:endCxn id="26" idx="6"/>
          </p:cNvCxnSpPr>
          <p:nvPr/>
        </p:nvCxnSpPr>
        <p:spPr>
          <a:xfrm flipH="1">
            <a:off x="3587430" y="3709876"/>
            <a:ext cx="176626" cy="0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8" idx="2"/>
            <a:endCxn id="27" idx="6"/>
          </p:cNvCxnSpPr>
          <p:nvPr/>
        </p:nvCxnSpPr>
        <p:spPr>
          <a:xfrm flipH="1">
            <a:off x="4067723" y="3709873"/>
            <a:ext cx="176626" cy="3"/>
          </a:xfrm>
          <a:prstGeom prst="line">
            <a:avLst/>
          </a:prstGeom>
          <a:ln w="12700"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2801824" y="3042772"/>
            <a:ext cx="303668" cy="3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323379" y="3043339"/>
            <a:ext cx="303668" cy="3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803468" y="3553372"/>
            <a:ext cx="303668" cy="3112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headEnd w="sm" len="sm"/>
            <a:tailEnd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2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48766" y="3001854"/>
            <a:ext cx="519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q1</a:t>
            </a:r>
          </a:p>
          <a:p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q2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q3</a:t>
            </a:r>
            <a:endParaRPr lang="zh-CN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5617775" y="3165069"/>
            <a:ext cx="1660445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6066037" y="3411168"/>
            <a:ext cx="151446" cy="314997"/>
            <a:chOff x="2465018" y="3708401"/>
            <a:chExt cx="95250" cy="198114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2512643" y="3708401"/>
              <a:ext cx="0" cy="152400"/>
            </a:xfrm>
            <a:prstGeom prst="line">
              <a:avLst/>
            </a:prstGeom>
            <a:ln w="12700"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2465018" y="3811265"/>
              <a:ext cx="95250" cy="95250"/>
              <a:chOff x="3227660" y="1390934"/>
              <a:chExt cx="95250" cy="9525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3227660" y="1390934"/>
                <a:ext cx="95250" cy="9525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57" name="直接连接符 56"/>
              <p:cNvCxnSpPr>
                <a:stCxn id="56" idx="0"/>
                <a:endCxn id="56" idx="4"/>
              </p:cNvCxnSpPr>
              <p:nvPr/>
            </p:nvCxnSpPr>
            <p:spPr>
              <a:xfrm>
                <a:off x="3275285" y="1390934"/>
                <a:ext cx="0" cy="9525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56" idx="2"/>
                <a:endCxn id="56" idx="6"/>
              </p:cNvCxnSpPr>
              <p:nvPr/>
            </p:nvCxnSpPr>
            <p:spPr>
              <a:xfrm>
                <a:off x="3227660" y="1438559"/>
                <a:ext cx="9525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" name="直接连接符 58"/>
          <p:cNvCxnSpPr/>
          <p:nvPr/>
        </p:nvCxnSpPr>
        <p:spPr>
          <a:xfrm>
            <a:off x="6707712" y="3650442"/>
            <a:ext cx="151446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617775" y="3407382"/>
            <a:ext cx="1660445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617775" y="3649695"/>
            <a:ext cx="1660445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714194" y="3554645"/>
            <a:ext cx="213457" cy="1957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H</a:t>
            </a:r>
            <a:endParaRPr lang="zh-CN" altLang="en-US" sz="1400" i="1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55869" y="3554645"/>
            <a:ext cx="213457" cy="1957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T</a:t>
            </a:r>
            <a:r>
              <a:rPr lang="en-US" altLang="zh-CN" sz="1400" i="1" baseline="30000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†</a:t>
            </a:r>
            <a:endParaRPr lang="zh-CN" altLang="en-US" sz="1400" i="1" baseline="30000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066602" y="3167942"/>
            <a:ext cx="151447" cy="560183"/>
            <a:chOff x="6303016" y="2408023"/>
            <a:chExt cx="120327" cy="445075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6363180" y="2408023"/>
              <a:ext cx="0" cy="383627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组合 65"/>
            <p:cNvGrpSpPr/>
            <p:nvPr/>
          </p:nvGrpSpPr>
          <p:grpSpPr>
            <a:xfrm>
              <a:off x="6303016" y="2732772"/>
              <a:ext cx="120327" cy="120326"/>
              <a:chOff x="6303016" y="2732772"/>
              <a:chExt cx="120327" cy="120326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6303016" y="2732772"/>
                <a:ext cx="120326" cy="12032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cxnSp>
            <p:nvCxnSpPr>
              <p:cNvPr id="68" name="直接连接符 67"/>
              <p:cNvCxnSpPr>
                <a:stCxn id="67" idx="0"/>
                <a:endCxn id="67" idx="4"/>
              </p:cNvCxnSpPr>
              <p:nvPr/>
            </p:nvCxnSpPr>
            <p:spPr>
              <a:xfrm>
                <a:off x="6363179" y="2732772"/>
                <a:ext cx="0" cy="12032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67" idx="2"/>
                <a:endCxn id="67" idx="6"/>
              </p:cNvCxnSpPr>
              <p:nvPr/>
            </p:nvCxnSpPr>
            <p:spPr>
              <a:xfrm>
                <a:off x="6303017" y="2792935"/>
                <a:ext cx="1203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文本框 69"/>
          <p:cNvSpPr txBox="1"/>
          <p:nvPr/>
        </p:nvSpPr>
        <p:spPr>
          <a:xfrm>
            <a:off x="7311114" y="3132215"/>
            <a:ext cx="51940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90204" pitchFamily="34" charset="0"/>
                <a:cs typeface="Arial" panose="020B0604020202090204" pitchFamily="34" charset="0"/>
              </a:rPr>
              <a:t>...</a:t>
            </a:r>
            <a:endParaRPr lang="zh-CN" altLang="en-US" sz="20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794615" y="3118631"/>
            <a:ext cx="91902" cy="335378"/>
            <a:chOff x="6794615" y="3118631"/>
            <a:chExt cx="91902" cy="335378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6839029" y="3167942"/>
              <a:ext cx="0" cy="239440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6794615" y="3118631"/>
              <a:ext cx="91901" cy="91901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6794615" y="3118631"/>
              <a:ext cx="91902" cy="91901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6794615" y="3362108"/>
              <a:ext cx="91901" cy="91901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6794615" y="3362108"/>
              <a:ext cx="91902" cy="91901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extBox 32"/>
          <p:cNvSpPr txBox="1"/>
          <p:nvPr/>
        </p:nvSpPr>
        <p:spPr>
          <a:xfrm>
            <a:off x="4629848" y="2537440"/>
            <a:ext cx="3452042" cy="553998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SWAP q1 q2 is inserted to make </a:t>
            </a:r>
          </a:p>
          <a:p>
            <a:pPr algn="ctr">
              <a:lnSpc>
                <a:spcPts val="18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q1 and q3 physically adjacent.</a:t>
            </a:r>
          </a:p>
        </p:txBody>
      </p:sp>
      <p:sp>
        <p:nvSpPr>
          <p:cNvPr id="78" name="TextBox 32"/>
          <p:cNvSpPr txBox="1"/>
          <p:nvPr/>
        </p:nvSpPr>
        <p:spPr>
          <a:xfrm>
            <a:off x="1778265" y="3889805"/>
            <a:ext cx="1393490" cy="326371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IBMQ16</a:t>
            </a:r>
          </a:p>
        </p:txBody>
      </p:sp>
      <p:sp>
        <p:nvSpPr>
          <p:cNvPr id="79" name="TextBox 32"/>
          <p:cNvSpPr txBox="1"/>
          <p:nvPr/>
        </p:nvSpPr>
        <p:spPr>
          <a:xfrm>
            <a:off x="5287000" y="3889805"/>
            <a:ext cx="2109251" cy="326371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dirty="0">
                <a:latin typeface="Arial" panose="020B0604020202090204" pitchFamily="34" charset="0"/>
                <a:cs typeface="Arial" panose="020B0604020202090204" pitchFamily="34" charset="0"/>
              </a:rPr>
              <a:t>Quantum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43 4.81481E-6 L 2.77778E-7 -3.703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26 4.81481E-6 L -3.88889E-6 -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</TotalTime>
  <Words>2065</Words>
  <Application>Microsoft Office PowerPoint</Application>
  <PresentationFormat>全屏显示(4:3)</PresentationFormat>
  <Paragraphs>773</Paragraphs>
  <Slides>38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等线</vt:lpstr>
      <vt:lpstr>宋体</vt:lpstr>
      <vt:lpstr>Arial</vt:lpstr>
      <vt:lpstr>Arial Bold</vt:lpstr>
      <vt:lpstr>Calibri</vt:lpstr>
      <vt:lpstr>Times New Roman</vt:lpstr>
      <vt:lpstr>Wingdings</vt:lpstr>
      <vt:lpstr>Office 主题​​</vt:lpstr>
      <vt:lpstr>QuCloud: A New Qubit Mapping Mechanism for  Multi-programming Quantum Computing in Cloud Environment</vt:lpstr>
      <vt:lpstr>Executive Summary</vt:lpstr>
      <vt:lpstr>Outline</vt:lpstr>
      <vt:lpstr>Quantum Computing</vt:lpstr>
      <vt:lpstr>Why Multi-programming is Needed?</vt:lpstr>
      <vt:lpstr>One Step to explore Quantum OS - QuOS</vt:lpstr>
      <vt:lpstr>Qubit Mapping Problem</vt:lpstr>
      <vt:lpstr>Qubit Mapping Problem</vt:lpstr>
      <vt:lpstr>Qubit Mapping Problem</vt:lpstr>
      <vt:lpstr>Qubit Mapping Problem</vt:lpstr>
      <vt:lpstr>Outline</vt:lpstr>
      <vt:lpstr>Previous solution results in wastes</vt:lpstr>
      <vt:lpstr>Previous solution results in wastes</vt:lpstr>
      <vt:lpstr>Previous solution results in wastes</vt:lpstr>
      <vt:lpstr>Inter-program SWAPs reduce overheads</vt:lpstr>
      <vt:lpstr>Inter-program SWAPs reduce overheads</vt:lpstr>
      <vt:lpstr>Arbitrarily selected workloads are harmful </vt:lpstr>
      <vt:lpstr>Outline</vt:lpstr>
      <vt:lpstr>CDAP: Improving resource utilization</vt:lpstr>
      <vt:lpstr>CDAP: Improving resource utilization</vt:lpstr>
      <vt:lpstr>CDAP: Improving resource utilization</vt:lpstr>
      <vt:lpstr>CDAP: Improving resource utilization</vt:lpstr>
      <vt:lpstr>Outline</vt:lpstr>
      <vt:lpstr>X-SWAP: Reducing compilation overheads</vt:lpstr>
      <vt:lpstr>X-SWAP: Reducing compilation overheads</vt:lpstr>
      <vt:lpstr>X-SWAP: Reducing compilation overheads</vt:lpstr>
      <vt:lpstr>Outline</vt:lpstr>
      <vt:lpstr>Compilation task scheduler: Trade-off</vt:lpstr>
      <vt:lpstr>Outline</vt:lpstr>
      <vt:lpstr>Metrics</vt:lpstr>
      <vt:lpstr>Methodology</vt:lpstr>
      <vt:lpstr>Baseline</vt:lpstr>
      <vt:lpstr>Results</vt:lpstr>
      <vt:lpstr>Results</vt:lpstr>
      <vt:lpstr>Results</vt:lpstr>
      <vt:lpstr>Outline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窦 星磊</dc:creator>
  <cp:lastModifiedBy>窦 星磊</cp:lastModifiedBy>
  <cp:revision>660</cp:revision>
  <dcterms:created xsi:type="dcterms:W3CDTF">2021-02-12T04:06:54Z</dcterms:created>
  <dcterms:modified xsi:type="dcterms:W3CDTF">2021-02-13T07:29:27Z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