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22f542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22f542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6954a41f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6954a41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822f542c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822f542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822f542c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822f542c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22f542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22f542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822f542c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822f542c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22f542c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22f542c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22f542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22f542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riotgames.com/api-metho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op.g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0725"/>
            <a:ext cx="8520600" cy="8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CSYE 7200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Final Presentation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85600" y="3115725"/>
            <a:ext cx="6772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Xuanshan Xiao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Lei Liu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63267" t="0"/>
          <a:stretch/>
        </p:blipFill>
        <p:spPr>
          <a:xfrm>
            <a:off x="2892600" y="1554375"/>
            <a:ext cx="3358801" cy="9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800" y="445025"/>
            <a:ext cx="3963976" cy="198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Intro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66450" y="1100100"/>
            <a:ext cx="3766800" cy="20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2 Teams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2 Spells Each Champion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5 Abilities Each Champion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10 Champions in Battle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Kill / Death / Assistant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Level In Ranked Game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Analysis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457250" y="1250775"/>
            <a:ext cx="622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 of a game will be influenced by many factors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irst tower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kill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Baron kills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Drake 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Champions Pick</a:t>
            </a:r>
            <a:r>
              <a:rPr lang="en"/>
              <a:t> is the only factor that influence the result of the game before it starts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Summoners Name from na.opgg.com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Collect data from official Riot API: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https://developer.riotgames.com/api-methods/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Including: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Summoner Account Info (Encrypted Account ID)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Summoner Champion Mastery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Info (Champions and 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Attributes (Passive, 4 Abilities on damage, displacement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813550" y="1167800"/>
            <a:ext cx="4368300" cy="332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 with riot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936425" y="1167800"/>
            <a:ext cx="2711100" cy="332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HTML </a:t>
            </a:r>
            <a:r>
              <a:rPr lang="en">
                <a:solidFill>
                  <a:schemeClr val="dk1"/>
                </a:solidFill>
              </a:rPr>
              <a:t>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op.gg</a:t>
            </a:r>
            <a:r>
              <a:rPr lang="en">
                <a:solidFill>
                  <a:schemeClr val="dk1"/>
                </a:solidFill>
              </a:rPr>
              <a:t> with 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RDD to </a:t>
            </a:r>
            <a:r>
              <a:rPr lang="en"/>
              <a:t>parallelize</a:t>
            </a:r>
            <a:r>
              <a:rPr lang="en"/>
              <a:t> process</a:t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669175" y="1632900"/>
            <a:ext cx="10737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ID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152088" y="1632900"/>
            <a:ext cx="12408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Info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6585625" y="3397700"/>
            <a:ext cx="12408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r>
              <a:rPr lang="en"/>
              <a:t> Info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042150" y="3353700"/>
            <a:ext cx="14607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Champion Mastery</a:t>
            </a:r>
            <a:r>
              <a:rPr lang="en"/>
              <a:t> Info</a:t>
            </a:r>
            <a:endParaRPr/>
          </a:p>
        </p:txBody>
      </p:sp>
      <p:cxnSp>
        <p:nvCxnSpPr>
          <p:cNvPr id="87" name="Google Shape;87;p17"/>
          <p:cNvCxnSpPr>
            <a:stCxn id="84" idx="3"/>
            <a:endCxn id="83" idx="1"/>
          </p:cNvCxnSpPr>
          <p:nvPr/>
        </p:nvCxnSpPr>
        <p:spPr>
          <a:xfrm>
            <a:off x="5392888" y="1870500"/>
            <a:ext cx="127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>
            <a:stCxn id="83" idx="2"/>
            <a:endCxn id="85" idx="0"/>
          </p:cNvCxnSpPr>
          <p:nvPr/>
        </p:nvCxnSpPr>
        <p:spPr>
          <a:xfrm>
            <a:off x="7206025" y="2108100"/>
            <a:ext cx="0" cy="12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/>
          <p:nvPr/>
        </p:nvSpPr>
        <p:spPr>
          <a:xfrm>
            <a:off x="1617550" y="2515350"/>
            <a:ext cx="1176600" cy="47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Summoner Name</a:t>
            </a:r>
            <a:endParaRPr/>
          </a:p>
        </p:txBody>
      </p:sp>
      <p:cxnSp>
        <p:nvCxnSpPr>
          <p:cNvPr id="90" name="Google Shape;90;p17"/>
          <p:cNvCxnSpPr>
            <a:stCxn id="89" idx="3"/>
            <a:endCxn id="84" idx="1"/>
          </p:cNvCxnSpPr>
          <p:nvPr/>
        </p:nvCxnSpPr>
        <p:spPr>
          <a:xfrm flipH="1" rot="10800000">
            <a:off x="2794150" y="1870650"/>
            <a:ext cx="1357800" cy="8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85" idx="1"/>
            <a:endCxn id="84" idx="2"/>
          </p:cNvCxnSpPr>
          <p:nvPr/>
        </p:nvCxnSpPr>
        <p:spPr>
          <a:xfrm rot="10800000">
            <a:off x="4772425" y="2108000"/>
            <a:ext cx="1813200" cy="15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7"/>
          <p:cNvCxnSpPr>
            <a:stCxn id="84" idx="2"/>
            <a:endCxn id="86" idx="0"/>
          </p:cNvCxnSpPr>
          <p:nvPr/>
        </p:nvCxnSpPr>
        <p:spPr>
          <a:xfrm>
            <a:off x="4772488" y="2108100"/>
            <a:ext cx="0" cy="12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13" y="1152525"/>
            <a:ext cx="726917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793200" y="870025"/>
            <a:ext cx="15576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Pick Rate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88" y="1143725"/>
            <a:ext cx="740282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793200" y="870025"/>
            <a:ext cx="3529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Win</a:t>
            </a:r>
            <a:r>
              <a:rPr lang="en" sz="1800"/>
              <a:t> Rate - ordered by pick rate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JetBrain Idea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MLib, Spark SQL DataFrame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Good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Comparison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4294967295" type="ctrTitle"/>
          </p:nvPr>
        </p:nvSpPr>
        <p:spPr>
          <a:xfrm>
            <a:off x="311700" y="1765225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End</a:t>
            </a:r>
            <a:endParaRPr sz="4800"/>
          </a:p>
        </p:txBody>
      </p:sp>
      <p:sp>
        <p:nvSpPr>
          <p:cNvPr id="118" name="Google Shape;118;p21"/>
          <p:cNvSpPr txBox="1"/>
          <p:nvPr>
            <p:ph idx="4294967295" type="subTitle"/>
          </p:nvPr>
        </p:nvSpPr>
        <p:spPr>
          <a:xfrm>
            <a:off x="1185600" y="3186150"/>
            <a:ext cx="6772800" cy="10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Xuanshan Xiao</a:t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Lei Liu</a:t>
            </a:r>
            <a:endParaRPr sz="1800"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63267" t="0"/>
          <a:stretch/>
        </p:blipFill>
        <p:spPr>
          <a:xfrm>
            <a:off x="947625" y="480675"/>
            <a:ext cx="2661126" cy="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