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22f542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22f542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22f542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22f542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22f542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22f542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22f542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22f542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954a41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954a41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2f542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2f542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22f542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22f542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22f542c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22f542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2f542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2f542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22f542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22f542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2f542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22f542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riotgames.com/api-metho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p.g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0725"/>
            <a:ext cx="85206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CSYE 7200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Presentation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85600" y="3115725"/>
            <a:ext cx="677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Xuanshan Xiao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Lei Liu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63267" t="0"/>
          <a:stretch/>
        </p:blipFill>
        <p:spPr>
          <a:xfrm>
            <a:off x="2892600" y="1554375"/>
            <a:ext cx="3358801" cy="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&amp; Function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182450" y="1296075"/>
            <a:ext cx="67791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9 champions, system can give the champion that is with the highest win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706451" y="2560525"/>
            <a:ext cx="39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150,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,157,29,161 | 75,203,7,110,43</a:t>
            </a:r>
            <a:endParaRPr sz="1800"/>
          </a:p>
        </p:txBody>
      </p:sp>
      <p:sp>
        <p:nvSpPr>
          <p:cNvPr id="126" name="Google Shape;126;p22"/>
          <p:cNvSpPr txBox="1"/>
          <p:nvPr/>
        </p:nvSpPr>
        <p:spPr>
          <a:xfrm>
            <a:off x="4229488" y="3496200"/>
            <a:ext cx="2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(39,0.7225301178126661)</a:t>
            </a:r>
            <a:endParaRPr sz="1800"/>
          </a:p>
        </p:txBody>
      </p:sp>
      <p:sp>
        <p:nvSpPr>
          <p:cNvPr id="127" name="Google Shape;127;p22"/>
          <p:cNvSpPr txBox="1"/>
          <p:nvPr/>
        </p:nvSpPr>
        <p:spPr>
          <a:xfrm>
            <a:off x="1943688" y="2560525"/>
            <a:ext cx="12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</a:t>
            </a:r>
            <a:endParaRPr sz="1800"/>
          </a:p>
        </p:txBody>
      </p:sp>
      <p:sp>
        <p:nvSpPr>
          <p:cNvPr id="128" name="Google Shape;128;p22"/>
          <p:cNvSpPr txBox="1"/>
          <p:nvPr/>
        </p:nvSpPr>
        <p:spPr>
          <a:xfrm>
            <a:off x="1662063" y="3496200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</a:t>
            </a:r>
            <a:r>
              <a:rPr lang="en" sz="1800"/>
              <a:t>:</a:t>
            </a:r>
            <a:endParaRPr sz="1800"/>
          </a:p>
        </p:txBody>
      </p:sp>
      <p:cxnSp>
        <p:nvCxnSpPr>
          <p:cNvPr id="129" name="Google Shape;129;p22"/>
          <p:cNvCxnSpPr>
            <a:stCxn id="125" idx="2"/>
            <a:endCxn id="126" idx="0"/>
          </p:cNvCxnSpPr>
          <p:nvPr/>
        </p:nvCxnSpPr>
        <p:spPr>
          <a:xfrm>
            <a:off x="5677151" y="2991625"/>
            <a:ext cx="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132825" y="1195225"/>
            <a:ext cx="72543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any number of champions, system will give recommendations on champion pick. (based on Genetic Algorithm)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 </a:t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&amp; Function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4108750" y="2560525"/>
            <a:ext cx="36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150,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,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,29,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 </a:t>
            </a:r>
            <a:r>
              <a:rPr lang="en" sz="1800">
                <a:solidFill>
                  <a:srgbClr val="F1C232"/>
                </a:solidFill>
              </a:rPr>
              <a:t>V.S.</a:t>
            </a:r>
            <a:r>
              <a:rPr lang="en" sz="1800"/>
              <a:t> 75,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,7,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/>
              <a:t>,43</a:t>
            </a:r>
            <a:endParaRPr sz="1800"/>
          </a:p>
        </p:txBody>
      </p:sp>
      <p:sp>
        <p:nvSpPr>
          <p:cNvPr id="137" name="Google Shape;137;p23"/>
          <p:cNvSpPr txBox="1"/>
          <p:nvPr/>
        </p:nvSpPr>
        <p:spPr>
          <a:xfrm>
            <a:off x="3696700" y="3537325"/>
            <a:ext cx="444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150,20,157,29,161 </a:t>
            </a:r>
            <a:r>
              <a:rPr lang="en" sz="1800">
                <a:solidFill>
                  <a:srgbClr val="F1C232"/>
                </a:solidFill>
              </a:rPr>
              <a:t>V.S.</a:t>
            </a:r>
            <a:r>
              <a:rPr lang="en" sz="1800"/>
              <a:t> 75,203,7,110,43</a:t>
            </a:r>
            <a:endParaRPr sz="1800"/>
          </a:p>
        </p:txBody>
      </p:sp>
      <p:sp>
        <p:nvSpPr>
          <p:cNvPr id="138" name="Google Shape;138;p23"/>
          <p:cNvSpPr txBox="1"/>
          <p:nvPr/>
        </p:nvSpPr>
        <p:spPr>
          <a:xfrm>
            <a:off x="1926088" y="2560513"/>
            <a:ext cx="12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Input:</a:t>
            </a:r>
            <a:endParaRPr sz="1800"/>
          </a:p>
        </p:txBody>
      </p:sp>
      <p:sp>
        <p:nvSpPr>
          <p:cNvPr id="139" name="Google Shape;139;p23"/>
          <p:cNvSpPr txBox="1"/>
          <p:nvPr/>
        </p:nvSpPr>
        <p:spPr>
          <a:xfrm>
            <a:off x="1380438" y="353732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Recommendation:</a:t>
            </a:r>
            <a:endParaRPr sz="1800"/>
          </a:p>
        </p:txBody>
      </p:sp>
      <p:cxnSp>
        <p:nvCxnSpPr>
          <p:cNvPr id="140" name="Google Shape;140;p23"/>
          <p:cNvCxnSpPr>
            <a:stCxn id="136" idx="2"/>
            <a:endCxn id="137" idx="0"/>
          </p:cNvCxnSpPr>
          <p:nvPr/>
        </p:nvCxnSpPr>
        <p:spPr>
          <a:xfrm>
            <a:off x="5918950" y="2991625"/>
            <a:ext cx="0" cy="5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4294967295" type="ctrTitle"/>
          </p:nvPr>
        </p:nvSpPr>
        <p:spPr>
          <a:xfrm>
            <a:off x="311700" y="176522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End</a:t>
            </a:r>
            <a:endParaRPr sz="4800"/>
          </a:p>
        </p:txBody>
      </p:sp>
      <p:sp>
        <p:nvSpPr>
          <p:cNvPr id="146" name="Google Shape;146;p24"/>
          <p:cNvSpPr txBox="1"/>
          <p:nvPr>
            <p:ph idx="4294967295" type="subTitle"/>
          </p:nvPr>
        </p:nvSpPr>
        <p:spPr>
          <a:xfrm>
            <a:off x="1185600" y="3186150"/>
            <a:ext cx="6772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Xuanshan Xiao</a:t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Lei Liu</a:t>
            </a:r>
            <a:endParaRPr sz="1800"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63267" t="0"/>
          <a:stretch/>
        </p:blipFill>
        <p:spPr>
          <a:xfrm>
            <a:off x="947625" y="480675"/>
            <a:ext cx="2661126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800" y="445025"/>
            <a:ext cx="3963976" cy="19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6450" y="1546500"/>
            <a:ext cx="37668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Teams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Spells Each Champion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 Abilities Each Champion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 Champions in Battle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Kill / Death / Assistant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Level In Ranked Game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Analysis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457250" y="1250775"/>
            <a:ext cx="62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a game will be influenced by many factors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irst tower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kill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Baron kills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Drake 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Champions Pick</a:t>
            </a:r>
            <a:r>
              <a:rPr lang="en"/>
              <a:t> is the only factor that influence the result of the game before it starts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Summoners Name from na.opgg.com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 data from official Riot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https://developer.riotgames.com/api-methods/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Including: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Summoner Account Info (Encrypted Account 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Summoner Champion Mastery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Info (Champions and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Attributes (Passive, 4 Abilities on damage, displacement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813550" y="1017725"/>
            <a:ext cx="4368300" cy="34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with riot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936425" y="1487325"/>
            <a:ext cx="2711100" cy="22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HTML </a:t>
            </a:r>
            <a:r>
              <a:rPr lang="en">
                <a:solidFill>
                  <a:schemeClr val="dk1"/>
                </a:solidFill>
              </a:rPr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op.gg</a:t>
            </a:r>
            <a:r>
              <a:rPr lang="en">
                <a:solidFill>
                  <a:schemeClr val="dk1"/>
                </a:solidFill>
              </a:rPr>
              <a:t> with Future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to </a:t>
            </a:r>
            <a:r>
              <a:rPr lang="en"/>
              <a:t>parallelize</a:t>
            </a:r>
            <a:r>
              <a:rPr lang="en"/>
              <a:t> process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669175" y="1632900"/>
            <a:ext cx="10737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ID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152088" y="1632900"/>
            <a:ext cx="1240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585625" y="3397700"/>
            <a:ext cx="1240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r>
              <a:rPr lang="en"/>
              <a:t> Info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042150" y="3353700"/>
            <a:ext cx="14607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 Mastery</a:t>
            </a:r>
            <a:r>
              <a:rPr lang="en"/>
              <a:t> Info</a:t>
            </a:r>
            <a:endParaRPr/>
          </a:p>
        </p:txBody>
      </p:sp>
      <p:cxnSp>
        <p:nvCxnSpPr>
          <p:cNvPr id="87" name="Google Shape;87;p17"/>
          <p:cNvCxnSpPr>
            <a:stCxn id="84" idx="3"/>
            <a:endCxn id="83" idx="1"/>
          </p:cNvCxnSpPr>
          <p:nvPr/>
        </p:nvCxnSpPr>
        <p:spPr>
          <a:xfrm>
            <a:off x="5392888" y="1870500"/>
            <a:ext cx="12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83" idx="2"/>
            <a:endCxn id="85" idx="0"/>
          </p:cNvCxnSpPr>
          <p:nvPr/>
        </p:nvCxnSpPr>
        <p:spPr>
          <a:xfrm>
            <a:off x="7206025" y="2108100"/>
            <a:ext cx="0" cy="12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1617550" y="2515350"/>
            <a:ext cx="11766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Summoner Name</a:t>
            </a:r>
            <a:endParaRPr/>
          </a:p>
        </p:txBody>
      </p:sp>
      <p:cxnSp>
        <p:nvCxnSpPr>
          <p:cNvPr id="90" name="Google Shape;90;p17"/>
          <p:cNvCxnSpPr>
            <a:stCxn id="89" idx="3"/>
            <a:endCxn id="84" idx="1"/>
          </p:cNvCxnSpPr>
          <p:nvPr/>
        </p:nvCxnSpPr>
        <p:spPr>
          <a:xfrm flipH="1" rot="10800000">
            <a:off x="2794150" y="1870650"/>
            <a:ext cx="135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5" idx="1"/>
            <a:endCxn id="84" idx="2"/>
          </p:cNvCxnSpPr>
          <p:nvPr/>
        </p:nvCxnSpPr>
        <p:spPr>
          <a:xfrm rot="10800000">
            <a:off x="4772425" y="2108000"/>
            <a:ext cx="1813200" cy="15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4" idx="2"/>
            <a:endCxn id="86" idx="0"/>
          </p:cNvCxnSpPr>
          <p:nvPr/>
        </p:nvCxnSpPr>
        <p:spPr>
          <a:xfrm>
            <a:off x="4772488" y="2108100"/>
            <a:ext cx="0" cy="1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212675" y="1390075"/>
            <a:ext cx="45111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Data Cleaning: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Info: 100,000+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Info: 10,000+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Champion Mastery: 100,000+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Data Cleaning: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Info: 60,000+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13" y="1152525"/>
            <a:ext cx="72691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793200" y="870025"/>
            <a:ext cx="1557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Pick Rate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88" y="1143725"/>
            <a:ext cx="74028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24325" y="843625"/>
            <a:ext cx="3529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</a:t>
            </a:r>
            <a:r>
              <a:rPr lang="en" sz="1800"/>
              <a:t> Rate - ordered by pick rate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446975" y="1187675"/>
            <a:ext cx="662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MLlib, Spark SQL DataFrame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Model Analysis &amp; </a:t>
            </a:r>
            <a:r>
              <a:rPr lang="en"/>
              <a:t>Accuracy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Layers: 500 -&gt; 200 -&gt; 100 -&gt; 70 -&gt; 30 -&gt; 15 -&gt; 2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60,986</a:t>
            </a:r>
            <a:r>
              <a:rPr lang="en"/>
              <a:t> rows of data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Highest accuracy: 0.61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