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1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20EDD-EE16-CDCB-4AF4-FFDBDAF5D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FFD6FA-241D-4835-BB66-1295F3478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8F270D-C5BC-429D-4DD4-E4C5D8703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562B-AA6D-43C0-9629-943178022F4C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DE6F03-FE2A-7B14-8FE7-3B4CD8569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2994F6-9D23-2BC2-7E75-1179DEBD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582A-FE31-41DA-87BD-DAAFB1F9D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93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F250D-E8C5-C5F7-C692-97C04D561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4C6D73-3766-955E-5476-D31DAE20C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1A0177-E568-8315-29C4-765E3FCD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562B-AA6D-43C0-9629-943178022F4C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096E8E-542F-6F04-8B01-76D91ADE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BFCB76-59A6-7EC3-603B-2CEF19B0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582A-FE31-41DA-87BD-DAAFB1F9D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18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E9B5B2-9608-0944-747E-EE3267AA8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F55081-5A12-E95E-82A6-D23D7D782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4D3EBA-4DDE-DA38-8CEA-69E88F50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562B-AA6D-43C0-9629-943178022F4C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4CEB3F-8A29-D1F0-0E46-30234367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5B19E-CEC1-A4AD-A029-FFED9CBC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582A-FE31-41DA-87BD-DAAFB1F9D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87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C2868-2097-E424-AEB1-ADD9D6A0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99CC25-9C65-0212-CEE3-EDFC8D44E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171FCF-8809-DFE9-1A4F-644A9ADDF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562B-AA6D-43C0-9629-943178022F4C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1F5921-7BBF-2FBD-D0B2-D6B202A24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33BCBB-57BA-380A-A879-DA9CE313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582A-FE31-41DA-87BD-DAAFB1F9D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63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4A0AB-40C2-C0A8-A817-A4D71C43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1749B1-DBE6-AACA-D569-252B20244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F02D7A-B26B-A0E5-CBBB-C25B3B96D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562B-AA6D-43C0-9629-943178022F4C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43E01E-A58A-9FE7-E68C-483EEB5CD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AFD6D7-4E79-BCDE-B9DA-EC61F130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582A-FE31-41DA-87BD-DAAFB1F9D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3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C346B-4914-6094-F155-574E2F6B2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FCA3C-EBE1-16F0-81F5-ED22D1C28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A16BB9-0E36-56FD-23EC-A46BD7EFB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ECAB53-7807-3BB1-F10D-DEE81B5C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562B-AA6D-43C0-9629-943178022F4C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ADAE42-2096-F7EF-62BA-56D49C534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51554B-B380-4213-F35D-0B94B368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582A-FE31-41DA-87BD-DAAFB1F9D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7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EB654-1C06-204F-438E-61C970B6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888BC9-928D-063C-E3BD-012917167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87D6B8-E911-CDC8-C4D8-8481E1D24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AFE26C-D32C-D6B0-E8E6-19DD2AA1C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518B6F-9519-5BEB-8739-6D2D9E0A6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150BC6-01F2-0F88-5222-68ED0C3D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562B-AA6D-43C0-9629-943178022F4C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F2614D-46DE-EE98-D8E3-CCE93D2C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559599-CAE9-6466-64BF-E2F11C29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582A-FE31-41DA-87BD-DAAFB1F9D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59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6ECA5-0DB2-975F-7A21-D4B8EF1C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7D3A65-3141-7EF7-ABD8-C062978D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562B-AA6D-43C0-9629-943178022F4C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B265E7-43E7-1696-7CA0-92855A02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795978-0E57-120D-602A-B7C418FE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582A-FE31-41DA-87BD-DAAFB1F9D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42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A47577-F63E-62D0-2229-DAF55B8E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562B-AA6D-43C0-9629-943178022F4C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B7CD41-6E1E-54A8-1E77-AA4D6733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4F8784-297A-15AA-0BDD-36BC61E4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582A-FE31-41DA-87BD-DAAFB1F9D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03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29F45-8553-E8ED-5336-94246014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4D163E-C077-80AF-C00B-1C1AD0A09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903670-FD31-DD5D-58EE-25AC3C095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278D6B-9E16-9CF2-8327-11D24676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562B-AA6D-43C0-9629-943178022F4C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F69225-F927-D22B-4295-31225579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B6D9D8-196B-D56F-F0BC-92D8D350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582A-FE31-41DA-87BD-DAAFB1F9D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73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0BF4D-5A52-E6C5-BA44-BBE9B512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13D99E-4590-BEC0-CBB5-4382B34EA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208D95-FBAB-1FE1-0C76-767FAAE9D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BB232A-F6CB-0BFE-01CD-2B7C147F4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562B-AA6D-43C0-9629-943178022F4C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890230-8737-2AE7-C7DA-129C17DC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039CFB-C45A-8896-AC61-A4C36A87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582A-FE31-41DA-87BD-DAAFB1F9D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61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514ECF-F4EC-61FC-9876-1C8A6AD6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74A0AE-9685-D4D7-5315-C572BE0E0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EB3C62-540E-070C-12D8-1C8613A3C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2562B-AA6D-43C0-9629-943178022F4C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0FB6EE-DFB3-D820-8080-82366E1E5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A28BD-92B7-DB7C-26EB-F8BF5B89F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F582A-FE31-41DA-87BD-DAAFB1F9D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84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B519990-C434-3FDD-0547-5731FFE586BB}"/>
              </a:ext>
            </a:extLst>
          </p:cNvPr>
          <p:cNvSpPr/>
          <p:nvPr/>
        </p:nvSpPr>
        <p:spPr>
          <a:xfrm>
            <a:off x="8845147" y="401345"/>
            <a:ext cx="1118152" cy="6223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dk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DB6E8F-617A-0A7F-E127-47129A2CB7F9}"/>
              </a:ext>
            </a:extLst>
          </p:cNvPr>
          <p:cNvSpPr txBox="1"/>
          <p:nvPr/>
        </p:nvSpPr>
        <p:spPr>
          <a:xfrm>
            <a:off x="5260209" y="1883932"/>
            <a:ext cx="2945709" cy="42043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func add(x, y int) int {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    r := x + y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    fmt.Println("x+y=", r)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    return r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func main() {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    fmt.Println(add(4, 5))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    add(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AA2D014-FA5B-40A0-A476-AB4F4523169D}"/>
              </a:ext>
            </a:extLst>
          </p:cNvPr>
          <p:cNvGrpSpPr/>
          <p:nvPr/>
        </p:nvGrpSpPr>
        <p:grpSpPr>
          <a:xfrm>
            <a:off x="4688659" y="4515107"/>
            <a:ext cx="2941774" cy="259194"/>
            <a:chOff x="334825" y="4745945"/>
            <a:chExt cx="2941774" cy="258419"/>
          </a:xfrm>
        </p:grpSpPr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756DF5C5-7C13-D606-2D2B-AB4CA781A2EE}"/>
                </a:ext>
              </a:extLst>
            </p:cNvPr>
            <p:cNvSpPr/>
            <p:nvPr/>
          </p:nvSpPr>
          <p:spPr>
            <a:xfrm>
              <a:off x="334825" y="4775763"/>
              <a:ext cx="473766" cy="198782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7AFC213-3557-0570-67AA-C68B2F1DD8D8}"/>
                </a:ext>
              </a:extLst>
            </p:cNvPr>
            <p:cNvSpPr/>
            <p:nvPr/>
          </p:nvSpPr>
          <p:spPr>
            <a:xfrm>
              <a:off x="952498" y="4745945"/>
              <a:ext cx="2324101" cy="258419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227BB9E5-E6A0-0751-3C23-E219BE33EA1B}"/>
              </a:ext>
            </a:extLst>
          </p:cNvPr>
          <p:cNvSpPr txBox="1"/>
          <p:nvPr/>
        </p:nvSpPr>
        <p:spPr>
          <a:xfrm>
            <a:off x="9231890" y="66087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栈底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C985332-D0F8-268D-48B4-A39586A67245}"/>
              </a:ext>
            </a:extLst>
          </p:cNvPr>
          <p:cNvSpPr txBox="1"/>
          <p:nvPr/>
        </p:nvSpPr>
        <p:spPr>
          <a:xfrm>
            <a:off x="9158001" y="12434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栈顶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ABCC0C-A991-5FA0-7576-96F50561131D}"/>
              </a:ext>
            </a:extLst>
          </p:cNvPr>
          <p:cNvSpPr/>
          <p:nvPr/>
        </p:nvSpPr>
        <p:spPr>
          <a:xfrm>
            <a:off x="8845147" y="5660435"/>
            <a:ext cx="1118152" cy="5516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main</a:t>
            </a:r>
            <a:r>
              <a:rPr lang="zh-CN" altLang="en-US" sz="1200"/>
              <a:t>函数栈帧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8CD1CED-CC8A-CC52-3F69-BEEB668731E3}"/>
              </a:ext>
            </a:extLst>
          </p:cNvPr>
          <p:cNvSpPr/>
          <p:nvPr/>
        </p:nvSpPr>
        <p:spPr>
          <a:xfrm>
            <a:off x="8845147" y="4933333"/>
            <a:ext cx="1118152" cy="72025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Println</a:t>
            </a:r>
            <a:r>
              <a:rPr lang="zh-CN" altLang="en-US" sz="1050"/>
              <a:t>函数栈帧</a:t>
            </a:r>
            <a:endParaRPr lang="en-US" altLang="zh-CN" sz="1050"/>
          </a:p>
          <a:p>
            <a:pPr algn="ctr"/>
            <a:endParaRPr lang="en-US" altLang="zh-CN" sz="1050"/>
          </a:p>
          <a:p>
            <a:pPr algn="ctr"/>
            <a:endParaRPr lang="en-US" altLang="zh-CN" sz="1050"/>
          </a:p>
          <a:p>
            <a:pPr algn="ctr"/>
            <a:endParaRPr lang="zh-CN" altLang="en-US" sz="105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57CBF4D-3E9E-626E-2DA6-8A61C5F4B5FE}"/>
              </a:ext>
            </a:extLst>
          </p:cNvPr>
          <p:cNvSpPr/>
          <p:nvPr/>
        </p:nvSpPr>
        <p:spPr>
          <a:xfrm>
            <a:off x="8845147" y="4030886"/>
            <a:ext cx="1118152" cy="895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bg1"/>
                </a:solidFill>
              </a:rPr>
              <a:t>add</a:t>
            </a:r>
            <a:r>
              <a:rPr lang="zh-CN" altLang="en-US" sz="1050">
                <a:solidFill>
                  <a:schemeClr val="bg1"/>
                </a:solidFill>
              </a:rPr>
              <a:t>函数栈帧</a:t>
            </a:r>
            <a:endParaRPr lang="en-US" altLang="zh-CN" sz="1050">
              <a:solidFill>
                <a:schemeClr val="bg1"/>
              </a:solidFill>
            </a:endParaRPr>
          </a:p>
          <a:p>
            <a:pPr algn="ctr"/>
            <a:endParaRPr lang="en-US" altLang="zh-CN" sz="1050"/>
          </a:p>
          <a:p>
            <a:pPr algn="ctr"/>
            <a:endParaRPr lang="en-US" altLang="zh-CN" sz="1050"/>
          </a:p>
          <a:p>
            <a:pPr algn="ctr"/>
            <a:endParaRPr lang="en-US" altLang="zh-CN" sz="1050"/>
          </a:p>
          <a:p>
            <a:pPr algn="ctr"/>
            <a:endParaRPr lang="en-US" altLang="zh-CN" sz="105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3CEF3BA-3D92-AF5C-EE33-EEC92B0BB73D}"/>
              </a:ext>
            </a:extLst>
          </p:cNvPr>
          <p:cNvSpPr txBox="1"/>
          <p:nvPr/>
        </p:nvSpPr>
        <p:spPr>
          <a:xfrm>
            <a:off x="9082811" y="4194669"/>
            <a:ext cx="641522" cy="738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rtlCol="0" anchor="ctr">
            <a:spAutoFit/>
          </a:bodyPr>
          <a:lstStyle/>
          <a:p>
            <a:r>
              <a:rPr lang="en-US" altLang="zh-CN" sz="1050">
                <a:solidFill>
                  <a:schemeClr val="bg1"/>
                </a:solidFill>
              </a:rPr>
              <a:t>return </a:t>
            </a:r>
            <a:r>
              <a:rPr lang="en-US" altLang="zh-CN" sz="1050">
                <a:solidFill>
                  <a:srgbClr val="FF0000"/>
                </a:solidFill>
              </a:rPr>
              <a:t>0</a:t>
            </a:r>
          </a:p>
          <a:p>
            <a:r>
              <a:rPr lang="en-US" altLang="zh-CN" sz="1050">
                <a:solidFill>
                  <a:schemeClr val="bg1"/>
                </a:solidFill>
              </a:rPr>
              <a:t>x = </a:t>
            </a:r>
            <a:r>
              <a:rPr lang="en-US" altLang="zh-CN" sz="1050">
                <a:solidFill>
                  <a:srgbClr val="FF0000"/>
                </a:solidFill>
              </a:rPr>
              <a:t>0</a:t>
            </a:r>
          </a:p>
          <a:p>
            <a:r>
              <a:rPr lang="en-US" altLang="zh-CN" sz="1050">
                <a:solidFill>
                  <a:schemeClr val="bg1"/>
                </a:solidFill>
              </a:rPr>
              <a:t>y = </a:t>
            </a:r>
            <a:r>
              <a:rPr lang="en-US" altLang="zh-CN" sz="1050">
                <a:solidFill>
                  <a:srgbClr val="FF0000"/>
                </a:solidFill>
              </a:rPr>
              <a:t>0</a:t>
            </a:r>
          </a:p>
          <a:p>
            <a:r>
              <a:rPr lang="en-US" altLang="zh-CN" sz="1050">
                <a:solidFill>
                  <a:schemeClr val="bg1"/>
                </a:solidFill>
              </a:rPr>
              <a:t>r = </a:t>
            </a:r>
            <a:r>
              <a:rPr lang="en-US" altLang="zh-CN" sz="1050">
                <a:solidFill>
                  <a:srgbClr val="FF0000"/>
                </a:solidFill>
              </a:rPr>
              <a:t>0</a:t>
            </a:r>
            <a:endParaRPr lang="zh-CN" altLang="en-US" sz="1050">
              <a:solidFill>
                <a:srgbClr val="FF000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602BADE-10DE-DE46-A76D-2DF0EB75E8C1}"/>
              </a:ext>
            </a:extLst>
          </p:cNvPr>
          <p:cNvSpPr txBox="1"/>
          <p:nvPr/>
        </p:nvSpPr>
        <p:spPr>
          <a:xfrm>
            <a:off x="9082811" y="4191491"/>
            <a:ext cx="641522" cy="738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rtlCol="0" anchor="ctr">
            <a:spAutoFit/>
          </a:bodyPr>
          <a:lstStyle/>
          <a:p>
            <a:r>
              <a:rPr lang="en-US" altLang="zh-CN" sz="1050">
                <a:solidFill>
                  <a:schemeClr val="bg1"/>
                </a:solidFill>
              </a:rPr>
              <a:t>return </a:t>
            </a:r>
            <a:r>
              <a:rPr lang="en-US" altLang="zh-CN" sz="1050">
                <a:solidFill>
                  <a:srgbClr val="FF0000"/>
                </a:solidFill>
              </a:rPr>
              <a:t>0</a:t>
            </a:r>
          </a:p>
          <a:p>
            <a:r>
              <a:rPr lang="en-US" altLang="zh-CN" sz="1050">
                <a:solidFill>
                  <a:schemeClr val="bg1"/>
                </a:solidFill>
              </a:rPr>
              <a:t>x = </a:t>
            </a:r>
            <a:r>
              <a:rPr lang="en-US" altLang="zh-CN" sz="1050">
                <a:solidFill>
                  <a:srgbClr val="FF0000"/>
                </a:solidFill>
              </a:rPr>
              <a:t>4</a:t>
            </a:r>
          </a:p>
          <a:p>
            <a:r>
              <a:rPr lang="en-US" altLang="zh-CN" sz="1050">
                <a:solidFill>
                  <a:schemeClr val="bg1"/>
                </a:solidFill>
              </a:rPr>
              <a:t>y = </a:t>
            </a:r>
            <a:r>
              <a:rPr lang="en-US" altLang="zh-CN" sz="1050">
                <a:solidFill>
                  <a:srgbClr val="FF0000"/>
                </a:solidFill>
              </a:rPr>
              <a:t>5</a:t>
            </a:r>
          </a:p>
          <a:p>
            <a:r>
              <a:rPr lang="en-US" altLang="zh-CN" sz="1050">
                <a:solidFill>
                  <a:schemeClr val="bg1"/>
                </a:solidFill>
              </a:rPr>
              <a:t>r = </a:t>
            </a:r>
            <a:r>
              <a:rPr lang="en-US" altLang="zh-CN" sz="1050">
                <a:solidFill>
                  <a:srgbClr val="FF0000"/>
                </a:solidFill>
              </a:rPr>
              <a:t>9</a:t>
            </a:r>
            <a:endParaRPr lang="zh-CN" altLang="en-US" sz="1050">
              <a:solidFill>
                <a:srgbClr val="FF0000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EF64E74-94BD-916A-59CA-EDBD70234318}"/>
              </a:ext>
            </a:extLst>
          </p:cNvPr>
          <p:cNvSpPr/>
          <p:nvPr/>
        </p:nvSpPr>
        <p:spPr>
          <a:xfrm>
            <a:off x="8845147" y="3254853"/>
            <a:ext cx="1118152" cy="7691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bg1"/>
                </a:solidFill>
              </a:rPr>
              <a:t>Println</a:t>
            </a:r>
            <a:r>
              <a:rPr lang="zh-CN" altLang="en-US" sz="1050">
                <a:solidFill>
                  <a:schemeClr val="bg1"/>
                </a:solidFill>
              </a:rPr>
              <a:t>函数栈帧</a:t>
            </a:r>
            <a:endParaRPr lang="en-US" altLang="zh-CN" sz="1050">
              <a:solidFill>
                <a:schemeClr val="bg1"/>
              </a:solidFill>
            </a:endParaRPr>
          </a:p>
          <a:p>
            <a:pPr algn="ctr"/>
            <a:endParaRPr lang="en-US" altLang="zh-CN" sz="1050">
              <a:solidFill>
                <a:schemeClr val="bg1"/>
              </a:solidFill>
            </a:endParaRPr>
          </a:p>
          <a:p>
            <a:pPr algn="ctr"/>
            <a:endParaRPr lang="en-US" altLang="zh-CN" sz="1050">
              <a:solidFill>
                <a:schemeClr val="bg1"/>
              </a:solidFill>
            </a:endParaRPr>
          </a:p>
          <a:p>
            <a:pPr algn="ctr"/>
            <a:endParaRPr lang="en-US" altLang="zh-CN" sz="1050">
              <a:solidFill>
                <a:schemeClr val="bg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4551254-EFDB-1C1D-0BCA-C66BEAAC693D}"/>
              </a:ext>
            </a:extLst>
          </p:cNvPr>
          <p:cNvSpPr txBox="1"/>
          <p:nvPr/>
        </p:nvSpPr>
        <p:spPr>
          <a:xfrm>
            <a:off x="9068233" y="3498993"/>
            <a:ext cx="5822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>
                <a:solidFill>
                  <a:schemeClr val="bg1"/>
                </a:solidFill>
              </a:rPr>
              <a:t>“x+y=”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2564307-9250-6AED-83E6-80210688F39B}"/>
              </a:ext>
            </a:extLst>
          </p:cNvPr>
          <p:cNvSpPr txBox="1"/>
          <p:nvPr/>
        </p:nvSpPr>
        <p:spPr>
          <a:xfrm>
            <a:off x="9082811" y="4679417"/>
            <a:ext cx="4635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>
                <a:solidFill>
                  <a:schemeClr val="bg1"/>
                </a:solidFill>
              </a:rPr>
              <a:t>r = </a:t>
            </a:r>
            <a:r>
              <a:rPr lang="en-US" altLang="zh-CN" sz="1050">
                <a:solidFill>
                  <a:srgbClr val="FF0000"/>
                </a:solidFill>
              </a:rPr>
              <a:t>9</a:t>
            </a:r>
            <a:endParaRPr lang="zh-CN" altLang="en-US" sz="1050">
              <a:solidFill>
                <a:srgbClr val="FF00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FE37F68-7237-703D-759D-EA1EF4EA48FA}"/>
              </a:ext>
            </a:extLst>
          </p:cNvPr>
          <p:cNvSpPr txBox="1"/>
          <p:nvPr/>
        </p:nvSpPr>
        <p:spPr>
          <a:xfrm>
            <a:off x="9082811" y="4194669"/>
            <a:ext cx="641522" cy="738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rtlCol="0" anchor="ctr">
            <a:spAutoFit/>
          </a:bodyPr>
          <a:lstStyle/>
          <a:p>
            <a:r>
              <a:rPr lang="en-US" altLang="zh-CN" sz="1050">
                <a:solidFill>
                  <a:schemeClr val="bg1"/>
                </a:solidFill>
              </a:rPr>
              <a:t>return </a:t>
            </a:r>
            <a:r>
              <a:rPr lang="en-US" altLang="zh-CN" sz="1050">
                <a:solidFill>
                  <a:srgbClr val="FF0000"/>
                </a:solidFill>
              </a:rPr>
              <a:t>9</a:t>
            </a:r>
          </a:p>
          <a:p>
            <a:r>
              <a:rPr lang="en-US" altLang="zh-CN" sz="1050">
                <a:solidFill>
                  <a:schemeClr val="bg1"/>
                </a:solidFill>
              </a:rPr>
              <a:t>x = </a:t>
            </a:r>
            <a:r>
              <a:rPr lang="en-US" altLang="zh-CN" sz="1050">
                <a:solidFill>
                  <a:srgbClr val="FF0000"/>
                </a:solidFill>
              </a:rPr>
              <a:t>4</a:t>
            </a:r>
          </a:p>
          <a:p>
            <a:r>
              <a:rPr lang="en-US" altLang="zh-CN" sz="1050">
                <a:solidFill>
                  <a:schemeClr val="bg1"/>
                </a:solidFill>
              </a:rPr>
              <a:t>y = </a:t>
            </a:r>
            <a:r>
              <a:rPr lang="en-US" altLang="zh-CN" sz="1050">
                <a:solidFill>
                  <a:srgbClr val="FF0000"/>
                </a:solidFill>
              </a:rPr>
              <a:t>5</a:t>
            </a:r>
          </a:p>
          <a:p>
            <a:r>
              <a:rPr lang="en-US" altLang="zh-CN" sz="1050">
                <a:solidFill>
                  <a:schemeClr val="bg1"/>
                </a:solidFill>
              </a:rPr>
              <a:t>r = </a:t>
            </a:r>
            <a:r>
              <a:rPr lang="en-US" altLang="zh-CN" sz="1050">
                <a:solidFill>
                  <a:srgbClr val="FF0000"/>
                </a:solidFill>
              </a:rPr>
              <a:t>9</a:t>
            </a:r>
            <a:endParaRPr lang="zh-CN" altLang="en-US" sz="1050">
              <a:solidFill>
                <a:srgbClr val="FF00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A06C3AD-312A-EFFC-955A-4F5D68EB2C89}"/>
              </a:ext>
            </a:extLst>
          </p:cNvPr>
          <p:cNvSpPr/>
          <p:nvPr/>
        </p:nvSpPr>
        <p:spPr>
          <a:xfrm>
            <a:off x="8845147" y="6212063"/>
            <a:ext cx="1118152" cy="4124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底层函数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A52ED97-74A5-5109-4D7B-7712239245D2}"/>
              </a:ext>
            </a:extLst>
          </p:cNvPr>
          <p:cNvSpPr/>
          <p:nvPr/>
        </p:nvSpPr>
        <p:spPr>
          <a:xfrm>
            <a:off x="8845147" y="4757988"/>
            <a:ext cx="1118152" cy="895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bg1"/>
                </a:solidFill>
              </a:rPr>
              <a:t>add</a:t>
            </a:r>
            <a:r>
              <a:rPr lang="zh-CN" altLang="en-US" sz="1050">
                <a:solidFill>
                  <a:schemeClr val="bg1"/>
                </a:solidFill>
              </a:rPr>
              <a:t>函数栈帧</a:t>
            </a:r>
            <a:endParaRPr lang="en-US" altLang="zh-CN" sz="1050">
              <a:solidFill>
                <a:schemeClr val="bg1"/>
              </a:solidFill>
            </a:endParaRPr>
          </a:p>
          <a:p>
            <a:pPr algn="ctr"/>
            <a:endParaRPr lang="en-US" altLang="zh-CN" sz="1050">
              <a:solidFill>
                <a:schemeClr val="bg1"/>
              </a:solidFill>
            </a:endParaRPr>
          </a:p>
          <a:p>
            <a:pPr algn="ctr"/>
            <a:endParaRPr lang="en-US" altLang="zh-CN" sz="1050">
              <a:solidFill>
                <a:schemeClr val="bg1"/>
              </a:solidFill>
            </a:endParaRPr>
          </a:p>
          <a:p>
            <a:pPr algn="ctr"/>
            <a:endParaRPr lang="en-US" altLang="zh-CN" sz="1050">
              <a:solidFill>
                <a:schemeClr val="bg1"/>
              </a:solidFill>
            </a:endParaRPr>
          </a:p>
          <a:p>
            <a:pPr algn="ctr"/>
            <a:endParaRPr lang="en-US" altLang="zh-CN" sz="1050">
              <a:solidFill>
                <a:schemeClr val="bg1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101A0CB-E25F-381D-2B08-91951669669E}"/>
              </a:ext>
            </a:extLst>
          </p:cNvPr>
          <p:cNvSpPr txBox="1"/>
          <p:nvPr/>
        </p:nvSpPr>
        <p:spPr>
          <a:xfrm>
            <a:off x="9083462" y="4933333"/>
            <a:ext cx="641522" cy="738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rtlCol="0" anchor="ctr">
            <a:spAutoFit/>
          </a:bodyPr>
          <a:lstStyle/>
          <a:p>
            <a:r>
              <a:rPr lang="en-US" altLang="zh-CN" sz="1050">
                <a:solidFill>
                  <a:schemeClr val="bg1"/>
                </a:solidFill>
              </a:rPr>
              <a:t>return </a:t>
            </a:r>
            <a:r>
              <a:rPr lang="en-US" altLang="zh-CN" sz="1050">
                <a:solidFill>
                  <a:srgbClr val="FF0000"/>
                </a:solidFill>
              </a:rPr>
              <a:t>0</a:t>
            </a:r>
          </a:p>
          <a:p>
            <a:r>
              <a:rPr lang="en-US" altLang="zh-CN" sz="1050">
                <a:solidFill>
                  <a:schemeClr val="bg1"/>
                </a:solidFill>
              </a:rPr>
              <a:t>x = </a:t>
            </a:r>
            <a:r>
              <a:rPr lang="en-US" altLang="zh-CN" sz="1050">
                <a:solidFill>
                  <a:srgbClr val="FF0000"/>
                </a:solidFill>
              </a:rPr>
              <a:t>0</a:t>
            </a:r>
          </a:p>
          <a:p>
            <a:r>
              <a:rPr lang="en-US" altLang="zh-CN" sz="1050">
                <a:solidFill>
                  <a:schemeClr val="bg1"/>
                </a:solidFill>
              </a:rPr>
              <a:t>y = </a:t>
            </a:r>
            <a:r>
              <a:rPr lang="en-US" altLang="zh-CN" sz="1050">
                <a:solidFill>
                  <a:srgbClr val="FF0000"/>
                </a:solidFill>
              </a:rPr>
              <a:t>0</a:t>
            </a:r>
          </a:p>
          <a:p>
            <a:r>
              <a:rPr lang="en-US" altLang="zh-CN" sz="1050">
                <a:solidFill>
                  <a:schemeClr val="bg1"/>
                </a:solidFill>
              </a:rPr>
              <a:t>r = </a:t>
            </a:r>
            <a:r>
              <a:rPr lang="en-US" altLang="zh-CN" sz="1050">
                <a:solidFill>
                  <a:srgbClr val="FF0000"/>
                </a:solidFill>
              </a:rPr>
              <a:t>0</a:t>
            </a:r>
            <a:endParaRPr lang="zh-CN" altLang="en-US" sz="1050">
              <a:solidFill>
                <a:srgbClr val="FF0000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D9503FE-5346-01C3-D091-DBA7DF0CDDF8}"/>
              </a:ext>
            </a:extLst>
          </p:cNvPr>
          <p:cNvSpPr txBox="1"/>
          <p:nvPr/>
        </p:nvSpPr>
        <p:spPr>
          <a:xfrm>
            <a:off x="9083462" y="4933333"/>
            <a:ext cx="641522" cy="738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rtlCol="0" anchor="ctr">
            <a:spAutoFit/>
          </a:bodyPr>
          <a:lstStyle/>
          <a:p>
            <a:r>
              <a:rPr lang="en-US" altLang="zh-CN" sz="1050">
                <a:solidFill>
                  <a:schemeClr val="bg1"/>
                </a:solidFill>
              </a:rPr>
              <a:t>return </a:t>
            </a:r>
            <a:r>
              <a:rPr lang="en-US" altLang="zh-CN" sz="1050">
                <a:solidFill>
                  <a:srgbClr val="FF0000"/>
                </a:solidFill>
              </a:rPr>
              <a:t>0</a:t>
            </a:r>
          </a:p>
          <a:p>
            <a:r>
              <a:rPr lang="en-US" altLang="zh-CN" sz="1050">
                <a:solidFill>
                  <a:schemeClr val="bg1"/>
                </a:solidFill>
              </a:rPr>
              <a:t>x = </a:t>
            </a:r>
            <a:r>
              <a:rPr lang="en-US" altLang="zh-CN" sz="1050">
                <a:solidFill>
                  <a:srgbClr val="FF0000"/>
                </a:solidFill>
              </a:rPr>
              <a:t>6</a:t>
            </a:r>
          </a:p>
          <a:p>
            <a:r>
              <a:rPr lang="en-US" altLang="zh-CN" sz="1050">
                <a:solidFill>
                  <a:schemeClr val="bg1"/>
                </a:solidFill>
              </a:rPr>
              <a:t>y = </a:t>
            </a:r>
            <a:r>
              <a:rPr lang="en-US" altLang="zh-CN" sz="1050">
                <a:solidFill>
                  <a:srgbClr val="FF0000"/>
                </a:solidFill>
              </a:rPr>
              <a:t>7</a:t>
            </a:r>
          </a:p>
          <a:p>
            <a:r>
              <a:rPr lang="en-US" altLang="zh-CN" sz="1050">
                <a:solidFill>
                  <a:schemeClr val="bg1"/>
                </a:solidFill>
              </a:rPr>
              <a:t>r = </a:t>
            </a:r>
            <a:r>
              <a:rPr lang="en-US" altLang="zh-CN" sz="1050">
                <a:solidFill>
                  <a:srgbClr val="FF0000"/>
                </a:solidFill>
              </a:rPr>
              <a:t>13</a:t>
            </a:r>
            <a:endParaRPr lang="zh-CN" altLang="en-US" sz="1050">
              <a:solidFill>
                <a:srgbClr val="FF0000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4DA9E86-3665-42CF-3A18-8D78D86BC1F9}"/>
              </a:ext>
            </a:extLst>
          </p:cNvPr>
          <p:cNvSpPr/>
          <p:nvPr/>
        </p:nvSpPr>
        <p:spPr>
          <a:xfrm>
            <a:off x="8845147" y="3999824"/>
            <a:ext cx="1118152" cy="7691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bg1"/>
                </a:solidFill>
              </a:rPr>
              <a:t>Println</a:t>
            </a:r>
            <a:r>
              <a:rPr lang="zh-CN" altLang="en-US" sz="1050">
                <a:solidFill>
                  <a:schemeClr val="bg1"/>
                </a:solidFill>
              </a:rPr>
              <a:t>函数栈帧</a:t>
            </a:r>
            <a:endParaRPr lang="en-US" altLang="zh-CN" sz="1050">
              <a:solidFill>
                <a:schemeClr val="bg1"/>
              </a:solidFill>
            </a:endParaRPr>
          </a:p>
          <a:p>
            <a:pPr algn="ctr"/>
            <a:endParaRPr lang="en-US" altLang="zh-CN" sz="1050">
              <a:solidFill>
                <a:schemeClr val="bg1"/>
              </a:solidFill>
            </a:endParaRPr>
          </a:p>
          <a:p>
            <a:pPr algn="ctr"/>
            <a:endParaRPr lang="en-US" altLang="zh-CN" sz="1050">
              <a:solidFill>
                <a:schemeClr val="bg1"/>
              </a:solidFill>
            </a:endParaRPr>
          </a:p>
          <a:p>
            <a:pPr algn="ctr"/>
            <a:endParaRPr lang="en-US" altLang="zh-CN" sz="1050">
              <a:solidFill>
                <a:schemeClr val="bg1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82A8B053-BF3F-84B1-9E7D-4E7D772B634C}"/>
              </a:ext>
            </a:extLst>
          </p:cNvPr>
          <p:cNvSpPr txBox="1"/>
          <p:nvPr/>
        </p:nvSpPr>
        <p:spPr>
          <a:xfrm>
            <a:off x="9083462" y="4214436"/>
            <a:ext cx="5822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>
                <a:solidFill>
                  <a:schemeClr val="bg1"/>
                </a:solidFill>
              </a:rPr>
              <a:t>“x+y=”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587AA35-08D4-CABC-D342-D8B01FA0259A}"/>
              </a:ext>
            </a:extLst>
          </p:cNvPr>
          <p:cNvSpPr txBox="1"/>
          <p:nvPr/>
        </p:nvSpPr>
        <p:spPr>
          <a:xfrm>
            <a:off x="9083462" y="5424928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>
                <a:solidFill>
                  <a:schemeClr val="bg1"/>
                </a:solidFill>
              </a:rPr>
              <a:t>r = </a:t>
            </a:r>
            <a:r>
              <a:rPr lang="en-US" altLang="zh-CN" sz="1050">
                <a:solidFill>
                  <a:srgbClr val="FF0000"/>
                </a:solidFill>
              </a:rPr>
              <a:t>13</a:t>
            </a:r>
            <a:endParaRPr lang="zh-CN" altLang="en-US" sz="1050">
              <a:solidFill>
                <a:srgbClr val="FF0000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B1F6DEE4-6E68-CEAF-9C0F-8594E5A0BAF3}"/>
              </a:ext>
            </a:extLst>
          </p:cNvPr>
          <p:cNvSpPr txBox="1"/>
          <p:nvPr/>
        </p:nvSpPr>
        <p:spPr>
          <a:xfrm>
            <a:off x="9083462" y="4933333"/>
            <a:ext cx="712054" cy="738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rtlCol="0" anchor="ctr">
            <a:spAutoFit/>
          </a:bodyPr>
          <a:lstStyle/>
          <a:p>
            <a:r>
              <a:rPr lang="en-US" altLang="zh-CN" sz="1050">
                <a:solidFill>
                  <a:schemeClr val="bg1"/>
                </a:solidFill>
              </a:rPr>
              <a:t>return </a:t>
            </a:r>
            <a:r>
              <a:rPr lang="en-US" altLang="zh-CN" sz="1050">
                <a:solidFill>
                  <a:srgbClr val="FF0000"/>
                </a:solidFill>
              </a:rPr>
              <a:t>13</a:t>
            </a:r>
          </a:p>
          <a:p>
            <a:r>
              <a:rPr lang="en-US" altLang="zh-CN" sz="1050">
                <a:solidFill>
                  <a:schemeClr val="bg1"/>
                </a:solidFill>
              </a:rPr>
              <a:t>x = </a:t>
            </a:r>
            <a:r>
              <a:rPr lang="en-US" altLang="zh-CN" sz="1050">
                <a:solidFill>
                  <a:srgbClr val="FF0000"/>
                </a:solidFill>
              </a:rPr>
              <a:t>6</a:t>
            </a:r>
          </a:p>
          <a:p>
            <a:r>
              <a:rPr lang="en-US" altLang="zh-CN" sz="1050">
                <a:solidFill>
                  <a:schemeClr val="bg1"/>
                </a:solidFill>
              </a:rPr>
              <a:t>y = </a:t>
            </a:r>
            <a:r>
              <a:rPr lang="en-US" altLang="zh-CN" sz="1050">
                <a:solidFill>
                  <a:srgbClr val="FF0000"/>
                </a:solidFill>
              </a:rPr>
              <a:t>7</a:t>
            </a:r>
          </a:p>
          <a:p>
            <a:r>
              <a:rPr lang="en-US" altLang="zh-CN" sz="1050">
                <a:solidFill>
                  <a:schemeClr val="bg1"/>
                </a:solidFill>
              </a:rPr>
              <a:t>r = </a:t>
            </a:r>
            <a:r>
              <a:rPr lang="en-US" altLang="zh-CN" sz="1050">
                <a:solidFill>
                  <a:srgbClr val="FF0000"/>
                </a:solidFill>
              </a:rPr>
              <a:t>13</a:t>
            </a:r>
            <a:endParaRPr lang="zh-CN" altLang="en-US" sz="1050">
              <a:solidFill>
                <a:srgbClr val="FF0000"/>
              </a:solidFill>
            </a:endParaRPr>
          </a:p>
        </p:txBody>
      </p:sp>
      <p:sp>
        <p:nvSpPr>
          <p:cNvPr id="83" name="箭头: 右 82">
            <a:extLst>
              <a:ext uri="{FF2B5EF4-FFF2-40B4-BE49-F238E27FC236}">
                <a16:creationId xmlns:a16="http://schemas.microsoft.com/office/drawing/2014/main" id="{04E663B3-A9E7-4CFD-257F-9E654A6338B1}"/>
              </a:ext>
            </a:extLst>
          </p:cNvPr>
          <p:cNvSpPr/>
          <p:nvPr/>
        </p:nvSpPr>
        <p:spPr>
          <a:xfrm>
            <a:off x="417443" y="561196"/>
            <a:ext cx="8028057" cy="1098274"/>
          </a:xfrm>
          <a:prstGeom prst="rightArrow">
            <a:avLst>
              <a:gd name="adj1" fmla="val 50000"/>
              <a:gd name="adj2" fmla="val 6538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AF98352-89D2-8619-980A-16DE3ACB9813}"/>
              </a:ext>
            </a:extLst>
          </p:cNvPr>
          <p:cNvCxnSpPr/>
          <p:nvPr/>
        </p:nvCxnSpPr>
        <p:spPr>
          <a:xfrm>
            <a:off x="2983396" y="520142"/>
            <a:ext cx="258914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ACBA4142-DCB4-4853-1ADC-3F5988B752CF}"/>
              </a:ext>
            </a:extLst>
          </p:cNvPr>
          <p:cNvSpPr txBox="1"/>
          <p:nvPr/>
        </p:nvSpPr>
        <p:spPr>
          <a:xfrm>
            <a:off x="3705534" y="20209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内存地址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F93796D3-AD4C-45C0-8BF4-7567DE31F303}"/>
              </a:ext>
            </a:extLst>
          </p:cNvPr>
          <p:cNvSpPr/>
          <p:nvPr/>
        </p:nvSpPr>
        <p:spPr>
          <a:xfrm>
            <a:off x="2411895" y="844461"/>
            <a:ext cx="972377" cy="5317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add( )指令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B0AA1E41-4FCF-9589-7E01-1726EBD12A12}"/>
              </a:ext>
            </a:extLst>
          </p:cNvPr>
          <p:cNvSpPr/>
          <p:nvPr/>
        </p:nvSpPr>
        <p:spPr>
          <a:xfrm>
            <a:off x="1001365" y="844461"/>
            <a:ext cx="972377" cy="5317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main</a:t>
            </a:r>
            <a:r>
              <a:rPr lang="zh-CN" altLang="en-US" sz="1200"/>
              <a:t>( )指令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719E0F5-C073-BE7E-0D0B-1C941713E733}"/>
              </a:ext>
            </a:extLst>
          </p:cNvPr>
          <p:cNvSpPr/>
          <p:nvPr/>
        </p:nvSpPr>
        <p:spPr>
          <a:xfrm>
            <a:off x="4794802" y="844461"/>
            <a:ext cx="1555474" cy="5317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函数调用栈帧空间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3AC9994-F794-2EB7-5843-D0EE043CA293}"/>
              </a:ext>
            </a:extLst>
          </p:cNvPr>
          <p:cNvSpPr txBox="1"/>
          <p:nvPr/>
        </p:nvSpPr>
        <p:spPr>
          <a:xfrm>
            <a:off x="4548580" y="151168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栈底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70F6B8F6-55E6-832C-2560-487B467E7FCD}"/>
              </a:ext>
            </a:extLst>
          </p:cNvPr>
          <p:cNvSpPr txBox="1"/>
          <p:nvPr/>
        </p:nvSpPr>
        <p:spPr>
          <a:xfrm>
            <a:off x="6104054" y="151168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栈顶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7F2AA954-B2ED-01EE-8EAB-FF061AF94C63}"/>
              </a:ext>
            </a:extLst>
          </p:cNvPr>
          <p:cNvSpPr txBox="1"/>
          <p:nvPr/>
        </p:nvSpPr>
        <p:spPr>
          <a:xfrm>
            <a:off x="228600" y="2539746"/>
            <a:ext cx="4812423" cy="2644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latin typeface="+mn-ea"/>
              </a:rPr>
              <a:t>栈帧对应着一个未运行完的函数，栈帧中保存了该函数的返回地址和局部变量：</a:t>
            </a:r>
            <a:endParaRPr lang="en-US" altLang="zh-CN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>
                <a:latin typeface="+mn-ea"/>
              </a:rPr>
              <a:t>栈帧是一块因函数运行而临时开辟的空间。</a:t>
            </a:r>
            <a:endParaRPr lang="en-US" altLang="zh-CN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>
                <a:latin typeface="+mn-ea"/>
              </a:rPr>
              <a:t>每调用一次函数便会创建一个独立栈帧。</a:t>
            </a:r>
            <a:endParaRPr lang="en-US" altLang="zh-CN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>
                <a:latin typeface="+mn-ea"/>
              </a:rPr>
              <a:t>栈帧中存放的是函数中的必要信息，如局部变量、函数传参、返回值等。</a:t>
            </a:r>
            <a:endParaRPr lang="en-US" altLang="zh-CN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>
                <a:latin typeface="+mn-ea"/>
              </a:rPr>
              <a:t>当函数运行完毕栈帧将会销毁。</a:t>
            </a:r>
          </a:p>
        </p:txBody>
      </p:sp>
    </p:spTree>
    <p:extLst>
      <p:ext uri="{BB962C8B-B14F-4D97-AF65-F5344CB8AC3E}">
        <p14:creationId xmlns:p14="http://schemas.microsoft.com/office/powerpoint/2010/main" val="334579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0.00104 0.0578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5834 L 0.00013 -0.3631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36319 L -0.00078 -0.3004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30046 L -0.00052 -0.24143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023 L 0.06406 -0.03704 C 0.07852 -0.04514 0.08646 -0.05649 0.08646 -0.06899 C 0.08646 -0.08311 0.07852 -0.09445 0.06406 -0.10255 L -0.00039 -0.14051 " pathEditMode="relative" rAng="16200000" ptsTypes="AAAAA">
                                      <p:cBhvr>
                                        <p:cTn id="9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6" y="-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24143 L -0.00026 -0.18148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18148 L -0.00104 -0.12014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6 -0.07385 L -0.04987 -0.0338 C -0.0625 -0.0257 -0.06953 -0.01274 -0.06953 0.00023 C -0.06953 0.01527 -0.0625 0.02731 -0.04987 0.03564 L 0.00586 0.07662 " pathEditMode="relative" rAng="5400000" ptsTypes="AAAAA">
                                      <p:cBhvr>
                                        <p:cTn id="12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3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10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10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10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10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10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10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12014 L 0.00026 0.11922 " pathEditMode="relative" rAng="0" ptsTypes="AA">
                                      <p:cBhvr>
                                        <p:cTn id="20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11922 L 0.00013 -0.3632 " pathEditMode="relative" rAng="0" ptsTypes="AA">
                                      <p:cBhvr>
                                        <p:cTn id="21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36319 L -0.00078 -0.30046 " pathEditMode="relative" rAng="0" ptsTypes="AA">
                                      <p:cBhvr>
                                        <p:cTn id="22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30047 L -0.00052 -0.24143 " pathEditMode="relative" rAng="0" ptsTypes="AA">
                                      <p:cBhvr>
                                        <p:cTn id="25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9 0.00556 L 0.05911 -0.03356 C 0.07317 -0.04167 0.08086 -0.05417 0.08086 -0.06713 C 0.08086 -0.08171 0.07317 -0.09375 0.05911 -0.10185 L -0.00339 -0.14143 " pathEditMode="relative" rAng="16200000" ptsTypes="AAAAA">
                                      <p:cBhvr>
                                        <p:cTn id="278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6" y="-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24144 L -0.00026 -0.18148 " pathEditMode="relative" rAng="0" ptsTypes="AA">
                                      <p:cBhvr>
                                        <p:cTn id="28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18148 L -0.00104 -0.12014 " pathEditMode="relative" rAng="0" ptsTypes="AA">
                                      <p:cBhvr>
                                        <p:cTn id="3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5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0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10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7" dur="10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10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2" dur="10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0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1000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7" dur="1000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1000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1000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2" dur="1000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1000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7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10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2" dur="10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10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7" dur="10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10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2" dur="10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10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10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7" dur="10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10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12014 L 0.00195 0.18079 " pathEditMode="relative" rAng="0" ptsTypes="AA">
                                      <p:cBhvr>
                                        <p:cTn id="38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1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5"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4" grpId="0" animBg="1"/>
      <p:bldP spid="24" grpId="1" animBg="1"/>
      <p:bldP spid="32" grpId="0" animBg="1"/>
      <p:bldP spid="32" grpId="1" animBg="1"/>
      <p:bldP spid="51" grpId="0"/>
      <p:bldP spid="51" grpId="1"/>
      <p:bldP spid="51" grpId="2"/>
      <p:bldP spid="60" grpId="0" build="p"/>
      <p:bldP spid="60" grpId="1" build="allAtOnce"/>
      <p:bldP spid="60" grpId="2" build="allAtOnce"/>
      <p:bldP spid="61" grpId="0" animBg="1"/>
      <p:bldP spid="61" grpId="1" animBg="1"/>
      <p:bldP spid="62" grpId="0"/>
      <p:bldP spid="62" grpId="1"/>
      <p:bldP spid="64" grpId="0"/>
      <p:bldP spid="64" grpId="1"/>
      <p:bldP spid="64" grpId="2"/>
      <p:bldP spid="64" grpId="3"/>
      <p:bldP spid="65" grpId="0" build="p"/>
      <p:bldP spid="65" grpId="1" build="allAtOnce"/>
      <p:bldP spid="67" grpId="0" animBg="1"/>
      <p:bldP spid="72" grpId="0" animBg="1"/>
      <p:bldP spid="72" grpId="1" animBg="1"/>
      <p:bldP spid="74" grpId="0"/>
      <p:bldP spid="74" grpId="1"/>
      <p:bldP spid="74" grpId="2"/>
      <p:bldP spid="77" grpId="0" build="p"/>
      <p:bldP spid="77" grpId="1" build="allAtOnce"/>
      <p:bldP spid="77" grpId="2" build="allAtOnce"/>
      <p:bldP spid="78" grpId="0" animBg="1"/>
      <p:bldP spid="78" grpId="1" animBg="1"/>
      <p:bldP spid="79" grpId="0"/>
      <p:bldP spid="79" grpId="1"/>
      <p:bldP spid="81" grpId="0"/>
      <p:bldP spid="81" grpId="1"/>
      <p:bldP spid="81" grpId="2"/>
      <p:bldP spid="82" grpId="0" build="p"/>
      <p:bldP spid="82" grpId="1" build="allAtOnce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269</Words>
  <Application>Microsoft Office PowerPoint</Application>
  <PresentationFormat>宽屏</PresentationFormat>
  <Paragraphs>66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Wingdings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刘</dc:creator>
  <cp:lastModifiedBy>李 刘</cp:lastModifiedBy>
  <cp:revision>9</cp:revision>
  <dcterms:created xsi:type="dcterms:W3CDTF">2024-04-24T01:23:46Z</dcterms:created>
  <dcterms:modified xsi:type="dcterms:W3CDTF">2024-04-28T06:44:20Z</dcterms:modified>
</cp:coreProperties>
</file>