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aleway"/>
      <p:regular r:id="rId33"/>
      <p:bold r:id="rId34"/>
      <p:italic r:id="rId35"/>
      <p:boldItalic r:id="rId36"/>
    </p:embeddedFont>
    <p:embeddedFont>
      <p:font typeface="Amatic SC"/>
      <p:regular r:id="rId37"/>
      <p:bold r:id="rId38"/>
    </p:embeddedFont>
    <p:embeddedFont>
      <p:font typeface="Source Code Pro"/>
      <p:regular r:id="rId39"/>
      <p:bold r:id="rId40"/>
    </p:embeddedFont>
    <p:embeddedFont>
      <p:font typeface="Source Sans Pr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A4AAE3B-B104-4DB3-BA80-11EB4933759F}">
  <a:tblStyle styleId="{4A4AAE3B-B104-4DB3-BA80-11EB4933759F}"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font" Target="fonts/SourceCodePro-bold.fntdata"/><Relationship Id="rId20" Type="http://schemas.openxmlformats.org/officeDocument/2006/relationships/slide" Target="slides/slide14.xml"/><Relationship Id="rId42" Type="http://schemas.openxmlformats.org/officeDocument/2006/relationships/font" Target="fonts/SourceSansPro-bold.fntdata"/><Relationship Id="rId41" Type="http://schemas.openxmlformats.org/officeDocument/2006/relationships/font" Target="fonts/SourceSansPro-regular.fntdata"/><Relationship Id="rId22" Type="http://schemas.openxmlformats.org/officeDocument/2006/relationships/slide" Target="slides/slide16.xml"/><Relationship Id="rId44" Type="http://schemas.openxmlformats.org/officeDocument/2006/relationships/font" Target="fonts/SourceSansPro-boldItalic.fntdata"/><Relationship Id="rId21" Type="http://schemas.openxmlformats.org/officeDocument/2006/relationships/slide" Target="slides/slide15.xml"/><Relationship Id="rId43" Type="http://schemas.openxmlformats.org/officeDocument/2006/relationships/font" Target="fonts/SourceSansPr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italic.fntdata"/><Relationship Id="rId12" Type="http://schemas.openxmlformats.org/officeDocument/2006/relationships/slide" Target="slides/slide6.xml"/><Relationship Id="rId34" Type="http://schemas.openxmlformats.org/officeDocument/2006/relationships/font" Target="fonts/Raleway-bold.fntdata"/><Relationship Id="rId15" Type="http://schemas.openxmlformats.org/officeDocument/2006/relationships/slide" Target="slides/slide9.xml"/><Relationship Id="rId37" Type="http://schemas.openxmlformats.org/officeDocument/2006/relationships/font" Target="fonts/AmaticSC-regular.fntdata"/><Relationship Id="rId14" Type="http://schemas.openxmlformats.org/officeDocument/2006/relationships/slide" Target="slides/slide8.xml"/><Relationship Id="rId36" Type="http://schemas.openxmlformats.org/officeDocument/2006/relationships/font" Target="fonts/Raleway-boldItalic.fntdata"/><Relationship Id="rId17" Type="http://schemas.openxmlformats.org/officeDocument/2006/relationships/slide" Target="slides/slide11.xml"/><Relationship Id="rId39" Type="http://schemas.openxmlformats.org/officeDocument/2006/relationships/font" Target="fonts/SourceCodePro-regular.fntdata"/><Relationship Id="rId16" Type="http://schemas.openxmlformats.org/officeDocument/2006/relationships/slide" Target="slides/slide10.xml"/><Relationship Id="rId38" Type="http://schemas.openxmlformats.org/officeDocument/2006/relationships/font" Target="fonts/AmaticSC-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So how did we actually build the app?</a:t>
            </a:r>
          </a:p>
          <a:p>
            <a:pPr lvl="0">
              <a:spcBef>
                <a:spcPts val="0"/>
              </a:spcBef>
              <a:buNone/>
            </a:pPr>
            <a:r>
              <a:rPr lang="en"/>
              <a:t>We used html, css, javascript and jquery for all the coding. We also used some other features bootstrap, nvd3 charts and leaflet maps.</a:t>
            </a:r>
          </a:p>
          <a:p>
            <a:pPr lvl="0">
              <a:spcBef>
                <a:spcPts val="0"/>
              </a:spcBef>
              <a:buNone/>
            </a:pPr>
            <a:r>
              <a:rPr lang="en"/>
              <a:t>There’s 4 components to our app, how we gather the data, put it on a map then filter some options so we can give our customers recommendations on places to live.</a:t>
            </a:r>
          </a:p>
          <a:p>
            <a:pPr lvl="0" rtl="0">
              <a:spcBef>
                <a:spcPts val="0"/>
              </a:spcBef>
              <a:buNone/>
            </a:pPr>
            <a:r>
              <a:rPr lang="en"/>
              <a:t>Now im going over each of them so you get the concept of how our app works.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2"/>
              </a:buClr>
              <a:buSzPct val="100000"/>
              <a:buFont typeface="Arial"/>
              <a:buNone/>
            </a:pPr>
            <a:r>
              <a:rPr lang="en">
                <a:solidFill>
                  <a:schemeClr val="dk2"/>
                </a:solidFill>
              </a:rPr>
              <a:t>So first we have all the data, in order for all those data to be linked we had to aggregate and joined by community districts. I believe there are 59 of them so on the map it should show 59 polygons, then we convert everything to geojson format with latitude and longitude to show it on a map.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2"/>
              </a:buClr>
              <a:buSzPct val="100000"/>
              <a:buFont typeface="Arial"/>
              <a:buNone/>
            </a:pPr>
            <a:r>
              <a:rPr lang="en">
                <a:solidFill>
                  <a:schemeClr val="dk2"/>
                </a:solidFill>
              </a:rPr>
              <a:t>THis map was made using leaflet which is a opensource map library</a:t>
            </a:r>
          </a:p>
          <a:p>
            <a:pPr lvl="0" rtl="0">
              <a:spcBef>
                <a:spcPts val="0"/>
              </a:spcBef>
              <a:buNone/>
            </a:pPr>
            <a:r>
              <a:rPr lang="en"/>
              <a:t>We chose to show % of vacant apartments available because we want to inform users these are places they can live in, we dont want to suggest a neighborhood that has no apartments for rent.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Our goal is to try to make it as much user friendly and </a:t>
            </a:r>
            <a:r>
              <a:rPr lang="en">
                <a:solidFill>
                  <a:schemeClr val="dk2"/>
                </a:solidFill>
              </a:rPr>
              <a:t>interactive </a:t>
            </a:r>
            <a:r>
              <a:rPr lang="en"/>
              <a:t>as possible so a user can touch the screen on a neightborhood and shows them </a:t>
            </a:r>
            <a:r>
              <a:rPr lang="en">
                <a:solidFill>
                  <a:schemeClr val="dk2"/>
                </a:solidFill>
              </a:rPr>
              <a:t>dynamics of each community, we’re showing that by using nvd3 </a:t>
            </a:r>
            <a:r>
              <a:rPr lang="en"/>
              <a:t>bar chart</a:t>
            </a:r>
            <a:r>
              <a:rPr lang="en">
                <a:solidFill>
                  <a:schemeClr val="dk2"/>
                </a:solidFill>
              </a:rPr>
              <a:t>. </a:t>
            </a:r>
            <a:r>
              <a:rPr lang="en"/>
              <a:t>The dynamics include median rent, income and crime rate. So lets say you’re looking into greenwich village, the median rent is 5000$ and by thumb of rule, you’re not suppose to pay 30% of you income for rent, that’ll be rent burden. We have an option on the bar chart showing 30% of the median income and that how much an average person makes in this neighborhood, and it seems like people that live in this area pay way more rent than they should. So with this function u can easily compare each of the communitys.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 have filter options on our app, so we ask our users just 2 simple questions like how much rent are you willing to pay, and do you have any safety requirements, so this was linked by the felonies data and rent data that was shown earlier. We decided to use a slider with minimum on the left and maximum and provided 5 ranges for them to choose from, we first had select options but we figure this is much easier to use and functions better. this was a bootstrap component on github. We calculate based on the users preference using the GET form in javascript, and then...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 give them a recommendation based on their needs. So you can see only the communitys we recommend that show on the map.</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There were a lot of technical difficulties like the tap function of the map, and how linking the data for each attributes was a difficult considering </a:t>
            </a:r>
          </a:p>
          <a:p>
            <a:pPr lvl="0" rtl="0">
              <a:spcBef>
                <a:spcPts val="0"/>
              </a:spcBef>
              <a:buNone/>
            </a:pPr>
            <a:r>
              <a:rPr lang="en"/>
              <a:t>none of us are coders it was hard to code in jquery, Styling of map: fixing the height of the map was harder than it seemed. We spent a lot of unnecessary time on that which was only 1 line of code.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For future steps, we’d like to work with real-time data, this was all just 2015.</a:t>
            </a:r>
          </a:p>
          <a:p>
            <a:pPr lvl="0">
              <a:spcBef>
                <a:spcPts val="0"/>
              </a:spcBef>
              <a:buNone/>
            </a:pPr>
            <a:r>
              <a:t/>
            </a:r>
            <a:endParaRPr/>
          </a:p>
          <a:p>
            <a:pPr lvl="0" rtl="0">
              <a:spcBef>
                <a:spcPts val="0"/>
              </a:spcBef>
              <a:buNone/>
            </a:pPr>
            <a:r>
              <a:rPr lang="en"/>
              <a:t>Signup login so a user can save their information.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rtl="0" algn="ctr">
              <a:spcBef>
                <a:spcPts val="0"/>
              </a:spcBef>
              <a:buSzPct val="100000"/>
              <a:defRPr sz="8000"/>
            </a:lvl1pPr>
            <a:lvl2pPr lvl="1" rtl="0" algn="ctr">
              <a:spcBef>
                <a:spcPts val="0"/>
              </a:spcBef>
              <a:buSzPct val="100000"/>
              <a:defRPr sz="8000"/>
            </a:lvl2pPr>
            <a:lvl3pPr lvl="2" rtl="0" algn="ctr">
              <a:spcBef>
                <a:spcPts val="0"/>
              </a:spcBef>
              <a:buSzPct val="100000"/>
              <a:defRPr sz="8000"/>
            </a:lvl3pPr>
            <a:lvl4pPr lvl="3" rtl="0" algn="ctr">
              <a:spcBef>
                <a:spcPts val="0"/>
              </a:spcBef>
              <a:buSzPct val="100000"/>
              <a:defRPr sz="8000"/>
            </a:lvl4pPr>
            <a:lvl5pPr lvl="4" rtl="0" algn="ctr">
              <a:spcBef>
                <a:spcPts val="0"/>
              </a:spcBef>
              <a:buSzPct val="100000"/>
              <a:defRPr sz="8000"/>
            </a:lvl5pPr>
            <a:lvl6pPr lvl="5" rtl="0" algn="ctr">
              <a:spcBef>
                <a:spcPts val="0"/>
              </a:spcBef>
              <a:buSzPct val="100000"/>
              <a:defRPr sz="8000"/>
            </a:lvl6pPr>
            <a:lvl7pPr lvl="6" rtl="0" algn="ctr">
              <a:spcBef>
                <a:spcPts val="0"/>
              </a:spcBef>
              <a:buSzPct val="100000"/>
              <a:defRPr sz="8000"/>
            </a:lvl7pPr>
            <a:lvl8pPr lvl="7" rtl="0" algn="ctr">
              <a:spcBef>
                <a:spcPts val="0"/>
              </a:spcBef>
              <a:buSzPct val="100000"/>
              <a:defRPr sz="8000"/>
            </a:lvl8pPr>
            <a:lvl9pPr lvl="8" rtl="0"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rtl="0" algn="ctr">
              <a:lnSpc>
                <a:spcPct val="100000"/>
              </a:lnSpc>
              <a:spcBef>
                <a:spcPts val="0"/>
              </a:spcBef>
              <a:spcAft>
                <a:spcPts val="0"/>
              </a:spcAft>
              <a:buClr>
                <a:schemeClr val="accent1"/>
              </a:buClr>
              <a:buSzPct val="100000"/>
              <a:buNone/>
              <a:defRPr b="1" sz="2100">
                <a:solidFill>
                  <a:schemeClr val="accent1"/>
                </a:solidFill>
              </a:defRPr>
            </a:lvl1pPr>
            <a:lvl2pPr lvl="1" rtl="0" algn="ctr">
              <a:lnSpc>
                <a:spcPct val="100000"/>
              </a:lnSpc>
              <a:spcBef>
                <a:spcPts val="0"/>
              </a:spcBef>
              <a:spcAft>
                <a:spcPts val="0"/>
              </a:spcAft>
              <a:buClr>
                <a:schemeClr val="accent1"/>
              </a:buClr>
              <a:buSzPct val="100000"/>
              <a:buNone/>
              <a:defRPr b="1" sz="2100">
                <a:solidFill>
                  <a:schemeClr val="accent1"/>
                </a:solidFill>
              </a:defRPr>
            </a:lvl2pPr>
            <a:lvl3pPr lvl="2" rtl="0" algn="ctr">
              <a:lnSpc>
                <a:spcPct val="100000"/>
              </a:lnSpc>
              <a:spcBef>
                <a:spcPts val="0"/>
              </a:spcBef>
              <a:spcAft>
                <a:spcPts val="0"/>
              </a:spcAft>
              <a:buClr>
                <a:schemeClr val="accent1"/>
              </a:buClr>
              <a:buSzPct val="100000"/>
              <a:buNone/>
              <a:defRPr b="1" sz="2100">
                <a:solidFill>
                  <a:schemeClr val="accent1"/>
                </a:solidFill>
              </a:defRPr>
            </a:lvl3pPr>
            <a:lvl4pPr lvl="3" rtl="0" algn="ctr">
              <a:lnSpc>
                <a:spcPct val="100000"/>
              </a:lnSpc>
              <a:spcBef>
                <a:spcPts val="0"/>
              </a:spcBef>
              <a:spcAft>
                <a:spcPts val="0"/>
              </a:spcAft>
              <a:buClr>
                <a:schemeClr val="accent1"/>
              </a:buClr>
              <a:buSzPct val="100000"/>
              <a:buNone/>
              <a:defRPr b="1" sz="2100">
                <a:solidFill>
                  <a:schemeClr val="accent1"/>
                </a:solidFill>
              </a:defRPr>
            </a:lvl4pPr>
            <a:lvl5pPr lvl="4" rtl="0" algn="ctr">
              <a:lnSpc>
                <a:spcPct val="100000"/>
              </a:lnSpc>
              <a:spcBef>
                <a:spcPts val="0"/>
              </a:spcBef>
              <a:spcAft>
                <a:spcPts val="0"/>
              </a:spcAft>
              <a:buClr>
                <a:schemeClr val="accent1"/>
              </a:buClr>
              <a:buSzPct val="100000"/>
              <a:buNone/>
              <a:defRPr b="1" sz="2100">
                <a:solidFill>
                  <a:schemeClr val="accent1"/>
                </a:solidFill>
              </a:defRPr>
            </a:lvl5pPr>
            <a:lvl6pPr lvl="5" rtl="0" algn="ctr">
              <a:lnSpc>
                <a:spcPct val="100000"/>
              </a:lnSpc>
              <a:spcBef>
                <a:spcPts val="0"/>
              </a:spcBef>
              <a:spcAft>
                <a:spcPts val="0"/>
              </a:spcAft>
              <a:buClr>
                <a:schemeClr val="accent1"/>
              </a:buClr>
              <a:buSzPct val="100000"/>
              <a:buNone/>
              <a:defRPr b="1" sz="2100">
                <a:solidFill>
                  <a:schemeClr val="accent1"/>
                </a:solidFill>
              </a:defRPr>
            </a:lvl6pPr>
            <a:lvl7pPr lvl="6" rtl="0" algn="ctr">
              <a:lnSpc>
                <a:spcPct val="100000"/>
              </a:lnSpc>
              <a:spcBef>
                <a:spcPts val="0"/>
              </a:spcBef>
              <a:spcAft>
                <a:spcPts val="0"/>
              </a:spcAft>
              <a:buClr>
                <a:schemeClr val="accent1"/>
              </a:buClr>
              <a:buSzPct val="100000"/>
              <a:buNone/>
              <a:defRPr b="1" sz="2100">
                <a:solidFill>
                  <a:schemeClr val="accent1"/>
                </a:solidFill>
              </a:defRPr>
            </a:lvl7pPr>
            <a:lvl8pPr lvl="7" rtl="0" algn="ctr">
              <a:lnSpc>
                <a:spcPct val="100000"/>
              </a:lnSpc>
              <a:spcBef>
                <a:spcPts val="0"/>
              </a:spcBef>
              <a:spcAft>
                <a:spcPts val="0"/>
              </a:spcAft>
              <a:buClr>
                <a:schemeClr val="accent1"/>
              </a:buClr>
              <a:buSzPct val="100000"/>
              <a:buNone/>
              <a:defRPr b="1" sz="2100">
                <a:solidFill>
                  <a:schemeClr val="accent1"/>
                </a:solidFill>
              </a:defRPr>
            </a:lvl8pPr>
            <a:lvl9pPr lvl="8" rtl="0"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rtl="0" algn="ctr">
              <a:spcBef>
                <a:spcPts val="0"/>
              </a:spcBef>
              <a:buClr>
                <a:schemeClr val="lt1"/>
              </a:buClr>
              <a:buSzPct val="100000"/>
              <a:defRPr sz="12000">
                <a:solidFill>
                  <a:schemeClr val="lt1"/>
                </a:solidFill>
              </a:defRPr>
            </a:lvl1pPr>
            <a:lvl2pPr lvl="1" rtl="0" algn="ctr">
              <a:spcBef>
                <a:spcPts val="0"/>
              </a:spcBef>
              <a:buClr>
                <a:schemeClr val="lt1"/>
              </a:buClr>
              <a:buSzPct val="100000"/>
              <a:defRPr sz="12000">
                <a:solidFill>
                  <a:schemeClr val="lt1"/>
                </a:solidFill>
              </a:defRPr>
            </a:lvl2pPr>
            <a:lvl3pPr lvl="2" rtl="0" algn="ctr">
              <a:spcBef>
                <a:spcPts val="0"/>
              </a:spcBef>
              <a:buClr>
                <a:schemeClr val="lt1"/>
              </a:buClr>
              <a:buSzPct val="100000"/>
              <a:defRPr sz="12000">
                <a:solidFill>
                  <a:schemeClr val="lt1"/>
                </a:solidFill>
              </a:defRPr>
            </a:lvl3pPr>
            <a:lvl4pPr lvl="3" rtl="0" algn="ctr">
              <a:spcBef>
                <a:spcPts val="0"/>
              </a:spcBef>
              <a:buClr>
                <a:schemeClr val="lt1"/>
              </a:buClr>
              <a:buSzPct val="100000"/>
              <a:defRPr sz="12000">
                <a:solidFill>
                  <a:schemeClr val="lt1"/>
                </a:solidFill>
              </a:defRPr>
            </a:lvl4pPr>
            <a:lvl5pPr lvl="4" rtl="0" algn="ctr">
              <a:spcBef>
                <a:spcPts val="0"/>
              </a:spcBef>
              <a:buClr>
                <a:schemeClr val="lt1"/>
              </a:buClr>
              <a:buSzPct val="100000"/>
              <a:defRPr sz="12000">
                <a:solidFill>
                  <a:schemeClr val="lt1"/>
                </a:solidFill>
              </a:defRPr>
            </a:lvl5pPr>
            <a:lvl6pPr lvl="5" rtl="0" algn="ctr">
              <a:spcBef>
                <a:spcPts val="0"/>
              </a:spcBef>
              <a:buClr>
                <a:schemeClr val="lt1"/>
              </a:buClr>
              <a:buSzPct val="100000"/>
              <a:defRPr sz="12000">
                <a:solidFill>
                  <a:schemeClr val="lt1"/>
                </a:solidFill>
              </a:defRPr>
            </a:lvl6pPr>
            <a:lvl7pPr lvl="6" rtl="0" algn="ctr">
              <a:spcBef>
                <a:spcPts val="0"/>
              </a:spcBef>
              <a:buClr>
                <a:schemeClr val="lt1"/>
              </a:buClr>
              <a:buSzPct val="100000"/>
              <a:defRPr sz="12000">
                <a:solidFill>
                  <a:schemeClr val="lt1"/>
                </a:solidFill>
              </a:defRPr>
            </a:lvl7pPr>
            <a:lvl8pPr lvl="7" rtl="0" algn="ctr">
              <a:spcBef>
                <a:spcPts val="0"/>
              </a:spcBef>
              <a:buClr>
                <a:schemeClr val="lt1"/>
              </a:buClr>
              <a:buSzPct val="100000"/>
              <a:defRPr sz="12000">
                <a:solidFill>
                  <a:schemeClr val="lt1"/>
                </a:solidFill>
              </a:defRPr>
            </a:lvl8pPr>
            <a:lvl9pPr lvl="8" rtl="0"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rtl="0" algn="ctr">
              <a:spcBef>
                <a:spcPts val="0"/>
              </a:spcBef>
              <a:buClr>
                <a:schemeClr val="accent1"/>
              </a:buClr>
              <a:defRPr>
                <a:solidFill>
                  <a:schemeClr val="accent1"/>
                </a:solidFill>
              </a:defRPr>
            </a:lvl1pPr>
            <a:lvl2pPr lvl="1" rtl="0" algn="ctr">
              <a:spcBef>
                <a:spcPts val="0"/>
              </a:spcBef>
              <a:buClr>
                <a:schemeClr val="accent1"/>
              </a:buClr>
              <a:defRPr>
                <a:solidFill>
                  <a:schemeClr val="accent1"/>
                </a:solidFill>
              </a:defRPr>
            </a:lvl2pPr>
            <a:lvl3pPr lvl="2" rtl="0" algn="ctr">
              <a:spcBef>
                <a:spcPts val="0"/>
              </a:spcBef>
              <a:buClr>
                <a:schemeClr val="accent1"/>
              </a:buClr>
              <a:defRPr>
                <a:solidFill>
                  <a:schemeClr val="accent1"/>
                </a:solidFill>
              </a:defRPr>
            </a:lvl3pPr>
            <a:lvl4pPr lvl="3" rtl="0" algn="ctr">
              <a:spcBef>
                <a:spcPts val="0"/>
              </a:spcBef>
              <a:buClr>
                <a:schemeClr val="accent1"/>
              </a:buClr>
              <a:defRPr>
                <a:solidFill>
                  <a:schemeClr val="accent1"/>
                </a:solidFill>
              </a:defRPr>
            </a:lvl4pPr>
            <a:lvl5pPr lvl="4" rtl="0" algn="ctr">
              <a:spcBef>
                <a:spcPts val="0"/>
              </a:spcBef>
              <a:buClr>
                <a:schemeClr val="accent1"/>
              </a:buClr>
              <a:defRPr>
                <a:solidFill>
                  <a:schemeClr val="accent1"/>
                </a:solidFill>
              </a:defRPr>
            </a:lvl5pPr>
            <a:lvl6pPr lvl="5" rtl="0" algn="ctr">
              <a:spcBef>
                <a:spcPts val="0"/>
              </a:spcBef>
              <a:buClr>
                <a:schemeClr val="accent1"/>
              </a:buClr>
              <a:defRPr>
                <a:solidFill>
                  <a:schemeClr val="accent1"/>
                </a:solidFill>
              </a:defRPr>
            </a:lvl6pPr>
            <a:lvl7pPr lvl="6" rtl="0" algn="ctr">
              <a:spcBef>
                <a:spcPts val="0"/>
              </a:spcBef>
              <a:buClr>
                <a:schemeClr val="accent1"/>
              </a:buClr>
              <a:defRPr>
                <a:solidFill>
                  <a:schemeClr val="accent1"/>
                </a:solidFill>
              </a:defRPr>
            </a:lvl7pPr>
            <a:lvl8pPr lvl="7" rtl="0" algn="ctr">
              <a:spcBef>
                <a:spcPts val="0"/>
              </a:spcBef>
              <a:buClr>
                <a:schemeClr val="accent1"/>
              </a:buClr>
              <a:defRPr>
                <a:solidFill>
                  <a:schemeClr val="accent1"/>
                </a:solidFill>
              </a:defRPr>
            </a:lvl8pPr>
            <a:lvl9pPr lvl="8" rtl="0"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6" name="Shape 56"/>
        <p:cNvGrpSpPr/>
        <p:nvPr/>
      </p:nvGrpSpPr>
      <p:grpSpPr>
        <a:xfrm>
          <a:off x="0" y="0"/>
          <a:ext cx="0" cy="0"/>
          <a:chOff x="0" y="0"/>
          <a:chExt cx="0" cy="0"/>
        </a:xfrm>
      </p:grpSpPr>
      <p:sp>
        <p:nvSpPr>
          <p:cNvPr id="57" name="Shape 57"/>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58" name="Shape 58"/>
          <p:cNvSpPr txBox="1"/>
          <p:nvPr>
            <p:ph type="ctrTitle"/>
          </p:nvPr>
        </p:nvSpPr>
        <p:spPr>
          <a:xfrm>
            <a:off x="485875" y="264475"/>
            <a:ext cx="8183700" cy="1473600"/>
          </a:xfrm>
          <a:prstGeom prst="rect">
            <a:avLst/>
          </a:prstGeom>
        </p:spPr>
        <p:txBody>
          <a:bodyPr anchorCtr="0" anchor="b" bIns="91425" lIns="91425" rIns="91425" tIns="91425"/>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p:txBody>
      </p:sp>
      <p:sp>
        <p:nvSpPr>
          <p:cNvPr id="59" name="Shape 59"/>
          <p:cNvSpPr txBox="1"/>
          <p:nvPr>
            <p:ph idx="1" type="subTitle"/>
          </p:nvPr>
        </p:nvSpPr>
        <p:spPr>
          <a:xfrm>
            <a:off x="485875" y="1738075"/>
            <a:ext cx="8183700" cy="861000"/>
          </a:xfrm>
          <a:prstGeom prst="rect">
            <a:avLst/>
          </a:prstGeom>
        </p:spPr>
        <p:txBody>
          <a:bodyPr anchorCtr="0" anchor="t" bIns="91425" lIns="91425" rIns="91425" tIns="91425"/>
          <a:lstStyle>
            <a:lvl1pPr lvl="0" rtl="0">
              <a:lnSpc>
                <a:spcPct val="100000"/>
              </a:lnSpc>
              <a:spcBef>
                <a:spcPts val="0"/>
              </a:spcBef>
              <a:spcAft>
                <a:spcPts val="0"/>
              </a:spcAft>
              <a:buSzPct val="100000"/>
              <a:buNone/>
              <a:defRPr sz="2400"/>
            </a:lvl1pPr>
            <a:lvl2pPr lvl="1" rtl="0">
              <a:lnSpc>
                <a:spcPct val="100000"/>
              </a:lnSpc>
              <a:spcBef>
                <a:spcPts val="0"/>
              </a:spcBef>
              <a:spcAft>
                <a:spcPts val="0"/>
              </a:spcAft>
              <a:buSzPct val="100000"/>
              <a:buNone/>
              <a:defRPr sz="2400"/>
            </a:lvl2pPr>
            <a:lvl3pPr lvl="2" rtl="0">
              <a:lnSpc>
                <a:spcPct val="100000"/>
              </a:lnSpc>
              <a:spcBef>
                <a:spcPts val="0"/>
              </a:spcBef>
              <a:spcAft>
                <a:spcPts val="0"/>
              </a:spcAft>
              <a:buSzPct val="100000"/>
              <a:buNone/>
              <a:defRPr sz="2400"/>
            </a:lvl3pPr>
            <a:lvl4pPr lvl="3" rtl="0">
              <a:lnSpc>
                <a:spcPct val="100000"/>
              </a:lnSpc>
              <a:spcBef>
                <a:spcPts val="0"/>
              </a:spcBef>
              <a:spcAft>
                <a:spcPts val="0"/>
              </a:spcAft>
              <a:buSzPct val="100000"/>
              <a:buNone/>
              <a:defRPr sz="2400"/>
            </a:lvl4pPr>
            <a:lvl5pPr lvl="4" rtl="0">
              <a:lnSpc>
                <a:spcPct val="100000"/>
              </a:lnSpc>
              <a:spcBef>
                <a:spcPts val="0"/>
              </a:spcBef>
              <a:spcAft>
                <a:spcPts val="0"/>
              </a:spcAft>
              <a:buSzPct val="100000"/>
              <a:buNone/>
              <a:defRPr sz="2400"/>
            </a:lvl5pPr>
            <a:lvl6pPr lvl="5" rtl="0">
              <a:lnSpc>
                <a:spcPct val="100000"/>
              </a:lnSpc>
              <a:spcBef>
                <a:spcPts val="0"/>
              </a:spcBef>
              <a:spcAft>
                <a:spcPts val="0"/>
              </a:spcAft>
              <a:buSzPct val="100000"/>
              <a:buNone/>
              <a:defRPr sz="2400"/>
            </a:lvl6pPr>
            <a:lvl7pPr lvl="6" rtl="0">
              <a:lnSpc>
                <a:spcPct val="100000"/>
              </a:lnSpc>
              <a:spcBef>
                <a:spcPts val="0"/>
              </a:spcBef>
              <a:spcAft>
                <a:spcPts val="0"/>
              </a:spcAft>
              <a:buSzPct val="100000"/>
              <a:buNone/>
              <a:defRPr sz="2400"/>
            </a:lvl7pPr>
            <a:lvl8pPr lvl="7" rtl="0">
              <a:lnSpc>
                <a:spcPct val="100000"/>
              </a:lnSpc>
              <a:spcBef>
                <a:spcPts val="0"/>
              </a:spcBef>
              <a:spcAft>
                <a:spcPts val="0"/>
              </a:spcAft>
              <a:buSzPct val="100000"/>
              <a:buNone/>
              <a:defRPr sz="2400"/>
            </a:lvl8pPr>
            <a:lvl9pPr lvl="8" rtl="0">
              <a:lnSpc>
                <a:spcPct val="100000"/>
              </a:lnSpc>
              <a:spcBef>
                <a:spcPts val="0"/>
              </a:spcBef>
              <a:spcAft>
                <a:spcPts val="0"/>
              </a:spcAft>
              <a:buSzPct val="100000"/>
              <a:buNone/>
              <a:defRPr sz="2400"/>
            </a:lvl9pPr>
          </a:lstStyle>
          <a:p/>
        </p:txBody>
      </p:sp>
      <p:sp>
        <p:nvSpPr>
          <p:cNvPr id="60" name="Shape 6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1" name="Shape 61"/>
        <p:cNvGrpSpPr/>
        <p:nvPr/>
      </p:nvGrpSpPr>
      <p:grpSpPr>
        <a:xfrm>
          <a:off x="0" y="0"/>
          <a:ext cx="0" cy="0"/>
          <a:chOff x="0" y="0"/>
          <a:chExt cx="0" cy="0"/>
        </a:xfrm>
      </p:grpSpPr>
      <p:sp>
        <p:nvSpPr>
          <p:cNvPr id="62" name="Shape 62"/>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63" name="Shape 63"/>
          <p:cNvSpPr txBox="1"/>
          <p:nvPr>
            <p:ph type="title"/>
          </p:nvPr>
        </p:nvSpPr>
        <p:spPr>
          <a:xfrm>
            <a:off x="485875" y="1714500"/>
            <a:ext cx="8183700" cy="785700"/>
          </a:xfrm>
          <a:prstGeom prst="rect">
            <a:avLst/>
          </a:prstGeom>
        </p:spPr>
        <p:txBody>
          <a:bodyPr anchorCtr="0" anchor="b" bIns="91425" lIns="91425" rIns="91425" tIns="91425"/>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p:txBody>
      </p:sp>
      <p:sp>
        <p:nvSpPr>
          <p:cNvPr id="64" name="Shape 6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623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623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1" name="Shape 71"/>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2" name="Shape 72"/>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3" name="Shape 7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623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77" name="Shape 77"/>
        <p:cNvGrpSpPr/>
        <p:nvPr/>
      </p:nvGrpSpPr>
      <p:grpSpPr>
        <a:xfrm>
          <a:off x="0" y="0"/>
          <a:ext cx="0" cy="0"/>
          <a:chOff x="0" y="0"/>
          <a:chExt cx="0" cy="0"/>
        </a:xfrm>
      </p:grpSpPr>
      <p:sp>
        <p:nvSpPr>
          <p:cNvPr id="78" name="Shape 78"/>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79" name="Shape 79"/>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0" name="Shape 8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2"/>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490250" y="526350"/>
            <a:ext cx="5604000" cy="4090800"/>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83" name="Shape 8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84" name="Shape 84"/>
        <p:cNvGrpSpPr/>
        <p:nvPr/>
      </p:nvGrpSpPr>
      <p:grpSpPr>
        <a:xfrm>
          <a:off x="0" y="0"/>
          <a:ext cx="0" cy="0"/>
          <a:chOff x="0" y="0"/>
          <a:chExt cx="0" cy="0"/>
        </a:xfrm>
      </p:grpSpPr>
      <p:sp>
        <p:nvSpPr>
          <p:cNvPr id="85" name="Shape 85"/>
          <p:cNvSpPr/>
          <p:nvPr/>
        </p:nvSpPr>
        <p:spPr>
          <a:xfrm>
            <a:off x="4636800" y="80700"/>
            <a:ext cx="4426500" cy="49821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cxnSp>
        <p:nvCxnSpPr>
          <p:cNvPr id="86" name="Shape 86"/>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87" name="Shape 87"/>
          <p:cNvSpPr txBox="1"/>
          <p:nvPr>
            <p:ph type="title"/>
          </p:nvPr>
        </p:nvSpPr>
        <p:spPr>
          <a:xfrm>
            <a:off x="265500" y="1181700"/>
            <a:ext cx="4045200" cy="1533600"/>
          </a:xfrm>
          <a:prstGeom prst="rect">
            <a:avLst/>
          </a:prstGeom>
        </p:spPr>
        <p:txBody>
          <a:bodyPr anchorCtr="0" anchor="b" bIns="91425" lIns="91425" rIns="91425" tIns="91425"/>
          <a:lstStyle>
            <a:lvl1pPr lvl="0" rtl="0" algn="ctr">
              <a:spcBef>
                <a:spcPts val="0"/>
              </a:spcBef>
              <a:buSzPct val="100000"/>
              <a:defRPr sz="3800"/>
            </a:lvl1pPr>
            <a:lvl2pPr lvl="1" rtl="0" algn="ctr">
              <a:spcBef>
                <a:spcPts val="0"/>
              </a:spcBef>
              <a:buSzPct val="100000"/>
              <a:defRPr sz="3800"/>
            </a:lvl2pPr>
            <a:lvl3pPr lvl="2" rtl="0" algn="ctr">
              <a:spcBef>
                <a:spcPts val="0"/>
              </a:spcBef>
              <a:buSzPct val="100000"/>
              <a:defRPr sz="3800"/>
            </a:lvl3pPr>
            <a:lvl4pPr lvl="3" rtl="0" algn="ctr">
              <a:spcBef>
                <a:spcPts val="0"/>
              </a:spcBef>
              <a:buSzPct val="100000"/>
              <a:defRPr sz="3800"/>
            </a:lvl4pPr>
            <a:lvl5pPr lvl="4" rtl="0" algn="ctr">
              <a:spcBef>
                <a:spcPts val="0"/>
              </a:spcBef>
              <a:buSzPct val="100000"/>
              <a:defRPr sz="3800"/>
            </a:lvl5pPr>
            <a:lvl6pPr lvl="5" rtl="0" algn="ctr">
              <a:spcBef>
                <a:spcPts val="0"/>
              </a:spcBef>
              <a:buSzPct val="100000"/>
              <a:defRPr sz="3800"/>
            </a:lvl6pPr>
            <a:lvl7pPr lvl="6" rtl="0" algn="ctr">
              <a:spcBef>
                <a:spcPts val="0"/>
              </a:spcBef>
              <a:buSzPct val="100000"/>
              <a:defRPr sz="3800"/>
            </a:lvl7pPr>
            <a:lvl8pPr lvl="7" rtl="0" algn="ctr">
              <a:spcBef>
                <a:spcPts val="0"/>
              </a:spcBef>
              <a:buSzPct val="100000"/>
              <a:defRPr sz="3800"/>
            </a:lvl8pPr>
            <a:lvl9pPr lvl="8" rtl="0" algn="ctr">
              <a:spcBef>
                <a:spcPts val="0"/>
              </a:spcBef>
              <a:buSzPct val="100000"/>
              <a:defRPr sz="3800"/>
            </a:lvl9pPr>
          </a:lstStyle>
          <a:p/>
        </p:txBody>
      </p:sp>
      <p:sp>
        <p:nvSpPr>
          <p:cNvPr id="88" name="Shape 88"/>
          <p:cNvSpPr txBox="1"/>
          <p:nvPr>
            <p:ph idx="1" type="subTitle"/>
          </p:nvPr>
        </p:nvSpPr>
        <p:spPr>
          <a:xfrm>
            <a:off x="265500" y="27690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89" name="Shape 89"/>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90" name="Shape 9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91" name="Shape 91"/>
        <p:cNvGrpSpPr/>
        <p:nvPr/>
      </p:nvGrpSpPr>
      <p:grpSpPr>
        <a:xfrm>
          <a:off x="0" y="0"/>
          <a:ext cx="0" cy="0"/>
          <a:chOff x="0" y="0"/>
          <a:chExt cx="0" cy="0"/>
        </a:xfrm>
      </p:grpSpPr>
      <p:sp>
        <p:nvSpPr>
          <p:cNvPr id="92" name="Shape 92"/>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SzPct val="100000"/>
              <a:buNone/>
              <a:defRPr sz="2100"/>
            </a:lvl1pPr>
          </a:lstStyle>
          <a:p/>
        </p:txBody>
      </p:sp>
      <p:sp>
        <p:nvSpPr>
          <p:cNvPr id="93" name="Shape 9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94" name="Shape 94"/>
        <p:cNvGrpSpPr/>
        <p:nvPr/>
      </p:nvGrpSpPr>
      <p:grpSpPr>
        <a:xfrm>
          <a:off x="0" y="0"/>
          <a:ext cx="0" cy="0"/>
          <a:chOff x="0" y="0"/>
          <a:chExt cx="0" cy="0"/>
        </a:xfrm>
      </p:grpSpPr>
      <p:sp>
        <p:nvSpPr>
          <p:cNvPr id="95" name="Shape 95"/>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96" name="Shape 96"/>
          <p:cNvSpPr txBox="1"/>
          <p:nvPr>
            <p:ph type="title"/>
          </p:nvPr>
        </p:nvSpPr>
        <p:spPr>
          <a:xfrm>
            <a:off x="311700" y="743000"/>
            <a:ext cx="8520600" cy="2006400"/>
          </a:xfrm>
          <a:prstGeom prst="rect">
            <a:avLst/>
          </a:prstGeom>
        </p:spPr>
        <p:txBody>
          <a:bodyPr anchorCtr="0" anchor="b" bIns="91425" lIns="91425" rIns="91425" tIns="91425"/>
          <a:lstStyle>
            <a:lvl1pPr lvl="0" rtl="0" algn="ctr">
              <a:spcBef>
                <a:spcPts val="0"/>
              </a:spcBef>
              <a:buSzPct val="100000"/>
              <a:buFont typeface="Source Sans Pro"/>
              <a:defRPr sz="12000">
                <a:latin typeface="Source Sans Pro"/>
                <a:ea typeface="Source Sans Pro"/>
                <a:cs typeface="Source Sans Pro"/>
                <a:sym typeface="Source Sans Pro"/>
              </a:defRPr>
            </a:lvl1pPr>
            <a:lvl2pPr lvl="1" rtl="0" algn="ctr">
              <a:spcBef>
                <a:spcPts val="0"/>
              </a:spcBef>
              <a:buSzPct val="100000"/>
              <a:buFont typeface="Source Sans Pro"/>
              <a:defRPr sz="12000">
                <a:latin typeface="Source Sans Pro"/>
                <a:ea typeface="Source Sans Pro"/>
                <a:cs typeface="Source Sans Pro"/>
                <a:sym typeface="Source Sans Pro"/>
              </a:defRPr>
            </a:lvl2pPr>
            <a:lvl3pPr lvl="2" rtl="0" algn="ctr">
              <a:spcBef>
                <a:spcPts val="0"/>
              </a:spcBef>
              <a:buSzPct val="100000"/>
              <a:buFont typeface="Source Sans Pro"/>
              <a:defRPr sz="12000">
                <a:latin typeface="Source Sans Pro"/>
                <a:ea typeface="Source Sans Pro"/>
                <a:cs typeface="Source Sans Pro"/>
                <a:sym typeface="Source Sans Pro"/>
              </a:defRPr>
            </a:lvl3pPr>
            <a:lvl4pPr lvl="3" rtl="0" algn="ctr">
              <a:spcBef>
                <a:spcPts val="0"/>
              </a:spcBef>
              <a:buSzPct val="100000"/>
              <a:buFont typeface="Source Sans Pro"/>
              <a:defRPr sz="12000">
                <a:latin typeface="Source Sans Pro"/>
                <a:ea typeface="Source Sans Pro"/>
                <a:cs typeface="Source Sans Pro"/>
                <a:sym typeface="Source Sans Pro"/>
              </a:defRPr>
            </a:lvl4pPr>
            <a:lvl5pPr lvl="4" rtl="0" algn="ctr">
              <a:spcBef>
                <a:spcPts val="0"/>
              </a:spcBef>
              <a:buSzPct val="100000"/>
              <a:buFont typeface="Source Sans Pro"/>
              <a:defRPr sz="12000">
                <a:latin typeface="Source Sans Pro"/>
                <a:ea typeface="Source Sans Pro"/>
                <a:cs typeface="Source Sans Pro"/>
                <a:sym typeface="Source Sans Pro"/>
              </a:defRPr>
            </a:lvl5pPr>
            <a:lvl6pPr lvl="5" rtl="0" algn="ctr">
              <a:spcBef>
                <a:spcPts val="0"/>
              </a:spcBef>
              <a:buSzPct val="100000"/>
              <a:buFont typeface="Source Sans Pro"/>
              <a:defRPr sz="12000">
                <a:latin typeface="Source Sans Pro"/>
                <a:ea typeface="Source Sans Pro"/>
                <a:cs typeface="Source Sans Pro"/>
                <a:sym typeface="Source Sans Pro"/>
              </a:defRPr>
            </a:lvl6pPr>
            <a:lvl7pPr lvl="6" rtl="0" algn="ctr">
              <a:spcBef>
                <a:spcPts val="0"/>
              </a:spcBef>
              <a:buSzPct val="100000"/>
              <a:buFont typeface="Source Sans Pro"/>
              <a:defRPr sz="12000">
                <a:latin typeface="Source Sans Pro"/>
                <a:ea typeface="Source Sans Pro"/>
                <a:cs typeface="Source Sans Pro"/>
                <a:sym typeface="Source Sans Pro"/>
              </a:defRPr>
            </a:lvl7pPr>
            <a:lvl8pPr lvl="7" rtl="0" algn="ctr">
              <a:spcBef>
                <a:spcPts val="0"/>
              </a:spcBef>
              <a:buSzPct val="100000"/>
              <a:buFont typeface="Source Sans Pro"/>
              <a:defRPr sz="12000">
                <a:latin typeface="Source Sans Pro"/>
                <a:ea typeface="Source Sans Pro"/>
                <a:cs typeface="Source Sans Pro"/>
                <a:sym typeface="Source Sans Pro"/>
              </a:defRPr>
            </a:lvl8pPr>
            <a:lvl9pPr lvl="8" rtl="0" algn="ctr">
              <a:spcBef>
                <a:spcPts val="0"/>
              </a:spcBef>
              <a:buSzPct val="100000"/>
              <a:buFont typeface="Source Sans Pro"/>
              <a:defRPr sz="12000">
                <a:latin typeface="Source Sans Pro"/>
                <a:ea typeface="Source Sans Pro"/>
                <a:cs typeface="Source Sans Pro"/>
                <a:sym typeface="Source Sans Pro"/>
              </a:defRPr>
            </a:lvl9pPr>
          </a:lstStyle>
          <a:p/>
        </p:txBody>
      </p:sp>
      <p:sp>
        <p:nvSpPr>
          <p:cNvPr id="97" name="Shape 97"/>
          <p:cNvSpPr txBox="1"/>
          <p:nvPr>
            <p:ph idx="1" type="body"/>
          </p:nvPr>
        </p:nvSpPr>
        <p:spPr>
          <a:xfrm>
            <a:off x="311700" y="2845181"/>
            <a:ext cx="8520600" cy="1300800"/>
          </a:xfrm>
          <a:prstGeom prst="rect">
            <a:avLst/>
          </a:prstGeom>
        </p:spPr>
        <p:txBody>
          <a:bodyPr anchorCtr="0" anchor="t" bIns="91425" lIns="91425" rIns="91425" tIns="91425"/>
          <a:lstStyle>
            <a:lvl1pPr lvl="0" rtl="0" algn="ctr">
              <a:spcBef>
                <a:spcPts val="0"/>
              </a:spcBef>
              <a:buClr>
                <a:schemeClr val="lt1"/>
              </a:buClr>
              <a:defRPr>
                <a:solidFill>
                  <a:schemeClr val="lt1"/>
                </a:solidFill>
              </a:defRPr>
            </a:lvl1pPr>
            <a:lvl2pPr lvl="1" rtl="0" algn="ctr">
              <a:spcBef>
                <a:spcPts val="0"/>
              </a:spcBef>
              <a:buClr>
                <a:schemeClr val="lt1"/>
              </a:buClr>
              <a:defRPr>
                <a:solidFill>
                  <a:schemeClr val="lt1"/>
                </a:solidFill>
              </a:defRPr>
            </a:lvl2pPr>
            <a:lvl3pPr lvl="2" rtl="0" algn="ctr">
              <a:spcBef>
                <a:spcPts val="0"/>
              </a:spcBef>
              <a:buClr>
                <a:schemeClr val="lt1"/>
              </a:buClr>
              <a:defRPr>
                <a:solidFill>
                  <a:schemeClr val="lt1"/>
                </a:solidFill>
              </a:defRPr>
            </a:lvl3pPr>
            <a:lvl4pPr lvl="3" rtl="0" algn="ctr">
              <a:spcBef>
                <a:spcPts val="0"/>
              </a:spcBef>
              <a:buClr>
                <a:schemeClr val="lt1"/>
              </a:buClr>
              <a:defRPr>
                <a:solidFill>
                  <a:schemeClr val="lt1"/>
                </a:solidFill>
              </a:defRPr>
            </a:lvl4pPr>
            <a:lvl5pPr lvl="4" rtl="0" algn="ctr">
              <a:spcBef>
                <a:spcPts val="0"/>
              </a:spcBef>
              <a:buClr>
                <a:schemeClr val="lt1"/>
              </a:buClr>
              <a:defRPr>
                <a:solidFill>
                  <a:schemeClr val="lt1"/>
                </a:solidFill>
              </a:defRPr>
            </a:lvl5pPr>
            <a:lvl6pPr lvl="5" rtl="0" algn="ctr">
              <a:spcBef>
                <a:spcPts val="0"/>
              </a:spcBef>
              <a:buClr>
                <a:schemeClr val="lt1"/>
              </a:buClr>
              <a:defRPr>
                <a:solidFill>
                  <a:schemeClr val="lt1"/>
                </a:solidFill>
              </a:defRPr>
            </a:lvl6pPr>
            <a:lvl7pPr lvl="6" rtl="0" algn="ctr">
              <a:spcBef>
                <a:spcPts val="0"/>
              </a:spcBef>
              <a:buClr>
                <a:schemeClr val="lt1"/>
              </a:buClr>
              <a:defRPr>
                <a:solidFill>
                  <a:schemeClr val="lt1"/>
                </a:solidFill>
              </a:defRPr>
            </a:lvl7pPr>
            <a:lvl8pPr lvl="7" rtl="0" algn="ctr">
              <a:spcBef>
                <a:spcPts val="0"/>
              </a:spcBef>
              <a:buClr>
                <a:schemeClr val="lt1"/>
              </a:buClr>
              <a:defRPr>
                <a:solidFill>
                  <a:schemeClr val="lt1"/>
                </a:solidFill>
              </a:defRPr>
            </a:lvl8pPr>
            <a:lvl9pPr lvl="8" rtl="0" algn="ctr">
              <a:spcBef>
                <a:spcPts val="0"/>
              </a:spcBef>
              <a:buClr>
                <a:schemeClr val="lt1"/>
              </a:buClr>
              <a:defRPr>
                <a:solidFill>
                  <a:schemeClr val="lt1"/>
                </a:solidFill>
              </a:defRPr>
            </a:lvl9pPr>
          </a:lstStyle>
          <a:p/>
        </p:txBody>
      </p:sp>
      <p:sp>
        <p:nvSpPr>
          <p:cNvPr id="98" name="Shape 9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9" name="Shape 99"/>
        <p:cNvGrpSpPr/>
        <p:nvPr/>
      </p:nvGrpSpPr>
      <p:grpSpPr>
        <a:xfrm>
          <a:off x="0" y="0"/>
          <a:ext cx="0" cy="0"/>
          <a:chOff x="0" y="0"/>
          <a:chExt cx="0" cy="0"/>
        </a:xfrm>
      </p:grpSpPr>
      <p:sp>
        <p:nvSpPr>
          <p:cNvPr id="100" name="Shape 10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제목 및 내용">
    <p:spTree>
      <p:nvGrpSpPr>
        <p:cNvPr id="101" name="Shape 101"/>
        <p:cNvGrpSpPr/>
        <p:nvPr/>
      </p:nvGrpSpPr>
      <p:grpSpPr>
        <a:xfrm>
          <a:off x="0" y="0"/>
          <a:ext cx="0" cy="0"/>
          <a:chOff x="0" y="0"/>
          <a:chExt cx="0" cy="0"/>
        </a:xfrm>
      </p:grpSpPr>
      <p:sp>
        <p:nvSpPr>
          <p:cNvPr id="102" name="Shape 102"/>
          <p:cNvSpPr txBox="1"/>
          <p:nvPr>
            <p:ph type="title"/>
          </p:nvPr>
        </p:nvSpPr>
        <p:spPr>
          <a:xfrm>
            <a:off x="628650" y="273843"/>
            <a:ext cx="7886700" cy="9942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3300" u="none" cap="none" strike="noStrike">
                <a:solidFill>
                  <a:schemeClr val="dk1"/>
                </a:solidFill>
                <a:latin typeface="Arial"/>
                <a:ea typeface="Arial"/>
                <a:cs typeface="Arial"/>
                <a:sym typeface="Arial"/>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03" name="Shape 103"/>
          <p:cNvSpPr txBox="1"/>
          <p:nvPr>
            <p:ph idx="1" type="body"/>
          </p:nvPr>
        </p:nvSpPr>
        <p:spPr>
          <a:xfrm>
            <a:off x="628650" y="1369218"/>
            <a:ext cx="7886700" cy="3263400"/>
          </a:xfrm>
          <a:prstGeom prst="rect">
            <a:avLst/>
          </a:prstGeom>
          <a:noFill/>
          <a:ln>
            <a:noFill/>
          </a:ln>
        </p:spPr>
        <p:txBody>
          <a:bodyPr anchorCtr="0" anchor="t" bIns="91425" lIns="91425" rIns="91425" tIns="9142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Arial"/>
                <a:ea typeface="Arial"/>
                <a:cs typeface="Arial"/>
                <a:sym typeface="Arial"/>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Arial"/>
                <a:ea typeface="Arial"/>
                <a:cs typeface="Arial"/>
                <a:sym typeface="Arial"/>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Arial"/>
                <a:ea typeface="Arial"/>
                <a:cs typeface="Arial"/>
                <a:sym typeface="Arial"/>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Arial"/>
                <a:ea typeface="Arial"/>
                <a:cs typeface="Arial"/>
                <a:sym typeface="Arial"/>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Arial"/>
                <a:ea typeface="Arial"/>
                <a:cs typeface="Arial"/>
                <a:sym typeface="Arial"/>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Arial"/>
                <a:ea typeface="Arial"/>
                <a:cs typeface="Arial"/>
                <a:sym typeface="Arial"/>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Arial"/>
                <a:ea typeface="Arial"/>
                <a:cs typeface="Arial"/>
                <a:sym typeface="Arial"/>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Arial"/>
                <a:ea typeface="Arial"/>
                <a:cs typeface="Arial"/>
                <a:sym typeface="Arial"/>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Arial"/>
                <a:ea typeface="Arial"/>
                <a:cs typeface="Arial"/>
                <a:sym typeface="Arial"/>
              </a:defRPr>
            </a:lvl9pPr>
          </a:lstStyle>
          <a:p/>
        </p:txBody>
      </p:sp>
      <p:sp>
        <p:nvSpPr>
          <p:cNvPr id="104" name="Shape 104"/>
          <p:cNvSpPr txBox="1"/>
          <p:nvPr>
            <p:ph idx="10" type="dt"/>
          </p:nvPr>
        </p:nvSpPr>
        <p:spPr>
          <a:xfrm>
            <a:off x="628650" y="4767262"/>
            <a:ext cx="2057400" cy="273900"/>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05" name="Shape 105"/>
          <p:cNvSpPr txBox="1"/>
          <p:nvPr>
            <p:ph idx="11" type="ftr"/>
          </p:nvPr>
        </p:nvSpPr>
        <p:spPr>
          <a:xfrm>
            <a:off x="3028950" y="4767262"/>
            <a:ext cx="3086100" cy="273900"/>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888888"/>
                </a:solidFill>
                <a:latin typeface="Arial"/>
                <a:ea typeface="Arial"/>
                <a:cs typeface="Arial"/>
                <a:sym typeface="Arial"/>
              </a:defRPr>
            </a:lvl1pPr>
            <a:lvl2pPr indent="0" lvl="1" marL="342900" marR="0" rtl="0" algn="l">
              <a:spcBef>
                <a:spcPts val="0"/>
              </a:spcBef>
              <a:buNone/>
              <a:defRPr b="0" i="0" sz="1400" u="none" cap="none" strike="noStrike">
                <a:solidFill>
                  <a:schemeClr val="dk1"/>
                </a:solidFill>
                <a:latin typeface="Arial"/>
                <a:ea typeface="Arial"/>
                <a:cs typeface="Arial"/>
                <a:sym typeface="Arial"/>
              </a:defRPr>
            </a:lvl2pPr>
            <a:lvl3pPr indent="0" lvl="2" marL="685800" marR="0" rtl="0" algn="l">
              <a:spcBef>
                <a:spcPts val="0"/>
              </a:spcBef>
              <a:buNone/>
              <a:defRPr b="0" i="0" sz="1400" u="none" cap="none" strike="noStrike">
                <a:solidFill>
                  <a:schemeClr val="dk1"/>
                </a:solidFill>
                <a:latin typeface="Arial"/>
                <a:ea typeface="Arial"/>
                <a:cs typeface="Arial"/>
                <a:sym typeface="Arial"/>
              </a:defRPr>
            </a:lvl3pPr>
            <a:lvl4pPr indent="0" lvl="3" marL="1028700" marR="0" rtl="0" algn="l">
              <a:spcBef>
                <a:spcPts val="0"/>
              </a:spcBef>
              <a:buNone/>
              <a:defRPr b="0" i="0" sz="1400" u="none" cap="none" strike="noStrike">
                <a:solidFill>
                  <a:schemeClr val="dk1"/>
                </a:solidFill>
                <a:latin typeface="Arial"/>
                <a:ea typeface="Arial"/>
                <a:cs typeface="Arial"/>
                <a:sym typeface="Arial"/>
              </a:defRPr>
            </a:lvl4pPr>
            <a:lvl5pPr indent="0" lvl="4" marL="1371600" marR="0" rtl="0" algn="l">
              <a:spcBef>
                <a:spcPts val="0"/>
              </a:spcBef>
              <a:buNone/>
              <a:defRPr b="0" i="0" sz="1400" u="none" cap="none" strike="noStrike">
                <a:solidFill>
                  <a:schemeClr val="dk1"/>
                </a:solidFill>
                <a:latin typeface="Arial"/>
                <a:ea typeface="Arial"/>
                <a:cs typeface="Arial"/>
                <a:sym typeface="Arial"/>
              </a:defRPr>
            </a:lvl5pPr>
            <a:lvl6pPr indent="0" lvl="5" marL="1714500" marR="0" rtl="0" algn="l">
              <a:spcBef>
                <a:spcPts val="0"/>
              </a:spcBef>
              <a:buNone/>
              <a:defRPr b="0" i="0" sz="1400" u="none" cap="none" strike="noStrike">
                <a:solidFill>
                  <a:schemeClr val="dk1"/>
                </a:solidFill>
                <a:latin typeface="Arial"/>
                <a:ea typeface="Arial"/>
                <a:cs typeface="Arial"/>
                <a:sym typeface="Arial"/>
              </a:defRPr>
            </a:lvl6pPr>
            <a:lvl7pPr indent="0" lvl="6" marL="2057400" marR="0" rtl="0" algn="l">
              <a:spcBef>
                <a:spcPts val="0"/>
              </a:spcBef>
              <a:buNone/>
              <a:defRPr b="0" i="0" sz="1400" u="none" cap="none" strike="noStrike">
                <a:solidFill>
                  <a:schemeClr val="dk1"/>
                </a:solidFill>
                <a:latin typeface="Arial"/>
                <a:ea typeface="Arial"/>
                <a:cs typeface="Arial"/>
                <a:sym typeface="Arial"/>
              </a:defRPr>
            </a:lvl7pPr>
            <a:lvl8pPr indent="0" lvl="7" marL="2400300" marR="0" rtl="0" algn="l">
              <a:spcBef>
                <a:spcPts val="0"/>
              </a:spcBef>
              <a:buNone/>
              <a:defRPr b="0" i="0" sz="1400" u="none" cap="none" strike="noStrike">
                <a:solidFill>
                  <a:schemeClr val="dk1"/>
                </a:solidFill>
                <a:latin typeface="Arial"/>
                <a:ea typeface="Arial"/>
                <a:cs typeface="Arial"/>
                <a:sym typeface="Arial"/>
              </a:defRPr>
            </a:lvl8pPr>
            <a:lvl9pPr indent="0" lvl="8" marL="2743200"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106" name="Shape 106"/>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rtl="0">
              <a:spcBef>
                <a:spcPts val="0"/>
              </a:spcBef>
              <a:buSzPct val="100000"/>
              <a:defRPr sz="4000"/>
            </a:lvl1pPr>
            <a:lvl2pPr lvl="1" rtl="0">
              <a:spcBef>
                <a:spcPts val="0"/>
              </a:spcBef>
              <a:buSzPct val="100000"/>
              <a:defRPr sz="4000"/>
            </a:lvl2pPr>
            <a:lvl3pPr lvl="2" rtl="0">
              <a:spcBef>
                <a:spcPts val="0"/>
              </a:spcBef>
              <a:buSzPct val="100000"/>
              <a:defRPr sz="4000"/>
            </a:lvl3pPr>
            <a:lvl4pPr lvl="3" rtl="0">
              <a:spcBef>
                <a:spcPts val="0"/>
              </a:spcBef>
              <a:buSzPct val="100000"/>
              <a:defRPr sz="4000"/>
            </a:lvl4pPr>
            <a:lvl5pPr lvl="4" rtl="0">
              <a:spcBef>
                <a:spcPts val="0"/>
              </a:spcBef>
              <a:buSzPct val="100000"/>
              <a:defRPr sz="4000"/>
            </a:lvl5pPr>
            <a:lvl6pPr lvl="5" rtl="0">
              <a:spcBef>
                <a:spcPts val="0"/>
              </a:spcBef>
              <a:buSzPct val="100000"/>
              <a:defRPr sz="4000"/>
            </a:lvl6pPr>
            <a:lvl7pPr lvl="6" rtl="0">
              <a:spcBef>
                <a:spcPts val="0"/>
              </a:spcBef>
              <a:buSzPct val="100000"/>
              <a:defRPr sz="4000"/>
            </a:lvl7pPr>
            <a:lvl8pPr lvl="7" rtl="0">
              <a:spcBef>
                <a:spcPts val="0"/>
              </a:spcBef>
              <a:buSzPct val="100000"/>
              <a:defRPr sz="4000"/>
            </a:lvl8pPr>
            <a:lvl9pPr lvl="8" rtl="0">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rtl="0">
              <a:spcBef>
                <a:spcPts val="0"/>
              </a:spcBef>
              <a:buClr>
                <a:schemeClr val="lt1"/>
              </a:buClr>
              <a:buSzPct val="100000"/>
              <a:defRPr sz="6000">
                <a:solidFill>
                  <a:schemeClr val="lt1"/>
                </a:solidFill>
              </a:defRPr>
            </a:lvl1pPr>
            <a:lvl2pPr lvl="1" rtl="0">
              <a:spcBef>
                <a:spcPts val="0"/>
              </a:spcBef>
              <a:buClr>
                <a:schemeClr val="lt1"/>
              </a:buClr>
              <a:buSzPct val="100000"/>
              <a:defRPr sz="6000">
                <a:solidFill>
                  <a:schemeClr val="lt1"/>
                </a:solidFill>
              </a:defRPr>
            </a:lvl2pPr>
            <a:lvl3pPr lvl="2" rtl="0">
              <a:spcBef>
                <a:spcPts val="0"/>
              </a:spcBef>
              <a:buClr>
                <a:schemeClr val="lt1"/>
              </a:buClr>
              <a:buSzPct val="100000"/>
              <a:defRPr sz="6000">
                <a:solidFill>
                  <a:schemeClr val="lt1"/>
                </a:solidFill>
              </a:defRPr>
            </a:lvl3pPr>
            <a:lvl4pPr lvl="3" rtl="0">
              <a:spcBef>
                <a:spcPts val="0"/>
              </a:spcBef>
              <a:buClr>
                <a:schemeClr val="lt1"/>
              </a:buClr>
              <a:buSzPct val="100000"/>
              <a:defRPr sz="6000">
                <a:solidFill>
                  <a:schemeClr val="lt1"/>
                </a:solidFill>
              </a:defRPr>
            </a:lvl4pPr>
            <a:lvl5pPr lvl="4" rtl="0">
              <a:spcBef>
                <a:spcPts val="0"/>
              </a:spcBef>
              <a:buClr>
                <a:schemeClr val="lt1"/>
              </a:buClr>
              <a:buSzPct val="100000"/>
              <a:defRPr sz="6000">
                <a:solidFill>
                  <a:schemeClr val="lt1"/>
                </a:solidFill>
              </a:defRPr>
            </a:lvl5pPr>
            <a:lvl6pPr lvl="5" rtl="0">
              <a:spcBef>
                <a:spcPts val="0"/>
              </a:spcBef>
              <a:buClr>
                <a:schemeClr val="lt1"/>
              </a:buClr>
              <a:buSzPct val="100000"/>
              <a:defRPr sz="6000">
                <a:solidFill>
                  <a:schemeClr val="lt1"/>
                </a:solidFill>
              </a:defRPr>
            </a:lvl6pPr>
            <a:lvl7pPr lvl="6" rtl="0">
              <a:spcBef>
                <a:spcPts val="0"/>
              </a:spcBef>
              <a:buClr>
                <a:schemeClr val="lt1"/>
              </a:buClr>
              <a:buSzPct val="100000"/>
              <a:defRPr sz="6000">
                <a:solidFill>
                  <a:schemeClr val="lt1"/>
                </a:solidFill>
              </a:defRPr>
            </a:lvl7pPr>
            <a:lvl8pPr lvl="7" rtl="0">
              <a:spcBef>
                <a:spcPts val="0"/>
              </a:spcBef>
              <a:buClr>
                <a:schemeClr val="lt1"/>
              </a:buClr>
              <a:buSzPct val="100000"/>
              <a:defRPr sz="6000">
                <a:solidFill>
                  <a:schemeClr val="lt1"/>
                </a:solidFill>
              </a:defRPr>
            </a:lvl8pPr>
            <a:lvl9pPr lvl="8" rtl="0">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rtl="0" algn="ctr">
              <a:spcBef>
                <a:spcPts val="0"/>
              </a:spcBef>
              <a:buSzPct val="100000"/>
              <a:defRPr sz="5400"/>
            </a:lvl1pPr>
            <a:lvl2pPr lvl="1" rtl="0" algn="ctr">
              <a:spcBef>
                <a:spcPts val="0"/>
              </a:spcBef>
              <a:buSzPct val="100000"/>
              <a:defRPr sz="5400"/>
            </a:lvl2pPr>
            <a:lvl3pPr lvl="2" rtl="0" algn="ctr">
              <a:spcBef>
                <a:spcPts val="0"/>
              </a:spcBef>
              <a:buSzPct val="100000"/>
              <a:defRPr sz="5400"/>
            </a:lvl3pPr>
            <a:lvl4pPr lvl="3" rtl="0" algn="ctr">
              <a:spcBef>
                <a:spcPts val="0"/>
              </a:spcBef>
              <a:buSzPct val="100000"/>
              <a:defRPr sz="5400"/>
            </a:lvl4pPr>
            <a:lvl5pPr lvl="4" rtl="0" algn="ctr">
              <a:spcBef>
                <a:spcPts val="0"/>
              </a:spcBef>
              <a:buSzPct val="100000"/>
              <a:defRPr sz="5400"/>
            </a:lvl5pPr>
            <a:lvl6pPr lvl="5" rtl="0" algn="ctr">
              <a:spcBef>
                <a:spcPts val="0"/>
              </a:spcBef>
              <a:buSzPct val="100000"/>
              <a:defRPr sz="5400"/>
            </a:lvl6pPr>
            <a:lvl7pPr lvl="6" rtl="0" algn="ctr">
              <a:spcBef>
                <a:spcPts val="0"/>
              </a:spcBef>
              <a:buSzPct val="100000"/>
              <a:defRPr sz="5400"/>
            </a:lvl7pPr>
            <a:lvl8pPr lvl="7" rtl="0" algn="ctr">
              <a:spcBef>
                <a:spcPts val="0"/>
              </a:spcBef>
              <a:buSzPct val="100000"/>
              <a:defRPr sz="5400"/>
            </a:lvl8pPr>
            <a:lvl9pPr lvl="8" rtl="0"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rtl="0" algn="ctr">
              <a:lnSpc>
                <a:spcPct val="100000"/>
              </a:lnSpc>
              <a:spcBef>
                <a:spcPts val="0"/>
              </a:spcBef>
              <a:spcAft>
                <a:spcPts val="0"/>
              </a:spcAft>
              <a:buNone/>
              <a:defRPr/>
            </a:lvl1pPr>
            <a:lvl2pPr lvl="1" rtl="0" algn="ctr">
              <a:lnSpc>
                <a:spcPct val="100000"/>
              </a:lnSpc>
              <a:spcBef>
                <a:spcPts val="0"/>
              </a:spcBef>
              <a:spcAft>
                <a:spcPts val="0"/>
              </a:spcAft>
              <a:buSzPct val="100000"/>
              <a:buNone/>
              <a:defRPr sz="1800"/>
            </a:lvl2pPr>
            <a:lvl3pPr lvl="2" rtl="0" algn="ctr">
              <a:lnSpc>
                <a:spcPct val="100000"/>
              </a:lnSpc>
              <a:spcBef>
                <a:spcPts val="0"/>
              </a:spcBef>
              <a:spcAft>
                <a:spcPts val="0"/>
              </a:spcAft>
              <a:buSzPct val="100000"/>
              <a:buNone/>
              <a:defRPr sz="1800"/>
            </a:lvl3pPr>
            <a:lvl4pPr lvl="3" rtl="0" algn="ctr">
              <a:lnSpc>
                <a:spcPct val="100000"/>
              </a:lnSpc>
              <a:spcBef>
                <a:spcPts val="0"/>
              </a:spcBef>
              <a:spcAft>
                <a:spcPts val="0"/>
              </a:spcAft>
              <a:buSzPct val="100000"/>
              <a:buNone/>
              <a:defRPr sz="1800"/>
            </a:lvl4pPr>
            <a:lvl5pPr lvl="4" rtl="0" algn="ctr">
              <a:lnSpc>
                <a:spcPct val="100000"/>
              </a:lnSpc>
              <a:spcBef>
                <a:spcPts val="0"/>
              </a:spcBef>
              <a:spcAft>
                <a:spcPts val="0"/>
              </a:spcAft>
              <a:buSzPct val="100000"/>
              <a:buNone/>
              <a:defRPr sz="1800"/>
            </a:lvl5pPr>
            <a:lvl6pPr lvl="5" rtl="0" algn="ctr">
              <a:lnSpc>
                <a:spcPct val="100000"/>
              </a:lnSpc>
              <a:spcBef>
                <a:spcPts val="0"/>
              </a:spcBef>
              <a:spcAft>
                <a:spcPts val="0"/>
              </a:spcAft>
              <a:buSzPct val="100000"/>
              <a:buNone/>
              <a:defRPr sz="1800"/>
            </a:lvl6pPr>
            <a:lvl7pPr lvl="6" rtl="0" algn="ctr">
              <a:lnSpc>
                <a:spcPct val="100000"/>
              </a:lnSpc>
              <a:spcBef>
                <a:spcPts val="0"/>
              </a:spcBef>
              <a:spcAft>
                <a:spcPts val="0"/>
              </a:spcAft>
              <a:buSzPct val="100000"/>
              <a:buNone/>
              <a:defRPr sz="1800"/>
            </a:lvl7pPr>
            <a:lvl8pPr lvl="7" rtl="0" algn="ctr">
              <a:lnSpc>
                <a:spcPct val="100000"/>
              </a:lnSpc>
              <a:spcBef>
                <a:spcPts val="0"/>
              </a:spcBef>
              <a:spcAft>
                <a:spcPts val="0"/>
              </a:spcAft>
              <a:buSzPct val="100000"/>
              <a:buNone/>
              <a:defRPr sz="1800"/>
            </a:lvl8pPr>
            <a:lvl9pPr lvl="8" rtl="0"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accent1"/>
              </a:buClr>
              <a:defRPr>
                <a:solidFill>
                  <a:schemeClr val="accent1"/>
                </a:solidFill>
              </a:defRPr>
            </a:lvl1pPr>
            <a:lvl2pPr lvl="1" rtl="0">
              <a:spcBef>
                <a:spcPts val="0"/>
              </a:spcBef>
              <a:buClr>
                <a:schemeClr val="accent1"/>
              </a:buClr>
              <a:defRPr>
                <a:solidFill>
                  <a:schemeClr val="accent1"/>
                </a:solidFill>
              </a:defRPr>
            </a:lvl2pPr>
            <a:lvl3pPr lvl="2" rtl="0">
              <a:spcBef>
                <a:spcPts val="0"/>
              </a:spcBef>
              <a:buClr>
                <a:schemeClr val="accent1"/>
              </a:buClr>
              <a:defRPr>
                <a:solidFill>
                  <a:schemeClr val="accent1"/>
                </a:solidFill>
              </a:defRPr>
            </a:lvl3pPr>
            <a:lvl4pPr lvl="3" rtl="0">
              <a:spcBef>
                <a:spcPts val="0"/>
              </a:spcBef>
              <a:buClr>
                <a:schemeClr val="accent1"/>
              </a:buClr>
              <a:defRPr>
                <a:solidFill>
                  <a:schemeClr val="accent1"/>
                </a:solidFill>
              </a:defRPr>
            </a:lvl4pPr>
            <a:lvl5pPr lvl="4" rtl="0">
              <a:spcBef>
                <a:spcPts val="0"/>
              </a:spcBef>
              <a:buClr>
                <a:schemeClr val="accent1"/>
              </a:buClr>
              <a:defRPr>
                <a:solidFill>
                  <a:schemeClr val="accent1"/>
                </a:solidFill>
              </a:defRPr>
            </a:lvl5pPr>
            <a:lvl6pPr lvl="5" rtl="0">
              <a:spcBef>
                <a:spcPts val="0"/>
              </a:spcBef>
              <a:buClr>
                <a:schemeClr val="accent1"/>
              </a:buClr>
              <a:defRPr>
                <a:solidFill>
                  <a:schemeClr val="accent1"/>
                </a:solidFill>
              </a:defRPr>
            </a:lvl6pPr>
            <a:lvl7pPr lvl="6" rtl="0">
              <a:spcBef>
                <a:spcPts val="0"/>
              </a:spcBef>
              <a:buClr>
                <a:schemeClr val="accent1"/>
              </a:buClr>
              <a:defRPr>
                <a:solidFill>
                  <a:schemeClr val="accent1"/>
                </a:solidFill>
              </a:defRPr>
            </a:lvl7pPr>
            <a:lvl8pPr lvl="7" rtl="0">
              <a:spcBef>
                <a:spcPts val="0"/>
              </a:spcBef>
              <a:buClr>
                <a:schemeClr val="accent1"/>
              </a:buClr>
              <a:defRPr>
                <a:solidFill>
                  <a:schemeClr val="accent1"/>
                </a:solidFill>
              </a:defRPr>
            </a:lvl8pPr>
            <a:lvl9pPr lvl="8" rtl="0">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rt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2" name="Shape 52"/>
        <p:cNvGrpSpPr/>
        <p:nvPr/>
      </p:nvGrpSpPr>
      <p:grpSpPr>
        <a:xfrm>
          <a:off x="0" y="0"/>
          <a:ext cx="0" cy="0"/>
          <a:chOff x="0" y="0"/>
          <a:chExt cx="0" cy="0"/>
        </a:xfrm>
      </p:grpSpPr>
      <p:sp>
        <p:nvSpPr>
          <p:cNvPr id="53" name="Shape 53"/>
          <p:cNvSpPr txBox="1"/>
          <p:nvPr>
            <p:ph type="title"/>
          </p:nvPr>
        </p:nvSpPr>
        <p:spPr>
          <a:xfrm>
            <a:off x="311700" y="445025"/>
            <a:ext cx="8520600" cy="623400"/>
          </a:xfrm>
          <a:prstGeom prst="rect">
            <a:avLst/>
          </a:prstGeom>
          <a:noFill/>
          <a:ln>
            <a:noFill/>
          </a:ln>
        </p:spPr>
        <p:txBody>
          <a:bodyPr anchorCtr="0" anchor="t" bIns="91425" lIns="91425" rIns="91425" tIns="91425"/>
          <a:lstStyle>
            <a:lvl1pPr lvl="0" rt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54" name="Shape 54"/>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lt2"/>
              </a:buClr>
              <a:buSzPct val="100000"/>
              <a:buFont typeface="Source Sans Pro"/>
              <a:defRPr sz="1800">
                <a:solidFill>
                  <a:schemeClr val="lt2"/>
                </a:solidFill>
                <a:latin typeface="Source Sans Pro"/>
                <a:ea typeface="Source Sans Pro"/>
                <a:cs typeface="Source Sans Pro"/>
                <a:sym typeface="Source Sans Pro"/>
              </a:defRPr>
            </a:lvl1pPr>
            <a:lvl2pPr lvl="1"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2pPr>
            <a:lvl3pPr lvl="2"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3pPr>
            <a:lvl4pPr lvl="3"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4pPr>
            <a:lvl5pPr lvl="4"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5pPr>
            <a:lvl6pPr lvl="5"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6pPr>
            <a:lvl7pPr lvl="6"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7pPr>
            <a:lvl8pPr lvl="7"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8pPr>
            <a:lvl9pPr lvl="8"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9pPr>
          </a:lstStyle>
          <a:p/>
        </p:txBody>
      </p:sp>
      <p:sp>
        <p:nvSpPr>
          <p:cNvPr id="55" name="Shape 55"/>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lt2"/>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0.png"/><Relationship Id="rId4" Type="http://schemas.openxmlformats.org/officeDocument/2006/relationships/image" Target="../media/image18.png"/><Relationship Id="rId5" Type="http://schemas.openxmlformats.org/officeDocument/2006/relationships/image" Target="../media/image04.png"/><Relationship Id="rId6" Type="http://schemas.openxmlformats.org/officeDocument/2006/relationships/image" Target="../media/image0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0.png"/><Relationship Id="rId4" Type="http://schemas.openxmlformats.org/officeDocument/2006/relationships/image" Target="../media/image18.png"/><Relationship Id="rId5" Type="http://schemas.openxmlformats.org/officeDocument/2006/relationships/image" Target="../media/image0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0.png"/><Relationship Id="rId4" Type="http://schemas.openxmlformats.org/officeDocument/2006/relationships/image" Target="../media/image18.png"/><Relationship Id="rId5" Type="http://schemas.openxmlformats.org/officeDocument/2006/relationships/image" Target="../media/image01.jpg"/><Relationship Id="rId6" Type="http://schemas.openxmlformats.org/officeDocument/2006/relationships/image" Target="../media/image19.png"/><Relationship Id="rId7"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10" name="Shape 110"/>
        <p:cNvGrpSpPr/>
        <p:nvPr/>
      </p:nvGrpSpPr>
      <p:grpSpPr>
        <a:xfrm>
          <a:off x="0" y="0"/>
          <a:ext cx="0" cy="0"/>
          <a:chOff x="0" y="0"/>
          <a:chExt cx="0" cy="0"/>
        </a:xfrm>
      </p:grpSpPr>
      <p:sp>
        <p:nvSpPr>
          <p:cNvPr id="111" name="Shape 111"/>
          <p:cNvSpPr txBox="1"/>
          <p:nvPr>
            <p:ph type="ctrTitle"/>
          </p:nvPr>
        </p:nvSpPr>
        <p:spPr>
          <a:xfrm>
            <a:off x="623400" y="1623475"/>
            <a:ext cx="8520600" cy="2690400"/>
          </a:xfrm>
          <a:prstGeom prst="rect">
            <a:avLst/>
          </a:prstGeom>
        </p:spPr>
        <p:txBody>
          <a:bodyPr anchorCtr="0" anchor="ctr" bIns="91425" lIns="91425" rIns="91425" tIns="91425">
            <a:noAutofit/>
          </a:bodyPr>
          <a:lstStyle/>
          <a:p>
            <a:pPr lvl="0">
              <a:spcBef>
                <a:spcPts val="0"/>
              </a:spcBef>
              <a:buNone/>
            </a:pPr>
            <a:r>
              <a:rPr lang="en">
                <a:solidFill>
                  <a:srgbClr val="000000"/>
                </a:solidFill>
                <a:latin typeface="Raleway"/>
                <a:ea typeface="Raleway"/>
                <a:cs typeface="Raleway"/>
                <a:sym typeface="Raleway"/>
              </a:rPr>
              <a:t> </a:t>
            </a:r>
            <a:r>
              <a:rPr lang="en" sz="10000">
                <a:solidFill>
                  <a:srgbClr val="FF9900"/>
                </a:solidFill>
                <a:latin typeface="Raleway"/>
                <a:ea typeface="Raleway"/>
                <a:cs typeface="Raleway"/>
                <a:sym typeface="Raleway"/>
              </a:rPr>
              <a:t>     COMM</a:t>
            </a:r>
          </a:p>
        </p:txBody>
      </p:sp>
      <p:sp>
        <p:nvSpPr>
          <p:cNvPr id="112" name="Shape 112"/>
          <p:cNvSpPr txBox="1"/>
          <p:nvPr>
            <p:ph idx="1" type="subTitle"/>
          </p:nvPr>
        </p:nvSpPr>
        <p:spPr>
          <a:xfrm>
            <a:off x="311700" y="4013225"/>
            <a:ext cx="8520600" cy="706200"/>
          </a:xfrm>
          <a:prstGeom prst="rect">
            <a:avLst/>
          </a:prstGeom>
        </p:spPr>
        <p:txBody>
          <a:bodyPr anchorCtr="0" anchor="ctr" bIns="91425" lIns="91425" rIns="91425" tIns="91425">
            <a:noAutofit/>
          </a:bodyPr>
          <a:lstStyle/>
          <a:p>
            <a:pPr lvl="0">
              <a:spcBef>
                <a:spcPts val="0"/>
              </a:spcBef>
              <a:buNone/>
            </a:pPr>
            <a:r>
              <a:rPr lang="en">
                <a:solidFill>
                  <a:srgbClr val="000000"/>
                </a:solidFill>
                <a:latin typeface="Raleway"/>
                <a:ea typeface="Raleway"/>
                <a:cs typeface="Raleway"/>
                <a:sym typeface="Raleway"/>
              </a:rPr>
              <a:t>Find the Right Place at the Right Time</a:t>
            </a:r>
          </a:p>
        </p:txBody>
      </p:sp>
      <p:pic>
        <p:nvPicPr>
          <p:cNvPr id="113" name="Shape 113"/>
          <p:cNvPicPr preferRelativeResize="0"/>
          <p:nvPr/>
        </p:nvPicPr>
        <p:blipFill>
          <a:blip r:embed="rId3">
            <a:alphaModFix/>
          </a:blip>
          <a:stretch>
            <a:fillRect/>
          </a:stretch>
        </p:blipFill>
        <p:spPr>
          <a:xfrm>
            <a:off x="1228125" y="1279975"/>
            <a:ext cx="2498649" cy="2162799"/>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3" name="Shape 173"/>
        <p:cNvGrpSpPr/>
        <p:nvPr/>
      </p:nvGrpSpPr>
      <p:grpSpPr>
        <a:xfrm>
          <a:off x="0" y="0"/>
          <a:ext cx="0" cy="0"/>
          <a:chOff x="0" y="0"/>
          <a:chExt cx="0" cy="0"/>
        </a:xfrm>
      </p:grpSpPr>
      <p:sp>
        <p:nvSpPr>
          <p:cNvPr id="174" name="Shape 174"/>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b="0" lang="en" sz="3200">
                <a:solidFill>
                  <a:srgbClr val="FF9900"/>
                </a:solidFill>
                <a:latin typeface="Raleway"/>
                <a:ea typeface="Raleway"/>
                <a:cs typeface="Raleway"/>
                <a:sym typeface="Raleway"/>
              </a:rPr>
              <a:t>Competitor Analysis - Trulia </a:t>
            </a:r>
          </a:p>
        </p:txBody>
      </p:sp>
      <p:sp>
        <p:nvSpPr>
          <p:cNvPr id="175" name="Shape 175"/>
          <p:cNvSpPr txBox="1"/>
          <p:nvPr>
            <p:ph idx="1" type="body"/>
          </p:nvPr>
        </p:nvSpPr>
        <p:spPr>
          <a:xfrm>
            <a:off x="311700" y="1093850"/>
            <a:ext cx="8520600" cy="3340200"/>
          </a:xfrm>
          <a:prstGeom prst="rect">
            <a:avLst/>
          </a:prstGeom>
        </p:spPr>
        <p:txBody>
          <a:bodyPr anchorCtr="0" anchor="t" bIns="91425" lIns="91425" rIns="91425" tIns="91425">
            <a:noAutofit/>
          </a:bodyPr>
          <a:lstStyle/>
          <a:p>
            <a:pPr indent="-355600" lvl="0" marL="457200" marR="0" rtl="0" algn="l">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Description:</a:t>
            </a:r>
          </a:p>
          <a:p>
            <a:pPr indent="-355600" lvl="1" marL="914400" marR="0" rtl="0" algn="l">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Website/app to help people through the home and rental search process</a:t>
            </a:r>
          </a:p>
          <a:p>
            <a:pPr indent="-355600" lvl="0" marL="457200" marR="0" rtl="0" algn="l">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Strengths:</a:t>
            </a:r>
          </a:p>
          <a:p>
            <a:pPr indent="-355600" lvl="1" marL="914400" marR="0" rtl="0" algn="l">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Has strong brand</a:t>
            </a:r>
          </a:p>
          <a:p>
            <a:pPr indent="-355600" lvl="1" marL="914400" marR="0" rtl="0" algn="l">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Allows users to search for homes/apartments</a:t>
            </a:r>
          </a:p>
          <a:p>
            <a:pPr indent="-355600" lvl="1" marL="914400" marR="0" rtl="0" algn="l">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Shows information on schools and amenities</a:t>
            </a:r>
          </a:p>
          <a:p>
            <a:pPr indent="-355600" lvl="0" marL="457200" marR="0" rtl="0" algn="l">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Weaknesses:</a:t>
            </a:r>
          </a:p>
          <a:p>
            <a:pPr indent="-355600" lvl="1" marL="914400" marR="0" rtl="0" algn="l">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User has to do all the work</a:t>
            </a:r>
          </a:p>
          <a:p>
            <a:pPr indent="-355600" lvl="1" marL="914400" marR="0" rtl="0" algn="l">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Doesn’t provide personalized recommendation</a:t>
            </a:r>
          </a:p>
          <a:p>
            <a:pPr indent="-355600" lvl="1" marL="914400" marR="0" rtl="0" algn="l">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Users may feel overwhelmed with complexity of site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9" name="Shape 179"/>
        <p:cNvGrpSpPr/>
        <p:nvPr/>
      </p:nvGrpSpPr>
      <p:grpSpPr>
        <a:xfrm>
          <a:off x="0" y="0"/>
          <a:ext cx="0" cy="0"/>
          <a:chOff x="0" y="0"/>
          <a:chExt cx="0" cy="0"/>
        </a:xfrm>
      </p:grpSpPr>
      <p:sp>
        <p:nvSpPr>
          <p:cNvPr id="180" name="Shape 180"/>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b="0" lang="en" sz="3200">
                <a:solidFill>
                  <a:srgbClr val="FF9900"/>
                </a:solidFill>
                <a:latin typeface="Raleway"/>
                <a:ea typeface="Raleway"/>
                <a:cs typeface="Raleway"/>
                <a:sym typeface="Raleway"/>
              </a:rPr>
              <a:t>Competitor Analysis - Streeteasy </a:t>
            </a:r>
          </a:p>
        </p:txBody>
      </p:sp>
      <p:sp>
        <p:nvSpPr>
          <p:cNvPr id="181" name="Shape 181"/>
          <p:cNvSpPr txBox="1"/>
          <p:nvPr>
            <p:ph idx="1" type="body"/>
          </p:nvPr>
        </p:nvSpPr>
        <p:spPr>
          <a:xfrm>
            <a:off x="311700" y="1093850"/>
            <a:ext cx="8520600" cy="3340200"/>
          </a:xfrm>
          <a:prstGeom prst="rect">
            <a:avLst/>
          </a:prstGeom>
        </p:spPr>
        <p:txBody>
          <a:bodyPr anchorCtr="0" anchor="t" bIns="91425" lIns="91425" rIns="91425" tIns="91425">
            <a:noAutofit/>
          </a:bodyPr>
          <a:lstStyle/>
          <a:p>
            <a:pPr indent="-355600" lvl="0" marL="457200" marR="0" rtl="0" algn="l">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Description:</a:t>
            </a:r>
          </a:p>
          <a:p>
            <a:pPr indent="-355600" lvl="1" marL="914400" marR="0" rtl="0" algn="l">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Website/app to help people through the home and rental search process</a:t>
            </a:r>
          </a:p>
          <a:p>
            <a:pPr indent="-355600" lvl="0" marL="457200" marR="0" rtl="0" algn="l">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Strengths:</a:t>
            </a:r>
          </a:p>
          <a:p>
            <a:pPr indent="-355600" lvl="1" marL="914400" marR="0" rtl="0" algn="l">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Has a lot of filters</a:t>
            </a:r>
          </a:p>
          <a:p>
            <a:pPr indent="-355600" lvl="1" marL="914400" rtl="0">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Allows users to search for homes/apartments</a:t>
            </a:r>
          </a:p>
          <a:p>
            <a:pPr indent="-355600" lvl="0" marL="457200" marR="0" rtl="0" algn="l">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Weaknesses:</a:t>
            </a:r>
          </a:p>
          <a:p>
            <a:pPr indent="-355600" lvl="1" marL="914400" marR="0" rtl="0" algn="l">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Map isn’t useful/hard to browse</a:t>
            </a:r>
          </a:p>
          <a:p>
            <a:pPr indent="-355600" lvl="1" marL="914400" marR="0" rtl="0" algn="l">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Complex</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85" name="Shape 185"/>
        <p:cNvGrpSpPr/>
        <p:nvPr/>
      </p:nvGrpSpPr>
      <p:grpSpPr>
        <a:xfrm>
          <a:off x="0" y="0"/>
          <a:ext cx="0" cy="0"/>
          <a:chOff x="0" y="0"/>
          <a:chExt cx="0" cy="0"/>
        </a:xfrm>
      </p:grpSpPr>
      <p:sp>
        <p:nvSpPr>
          <p:cNvPr id="186" name="Shape 186"/>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b="0" lang="en" sz="3200">
                <a:solidFill>
                  <a:srgbClr val="FF9900"/>
                </a:solidFill>
                <a:latin typeface="Raleway"/>
                <a:ea typeface="Raleway"/>
                <a:cs typeface="Raleway"/>
                <a:sym typeface="Raleway"/>
              </a:rPr>
              <a:t>Target Audience</a:t>
            </a:r>
          </a:p>
        </p:txBody>
      </p:sp>
      <p:sp>
        <p:nvSpPr>
          <p:cNvPr id="187" name="Shape 187"/>
          <p:cNvSpPr txBox="1"/>
          <p:nvPr>
            <p:ph idx="1" type="body"/>
          </p:nvPr>
        </p:nvSpPr>
        <p:spPr>
          <a:xfrm>
            <a:off x="311700" y="1228675"/>
            <a:ext cx="6738900" cy="3340200"/>
          </a:xfrm>
          <a:prstGeom prst="rect">
            <a:avLst/>
          </a:prstGeom>
        </p:spPr>
        <p:txBody>
          <a:bodyPr anchorCtr="0" anchor="t" bIns="91425" lIns="91425" rIns="91425" tIns="91425">
            <a:noAutofit/>
          </a:bodyPr>
          <a:lstStyle/>
          <a:p>
            <a:pPr indent="-228600" lvl="0" marL="457200" rtl="0">
              <a:spcBef>
                <a:spcPts val="0"/>
              </a:spcBef>
              <a:buClr>
                <a:srgbClr val="000000"/>
              </a:buClr>
              <a:buFont typeface="Raleway"/>
            </a:pPr>
            <a:r>
              <a:rPr lang="en">
                <a:solidFill>
                  <a:srgbClr val="000000"/>
                </a:solidFill>
                <a:latin typeface="Raleway"/>
                <a:ea typeface="Raleway"/>
                <a:cs typeface="Raleway"/>
                <a:sym typeface="Raleway"/>
              </a:rPr>
              <a:t>People moving into NYC for the first time</a:t>
            </a:r>
          </a:p>
          <a:p>
            <a:pPr indent="-342900" lvl="1" marL="914400" rtl="0">
              <a:spcBef>
                <a:spcPts val="0"/>
              </a:spcBef>
              <a:buClr>
                <a:srgbClr val="000000"/>
              </a:buClr>
              <a:buSzPct val="100000"/>
              <a:buFont typeface="Raleway"/>
            </a:pPr>
            <a:r>
              <a:rPr lang="en" sz="1800">
                <a:solidFill>
                  <a:srgbClr val="000000"/>
                </a:solidFill>
                <a:latin typeface="Raleway"/>
                <a:ea typeface="Raleway"/>
                <a:cs typeface="Raleway"/>
                <a:sym typeface="Raleway"/>
              </a:rPr>
              <a:t>Age 21 - 35 </a:t>
            </a:r>
          </a:p>
          <a:p>
            <a:pPr indent="-342900" lvl="1" marL="914400" rtl="0">
              <a:spcBef>
                <a:spcPts val="0"/>
              </a:spcBef>
              <a:buClr>
                <a:srgbClr val="000000"/>
              </a:buClr>
              <a:buSzPct val="100000"/>
              <a:buFont typeface="Raleway"/>
            </a:pPr>
            <a:r>
              <a:rPr lang="en" sz="1800">
                <a:solidFill>
                  <a:srgbClr val="000000"/>
                </a:solidFill>
                <a:latin typeface="Raleway"/>
                <a:ea typeface="Raleway"/>
                <a:cs typeface="Raleway"/>
                <a:sym typeface="Raleway"/>
              </a:rPr>
              <a:t>Young professionals/rely on tech</a:t>
            </a:r>
          </a:p>
          <a:p>
            <a:pPr indent="-342900" lvl="1" marL="914400" rtl="0">
              <a:spcBef>
                <a:spcPts val="0"/>
              </a:spcBef>
              <a:buClr>
                <a:srgbClr val="000000"/>
              </a:buClr>
              <a:buSzPct val="100000"/>
              <a:buFont typeface="Raleway"/>
            </a:pPr>
            <a:r>
              <a:rPr lang="en" sz="1800">
                <a:solidFill>
                  <a:srgbClr val="000000"/>
                </a:solidFill>
                <a:latin typeface="Raleway"/>
                <a:ea typeface="Raleway"/>
                <a:cs typeface="Raleway"/>
                <a:sym typeface="Raleway"/>
              </a:rPr>
              <a:t>Are not familiar with the area</a:t>
            </a:r>
          </a:p>
          <a:p>
            <a:pPr indent="-342900" lvl="1" marL="914400" rtl="0">
              <a:spcBef>
                <a:spcPts val="0"/>
              </a:spcBef>
              <a:buClr>
                <a:srgbClr val="000000"/>
              </a:buClr>
              <a:buSzPct val="100000"/>
              <a:buFont typeface="Raleway"/>
            </a:pPr>
            <a:r>
              <a:rPr lang="en" sz="1800">
                <a:solidFill>
                  <a:srgbClr val="000000"/>
                </a:solidFill>
                <a:latin typeface="Raleway"/>
                <a:ea typeface="Raleway"/>
                <a:cs typeface="Raleway"/>
                <a:sym typeface="Raleway"/>
              </a:rPr>
              <a:t>Don’t have time/want to do all the hard work</a:t>
            </a:r>
          </a:p>
          <a:p>
            <a:pPr indent="0" lvl="0" marL="457200" rtl="0">
              <a:spcBef>
                <a:spcPts val="0"/>
              </a:spcBef>
              <a:buNone/>
            </a:pPr>
            <a:r>
              <a:t/>
            </a:r>
            <a:endParaRPr>
              <a:solidFill>
                <a:srgbClr val="000000"/>
              </a:solidFill>
              <a:latin typeface="Raleway"/>
              <a:ea typeface="Raleway"/>
              <a:cs typeface="Raleway"/>
              <a:sym typeface="Raleway"/>
            </a:endParaRPr>
          </a:p>
        </p:txBody>
      </p:sp>
      <p:pic>
        <p:nvPicPr>
          <p:cNvPr id="188" name="Shape 188"/>
          <p:cNvPicPr preferRelativeResize="0"/>
          <p:nvPr/>
        </p:nvPicPr>
        <p:blipFill>
          <a:blip r:embed="rId3">
            <a:alphaModFix/>
          </a:blip>
          <a:stretch>
            <a:fillRect/>
          </a:stretch>
        </p:blipFill>
        <p:spPr>
          <a:xfrm>
            <a:off x="2297124" y="2833674"/>
            <a:ext cx="4165124" cy="206507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92" name="Shape 192"/>
        <p:cNvGrpSpPr/>
        <p:nvPr/>
      </p:nvGrpSpPr>
      <p:grpSpPr>
        <a:xfrm>
          <a:off x="0" y="0"/>
          <a:ext cx="0" cy="0"/>
          <a:chOff x="0" y="0"/>
          <a:chExt cx="0" cy="0"/>
        </a:xfrm>
      </p:grpSpPr>
      <p:sp>
        <p:nvSpPr>
          <p:cNvPr id="193" name="Shape 193"/>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b="0" lang="en" sz="3200">
                <a:solidFill>
                  <a:srgbClr val="FF9900"/>
                </a:solidFill>
                <a:latin typeface="Raleway"/>
                <a:ea typeface="Raleway"/>
                <a:cs typeface="Raleway"/>
                <a:sym typeface="Raleway"/>
              </a:rPr>
              <a:t>Market Analysis - Opportunity</a:t>
            </a:r>
          </a:p>
        </p:txBody>
      </p:sp>
      <p:sp>
        <p:nvSpPr>
          <p:cNvPr id="194" name="Shape 194"/>
          <p:cNvSpPr txBox="1"/>
          <p:nvPr>
            <p:ph idx="1" type="body"/>
          </p:nvPr>
        </p:nvSpPr>
        <p:spPr>
          <a:xfrm>
            <a:off x="533100" y="4703025"/>
            <a:ext cx="4861500" cy="338100"/>
          </a:xfrm>
          <a:prstGeom prst="rect">
            <a:avLst/>
          </a:prstGeom>
        </p:spPr>
        <p:txBody>
          <a:bodyPr anchorCtr="0" anchor="t" bIns="91425" lIns="91425" rIns="91425" tIns="91425">
            <a:noAutofit/>
          </a:bodyPr>
          <a:lstStyle/>
          <a:p>
            <a:pPr lvl="0" rtl="0">
              <a:spcBef>
                <a:spcPts val="0"/>
              </a:spcBef>
              <a:buNone/>
            </a:pPr>
            <a:r>
              <a:rPr lang="en" sz="800">
                <a:solidFill>
                  <a:srgbClr val="000000"/>
                </a:solidFill>
                <a:latin typeface="Raleway"/>
                <a:ea typeface="Raleway"/>
                <a:cs typeface="Raleway"/>
                <a:sym typeface="Raleway"/>
              </a:rPr>
              <a:t>Source: US Census, MNHC, Capital IQ</a:t>
            </a:r>
          </a:p>
        </p:txBody>
      </p:sp>
      <p:pic>
        <p:nvPicPr>
          <p:cNvPr id="195" name="Shape 195"/>
          <p:cNvPicPr preferRelativeResize="0"/>
          <p:nvPr/>
        </p:nvPicPr>
        <p:blipFill>
          <a:blip r:embed="rId3">
            <a:alphaModFix/>
          </a:blip>
          <a:stretch>
            <a:fillRect/>
          </a:stretch>
        </p:blipFill>
        <p:spPr>
          <a:xfrm>
            <a:off x="4567725" y="2120075"/>
            <a:ext cx="3911675" cy="2283374"/>
          </a:xfrm>
          <a:prstGeom prst="rect">
            <a:avLst/>
          </a:prstGeom>
          <a:noFill/>
          <a:ln>
            <a:noFill/>
          </a:ln>
        </p:spPr>
      </p:pic>
      <p:sp>
        <p:nvSpPr>
          <p:cNvPr id="196" name="Shape 196"/>
          <p:cNvSpPr txBox="1"/>
          <p:nvPr/>
        </p:nvSpPr>
        <p:spPr>
          <a:xfrm>
            <a:off x="5054912" y="1357662"/>
            <a:ext cx="3855000" cy="498600"/>
          </a:xfrm>
          <a:prstGeom prst="rect">
            <a:avLst/>
          </a:prstGeom>
          <a:noFill/>
          <a:ln>
            <a:noFill/>
          </a:ln>
        </p:spPr>
        <p:txBody>
          <a:bodyPr anchorCtr="0" anchor="t" bIns="91425" lIns="91425" rIns="91425" tIns="91425">
            <a:noAutofit/>
          </a:bodyPr>
          <a:lstStyle/>
          <a:p>
            <a:pPr lvl="0" rtl="0">
              <a:spcBef>
                <a:spcPts val="0"/>
              </a:spcBef>
              <a:buNone/>
            </a:pPr>
            <a:r>
              <a:rPr b="1" lang="en">
                <a:latin typeface="Raleway"/>
                <a:ea typeface="Raleway"/>
                <a:cs typeface="Raleway"/>
                <a:sym typeface="Raleway"/>
              </a:rPr>
              <a:t>Trulia’s historical revenue growth</a:t>
            </a:r>
          </a:p>
        </p:txBody>
      </p:sp>
      <p:graphicFrame>
        <p:nvGraphicFramePr>
          <p:cNvPr id="197" name="Shape 197"/>
          <p:cNvGraphicFramePr/>
          <p:nvPr/>
        </p:nvGraphicFramePr>
        <p:xfrm>
          <a:off x="394575" y="1619600"/>
          <a:ext cx="3000000" cy="3000000"/>
        </p:xfrm>
        <a:graphic>
          <a:graphicData uri="http://schemas.openxmlformats.org/drawingml/2006/table">
            <a:tbl>
              <a:tblPr>
                <a:noFill/>
                <a:tableStyleId>{4A4AAE3B-B104-4DB3-BA80-11EB4933759F}</a:tableStyleId>
              </a:tblPr>
              <a:tblGrid>
                <a:gridCol w="1951425"/>
                <a:gridCol w="1484100"/>
                <a:gridCol w="1225625"/>
              </a:tblGrid>
              <a:tr h="761650">
                <a:tc>
                  <a:txBody>
                    <a:bodyPr>
                      <a:noAutofit/>
                    </a:bodyPr>
                    <a:lstStyle/>
                    <a:p>
                      <a:pPr lvl="0" rtl="0">
                        <a:spcBef>
                          <a:spcPts val="0"/>
                        </a:spcBef>
                        <a:buNone/>
                      </a:pPr>
                      <a:r>
                        <a:t/>
                      </a:r>
                      <a:endParaRPr>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lnSpc>
                          <a:spcPct val="115000"/>
                        </a:lnSpc>
                        <a:spcBef>
                          <a:spcPts val="0"/>
                        </a:spcBef>
                        <a:spcAft>
                          <a:spcPts val="1600"/>
                        </a:spcAft>
                        <a:buNone/>
                      </a:pPr>
                      <a:r>
                        <a:rPr b="1" lang="en" sz="1600">
                          <a:latin typeface="Raleway"/>
                          <a:ea typeface="Raleway"/>
                          <a:cs typeface="Raleway"/>
                          <a:sym typeface="Raleway"/>
                        </a:rPr>
                        <a:t>In N.Y.</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lnSpc>
                          <a:spcPct val="115000"/>
                        </a:lnSpc>
                        <a:spcBef>
                          <a:spcPts val="0"/>
                        </a:spcBef>
                        <a:spcAft>
                          <a:spcPts val="1600"/>
                        </a:spcAft>
                        <a:buNone/>
                      </a:pPr>
                      <a:r>
                        <a:rPr b="1" lang="en" sz="1600">
                          <a:latin typeface="Raleway"/>
                          <a:ea typeface="Raleway"/>
                          <a:cs typeface="Raleway"/>
                          <a:sym typeface="Raleway"/>
                        </a:rPr>
                        <a:t>In U.S.</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81000">
                <a:tc>
                  <a:txBody>
                    <a:bodyPr>
                      <a:noAutofit/>
                    </a:bodyPr>
                    <a:lstStyle/>
                    <a:p>
                      <a:pPr lvl="0" rtl="0">
                        <a:lnSpc>
                          <a:spcPct val="115000"/>
                        </a:lnSpc>
                        <a:spcBef>
                          <a:spcPts val="0"/>
                        </a:spcBef>
                        <a:spcAft>
                          <a:spcPts val="1600"/>
                        </a:spcAft>
                        <a:buNone/>
                      </a:pPr>
                      <a:r>
                        <a:rPr lang="en" sz="1600">
                          <a:highlight>
                            <a:srgbClr val="FFFFFF"/>
                          </a:highlight>
                          <a:latin typeface="Raleway"/>
                          <a:ea typeface="Raleway"/>
                          <a:cs typeface="Raleway"/>
                          <a:sym typeface="Raleway"/>
                        </a:rPr>
                        <a:t>Renter-occupied households</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b="1" lang="en" sz="1600">
                          <a:highlight>
                            <a:srgbClr val="FFFFFF"/>
                          </a:highlight>
                          <a:latin typeface="Raleway"/>
                          <a:ea typeface="Raleway"/>
                          <a:cs typeface="Raleway"/>
                          <a:sym typeface="Raleway"/>
                        </a:rPr>
                        <a:t>3,148,067</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lnSpc>
                          <a:spcPct val="115000"/>
                        </a:lnSpc>
                        <a:spcBef>
                          <a:spcPts val="0"/>
                        </a:spcBef>
                        <a:spcAft>
                          <a:spcPts val="1600"/>
                        </a:spcAft>
                        <a:buNone/>
                      </a:pPr>
                      <a:r>
                        <a:rPr b="1" lang="en" sz="1600">
                          <a:highlight>
                            <a:srgbClr val="FFFFFF"/>
                          </a:highlight>
                          <a:latin typeface="Raleway"/>
                          <a:ea typeface="Raleway"/>
                          <a:cs typeface="Raleway"/>
                          <a:sym typeface="Raleway"/>
                        </a:rPr>
                        <a:t>43,267,432</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81000">
                <a:tc>
                  <a:txBody>
                    <a:bodyPr>
                      <a:noAutofit/>
                    </a:bodyPr>
                    <a:lstStyle/>
                    <a:p>
                      <a:pPr lvl="0" rtl="0">
                        <a:lnSpc>
                          <a:spcPct val="115000"/>
                        </a:lnSpc>
                        <a:spcBef>
                          <a:spcPts val="0"/>
                        </a:spcBef>
                        <a:spcAft>
                          <a:spcPts val="1600"/>
                        </a:spcAft>
                        <a:buNone/>
                      </a:pPr>
                      <a:r>
                        <a:rPr lang="en" sz="1600">
                          <a:highlight>
                            <a:srgbClr val="FFFFFF"/>
                          </a:highlight>
                          <a:latin typeface="Raleway"/>
                          <a:ea typeface="Raleway"/>
                          <a:cs typeface="Raleway"/>
                          <a:sym typeface="Raleway"/>
                        </a:rPr>
                        <a:t>% of Total </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marR="0" rtl="0" algn="l">
                        <a:lnSpc>
                          <a:spcPct val="115000"/>
                        </a:lnSpc>
                        <a:spcBef>
                          <a:spcPts val="0"/>
                        </a:spcBef>
                        <a:spcAft>
                          <a:spcPts val="1600"/>
                        </a:spcAft>
                        <a:buNone/>
                      </a:pPr>
                      <a:r>
                        <a:rPr b="1" lang="en" sz="1600">
                          <a:highlight>
                            <a:srgbClr val="FFFFFF"/>
                          </a:highlight>
                          <a:latin typeface="Raleway"/>
                          <a:ea typeface="Raleway"/>
                          <a:cs typeface="Raleway"/>
                          <a:sym typeface="Raleway"/>
                        </a:rPr>
                        <a:t>51%</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lnSpc>
                          <a:spcPct val="115000"/>
                        </a:lnSpc>
                        <a:spcBef>
                          <a:spcPts val="0"/>
                        </a:spcBef>
                        <a:spcAft>
                          <a:spcPts val="1600"/>
                        </a:spcAft>
                        <a:buNone/>
                      </a:pPr>
                      <a:r>
                        <a:rPr b="1" lang="en" sz="1600">
                          <a:highlight>
                            <a:srgbClr val="FFFFFF"/>
                          </a:highlight>
                          <a:latin typeface="Raleway"/>
                          <a:ea typeface="Raleway"/>
                          <a:cs typeface="Raleway"/>
                          <a:sym typeface="Raleway"/>
                        </a:rPr>
                        <a:t>37%</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01" name="Shape 201"/>
        <p:cNvGrpSpPr/>
        <p:nvPr/>
      </p:nvGrpSpPr>
      <p:grpSpPr>
        <a:xfrm>
          <a:off x="0" y="0"/>
          <a:ext cx="0" cy="0"/>
          <a:chOff x="0" y="0"/>
          <a:chExt cx="0" cy="0"/>
        </a:xfrm>
      </p:grpSpPr>
      <p:sp>
        <p:nvSpPr>
          <p:cNvPr id="202" name="Shape 202"/>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b="0" lang="en" sz="3200">
                <a:solidFill>
                  <a:srgbClr val="FF9900"/>
                </a:solidFill>
                <a:latin typeface="Raleway"/>
                <a:ea typeface="Raleway"/>
                <a:cs typeface="Raleway"/>
                <a:sym typeface="Raleway"/>
              </a:rPr>
              <a:t>Monetization/Growth Strategy</a:t>
            </a:r>
          </a:p>
        </p:txBody>
      </p:sp>
      <p:sp>
        <p:nvSpPr>
          <p:cNvPr id="203" name="Shape 203"/>
          <p:cNvSpPr txBox="1"/>
          <p:nvPr>
            <p:ph idx="1" type="body"/>
          </p:nvPr>
        </p:nvSpPr>
        <p:spPr>
          <a:xfrm>
            <a:off x="3901575" y="1436300"/>
            <a:ext cx="4212600" cy="2617200"/>
          </a:xfrm>
          <a:prstGeom prst="rect">
            <a:avLst/>
          </a:prstGeom>
        </p:spPr>
        <p:txBody>
          <a:bodyPr anchorCtr="0" anchor="t" bIns="91425" lIns="91425" rIns="91425" tIns="91425">
            <a:noAutofit/>
          </a:bodyPr>
          <a:lstStyle/>
          <a:p>
            <a:pPr indent="-342900" lvl="0" marL="457200" marR="0" rtl="0" algn="l">
              <a:lnSpc>
                <a:spcPct val="200000"/>
              </a:lnSpc>
              <a:spcBef>
                <a:spcPts val="1000"/>
              </a:spcBef>
              <a:spcAft>
                <a:spcPts val="0"/>
              </a:spcAft>
              <a:buClr>
                <a:srgbClr val="000000"/>
              </a:buClr>
              <a:buSzPct val="100000"/>
              <a:buFont typeface="Raleway"/>
            </a:pPr>
            <a:r>
              <a:rPr lang="en">
                <a:solidFill>
                  <a:srgbClr val="000000"/>
                </a:solidFill>
                <a:latin typeface="Raleway"/>
                <a:ea typeface="Raleway"/>
                <a:cs typeface="Raleway"/>
                <a:sym typeface="Raleway"/>
              </a:rPr>
              <a:t>Monetization Strategies</a:t>
            </a:r>
          </a:p>
          <a:p>
            <a:pPr indent="-330200" lvl="1" marL="914400" marR="0" rtl="0" algn="l">
              <a:lnSpc>
                <a:spcPct val="200000"/>
              </a:lnSpc>
              <a:spcBef>
                <a:spcPts val="1000"/>
              </a:spcBef>
              <a:spcAft>
                <a:spcPts val="0"/>
              </a:spcAft>
              <a:buClr>
                <a:srgbClr val="000000"/>
              </a:buClr>
              <a:buSzPct val="100000"/>
              <a:buFont typeface="Raleway"/>
            </a:pPr>
            <a:r>
              <a:rPr lang="en" sz="1600">
                <a:solidFill>
                  <a:srgbClr val="000000"/>
                </a:solidFill>
                <a:latin typeface="Raleway"/>
                <a:ea typeface="Raleway"/>
                <a:cs typeface="Raleway"/>
                <a:sym typeface="Raleway"/>
              </a:rPr>
              <a:t>Advertising</a:t>
            </a:r>
          </a:p>
          <a:p>
            <a:pPr indent="-330200" lvl="1" marL="914400" marR="0" rtl="0" algn="l">
              <a:lnSpc>
                <a:spcPct val="200000"/>
              </a:lnSpc>
              <a:spcBef>
                <a:spcPts val="1000"/>
              </a:spcBef>
              <a:spcAft>
                <a:spcPts val="0"/>
              </a:spcAft>
              <a:buClr>
                <a:srgbClr val="000000"/>
              </a:buClr>
              <a:buSzPct val="100000"/>
              <a:buFont typeface="Raleway"/>
            </a:pPr>
            <a:r>
              <a:rPr lang="en" sz="1600">
                <a:solidFill>
                  <a:srgbClr val="000000"/>
                </a:solidFill>
                <a:latin typeface="Raleway"/>
                <a:ea typeface="Raleway"/>
                <a:cs typeface="Raleway"/>
                <a:sym typeface="Raleway"/>
              </a:rPr>
              <a:t>Partner real estate listings</a:t>
            </a:r>
          </a:p>
          <a:p>
            <a:pPr indent="-330200" lvl="1" marL="914400" marR="0" rtl="0" algn="l">
              <a:lnSpc>
                <a:spcPct val="200000"/>
              </a:lnSpc>
              <a:spcBef>
                <a:spcPts val="1000"/>
              </a:spcBef>
              <a:spcAft>
                <a:spcPts val="0"/>
              </a:spcAft>
              <a:buClr>
                <a:srgbClr val="000000"/>
              </a:buClr>
              <a:buSzPct val="100000"/>
              <a:buFont typeface="Raleway"/>
            </a:pPr>
            <a:r>
              <a:rPr lang="en" sz="1600">
                <a:solidFill>
                  <a:srgbClr val="000000"/>
                </a:solidFill>
                <a:latin typeface="Raleway"/>
                <a:ea typeface="Raleway"/>
                <a:cs typeface="Raleway"/>
                <a:sym typeface="Raleway"/>
              </a:rPr>
              <a:t>Local business partnership</a:t>
            </a:r>
          </a:p>
        </p:txBody>
      </p:sp>
      <p:pic>
        <p:nvPicPr>
          <p:cNvPr id="204" name="Shape 204"/>
          <p:cNvPicPr preferRelativeResize="0"/>
          <p:nvPr/>
        </p:nvPicPr>
        <p:blipFill>
          <a:blip r:embed="rId3">
            <a:alphaModFix/>
          </a:blip>
          <a:stretch>
            <a:fillRect/>
          </a:stretch>
        </p:blipFill>
        <p:spPr>
          <a:xfrm>
            <a:off x="1053324" y="1536912"/>
            <a:ext cx="2069675" cy="206967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08" name="Shape 208"/>
        <p:cNvGrpSpPr/>
        <p:nvPr/>
      </p:nvGrpSpPr>
      <p:grpSpPr>
        <a:xfrm>
          <a:off x="0" y="0"/>
          <a:ext cx="0" cy="0"/>
          <a:chOff x="0" y="0"/>
          <a:chExt cx="0" cy="0"/>
        </a:xfrm>
      </p:grpSpPr>
      <p:sp>
        <p:nvSpPr>
          <p:cNvPr id="209" name="Shape 209"/>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b="0" lang="en" sz="3200">
                <a:solidFill>
                  <a:srgbClr val="FF9900"/>
                </a:solidFill>
                <a:latin typeface="Raleway"/>
                <a:ea typeface="Raleway"/>
                <a:cs typeface="Raleway"/>
                <a:sym typeface="Raleway"/>
              </a:rPr>
              <a:t>Revenue stream 1 - Advertising</a:t>
            </a:r>
          </a:p>
        </p:txBody>
      </p:sp>
      <p:sp>
        <p:nvSpPr>
          <p:cNvPr id="210" name="Shape 210"/>
          <p:cNvSpPr txBox="1"/>
          <p:nvPr>
            <p:ph idx="1" type="body"/>
          </p:nvPr>
        </p:nvSpPr>
        <p:spPr>
          <a:xfrm>
            <a:off x="3970800" y="1228675"/>
            <a:ext cx="4861500" cy="1159800"/>
          </a:xfrm>
          <a:prstGeom prst="rect">
            <a:avLst/>
          </a:prstGeom>
        </p:spPr>
        <p:txBody>
          <a:bodyPr anchorCtr="0" anchor="t" bIns="91425" lIns="91425" rIns="91425" tIns="91425">
            <a:noAutofit/>
          </a:bodyPr>
          <a:lstStyle/>
          <a:p>
            <a:pPr lvl="0">
              <a:spcBef>
                <a:spcPts val="0"/>
              </a:spcBef>
              <a:buNone/>
            </a:pPr>
            <a:r>
              <a:rPr lang="en">
                <a:solidFill>
                  <a:srgbClr val="000000"/>
                </a:solidFill>
                <a:latin typeface="Raleway"/>
                <a:ea typeface="Raleway"/>
                <a:cs typeface="Raleway"/>
                <a:sym typeface="Raleway"/>
              </a:rPr>
              <a:t>We can embed ads in our application</a:t>
            </a:r>
          </a:p>
          <a:p>
            <a:pPr lvl="0" rtl="0">
              <a:spcBef>
                <a:spcPts val="0"/>
              </a:spcBef>
              <a:buNone/>
            </a:pPr>
            <a:r>
              <a:rPr lang="en">
                <a:solidFill>
                  <a:srgbClr val="000000"/>
                </a:solidFill>
                <a:latin typeface="Raleway"/>
                <a:ea typeface="Raleway"/>
                <a:cs typeface="Raleway"/>
                <a:sym typeface="Raleway"/>
              </a:rPr>
              <a:t>Amazon and Google provide easy API access for ads display</a:t>
            </a:r>
          </a:p>
        </p:txBody>
      </p:sp>
      <p:pic>
        <p:nvPicPr>
          <p:cNvPr id="211" name="Shape 211"/>
          <p:cNvPicPr preferRelativeResize="0"/>
          <p:nvPr/>
        </p:nvPicPr>
        <p:blipFill>
          <a:blip r:embed="rId3">
            <a:alphaModFix/>
          </a:blip>
          <a:stretch>
            <a:fillRect/>
          </a:stretch>
        </p:blipFill>
        <p:spPr>
          <a:xfrm>
            <a:off x="1077574" y="915237"/>
            <a:ext cx="1947569" cy="3967074"/>
          </a:xfrm>
          <a:prstGeom prst="rect">
            <a:avLst/>
          </a:prstGeom>
          <a:noFill/>
          <a:ln>
            <a:noFill/>
          </a:ln>
        </p:spPr>
      </p:pic>
      <p:pic>
        <p:nvPicPr>
          <p:cNvPr id="212" name="Shape 212"/>
          <p:cNvPicPr preferRelativeResize="0"/>
          <p:nvPr/>
        </p:nvPicPr>
        <p:blipFill>
          <a:blip r:embed="rId4">
            <a:alphaModFix/>
          </a:blip>
          <a:stretch>
            <a:fillRect/>
          </a:stretch>
        </p:blipFill>
        <p:spPr>
          <a:xfrm>
            <a:off x="1205312" y="1393937"/>
            <a:ext cx="1692099" cy="3009674"/>
          </a:xfrm>
          <a:prstGeom prst="rect">
            <a:avLst/>
          </a:prstGeom>
          <a:noFill/>
          <a:ln>
            <a:noFill/>
          </a:ln>
        </p:spPr>
      </p:pic>
      <p:sp>
        <p:nvSpPr>
          <p:cNvPr id="213" name="Shape 213"/>
          <p:cNvSpPr/>
          <p:nvPr/>
        </p:nvSpPr>
        <p:spPr>
          <a:xfrm>
            <a:off x="1205362" y="4274000"/>
            <a:ext cx="1692000" cy="129600"/>
          </a:xfrm>
          <a:prstGeom prst="rect">
            <a:avLst/>
          </a:prstGeom>
          <a:solidFill>
            <a:srgbClr val="FF9900"/>
          </a:solidFill>
          <a:ln>
            <a:noFill/>
          </a:ln>
        </p:spPr>
        <p:txBody>
          <a:bodyPr anchorCtr="0" anchor="ctr" bIns="91425" lIns="91425" rIns="91425" tIns="91425">
            <a:noAutofit/>
          </a:bodyPr>
          <a:lstStyle/>
          <a:p>
            <a:pPr lvl="0">
              <a:spcBef>
                <a:spcPts val="0"/>
              </a:spcBef>
              <a:buNone/>
            </a:pPr>
            <a:r>
              <a:rPr b="1" lang="en" sz="1000"/>
              <a:t>Floating add sample</a:t>
            </a:r>
          </a:p>
        </p:txBody>
      </p:sp>
      <p:pic>
        <p:nvPicPr>
          <p:cNvPr id="214" name="Shape 214"/>
          <p:cNvPicPr preferRelativeResize="0"/>
          <p:nvPr/>
        </p:nvPicPr>
        <p:blipFill>
          <a:blip r:embed="rId5">
            <a:alphaModFix/>
          </a:blip>
          <a:stretch>
            <a:fillRect/>
          </a:stretch>
        </p:blipFill>
        <p:spPr>
          <a:xfrm>
            <a:off x="6064346" y="2954596"/>
            <a:ext cx="1821049" cy="1211825"/>
          </a:xfrm>
          <a:prstGeom prst="rect">
            <a:avLst/>
          </a:prstGeom>
          <a:noFill/>
          <a:ln>
            <a:noFill/>
          </a:ln>
        </p:spPr>
      </p:pic>
      <p:pic>
        <p:nvPicPr>
          <p:cNvPr id="215" name="Shape 215"/>
          <p:cNvPicPr preferRelativeResize="0"/>
          <p:nvPr/>
        </p:nvPicPr>
        <p:blipFill>
          <a:blip r:embed="rId6">
            <a:alphaModFix/>
          </a:blip>
          <a:stretch>
            <a:fillRect/>
          </a:stretch>
        </p:blipFill>
        <p:spPr>
          <a:xfrm>
            <a:off x="4096268" y="2778943"/>
            <a:ext cx="1459275" cy="145927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19" name="Shape 219"/>
        <p:cNvGrpSpPr/>
        <p:nvPr/>
      </p:nvGrpSpPr>
      <p:grpSpPr>
        <a:xfrm>
          <a:off x="0" y="0"/>
          <a:ext cx="0" cy="0"/>
          <a:chOff x="0" y="0"/>
          <a:chExt cx="0" cy="0"/>
        </a:xfrm>
      </p:grpSpPr>
      <p:sp>
        <p:nvSpPr>
          <p:cNvPr id="220" name="Shape 220"/>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b="0" lang="en" sz="3200">
                <a:solidFill>
                  <a:srgbClr val="FF9900"/>
                </a:solidFill>
                <a:latin typeface="Raleway"/>
                <a:ea typeface="Raleway"/>
                <a:cs typeface="Raleway"/>
                <a:sym typeface="Raleway"/>
              </a:rPr>
              <a:t>Revenue stream 2 - real estate listing</a:t>
            </a:r>
          </a:p>
        </p:txBody>
      </p:sp>
      <p:sp>
        <p:nvSpPr>
          <p:cNvPr id="221" name="Shape 221"/>
          <p:cNvSpPr txBox="1"/>
          <p:nvPr>
            <p:ph idx="1" type="body"/>
          </p:nvPr>
        </p:nvSpPr>
        <p:spPr>
          <a:xfrm>
            <a:off x="3572825" y="1674175"/>
            <a:ext cx="4861500" cy="1159800"/>
          </a:xfrm>
          <a:prstGeom prst="rect">
            <a:avLst/>
          </a:prstGeom>
        </p:spPr>
        <p:txBody>
          <a:bodyPr anchorCtr="0" anchor="t" bIns="91425" lIns="91425" rIns="91425" tIns="91425">
            <a:noAutofit/>
          </a:bodyPr>
          <a:lstStyle/>
          <a:p>
            <a:pPr lvl="0">
              <a:spcBef>
                <a:spcPts val="0"/>
              </a:spcBef>
              <a:buNone/>
            </a:pPr>
            <a:r>
              <a:rPr lang="en">
                <a:solidFill>
                  <a:srgbClr val="000000"/>
                </a:solidFill>
                <a:latin typeface="Raleway"/>
                <a:ea typeface="Raleway"/>
                <a:cs typeface="Raleway"/>
                <a:sym typeface="Raleway"/>
              </a:rPr>
              <a:t>We can show apartment vacancies on the map</a:t>
            </a:r>
          </a:p>
          <a:p>
            <a:pPr lvl="0" rtl="0">
              <a:spcBef>
                <a:spcPts val="0"/>
              </a:spcBef>
              <a:buNone/>
            </a:pPr>
            <a:r>
              <a:rPr lang="en">
                <a:solidFill>
                  <a:srgbClr val="000000"/>
                </a:solidFill>
                <a:latin typeface="Raleway"/>
                <a:ea typeface="Raleway"/>
                <a:cs typeface="Raleway"/>
                <a:sym typeface="Raleway"/>
              </a:rPr>
              <a:t>Charge </a:t>
            </a:r>
            <a:r>
              <a:rPr b="1" lang="en">
                <a:solidFill>
                  <a:srgbClr val="FF9900"/>
                </a:solidFill>
                <a:latin typeface="Raleway"/>
                <a:ea typeface="Raleway"/>
                <a:cs typeface="Raleway"/>
                <a:sym typeface="Raleway"/>
              </a:rPr>
              <a:t>fees</a:t>
            </a:r>
            <a:r>
              <a:rPr lang="en">
                <a:solidFill>
                  <a:srgbClr val="000000"/>
                </a:solidFill>
                <a:latin typeface="Raleway"/>
                <a:ea typeface="Raleway"/>
                <a:cs typeface="Raleway"/>
                <a:sym typeface="Raleway"/>
              </a:rPr>
              <a:t> by traffic direction</a:t>
            </a:r>
          </a:p>
        </p:txBody>
      </p:sp>
      <p:pic>
        <p:nvPicPr>
          <p:cNvPr id="222" name="Shape 222"/>
          <p:cNvPicPr preferRelativeResize="0"/>
          <p:nvPr/>
        </p:nvPicPr>
        <p:blipFill>
          <a:blip r:embed="rId3">
            <a:alphaModFix/>
          </a:blip>
          <a:stretch>
            <a:fillRect/>
          </a:stretch>
        </p:blipFill>
        <p:spPr>
          <a:xfrm>
            <a:off x="1077574" y="915237"/>
            <a:ext cx="1947569" cy="3967074"/>
          </a:xfrm>
          <a:prstGeom prst="rect">
            <a:avLst/>
          </a:prstGeom>
          <a:noFill/>
          <a:ln>
            <a:noFill/>
          </a:ln>
        </p:spPr>
      </p:pic>
      <p:pic>
        <p:nvPicPr>
          <p:cNvPr id="223" name="Shape 223"/>
          <p:cNvPicPr preferRelativeResize="0"/>
          <p:nvPr/>
        </p:nvPicPr>
        <p:blipFill>
          <a:blip r:embed="rId4">
            <a:alphaModFix/>
          </a:blip>
          <a:stretch>
            <a:fillRect/>
          </a:stretch>
        </p:blipFill>
        <p:spPr>
          <a:xfrm>
            <a:off x="1205312" y="1393937"/>
            <a:ext cx="1692099" cy="3009674"/>
          </a:xfrm>
          <a:prstGeom prst="rect">
            <a:avLst/>
          </a:prstGeom>
          <a:noFill/>
          <a:ln>
            <a:noFill/>
          </a:ln>
        </p:spPr>
      </p:pic>
      <p:pic>
        <p:nvPicPr>
          <p:cNvPr id="224" name="Shape 224"/>
          <p:cNvPicPr preferRelativeResize="0"/>
          <p:nvPr/>
        </p:nvPicPr>
        <p:blipFill>
          <a:blip r:embed="rId5">
            <a:alphaModFix/>
          </a:blip>
          <a:stretch>
            <a:fillRect/>
          </a:stretch>
        </p:blipFill>
        <p:spPr>
          <a:xfrm>
            <a:off x="1459825" y="1955400"/>
            <a:ext cx="268800" cy="268800"/>
          </a:xfrm>
          <a:prstGeom prst="rect">
            <a:avLst/>
          </a:prstGeom>
          <a:noFill/>
          <a:ln>
            <a:noFill/>
          </a:ln>
        </p:spPr>
      </p:pic>
      <p:pic>
        <p:nvPicPr>
          <p:cNvPr id="225" name="Shape 225"/>
          <p:cNvPicPr preferRelativeResize="0"/>
          <p:nvPr/>
        </p:nvPicPr>
        <p:blipFill>
          <a:blip r:embed="rId5">
            <a:alphaModFix/>
          </a:blip>
          <a:stretch>
            <a:fillRect/>
          </a:stretch>
        </p:blipFill>
        <p:spPr>
          <a:xfrm>
            <a:off x="1603575" y="1891525"/>
            <a:ext cx="268800" cy="268800"/>
          </a:xfrm>
          <a:prstGeom prst="rect">
            <a:avLst/>
          </a:prstGeom>
          <a:noFill/>
          <a:ln>
            <a:noFill/>
          </a:ln>
        </p:spPr>
      </p:pic>
      <p:pic>
        <p:nvPicPr>
          <p:cNvPr id="226" name="Shape 226"/>
          <p:cNvPicPr preferRelativeResize="0"/>
          <p:nvPr/>
        </p:nvPicPr>
        <p:blipFill>
          <a:blip r:embed="rId5">
            <a:alphaModFix/>
          </a:blip>
          <a:stretch>
            <a:fillRect/>
          </a:stretch>
        </p:blipFill>
        <p:spPr>
          <a:xfrm>
            <a:off x="1459825" y="2224200"/>
            <a:ext cx="268800" cy="268800"/>
          </a:xfrm>
          <a:prstGeom prst="rect">
            <a:avLst/>
          </a:prstGeom>
          <a:noFill/>
          <a:ln>
            <a:noFill/>
          </a:ln>
        </p:spPr>
      </p:pic>
      <p:pic>
        <p:nvPicPr>
          <p:cNvPr id="227" name="Shape 227"/>
          <p:cNvPicPr preferRelativeResize="0"/>
          <p:nvPr/>
        </p:nvPicPr>
        <p:blipFill>
          <a:blip r:embed="rId5">
            <a:alphaModFix/>
          </a:blip>
          <a:stretch>
            <a:fillRect/>
          </a:stretch>
        </p:blipFill>
        <p:spPr>
          <a:xfrm>
            <a:off x="1603575" y="2160325"/>
            <a:ext cx="268800" cy="268800"/>
          </a:xfrm>
          <a:prstGeom prst="rect">
            <a:avLst/>
          </a:prstGeom>
          <a:noFill/>
          <a:ln>
            <a:noFill/>
          </a:ln>
        </p:spPr>
      </p:pic>
      <p:pic>
        <p:nvPicPr>
          <p:cNvPr id="228" name="Shape 228"/>
          <p:cNvPicPr preferRelativeResize="0"/>
          <p:nvPr/>
        </p:nvPicPr>
        <p:blipFill>
          <a:blip r:embed="rId5">
            <a:alphaModFix/>
          </a:blip>
          <a:stretch>
            <a:fillRect/>
          </a:stretch>
        </p:blipFill>
        <p:spPr>
          <a:xfrm>
            <a:off x="1334775" y="2330025"/>
            <a:ext cx="268800" cy="268800"/>
          </a:xfrm>
          <a:prstGeom prst="rect">
            <a:avLst/>
          </a:prstGeom>
          <a:noFill/>
          <a:ln>
            <a:noFill/>
          </a:ln>
        </p:spPr>
      </p:pic>
      <p:pic>
        <p:nvPicPr>
          <p:cNvPr id="229" name="Shape 229"/>
          <p:cNvPicPr preferRelativeResize="0"/>
          <p:nvPr/>
        </p:nvPicPr>
        <p:blipFill>
          <a:blip r:embed="rId5">
            <a:alphaModFix/>
          </a:blip>
          <a:stretch>
            <a:fillRect/>
          </a:stretch>
        </p:blipFill>
        <p:spPr>
          <a:xfrm>
            <a:off x="1755975" y="2312725"/>
            <a:ext cx="268800" cy="268800"/>
          </a:xfrm>
          <a:prstGeom prst="rect">
            <a:avLst/>
          </a:prstGeom>
          <a:noFill/>
          <a:ln>
            <a:noFill/>
          </a:ln>
        </p:spPr>
      </p:pic>
      <p:pic>
        <p:nvPicPr>
          <p:cNvPr id="230" name="Shape 230"/>
          <p:cNvPicPr preferRelativeResize="0"/>
          <p:nvPr/>
        </p:nvPicPr>
        <p:blipFill>
          <a:blip r:embed="rId5">
            <a:alphaModFix/>
          </a:blip>
          <a:stretch>
            <a:fillRect/>
          </a:stretch>
        </p:blipFill>
        <p:spPr>
          <a:xfrm>
            <a:off x="1908375" y="2465125"/>
            <a:ext cx="268800" cy="268800"/>
          </a:xfrm>
          <a:prstGeom prst="rect">
            <a:avLst/>
          </a:prstGeom>
          <a:noFill/>
          <a:ln>
            <a:noFill/>
          </a:ln>
        </p:spPr>
      </p:pic>
      <p:pic>
        <p:nvPicPr>
          <p:cNvPr id="231" name="Shape 231"/>
          <p:cNvPicPr preferRelativeResize="0"/>
          <p:nvPr/>
        </p:nvPicPr>
        <p:blipFill>
          <a:blip r:embed="rId5">
            <a:alphaModFix/>
          </a:blip>
          <a:stretch>
            <a:fillRect/>
          </a:stretch>
        </p:blipFill>
        <p:spPr>
          <a:xfrm>
            <a:off x="2052125" y="2312725"/>
            <a:ext cx="268800" cy="268800"/>
          </a:xfrm>
          <a:prstGeom prst="rect">
            <a:avLst/>
          </a:prstGeom>
          <a:noFill/>
          <a:ln>
            <a:noFill/>
          </a:ln>
        </p:spPr>
      </p:pic>
      <p:pic>
        <p:nvPicPr>
          <p:cNvPr id="232" name="Shape 232"/>
          <p:cNvPicPr preferRelativeResize="0"/>
          <p:nvPr/>
        </p:nvPicPr>
        <p:blipFill>
          <a:blip r:embed="rId5">
            <a:alphaModFix/>
          </a:blip>
          <a:stretch>
            <a:fillRect/>
          </a:stretch>
        </p:blipFill>
        <p:spPr>
          <a:xfrm>
            <a:off x="2213175" y="2769925"/>
            <a:ext cx="268800" cy="268800"/>
          </a:xfrm>
          <a:prstGeom prst="rect">
            <a:avLst/>
          </a:prstGeom>
          <a:noFill/>
          <a:ln>
            <a:noFill/>
          </a:ln>
        </p:spPr>
      </p:pic>
      <p:pic>
        <p:nvPicPr>
          <p:cNvPr id="233" name="Shape 233"/>
          <p:cNvPicPr preferRelativeResize="0"/>
          <p:nvPr/>
        </p:nvPicPr>
        <p:blipFill>
          <a:blip r:embed="rId5">
            <a:alphaModFix/>
          </a:blip>
          <a:stretch>
            <a:fillRect/>
          </a:stretch>
        </p:blipFill>
        <p:spPr>
          <a:xfrm>
            <a:off x="2097400" y="2581525"/>
            <a:ext cx="268800" cy="268800"/>
          </a:xfrm>
          <a:prstGeom prst="rect">
            <a:avLst/>
          </a:prstGeom>
          <a:noFill/>
          <a:ln>
            <a:noFill/>
          </a:ln>
        </p:spPr>
      </p:pic>
      <p:pic>
        <p:nvPicPr>
          <p:cNvPr id="234" name="Shape 234"/>
          <p:cNvPicPr preferRelativeResize="0"/>
          <p:nvPr/>
        </p:nvPicPr>
        <p:blipFill>
          <a:blip r:embed="rId5">
            <a:alphaModFix/>
          </a:blip>
          <a:stretch>
            <a:fillRect/>
          </a:stretch>
        </p:blipFill>
        <p:spPr>
          <a:xfrm>
            <a:off x="1908375" y="2764362"/>
            <a:ext cx="268800" cy="268800"/>
          </a:xfrm>
          <a:prstGeom prst="rect">
            <a:avLst/>
          </a:prstGeom>
          <a:noFill/>
          <a:ln>
            <a:noFill/>
          </a:ln>
        </p:spPr>
      </p:pic>
      <p:pic>
        <p:nvPicPr>
          <p:cNvPr id="235" name="Shape 235"/>
          <p:cNvPicPr preferRelativeResize="0"/>
          <p:nvPr/>
        </p:nvPicPr>
        <p:blipFill>
          <a:blip r:embed="rId5">
            <a:alphaModFix/>
          </a:blip>
          <a:stretch>
            <a:fillRect/>
          </a:stretch>
        </p:blipFill>
        <p:spPr>
          <a:xfrm>
            <a:off x="4215500" y="2067412"/>
            <a:ext cx="373325" cy="373325"/>
          </a:xfrm>
          <a:prstGeom prst="rect">
            <a:avLst/>
          </a:prstGeom>
          <a:noFill/>
          <a:ln>
            <a:noFill/>
          </a:ln>
        </p:spPr>
      </p:pic>
      <p:pic>
        <p:nvPicPr>
          <p:cNvPr id="236" name="Shape 236"/>
          <p:cNvPicPr preferRelativeResize="0"/>
          <p:nvPr/>
        </p:nvPicPr>
        <p:blipFill>
          <a:blip r:embed="rId5">
            <a:alphaModFix/>
          </a:blip>
          <a:stretch>
            <a:fillRect/>
          </a:stretch>
        </p:blipFill>
        <p:spPr>
          <a:xfrm>
            <a:off x="2052125" y="2119675"/>
            <a:ext cx="268800" cy="268800"/>
          </a:xfrm>
          <a:prstGeom prst="rect">
            <a:avLst/>
          </a:prstGeom>
          <a:noFill/>
          <a:ln>
            <a:noFill/>
          </a:ln>
        </p:spPr>
      </p:pic>
      <p:pic>
        <p:nvPicPr>
          <p:cNvPr id="237" name="Shape 237"/>
          <p:cNvPicPr preferRelativeResize="0"/>
          <p:nvPr/>
        </p:nvPicPr>
        <p:blipFill>
          <a:blip r:embed="rId5">
            <a:alphaModFix/>
          </a:blip>
          <a:stretch>
            <a:fillRect/>
          </a:stretch>
        </p:blipFill>
        <p:spPr>
          <a:xfrm>
            <a:off x="1773975" y="2493000"/>
            <a:ext cx="268800" cy="2688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41" name="Shape 241"/>
        <p:cNvGrpSpPr/>
        <p:nvPr/>
      </p:nvGrpSpPr>
      <p:grpSpPr>
        <a:xfrm>
          <a:off x="0" y="0"/>
          <a:ext cx="0" cy="0"/>
          <a:chOff x="0" y="0"/>
          <a:chExt cx="0" cy="0"/>
        </a:xfrm>
      </p:grpSpPr>
      <p:sp>
        <p:nvSpPr>
          <p:cNvPr id="242" name="Shape 242"/>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b="0" lang="en" sz="3200">
                <a:solidFill>
                  <a:srgbClr val="FF9900"/>
                </a:solidFill>
                <a:latin typeface="Raleway"/>
                <a:ea typeface="Raleway"/>
                <a:cs typeface="Raleway"/>
                <a:sym typeface="Raleway"/>
              </a:rPr>
              <a:t>Revenue stream 3 - Business partners</a:t>
            </a:r>
          </a:p>
        </p:txBody>
      </p:sp>
      <p:sp>
        <p:nvSpPr>
          <p:cNvPr id="243" name="Shape 243"/>
          <p:cNvSpPr txBox="1"/>
          <p:nvPr>
            <p:ph idx="1" type="body"/>
          </p:nvPr>
        </p:nvSpPr>
        <p:spPr>
          <a:xfrm>
            <a:off x="4498525" y="1429950"/>
            <a:ext cx="4013700" cy="2283600"/>
          </a:xfrm>
          <a:prstGeom prst="rect">
            <a:avLst/>
          </a:prstGeom>
        </p:spPr>
        <p:txBody>
          <a:bodyPr anchorCtr="0" anchor="t" bIns="91425" lIns="91425" rIns="91425" tIns="91425">
            <a:noAutofit/>
          </a:bodyPr>
          <a:lstStyle/>
          <a:p>
            <a:pPr lvl="0">
              <a:spcBef>
                <a:spcPts val="0"/>
              </a:spcBef>
              <a:buNone/>
            </a:pPr>
            <a:r>
              <a:rPr lang="en">
                <a:solidFill>
                  <a:srgbClr val="000000"/>
                </a:solidFill>
                <a:latin typeface="Raleway"/>
                <a:ea typeface="Raleway"/>
                <a:cs typeface="Raleway"/>
                <a:sym typeface="Raleway"/>
              </a:rPr>
              <a:t>Local business partners can show up on the map to promote their brands</a:t>
            </a:r>
          </a:p>
          <a:p>
            <a:pPr lvl="0" rtl="0">
              <a:spcBef>
                <a:spcPts val="0"/>
              </a:spcBef>
              <a:buNone/>
            </a:pPr>
            <a:r>
              <a:rPr lang="en">
                <a:solidFill>
                  <a:srgbClr val="000000"/>
                </a:solidFill>
                <a:latin typeface="Raleway"/>
                <a:ea typeface="Raleway"/>
                <a:cs typeface="Raleway"/>
                <a:sym typeface="Raleway"/>
              </a:rPr>
              <a:t>Potentially get </a:t>
            </a:r>
            <a:r>
              <a:rPr b="1" lang="en">
                <a:solidFill>
                  <a:srgbClr val="FF9900"/>
                </a:solidFill>
                <a:latin typeface="Raleway"/>
                <a:ea typeface="Raleway"/>
                <a:cs typeface="Raleway"/>
                <a:sym typeface="Raleway"/>
              </a:rPr>
              <a:t>rebates</a:t>
            </a:r>
            <a:r>
              <a:rPr lang="en">
                <a:solidFill>
                  <a:srgbClr val="000000"/>
                </a:solidFill>
                <a:latin typeface="Raleway"/>
                <a:ea typeface="Raleway"/>
                <a:cs typeface="Raleway"/>
                <a:sym typeface="Raleway"/>
              </a:rPr>
              <a:t> from from their incremental revenues</a:t>
            </a:r>
          </a:p>
        </p:txBody>
      </p:sp>
      <p:grpSp>
        <p:nvGrpSpPr>
          <p:cNvPr id="244" name="Shape 244"/>
          <p:cNvGrpSpPr/>
          <p:nvPr/>
        </p:nvGrpSpPr>
        <p:grpSpPr>
          <a:xfrm>
            <a:off x="1220667" y="1330116"/>
            <a:ext cx="2378341" cy="2483267"/>
            <a:chOff x="927497" y="1228675"/>
            <a:chExt cx="3085549" cy="3221675"/>
          </a:xfrm>
        </p:grpSpPr>
        <p:pic>
          <p:nvPicPr>
            <p:cNvPr id="245" name="Shape 245"/>
            <p:cNvPicPr preferRelativeResize="0"/>
            <p:nvPr/>
          </p:nvPicPr>
          <p:blipFill>
            <a:blip r:embed="rId3">
              <a:alphaModFix/>
            </a:blip>
            <a:stretch>
              <a:fillRect/>
            </a:stretch>
          </p:blipFill>
          <p:spPr>
            <a:xfrm>
              <a:off x="927497" y="1228675"/>
              <a:ext cx="3085549" cy="3221675"/>
            </a:xfrm>
            <a:prstGeom prst="rect">
              <a:avLst/>
            </a:prstGeom>
            <a:noFill/>
            <a:ln>
              <a:noFill/>
            </a:ln>
          </p:spPr>
        </p:pic>
        <p:cxnSp>
          <p:nvCxnSpPr>
            <p:cNvPr id="246" name="Shape 246"/>
            <p:cNvCxnSpPr/>
            <p:nvPr/>
          </p:nvCxnSpPr>
          <p:spPr>
            <a:xfrm>
              <a:off x="927500" y="1646200"/>
              <a:ext cx="3070500" cy="0"/>
            </a:xfrm>
            <a:prstGeom prst="straightConnector1">
              <a:avLst/>
            </a:prstGeom>
            <a:noFill/>
            <a:ln cap="flat" cmpd="sng" w="28575">
              <a:solidFill>
                <a:srgbClr val="FFFFFF"/>
              </a:solidFill>
              <a:prstDash val="solid"/>
              <a:round/>
              <a:headEnd len="lg" w="lg" type="none"/>
              <a:tailEnd len="lg" w="lg" type="none"/>
            </a:ln>
          </p:spPr>
        </p:cxnSp>
      </p:gr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50" name="Shape 250"/>
        <p:cNvGrpSpPr/>
        <p:nvPr/>
      </p:nvGrpSpPr>
      <p:grpSpPr>
        <a:xfrm>
          <a:off x="0" y="0"/>
          <a:ext cx="0" cy="0"/>
          <a:chOff x="0" y="0"/>
          <a:chExt cx="0" cy="0"/>
        </a:xfrm>
      </p:grpSpPr>
      <p:sp>
        <p:nvSpPr>
          <p:cNvPr id="251" name="Shape 251"/>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b="0" lang="en" sz="3200">
                <a:solidFill>
                  <a:srgbClr val="FF9900"/>
                </a:solidFill>
                <a:latin typeface="Raleway"/>
                <a:ea typeface="Raleway"/>
                <a:cs typeface="Raleway"/>
                <a:sym typeface="Raleway"/>
              </a:rPr>
              <a:t>Data</a:t>
            </a:r>
          </a:p>
        </p:txBody>
      </p:sp>
      <p:sp>
        <p:nvSpPr>
          <p:cNvPr id="252" name="Shape 252"/>
          <p:cNvSpPr txBox="1"/>
          <p:nvPr>
            <p:ph idx="1" type="body"/>
          </p:nvPr>
        </p:nvSpPr>
        <p:spPr>
          <a:xfrm>
            <a:off x="4377500" y="1381075"/>
            <a:ext cx="4454700" cy="33402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a:latin typeface="Raleway"/>
                <a:ea typeface="Raleway"/>
                <a:cs typeface="Raleway"/>
                <a:sym typeface="Raleway"/>
              </a:rPr>
              <a:t>Attributes about each location are written into </a:t>
            </a:r>
            <a:r>
              <a:rPr b="1" lang="en">
                <a:solidFill>
                  <a:srgbClr val="FF9900"/>
                </a:solidFill>
                <a:latin typeface="Raleway"/>
                <a:ea typeface="Raleway"/>
                <a:cs typeface="Raleway"/>
                <a:sym typeface="Raleway"/>
              </a:rPr>
              <a:t>GeoJSON</a:t>
            </a:r>
            <a:r>
              <a:rPr lang="en">
                <a:solidFill>
                  <a:srgbClr val="FF9900"/>
                </a:solidFill>
                <a:latin typeface="Raleway"/>
                <a:ea typeface="Raleway"/>
                <a:cs typeface="Raleway"/>
                <a:sym typeface="Raleway"/>
              </a:rPr>
              <a:t> </a:t>
            </a:r>
            <a:r>
              <a:rPr b="1" lang="en">
                <a:solidFill>
                  <a:srgbClr val="FF9900"/>
                </a:solidFill>
                <a:latin typeface="Raleway"/>
                <a:ea typeface="Raleway"/>
                <a:cs typeface="Raleway"/>
                <a:sym typeface="Raleway"/>
              </a:rPr>
              <a:t>Objects</a:t>
            </a:r>
          </a:p>
          <a:p>
            <a:pPr indent="0" lvl="0" marL="0" marR="0" rtl="0" algn="l">
              <a:lnSpc>
                <a:spcPct val="115000"/>
              </a:lnSpc>
              <a:spcBef>
                <a:spcPts val="0"/>
              </a:spcBef>
              <a:spcAft>
                <a:spcPts val="1600"/>
              </a:spcAft>
              <a:buNone/>
            </a:pPr>
            <a:r>
              <a:rPr lang="en">
                <a:latin typeface="Raleway"/>
                <a:ea typeface="Raleway"/>
                <a:cs typeface="Raleway"/>
                <a:sym typeface="Raleway"/>
              </a:rPr>
              <a:t>Based on user input, the application </a:t>
            </a:r>
            <a:r>
              <a:rPr b="1" lang="en">
                <a:solidFill>
                  <a:srgbClr val="FF9900"/>
                </a:solidFill>
                <a:latin typeface="Raleway"/>
                <a:ea typeface="Raleway"/>
                <a:cs typeface="Raleway"/>
                <a:sym typeface="Raleway"/>
              </a:rPr>
              <a:t>filter </a:t>
            </a:r>
            <a:r>
              <a:rPr lang="en">
                <a:latin typeface="Raleway"/>
                <a:ea typeface="Raleway"/>
                <a:cs typeface="Raleway"/>
                <a:sym typeface="Raleway"/>
              </a:rPr>
              <a:t>the attributes</a:t>
            </a:r>
          </a:p>
          <a:p>
            <a:pPr indent="0" lvl="0" marL="0" marR="0" rtl="0" algn="l">
              <a:lnSpc>
                <a:spcPct val="115000"/>
              </a:lnSpc>
              <a:spcBef>
                <a:spcPts val="0"/>
              </a:spcBef>
              <a:spcAft>
                <a:spcPts val="1600"/>
              </a:spcAft>
              <a:buNone/>
            </a:pPr>
            <a:r>
              <a:rPr lang="en">
                <a:latin typeface="Raleway"/>
                <a:ea typeface="Raleway"/>
                <a:cs typeface="Raleway"/>
                <a:sym typeface="Raleway"/>
              </a:rPr>
              <a:t>Suitable objects are displayed on the </a:t>
            </a:r>
            <a:r>
              <a:rPr b="1" lang="en">
                <a:solidFill>
                  <a:srgbClr val="FF9900"/>
                </a:solidFill>
                <a:latin typeface="Raleway"/>
                <a:ea typeface="Raleway"/>
                <a:cs typeface="Raleway"/>
                <a:sym typeface="Raleway"/>
              </a:rPr>
              <a:t>map</a:t>
            </a:r>
          </a:p>
        </p:txBody>
      </p:sp>
      <p:sp>
        <p:nvSpPr>
          <p:cNvPr id="253" name="Shape 253"/>
          <p:cNvSpPr/>
          <p:nvPr/>
        </p:nvSpPr>
        <p:spPr>
          <a:xfrm rot="-2700000">
            <a:off x="937485" y="322165"/>
            <a:ext cx="2488308" cy="2467944"/>
          </a:xfrm>
          <a:prstGeom prst="rtTriangle">
            <a:avLst/>
          </a:prstGeom>
          <a:solidFill>
            <a:srgbClr val="999999"/>
          </a:solidFill>
          <a:ln>
            <a:noFill/>
          </a:ln>
        </p:spPr>
        <p:txBody>
          <a:bodyPr anchorCtr="0" anchor="ctr" bIns="91425" lIns="91425" rIns="91425" tIns="91425">
            <a:noAutofit/>
          </a:bodyPr>
          <a:lstStyle/>
          <a:p>
            <a:pPr lvl="0">
              <a:spcBef>
                <a:spcPts val="0"/>
              </a:spcBef>
              <a:buNone/>
            </a:pPr>
            <a:r>
              <a:t/>
            </a:r>
            <a:endParaRPr/>
          </a:p>
        </p:txBody>
      </p:sp>
      <p:sp>
        <p:nvSpPr>
          <p:cNvPr id="254" name="Shape 254"/>
          <p:cNvSpPr/>
          <p:nvPr/>
        </p:nvSpPr>
        <p:spPr>
          <a:xfrm rot="-2696848">
            <a:off x="1487554" y="1643406"/>
            <a:ext cx="1388192" cy="1376737"/>
          </a:xfrm>
          <a:prstGeom prst="rtTriangle">
            <a:avLst/>
          </a:prstGeom>
          <a:solidFill>
            <a:srgbClr val="D9D9D9"/>
          </a:solidFill>
          <a:ln>
            <a:noFill/>
          </a:ln>
        </p:spPr>
        <p:txBody>
          <a:bodyPr anchorCtr="0" anchor="ctr" bIns="91425" lIns="91425" rIns="91425" tIns="91425">
            <a:noAutofit/>
          </a:bodyPr>
          <a:lstStyle/>
          <a:p>
            <a:pPr lvl="0" rtl="0">
              <a:spcBef>
                <a:spcPts val="0"/>
              </a:spcBef>
              <a:buNone/>
            </a:pPr>
            <a:r>
              <a:t/>
            </a:r>
            <a:endParaRPr/>
          </a:p>
        </p:txBody>
      </p:sp>
      <p:sp>
        <p:nvSpPr>
          <p:cNvPr id="255" name="Shape 255"/>
          <p:cNvSpPr/>
          <p:nvPr/>
        </p:nvSpPr>
        <p:spPr>
          <a:xfrm rot="-2695637">
            <a:off x="1847330" y="2506612"/>
            <a:ext cx="668640" cy="663125"/>
          </a:xfrm>
          <a:prstGeom prst="rtTriangle">
            <a:avLst/>
          </a:prstGeom>
          <a:solidFill>
            <a:schemeClr val="lt2"/>
          </a:solidFill>
          <a:ln>
            <a:noFill/>
          </a:ln>
        </p:spPr>
        <p:txBody>
          <a:bodyPr anchorCtr="0" anchor="ctr" bIns="91425" lIns="91425" rIns="91425" tIns="91425">
            <a:noAutofit/>
          </a:bodyPr>
          <a:lstStyle/>
          <a:p>
            <a:pPr lvl="0" rtl="0">
              <a:spcBef>
                <a:spcPts val="0"/>
              </a:spcBef>
              <a:buNone/>
            </a:pPr>
            <a:r>
              <a:t/>
            </a:r>
            <a:endParaRPr/>
          </a:p>
        </p:txBody>
      </p:sp>
      <p:sp>
        <p:nvSpPr>
          <p:cNvPr id="256" name="Shape 256"/>
          <p:cNvSpPr txBox="1"/>
          <p:nvPr>
            <p:ph idx="1" type="body"/>
          </p:nvPr>
        </p:nvSpPr>
        <p:spPr>
          <a:xfrm>
            <a:off x="1112350" y="3529175"/>
            <a:ext cx="2615100" cy="4599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b="1" lang="en">
                <a:solidFill>
                  <a:srgbClr val="000000"/>
                </a:solidFill>
                <a:latin typeface="Raleway"/>
                <a:ea typeface="Raleway"/>
                <a:cs typeface="Raleway"/>
                <a:sym typeface="Raleway"/>
              </a:rPr>
              <a:t>Your Dream Home</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260" name="Shape 260"/>
        <p:cNvGrpSpPr/>
        <p:nvPr/>
      </p:nvGrpSpPr>
      <p:grpSpPr>
        <a:xfrm>
          <a:off x="0" y="0"/>
          <a:ext cx="0" cy="0"/>
          <a:chOff x="0" y="0"/>
          <a:chExt cx="0" cy="0"/>
        </a:xfrm>
      </p:grpSpPr>
      <p:sp>
        <p:nvSpPr>
          <p:cNvPr id="261" name="Shape 261"/>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b="0" lang="en" sz="3200">
                <a:solidFill>
                  <a:srgbClr val="FF9900"/>
                </a:solidFill>
                <a:latin typeface="Raleway"/>
                <a:ea typeface="Raleway"/>
                <a:cs typeface="Raleway"/>
                <a:sym typeface="Raleway"/>
              </a:rPr>
              <a:t>Approach</a:t>
            </a:r>
          </a:p>
        </p:txBody>
      </p:sp>
      <p:sp>
        <p:nvSpPr>
          <p:cNvPr id="262" name="Shape 262"/>
          <p:cNvSpPr/>
          <p:nvPr/>
        </p:nvSpPr>
        <p:spPr>
          <a:xfrm rot="5400000">
            <a:off x="4407162" y="185825"/>
            <a:ext cx="327900" cy="6719700"/>
          </a:xfrm>
          <a:prstGeom prst="leftBrace">
            <a:avLst>
              <a:gd fmla="val 84682" name="adj1"/>
              <a:gd fmla="val 49916" name="adj2"/>
            </a:avLst>
          </a:prstGeom>
          <a:noFill/>
          <a:ln cap="flat" cmpd="sng" w="9525">
            <a:solidFill>
              <a:srgbClr val="B45F06"/>
            </a:solidFill>
            <a:prstDash val="dash"/>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rgbClr val="0B5394"/>
              </a:solidFill>
              <a:latin typeface="Arial"/>
              <a:ea typeface="Arial"/>
              <a:cs typeface="Arial"/>
              <a:sym typeface="Arial"/>
            </a:endParaRPr>
          </a:p>
        </p:txBody>
      </p:sp>
      <p:sp>
        <p:nvSpPr>
          <p:cNvPr id="263" name="Shape 263"/>
          <p:cNvSpPr/>
          <p:nvPr/>
        </p:nvSpPr>
        <p:spPr>
          <a:xfrm>
            <a:off x="2924075" y="3928550"/>
            <a:ext cx="1568400" cy="372900"/>
          </a:xfrm>
          <a:prstGeom prst="rect">
            <a:avLst/>
          </a:prstGeom>
          <a:solidFill>
            <a:srgbClr val="FFFFFF"/>
          </a:solid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rPr b="1" lang="en">
                <a:latin typeface="Raleway"/>
                <a:ea typeface="Raleway"/>
                <a:cs typeface="Raleway"/>
                <a:sym typeface="Raleway"/>
              </a:rPr>
              <a:t>Map</a:t>
            </a:r>
          </a:p>
        </p:txBody>
      </p:sp>
      <p:sp>
        <p:nvSpPr>
          <p:cNvPr id="264" name="Shape 264"/>
          <p:cNvSpPr/>
          <p:nvPr/>
        </p:nvSpPr>
        <p:spPr>
          <a:xfrm>
            <a:off x="1147075" y="3928550"/>
            <a:ext cx="1568400" cy="372900"/>
          </a:xfrm>
          <a:prstGeom prst="rect">
            <a:avLst/>
          </a:prstGeom>
          <a:solidFill>
            <a:srgbClr val="FFFFFF"/>
          </a:solid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rPr b="1" lang="en">
                <a:latin typeface="Raleway"/>
                <a:ea typeface="Raleway"/>
                <a:cs typeface="Raleway"/>
                <a:sym typeface="Raleway"/>
              </a:rPr>
              <a:t>Data</a:t>
            </a:r>
          </a:p>
        </p:txBody>
      </p:sp>
      <p:sp>
        <p:nvSpPr>
          <p:cNvPr id="265" name="Shape 265"/>
          <p:cNvSpPr/>
          <p:nvPr/>
        </p:nvSpPr>
        <p:spPr>
          <a:xfrm>
            <a:off x="4676287" y="3928550"/>
            <a:ext cx="1568400" cy="372900"/>
          </a:xfrm>
          <a:prstGeom prst="rect">
            <a:avLst/>
          </a:prstGeom>
          <a:solidFill>
            <a:srgbClr val="FFFFFF"/>
          </a:solid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lvl="0" rtl="0" algn="ctr">
              <a:spcBef>
                <a:spcPts val="0"/>
              </a:spcBef>
              <a:buClr>
                <a:srgbClr val="000000"/>
              </a:buClr>
              <a:buFont typeface="Arial"/>
              <a:buNone/>
            </a:pPr>
            <a:r>
              <a:rPr b="1" lang="en">
                <a:latin typeface="Raleway"/>
                <a:ea typeface="Raleway"/>
                <a:cs typeface="Raleway"/>
                <a:sym typeface="Raleway"/>
              </a:rPr>
              <a:t>Filter</a:t>
            </a:r>
          </a:p>
        </p:txBody>
      </p:sp>
      <p:sp>
        <p:nvSpPr>
          <p:cNvPr id="266" name="Shape 266"/>
          <p:cNvSpPr/>
          <p:nvPr/>
        </p:nvSpPr>
        <p:spPr>
          <a:xfrm>
            <a:off x="6428500" y="3928550"/>
            <a:ext cx="1568400" cy="372900"/>
          </a:xfrm>
          <a:prstGeom prst="rect">
            <a:avLst/>
          </a:prstGeom>
          <a:solidFill>
            <a:srgbClr val="FFFFFF"/>
          </a:solid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rPr b="1" lang="en">
                <a:latin typeface="Raleway"/>
                <a:ea typeface="Raleway"/>
                <a:cs typeface="Raleway"/>
                <a:sym typeface="Raleway"/>
              </a:rPr>
              <a:t>Recommend</a:t>
            </a:r>
          </a:p>
        </p:txBody>
      </p:sp>
      <p:cxnSp>
        <p:nvCxnSpPr>
          <p:cNvPr id="267" name="Shape 267"/>
          <p:cNvCxnSpPr>
            <a:stCxn id="264" idx="3"/>
            <a:endCxn id="263" idx="1"/>
          </p:cNvCxnSpPr>
          <p:nvPr/>
        </p:nvCxnSpPr>
        <p:spPr>
          <a:xfrm>
            <a:off x="2715475" y="4115000"/>
            <a:ext cx="208500" cy="0"/>
          </a:xfrm>
          <a:prstGeom prst="straightConnector1">
            <a:avLst/>
          </a:prstGeom>
          <a:noFill/>
          <a:ln cap="flat" cmpd="sng" w="9525">
            <a:solidFill>
              <a:srgbClr val="000000"/>
            </a:solidFill>
            <a:prstDash val="solid"/>
            <a:round/>
            <a:headEnd len="lg" w="lg" type="none"/>
            <a:tailEnd len="lg" w="lg" type="triangle"/>
          </a:ln>
        </p:spPr>
      </p:cxnSp>
      <p:cxnSp>
        <p:nvCxnSpPr>
          <p:cNvPr id="268" name="Shape 268"/>
          <p:cNvCxnSpPr/>
          <p:nvPr/>
        </p:nvCxnSpPr>
        <p:spPr>
          <a:xfrm>
            <a:off x="4480087" y="4115000"/>
            <a:ext cx="208500" cy="0"/>
          </a:xfrm>
          <a:prstGeom prst="straightConnector1">
            <a:avLst/>
          </a:prstGeom>
          <a:noFill/>
          <a:ln cap="flat" cmpd="sng" w="9525">
            <a:solidFill>
              <a:srgbClr val="000000"/>
            </a:solidFill>
            <a:prstDash val="solid"/>
            <a:round/>
            <a:headEnd len="lg" w="lg" type="none"/>
            <a:tailEnd len="lg" w="lg" type="triangle"/>
          </a:ln>
        </p:spPr>
      </p:cxnSp>
      <p:cxnSp>
        <p:nvCxnSpPr>
          <p:cNvPr id="269" name="Shape 269"/>
          <p:cNvCxnSpPr/>
          <p:nvPr/>
        </p:nvCxnSpPr>
        <p:spPr>
          <a:xfrm>
            <a:off x="6244675" y="4115000"/>
            <a:ext cx="208500" cy="0"/>
          </a:xfrm>
          <a:prstGeom prst="straightConnector1">
            <a:avLst/>
          </a:prstGeom>
          <a:noFill/>
          <a:ln cap="flat" cmpd="sng" w="9525">
            <a:solidFill>
              <a:srgbClr val="000000"/>
            </a:solidFill>
            <a:prstDash val="solid"/>
            <a:round/>
            <a:headEnd len="lg" w="lg" type="none"/>
            <a:tailEnd len="lg" w="lg" type="triangle"/>
          </a:ln>
        </p:spPr>
      </p:cxnSp>
      <p:sp>
        <p:nvSpPr>
          <p:cNvPr id="270" name="Shape 270"/>
          <p:cNvSpPr txBox="1"/>
          <p:nvPr>
            <p:ph type="title"/>
          </p:nvPr>
        </p:nvSpPr>
        <p:spPr>
          <a:xfrm>
            <a:off x="324050" y="1093850"/>
            <a:ext cx="8520600" cy="801000"/>
          </a:xfrm>
          <a:prstGeom prst="rect">
            <a:avLst/>
          </a:prstGeom>
        </p:spPr>
        <p:txBody>
          <a:bodyPr anchorCtr="0" anchor="t" bIns="91425" lIns="91425" rIns="91425" tIns="91425">
            <a:noAutofit/>
          </a:bodyPr>
          <a:lstStyle/>
          <a:p>
            <a:pPr lvl="0" rtl="0">
              <a:spcBef>
                <a:spcPts val="0"/>
              </a:spcBef>
              <a:buNone/>
            </a:pPr>
            <a:r>
              <a:rPr lang="en" sz="2200">
                <a:solidFill>
                  <a:srgbClr val="000000"/>
                </a:solidFill>
                <a:latin typeface="Raleway"/>
                <a:ea typeface="Raleway"/>
                <a:cs typeface="Raleway"/>
                <a:sym typeface="Raleway"/>
              </a:rPr>
              <a:t>HTML, CSS, Javascript, JQuery</a:t>
            </a:r>
          </a:p>
        </p:txBody>
      </p:sp>
      <p:pic>
        <p:nvPicPr>
          <p:cNvPr id="271" name="Shape 271"/>
          <p:cNvPicPr preferRelativeResize="0"/>
          <p:nvPr/>
        </p:nvPicPr>
        <p:blipFill>
          <a:blip r:embed="rId3">
            <a:alphaModFix/>
          </a:blip>
          <a:stretch>
            <a:fillRect/>
          </a:stretch>
        </p:blipFill>
        <p:spPr>
          <a:xfrm>
            <a:off x="3886300" y="1906375"/>
            <a:ext cx="1396100" cy="13961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17" name="Shape 117"/>
        <p:cNvGrpSpPr/>
        <p:nvPr/>
      </p:nvGrpSpPr>
      <p:grpSpPr>
        <a:xfrm>
          <a:off x="0" y="0"/>
          <a:ext cx="0" cy="0"/>
          <a:chOff x="0" y="0"/>
          <a:chExt cx="0" cy="0"/>
        </a:xfrm>
      </p:grpSpPr>
      <p:sp>
        <p:nvSpPr>
          <p:cNvPr id="118" name="Shape 118"/>
          <p:cNvSpPr txBox="1"/>
          <p:nvPr>
            <p:ph type="title"/>
          </p:nvPr>
        </p:nvSpPr>
        <p:spPr>
          <a:xfrm>
            <a:off x="490250" y="526350"/>
            <a:ext cx="8027400" cy="4090800"/>
          </a:xfrm>
          <a:prstGeom prst="rect">
            <a:avLst/>
          </a:prstGeom>
        </p:spPr>
        <p:txBody>
          <a:bodyPr anchorCtr="0" anchor="ctr" bIns="91425" lIns="91425" rIns="91425" tIns="91425">
            <a:noAutofit/>
          </a:bodyPr>
          <a:lstStyle/>
          <a:p>
            <a:pPr lvl="0" rtl="0" algn="ctr">
              <a:spcBef>
                <a:spcPts val="0"/>
              </a:spcBef>
              <a:buNone/>
            </a:pPr>
            <a:r>
              <a:rPr lang="en" sz="3200">
                <a:solidFill>
                  <a:srgbClr val="000000"/>
                </a:solidFill>
                <a:latin typeface="Raleway"/>
                <a:ea typeface="Raleway"/>
                <a:cs typeface="Raleway"/>
                <a:sym typeface="Raleway"/>
              </a:rPr>
              <a:t>Hi, I’m Joe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75" name="Shape 275"/>
        <p:cNvGrpSpPr/>
        <p:nvPr/>
      </p:nvGrpSpPr>
      <p:grpSpPr>
        <a:xfrm>
          <a:off x="0" y="0"/>
          <a:ext cx="0" cy="0"/>
          <a:chOff x="0" y="0"/>
          <a:chExt cx="0" cy="0"/>
        </a:xfrm>
      </p:grpSpPr>
      <p:sp>
        <p:nvSpPr>
          <p:cNvPr id="276" name="Shape 276"/>
          <p:cNvSpPr/>
          <p:nvPr/>
        </p:nvSpPr>
        <p:spPr>
          <a:xfrm>
            <a:off x="2943412" y="1105575"/>
            <a:ext cx="1568400" cy="372900"/>
          </a:xfrm>
          <a:prstGeom prst="rect">
            <a:avLst/>
          </a:prstGeom>
          <a:no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rPr b="1" lang="en">
                <a:latin typeface="Raleway"/>
                <a:ea typeface="Raleway"/>
                <a:cs typeface="Raleway"/>
                <a:sym typeface="Raleway"/>
              </a:rPr>
              <a:t>Map</a:t>
            </a:r>
          </a:p>
        </p:txBody>
      </p:sp>
      <p:sp>
        <p:nvSpPr>
          <p:cNvPr id="277" name="Shape 277"/>
          <p:cNvSpPr/>
          <p:nvPr/>
        </p:nvSpPr>
        <p:spPr>
          <a:xfrm>
            <a:off x="1166412" y="1105575"/>
            <a:ext cx="1568400" cy="372900"/>
          </a:xfrm>
          <a:prstGeom prst="rect">
            <a:avLst/>
          </a:prstGeom>
          <a:solidFill>
            <a:srgbClr val="FF9900"/>
          </a:solid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rPr b="1" lang="en">
                <a:latin typeface="Raleway"/>
                <a:ea typeface="Raleway"/>
                <a:cs typeface="Raleway"/>
                <a:sym typeface="Raleway"/>
              </a:rPr>
              <a:t>Data</a:t>
            </a:r>
          </a:p>
        </p:txBody>
      </p:sp>
      <p:sp>
        <p:nvSpPr>
          <p:cNvPr id="278" name="Shape 278"/>
          <p:cNvSpPr/>
          <p:nvPr/>
        </p:nvSpPr>
        <p:spPr>
          <a:xfrm>
            <a:off x="4695625" y="1105575"/>
            <a:ext cx="1568400" cy="372900"/>
          </a:xfrm>
          <a:prstGeom prst="rect">
            <a:avLst/>
          </a:prstGeom>
          <a:no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lvl="0" rtl="0" algn="ctr">
              <a:spcBef>
                <a:spcPts val="0"/>
              </a:spcBef>
              <a:buClr>
                <a:schemeClr val="dk2"/>
              </a:buClr>
              <a:buFont typeface="Arial"/>
              <a:buNone/>
            </a:pPr>
            <a:r>
              <a:rPr b="1" lang="en">
                <a:solidFill>
                  <a:schemeClr val="dk2"/>
                </a:solidFill>
                <a:latin typeface="Raleway"/>
                <a:ea typeface="Raleway"/>
                <a:cs typeface="Raleway"/>
                <a:sym typeface="Raleway"/>
              </a:rPr>
              <a:t>Filter</a:t>
            </a:r>
          </a:p>
        </p:txBody>
      </p:sp>
      <p:sp>
        <p:nvSpPr>
          <p:cNvPr id="279" name="Shape 279"/>
          <p:cNvSpPr/>
          <p:nvPr/>
        </p:nvSpPr>
        <p:spPr>
          <a:xfrm>
            <a:off x="6447837" y="1105575"/>
            <a:ext cx="1568400" cy="372900"/>
          </a:xfrm>
          <a:prstGeom prst="rect">
            <a:avLst/>
          </a:prstGeom>
          <a:no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rPr b="1" lang="en">
                <a:latin typeface="Raleway"/>
                <a:ea typeface="Raleway"/>
                <a:cs typeface="Raleway"/>
                <a:sym typeface="Raleway"/>
              </a:rPr>
              <a:t>Recommend</a:t>
            </a:r>
          </a:p>
        </p:txBody>
      </p:sp>
      <p:cxnSp>
        <p:nvCxnSpPr>
          <p:cNvPr id="280" name="Shape 280"/>
          <p:cNvCxnSpPr>
            <a:stCxn id="277" idx="3"/>
            <a:endCxn id="276" idx="1"/>
          </p:cNvCxnSpPr>
          <p:nvPr/>
        </p:nvCxnSpPr>
        <p:spPr>
          <a:xfrm>
            <a:off x="2734812" y="1292025"/>
            <a:ext cx="208500" cy="0"/>
          </a:xfrm>
          <a:prstGeom prst="straightConnector1">
            <a:avLst/>
          </a:prstGeom>
          <a:noFill/>
          <a:ln cap="flat" cmpd="sng" w="9525">
            <a:solidFill>
              <a:schemeClr val="dk2"/>
            </a:solidFill>
            <a:prstDash val="solid"/>
            <a:round/>
            <a:headEnd len="lg" w="lg" type="none"/>
            <a:tailEnd len="lg" w="lg" type="triangle"/>
          </a:ln>
        </p:spPr>
      </p:cxnSp>
      <p:cxnSp>
        <p:nvCxnSpPr>
          <p:cNvPr id="281" name="Shape 281"/>
          <p:cNvCxnSpPr/>
          <p:nvPr/>
        </p:nvCxnSpPr>
        <p:spPr>
          <a:xfrm>
            <a:off x="4499425" y="1292025"/>
            <a:ext cx="208500" cy="0"/>
          </a:xfrm>
          <a:prstGeom prst="straightConnector1">
            <a:avLst/>
          </a:prstGeom>
          <a:noFill/>
          <a:ln cap="flat" cmpd="sng" w="9525">
            <a:solidFill>
              <a:schemeClr val="dk2"/>
            </a:solidFill>
            <a:prstDash val="solid"/>
            <a:round/>
            <a:headEnd len="lg" w="lg" type="none"/>
            <a:tailEnd len="lg" w="lg" type="triangle"/>
          </a:ln>
        </p:spPr>
      </p:cxnSp>
      <p:cxnSp>
        <p:nvCxnSpPr>
          <p:cNvPr id="282" name="Shape 282"/>
          <p:cNvCxnSpPr/>
          <p:nvPr/>
        </p:nvCxnSpPr>
        <p:spPr>
          <a:xfrm>
            <a:off x="6264012" y="1292025"/>
            <a:ext cx="208500" cy="0"/>
          </a:xfrm>
          <a:prstGeom prst="straightConnector1">
            <a:avLst/>
          </a:prstGeom>
          <a:noFill/>
          <a:ln cap="flat" cmpd="sng" w="9525">
            <a:solidFill>
              <a:schemeClr val="dk2"/>
            </a:solidFill>
            <a:prstDash val="solid"/>
            <a:round/>
            <a:headEnd len="lg" w="lg" type="none"/>
            <a:tailEnd len="lg" w="lg" type="triangle"/>
          </a:ln>
        </p:spPr>
      </p:cxnSp>
      <p:sp>
        <p:nvSpPr>
          <p:cNvPr id="283" name="Shape 283"/>
          <p:cNvSpPr txBox="1"/>
          <p:nvPr/>
        </p:nvSpPr>
        <p:spPr>
          <a:xfrm>
            <a:off x="527850" y="1775675"/>
            <a:ext cx="8088300" cy="899700"/>
          </a:xfrm>
          <a:prstGeom prst="rect">
            <a:avLst/>
          </a:prstGeom>
          <a:noFill/>
          <a:ln>
            <a:noFill/>
          </a:ln>
        </p:spPr>
        <p:txBody>
          <a:bodyPr anchorCtr="0" anchor="t" bIns="91425" lIns="91425" rIns="91425" tIns="91425">
            <a:noAutofit/>
          </a:bodyPr>
          <a:lstStyle/>
          <a:p>
            <a:pPr lvl="0" rtl="0">
              <a:spcBef>
                <a:spcPts val="0"/>
              </a:spcBef>
              <a:buNone/>
            </a:pPr>
            <a:r>
              <a:rPr b="1" i="1" lang="en" sz="1500">
                <a:latin typeface="Raleway"/>
                <a:ea typeface="Raleway"/>
                <a:cs typeface="Raleway"/>
                <a:sym typeface="Raleway"/>
              </a:rPr>
              <a:t>Data:</a:t>
            </a:r>
            <a:r>
              <a:rPr b="1" i="1" lang="en" sz="1500">
                <a:solidFill>
                  <a:srgbClr val="FF9900"/>
                </a:solidFill>
                <a:latin typeface="Raleway"/>
                <a:ea typeface="Raleway"/>
                <a:cs typeface="Raleway"/>
                <a:sym typeface="Raleway"/>
              </a:rPr>
              <a:t> </a:t>
            </a:r>
            <a:r>
              <a:rPr lang="en" sz="1500">
                <a:solidFill>
                  <a:srgbClr val="FF9900"/>
                </a:solidFill>
                <a:latin typeface="Raleway"/>
                <a:ea typeface="Raleway"/>
                <a:cs typeface="Raleway"/>
                <a:sym typeface="Raleway"/>
              </a:rPr>
              <a:t> </a:t>
            </a:r>
            <a:r>
              <a:rPr b="1" lang="en" sz="1500">
                <a:solidFill>
                  <a:schemeClr val="dk2"/>
                </a:solidFill>
                <a:latin typeface="Raleway"/>
                <a:ea typeface="Raleway"/>
                <a:cs typeface="Raleway"/>
                <a:sym typeface="Raleway"/>
              </a:rPr>
              <a:t>Aggregate all data to Community Districts and convert to GeoJSON format</a:t>
            </a:r>
          </a:p>
          <a:p>
            <a:pPr lvl="0" rtl="0">
              <a:spcBef>
                <a:spcPts val="0"/>
              </a:spcBef>
              <a:buNone/>
            </a:pPr>
            <a:r>
              <a:t/>
            </a:r>
            <a:endParaRPr b="1" sz="1800">
              <a:solidFill>
                <a:srgbClr val="0B5394"/>
              </a:solidFill>
              <a:latin typeface="Raleway"/>
              <a:ea typeface="Raleway"/>
              <a:cs typeface="Raleway"/>
              <a:sym typeface="Raleway"/>
            </a:endParaRPr>
          </a:p>
          <a:p>
            <a:pPr lvl="0" rtl="0">
              <a:spcBef>
                <a:spcPts val="0"/>
              </a:spcBef>
              <a:spcAft>
                <a:spcPts val="1600"/>
              </a:spcAft>
              <a:buNone/>
            </a:pPr>
            <a:r>
              <a:t/>
            </a:r>
            <a:endParaRPr sz="1800">
              <a:solidFill>
                <a:srgbClr val="0B5394"/>
              </a:solidFill>
              <a:latin typeface="Source Sans Pro"/>
              <a:ea typeface="Source Sans Pro"/>
              <a:cs typeface="Source Sans Pro"/>
              <a:sym typeface="Source Sans Pro"/>
            </a:endParaRPr>
          </a:p>
        </p:txBody>
      </p:sp>
      <p:sp>
        <p:nvSpPr>
          <p:cNvPr id="284" name="Shape 284"/>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b="0" lang="en" sz="3200">
                <a:solidFill>
                  <a:srgbClr val="FF9900"/>
                </a:solidFill>
              </a:rPr>
              <a:t>Methodology</a:t>
            </a:r>
          </a:p>
        </p:txBody>
      </p:sp>
      <p:sp>
        <p:nvSpPr>
          <p:cNvPr id="285" name="Shape 285"/>
          <p:cNvSpPr/>
          <p:nvPr/>
        </p:nvSpPr>
        <p:spPr>
          <a:xfrm>
            <a:off x="2364562" y="2372350"/>
            <a:ext cx="978900" cy="496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200">
                <a:solidFill>
                  <a:srgbClr val="FFFFFF"/>
                </a:solidFill>
                <a:latin typeface="Raleway"/>
                <a:ea typeface="Raleway"/>
                <a:cs typeface="Raleway"/>
                <a:sym typeface="Raleway"/>
              </a:rPr>
              <a:t>Median Income</a:t>
            </a:r>
          </a:p>
        </p:txBody>
      </p:sp>
      <p:sp>
        <p:nvSpPr>
          <p:cNvPr id="286" name="Shape 286"/>
          <p:cNvSpPr/>
          <p:nvPr/>
        </p:nvSpPr>
        <p:spPr>
          <a:xfrm>
            <a:off x="3509887" y="2372350"/>
            <a:ext cx="978900" cy="496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FFFFFF"/>
                </a:solidFill>
                <a:latin typeface="Raleway"/>
                <a:ea typeface="Raleway"/>
                <a:cs typeface="Raleway"/>
                <a:sym typeface="Raleway"/>
              </a:rPr>
              <a:t>Median Rent</a:t>
            </a:r>
          </a:p>
        </p:txBody>
      </p:sp>
      <p:sp>
        <p:nvSpPr>
          <p:cNvPr id="287" name="Shape 287"/>
          <p:cNvSpPr/>
          <p:nvPr/>
        </p:nvSpPr>
        <p:spPr>
          <a:xfrm>
            <a:off x="4655212" y="2372350"/>
            <a:ext cx="978900" cy="496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FFFFFF"/>
                </a:solidFill>
                <a:latin typeface="Raleway"/>
                <a:ea typeface="Raleway"/>
                <a:cs typeface="Raleway"/>
                <a:sym typeface="Raleway"/>
              </a:rPr>
              <a:t>No. of Felonies</a:t>
            </a:r>
          </a:p>
        </p:txBody>
      </p:sp>
      <p:sp>
        <p:nvSpPr>
          <p:cNvPr id="288" name="Shape 288"/>
          <p:cNvSpPr/>
          <p:nvPr/>
        </p:nvSpPr>
        <p:spPr>
          <a:xfrm>
            <a:off x="5800537" y="2372350"/>
            <a:ext cx="978900" cy="496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solidFill>
                  <a:srgbClr val="FFFFFF"/>
                </a:solidFill>
                <a:latin typeface="Raleway"/>
                <a:ea typeface="Raleway"/>
                <a:cs typeface="Raleway"/>
                <a:sym typeface="Raleway"/>
              </a:rPr>
              <a:t>Vacancy Rate</a:t>
            </a:r>
          </a:p>
        </p:txBody>
      </p:sp>
      <p:cxnSp>
        <p:nvCxnSpPr>
          <p:cNvPr id="289" name="Shape 289"/>
          <p:cNvCxnSpPr/>
          <p:nvPr/>
        </p:nvCxnSpPr>
        <p:spPr>
          <a:xfrm>
            <a:off x="2854500" y="2874200"/>
            <a:ext cx="1717500" cy="477000"/>
          </a:xfrm>
          <a:prstGeom prst="straightConnector1">
            <a:avLst/>
          </a:prstGeom>
          <a:noFill/>
          <a:ln cap="flat" cmpd="sng" w="9525">
            <a:solidFill>
              <a:schemeClr val="dk2"/>
            </a:solidFill>
            <a:prstDash val="dashDot"/>
            <a:round/>
            <a:headEnd len="lg" w="lg" type="none"/>
            <a:tailEnd len="lg" w="lg" type="triangle"/>
          </a:ln>
        </p:spPr>
      </p:cxnSp>
      <p:cxnSp>
        <p:nvCxnSpPr>
          <p:cNvPr id="290" name="Shape 290"/>
          <p:cNvCxnSpPr/>
          <p:nvPr/>
        </p:nvCxnSpPr>
        <p:spPr>
          <a:xfrm>
            <a:off x="4012800" y="2874200"/>
            <a:ext cx="559200" cy="477000"/>
          </a:xfrm>
          <a:prstGeom prst="straightConnector1">
            <a:avLst/>
          </a:prstGeom>
          <a:noFill/>
          <a:ln cap="flat" cmpd="sng" w="9525">
            <a:solidFill>
              <a:schemeClr val="dk2"/>
            </a:solidFill>
            <a:prstDash val="dashDot"/>
            <a:round/>
            <a:headEnd len="lg" w="lg" type="none"/>
            <a:tailEnd len="lg" w="lg" type="triangle"/>
          </a:ln>
        </p:spPr>
      </p:cxnSp>
      <p:cxnSp>
        <p:nvCxnSpPr>
          <p:cNvPr id="291" name="Shape 291"/>
          <p:cNvCxnSpPr/>
          <p:nvPr/>
        </p:nvCxnSpPr>
        <p:spPr>
          <a:xfrm flipH="1">
            <a:off x="4572000" y="2901500"/>
            <a:ext cx="585300" cy="449700"/>
          </a:xfrm>
          <a:prstGeom prst="straightConnector1">
            <a:avLst/>
          </a:prstGeom>
          <a:noFill/>
          <a:ln cap="flat" cmpd="sng" w="9525">
            <a:solidFill>
              <a:schemeClr val="dk2"/>
            </a:solidFill>
            <a:prstDash val="dashDot"/>
            <a:round/>
            <a:headEnd len="lg" w="lg" type="none"/>
            <a:tailEnd len="lg" w="lg" type="triangle"/>
          </a:ln>
        </p:spPr>
      </p:cxnSp>
      <p:cxnSp>
        <p:nvCxnSpPr>
          <p:cNvPr id="292" name="Shape 292"/>
          <p:cNvCxnSpPr/>
          <p:nvPr/>
        </p:nvCxnSpPr>
        <p:spPr>
          <a:xfrm flipH="1">
            <a:off x="4572000" y="2874200"/>
            <a:ext cx="1729800" cy="477000"/>
          </a:xfrm>
          <a:prstGeom prst="straightConnector1">
            <a:avLst/>
          </a:prstGeom>
          <a:noFill/>
          <a:ln cap="flat" cmpd="sng" w="9525">
            <a:solidFill>
              <a:schemeClr val="dk2"/>
            </a:solidFill>
            <a:prstDash val="dashDot"/>
            <a:round/>
            <a:headEnd len="lg" w="lg" type="none"/>
            <a:tailEnd len="lg" w="lg" type="triangle"/>
          </a:ln>
        </p:spPr>
      </p:cxnSp>
      <p:sp>
        <p:nvSpPr>
          <p:cNvPr id="293" name="Shape 293"/>
          <p:cNvSpPr/>
          <p:nvPr/>
        </p:nvSpPr>
        <p:spPr>
          <a:xfrm>
            <a:off x="3787800" y="4142125"/>
            <a:ext cx="1568400" cy="606900"/>
          </a:xfrm>
          <a:prstGeom prst="ellipse">
            <a:avLst/>
          </a:prstGeom>
          <a:solidFill>
            <a:srgbClr val="EFEFEF"/>
          </a:solid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latin typeface="Raleway"/>
                <a:ea typeface="Raleway"/>
                <a:cs typeface="Raleway"/>
                <a:sym typeface="Raleway"/>
              </a:rPr>
              <a:t>GeoJSON</a:t>
            </a:r>
          </a:p>
        </p:txBody>
      </p:sp>
      <p:sp>
        <p:nvSpPr>
          <p:cNvPr id="294" name="Shape 294"/>
          <p:cNvSpPr/>
          <p:nvPr/>
        </p:nvSpPr>
        <p:spPr>
          <a:xfrm>
            <a:off x="3569100" y="3329712"/>
            <a:ext cx="2005800" cy="606900"/>
          </a:xfrm>
          <a:prstGeom prst="roundRect">
            <a:avLst>
              <a:gd fmla="val 16667" name="adj"/>
            </a:avLst>
          </a:prstGeom>
          <a:solidFill>
            <a:srgbClr val="FFFFFF"/>
          </a:solid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latin typeface="Raleway"/>
                <a:ea typeface="Raleway"/>
                <a:cs typeface="Raleway"/>
                <a:sym typeface="Raleway"/>
              </a:rPr>
              <a:t>Joined by Community Districts</a:t>
            </a:r>
          </a:p>
        </p:txBody>
      </p:sp>
      <p:cxnSp>
        <p:nvCxnSpPr>
          <p:cNvPr id="295" name="Shape 295"/>
          <p:cNvCxnSpPr>
            <a:stCxn id="294" idx="2"/>
            <a:endCxn id="293" idx="0"/>
          </p:cNvCxnSpPr>
          <p:nvPr/>
        </p:nvCxnSpPr>
        <p:spPr>
          <a:xfrm>
            <a:off x="4572000" y="3936612"/>
            <a:ext cx="0" cy="2055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99" name="Shape 299"/>
        <p:cNvGrpSpPr/>
        <p:nvPr/>
      </p:nvGrpSpPr>
      <p:grpSpPr>
        <a:xfrm>
          <a:off x="0" y="0"/>
          <a:ext cx="0" cy="0"/>
          <a:chOff x="0" y="0"/>
          <a:chExt cx="0" cy="0"/>
        </a:xfrm>
      </p:grpSpPr>
      <p:sp>
        <p:nvSpPr>
          <p:cNvPr id="300" name="Shape 300"/>
          <p:cNvSpPr/>
          <p:nvPr/>
        </p:nvSpPr>
        <p:spPr>
          <a:xfrm>
            <a:off x="2943412" y="1105575"/>
            <a:ext cx="1568400" cy="372900"/>
          </a:xfrm>
          <a:prstGeom prst="rect">
            <a:avLst/>
          </a:prstGeom>
          <a:solidFill>
            <a:srgbClr val="FF9900"/>
          </a:solid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rPr b="1" lang="en">
                <a:latin typeface="Raleway"/>
                <a:ea typeface="Raleway"/>
                <a:cs typeface="Raleway"/>
                <a:sym typeface="Raleway"/>
              </a:rPr>
              <a:t>Map</a:t>
            </a:r>
          </a:p>
        </p:txBody>
      </p:sp>
      <p:sp>
        <p:nvSpPr>
          <p:cNvPr id="301" name="Shape 301"/>
          <p:cNvSpPr/>
          <p:nvPr/>
        </p:nvSpPr>
        <p:spPr>
          <a:xfrm>
            <a:off x="1166412" y="1105575"/>
            <a:ext cx="1568400" cy="372900"/>
          </a:xfrm>
          <a:prstGeom prst="rect">
            <a:avLst/>
          </a:prstGeom>
          <a:solidFill>
            <a:srgbClr val="F3F3F3"/>
          </a:solid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rPr b="1" lang="en">
                <a:latin typeface="Raleway"/>
                <a:ea typeface="Raleway"/>
                <a:cs typeface="Raleway"/>
                <a:sym typeface="Raleway"/>
              </a:rPr>
              <a:t>Data</a:t>
            </a:r>
          </a:p>
        </p:txBody>
      </p:sp>
      <p:sp>
        <p:nvSpPr>
          <p:cNvPr id="302" name="Shape 302"/>
          <p:cNvSpPr/>
          <p:nvPr/>
        </p:nvSpPr>
        <p:spPr>
          <a:xfrm>
            <a:off x="4695625" y="1105575"/>
            <a:ext cx="1568400" cy="372900"/>
          </a:xfrm>
          <a:prstGeom prst="rect">
            <a:avLst/>
          </a:prstGeom>
          <a:no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lvl="0" rtl="0" algn="ctr">
              <a:spcBef>
                <a:spcPts val="0"/>
              </a:spcBef>
              <a:buClr>
                <a:schemeClr val="dk2"/>
              </a:buClr>
              <a:buFont typeface="Arial"/>
              <a:buNone/>
            </a:pPr>
            <a:r>
              <a:rPr b="1" lang="en">
                <a:solidFill>
                  <a:schemeClr val="dk2"/>
                </a:solidFill>
                <a:latin typeface="Raleway"/>
                <a:ea typeface="Raleway"/>
                <a:cs typeface="Raleway"/>
                <a:sym typeface="Raleway"/>
              </a:rPr>
              <a:t>Filter</a:t>
            </a:r>
          </a:p>
        </p:txBody>
      </p:sp>
      <p:sp>
        <p:nvSpPr>
          <p:cNvPr id="303" name="Shape 303"/>
          <p:cNvSpPr/>
          <p:nvPr/>
        </p:nvSpPr>
        <p:spPr>
          <a:xfrm>
            <a:off x="6447837" y="1105575"/>
            <a:ext cx="1568400" cy="372900"/>
          </a:xfrm>
          <a:prstGeom prst="rect">
            <a:avLst/>
          </a:prstGeom>
          <a:no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lvl="0" rtl="0" algn="ctr">
              <a:spcBef>
                <a:spcPts val="0"/>
              </a:spcBef>
              <a:buClr>
                <a:schemeClr val="dk2"/>
              </a:buClr>
              <a:buFont typeface="Arial"/>
              <a:buNone/>
            </a:pPr>
            <a:r>
              <a:rPr b="1" lang="en">
                <a:solidFill>
                  <a:schemeClr val="dk2"/>
                </a:solidFill>
                <a:latin typeface="Raleway"/>
                <a:ea typeface="Raleway"/>
                <a:cs typeface="Raleway"/>
                <a:sym typeface="Raleway"/>
              </a:rPr>
              <a:t>Recommend</a:t>
            </a:r>
          </a:p>
        </p:txBody>
      </p:sp>
      <p:cxnSp>
        <p:nvCxnSpPr>
          <p:cNvPr id="304" name="Shape 304"/>
          <p:cNvCxnSpPr>
            <a:stCxn id="301" idx="3"/>
            <a:endCxn id="300" idx="1"/>
          </p:cNvCxnSpPr>
          <p:nvPr/>
        </p:nvCxnSpPr>
        <p:spPr>
          <a:xfrm>
            <a:off x="2734812" y="1292025"/>
            <a:ext cx="208500" cy="0"/>
          </a:xfrm>
          <a:prstGeom prst="straightConnector1">
            <a:avLst/>
          </a:prstGeom>
          <a:noFill/>
          <a:ln cap="flat" cmpd="sng" w="9525">
            <a:solidFill>
              <a:schemeClr val="dk2"/>
            </a:solidFill>
            <a:prstDash val="solid"/>
            <a:round/>
            <a:headEnd len="lg" w="lg" type="none"/>
            <a:tailEnd len="lg" w="lg" type="triangle"/>
          </a:ln>
        </p:spPr>
      </p:cxnSp>
      <p:cxnSp>
        <p:nvCxnSpPr>
          <p:cNvPr id="305" name="Shape 305"/>
          <p:cNvCxnSpPr/>
          <p:nvPr/>
        </p:nvCxnSpPr>
        <p:spPr>
          <a:xfrm>
            <a:off x="4499425" y="1292025"/>
            <a:ext cx="208500" cy="0"/>
          </a:xfrm>
          <a:prstGeom prst="straightConnector1">
            <a:avLst/>
          </a:prstGeom>
          <a:noFill/>
          <a:ln cap="flat" cmpd="sng" w="9525">
            <a:solidFill>
              <a:schemeClr val="dk2"/>
            </a:solidFill>
            <a:prstDash val="solid"/>
            <a:round/>
            <a:headEnd len="lg" w="lg" type="none"/>
            <a:tailEnd len="lg" w="lg" type="triangle"/>
          </a:ln>
        </p:spPr>
      </p:cxnSp>
      <p:cxnSp>
        <p:nvCxnSpPr>
          <p:cNvPr id="306" name="Shape 306"/>
          <p:cNvCxnSpPr/>
          <p:nvPr/>
        </p:nvCxnSpPr>
        <p:spPr>
          <a:xfrm>
            <a:off x="6264012" y="1292025"/>
            <a:ext cx="208500" cy="0"/>
          </a:xfrm>
          <a:prstGeom prst="straightConnector1">
            <a:avLst/>
          </a:prstGeom>
          <a:noFill/>
          <a:ln cap="flat" cmpd="sng" w="9525">
            <a:solidFill>
              <a:schemeClr val="dk2"/>
            </a:solidFill>
            <a:prstDash val="solid"/>
            <a:round/>
            <a:headEnd len="lg" w="lg" type="none"/>
            <a:tailEnd len="lg" w="lg" type="triangle"/>
          </a:ln>
        </p:spPr>
      </p:cxnSp>
      <p:sp>
        <p:nvSpPr>
          <p:cNvPr id="307" name="Shape 307"/>
          <p:cNvSpPr txBox="1"/>
          <p:nvPr/>
        </p:nvSpPr>
        <p:spPr>
          <a:xfrm>
            <a:off x="527850" y="1775675"/>
            <a:ext cx="8304600" cy="899700"/>
          </a:xfrm>
          <a:prstGeom prst="rect">
            <a:avLst/>
          </a:prstGeom>
          <a:noFill/>
          <a:ln>
            <a:noFill/>
          </a:ln>
        </p:spPr>
        <p:txBody>
          <a:bodyPr anchorCtr="0" anchor="t" bIns="91425" lIns="91425" rIns="91425" tIns="91425">
            <a:noAutofit/>
          </a:bodyPr>
          <a:lstStyle/>
          <a:p>
            <a:pPr lvl="0" rtl="0">
              <a:spcBef>
                <a:spcPts val="0"/>
              </a:spcBef>
              <a:buNone/>
            </a:pPr>
            <a:r>
              <a:rPr b="1" i="1" lang="en" sz="1500">
                <a:latin typeface="Raleway"/>
                <a:ea typeface="Raleway"/>
                <a:cs typeface="Raleway"/>
                <a:sym typeface="Raleway"/>
              </a:rPr>
              <a:t>Map:</a:t>
            </a:r>
            <a:r>
              <a:rPr b="1" i="1" lang="en" sz="1500">
                <a:solidFill>
                  <a:srgbClr val="FF9900"/>
                </a:solidFill>
                <a:latin typeface="Raleway"/>
                <a:ea typeface="Raleway"/>
                <a:cs typeface="Raleway"/>
                <a:sym typeface="Raleway"/>
              </a:rPr>
              <a:t> </a:t>
            </a:r>
            <a:r>
              <a:rPr lang="en" sz="1500">
                <a:solidFill>
                  <a:srgbClr val="FF9900"/>
                </a:solidFill>
                <a:latin typeface="Raleway"/>
                <a:ea typeface="Raleway"/>
                <a:cs typeface="Raleway"/>
                <a:sym typeface="Raleway"/>
              </a:rPr>
              <a:t> </a:t>
            </a:r>
            <a:r>
              <a:rPr b="1" lang="en" sz="1500">
                <a:solidFill>
                  <a:schemeClr val="dk2"/>
                </a:solidFill>
                <a:latin typeface="Raleway"/>
                <a:ea typeface="Raleway"/>
                <a:cs typeface="Raleway"/>
                <a:sym typeface="Raleway"/>
              </a:rPr>
              <a:t>Show % of vacant units on </a:t>
            </a:r>
            <a:r>
              <a:rPr b="1" lang="en" sz="1500">
                <a:latin typeface="Raleway"/>
                <a:ea typeface="Raleway"/>
                <a:cs typeface="Raleway"/>
                <a:sym typeface="Raleway"/>
              </a:rPr>
              <a:t>Leaflet m</a:t>
            </a:r>
            <a:r>
              <a:rPr b="1" lang="en" sz="1500">
                <a:solidFill>
                  <a:schemeClr val="dk2"/>
                </a:solidFill>
                <a:latin typeface="Raleway"/>
                <a:ea typeface="Raleway"/>
                <a:cs typeface="Raleway"/>
                <a:sym typeface="Raleway"/>
              </a:rPr>
              <a:t>ap and using JQuery to match data attributes</a:t>
            </a:r>
          </a:p>
        </p:txBody>
      </p:sp>
      <p:sp>
        <p:nvSpPr>
          <p:cNvPr id="308" name="Shape 308"/>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b="0" lang="en" sz="3200">
                <a:solidFill>
                  <a:srgbClr val="FF9900"/>
                </a:solidFill>
              </a:rPr>
              <a:t>Methodology</a:t>
            </a:r>
          </a:p>
        </p:txBody>
      </p:sp>
      <p:pic>
        <p:nvPicPr>
          <p:cNvPr id="309" name="Shape 309"/>
          <p:cNvPicPr preferRelativeResize="0"/>
          <p:nvPr/>
        </p:nvPicPr>
        <p:blipFill>
          <a:blip r:embed="rId3">
            <a:alphaModFix/>
          </a:blip>
          <a:stretch>
            <a:fillRect/>
          </a:stretch>
        </p:blipFill>
        <p:spPr>
          <a:xfrm>
            <a:off x="2871787" y="2255484"/>
            <a:ext cx="3400424" cy="2750115"/>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313" name="Shape 313"/>
        <p:cNvGrpSpPr/>
        <p:nvPr/>
      </p:nvGrpSpPr>
      <p:grpSpPr>
        <a:xfrm>
          <a:off x="0" y="0"/>
          <a:ext cx="0" cy="0"/>
          <a:chOff x="0" y="0"/>
          <a:chExt cx="0" cy="0"/>
        </a:xfrm>
      </p:grpSpPr>
      <p:sp>
        <p:nvSpPr>
          <p:cNvPr id="314" name="Shape 314"/>
          <p:cNvSpPr/>
          <p:nvPr/>
        </p:nvSpPr>
        <p:spPr>
          <a:xfrm>
            <a:off x="2943412" y="1105575"/>
            <a:ext cx="1568400" cy="372900"/>
          </a:xfrm>
          <a:prstGeom prst="rect">
            <a:avLst/>
          </a:prstGeom>
          <a:solidFill>
            <a:srgbClr val="FF9900"/>
          </a:solid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rPr b="1" lang="en">
                <a:latin typeface="Raleway"/>
                <a:ea typeface="Raleway"/>
                <a:cs typeface="Raleway"/>
                <a:sym typeface="Raleway"/>
              </a:rPr>
              <a:t>Map</a:t>
            </a:r>
          </a:p>
        </p:txBody>
      </p:sp>
      <p:sp>
        <p:nvSpPr>
          <p:cNvPr id="315" name="Shape 315"/>
          <p:cNvSpPr/>
          <p:nvPr/>
        </p:nvSpPr>
        <p:spPr>
          <a:xfrm>
            <a:off x="1166412" y="1105575"/>
            <a:ext cx="1568400" cy="372900"/>
          </a:xfrm>
          <a:prstGeom prst="rect">
            <a:avLst/>
          </a:prstGeom>
          <a:solidFill>
            <a:srgbClr val="F3F3F3"/>
          </a:solid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rPr b="1" lang="en">
                <a:latin typeface="Raleway"/>
                <a:ea typeface="Raleway"/>
                <a:cs typeface="Raleway"/>
                <a:sym typeface="Raleway"/>
              </a:rPr>
              <a:t>Data</a:t>
            </a:r>
          </a:p>
        </p:txBody>
      </p:sp>
      <p:sp>
        <p:nvSpPr>
          <p:cNvPr id="316" name="Shape 316"/>
          <p:cNvSpPr/>
          <p:nvPr/>
        </p:nvSpPr>
        <p:spPr>
          <a:xfrm>
            <a:off x="4695625" y="1105575"/>
            <a:ext cx="1568400" cy="372900"/>
          </a:xfrm>
          <a:prstGeom prst="rect">
            <a:avLst/>
          </a:prstGeom>
          <a:no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lvl="0" rtl="0" algn="ctr">
              <a:spcBef>
                <a:spcPts val="0"/>
              </a:spcBef>
              <a:buClr>
                <a:schemeClr val="dk2"/>
              </a:buClr>
              <a:buFont typeface="Arial"/>
              <a:buNone/>
            </a:pPr>
            <a:r>
              <a:rPr b="1" lang="en">
                <a:solidFill>
                  <a:schemeClr val="dk2"/>
                </a:solidFill>
                <a:latin typeface="Raleway"/>
                <a:ea typeface="Raleway"/>
                <a:cs typeface="Raleway"/>
                <a:sym typeface="Raleway"/>
              </a:rPr>
              <a:t>Filter</a:t>
            </a:r>
          </a:p>
        </p:txBody>
      </p:sp>
      <p:sp>
        <p:nvSpPr>
          <p:cNvPr id="317" name="Shape 317"/>
          <p:cNvSpPr/>
          <p:nvPr/>
        </p:nvSpPr>
        <p:spPr>
          <a:xfrm>
            <a:off x="6447837" y="1105575"/>
            <a:ext cx="1568400" cy="372900"/>
          </a:xfrm>
          <a:prstGeom prst="rect">
            <a:avLst/>
          </a:prstGeom>
          <a:no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lvl="0" rtl="0" algn="ctr">
              <a:spcBef>
                <a:spcPts val="0"/>
              </a:spcBef>
              <a:buClr>
                <a:schemeClr val="dk2"/>
              </a:buClr>
              <a:buFont typeface="Arial"/>
              <a:buNone/>
            </a:pPr>
            <a:r>
              <a:rPr b="1" lang="en">
                <a:solidFill>
                  <a:schemeClr val="dk2"/>
                </a:solidFill>
                <a:latin typeface="Raleway"/>
                <a:ea typeface="Raleway"/>
                <a:cs typeface="Raleway"/>
                <a:sym typeface="Raleway"/>
              </a:rPr>
              <a:t>Recommend</a:t>
            </a:r>
          </a:p>
        </p:txBody>
      </p:sp>
      <p:cxnSp>
        <p:nvCxnSpPr>
          <p:cNvPr id="318" name="Shape 318"/>
          <p:cNvCxnSpPr>
            <a:stCxn id="315" idx="3"/>
            <a:endCxn id="314" idx="1"/>
          </p:cNvCxnSpPr>
          <p:nvPr/>
        </p:nvCxnSpPr>
        <p:spPr>
          <a:xfrm>
            <a:off x="2734812" y="1292025"/>
            <a:ext cx="208500" cy="0"/>
          </a:xfrm>
          <a:prstGeom prst="straightConnector1">
            <a:avLst/>
          </a:prstGeom>
          <a:noFill/>
          <a:ln cap="flat" cmpd="sng" w="9525">
            <a:solidFill>
              <a:schemeClr val="dk2"/>
            </a:solidFill>
            <a:prstDash val="solid"/>
            <a:round/>
            <a:headEnd len="lg" w="lg" type="none"/>
            <a:tailEnd len="lg" w="lg" type="triangle"/>
          </a:ln>
        </p:spPr>
      </p:cxnSp>
      <p:cxnSp>
        <p:nvCxnSpPr>
          <p:cNvPr id="319" name="Shape 319"/>
          <p:cNvCxnSpPr/>
          <p:nvPr/>
        </p:nvCxnSpPr>
        <p:spPr>
          <a:xfrm>
            <a:off x="4499425" y="1292025"/>
            <a:ext cx="208500" cy="0"/>
          </a:xfrm>
          <a:prstGeom prst="straightConnector1">
            <a:avLst/>
          </a:prstGeom>
          <a:noFill/>
          <a:ln cap="flat" cmpd="sng" w="9525">
            <a:solidFill>
              <a:schemeClr val="dk2"/>
            </a:solidFill>
            <a:prstDash val="solid"/>
            <a:round/>
            <a:headEnd len="lg" w="lg" type="none"/>
            <a:tailEnd len="lg" w="lg" type="triangle"/>
          </a:ln>
        </p:spPr>
      </p:cxnSp>
      <p:cxnSp>
        <p:nvCxnSpPr>
          <p:cNvPr id="320" name="Shape 320"/>
          <p:cNvCxnSpPr/>
          <p:nvPr/>
        </p:nvCxnSpPr>
        <p:spPr>
          <a:xfrm>
            <a:off x="6264012" y="1292025"/>
            <a:ext cx="208500" cy="0"/>
          </a:xfrm>
          <a:prstGeom prst="straightConnector1">
            <a:avLst/>
          </a:prstGeom>
          <a:noFill/>
          <a:ln cap="flat" cmpd="sng" w="9525">
            <a:solidFill>
              <a:schemeClr val="dk2"/>
            </a:solidFill>
            <a:prstDash val="solid"/>
            <a:round/>
            <a:headEnd len="lg" w="lg" type="none"/>
            <a:tailEnd len="lg" w="lg" type="triangle"/>
          </a:ln>
        </p:spPr>
      </p:cxnSp>
      <p:sp>
        <p:nvSpPr>
          <p:cNvPr id="321" name="Shape 321"/>
          <p:cNvSpPr txBox="1"/>
          <p:nvPr/>
        </p:nvSpPr>
        <p:spPr>
          <a:xfrm>
            <a:off x="527850" y="1775675"/>
            <a:ext cx="8304600" cy="899700"/>
          </a:xfrm>
          <a:prstGeom prst="rect">
            <a:avLst/>
          </a:prstGeom>
          <a:noFill/>
          <a:ln>
            <a:noFill/>
          </a:ln>
        </p:spPr>
        <p:txBody>
          <a:bodyPr anchorCtr="0" anchor="t" bIns="91425" lIns="91425" rIns="91425" tIns="91425">
            <a:noAutofit/>
          </a:bodyPr>
          <a:lstStyle/>
          <a:p>
            <a:pPr lvl="0" rtl="0">
              <a:spcBef>
                <a:spcPts val="0"/>
              </a:spcBef>
              <a:buNone/>
            </a:pPr>
            <a:r>
              <a:rPr b="1" i="1" lang="en" sz="1500">
                <a:latin typeface="Raleway"/>
                <a:ea typeface="Raleway"/>
                <a:cs typeface="Raleway"/>
                <a:sym typeface="Raleway"/>
              </a:rPr>
              <a:t>Interactive:</a:t>
            </a:r>
            <a:r>
              <a:rPr b="1" i="1" lang="en" sz="1500">
                <a:solidFill>
                  <a:srgbClr val="FF9900"/>
                </a:solidFill>
                <a:latin typeface="Raleway"/>
                <a:ea typeface="Raleway"/>
                <a:cs typeface="Raleway"/>
                <a:sym typeface="Raleway"/>
              </a:rPr>
              <a:t> </a:t>
            </a:r>
            <a:r>
              <a:rPr lang="en" sz="1500">
                <a:solidFill>
                  <a:srgbClr val="FF9900"/>
                </a:solidFill>
                <a:latin typeface="Raleway"/>
                <a:ea typeface="Raleway"/>
                <a:cs typeface="Raleway"/>
                <a:sym typeface="Raleway"/>
              </a:rPr>
              <a:t> </a:t>
            </a:r>
            <a:r>
              <a:rPr b="1" lang="en" sz="1500">
                <a:solidFill>
                  <a:schemeClr val="dk2"/>
                </a:solidFill>
                <a:latin typeface="Raleway"/>
                <a:ea typeface="Raleway"/>
                <a:cs typeface="Raleway"/>
                <a:sym typeface="Raleway"/>
              </a:rPr>
              <a:t>NVD3 Chart to show background dynamics on neighborhood </a:t>
            </a:r>
          </a:p>
        </p:txBody>
      </p:sp>
      <p:sp>
        <p:nvSpPr>
          <p:cNvPr id="322" name="Shape 322"/>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b="0" lang="en" sz="3200">
                <a:solidFill>
                  <a:srgbClr val="FF9900"/>
                </a:solidFill>
              </a:rPr>
              <a:t>Methodology</a:t>
            </a:r>
          </a:p>
        </p:txBody>
      </p:sp>
      <p:pic>
        <p:nvPicPr>
          <p:cNvPr id="323" name="Shape 323"/>
          <p:cNvPicPr preferRelativeResize="0"/>
          <p:nvPr/>
        </p:nvPicPr>
        <p:blipFill>
          <a:blip r:embed="rId3">
            <a:alphaModFix/>
          </a:blip>
          <a:stretch>
            <a:fillRect/>
          </a:stretch>
        </p:blipFill>
        <p:spPr>
          <a:xfrm>
            <a:off x="2365551" y="2551275"/>
            <a:ext cx="4412900" cy="2003074"/>
          </a:xfrm>
          <a:prstGeom prst="rect">
            <a:avLst/>
          </a:prstGeom>
          <a:noFill/>
          <a:ln>
            <a:noFill/>
          </a:ln>
        </p:spPr>
      </p:pic>
      <p:sp>
        <p:nvSpPr>
          <p:cNvPr id="324" name="Shape 324"/>
          <p:cNvSpPr/>
          <p:nvPr/>
        </p:nvSpPr>
        <p:spPr>
          <a:xfrm>
            <a:off x="2197150" y="2476112"/>
            <a:ext cx="4581300" cy="2153400"/>
          </a:xfrm>
          <a:prstGeom prst="roundRect">
            <a:avLst>
              <a:gd fmla="val 16667" name="adj"/>
            </a:avLst>
          </a:prstGeom>
          <a:noFill/>
          <a:ln cap="flat" cmpd="sng" w="9525">
            <a:solidFill>
              <a:srgbClr val="CCCCC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328" name="Shape 328"/>
        <p:cNvGrpSpPr/>
        <p:nvPr/>
      </p:nvGrpSpPr>
      <p:grpSpPr>
        <a:xfrm>
          <a:off x="0" y="0"/>
          <a:ext cx="0" cy="0"/>
          <a:chOff x="0" y="0"/>
          <a:chExt cx="0" cy="0"/>
        </a:xfrm>
      </p:grpSpPr>
      <p:sp>
        <p:nvSpPr>
          <p:cNvPr id="329" name="Shape 329"/>
          <p:cNvSpPr/>
          <p:nvPr/>
        </p:nvSpPr>
        <p:spPr>
          <a:xfrm>
            <a:off x="2943412" y="1105575"/>
            <a:ext cx="1568400" cy="372900"/>
          </a:xfrm>
          <a:prstGeom prst="rect">
            <a:avLst/>
          </a:prstGeom>
          <a:solidFill>
            <a:srgbClr val="F3F3F3"/>
          </a:solid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rPr b="1" lang="en">
                <a:latin typeface="Raleway"/>
                <a:ea typeface="Raleway"/>
                <a:cs typeface="Raleway"/>
                <a:sym typeface="Raleway"/>
              </a:rPr>
              <a:t>Map</a:t>
            </a:r>
          </a:p>
        </p:txBody>
      </p:sp>
      <p:sp>
        <p:nvSpPr>
          <p:cNvPr id="330" name="Shape 330"/>
          <p:cNvSpPr/>
          <p:nvPr/>
        </p:nvSpPr>
        <p:spPr>
          <a:xfrm>
            <a:off x="1166412" y="1105575"/>
            <a:ext cx="1568400" cy="372900"/>
          </a:xfrm>
          <a:prstGeom prst="rect">
            <a:avLst/>
          </a:prstGeom>
          <a:solidFill>
            <a:srgbClr val="F3F3F3"/>
          </a:solid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rPr b="1" lang="en">
                <a:latin typeface="Raleway"/>
                <a:ea typeface="Raleway"/>
                <a:cs typeface="Raleway"/>
                <a:sym typeface="Raleway"/>
              </a:rPr>
              <a:t>Data</a:t>
            </a:r>
          </a:p>
        </p:txBody>
      </p:sp>
      <p:sp>
        <p:nvSpPr>
          <p:cNvPr id="331" name="Shape 331"/>
          <p:cNvSpPr/>
          <p:nvPr/>
        </p:nvSpPr>
        <p:spPr>
          <a:xfrm>
            <a:off x="4695625" y="1105575"/>
            <a:ext cx="1568400" cy="372900"/>
          </a:xfrm>
          <a:prstGeom prst="rect">
            <a:avLst/>
          </a:prstGeom>
          <a:solidFill>
            <a:srgbClr val="FF9900"/>
          </a:solid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lvl="0" rtl="0" algn="ctr">
              <a:spcBef>
                <a:spcPts val="0"/>
              </a:spcBef>
              <a:buClr>
                <a:schemeClr val="dk2"/>
              </a:buClr>
              <a:buFont typeface="Arial"/>
              <a:buNone/>
            </a:pPr>
            <a:r>
              <a:rPr b="1" lang="en">
                <a:solidFill>
                  <a:schemeClr val="dk2"/>
                </a:solidFill>
                <a:latin typeface="Raleway"/>
                <a:ea typeface="Raleway"/>
                <a:cs typeface="Raleway"/>
                <a:sym typeface="Raleway"/>
              </a:rPr>
              <a:t>Filter</a:t>
            </a:r>
          </a:p>
        </p:txBody>
      </p:sp>
      <p:sp>
        <p:nvSpPr>
          <p:cNvPr id="332" name="Shape 332"/>
          <p:cNvSpPr/>
          <p:nvPr/>
        </p:nvSpPr>
        <p:spPr>
          <a:xfrm>
            <a:off x="6447837" y="1105575"/>
            <a:ext cx="1568400" cy="372900"/>
          </a:xfrm>
          <a:prstGeom prst="rect">
            <a:avLst/>
          </a:prstGeom>
          <a:no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lvl="0" rtl="0" algn="ctr">
              <a:spcBef>
                <a:spcPts val="0"/>
              </a:spcBef>
              <a:buClr>
                <a:schemeClr val="dk2"/>
              </a:buClr>
              <a:buFont typeface="Arial"/>
              <a:buNone/>
            </a:pPr>
            <a:r>
              <a:rPr b="1" lang="en">
                <a:solidFill>
                  <a:schemeClr val="dk2"/>
                </a:solidFill>
                <a:latin typeface="Raleway"/>
                <a:ea typeface="Raleway"/>
                <a:cs typeface="Raleway"/>
                <a:sym typeface="Raleway"/>
              </a:rPr>
              <a:t>Recommend</a:t>
            </a:r>
          </a:p>
        </p:txBody>
      </p:sp>
      <p:cxnSp>
        <p:nvCxnSpPr>
          <p:cNvPr id="333" name="Shape 333"/>
          <p:cNvCxnSpPr>
            <a:stCxn id="330" idx="3"/>
            <a:endCxn id="329" idx="1"/>
          </p:cNvCxnSpPr>
          <p:nvPr/>
        </p:nvCxnSpPr>
        <p:spPr>
          <a:xfrm>
            <a:off x="2734812" y="1292025"/>
            <a:ext cx="208500" cy="0"/>
          </a:xfrm>
          <a:prstGeom prst="straightConnector1">
            <a:avLst/>
          </a:prstGeom>
          <a:noFill/>
          <a:ln cap="flat" cmpd="sng" w="9525">
            <a:solidFill>
              <a:schemeClr val="dk2"/>
            </a:solidFill>
            <a:prstDash val="solid"/>
            <a:round/>
            <a:headEnd len="lg" w="lg" type="none"/>
            <a:tailEnd len="lg" w="lg" type="triangle"/>
          </a:ln>
        </p:spPr>
      </p:cxnSp>
      <p:cxnSp>
        <p:nvCxnSpPr>
          <p:cNvPr id="334" name="Shape 334"/>
          <p:cNvCxnSpPr/>
          <p:nvPr/>
        </p:nvCxnSpPr>
        <p:spPr>
          <a:xfrm>
            <a:off x="4499425" y="1292025"/>
            <a:ext cx="208500" cy="0"/>
          </a:xfrm>
          <a:prstGeom prst="straightConnector1">
            <a:avLst/>
          </a:prstGeom>
          <a:noFill/>
          <a:ln cap="flat" cmpd="sng" w="9525">
            <a:solidFill>
              <a:schemeClr val="dk2"/>
            </a:solidFill>
            <a:prstDash val="solid"/>
            <a:round/>
            <a:headEnd len="lg" w="lg" type="none"/>
            <a:tailEnd len="lg" w="lg" type="triangle"/>
          </a:ln>
        </p:spPr>
      </p:cxnSp>
      <p:cxnSp>
        <p:nvCxnSpPr>
          <p:cNvPr id="335" name="Shape 335"/>
          <p:cNvCxnSpPr/>
          <p:nvPr/>
        </p:nvCxnSpPr>
        <p:spPr>
          <a:xfrm>
            <a:off x="6264012" y="1292025"/>
            <a:ext cx="208500" cy="0"/>
          </a:xfrm>
          <a:prstGeom prst="straightConnector1">
            <a:avLst/>
          </a:prstGeom>
          <a:noFill/>
          <a:ln cap="flat" cmpd="sng" w="9525">
            <a:solidFill>
              <a:schemeClr val="dk2"/>
            </a:solidFill>
            <a:prstDash val="solid"/>
            <a:round/>
            <a:headEnd len="lg" w="lg" type="none"/>
            <a:tailEnd len="lg" w="lg" type="triangle"/>
          </a:ln>
        </p:spPr>
      </p:cxnSp>
      <p:sp>
        <p:nvSpPr>
          <p:cNvPr id="336" name="Shape 336"/>
          <p:cNvSpPr txBox="1"/>
          <p:nvPr/>
        </p:nvSpPr>
        <p:spPr>
          <a:xfrm>
            <a:off x="527850" y="1775675"/>
            <a:ext cx="8304600" cy="899700"/>
          </a:xfrm>
          <a:prstGeom prst="rect">
            <a:avLst/>
          </a:prstGeom>
          <a:noFill/>
          <a:ln>
            <a:noFill/>
          </a:ln>
        </p:spPr>
        <p:txBody>
          <a:bodyPr anchorCtr="0" anchor="t" bIns="91425" lIns="91425" rIns="91425" tIns="91425">
            <a:noAutofit/>
          </a:bodyPr>
          <a:lstStyle/>
          <a:p>
            <a:pPr lvl="0" rtl="0">
              <a:spcBef>
                <a:spcPts val="0"/>
              </a:spcBef>
              <a:buNone/>
            </a:pPr>
            <a:r>
              <a:rPr b="1" i="1" lang="en" sz="1500">
                <a:latin typeface="Raleway"/>
                <a:ea typeface="Raleway"/>
                <a:cs typeface="Raleway"/>
                <a:sym typeface="Raleway"/>
              </a:rPr>
              <a:t>Filter:</a:t>
            </a:r>
            <a:r>
              <a:rPr b="1" i="1" lang="en" sz="1500">
                <a:solidFill>
                  <a:srgbClr val="FF9900"/>
                </a:solidFill>
                <a:latin typeface="Raleway"/>
                <a:ea typeface="Raleway"/>
                <a:cs typeface="Raleway"/>
                <a:sym typeface="Raleway"/>
              </a:rPr>
              <a:t> </a:t>
            </a:r>
            <a:r>
              <a:rPr lang="en" sz="1500">
                <a:solidFill>
                  <a:srgbClr val="FF9900"/>
                </a:solidFill>
                <a:latin typeface="Raleway"/>
                <a:ea typeface="Raleway"/>
                <a:cs typeface="Raleway"/>
                <a:sym typeface="Raleway"/>
              </a:rPr>
              <a:t> </a:t>
            </a:r>
            <a:r>
              <a:rPr b="1" lang="en" sz="1500">
                <a:solidFill>
                  <a:schemeClr val="dk2"/>
                </a:solidFill>
                <a:latin typeface="Raleway"/>
                <a:ea typeface="Raleway"/>
                <a:cs typeface="Raleway"/>
                <a:sym typeface="Raleway"/>
              </a:rPr>
              <a:t>User can indicate their own preferences on ideal rent price and safety requirement</a:t>
            </a:r>
          </a:p>
        </p:txBody>
      </p:sp>
      <p:sp>
        <p:nvSpPr>
          <p:cNvPr id="337" name="Shape 337"/>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b="0" lang="en" sz="3200">
                <a:solidFill>
                  <a:srgbClr val="FF9900"/>
                </a:solidFill>
              </a:rPr>
              <a:t>Methodology</a:t>
            </a:r>
          </a:p>
        </p:txBody>
      </p:sp>
      <p:pic>
        <p:nvPicPr>
          <p:cNvPr id="338" name="Shape 338"/>
          <p:cNvPicPr preferRelativeResize="0"/>
          <p:nvPr/>
        </p:nvPicPr>
        <p:blipFill>
          <a:blip r:embed="rId3">
            <a:alphaModFix/>
          </a:blip>
          <a:stretch>
            <a:fillRect/>
          </a:stretch>
        </p:blipFill>
        <p:spPr>
          <a:xfrm>
            <a:off x="1656399" y="2505050"/>
            <a:ext cx="5894550" cy="228305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342" name="Shape 342"/>
        <p:cNvGrpSpPr/>
        <p:nvPr/>
      </p:nvGrpSpPr>
      <p:grpSpPr>
        <a:xfrm>
          <a:off x="0" y="0"/>
          <a:ext cx="0" cy="0"/>
          <a:chOff x="0" y="0"/>
          <a:chExt cx="0" cy="0"/>
        </a:xfrm>
      </p:grpSpPr>
      <p:sp>
        <p:nvSpPr>
          <p:cNvPr id="343" name="Shape 343"/>
          <p:cNvSpPr/>
          <p:nvPr/>
        </p:nvSpPr>
        <p:spPr>
          <a:xfrm>
            <a:off x="2943412" y="1105575"/>
            <a:ext cx="1568400" cy="372900"/>
          </a:xfrm>
          <a:prstGeom prst="rect">
            <a:avLst/>
          </a:prstGeom>
          <a:solidFill>
            <a:srgbClr val="F3F3F3"/>
          </a:solid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rPr b="1" lang="en">
                <a:latin typeface="Raleway"/>
                <a:ea typeface="Raleway"/>
                <a:cs typeface="Raleway"/>
                <a:sym typeface="Raleway"/>
              </a:rPr>
              <a:t>Map</a:t>
            </a:r>
          </a:p>
        </p:txBody>
      </p:sp>
      <p:sp>
        <p:nvSpPr>
          <p:cNvPr id="344" name="Shape 344"/>
          <p:cNvSpPr/>
          <p:nvPr/>
        </p:nvSpPr>
        <p:spPr>
          <a:xfrm>
            <a:off x="1166412" y="1105575"/>
            <a:ext cx="1568400" cy="372900"/>
          </a:xfrm>
          <a:prstGeom prst="rect">
            <a:avLst/>
          </a:prstGeom>
          <a:solidFill>
            <a:srgbClr val="F3F3F3"/>
          </a:solid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rPr b="1" lang="en">
                <a:latin typeface="Raleway"/>
                <a:ea typeface="Raleway"/>
                <a:cs typeface="Raleway"/>
                <a:sym typeface="Raleway"/>
              </a:rPr>
              <a:t>Data</a:t>
            </a:r>
          </a:p>
        </p:txBody>
      </p:sp>
      <p:sp>
        <p:nvSpPr>
          <p:cNvPr id="345" name="Shape 345"/>
          <p:cNvSpPr/>
          <p:nvPr/>
        </p:nvSpPr>
        <p:spPr>
          <a:xfrm>
            <a:off x="4695625" y="1105575"/>
            <a:ext cx="1568400" cy="372900"/>
          </a:xfrm>
          <a:prstGeom prst="rect">
            <a:avLst/>
          </a:prstGeom>
          <a:solidFill>
            <a:srgbClr val="F3F3F3"/>
          </a:solid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lvl="0" rtl="0" algn="ctr">
              <a:spcBef>
                <a:spcPts val="0"/>
              </a:spcBef>
              <a:buClr>
                <a:schemeClr val="dk2"/>
              </a:buClr>
              <a:buFont typeface="Arial"/>
              <a:buNone/>
            </a:pPr>
            <a:r>
              <a:rPr b="1" lang="en">
                <a:solidFill>
                  <a:schemeClr val="dk2"/>
                </a:solidFill>
                <a:latin typeface="Raleway"/>
                <a:ea typeface="Raleway"/>
                <a:cs typeface="Raleway"/>
                <a:sym typeface="Raleway"/>
              </a:rPr>
              <a:t>Filter</a:t>
            </a:r>
          </a:p>
        </p:txBody>
      </p:sp>
      <p:sp>
        <p:nvSpPr>
          <p:cNvPr id="346" name="Shape 346"/>
          <p:cNvSpPr/>
          <p:nvPr/>
        </p:nvSpPr>
        <p:spPr>
          <a:xfrm>
            <a:off x="6447837" y="1105575"/>
            <a:ext cx="1568400" cy="372900"/>
          </a:xfrm>
          <a:prstGeom prst="rect">
            <a:avLst/>
          </a:prstGeom>
          <a:solidFill>
            <a:srgbClr val="FF9900"/>
          </a:solidFill>
          <a:ln cap="flat" cmpd="sng" w="12700">
            <a:solidFill>
              <a:srgbClr val="000000"/>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rPr b="1" lang="en">
                <a:latin typeface="Raleway"/>
                <a:ea typeface="Raleway"/>
                <a:cs typeface="Raleway"/>
                <a:sym typeface="Raleway"/>
              </a:rPr>
              <a:t>Recommend</a:t>
            </a:r>
          </a:p>
        </p:txBody>
      </p:sp>
      <p:cxnSp>
        <p:nvCxnSpPr>
          <p:cNvPr id="347" name="Shape 347"/>
          <p:cNvCxnSpPr>
            <a:stCxn id="344" idx="3"/>
            <a:endCxn id="343" idx="1"/>
          </p:cNvCxnSpPr>
          <p:nvPr/>
        </p:nvCxnSpPr>
        <p:spPr>
          <a:xfrm>
            <a:off x="2734812" y="1292025"/>
            <a:ext cx="208500" cy="0"/>
          </a:xfrm>
          <a:prstGeom prst="straightConnector1">
            <a:avLst/>
          </a:prstGeom>
          <a:noFill/>
          <a:ln cap="flat" cmpd="sng" w="9525">
            <a:solidFill>
              <a:schemeClr val="dk2"/>
            </a:solidFill>
            <a:prstDash val="solid"/>
            <a:round/>
            <a:headEnd len="lg" w="lg" type="none"/>
            <a:tailEnd len="lg" w="lg" type="triangle"/>
          </a:ln>
        </p:spPr>
      </p:cxnSp>
      <p:cxnSp>
        <p:nvCxnSpPr>
          <p:cNvPr id="348" name="Shape 348"/>
          <p:cNvCxnSpPr/>
          <p:nvPr/>
        </p:nvCxnSpPr>
        <p:spPr>
          <a:xfrm>
            <a:off x="4499425" y="1292025"/>
            <a:ext cx="208500" cy="0"/>
          </a:xfrm>
          <a:prstGeom prst="straightConnector1">
            <a:avLst/>
          </a:prstGeom>
          <a:noFill/>
          <a:ln cap="flat" cmpd="sng" w="9525">
            <a:solidFill>
              <a:schemeClr val="dk2"/>
            </a:solidFill>
            <a:prstDash val="solid"/>
            <a:round/>
            <a:headEnd len="lg" w="lg" type="none"/>
            <a:tailEnd len="lg" w="lg" type="triangle"/>
          </a:ln>
        </p:spPr>
      </p:cxnSp>
      <p:cxnSp>
        <p:nvCxnSpPr>
          <p:cNvPr id="349" name="Shape 349"/>
          <p:cNvCxnSpPr/>
          <p:nvPr/>
        </p:nvCxnSpPr>
        <p:spPr>
          <a:xfrm>
            <a:off x="6264012" y="1292025"/>
            <a:ext cx="208500" cy="0"/>
          </a:xfrm>
          <a:prstGeom prst="straightConnector1">
            <a:avLst/>
          </a:prstGeom>
          <a:noFill/>
          <a:ln cap="flat" cmpd="sng" w="9525">
            <a:solidFill>
              <a:schemeClr val="dk2"/>
            </a:solidFill>
            <a:prstDash val="solid"/>
            <a:round/>
            <a:headEnd len="lg" w="lg" type="none"/>
            <a:tailEnd len="lg" w="lg" type="triangle"/>
          </a:ln>
        </p:spPr>
      </p:cxnSp>
      <p:sp>
        <p:nvSpPr>
          <p:cNvPr id="350" name="Shape 350"/>
          <p:cNvSpPr txBox="1"/>
          <p:nvPr/>
        </p:nvSpPr>
        <p:spPr>
          <a:xfrm>
            <a:off x="527850" y="1775675"/>
            <a:ext cx="8304600" cy="899700"/>
          </a:xfrm>
          <a:prstGeom prst="rect">
            <a:avLst/>
          </a:prstGeom>
          <a:noFill/>
          <a:ln>
            <a:noFill/>
          </a:ln>
        </p:spPr>
        <p:txBody>
          <a:bodyPr anchorCtr="0" anchor="t" bIns="91425" lIns="91425" rIns="91425" tIns="91425">
            <a:noAutofit/>
          </a:bodyPr>
          <a:lstStyle/>
          <a:p>
            <a:pPr lvl="0" rtl="0">
              <a:spcBef>
                <a:spcPts val="0"/>
              </a:spcBef>
              <a:buNone/>
            </a:pPr>
            <a:r>
              <a:rPr b="1" i="1" lang="en" sz="1500">
                <a:latin typeface="Raleway"/>
                <a:ea typeface="Raleway"/>
                <a:cs typeface="Raleway"/>
                <a:sym typeface="Raleway"/>
              </a:rPr>
              <a:t>Recommend:</a:t>
            </a:r>
            <a:r>
              <a:rPr b="1" i="1" lang="en" sz="1500">
                <a:solidFill>
                  <a:srgbClr val="FF9900"/>
                </a:solidFill>
                <a:latin typeface="Raleway"/>
                <a:ea typeface="Raleway"/>
                <a:cs typeface="Raleway"/>
                <a:sym typeface="Raleway"/>
              </a:rPr>
              <a:t> </a:t>
            </a:r>
            <a:r>
              <a:rPr lang="en" sz="1500">
                <a:solidFill>
                  <a:srgbClr val="FF9900"/>
                </a:solidFill>
                <a:latin typeface="Raleway"/>
                <a:ea typeface="Raleway"/>
                <a:cs typeface="Raleway"/>
                <a:sym typeface="Raleway"/>
              </a:rPr>
              <a:t> </a:t>
            </a:r>
            <a:r>
              <a:rPr b="1" lang="en" sz="1500">
                <a:solidFill>
                  <a:schemeClr val="dk2"/>
                </a:solidFill>
                <a:latin typeface="Raleway"/>
                <a:ea typeface="Raleway"/>
                <a:cs typeface="Raleway"/>
                <a:sym typeface="Raleway"/>
              </a:rPr>
              <a:t>we provide recommendations based on their criteria needs</a:t>
            </a:r>
          </a:p>
        </p:txBody>
      </p:sp>
      <p:sp>
        <p:nvSpPr>
          <p:cNvPr id="351" name="Shape 351"/>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b="0" lang="en" sz="3200">
                <a:solidFill>
                  <a:srgbClr val="FF9900"/>
                </a:solidFill>
              </a:rPr>
              <a:t>Methodology</a:t>
            </a:r>
          </a:p>
        </p:txBody>
      </p:sp>
      <p:pic>
        <p:nvPicPr>
          <p:cNvPr id="352" name="Shape 352"/>
          <p:cNvPicPr preferRelativeResize="0"/>
          <p:nvPr/>
        </p:nvPicPr>
        <p:blipFill>
          <a:blip r:embed="rId3">
            <a:alphaModFix/>
          </a:blip>
          <a:stretch>
            <a:fillRect/>
          </a:stretch>
        </p:blipFill>
        <p:spPr>
          <a:xfrm>
            <a:off x="2908112" y="2141000"/>
            <a:ext cx="3544075" cy="2926299"/>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356" name="Shape 356"/>
        <p:cNvGrpSpPr/>
        <p:nvPr/>
      </p:nvGrpSpPr>
      <p:grpSpPr>
        <a:xfrm>
          <a:off x="0" y="0"/>
          <a:ext cx="0" cy="0"/>
          <a:chOff x="0" y="0"/>
          <a:chExt cx="0" cy="0"/>
        </a:xfrm>
      </p:grpSpPr>
      <p:sp>
        <p:nvSpPr>
          <p:cNvPr id="357" name="Shape 357"/>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b="0" lang="en" sz="3200">
                <a:solidFill>
                  <a:srgbClr val="FF9900"/>
                </a:solidFill>
                <a:latin typeface="Raleway"/>
                <a:ea typeface="Raleway"/>
                <a:cs typeface="Raleway"/>
                <a:sym typeface="Raleway"/>
              </a:rPr>
              <a:t>Problems Encountered</a:t>
            </a:r>
          </a:p>
        </p:txBody>
      </p:sp>
      <p:sp>
        <p:nvSpPr>
          <p:cNvPr id="358" name="Shape 358"/>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368300" lvl="0" marL="457200">
              <a:lnSpc>
                <a:spcPct val="150000"/>
              </a:lnSpc>
              <a:spcBef>
                <a:spcPts val="0"/>
              </a:spcBef>
              <a:buClr>
                <a:srgbClr val="000000"/>
              </a:buClr>
              <a:buSzPct val="100000"/>
              <a:buFont typeface="Raleway"/>
            </a:pPr>
            <a:r>
              <a:rPr b="1" lang="en" sz="2200">
                <a:solidFill>
                  <a:srgbClr val="000000"/>
                </a:solidFill>
                <a:latin typeface="Raleway"/>
                <a:ea typeface="Raleway"/>
                <a:cs typeface="Raleway"/>
                <a:sym typeface="Raleway"/>
              </a:rPr>
              <a:t>Tap</a:t>
            </a:r>
            <a:r>
              <a:rPr lang="en" sz="2200">
                <a:solidFill>
                  <a:srgbClr val="000000"/>
                </a:solidFill>
                <a:latin typeface="Raleway"/>
                <a:ea typeface="Raleway"/>
                <a:cs typeface="Raleway"/>
                <a:sym typeface="Raleway"/>
              </a:rPr>
              <a:t> function on mobile</a:t>
            </a:r>
          </a:p>
          <a:p>
            <a:pPr indent="-368300" lvl="0" marL="457200" rtl="0">
              <a:lnSpc>
                <a:spcPct val="150000"/>
              </a:lnSpc>
              <a:spcBef>
                <a:spcPts val="0"/>
              </a:spcBef>
              <a:buClr>
                <a:srgbClr val="000000"/>
              </a:buClr>
              <a:buSzPct val="100000"/>
              <a:buFont typeface="Raleway"/>
            </a:pPr>
            <a:r>
              <a:rPr lang="en" sz="2200">
                <a:solidFill>
                  <a:srgbClr val="000000"/>
                </a:solidFill>
                <a:latin typeface="Raleway"/>
                <a:ea typeface="Raleway"/>
                <a:cs typeface="Raleway"/>
                <a:sym typeface="Raleway"/>
              </a:rPr>
              <a:t>Linking the data to show attributes on </a:t>
            </a:r>
            <a:r>
              <a:rPr b="1" lang="en" sz="2200">
                <a:solidFill>
                  <a:srgbClr val="000000"/>
                </a:solidFill>
                <a:latin typeface="Raleway"/>
                <a:ea typeface="Raleway"/>
                <a:cs typeface="Raleway"/>
                <a:sym typeface="Raleway"/>
              </a:rPr>
              <a:t>d3 charts </a:t>
            </a:r>
            <a:r>
              <a:rPr lang="en" sz="2200">
                <a:solidFill>
                  <a:srgbClr val="000000"/>
                </a:solidFill>
                <a:latin typeface="Raleway"/>
                <a:ea typeface="Raleway"/>
                <a:cs typeface="Raleway"/>
                <a:sym typeface="Raleway"/>
              </a:rPr>
              <a:t>(JQuery)</a:t>
            </a:r>
          </a:p>
          <a:p>
            <a:pPr indent="-368300" lvl="0" marL="457200">
              <a:lnSpc>
                <a:spcPct val="150000"/>
              </a:lnSpc>
              <a:spcBef>
                <a:spcPts val="0"/>
              </a:spcBef>
              <a:buClr>
                <a:srgbClr val="000000"/>
              </a:buClr>
              <a:buSzPct val="100000"/>
              <a:buFont typeface="Raleway"/>
            </a:pPr>
            <a:r>
              <a:rPr lang="en" sz="2200">
                <a:solidFill>
                  <a:srgbClr val="000000"/>
                </a:solidFill>
                <a:latin typeface="Raleway"/>
                <a:ea typeface="Raleway"/>
                <a:cs typeface="Raleway"/>
                <a:sym typeface="Raleway"/>
              </a:rPr>
              <a:t>Styling of </a:t>
            </a:r>
            <a:r>
              <a:rPr b="1" lang="en" sz="2200">
                <a:solidFill>
                  <a:srgbClr val="000000"/>
                </a:solidFill>
                <a:latin typeface="Raleway"/>
                <a:ea typeface="Raleway"/>
                <a:cs typeface="Raleway"/>
                <a:sym typeface="Raleway"/>
              </a:rPr>
              <a:t>map / grid size</a:t>
            </a:r>
          </a:p>
          <a:p>
            <a:pPr lvl="0" rtl="0">
              <a:spcBef>
                <a:spcPts val="0"/>
              </a:spcBef>
              <a:buNone/>
            </a:pPr>
            <a:r>
              <a:t/>
            </a:r>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362" name="Shape 362"/>
        <p:cNvGrpSpPr/>
        <p:nvPr/>
      </p:nvGrpSpPr>
      <p:grpSpPr>
        <a:xfrm>
          <a:off x="0" y="0"/>
          <a:ext cx="0" cy="0"/>
          <a:chOff x="0" y="0"/>
          <a:chExt cx="0" cy="0"/>
        </a:xfrm>
      </p:grpSpPr>
      <p:sp>
        <p:nvSpPr>
          <p:cNvPr id="363" name="Shape 363"/>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b="0" lang="en" sz="3200">
                <a:solidFill>
                  <a:srgbClr val="FF9900"/>
                </a:solidFill>
                <a:latin typeface="Raleway"/>
                <a:ea typeface="Raleway"/>
                <a:cs typeface="Raleway"/>
                <a:sym typeface="Raleway"/>
              </a:rPr>
              <a:t>Next Steps</a:t>
            </a:r>
          </a:p>
        </p:txBody>
      </p:sp>
      <p:sp>
        <p:nvSpPr>
          <p:cNvPr id="364" name="Shape 364"/>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368300" lvl="0" marL="457200">
              <a:lnSpc>
                <a:spcPct val="150000"/>
              </a:lnSpc>
              <a:spcBef>
                <a:spcPts val="0"/>
              </a:spcBef>
              <a:buClr>
                <a:srgbClr val="000000"/>
              </a:buClr>
              <a:buSzPct val="100000"/>
              <a:buFont typeface="Raleway"/>
            </a:pPr>
            <a:r>
              <a:rPr b="1" lang="en" sz="2200">
                <a:solidFill>
                  <a:srgbClr val="000000"/>
                </a:solidFill>
                <a:latin typeface="Raleway"/>
                <a:ea typeface="Raleway"/>
                <a:cs typeface="Raleway"/>
                <a:sym typeface="Raleway"/>
              </a:rPr>
              <a:t>Real-time</a:t>
            </a:r>
            <a:r>
              <a:rPr lang="en" sz="2200">
                <a:solidFill>
                  <a:srgbClr val="000000"/>
                </a:solidFill>
                <a:latin typeface="Raleway"/>
                <a:ea typeface="Raleway"/>
                <a:cs typeface="Raleway"/>
                <a:sym typeface="Raleway"/>
              </a:rPr>
              <a:t> data</a:t>
            </a:r>
          </a:p>
          <a:p>
            <a:pPr indent="-368300" lvl="0" marL="457200" rtl="0">
              <a:lnSpc>
                <a:spcPct val="150000"/>
              </a:lnSpc>
              <a:spcBef>
                <a:spcPts val="0"/>
              </a:spcBef>
              <a:buClr>
                <a:srgbClr val="000000"/>
              </a:buClr>
              <a:buSzPct val="100000"/>
              <a:buFont typeface="Raleway"/>
            </a:pPr>
            <a:r>
              <a:rPr lang="en" sz="2200">
                <a:solidFill>
                  <a:srgbClr val="000000"/>
                </a:solidFill>
                <a:latin typeface="Raleway"/>
                <a:ea typeface="Raleway"/>
                <a:cs typeface="Raleway"/>
                <a:sym typeface="Raleway"/>
              </a:rPr>
              <a:t>More add-on </a:t>
            </a:r>
            <a:r>
              <a:rPr b="1" lang="en" sz="2200">
                <a:solidFill>
                  <a:srgbClr val="000000"/>
                </a:solidFill>
                <a:latin typeface="Raleway"/>
                <a:ea typeface="Raleway"/>
                <a:cs typeface="Raleway"/>
                <a:sym typeface="Raleway"/>
              </a:rPr>
              <a:t>features</a:t>
            </a:r>
            <a:r>
              <a:rPr lang="en" sz="2200">
                <a:solidFill>
                  <a:srgbClr val="000000"/>
                </a:solidFill>
                <a:latin typeface="Raleway"/>
                <a:ea typeface="Raleway"/>
                <a:cs typeface="Raleway"/>
                <a:sym typeface="Raleway"/>
              </a:rPr>
              <a:t> with more data attributes</a:t>
            </a:r>
          </a:p>
          <a:p>
            <a:pPr indent="-368300" lvl="0" marL="457200" rtl="0">
              <a:lnSpc>
                <a:spcPct val="150000"/>
              </a:lnSpc>
              <a:spcBef>
                <a:spcPts val="0"/>
              </a:spcBef>
              <a:buClr>
                <a:srgbClr val="000000"/>
              </a:buClr>
              <a:buSzPct val="100000"/>
              <a:buFont typeface="Raleway"/>
            </a:pPr>
            <a:r>
              <a:rPr lang="en" sz="2200">
                <a:solidFill>
                  <a:srgbClr val="000000"/>
                </a:solidFill>
                <a:latin typeface="Raleway"/>
                <a:ea typeface="Raleway"/>
                <a:cs typeface="Raleway"/>
                <a:sym typeface="Raleway"/>
              </a:rPr>
              <a:t>Add user </a:t>
            </a:r>
            <a:r>
              <a:rPr b="1" lang="en" sz="2200">
                <a:solidFill>
                  <a:srgbClr val="000000"/>
                </a:solidFill>
                <a:latin typeface="Raleway"/>
                <a:ea typeface="Raleway"/>
                <a:cs typeface="Raleway"/>
                <a:sym typeface="Raleway"/>
              </a:rPr>
              <a:t>sign up/log-in</a:t>
            </a:r>
            <a:r>
              <a:rPr lang="en" sz="2200">
                <a:solidFill>
                  <a:srgbClr val="000000"/>
                </a:solidFill>
                <a:latin typeface="Raleway"/>
                <a:ea typeface="Raleway"/>
                <a:cs typeface="Raleway"/>
                <a:sym typeface="Raleway"/>
              </a:rPr>
              <a:t> profile information</a:t>
            </a:r>
          </a:p>
          <a:p>
            <a:pPr indent="-368300" lvl="0" marL="457200" rtl="0">
              <a:lnSpc>
                <a:spcPct val="150000"/>
              </a:lnSpc>
              <a:spcBef>
                <a:spcPts val="0"/>
              </a:spcBef>
              <a:buClr>
                <a:srgbClr val="000000"/>
              </a:buClr>
              <a:buSzPct val="100000"/>
              <a:buFont typeface="Raleway"/>
            </a:pPr>
            <a:r>
              <a:rPr lang="en" sz="2200">
                <a:solidFill>
                  <a:srgbClr val="000000"/>
                </a:solidFill>
                <a:latin typeface="Raleway"/>
                <a:ea typeface="Raleway"/>
                <a:cs typeface="Raleway"/>
                <a:sym typeface="Raleway"/>
              </a:rPr>
              <a:t>Partner up with real estate agencies to show </a:t>
            </a:r>
            <a:r>
              <a:rPr b="1" lang="en" sz="2200">
                <a:solidFill>
                  <a:srgbClr val="000000"/>
                </a:solidFill>
                <a:latin typeface="Raleway"/>
                <a:ea typeface="Raleway"/>
                <a:cs typeface="Raleway"/>
                <a:sym typeface="Raleway"/>
              </a:rPr>
              <a:t>actual </a:t>
            </a:r>
            <a:r>
              <a:rPr lang="en" sz="2200">
                <a:solidFill>
                  <a:srgbClr val="000000"/>
                </a:solidFill>
                <a:latin typeface="Raleway"/>
                <a:ea typeface="Raleway"/>
                <a:cs typeface="Raleway"/>
                <a:sym typeface="Raleway"/>
              </a:rPr>
              <a:t>apartments available on app</a:t>
            </a:r>
          </a:p>
        </p:txBody>
      </p:sp>
      <p:pic>
        <p:nvPicPr>
          <p:cNvPr id="365" name="Shape 365"/>
          <p:cNvPicPr preferRelativeResize="0"/>
          <p:nvPr/>
        </p:nvPicPr>
        <p:blipFill>
          <a:blip r:embed="rId3">
            <a:alphaModFix/>
          </a:blip>
          <a:stretch>
            <a:fillRect/>
          </a:stretch>
        </p:blipFill>
        <p:spPr>
          <a:xfrm>
            <a:off x="7019550" y="3293800"/>
            <a:ext cx="1633449" cy="163344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22" name="Shape 122"/>
        <p:cNvGrpSpPr/>
        <p:nvPr/>
      </p:nvGrpSpPr>
      <p:grpSpPr>
        <a:xfrm>
          <a:off x="0" y="0"/>
          <a:ext cx="0" cy="0"/>
          <a:chOff x="0" y="0"/>
          <a:chExt cx="0" cy="0"/>
        </a:xfrm>
      </p:grpSpPr>
      <p:sp>
        <p:nvSpPr>
          <p:cNvPr id="123" name="Shape 123"/>
          <p:cNvSpPr txBox="1"/>
          <p:nvPr>
            <p:ph type="title"/>
          </p:nvPr>
        </p:nvSpPr>
        <p:spPr>
          <a:xfrm>
            <a:off x="311700" y="292850"/>
            <a:ext cx="8520600" cy="4480200"/>
          </a:xfrm>
          <a:prstGeom prst="rect">
            <a:avLst/>
          </a:prstGeom>
        </p:spPr>
        <p:txBody>
          <a:bodyPr anchorCtr="0" anchor="ctr" bIns="91425" lIns="91425" rIns="91425" tIns="91425">
            <a:noAutofit/>
          </a:bodyPr>
          <a:lstStyle/>
          <a:p>
            <a:pPr lvl="0" rtl="0" algn="ctr">
              <a:spcBef>
                <a:spcPts val="0"/>
              </a:spcBef>
              <a:buNone/>
            </a:pPr>
            <a:r>
              <a:rPr lang="en" sz="3200">
                <a:solidFill>
                  <a:srgbClr val="FF9900"/>
                </a:solidFill>
                <a:latin typeface="Raleway"/>
                <a:ea typeface="Raleway"/>
                <a:cs typeface="Raleway"/>
                <a:sym typeface="Raleway"/>
              </a:rPr>
              <a:t>I got </a:t>
            </a:r>
            <a:r>
              <a:rPr lang="en" sz="6600">
                <a:solidFill>
                  <a:srgbClr val="000000"/>
                </a:solidFill>
                <a:latin typeface="Raleway"/>
                <a:ea typeface="Raleway"/>
                <a:cs typeface="Raleway"/>
                <a:sym typeface="Raleway"/>
              </a:rPr>
              <a:t>99</a:t>
            </a:r>
            <a:r>
              <a:rPr lang="en" sz="3200">
                <a:solidFill>
                  <a:srgbClr val="FF9900"/>
                </a:solidFill>
                <a:latin typeface="Raleway"/>
                <a:ea typeface="Raleway"/>
                <a:cs typeface="Raleway"/>
                <a:sym typeface="Raleway"/>
              </a:rPr>
              <a:t> problems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11700" y="292850"/>
            <a:ext cx="8520600" cy="4329300"/>
          </a:xfrm>
          <a:prstGeom prst="rect">
            <a:avLst/>
          </a:prstGeom>
        </p:spPr>
        <p:txBody>
          <a:bodyPr anchorCtr="0" anchor="ctr" bIns="91425" lIns="91425" rIns="91425" tIns="91425">
            <a:noAutofit/>
          </a:bodyPr>
          <a:lstStyle/>
          <a:p>
            <a:pPr lvl="0" rtl="0" algn="ctr">
              <a:spcBef>
                <a:spcPts val="0"/>
              </a:spcBef>
              <a:buNone/>
            </a:pPr>
            <a:r>
              <a:rPr lang="en" sz="3200">
                <a:solidFill>
                  <a:srgbClr val="000000"/>
                </a:solidFill>
                <a:latin typeface="Raleway"/>
                <a:ea typeface="Raleway"/>
                <a:cs typeface="Raleway"/>
                <a:sym typeface="Raleway"/>
              </a:rPr>
              <a:t>But finding a place to live is</a:t>
            </a:r>
            <a:r>
              <a:rPr b="0" lang="en" sz="3200">
                <a:solidFill>
                  <a:srgbClr val="000000"/>
                </a:solidFill>
                <a:latin typeface="Raleway"/>
                <a:ea typeface="Raleway"/>
                <a:cs typeface="Raleway"/>
                <a:sym typeface="Raleway"/>
              </a:rPr>
              <a:t> </a:t>
            </a:r>
            <a:r>
              <a:rPr lang="en" sz="5000">
                <a:solidFill>
                  <a:srgbClr val="FF9900"/>
                </a:solidFill>
                <a:latin typeface="Raleway"/>
                <a:ea typeface="Raleway"/>
                <a:cs typeface="Raleway"/>
                <a:sym typeface="Raleway"/>
              </a:rPr>
              <a:t>#1</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132" name="Shape 132"/>
        <p:cNvGrpSpPr/>
        <p:nvPr/>
      </p:nvGrpSpPr>
      <p:grpSpPr>
        <a:xfrm>
          <a:off x="0" y="0"/>
          <a:ext cx="0" cy="0"/>
          <a:chOff x="0" y="0"/>
          <a:chExt cx="0" cy="0"/>
        </a:xfrm>
      </p:grpSpPr>
      <p:sp>
        <p:nvSpPr>
          <p:cNvPr id="133" name="Shape 133"/>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b="0" lang="en" sz="3200">
                <a:solidFill>
                  <a:srgbClr val="000000"/>
                </a:solidFill>
                <a:latin typeface="Raleway"/>
                <a:ea typeface="Raleway"/>
                <a:cs typeface="Raleway"/>
                <a:sym typeface="Raleway"/>
              </a:rPr>
              <a:t>Problem</a:t>
            </a:r>
          </a:p>
        </p:txBody>
      </p:sp>
      <p:sp>
        <p:nvSpPr>
          <p:cNvPr id="134" name="Shape 134"/>
          <p:cNvSpPr txBox="1"/>
          <p:nvPr>
            <p:ph idx="1" type="body"/>
          </p:nvPr>
        </p:nvSpPr>
        <p:spPr>
          <a:xfrm>
            <a:off x="311700" y="1228675"/>
            <a:ext cx="8520600" cy="3340200"/>
          </a:xfrm>
          <a:prstGeom prst="rect">
            <a:avLst/>
          </a:prstGeom>
        </p:spPr>
        <p:txBody>
          <a:bodyPr anchorCtr="0" anchor="t" bIns="91425" lIns="91425" rIns="91425" tIns="91425">
            <a:noAutofit/>
          </a:bodyPr>
          <a:lstStyle/>
          <a:p>
            <a:pPr lvl="0" rtl="0">
              <a:lnSpc>
                <a:spcPct val="90000"/>
              </a:lnSpc>
              <a:spcBef>
                <a:spcPts val="1000"/>
              </a:spcBef>
              <a:spcAft>
                <a:spcPts val="0"/>
              </a:spcAft>
              <a:buNone/>
            </a:pPr>
            <a:r>
              <a:rPr b="1" lang="en" sz="2400">
                <a:solidFill>
                  <a:srgbClr val="000000"/>
                </a:solidFill>
                <a:latin typeface="Raleway"/>
                <a:ea typeface="Raleway"/>
                <a:cs typeface="Raleway"/>
                <a:sym typeface="Raleway"/>
              </a:rPr>
              <a:t>People have a hard time finding areas to </a:t>
            </a:r>
            <a:r>
              <a:rPr b="1" lang="en" sz="2400">
                <a:solidFill>
                  <a:srgbClr val="FF9900"/>
                </a:solidFill>
                <a:latin typeface="Raleway"/>
                <a:ea typeface="Raleway"/>
                <a:cs typeface="Raleway"/>
                <a:sym typeface="Raleway"/>
              </a:rPr>
              <a:t>live</a:t>
            </a:r>
            <a:r>
              <a:rPr b="1" lang="en" sz="2400">
                <a:solidFill>
                  <a:srgbClr val="000000"/>
                </a:solidFill>
                <a:latin typeface="Raleway"/>
                <a:ea typeface="Raleway"/>
                <a:cs typeface="Raleway"/>
                <a:sym typeface="Raleway"/>
              </a:rPr>
              <a:t> in because:</a:t>
            </a:r>
          </a:p>
          <a:p>
            <a:pPr indent="-419100" lvl="1" marL="914400" rtl="0">
              <a:lnSpc>
                <a:spcPct val="90000"/>
              </a:lnSpc>
              <a:spcBef>
                <a:spcPts val="1000"/>
              </a:spcBef>
              <a:spcAft>
                <a:spcPts val="0"/>
              </a:spcAft>
              <a:buClr>
                <a:srgbClr val="000000"/>
              </a:buClr>
              <a:buSzPct val="100000"/>
              <a:buFont typeface="Raleway"/>
            </a:pPr>
            <a:r>
              <a:rPr lang="en" sz="3000">
                <a:solidFill>
                  <a:srgbClr val="000000"/>
                </a:solidFill>
                <a:latin typeface="Raleway"/>
                <a:ea typeface="Raleway"/>
                <a:cs typeface="Raleway"/>
                <a:sym typeface="Raleway"/>
              </a:rPr>
              <a:t>Unfamiliar with city</a:t>
            </a:r>
          </a:p>
          <a:p>
            <a:pPr indent="-419100" lvl="1" marL="914400" rtl="0">
              <a:lnSpc>
                <a:spcPct val="90000"/>
              </a:lnSpc>
              <a:spcBef>
                <a:spcPts val="1000"/>
              </a:spcBef>
              <a:spcAft>
                <a:spcPts val="0"/>
              </a:spcAft>
              <a:buClr>
                <a:srgbClr val="000000"/>
              </a:buClr>
              <a:buSzPct val="100000"/>
              <a:buFont typeface="Raleway"/>
            </a:pPr>
            <a:r>
              <a:rPr lang="en" sz="3000">
                <a:solidFill>
                  <a:srgbClr val="000000"/>
                </a:solidFill>
                <a:latin typeface="Raleway"/>
                <a:ea typeface="Raleway"/>
                <a:cs typeface="Raleway"/>
                <a:sym typeface="Raleway"/>
              </a:rPr>
              <a:t>Lack information about factors that matter</a:t>
            </a:r>
          </a:p>
          <a:p>
            <a:pPr indent="-419100" lvl="1" marL="914400" rtl="0">
              <a:lnSpc>
                <a:spcPct val="90000"/>
              </a:lnSpc>
              <a:spcBef>
                <a:spcPts val="1000"/>
              </a:spcBef>
              <a:spcAft>
                <a:spcPts val="0"/>
              </a:spcAft>
              <a:buClr>
                <a:srgbClr val="000000"/>
              </a:buClr>
              <a:buSzPct val="100000"/>
              <a:buFont typeface="Raleway"/>
            </a:pPr>
            <a:r>
              <a:rPr lang="en" sz="3000">
                <a:solidFill>
                  <a:srgbClr val="000000"/>
                </a:solidFill>
                <a:latin typeface="Raleway"/>
                <a:ea typeface="Raleway"/>
                <a:cs typeface="Raleway"/>
                <a:sym typeface="Raleway"/>
              </a:rPr>
              <a:t>Existing applications are cluttered</a:t>
            </a:r>
          </a:p>
          <a:p>
            <a:pPr indent="0" lvl="0" marL="0" rtl="0">
              <a:lnSpc>
                <a:spcPct val="90000"/>
              </a:lnSpc>
              <a:spcBef>
                <a:spcPts val="1000"/>
              </a:spcBef>
              <a:spcAft>
                <a:spcPts val="0"/>
              </a:spcAft>
              <a:buNone/>
            </a:pPr>
            <a:r>
              <a:t/>
            </a:r>
            <a:endParaRPr>
              <a:solidFill>
                <a:srgbClr val="FFFFFF"/>
              </a:solidFill>
              <a:latin typeface="Calibri"/>
              <a:ea typeface="Calibri"/>
              <a:cs typeface="Calibri"/>
              <a:sym typeface="Calibri"/>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138" name="Shape 138"/>
        <p:cNvGrpSpPr/>
        <p:nvPr/>
      </p:nvGrpSpPr>
      <p:grpSpPr>
        <a:xfrm>
          <a:off x="0" y="0"/>
          <a:ext cx="0" cy="0"/>
          <a:chOff x="0" y="0"/>
          <a:chExt cx="0" cy="0"/>
        </a:xfrm>
      </p:grpSpPr>
      <p:sp>
        <p:nvSpPr>
          <p:cNvPr id="139" name="Shape 139"/>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sz="3200">
                <a:solidFill>
                  <a:srgbClr val="FF9900"/>
                </a:solidFill>
                <a:latin typeface="Raleway"/>
                <a:ea typeface="Raleway"/>
                <a:cs typeface="Raleway"/>
                <a:sym typeface="Raleway"/>
              </a:rPr>
              <a:t>Motivation</a:t>
            </a:r>
          </a:p>
        </p:txBody>
      </p:sp>
      <p:sp>
        <p:nvSpPr>
          <p:cNvPr id="140" name="Shape 140"/>
          <p:cNvSpPr txBox="1"/>
          <p:nvPr>
            <p:ph idx="1" type="body"/>
          </p:nvPr>
        </p:nvSpPr>
        <p:spPr>
          <a:xfrm>
            <a:off x="311700" y="1228675"/>
            <a:ext cx="8520600" cy="3340200"/>
          </a:xfrm>
          <a:prstGeom prst="rect">
            <a:avLst/>
          </a:prstGeom>
        </p:spPr>
        <p:txBody>
          <a:bodyPr anchorCtr="0" anchor="t" bIns="91425" lIns="91425" rIns="91425" tIns="91425">
            <a:noAutofit/>
          </a:bodyPr>
          <a:lstStyle/>
          <a:p>
            <a:pPr lvl="0" rtl="0" algn="ctr">
              <a:spcBef>
                <a:spcPts val="0"/>
              </a:spcBef>
              <a:buNone/>
            </a:pPr>
            <a:r>
              <a:rPr lang="en" sz="3000">
                <a:solidFill>
                  <a:srgbClr val="000000"/>
                </a:solidFill>
                <a:latin typeface="Raleway"/>
                <a:ea typeface="Raleway"/>
                <a:cs typeface="Raleway"/>
                <a:sym typeface="Raleway"/>
              </a:rPr>
              <a:t>Re</a:t>
            </a:r>
            <a:r>
              <a:rPr b="1" lang="en" sz="3000">
                <a:solidFill>
                  <a:srgbClr val="000000"/>
                </a:solidFill>
                <a:latin typeface="Raleway"/>
                <a:ea typeface="Raleway"/>
                <a:cs typeface="Raleway"/>
                <a:sym typeface="Raleway"/>
              </a:rPr>
              <a:t>comm</a:t>
            </a:r>
            <a:r>
              <a:rPr lang="en" sz="3000">
                <a:solidFill>
                  <a:srgbClr val="000000"/>
                </a:solidFill>
                <a:latin typeface="Raleway"/>
                <a:ea typeface="Raleway"/>
                <a:cs typeface="Raleway"/>
                <a:sym typeface="Raleway"/>
              </a:rPr>
              <a:t>endation</a:t>
            </a:r>
          </a:p>
          <a:p>
            <a:pPr lvl="0" rtl="0" algn="ctr">
              <a:spcBef>
                <a:spcPts val="0"/>
              </a:spcBef>
              <a:buNone/>
            </a:pPr>
            <a:r>
              <a:rPr b="1" lang="en" sz="3000">
                <a:solidFill>
                  <a:srgbClr val="000000"/>
                </a:solidFill>
                <a:latin typeface="Raleway"/>
                <a:ea typeface="Raleway"/>
                <a:cs typeface="Raleway"/>
                <a:sym typeface="Raleway"/>
              </a:rPr>
              <a:t>Comm</a:t>
            </a:r>
            <a:r>
              <a:rPr lang="en" sz="3000">
                <a:solidFill>
                  <a:srgbClr val="000000"/>
                </a:solidFill>
                <a:latin typeface="Raleway"/>
                <a:ea typeface="Raleway"/>
                <a:cs typeface="Raleway"/>
                <a:sym typeface="Raleway"/>
              </a:rPr>
              <a:t>unity</a:t>
            </a:r>
          </a:p>
          <a:p>
            <a:pPr lvl="0" algn="ctr">
              <a:spcBef>
                <a:spcPts val="0"/>
              </a:spcBef>
              <a:buNone/>
            </a:pPr>
            <a:r>
              <a:rPr lang="en" sz="3000">
                <a:solidFill>
                  <a:srgbClr val="000000"/>
                </a:solidFill>
                <a:latin typeface="Raleway"/>
                <a:ea typeface="Raleway"/>
                <a:cs typeface="Raleway"/>
                <a:sym typeface="Raleway"/>
              </a:rPr>
              <a:t>In</a:t>
            </a:r>
            <a:r>
              <a:rPr b="1" lang="en" sz="3000">
                <a:solidFill>
                  <a:srgbClr val="000000"/>
                </a:solidFill>
                <a:latin typeface="Raleway"/>
                <a:ea typeface="Raleway"/>
                <a:cs typeface="Raleway"/>
                <a:sym typeface="Raleway"/>
              </a:rPr>
              <a:t>com</a:t>
            </a:r>
            <a:r>
              <a:rPr lang="en" sz="3000">
                <a:solidFill>
                  <a:srgbClr val="000000"/>
                </a:solidFill>
                <a:latin typeface="Raleway"/>
                <a:ea typeface="Raleway"/>
                <a:cs typeface="Raleway"/>
                <a:sym typeface="Raleway"/>
              </a:rPr>
              <a:t>e</a:t>
            </a:r>
          </a:p>
        </p:txBody>
      </p:sp>
      <p:pic>
        <p:nvPicPr>
          <p:cNvPr id="141" name="Shape 141"/>
          <p:cNvPicPr preferRelativeResize="0"/>
          <p:nvPr/>
        </p:nvPicPr>
        <p:blipFill>
          <a:blip r:embed="rId3">
            <a:alphaModFix/>
          </a:blip>
          <a:stretch>
            <a:fillRect/>
          </a:stretch>
        </p:blipFill>
        <p:spPr>
          <a:xfrm>
            <a:off x="6686875" y="2750525"/>
            <a:ext cx="2145424" cy="214542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b="0" lang="en" sz="3000">
                <a:solidFill>
                  <a:srgbClr val="000000"/>
                </a:solidFill>
                <a:latin typeface="Raleway"/>
                <a:ea typeface="Raleway"/>
                <a:cs typeface="Raleway"/>
                <a:sym typeface="Raleway"/>
              </a:rPr>
              <a:t>Solution</a:t>
            </a:r>
          </a:p>
        </p:txBody>
      </p:sp>
      <p:sp>
        <p:nvSpPr>
          <p:cNvPr id="147" name="Shape 147"/>
          <p:cNvSpPr txBox="1"/>
          <p:nvPr>
            <p:ph idx="1" type="body"/>
          </p:nvPr>
        </p:nvSpPr>
        <p:spPr>
          <a:xfrm>
            <a:off x="311700" y="1093850"/>
            <a:ext cx="5869200" cy="3340200"/>
          </a:xfrm>
          <a:prstGeom prst="rect">
            <a:avLst/>
          </a:prstGeom>
        </p:spPr>
        <p:txBody>
          <a:bodyPr anchorCtr="0" anchor="t" bIns="91425" lIns="91425" rIns="91425" tIns="91425">
            <a:noAutofit/>
          </a:bodyPr>
          <a:lstStyle/>
          <a:p>
            <a:pPr lvl="0">
              <a:lnSpc>
                <a:spcPct val="90000"/>
              </a:lnSpc>
              <a:spcBef>
                <a:spcPts val="1000"/>
              </a:spcBef>
              <a:spcAft>
                <a:spcPts val="0"/>
              </a:spcAft>
              <a:buNone/>
            </a:pPr>
            <a:r>
              <a:rPr lang="en" sz="2400">
                <a:solidFill>
                  <a:srgbClr val="000000"/>
                </a:solidFill>
                <a:latin typeface="Raleway"/>
                <a:ea typeface="Raleway"/>
                <a:cs typeface="Raleway"/>
                <a:sym typeface="Raleway"/>
              </a:rPr>
              <a:t>Comm is a mobile app that helps users:</a:t>
            </a:r>
          </a:p>
          <a:p>
            <a:pPr indent="-368300" lvl="0" marL="457200" rtl="0">
              <a:lnSpc>
                <a:spcPct val="90000"/>
              </a:lnSpc>
              <a:spcBef>
                <a:spcPts val="1000"/>
              </a:spcBef>
              <a:spcAft>
                <a:spcPts val="0"/>
              </a:spcAft>
              <a:buClr>
                <a:srgbClr val="000000"/>
              </a:buClr>
              <a:buSzPct val="100000"/>
              <a:buFont typeface="Raleway"/>
            </a:pPr>
            <a:r>
              <a:rPr lang="en" sz="2200">
                <a:solidFill>
                  <a:srgbClr val="000000"/>
                </a:solidFill>
                <a:latin typeface="Raleway"/>
                <a:ea typeface="Raleway"/>
                <a:cs typeface="Raleway"/>
                <a:sym typeface="Raleway"/>
              </a:rPr>
              <a:t>Identify the </a:t>
            </a:r>
            <a:r>
              <a:rPr b="1" lang="en" sz="2200">
                <a:solidFill>
                  <a:srgbClr val="000000"/>
                </a:solidFill>
                <a:latin typeface="Raleway"/>
                <a:ea typeface="Raleway"/>
                <a:cs typeface="Raleway"/>
                <a:sym typeface="Raleway"/>
              </a:rPr>
              <a:t>perfect location</a:t>
            </a:r>
            <a:r>
              <a:rPr lang="en" sz="2200">
                <a:solidFill>
                  <a:srgbClr val="000000"/>
                </a:solidFill>
                <a:latin typeface="Raleway"/>
                <a:ea typeface="Raleway"/>
                <a:cs typeface="Raleway"/>
                <a:sym typeface="Raleway"/>
              </a:rPr>
              <a:t> to live in based on:</a:t>
            </a:r>
          </a:p>
          <a:p>
            <a:pPr indent="-368300" lvl="1" marL="914400" rtl="0">
              <a:lnSpc>
                <a:spcPct val="90000"/>
              </a:lnSpc>
              <a:spcBef>
                <a:spcPts val="1000"/>
              </a:spcBef>
              <a:spcAft>
                <a:spcPts val="0"/>
              </a:spcAft>
              <a:buClr>
                <a:srgbClr val="000000"/>
              </a:buClr>
              <a:buSzPct val="100000"/>
              <a:buFont typeface="Raleway"/>
            </a:pPr>
            <a:r>
              <a:rPr lang="en" sz="2200">
                <a:solidFill>
                  <a:srgbClr val="000000"/>
                </a:solidFill>
                <a:latin typeface="Raleway"/>
                <a:ea typeface="Raleway"/>
                <a:cs typeface="Raleway"/>
                <a:sym typeface="Raleway"/>
              </a:rPr>
              <a:t>Income</a:t>
            </a:r>
          </a:p>
          <a:p>
            <a:pPr indent="-368300" lvl="1" marL="914400" rtl="0">
              <a:lnSpc>
                <a:spcPct val="90000"/>
              </a:lnSpc>
              <a:spcBef>
                <a:spcPts val="1000"/>
              </a:spcBef>
              <a:spcAft>
                <a:spcPts val="0"/>
              </a:spcAft>
              <a:buClr>
                <a:srgbClr val="000000"/>
              </a:buClr>
              <a:buSzPct val="100000"/>
              <a:buFont typeface="Raleway"/>
            </a:pPr>
            <a:r>
              <a:rPr lang="en" sz="2200">
                <a:solidFill>
                  <a:srgbClr val="000000"/>
                </a:solidFill>
                <a:latin typeface="Raleway"/>
                <a:ea typeface="Raleway"/>
                <a:cs typeface="Raleway"/>
                <a:sym typeface="Raleway"/>
              </a:rPr>
              <a:t>Rent</a:t>
            </a:r>
          </a:p>
          <a:p>
            <a:pPr indent="-368300" lvl="1" marL="914400" rtl="0">
              <a:lnSpc>
                <a:spcPct val="90000"/>
              </a:lnSpc>
              <a:spcBef>
                <a:spcPts val="1000"/>
              </a:spcBef>
              <a:spcAft>
                <a:spcPts val="0"/>
              </a:spcAft>
              <a:buClr>
                <a:srgbClr val="000000"/>
              </a:buClr>
              <a:buSzPct val="100000"/>
              <a:buFont typeface="Raleway"/>
            </a:pPr>
            <a:r>
              <a:rPr lang="en" sz="2200">
                <a:solidFill>
                  <a:srgbClr val="000000"/>
                </a:solidFill>
                <a:latin typeface="Raleway"/>
                <a:ea typeface="Raleway"/>
                <a:cs typeface="Raleway"/>
                <a:sym typeface="Raleway"/>
              </a:rPr>
              <a:t>Crime</a:t>
            </a:r>
          </a:p>
          <a:p>
            <a:pPr indent="-368300" lvl="0" marL="457200">
              <a:lnSpc>
                <a:spcPct val="90000"/>
              </a:lnSpc>
              <a:spcBef>
                <a:spcPts val="1000"/>
              </a:spcBef>
              <a:spcAft>
                <a:spcPts val="0"/>
              </a:spcAft>
              <a:buClr>
                <a:srgbClr val="000000"/>
              </a:buClr>
              <a:buSzPct val="100000"/>
              <a:buFont typeface="Raleway"/>
            </a:pPr>
            <a:r>
              <a:rPr lang="en" sz="2200">
                <a:solidFill>
                  <a:srgbClr val="000000"/>
                </a:solidFill>
                <a:latin typeface="Raleway"/>
                <a:ea typeface="Raleway"/>
                <a:cs typeface="Raleway"/>
                <a:sym typeface="Raleway"/>
              </a:rPr>
              <a:t>Get personalized recommendation from app of best area for </a:t>
            </a:r>
            <a:r>
              <a:rPr b="1" lang="en" sz="2200">
                <a:solidFill>
                  <a:srgbClr val="FF9900"/>
                </a:solidFill>
                <a:latin typeface="Raleway"/>
                <a:ea typeface="Raleway"/>
                <a:cs typeface="Raleway"/>
                <a:sym typeface="Raleway"/>
              </a:rPr>
              <a:t>YOU</a:t>
            </a:r>
            <a:r>
              <a:rPr lang="en" sz="2200">
                <a:solidFill>
                  <a:srgbClr val="000000"/>
                </a:solidFill>
                <a:latin typeface="Raleway"/>
                <a:ea typeface="Raleway"/>
                <a:cs typeface="Raleway"/>
                <a:sym typeface="Raleway"/>
              </a:rPr>
              <a:t>.</a:t>
            </a:r>
          </a:p>
          <a:p>
            <a:pPr lvl="0">
              <a:spcBef>
                <a:spcPts val="0"/>
              </a:spcBef>
              <a:buNone/>
            </a:pPr>
            <a:r>
              <a:t/>
            </a:r>
            <a:endParaRPr/>
          </a:p>
        </p:txBody>
      </p:sp>
      <p:grpSp>
        <p:nvGrpSpPr>
          <p:cNvPr id="148" name="Shape 148"/>
          <p:cNvGrpSpPr/>
          <p:nvPr/>
        </p:nvGrpSpPr>
        <p:grpSpPr>
          <a:xfrm>
            <a:off x="6829649" y="780412"/>
            <a:ext cx="1947569" cy="3967074"/>
            <a:chOff x="1569074" y="998099"/>
            <a:chExt cx="1947569" cy="3967074"/>
          </a:xfrm>
        </p:grpSpPr>
        <p:pic>
          <p:nvPicPr>
            <p:cNvPr id="149" name="Shape 149"/>
            <p:cNvPicPr preferRelativeResize="0"/>
            <p:nvPr/>
          </p:nvPicPr>
          <p:blipFill>
            <a:blip r:embed="rId3">
              <a:alphaModFix/>
            </a:blip>
            <a:stretch>
              <a:fillRect/>
            </a:stretch>
          </p:blipFill>
          <p:spPr>
            <a:xfrm>
              <a:off x="1569074" y="998099"/>
              <a:ext cx="1947569" cy="3967074"/>
            </a:xfrm>
            <a:prstGeom prst="rect">
              <a:avLst/>
            </a:prstGeom>
            <a:noFill/>
            <a:ln>
              <a:noFill/>
            </a:ln>
          </p:spPr>
        </p:pic>
        <p:pic>
          <p:nvPicPr>
            <p:cNvPr id="150" name="Shape 150"/>
            <p:cNvPicPr preferRelativeResize="0"/>
            <p:nvPr/>
          </p:nvPicPr>
          <p:blipFill>
            <a:blip r:embed="rId4">
              <a:alphaModFix/>
            </a:blip>
            <a:stretch>
              <a:fillRect/>
            </a:stretch>
          </p:blipFill>
          <p:spPr>
            <a:xfrm>
              <a:off x="1696812" y="1476800"/>
              <a:ext cx="1692099" cy="3009674"/>
            </a:xfrm>
            <a:prstGeom prst="rect">
              <a:avLst/>
            </a:prstGeom>
            <a:noFill/>
            <a:ln>
              <a:noFill/>
            </a:ln>
          </p:spPr>
        </p:pic>
      </p:gr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54" name="Shape 154"/>
        <p:cNvGrpSpPr/>
        <p:nvPr/>
      </p:nvGrpSpPr>
      <p:grpSpPr>
        <a:xfrm>
          <a:off x="0" y="0"/>
          <a:ext cx="0" cy="0"/>
          <a:chOff x="0" y="0"/>
          <a:chExt cx="0" cy="0"/>
        </a:xfrm>
      </p:grpSpPr>
      <p:sp>
        <p:nvSpPr>
          <p:cNvPr id="155" name="Shape 155"/>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b="0" lang="en" sz="3200">
                <a:solidFill>
                  <a:srgbClr val="000000"/>
                </a:solidFill>
                <a:latin typeface="Raleway"/>
                <a:ea typeface="Raleway"/>
                <a:cs typeface="Raleway"/>
                <a:sym typeface="Raleway"/>
              </a:rPr>
              <a:t>Overview of App</a:t>
            </a:r>
          </a:p>
        </p:txBody>
      </p:sp>
      <p:grpSp>
        <p:nvGrpSpPr>
          <p:cNvPr id="156" name="Shape 156"/>
          <p:cNvGrpSpPr/>
          <p:nvPr/>
        </p:nvGrpSpPr>
        <p:grpSpPr>
          <a:xfrm>
            <a:off x="1432274" y="998099"/>
            <a:ext cx="1947569" cy="3967074"/>
            <a:chOff x="1569074" y="998099"/>
            <a:chExt cx="1947569" cy="3967074"/>
          </a:xfrm>
        </p:grpSpPr>
        <p:pic>
          <p:nvPicPr>
            <p:cNvPr id="157" name="Shape 157"/>
            <p:cNvPicPr preferRelativeResize="0"/>
            <p:nvPr/>
          </p:nvPicPr>
          <p:blipFill>
            <a:blip r:embed="rId3">
              <a:alphaModFix/>
            </a:blip>
            <a:stretch>
              <a:fillRect/>
            </a:stretch>
          </p:blipFill>
          <p:spPr>
            <a:xfrm>
              <a:off x="1569074" y="998099"/>
              <a:ext cx="1947569" cy="3967074"/>
            </a:xfrm>
            <a:prstGeom prst="rect">
              <a:avLst/>
            </a:prstGeom>
            <a:noFill/>
            <a:ln>
              <a:noFill/>
            </a:ln>
          </p:spPr>
        </p:pic>
        <p:pic>
          <p:nvPicPr>
            <p:cNvPr id="158" name="Shape 158"/>
            <p:cNvPicPr preferRelativeResize="0"/>
            <p:nvPr/>
          </p:nvPicPr>
          <p:blipFill>
            <a:blip r:embed="rId4">
              <a:alphaModFix/>
            </a:blip>
            <a:stretch>
              <a:fillRect/>
            </a:stretch>
          </p:blipFill>
          <p:spPr>
            <a:xfrm>
              <a:off x="1696812" y="1476800"/>
              <a:ext cx="1692099" cy="3009674"/>
            </a:xfrm>
            <a:prstGeom prst="rect">
              <a:avLst/>
            </a:prstGeom>
            <a:noFill/>
            <a:ln>
              <a:noFill/>
            </a:ln>
          </p:spPr>
        </p:pic>
      </p:grpSp>
      <p:grpSp>
        <p:nvGrpSpPr>
          <p:cNvPr id="159" name="Shape 159"/>
          <p:cNvGrpSpPr/>
          <p:nvPr/>
        </p:nvGrpSpPr>
        <p:grpSpPr>
          <a:xfrm>
            <a:off x="4089125" y="1093837"/>
            <a:ext cx="4145900" cy="4145900"/>
            <a:chOff x="4225925" y="1093837"/>
            <a:chExt cx="4145900" cy="4145900"/>
          </a:xfrm>
        </p:grpSpPr>
        <p:pic>
          <p:nvPicPr>
            <p:cNvPr id="160" name="Shape 160"/>
            <p:cNvPicPr preferRelativeResize="0"/>
            <p:nvPr/>
          </p:nvPicPr>
          <p:blipFill>
            <a:blip r:embed="rId5">
              <a:alphaModFix/>
            </a:blip>
            <a:stretch>
              <a:fillRect/>
            </a:stretch>
          </p:blipFill>
          <p:spPr>
            <a:xfrm>
              <a:off x="4225925" y="1093837"/>
              <a:ext cx="4145900" cy="4145900"/>
            </a:xfrm>
            <a:prstGeom prst="rect">
              <a:avLst/>
            </a:prstGeom>
            <a:noFill/>
            <a:ln>
              <a:noFill/>
            </a:ln>
          </p:spPr>
        </p:pic>
        <p:pic>
          <p:nvPicPr>
            <p:cNvPr id="161" name="Shape 161"/>
            <p:cNvPicPr preferRelativeResize="0"/>
            <p:nvPr/>
          </p:nvPicPr>
          <p:blipFill>
            <a:blip r:embed="rId6">
              <a:alphaModFix/>
            </a:blip>
            <a:stretch>
              <a:fillRect/>
            </a:stretch>
          </p:blipFill>
          <p:spPr>
            <a:xfrm>
              <a:off x="4355062" y="1588074"/>
              <a:ext cx="3887625" cy="2185749"/>
            </a:xfrm>
            <a:prstGeom prst="rect">
              <a:avLst/>
            </a:prstGeom>
            <a:noFill/>
            <a:ln>
              <a:noFill/>
            </a:ln>
          </p:spPr>
        </p:pic>
      </p:grpSp>
      <p:pic>
        <p:nvPicPr>
          <p:cNvPr id="162" name="Shape 162"/>
          <p:cNvPicPr preferRelativeResize="0"/>
          <p:nvPr/>
        </p:nvPicPr>
        <p:blipFill>
          <a:blip r:embed="rId7">
            <a:alphaModFix/>
          </a:blip>
          <a:stretch>
            <a:fillRect/>
          </a:stretch>
        </p:blipFill>
        <p:spPr>
          <a:xfrm>
            <a:off x="3678900" y="331425"/>
            <a:ext cx="590475" cy="5904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b="0" lang="en" sz="3200">
                <a:solidFill>
                  <a:srgbClr val="FF9900"/>
                </a:solidFill>
                <a:latin typeface="Raleway"/>
                <a:ea typeface="Raleway"/>
                <a:cs typeface="Raleway"/>
                <a:sym typeface="Raleway"/>
              </a:rPr>
              <a:t>Market Analysis</a:t>
            </a:r>
          </a:p>
        </p:txBody>
      </p:sp>
      <p:sp>
        <p:nvSpPr>
          <p:cNvPr id="168" name="Shape 168"/>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355600" lvl="0" marL="457200" rtl="0">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Industry: Internet Publishing, Broadcasting &amp; Search Portals</a:t>
            </a:r>
          </a:p>
          <a:p>
            <a:pPr indent="-355600" lvl="1" marL="914400" rtl="0">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Companies in this industry publish content on the internet to help people find content online</a:t>
            </a:r>
          </a:p>
          <a:p>
            <a:pPr indent="-355600" lvl="1" marL="914400" rtl="0">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Advertising sales account for over 50% of US industry revenue</a:t>
            </a:r>
          </a:p>
          <a:p>
            <a:pPr indent="-355600" lvl="1" marL="914400" rtl="0">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Industry forecasted to grow at annual rate of 9% between 2016 and 2020</a:t>
            </a:r>
          </a:p>
          <a:p>
            <a:pPr indent="-355600" lvl="1" marL="914400" rtl="0">
              <a:lnSpc>
                <a:spcPct val="90000"/>
              </a:lnSpc>
              <a:spcBef>
                <a:spcPts val="1000"/>
              </a:spcBef>
              <a:spcAft>
                <a:spcPts val="0"/>
              </a:spcAft>
              <a:buClr>
                <a:srgbClr val="000000"/>
              </a:buClr>
              <a:buSzPct val="100000"/>
              <a:buFont typeface="Raleway"/>
            </a:pPr>
            <a:r>
              <a:rPr lang="en" sz="2000">
                <a:solidFill>
                  <a:srgbClr val="000000"/>
                </a:solidFill>
                <a:latin typeface="Raleway"/>
                <a:ea typeface="Raleway"/>
                <a:cs typeface="Raleway"/>
                <a:sym typeface="Raleway"/>
              </a:rPr>
              <a:t>Top competitors for COMM:</a:t>
            </a:r>
          </a:p>
          <a:p>
            <a:pPr indent="-355600" lvl="2" marL="1371600" rtl="0">
              <a:lnSpc>
                <a:spcPct val="90000"/>
              </a:lnSpc>
              <a:spcBef>
                <a:spcPts val="1000"/>
              </a:spcBef>
              <a:spcAft>
                <a:spcPts val="0"/>
              </a:spcAft>
              <a:buClr>
                <a:srgbClr val="000000"/>
              </a:buClr>
              <a:buSzPct val="100000"/>
              <a:buFont typeface="Raleway"/>
            </a:pPr>
            <a:r>
              <a:rPr b="1" lang="en" sz="2000">
                <a:solidFill>
                  <a:srgbClr val="000000"/>
                </a:solidFill>
                <a:latin typeface="Raleway"/>
                <a:ea typeface="Raleway"/>
                <a:cs typeface="Raleway"/>
                <a:sym typeface="Raleway"/>
              </a:rPr>
              <a:t>Trulia</a:t>
            </a:r>
          </a:p>
          <a:p>
            <a:pPr indent="-355600" lvl="2" marL="1371600" rtl="0">
              <a:lnSpc>
                <a:spcPct val="90000"/>
              </a:lnSpc>
              <a:spcBef>
                <a:spcPts val="1000"/>
              </a:spcBef>
              <a:spcAft>
                <a:spcPts val="0"/>
              </a:spcAft>
              <a:buClr>
                <a:srgbClr val="000000"/>
              </a:buClr>
              <a:buSzPct val="100000"/>
              <a:buFont typeface="Raleway"/>
            </a:pPr>
            <a:r>
              <a:rPr b="1" lang="en" sz="2000">
                <a:solidFill>
                  <a:srgbClr val="000000"/>
                </a:solidFill>
                <a:latin typeface="Raleway"/>
                <a:ea typeface="Raleway"/>
                <a:cs typeface="Raleway"/>
                <a:sym typeface="Raleway"/>
              </a:rPr>
              <a:t>Streeteasy</a:t>
            </a:r>
          </a:p>
        </p:txBody>
      </p:sp>
      <p:sp>
        <p:nvSpPr>
          <p:cNvPr id="169" name="Shape 169"/>
          <p:cNvSpPr txBox="1"/>
          <p:nvPr/>
        </p:nvSpPr>
        <p:spPr>
          <a:xfrm>
            <a:off x="562925" y="4492275"/>
            <a:ext cx="6357600" cy="509700"/>
          </a:xfrm>
          <a:prstGeom prst="rect">
            <a:avLst/>
          </a:prstGeom>
          <a:noFill/>
          <a:ln>
            <a:noFill/>
          </a:ln>
        </p:spPr>
        <p:txBody>
          <a:bodyPr anchorCtr="0" anchor="t" bIns="91425" lIns="91425" rIns="91425" tIns="91425">
            <a:noAutofit/>
          </a:bodyPr>
          <a:lstStyle/>
          <a:p>
            <a:pPr lvl="0">
              <a:spcBef>
                <a:spcPts val="0"/>
              </a:spcBef>
              <a:buNone/>
            </a:pPr>
            <a:r>
              <a:rPr i="1" lang="en" sz="1100">
                <a:solidFill>
                  <a:srgbClr val="FFFFFF"/>
                </a:solidFill>
              </a:rPr>
              <a:t>Source: </a:t>
            </a:r>
            <a:r>
              <a:rPr b="1" i="1" lang="en" sz="1100">
                <a:solidFill>
                  <a:srgbClr val="FFFFFF"/>
                </a:solidFill>
              </a:rPr>
              <a:t>http://subscriber.hoovers.com/H/industry360/overview.html?industryId=1904</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