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3.jpe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image" Target="../media/image2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image" Target="../media/image2.png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3.jpe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2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image" Target="../media/image2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2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image" Target="../media/image2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../media/image2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967105" y="3037840"/>
            <a:ext cx="6778625" cy="762000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l">
              <a:buNone/>
              <a:defRPr sz="28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966889" y="1367068"/>
            <a:ext cx="7318800" cy="1625601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80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966888" y="4984115"/>
            <a:ext cx="6188400" cy="478790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Tx/>
              <a:buNone/>
              <a:defRPr sz="1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966888" y="5497195"/>
            <a:ext cx="2790000" cy="478790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1524" y="857"/>
            <a:ext cx="12190476" cy="6857143"/>
            <a:chOff x="1524" y="857"/>
            <a:chExt cx="12190476" cy="6857143"/>
          </a:xfrm>
        </p:grpSpPr>
        <p:pic>
          <p:nvPicPr>
            <p:cNvPr id="6" name="图片 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" y="857"/>
              <a:ext cx="12190476" cy="6857143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3693795"/>
          </a:xfrm>
          <a:prstGeom prst="rect">
            <a:avLst/>
          </a:prstGeom>
          <a:blipFill dpi="0" rotWithShape="0">
            <a:blip r:embed="rId3"/>
            <a:srcRect/>
            <a:stretch>
              <a:fillRect t="-31194" b="-1108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3693795"/>
          </a:xfrm>
          <a:prstGeom prst="rect">
            <a:avLst/>
          </a:prstGeom>
          <a:gradFill>
            <a:gsLst>
              <a:gs pos="100000">
                <a:schemeClr val="accent3">
                  <a:alpha val="85000"/>
                </a:schemeClr>
              </a:gs>
              <a:gs pos="0">
                <a:schemeClr val="accent1">
                  <a:alpha val="60000"/>
                </a:schemeClr>
              </a:gs>
            </a:gsLst>
            <a:lin ang="40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334250" y="3871595"/>
            <a:ext cx="4413885" cy="1362075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7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7326630" y="5276850"/>
            <a:ext cx="4377055" cy="40576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1238" cy="6857143"/>
            <a:chOff x="0" y="428"/>
            <a:chExt cx="12191238" cy="6857143"/>
          </a:xfrm>
        </p:grpSpPr>
        <p:pic>
          <p:nvPicPr>
            <p:cNvPr id="6" name="图片 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>
              <p:custDataLst>
                <p:tags r:id="rId5"/>
              </p:custDataLst>
            </p:nvPr>
          </p:nvSpPr>
          <p:spPr>
            <a:xfrm>
              <a:off x="0" y="304200"/>
              <a:ext cx="12191238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524" y="857"/>
            <a:ext cx="12190476" cy="6857143"/>
            <a:chOff x="1524" y="857"/>
            <a:chExt cx="12190476" cy="6857143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" y="857"/>
              <a:ext cx="12190476" cy="6857143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>
            <p:custDataLst>
              <p:tags r:id="rId9"/>
            </p:custDataLst>
          </p:nvPr>
        </p:nvGrpSpPr>
        <p:grpSpPr>
          <a:xfrm>
            <a:off x="0" y="769938"/>
            <a:ext cx="12201211" cy="5738295"/>
            <a:chOff x="0" y="769938"/>
            <a:chExt cx="12201211" cy="5738295"/>
          </a:xfrm>
        </p:grpSpPr>
        <p:sp>
          <p:nvSpPr>
            <p:cNvPr id="10" name="矩形 9"/>
            <p:cNvSpPr/>
            <p:nvPr userDrawn="1">
              <p:custDataLst>
                <p:tags r:id="rId10"/>
              </p:custDataLst>
            </p:nvPr>
          </p:nvSpPr>
          <p:spPr>
            <a:xfrm>
              <a:off x="0" y="769938"/>
              <a:ext cx="170822" cy="882000"/>
            </a:xfrm>
            <a:prstGeom prst="rect">
              <a:avLst/>
            </a:prstGeom>
            <a:gradFill>
              <a:gsLst>
                <a:gs pos="100000">
                  <a:schemeClr val="accent3">
                    <a:alpha val="8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4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baseline="0" dirty="0">
                  <a:latin typeface="Arial" panose="020B0604020202090204" pitchFamily="34" charset="0"/>
                </a:rPr>
                <a:t> </a:t>
              </a:r>
              <a:endParaRPr lang="zh-CN" altLang="en-US" baseline="0" dirty="0">
                <a:latin typeface="Arial" panose="020B060402020209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1"/>
              </p:custDataLst>
            </p:nvPr>
          </p:nvSpPr>
          <p:spPr>
            <a:xfrm>
              <a:off x="12030389" y="5626233"/>
              <a:ext cx="170822" cy="882000"/>
            </a:xfrm>
            <a:prstGeom prst="rect">
              <a:avLst/>
            </a:prstGeom>
            <a:gradFill>
              <a:gsLst>
                <a:gs pos="100000">
                  <a:schemeClr val="accent3">
                    <a:alpha val="8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4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baseline="0" dirty="0">
                  <a:latin typeface="Arial" panose="020B0604020202090204" pitchFamily="34" charset="0"/>
                </a:rPr>
                <a:t> </a:t>
              </a:r>
              <a:endParaRPr lang="zh-CN" altLang="en-US" baseline="0" dirty="0"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4905380" y="1"/>
            <a:ext cx="2381239" cy="6857999"/>
            <a:chOff x="4905380" y="1"/>
            <a:chExt cx="2381239" cy="6857999"/>
          </a:xfrm>
        </p:grpSpPr>
        <p:sp>
          <p:nvSpPr>
            <p:cNvPr id="11" name="矩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6010589" y="-1105208"/>
              <a:ext cx="170822" cy="2381239"/>
            </a:xfrm>
            <a:prstGeom prst="rect">
              <a:avLst/>
            </a:prstGeom>
            <a:gradFill>
              <a:gsLst>
                <a:gs pos="100000">
                  <a:schemeClr val="accent3">
                    <a:alpha val="8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4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baseline="0" dirty="0">
                  <a:latin typeface="Arial" panose="020B0604020202090204" pitchFamily="34" charset="0"/>
                </a:rPr>
                <a:t> </a:t>
              </a:r>
              <a:endParaRPr lang="zh-CN" altLang="en-US" baseline="0" dirty="0">
                <a:latin typeface="Arial" panose="020B0604020202090204" pitchFamily="34" charset="0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010589" y="6331589"/>
              <a:ext cx="170822" cy="882000"/>
            </a:xfrm>
            <a:prstGeom prst="rect">
              <a:avLst/>
            </a:prstGeom>
            <a:gradFill>
              <a:gsLst>
                <a:gs pos="100000">
                  <a:schemeClr val="accent3">
                    <a:alpha val="8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4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baseline="0" dirty="0">
                  <a:latin typeface="Arial" panose="020B0604020202090204" pitchFamily="34" charset="0"/>
                </a:rPr>
                <a:t> </a:t>
              </a:r>
              <a:endParaRPr lang="zh-CN" altLang="en-US" baseline="0" dirty="0"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flipV="1">
            <a:off x="4905380" y="1"/>
            <a:ext cx="2381239" cy="6857999"/>
            <a:chOff x="4905380" y="1"/>
            <a:chExt cx="2381239" cy="6857999"/>
          </a:xfrm>
        </p:grpSpPr>
        <p:sp>
          <p:nvSpPr>
            <p:cNvPr id="11" name="矩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6010589" y="-1105208"/>
              <a:ext cx="170822" cy="2381239"/>
            </a:xfrm>
            <a:prstGeom prst="rect">
              <a:avLst/>
            </a:prstGeom>
            <a:gradFill>
              <a:gsLst>
                <a:gs pos="100000">
                  <a:schemeClr val="accent3">
                    <a:alpha val="8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4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baseline="0" dirty="0">
                  <a:latin typeface="Arial" panose="020B0604020202090204" pitchFamily="34" charset="0"/>
                </a:rPr>
                <a:t> </a:t>
              </a:r>
              <a:endParaRPr lang="zh-CN" altLang="en-US" baseline="0" dirty="0">
                <a:latin typeface="Arial" panose="020B0604020202090204" pitchFamily="34" charset="0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010589" y="6331589"/>
              <a:ext cx="170822" cy="882000"/>
            </a:xfrm>
            <a:prstGeom prst="rect">
              <a:avLst/>
            </a:prstGeom>
            <a:gradFill>
              <a:gsLst>
                <a:gs pos="100000">
                  <a:schemeClr val="accent3">
                    <a:alpha val="8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4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baseline="0" dirty="0">
                  <a:latin typeface="Arial" panose="020B0604020202090204" pitchFamily="34" charset="0"/>
                </a:rPr>
                <a:t> </a:t>
              </a:r>
              <a:endParaRPr lang="zh-CN" altLang="en-US" baseline="0" dirty="0"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>
                <a:sym typeface="+mn-ea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4"/>
              </p:custDataLst>
            </p:nvPr>
          </p:nvSpPr>
          <p:spPr>
            <a:xfrm>
              <a:off x="12021178" y="0"/>
              <a:ext cx="170822" cy="914400"/>
            </a:xfrm>
            <a:prstGeom prst="rect">
              <a:avLst/>
            </a:prstGeom>
            <a:gradFill>
              <a:gsLst>
                <a:gs pos="100000">
                  <a:schemeClr val="accent3">
                    <a:alpha val="8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4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baseline="0" dirty="0">
                  <a:latin typeface="Arial" panose="020B0604020202090204" pitchFamily="34" charset="0"/>
                </a:rPr>
                <a:t> </a:t>
              </a:r>
              <a:endParaRPr lang="zh-CN" altLang="en-US" baseline="0" dirty="0"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1238" cy="6857143"/>
            <a:chOff x="0" y="0"/>
            <a:chExt cx="12191238" cy="6857143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0476" cy="6857143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304200"/>
              <a:ext cx="12191238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9" name="直接连接符 8"/>
          <p:cNvCxnSpPr/>
          <p:nvPr userDrawn="1">
            <p:custDataLst>
              <p:tags r:id="rId6"/>
            </p:custDataLst>
          </p:nvPr>
        </p:nvCxnSpPr>
        <p:spPr>
          <a:xfrm>
            <a:off x="743649" y="923030"/>
            <a:ext cx="104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2800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565900" y="0"/>
            <a:ext cx="5626100" cy="6858000"/>
          </a:xfrm>
          <a:prstGeom prst="rect">
            <a:avLst/>
          </a:prstGeom>
          <a:blipFill dpi="0" rotWithShape="0">
            <a:blip r:embed="rId3"/>
            <a:srcRect/>
            <a:stretch>
              <a:fillRect l="-33018" r="-330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6565900" y="0"/>
            <a:ext cx="5626100" cy="6858000"/>
          </a:xfrm>
          <a:prstGeom prst="rect">
            <a:avLst/>
          </a:prstGeom>
          <a:gradFill>
            <a:gsLst>
              <a:gs pos="100000">
                <a:schemeClr val="accent3">
                  <a:alpha val="85000"/>
                </a:schemeClr>
              </a:gs>
              <a:gs pos="0">
                <a:schemeClr val="accent1">
                  <a:alpha val="60000"/>
                </a:schemeClr>
              </a:gs>
            </a:gsLst>
            <a:lin ang="40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53675" y="3246755"/>
            <a:ext cx="5382000" cy="770400"/>
          </a:xfrm>
        </p:spPr>
        <p:txBody>
          <a:bodyPr lIns="90000" tIns="46800" rIns="90000" bIns="46800" anchor="ctr">
            <a:normAutofit/>
          </a:bodyPr>
          <a:lstStyle>
            <a:lvl1pPr algn="l">
              <a:defRPr sz="44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55320" y="4119060"/>
            <a:ext cx="3460680" cy="399600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buNone/>
              <a:defRPr sz="160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1238" cy="6857143"/>
            <a:chOff x="0" y="0"/>
            <a:chExt cx="12191238" cy="6857143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0476" cy="6857143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304200"/>
              <a:ext cx="12191238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9" name="直接连接符 8"/>
          <p:cNvCxnSpPr/>
          <p:nvPr userDrawn="1">
            <p:custDataLst>
              <p:tags r:id="rId6"/>
            </p:custDataLst>
          </p:nvPr>
        </p:nvCxnSpPr>
        <p:spPr>
          <a:xfrm>
            <a:off x="743649" y="923030"/>
            <a:ext cx="104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1238" cy="6857143"/>
            <a:chOff x="0" y="0"/>
            <a:chExt cx="12191238" cy="6857143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0476" cy="685714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0" y="304200"/>
              <a:ext cx="12191238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1" name="直接连接符 10"/>
          <p:cNvCxnSpPr/>
          <p:nvPr userDrawn="1">
            <p:custDataLst>
              <p:tags r:id="rId6"/>
            </p:custDataLst>
          </p:nvPr>
        </p:nvCxnSpPr>
        <p:spPr>
          <a:xfrm>
            <a:off x="743649" y="923030"/>
            <a:ext cx="104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1238" cy="6857143"/>
            <a:chOff x="0" y="0"/>
            <a:chExt cx="12191238" cy="6857143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0476" cy="6857143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0" y="304200"/>
              <a:ext cx="12191238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1238" cy="6857143"/>
            <a:chOff x="0" y="0"/>
            <a:chExt cx="12191238" cy="6857143"/>
          </a:xfrm>
        </p:grpSpPr>
        <p:pic>
          <p:nvPicPr>
            <p:cNvPr id="5" name="图片 4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0476" cy="6857143"/>
            </a:xfrm>
            <a:prstGeom prst="rect">
              <a:avLst/>
            </a:prstGeom>
          </p:spPr>
        </p:pic>
        <p:sp>
          <p:nvSpPr>
            <p:cNvPr id="6" name="矩形 5"/>
            <p:cNvSpPr/>
            <p:nvPr userDrawn="1">
              <p:custDataLst>
                <p:tags r:id="rId5"/>
              </p:custDataLst>
            </p:nvPr>
          </p:nvSpPr>
          <p:spPr>
            <a:xfrm>
              <a:off x="0" y="304200"/>
              <a:ext cx="12191238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857"/>
            <a:ext cx="12192000" cy="6857143"/>
            <a:chOff x="0" y="857"/>
            <a:chExt cx="12192000" cy="6857143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" y="857"/>
              <a:ext cx="12190476" cy="685714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>
            <a:xfrm>
              <a:off x="0" y="304200"/>
              <a:ext cx="12191238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9" name="直接连接符 8"/>
          <p:cNvCxnSpPr/>
          <p:nvPr userDrawn="1">
            <p:custDataLst>
              <p:tags r:id="rId6"/>
            </p:custDataLst>
          </p:nvPr>
        </p:nvCxnSpPr>
        <p:spPr>
          <a:xfrm>
            <a:off x="743649" y="923030"/>
            <a:ext cx="104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524" y="857"/>
            <a:ext cx="12190476" cy="6857143"/>
            <a:chOff x="1524" y="857"/>
            <a:chExt cx="12190476" cy="6857143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" y="857"/>
              <a:ext cx="12190476" cy="6857143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marL="514350" indent="-285750" eaLnBrk="1" fontAlgn="auto" latinLnBrk="0" hangingPunct="1"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971550" indent="-285750" eaLnBrk="1" fontAlgn="auto" latinLnBrk="0" hangingPunct="1"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1428750" indent="-285750" eaLnBrk="1" fontAlgn="auto" latinLnBrk="0" hangingPunct="1"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885950" indent="-285750" eaLnBrk="1" fontAlgn="auto" latinLnBrk="0" hangingPunct="1"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2343150" indent="-285750" eaLnBrk="1" fontAlgn="auto" latinLnBrk="0" hangingPunct="1">
              <a:buFont typeface="Arial" panose="020B060402020209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1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397635" y="2673985"/>
            <a:ext cx="9966960" cy="365188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1. </a:t>
            </a:r>
            <a:r>
              <a:rPr lang="zh-CN" altLang="en-US"/>
              <a:t>完成</a:t>
            </a:r>
            <a:r>
              <a:rPr lang="en-US" altLang="zh-CN"/>
              <a:t>git</a:t>
            </a:r>
            <a:r>
              <a:rPr lang="zh-CN" altLang="en-US"/>
              <a:t>仓库分支策略设计并讲解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完成</a:t>
            </a:r>
            <a:r>
              <a:rPr lang="en-US" altLang="zh-CN"/>
              <a:t>pipeline</a:t>
            </a:r>
            <a:r>
              <a:rPr lang="zh-CN" altLang="en-US"/>
              <a:t>设计、实现和讲解，含流水线度量指标，自动化测试度量指标，持续交付纪律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每人写</a:t>
            </a:r>
            <a:r>
              <a:rPr lang="en-US" altLang="zh-CN"/>
              <a:t>20</a:t>
            </a:r>
            <a:r>
              <a:rPr lang="zh-CN" altLang="en-US"/>
              <a:t>个自动化测试用例（包括组件测试和单元测试）并展示和分享经验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整理技术债，并按优先级排序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375025" y="903605"/>
            <a:ext cx="4825365" cy="1625600"/>
          </a:xfrm>
        </p:spPr>
        <p:txBody>
          <a:bodyPr/>
          <a:lstStyle/>
          <a:p>
            <a:r>
              <a:rPr lang="zh-CN" altLang="en-US"/>
              <a:t>下周任务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LARGE_SHAPE" val="1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BK_DARK_LIGHT" val="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LARGE_SHAPE" val="1"/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2*i*1"/>
  <p:tag name="KSO_WM_UNIT_BK_DARK_LIGHT" val="2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LARGE_SHAPE" val="1"/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74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743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THUMBS_INDEX" val="1、4、9、13、18、19、22、24、25、26、27、30、33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186743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34"/>
  <p:tag name="KSO_WM_UNIT_HIGHLIGHT" val="0"/>
  <p:tag name="KSO_WM_UNIT_COMPATIBLE" val="1"/>
  <p:tag name="KSO_WM_UNIT_DIAGRAM_ISNUMVISUAL" val="0"/>
  <p:tag name="KSO_WM_UNIT_DIAGRAM_ISREFERUNIT" val="0"/>
  <p:tag name="KSO_WM_UNIT_TYPE" val="b"/>
  <p:tag name="KSO_WM_UNIT_INDEX" val="1"/>
  <p:tag name="KSO_WM_UNIT_ID" val="custom20186743_1*b*1"/>
  <p:tag name="KSO_WM_TEMPLATE_CATEGORY" val="custom"/>
  <p:tag name="KSO_WM_TEMPLATE_INDEX" val="20186743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企业培训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6743_1*a*1"/>
  <p:tag name="KSO_WM_TEMPLATE_CATEGORY" val="custom"/>
  <p:tag name="KSO_WM_TEMPLATE_INDEX" val="20186743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SLIDE_COVER_HASPICTURE" val="2"/>
  <p:tag name="KSO_WM_TEMPLATE_THUMBS_INDEX" val="1、4、9、13、18、19、22、24、25、26、27、30、33"/>
  <p:tag name="KSO_WM_SLIDE_ID" val="custom201867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186743"/>
  <p:tag name="KSO_WM_SLIDE_LAYOUT" val="a_b"/>
  <p:tag name="KSO_WM_SLIDE_LAYOUT_CNT" val="1_3"/>
  <p:tag name="KSO_WM_SPECIAL_SOURCE" val="jmoperation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4*i*1"/>
  <p:tag name="KSO_WM_UNIT_BK_DARK_LIGHT" val="2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5*i*1"/>
  <p:tag name="KSO_WM_UNIT_BK_DARK_LIGHT" val="2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6*i*1"/>
  <p:tag name="KSO_WM_UNIT_BK_DARK_LIGHT" val="2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7*i*1"/>
  <p:tag name="KSO_WM_UNIT_BK_DARK_LIGHT" val="2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8*i*1"/>
  <p:tag name="KSO_WM_UNIT_BK_DARK_LIGHT" val="2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LARGE_SHAPE" val="1"/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2*i*1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2B3239"/>
      </a:dk2>
      <a:lt2>
        <a:srgbClr val="FFFFFF"/>
      </a:lt2>
      <a:accent1>
        <a:srgbClr val="00B09B"/>
      </a:accent1>
      <a:accent2>
        <a:srgbClr val="45B183"/>
      </a:accent2>
      <a:accent3>
        <a:srgbClr val="5DAE69"/>
      </a:accent3>
      <a:accent4>
        <a:srgbClr val="77AC4E"/>
      </a:accent4>
      <a:accent5>
        <a:srgbClr val="91A236"/>
      </a:accent5>
      <a:accent6>
        <a:srgbClr val="AD9823"/>
      </a:accent6>
      <a:hlink>
        <a:srgbClr val="206AD9"/>
      </a:hlink>
      <a:folHlink>
        <a:srgbClr val="AB69AE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文字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</vt:lpstr>
      <vt:lpstr>Helvetica Neue</vt:lpstr>
      <vt:lpstr>Calibri Light</vt:lpstr>
      <vt:lpstr>微软雅黑</vt:lpstr>
      <vt:lpstr>汉仪旗黑</vt:lpstr>
      <vt:lpstr>汉仪旗黑-85S</vt:lpstr>
      <vt:lpstr>苹方-简</vt:lpstr>
      <vt:lpstr>Office 主题​​</vt:lpstr>
      <vt:lpstr>敏捷测试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liulijun</dc:creator>
  <cp:lastModifiedBy>liulijun</cp:lastModifiedBy>
  <cp:revision>4</cp:revision>
  <dcterms:created xsi:type="dcterms:W3CDTF">2021-11-05T12:12:53Z</dcterms:created>
  <dcterms:modified xsi:type="dcterms:W3CDTF">2021-11-05T12:12:53Z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