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8" r:id="rId4"/>
    <p:sldId id="257" r:id="rId5"/>
    <p:sldId id="292" r:id="rId6"/>
    <p:sldId id="266" r:id="rId7"/>
    <p:sldId id="258" r:id="rId8"/>
    <p:sldId id="277" r:id="rId9"/>
    <p:sldId id="267" r:id="rId10"/>
    <p:sldId id="259" r:id="rId11"/>
    <p:sldId id="260" r:id="rId12"/>
    <p:sldId id="280" r:id="rId13"/>
    <p:sldId id="293" r:id="rId14"/>
    <p:sldId id="262" r:id="rId15"/>
    <p:sldId id="290" r:id="rId16"/>
    <p:sldId id="295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1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00" y="646522"/>
            <a:ext cx="5264104" cy="59054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4699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5702300" y="2984500"/>
            <a:ext cx="6134100" cy="1132160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5702300" y="2093072"/>
            <a:ext cx="6134100" cy="82788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5702300" y="4122080"/>
            <a:ext cx="61341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714501"/>
            <a:ext cx="1219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15520" y="0"/>
            <a:ext cx="1217648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7152117" y="0"/>
            <a:ext cx="503988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9" name="组合 8"/>
          <p:cNvGrpSpPr/>
          <p:nvPr/>
        </p:nvGrpSpPr>
        <p:grpSpPr>
          <a:xfrm>
            <a:off x="7440149" y="2561596"/>
            <a:ext cx="1734808" cy="1734808"/>
            <a:chOff x="7440149" y="1928533"/>
            <a:chExt cx="1734808" cy="1734808"/>
          </a:xfrm>
        </p:grpSpPr>
        <p:sp>
          <p:nvSpPr>
            <p:cNvPr id="10" name="椭圆 9"/>
            <p:cNvSpPr/>
            <p:nvPr/>
          </p:nvSpPr>
          <p:spPr>
            <a:xfrm flipH="1">
              <a:off x="7440149" y="1928533"/>
              <a:ext cx="1734808" cy="17348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" name="KSO_Shape"/>
            <p:cNvSpPr/>
            <p:nvPr/>
          </p:nvSpPr>
          <p:spPr bwMode="auto">
            <a:xfrm flipH="1">
              <a:off x="7712717" y="2428554"/>
              <a:ext cx="1115123" cy="765713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3200" dirty="0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1266" y="2002632"/>
            <a:ext cx="6320267" cy="2852737"/>
          </a:xfrm>
        </p:spPr>
        <p:txBody>
          <a:bodyPr anchor="ctr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714501"/>
            <a:ext cx="1219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714501"/>
            <a:ext cx="1219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343059" y="1246476"/>
            <a:ext cx="2385042" cy="2385042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accent1">
                  <a:lumMod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89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" name="椭圆 6"/>
          <p:cNvSpPr/>
          <p:nvPr/>
        </p:nvSpPr>
        <p:spPr>
          <a:xfrm>
            <a:off x="1361596" y="4388268"/>
            <a:ext cx="903568" cy="90356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304800" dist="50800" dir="8100000" algn="tr" rotWithShape="0">
              <a:schemeClr val="accent5">
                <a:alpha val="39000"/>
              </a:schemeClr>
            </a:outerShdw>
          </a:effectLst>
          <a:scene3d>
            <a:camera prst="orthographicFront"/>
            <a:lightRig rig="threePt" dir="t"/>
          </a:scene3d>
          <a:sp3d>
            <a:bevelT w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椭圆 7"/>
          <p:cNvSpPr/>
          <p:nvPr/>
        </p:nvSpPr>
        <p:spPr>
          <a:xfrm>
            <a:off x="2531865" y="676908"/>
            <a:ext cx="366369" cy="36636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304800" dist="50800" dir="8100000" algn="tr" rotWithShape="0">
              <a:schemeClr val="accent5">
                <a:alpha val="39000"/>
              </a:schemeClr>
            </a:outerShdw>
          </a:effectLst>
          <a:scene3d>
            <a:camera prst="orthographicFront"/>
            <a:lightRig rig="threePt" dir="t"/>
          </a:scene3d>
          <a:sp3d>
            <a:bevelT w="635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椭圆 8"/>
          <p:cNvSpPr/>
          <p:nvPr/>
        </p:nvSpPr>
        <p:spPr>
          <a:xfrm>
            <a:off x="6511436" y="3573345"/>
            <a:ext cx="366369" cy="366369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accent1">
                  <a:lumMod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89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635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" name="椭圆 9"/>
          <p:cNvSpPr/>
          <p:nvPr/>
        </p:nvSpPr>
        <p:spPr>
          <a:xfrm>
            <a:off x="7137773" y="1772793"/>
            <a:ext cx="795559" cy="795559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accent1">
                  <a:lumMod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89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椭圆 10"/>
          <p:cNvSpPr/>
          <p:nvPr/>
        </p:nvSpPr>
        <p:spPr>
          <a:xfrm>
            <a:off x="3587377" y="4499276"/>
            <a:ext cx="267453" cy="267453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accent1">
                  <a:lumMod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89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635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2" name="椭圆 11"/>
          <p:cNvSpPr/>
          <p:nvPr/>
        </p:nvSpPr>
        <p:spPr>
          <a:xfrm>
            <a:off x="593050" y="5815435"/>
            <a:ext cx="350378" cy="350378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accent1">
                  <a:lumMod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89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635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椭圆 12"/>
          <p:cNvSpPr/>
          <p:nvPr/>
        </p:nvSpPr>
        <p:spPr>
          <a:xfrm>
            <a:off x="6046381" y="1406424"/>
            <a:ext cx="366369" cy="36636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304800" dist="50800" dir="8100000" algn="tr" rotWithShape="0">
              <a:schemeClr val="accent5">
                <a:alpha val="39000"/>
              </a:schemeClr>
            </a:outerShdw>
          </a:effectLst>
          <a:scene3d>
            <a:camera prst="orthographicFront"/>
            <a:lightRig rig="threePt" dir="t"/>
          </a:scene3d>
          <a:sp3d>
            <a:bevelT w="635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4" name="椭圆 13"/>
          <p:cNvSpPr/>
          <p:nvPr/>
        </p:nvSpPr>
        <p:spPr>
          <a:xfrm>
            <a:off x="6065732" y="6014569"/>
            <a:ext cx="183185" cy="18318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304800" dist="50800" dir="8100000" algn="tr" rotWithShape="0">
              <a:schemeClr val="accent5">
                <a:alpha val="39000"/>
              </a:schemeClr>
            </a:outerShdw>
          </a:effectLst>
          <a:scene3d>
            <a:camera prst="orthographicFront"/>
            <a:lightRig rig="threePt" dir="t"/>
          </a:scene3d>
          <a:sp3d>
            <a:bevelT w="635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椭圆 14"/>
          <p:cNvSpPr/>
          <p:nvPr/>
        </p:nvSpPr>
        <p:spPr>
          <a:xfrm>
            <a:off x="4782532" y="4188623"/>
            <a:ext cx="1051486" cy="1051486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accent1">
                  <a:lumMod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89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37773" y="4035805"/>
            <a:ext cx="4876800" cy="2224455"/>
          </a:xfrm>
        </p:spPr>
        <p:txBody>
          <a:bodyPr>
            <a:normAutofit/>
          </a:bodyPr>
          <a:lstStyle>
            <a:lvl1pPr algn="ctr">
              <a:defRPr sz="7200" b="1">
                <a:solidFill>
                  <a:schemeClr val="accent4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13" grpId="0" bldLvl="0" animBg="1"/>
      <p:bldP spid="13" grpId="1" bldLvl="0" animBg="1"/>
      <p:bldP spid="13" grpId="2" bldLvl="0" animBg="1"/>
      <p:bldP spid="14" grpId="0" bldLvl="0" animBg="1"/>
      <p:bldP spid="14" grpId="1" bldLvl="0" animBg="1"/>
      <p:bldP spid="14" grpId="2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2150068"/>
            <a:ext cx="564251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520" y="0"/>
            <a:ext cx="1217648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xStyles>
    <p:titleStyle>
      <a:lvl1pPr algn="l" defTabSz="1218565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9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js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面向对象编程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28820"/>
            <a:ext cx="9144000" cy="76390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刘利娜</a:t>
            </a:r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0" indent="0">
              <a:buNone/>
            </a:pPr>
            <a:r>
              <a:rPr lang="en-US" sz="2800" b="1">
                <a:latin typeface="+mj-ea"/>
                <a:ea typeface="+mj-ea"/>
              </a:rPr>
              <a:t>4</a:t>
            </a:r>
            <a:r>
              <a:rPr lang="zh-CN" altLang="en-US" sz="2800" b="1">
                <a:latin typeface="+mj-ea"/>
                <a:ea typeface="+mj-ea"/>
              </a:rPr>
              <a:t>、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Prototype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模式</a:t>
            </a:r>
            <a:endParaRPr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>
              <a:latin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</a:rPr>
              <a:t> </a:t>
            </a:r>
            <a:endParaRPr lang="zh-CN" altLang="en-US">
              <a:latin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</a:endParaRPr>
          </a:p>
        </p:txBody>
      </p:sp>
      <p:pic>
        <p:nvPicPr>
          <p:cNvPr id="5" name="图片 4" descr="对象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2470" y="1370965"/>
            <a:ext cx="3926205" cy="3303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1390" y="1259205"/>
            <a:ext cx="55626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>
                <a:latin typeface="+mn-ea"/>
                <a:sym typeface="+mn-ea"/>
              </a:rPr>
              <a:t>每一个构造函数都有一个</a:t>
            </a:r>
            <a:r>
              <a:rPr lang="en-US" altLang="zh-CN" sz="2400">
                <a:latin typeface="+mn-ea"/>
                <a:sym typeface="+mn-ea"/>
              </a:rPr>
              <a:t>prototype</a:t>
            </a:r>
            <a:r>
              <a:rPr lang="zh-CN" altLang="en-US" sz="2400">
                <a:latin typeface="+mn-ea"/>
                <a:sym typeface="+mn-ea"/>
              </a:rPr>
              <a:t>属性，它指向一个对象。这个对象就是原型对象。</a:t>
            </a:r>
            <a:endParaRPr lang="zh-CN" altLang="en-US" sz="240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C00000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C00000"/>
                </a:solidFill>
                <a:latin typeface="+mn-ea"/>
                <a:sym typeface="+mn-ea"/>
              </a:rPr>
              <a:t>原型对象的好处：</a:t>
            </a:r>
            <a:r>
              <a:rPr lang="zh-CN" altLang="en-US" sz="2400">
                <a:latin typeface="+mn-ea"/>
                <a:sym typeface="+mn-ea"/>
              </a:rPr>
              <a:t>让所有对象实例共享它所包含的属性和方法</a:t>
            </a:r>
            <a:endParaRPr lang="zh-CN" altLang="en-US" sz="240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C00000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621622"/>
                </a:solidFill>
                <a:latin typeface="+mn-ea"/>
                <a:sym typeface="+mn-ea"/>
              </a:rPr>
              <a:t>不必在构造函数中定义对象实例的信息，可以将这些信息直接添加到原型对象中</a:t>
            </a:r>
            <a:r>
              <a:rPr lang="en-US" altLang="zh-CN" sz="2400">
                <a:solidFill>
                  <a:srgbClr val="621622"/>
                </a:solidFill>
                <a:latin typeface="+mn-ea"/>
                <a:sym typeface="+mn-ea"/>
              </a:rPr>
              <a:t>(</a:t>
            </a:r>
            <a:r>
              <a:rPr lang="zh-CN" altLang="en-US" sz="2400">
                <a:solidFill>
                  <a:srgbClr val="621622"/>
                </a:solidFill>
                <a:latin typeface="+mn-ea"/>
                <a:sym typeface="+mn-ea"/>
              </a:rPr>
              <a:t>把不变的属性和方法</a:t>
            </a:r>
            <a:r>
              <a:rPr lang="en-US" altLang="zh-CN" sz="2400">
                <a:solidFill>
                  <a:srgbClr val="621622"/>
                </a:solidFill>
                <a:latin typeface="+mn-ea"/>
                <a:sym typeface="+mn-ea"/>
              </a:rPr>
              <a:t>)</a:t>
            </a:r>
            <a:endParaRPr lang="en-US" altLang="zh-CN" sz="2400">
              <a:solidFill>
                <a:srgbClr val="621622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911225"/>
          </a:xfrm>
        </p:spPr>
        <p:txBody>
          <a:bodyPr>
            <a:normAutofit fontScale="90000"/>
          </a:bodyPr>
          <a:p>
            <a:r>
              <a:rPr lang="en-US" altLang="zh-CN" sz="2800"/>
              <a:t>    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b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1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理解原型对象</a:t>
            </a: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725" y="1748155"/>
            <a:ext cx="103689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n-ea"/>
              </a:rPr>
              <a:t>创建一个新函数 </a:t>
            </a:r>
            <a:r>
              <a:rPr lang="en-US" altLang="zh-CN" sz="2400">
                <a:latin typeface="+mn-ea"/>
              </a:rPr>
              <a:t>---&gt; </a:t>
            </a:r>
            <a:r>
              <a:rPr lang="zh-CN" altLang="en-US" sz="2400">
                <a:latin typeface="+mn-ea"/>
              </a:rPr>
              <a:t>该函数的</a:t>
            </a:r>
            <a:r>
              <a:rPr lang="en-US" altLang="zh-CN" sz="2400">
                <a:latin typeface="+mn-ea"/>
              </a:rPr>
              <a:t>prototype</a:t>
            </a:r>
            <a:r>
              <a:rPr lang="zh-CN" altLang="en-US" sz="2400">
                <a:latin typeface="+mn-ea"/>
              </a:rPr>
              <a:t>属性</a:t>
            </a:r>
            <a:r>
              <a:rPr lang="en-US" altLang="zh-CN" sz="2400">
                <a:latin typeface="+mn-ea"/>
              </a:rPr>
              <a:t>---&gt; </a:t>
            </a:r>
            <a:r>
              <a:rPr lang="zh-CN" altLang="en-US" sz="2400">
                <a:latin typeface="+mn-ea"/>
              </a:rPr>
              <a:t>该函数的原型对象</a:t>
            </a:r>
            <a:endParaRPr lang="zh-CN" altLang="en-US" sz="2400">
              <a:latin typeface="+mn-ea"/>
            </a:endParaRPr>
          </a:p>
          <a:p>
            <a:endParaRPr lang="zh-CN" altLang="en-US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默认情况下，所有原型对象都会自动获取一个</a:t>
            </a:r>
            <a:r>
              <a:rPr lang="en-US" altLang="zh-CN" sz="2400">
                <a:latin typeface="+mn-ea"/>
              </a:rPr>
              <a:t>constructor</a:t>
            </a:r>
            <a:r>
              <a:rPr lang="zh-CN" altLang="en-US" sz="2400">
                <a:latin typeface="+mn-ea"/>
              </a:rPr>
              <a:t>属性，这个属性是一个指向</a:t>
            </a:r>
            <a:r>
              <a:rPr lang="en-US" altLang="zh-CN" sz="2400">
                <a:latin typeface="+mn-ea"/>
              </a:rPr>
              <a:t>pprototype</a:t>
            </a:r>
            <a:r>
              <a:rPr lang="zh-CN" altLang="en-US" sz="2400">
                <a:latin typeface="+mn-ea"/>
              </a:rPr>
              <a:t>属性所在函数的指针。即就是</a:t>
            </a:r>
            <a:r>
              <a:rPr lang="en-US" altLang="zh-CN" sz="2400">
                <a:latin typeface="+mn-ea"/>
              </a:rPr>
              <a:t>Person.prototype.constructor</a:t>
            </a:r>
            <a:r>
              <a:rPr lang="zh-CN" altLang="en-US" sz="2400">
                <a:latin typeface="+mn-ea"/>
              </a:rPr>
              <a:t>指向</a:t>
            </a:r>
            <a:r>
              <a:rPr lang="en-US" altLang="zh-CN" sz="2400">
                <a:latin typeface="+mn-ea"/>
              </a:rPr>
              <a:t>Person</a:t>
            </a:r>
            <a:endParaRPr lang="en-US" altLang="zh-CN" sz="2400">
              <a:latin typeface="+mn-ea"/>
            </a:endParaRPr>
          </a:p>
          <a:p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  <a:sym typeface="+mn-ea"/>
              </a:rPr>
              <a:t>实例对象的内部有一个指针</a:t>
            </a:r>
            <a:r>
              <a:rPr lang="en-US" altLang="zh-CN" sz="2400">
                <a:latin typeface="+mn-ea"/>
                <a:sym typeface="+mn-ea"/>
              </a:rPr>
              <a:t>[prototype] ---&gt; </a:t>
            </a:r>
            <a:r>
              <a:rPr lang="zh-CN" altLang="en-US" sz="2400">
                <a:latin typeface="+mn-ea"/>
                <a:sym typeface="+mn-ea"/>
              </a:rPr>
              <a:t>构造函数</a:t>
            </a:r>
            <a:r>
              <a:rPr lang="zh-CN" altLang="en-US" sz="2400">
                <a:solidFill>
                  <a:srgbClr val="C00000"/>
                </a:solidFill>
                <a:effectLst/>
                <a:latin typeface="+mn-ea"/>
                <a:sym typeface="+mn-ea"/>
              </a:rPr>
              <a:t>的原型对象</a:t>
            </a:r>
            <a:endParaRPr lang="zh-CN" altLang="en-US" sz="2400">
              <a:solidFill>
                <a:srgbClr val="C00000"/>
              </a:solidFill>
              <a:effectLst/>
              <a:latin typeface="+mn-ea"/>
              <a:sym typeface="+mn-ea"/>
            </a:endParaRPr>
          </a:p>
          <a:p>
            <a:endParaRPr lang="zh-CN" altLang="en-US" sz="2400">
              <a:solidFill>
                <a:srgbClr val="C00000"/>
              </a:solidFill>
              <a:effectLst/>
              <a:latin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原型对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293370"/>
            <a:ext cx="6718300" cy="62718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04735" y="529590"/>
            <a:ext cx="440690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+mn-ea"/>
              </a:rPr>
              <a:t>Person</a:t>
            </a:r>
            <a:r>
              <a:rPr lang="zh-CN" altLang="en-US" sz="2400">
                <a:latin typeface="+mn-ea"/>
              </a:rPr>
              <a:t>构造函数、</a:t>
            </a:r>
            <a:r>
              <a:rPr lang="en-US" altLang="zh-CN" sz="2400">
                <a:latin typeface="+mn-ea"/>
              </a:rPr>
              <a:t>Person</a:t>
            </a:r>
            <a:r>
              <a:rPr lang="zh-CN" altLang="en-US" sz="2400">
                <a:latin typeface="+mn-ea"/>
              </a:rPr>
              <a:t>原型属性以及</a:t>
            </a:r>
            <a:r>
              <a:rPr lang="en-US" altLang="zh-CN" sz="2400">
                <a:latin typeface="+mn-ea"/>
              </a:rPr>
              <a:t>Person</a:t>
            </a:r>
            <a:r>
              <a:rPr lang="zh-CN" altLang="en-US" sz="2400">
                <a:latin typeface="+mn-ea"/>
              </a:rPr>
              <a:t>现有的两个实例之间的关系，</a:t>
            </a:r>
            <a:endParaRPr lang="zh-CN" altLang="en-US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Person.prototype </a:t>
            </a:r>
            <a:r>
              <a:rPr lang="zh-CN" altLang="en-US" sz="2400">
                <a:latin typeface="+mn-ea"/>
              </a:rPr>
              <a:t>指向了原型对象，</a:t>
            </a:r>
            <a:r>
              <a:rPr lang="en-US" altLang="zh-CN" sz="2400">
                <a:latin typeface="+mn-ea"/>
              </a:rPr>
              <a:t>Person.prototype.constructor</a:t>
            </a:r>
            <a:r>
              <a:rPr lang="zh-CN" altLang="en-US" sz="2400">
                <a:latin typeface="+mn-ea"/>
              </a:rPr>
              <a:t>又指向了</a:t>
            </a:r>
            <a:r>
              <a:rPr lang="en-US" altLang="zh-CN" sz="2400">
                <a:latin typeface="+mn-ea"/>
              </a:rPr>
              <a:t>Person</a:t>
            </a:r>
            <a:r>
              <a:rPr lang="zh-CN" altLang="en-US" sz="2400">
                <a:latin typeface="+mn-ea"/>
              </a:rPr>
              <a:t>，原型对象中不仅有</a:t>
            </a:r>
            <a:r>
              <a:rPr lang="en-US" altLang="zh-CN" sz="2400">
                <a:latin typeface="+mn-ea"/>
              </a:rPr>
              <a:t>constructor</a:t>
            </a:r>
            <a:r>
              <a:rPr lang="zh-CN" altLang="en-US" sz="2400">
                <a:latin typeface="+mn-ea"/>
              </a:rPr>
              <a:t>属性，还有其他属性。</a:t>
            </a:r>
            <a:r>
              <a:rPr lang="en-US" altLang="zh-CN" sz="2400">
                <a:latin typeface="+mn-ea"/>
              </a:rPr>
              <a:t>Person</a:t>
            </a:r>
            <a:r>
              <a:rPr lang="zh-CN" altLang="en-US" sz="2400">
                <a:latin typeface="+mn-ea"/>
              </a:rPr>
              <a:t>的每个实例都有一个内部属性，该属性仅仅指向了</a:t>
            </a:r>
            <a:r>
              <a:rPr lang="en-US" altLang="zh-CN" sz="2400">
                <a:latin typeface="+mn-ea"/>
              </a:rPr>
              <a:t>Person.prototype,</a:t>
            </a:r>
            <a:r>
              <a:rPr lang="zh-CN" altLang="en-US" sz="2400">
                <a:latin typeface="+mn-ea"/>
              </a:rPr>
              <a:t>即就是，它和构造函数没有直接关系</a:t>
            </a:r>
            <a:endParaRPr lang="zh-CN" altLang="en-US" sz="2400"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2)Prototype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模式的验证方法</a:t>
            </a:r>
            <a:endParaRPr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280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>
              <a:latin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</a:rPr>
              <a:t> </a:t>
            </a:r>
            <a:endParaRPr lang="zh-CN" altLang="en-US">
              <a:latin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1390" y="1259205"/>
            <a:ext cx="1039241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400">
                <a:latin typeface="+mn-ea"/>
                <a:sym typeface="+mn-ea"/>
              </a:rPr>
              <a:t>1</a:t>
            </a:r>
            <a:r>
              <a:rPr lang="zh-CN" altLang="en-US" sz="2400">
                <a:latin typeface="+mn-ea"/>
                <a:sym typeface="+mn-ea"/>
              </a:rPr>
              <a:t>、</a:t>
            </a:r>
            <a:r>
              <a:rPr lang="en-US" altLang="zh-CN" sz="2400">
                <a:latin typeface="+mn-ea"/>
                <a:sym typeface="+mn-ea"/>
              </a:rPr>
              <a:t>isPrototypeOf() --- </a:t>
            </a:r>
            <a:r>
              <a:rPr lang="zh-CN" altLang="en-US" sz="2400">
                <a:latin typeface="+mn-ea"/>
                <a:sym typeface="+mn-ea"/>
              </a:rPr>
              <a:t>判断某个</a:t>
            </a:r>
            <a:r>
              <a:rPr lang="en-US" altLang="zh-CN" sz="2400">
                <a:latin typeface="+mn-ea"/>
                <a:sym typeface="+mn-ea"/>
              </a:rPr>
              <a:t>prototype</a:t>
            </a:r>
            <a:r>
              <a:rPr lang="zh-CN" altLang="en-US" sz="2400">
                <a:latin typeface="+mn-ea"/>
                <a:sym typeface="+mn-ea"/>
              </a:rPr>
              <a:t>对象和某个实例之间的关系</a:t>
            </a:r>
            <a:endParaRPr lang="zh-CN" altLang="en-US" sz="240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+mn-ea"/>
              </a:rPr>
              <a:t>console.log(Person.prototype.isPrototypeOf(person1))   //true</a:t>
            </a:r>
            <a:endParaRPr lang="en-US" altLang="zh-CN" sz="2400">
              <a:latin typeface="+mn-ea"/>
            </a:endParaRPr>
          </a:p>
          <a:p>
            <a:pPr marL="0" indent="0">
              <a:buNone/>
            </a:pPr>
            <a:endParaRPr lang="en-US" altLang="zh-CN" sz="2400">
              <a:latin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+mn-ea"/>
              </a:rPr>
              <a:t>2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hasOwnProperty() --- </a:t>
            </a:r>
            <a:r>
              <a:rPr lang="zh-CN" altLang="en-US" sz="2400">
                <a:latin typeface="+mn-ea"/>
              </a:rPr>
              <a:t>用来判断某个实例的某一个属性到底是本地属性，还是继承自</a:t>
            </a:r>
            <a:r>
              <a:rPr lang="en-US" altLang="zh-CN" sz="2400">
                <a:latin typeface="+mn-ea"/>
              </a:rPr>
              <a:t>prototype</a:t>
            </a:r>
            <a:r>
              <a:rPr lang="zh-CN" altLang="en-US" sz="2400">
                <a:latin typeface="+mn-ea"/>
              </a:rPr>
              <a:t>对象的属性</a:t>
            </a:r>
            <a:endParaRPr lang="zh-CN" altLang="en-US" sz="2400">
              <a:latin typeface="+mn-ea"/>
            </a:endParaRPr>
          </a:p>
          <a:p>
            <a:pPr marL="0" indent="0">
              <a:buNone/>
            </a:pPr>
            <a:endParaRPr lang="en-US" altLang="zh-CN" sz="2400">
              <a:latin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+mn-ea"/>
              </a:rPr>
              <a:t>console.log(person1.hasOwnProperty('name'))  // true</a:t>
            </a:r>
            <a:endParaRPr lang="en-US" altLang="zh-CN" sz="2400">
              <a:latin typeface="+mn-ea"/>
            </a:endParaRPr>
          </a:p>
          <a:p>
            <a:pPr marL="0" indent="0">
              <a:buNone/>
            </a:pPr>
            <a:endParaRPr lang="en-US" altLang="zh-CN" sz="2400">
              <a:latin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+mn-ea"/>
                <a:sym typeface="+mn-ea"/>
              </a:rPr>
              <a:t>console.log(person1.hasOwnProperty('type'))  // false</a:t>
            </a:r>
            <a:endParaRPr lang="en-US" altLang="zh-CN" sz="240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+mn-ea"/>
              </a:rPr>
              <a:t>3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in</a:t>
            </a:r>
            <a:r>
              <a:rPr lang="zh-CN" altLang="en-US" sz="2400">
                <a:latin typeface="+mn-ea"/>
              </a:rPr>
              <a:t>运算符 </a:t>
            </a:r>
            <a:r>
              <a:rPr lang="en-US" altLang="zh-CN" sz="2400">
                <a:latin typeface="+mn-ea"/>
              </a:rPr>
              <a:t>--- </a:t>
            </a:r>
            <a:r>
              <a:rPr lang="zh-CN" altLang="en-US" sz="2400">
                <a:latin typeface="+mn-ea"/>
              </a:rPr>
              <a:t>用来判断某个实例是否有某个属性（不管是不是本地属性）</a:t>
            </a:r>
            <a:endParaRPr lang="zh-CN" altLang="en-US" sz="2400">
              <a:latin typeface="+mn-ea"/>
            </a:endParaRPr>
          </a:p>
          <a:p>
            <a:pPr marL="0" indent="0">
              <a:buNone/>
            </a:pPr>
            <a:endParaRPr lang="zh-CN" altLang="en-US" sz="2400">
              <a:latin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+mn-ea"/>
              </a:rPr>
              <a:t>console.log('type' in person1) //true</a:t>
            </a:r>
            <a:endParaRPr lang="en-US" altLang="zh-CN" sz="2400">
              <a:latin typeface="+mn-ea"/>
            </a:endParaRPr>
          </a:p>
          <a:p>
            <a:pPr marL="0" indent="0">
              <a:buNone/>
            </a:pPr>
            <a:endParaRPr lang="zh-CN" altLang="en-US" sz="2400">
              <a:latin typeface="+mn-ea"/>
            </a:endParaRPr>
          </a:p>
          <a:p>
            <a:pPr marL="0" indent="0">
              <a:buNone/>
            </a:pPr>
            <a:endParaRPr lang="zh-CN" altLang="en-US" sz="240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9945" y="710565"/>
            <a:ext cx="552767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原型对象的问题：</a:t>
            </a:r>
            <a:endParaRPr lang="zh-CN" altLang="en-US" sz="2400"/>
          </a:p>
          <a:p>
            <a:r>
              <a:rPr lang="zh-CN" altLang="en-US"/>
              <a:t>  </a:t>
            </a:r>
            <a:r>
              <a:rPr lang="zh-CN" altLang="en-US" sz="2400"/>
              <a:t>     原型中的所有属性是被很多事例共享的，如果其中一个实例改变的属性值，则会影响其他实例访问该属性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5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、组合使用构造函数模式和原型模式</a:t>
            </a:r>
            <a:endParaRPr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endParaRPr lang="zh-CN" altLang="en-US" sz="2400">
              <a:effectLst/>
              <a:latin typeface="+mn-ea"/>
            </a:endParaRPr>
          </a:p>
          <a:p>
            <a:r>
              <a:rPr lang="zh-CN" altLang="en-US" sz="2400">
                <a:effectLst/>
                <a:latin typeface="+mn-ea"/>
              </a:rPr>
              <a:t>构造函数模式用于定义实例属性，原型模式用于定义方法和共享的属性。</a:t>
            </a:r>
            <a:endParaRPr lang="zh-CN" altLang="en-US" sz="2400">
              <a:effectLst/>
              <a:latin typeface="+mn-ea"/>
            </a:endParaRPr>
          </a:p>
          <a:p>
            <a:endParaRPr lang="zh-CN" altLang="en-US" sz="2400">
              <a:effectLst/>
              <a:latin typeface="+mn-ea"/>
            </a:endParaRPr>
          </a:p>
        </p:txBody>
      </p:sp>
      <p:pic>
        <p:nvPicPr>
          <p:cNvPr id="3" name="图片 2" descr="构造和原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1775" y="710565"/>
            <a:ext cx="5133340" cy="5225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例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69010"/>
            <a:ext cx="10058400" cy="5153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3285490" y="2530475"/>
            <a:ext cx="4846320" cy="211201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				</a:t>
            </a:r>
            <a:r>
              <a:rPr lang="zh-CN" altLang="en-US" sz="4400">
                <a:latin typeface="+mj-ea"/>
                <a:ea typeface="+mj-ea"/>
              </a:rPr>
              <a:t>感谢聆听</a:t>
            </a:r>
            <a:r>
              <a:rPr lang="en-US" altLang="zh-CN" sz="4400">
                <a:latin typeface="+mj-ea"/>
                <a:ea typeface="+mj-ea"/>
              </a:rPr>
              <a:t>!</a:t>
            </a:r>
            <a:endParaRPr lang="en-US" altLang="zh-CN" sz="440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69" name="组合 26"/>
          <p:cNvGrpSpPr/>
          <p:nvPr/>
        </p:nvGrpSpPr>
        <p:grpSpPr>
          <a:xfrm>
            <a:off x="1229678" y="2579370"/>
            <a:ext cx="6492240" cy="1231900"/>
            <a:chOff x="1049927" y="1623297"/>
            <a:chExt cx="5802697" cy="1231106"/>
          </a:xfrm>
        </p:grpSpPr>
        <p:sp>
          <p:nvSpPr>
            <p:cNvPr id="32770" name="文本框 2"/>
            <p:cNvSpPr txBox="1"/>
            <p:nvPr>
              <p:custDataLst>
                <p:tags r:id="rId1"/>
              </p:custDataLst>
            </p:nvPr>
          </p:nvSpPr>
          <p:spPr>
            <a:xfrm>
              <a:off x="1049927" y="1623297"/>
              <a:ext cx="1264920" cy="1231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0" rIns="0" bIns="0" anchor="ctr"/>
            <a:p>
              <a:pPr algn="ctr"/>
              <a:r>
                <a:rPr lang="en-US" altLang="zh-CN" sz="8000" dirty="0">
                  <a:solidFill>
                    <a:schemeClr val="accent4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01</a:t>
              </a:r>
              <a:endParaRPr lang="en-US" altLang="zh-CN" sz="8000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2771" name="文本框 3"/>
            <p:cNvSpPr txBox="1"/>
            <p:nvPr>
              <p:custDataLst>
                <p:tags r:id="rId2"/>
              </p:custDataLst>
            </p:nvPr>
          </p:nvSpPr>
          <p:spPr>
            <a:xfrm flipH="1">
              <a:off x="2315010" y="1708967"/>
              <a:ext cx="4537614" cy="10591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/>
            <a:p>
              <a:pPr algn="just"/>
              <a:r>
                <a:rPr lang="zh-CN" altLang="en-US" sz="2800" dirty="0">
                  <a:latin typeface="楷体" panose="02010609060101010101" charset="-122"/>
                  <a:ea typeface="楷体" panose="02010609060101010101" charset="-122"/>
                  <a:sym typeface="Arial" panose="020B0604020202020204" pitchFamily="34" charset="0"/>
                </a:rPr>
                <a:t>对象</a:t>
              </a:r>
              <a:endParaRPr lang="zh-CN" altLang="en-US" sz="2800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1202327" y="2768354"/>
              <a:ext cx="454469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73" name="组合 27"/>
          <p:cNvGrpSpPr/>
          <p:nvPr/>
        </p:nvGrpSpPr>
        <p:grpSpPr>
          <a:xfrm>
            <a:off x="2045653" y="4287520"/>
            <a:ext cx="5353050" cy="1230630"/>
            <a:chOff x="2223454" y="3224369"/>
            <a:chExt cx="4697094" cy="1229361"/>
          </a:xfrm>
        </p:grpSpPr>
        <p:sp>
          <p:nvSpPr>
            <p:cNvPr id="32774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2223454" y="3224369"/>
              <a:ext cx="1264920" cy="12293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0" rIns="0" bIns="0" anchor="ctr">
              <a:spAutoFit/>
            </a:bodyPr>
            <a:p>
              <a:pPr algn="ctr"/>
              <a:r>
                <a:rPr lang="en-US" altLang="zh-CN" sz="8000" dirty="0">
                  <a:solidFill>
                    <a:schemeClr val="accent4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02</a:t>
              </a:r>
              <a:endParaRPr lang="en-US" altLang="zh-CN" sz="8000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2775" name="文本框 11"/>
            <p:cNvSpPr txBox="1"/>
            <p:nvPr>
              <p:custDataLst>
                <p:tags r:id="rId5"/>
              </p:custDataLst>
            </p:nvPr>
          </p:nvSpPr>
          <p:spPr>
            <a:xfrm flipH="1">
              <a:off x="3569759" y="3309546"/>
              <a:ext cx="3350789" cy="10590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/>
            <a:p>
              <a:pPr algn="just"/>
              <a:r>
                <a:rPr lang="zh-CN" altLang="en-US" sz="2800" dirty="0">
                  <a:latin typeface="楷体" panose="02010609060101010101" charset="-122"/>
                  <a:ea typeface="楷体" panose="02010609060101010101" charset="-122"/>
                  <a:sym typeface="Arial" panose="020B0604020202020204" pitchFamily="34" charset="0"/>
                </a:rPr>
                <a:t>创建对象</a:t>
              </a:r>
              <a:endParaRPr lang="zh-CN" altLang="en-US" sz="2800" dirty="0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cxnSp>
          <p:nvCxnSpPr>
            <p:cNvPr id="13" name="直接连接符 12"/>
            <p:cNvCxnSpPr/>
            <p:nvPr>
              <p:custDataLst>
                <p:tags r:id="rId6"/>
              </p:custDataLst>
            </p:nvPr>
          </p:nvCxnSpPr>
          <p:spPr>
            <a:xfrm>
              <a:off x="2375854" y="4368554"/>
              <a:ext cx="45432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81" name="矩形 17"/>
          <p:cNvSpPr/>
          <p:nvPr>
            <p:custDataLst>
              <p:tags r:id="rId7"/>
            </p:custDataLst>
          </p:nvPr>
        </p:nvSpPr>
        <p:spPr>
          <a:xfrm>
            <a:off x="687705" y="868680"/>
            <a:ext cx="10665460" cy="461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+mj-ea"/>
                <a:ea typeface="+mj-ea"/>
                <a:sym typeface="Arial" panose="020B0604020202020204" pitchFamily="34" charset="0"/>
              </a:rPr>
              <a:t>目录</a:t>
            </a:r>
            <a:endParaRPr lang="zh-CN" altLang="en-US" sz="4000" b="1" dirty="0">
              <a:solidFill>
                <a:schemeClr val="tx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无序属性的集合，其属性可以包含基本值、对象或者函数，相当于说对象是一组没有特定顺序的值。对象的每个属性或者方法都有一个名字，而每个名字都映射到一个值。即就是一组名值对，值可以是数据或函数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121400" y="4040505"/>
            <a:ext cx="1311910" cy="962025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915" y="4291330"/>
            <a:ext cx="944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</a:t>
            </a:r>
            <a:r>
              <a:rPr lang="zh-CN" altLang="en-US" sz="2400"/>
              <a:t>对象</a:t>
            </a:r>
            <a:endParaRPr lang="zh-CN" altLang="en-US" sz="2400"/>
          </a:p>
        </p:txBody>
      </p:sp>
      <p:sp>
        <p:nvSpPr>
          <p:cNvPr id="14" name="圆角矩形 13"/>
          <p:cNvSpPr/>
          <p:nvPr/>
        </p:nvSpPr>
        <p:spPr>
          <a:xfrm>
            <a:off x="2343150" y="3375660"/>
            <a:ext cx="1591945" cy="87503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62225" y="3583305"/>
            <a:ext cx="1154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</a:t>
            </a:r>
            <a:r>
              <a:rPr lang="zh-CN" altLang="en-US" sz="2400"/>
              <a:t>属性</a:t>
            </a:r>
            <a:endParaRPr lang="zh-CN" altLang="en-US" sz="2400"/>
          </a:p>
        </p:txBody>
      </p:sp>
      <p:sp>
        <p:nvSpPr>
          <p:cNvPr id="16" name="圆角矩形 15"/>
          <p:cNvSpPr/>
          <p:nvPr/>
        </p:nvSpPr>
        <p:spPr>
          <a:xfrm>
            <a:off x="2343785" y="4949825"/>
            <a:ext cx="1591945" cy="87503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562860" y="5157470"/>
            <a:ext cx="1154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</a:t>
            </a:r>
            <a:r>
              <a:rPr lang="zh-CN" altLang="en-US" sz="2400"/>
              <a:t>方法</a:t>
            </a:r>
            <a:endParaRPr lang="zh-CN" altLang="en-US" sz="240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040505" y="3638550"/>
            <a:ext cx="1049020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075430" y="3778250"/>
            <a:ext cx="2011045" cy="4025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040505" y="4827905"/>
            <a:ext cx="2063750" cy="5632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二、创建对象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创建自定义对象最简单的方式就是创建一个</a:t>
            </a:r>
            <a:r>
              <a:rPr lang="en-US" altLang="zh-CN">
                <a:sym typeface="+mn-ea"/>
              </a:rPr>
              <a:t>Object</a:t>
            </a:r>
            <a:r>
              <a:rPr lang="zh-CN" altLang="en-US">
                <a:sym typeface="+mn-ea"/>
              </a:rPr>
              <a:t>的实例，再为它添加属性和方法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如：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var Person = new  Object()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Person.name = “</a:t>
            </a:r>
            <a:r>
              <a:rPr lang="zh-CN" altLang="en-US">
                <a:sym typeface="+mn-ea"/>
              </a:rPr>
              <a:t>张三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Person.age = 18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Person.sayName = function(){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console.log(this.name)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4" name="图片 3" descr="对象字面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0" y="3194050"/>
            <a:ext cx="4408805" cy="2546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8365"/>
            <a:ext cx="10515600" cy="802640"/>
          </a:xfrm>
        </p:spPr>
        <p:txBody>
          <a:bodyPr>
            <a:normAutofit/>
          </a:bodyPr>
          <a:p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sym typeface="+mn-ea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sym typeface="+mn-ea"/>
              </a:rPr>
              <a:t>、对象字面量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对象字面量 </a:t>
            </a:r>
            <a:r>
              <a:rPr lang="en-US" altLang="zh-CN">
                <a:sym typeface="+mn-ea"/>
              </a:rPr>
              <a:t>--- </a:t>
            </a:r>
            <a:r>
              <a:rPr lang="zh-CN" altLang="en-US">
                <a:sym typeface="+mn-ea"/>
              </a:rPr>
              <a:t>置于一对花括号中的，由逗号分隔的名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值对列表。对象字面量可拥有变量和函数。像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中的其它对象一样，它也可以作为函数的参数，或者返回值。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对面字面量在某种程度上来说就是单例，就是那种只有一个实例的模式。对象字面量不具备实例化和继承的能力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占位符 7"/>
          <p:cNvSpPr>
            <a:spLocks noGrp="1"/>
          </p:cNvSpPr>
          <p:nvPr>
            <p:ph type="body" idx="4294967295"/>
          </p:nvPr>
        </p:nvSpPr>
        <p:spPr>
          <a:xfrm>
            <a:off x="0" y="1814830"/>
            <a:ext cx="5157470" cy="1034415"/>
          </a:xfrm>
        </p:spPr>
        <p:txBody>
          <a:bodyPr>
            <a:norm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12" name="内容占位符 11" descr="对象1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795020" y="1159510"/>
            <a:ext cx="4974590" cy="4719955"/>
          </a:xfrm>
          <a:prstGeom prst="rect">
            <a:avLst/>
          </a:prstGeom>
        </p:spPr>
      </p:pic>
      <p:sp>
        <p:nvSpPr>
          <p:cNvPr id="2" name="内容占位符 1"/>
          <p:cNvSpPr/>
          <p:nvPr>
            <p:ph sz="quarter" idx="4294967295"/>
          </p:nvPr>
        </p:nvSpPr>
        <p:spPr>
          <a:xfrm>
            <a:off x="6015355" y="1159510"/>
            <a:ext cx="5292090" cy="4542155"/>
          </a:xfrm>
        </p:spPr>
        <p:txBody>
          <a:bodyPr/>
          <a:p>
            <a:pPr marL="0" indent="0">
              <a:buNone/>
            </a:pPr>
            <a:r>
              <a:rPr lang="en-US" altLang="zh-CN"/>
              <a:t>Object</a:t>
            </a:r>
            <a:r>
              <a:rPr lang="zh-CN" altLang="en-US"/>
              <a:t>构造函数或对象字面量都可以创建单个对象，但有个明显的缺点：产生大量重复代码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>
                <a:sym typeface="+mn-ea"/>
              </a:rPr>
            </a:b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+mn-cs"/>
              </a:rPr>
              <a:t>2、工厂模式</a:t>
            </a:r>
            <a:b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+mn-cs"/>
              </a:rPr>
            </a:b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838200" y="2711450"/>
            <a:ext cx="4681855" cy="3414395"/>
          </a:xfrm>
        </p:spPr>
        <p:txBody>
          <a:bodyPr/>
          <a:p>
            <a:endParaRPr lang="zh-CN" altLang="en-US"/>
          </a:p>
        </p:txBody>
      </p:sp>
      <p:pic>
        <p:nvPicPr>
          <p:cNvPr id="15" name="内容占位符 14" descr="对象2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838200" y="2566670"/>
            <a:ext cx="3886200" cy="31134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57595" y="2425700"/>
            <a:ext cx="49314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工厂模式，抽象了创建具体对象的过程，用函数来封装以特定接口创建对象的细节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缺点：虽然解决了创建多个相似对象的问题，但没有解决对象识别的问题（对象的类型）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831340"/>
            <a:ext cx="10515600" cy="476250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>
                <a:latin typeface="+mn-ea"/>
                <a:sym typeface="+mn-ea"/>
              </a:rPr>
              <a:t>构造函数可用来创建特定类型的对象（</a:t>
            </a:r>
            <a:r>
              <a:rPr lang="en-US" altLang="zh-CN">
                <a:latin typeface="+mn-ea"/>
                <a:sym typeface="+mn-ea"/>
              </a:rPr>
              <a:t>Object,Array</a:t>
            </a:r>
            <a:r>
              <a:rPr lang="zh-CN" altLang="en-US">
                <a:latin typeface="+mn-ea"/>
                <a:sym typeface="+mn-ea"/>
              </a:rPr>
              <a:t>）</a:t>
            </a:r>
            <a:r>
              <a:rPr lang="en-US" altLang="zh-CN">
                <a:latin typeface="+mn-ea"/>
                <a:sym typeface="+mn-ea"/>
              </a:rPr>
              <a:t>,</a:t>
            </a:r>
            <a:r>
              <a:rPr lang="zh-CN" altLang="en-US">
                <a:latin typeface="+mn-ea"/>
                <a:sym typeface="+mn-ea"/>
              </a:rPr>
              <a:t>也可以创建自定义的构造函数</a:t>
            </a:r>
            <a:endParaRPr lang="zh-CN" altLang="en-US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sym typeface="+mn-ea"/>
              </a:rPr>
              <a:t>构造函数和普通函数的区别？</a:t>
            </a:r>
            <a:endParaRPr lang="zh-CN" altLang="en-US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621622"/>
                </a:solidFill>
                <a:latin typeface="+mn-ea"/>
                <a:sym typeface="+mn-ea"/>
              </a:rPr>
              <a:t>唯一区别：调用它们的方式不同。任何函数，只要通过</a:t>
            </a:r>
            <a:r>
              <a:rPr lang="en-US" altLang="zh-CN">
                <a:solidFill>
                  <a:srgbClr val="621622"/>
                </a:solidFill>
                <a:latin typeface="+mn-ea"/>
                <a:sym typeface="+mn-ea"/>
              </a:rPr>
              <a:t>new</a:t>
            </a:r>
            <a:r>
              <a:rPr lang="zh-CN" altLang="en-US">
                <a:solidFill>
                  <a:srgbClr val="621622"/>
                </a:solidFill>
                <a:latin typeface="+mn-ea"/>
                <a:sym typeface="+mn-ea"/>
              </a:rPr>
              <a:t>操作符来调用，那它就可以作为构造函数</a:t>
            </a:r>
            <a:r>
              <a:rPr lang="en-US" altLang="zh-CN">
                <a:latin typeface="+mn-ea"/>
              </a:rPr>
              <a:t>   </a:t>
            </a:r>
            <a:endParaRPr lang="en-US" altLang="zh-CN">
              <a:latin typeface="+mn-ea"/>
            </a:endParaRPr>
          </a:p>
          <a:p>
            <a:pPr marL="0" indent="0">
              <a:buNone/>
            </a:pPr>
            <a:endParaRPr lang="en-US" altLang="zh-CN">
              <a:latin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621622"/>
                </a:solidFill>
                <a:latin typeface="+mn-ea"/>
                <a:sym typeface="+mn-ea"/>
              </a:rPr>
              <a:t>创建</a:t>
            </a:r>
            <a:r>
              <a:rPr lang="en-US" altLang="zh-CN">
                <a:solidFill>
                  <a:srgbClr val="621622"/>
                </a:solidFill>
                <a:latin typeface="+mn-ea"/>
                <a:sym typeface="+mn-ea"/>
              </a:rPr>
              <a:t>Person</a:t>
            </a:r>
            <a:r>
              <a:rPr lang="zh-CN" altLang="en-US">
                <a:solidFill>
                  <a:srgbClr val="621622"/>
                </a:solidFill>
                <a:latin typeface="+mn-ea"/>
                <a:sym typeface="+mn-ea"/>
              </a:rPr>
              <a:t>的实例，必须使用</a:t>
            </a:r>
            <a:r>
              <a:rPr lang="en-US" altLang="zh-CN">
                <a:solidFill>
                  <a:srgbClr val="621622"/>
                </a:solidFill>
                <a:latin typeface="+mn-ea"/>
                <a:sym typeface="+mn-ea"/>
              </a:rPr>
              <a:t>new</a:t>
            </a:r>
            <a:r>
              <a:rPr lang="zh-CN" altLang="en-US">
                <a:solidFill>
                  <a:srgbClr val="621622"/>
                </a:solidFill>
                <a:latin typeface="+mn-ea"/>
                <a:sym typeface="+mn-ea"/>
              </a:rPr>
              <a:t>操作符。</a:t>
            </a:r>
            <a:endParaRPr lang="zh-CN" altLang="en-US">
              <a:solidFill>
                <a:srgbClr val="621622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621622"/>
                </a:solidFill>
                <a:latin typeface="+mn-ea"/>
                <a:sym typeface="+mn-ea"/>
              </a:rPr>
              <a:t>使用</a:t>
            </a:r>
            <a:r>
              <a:rPr lang="en-US" altLang="zh-CN">
                <a:solidFill>
                  <a:srgbClr val="621622"/>
                </a:solidFill>
                <a:latin typeface="+mn-ea"/>
                <a:sym typeface="+mn-ea"/>
              </a:rPr>
              <a:t>new</a:t>
            </a:r>
            <a:r>
              <a:rPr lang="zh-CN" altLang="en-US">
                <a:solidFill>
                  <a:srgbClr val="621622"/>
                </a:solidFill>
                <a:latin typeface="+mn-ea"/>
                <a:sym typeface="+mn-ea"/>
              </a:rPr>
              <a:t>操作符调用构造函数会有</a:t>
            </a:r>
            <a:r>
              <a:rPr lang="en-US" altLang="zh-CN">
                <a:solidFill>
                  <a:srgbClr val="621622"/>
                </a:solidFill>
                <a:latin typeface="+mn-ea"/>
                <a:sym typeface="+mn-ea"/>
              </a:rPr>
              <a:t>4</a:t>
            </a:r>
            <a:r>
              <a:rPr lang="zh-CN" altLang="en-US">
                <a:solidFill>
                  <a:srgbClr val="621622"/>
                </a:solidFill>
                <a:latin typeface="+mn-ea"/>
                <a:sym typeface="+mn-ea"/>
              </a:rPr>
              <a:t>个步骤：</a:t>
            </a:r>
            <a:endParaRPr lang="zh-CN" altLang="en-US">
              <a:solidFill>
                <a:srgbClr val="621622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621622"/>
                </a:solidFill>
                <a:latin typeface="+mn-ea"/>
                <a:sym typeface="+mn-ea"/>
              </a:rPr>
              <a:t>1</a:t>
            </a:r>
            <a:r>
              <a:rPr lang="zh-CN" altLang="en-US">
                <a:solidFill>
                  <a:srgbClr val="621622"/>
                </a:solidFill>
                <a:latin typeface="+mn-ea"/>
                <a:sym typeface="+mn-ea"/>
              </a:rPr>
              <a:t>）创建一个新对象</a:t>
            </a:r>
            <a:endParaRPr lang="zh-CN" altLang="en-US">
              <a:solidFill>
                <a:srgbClr val="621622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621622"/>
                </a:solidFill>
                <a:latin typeface="+mn-ea"/>
                <a:sym typeface="+mn-ea"/>
              </a:rPr>
              <a:t>2</a:t>
            </a:r>
            <a:r>
              <a:rPr lang="zh-CN" altLang="en-US">
                <a:solidFill>
                  <a:srgbClr val="621622"/>
                </a:solidFill>
                <a:latin typeface="+mn-ea"/>
                <a:sym typeface="+mn-ea"/>
              </a:rPr>
              <a:t>）将构造函数的作用域赋给新对象（因此</a:t>
            </a:r>
            <a:r>
              <a:rPr lang="en-US" altLang="zh-CN">
                <a:solidFill>
                  <a:srgbClr val="621622"/>
                </a:solidFill>
                <a:latin typeface="+mn-ea"/>
                <a:sym typeface="+mn-ea"/>
              </a:rPr>
              <a:t>this</a:t>
            </a:r>
            <a:r>
              <a:rPr lang="zh-CN" altLang="en-US">
                <a:solidFill>
                  <a:srgbClr val="621622"/>
                </a:solidFill>
                <a:latin typeface="+mn-ea"/>
                <a:sym typeface="+mn-ea"/>
              </a:rPr>
              <a:t>就指向了这个新对象）</a:t>
            </a:r>
            <a:endParaRPr lang="zh-CN" altLang="en-US">
              <a:solidFill>
                <a:srgbClr val="621622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621622"/>
                </a:solidFill>
                <a:latin typeface="+mn-ea"/>
                <a:sym typeface="+mn-ea"/>
              </a:rPr>
              <a:t>3</a:t>
            </a:r>
            <a:r>
              <a:rPr lang="zh-CN" altLang="en-US">
                <a:solidFill>
                  <a:srgbClr val="621622"/>
                </a:solidFill>
                <a:latin typeface="+mn-ea"/>
                <a:sym typeface="+mn-ea"/>
              </a:rPr>
              <a:t>）执行构造函数中的代码（为这个新对象添加属性）</a:t>
            </a:r>
            <a:endParaRPr lang="zh-CN" altLang="en-US">
              <a:solidFill>
                <a:srgbClr val="621622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621622"/>
                </a:solidFill>
                <a:latin typeface="+mn-ea"/>
                <a:sym typeface="+mn-ea"/>
              </a:rPr>
              <a:t>4</a:t>
            </a:r>
            <a:r>
              <a:rPr lang="zh-CN" altLang="en-US">
                <a:solidFill>
                  <a:srgbClr val="621622"/>
                </a:solidFill>
                <a:latin typeface="+mn-ea"/>
                <a:sym typeface="+mn-ea"/>
              </a:rPr>
              <a:t>）返回新对象</a:t>
            </a:r>
            <a:endParaRPr lang="zh-CN" altLang="en-US">
              <a:solidFill>
                <a:srgbClr val="621622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+mn-ea"/>
              </a:rPr>
              <a:t> </a:t>
            </a:r>
            <a:endParaRPr lang="en-US" altLang="zh-CN">
              <a:latin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</a:endParaRPr>
          </a:p>
          <a:p>
            <a:pPr marL="0" indent="0">
              <a:buNone/>
            </a:pPr>
            <a:endParaRPr lang="zh-CN" altLang="en-US">
              <a:latin typeface="+mn-ea"/>
            </a:endParaRPr>
          </a:p>
          <a:p>
            <a:endParaRPr lang="zh-CN" altLang="en-US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995" y="628650"/>
            <a:ext cx="109823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800" b="1">
              <a:latin typeface="+mj-ea"/>
              <a:ea typeface="+mj-ea"/>
              <a:sym typeface="+mn-ea"/>
            </a:endParaRPr>
          </a:p>
          <a:p>
            <a:r>
              <a:rPr lang="en-US" altLang="zh-CN" sz="2800" b="1">
                <a:latin typeface="+mj-ea"/>
                <a:ea typeface="+mj-ea"/>
                <a:sym typeface="+mn-ea"/>
              </a:rPr>
              <a:t>3</a:t>
            </a:r>
            <a:r>
              <a:rPr lang="zh-CN" altLang="en-US" sz="2800" b="1">
                <a:latin typeface="+mj-ea"/>
                <a:ea typeface="+mj-ea"/>
                <a:sym typeface="+mn-ea"/>
              </a:rPr>
              <a:t>、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sym typeface="+mn-ea"/>
              </a:rPr>
              <a:t>构造函数模式</a:t>
            </a:r>
            <a:endParaRPr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sym typeface="+mn-ea"/>
            </a:endParaRPr>
          </a:p>
          <a:p>
            <a:endParaRPr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89255"/>
            <a:ext cx="10515600" cy="5721350"/>
          </a:xfrm>
        </p:spPr>
        <p:txBody>
          <a:bodyPr/>
          <a:p>
            <a:pPr marL="0" indent="0">
              <a:buNone/>
            </a:pPr>
            <a:endParaRPr lang="zh-CN" altLang="en-US" sz="280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>
              <a:latin typeface="+mn-ea"/>
            </a:endParaRPr>
          </a:p>
          <a:p>
            <a:pPr marL="0" indent="0">
              <a:buNone/>
            </a:pPr>
            <a:endParaRPr lang="zh-CN" altLang="en-US">
              <a:solidFill>
                <a:srgbClr val="621622"/>
              </a:solidFill>
              <a:latin typeface="+mn-ea"/>
            </a:endParaRPr>
          </a:p>
          <a:p>
            <a:pPr marL="0" indent="0">
              <a:buNone/>
            </a:pPr>
            <a:endParaRPr lang="zh-CN" altLang="en-US">
              <a:solidFill>
                <a:srgbClr val="621622"/>
              </a:solidFill>
              <a:latin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accent3">
                  <a:lumMod val="50000"/>
                </a:schemeClr>
              </a:solidFill>
              <a:latin typeface="+mn-ea"/>
              <a:ea typeface="+mj-ea"/>
            </a:endParaRPr>
          </a:p>
        </p:txBody>
      </p:sp>
      <p:pic>
        <p:nvPicPr>
          <p:cNvPr id="8" name="图片 7" descr="对象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" y="648970"/>
            <a:ext cx="5020310" cy="56241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03925" y="648970"/>
            <a:ext cx="5662930" cy="8216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endParaRPr lang="zh-CN" altLang="en-US" sz="2400">
              <a:latin typeface="+mj-ea"/>
              <a:ea typeface="+mj-ea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+mj-ea"/>
                <a:ea typeface="+mj-ea"/>
                <a:sym typeface="+mn-ea"/>
              </a:rPr>
              <a:t>构造函数模式</a:t>
            </a:r>
            <a:r>
              <a:rPr lang="zh-CN" altLang="en-US" sz="2400">
                <a:solidFill>
                  <a:srgbClr val="621622"/>
                </a:solidFill>
                <a:latin typeface="+mn-ea"/>
                <a:sym typeface="+mn-ea"/>
              </a:rPr>
              <a:t>让原型对象和实例有了联系</a:t>
            </a:r>
            <a:endParaRPr lang="zh-CN" altLang="en-US" sz="2400">
              <a:solidFill>
                <a:srgbClr val="621622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621622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+mn-ea"/>
                <a:sym typeface="+mn-ea"/>
              </a:rPr>
              <a:t>缺点：</a:t>
            </a:r>
            <a:r>
              <a:rPr lang="zh-CN" altLang="en-US" sz="2400">
                <a:solidFill>
                  <a:srgbClr val="C00000"/>
                </a:solidFill>
                <a:latin typeface="+mn-ea"/>
                <a:sym typeface="+mn-ea"/>
              </a:rPr>
              <a:t>每个方法都要在每个实例上重新创建一遍。</a:t>
            </a:r>
            <a:endParaRPr lang="zh-CN" altLang="en-US" sz="2400">
              <a:solidFill>
                <a:srgbClr val="C00000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+mn-ea"/>
                <a:sym typeface="+mn-ea"/>
              </a:rPr>
              <a:t>this.eat = new Function(console.log(“</a:t>
            </a:r>
            <a:r>
              <a:rPr lang="zh-CN" altLang="en-US" sz="2400">
                <a:solidFill>
                  <a:schemeClr val="tx1"/>
                </a:solidFill>
                <a:latin typeface="+mn-ea"/>
                <a:sym typeface="+mn-ea"/>
              </a:rPr>
              <a:t>吃饭</a:t>
            </a:r>
            <a:r>
              <a:rPr lang="en-US" altLang="zh-CN" sz="2400">
                <a:solidFill>
                  <a:schemeClr val="tx1"/>
                </a:solidFill>
                <a:latin typeface="+mn-ea"/>
                <a:sym typeface="+mn-ea"/>
              </a:rPr>
              <a:t>”))</a:t>
            </a:r>
            <a:endParaRPr lang="en-US" altLang="zh-CN" sz="2400">
              <a:solidFill>
                <a:schemeClr val="tx1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sym typeface="+mn-ea"/>
              </a:rPr>
              <a:t>每个实例都包含一个不同的</a:t>
            </a:r>
            <a:r>
              <a:rPr lang="en-US" altLang="zh-CN" sz="2400">
                <a:solidFill>
                  <a:schemeClr val="tx1"/>
                </a:solidFill>
                <a:latin typeface="+mn-ea"/>
                <a:sym typeface="+mn-ea"/>
              </a:rPr>
              <a:t>Function</a:t>
            </a:r>
            <a:r>
              <a:rPr lang="zh-CN" altLang="en-US" sz="2400">
                <a:solidFill>
                  <a:schemeClr val="tx1"/>
                </a:solidFill>
                <a:latin typeface="+mn-ea"/>
                <a:sym typeface="+mn-ea"/>
              </a:rPr>
              <a:t>实例，会导致不同的作用域链，即就是不同实例上的同名函数是不相等的</a:t>
            </a:r>
            <a:endParaRPr lang="en-US" altLang="zh-CN" sz="2400">
              <a:solidFill>
                <a:schemeClr val="tx1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C00000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C00000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621622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621622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621622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621622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621622"/>
              </a:solidFill>
              <a:latin typeface="+mn-ea"/>
            </a:endParaRPr>
          </a:p>
          <a:p>
            <a:endParaRPr lang="zh-CN" altLang="en-US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15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9"/>
  <p:tag name="KSO_WM_UNIT_TYPE" val="m_i"/>
  <p:tag name="KSO_WM_UNIT_INDEX" val="1_4"/>
  <p:tag name="KSO_WM_UNIT_ID" val="diagram129_4*m_i*1_4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USESOURCEFORMAT_APPLY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9"/>
  <p:tag name="KSO_WM_UNIT_TYPE" val="g"/>
  <p:tag name="KSO_WM_UNIT_INDEX" val="1"/>
  <p:tag name="KSO_WM_UNIT_ID" val="diagram129_4*g*1"/>
  <p:tag name="KSO_WM_UNIT_CLEAR" val="1"/>
  <p:tag name="KSO_WM_UNIT_LAYERLEVEL" val="1"/>
  <p:tag name="KSO_WM_UNIT_VALUE" val="24"/>
  <p:tag name="KSO_WM_UNIT_HIGHLIGHT" val="0"/>
  <p:tag name="KSO_WM_UNIT_COMPATIBLE" val="1"/>
  <p:tag name="KSO_WM_UNIT_RELATE_UNITID" val="diagram129_4*m*1"/>
  <p:tag name="KSO_WM_UNIT_PRESET_TEXT_INDEX" val="3"/>
  <p:tag name="KSO_WM_UNIT_PRESET_TEXT_LEN" val="1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5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1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5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5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5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5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5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4_1"/>
  <p:tag name="KSO_WM_TEMPLATE_CATEGORY" val="custom"/>
  <p:tag name="KSO_WM_TEMPLATE_INDEX" val="20181615"/>
  <p:tag name="KSO_WM_TEMPLATE_SUBCATEGORY" val="combine"/>
  <p:tag name="KSO_WM_TEMPLATE_THUMBS_INDEX" val="1、4、5、6、12、13、18、21"/>
</p:tagLst>
</file>

<file path=ppt/tags/tag4.xml><?xml version="1.0" encoding="utf-8"?>
<p:tagLst xmlns:p="http://schemas.openxmlformats.org/presentationml/2006/main">
  <p:tag name="KSO_WM_TEMPLATE_CATEGORY" val="custom"/>
  <p:tag name="KSO_WM_TEMPLATE_INDEX" val="20181615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9"/>
  <p:tag name="KSO_WM_UNIT_TYPE" val="m_i"/>
  <p:tag name="KSO_WM_UNIT_INDEX" val="1_1"/>
  <p:tag name="KSO_WM_UNIT_ID" val="diagram129_4*m_i*1_1"/>
  <p:tag name="KSO_WM_UNIT_CLEAR" val="1"/>
  <p:tag name="KSO_WM_UNIT_LAYERLEVEL" val="1_1"/>
  <p:tag name="KSO_WM_DIAGRAM_GROUP_CODE" val="m1-1"/>
  <p:tag name="KSO_WM_UNIT_TEXT_FILL_FORE_SCHEMECOLOR_INDEX" val="5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9"/>
  <p:tag name="KSO_WM_UNIT_TYPE" val="m_h_f"/>
  <p:tag name="KSO_WM_UNIT_INDEX" val="1_1_1"/>
  <p:tag name="KSO_WM_UNIT_ID" val="diagram129_4*m_h_f*1_1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9"/>
  <p:tag name="KSO_WM_UNIT_TYPE" val="m_i"/>
  <p:tag name="KSO_WM_UNIT_INDEX" val="1_2"/>
  <p:tag name="KSO_WM_UNIT_ID" val="diagram129_4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9"/>
  <p:tag name="KSO_WM_UNIT_TYPE" val="m_i"/>
  <p:tag name="KSO_WM_UNIT_INDEX" val="1_3"/>
  <p:tag name="KSO_WM_UNIT_ID" val="diagram129_4*m_i*1_3"/>
  <p:tag name="KSO_WM_UNIT_CLEAR" val="1"/>
  <p:tag name="KSO_WM_UNIT_LAYERLEVEL" val="1_1"/>
  <p:tag name="KSO_WM_DIAGRAM_GROUP_CODE" val="m1-1"/>
  <p:tag name="KSO_WM_UNIT_TEXT_FILL_FORE_SCHEMECOLOR_INDEX" val="6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9"/>
  <p:tag name="KSO_WM_UNIT_TYPE" val="m_h_f"/>
  <p:tag name="KSO_WM_UNIT_INDEX" val="1_2_1"/>
  <p:tag name="KSO_WM_UNIT_ID" val="diagram129_4*m_h_f*1_2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TEXT_FILL_FORE_SCHEMECOLOR_INDEX" val="13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FFFF"/>
      </a:accent1>
      <a:accent2>
        <a:srgbClr val="E1EBCD"/>
      </a:accent2>
      <a:accent3>
        <a:srgbClr val="F2B800"/>
      </a:accent3>
      <a:accent4>
        <a:srgbClr val="6BA42C"/>
      </a:accent4>
      <a:accent5>
        <a:srgbClr val="00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1946</Words>
  <Application>WPS 演示</Application>
  <PresentationFormat>宽屏</PresentationFormat>
  <Paragraphs>157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楷体</vt:lpstr>
      <vt:lpstr>Arial Unicode MS</vt:lpstr>
      <vt:lpstr>Calibri</vt:lpstr>
      <vt:lpstr>Office 主题​​</vt:lpstr>
      <vt:lpstr>js面向对象编程</vt:lpstr>
      <vt:lpstr>PowerPoint 演示文稿</vt:lpstr>
      <vt:lpstr>一、对象</vt:lpstr>
      <vt:lpstr>二、创建对象</vt:lpstr>
      <vt:lpstr>1、对象字面量 </vt:lpstr>
      <vt:lpstr>PowerPoint 演示文稿</vt:lpstr>
      <vt:lpstr> 2、工厂模式 </vt:lpstr>
      <vt:lpstr>PowerPoint 演示文稿</vt:lpstr>
      <vt:lpstr>PowerPoint 演示文稿</vt:lpstr>
      <vt:lpstr>PowerPoint 演示文稿</vt:lpstr>
      <vt:lpstr>               1）理解原型对象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水滴掉了</cp:lastModifiedBy>
  <cp:revision>181</cp:revision>
  <dcterms:created xsi:type="dcterms:W3CDTF">2015-05-05T08:02:00Z</dcterms:created>
  <dcterms:modified xsi:type="dcterms:W3CDTF">2017-11-30T10:25:41Z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