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50" r:id="rId3"/>
    <p:sldId id="355" r:id="rId4"/>
    <p:sldId id="359" r:id="rId5"/>
    <p:sldId id="367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00FF"/>
    <a:srgbClr val="E0DFE1"/>
    <a:srgbClr val="13542A"/>
    <a:srgbClr val="95C943"/>
    <a:srgbClr val="FF00FF"/>
    <a:srgbClr val="00FF00"/>
    <a:srgbClr val="FF6600"/>
    <a:srgbClr val="025723"/>
    <a:srgbClr val="025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02" autoAdjust="0"/>
    <p:restoredTop sz="73296" autoAdjust="0"/>
  </p:normalViewPr>
  <p:slideViewPr>
    <p:cSldViewPr snapToGrid="0">
      <p:cViewPr varScale="1">
        <p:scale>
          <a:sx n="67" d="100"/>
          <a:sy n="67" d="100"/>
        </p:scale>
        <p:origin x="10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FCA1C-BA1E-4B75-952E-643AA674D960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D32A6-1E79-46FE-B3D7-89574FE29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724000" cy="3600450"/>
          </a:xfrm>
        </p:spPr>
        <p:txBody>
          <a:bodyPr wrap="square">
            <a:normAutofit/>
          </a:bodyPr>
          <a:lstStyle/>
          <a:p>
            <a:pPr marL="72000" lvl="1" algn="l"/>
            <a:r>
              <a:rPr lang="en-US" altLang="zh-CN" sz="1200" baseline="0" dirty="0" smtClean="0">
                <a:latin typeface="+mn-ea"/>
                <a:ea typeface="+mn-ea"/>
              </a:rPr>
              <a:t>Nowadays, how to boost the visual understanding with human knowledge has </a:t>
            </a:r>
            <a:r>
              <a:rPr lang="en-US" altLang="zh-CN" sz="1200" baseline="0" dirty="0" err="1" smtClean="0">
                <a:latin typeface="+mn-ea"/>
                <a:ea typeface="+mn-ea"/>
              </a:rPr>
              <a:t>bocame</a:t>
            </a:r>
            <a:r>
              <a:rPr lang="en-US" altLang="zh-CN" sz="1200" baseline="0" dirty="0" smtClean="0">
                <a:latin typeface="+mn-ea"/>
                <a:ea typeface="+mn-ea"/>
              </a:rPr>
              <a:t> a hot topic.</a:t>
            </a:r>
          </a:p>
          <a:p>
            <a:pPr marL="72000" lvl="1" algn="l"/>
            <a:r>
              <a:rPr lang="en-US" altLang="zh-CN" sz="1200" baseline="0" dirty="0" smtClean="0">
                <a:latin typeface="+mn-ea"/>
                <a:ea typeface="+mn-ea"/>
              </a:rPr>
              <a:t>And I will </a:t>
            </a:r>
            <a:r>
              <a:rPr lang="en-US" altLang="zh-CN" sz="1200" baseline="0" dirty="0" err="1" smtClean="0">
                <a:latin typeface="+mn-ea"/>
                <a:ea typeface="+mn-ea"/>
              </a:rPr>
              <a:t>introudce</a:t>
            </a:r>
            <a:r>
              <a:rPr lang="en-US" altLang="zh-CN" sz="1200" baseline="0" dirty="0" smtClean="0">
                <a:latin typeface="+mn-ea"/>
                <a:ea typeface="+mn-ea"/>
              </a:rPr>
              <a:t> a paper of our Lab, "Knowledge-Embedded Representation Learning for Fine-Grained Image Recognition "</a:t>
            </a:r>
            <a:endParaRPr lang="en-US" altLang="zh-CN" sz="1200" baseline="0" dirty="0">
              <a:latin typeface="+mn-ea"/>
              <a:ea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C796A7-D9EC-49DE-9607-4DC3AE7EF713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585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That is a very challenging classification task. 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It aim to distinguish the sub-categories under a basic category. 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For example, to predict the category label of these two birds. 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The motivation of this paper is to utilize the </a:t>
            </a:r>
            <a:r>
              <a:rPr lang="en-US" altLang="zh-CN" dirty="0" err="1" smtClean="0"/>
              <a:t>humnan</a:t>
            </a:r>
            <a:r>
              <a:rPr lang="en-US" altLang="zh-CN" dirty="0" smtClean="0"/>
              <a:t> professional knowledge to help the image understanding.</a:t>
            </a:r>
          </a:p>
          <a:p>
            <a:r>
              <a:rPr lang="en-US" altLang="zh-CN" dirty="0" smtClean="0"/>
              <a:t>%</a:t>
            </a:r>
          </a:p>
          <a:p>
            <a:r>
              <a:rPr lang="en-US" altLang="zh-CN" dirty="0" smtClean="0"/>
              <a:t>For example, an expert may tell you: the head color of Bohemian Waxwing is white and black,  its wing is iridescent.</a:t>
            </a:r>
          </a:p>
          <a:p>
            <a:r>
              <a:rPr lang="en-US" altLang="zh-CN" dirty="0" smtClean="0"/>
              <a:t>%</a:t>
            </a:r>
          </a:p>
          <a:p>
            <a:r>
              <a:rPr lang="en-US" altLang="zh-CN" dirty="0" smtClean="0"/>
              <a:t>Then, given a bird image, you will look through its head and wing part, and distinguish whether it is an Bohemian Waxwing or not.</a:t>
            </a:r>
          </a:p>
          <a:p>
            <a:r>
              <a:rPr lang="en-US" altLang="zh-CN" dirty="0" smtClean="0"/>
              <a:t>%</a:t>
            </a:r>
          </a:p>
          <a:p>
            <a:r>
              <a:rPr lang="en-US" altLang="zh-CN" dirty="0" smtClean="0"/>
              <a:t>So, the correlations between category labels and part-based attributes can be served as extra guidance for fine grained image recognition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41AC-2C4B-4D22-A52D-43A35A5D25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09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41AC-2C4B-4D22-A52D-43A35A5D25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748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 (): attention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41AC-2C4B-4D22-A52D-43A35A5D257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007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3941AC-2C4B-4D22-A52D-43A35A5D25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37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78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94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034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04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5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69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44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64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4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131358" y="3598107"/>
            <a:ext cx="6881283" cy="67959"/>
          </a:xfrm>
          <a:prstGeom prst="rect">
            <a:avLst/>
          </a:prstGeom>
          <a:gradFill rotWithShape="1">
            <a:gsLst>
              <a:gs pos="0">
                <a:srgbClr val="BA2414"/>
              </a:gs>
              <a:gs pos="100000">
                <a:srgbClr val="BA2414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endParaRPr kumimoji="1" lang="en-GB" dirty="0">
              <a:solidFill>
                <a:schemeClr val="hlink"/>
              </a:solidFill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08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>
            <a:off x="1879600" y="1938642"/>
            <a:ext cx="5291667" cy="51025"/>
          </a:xfrm>
          <a:prstGeom prst="rect">
            <a:avLst/>
          </a:prstGeom>
          <a:gradFill rotWithShape="1">
            <a:gsLst>
              <a:gs pos="0">
                <a:srgbClr val="BA2414"/>
              </a:gs>
              <a:gs pos="100000">
                <a:srgbClr val="BA2414">
                  <a:gamma/>
                  <a:tint val="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1">
              <a:defRPr/>
            </a:pPr>
            <a:endParaRPr kumimoji="1" lang="en-GB" dirty="0">
              <a:solidFill>
                <a:schemeClr val="hlink"/>
              </a:solidFill>
              <a:latin typeface="Gulim" pitchFamily="34" charset="-127"/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14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auto">
          <a:xfrm flipV="1">
            <a:off x="133351" y="789834"/>
            <a:ext cx="8100000" cy="45719"/>
          </a:xfrm>
          <a:prstGeom prst="rect">
            <a:avLst/>
          </a:prstGeom>
          <a:gradFill rotWithShape="1">
            <a:gsLst>
              <a:gs pos="0">
                <a:srgbClr val="005825"/>
              </a:gs>
              <a:gs pos="100000">
                <a:schemeClr val="bg1"/>
              </a:gs>
              <a:gs pos="52000">
                <a:srgbClr val="005825">
                  <a:alpha val="50000"/>
                </a:srgbClr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pic>
        <p:nvPicPr>
          <p:cNvPr id="7" name="Picture 9"/>
          <p:cNvPicPr>
            <a:picLocks noChangeAspect="1"/>
          </p:cNvPicPr>
          <p:nvPr userDrawn="1"/>
        </p:nvPicPr>
        <p:blipFill rotWithShape="1">
          <a:blip r:embed="rId2" cstate="print">
            <a:extLst/>
          </a:blip>
          <a:srcRect r="3859"/>
          <a:stretch/>
        </p:blipFill>
        <p:spPr>
          <a:xfrm>
            <a:off x="8297971" y="77686"/>
            <a:ext cx="758972" cy="75786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2521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BEB2-7B3A-4A99-8357-2C3606D30DA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38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4BEB2-7B3A-4A99-8357-2C3606D30DAA}" type="datetimeFigureOut">
              <a:rPr lang="zh-CN" altLang="en-US" smtClean="0"/>
              <a:t>2019/2/13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BD0F1-96FD-43B5-8F36-60742F1AEB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7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3" r:id="rId8"/>
    <p:sldLayoutId id="2147483672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1836A-2550-4612-A821-D2C28590DDDA}" type="datetime1">
              <a:rPr lang="zh-CN" altLang="en-US" smtClean="0">
                <a:solidFill>
                  <a:prstClr val="white">
                    <a:lumMod val="95000"/>
                  </a:prstClr>
                </a:solidFill>
              </a:rPr>
              <a:pPr/>
              <a:t>2019/2/13</a:t>
            </a:fld>
            <a:endParaRPr lang="zh-CN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>
                <a:solidFill>
                  <a:prstClr val="white">
                    <a:lumMod val="95000"/>
                  </a:prstClr>
                </a:solidFill>
              </a:rPr>
              <a:t>Page </a:t>
            </a:r>
            <a:fld id="{0C913308-F349-4B6D-A68A-DD1791B4A57B}" type="slidenum">
              <a:rPr lang="zh-CN" altLang="en-US" smtClean="0">
                <a:solidFill>
                  <a:prstClr val="white">
                    <a:lumMod val="95000"/>
                  </a:prstClr>
                </a:solidFill>
              </a:rPr>
              <a:pPr/>
              <a:t>1</a:t>
            </a:fld>
            <a:r>
              <a:rPr lang="zh-CN" altLang="en-US">
                <a:solidFill>
                  <a:prstClr val="white">
                    <a:lumMod val="95000"/>
                  </a:prstClr>
                </a:solidFill>
              </a:rPr>
              <a:t> </a:t>
            </a:r>
            <a:endParaRPr lang="zh-CN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="" xmlns:a16="http://schemas.microsoft.com/office/drawing/2014/main" id="{6D192B43-27BD-4C83-B3B1-B859404AD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52880"/>
            <a:ext cx="9144000" cy="1899920"/>
          </a:xfrm>
        </p:spPr>
        <p:txBody>
          <a:bodyPr>
            <a:noAutofit/>
          </a:bodyPr>
          <a:lstStyle/>
          <a:p>
            <a:pPr>
              <a:lnSpc>
                <a:spcPts val="3660"/>
              </a:lnSpc>
              <a:buClr>
                <a:schemeClr val="tx1"/>
              </a:buClr>
            </a:pPr>
            <a:r>
              <a:rPr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Knowledge-Embedded 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Representation Learning </a:t>
            </a:r>
            <a:r>
              <a:rPr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sz="2800" b="1" dirty="0" smtClean="0">
                <a:latin typeface="Times New Roman" charset="0"/>
                <a:ea typeface="Times New Roman" charset="0"/>
                <a:cs typeface="Times New Roman" charset="0"/>
              </a:rPr>
              <a:t>for </a:t>
            </a:r>
            <a:r>
              <a:rPr lang="en-US" altLang="zh-CN" sz="2800" b="1" dirty="0">
                <a:latin typeface="Times New Roman" charset="0"/>
                <a:ea typeface="Times New Roman" charset="0"/>
                <a:cs typeface="Times New Roman" charset="0"/>
              </a:rPr>
              <a:t>Fine-Grained Image Recognition </a:t>
            </a:r>
          </a:p>
        </p:txBody>
      </p:sp>
      <p:sp>
        <p:nvSpPr>
          <p:cNvPr id="7" name="副标题 2">
            <a:extLst>
              <a:ext uri="{FF2B5EF4-FFF2-40B4-BE49-F238E27FC236}">
                <a16:creationId xmlns="" xmlns:a16="http://schemas.microsoft.com/office/drawing/2014/main" id="{298195D1-123A-456F-A00E-277269734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428836"/>
            <a:ext cx="6858000" cy="1353308"/>
          </a:xfrm>
        </p:spPr>
        <p:txBody>
          <a:bodyPr>
            <a:no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Tianshui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Chen,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Liang Lin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 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Riquan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Yang Wu, 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Xiaonan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Luo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 flipV="1">
            <a:off x="133352" y="789836"/>
            <a:ext cx="7613650" cy="45719"/>
          </a:xfrm>
          <a:prstGeom prst="rect">
            <a:avLst/>
          </a:prstGeom>
          <a:gradFill rotWithShape="1">
            <a:gsLst>
              <a:gs pos="0">
                <a:srgbClr val="005825"/>
              </a:gs>
              <a:gs pos="100000">
                <a:schemeClr val="bg1"/>
              </a:gs>
              <a:gs pos="52000">
                <a:srgbClr val="005825">
                  <a:alpha val="50000"/>
                </a:srgbClr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251520" y="2"/>
            <a:ext cx="7344816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Tahoma" pitchFamily="34" charset="0"/>
              </a:defRPr>
            </a:lvl1pPr>
          </a:lstStyle>
          <a:p>
            <a:pPr algn="ctr">
              <a:lnSpc>
                <a:spcPts val="3660"/>
              </a:lnSpc>
              <a:buClr>
                <a:schemeClr val="tx1"/>
              </a:buClr>
            </a:pP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Visual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Understanding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meets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Knowledge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Reasoning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0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251520" y="2"/>
            <a:ext cx="7344816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Tahoma" pitchFamily="34" charset="0"/>
              </a:defRPr>
            </a:lvl1pPr>
          </a:lstStyle>
          <a:p>
            <a:r>
              <a:rPr lang="en-US" altLang="zh-CN" sz="28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Fine-Grained</a:t>
            </a:r>
            <a:r>
              <a:rPr lang="zh-CN" altLang="en-US" sz="28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Image</a:t>
            </a:r>
            <a:r>
              <a:rPr lang="zh-CN" altLang="en-US" sz="28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Classification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 flipV="1">
            <a:off x="133352" y="789836"/>
            <a:ext cx="7613650" cy="45719"/>
          </a:xfrm>
          <a:prstGeom prst="rect">
            <a:avLst/>
          </a:prstGeom>
          <a:gradFill rotWithShape="1">
            <a:gsLst>
              <a:gs pos="0">
                <a:srgbClr val="005825"/>
              </a:gs>
              <a:gs pos="100000">
                <a:schemeClr val="bg1"/>
              </a:gs>
              <a:gs pos="52000">
                <a:srgbClr val="005825">
                  <a:alpha val="50000"/>
                </a:srgbClr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1520" y="943007"/>
            <a:ext cx="665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solidFill>
                  <a:srgbClr val="FF0066"/>
                </a:solidFill>
                <a:latin typeface="Times New Roman" charset="0"/>
                <a:ea typeface="Times New Roman" charset="0"/>
                <a:cs typeface="Times New Roman" charset="0"/>
              </a:rPr>
              <a:t>Objective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Distinguish </a:t>
            </a:r>
            <a:r>
              <a:rPr kumimoji="1" lang="en-US" altLang="zh-CN" sz="2000" b="1" dirty="0" smtClean="0">
                <a:latin typeface="Times New Roman" charset="0"/>
                <a:ea typeface="Times New Roman" charset="0"/>
                <a:cs typeface="Times New Roman" charset="0"/>
              </a:rPr>
              <a:t>sub-categories</a:t>
            </a:r>
            <a:r>
              <a:rPr kumimoji="1" lang="zh-CN" altLang="en-US" sz="20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under</a:t>
            </a:r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basic</a:t>
            </a:r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category.</a:t>
            </a:r>
            <a:r>
              <a:rPr kumimoji="1"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75" y="1461481"/>
            <a:ext cx="1274576" cy="8794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349" y="1462752"/>
            <a:ext cx="1274577" cy="878400"/>
          </a:xfrm>
          <a:prstGeom prst="rect">
            <a:avLst/>
          </a:prstGeom>
        </p:spPr>
      </p:pic>
      <p:sp>
        <p:nvSpPr>
          <p:cNvPr id="36" name="矩形 35"/>
          <p:cNvSpPr/>
          <p:nvPr/>
        </p:nvSpPr>
        <p:spPr>
          <a:xfrm>
            <a:off x="4304366" y="2393710"/>
            <a:ext cx="13706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Common Tern</a:t>
            </a:r>
            <a:endParaRPr lang="en-US" altLang="zh-CN" sz="1600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87308" y="2350046"/>
            <a:ext cx="115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Least Tern</a:t>
            </a:r>
            <a:endParaRPr lang="en-US" altLang="zh-CN" dirty="0">
              <a:effectLst/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3100" y="3106698"/>
            <a:ext cx="4844780" cy="2938501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64220" y="2755440"/>
            <a:ext cx="8390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Motivation</a:t>
            </a:r>
            <a:r>
              <a:rPr kumimoji="1"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with the aid of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</a:t>
            </a:r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003300" y="6045200"/>
            <a:ext cx="641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Correlations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between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category labels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and </a:t>
            </a:r>
            <a:r>
              <a:rPr lang="en-US" altLang="zh-CN" b="1" dirty="0">
                <a:latin typeface="Times New Roman" charset="0"/>
                <a:ea typeface="Times New Roman" charset="0"/>
                <a:cs typeface="Times New Roman" charset="0"/>
              </a:rPr>
              <a:t>part-based attributes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can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be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served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as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extra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guidance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for fine grained image recognition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3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251519" y="2"/>
            <a:ext cx="8243627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Tahoma" pitchFamily="34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Knowledge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graph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 flipV="1">
            <a:off x="133352" y="789836"/>
            <a:ext cx="7613650" cy="45719"/>
          </a:xfrm>
          <a:prstGeom prst="rect">
            <a:avLst/>
          </a:prstGeom>
          <a:gradFill rotWithShape="1">
            <a:gsLst>
              <a:gs pos="0">
                <a:srgbClr val="005825"/>
              </a:gs>
              <a:gs pos="100000">
                <a:schemeClr val="bg1"/>
              </a:gs>
              <a:gs pos="52000">
                <a:srgbClr val="005825">
                  <a:alpha val="50000"/>
                </a:srgbClr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1420" r="19468"/>
          <a:stretch/>
        </p:blipFill>
        <p:spPr>
          <a:xfrm>
            <a:off x="1574800" y="2466031"/>
            <a:ext cx="5410200" cy="30979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92100" y="942961"/>
            <a:ext cx="868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knowledge graph refers to the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correlations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between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categories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sz="20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>
                <a:latin typeface="Times New Roman" charset="0"/>
                <a:ea typeface="Times New Roman" charset="0"/>
                <a:cs typeface="Times New Roman" charset="0"/>
              </a:rPr>
              <a:t>attributes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Nodes: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category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labels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attributes.</a:t>
            </a:r>
          </a:p>
          <a:p>
            <a:pPr marL="285750" indent="-285750">
              <a:spcAft>
                <a:spcPts val="1200"/>
              </a:spcAft>
              <a:buFont typeface="Arial" charset="0"/>
              <a:buChar char="•"/>
            </a:pP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Edges: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correlations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between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corresponding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labels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attributes</a:t>
            </a:r>
            <a:endParaRPr kumimoji="1"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0" y="551763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Encoding it with Gated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Graph</a:t>
            </a:r>
            <a:r>
              <a:rPr lang="zh-CN" altLang="en-US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Neural</a:t>
            </a:r>
            <a:r>
              <a:rPr lang="zh-CN" altLang="en-US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Networks (GGNN) [1]</a:t>
            </a:r>
            <a:endParaRPr lang="en-US" altLang="zh-CN" sz="2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0" y="646430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/>
              <a:t>[1] Li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Yujia</a:t>
            </a:r>
            <a:r>
              <a:rPr lang="en-US" altLang="zh-CN" sz="1400" dirty="0"/>
              <a:t>, Daniel </a:t>
            </a:r>
            <a:r>
              <a:rPr lang="en-US" altLang="zh-CN" sz="1400" dirty="0" err="1"/>
              <a:t>Tarlow</a:t>
            </a:r>
            <a:r>
              <a:rPr lang="en-US" altLang="zh-CN" sz="1400" dirty="0"/>
              <a:t>, Marc </a:t>
            </a:r>
            <a:r>
              <a:rPr lang="en-US" altLang="zh-CN" sz="1400" dirty="0" err="1"/>
              <a:t>Brockschmidt</a:t>
            </a:r>
            <a:r>
              <a:rPr lang="en-US" altLang="zh-CN" sz="1400" dirty="0"/>
              <a:t>, and Richard </a:t>
            </a:r>
            <a:r>
              <a:rPr lang="en-US" altLang="zh-CN" sz="1400" dirty="0" err="1"/>
              <a:t>Zemel</a:t>
            </a:r>
            <a:r>
              <a:rPr lang="en-US" altLang="zh-CN" sz="1400" dirty="0"/>
              <a:t>. </a:t>
            </a:r>
            <a:r>
              <a:rPr lang="en-US" altLang="zh-CN" sz="1400" dirty="0" smtClean="0"/>
              <a:t>“Gated </a:t>
            </a:r>
            <a:r>
              <a:rPr lang="en-US" altLang="zh-CN" sz="1400" dirty="0"/>
              <a:t>graph sequence neural </a:t>
            </a:r>
            <a:r>
              <a:rPr lang="en-US" altLang="zh-CN" sz="1400" dirty="0" smtClean="0"/>
              <a:t>networks”, </a:t>
            </a:r>
            <a:r>
              <a:rPr lang="en-US" altLang="zh-CN" sz="1400" dirty="0" err="1" smtClean="0"/>
              <a:t>arxiv</a:t>
            </a:r>
            <a:r>
              <a:rPr lang="en-US" altLang="zh-CN" sz="1400" dirty="0" smtClean="0"/>
              <a:t> 2015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0" y="5901035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GGNN learns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features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graph-structured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dataset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via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recurrent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message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propagation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0" y="2114034"/>
            <a:ext cx="9144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Construct a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Category-Attributes </a:t>
            </a:r>
            <a:r>
              <a:rPr lang="en-US" altLang="zh-CN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Knowledge</a:t>
            </a:r>
            <a:r>
              <a:rPr lang="zh-CN" altLang="en-US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G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charset="0"/>
                <a:ea typeface="Times New Roman" charset="0"/>
                <a:cs typeface="Times New Roman" charset="0"/>
              </a:rPr>
              <a:t>raph  for the whole dataset</a:t>
            </a:r>
            <a:endParaRPr lang="en-US" altLang="zh-CN" sz="2000" b="1" dirty="0">
              <a:solidFill>
                <a:srgbClr val="FF0000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7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251520" y="2"/>
            <a:ext cx="8324444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Tahoma" pitchFamily="34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Knowledge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Embedded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Representation</a:t>
            </a:r>
            <a:r>
              <a:rPr lang="zh-CN" altLang="en-US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Learning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 flipV="1">
            <a:off x="133352" y="789836"/>
            <a:ext cx="7613650" cy="45719"/>
          </a:xfrm>
          <a:prstGeom prst="rect">
            <a:avLst/>
          </a:prstGeom>
          <a:gradFill rotWithShape="1">
            <a:gsLst>
              <a:gs pos="0">
                <a:srgbClr val="005825"/>
              </a:gs>
              <a:gs pos="100000">
                <a:schemeClr val="bg1"/>
              </a:gs>
              <a:gs pos="52000">
                <a:srgbClr val="005825">
                  <a:alpha val="50000"/>
                </a:srgbClr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7880" y="4873317"/>
            <a:ext cx="41165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Image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feature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extraction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Knowledge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representation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learning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United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representation</a:t>
            </a:r>
            <a:r>
              <a:rPr kumimoji="1"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dirty="0">
                <a:latin typeface="Times New Roman" charset="0"/>
                <a:ea typeface="Times New Roman" charset="0"/>
                <a:cs typeface="Times New Roman" charset="0"/>
              </a:rPr>
              <a:t>learning</a:t>
            </a:r>
            <a:endParaRPr kumimoji="1" lang="zh-CN" alt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423920" y="5635317"/>
                <a:ext cx="4577080" cy="87235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gated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mechanism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to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integrate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the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knowledge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representation</a:t>
                </a:r>
                <a:r>
                  <a:rPr lang="zh-CN" altLang="en-US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to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guide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image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representation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 smtClean="0">
                    <a:latin typeface="Times New Roman" charset="0"/>
                    <a:ea typeface="Times New Roman" charset="0"/>
                    <a:cs typeface="Times New Roman" charset="0"/>
                  </a:rPr>
                  <a:t>learning</a:t>
                </a:r>
                <a:endParaRPr lang="en-US" altLang="zh-CN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𝐟</m:t>
                      </m:r>
                      <m:r>
                        <a:rPr lang="en-US" altLang="zh-CN" sz="1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𝜎</m:t>
                      </m:r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𝑔</m:t>
                      </m:r>
                      <m:r>
                        <a:rPr lang="en-US" altLang="zh-CN" sz="1600" i="1" smtClean="0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600" b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𝐟</m:t>
                          </m:r>
                        </m:e>
                        <m:sub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sup>
                      </m:sSubSup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altLang="zh-CN" sz="1600" b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𝐟</m:t>
                          </m:r>
                        </m:e>
                        <m:sup>
                          <m:r>
                            <a:rPr lang="en-US" altLang="zh-CN" sz="1600" i="1">
                              <a:solidFill>
                                <a:srgbClr val="FF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𝑔</m:t>
                          </m:r>
                        </m:sup>
                      </m:sSup>
                      <m:r>
                        <a:rPr lang="en-US" altLang="zh-CN" sz="1600" i="1">
                          <a:solidFill>
                            <a:srgbClr val="FF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))</m:t>
                      </m:r>
                      <m:r>
                        <a:rPr lang="en-US" altLang="zh-CN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⨀</m:t>
                      </m:r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SupPr>
                        <m:e>
                          <m:r>
                            <a:rPr lang="en-US" altLang="zh-CN" sz="1600" b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𝐟</m:t>
                          </m:r>
                        </m:e>
                        <m:sub>
                          <m:r>
                            <a:rPr lang="en-US" altLang="zh-C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𝐼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920" y="5635317"/>
                <a:ext cx="4577080" cy="872355"/>
              </a:xfrm>
              <a:prstGeom prst="rect">
                <a:avLst/>
              </a:prstGeom>
              <a:blipFill rotWithShape="0">
                <a:blip r:embed="rId3"/>
                <a:stretch>
                  <a:fillRect l="-799" t="-2083" b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563" y="5637241"/>
            <a:ext cx="931937" cy="852459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35000" y="863600"/>
            <a:ext cx="7112001" cy="3196581"/>
            <a:chOff x="372094" y="852556"/>
            <a:chExt cx="8314707" cy="3829925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2094" y="852556"/>
              <a:ext cx="8314707" cy="3829925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5110480" y="919199"/>
              <a:ext cx="3506124" cy="37340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3551" y="3871876"/>
              <a:ext cx="1847949" cy="686738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429000" y="4212917"/>
                <a:ext cx="5549900" cy="13431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A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GGNN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to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propagate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node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message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through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the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graph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to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learn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knowledge</a:t>
                </a:r>
                <a:r>
                  <a:rPr lang="zh-CN" altLang="en-US" sz="1600" dirty="0">
                    <a:latin typeface="Times New Roman" charset="0"/>
                    <a:ea typeface="Times New Roman" charset="0"/>
                    <a:cs typeface="Times New Roman" charset="0"/>
                  </a:rPr>
                  <a:t> </a:t>
                </a:r>
                <a:r>
                  <a:rPr lang="en-US" altLang="zh-CN" sz="1600" dirty="0">
                    <a:latin typeface="Times New Roman" charset="0"/>
                    <a:ea typeface="Times New Roman" charset="0"/>
                    <a:cs typeface="Times New Roman" charset="0"/>
                  </a:rPr>
                  <a:t>representation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𝑣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GGNN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⋯</m:t>
                          </m:r>
                          <m:r>
                            <a:rPr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>
                  <a:latin typeface="Times New Roman" charset="0"/>
                  <a:ea typeface="Cambria Math" charset="0"/>
                  <a:cs typeface="Cambria Math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b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𝐨</m:t>
                          </m:r>
                        </m:e>
                        <m:sub>
                          <m:r>
                            <a:rPr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1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</m:t>
                      </m:r>
                      <m:r>
                        <a:rPr lang="en-US" altLang="zh-CN" sz="1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𝐡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𝑣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𝑣</m:t>
                              </m:r>
                            </m:sub>
                          </m:sSub>
                        </m:e>
                      </m:d>
                      <m:r>
                        <a:rPr lang="zh-CN" altLang="en-US" sz="1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 </m:t>
                      </m:r>
                      <m:r>
                        <a:rPr lang="en-US" altLang="zh-CN" sz="1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𝑣</m:t>
                      </m:r>
                      <m:r>
                        <a:rPr lang="en-US" altLang="zh-CN" sz="1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=1,2,⋯,</m:t>
                      </m:r>
                      <m:d>
                        <m:dPr>
                          <m:begChr m:val="|"/>
                          <m:endChr m:val="|"/>
                          <m:ctrlPr>
                            <a:rPr lang="hr-HR" altLang="zh-CN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altLang="zh-CN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pPr>
                        <m:e>
                          <m:r>
                            <a:rPr lang="en-US" altLang="zh-CN" sz="1600" b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𝐟</m:t>
                          </m:r>
                        </m:e>
                        <m:sup>
                          <m:r>
                            <a:rPr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𝑔</m:t>
                          </m:r>
                        </m:sup>
                      </m:sSup>
                      <m:r>
                        <a:rPr lang="en-US" altLang="zh-CN" sz="1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b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𝐨</m:t>
                          </m:r>
                        </m:e>
                        <m:sub>
                          <m:r>
                            <a:rPr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Times New Roman" charset="0"/>
                              <a:cs typeface="Times New Roman" charset="0"/>
                            </a:rPr>
                          </m:ctrlPr>
                        </m:sSubPr>
                        <m:e>
                          <m:r>
                            <a:rPr lang="en-US" altLang="zh-CN" sz="1600" b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𝐨</m:t>
                          </m:r>
                        </m:e>
                        <m:sub>
                          <m:r>
                            <a:rPr lang="en-US" altLang="zh-CN" sz="1600" i="1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,</m:t>
                      </m:r>
                      <m:r>
                        <a:rPr lang="en-US" altLang="zh-CN" sz="1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altLang="zh-CN" sz="1600" b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𝐨</m:t>
                          </m:r>
                        </m:e>
                        <m:sub>
                          <m:d>
                            <m:dPr>
                              <m:begChr m:val="|"/>
                              <m:endChr m:val="|"/>
                              <m:ctrlPr>
                                <a:rPr lang="hr-HR" altLang="zh-CN" sz="16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𝑉</m:t>
                              </m:r>
                            </m:e>
                          </m:d>
                        </m:sub>
                      </m:sSub>
                      <m:r>
                        <a:rPr lang="en-US" altLang="zh-CN" sz="1600" i="1">
                          <a:latin typeface="Cambria Math" charset="0"/>
                          <a:ea typeface="Times New Roman" charset="0"/>
                          <a:cs typeface="Times New Roman" charset="0"/>
                        </a:rPr>
                        <m:t>]</m:t>
                      </m:r>
                    </m:oMath>
                  </m:oMathPara>
                </a14:m>
                <a:endParaRPr lang="en-US" altLang="zh-CN" sz="1600" dirty="0">
                  <a:latin typeface="Times New Roman" charset="0"/>
                  <a:ea typeface="Times New Roman" charset="0"/>
                  <a:cs typeface="Times New Roman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212917"/>
                <a:ext cx="5549900" cy="1343125"/>
              </a:xfrm>
              <a:prstGeom prst="rect">
                <a:avLst/>
              </a:prstGeom>
              <a:blipFill rotWithShape="0">
                <a:blip r:embed="rId7"/>
                <a:stretch>
                  <a:fillRect l="-659" t="-1364" b="-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3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标题 1"/>
          <p:cNvSpPr txBox="1"/>
          <p:nvPr/>
        </p:nvSpPr>
        <p:spPr>
          <a:xfrm>
            <a:off x="251520" y="2"/>
            <a:ext cx="8324444" cy="836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Tahoma" pitchFamily="34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Experiment on Caltech-UCSD bird dataset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endParaRPr lang="en-US" altLang="zh-CN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 flipV="1">
            <a:off x="133352" y="789836"/>
            <a:ext cx="7613650" cy="45719"/>
          </a:xfrm>
          <a:prstGeom prst="rect">
            <a:avLst/>
          </a:prstGeom>
          <a:gradFill rotWithShape="1">
            <a:gsLst>
              <a:gs pos="0">
                <a:srgbClr val="005825"/>
              </a:gs>
              <a:gs pos="100000">
                <a:schemeClr val="bg1"/>
              </a:gs>
              <a:gs pos="52000">
                <a:srgbClr val="005825">
                  <a:alpha val="50000"/>
                </a:srgbClr>
              </a:gs>
            </a:gsLst>
            <a:lin ang="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6380890"/>
            <a:ext cx="91440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Explicitly associating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specific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attributes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with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image</a:t>
            </a:r>
            <a:r>
              <a:rPr lang="zh-CN" altLang="en-US" sz="2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000" dirty="0" smtClean="0">
                <a:latin typeface="Times New Roman" charset="0"/>
                <a:ea typeface="Times New Roman" charset="0"/>
                <a:cs typeface="Times New Roman" charset="0"/>
              </a:rPr>
              <a:t>representations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r="18265" b="50442"/>
          <a:stretch/>
        </p:blipFill>
        <p:spPr>
          <a:xfrm>
            <a:off x="1891100" y="3984741"/>
            <a:ext cx="5510727" cy="2358307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33084" y="864271"/>
            <a:ext cx="9010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200</a:t>
            </a:r>
            <a:r>
              <a:rPr lang="zh-CN" altLang="en-US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categories,</a:t>
            </a:r>
            <a:r>
              <a:rPr lang="zh-CN" altLang="en-US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 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5,994 </a:t>
            </a:r>
            <a:r>
              <a:rPr lang="en-US" altLang="zh-CN" dirty="0">
                <a:latin typeface="Times New Roman" charset="0"/>
                <a:ea typeface="Times New Roman" charset="0"/>
                <a:cs typeface="Times New Roman" charset="0"/>
              </a:rPr>
              <a:t>images for training  </a:t>
            </a:r>
            <a:r>
              <a:rPr lang="en-US" altLang="zh-CN" dirty="0" smtClean="0">
                <a:latin typeface="Times New Roman" charset="0"/>
                <a:ea typeface="Times New Roman" charset="0"/>
                <a:cs typeface="Times New Roman" charset="0"/>
              </a:rPr>
              <a:t>and 5,794 images for test</a:t>
            </a:r>
            <a:endParaRPr lang="en-US" altLang="zh-CN" sz="2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00143" y="1941066"/>
            <a:ext cx="3878534" cy="1371791"/>
            <a:chOff x="225272" y="1838864"/>
            <a:chExt cx="3878534" cy="1371791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272" y="1838864"/>
              <a:ext cx="2191056" cy="1371791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98593" y="1847437"/>
              <a:ext cx="1705213" cy="1362265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261" y="1911350"/>
              <a:ext cx="1695687" cy="219074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0757" y="1905000"/>
              <a:ext cx="971686" cy="223838"/>
            </a:xfrm>
            <a:prstGeom prst="rect">
              <a:avLst/>
            </a:prstGeom>
          </p:spPr>
        </p:pic>
      </p:grpSp>
      <p:sp>
        <p:nvSpPr>
          <p:cNvPr id="20" name="文本框 19"/>
          <p:cNvSpPr txBox="1"/>
          <p:nvPr/>
        </p:nvSpPr>
        <p:spPr>
          <a:xfrm>
            <a:off x="4032984" y="1911455"/>
            <a:ext cx="51110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kumimoji="1" lang="en-US" altLang="zh-CN" sz="1600" b="1" dirty="0" smtClean="0">
                <a:latin typeface="Times New Roman" charset="0"/>
                <a:ea typeface="Times New Roman" charset="0"/>
                <a:cs typeface="Times New Roman" charset="0"/>
              </a:rPr>
              <a:t>CB-CNN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compact</a:t>
            </a:r>
            <a:r>
              <a:rPr kumimoji="1"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bilinear</a:t>
            </a:r>
            <a:r>
              <a:rPr kumimoji="1"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model</a:t>
            </a:r>
            <a:endParaRPr kumimoji="1" lang="en-US" altLang="zh-CN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Self-guided</a:t>
            </a:r>
            <a:r>
              <a:rPr kumimoji="1" lang="zh-CN" altLang="en-US" sz="1600" b="1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selection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 remove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knowledge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representation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during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gated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selection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of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image</a:t>
            </a:r>
            <a:r>
              <a:rPr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features</a:t>
            </a:r>
            <a:endParaRPr lang="en-US" altLang="zh-CN" sz="16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kumimoji="1" lang="en-US" altLang="zh-CN" sz="1600" b="1" dirty="0">
                <a:latin typeface="Times New Roman" charset="0"/>
                <a:ea typeface="Times New Roman" charset="0"/>
                <a:cs typeface="Times New Roman" charset="0"/>
              </a:rPr>
              <a:t>Concatenation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:</a:t>
            </a:r>
            <a:r>
              <a:rPr kumimoji="1"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Simply</a:t>
            </a:r>
            <a:r>
              <a:rPr kumimoji="1"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concatenate</a:t>
            </a:r>
            <a:r>
              <a:rPr kumimoji="1"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the</a:t>
            </a:r>
            <a:r>
              <a:rPr kumimoji="1"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image</a:t>
            </a:r>
            <a:r>
              <a:rPr kumimoji="1"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feature</a:t>
            </a:r>
            <a:r>
              <a:rPr kumimoji="1"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and</a:t>
            </a:r>
            <a:r>
              <a:rPr kumimoji="1"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knowledge</a:t>
            </a:r>
            <a:r>
              <a:rPr kumimoji="1"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representation</a:t>
            </a:r>
            <a:r>
              <a:rPr kumimoji="1"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for</a:t>
            </a:r>
            <a:r>
              <a:rPr kumimoji="1" lang="zh-CN" altLang="en-US" sz="1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600" dirty="0" smtClean="0">
                <a:latin typeface="Times New Roman" charset="0"/>
                <a:ea typeface="Times New Roman" charset="0"/>
                <a:cs typeface="Times New Roman" charset="0"/>
              </a:rPr>
              <a:t>recognition</a:t>
            </a:r>
            <a:r>
              <a:rPr kumimoji="1" lang="en-US" altLang="zh-CN" sz="1600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2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</TotalTime>
  <Words>400</Words>
  <Application>Microsoft Office PowerPoint</Application>
  <PresentationFormat>全屏显示(4:3)</PresentationFormat>
  <Paragraphs>53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Gulim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Knowledge-Embedded Representation Learning  for Fine-Grained Image Recognition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Charleen Pong</dc:creator>
  <cp:lastModifiedBy>liu lingbo</cp:lastModifiedBy>
  <cp:revision>1452</cp:revision>
  <dcterms:created xsi:type="dcterms:W3CDTF">2015-06-04T06:09:19Z</dcterms:created>
  <dcterms:modified xsi:type="dcterms:W3CDTF">2019-02-13T00:19:36Z</dcterms:modified>
</cp:coreProperties>
</file>