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66" r:id="rId4"/>
    <p:sldId id="382" r:id="rId5"/>
    <p:sldId id="369" r:id="rId6"/>
    <p:sldId id="383" r:id="rId7"/>
    <p:sldId id="370" r:id="rId8"/>
    <p:sldId id="371" r:id="rId9"/>
    <p:sldId id="384" r:id="rId10"/>
    <p:sldId id="389" r:id="rId11"/>
    <p:sldId id="385" r:id="rId12"/>
    <p:sldId id="386" r:id="rId13"/>
    <p:sldId id="387" r:id="rId14"/>
    <p:sldId id="390" r:id="rId15"/>
    <p:sldId id="388" r:id="rId16"/>
    <p:sldId id="391" r:id="rId17"/>
    <p:sldId id="392" r:id="rId18"/>
    <p:sldId id="393" r:id="rId19"/>
    <p:sldId id="394" r:id="rId20"/>
    <p:sldId id="395" r:id="rId21"/>
    <p:sldId id="397" r:id="rId22"/>
    <p:sldId id="398" r:id="rId23"/>
    <p:sldId id="396" r:id="rId24"/>
    <p:sldId id="25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02060"/>
    <a:srgbClr val="4472C4"/>
    <a:srgbClr val="A5252C"/>
    <a:srgbClr val="FF7070"/>
    <a:srgbClr val="0000FF"/>
    <a:srgbClr val="50E3C2"/>
    <a:srgbClr val="7F7F7F"/>
    <a:srgbClr val="BA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87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68F64-DAE8-4184-856F-E012341EB7CE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BFD03-0F4C-44A0-8A67-F16B918BA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884C7-3D00-4ACC-AAFE-10FF5138A32E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39BE7-8B49-464D-9568-876066AFBB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24CF-4638-4086-AD42-5FD356D6542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以上为我此次答辩的全部内容，谢谢大家，请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各位老师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进行批评指正。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24CF-4638-4086-AD42-5FD356D6542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3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D975-FEB9-488E-AE61-91097055C4B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829-6A69-49EB-AAAD-EC600BF38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D975-FEB9-488E-AE61-91097055C4B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829-6A69-49EB-AAAD-EC600BF38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D975-FEB9-488E-AE61-91097055C4B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5829-6A69-49EB-AAAD-EC600BF386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875770" y="-14605"/>
            <a:ext cx="316230" cy="61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32880"/>
            <a:ext cx="3228975" cy="325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229610" y="6532880"/>
            <a:ext cx="8962390" cy="32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228975" y="494665"/>
            <a:ext cx="8647430" cy="100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``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/>
          <a:srcRect l="8675" t="22926" r="9030" b="21943"/>
          <a:stretch>
            <a:fillRect/>
          </a:stretch>
        </p:blipFill>
        <p:spPr>
          <a:xfrm>
            <a:off x="0" y="0"/>
            <a:ext cx="3182620" cy="74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BF92C87-A930-9CD2-16CA-D0E720FCF84F}"/>
              </a:ext>
            </a:extLst>
          </p:cNvPr>
          <p:cNvSpPr txBox="1"/>
          <p:nvPr/>
        </p:nvSpPr>
        <p:spPr>
          <a:xfrm>
            <a:off x="565531" y="1895350"/>
            <a:ext cx="11037453" cy="1767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全日制专业学位研究生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专业实习汇报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6C9353-B8B0-0716-F815-86E8088FD191}"/>
              </a:ext>
            </a:extLst>
          </p:cNvPr>
          <p:cNvGrpSpPr/>
          <p:nvPr/>
        </p:nvGrpSpPr>
        <p:grpSpPr>
          <a:xfrm>
            <a:off x="1923478" y="4088821"/>
            <a:ext cx="8282835" cy="400110"/>
            <a:chOff x="2390775" y="4189752"/>
            <a:chExt cx="7418389" cy="40011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79D1DD4-3015-9612-E26F-37FA48852C64}"/>
                </a:ext>
              </a:extLst>
            </p:cNvPr>
            <p:cNvSpPr txBox="1"/>
            <p:nvPr/>
          </p:nvSpPr>
          <p:spPr>
            <a:xfrm>
              <a:off x="4000500" y="4189752"/>
              <a:ext cx="449185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汇报人：刘力宁    指导教师：陈鹏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922E7E2-6D69-EEAF-8A41-6925F277E8C8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2390775" y="4374418"/>
              <a:ext cx="1609725" cy="15389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B14EBE2-0C00-50D3-17F1-7E741CD285F8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8492359" y="4374419"/>
              <a:ext cx="1316805" cy="15388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9EAB35A-256F-0711-6CFB-952E0CDD4E3B}"/>
              </a:ext>
            </a:extLst>
          </p:cNvPr>
          <p:cNvGrpSpPr/>
          <p:nvPr/>
        </p:nvGrpSpPr>
        <p:grpSpPr>
          <a:xfrm>
            <a:off x="577273" y="1688123"/>
            <a:ext cx="11037453" cy="3437792"/>
            <a:chOff x="1457325" y="2447398"/>
            <a:chExt cx="8953500" cy="239606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D9592BF-5D6E-903A-7F4B-187E6A05F161}"/>
                </a:ext>
              </a:extLst>
            </p:cNvPr>
            <p:cNvCxnSpPr/>
            <p:nvPr/>
          </p:nvCxnSpPr>
          <p:spPr>
            <a:xfrm>
              <a:off x="10401300" y="2447398"/>
              <a:ext cx="0" cy="2391302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3210570-3FFD-AFCC-AC1D-0186E70C121D}"/>
                </a:ext>
              </a:extLst>
            </p:cNvPr>
            <p:cNvCxnSpPr/>
            <p:nvPr/>
          </p:nvCxnSpPr>
          <p:spPr>
            <a:xfrm>
              <a:off x="1460500" y="2447398"/>
              <a:ext cx="0" cy="2391302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75472FB-60BB-B8C6-3523-80CA6B2F3B70}"/>
                </a:ext>
              </a:extLst>
            </p:cNvPr>
            <p:cNvCxnSpPr/>
            <p:nvPr/>
          </p:nvCxnSpPr>
          <p:spPr>
            <a:xfrm>
              <a:off x="1457325" y="4843463"/>
              <a:ext cx="8953500" cy="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F687FF0-B5AD-D1C9-0544-91921CD0EAF1}"/>
                </a:ext>
              </a:extLst>
            </p:cNvPr>
            <p:cNvCxnSpPr/>
            <p:nvPr/>
          </p:nvCxnSpPr>
          <p:spPr>
            <a:xfrm>
              <a:off x="1460500" y="2447398"/>
              <a:ext cx="5961062" cy="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B7AD1EF-BE06-8799-89BD-10D9427CD888}"/>
                </a:ext>
              </a:extLst>
            </p:cNvPr>
            <p:cNvCxnSpPr/>
            <p:nvPr/>
          </p:nvCxnSpPr>
          <p:spPr>
            <a:xfrm>
              <a:off x="7421562" y="2447398"/>
              <a:ext cx="2989263" cy="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85BC1-49AA-764C-A04F-F7C5F177E02D}"/>
              </a:ext>
            </a:extLst>
          </p:cNvPr>
          <p:cNvSpPr txBox="1"/>
          <p:nvPr/>
        </p:nvSpPr>
        <p:spPr>
          <a:xfrm>
            <a:off x="2512498" y="4589236"/>
            <a:ext cx="752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北京智行汇通科技有限公司   交通数据分析实习生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AB8443-188A-77D7-181C-853F38C84769}"/>
              </a:ext>
            </a:extLst>
          </p:cNvPr>
          <p:cNvSpPr txBox="1"/>
          <p:nvPr/>
        </p:nvSpPr>
        <p:spPr>
          <a:xfrm>
            <a:off x="5089029" y="5911768"/>
            <a:ext cx="20139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700" dirty="0"/>
              <a:t>2022</a:t>
            </a:r>
            <a:r>
              <a:rPr lang="zh-CN" altLang="en-US" sz="1700" dirty="0"/>
              <a:t>年</a:t>
            </a:r>
            <a:r>
              <a:rPr lang="en-US" altLang="zh-CN" sz="1700" dirty="0"/>
              <a:t>10</a:t>
            </a:r>
            <a:r>
              <a:rPr lang="zh-CN" altLang="en-US" sz="1700" dirty="0"/>
              <a:t>月</a:t>
            </a:r>
            <a:r>
              <a:rPr lang="en-US" altLang="zh-CN" sz="1700" dirty="0"/>
              <a:t>17</a:t>
            </a:r>
            <a:r>
              <a:rPr lang="zh-CN" altLang="en-US" sz="1700" dirty="0"/>
              <a:t>日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469B67-D6BF-2B09-9DB2-508B9E50B472}"/>
              </a:ext>
            </a:extLst>
          </p:cNvPr>
          <p:cNvSpPr/>
          <p:nvPr/>
        </p:nvSpPr>
        <p:spPr>
          <a:xfrm>
            <a:off x="666603" y="713384"/>
            <a:ext cx="7876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建模仿真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C48C75-463A-6A5C-A6B0-42ABD916DD5D}"/>
              </a:ext>
            </a:extLst>
          </p:cNvPr>
          <p:cNvSpPr txBox="1"/>
          <p:nvPr/>
        </p:nvSpPr>
        <p:spPr>
          <a:xfrm>
            <a:off x="1026500" y="1175049"/>
            <a:ext cx="10623307" cy="113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河北保定市中心城区路网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作为研究路网，覆盖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120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余个交叉口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余条路段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。研究路段涵盖多种道路等级，包括：主干路、次干路、支路等。不同道路具有不同车道数，以双向四车道和双向六车道最为普遍。在此基础上，使用交通仿真工具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建立城市道路仿真环境。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8A1638-C302-57CC-217A-CCDE5974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92" y="2458159"/>
            <a:ext cx="2935181" cy="36864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661816-FB8F-37BB-C97D-722513BC3C3E}"/>
              </a:ext>
            </a:extLst>
          </p:cNvPr>
          <p:cNvGrpSpPr/>
          <p:nvPr/>
        </p:nvGrpSpPr>
        <p:grpSpPr>
          <a:xfrm>
            <a:off x="1939495" y="2458159"/>
            <a:ext cx="5015979" cy="3686457"/>
            <a:chOff x="1939495" y="2458159"/>
            <a:chExt cx="5015979" cy="368645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65C73B7-A39D-AE7E-8D20-8E305B8E6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9495" y="2458159"/>
              <a:ext cx="2998752" cy="368645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A1B3ABE9-9D3A-65E3-5C92-E76981E46EEB}"/>
                </a:ext>
              </a:extLst>
            </p:cNvPr>
            <p:cNvSpPr/>
            <p:nvPr/>
          </p:nvSpPr>
          <p:spPr>
            <a:xfrm>
              <a:off x="5175793" y="4178033"/>
              <a:ext cx="1771853" cy="576748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FE17136-8C9B-B83F-30B8-E5D9A4114CB2}"/>
                </a:ext>
              </a:extLst>
            </p:cNvPr>
            <p:cNvSpPr txBox="1"/>
            <p:nvPr/>
          </p:nvSpPr>
          <p:spPr>
            <a:xfrm>
              <a:off x="5028683" y="3579503"/>
              <a:ext cx="19267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研究路网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空间分布图构建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95B767-949D-8C96-6FBB-6B5542BE45AD}"/>
              </a:ext>
            </a:extLst>
          </p:cNvPr>
          <p:cNvGrpSpPr/>
          <p:nvPr/>
        </p:nvGrpSpPr>
        <p:grpSpPr>
          <a:xfrm>
            <a:off x="4938247" y="2458158"/>
            <a:ext cx="5091690" cy="3686457"/>
            <a:chOff x="4938247" y="2458159"/>
            <a:chExt cx="5091690" cy="3686457"/>
          </a:xfrm>
        </p:grpSpPr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81023BF3-0FEB-2F78-BA19-40523E80572B}"/>
                </a:ext>
              </a:extLst>
            </p:cNvPr>
            <p:cNvSpPr/>
            <p:nvPr/>
          </p:nvSpPr>
          <p:spPr>
            <a:xfrm>
              <a:off x="5167965" y="4164279"/>
              <a:ext cx="1771853" cy="576748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EAB7E26-A40B-221B-D26B-06C6BA0F7CD4}"/>
                </a:ext>
              </a:extLst>
            </p:cNvPr>
            <p:cNvSpPr txBox="1"/>
            <p:nvPr/>
          </p:nvSpPr>
          <p:spPr>
            <a:xfrm>
              <a:off x="4938247" y="3579503"/>
              <a:ext cx="19267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研究路网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仿真环境构建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579FB51-9B8C-BB61-5C71-2DCDE85A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4756" y="2458159"/>
              <a:ext cx="2935181" cy="368645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21026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-0.42761 -3.33333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469B67-D6BF-2B09-9DB2-508B9E50B472}"/>
              </a:ext>
            </a:extLst>
          </p:cNvPr>
          <p:cNvSpPr/>
          <p:nvPr/>
        </p:nvSpPr>
        <p:spPr>
          <a:xfrm>
            <a:off x="666603" y="713384"/>
            <a:ext cx="7876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数据挖掘（交叉口车辆检测数据）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C48C75-463A-6A5C-A6B0-42ABD916DD5D}"/>
              </a:ext>
            </a:extLst>
          </p:cNvPr>
          <p:cNvSpPr txBox="1"/>
          <p:nvPr/>
        </p:nvSpPr>
        <p:spPr>
          <a:xfrm>
            <a:off x="1026500" y="1175049"/>
            <a:ext cx="10623307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对交叉口车辆检测数据进行还原。交叉口车辆检测面向保定市信号交叉口，包括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途经时间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交叉口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车道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等数据信息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47C133A-7A16-0D7A-BD6D-F4B80470F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20536"/>
              </p:ext>
            </p:extLst>
          </p:nvPr>
        </p:nvGraphicFramePr>
        <p:xfrm>
          <a:off x="1105455" y="2170678"/>
          <a:ext cx="10234898" cy="32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561">
                  <a:extLst>
                    <a:ext uri="{9D8B030D-6E8A-4147-A177-3AD203B41FA5}">
                      <a16:colId xmlns:a16="http://schemas.microsoft.com/office/drawing/2014/main" val="2305294039"/>
                    </a:ext>
                  </a:extLst>
                </a:gridCol>
                <a:gridCol w="1907470">
                  <a:extLst>
                    <a:ext uri="{9D8B030D-6E8A-4147-A177-3AD203B41FA5}">
                      <a16:colId xmlns:a16="http://schemas.microsoft.com/office/drawing/2014/main" val="1630759383"/>
                    </a:ext>
                  </a:extLst>
                </a:gridCol>
                <a:gridCol w="1907470">
                  <a:extLst>
                    <a:ext uri="{9D8B030D-6E8A-4147-A177-3AD203B41FA5}">
                      <a16:colId xmlns:a16="http://schemas.microsoft.com/office/drawing/2014/main" val="2641695614"/>
                    </a:ext>
                  </a:extLst>
                </a:gridCol>
                <a:gridCol w="2166738">
                  <a:extLst>
                    <a:ext uri="{9D8B030D-6E8A-4147-A177-3AD203B41FA5}">
                      <a16:colId xmlns:a16="http://schemas.microsoft.com/office/drawing/2014/main" val="3961245928"/>
                    </a:ext>
                  </a:extLst>
                </a:gridCol>
                <a:gridCol w="2092659">
                  <a:extLst>
                    <a:ext uri="{9D8B030D-6E8A-4147-A177-3AD203B41FA5}">
                      <a16:colId xmlns:a16="http://schemas.microsoft.com/office/drawing/2014/main" val="2791507638"/>
                    </a:ext>
                  </a:extLst>
                </a:gridCol>
              </a:tblGrid>
              <a:tr h="48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车牌号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途经时间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交叉口</a:t>
                      </a:r>
                      <a:r>
                        <a:rPr lang="en-US" altLang="zh-CN" sz="14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车道</a:t>
                      </a:r>
                      <a:r>
                        <a:rPr lang="en-US" altLang="zh-CN" sz="14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96035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冀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F038Q0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16:35:52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137801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137801_1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2021/9/1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450100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冀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F038Q0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16:37:59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137802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137802_2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2021/9/1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451520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冀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F038Q0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16:38:42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137803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137803_3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2021/9/1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588880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冀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F038Q0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16:41:06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137804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137804_0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2021/9/1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785651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冀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F038U9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17:26:40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186014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186014_0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2021/9/1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972264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48937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CAACDDB-AA71-2239-5108-1D6AE29B9394}"/>
              </a:ext>
            </a:extLst>
          </p:cNvPr>
          <p:cNvSpPr txBox="1"/>
          <p:nvPr/>
        </p:nvSpPr>
        <p:spPr>
          <a:xfrm>
            <a:off x="4452988" y="5513674"/>
            <a:ext cx="3286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交叉口车辆检测原始数据部分示例</a:t>
            </a:r>
          </a:p>
        </p:txBody>
      </p:sp>
    </p:spTree>
    <p:extLst>
      <p:ext uri="{BB962C8B-B14F-4D97-AF65-F5344CB8AC3E}">
        <p14:creationId xmlns:p14="http://schemas.microsoft.com/office/powerpoint/2010/main" val="1018172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94B55E-21EF-D6EB-8FC9-7CA3662DE2F1}"/>
              </a:ext>
            </a:extLst>
          </p:cNvPr>
          <p:cNvSpPr/>
          <p:nvPr/>
        </p:nvSpPr>
        <p:spPr>
          <a:xfrm>
            <a:off x="666604" y="713384"/>
            <a:ext cx="7410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数据挖掘（交叉口车辆检测数据）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2951EC-1C0E-274F-1B1E-509B2C6695ED}"/>
              </a:ext>
            </a:extLst>
          </p:cNvPr>
          <p:cNvSpPr txBox="1"/>
          <p:nvPr/>
        </p:nvSpPr>
        <p:spPr>
          <a:xfrm>
            <a:off x="1026500" y="1175049"/>
            <a:ext cx="10623307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通过交叉口检测数据，还原车辆行驶路径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，以车辆“冀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FH08H1”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为例，其路径为“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9→52 → 15 → 20 →64 →31 →73 →74 →75 →81 →85”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，具体如下：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383590C-D408-FF54-0966-8C5CE25A6627}"/>
              </a:ext>
            </a:extLst>
          </p:cNvPr>
          <p:cNvGrpSpPr/>
          <p:nvPr/>
        </p:nvGrpSpPr>
        <p:grpSpPr>
          <a:xfrm>
            <a:off x="1907031" y="2159330"/>
            <a:ext cx="3014446" cy="3869796"/>
            <a:chOff x="5242278" y="3390740"/>
            <a:chExt cx="2365601" cy="303684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960A10F-BF14-5516-E44E-C304639DB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55" t="29364" r="42484" b="17460"/>
            <a:stretch/>
          </p:blipFill>
          <p:spPr>
            <a:xfrm>
              <a:off x="5242278" y="3390740"/>
              <a:ext cx="2365601" cy="303684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D3977CE-2718-4D6A-0B6A-AB0B72E36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8658" y="4146528"/>
              <a:ext cx="163889" cy="1748297"/>
            </a:xfrm>
            <a:prstGeom prst="straightConnector1">
              <a:avLst/>
            </a:prstGeom>
            <a:ln w="38100">
              <a:solidFill>
                <a:srgbClr val="A525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6746A2B-6076-8E22-709C-461789E87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658" y="4128075"/>
              <a:ext cx="1574870" cy="18453"/>
            </a:xfrm>
            <a:prstGeom prst="straightConnector1">
              <a:avLst/>
            </a:prstGeom>
            <a:ln w="38100">
              <a:solidFill>
                <a:srgbClr val="A525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48ADC6-FA6E-B8E3-9086-692DF6F1E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7019" y="3685197"/>
              <a:ext cx="0" cy="442879"/>
            </a:xfrm>
            <a:prstGeom prst="straightConnector1">
              <a:avLst/>
            </a:prstGeom>
            <a:ln w="38100">
              <a:solidFill>
                <a:srgbClr val="A525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121A72-C33C-CC8D-D2E9-FC4DAB5DFB01}"/>
              </a:ext>
            </a:extLst>
          </p:cNvPr>
          <p:cNvGrpSpPr/>
          <p:nvPr/>
        </p:nvGrpSpPr>
        <p:grpSpPr>
          <a:xfrm>
            <a:off x="7170257" y="2159330"/>
            <a:ext cx="3014446" cy="3869796"/>
            <a:chOff x="8590904" y="3390740"/>
            <a:chExt cx="2626149" cy="310385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0AB9407-614C-DC84-5131-4D910417C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357" r="18581"/>
            <a:stretch/>
          </p:blipFill>
          <p:spPr>
            <a:xfrm>
              <a:off x="8590904" y="3390740"/>
              <a:ext cx="2626149" cy="310385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105BC6C-DB29-A739-05FD-D2B8AFF651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2461" y="4208484"/>
              <a:ext cx="102711" cy="1922067"/>
            </a:xfrm>
            <a:prstGeom prst="straightConnector1">
              <a:avLst/>
            </a:prstGeom>
            <a:ln w="38100">
              <a:solidFill>
                <a:srgbClr val="A525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BDFE43C-5785-2049-B368-AB161B55F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2461" y="4176497"/>
              <a:ext cx="1433512" cy="43088"/>
            </a:xfrm>
            <a:prstGeom prst="straightConnector1">
              <a:avLst/>
            </a:prstGeom>
            <a:ln w="38100">
              <a:solidFill>
                <a:srgbClr val="A525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DFF0B3C-E2CA-AD5E-6485-CED42A797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10256" y="3698682"/>
              <a:ext cx="23772" cy="477815"/>
            </a:xfrm>
            <a:prstGeom prst="straightConnector1">
              <a:avLst/>
            </a:prstGeom>
            <a:ln w="38100">
              <a:solidFill>
                <a:srgbClr val="A525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1289ACE-A3E9-6DAD-7C53-B4E5E01865DB}"/>
              </a:ext>
            </a:extLst>
          </p:cNvPr>
          <p:cNvSpPr/>
          <p:nvPr/>
        </p:nvSpPr>
        <p:spPr>
          <a:xfrm>
            <a:off x="5175793" y="3810481"/>
            <a:ext cx="1771853" cy="57674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C950DA-3CAD-7062-1DC6-5C2DE09F6174}"/>
              </a:ext>
            </a:extLst>
          </p:cNvPr>
          <p:cNvSpPr txBox="1"/>
          <p:nvPr/>
        </p:nvSpPr>
        <p:spPr>
          <a:xfrm>
            <a:off x="5028683" y="3471927"/>
            <a:ext cx="1926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车辆行驶路径还原</a:t>
            </a:r>
          </a:p>
        </p:txBody>
      </p:sp>
    </p:spTree>
    <p:extLst>
      <p:ext uri="{BB962C8B-B14F-4D97-AF65-F5344CB8AC3E}">
        <p14:creationId xmlns:p14="http://schemas.microsoft.com/office/powerpoint/2010/main" val="4573829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414DA2-1EE0-FDA8-8CDC-B1C9DFBAAB9B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数据挖掘（交叉口信号控制方案）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E577A9-C626-C1A6-1339-DD7206838AEB}"/>
              </a:ext>
            </a:extLst>
          </p:cNvPr>
          <p:cNvSpPr txBox="1"/>
          <p:nvPr/>
        </p:nvSpPr>
        <p:spPr>
          <a:xfrm>
            <a:off x="1026500" y="1175049"/>
            <a:ext cx="10623307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还原交叉口信号控制方案，包含信号交叉口的各信号控制参数，包括：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周期时长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绿灯时间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等数据信息。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88E7FF-57E4-2BD8-71A1-D6E827C1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8" y="2069824"/>
            <a:ext cx="10529219" cy="40747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F0404B9-485C-DB8E-87E5-D373108318E4}"/>
              </a:ext>
            </a:extLst>
          </p:cNvPr>
          <p:cNvSpPr txBox="1"/>
          <p:nvPr/>
        </p:nvSpPr>
        <p:spPr>
          <a:xfrm>
            <a:off x="4555542" y="6090826"/>
            <a:ext cx="3565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交叉口信号控制原始数据部分示例</a:t>
            </a:r>
          </a:p>
        </p:txBody>
      </p:sp>
    </p:spTree>
    <p:extLst>
      <p:ext uri="{BB962C8B-B14F-4D97-AF65-F5344CB8AC3E}">
        <p14:creationId xmlns:p14="http://schemas.microsoft.com/office/powerpoint/2010/main" val="1026969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024391-E076-EBE3-9064-8464E7630A9A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数据挖掘（交叉口信号控制方案）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443B58-08E7-4167-0316-10BC8FC7AE7F}"/>
              </a:ext>
            </a:extLst>
          </p:cNvPr>
          <p:cNvSpPr txBox="1"/>
          <p:nvPr/>
        </p:nvSpPr>
        <p:spPr>
          <a:xfrm>
            <a:off x="1026500" y="1175049"/>
            <a:ext cx="10623307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通过交叉口信号控制方案，还原各交叉口控制方案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号交叉口为例，输出其控制方案，并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将此方案赋值于仿真环境中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BA20CD6-FFCD-74A0-A627-2132AED142CF}"/>
              </a:ext>
            </a:extLst>
          </p:cNvPr>
          <p:cNvGrpSpPr/>
          <p:nvPr/>
        </p:nvGrpSpPr>
        <p:grpSpPr>
          <a:xfrm>
            <a:off x="2256795" y="1931872"/>
            <a:ext cx="7678409" cy="4120833"/>
            <a:chOff x="2256795" y="1931872"/>
            <a:chExt cx="7678409" cy="4120833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05ABF80-E07A-2DA2-BBC9-B233493C6887}"/>
                </a:ext>
              </a:extLst>
            </p:cNvPr>
            <p:cNvGrpSpPr/>
            <p:nvPr/>
          </p:nvGrpSpPr>
          <p:grpSpPr>
            <a:xfrm>
              <a:off x="2256795" y="1931872"/>
              <a:ext cx="7678409" cy="3680029"/>
              <a:chOff x="2622038" y="2054072"/>
              <a:chExt cx="6744250" cy="307915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B0C46-F264-6796-251A-1DE47C96902B}"/>
                  </a:ext>
                </a:extLst>
              </p:cNvPr>
              <p:cNvSpPr/>
              <p:nvPr/>
            </p:nvSpPr>
            <p:spPr>
              <a:xfrm>
                <a:off x="2622038" y="2838470"/>
                <a:ext cx="1652400" cy="1080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01FC2CA-AB3F-398F-9A29-1A86C838D430}"/>
                  </a:ext>
                </a:extLst>
              </p:cNvPr>
              <p:cNvSpPr/>
              <p:nvPr/>
            </p:nvSpPr>
            <p:spPr>
              <a:xfrm>
                <a:off x="4275151" y="2838470"/>
                <a:ext cx="93600" cy="10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BD53C1-9807-8A25-AB51-2B120CC16D3D}"/>
                  </a:ext>
                </a:extLst>
              </p:cNvPr>
              <p:cNvSpPr/>
              <p:nvPr/>
            </p:nvSpPr>
            <p:spPr>
              <a:xfrm>
                <a:off x="4365154" y="2838470"/>
                <a:ext cx="1101600" cy="1080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82B6246-98DE-EEA6-3DE2-684176A04E0F}"/>
                  </a:ext>
                </a:extLst>
              </p:cNvPr>
              <p:cNvSpPr/>
              <p:nvPr/>
            </p:nvSpPr>
            <p:spPr>
              <a:xfrm>
                <a:off x="5466251" y="2838470"/>
                <a:ext cx="93600" cy="10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27D57D-AD2F-9BE9-04B3-85B068FE294E}"/>
                  </a:ext>
                </a:extLst>
              </p:cNvPr>
              <p:cNvSpPr/>
              <p:nvPr/>
            </p:nvSpPr>
            <p:spPr>
              <a:xfrm>
                <a:off x="5558381" y="2838470"/>
                <a:ext cx="154800" cy="10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27137A-2564-E685-660A-1263FE375207}"/>
                  </a:ext>
                </a:extLst>
              </p:cNvPr>
              <p:cNvSpPr/>
              <p:nvPr/>
            </p:nvSpPr>
            <p:spPr>
              <a:xfrm>
                <a:off x="5704864" y="2838470"/>
                <a:ext cx="2080800" cy="1080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5D3996-A4E9-6407-0387-A61AC777A0B2}"/>
                  </a:ext>
                </a:extLst>
              </p:cNvPr>
              <p:cNvSpPr/>
              <p:nvPr/>
            </p:nvSpPr>
            <p:spPr>
              <a:xfrm>
                <a:off x="7786837" y="2837183"/>
                <a:ext cx="93600" cy="10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AD3F4A5-5A15-3AAD-BF65-08C52939CB1E}"/>
                  </a:ext>
                </a:extLst>
              </p:cNvPr>
              <p:cNvSpPr/>
              <p:nvPr/>
            </p:nvSpPr>
            <p:spPr>
              <a:xfrm>
                <a:off x="7878761" y="2837183"/>
                <a:ext cx="1224000" cy="1080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D6E2F4A-068C-415A-E031-AD6A3F531E34}"/>
                  </a:ext>
                </a:extLst>
              </p:cNvPr>
              <p:cNvSpPr/>
              <p:nvPr/>
            </p:nvSpPr>
            <p:spPr>
              <a:xfrm>
                <a:off x="9101692" y="2837183"/>
                <a:ext cx="93600" cy="10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24BFED-E23F-FAF2-92CA-821129B4C4FE}"/>
                  </a:ext>
                </a:extLst>
              </p:cNvPr>
              <p:cNvSpPr/>
              <p:nvPr/>
            </p:nvSpPr>
            <p:spPr>
              <a:xfrm>
                <a:off x="9194380" y="2837183"/>
                <a:ext cx="154800" cy="107970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2264CD3-BC1A-28F6-9546-CA5674E2122C}"/>
                  </a:ext>
                </a:extLst>
              </p:cNvPr>
              <p:cNvSpPr/>
              <p:nvPr/>
            </p:nvSpPr>
            <p:spPr>
              <a:xfrm>
                <a:off x="5697191" y="3916891"/>
                <a:ext cx="2087306" cy="1080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4279709-EE02-0124-B51E-07F8741A6922}"/>
                  </a:ext>
                </a:extLst>
              </p:cNvPr>
              <p:cNvSpPr/>
              <p:nvPr/>
            </p:nvSpPr>
            <p:spPr>
              <a:xfrm>
                <a:off x="7785216" y="3916389"/>
                <a:ext cx="90518" cy="10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3AC6A2-BABD-0099-90B7-20AFCF08450B}"/>
                  </a:ext>
                </a:extLst>
              </p:cNvPr>
              <p:cNvSpPr/>
              <p:nvPr/>
            </p:nvSpPr>
            <p:spPr>
              <a:xfrm>
                <a:off x="7875735" y="3914008"/>
                <a:ext cx="1227018" cy="1080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2D93572-A00E-D200-747F-7ECCD3599994}"/>
                  </a:ext>
                </a:extLst>
              </p:cNvPr>
              <p:cNvSpPr/>
              <p:nvPr/>
            </p:nvSpPr>
            <p:spPr>
              <a:xfrm>
                <a:off x="9101691" y="3914008"/>
                <a:ext cx="95940" cy="10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06E58EF-F2A2-3A07-8A7B-73C7515EC407}"/>
                  </a:ext>
                </a:extLst>
              </p:cNvPr>
              <p:cNvSpPr/>
              <p:nvPr/>
            </p:nvSpPr>
            <p:spPr>
              <a:xfrm>
                <a:off x="9197632" y="3914009"/>
                <a:ext cx="151547" cy="10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578F8A-270B-E918-DD9B-2C862C0C67DA}"/>
                  </a:ext>
                </a:extLst>
              </p:cNvPr>
              <p:cNvSpPr/>
              <p:nvPr/>
            </p:nvSpPr>
            <p:spPr>
              <a:xfrm>
                <a:off x="2622038" y="3918470"/>
                <a:ext cx="2080800" cy="1080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18AE81F-5620-6738-DFC1-B94CE364FA7C}"/>
                  </a:ext>
                </a:extLst>
              </p:cNvPr>
              <p:cNvSpPr/>
              <p:nvPr/>
            </p:nvSpPr>
            <p:spPr>
              <a:xfrm>
                <a:off x="4705369" y="3918470"/>
                <a:ext cx="93600" cy="10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3FDDEF3-786A-2FC7-E5AC-54DED7423449}"/>
                  </a:ext>
                </a:extLst>
              </p:cNvPr>
              <p:cNvSpPr/>
              <p:nvPr/>
            </p:nvSpPr>
            <p:spPr>
              <a:xfrm>
                <a:off x="4797717" y="3918770"/>
                <a:ext cx="673200" cy="1080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949DD6B-5EEA-1BE9-6264-32BFEC0122B6}"/>
                  </a:ext>
                </a:extLst>
              </p:cNvPr>
              <p:cNvSpPr/>
              <p:nvPr/>
            </p:nvSpPr>
            <p:spPr>
              <a:xfrm>
                <a:off x="5463586" y="3918470"/>
                <a:ext cx="92200" cy="10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45344D7-5553-6B25-3A6E-FE386DF3FB27}"/>
                  </a:ext>
                </a:extLst>
              </p:cNvPr>
              <p:cNvSpPr/>
              <p:nvPr/>
            </p:nvSpPr>
            <p:spPr>
              <a:xfrm>
                <a:off x="5555787" y="3918470"/>
                <a:ext cx="153592" cy="10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8421616-4704-2CF2-C3C4-6A7006CF1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860" y="2698130"/>
                <a:ext cx="0" cy="24350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7FEE75-ECC9-E64E-D1C3-148A9766BB46}"/>
                  </a:ext>
                </a:extLst>
              </p:cNvPr>
              <p:cNvSpPr txBox="1"/>
              <p:nvPr/>
            </p:nvSpPr>
            <p:spPr>
              <a:xfrm>
                <a:off x="3097031" y="3089962"/>
                <a:ext cx="79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Phase=8</a:t>
                </a:r>
              </a:p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G=54s</a:t>
                </a:r>
                <a:endPara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D3EB817-B65A-4BF8-C2A1-5E8DB4855E86}"/>
                  </a:ext>
                </a:extLst>
              </p:cNvPr>
              <p:cNvSpPr txBox="1"/>
              <p:nvPr/>
            </p:nvSpPr>
            <p:spPr>
              <a:xfrm>
                <a:off x="4536375" y="3089962"/>
                <a:ext cx="79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Phase=7</a:t>
                </a:r>
              </a:p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G=36s</a:t>
                </a:r>
                <a:endPara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B5BB40A-40B1-4F9E-3E4F-FB6BD0E80A8D}"/>
                  </a:ext>
                </a:extLst>
              </p:cNvPr>
              <p:cNvSpPr txBox="1"/>
              <p:nvPr/>
            </p:nvSpPr>
            <p:spPr>
              <a:xfrm>
                <a:off x="6413080" y="3092045"/>
                <a:ext cx="79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Phase=2</a:t>
                </a:r>
              </a:p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G=68s</a:t>
                </a:r>
                <a:endPara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11DE56F-A295-FD33-7071-D79CAEFA8EF2}"/>
                  </a:ext>
                </a:extLst>
              </p:cNvPr>
              <p:cNvSpPr txBox="1"/>
              <p:nvPr/>
            </p:nvSpPr>
            <p:spPr>
              <a:xfrm>
                <a:off x="8087857" y="3083773"/>
                <a:ext cx="79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Phase=1</a:t>
                </a:r>
              </a:p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G=40s</a:t>
                </a:r>
                <a:endPara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726B7FF-5860-0AAB-8A30-A6C9CFD83C97}"/>
                  </a:ext>
                </a:extLst>
              </p:cNvPr>
              <p:cNvSpPr txBox="1"/>
              <p:nvPr/>
            </p:nvSpPr>
            <p:spPr>
              <a:xfrm>
                <a:off x="6404174" y="4152646"/>
                <a:ext cx="79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Phase=6</a:t>
                </a:r>
              </a:p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G=68s</a:t>
                </a:r>
                <a:endPara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F1A944-9EDF-4774-19B7-25AFA1D9489A}"/>
                  </a:ext>
                </a:extLst>
              </p:cNvPr>
              <p:cNvSpPr txBox="1"/>
              <p:nvPr/>
            </p:nvSpPr>
            <p:spPr>
              <a:xfrm>
                <a:off x="8113432" y="4143673"/>
                <a:ext cx="79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Phase=5</a:t>
                </a:r>
              </a:p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G=40s</a:t>
                </a:r>
                <a:endPara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32D2A23-4C62-BE37-FFF3-6474B807AD46}"/>
                  </a:ext>
                </a:extLst>
              </p:cNvPr>
              <p:cNvSpPr txBox="1"/>
              <p:nvPr/>
            </p:nvSpPr>
            <p:spPr>
              <a:xfrm>
                <a:off x="3335045" y="4196860"/>
                <a:ext cx="79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Phase=4</a:t>
                </a:r>
              </a:p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G=68s</a:t>
                </a:r>
                <a:endPara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357975-5597-815D-64BE-261733EC321D}"/>
                  </a:ext>
                </a:extLst>
              </p:cNvPr>
              <p:cNvSpPr txBox="1"/>
              <p:nvPr/>
            </p:nvSpPr>
            <p:spPr>
              <a:xfrm>
                <a:off x="4760016" y="4192398"/>
                <a:ext cx="79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Phase=3</a:t>
                </a:r>
              </a:p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G=22s</a:t>
                </a:r>
                <a:endPara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B0E6F206-2DE6-C232-F75A-411CB903B5AD}"/>
                  </a:ext>
                </a:extLst>
              </p:cNvPr>
              <p:cNvCxnSpPr/>
              <p:nvPr/>
            </p:nvCxnSpPr>
            <p:spPr>
              <a:xfrm>
                <a:off x="2631563" y="2469354"/>
                <a:ext cx="0" cy="377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C5F32FC-4CFA-BC59-5ECD-A46A9205D3D2}"/>
                  </a:ext>
                </a:extLst>
              </p:cNvPr>
              <p:cNvCxnSpPr/>
              <p:nvPr/>
            </p:nvCxnSpPr>
            <p:spPr>
              <a:xfrm>
                <a:off x="9349106" y="2456109"/>
                <a:ext cx="0" cy="377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F78984C6-4D7F-42E9-374B-4FB0D9A5D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038" y="2606762"/>
                <a:ext cx="67270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51AAD2D-8980-9FFE-0397-E15165489B8F}"/>
                  </a:ext>
                </a:extLst>
              </p:cNvPr>
              <p:cNvSpPr txBox="1"/>
              <p:nvPr/>
            </p:nvSpPr>
            <p:spPr>
              <a:xfrm>
                <a:off x="5331786" y="2268827"/>
                <a:ext cx="10454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Cycle=220s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5BC82B-6E91-3AF9-905B-3692D2B26902}"/>
                  </a:ext>
                </a:extLst>
              </p:cNvPr>
              <p:cNvSpPr txBox="1"/>
              <p:nvPr/>
            </p:nvSpPr>
            <p:spPr>
              <a:xfrm>
                <a:off x="8024254" y="2054072"/>
                <a:ext cx="1342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Yellow-time=3s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All-red-time=5s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60B7AA9-D71E-2546-843F-0B1C52BEA271}"/>
                </a:ext>
              </a:extLst>
            </p:cNvPr>
            <p:cNvSpPr txBox="1"/>
            <p:nvPr/>
          </p:nvSpPr>
          <p:spPr>
            <a:xfrm>
              <a:off x="4533798" y="5714151"/>
              <a:ext cx="35652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号交叉口信号控制方案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D4E7858-26E1-1960-81FB-4F2802B57284}"/>
              </a:ext>
            </a:extLst>
          </p:cNvPr>
          <p:cNvGrpSpPr/>
          <p:nvPr/>
        </p:nvGrpSpPr>
        <p:grpSpPr>
          <a:xfrm>
            <a:off x="1921019" y="2133505"/>
            <a:ext cx="8534251" cy="4178545"/>
            <a:chOff x="1669894" y="2079579"/>
            <a:chExt cx="8534251" cy="417854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7DFCD9F-F56B-0455-AC08-250B42B17501}"/>
                </a:ext>
              </a:extLst>
            </p:cNvPr>
            <p:cNvGrpSpPr/>
            <p:nvPr/>
          </p:nvGrpSpPr>
          <p:grpSpPr>
            <a:xfrm>
              <a:off x="1669894" y="2079579"/>
              <a:ext cx="8534251" cy="3992487"/>
              <a:chOff x="4336947" y="3069380"/>
              <a:chExt cx="7373120" cy="3253787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E2E18186-EC01-E17A-119B-97293798F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36947" y="3069380"/>
                <a:ext cx="1134349" cy="1080000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D2DA2975-995E-87CF-C9FA-8F20ACA65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3341" y="3069381"/>
                <a:ext cx="1134349" cy="1062430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B677508-75C8-6EF1-2373-78DEF966F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9735" y="3069381"/>
                <a:ext cx="1137004" cy="1062430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9FE72B1D-4BA5-6B59-D00E-72084790B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8784" y="3069380"/>
                <a:ext cx="1230455" cy="1062430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C70BD519-B75B-6025-D4BB-AA5C8A8D4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1284" y="3069380"/>
                <a:ext cx="1206234" cy="1043380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C08D1A64-CA0F-73A1-414D-0A60B18A5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7020" y="3069380"/>
                <a:ext cx="1173047" cy="1052906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45FDBED3-7134-1940-BA2D-1A2CA7E5B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6947" y="4699694"/>
                <a:ext cx="1134349" cy="1080000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712CC250-79C2-9A80-525E-4CF213B5A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3341" y="4699694"/>
                <a:ext cx="1130510" cy="1079999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B2832F4C-D22A-7D1E-EF49-8C1BCF5C5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45896" y="4699694"/>
                <a:ext cx="1137004" cy="107999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87EA4EF4-28EC-1A14-E5D7-5B9953195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4945" y="4699694"/>
                <a:ext cx="1225406" cy="107999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B6AE1322-8C2E-C2D4-EE60-89267F353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55698" y="4669912"/>
                <a:ext cx="1206234" cy="1109779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3420DA91-82F8-B3C4-199E-B1820653B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30484" y="4669911"/>
                <a:ext cx="1173048" cy="1109779"/>
              </a:xfrm>
              <a:prstGeom prst="rect">
                <a:avLst/>
              </a:prstGeom>
            </p:spPr>
          </p:pic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A353152-3FBE-E9C1-A249-9A788B31292B}"/>
                  </a:ext>
                </a:extLst>
              </p:cNvPr>
              <p:cNvSpPr txBox="1"/>
              <p:nvPr/>
            </p:nvSpPr>
            <p:spPr>
              <a:xfrm>
                <a:off x="4484499" y="4150124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1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54s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8A73F89-8F4C-537C-1E33-C968D9F472D2}"/>
                  </a:ext>
                </a:extLst>
              </p:cNvPr>
              <p:cNvSpPr txBox="1"/>
              <p:nvPr/>
            </p:nvSpPr>
            <p:spPr>
              <a:xfrm>
                <a:off x="5612596" y="4156218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2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A4EB7B7-4B0B-D81F-3311-E8A35658AC33}"/>
                  </a:ext>
                </a:extLst>
              </p:cNvPr>
              <p:cNvSpPr txBox="1"/>
              <p:nvPr/>
            </p:nvSpPr>
            <p:spPr>
              <a:xfrm>
                <a:off x="6857120" y="4150124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3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ECF9233-06AB-AF4E-0718-2B89B4BF1800}"/>
                  </a:ext>
                </a:extLst>
              </p:cNvPr>
              <p:cNvSpPr txBox="1"/>
              <p:nvPr/>
            </p:nvSpPr>
            <p:spPr>
              <a:xfrm>
                <a:off x="8157862" y="4146693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4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A4D395A-0638-736F-C7C0-C4DC0AB25BD1}"/>
                  </a:ext>
                </a:extLst>
              </p:cNvPr>
              <p:cNvSpPr txBox="1"/>
              <p:nvPr/>
            </p:nvSpPr>
            <p:spPr>
              <a:xfrm>
                <a:off x="9444779" y="4112760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5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22s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338B01E-34A1-84B7-F34F-67EF40E6176C}"/>
                  </a:ext>
                </a:extLst>
              </p:cNvPr>
              <p:cNvSpPr txBox="1"/>
              <p:nvPr/>
            </p:nvSpPr>
            <p:spPr>
              <a:xfrm>
                <a:off x="10703128" y="4103235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6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E452E0-C98D-4E0C-B26F-D8F2353711B9}"/>
                  </a:ext>
                </a:extLst>
              </p:cNvPr>
              <p:cNvSpPr txBox="1"/>
              <p:nvPr/>
            </p:nvSpPr>
            <p:spPr>
              <a:xfrm>
                <a:off x="4435003" y="5793853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7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0227828-B788-D274-88FC-6B8385B12FD2}"/>
                  </a:ext>
                </a:extLst>
              </p:cNvPr>
              <p:cNvSpPr txBox="1"/>
              <p:nvPr/>
            </p:nvSpPr>
            <p:spPr>
              <a:xfrm>
                <a:off x="5563100" y="5799947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8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68s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6CF0ACA-9EA7-9758-832B-16829D90DD74}"/>
                  </a:ext>
                </a:extLst>
              </p:cNvPr>
              <p:cNvSpPr txBox="1"/>
              <p:nvPr/>
            </p:nvSpPr>
            <p:spPr>
              <a:xfrm>
                <a:off x="6807624" y="5793853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9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909E726-2C02-A70F-13E2-71BD24416632}"/>
                  </a:ext>
                </a:extLst>
              </p:cNvPr>
              <p:cNvSpPr txBox="1"/>
              <p:nvPr/>
            </p:nvSpPr>
            <p:spPr>
              <a:xfrm>
                <a:off x="8108366" y="5790422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10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40s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7248255-75C2-DFB9-CA28-A2913C0ABE1D}"/>
                  </a:ext>
                </a:extLst>
              </p:cNvPr>
              <p:cNvSpPr txBox="1"/>
              <p:nvPr/>
            </p:nvSpPr>
            <p:spPr>
              <a:xfrm>
                <a:off x="9395283" y="5756489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11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77C37D7-F3CB-2980-8F77-2788D11545EF}"/>
                  </a:ext>
                </a:extLst>
              </p:cNvPr>
              <p:cNvSpPr txBox="1"/>
              <p:nvPr/>
            </p:nvSpPr>
            <p:spPr>
              <a:xfrm>
                <a:off x="10653632" y="5746964"/>
                <a:ext cx="839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State 12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5s</a:t>
                </a:r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AFB7E98-A47E-35FB-EC75-ED09FA4AC701}"/>
                </a:ext>
              </a:extLst>
            </p:cNvPr>
            <p:cNvSpPr txBox="1"/>
            <p:nvPr/>
          </p:nvSpPr>
          <p:spPr>
            <a:xfrm>
              <a:off x="4298497" y="5919570"/>
              <a:ext cx="35652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号交叉口信号控制方案还原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489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024391-E076-EBE3-9064-8464E7630A9A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路网态势评估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443B58-08E7-4167-0316-10BC8FC7AE7F}"/>
              </a:ext>
            </a:extLst>
          </p:cNvPr>
          <p:cNvSpPr txBox="1"/>
          <p:nvPr/>
        </p:nvSpPr>
        <p:spPr>
          <a:xfrm>
            <a:off x="1026500" y="1175049"/>
            <a:ext cx="10623307" cy="113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路网运行态势评估主要通过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路网宏观基本图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实现。依据仿真模拟输出反映系统状态的数据点，以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为间隔进行集聚，进行基本图标定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。标定主要使用路网宏观交通数据，包括“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路网内累计车辆数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路网平均流量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”两类数据。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3852DA4-EB4B-8765-D013-47ED61451146}"/>
                  </a:ext>
                </a:extLst>
              </p:cNvPr>
              <p:cNvSpPr txBox="1"/>
              <p:nvPr/>
            </p:nvSpPr>
            <p:spPr>
              <a:xfrm>
                <a:off x="1743722" y="2952284"/>
                <a:ext cx="385025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路网累计车辆数：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16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𝑣𝑒h</m:t>
                        </m:r>
                      </m:sub>
                    </m:sSub>
                    <m:r>
                      <a:rPr lang="zh-CN" altLang="en-US" sz="1600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zh-CN" altLang="en-US" sz="16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3852DA4-EB4B-8765-D013-47ED61451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22" y="2952284"/>
                <a:ext cx="3850255" cy="338554"/>
              </a:xfrm>
              <a:prstGeom prst="rect">
                <a:avLst/>
              </a:prstGeom>
              <a:blipFill>
                <a:blip r:embed="rId2"/>
                <a:stretch>
                  <a:fillRect l="-791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BD79667-457E-9366-693B-31434146F9DD}"/>
                  </a:ext>
                </a:extLst>
              </p:cNvPr>
              <p:cNvSpPr txBox="1"/>
              <p:nvPr/>
            </p:nvSpPr>
            <p:spPr>
              <a:xfrm>
                <a:off x="1739240" y="4569150"/>
                <a:ext cx="3545500" cy="510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路网平均流量：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zh-CN" altLang="en-US" sz="16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BD79667-457E-9366-693B-31434146F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40" y="4569150"/>
                <a:ext cx="3545500" cy="510974"/>
              </a:xfrm>
              <a:prstGeom prst="rect">
                <a:avLst/>
              </a:prstGeom>
              <a:blipFill>
                <a:blip r:embed="rId3"/>
                <a:stretch>
                  <a:fillRect l="-859" t="-48193" b="-81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D9827B50-96A8-C758-6420-2F5BA78C627F}"/>
              </a:ext>
            </a:extLst>
          </p:cNvPr>
          <p:cNvSpPr/>
          <p:nvPr/>
        </p:nvSpPr>
        <p:spPr>
          <a:xfrm>
            <a:off x="1143043" y="2720479"/>
            <a:ext cx="4684018" cy="3572745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45B1DCE-AB42-06AE-4A40-D4CEA43C4CB5}"/>
              </a:ext>
            </a:extLst>
          </p:cNvPr>
          <p:cNvSpPr txBox="1"/>
          <p:nvPr/>
        </p:nvSpPr>
        <p:spPr>
          <a:xfrm>
            <a:off x="2339902" y="2521639"/>
            <a:ext cx="236475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宏观基本图横纵轴参数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6197AC4-860B-C10A-0F4A-78B5A83FEF35}"/>
                  </a:ext>
                </a:extLst>
              </p:cNvPr>
              <p:cNvSpPr txBox="1"/>
              <p:nvPr/>
            </p:nvSpPr>
            <p:spPr>
              <a:xfrm>
                <a:off x="1739241" y="3334927"/>
                <a:ext cx="3854736" cy="1108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表示路网内累计车辆数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𝑣𝑒h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表示当前仿真步长中路网内存在的车辆数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表示当前仿真步长流出路网的车辆数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表示当前仿真步长流入路网的车辆数</a:t>
                </a: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6197AC4-860B-C10A-0F4A-78B5A83F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41" y="3334927"/>
                <a:ext cx="3854736" cy="1108637"/>
              </a:xfrm>
              <a:prstGeom prst="rect">
                <a:avLst/>
              </a:prstGeom>
              <a:blipFill>
                <a:blip r:embed="rId4"/>
                <a:stretch>
                  <a:fillRect b="-4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7F2B4CF-6872-CCFF-4C2A-B232344665A4}"/>
              </a:ext>
            </a:extLst>
          </p:cNvPr>
          <p:cNvCxnSpPr>
            <a:cxnSpLocks/>
            <a:stCxn id="75" idx="1"/>
            <a:endCxn id="75" idx="3"/>
          </p:cNvCxnSpPr>
          <p:nvPr/>
        </p:nvCxnSpPr>
        <p:spPr>
          <a:xfrm>
            <a:off x="1143043" y="4506852"/>
            <a:ext cx="4684018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FDDDEB9-BC66-FB7D-6EA1-4B3808876B8F}"/>
                  </a:ext>
                </a:extLst>
              </p:cNvPr>
              <p:cNvSpPr txBox="1"/>
              <p:nvPr/>
            </p:nvSpPr>
            <p:spPr>
              <a:xfrm>
                <a:off x="1739239" y="5099838"/>
                <a:ext cx="4235673" cy="110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1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路网平均流量是路段流量关于路段长度的加权</a:t>
                </a:r>
                <a:endParaRPr lang="en-US" altLang="zh-CN" sz="1400" i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Flow</m:t>
                    </m:r>
                  </m:oMath>
                </a14:m>
                <a:r>
                  <a:rPr lang="zh-CN" altLang="zh-CN" sz="1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表示路网平均流量</a:t>
                </a:r>
                <a:endParaRPr lang="en-US" altLang="zh-CN" sz="1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CN" altLang="zh-CN" sz="1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表示当前仿真步长中路段</a:t>
                </a:r>
                <a:r>
                  <a:rPr lang="en-US" altLang="zh-CN" sz="1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zh-CN" sz="1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的流量，单位为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veh</m:t>
                    </m:r>
                    <m:r>
                      <a:rPr lang="en-US" altLang="zh-CN" sz="1400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1400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</m:oMath>
                </a14:m>
                <a:endParaRPr lang="en-US" altLang="zh-CN" sz="1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CN" altLang="zh-CN" sz="1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表示路段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</m:t>
                    </m:r>
                  </m:oMath>
                </a14:m>
                <a:r>
                  <a:rPr lang="zh-CN" altLang="zh-CN" sz="1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的长度</a:t>
                </a:r>
                <a:endParaRPr lang="en-US" altLang="zh-CN" sz="1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FDDDEB9-BC66-FB7D-6EA1-4B3808876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39" y="5099838"/>
                <a:ext cx="4235673" cy="1104148"/>
              </a:xfrm>
              <a:prstGeom prst="rect">
                <a:avLst/>
              </a:prstGeom>
              <a:blipFill>
                <a:blip r:embed="rId5"/>
                <a:stretch>
                  <a:fillRect l="-432" b="-4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图片 85">
            <a:extLst>
              <a:ext uri="{FF2B5EF4-FFF2-40B4-BE49-F238E27FC236}">
                <a16:creationId xmlns:a16="http://schemas.microsoft.com/office/drawing/2014/main" id="{CEEAEFAA-B8B0-FD59-2282-999B41515E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r="5249"/>
          <a:stretch/>
        </p:blipFill>
        <p:spPr bwMode="auto">
          <a:xfrm>
            <a:off x="6853558" y="2680231"/>
            <a:ext cx="4615001" cy="3653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7" name="箭头: 右 86">
            <a:extLst>
              <a:ext uri="{FF2B5EF4-FFF2-40B4-BE49-F238E27FC236}">
                <a16:creationId xmlns:a16="http://schemas.microsoft.com/office/drawing/2014/main" id="{B48C056D-D077-D276-3D6C-658B0F65B589}"/>
              </a:ext>
            </a:extLst>
          </p:cNvPr>
          <p:cNvSpPr/>
          <p:nvPr/>
        </p:nvSpPr>
        <p:spPr>
          <a:xfrm>
            <a:off x="5974976" y="4303401"/>
            <a:ext cx="826575" cy="4069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7DC77E-DD54-DF01-FC5E-B79196AC65C0}"/>
              </a:ext>
            </a:extLst>
          </p:cNvPr>
          <p:cNvSpPr/>
          <p:nvPr/>
        </p:nvSpPr>
        <p:spPr>
          <a:xfrm>
            <a:off x="1143043" y="2720479"/>
            <a:ext cx="448281" cy="1786372"/>
          </a:xfrm>
          <a:prstGeom prst="rect">
            <a:avLst/>
          </a:prstGeom>
          <a:solidFill>
            <a:schemeClr val="bg1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横轴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B18ADB0-C40F-0A04-E028-8380E311A533}"/>
              </a:ext>
            </a:extLst>
          </p:cNvPr>
          <p:cNvSpPr/>
          <p:nvPr/>
        </p:nvSpPr>
        <p:spPr>
          <a:xfrm>
            <a:off x="1143108" y="4506851"/>
            <a:ext cx="448281" cy="1786372"/>
          </a:xfrm>
          <a:prstGeom prst="rect">
            <a:avLst/>
          </a:prstGeom>
          <a:solidFill>
            <a:schemeClr val="bg1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纵轴</a:t>
            </a:r>
          </a:p>
        </p:txBody>
      </p:sp>
    </p:spTree>
    <p:extLst>
      <p:ext uri="{BB962C8B-B14F-4D97-AF65-F5344CB8AC3E}">
        <p14:creationId xmlns:p14="http://schemas.microsoft.com/office/powerpoint/2010/main" val="10793100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6AF72D39-F80F-3C75-B8EE-C14C24F32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82" y="2213278"/>
            <a:ext cx="4013195" cy="301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9D9B8E-45DE-68D6-DD58-114210EC87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47" y="2849772"/>
            <a:ext cx="3738792" cy="3012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8CB61A8-66B5-5ADC-CEDB-6EC66513D6BA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节点重要性研判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D66D1C-9B06-5DA3-2DC1-B859F09552B4}"/>
              </a:ext>
            </a:extLst>
          </p:cNvPr>
          <p:cNvSpPr txBox="1"/>
          <p:nvPr/>
        </p:nvSpPr>
        <p:spPr>
          <a:xfrm>
            <a:off x="1026500" y="1175049"/>
            <a:ext cx="10623307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综合考虑交叉口运行特性，结合客观加权方法，进行节点重要性研判。交叉口运行特性具体包括：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静态拓扑特性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动态交通流特性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信号控制特性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供需水平时变特性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71E4AF-3A20-8AC8-7F8E-430A4C6CFC0D}"/>
              </a:ext>
            </a:extLst>
          </p:cNvPr>
          <p:cNvSpPr/>
          <p:nvPr/>
        </p:nvSpPr>
        <p:spPr>
          <a:xfrm>
            <a:off x="430305" y="2191562"/>
            <a:ext cx="11600329" cy="4056838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AF48A1-6FD4-76BA-9DD0-F534E8011ADE}"/>
              </a:ext>
            </a:extLst>
          </p:cNvPr>
          <p:cNvSpPr txBox="1"/>
          <p:nvPr/>
        </p:nvSpPr>
        <p:spPr>
          <a:xfrm>
            <a:off x="5526428" y="2015861"/>
            <a:ext cx="149271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静态拓扑特性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6CCD1C5-CC9B-4CBF-679A-36451B2CC1DD}"/>
              </a:ext>
            </a:extLst>
          </p:cNvPr>
          <p:cNvCxnSpPr>
            <a:cxnSpLocks/>
          </p:cNvCxnSpPr>
          <p:nvPr/>
        </p:nvCxnSpPr>
        <p:spPr>
          <a:xfrm>
            <a:off x="591671" y="4159624"/>
            <a:ext cx="4177553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C5F52B-CC50-A472-BBA6-9C236BFDDFCD}"/>
                  </a:ext>
                </a:extLst>
              </p:cNvPr>
              <p:cNvSpPr txBox="1"/>
              <p:nvPr/>
            </p:nvSpPr>
            <p:spPr>
              <a:xfrm>
                <a:off x="495318" y="2375170"/>
                <a:ext cx="4437529" cy="1585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节点度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：用与该节点直接相连的边的数目来表示，反映了节点与周围节点建立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相互联系能力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的强弱。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的节点度定义为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表示与节点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直接相连的邻边数目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C5F52B-CC50-A472-BBA6-9C236BFD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18" y="2375170"/>
                <a:ext cx="4437529" cy="1585434"/>
              </a:xfrm>
              <a:prstGeom prst="rect">
                <a:avLst/>
              </a:prstGeom>
              <a:blipFill>
                <a:blip r:embed="rId4"/>
                <a:stretch>
                  <a:fillRect l="-137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98E9A7A-E87E-495D-9369-6A307B719D77}"/>
                  </a:ext>
                </a:extLst>
              </p:cNvPr>
              <p:cNvSpPr txBox="1"/>
              <p:nvPr/>
            </p:nvSpPr>
            <p:spPr>
              <a:xfrm>
                <a:off x="495318" y="4281448"/>
                <a:ext cx="4437529" cy="1983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节点介数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：经过节点𝑖的最短路径的数量与任意两个节点之间所有最短路径数量的比值，反映了节点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在静态网络结构中的重要性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的介数定义为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1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表示两个不相邻节点𝑗和𝑙之间的最短路径数量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98E9A7A-E87E-495D-9369-6A307B71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18" y="4281448"/>
                <a:ext cx="4437529" cy="1983748"/>
              </a:xfrm>
              <a:prstGeom prst="rect">
                <a:avLst/>
              </a:prstGeom>
              <a:blipFill>
                <a:blip r:embed="rId5"/>
                <a:stretch>
                  <a:fillRect l="-1374" b="-26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72A5647-F70D-E967-F21F-081577B2BB5A}"/>
              </a:ext>
            </a:extLst>
          </p:cNvPr>
          <p:cNvSpPr txBox="1"/>
          <p:nvPr/>
        </p:nvSpPr>
        <p:spPr>
          <a:xfrm>
            <a:off x="5558994" y="5247272"/>
            <a:ext cx="2259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交叉口节点度分布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4AF162-8FF8-9484-3063-4B6CE4E56F37}"/>
              </a:ext>
            </a:extLst>
          </p:cNvPr>
          <p:cNvSpPr txBox="1"/>
          <p:nvPr/>
        </p:nvSpPr>
        <p:spPr>
          <a:xfrm>
            <a:off x="9184090" y="5883769"/>
            <a:ext cx="2259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交叉口节点介数分布</a:t>
            </a:r>
          </a:p>
        </p:txBody>
      </p:sp>
    </p:spTree>
    <p:extLst>
      <p:ext uri="{BB962C8B-B14F-4D97-AF65-F5344CB8AC3E}">
        <p14:creationId xmlns:p14="http://schemas.microsoft.com/office/powerpoint/2010/main" val="1827361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279C022-AA55-EAF0-25DA-C6C97E35B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82" y="2256159"/>
            <a:ext cx="3837578" cy="288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C4E5BA-ABA4-103E-99E9-7D4501DE8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05" y="3021359"/>
            <a:ext cx="3649317" cy="28773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F69492-5058-348D-DF8E-F8230675A4FC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节点重要性研判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2AB14B-DB16-6F8A-031C-527BF9281A78}"/>
              </a:ext>
            </a:extLst>
          </p:cNvPr>
          <p:cNvSpPr txBox="1"/>
          <p:nvPr/>
        </p:nvSpPr>
        <p:spPr>
          <a:xfrm>
            <a:off x="1026500" y="1175049"/>
            <a:ext cx="10623307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综合考虑交叉口运行特性，结合客观加权方法，进行节点重要性研判。交叉口运行特性具体包括：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静态拓扑特性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动态交通流特性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信号控制特性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供需水平时变特性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BAF02B-C559-147C-9EF4-175B7C23B122}"/>
              </a:ext>
            </a:extLst>
          </p:cNvPr>
          <p:cNvSpPr/>
          <p:nvPr/>
        </p:nvSpPr>
        <p:spPr>
          <a:xfrm>
            <a:off x="430305" y="2191562"/>
            <a:ext cx="11600329" cy="4056838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037178-A536-2467-794B-C9B303A38925}"/>
              </a:ext>
            </a:extLst>
          </p:cNvPr>
          <p:cNvSpPr txBox="1"/>
          <p:nvPr/>
        </p:nvSpPr>
        <p:spPr>
          <a:xfrm>
            <a:off x="5375106" y="2014757"/>
            <a:ext cx="1710725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动态交通流特性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833CE3C-889A-4BBB-095F-A0B817FBF3F0}"/>
              </a:ext>
            </a:extLst>
          </p:cNvPr>
          <p:cNvCxnSpPr>
            <a:cxnSpLocks/>
          </p:cNvCxnSpPr>
          <p:nvPr/>
        </p:nvCxnSpPr>
        <p:spPr>
          <a:xfrm>
            <a:off x="591671" y="4159624"/>
            <a:ext cx="4177553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A46511-2927-43A1-0FCE-D5BBAD2ED0D4}"/>
                  </a:ext>
                </a:extLst>
              </p:cNvPr>
              <p:cNvSpPr txBox="1"/>
              <p:nvPr/>
            </p:nvSpPr>
            <p:spPr>
              <a:xfrm>
                <a:off x="495318" y="2330345"/>
                <a:ext cx="4437529" cy="1737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交通量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：以此交叉口各进口道交通量之和表示，反映了交通出行主体对于此交叉口的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交通需求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。节点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的交通量定义为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𝑚表示节点𝑖的进口道数量， 𝑛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𝑒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表示进口道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的交通量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A46511-2927-43A1-0FCE-D5BBAD2E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18" y="2330345"/>
                <a:ext cx="4437529" cy="1737783"/>
              </a:xfrm>
              <a:prstGeom prst="rect">
                <a:avLst/>
              </a:prstGeom>
              <a:blipFill>
                <a:blip r:embed="rId4"/>
                <a:stretch>
                  <a:fillRect l="-1374" b="-44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85C846-D3BA-021F-E4D5-F3C9B1F97746}"/>
                  </a:ext>
                </a:extLst>
              </p:cNvPr>
              <p:cNvSpPr txBox="1"/>
              <p:nvPr/>
            </p:nvSpPr>
            <p:spPr>
              <a:xfrm>
                <a:off x="495318" y="4218693"/>
                <a:ext cx="4437529" cy="1996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平均车速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：以此交叉口各进口道出口道路段的平均车速表示，反映了此交叉口的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车流通行能力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。节点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的速度定义为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𝑥表示节点𝑖的进口道与出口道数量之和，𝑣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𝑒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表示各进口道、出口道的车辆平均速度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85C846-D3BA-021F-E4D5-F3C9B1F9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18" y="4218693"/>
                <a:ext cx="4437529" cy="1996572"/>
              </a:xfrm>
              <a:prstGeom prst="rect">
                <a:avLst/>
              </a:prstGeom>
              <a:blipFill>
                <a:blip r:embed="rId5"/>
                <a:stretch>
                  <a:fillRect l="-1374" b="-25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270EE75-B533-4E8D-CB1C-1693334C74CE}"/>
              </a:ext>
            </a:extLst>
          </p:cNvPr>
          <p:cNvSpPr txBox="1"/>
          <p:nvPr/>
        </p:nvSpPr>
        <p:spPr>
          <a:xfrm>
            <a:off x="5684498" y="5184515"/>
            <a:ext cx="2259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交叉口交通量分布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7CF57E-70C2-7D3C-4C98-E3740E468872}"/>
              </a:ext>
            </a:extLst>
          </p:cNvPr>
          <p:cNvSpPr txBox="1"/>
          <p:nvPr/>
        </p:nvSpPr>
        <p:spPr>
          <a:xfrm>
            <a:off x="9112371" y="5919630"/>
            <a:ext cx="2259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交叉口平均车速分布</a:t>
            </a:r>
          </a:p>
        </p:txBody>
      </p:sp>
    </p:spTree>
    <p:extLst>
      <p:ext uri="{BB962C8B-B14F-4D97-AF65-F5344CB8AC3E}">
        <p14:creationId xmlns:p14="http://schemas.microsoft.com/office/powerpoint/2010/main" val="38087613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44C3AFEB-42ED-B674-320E-5DBED38A7C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114" y="3611796"/>
            <a:ext cx="3261098" cy="2447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15AA9F-FFEF-55EC-170D-97EB2B3A3B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14" y="3912706"/>
            <a:ext cx="2833995" cy="21272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C6928E-AD55-CF3C-E46A-44ACB7084385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节点重要性研判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8957FA-5110-6458-4F06-00A473EC0320}"/>
              </a:ext>
            </a:extLst>
          </p:cNvPr>
          <p:cNvSpPr txBox="1"/>
          <p:nvPr/>
        </p:nvSpPr>
        <p:spPr>
          <a:xfrm>
            <a:off x="1026500" y="1175049"/>
            <a:ext cx="10623307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综合考虑交叉口运行特性，结合客观加权方法，进行节点重要性研判。交叉口运行特性具体包括：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静态拓扑特性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动态交通流特性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信号控制特性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供需水平时变特性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3F0EBF-C2D7-5EE2-51DA-04012746E9A8}"/>
              </a:ext>
            </a:extLst>
          </p:cNvPr>
          <p:cNvSpPr/>
          <p:nvPr/>
        </p:nvSpPr>
        <p:spPr>
          <a:xfrm>
            <a:off x="1021977" y="2191562"/>
            <a:ext cx="4760260" cy="4173379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B20D0C-C8D9-AFD5-06EE-196BB6A92FB6}"/>
              </a:ext>
            </a:extLst>
          </p:cNvPr>
          <p:cNvSpPr txBox="1"/>
          <p:nvPr/>
        </p:nvSpPr>
        <p:spPr>
          <a:xfrm>
            <a:off x="2655749" y="2009279"/>
            <a:ext cx="149271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信号控制特性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D615495-A0BE-235B-BAE2-D8D4729E4732}"/>
                  </a:ext>
                </a:extLst>
              </p:cNvPr>
              <p:cNvSpPr txBox="1"/>
              <p:nvPr/>
            </p:nvSpPr>
            <p:spPr>
              <a:xfrm>
                <a:off x="1095954" y="2258627"/>
                <a:ext cx="4437529" cy="1878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饱和度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：指关键进口道的车流量与该进口道的最大车流量的比值，反映了此交叉口的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交通供需情况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。节点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的节点饱和度定义为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CN" alt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𝑄表示交叉口𝑖的关键车道流量， 𝜆表示此车道所对应绿信比，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表示此车道所对应的饱和流率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D615495-A0BE-235B-BAE2-D8D4729E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54" y="2258627"/>
                <a:ext cx="4437529" cy="1878528"/>
              </a:xfrm>
              <a:prstGeom prst="rect">
                <a:avLst/>
              </a:prstGeom>
              <a:blipFill>
                <a:blip r:embed="rId4"/>
                <a:stretch>
                  <a:fillRect l="-1511" t="-325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ABF338E-AD8E-B42D-B7BA-102CDDF8BBB8}"/>
              </a:ext>
            </a:extLst>
          </p:cNvPr>
          <p:cNvSpPr txBox="1"/>
          <p:nvPr/>
        </p:nvSpPr>
        <p:spPr>
          <a:xfrm>
            <a:off x="2245659" y="6046006"/>
            <a:ext cx="2259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交叉口信号控制特性分布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06801C-14D6-BA24-383A-1609A160F36B}"/>
              </a:ext>
            </a:extLst>
          </p:cNvPr>
          <p:cNvSpPr/>
          <p:nvPr/>
        </p:nvSpPr>
        <p:spPr>
          <a:xfrm>
            <a:off x="6267151" y="2191562"/>
            <a:ext cx="5234567" cy="4173378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9BBE78-4B66-6B26-E7BD-216CB9D05387}"/>
              </a:ext>
            </a:extLst>
          </p:cNvPr>
          <p:cNvSpPr txBox="1"/>
          <p:nvPr/>
        </p:nvSpPr>
        <p:spPr>
          <a:xfrm>
            <a:off x="8036145" y="2009278"/>
            <a:ext cx="1910648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供需水平时变特性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A794A66-3F11-AC64-458A-DE8658ABBBFB}"/>
                  </a:ext>
                </a:extLst>
              </p:cNvPr>
              <p:cNvSpPr txBox="1"/>
              <p:nvPr/>
            </p:nvSpPr>
            <p:spPr>
              <a:xfrm>
                <a:off x="6409500" y="2321382"/>
                <a:ext cx="5020498" cy="1615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饱和度标准差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：以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5min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为时间计量单位的饱和度标准差，反映了此交叉口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随时间变化的交通供需波动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。节点饱和度标准差定义为</a:t>
                </a:r>
                <a:endPara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A794A66-3F11-AC64-458A-DE8658ABB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0" y="2321382"/>
                <a:ext cx="5020498" cy="1615250"/>
              </a:xfrm>
              <a:prstGeom prst="rect">
                <a:avLst/>
              </a:prstGeom>
              <a:blipFill>
                <a:blip r:embed="rId5"/>
                <a:stretch>
                  <a:fillRect l="-1214" t="-377" r="-1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B19E5D24-691F-9C57-C859-A418B2F1E890}"/>
              </a:ext>
            </a:extLst>
          </p:cNvPr>
          <p:cNvSpPr txBox="1"/>
          <p:nvPr/>
        </p:nvSpPr>
        <p:spPr>
          <a:xfrm>
            <a:off x="7924671" y="6050672"/>
            <a:ext cx="2259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交叉口供需水平时变特性分布</a:t>
            </a:r>
          </a:p>
        </p:txBody>
      </p:sp>
    </p:spTree>
    <p:extLst>
      <p:ext uri="{BB962C8B-B14F-4D97-AF65-F5344CB8AC3E}">
        <p14:creationId xmlns:p14="http://schemas.microsoft.com/office/powerpoint/2010/main" val="31279659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CBFF10-E55D-E299-B813-48B5B045B3AD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节点重要性研判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6702D1-01FC-5F8E-675B-71FC2A17DE75}"/>
              </a:ext>
            </a:extLst>
          </p:cNvPr>
          <p:cNvSpPr txBox="1"/>
          <p:nvPr/>
        </p:nvSpPr>
        <p:spPr>
          <a:xfrm>
            <a:off x="1026500" y="1175049"/>
            <a:ext cx="10623307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CRITIC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评价法进行节点特性客观加权评价，建立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节点关键性评价模型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，获取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节点关键性排序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及其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空间分布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34">
                <a:extLst>
                  <a:ext uri="{FF2B5EF4-FFF2-40B4-BE49-F238E27FC236}">
                    <a16:creationId xmlns:a16="http://schemas.microsoft.com/office/drawing/2014/main" id="{D7E18DC8-838F-0792-2EF8-B86DB8065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923113"/>
                  </p:ext>
                </p:extLst>
              </p:nvPr>
            </p:nvGraphicFramePr>
            <p:xfrm>
              <a:off x="1143041" y="2847376"/>
              <a:ext cx="3061406" cy="29784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4023">
                      <a:extLst>
                        <a:ext uri="{9D8B030D-6E8A-4147-A177-3AD203B41FA5}">
                          <a16:colId xmlns:a16="http://schemas.microsoft.com/office/drawing/2014/main" val="2862460381"/>
                        </a:ext>
                      </a:extLst>
                    </a:gridCol>
                    <a:gridCol w="1357383">
                      <a:extLst>
                        <a:ext uri="{9D8B030D-6E8A-4147-A177-3AD203B41FA5}">
                          <a16:colId xmlns:a16="http://schemas.microsoft.com/office/drawing/2014/main" val="2030174609"/>
                        </a:ext>
                      </a:extLst>
                    </a:gridCol>
                  </a:tblGrid>
                  <a:tr h="4117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节点特性指标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权重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2464859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0.13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1217904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0.15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5572120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831749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620122"/>
                      </a:ext>
                    </a:extLst>
                  </a:tr>
                  <a:tr h="507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0.23</a:t>
                          </a:r>
                          <a:endParaRPr lang="zh-CN" altLang="en-US" sz="2400" b="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8285499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671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34">
                <a:extLst>
                  <a:ext uri="{FF2B5EF4-FFF2-40B4-BE49-F238E27FC236}">
                    <a16:creationId xmlns:a16="http://schemas.microsoft.com/office/drawing/2014/main" id="{D7E18DC8-838F-0792-2EF8-B86DB8065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923113"/>
                  </p:ext>
                </p:extLst>
              </p:nvPr>
            </p:nvGraphicFramePr>
            <p:xfrm>
              <a:off x="1143041" y="2847376"/>
              <a:ext cx="3061406" cy="29784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4023">
                      <a:extLst>
                        <a:ext uri="{9D8B030D-6E8A-4147-A177-3AD203B41FA5}">
                          <a16:colId xmlns:a16="http://schemas.microsoft.com/office/drawing/2014/main" val="2862460381"/>
                        </a:ext>
                      </a:extLst>
                    </a:gridCol>
                    <a:gridCol w="1357383">
                      <a:extLst>
                        <a:ext uri="{9D8B030D-6E8A-4147-A177-3AD203B41FA5}">
                          <a16:colId xmlns:a16="http://schemas.microsoft.com/office/drawing/2014/main" val="2030174609"/>
                        </a:ext>
                      </a:extLst>
                    </a:gridCol>
                  </a:tblGrid>
                  <a:tr h="4117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节点特性指标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权重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2464859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" t="-102985" r="-8035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0.13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1217904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" t="-200000" r="-80357" b="-4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0.15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5572120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" t="-304478" r="-80357" b="-3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831749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" t="-398529" r="-8035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620122"/>
                      </a:ext>
                    </a:extLst>
                  </a:tr>
                  <a:tr h="5076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" t="-408434" r="-80357" b="-843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0.23</a:t>
                          </a:r>
                          <a:endParaRPr lang="zh-CN" altLang="en-US" sz="2400" b="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8285499"/>
                      </a:ext>
                    </a:extLst>
                  </a:tr>
                  <a:tr h="4117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" t="-620588" r="-8035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67142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9CDDF8-0449-31CA-1E46-F3FEF7FFD605}"/>
                  </a:ext>
                </a:extLst>
              </p:cNvPr>
              <p:cNvSpPr txBox="1"/>
              <p:nvPr/>
            </p:nvSpPr>
            <p:spPr>
              <a:xfrm>
                <a:off x="4557107" y="3339970"/>
                <a:ext cx="2361287" cy="199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为节点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的节点度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为节点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的介数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为节点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的交通量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为节点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的速度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为节点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的饱和度</a:t>
                </a:r>
                <a:endPara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为节点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的饱和度标准差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9CDDF8-0449-31CA-1E46-F3FEF7FF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07" y="3339970"/>
                <a:ext cx="2361287" cy="1993238"/>
              </a:xfrm>
              <a:prstGeom prst="rect">
                <a:avLst/>
              </a:prstGeom>
              <a:blipFill>
                <a:blip r:embed="rId3"/>
                <a:stretch>
                  <a:fillRect b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08D0541-082C-D1EB-615F-387C34A8AFF4}"/>
              </a:ext>
            </a:extLst>
          </p:cNvPr>
          <p:cNvSpPr txBox="1"/>
          <p:nvPr/>
        </p:nvSpPr>
        <p:spPr>
          <a:xfrm>
            <a:off x="1613482" y="5904093"/>
            <a:ext cx="231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CRITIC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评价法计算结果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55EB8E-2A06-9BC6-3595-69A33C95928E}"/>
                  </a:ext>
                </a:extLst>
              </p:cNvPr>
              <p:cNvSpPr txBox="1"/>
              <p:nvPr/>
            </p:nvSpPr>
            <p:spPr>
              <a:xfrm>
                <a:off x="1411941" y="2127554"/>
                <a:ext cx="10152529" cy="464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节点关键性评价模型：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=0.13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+0.15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+0.18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+0.16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+0.23</m:t>
                    </m:r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+0.16</m:t>
                    </m:r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55EB8E-2A06-9BC6-3595-69A33C959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941" y="2127554"/>
                <a:ext cx="10152529" cy="464166"/>
              </a:xfrm>
              <a:prstGeom prst="rect">
                <a:avLst/>
              </a:prstGeom>
              <a:blipFill>
                <a:blip r:embed="rId4"/>
                <a:stretch>
                  <a:fillRect l="-541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34">
            <a:extLst>
              <a:ext uri="{FF2B5EF4-FFF2-40B4-BE49-F238E27FC236}">
                <a16:creationId xmlns:a16="http://schemas.microsoft.com/office/drawing/2014/main" id="{DB769491-7F1D-21A9-EBC7-AC7AC4658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3419"/>
              </p:ext>
            </p:extLst>
          </p:nvPr>
        </p:nvGraphicFramePr>
        <p:xfrm>
          <a:off x="7271054" y="2766454"/>
          <a:ext cx="2843024" cy="3600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2468">
                  <a:extLst>
                    <a:ext uri="{9D8B030D-6E8A-4147-A177-3AD203B41FA5}">
                      <a16:colId xmlns:a16="http://schemas.microsoft.com/office/drawing/2014/main" val="2862460381"/>
                    </a:ext>
                  </a:extLst>
                </a:gridCol>
                <a:gridCol w="1260556">
                  <a:extLst>
                    <a:ext uri="{9D8B030D-6E8A-4147-A177-3AD203B41FA5}">
                      <a16:colId xmlns:a16="http://schemas.microsoft.com/office/drawing/2014/main" val="2030174609"/>
                    </a:ext>
                  </a:extLst>
                </a:gridCol>
              </a:tblGrid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节点编号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关键性排序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64859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217904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572120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831749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620122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85499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714248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334791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714388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54855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5284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AC4FAF5A-9652-DA34-0AC5-9BE533B3C3A5}"/>
              </a:ext>
            </a:extLst>
          </p:cNvPr>
          <p:cNvGrpSpPr/>
          <p:nvPr/>
        </p:nvGrpSpPr>
        <p:grpSpPr>
          <a:xfrm>
            <a:off x="4440439" y="2756020"/>
            <a:ext cx="6962214" cy="3595298"/>
            <a:chOff x="10388948" y="2821309"/>
            <a:chExt cx="6962214" cy="3595298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4E4AB9DA-299C-BAE1-C18A-E9E357284A9A}"/>
                </a:ext>
              </a:extLst>
            </p:cNvPr>
            <p:cNvSpPr/>
            <p:nvPr/>
          </p:nvSpPr>
          <p:spPr>
            <a:xfrm>
              <a:off x="10388948" y="4310697"/>
              <a:ext cx="660011" cy="33855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98D06C-DF4D-CB56-3B43-2A15AA9C5C52}"/>
                </a:ext>
              </a:extLst>
            </p:cNvPr>
            <p:cNvGrpSpPr/>
            <p:nvPr/>
          </p:nvGrpSpPr>
          <p:grpSpPr>
            <a:xfrm>
              <a:off x="14287098" y="3302281"/>
              <a:ext cx="3064064" cy="2058577"/>
              <a:chOff x="11439462" y="3256952"/>
              <a:chExt cx="3064064" cy="2058577"/>
            </a:xfrm>
          </p:grpSpPr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50362BB2-6582-5165-E21A-D313AC600DB4}"/>
                  </a:ext>
                </a:extLst>
              </p:cNvPr>
              <p:cNvSpPr/>
              <p:nvPr/>
            </p:nvSpPr>
            <p:spPr>
              <a:xfrm>
                <a:off x="11439462" y="4247438"/>
                <a:ext cx="660011" cy="338554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04CA2DF-5DC3-7059-625C-DBDE99C0DF9A}"/>
                  </a:ext>
                </a:extLst>
              </p:cNvPr>
              <p:cNvSpPr txBox="1"/>
              <p:nvPr/>
            </p:nvSpPr>
            <p:spPr>
              <a:xfrm>
                <a:off x="12213642" y="3256952"/>
                <a:ext cx="2289884" cy="20585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由左图部分关键交叉口的空间分布状况可知：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关键交叉口的分布存在成团现象，形成关键交叉口群支撑路网运行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710BF27-F649-F876-9880-B7C2223CC629}"/>
                </a:ext>
              </a:extLst>
            </p:cNvPr>
            <p:cNvGrpSpPr/>
            <p:nvPr/>
          </p:nvGrpSpPr>
          <p:grpSpPr>
            <a:xfrm>
              <a:off x="11224190" y="2821309"/>
              <a:ext cx="2896310" cy="3595298"/>
              <a:chOff x="8376554" y="2775980"/>
              <a:chExt cx="2896310" cy="3595298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3D2D65A5-44EB-A47C-511E-35ED54D037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604" t="4474" r="18067" b="13787"/>
              <a:stretch/>
            </p:blipFill>
            <p:spPr>
              <a:xfrm>
                <a:off x="8376554" y="2775980"/>
                <a:ext cx="2896310" cy="359529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23026DD-AF54-1E6E-CCE5-F0A2F34DA1FC}"/>
                  </a:ext>
                </a:extLst>
              </p:cNvPr>
              <p:cNvSpPr/>
              <p:nvPr/>
            </p:nvSpPr>
            <p:spPr>
              <a:xfrm>
                <a:off x="8545539" y="3535219"/>
                <a:ext cx="332355" cy="720995"/>
              </a:xfrm>
              <a:prstGeom prst="ellipse">
                <a:avLst/>
              </a:prstGeom>
              <a:noFill/>
              <a:ln w="38100">
                <a:solidFill>
                  <a:srgbClr val="F692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C13D369-94B6-F154-C4A3-266383380DC6}"/>
                  </a:ext>
                </a:extLst>
              </p:cNvPr>
              <p:cNvSpPr/>
              <p:nvPr/>
            </p:nvSpPr>
            <p:spPr>
              <a:xfrm>
                <a:off x="9317332" y="3886191"/>
                <a:ext cx="332355" cy="866783"/>
              </a:xfrm>
              <a:prstGeom prst="ellipse">
                <a:avLst/>
              </a:prstGeom>
              <a:noFill/>
              <a:ln w="38100">
                <a:solidFill>
                  <a:srgbClr val="F692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55986B9-FF12-BC19-8A37-3569B71AB6BB}"/>
                  </a:ext>
                </a:extLst>
              </p:cNvPr>
              <p:cNvSpPr/>
              <p:nvPr/>
            </p:nvSpPr>
            <p:spPr>
              <a:xfrm>
                <a:off x="10417367" y="3323038"/>
                <a:ext cx="332355" cy="866782"/>
              </a:xfrm>
              <a:prstGeom prst="ellipse">
                <a:avLst/>
              </a:prstGeom>
              <a:noFill/>
              <a:ln w="38100">
                <a:solidFill>
                  <a:srgbClr val="F692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429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-0.4776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0"/>
          <p:cNvSpPr txBox="1">
            <a:spLocks noChangeArrowheads="1"/>
          </p:cNvSpPr>
          <p:nvPr/>
        </p:nvSpPr>
        <p:spPr bwMode="auto">
          <a:xfrm>
            <a:off x="4651113" y="2082181"/>
            <a:ext cx="28410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实习目的</a:t>
            </a:r>
          </a:p>
        </p:txBody>
      </p:sp>
      <p:sp>
        <p:nvSpPr>
          <p:cNvPr id="30" name="文本框 18"/>
          <p:cNvSpPr txBox="1">
            <a:spLocks noChangeArrowheads="1"/>
          </p:cNvSpPr>
          <p:nvPr/>
        </p:nvSpPr>
        <p:spPr bwMode="auto">
          <a:xfrm>
            <a:off x="3731671" y="2051446"/>
            <a:ext cx="919442" cy="64624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31670" y="2051446"/>
            <a:ext cx="4726529" cy="64624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81"/>
          <p:cNvSpPr txBox="1">
            <a:spLocks noChangeArrowheads="1"/>
          </p:cNvSpPr>
          <p:nvPr/>
        </p:nvSpPr>
        <p:spPr bwMode="auto">
          <a:xfrm>
            <a:off x="4651113" y="3215966"/>
            <a:ext cx="38070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实习公司简介</a:t>
            </a:r>
          </a:p>
        </p:txBody>
      </p:sp>
      <p:sp>
        <p:nvSpPr>
          <p:cNvPr id="27" name="文本框 86"/>
          <p:cNvSpPr txBox="1">
            <a:spLocks noChangeArrowheads="1"/>
          </p:cNvSpPr>
          <p:nvPr/>
        </p:nvSpPr>
        <p:spPr bwMode="auto">
          <a:xfrm>
            <a:off x="3731671" y="3185192"/>
            <a:ext cx="919442" cy="646246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731671" y="3185230"/>
            <a:ext cx="4726528" cy="64624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73"/>
          <p:cNvSpPr txBox="1">
            <a:spLocks noChangeArrowheads="1"/>
          </p:cNvSpPr>
          <p:nvPr/>
        </p:nvSpPr>
        <p:spPr bwMode="auto">
          <a:xfrm>
            <a:off x="4630053" y="4349674"/>
            <a:ext cx="3965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</a:p>
        </p:txBody>
      </p:sp>
      <p:sp>
        <p:nvSpPr>
          <p:cNvPr id="39" name="文本框 78"/>
          <p:cNvSpPr txBox="1">
            <a:spLocks noChangeArrowheads="1"/>
          </p:cNvSpPr>
          <p:nvPr/>
        </p:nvSpPr>
        <p:spPr bwMode="auto">
          <a:xfrm>
            <a:off x="3731671" y="4318938"/>
            <a:ext cx="919442" cy="64624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731671" y="4318938"/>
            <a:ext cx="4726528" cy="64624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133"/>
          <p:cNvSpPr txBox="1">
            <a:spLocks noChangeArrowheads="1"/>
          </p:cNvSpPr>
          <p:nvPr/>
        </p:nvSpPr>
        <p:spPr bwMode="auto">
          <a:xfrm>
            <a:off x="4630053" y="5483458"/>
            <a:ext cx="3085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</a:p>
        </p:txBody>
      </p:sp>
      <p:sp>
        <p:nvSpPr>
          <p:cNvPr id="36" name="文本框 138"/>
          <p:cNvSpPr txBox="1">
            <a:spLocks noChangeArrowheads="1"/>
          </p:cNvSpPr>
          <p:nvPr/>
        </p:nvSpPr>
        <p:spPr bwMode="auto">
          <a:xfrm>
            <a:off x="3731671" y="5452684"/>
            <a:ext cx="919442" cy="64624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731671" y="5452722"/>
            <a:ext cx="4726528" cy="64624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821745" y="876549"/>
            <a:ext cx="254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149F0A-509E-1AF8-08A8-2C027799750F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关键节点失效评价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00B363-A3E7-72CE-E2E9-503FD509FC67}"/>
              </a:ext>
            </a:extLst>
          </p:cNvPr>
          <p:cNvSpPr txBox="1"/>
          <p:nvPr/>
        </p:nvSpPr>
        <p:spPr>
          <a:xfrm>
            <a:off x="1026500" y="1175049"/>
            <a:ext cx="10623307" cy="77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疏通交通量最多的第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位关键交叉口信控异常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，导致关键节点失效。关键节点失效后，冲突交通流采用“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主路优先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 方式通行，分析两类场景下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各路段平均速度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的异同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95E42D-03B6-34AA-00AA-4C1DDE7B7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" t="9706" r="8787" b="2310"/>
          <a:stretch/>
        </p:blipFill>
        <p:spPr>
          <a:xfrm>
            <a:off x="2064144" y="2084926"/>
            <a:ext cx="8063712" cy="34775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714D88-A8C5-B2E9-F1EE-A7AC49C36859}"/>
              </a:ext>
            </a:extLst>
          </p:cNvPr>
          <p:cNvSpPr txBox="1"/>
          <p:nvPr/>
        </p:nvSpPr>
        <p:spPr>
          <a:xfrm>
            <a:off x="1026500" y="5562460"/>
            <a:ext cx="10623307" cy="77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由图可知：单节点失效后，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部分路段的平均速度明显降低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少量路段出现严重拥堵现象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速度降为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但整体速度分布变化无明显区别</a:t>
            </a:r>
          </a:p>
        </p:txBody>
      </p:sp>
    </p:spTree>
    <p:extLst>
      <p:ext uri="{BB962C8B-B14F-4D97-AF65-F5344CB8AC3E}">
        <p14:creationId xmlns:p14="http://schemas.microsoft.com/office/powerpoint/2010/main" val="15948340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54808" y="2483620"/>
            <a:ext cx="156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8695" y="3006840"/>
            <a:ext cx="1620957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实习收获</a:t>
            </a:r>
          </a:p>
        </p:txBody>
      </p:sp>
    </p:spTree>
    <p:extLst>
      <p:ext uri="{BB962C8B-B14F-4D97-AF65-F5344CB8AC3E}">
        <p14:creationId xmlns:p14="http://schemas.microsoft.com/office/powerpoint/2010/main" val="10425148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DD5AB2-8E59-BB44-BBC1-D70F9CBC31EF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实习成果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5304E0-6C6B-C2CD-9F8E-19EB148016B0}"/>
              </a:ext>
            </a:extLst>
          </p:cNvPr>
          <p:cNvSpPr/>
          <p:nvPr/>
        </p:nvSpPr>
        <p:spPr>
          <a:xfrm>
            <a:off x="1321432" y="1226569"/>
            <a:ext cx="2757509" cy="4707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发明专利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0065AD-2FAA-C617-80AA-A0A3A088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2" y="1697346"/>
            <a:ext cx="2757509" cy="3627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D79DEE-B8D3-B18A-894A-91CBFD3C9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"/>
          <a:stretch/>
        </p:blipFill>
        <p:spPr>
          <a:xfrm>
            <a:off x="4545105" y="1697346"/>
            <a:ext cx="6884895" cy="3627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05582EA-64B1-7D12-156B-8F87BA57D17B}"/>
              </a:ext>
            </a:extLst>
          </p:cNvPr>
          <p:cNvSpPr/>
          <p:nvPr/>
        </p:nvSpPr>
        <p:spPr>
          <a:xfrm>
            <a:off x="4545106" y="1226569"/>
            <a:ext cx="6884894" cy="4707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保定高峰交通流还原仿真平台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4EA458-B7E9-D3B5-833E-A442BD84CBCF}"/>
              </a:ext>
            </a:extLst>
          </p:cNvPr>
          <p:cNvSpPr txBox="1"/>
          <p:nvPr/>
        </p:nvSpPr>
        <p:spPr>
          <a:xfrm>
            <a:off x="804290" y="5541785"/>
            <a:ext cx="10625710" cy="8535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发明专利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保定城市交通流仿真还原平台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sumo_traci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接口，获取多类型交通流运行参数</a:t>
            </a:r>
          </a:p>
        </p:txBody>
      </p:sp>
    </p:spTree>
    <p:extLst>
      <p:ext uri="{BB962C8B-B14F-4D97-AF65-F5344CB8AC3E}">
        <p14:creationId xmlns:p14="http://schemas.microsoft.com/office/powerpoint/2010/main" val="391506208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D8148B-94EE-8873-4AB0-1C73771EA7A9}"/>
              </a:ext>
            </a:extLst>
          </p:cNvPr>
          <p:cNvSpPr/>
          <p:nvPr/>
        </p:nvSpPr>
        <p:spPr>
          <a:xfrm>
            <a:off x="666603" y="713384"/>
            <a:ext cx="8029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实习收获与心得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4FBEFB-B700-68E4-DC86-0D457AE2FAF3}"/>
              </a:ext>
            </a:extLst>
          </p:cNvPr>
          <p:cNvSpPr txBox="1"/>
          <p:nvPr/>
        </p:nvSpPr>
        <p:spPr>
          <a:xfrm>
            <a:off x="729358" y="1483859"/>
            <a:ext cx="10623307" cy="378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理论结合实际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。更广泛直接地了解传统交通行业当前的研究重点和研究需求，培养从实际出发，发现问题、解决问题的能力，对本专业的工作方式有大致了解。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了解校园生活和工作生活的区别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。通过实习，对实际工作和学校内的科研活动之间的区别有所了解，理解科研成果应用落地的方法和流程，体验行业内企事业单位的工作内容和模式，为未来的科研和就业提供帮助。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加深对交通行业不同理论模型和经典方法的理解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。了解现实工作内容，接触实际交通数据，在对实际交通数据进行处理的过程中，独立完成业务工作。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0476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08199" y="2491228"/>
            <a:ext cx="6624638" cy="158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请各位老师批评指正！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135086" y="3361212"/>
            <a:ext cx="6288314" cy="163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54808" y="2483620"/>
            <a:ext cx="156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7107" y="3006840"/>
            <a:ext cx="1620957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实习目的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AD9BA6-A9CB-31BD-36A0-FC08CB195AC1}"/>
              </a:ext>
            </a:extLst>
          </p:cNvPr>
          <p:cNvSpPr/>
          <p:nvPr/>
        </p:nvSpPr>
        <p:spPr>
          <a:xfrm>
            <a:off x="666604" y="713384"/>
            <a:ext cx="1845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实习目的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D87730-26CB-8F69-C92C-34D40CFBEE8F}"/>
              </a:ext>
            </a:extLst>
          </p:cNvPr>
          <p:cNvSpPr/>
          <p:nvPr/>
        </p:nvSpPr>
        <p:spPr>
          <a:xfrm>
            <a:off x="923192" y="1266092"/>
            <a:ext cx="10374923" cy="2312377"/>
          </a:xfrm>
          <a:prstGeom prst="rect">
            <a:avLst/>
          </a:prstGeom>
          <a:noFill/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F3326E0-EB58-09AE-CC8F-2580A33A3B07}"/>
              </a:ext>
            </a:extLst>
          </p:cNvPr>
          <p:cNvGrpSpPr/>
          <p:nvPr/>
        </p:nvGrpSpPr>
        <p:grpSpPr>
          <a:xfrm>
            <a:off x="1055077" y="1441942"/>
            <a:ext cx="1855177" cy="870437"/>
            <a:chOff x="1055077" y="1767254"/>
            <a:chExt cx="1855177" cy="87043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6B77FF-A7F2-B18B-4395-4AD30E091E21}"/>
                </a:ext>
              </a:extLst>
            </p:cNvPr>
            <p:cNvSpPr/>
            <p:nvPr/>
          </p:nvSpPr>
          <p:spPr>
            <a:xfrm>
              <a:off x="1055077" y="1767254"/>
              <a:ext cx="1855177" cy="87043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5C77D2-29C7-7052-36B6-14B834813A9A}"/>
                </a:ext>
              </a:extLst>
            </p:cNvPr>
            <p:cNvSpPr txBox="1"/>
            <p:nvPr/>
          </p:nvSpPr>
          <p:spPr>
            <a:xfrm>
              <a:off x="1228175" y="1940862"/>
              <a:ext cx="15089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熟悉工作职责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和办公流程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AF5F747-CF82-F098-4858-39AC81573470}"/>
              </a:ext>
            </a:extLst>
          </p:cNvPr>
          <p:cNvGrpSpPr/>
          <p:nvPr/>
        </p:nvGrpSpPr>
        <p:grpSpPr>
          <a:xfrm>
            <a:off x="3797300" y="1441941"/>
            <a:ext cx="1855177" cy="870437"/>
            <a:chOff x="4862146" y="1767254"/>
            <a:chExt cx="1855177" cy="87043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AA6E30-EE0B-149A-76D6-7F831C851A18}"/>
                </a:ext>
              </a:extLst>
            </p:cNvPr>
            <p:cNvSpPr/>
            <p:nvPr/>
          </p:nvSpPr>
          <p:spPr>
            <a:xfrm>
              <a:off x="4862146" y="1767254"/>
              <a:ext cx="1855177" cy="87043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83C45F6-4875-B9E0-A75D-58042375B568}"/>
                </a:ext>
              </a:extLst>
            </p:cNvPr>
            <p:cNvSpPr txBox="1"/>
            <p:nvPr/>
          </p:nvSpPr>
          <p:spPr>
            <a:xfrm>
              <a:off x="5035244" y="1940862"/>
              <a:ext cx="15089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详细调查、系统分析业务活动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22A0E4F-0E13-592F-9669-8DBBD923B66B}"/>
              </a:ext>
            </a:extLst>
          </p:cNvPr>
          <p:cNvGrpSpPr/>
          <p:nvPr/>
        </p:nvGrpSpPr>
        <p:grpSpPr>
          <a:xfrm>
            <a:off x="9281746" y="1441941"/>
            <a:ext cx="1855177" cy="870437"/>
            <a:chOff x="8669215" y="1767254"/>
            <a:chExt cx="1855177" cy="87043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D1E4CA-5D38-C9D1-349C-57F135143D3C}"/>
                </a:ext>
              </a:extLst>
            </p:cNvPr>
            <p:cNvSpPr/>
            <p:nvPr/>
          </p:nvSpPr>
          <p:spPr>
            <a:xfrm>
              <a:off x="8669215" y="1767254"/>
              <a:ext cx="1855177" cy="87043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C660D3E-060F-A037-0B37-BECA4091AC94}"/>
                </a:ext>
              </a:extLst>
            </p:cNvPr>
            <p:cNvSpPr txBox="1"/>
            <p:nvPr/>
          </p:nvSpPr>
          <p:spPr>
            <a:xfrm>
              <a:off x="8842313" y="1940862"/>
              <a:ext cx="15089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应用专业理论解决现实问题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F9065D-D93B-9A61-19C1-9FD0D7D8127E}"/>
              </a:ext>
            </a:extLst>
          </p:cNvPr>
          <p:cNvGrpSpPr/>
          <p:nvPr/>
        </p:nvGrpSpPr>
        <p:grpSpPr>
          <a:xfrm>
            <a:off x="6539523" y="1441940"/>
            <a:ext cx="1855177" cy="870437"/>
            <a:chOff x="4862146" y="1767254"/>
            <a:chExt cx="1855177" cy="8704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B21FFE2-6E29-F108-D76F-23E95DA82E3B}"/>
                </a:ext>
              </a:extLst>
            </p:cNvPr>
            <p:cNvSpPr/>
            <p:nvPr/>
          </p:nvSpPr>
          <p:spPr>
            <a:xfrm>
              <a:off x="4862146" y="1767254"/>
              <a:ext cx="1855177" cy="87043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5EC62CB-3280-F812-4FB2-0139406D063E}"/>
                </a:ext>
              </a:extLst>
            </p:cNvPr>
            <p:cNvSpPr txBox="1"/>
            <p:nvPr/>
          </p:nvSpPr>
          <p:spPr>
            <a:xfrm>
              <a:off x="5035244" y="1940863"/>
              <a:ext cx="15089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了解交通相关的实际工作内容</a:t>
              </a:r>
            </a:p>
          </p:txBody>
        </p:sp>
      </p:grpSp>
      <p:sp>
        <p:nvSpPr>
          <p:cNvPr id="21" name="箭头: 下 20">
            <a:extLst>
              <a:ext uri="{FF2B5EF4-FFF2-40B4-BE49-F238E27FC236}">
                <a16:creationId xmlns:a16="http://schemas.microsoft.com/office/drawing/2014/main" id="{0A78D3F3-F7BE-8260-542D-E903F6BD06A3}"/>
              </a:ext>
            </a:extLst>
          </p:cNvPr>
          <p:cNvSpPr/>
          <p:nvPr/>
        </p:nvSpPr>
        <p:spPr>
          <a:xfrm>
            <a:off x="1837592" y="2403422"/>
            <a:ext cx="290146" cy="33410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57FA2E21-0C60-48E3-8B04-1D6B773A286B}"/>
              </a:ext>
            </a:extLst>
          </p:cNvPr>
          <p:cNvSpPr/>
          <p:nvPr/>
        </p:nvSpPr>
        <p:spPr>
          <a:xfrm>
            <a:off x="4579815" y="2403422"/>
            <a:ext cx="290146" cy="33410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276F550-5F6E-0830-657E-6073F3041B38}"/>
              </a:ext>
            </a:extLst>
          </p:cNvPr>
          <p:cNvSpPr/>
          <p:nvPr/>
        </p:nvSpPr>
        <p:spPr>
          <a:xfrm>
            <a:off x="7322038" y="2397749"/>
            <a:ext cx="290146" cy="33410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DAD25D8-D1C5-EE48-79C7-A77E386BB5FF}"/>
              </a:ext>
            </a:extLst>
          </p:cNvPr>
          <p:cNvSpPr/>
          <p:nvPr/>
        </p:nvSpPr>
        <p:spPr>
          <a:xfrm>
            <a:off x="10064261" y="2397748"/>
            <a:ext cx="290146" cy="33410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BA4EA5-1AC0-40BF-7540-3D87AFAF44C8}"/>
              </a:ext>
            </a:extLst>
          </p:cNvPr>
          <p:cNvSpPr/>
          <p:nvPr/>
        </p:nvSpPr>
        <p:spPr>
          <a:xfrm>
            <a:off x="1055077" y="2847283"/>
            <a:ext cx="10081846" cy="559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运用专业知识去发现问题和解决问题，建立交通理论的应用思维</a:t>
            </a: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7A65C5CE-EAA4-5C75-1471-B295F11E0AD6}"/>
              </a:ext>
            </a:extLst>
          </p:cNvPr>
          <p:cNvSpPr/>
          <p:nvPr/>
        </p:nvSpPr>
        <p:spPr>
          <a:xfrm>
            <a:off x="2371726" y="3541873"/>
            <a:ext cx="281354" cy="465993"/>
          </a:xfrm>
          <a:prstGeom prst="up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AD95F8F-89E9-7DC7-DFDA-E25F2179572C}"/>
              </a:ext>
            </a:extLst>
          </p:cNvPr>
          <p:cNvSpPr/>
          <p:nvPr/>
        </p:nvSpPr>
        <p:spPr>
          <a:xfrm>
            <a:off x="1055077" y="4113373"/>
            <a:ext cx="562707" cy="2190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ACC2348-D05A-B1C0-67C3-2B5F9B1178C0}"/>
              </a:ext>
            </a:extLst>
          </p:cNvPr>
          <p:cNvSpPr/>
          <p:nvPr/>
        </p:nvSpPr>
        <p:spPr>
          <a:xfrm>
            <a:off x="1837594" y="4113373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交叉口检测数据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009EFF-3169-E6F6-0980-7D50A3B9B9C3}"/>
              </a:ext>
            </a:extLst>
          </p:cNvPr>
          <p:cNvSpPr/>
          <p:nvPr/>
        </p:nvSpPr>
        <p:spPr>
          <a:xfrm>
            <a:off x="1837594" y="4715687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信号控制方案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560189-B584-5942-63DC-0B2650577422}"/>
              </a:ext>
            </a:extLst>
          </p:cNvPr>
          <p:cNvSpPr/>
          <p:nvPr/>
        </p:nvSpPr>
        <p:spPr>
          <a:xfrm>
            <a:off x="1837594" y="5318001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车辆行驶路径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A0AD24-A0D5-6C91-9642-EDB8E79DFA7D}"/>
              </a:ext>
            </a:extLst>
          </p:cNvPr>
          <p:cNvSpPr/>
          <p:nvPr/>
        </p:nvSpPr>
        <p:spPr>
          <a:xfrm>
            <a:off x="1837594" y="5920314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数据还原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C2FB66-040F-416A-BAF8-142D2D9F6C7B}"/>
              </a:ext>
            </a:extLst>
          </p:cNvPr>
          <p:cNvSpPr/>
          <p:nvPr/>
        </p:nvSpPr>
        <p:spPr>
          <a:xfrm>
            <a:off x="923191" y="4010122"/>
            <a:ext cx="3130063" cy="2399470"/>
          </a:xfrm>
          <a:prstGeom prst="rect">
            <a:avLst/>
          </a:prstGeom>
          <a:noFill/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5E8D9CF-5B55-2DA2-5079-26FC5E8709C8}"/>
              </a:ext>
            </a:extLst>
          </p:cNvPr>
          <p:cNvSpPr/>
          <p:nvPr/>
        </p:nvSpPr>
        <p:spPr>
          <a:xfrm>
            <a:off x="5994157" y="3539617"/>
            <a:ext cx="281354" cy="465993"/>
          </a:xfrm>
          <a:prstGeom prst="up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1404EC-AFC8-71C7-73AD-CD6C6C5733A5}"/>
              </a:ext>
            </a:extLst>
          </p:cNvPr>
          <p:cNvSpPr/>
          <p:nvPr/>
        </p:nvSpPr>
        <p:spPr>
          <a:xfrm>
            <a:off x="4677508" y="4111117"/>
            <a:ext cx="562707" cy="2190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建模仿真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C6A516-E481-44C6-B620-1EB061F62CAD}"/>
              </a:ext>
            </a:extLst>
          </p:cNvPr>
          <p:cNvSpPr/>
          <p:nvPr/>
        </p:nvSpPr>
        <p:spPr>
          <a:xfrm>
            <a:off x="5460025" y="4111117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划定研究路网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8606A3C-4BB0-3F28-B5B7-8BF730EABA9A}"/>
              </a:ext>
            </a:extLst>
          </p:cNvPr>
          <p:cNvSpPr/>
          <p:nvPr/>
        </p:nvSpPr>
        <p:spPr>
          <a:xfrm>
            <a:off x="5460025" y="4713431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交通仿真工具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5B76193-4A2E-A0A9-555F-1999F9521EFC}"/>
              </a:ext>
            </a:extLst>
          </p:cNvPr>
          <p:cNvSpPr/>
          <p:nvPr/>
        </p:nvSpPr>
        <p:spPr>
          <a:xfrm>
            <a:off x="5460025" y="5315745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城市路网仿真环境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2C7FDD3-5DB1-FACF-E8A9-C784F033998A}"/>
              </a:ext>
            </a:extLst>
          </p:cNvPr>
          <p:cNvSpPr/>
          <p:nvPr/>
        </p:nvSpPr>
        <p:spPr>
          <a:xfrm>
            <a:off x="5460025" y="5918058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仿真平台开发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084C92-1387-6EDD-E18A-4BCBB523725F}"/>
              </a:ext>
            </a:extLst>
          </p:cNvPr>
          <p:cNvSpPr/>
          <p:nvPr/>
        </p:nvSpPr>
        <p:spPr>
          <a:xfrm>
            <a:off x="4545622" y="4007866"/>
            <a:ext cx="3130063" cy="2399470"/>
          </a:xfrm>
          <a:prstGeom prst="rect">
            <a:avLst/>
          </a:prstGeom>
          <a:noFill/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325E33EC-5061-3F91-B709-99711E9B9904}"/>
              </a:ext>
            </a:extLst>
          </p:cNvPr>
          <p:cNvSpPr/>
          <p:nvPr/>
        </p:nvSpPr>
        <p:spPr>
          <a:xfrm>
            <a:off x="9616587" y="3537361"/>
            <a:ext cx="281354" cy="465993"/>
          </a:xfrm>
          <a:prstGeom prst="up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4A6BF64-8EC9-CD1C-348C-1F854560418F}"/>
              </a:ext>
            </a:extLst>
          </p:cNvPr>
          <p:cNvSpPr/>
          <p:nvPr/>
        </p:nvSpPr>
        <p:spPr>
          <a:xfrm>
            <a:off x="8299938" y="4108861"/>
            <a:ext cx="562707" cy="2190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239080A-BAEA-CD88-B3DB-75C53D58881C}"/>
              </a:ext>
            </a:extLst>
          </p:cNvPr>
          <p:cNvSpPr/>
          <p:nvPr/>
        </p:nvSpPr>
        <p:spPr>
          <a:xfrm>
            <a:off x="9082455" y="4108861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路网运行态势评估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FF122A6-8E9D-5928-6158-64F9D33D311E}"/>
              </a:ext>
            </a:extLst>
          </p:cNvPr>
          <p:cNvSpPr/>
          <p:nvPr/>
        </p:nvSpPr>
        <p:spPr>
          <a:xfrm>
            <a:off x="9082455" y="4711175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节点重要性研判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BF39AE8-4E42-FA55-7E3E-6F13D8DF0072}"/>
              </a:ext>
            </a:extLst>
          </p:cNvPr>
          <p:cNvSpPr/>
          <p:nvPr/>
        </p:nvSpPr>
        <p:spPr>
          <a:xfrm>
            <a:off x="9082455" y="5313489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节点失效评价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DAF308C-7283-A9B7-871B-8C12CFE7C27E}"/>
              </a:ext>
            </a:extLst>
          </p:cNvPr>
          <p:cNvSpPr/>
          <p:nvPr/>
        </p:nvSpPr>
        <p:spPr>
          <a:xfrm>
            <a:off x="9082455" y="5915802"/>
            <a:ext cx="2076205" cy="383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复杂网络理论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7F118D-2259-CE3B-530C-676C440CCFE5}"/>
              </a:ext>
            </a:extLst>
          </p:cNvPr>
          <p:cNvSpPr/>
          <p:nvPr/>
        </p:nvSpPr>
        <p:spPr>
          <a:xfrm>
            <a:off x="8168052" y="4005610"/>
            <a:ext cx="3130063" cy="2399470"/>
          </a:xfrm>
          <a:prstGeom prst="rect">
            <a:avLst/>
          </a:prstGeom>
          <a:noFill/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051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54808" y="2483620"/>
            <a:ext cx="156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8035" y="3006840"/>
            <a:ext cx="2339102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实习公司简介</a:t>
            </a:r>
          </a:p>
        </p:txBody>
      </p:sp>
    </p:spTree>
    <p:extLst>
      <p:ext uri="{BB962C8B-B14F-4D97-AF65-F5344CB8AC3E}">
        <p14:creationId xmlns:p14="http://schemas.microsoft.com/office/powerpoint/2010/main" val="19077040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996EE7-CF96-4799-F1DA-BF940F8D6045}"/>
              </a:ext>
            </a:extLst>
          </p:cNvPr>
          <p:cNvSpPr/>
          <p:nvPr/>
        </p:nvSpPr>
        <p:spPr>
          <a:xfrm>
            <a:off x="666604" y="713384"/>
            <a:ext cx="3114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实习公司简介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E84AE3-300B-5199-BB13-254106234CF4}"/>
              </a:ext>
            </a:extLst>
          </p:cNvPr>
          <p:cNvSpPr txBox="1"/>
          <p:nvPr/>
        </p:nvSpPr>
        <p:spPr>
          <a:xfrm>
            <a:off x="1026500" y="1175049"/>
            <a:ext cx="10623307" cy="14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北京智行汇通科技有限公司以提升城市交通管理的快速反应能力、公众出行的快捷服务能力为己任，依托智能交通信号控制专业技术与行业经验，创造性应用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打造城市交通信号综合应用软件产品体系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。核心产品包括：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信号控制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领航交警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应急通行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态势监管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B03E8C-FE8B-2230-8129-A9BB3B07531A}"/>
              </a:ext>
            </a:extLst>
          </p:cNvPr>
          <p:cNvGrpSpPr/>
          <p:nvPr/>
        </p:nvGrpSpPr>
        <p:grpSpPr>
          <a:xfrm>
            <a:off x="1026500" y="2818015"/>
            <a:ext cx="4527490" cy="3229866"/>
            <a:chOff x="1026500" y="2818015"/>
            <a:chExt cx="4527490" cy="322986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CE2DBCD-9785-6970-D121-A22E10DD8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500" y="2818015"/>
              <a:ext cx="4527490" cy="2864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4CE969-2F7F-7214-B2A9-F0E236AEBA27}"/>
                </a:ext>
              </a:extLst>
            </p:cNvPr>
            <p:cNvSpPr txBox="1"/>
            <p:nvPr/>
          </p:nvSpPr>
          <p:spPr>
            <a:xfrm>
              <a:off x="1966806" y="5709327"/>
              <a:ext cx="2646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交通信号控制综合应用平台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E0A6483-C80C-501F-F0BE-D7211729C86A}"/>
              </a:ext>
            </a:extLst>
          </p:cNvPr>
          <p:cNvGrpSpPr/>
          <p:nvPr/>
        </p:nvGrpSpPr>
        <p:grpSpPr>
          <a:xfrm>
            <a:off x="6096000" y="2818015"/>
            <a:ext cx="5385803" cy="3229866"/>
            <a:chOff x="6096000" y="2818015"/>
            <a:chExt cx="5385803" cy="322986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5F29D84-4A40-142E-08BC-87FE11EF17ED}"/>
                </a:ext>
              </a:extLst>
            </p:cNvPr>
            <p:cNvGrpSpPr/>
            <p:nvPr/>
          </p:nvGrpSpPr>
          <p:grpSpPr>
            <a:xfrm>
              <a:off x="6096000" y="2818015"/>
              <a:ext cx="5385803" cy="2864937"/>
              <a:chOff x="6096000" y="2818015"/>
              <a:chExt cx="5385803" cy="2864937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6D00728F-2B5F-E530-7FA7-0F5494310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2818015"/>
                <a:ext cx="1769184" cy="2864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321A838B-A5F6-2390-D052-2F2BC277F7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4309" y="2818015"/>
                <a:ext cx="1769184" cy="28649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>
                <a:extLst>
                  <a:ext uri="{FF2B5EF4-FFF2-40B4-BE49-F238E27FC236}">
                    <a16:creationId xmlns:a16="http://schemas.microsoft.com/office/drawing/2014/main" id="{4D98C742-A42B-6464-C44E-E1A4617D6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2619" y="2818015"/>
                <a:ext cx="1769184" cy="2864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FC1DFEA-FC5F-A543-09CF-F22610FDADF7}"/>
                </a:ext>
              </a:extLst>
            </p:cNvPr>
            <p:cNvSpPr txBox="1"/>
            <p:nvPr/>
          </p:nvSpPr>
          <p:spPr>
            <a:xfrm>
              <a:off x="7883845" y="5709327"/>
              <a:ext cx="18101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智慧领航交警</a:t>
              </a:r>
              <a:r>
                <a:rPr lang="en-US" altLang="zh-CN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78D15D-8297-05C6-3DAE-D192C636F767}"/>
              </a:ext>
            </a:extLst>
          </p:cNvPr>
          <p:cNvGrpSpPr/>
          <p:nvPr/>
        </p:nvGrpSpPr>
        <p:grpSpPr>
          <a:xfrm>
            <a:off x="1026500" y="2818015"/>
            <a:ext cx="4934684" cy="3203490"/>
            <a:chOff x="890311" y="1532623"/>
            <a:chExt cx="4934684" cy="3203490"/>
          </a:xfrm>
        </p:grpSpPr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82C744C8-3BE9-AFAA-B3B1-31928862D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311" y="1532623"/>
              <a:ext cx="4934684" cy="2864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B15067A-F51C-E70C-4B3B-9F828601BDA5}"/>
                </a:ext>
              </a:extLst>
            </p:cNvPr>
            <p:cNvSpPr txBox="1"/>
            <p:nvPr/>
          </p:nvSpPr>
          <p:spPr>
            <a:xfrm>
              <a:off x="2136806" y="4397559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应急通行与特勤保障平台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D5F1EA4-3EEC-18A4-80CB-72DB7DFE6A3F}"/>
              </a:ext>
            </a:extLst>
          </p:cNvPr>
          <p:cNvGrpSpPr/>
          <p:nvPr/>
        </p:nvGrpSpPr>
        <p:grpSpPr>
          <a:xfrm>
            <a:off x="6503196" y="2818017"/>
            <a:ext cx="4748400" cy="3203488"/>
            <a:chOff x="6367007" y="1532625"/>
            <a:chExt cx="4748400" cy="3203488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00367DF7-824A-25A1-6812-8A3F45979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007" y="1532626"/>
              <a:ext cx="1533270" cy="2864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7EAE5622-660A-C924-F5CC-BFD662A07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572" y="1532625"/>
              <a:ext cx="1533270" cy="2864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EA46B0D5-FBF7-326A-636A-8BDCD454E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2137" y="1532625"/>
              <a:ext cx="1533270" cy="2864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8D49EB9-0DE4-DEFE-B3B0-7A207123A0D7}"/>
                </a:ext>
              </a:extLst>
            </p:cNvPr>
            <p:cNvSpPr txBox="1"/>
            <p:nvPr/>
          </p:nvSpPr>
          <p:spPr>
            <a:xfrm>
              <a:off x="7520360" y="4397559"/>
              <a:ext cx="2667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zh-CN" altLang="en-US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 </a:t>
              </a:r>
              <a:r>
                <a:rPr lang="en-US" altLang="zh-CN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zh-CN" altLang="en-US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 </a:t>
              </a:r>
              <a:r>
                <a:rPr lang="en-US" altLang="zh-CN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zh-CN" altLang="en-US" sz="160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态势监管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546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330A9F8-1846-8AF5-AD9D-45EDB04B18D4}"/>
              </a:ext>
            </a:extLst>
          </p:cNvPr>
          <p:cNvSpPr/>
          <p:nvPr/>
        </p:nvSpPr>
        <p:spPr>
          <a:xfrm>
            <a:off x="666604" y="713384"/>
            <a:ext cx="3114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实习公司简介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A9887D-03B0-8E15-7F95-D25607036135}"/>
              </a:ext>
            </a:extLst>
          </p:cNvPr>
          <p:cNvSpPr txBox="1"/>
          <p:nvPr/>
        </p:nvSpPr>
        <p:spPr>
          <a:xfrm>
            <a:off x="1026500" y="1175049"/>
            <a:ext cx="10623307" cy="113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目前，公司已在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交通信号管控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应急通行保障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交通设备运维管理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交通信号优化服务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等方面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提出多种解决方案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在全国范围内，成功实施众多智能交通信号管控工程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，包括山东省淄博市、湖北省黄石市等。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66E52446-DBE6-E623-7EB6-9AC4B77FD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3" t="4485" r="34860" b="4237"/>
          <a:stretch/>
        </p:blipFill>
        <p:spPr bwMode="auto">
          <a:xfrm>
            <a:off x="1631581" y="2371827"/>
            <a:ext cx="3200399" cy="36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B667BFE-6233-E238-40AF-70B0A8C2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076" y="2371828"/>
            <a:ext cx="5531223" cy="372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1F2CD3-FFCD-37B6-0CDB-B15FDC0B62C3}"/>
              </a:ext>
            </a:extLst>
          </p:cNvPr>
          <p:cNvSpPr txBox="1"/>
          <p:nvPr/>
        </p:nvSpPr>
        <p:spPr>
          <a:xfrm>
            <a:off x="7477194" y="6133327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市场布局图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4BC69-2189-C682-50C6-B7DD179D8D80}"/>
              </a:ext>
            </a:extLst>
          </p:cNvPr>
          <p:cNvSpPr txBox="1"/>
          <p:nvPr/>
        </p:nvSpPr>
        <p:spPr>
          <a:xfrm>
            <a:off x="2113525" y="613332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交通信号控制系统升级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1470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54808" y="2483620"/>
            <a:ext cx="156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8035" y="3006840"/>
            <a:ext cx="2339102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</a:p>
        </p:txBody>
      </p:sp>
    </p:spTree>
    <p:extLst>
      <p:ext uri="{BB962C8B-B14F-4D97-AF65-F5344CB8AC3E}">
        <p14:creationId xmlns:p14="http://schemas.microsoft.com/office/powerpoint/2010/main" val="1339944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330A9F8-1846-8AF5-AD9D-45EDB04B18D4}"/>
              </a:ext>
            </a:extLst>
          </p:cNvPr>
          <p:cNvSpPr/>
          <p:nvPr/>
        </p:nvSpPr>
        <p:spPr>
          <a:xfrm>
            <a:off x="666604" y="713384"/>
            <a:ext cx="3114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实习期间工作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15147B-657A-8235-3D6D-0A817E6F9BA0}"/>
              </a:ext>
            </a:extLst>
          </p:cNvPr>
          <p:cNvSpPr/>
          <p:nvPr/>
        </p:nvSpPr>
        <p:spPr>
          <a:xfrm>
            <a:off x="779929" y="1247028"/>
            <a:ext cx="10533182" cy="4501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北京智行汇通科技有限公司 交通数据分析实习生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4CC8E2F7-6408-C8F4-84E6-A474000B02FE}"/>
              </a:ext>
            </a:extLst>
          </p:cNvPr>
          <p:cNvSpPr/>
          <p:nvPr/>
        </p:nvSpPr>
        <p:spPr>
          <a:xfrm flipV="1">
            <a:off x="2270519" y="1780763"/>
            <a:ext cx="1189608" cy="6747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9FB4B2F7-87E4-D6E8-56F7-E6AFD9411090}"/>
              </a:ext>
            </a:extLst>
          </p:cNvPr>
          <p:cNvSpPr/>
          <p:nvPr/>
        </p:nvSpPr>
        <p:spPr>
          <a:xfrm flipV="1">
            <a:off x="5241182" y="1780764"/>
            <a:ext cx="1189608" cy="6747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6BE2F448-0844-8419-B682-3699FCC63C05}"/>
              </a:ext>
            </a:extLst>
          </p:cNvPr>
          <p:cNvSpPr/>
          <p:nvPr/>
        </p:nvSpPr>
        <p:spPr>
          <a:xfrm flipV="1">
            <a:off x="8211845" y="1780763"/>
            <a:ext cx="1189608" cy="6747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1E7670A-1F39-0A70-C427-9FBFF8E0D08B}"/>
              </a:ext>
            </a:extLst>
          </p:cNvPr>
          <p:cNvSpPr/>
          <p:nvPr/>
        </p:nvSpPr>
        <p:spPr>
          <a:xfrm>
            <a:off x="779929" y="2640315"/>
            <a:ext cx="8026720" cy="3805310"/>
          </a:xfrm>
          <a:prstGeom prst="roundRect">
            <a:avLst>
              <a:gd name="adj" fmla="val 1880"/>
            </a:avLst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CA0E4A1-30EF-B898-6C83-7EF54C2EA2D9}"/>
              </a:ext>
            </a:extLst>
          </p:cNvPr>
          <p:cNvSpPr/>
          <p:nvPr/>
        </p:nvSpPr>
        <p:spPr>
          <a:xfrm>
            <a:off x="968191" y="3083863"/>
            <a:ext cx="5858737" cy="3019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449F0EC5-73DD-EB82-D576-E4C333CBA9D1}"/>
              </a:ext>
            </a:extLst>
          </p:cNvPr>
          <p:cNvSpPr/>
          <p:nvPr/>
        </p:nvSpPr>
        <p:spPr>
          <a:xfrm rot="5400000" flipV="1">
            <a:off x="8681279" y="4190174"/>
            <a:ext cx="1189608" cy="6747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C2B2AB7-CC16-7B7E-4A59-5A3E04384146}"/>
              </a:ext>
            </a:extLst>
          </p:cNvPr>
          <p:cNvSpPr/>
          <p:nvPr/>
        </p:nvSpPr>
        <p:spPr>
          <a:xfrm>
            <a:off x="9680421" y="3458221"/>
            <a:ext cx="1632690" cy="1889982"/>
          </a:xfrm>
          <a:prstGeom prst="roundRect">
            <a:avLst>
              <a:gd name="adj" fmla="val 188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交通仿真平台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二次开发方法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发明专利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B9F2CEF-D91D-DBAC-DF7C-C87CB0FF58E4}"/>
              </a:ext>
            </a:extLst>
          </p:cNvPr>
          <p:cNvSpPr/>
          <p:nvPr/>
        </p:nvSpPr>
        <p:spPr>
          <a:xfrm>
            <a:off x="1169690" y="3654289"/>
            <a:ext cx="1473693" cy="692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建模仿真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929204B-16E2-9AAC-7B1A-A679792AFA6F}"/>
              </a:ext>
            </a:extLst>
          </p:cNvPr>
          <p:cNvSpPr/>
          <p:nvPr/>
        </p:nvSpPr>
        <p:spPr>
          <a:xfrm>
            <a:off x="1169690" y="4830245"/>
            <a:ext cx="1473693" cy="692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交通数据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27DB0F4-A5BB-B080-697C-FEF4846FCFC8}"/>
              </a:ext>
            </a:extLst>
          </p:cNvPr>
          <p:cNvSpPr/>
          <p:nvPr/>
        </p:nvSpPr>
        <p:spPr>
          <a:xfrm>
            <a:off x="2775465" y="3823052"/>
            <a:ext cx="472114" cy="32847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7C8D83-7AD9-E1FE-4934-F047D43F1D35}"/>
              </a:ext>
            </a:extLst>
          </p:cNvPr>
          <p:cNvSpPr/>
          <p:nvPr/>
        </p:nvSpPr>
        <p:spPr>
          <a:xfrm>
            <a:off x="3460127" y="3252726"/>
            <a:ext cx="3249498" cy="26743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54B6D2F2-32E9-B9EB-9EA2-F60B75DECF8C}"/>
              </a:ext>
            </a:extLst>
          </p:cNvPr>
          <p:cNvSpPr/>
          <p:nvPr/>
        </p:nvSpPr>
        <p:spPr>
          <a:xfrm>
            <a:off x="2775465" y="5012237"/>
            <a:ext cx="472114" cy="32847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48406E8-D7CA-80D6-01A5-55EE894AC5C1}"/>
              </a:ext>
            </a:extLst>
          </p:cNvPr>
          <p:cNvSpPr/>
          <p:nvPr/>
        </p:nvSpPr>
        <p:spPr>
          <a:xfrm>
            <a:off x="3582526" y="3349027"/>
            <a:ext cx="3003354" cy="506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宏观基本图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01A5F7AF-5B78-2856-3561-5B62C599E070}"/>
              </a:ext>
            </a:extLst>
          </p:cNvPr>
          <p:cNvSpPr/>
          <p:nvPr/>
        </p:nvSpPr>
        <p:spPr>
          <a:xfrm>
            <a:off x="4667578" y="3948638"/>
            <a:ext cx="833249" cy="32847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EB4AE90-1E41-66BF-BFAE-521E442FC80C}"/>
              </a:ext>
            </a:extLst>
          </p:cNvPr>
          <p:cNvSpPr/>
          <p:nvPr/>
        </p:nvSpPr>
        <p:spPr>
          <a:xfrm>
            <a:off x="3588035" y="4351189"/>
            <a:ext cx="3003354" cy="506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客观加权评价方法</a:t>
            </a: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5369FDD5-E2DF-B91D-756B-5355C219FFE8}"/>
              </a:ext>
            </a:extLst>
          </p:cNvPr>
          <p:cNvSpPr/>
          <p:nvPr/>
        </p:nvSpPr>
        <p:spPr>
          <a:xfrm>
            <a:off x="4673087" y="4950800"/>
            <a:ext cx="833249" cy="32847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3A94A2-6C39-F83B-25F0-01D223A55D49}"/>
              </a:ext>
            </a:extLst>
          </p:cNvPr>
          <p:cNvSpPr/>
          <p:nvPr/>
        </p:nvSpPr>
        <p:spPr>
          <a:xfrm>
            <a:off x="3582525" y="5348203"/>
            <a:ext cx="3003354" cy="506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复杂网络理论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227029-26E5-093E-526A-D7F6762CD912}"/>
              </a:ext>
            </a:extLst>
          </p:cNvPr>
          <p:cNvSpPr/>
          <p:nvPr/>
        </p:nvSpPr>
        <p:spPr>
          <a:xfrm>
            <a:off x="7066626" y="2818790"/>
            <a:ext cx="1390032" cy="861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路网态势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95B748E-F526-4B02-5C84-931964E161CF}"/>
              </a:ext>
            </a:extLst>
          </p:cNvPr>
          <p:cNvSpPr/>
          <p:nvPr/>
        </p:nvSpPr>
        <p:spPr>
          <a:xfrm>
            <a:off x="7066626" y="4151479"/>
            <a:ext cx="1394878" cy="861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节点关键性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ABDCC4D-AD27-69F3-18EB-5F25E6577C45}"/>
              </a:ext>
            </a:extLst>
          </p:cNvPr>
          <p:cNvSpPr/>
          <p:nvPr/>
        </p:nvSpPr>
        <p:spPr>
          <a:xfrm>
            <a:off x="7061779" y="5484168"/>
            <a:ext cx="1394879" cy="861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失效评价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7A030EF-9B8B-BEB9-2765-A9FD750132C6}"/>
              </a:ext>
            </a:extLst>
          </p:cNvPr>
          <p:cNvCxnSpPr>
            <a:cxnSpLocks/>
          </p:cNvCxnSpPr>
          <p:nvPr/>
        </p:nvCxnSpPr>
        <p:spPr>
          <a:xfrm>
            <a:off x="6706803" y="4577309"/>
            <a:ext cx="1822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B3AD78E-E8D9-2E2E-AD9C-9338EE6C7063}"/>
              </a:ext>
            </a:extLst>
          </p:cNvPr>
          <p:cNvCxnSpPr>
            <a:cxnSpLocks/>
          </p:cNvCxnSpPr>
          <p:nvPr/>
        </p:nvCxnSpPr>
        <p:spPr>
          <a:xfrm flipV="1">
            <a:off x="6889072" y="3249227"/>
            <a:ext cx="0" cy="266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9BF47C5-2EB2-D7D1-055A-1CEDDC4C98F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889072" y="3249227"/>
            <a:ext cx="177554" cy="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EE678C6-EB65-A35E-819D-7571D8E813C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889072" y="5915135"/>
            <a:ext cx="1727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A02C547-1405-3F0A-B53A-9F13441A0024}"/>
              </a:ext>
            </a:extLst>
          </p:cNvPr>
          <p:cNvCxnSpPr>
            <a:cxnSpLocks/>
          </p:cNvCxnSpPr>
          <p:nvPr/>
        </p:nvCxnSpPr>
        <p:spPr>
          <a:xfrm>
            <a:off x="6889072" y="4578564"/>
            <a:ext cx="1727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390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1935</Words>
  <Application>Microsoft Office PowerPoint</Application>
  <PresentationFormat>宽屏</PresentationFormat>
  <Paragraphs>281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Microsoft YaHei UI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liulining</dc:creator>
  <cp:lastModifiedBy>liu lining</cp:lastModifiedBy>
  <cp:revision>1107</cp:revision>
  <dcterms:created xsi:type="dcterms:W3CDTF">2020-05-31T02:19:00Z</dcterms:created>
  <dcterms:modified xsi:type="dcterms:W3CDTF">2022-10-16T16:23:36Z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D32026A7502C420AAA8B4860ADE0D237</vt:lpwstr>
  </property>
</Properties>
</file>