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3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75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tags" Target="../tags/tag55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115.xml"/><Relationship Id="rId27" Type="http://schemas.openxmlformats.org/officeDocument/2006/relationships/tags" Target="../tags/tag114.xml"/><Relationship Id="rId26" Type="http://schemas.openxmlformats.org/officeDocument/2006/relationships/tags" Target="../tags/tag113.xml"/><Relationship Id="rId25" Type="http://schemas.openxmlformats.org/officeDocument/2006/relationships/tags" Target="../tags/tag112.xml"/><Relationship Id="rId24" Type="http://schemas.openxmlformats.org/officeDocument/2006/relationships/tags" Target="../tags/tag111.xml"/><Relationship Id="rId23" Type="http://schemas.openxmlformats.org/officeDocument/2006/relationships/tags" Target="../tags/tag110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89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Design Principles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40105" y="1947545"/>
            <a:ext cx="9452610" cy="397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Metasim is a standalone simulator, can be used for different purposes.</a:t>
            </a:r>
            <a:endParaRPr lang="en-US"/>
          </a:p>
          <a:p>
            <a:endParaRPr lang="en-US"/>
          </a:p>
          <a:p>
            <a:r>
              <a:rPr lang="en-US"/>
              <a:t>Cfg only describes simulation-related static properties.</a:t>
            </a:r>
            <a:endParaRPr lang="en-US"/>
          </a:p>
          <a:p>
            <a:endParaRPr lang="en-US"/>
          </a:p>
          <a:p>
            <a:r>
              <a:rPr lang="en-US"/>
              <a:t>It must be easy to either migrate a new task, or write a new task from scratch.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Config Layers</a:t>
            </a:r>
            <a:endParaRPr lang="en-US"/>
          </a:p>
        </p:txBody>
      </p:sp>
      <p:sp>
        <p:nvSpPr>
          <p:cNvPr id="4" name="Rectangles 3"/>
          <p:cNvSpPr/>
          <p:nvPr>
            <p:custDataLst>
              <p:tags r:id="rId1"/>
            </p:custDataLst>
          </p:nvPr>
        </p:nvSpPr>
        <p:spPr>
          <a:xfrm>
            <a:off x="1183005" y="2378075"/>
            <a:ext cx="512254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Cfg</a:t>
            </a:r>
            <a:endParaRPr lang="en-US"/>
          </a:p>
        </p:txBody>
      </p:sp>
      <p:sp>
        <p:nvSpPr>
          <p:cNvPr id="5" name="Rectangles 4"/>
          <p:cNvSpPr/>
          <p:nvPr>
            <p:custDataLst>
              <p:tags r:id="rId2"/>
            </p:custDataLst>
          </p:nvPr>
        </p:nvSpPr>
        <p:spPr>
          <a:xfrm>
            <a:off x="1623060" y="3076575"/>
            <a:ext cx="2212975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Metasim Cfg</a:t>
            </a:r>
            <a:endParaRPr lang="en-US"/>
          </a:p>
        </p:txBody>
      </p:sp>
      <p:sp>
        <p:nvSpPr>
          <p:cNvPr id="6" name="Rectangles 5"/>
          <p:cNvSpPr/>
          <p:nvPr>
            <p:custDataLst>
              <p:tags r:id="rId3"/>
            </p:custDataLst>
          </p:nvPr>
        </p:nvSpPr>
        <p:spPr>
          <a:xfrm>
            <a:off x="1881505" y="359410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Objects</a:t>
            </a:r>
            <a:endParaRPr lang="en-US"/>
          </a:p>
        </p:txBody>
      </p:sp>
      <p:sp>
        <p:nvSpPr>
          <p:cNvPr id="7" name="Rectangles 6"/>
          <p:cNvSpPr/>
          <p:nvPr>
            <p:custDataLst>
              <p:tags r:id="rId4"/>
            </p:custDataLst>
          </p:nvPr>
        </p:nvSpPr>
        <p:spPr>
          <a:xfrm>
            <a:off x="1881505" y="414845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Lights</a:t>
            </a:r>
            <a:endParaRPr lang="en-US"/>
          </a:p>
        </p:txBody>
      </p:sp>
      <p:sp>
        <p:nvSpPr>
          <p:cNvPr id="8" name="Rectangles 7"/>
          <p:cNvSpPr/>
          <p:nvPr>
            <p:custDataLst>
              <p:tags r:id="rId5"/>
            </p:custDataLst>
          </p:nvPr>
        </p:nvSpPr>
        <p:spPr>
          <a:xfrm>
            <a:off x="1881505" y="470281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Cameras</a:t>
            </a:r>
            <a:endParaRPr lang="en-US"/>
          </a:p>
        </p:txBody>
      </p:sp>
      <p:sp>
        <p:nvSpPr>
          <p:cNvPr id="10" name="Rectangles 9"/>
          <p:cNvSpPr/>
          <p:nvPr>
            <p:custDataLst>
              <p:tags r:id="rId6"/>
            </p:custDataLst>
          </p:nvPr>
        </p:nvSpPr>
        <p:spPr>
          <a:xfrm>
            <a:off x="4133215" y="307657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Sim</a:t>
            </a:r>
            <a:endParaRPr lang="en-US"/>
          </a:p>
        </p:txBody>
      </p:sp>
      <p:sp>
        <p:nvSpPr>
          <p:cNvPr id="11" name="Rectangles 10"/>
          <p:cNvSpPr/>
          <p:nvPr>
            <p:custDataLst>
              <p:tags r:id="rId7"/>
            </p:custDataLst>
          </p:nvPr>
        </p:nvSpPr>
        <p:spPr>
          <a:xfrm>
            <a:off x="4133215" y="372110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Renderer</a:t>
            </a:r>
            <a:endParaRPr lang="en-US"/>
          </a:p>
        </p:txBody>
      </p:sp>
      <p:sp>
        <p:nvSpPr>
          <p:cNvPr id="12" name="Rectangles 11"/>
          <p:cNvSpPr/>
          <p:nvPr>
            <p:custDataLst>
              <p:tags r:id="rId8"/>
            </p:custDataLst>
          </p:nvPr>
        </p:nvSpPr>
        <p:spPr>
          <a:xfrm>
            <a:off x="4133215" y="436562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Num Envs</a:t>
            </a:r>
            <a:endParaRPr lang="en-US"/>
          </a:p>
        </p:txBody>
      </p:sp>
      <p:sp>
        <p:nvSpPr>
          <p:cNvPr id="13" name="Rectangles 12"/>
          <p:cNvSpPr/>
          <p:nvPr>
            <p:custDataLst>
              <p:tags r:id="rId9"/>
            </p:custDataLst>
          </p:nvPr>
        </p:nvSpPr>
        <p:spPr>
          <a:xfrm>
            <a:off x="1881505" y="525843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Scene</a:t>
            </a:r>
            <a:endParaRPr lang="en-US"/>
          </a:p>
        </p:txBody>
      </p:sp>
      <p:sp>
        <p:nvSpPr>
          <p:cNvPr id="3" name="Rectangles 2"/>
          <p:cNvSpPr/>
          <p:nvPr>
            <p:custDataLst>
              <p:tags r:id="rId10"/>
            </p:custDataLst>
          </p:nvPr>
        </p:nvSpPr>
        <p:spPr>
          <a:xfrm>
            <a:off x="4133215" y="501015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Traj Paths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Wrapper Layers</a:t>
            </a:r>
            <a:endParaRPr lang="en-US"/>
          </a:p>
        </p:txBody>
      </p:sp>
      <p:sp>
        <p:nvSpPr>
          <p:cNvPr id="4" name="Rectangles 3"/>
          <p:cNvSpPr/>
          <p:nvPr>
            <p:custDataLst>
              <p:tags r:id="rId1"/>
            </p:custDataLst>
          </p:nvPr>
        </p:nvSpPr>
        <p:spPr>
          <a:xfrm>
            <a:off x="667385" y="2378075"/>
            <a:ext cx="512254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Cfg</a:t>
            </a:r>
            <a:endParaRPr lang="en-US"/>
          </a:p>
        </p:txBody>
      </p:sp>
      <p:sp>
        <p:nvSpPr>
          <p:cNvPr id="5" name="Rectangles 4"/>
          <p:cNvSpPr/>
          <p:nvPr>
            <p:custDataLst>
              <p:tags r:id="rId2"/>
            </p:custDataLst>
          </p:nvPr>
        </p:nvSpPr>
        <p:spPr>
          <a:xfrm>
            <a:off x="1107440" y="3076575"/>
            <a:ext cx="2212975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Metasim Cfg</a:t>
            </a:r>
            <a:endParaRPr lang="en-US"/>
          </a:p>
        </p:txBody>
      </p:sp>
      <p:sp>
        <p:nvSpPr>
          <p:cNvPr id="6" name="Rectangles 5"/>
          <p:cNvSpPr/>
          <p:nvPr>
            <p:custDataLst>
              <p:tags r:id="rId3"/>
            </p:custDataLst>
          </p:nvPr>
        </p:nvSpPr>
        <p:spPr>
          <a:xfrm>
            <a:off x="1365885" y="359410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Objects</a:t>
            </a:r>
            <a:endParaRPr lang="en-US"/>
          </a:p>
        </p:txBody>
      </p:sp>
      <p:sp>
        <p:nvSpPr>
          <p:cNvPr id="7" name="Rectangles 6"/>
          <p:cNvSpPr/>
          <p:nvPr>
            <p:custDataLst>
              <p:tags r:id="rId4"/>
            </p:custDataLst>
          </p:nvPr>
        </p:nvSpPr>
        <p:spPr>
          <a:xfrm>
            <a:off x="1365885" y="414845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Lights</a:t>
            </a:r>
            <a:endParaRPr lang="en-US"/>
          </a:p>
        </p:txBody>
      </p:sp>
      <p:sp>
        <p:nvSpPr>
          <p:cNvPr id="8" name="Rectangles 7"/>
          <p:cNvSpPr/>
          <p:nvPr>
            <p:custDataLst>
              <p:tags r:id="rId5"/>
            </p:custDataLst>
          </p:nvPr>
        </p:nvSpPr>
        <p:spPr>
          <a:xfrm>
            <a:off x="1365885" y="470281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Cameras</a:t>
            </a:r>
            <a:endParaRPr lang="en-US"/>
          </a:p>
        </p:txBody>
      </p:sp>
      <p:sp>
        <p:nvSpPr>
          <p:cNvPr id="10" name="Rectangles 9"/>
          <p:cNvSpPr/>
          <p:nvPr>
            <p:custDataLst>
              <p:tags r:id="rId6"/>
            </p:custDataLst>
          </p:nvPr>
        </p:nvSpPr>
        <p:spPr>
          <a:xfrm>
            <a:off x="3617595" y="307657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Sim</a:t>
            </a:r>
            <a:endParaRPr lang="en-US"/>
          </a:p>
        </p:txBody>
      </p:sp>
      <p:sp>
        <p:nvSpPr>
          <p:cNvPr id="11" name="Rectangles 10"/>
          <p:cNvSpPr/>
          <p:nvPr>
            <p:custDataLst>
              <p:tags r:id="rId7"/>
            </p:custDataLst>
          </p:nvPr>
        </p:nvSpPr>
        <p:spPr>
          <a:xfrm>
            <a:off x="3617595" y="372110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Renderer</a:t>
            </a:r>
            <a:endParaRPr lang="en-US"/>
          </a:p>
        </p:txBody>
      </p:sp>
      <p:sp>
        <p:nvSpPr>
          <p:cNvPr id="12" name="Rectangles 11"/>
          <p:cNvSpPr/>
          <p:nvPr>
            <p:custDataLst>
              <p:tags r:id="rId8"/>
            </p:custDataLst>
          </p:nvPr>
        </p:nvSpPr>
        <p:spPr>
          <a:xfrm>
            <a:off x="3617595" y="436562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Num Envs</a:t>
            </a:r>
            <a:endParaRPr lang="en-US"/>
          </a:p>
        </p:txBody>
      </p:sp>
      <p:sp>
        <p:nvSpPr>
          <p:cNvPr id="13" name="Rectangles 12"/>
          <p:cNvSpPr/>
          <p:nvPr>
            <p:custDataLst>
              <p:tags r:id="rId9"/>
            </p:custDataLst>
          </p:nvPr>
        </p:nvSpPr>
        <p:spPr>
          <a:xfrm>
            <a:off x="1365885" y="525843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Scene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85840" y="549910"/>
            <a:ext cx="0" cy="6104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>
            <p:custDataLst>
              <p:tags r:id="rId10"/>
            </p:custDataLst>
          </p:nvPr>
        </p:nvSpPr>
        <p:spPr>
          <a:xfrm>
            <a:off x="6405880" y="2378075"/>
            <a:ext cx="516572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Wrapper</a:t>
            </a:r>
            <a:endParaRPr lang="en-US"/>
          </a:p>
        </p:txBody>
      </p:sp>
      <p:sp>
        <p:nvSpPr>
          <p:cNvPr id="15" name="Rectangles 14"/>
          <p:cNvSpPr/>
          <p:nvPr>
            <p:custDataLst>
              <p:tags r:id="rId11"/>
            </p:custDataLst>
          </p:nvPr>
        </p:nvSpPr>
        <p:spPr>
          <a:xfrm>
            <a:off x="6892925" y="3076575"/>
            <a:ext cx="2433320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Handler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294245" y="3503930"/>
            <a:ext cx="166116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set_state()</a:t>
            </a:r>
            <a:endParaRPr lang="en-US"/>
          </a:p>
        </p:txBody>
      </p:sp>
      <p:sp>
        <p:nvSpPr>
          <p:cNvPr id="17" name="Rounded Rectangle 16"/>
          <p:cNvSpPr/>
          <p:nvPr>
            <p:custDataLst>
              <p:tags r:id="rId12"/>
            </p:custDataLst>
          </p:nvPr>
        </p:nvSpPr>
        <p:spPr>
          <a:xfrm>
            <a:off x="7294245" y="4021455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get_state()</a:t>
            </a:r>
            <a:endParaRPr lang="en-US"/>
          </a:p>
        </p:txBody>
      </p:sp>
      <p:sp>
        <p:nvSpPr>
          <p:cNvPr id="19" name="Rounded Rectangle 18"/>
          <p:cNvSpPr/>
          <p:nvPr>
            <p:custDataLst>
              <p:tags r:id="rId13"/>
            </p:custDataLst>
          </p:nvPr>
        </p:nvSpPr>
        <p:spPr>
          <a:xfrm>
            <a:off x="7294245" y="5055235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get_extra()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20415" y="3365500"/>
            <a:ext cx="3588385" cy="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14"/>
            </p:custDataLst>
          </p:nvPr>
        </p:nvCxnSpPr>
        <p:spPr>
          <a:xfrm>
            <a:off x="5789930" y="2543810"/>
            <a:ext cx="625475" cy="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>
            <p:custDataLst>
              <p:tags r:id="rId15"/>
            </p:custDataLst>
          </p:nvPr>
        </p:nvSpPr>
        <p:spPr>
          <a:xfrm>
            <a:off x="9642475" y="30676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16"/>
            </p:custDataLst>
          </p:nvPr>
        </p:nvSpPr>
        <p:spPr>
          <a:xfrm>
            <a:off x="9642475" y="372364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24" name="Rounded Rectangle 23"/>
          <p:cNvSpPr/>
          <p:nvPr>
            <p:custDataLst>
              <p:tags r:id="rId17"/>
            </p:custDataLst>
          </p:nvPr>
        </p:nvSpPr>
        <p:spPr>
          <a:xfrm>
            <a:off x="9642475" y="437959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25" name="Rounded Rectangle 24"/>
          <p:cNvSpPr/>
          <p:nvPr>
            <p:custDataLst>
              <p:tags r:id="rId18"/>
            </p:custDataLst>
          </p:nvPr>
        </p:nvSpPr>
        <p:spPr>
          <a:xfrm>
            <a:off x="9642475" y="502666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sp>
        <p:nvSpPr>
          <p:cNvPr id="26" name="Rounded Rectangle 25"/>
          <p:cNvSpPr/>
          <p:nvPr>
            <p:custDataLst>
              <p:tags r:id="rId19"/>
            </p:custDataLst>
          </p:nvPr>
        </p:nvSpPr>
        <p:spPr>
          <a:xfrm>
            <a:off x="9642475" y="567372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_success()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Customize Tasks: Approach 1</a:t>
            </a:r>
            <a:endParaRPr lang="en-US"/>
          </a:p>
        </p:txBody>
      </p:sp>
      <p:sp>
        <p:nvSpPr>
          <p:cNvPr id="14" name="Rectangles 13"/>
          <p:cNvSpPr/>
          <p:nvPr>
            <p:custDataLst>
              <p:tags r:id="rId1"/>
            </p:custDataLst>
          </p:nvPr>
        </p:nvSpPr>
        <p:spPr>
          <a:xfrm>
            <a:off x="757555" y="2378075"/>
            <a:ext cx="516572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Wrapper</a:t>
            </a:r>
            <a:endParaRPr lang="en-US"/>
          </a:p>
        </p:txBody>
      </p:sp>
      <p:sp>
        <p:nvSpPr>
          <p:cNvPr id="15" name="Rectangles 14"/>
          <p:cNvSpPr/>
          <p:nvPr>
            <p:custDataLst>
              <p:tags r:id="rId2"/>
            </p:custDataLst>
          </p:nvPr>
        </p:nvSpPr>
        <p:spPr>
          <a:xfrm>
            <a:off x="1244600" y="3076575"/>
            <a:ext cx="2433320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Handler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45920" y="3503930"/>
            <a:ext cx="166116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set_state()</a:t>
            </a:r>
            <a:endParaRPr lang="en-US"/>
          </a:p>
        </p:txBody>
      </p:sp>
      <p:sp>
        <p:nvSpPr>
          <p:cNvPr id="17" name="Rounded Rectangle 16"/>
          <p:cNvSpPr/>
          <p:nvPr>
            <p:custDataLst>
              <p:tags r:id="rId3"/>
            </p:custDataLst>
          </p:nvPr>
        </p:nvSpPr>
        <p:spPr>
          <a:xfrm>
            <a:off x="1645920" y="4021455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get_state()</a:t>
            </a:r>
            <a:endParaRPr lang="en-US"/>
          </a:p>
        </p:txBody>
      </p:sp>
      <p:sp>
        <p:nvSpPr>
          <p:cNvPr id="22" name="Rounded Rectangle 21"/>
          <p:cNvSpPr/>
          <p:nvPr>
            <p:custDataLst>
              <p:tags r:id="rId4"/>
            </p:custDataLst>
          </p:nvPr>
        </p:nvSpPr>
        <p:spPr>
          <a:xfrm>
            <a:off x="3994150" y="30676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5"/>
            </p:custDataLst>
          </p:nvPr>
        </p:nvSpPr>
        <p:spPr>
          <a:xfrm>
            <a:off x="3994150" y="372364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24" name="Rounded Rectangle 23"/>
          <p:cNvSpPr/>
          <p:nvPr>
            <p:custDataLst>
              <p:tags r:id="rId6"/>
            </p:custDataLst>
          </p:nvPr>
        </p:nvSpPr>
        <p:spPr>
          <a:xfrm>
            <a:off x="3994150" y="437959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25" name="Rounded Rectangle 24"/>
          <p:cNvSpPr/>
          <p:nvPr>
            <p:custDataLst>
              <p:tags r:id="rId7"/>
            </p:custDataLst>
          </p:nvPr>
        </p:nvSpPr>
        <p:spPr>
          <a:xfrm>
            <a:off x="3994150" y="502666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sp>
        <p:nvSpPr>
          <p:cNvPr id="3" name="Rectangles 2"/>
          <p:cNvSpPr/>
          <p:nvPr>
            <p:custDataLst>
              <p:tags r:id="rId8"/>
            </p:custDataLst>
          </p:nvPr>
        </p:nvSpPr>
        <p:spPr>
          <a:xfrm>
            <a:off x="7446010" y="2378075"/>
            <a:ext cx="4234180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Other Task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8768080" y="4016375"/>
            <a:ext cx="1590040" cy="949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Simulator</a:t>
            </a:r>
            <a:endParaRPr lang="en-US"/>
          </a:p>
        </p:txBody>
      </p:sp>
      <p:cxnSp>
        <p:nvCxnSpPr>
          <p:cNvPr id="28" name="Straight Arrow Connector 27"/>
          <p:cNvCxnSpPr>
            <a:stCxn id="15" idx="3"/>
            <a:endCxn id="26" idx="1"/>
          </p:cNvCxnSpPr>
          <p:nvPr/>
        </p:nvCxnSpPr>
        <p:spPr>
          <a:xfrm flipV="1">
            <a:off x="3677920" y="4491355"/>
            <a:ext cx="5090160" cy="1270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544695" y="40811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CC0000"/>
                </a:solidFill>
              </a:rPr>
              <a:t>Repace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30" name="Rounded Rectangle 29"/>
          <p:cNvSpPr/>
          <p:nvPr>
            <p:custDataLst>
              <p:tags r:id="rId9"/>
            </p:custDataLst>
          </p:nvPr>
        </p:nvSpPr>
        <p:spPr>
          <a:xfrm>
            <a:off x="3994150" y="567372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_success()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Customize Tasks: Approach 2</a:t>
            </a:r>
            <a:endParaRPr lang="en-US"/>
          </a:p>
        </p:txBody>
      </p:sp>
      <p:sp>
        <p:nvSpPr>
          <p:cNvPr id="14" name="Rectangles 13"/>
          <p:cNvSpPr/>
          <p:nvPr>
            <p:custDataLst>
              <p:tags r:id="rId1"/>
            </p:custDataLst>
          </p:nvPr>
        </p:nvSpPr>
        <p:spPr>
          <a:xfrm>
            <a:off x="757555" y="2378075"/>
            <a:ext cx="516572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Wrapper</a:t>
            </a:r>
            <a:endParaRPr lang="en-US"/>
          </a:p>
        </p:txBody>
      </p:sp>
      <p:sp>
        <p:nvSpPr>
          <p:cNvPr id="15" name="Rectangles 14"/>
          <p:cNvSpPr/>
          <p:nvPr>
            <p:custDataLst>
              <p:tags r:id="rId2"/>
            </p:custDataLst>
          </p:nvPr>
        </p:nvSpPr>
        <p:spPr>
          <a:xfrm>
            <a:off x="1244600" y="3076575"/>
            <a:ext cx="2433320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Handler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45920" y="3503930"/>
            <a:ext cx="166116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set_state()</a:t>
            </a:r>
            <a:endParaRPr lang="en-US"/>
          </a:p>
        </p:txBody>
      </p:sp>
      <p:sp>
        <p:nvSpPr>
          <p:cNvPr id="17" name="Rounded Rectangle 16"/>
          <p:cNvSpPr/>
          <p:nvPr>
            <p:custDataLst>
              <p:tags r:id="rId3"/>
            </p:custDataLst>
          </p:nvPr>
        </p:nvSpPr>
        <p:spPr>
          <a:xfrm>
            <a:off x="1645920" y="4021455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get_state()</a:t>
            </a:r>
            <a:endParaRPr lang="en-US"/>
          </a:p>
        </p:txBody>
      </p:sp>
      <p:sp>
        <p:nvSpPr>
          <p:cNvPr id="22" name="Rounded Rectangle 21"/>
          <p:cNvSpPr/>
          <p:nvPr>
            <p:custDataLst>
              <p:tags r:id="rId4"/>
            </p:custDataLst>
          </p:nvPr>
        </p:nvSpPr>
        <p:spPr>
          <a:xfrm>
            <a:off x="3994150" y="30676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5"/>
            </p:custDataLst>
          </p:nvPr>
        </p:nvSpPr>
        <p:spPr>
          <a:xfrm>
            <a:off x="3994150" y="372364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24" name="Rounded Rectangle 23"/>
          <p:cNvSpPr/>
          <p:nvPr>
            <p:custDataLst>
              <p:tags r:id="rId6"/>
            </p:custDataLst>
          </p:nvPr>
        </p:nvSpPr>
        <p:spPr>
          <a:xfrm>
            <a:off x="3994150" y="437959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25" name="Rounded Rectangle 24"/>
          <p:cNvSpPr/>
          <p:nvPr>
            <p:custDataLst>
              <p:tags r:id="rId7"/>
            </p:custDataLst>
          </p:nvPr>
        </p:nvSpPr>
        <p:spPr>
          <a:xfrm>
            <a:off x="3994150" y="502666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sp>
        <p:nvSpPr>
          <p:cNvPr id="4" name="Rounded Rectangle 3"/>
          <p:cNvSpPr/>
          <p:nvPr>
            <p:custDataLst>
              <p:tags r:id="rId8"/>
            </p:custDataLst>
          </p:nvPr>
        </p:nvSpPr>
        <p:spPr>
          <a:xfrm>
            <a:off x="6969125" y="30676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5" name="Rounded Rectangle 4"/>
          <p:cNvSpPr/>
          <p:nvPr>
            <p:custDataLst>
              <p:tags r:id="rId9"/>
            </p:custDataLst>
          </p:nvPr>
        </p:nvSpPr>
        <p:spPr>
          <a:xfrm>
            <a:off x="6969125" y="372364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6" name="Rounded Rectangle 5"/>
          <p:cNvSpPr/>
          <p:nvPr>
            <p:custDataLst>
              <p:tags r:id="rId10"/>
            </p:custDataLst>
          </p:nvPr>
        </p:nvSpPr>
        <p:spPr>
          <a:xfrm>
            <a:off x="6969125" y="437959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7" name="Rounded Rectangle 6"/>
          <p:cNvSpPr/>
          <p:nvPr>
            <p:custDataLst>
              <p:tags r:id="rId11"/>
            </p:custDataLst>
          </p:nvPr>
        </p:nvSpPr>
        <p:spPr>
          <a:xfrm>
            <a:off x="6969125" y="502666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cxnSp>
        <p:nvCxnSpPr>
          <p:cNvPr id="8" name="Straight Arrow Connector 7"/>
          <p:cNvCxnSpPr>
            <a:stCxn id="22" idx="3"/>
            <a:endCxn id="4" idx="1"/>
          </p:cNvCxnSpPr>
          <p:nvPr/>
        </p:nvCxnSpPr>
        <p:spPr>
          <a:xfrm>
            <a:off x="5655310" y="3286125"/>
            <a:ext cx="1313815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>
            <p:custDataLst>
              <p:tags r:id="rId12"/>
            </p:custDataLst>
          </p:nvPr>
        </p:nvCxnSpPr>
        <p:spPr>
          <a:xfrm flipV="1">
            <a:off x="5655310" y="3942080"/>
            <a:ext cx="1313815" cy="1206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>
            <p:custDataLst>
              <p:tags r:id="rId13"/>
            </p:custDataLst>
          </p:nvPr>
        </p:nvCxnSpPr>
        <p:spPr>
          <a:xfrm>
            <a:off x="5654675" y="4592955"/>
            <a:ext cx="1314450" cy="63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>
            <p:custDataLst>
              <p:tags r:id="rId14"/>
            </p:custDataLst>
          </p:nvPr>
        </p:nvCxnSpPr>
        <p:spPr>
          <a:xfrm>
            <a:off x="5654675" y="5231765"/>
            <a:ext cx="1314450" cy="889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971540" y="2708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CC0000"/>
                </a:solidFill>
              </a:rPr>
              <a:t>Replace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13" name="Rounded Rectangle 12"/>
          <p:cNvSpPr/>
          <p:nvPr>
            <p:custDataLst>
              <p:tags r:id="rId15"/>
            </p:custDataLst>
          </p:nvPr>
        </p:nvSpPr>
        <p:spPr>
          <a:xfrm>
            <a:off x="3994785" y="567372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_success()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APIs</a:t>
            </a:r>
            <a:endParaRPr lang="en-US"/>
          </a:p>
        </p:txBody>
      </p:sp>
      <p:sp>
        <p:nvSpPr>
          <p:cNvPr id="14" name="Rectangles 13"/>
          <p:cNvSpPr/>
          <p:nvPr>
            <p:custDataLst>
              <p:tags r:id="rId1"/>
            </p:custDataLst>
          </p:nvPr>
        </p:nvSpPr>
        <p:spPr>
          <a:xfrm>
            <a:off x="3322955" y="2039620"/>
            <a:ext cx="516572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Wrapper</a:t>
            </a:r>
            <a:endParaRPr lang="en-US"/>
          </a:p>
        </p:txBody>
      </p:sp>
      <p:sp>
        <p:nvSpPr>
          <p:cNvPr id="15" name="Rectangles 14"/>
          <p:cNvSpPr/>
          <p:nvPr>
            <p:custDataLst>
              <p:tags r:id="rId2"/>
            </p:custDataLst>
          </p:nvPr>
        </p:nvSpPr>
        <p:spPr>
          <a:xfrm>
            <a:off x="3810000" y="2738120"/>
            <a:ext cx="2433320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Handler</a:t>
            </a:r>
            <a:endParaRPr lang="en-US"/>
          </a:p>
        </p:txBody>
      </p:sp>
      <p:sp>
        <p:nvSpPr>
          <p:cNvPr id="16" name="Rounded Rectangle 15"/>
          <p:cNvSpPr/>
          <p:nvPr>
            <p:custDataLst>
              <p:tags r:id="rId3"/>
            </p:custDataLst>
          </p:nvPr>
        </p:nvSpPr>
        <p:spPr>
          <a:xfrm>
            <a:off x="4211320" y="3165475"/>
            <a:ext cx="166116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set_state()</a:t>
            </a:r>
            <a:endParaRPr lang="en-US"/>
          </a:p>
        </p:txBody>
      </p:sp>
      <p:sp>
        <p:nvSpPr>
          <p:cNvPr id="17" name="Rounded Rectangle 16"/>
          <p:cNvSpPr/>
          <p:nvPr>
            <p:custDataLst>
              <p:tags r:id="rId4"/>
            </p:custDataLst>
          </p:nvPr>
        </p:nvSpPr>
        <p:spPr>
          <a:xfrm>
            <a:off x="4211320" y="3683000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get_state()</a:t>
            </a:r>
            <a:endParaRPr lang="en-US"/>
          </a:p>
        </p:txBody>
      </p:sp>
      <p:sp>
        <p:nvSpPr>
          <p:cNvPr id="22" name="Rounded Rectangle 21"/>
          <p:cNvSpPr/>
          <p:nvPr>
            <p:custDataLst>
              <p:tags r:id="rId5"/>
            </p:custDataLst>
          </p:nvPr>
        </p:nvSpPr>
        <p:spPr>
          <a:xfrm>
            <a:off x="6559550" y="272923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6"/>
            </p:custDataLst>
          </p:nvPr>
        </p:nvSpPr>
        <p:spPr>
          <a:xfrm>
            <a:off x="6559550" y="33851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24" name="Rounded Rectangle 23"/>
          <p:cNvSpPr/>
          <p:nvPr>
            <p:custDataLst>
              <p:tags r:id="rId7"/>
            </p:custDataLst>
          </p:nvPr>
        </p:nvSpPr>
        <p:spPr>
          <a:xfrm>
            <a:off x="6559550" y="404114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25" name="Rounded Rectangle 24"/>
          <p:cNvSpPr/>
          <p:nvPr>
            <p:custDataLst>
              <p:tags r:id="rId8"/>
            </p:custDataLst>
          </p:nvPr>
        </p:nvSpPr>
        <p:spPr>
          <a:xfrm>
            <a:off x="6559550" y="468820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9"/>
            </p:custDataLst>
          </p:nvPr>
        </p:nvSpPr>
        <p:spPr>
          <a:xfrm>
            <a:off x="210185" y="1723390"/>
            <a:ext cx="2910205" cy="1247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/>
              <a:t>Set states,</a:t>
            </a:r>
            <a:endParaRPr lang="en-US"/>
          </a:p>
          <a:p>
            <a:pPr algn="r"/>
            <a:r>
              <a:rPr lang="en-US"/>
              <a:t>including dynamics and static states. Use dict to specify</a:t>
            </a:r>
            <a:endParaRPr lang="en-US"/>
          </a:p>
          <a:p>
            <a:pPr algn="r"/>
            <a:r>
              <a:rPr lang="en-US">
                <a:solidFill>
                  <a:srgbClr val="CC0000"/>
                </a:solidFill>
                <a:sym typeface="+mn-ea"/>
              </a:rPr>
              <a:t>Need to include more sim-specific and static states.</a:t>
            </a:r>
            <a:endParaRPr lang="en-US"/>
          </a:p>
        </p:txBody>
      </p:sp>
      <p:sp>
        <p:nvSpPr>
          <p:cNvPr id="7" name="Text Box 6"/>
          <p:cNvSpPr txBox="1"/>
          <p:nvPr>
            <p:custDataLst>
              <p:tags r:id="rId10"/>
            </p:custDataLst>
          </p:nvPr>
        </p:nvSpPr>
        <p:spPr>
          <a:xfrm>
            <a:off x="207645" y="4389755"/>
            <a:ext cx="2909570" cy="2104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>
                <a:sym typeface="+mn-ea"/>
              </a:rPr>
              <a:t>Get states,</a:t>
            </a:r>
            <a:endParaRPr lang="en-US"/>
          </a:p>
          <a:p>
            <a:pPr algn="r"/>
            <a:r>
              <a:rPr lang="en-US">
                <a:sym typeface="+mn-ea"/>
              </a:rPr>
              <a:t>including dynamics and static states. Use dict to specif.</a:t>
            </a:r>
            <a:endParaRPr lang="en-US"/>
          </a:p>
          <a:p>
            <a:pPr algn="r"/>
            <a:r>
              <a:rPr lang="en-US">
                <a:solidFill>
                  <a:srgbClr val="CC0000"/>
                </a:solidFill>
              </a:rPr>
              <a:t>Need to include more sim-specific and static states.</a:t>
            </a:r>
            <a:endParaRPr lang="en-US">
              <a:solidFill>
                <a:srgbClr val="CC0000"/>
              </a:solidFill>
            </a:endParaRPr>
          </a:p>
        </p:txBody>
      </p:sp>
      <p:cxnSp>
        <p:nvCxnSpPr>
          <p:cNvPr id="8" name="Straight Connector 7"/>
          <p:cNvCxnSpPr>
            <a:stCxn id="5" idx="3"/>
            <a:endCxn id="16" idx="1"/>
          </p:cNvCxnSpPr>
          <p:nvPr/>
        </p:nvCxnSpPr>
        <p:spPr>
          <a:xfrm>
            <a:off x="3120390" y="2347595"/>
            <a:ext cx="1090930" cy="10325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3"/>
            <a:endCxn id="17" idx="1"/>
          </p:cNvCxnSpPr>
          <p:nvPr>
            <p:custDataLst>
              <p:tags r:id="rId11"/>
            </p:custDataLst>
          </p:nvPr>
        </p:nvCxnSpPr>
        <p:spPr>
          <a:xfrm flipV="1">
            <a:off x="3117215" y="3896995"/>
            <a:ext cx="1094105" cy="15449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>
            <p:custDataLst>
              <p:tags r:id="rId12"/>
            </p:custDataLst>
          </p:nvPr>
        </p:nvSpPr>
        <p:spPr>
          <a:xfrm>
            <a:off x="9057005" y="2636520"/>
            <a:ext cx="3022600" cy="1184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Reset the task. Use set_extra() to do domain randomization on static properties</a:t>
            </a:r>
            <a:endParaRPr lang="en-US"/>
          </a:p>
        </p:txBody>
      </p:sp>
      <p:sp>
        <p:nvSpPr>
          <p:cNvPr id="20" name="Text Box 19"/>
          <p:cNvSpPr txBox="1"/>
          <p:nvPr>
            <p:custDataLst>
              <p:tags r:id="rId13"/>
            </p:custDataLst>
          </p:nvPr>
        </p:nvSpPr>
        <p:spPr>
          <a:xfrm>
            <a:off x="9057005" y="1688465"/>
            <a:ext cx="3041015" cy="698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Step the task (including sim and all maintained info)</a:t>
            </a:r>
            <a:endParaRPr lang="en-US"/>
          </a:p>
        </p:txBody>
      </p:sp>
      <p:sp>
        <p:nvSpPr>
          <p:cNvPr id="21" name="Text Box 20"/>
          <p:cNvSpPr txBox="1"/>
          <p:nvPr>
            <p:custDataLst>
              <p:tags r:id="rId14"/>
            </p:custDataLst>
          </p:nvPr>
        </p:nvSpPr>
        <p:spPr>
          <a:xfrm>
            <a:off x="9053195" y="5031740"/>
            <a:ext cx="290957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Defines observation here</a:t>
            </a:r>
            <a:endParaRPr lang="en-US"/>
          </a:p>
        </p:txBody>
      </p:sp>
      <p:sp>
        <p:nvSpPr>
          <p:cNvPr id="26" name="Text Box 25"/>
          <p:cNvSpPr txBox="1"/>
          <p:nvPr>
            <p:custDataLst>
              <p:tags r:id="rId15"/>
            </p:custDataLst>
          </p:nvPr>
        </p:nvSpPr>
        <p:spPr>
          <a:xfrm>
            <a:off x="9057005" y="4086225"/>
            <a:ext cx="2909570" cy="750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Defines reward functions here</a:t>
            </a:r>
            <a:endParaRPr lang="en-US"/>
          </a:p>
        </p:txBody>
      </p:sp>
      <p:cxnSp>
        <p:nvCxnSpPr>
          <p:cNvPr id="27" name="Straight Connector 26"/>
          <p:cNvCxnSpPr>
            <a:stCxn id="20" idx="1"/>
            <a:endCxn id="22" idx="3"/>
          </p:cNvCxnSpPr>
          <p:nvPr>
            <p:custDataLst>
              <p:tags r:id="rId16"/>
            </p:custDataLst>
          </p:nvPr>
        </p:nvCxnSpPr>
        <p:spPr>
          <a:xfrm flipH="1">
            <a:off x="8220710" y="2037715"/>
            <a:ext cx="836295" cy="9099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1"/>
            <a:endCxn id="23" idx="3"/>
          </p:cNvCxnSpPr>
          <p:nvPr>
            <p:custDataLst>
              <p:tags r:id="rId17"/>
            </p:custDataLst>
          </p:nvPr>
        </p:nvCxnSpPr>
        <p:spPr>
          <a:xfrm flipH="1">
            <a:off x="8220710" y="3228975"/>
            <a:ext cx="836295" cy="3746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  <a:endCxn id="26" idx="1"/>
          </p:cNvCxnSpPr>
          <p:nvPr>
            <p:custDataLst>
              <p:tags r:id="rId18"/>
            </p:custDataLst>
          </p:nvPr>
        </p:nvCxnSpPr>
        <p:spPr>
          <a:xfrm>
            <a:off x="8220075" y="4255135"/>
            <a:ext cx="836930" cy="2063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3"/>
            <a:endCxn id="21" idx="1"/>
          </p:cNvCxnSpPr>
          <p:nvPr>
            <p:custDataLst>
              <p:tags r:id="rId19"/>
            </p:custDataLst>
          </p:nvPr>
        </p:nvCxnSpPr>
        <p:spPr>
          <a:xfrm>
            <a:off x="8220075" y="4902200"/>
            <a:ext cx="833120" cy="3581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>
            <p:custDataLst>
              <p:tags r:id="rId20"/>
            </p:custDataLst>
          </p:nvPr>
        </p:nvSpPr>
        <p:spPr>
          <a:xfrm>
            <a:off x="6555740" y="524827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_success()</a:t>
            </a:r>
            <a:endParaRPr lang="en-US" altLang="zh-CN"/>
          </a:p>
        </p:txBody>
      </p:sp>
      <p:sp>
        <p:nvSpPr>
          <p:cNvPr id="32" name="Text Box 31"/>
          <p:cNvSpPr txBox="1"/>
          <p:nvPr>
            <p:custDataLst>
              <p:tags r:id="rId21"/>
            </p:custDataLst>
          </p:nvPr>
        </p:nvSpPr>
        <p:spPr>
          <a:xfrm>
            <a:off x="9053195" y="5701030"/>
            <a:ext cx="2909570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Defines success criteria here</a:t>
            </a:r>
            <a:endParaRPr lang="en-US"/>
          </a:p>
        </p:txBody>
      </p:sp>
      <p:cxnSp>
        <p:nvCxnSpPr>
          <p:cNvPr id="34" name="Straight Connector 33"/>
          <p:cNvCxnSpPr>
            <a:stCxn id="31" idx="3"/>
            <a:endCxn id="32" idx="1"/>
          </p:cNvCxnSpPr>
          <p:nvPr>
            <p:custDataLst>
              <p:tags r:id="rId22"/>
            </p:custDataLst>
          </p:nvPr>
        </p:nvCxnSpPr>
        <p:spPr>
          <a:xfrm>
            <a:off x="8216265" y="5462270"/>
            <a:ext cx="836930" cy="5283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RoboVerse Learn</a:t>
            </a:r>
            <a:endParaRPr lang="en-US"/>
          </a:p>
        </p:txBody>
      </p:sp>
      <p:sp>
        <p:nvSpPr>
          <p:cNvPr id="14" name="Rectangles 13"/>
          <p:cNvSpPr/>
          <p:nvPr>
            <p:custDataLst>
              <p:tags r:id="rId1"/>
            </p:custDataLst>
          </p:nvPr>
        </p:nvSpPr>
        <p:spPr>
          <a:xfrm>
            <a:off x="1077595" y="2039620"/>
            <a:ext cx="516572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Wrapper</a:t>
            </a:r>
            <a:endParaRPr lang="en-US"/>
          </a:p>
        </p:txBody>
      </p:sp>
      <p:sp>
        <p:nvSpPr>
          <p:cNvPr id="15" name="Rectangles 14"/>
          <p:cNvSpPr/>
          <p:nvPr>
            <p:custDataLst>
              <p:tags r:id="rId2"/>
            </p:custDataLst>
          </p:nvPr>
        </p:nvSpPr>
        <p:spPr>
          <a:xfrm>
            <a:off x="1564640" y="2738120"/>
            <a:ext cx="2433320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Handler</a:t>
            </a:r>
            <a:endParaRPr lang="en-US"/>
          </a:p>
        </p:txBody>
      </p:sp>
      <p:sp>
        <p:nvSpPr>
          <p:cNvPr id="16" name="Rounded Rectangle 15"/>
          <p:cNvSpPr/>
          <p:nvPr>
            <p:custDataLst>
              <p:tags r:id="rId3"/>
            </p:custDataLst>
          </p:nvPr>
        </p:nvSpPr>
        <p:spPr>
          <a:xfrm>
            <a:off x="1965960" y="3165475"/>
            <a:ext cx="166116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set_state()</a:t>
            </a:r>
            <a:endParaRPr lang="en-US"/>
          </a:p>
        </p:txBody>
      </p:sp>
      <p:sp>
        <p:nvSpPr>
          <p:cNvPr id="17" name="Rounded Rectangle 16"/>
          <p:cNvSpPr/>
          <p:nvPr>
            <p:custDataLst>
              <p:tags r:id="rId4"/>
            </p:custDataLst>
          </p:nvPr>
        </p:nvSpPr>
        <p:spPr>
          <a:xfrm>
            <a:off x="1965960" y="3683000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get_state()</a:t>
            </a:r>
            <a:endParaRPr lang="en-US"/>
          </a:p>
        </p:txBody>
      </p:sp>
      <p:sp>
        <p:nvSpPr>
          <p:cNvPr id="22" name="Rounded Rectangle 21"/>
          <p:cNvSpPr/>
          <p:nvPr>
            <p:custDataLst>
              <p:tags r:id="rId5"/>
            </p:custDataLst>
          </p:nvPr>
        </p:nvSpPr>
        <p:spPr>
          <a:xfrm>
            <a:off x="4314190" y="272923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6"/>
            </p:custDataLst>
          </p:nvPr>
        </p:nvSpPr>
        <p:spPr>
          <a:xfrm>
            <a:off x="4314190" y="33851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24" name="Rounded Rectangle 23"/>
          <p:cNvSpPr/>
          <p:nvPr>
            <p:custDataLst>
              <p:tags r:id="rId7"/>
            </p:custDataLst>
          </p:nvPr>
        </p:nvSpPr>
        <p:spPr>
          <a:xfrm>
            <a:off x="4314190" y="404114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25" name="Rounded Rectangle 24"/>
          <p:cNvSpPr/>
          <p:nvPr>
            <p:custDataLst>
              <p:tags r:id="rId8"/>
            </p:custDataLst>
          </p:nvPr>
        </p:nvSpPr>
        <p:spPr>
          <a:xfrm>
            <a:off x="4314190" y="468820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sp>
        <p:nvSpPr>
          <p:cNvPr id="31" name="Rounded Rectangle 30"/>
          <p:cNvSpPr/>
          <p:nvPr>
            <p:custDataLst>
              <p:tags r:id="rId9"/>
            </p:custDataLst>
          </p:nvPr>
        </p:nvSpPr>
        <p:spPr>
          <a:xfrm>
            <a:off x="4310380" y="524827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_success()</a:t>
            </a:r>
            <a:endParaRPr lang="en-US" altLang="zh-CN"/>
          </a:p>
        </p:txBody>
      </p:sp>
      <p:sp>
        <p:nvSpPr>
          <p:cNvPr id="3" name="Rectangles 2"/>
          <p:cNvSpPr/>
          <p:nvPr/>
        </p:nvSpPr>
        <p:spPr>
          <a:xfrm>
            <a:off x="7738110" y="2039620"/>
            <a:ext cx="3434080" cy="3803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Learning Framework</a:t>
            </a:r>
            <a:endParaRPr lang="en-US"/>
          </a:p>
        </p:txBody>
      </p:sp>
      <p:sp>
        <p:nvSpPr>
          <p:cNvPr id="6" name="Rectangles 5"/>
          <p:cNvSpPr/>
          <p:nvPr>
            <p:custDataLst>
              <p:tags r:id="rId10"/>
            </p:custDataLst>
          </p:nvPr>
        </p:nvSpPr>
        <p:spPr>
          <a:xfrm>
            <a:off x="8362950" y="3165475"/>
            <a:ext cx="2185035" cy="1762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Different Algos</a:t>
            </a:r>
            <a:endParaRPr lang="en-US"/>
          </a:p>
        </p:txBody>
      </p:sp>
      <p:cxnSp>
        <p:nvCxnSpPr>
          <p:cNvPr id="10" name="Straight Connector 9"/>
          <p:cNvCxnSpPr>
            <a:stCxn id="3" idx="1"/>
            <a:endCxn id="22" idx="3"/>
          </p:cNvCxnSpPr>
          <p:nvPr>
            <p:custDataLst>
              <p:tags r:id="rId11"/>
            </p:custDataLst>
          </p:nvPr>
        </p:nvCxnSpPr>
        <p:spPr>
          <a:xfrm flipH="1" flipV="1">
            <a:off x="5975350" y="2947670"/>
            <a:ext cx="1762760" cy="9937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23" idx="3"/>
          </p:cNvCxnSpPr>
          <p:nvPr>
            <p:custDataLst>
              <p:tags r:id="rId12"/>
            </p:custDataLst>
          </p:nvPr>
        </p:nvCxnSpPr>
        <p:spPr>
          <a:xfrm flipH="1" flipV="1">
            <a:off x="5975350" y="3603625"/>
            <a:ext cx="1782445" cy="3886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>
            <p:custDataLst>
              <p:tags r:id="rId1"/>
            </p:custDataLst>
          </p:nvPr>
        </p:nvSpPr>
        <p:spPr>
          <a:xfrm>
            <a:off x="1130300" y="205105"/>
            <a:ext cx="9949815" cy="592264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RL Env Wrapper</a:t>
            </a:r>
            <a:endParaRPr lang="en-US"/>
          </a:p>
        </p:txBody>
      </p:sp>
      <p:sp>
        <p:nvSpPr>
          <p:cNvPr id="7" name="Rectangles 6"/>
          <p:cNvSpPr/>
          <p:nvPr>
            <p:custDataLst>
              <p:tags r:id="rId2"/>
            </p:custDataLst>
          </p:nvPr>
        </p:nvSpPr>
        <p:spPr>
          <a:xfrm>
            <a:off x="1498600" y="661670"/>
            <a:ext cx="7593330" cy="51923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Domain Randomizer</a:t>
            </a:r>
            <a:endParaRPr lang="en-US"/>
          </a:p>
        </p:txBody>
      </p:sp>
      <p:sp>
        <p:nvSpPr>
          <p:cNvPr id="14" name="Rectangles 13"/>
          <p:cNvSpPr/>
          <p:nvPr>
            <p:custDataLst>
              <p:tags r:id="rId3"/>
            </p:custDataLst>
          </p:nvPr>
        </p:nvSpPr>
        <p:spPr>
          <a:xfrm>
            <a:off x="1886585" y="1101090"/>
            <a:ext cx="5165725" cy="44557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Wrapper</a:t>
            </a:r>
            <a:endParaRPr lang="en-US"/>
          </a:p>
        </p:txBody>
      </p:sp>
      <p:sp>
        <p:nvSpPr>
          <p:cNvPr id="15" name="Rectangles 14"/>
          <p:cNvSpPr/>
          <p:nvPr>
            <p:custDataLst>
              <p:tags r:id="rId4"/>
            </p:custDataLst>
          </p:nvPr>
        </p:nvSpPr>
        <p:spPr>
          <a:xfrm>
            <a:off x="2373630" y="1799590"/>
            <a:ext cx="2433320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Handler</a:t>
            </a:r>
            <a:endParaRPr lang="en-US"/>
          </a:p>
        </p:txBody>
      </p:sp>
      <p:sp>
        <p:nvSpPr>
          <p:cNvPr id="16" name="Rounded Rectangle 15"/>
          <p:cNvSpPr/>
          <p:nvPr>
            <p:custDataLst>
              <p:tags r:id="rId5"/>
            </p:custDataLst>
          </p:nvPr>
        </p:nvSpPr>
        <p:spPr>
          <a:xfrm>
            <a:off x="2774950" y="2226945"/>
            <a:ext cx="166116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set_state()</a:t>
            </a:r>
            <a:endParaRPr lang="en-US"/>
          </a:p>
        </p:txBody>
      </p:sp>
      <p:sp>
        <p:nvSpPr>
          <p:cNvPr id="17" name="Rounded Rectangle 16"/>
          <p:cNvSpPr/>
          <p:nvPr>
            <p:custDataLst>
              <p:tags r:id="rId6"/>
            </p:custDataLst>
          </p:nvPr>
        </p:nvSpPr>
        <p:spPr>
          <a:xfrm>
            <a:off x="2774950" y="2744470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get_state()</a:t>
            </a:r>
            <a:endParaRPr lang="en-US"/>
          </a:p>
        </p:txBody>
      </p:sp>
      <p:sp>
        <p:nvSpPr>
          <p:cNvPr id="19" name="Rounded Rectangle 18"/>
          <p:cNvSpPr/>
          <p:nvPr>
            <p:custDataLst>
              <p:tags r:id="rId7"/>
            </p:custDataLst>
          </p:nvPr>
        </p:nvSpPr>
        <p:spPr>
          <a:xfrm>
            <a:off x="2774950" y="3778250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get_extra()</a:t>
            </a:r>
            <a:endParaRPr lang="en-US"/>
          </a:p>
        </p:txBody>
      </p:sp>
      <p:sp>
        <p:nvSpPr>
          <p:cNvPr id="22" name="Rounded Rectangle 21"/>
          <p:cNvSpPr/>
          <p:nvPr>
            <p:custDataLst>
              <p:tags r:id="rId8"/>
            </p:custDataLst>
          </p:nvPr>
        </p:nvSpPr>
        <p:spPr>
          <a:xfrm>
            <a:off x="5123180" y="179070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9"/>
            </p:custDataLst>
          </p:nvPr>
        </p:nvSpPr>
        <p:spPr>
          <a:xfrm>
            <a:off x="5123180" y="244665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24" name="Rounded Rectangle 23"/>
          <p:cNvSpPr/>
          <p:nvPr>
            <p:custDataLst>
              <p:tags r:id="rId10"/>
            </p:custDataLst>
          </p:nvPr>
        </p:nvSpPr>
        <p:spPr>
          <a:xfrm>
            <a:off x="5123180" y="310261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25" name="Rounded Rectangle 24"/>
          <p:cNvSpPr/>
          <p:nvPr>
            <p:custDataLst>
              <p:tags r:id="rId11"/>
            </p:custDataLst>
          </p:nvPr>
        </p:nvSpPr>
        <p:spPr>
          <a:xfrm>
            <a:off x="5123180" y="374967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sp>
        <p:nvSpPr>
          <p:cNvPr id="26" name="Rounded Rectangle 25"/>
          <p:cNvSpPr/>
          <p:nvPr>
            <p:custDataLst>
              <p:tags r:id="rId12"/>
            </p:custDataLst>
          </p:nvPr>
        </p:nvSpPr>
        <p:spPr>
          <a:xfrm>
            <a:off x="5123180" y="439674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_success()</a:t>
            </a:r>
            <a:endParaRPr lang="en-US" altLang="zh-CN"/>
          </a:p>
        </p:txBody>
      </p:sp>
      <p:sp>
        <p:nvSpPr>
          <p:cNvPr id="4" name="Oval 3"/>
          <p:cNvSpPr/>
          <p:nvPr/>
        </p:nvSpPr>
        <p:spPr>
          <a:xfrm>
            <a:off x="3521075" y="3308350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>
            <p:custDataLst>
              <p:tags r:id="rId13"/>
            </p:custDataLst>
          </p:nvPr>
        </p:nvSpPr>
        <p:spPr>
          <a:xfrm>
            <a:off x="3521075" y="3441700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>
            <p:custDataLst>
              <p:tags r:id="rId14"/>
            </p:custDataLst>
          </p:nvPr>
        </p:nvSpPr>
        <p:spPr>
          <a:xfrm>
            <a:off x="3521075" y="3568700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>
            <p:custDataLst>
              <p:tags r:id="rId15"/>
            </p:custDataLst>
          </p:nvPr>
        </p:nvSpPr>
        <p:spPr>
          <a:xfrm>
            <a:off x="7279005" y="179070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11" name="Rounded Rectangle 10"/>
          <p:cNvSpPr/>
          <p:nvPr>
            <p:custDataLst>
              <p:tags r:id="rId16"/>
            </p:custDataLst>
          </p:nvPr>
        </p:nvSpPr>
        <p:spPr>
          <a:xfrm>
            <a:off x="7279005" y="244665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12" name="Rounded Rectangle 11"/>
          <p:cNvSpPr/>
          <p:nvPr>
            <p:custDataLst>
              <p:tags r:id="rId17"/>
            </p:custDataLst>
          </p:nvPr>
        </p:nvSpPr>
        <p:spPr>
          <a:xfrm>
            <a:off x="9255760" y="179959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13" name="Rounded Rectangle 12"/>
          <p:cNvSpPr/>
          <p:nvPr>
            <p:custDataLst>
              <p:tags r:id="rId18"/>
            </p:custDataLst>
          </p:nvPr>
        </p:nvSpPr>
        <p:spPr>
          <a:xfrm>
            <a:off x="9255760" y="244665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cxnSp>
        <p:nvCxnSpPr>
          <p:cNvPr id="18" name="Curved Connector 17"/>
          <p:cNvCxnSpPr>
            <a:stCxn id="11" idx="2"/>
            <a:endCxn id="13" idx="2"/>
          </p:cNvCxnSpPr>
          <p:nvPr/>
        </p:nvCxnSpPr>
        <p:spPr>
          <a:xfrm rot="5400000" flipV="1">
            <a:off x="9097645" y="1894205"/>
            <a:ext cx="3175" cy="1976755"/>
          </a:xfrm>
          <a:prstGeom prst="curvedConnector3">
            <a:avLst>
              <a:gd name="adj1" fmla="val 754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12" idx="2"/>
          </p:cNvCxnSpPr>
          <p:nvPr>
            <p:custDataLst>
              <p:tags r:id="rId19"/>
            </p:custDataLst>
          </p:nvPr>
        </p:nvCxnSpPr>
        <p:spPr>
          <a:xfrm rot="5400000" flipV="1">
            <a:off x="9093200" y="1242695"/>
            <a:ext cx="8890" cy="1976755"/>
          </a:xfrm>
          <a:prstGeom prst="curvedConnector3">
            <a:avLst>
              <a:gd name="adj1" fmla="val 2775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2"/>
            <a:endCxn id="10" idx="2"/>
          </p:cNvCxnSpPr>
          <p:nvPr>
            <p:custDataLst>
              <p:tags r:id="rId20"/>
            </p:custDataLst>
          </p:nvPr>
        </p:nvCxnSpPr>
        <p:spPr>
          <a:xfrm rot="5400000" flipV="1">
            <a:off x="7031355" y="1148715"/>
            <a:ext cx="3175" cy="2155825"/>
          </a:xfrm>
          <a:prstGeom prst="curvedConnector3">
            <a:avLst>
              <a:gd name="adj1" fmla="val 754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2"/>
            <a:endCxn id="11" idx="2"/>
          </p:cNvCxnSpPr>
          <p:nvPr>
            <p:custDataLst>
              <p:tags r:id="rId21"/>
            </p:custDataLst>
          </p:nvPr>
        </p:nvCxnSpPr>
        <p:spPr>
          <a:xfrm rot="5400000" flipV="1">
            <a:off x="7031355" y="1804670"/>
            <a:ext cx="3175" cy="2155825"/>
          </a:xfrm>
          <a:prstGeom prst="curvedConnector3">
            <a:avLst>
              <a:gd name="adj1" fmla="val 754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>
            <p:custDataLst>
              <p:tags r:id="rId22"/>
            </p:custDataLst>
          </p:nvPr>
        </p:nvSpPr>
        <p:spPr>
          <a:xfrm>
            <a:off x="7279005" y="310705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reset_hook()</a:t>
            </a:r>
            <a:endParaRPr lang="en-US"/>
          </a:p>
        </p:txBody>
      </p:sp>
      <p:cxnSp>
        <p:nvCxnSpPr>
          <p:cNvPr id="34" name="Curved Connector 33"/>
          <p:cNvCxnSpPr>
            <a:stCxn id="23" idx="2"/>
            <a:endCxn id="31" idx="1"/>
          </p:cNvCxnSpPr>
          <p:nvPr>
            <p:custDataLst>
              <p:tags r:id="rId23"/>
            </p:custDataLst>
          </p:nvPr>
        </p:nvCxnSpPr>
        <p:spPr>
          <a:xfrm rot="5400000" flipV="1">
            <a:off x="6395085" y="2440940"/>
            <a:ext cx="442595" cy="1325245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>
            <p:custDataLst>
              <p:tags r:id="rId24"/>
            </p:custDataLst>
          </p:nvPr>
        </p:nvSpPr>
        <p:spPr>
          <a:xfrm>
            <a:off x="6303010" y="2823210"/>
            <a:ext cx="1475740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randomization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425815" y="3135630"/>
            <a:ext cx="1367155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flatten to tensor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ounded Rectangle 35"/>
          <p:cNvSpPr/>
          <p:nvPr>
            <p:custDataLst>
              <p:tags r:id="rId25"/>
            </p:custDataLst>
          </p:nvPr>
        </p:nvSpPr>
        <p:spPr>
          <a:xfrm>
            <a:off x="5123815" y="504253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_query_hook()</a:t>
            </a:r>
            <a:endParaRPr lang="en-US" altLang="zh-CN"/>
          </a:p>
        </p:txBody>
      </p:sp>
      <p:sp>
        <p:nvSpPr>
          <p:cNvPr id="37" name="Text Box 36"/>
          <p:cNvSpPr txBox="1"/>
          <p:nvPr>
            <p:custDataLst>
              <p:tags r:id="rId26"/>
            </p:custDataLst>
          </p:nvPr>
        </p:nvSpPr>
        <p:spPr>
          <a:xfrm>
            <a:off x="6303010" y="3308350"/>
            <a:ext cx="1475740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hook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Curved Connector 37"/>
          <p:cNvCxnSpPr>
            <a:stCxn id="19" idx="2"/>
            <a:endCxn id="36" idx="1"/>
          </p:cNvCxnSpPr>
          <p:nvPr>
            <p:custDataLst>
              <p:tags r:id="rId27"/>
            </p:custDataLst>
          </p:nvPr>
        </p:nvCxnSpPr>
        <p:spPr>
          <a:xfrm rot="5400000" flipV="1">
            <a:off x="3839210" y="3971925"/>
            <a:ext cx="1050290" cy="1518285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>
            <p:custDataLst>
              <p:tags r:id="rId28"/>
            </p:custDataLst>
          </p:nvPr>
        </p:nvSpPr>
        <p:spPr>
          <a:xfrm>
            <a:off x="3521075" y="5042535"/>
            <a:ext cx="1475740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hook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WPS Presentation</Application>
  <PresentationFormat>宽屏</PresentationFormat>
  <Paragraphs>232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Design Principles</vt:lpstr>
      <vt:lpstr>Config Layers</vt:lpstr>
      <vt:lpstr>Wrapper Layers</vt:lpstr>
      <vt:lpstr>Customize Tasks: Approach 1</vt:lpstr>
      <vt:lpstr>Customize Tasks: Approach 2</vt:lpstr>
      <vt:lpstr>APIs</vt:lpstr>
      <vt:lpstr>RoboVerse Learn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山坡羊</cp:lastModifiedBy>
  <cp:revision>38</cp:revision>
  <dcterms:created xsi:type="dcterms:W3CDTF">2025-08-23T13:45:02Z</dcterms:created>
  <dcterms:modified xsi:type="dcterms:W3CDTF">2025-08-23T13:45:02Z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D829273D335A1D625160806890E842D3_41</vt:lpwstr>
  </property>
</Properties>
</file>