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3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B2B2B2"/>
    <a:srgbClr val="202020"/>
    <a:srgbClr val="323232"/>
    <a:srgbClr val="CC33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75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tags" Target="../tags/tag55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tags" Target="../tags/tag68.xml"/><Relationship Id="rId14" Type="http://schemas.openxmlformats.org/officeDocument/2006/relationships/tags" Target="../tags/tag67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tags" Target="../tags/tag5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Design Principles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40105" y="1947545"/>
            <a:ext cx="9452610" cy="3979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Metasim is a standalone simulator, can be used for different purposes.</a:t>
            </a:r>
            <a:endParaRPr lang="en-US"/>
          </a:p>
          <a:p>
            <a:endParaRPr lang="en-US"/>
          </a:p>
          <a:p>
            <a:r>
              <a:rPr lang="en-US"/>
              <a:t>Cfg only describes simulation-related static properties.</a:t>
            </a:r>
            <a:endParaRPr lang="en-US"/>
          </a:p>
          <a:p>
            <a:endParaRPr lang="en-US"/>
          </a:p>
          <a:p>
            <a:r>
              <a:rPr lang="en-US"/>
              <a:t>It must be easy to either migrate a new task, or write a new task from scratch.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Config Layers</a:t>
            </a:r>
            <a:endParaRPr lang="en-US"/>
          </a:p>
        </p:txBody>
      </p:sp>
      <p:sp>
        <p:nvSpPr>
          <p:cNvPr id="4" name="Rectangles 3"/>
          <p:cNvSpPr/>
          <p:nvPr>
            <p:custDataLst>
              <p:tags r:id="rId1"/>
            </p:custDataLst>
          </p:nvPr>
        </p:nvSpPr>
        <p:spPr>
          <a:xfrm>
            <a:off x="1183005" y="2378075"/>
            <a:ext cx="512254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Cfg</a:t>
            </a:r>
            <a:endParaRPr lang="en-US"/>
          </a:p>
        </p:txBody>
      </p:sp>
      <p:sp>
        <p:nvSpPr>
          <p:cNvPr id="5" name="Rectangles 4"/>
          <p:cNvSpPr/>
          <p:nvPr>
            <p:custDataLst>
              <p:tags r:id="rId2"/>
            </p:custDataLst>
          </p:nvPr>
        </p:nvSpPr>
        <p:spPr>
          <a:xfrm>
            <a:off x="1623060" y="3076575"/>
            <a:ext cx="2212975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Metasim Cfg</a:t>
            </a:r>
            <a:endParaRPr lang="en-US"/>
          </a:p>
        </p:txBody>
      </p:sp>
      <p:sp>
        <p:nvSpPr>
          <p:cNvPr id="6" name="Rectangles 5"/>
          <p:cNvSpPr/>
          <p:nvPr>
            <p:custDataLst>
              <p:tags r:id="rId3"/>
            </p:custDataLst>
          </p:nvPr>
        </p:nvSpPr>
        <p:spPr>
          <a:xfrm>
            <a:off x="1881505" y="3594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Objects</a:t>
            </a:r>
            <a:endParaRPr lang="en-US"/>
          </a:p>
        </p:txBody>
      </p:sp>
      <p:sp>
        <p:nvSpPr>
          <p:cNvPr id="7" name="Rectangles 6"/>
          <p:cNvSpPr/>
          <p:nvPr>
            <p:custDataLst>
              <p:tags r:id="rId4"/>
            </p:custDataLst>
          </p:nvPr>
        </p:nvSpPr>
        <p:spPr>
          <a:xfrm>
            <a:off x="1881505" y="414845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Lights</a:t>
            </a:r>
            <a:endParaRPr lang="en-US"/>
          </a:p>
        </p:txBody>
      </p:sp>
      <p:sp>
        <p:nvSpPr>
          <p:cNvPr id="8" name="Rectangles 7"/>
          <p:cNvSpPr/>
          <p:nvPr>
            <p:custDataLst>
              <p:tags r:id="rId5"/>
            </p:custDataLst>
          </p:nvPr>
        </p:nvSpPr>
        <p:spPr>
          <a:xfrm>
            <a:off x="1881505" y="470281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Cameras</a:t>
            </a:r>
            <a:endParaRPr lang="en-US"/>
          </a:p>
        </p:txBody>
      </p:sp>
      <p:sp>
        <p:nvSpPr>
          <p:cNvPr id="10" name="Rectangles 9"/>
          <p:cNvSpPr/>
          <p:nvPr>
            <p:custDataLst>
              <p:tags r:id="rId6"/>
            </p:custDataLst>
          </p:nvPr>
        </p:nvSpPr>
        <p:spPr>
          <a:xfrm>
            <a:off x="4133215" y="307657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Sim</a:t>
            </a:r>
            <a:endParaRPr lang="en-US"/>
          </a:p>
        </p:txBody>
      </p:sp>
      <p:sp>
        <p:nvSpPr>
          <p:cNvPr id="11" name="Rectangles 10"/>
          <p:cNvSpPr/>
          <p:nvPr>
            <p:custDataLst>
              <p:tags r:id="rId7"/>
            </p:custDataLst>
          </p:nvPr>
        </p:nvSpPr>
        <p:spPr>
          <a:xfrm>
            <a:off x="4133215" y="3721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Renderer</a:t>
            </a:r>
            <a:endParaRPr lang="en-US"/>
          </a:p>
        </p:txBody>
      </p:sp>
      <p:sp>
        <p:nvSpPr>
          <p:cNvPr id="12" name="Rectangles 11"/>
          <p:cNvSpPr/>
          <p:nvPr>
            <p:custDataLst>
              <p:tags r:id="rId8"/>
            </p:custDataLst>
          </p:nvPr>
        </p:nvSpPr>
        <p:spPr>
          <a:xfrm>
            <a:off x="4133215" y="436562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Num Envs</a:t>
            </a:r>
            <a:endParaRPr lang="en-US"/>
          </a:p>
        </p:txBody>
      </p:sp>
      <p:sp>
        <p:nvSpPr>
          <p:cNvPr id="13" name="Rectangles 12"/>
          <p:cNvSpPr/>
          <p:nvPr>
            <p:custDataLst>
              <p:tags r:id="rId9"/>
            </p:custDataLst>
          </p:nvPr>
        </p:nvSpPr>
        <p:spPr>
          <a:xfrm>
            <a:off x="1881505" y="525843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Scene</a:t>
            </a:r>
            <a:endParaRPr lang="en-US"/>
          </a:p>
        </p:txBody>
      </p:sp>
      <p:sp>
        <p:nvSpPr>
          <p:cNvPr id="3" name="Rectangles 2"/>
          <p:cNvSpPr/>
          <p:nvPr>
            <p:custDataLst>
              <p:tags r:id="rId10"/>
            </p:custDataLst>
          </p:nvPr>
        </p:nvSpPr>
        <p:spPr>
          <a:xfrm>
            <a:off x="4133215" y="501015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Traj Paths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Wrapper Layers</a:t>
            </a:r>
            <a:endParaRPr lang="en-US"/>
          </a:p>
        </p:txBody>
      </p:sp>
      <p:sp>
        <p:nvSpPr>
          <p:cNvPr id="4" name="Rectangles 3"/>
          <p:cNvSpPr/>
          <p:nvPr>
            <p:custDataLst>
              <p:tags r:id="rId1"/>
            </p:custDataLst>
          </p:nvPr>
        </p:nvSpPr>
        <p:spPr>
          <a:xfrm>
            <a:off x="667385" y="2378075"/>
            <a:ext cx="512254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Cfg</a:t>
            </a:r>
            <a:endParaRPr lang="en-US"/>
          </a:p>
        </p:txBody>
      </p:sp>
      <p:sp>
        <p:nvSpPr>
          <p:cNvPr id="5" name="Rectangles 4"/>
          <p:cNvSpPr/>
          <p:nvPr>
            <p:custDataLst>
              <p:tags r:id="rId2"/>
            </p:custDataLst>
          </p:nvPr>
        </p:nvSpPr>
        <p:spPr>
          <a:xfrm>
            <a:off x="1107440" y="3076575"/>
            <a:ext cx="2212975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Metasim Cfg</a:t>
            </a:r>
            <a:endParaRPr lang="en-US"/>
          </a:p>
        </p:txBody>
      </p:sp>
      <p:sp>
        <p:nvSpPr>
          <p:cNvPr id="6" name="Rectangles 5"/>
          <p:cNvSpPr/>
          <p:nvPr>
            <p:custDataLst>
              <p:tags r:id="rId3"/>
            </p:custDataLst>
          </p:nvPr>
        </p:nvSpPr>
        <p:spPr>
          <a:xfrm>
            <a:off x="1365885" y="3594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Objects</a:t>
            </a:r>
            <a:endParaRPr lang="en-US"/>
          </a:p>
        </p:txBody>
      </p:sp>
      <p:sp>
        <p:nvSpPr>
          <p:cNvPr id="7" name="Rectangles 6"/>
          <p:cNvSpPr/>
          <p:nvPr>
            <p:custDataLst>
              <p:tags r:id="rId4"/>
            </p:custDataLst>
          </p:nvPr>
        </p:nvSpPr>
        <p:spPr>
          <a:xfrm>
            <a:off x="1365885" y="414845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Lights</a:t>
            </a:r>
            <a:endParaRPr lang="en-US"/>
          </a:p>
        </p:txBody>
      </p:sp>
      <p:sp>
        <p:nvSpPr>
          <p:cNvPr id="8" name="Rectangles 7"/>
          <p:cNvSpPr/>
          <p:nvPr>
            <p:custDataLst>
              <p:tags r:id="rId5"/>
            </p:custDataLst>
          </p:nvPr>
        </p:nvSpPr>
        <p:spPr>
          <a:xfrm>
            <a:off x="1365885" y="470281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Cameras</a:t>
            </a:r>
            <a:endParaRPr lang="en-US"/>
          </a:p>
        </p:txBody>
      </p:sp>
      <p:sp>
        <p:nvSpPr>
          <p:cNvPr id="10" name="Rectangles 9"/>
          <p:cNvSpPr/>
          <p:nvPr>
            <p:custDataLst>
              <p:tags r:id="rId6"/>
            </p:custDataLst>
          </p:nvPr>
        </p:nvSpPr>
        <p:spPr>
          <a:xfrm>
            <a:off x="3617595" y="307657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Sim</a:t>
            </a:r>
            <a:endParaRPr lang="en-US"/>
          </a:p>
        </p:txBody>
      </p:sp>
      <p:sp>
        <p:nvSpPr>
          <p:cNvPr id="11" name="Rectangles 10"/>
          <p:cNvSpPr/>
          <p:nvPr>
            <p:custDataLst>
              <p:tags r:id="rId7"/>
            </p:custDataLst>
          </p:nvPr>
        </p:nvSpPr>
        <p:spPr>
          <a:xfrm>
            <a:off x="3617595" y="3721100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Renderer</a:t>
            </a:r>
            <a:endParaRPr lang="en-US"/>
          </a:p>
        </p:txBody>
      </p:sp>
      <p:sp>
        <p:nvSpPr>
          <p:cNvPr id="12" name="Rectangles 11"/>
          <p:cNvSpPr/>
          <p:nvPr>
            <p:custDataLst>
              <p:tags r:id="rId8"/>
            </p:custDataLst>
          </p:nvPr>
        </p:nvSpPr>
        <p:spPr>
          <a:xfrm>
            <a:off x="3617595" y="436562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Num Envs</a:t>
            </a:r>
            <a:endParaRPr lang="en-US"/>
          </a:p>
        </p:txBody>
      </p:sp>
      <p:sp>
        <p:nvSpPr>
          <p:cNvPr id="13" name="Rectangles 12"/>
          <p:cNvSpPr/>
          <p:nvPr>
            <p:custDataLst>
              <p:tags r:id="rId9"/>
            </p:custDataLst>
          </p:nvPr>
        </p:nvSpPr>
        <p:spPr>
          <a:xfrm>
            <a:off x="1365885" y="5258435"/>
            <a:ext cx="1661160" cy="42735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Scene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85840" y="549910"/>
            <a:ext cx="0" cy="6104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Rectangles 13"/>
          <p:cNvSpPr/>
          <p:nvPr>
            <p:custDataLst>
              <p:tags r:id="rId10"/>
            </p:custDataLst>
          </p:nvPr>
        </p:nvSpPr>
        <p:spPr>
          <a:xfrm>
            <a:off x="6405880" y="2378075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11"/>
            </p:custDataLst>
          </p:nvPr>
        </p:nvSpPr>
        <p:spPr>
          <a:xfrm>
            <a:off x="6892925" y="3076575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7294245" y="3503930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12"/>
            </p:custDataLst>
          </p:nvPr>
        </p:nvSpPr>
        <p:spPr>
          <a:xfrm>
            <a:off x="7294245" y="402145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19" name="Rounded Rectangle 18"/>
          <p:cNvSpPr/>
          <p:nvPr>
            <p:custDataLst>
              <p:tags r:id="rId13"/>
            </p:custDataLst>
          </p:nvPr>
        </p:nvSpPr>
        <p:spPr>
          <a:xfrm>
            <a:off x="7294245" y="505523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get_extra()</a:t>
            </a:r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320415" y="3365500"/>
            <a:ext cx="3588385" cy="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>
            <p:custDataLst>
              <p:tags r:id="rId14"/>
            </p:custDataLst>
          </p:nvPr>
        </p:nvCxnSpPr>
        <p:spPr>
          <a:xfrm>
            <a:off x="5789930" y="2543810"/>
            <a:ext cx="625475" cy="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>
            <p:custDataLst>
              <p:tags r:id="rId15"/>
            </p:custDataLst>
          </p:nvPr>
        </p:nvSpPr>
        <p:spPr>
          <a:xfrm>
            <a:off x="9642475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16"/>
            </p:custDataLst>
          </p:nvPr>
        </p:nvSpPr>
        <p:spPr>
          <a:xfrm>
            <a:off x="9642475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17"/>
            </p:custDataLst>
          </p:nvPr>
        </p:nvSpPr>
        <p:spPr>
          <a:xfrm>
            <a:off x="9642475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18"/>
            </p:custDataLst>
          </p:nvPr>
        </p:nvSpPr>
        <p:spPr>
          <a:xfrm>
            <a:off x="9642475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26" name="Rounded Rectangle 25"/>
          <p:cNvSpPr/>
          <p:nvPr>
            <p:custDataLst>
              <p:tags r:id="rId19"/>
            </p:custDataLst>
          </p:nvPr>
        </p:nvSpPr>
        <p:spPr>
          <a:xfrm>
            <a:off x="9642475" y="567372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Customize Tasks: Approach 1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757555" y="2378075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1244600" y="3076575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45920" y="3503930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3"/>
            </p:custDataLst>
          </p:nvPr>
        </p:nvSpPr>
        <p:spPr>
          <a:xfrm>
            <a:off x="1645920" y="402145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4"/>
            </p:custDataLst>
          </p:nvPr>
        </p:nvSpPr>
        <p:spPr>
          <a:xfrm>
            <a:off x="3994150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5"/>
            </p:custDataLst>
          </p:nvPr>
        </p:nvSpPr>
        <p:spPr>
          <a:xfrm>
            <a:off x="3994150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6"/>
            </p:custDataLst>
          </p:nvPr>
        </p:nvSpPr>
        <p:spPr>
          <a:xfrm>
            <a:off x="3994150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7"/>
            </p:custDataLst>
          </p:nvPr>
        </p:nvSpPr>
        <p:spPr>
          <a:xfrm>
            <a:off x="3994150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3" name="Rectangles 2"/>
          <p:cNvSpPr/>
          <p:nvPr>
            <p:custDataLst>
              <p:tags r:id="rId8"/>
            </p:custDataLst>
          </p:nvPr>
        </p:nvSpPr>
        <p:spPr>
          <a:xfrm>
            <a:off x="7446010" y="2378075"/>
            <a:ext cx="4234180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Other Task</a:t>
            </a:r>
            <a:endParaRPr lang="en-US"/>
          </a:p>
        </p:txBody>
      </p:sp>
      <p:sp>
        <p:nvSpPr>
          <p:cNvPr id="26" name="Rectangles 25"/>
          <p:cNvSpPr/>
          <p:nvPr/>
        </p:nvSpPr>
        <p:spPr>
          <a:xfrm>
            <a:off x="8768080" y="4016375"/>
            <a:ext cx="1590040" cy="949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Simulator</a:t>
            </a:r>
            <a:endParaRPr lang="en-US"/>
          </a:p>
        </p:txBody>
      </p:sp>
      <p:cxnSp>
        <p:nvCxnSpPr>
          <p:cNvPr id="28" name="Straight Arrow Connector 27"/>
          <p:cNvCxnSpPr>
            <a:stCxn id="15" idx="3"/>
            <a:endCxn id="26" idx="1"/>
          </p:cNvCxnSpPr>
          <p:nvPr/>
        </p:nvCxnSpPr>
        <p:spPr>
          <a:xfrm flipV="1">
            <a:off x="3677920" y="4491355"/>
            <a:ext cx="5090160" cy="12700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Text Box 28"/>
          <p:cNvSpPr txBox="1"/>
          <p:nvPr/>
        </p:nvSpPr>
        <p:spPr>
          <a:xfrm>
            <a:off x="4544695" y="4081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>
                <a:solidFill>
                  <a:srgbClr val="CC0000"/>
                </a:solidFill>
              </a:rPr>
              <a:t>Repace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30" name="Rounded Rectangle 29"/>
          <p:cNvSpPr/>
          <p:nvPr>
            <p:custDataLst>
              <p:tags r:id="rId9"/>
            </p:custDataLst>
          </p:nvPr>
        </p:nvSpPr>
        <p:spPr>
          <a:xfrm>
            <a:off x="3994150" y="567372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Customize Tasks: Approach 2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757555" y="2378075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1244600" y="3076575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1645920" y="3503930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3"/>
            </p:custDataLst>
          </p:nvPr>
        </p:nvSpPr>
        <p:spPr>
          <a:xfrm>
            <a:off x="1645920" y="4021455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4"/>
            </p:custDataLst>
          </p:nvPr>
        </p:nvSpPr>
        <p:spPr>
          <a:xfrm>
            <a:off x="3994150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5"/>
            </p:custDataLst>
          </p:nvPr>
        </p:nvSpPr>
        <p:spPr>
          <a:xfrm>
            <a:off x="3994150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6"/>
            </p:custDataLst>
          </p:nvPr>
        </p:nvSpPr>
        <p:spPr>
          <a:xfrm>
            <a:off x="3994150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7"/>
            </p:custDataLst>
          </p:nvPr>
        </p:nvSpPr>
        <p:spPr>
          <a:xfrm>
            <a:off x="3994150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4" name="Rounded Rectangle 3"/>
          <p:cNvSpPr/>
          <p:nvPr>
            <p:custDataLst>
              <p:tags r:id="rId8"/>
            </p:custDataLst>
          </p:nvPr>
        </p:nvSpPr>
        <p:spPr>
          <a:xfrm>
            <a:off x="6969125" y="30676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5" name="Rounded Rectangle 4"/>
          <p:cNvSpPr/>
          <p:nvPr>
            <p:custDataLst>
              <p:tags r:id="rId9"/>
            </p:custDataLst>
          </p:nvPr>
        </p:nvSpPr>
        <p:spPr>
          <a:xfrm>
            <a:off x="6969125" y="372364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6" name="Rounded Rectangle 5"/>
          <p:cNvSpPr/>
          <p:nvPr>
            <p:custDataLst>
              <p:tags r:id="rId10"/>
            </p:custDataLst>
          </p:nvPr>
        </p:nvSpPr>
        <p:spPr>
          <a:xfrm>
            <a:off x="6969125" y="437959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7" name="Rounded Rectangle 6"/>
          <p:cNvSpPr/>
          <p:nvPr>
            <p:custDataLst>
              <p:tags r:id="rId11"/>
            </p:custDataLst>
          </p:nvPr>
        </p:nvSpPr>
        <p:spPr>
          <a:xfrm>
            <a:off x="6969125" y="502666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cxnSp>
        <p:nvCxnSpPr>
          <p:cNvPr id="8" name="Straight Arrow Connector 7"/>
          <p:cNvCxnSpPr>
            <a:stCxn id="22" idx="3"/>
            <a:endCxn id="4" idx="1"/>
          </p:cNvCxnSpPr>
          <p:nvPr/>
        </p:nvCxnSpPr>
        <p:spPr>
          <a:xfrm>
            <a:off x="5655310" y="3286125"/>
            <a:ext cx="1313815" cy="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1"/>
          </p:cNvCxnSpPr>
          <p:nvPr>
            <p:custDataLst>
              <p:tags r:id="rId12"/>
            </p:custDataLst>
          </p:nvPr>
        </p:nvCxnSpPr>
        <p:spPr>
          <a:xfrm flipV="1">
            <a:off x="5655310" y="3942080"/>
            <a:ext cx="1313815" cy="1206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>
            <p:custDataLst>
              <p:tags r:id="rId13"/>
            </p:custDataLst>
          </p:nvPr>
        </p:nvCxnSpPr>
        <p:spPr>
          <a:xfrm>
            <a:off x="5654675" y="4592955"/>
            <a:ext cx="1314450" cy="63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7" idx="1"/>
          </p:cNvCxnSpPr>
          <p:nvPr>
            <p:custDataLst>
              <p:tags r:id="rId14"/>
            </p:custDataLst>
          </p:nvPr>
        </p:nvCxnSpPr>
        <p:spPr>
          <a:xfrm>
            <a:off x="5654675" y="5231765"/>
            <a:ext cx="1314450" cy="8890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Text Box 11"/>
          <p:cNvSpPr txBox="1"/>
          <p:nvPr/>
        </p:nvSpPr>
        <p:spPr>
          <a:xfrm>
            <a:off x="5971540" y="2708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rgbClr val="CC0000"/>
                </a:solidFill>
              </a:rPr>
              <a:t>Replace</a:t>
            </a:r>
            <a:endParaRPr lang="en-US">
              <a:solidFill>
                <a:srgbClr val="CC0000"/>
              </a:solidFill>
            </a:endParaRPr>
          </a:p>
        </p:txBody>
      </p:sp>
      <p:sp>
        <p:nvSpPr>
          <p:cNvPr id="13" name="Rounded Rectangle 12"/>
          <p:cNvSpPr/>
          <p:nvPr>
            <p:custDataLst>
              <p:tags r:id="rId15"/>
            </p:custDataLst>
          </p:nvPr>
        </p:nvSpPr>
        <p:spPr>
          <a:xfrm>
            <a:off x="3994785" y="567372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APIs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3322955" y="2039620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3810000" y="2738120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>
            <p:custDataLst>
              <p:tags r:id="rId3"/>
            </p:custDataLst>
          </p:nvPr>
        </p:nvSpPr>
        <p:spPr>
          <a:xfrm>
            <a:off x="4211320" y="3165475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4"/>
            </p:custDataLst>
          </p:nvPr>
        </p:nvSpPr>
        <p:spPr>
          <a:xfrm>
            <a:off x="4211320" y="3683000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5"/>
            </p:custDataLst>
          </p:nvPr>
        </p:nvSpPr>
        <p:spPr>
          <a:xfrm>
            <a:off x="6559550" y="272923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6"/>
            </p:custDataLst>
          </p:nvPr>
        </p:nvSpPr>
        <p:spPr>
          <a:xfrm>
            <a:off x="6559550" y="33851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7"/>
            </p:custDataLst>
          </p:nvPr>
        </p:nvSpPr>
        <p:spPr>
          <a:xfrm>
            <a:off x="6559550" y="404114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8"/>
            </p:custDataLst>
          </p:nvPr>
        </p:nvSpPr>
        <p:spPr>
          <a:xfrm>
            <a:off x="6559550" y="468820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5" name="Text Box 4"/>
          <p:cNvSpPr txBox="1"/>
          <p:nvPr>
            <p:custDataLst>
              <p:tags r:id="rId9"/>
            </p:custDataLst>
          </p:nvPr>
        </p:nvSpPr>
        <p:spPr>
          <a:xfrm>
            <a:off x="210185" y="1723390"/>
            <a:ext cx="2910205" cy="1247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/>
              <a:t>Set states,</a:t>
            </a:r>
            <a:endParaRPr lang="en-US"/>
          </a:p>
          <a:p>
            <a:pPr algn="r"/>
            <a:r>
              <a:rPr lang="en-US"/>
              <a:t>including dynamics and static states. Use dict to specify</a:t>
            </a:r>
            <a:endParaRPr lang="en-US"/>
          </a:p>
          <a:p>
            <a:pPr algn="r"/>
            <a:r>
              <a:rPr lang="en-US">
                <a:solidFill>
                  <a:srgbClr val="CC0000"/>
                </a:solidFill>
                <a:sym typeface="+mn-ea"/>
              </a:rPr>
              <a:t>Need to include more sim-specific and static states.</a:t>
            </a:r>
            <a:endParaRPr lang="en-US"/>
          </a:p>
        </p:txBody>
      </p:sp>
      <p:sp>
        <p:nvSpPr>
          <p:cNvPr id="7" name="Text Box 6"/>
          <p:cNvSpPr txBox="1"/>
          <p:nvPr>
            <p:custDataLst>
              <p:tags r:id="rId10"/>
            </p:custDataLst>
          </p:nvPr>
        </p:nvSpPr>
        <p:spPr>
          <a:xfrm>
            <a:off x="207645" y="4389755"/>
            <a:ext cx="2909570" cy="210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>
                <a:sym typeface="+mn-ea"/>
              </a:rPr>
              <a:t>Get states,</a:t>
            </a:r>
            <a:endParaRPr lang="en-US"/>
          </a:p>
          <a:p>
            <a:pPr algn="r"/>
            <a:r>
              <a:rPr lang="en-US">
                <a:sym typeface="+mn-ea"/>
              </a:rPr>
              <a:t>including dynamics and static states. Use dict to specif.</a:t>
            </a:r>
            <a:endParaRPr lang="en-US"/>
          </a:p>
          <a:p>
            <a:pPr algn="r"/>
            <a:r>
              <a:rPr lang="en-US">
                <a:solidFill>
                  <a:srgbClr val="CC0000"/>
                </a:solidFill>
              </a:rPr>
              <a:t>Need to include more sim-specific and static states.</a:t>
            </a:r>
            <a:endParaRPr lang="en-US">
              <a:solidFill>
                <a:srgbClr val="CC0000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16" idx="1"/>
          </p:cNvCxnSpPr>
          <p:nvPr/>
        </p:nvCxnSpPr>
        <p:spPr>
          <a:xfrm>
            <a:off x="3120390" y="2347595"/>
            <a:ext cx="1090930" cy="10325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7" idx="3"/>
            <a:endCxn id="17" idx="1"/>
          </p:cNvCxnSpPr>
          <p:nvPr>
            <p:custDataLst>
              <p:tags r:id="rId11"/>
            </p:custDataLst>
          </p:nvPr>
        </p:nvCxnSpPr>
        <p:spPr>
          <a:xfrm flipV="1">
            <a:off x="3117215" y="3896995"/>
            <a:ext cx="1094105" cy="1544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>
            <p:custDataLst>
              <p:tags r:id="rId12"/>
            </p:custDataLst>
          </p:nvPr>
        </p:nvSpPr>
        <p:spPr>
          <a:xfrm>
            <a:off x="9057005" y="2636520"/>
            <a:ext cx="3022600" cy="1184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Reset the task. Use set_extra() to do domain randomization on static properties</a:t>
            </a:r>
            <a:endParaRPr lang="en-US"/>
          </a:p>
        </p:txBody>
      </p:sp>
      <p:sp>
        <p:nvSpPr>
          <p:cNvPr id="20" name="Text Box 19"/>
          <p:cNvSpPr txBox="1"/>
          <p:nvPr>
            <p:custDataLst>
              <p:tags r:id="rId13"/>
            </p:custDataLst>
          </p:nvPr>
        </p:nvSpPr>
        <p:spPr>
          <a:xfrm>
            <a:off x="9057005" y="1688465"/>
            <a:ext cx="3041015" cy="698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Step the task (including sim and all maintained info)</a:t>
            </a:r>
            <a:endParaRPr lang="en-US"/>
          </a:p>
        </p:txBody>
      </p:sp>
      <p:sp>
        <p:nvSpPr>
          <p:cNvPr id="21" name="Text Box 20"/>
          <p:cNvSpPr txBox="1"/>
          <p:nvPr>
            <p:custDataLst>
              <p:tags r:id="rId14"/>
            </p:custDataLst>
          </p:nvPr>
        </p:nvSpPr>
        <p:spPr>
          <a:xfrm>
            <a:off x="9053195" y="5031740"/>
            <a:ext cx="2909570" cy="457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Defines observation here</a:t>
            </a:r>
            <a:endParaRPr lang="en-US"/>
          </a:p>
        </p:txBody>
      </p:sp>
      <p:sp>
        <p:nvSpPr>
          <p:cNvPr id="26" name="Text Box 25"/>
          <p:cNvSpPr txBox="1"/>
          <p:nvPr>
            <p:custDataLst>
              <p:tags r:id="rId15"/>
            </p:custDataLst>
          </p:nvPr>
        </p:nvSpPr>
        <p:spPr>
          <a:xfrm>
            <a:off x="9057005" y="4086225"/>
            <a:ext cx="2909570" cy="750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Defines reward functions here</a:t>
            </a:r>
            <a:endParaRPr lang="en-US"/>
          </a:p>
        </p:txBody>
      </p:sp>
      <p:cxnSp>
        <p:nvCxnSpPr>
          <p:cNvPr id="27" name="Straight Connector 26"/>
          <p:cNvCxnSpPr>
            <a:stCxn id="20" idx="1"/>
            <a:endCxn id="22" idx="3"/>
          </p:cNvCxnSpPr>
          <p:nvPr>
            <p:custDataLst>
              <p:tags r:id="rId16"/>
            </p:custDataLst>
          </p:nvPr>
        </p:nvCxnSpPr>
        <p:spPr>
          <a:xfrm flipH="1">
            <a:off x="8220710" y="2037715"/>
            <a:ext cx="836295" cy="909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3" idx="1"/>
            <a:endCxn id="23" idx="3"/>
          </p:cNvCxnSpPr>
          <p:nvPr>
            <p:custDataLst>
              <p:tags r:id="rId17"/>
            </p:custDataLst>
          </p:nvPr>
        </p:nvCxnSpPr>
        <p:spPr>
          <a:xfrm flipH="1">
            <a:off x="8220710" y="3228975"/>
            <a:ext cx="836295" cy="37465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3"/>
            <a:endCxn id="26" idx="1"/>
          </p:cNvCxnSpPr>
          <p:nvPr>
            <p:custDataLst>
              <p:tags r:id="rId18"/>
            </p:custDataLst>
          </p:nvPr>
        </p:nvCxnSpPr>
        <p:spPr>
          <a:xfrm>
            <a:off x="8220075" y="4255135"/>
            <a:ext cx="836930" cy="2063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3"/>
            <a:endCxn id="21" idx="1"/>
          </p:cNvCxnSpPr>
          <p:nvPr>
            <p:custDataLst>
              <p:tags r:id="rId19"/>
            </p:custDataLst>
          </p:nvPr>
        </p:nvCxnSpPr>
        <p:spPr>
          <a:xfrm>
            <a:off x="8220075" y="4902200"/>
            <a:ext cx="833120" cy="35814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>
            <p:custDataLst>
              <p:tags r:id="rId20"/>
            </p:custDataLst>
          </p:nvPr>
        </p:nvSpPr>
        <p:spPr>
          <a:xfrm>
            <a:off x="6555740" y="524827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  <p:sp>
        <p:nvSpPr>
          <p:cNvPr id="32" name="Text Box 31"/>
          <p:cNvSpPr txBox="1"/>
          <p:nvPr>
            <p:custDataLst>
              <p:tags r:id="rId21"/>
            </p:custDataLst>
          </p:nvPr>
        </p:nvSpPr>
        <p:spPr>
          <a:xfrm>
            <a:off x="9053195" y="5701030"/>
            <a:ext cx="2909570" cy="57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Defines success criteria here</a:t>
            </a:r>
            <a:endParaRPr lang="en-US"/>
          </a:p>
        </p:txBody>
      </p:sp>
      <p:cxnSp>
        <p:nvCxnSpPr>
          <p:cNvPr id="34" name="Straight Connector 33"/>
          <p:cNvCxnSpPr>
            <a:stCxn id="31" idx="3"/>
            <a:endCxn id="32" idx="1"/>
          </p:cNvCxnSpPr>
          <p:nvPr>
            <p:custDataLst>
              <p:tags r:id="rId22"/>
            </p:custDataLst>
          </p:nvPr>
        </p:nvCxnSpPr>
        <p:spPr>
          <a:xfrm>
            <a:off x="8216265" y="5462270"/>
            <a:ext cx="836930" cy="5283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RoboVerse Learn</a:t>
            </a:r>
            <a:endParaRPr lang="en-US"/>
          </a:p>
        </p:txBody>
      </p:sp>
      <p:sp>
        <p:nvSpPr>
          <p:cNvPr id="14" name="Rectangles 13"/>
          <p:cNvSpPr/>
          <p:nvPr>
            <p:custDataLst>
              <p:tags r:id="rId1"/>
            </p:custDataLst>
          </p:nvPr>
        </p:nvSpPr>
        <p:spPr>
          <a:xfrm>
            <a:off x="1077595" y="2039620"/>
            <a:ext cx="5165725" cy="380365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Task Wrapper</a:t>
            </a:r>
            <a:endParaRPr lang="en-US"/>
          </a:p>
        </p:txBody>
      </p:sp>
      <p:sp>
        <p:nvSpPr>
          <p:cNvPr id="15" name="Rectangles 14"/>
          <p:cNvSpPr/>
          <p:nvPr>
            <p:custDataLst>
              <p:tags r:id="rId2"/>
            </p:custDataLst>
          </p:nvPr>
        </p:nvSpPr>
        <p:spPr>
          <a:xfrm>
            <a:off x="1564640" y="2738120"/>
            <a:ext cx="2433320" cy="28549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Handler</a:t>
            </a:r>
            <a:endParaRPr lang="en-US"/>
          </a:p>
        </p:txBody>
      </p:sp>
      <p:sp>
        <p:nvSpPr>
          <p:cNvPr id="16" name="Rounded Rectangle 15"/>
          <p:cNvSpPr/>
          <p:nvPr>
            <p:custDataLst>
              <p:tags r:id="rId3"/>
            </p:custDataLst>
          </p:nvPr>
        </p:nvSpPr>
        <p:spPr>
          <a:xfrm>
            <a:off x="1965960" y="3165475"/>
            <a:ext cx="1661160" cy="42862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set_state()</a:t>
            </a:r>
            <a:endParaRPr lang="en-US"/>
          </a:p>
        </p:txBody>
      </p:sp>
      <p:sp>
        <p:nvSpPr>
          <p:cNvPr id="17" name="Rounded Rectangle 16"/>
          <p:cNvSpPr/>
          <p:nvPr>
            <p:custDataLst>
              <p:tags r:id="rId4"/>
            </p:custDataLst>
          </p:nvPr>
        </p:nvSpPr>
        <p:spPr>
          <a:xfrm>
            <a:off x="1965960" y="3683000"/>
            <a:ext cx="1661160" cy="42799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get_state()</a:t>
            </a:r>
            <a:endParaRPr lang="en-US"/>
          </a:p>
        </p:txBody>
      </p:sp>
      <p:sp>
        <p:nvSpPr>
          <p:cNvPr id="22" name="Rounded Rectangle 21"/>
          <p:cNvSpPr/>
          <p:nvPr>
            <p:custDataLst>
              <p:tags r:id="rId5"/>
            </p:custDataLst>
          </p:nvPr>
        </p:nvSpPr>
        <p:spPr>
          <a:xfrm>
            <a:off x="4314190" y="2729230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step()</a:t>
            </a:r>
            <a:endParaRPr lang="en-US"/>
          </a:p>
        </p:txBody>
      </p:sp>
      <p:sp>
        <p:nvSpPr>
          <p:cNvPr id="23" name="Rounded Rectangle 22"/>
          <p:cNvSpPr/>
          <p:nvPr>
            <p:custDataLst>
              <p:tags r:id="rId6"/>
            </p:custDataLst>
          </p:nvPr>
        </p:nvSpPr>
        <p:spPr>
          <a:xfrm>
            <a:off x="4314190" y="3385185"/>
            <a:ext cx="1661160" cy="43624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reset()</a:t>
            </a:r>
            <a:endParaRPr lang="en-US"/>
          </a:p>
        </p:txBody>
      </p:sp>
      <p:sp>
        <p:nvSpPr>
          <p:cNvPr id="24" name="Rounded Rectangle 23"/>
          <p:cNvSpPr/>
          <p:nvPr>
            <p:custDataLst>
              <p:tags r:id="rId7"/>
            </p:custDataLst>
          </p:nvPr>
        </p:nvSpPr>
        <p:spPr>
          <a:xfrm>
            <a:off x="4314190" y="4041140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_reward()</a:t>
            </a:r>
            <a:endParaRPr lang="en-US"/>
          </a:p>
        </p:txBody>
      </p:sp>
      <p:sp>
        <p:nvSpPr>
          <p:cNvPr id="25" name="Rounded Rectangle 24"/>
          <p:cNvSpPr/>
          <p:nvPr>
            <p:custDataLst>
              <p:tags r:id="rId8"/>
            </p:custDataLst>
          </p:nvPr>
        </p:nvSpPr>
        <p:spPr>
          <a:xfrm>
            <a:off x="4314190" y="468820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_observation()</a:t>
            </a:r>
            <a:endParaRPr lang="en-US"/>
          </a:p>
        </p:txBody>
      </p:sp>
      <p:sp>
        <p:nvSpPr>
          <p:cNvPr id="31" name="Rounded Rectangle 30"/>
          <p:cNvSpPr/>
          <p:nvPr>
            <p:custDataLst>
              <p:tags r:id="rId9"/>
            </p:custDataLst>
          </p:nvPr>
        </p:nvSpPr>
        <p:spPr>
          <a:xfrm>
            <a:off x="4310380" y="5248275"/>
            <a:ext cx="1660525" cy="4273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_success()</a:t>
            </a:r>
            <a:endParaRPr lang="en-US" altLang="zh-CN"/>
          </a:p>
        </p:txBody>
      </p:sp>
      <p:sp>
        <p:nvSpPr>
          <p:cNvPr id="3" name="Rectangles 2"/>
          <p:cNvSpPr/>
          <p:nvPr/>
        </p:nvSpPr>
        <p:spPr>
          <a:xfrm>
            <a:off x="7738110" y="2039620"/>
            <a:ext cx="3434080" cy="38036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Learning Framework</a:t>
            </a:r>
            <a:endParaRPr lang="en-US"/>
          </a:p>
        </p:txBody>
      </p:sp>
      <p:sp>
        <p:nvSpPr>
          <p:cNvPr id="6" name="Rectangles 5"/>
          <p:cNvSpPr/>
          <p:nvPr>
            <p:custDataLst>
              <p:tags r:id="rId10"/>
            </p:custDataLst>
          </p:nvPr>
        </p:nvSpPr>
        <p:spPr>
          <a:xfrm>
            <a:off x="8362950" y="3165475"/>
            <a:ext cx="2185035" cy="17627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/>
              <a:t>Different Algos</a:t>
            </a:r>
            <a:endParaRPr lang="en-US"/>
          </a:p>
        </p:txBody>
      </p:sp>
      <p:cxnSp>
        <p:nvCxnSpPr>
          <p:cNvPr id="10" name="Straight Connector 9"/>
          <p:cNvCxnSpPr>
            <a:stCxn id="3" idx="1"/>
            <a:endCxn id="22" idx="3"/>
          </p:cNvCxnSpPr>
          <p:nvPr>
            <p:custDataLst>
              <p:tags r:id="rId11"/>
            </p:custDataLst>
          </p:nvPr>
        </p:nvCxnSpPr>
        <p:spPr>
          <a:xfrm flipH="1" flipV="1">
            <a:off x="5975350" y="2947670"/>
            <a:ext cx="1762760" cy="9937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23" idx="3"/>
          </p:cNvCxnSpPr>
          <p:nvPr>
            <p:custDataLst>
              <p:tags r:id="rId12"/>
            </p:custDataLst>
          </p:nvPr>
        </p:nvCxnSpPr>
        <p:spPr>
          <a:xfrm flipH="1" flipV="1">
            <a:off x="5975350" y="3603625"/>
            <a:ext cx="1782445" cy="38862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1459</Words>
  <Application>WPS Presentation</Application>
  <PresentationFormat>宽屏</PresentationFormat>
  <Paragraphs>188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APIs</vt:lpstr>
      <vt:lpstr>Config Layers</vt:lpstr>
      <vt:lpstr>Wrapper Layers</vt:lpstr>
      <vt:lpstr>Customize Tasks: Approach 1</vt:lpstr>
      <vt:lpstr>Customize Tasks: Approach 2</vt:lpstr>
      <vt:lpstr>APIs</vt:lpstr>
      <vt:lpstr>APIs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山坡羊</cp:lastModifiedBy>
  <cp:revision>35</cp:revision>
  <dcterms:created xsi:type="dcterms:W3CDTF">2025-07-28T08:28:38Z</dcterms:created>
  <dcterms:modified xsi:type="dcterms:W3CDTF">2025-07-28T08:28:38Z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1033-6.7.1.8828</vt:lpwstr>
  </property>
  <property fmtid="{D5CDD505-2E9C-101B-9397-08002B2CF9AE}" pid="3" name="ICV">
    <vt:lpwstr>D829273D335A1D625160806890E842D3_41</vt:lpwstr>
  </property>
</Properties>
</file>