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544" r:id="rId2"/>
    <p:sldId id="564" r:id="rId3"/>
    <p:sldId id="556" r:id="rId4"/>
    <p:sldId id="558" r:id="rId5"/>
    <p:sldId id="549" r:id="rId6"/>
    <p:sldId id="548" r:id="rId7"/>
    <p:sldId id="551" r:id="rId8"/>
    <p:sldId id="566" r:id="rId9"/>
    <p:sldId id="567" r:id="rId10"/>
    <p:sldId id="555" r:id="rId11"/>
    <p:sldId id="569" r:id="rId12"/>
    <p:sldId id="570" r:id="rId13"/>
    <p:sldId id="553" r:id="rId14"/>
    <p:sldId id="547" r:id="rId15"/>
    <p:sldId id="563" r:id="rId16"/>
    <p:sldId id="557" r:id="rId17"/>
    <p:sldId id="561" r:id="rId18"/>
    <p:sldId id="571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D" initials="L" lastIdx="3" clrIdx="0">
    <p:extLst>
      <p:ext uri="{19B8F6BF-5375-455C-9EA6-DF929625EA0E}">
        <p15:presenceInfo xmlns:p15="http://schemas.microsoft.com/office/powerpoint/2012/main" userId="L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0070C0"/>
    <a:srgbClr val="FF0000"/>
    <a:srgbClr val="0000FF"/>
    <a:srgbClr val="03BDF7"/>
    <a:srgbClr val="0066CC"/>
    <a:srgbClr val="F20000"/>
    <a:srgbClr val="2603BD"/>
    <a:srgbClr val="044B9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266" autoAdjust="0"/>
  </p:normalViewPr>
  <p:slideViewPr>
    <p:cSldViewPr>
      <p:cViewPr varScale="1">
        <p:scale>
          <a:sx n="84" d="100"/>
          <a:sy n="84" d="100"/>
        </p:scale>
        <p:origin x="1314" y="60"/>
      </p:cViewPr>
      <p:guideLst>
        <p:guide orient="horz" pos="2136"/>
        <p:guide pos="2931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11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4219-9516-45F8-854F-D1500D1337F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4870-B609-40A9-B990-ED642F5BD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96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067956AF-A8A6-4D67-A548-EF017C175EC3}" type="datetime1">
              <a:rPr lang="zh-CN" altLang="en-US"/>
              <a:pPr/>
              <a:t>2019/3/12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CC0F2A08-8E27-4892-AE1C-6C990F3A889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5929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SOTA(state of the art, </a:t>
            </a:r>
            <a:r>
              <a:rPr lang="zh-CN" altLang="en-US" dirty="0" smtClean="0"/>
              <a:t>顶尖方法</a:t>
            </a:r>
            <a:r>
              <a:rPr lang="en-US" altLang="zh-CN" dirty="0" smtClean="0"/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一叶知秋，管中窥豹，见微知著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68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陈恺博士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参考资料：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https://www.zhihu.com/question/294578141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https://zhuanlan.zhihu.com/p/47011261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167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TensorFlow0.12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升级到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TensorFlow1.13: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sudo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pip install --upgrade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tensorflow-gpu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789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138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1.Detectron 是什么？</a:t>
            </a:r>
            <a:endParaRPr lang="en-US" altLang="zh-CN" dirty="0" smtClean="0"/>
          </a:p>
          <a:p>
            <a:r>
              <a:rPr lang="zh-CN" altLang="en-US" dirty="0" smtClean="0"/>
              <a:t>detectron是Facebook AI Research 的开源项目。主要是faster RCNN系列的大神们，将Mask RCNN，RetinaNet，Faster RCNN，RPN等算法集合到了一个框架下，方便研究人员使用。它的网络是在caffe2上运行的。对于目标检测任务来说，无疑是利器。Detectron的github地址</a:t>
            </a:r>
            <a:endParaRPr lang="en-US" altLang="zh-CN" dirty="0" smtClean="0"/>
          </a:p>
          <a:p>
            <a:r>
              <a:rPr lang="zh-CN" altLang="en-US" dirty="0" smtClean="0"/>
              <a:t>2.为什么选择用detectron？</a:t>
            </a:r>
            <a:endParaRPr lang="en-US" altLang="zh-CN" dirty="0" smtClean="0"/>
          </a:p>
          <a:p>
            <a:r>
              <a:rPr lang="zh-CN" altLang="en-US" dirty="0" smtClean="0"/>
              <a:t>除了方便还是方便。很多初学者都是从caffe开始，但是对于结构复杂的网络而言，caffe的prototxt 文件看上去有些繁琐，并且参数设置也不是特别直观。而caffe2在不改变网络结构的情况下，参数的设置，数据集的更改等等在yml文件中都更为直观。更改网络的情况，个人还没有了解，日后如果有了解再补充。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306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Detectron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目前已经支持很多研究项目的实现，包括：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Feature Pyramid Networks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(https://arxiv.org/abs/1612.03144)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Mask R-CNN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(https://arxiv.org/abs/1703.06870)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Detecting and Recognizing Human-Object Interactions </a:t>
            </a:r>
            <a:r>
              <a:rPr lang="en-US" altLang="zh-CN" sz="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(https://arxiv.org/abs/1704.07333)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Focal Loss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Dense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(https://arxiv.org/abs/1708.02002)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Non-local Neural Networks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(https://arxiv.org/abs/1711.07971)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Learning to Segment Every Thing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(https://arxiv.org/abs/1711.10370)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 Distillation: Towards Omni-Supervised Learning </a:t>
            </a:r>
            <a:r>
              <a:rPr lang="en-US" altLang="zh-CN" sz="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(https://arxiv.org/abs/1712.04440)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参考文献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Data Distillation: Towards Omni-Supervised Learning.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Ilija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Radosavovic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Dec.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Learning to Segment Every Thing.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Ronghang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Hu,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Trevor Darrell,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Non-Local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Xiaolong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Wang,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Abhinav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Gupta,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Mask R-CNN.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Focal Loss for Dense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Accurate, Large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Minibatch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SGD: Training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ImageNet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 1 Hour.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Pieter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Noordhuis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Lukasz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Wesolowski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Aapo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Kyrola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Andrew Tulloch,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Yangqing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June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Detecting and Recognizing Human-Object Interactions.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Apr.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Feature Pyramid Networks for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Bharath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Hariharan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Serge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Belongie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Aggregated Residual Transformations for Deep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Saining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Zhuowen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R-FCN: Object Detection via Region-based Fully Convolutional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Jifeng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Dai, Yi Li,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Jian Sun. Conference on Neural Information Processing Systems (NIPS),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Deep Residual Learning for Image Recognition.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Xiangyu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Zhang,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and Jian Sun. IEEE Conference on Computer Vision and Pattern Recognition (CVPR),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Faster R-CNN: Towards Real-Time Object Detection with Region Proposal Networks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Jian Sun. Conference on Neural Information Processing Systems (NIPS), 2015.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 R-CNN.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2015.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061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https://github.com/facebookresearch/Detectron</a:t>
            </a:r>
          </a:p>
          <a:p>
            <a:r>
              <a:rPr lang="en-US" altLang="zh-CN" dirty="0" smtClean="0"/>
              <a:t>D:\Detectron-master&gt;tree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D:\Detectron-master\configs\12_2017_baselines&gt;dir ./b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840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e2e_keypoint_rcnn_R-101-FPN_1x.yaml</a:t>
            </a:r>
          </a:p>
          <a:p>
            <a:r>
              <a:rPr lang="zh-CN" altLang="en-US" dirty="0" smtClean="0"/>
              <a:t>e2e_keypoint_rcnn_R-101-FPN_s1x.yaml</a:t>
            </a:r>
          </a:p>
          <a:p>
            <a:r>
              <a:rPr lang="zh-CN" altLang="en-US" dirty="0" smtClean="0"/>
              <a:t>e2e_keypoint_rcnn_R-50-FPN_1x.yaml</a:t>
            </a:r>
          </a:p>
          <a:p>
            <a:r>
              <a:rPr lang="zh-CN" altLang="en-US" dirty="0" smtClean="0"/>
              <a:t>e2e_keypoint_rcnn_R-50-FPN_s1x.yaml</a:t>
            </a:r>
          </a:p>
          <a:p>
            <a:r>
              <a:rPr lang="zh-CN" altLang="en-US" dirty="0" smtClean="0"/>
              <a:t>e2e_keypoint_rcnn_X-101-32x8d-FPN_1x.yaml</a:t>
            </a:r>
          </a:p>
          <a:p>
            <a:r>
              <a:rPr lang="zh-CN" altLang="en-US" dirty="0" smtClean="0"/>
              <a:t>e2e_keypoint_rcnn_X-101-32x8d-FPN_s1x.yaml</a:t>
            </a:r>
          </a:p>
          <a:p>
            <a:r>
              <a:rPr lang="zh-CN" altLang="en-US" dirty="0" smtClean="0"/>
              <a:t>e2e_keypoint_rcnn_X-101-64x4d-FPN_1x.yaml</a:t>
            </a:r>
          </a:p>
          <a:p>
            <a:r>
              <a:rPr lang="zh-CN" altLang="en-US" dirty="0" smtClean="0"/>
              <a:t>e2e_keypoint_rcnn_X-101-64x4d-FPN_s1x.yaml</a:t>
            </a:r>
          </a:p>
          <a:p>
            <a:r>
              <a:rPr lang="zh-CN" altLang="en-US" dirty="0" smtClean="0"/>
              <a:t>e2e_mask_rcnn_R-101-FPN_1x.yaml</a:t>
            </a:r>
          </a:p>
          <a:p>
            <a:r>
              <a:rPr lang="zh-CN" altLang="en-US" dirty="0" smtClean="0"/>
              <a:t>e2e_mask_rcnn_R-101-FPN_2x.yaml</a:t>
            </a:r>
          </a:p>
          <a:p>
            <a:r>
              <a:rPr lang="zh-CN" altLang="en-US" dirty="0" smtClean="0"/>
              <a:t>e2e_mask_rcnn_R-50-C4_1x.yaml</a:t>
            </a:r>
          </a:p>
          <a:p>
            <a:r>
              <a:rPr lang="zh-CN" altLang="en-US" dirty="0" smtClean="0"/>
              <a:t>e2e_mask_rcnn_R-50-C4_2x.yaml</a:t>
            </a:r>
          </a:p>
          <a:p>
            <a:r>
              <a:rPr lang="zh-CN" altLang="en-US" dirty="0" smtClean="0"/>
              <a:t>e2e_mask_rcnn_R-50-FPN_1x.yaml</a:t>
            </a:r>
          </a:p>
          <a:p>
            <a:r>
              <a:rPr lang="zh-CN" altLang="en-US" dirty="0" smtClean="0"/>
              <a:t>e2e_mask_rcnn_R-50-FPN_2x.yaml</a:t>
            </a:r>
          </a:p>
          <a:p>
            <a:r>
              <a:rPr lang="zh-CN" altLang="en-US" dirty="0" smtClean="0"/>
              <a:t>e2e_mask_rcnn_X-101-32x8d-FPN_1x.yaml</a:t>
            </a:r>
          </a:p>
          <a:p>
            <a:r>
              <a:rPr lang="zh-CN" altLang="en-US" dirty="0" smtClean="0"/>
              <a:t>e2e_mask_rcnn_X-101-32x8d-FPN_2x.yaml</a:t>
            </a:r>
          </a:p>
          <a:p>
            <a:r>
              <a:rPr lang="zh-CN" altLang="en-US" dirty="0" smtClean="0"/>
              <a:t>e2e_mask_rcnn_X-101-64x4d-FPN_1x.yaml</a:t>
            </a:r>
          </a:p>
          <a:p>
            <a:r>
              <a:rPr lang="zh-CN" altLang="en-US" dirty="0" smtClean="0"/>
              <a:t>e2e_mask_rcnn_X-101-64x4d-FPN_2x.yaml</a:t>
            </a:r>
          </a:p>
          <a:p>
            <a:r>
              <a:rPr lang="zh-CN" altLang="en-US" dirty="0" smtClean="0"/>
              <a:t>e2e_mask_rcnn_X-152-32x8d-FPN-IN5k_1.44x.yaml</a:t>
            </a:r>
          </a:p>
          <a:p>
            <a:r>
              <a:rPr lang="zh-CN" altLang="en-US" dirty="0" smtClean="0"/>
              <a:t>fast_rcnn_R-101-FPN_1x.yaml</a:t>
            </a:r>
          </a:p>
          <a:p>
            <a:r>
              <a:rPr lang="zh-CN" altLang="en-US" dirty="0" smtClean="0"/>
              <a:t>fast_rcnn_R-101-FPN_2x.yaml</a:t>
            </a:r>
          </a:p>
          <a:p>
            <a:r>
              <a:rPr lang="zh-CN" altLang="en-US" dirty="0" smtClean="0"/>
              <a:t>fast_rcnn_R-50-C4_1x.yaml</a:t>
            </a:r>
          </a:p>
          <a:p>
            <a:r>
              <a:rPr lang="zh-CN" altLang="en-US" dirty="0" smtClean="0"/>
              <a:t>fast_rcnn_R-50-C4_2x.yaml</a:t>
            </a:r>
          </a:p>
          <a:p>
            <a:r>
              <a:rPr lang="zh-CN" altLang="en-US" dirty="0" smtClean="0"/>
              <a:t>fast_rcnn_R-50-FPN_1x.yaml</a:t>
            </a:r>
          </a:p>
          <a:p>
            <a:r>
              <a:rPr lang="zh-CN" altLang="en-US" dirty="0" smtClean="0"/>
              <a:t>fast_rcnn_R-50-FPN_2x.yaml</a:t>
            </a:r>
          </a:p>
          <a:p>
            <a:r>
              <a:rPr lang="zh-CN" altLang="en-US" dirty="0" smtClean="0"/>
              <a:t>fast_rcnn_X-101-32x8d-FPN_1x.yaml</a:t>
            </a:r>
          </a:p>
          <a:p>
            <a:r>
              <a:rPr lang="zh-CN" altLang="en-US" dirty="0" smtClean="0"/>
              <a:t>fast_rcnn_X-101-32x8d-FPN_2x.yaml</a:t>
            </a:r>
          </a:p>
          <a:p>
            <a:r>
              <a:rPr lang="zh-CN" altLang="en-US" dirty="0" smtClean="0"/>
              <a:t>fast_rcnn_X-101-64x4d-FPN_1x.yaml</a:t>
            </a:r>
          </a:p>
          <a:p>
            <a:r>
              <a:rPr lang="zh-CN" altLang="en-US" dirty="0" smtClean="0"/>
              <a:t>fast_rcnn_X-101-64x4d-FPN_2x.yaml</a:t>
            </a:r>
          </a:p>
          <a:p>
            <a:r>
              <a:rPr lang="zh-CN" altLang="en-US" dirty="0" smtClean="0"/>
              <a:t>keypoint_rcnn_R-101-FPN_1x.yaml</a:t>
            </a:r>
          </a:p>
          <a:p>
            <a:r>
              <a:rPr lang="zh-CN" altLang="en-US" dirty="0" smtClean="0"/>
              <a:t>keypoint_rcnn_R-101-FPN_s1x.yaml</a:t>
            </a:r>
          </a:p>
          <a:p>
            <a:r>
              <a:rPr lang="zh-CN" altLang="en-US" dirty="0" smtClean="0"/>
              <a:t>keypoint_rcnn_R-50-FPN_1x.yaml</a:t>
            </a:r>
          </a:p>
          <a:p>
            <a:r>
              <a:rPr lang="zh-CN" altLang="en-US" dirty="0" smtClean="0"/>
              <a:t>keypoint_rcnn_R-50-FPN_s1x.yaml</a:t>
            </a:r>
          </a:p>
          <a:p>
            <a:r>
              <a:rPr lang="zh-CN" altLang="en-US" dirty="0" smtClean="0"/>
              <a:t>keypoint_rcnn_X-101-32x8d-FPN_1x.yaml</a:t>
            </a:r>
          </a:p>
          <a:p>
            <a:r>
              <a:rPr lang="zh-CN" altLang="en-US" dirty="0" smtClean="0"/>
              <a:t>keypoint_rcnn_X-101-32x8d-FPN_s1x.yaml</a:t>
            </a:r>
          </a:p>
          <a:p>
            <a:r>
              <a:rPr lang="zh-CN" altLang="en-US" dirty="0" smtClean="0"/>
              <a:t>keypoint_rcnn_X-101-64x4d-FPN_1x.yaml</a:t>
            </a:r>
          </a:p>
          <a:p>
            <a:r>
              <a:rPr lang="zh-CN" altLang="en-US" dirty="0" smtClean="0"/>
              <a:t>keypoint_rcnn_X-101-64x4d-FPN_s1x.yaml</a:t>
            </a:r>
          </a:p>
          <a:p>
            <a:r>
              <a:rPr lang="zh-CN" altLang="en-US" dirty="0" smtClean="0"/>
              <a:t>mask_rcnn_R-101-FPN_1x.yaml</a:t>
            </a:r>
          </a:p>
          <a:p>
            <a:r>
              <a:rPr lang="zh-CN" altLang="en-US" dirty="0" smtClean="0"/>
              <a:t>mask_rcnn_R-101-FPN_2x.yaml</a:t>
            </a:r>
          </a:p>
          <a:p>
            <a:r>
              <a:rPr lang="zh-CN" altLang="en-US" dirty="0" smtClean="0"/>
              <a:t>mask_rcnn_R-50-C4_1x.yaml</a:t>
            </a:r>
          </a:p>
          <a:p>
            <a:r>
              <a:rPr lang="zh-CN" altLang="en-US" dirty="0" smtClean="0"/>
              <a:t>mask_rcnn_R-50-C4_2x.yaml</a:t>
            </a:r>
          </a:p>
          <a:p>
            <a:r>
              <a:rPr lang="zh-CN" altLang="en-US" dirty="0" smtClean="0"/>
              <a:t>mask_rcnn_R-50-FPN_1x.yaml</a:t>
            </a:r>
          </a:p>
          <a:p>
            <a:r>
              <a:rPr lang="zh-CN" altLang="en-US" dirty="0" smtClean="0"/>
              <a:t>mask_rcnn_R-50-FPN_2x.yaml</a:t>
            </a:r>
          </a:p>
          <a:p>
            <a:r>
              <a:rPr lang="zh-CN" altLang="en-US" dirty="0" smtClean="0"/>
              <a:t>mask_rcnn_X-101-32x8d-FPN_1x.yaml</a:t>
            </a:r>
          </a:p>
          <a:p>
            <a:r>
              <a:rPr lang="zh-CN" altLang="en-US" dirty="0" smtClean="0"/>
              <a:t>mask_rcnn_X-101-32x8d-FPN_2x.yaml</a:t>
            </a:r>
          </a:p>
          <a:p>
            <a:r>
              <a:rPr lang="zh-CN" altLang="en-US" dirty="0" smtClean="0"/>
              <a:t>mask_rcnn_X-101-64x4d-FPN_1x.yaml</a:t>
            </a:r>
          </a:p>
          <a:p>
            <a:r>
              <a:rPr lang="zh-CN" altLang="en-US" dirty="0" smtClean="0"/>
              <a:t>mask_rcnn_X-101-64x4d-FPN_2x.yaml</a:t>
            </a:r>
          </a:p>
          <a:p>
            <a:r>
              <a:rPr lang="zh-CN" altLang="en-US" dirty="0" smtClean="0"/>
              <a:t>retinanet_R-101-FPN_1x.yaml</a:t>
            </a:r>
          </a:p>
          <a:p>
            <a:r>
              <a:rPr lang="zh-CN" altLang="en-US" dirty="0" smtClean="0"/>
              <a:t>retinanet_R-101-FPN_2x.yaml</a:t>
            </a:r>
          </a:p>
          <a:p>
            <a:r>
              <a:rPr lang="zh-CN" altLang="en-US" dirty="0" smtClean="0"/>
              <a:t>retinanet_R-50-FPN_1x.yaml</a:t>
            </a:r>
          </a:p>
          <a:p>
            <a:r>
              <a:rPr lang="zh-CN" altLang="en-US" dirty="0" smtClean="0"/>
              <a:t>retinanet_R-50-FPN_2x.yaml</a:t>
            </a:r>
          </a:p>
          <a:p>
            <a:r>
              <a:rPr lang="zh-CN" altLang="en-US" dirty="0" smtClean="0"/>
              <a:t>retinanet_X-101-32x8d-FPN_1x.yaml</a:t>
            </a:r>
          </a:p>
          <a:p>
            <a:r>
              <a:rPr lang="zh-CN" altLang="en-US" dirty="0" smtClean="0"/>
              <a:t>retinanet_X-101-32x8d-FPN_2x.yaml</a:t>
            </a:r>
          </a:p>
          <a:p>
            <a:r>
              <a:rPr lang="zh-CN" altLang="en-US" dirty="0" smtClean="0"/>
              <a:t>retinanet_X-101-64x4d-FPN_1x.yaml</a:t>
            </a:r>
          </a:p>
          <a:p>
            <a:r>
              <a:rPr lang="zh-CN" altLang="en-US" dirty="0" smtClean="0"/>
              <a:t>retinanet_X-101-64x4d-FPN_2x.yaml</a:t>
            </a:r>
          </a:p>
          <a:p>
            <a:r>
              <a:rPr lang="zh-CN" altLang="en-US" dirty="0" smtClean="0"/>
              <a:t>rpn_person_only_R-101-FPN_1x.yaml</a:t>
            </a:r>
          </a:p>
          <a:p>
            <a:r>
              <a:rPr lang="zh-CN" altLang="en-US" dirty="0" smtClean="0"/>
              <a:t>rpn_person_only_R-50-FPN_1x.yaml</a:t>
            </a:r>
          </a:p>
          <a:p>
            <a:r>
              <a:rPr lang="zh-CN" altLang="en-US" dirty="0" smtClean="0"/>
              <a:t>rpn_person_only_X-101-32x8d-FPN_1x.yaml</a:t>
            </a:r>
          </a:p>
          <a:p>
            <a:r>
              <a:rPr lang="zh-CN" altLang="en-US" dirty="0" smtClean="0"/>
              <a:t>rpn_person_only_X-101-64x4d-FPN_1x.yaml</a:t>
            </a:r>
          </a:p>
          <a:p>
            <a:r>
              <a:rPr lang="zh-CN" altLang="en-US" dirty="0" smtClean="0"/>
              <a:t>rpn_R-101-FPN_1x.yaml</a:t>
            </a:r>
          </a:p>
          <a:p>
            <a:r>
              <a:rPr lang="zh-CN" altLang="en-US" dirty="0" smtClean="0"/>
              <a:t>rpn_R-50-C4_1x.yaml</a:t>
            </a:r>
          </a:p>
          <a:p>
            <a:r>
              <a:rPr lang="zh-CN" altLang="en-US" dirty="0" smtClean="0"/>
              <a:t>rpn_R-50-FPN_1x.yaml</a:t>
            </a:r>
          </a:p>
          <a:p>
            <a:r>
              <a:rPr lang="zh-CN" altLang="en-US" dirty="0" smtClean="0"/>
              <a:t>rpn_X-101-32x8d-FPN_1x.yaml</a:t>
            </a:r>
          </a:p>
          <a:p>
            <a:r>
              <a:rPr lang="zh-CN" altLang="en-US" dirty="0" smtClean="0"/>
              <a:t>rpn_X-101-64x4d-FPN_1x.yaml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848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099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645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使用自己的数据集（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voc2007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格式）训练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altLang="zh-CN" dirty="0" smtClean="0"/>
              <a:t>https://blog.csdn.net/meccaendless/article/details/79457330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https://blog.csdn.net/weixin_38206754/article/details/79867613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目标检测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安装教程及解决方案：</a:t>
            </a:r>
            <a:r>
              <a:rPr lang="en-US" altLang="zh-CN" smtClean="0"/>
              <a:t>https://blog.csdn.net/comway_Li/article/details/85163607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87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129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71966" cy="176892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40668" y="6309320"/>
            <a:ext cx="806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456A8"/>
                </a:solidFill>
              </a:rPr>
              <a:t>四川大学图像信息研究所</a:t>
            </a:r>
            <a:r>
              <a:rPr lang="zh-CN" altLang="en-US" sz="2800" b="1" dirty="0" smtClean="0">
                <a:solidFill>
                  <a:srgbClr val="F20000"/>
                </a:solidFill>
              </a:rPr>
              <a:t>智能监控组</a:t>
            </a:r>
            <a:endParaRPr lang="zh-CN" altLang="en-US" sz="2800" b="1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44625"/>
            <a:ext cx="7886700" cy="8280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907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704" y="44624"/>
            <a:ext cx="8229600" cy="7781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6"/>
          <p:cNvSpPr>
            <a:spLocks noChangeArrowheads="1"/>
          </p:cNvSpPr>
          <p:nvPr userDrawn="1"/>
        </p:nvSpPr>
        <p:spPr bwMode="auto">
          <a:xfrm>
            <a:off x="0" y="873125"/>
            <a:ext cx="9144000" cy="44450"/>
          </a:xfrm>
          <a:prstGeom prst="rect">
            <a:avLst/>
          </a:prstGeom>
          <a:solidFill>
            <a:srgbClr val="C00000">
              <a:alpha val="98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/>
        </p:nvPicPr>
        <p:blipFill>
          <a:blip r:embed="rId5"/>
          <a:srcRect t="15221" b="18831"/>
          <a:stretch>
            <a:fillRect/>
          </a:stretch>
        </p:blipFill>
        <p:spPr>
          <a:xfrm>
            <a:off x="-28575" y="23789"/>
            <a:ext cx="2928926" cy="8391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6003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7" r:id="rId2"/>
    <p:sldLayoutId id="2147483736" r:id="rId3"/>
  </p:sldLayoutIdLst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entury Gothic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entury Gothic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entury Gothic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anote.com/post/liuliu408/c8a3bc67bab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coco-dataset/external/PASCAL_VOC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acebookresearch/Detectron/blob/master/MODEL_ZOO.md" TargetMode="External"/><Relationship Id="rId5" Type="http://schemas.openxmlformats.org/officeDocument/2006/relationships/hyperlink" Target="https://dl.fbaipublicfiles.com/detectron/ImageNetPretrained/MSRA/R-101.pkl" TargetMode="External"/><Relationship Id="rId4" Type="http://schemas.openxmlformats.org/officeDocument/2006/relationships/hyperlink" Target="https://dl.fbaipublicfiles.com/detectron/ImageNetPretrained/MSRA/R-50.pk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mmlab/mmcv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uejisuo1948/article/details/8104396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udu815110/article/details/871675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Facebook&amp;tn=24004469_oem_dg&amp;rsv_dl=gh_pl_sl_cs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fountain.cn/competitions/332/detai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2.03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0" y="2276872"/>
            <a:ext cx="9144000" cy="772199"/>
          </a:xfrm>
          <a:prstGeom prst="rect">
            <a:avLst/>
          </a:prstGeom>
        </p:spPr>
        <p:txBody>
          <a:bodyPr>
            <a:noAutofit/>
          </a:bodyPr>
          <a:lstStyle>
            <a:lvl1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entury Gothic" pitchFamily="34" charset="0"/>
              </a:defRPr>
            </a:lvl1pPr>
            <a:lvl2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2pPr>
            <a:lvl3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3pPr>
            <a:lvl4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4pPr>
            <a:lvl5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5pPr>
            <a:lvl6pPr marL="13716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6pPr>
            <a:lvl7pPr marL="18288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7pPr>
            <a:lvl8pPr marL="22860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8pPr>
            <a:lvl9pPr marL="27432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9pPr>
          </a:lstStyle>
          <a:p>
            <a:pPr>
              <a:buFontTx/>
            </a:pPr>
            <a:r>
              <a:rPr lang="en-US" altLang="zh-CN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Detectron</a:t>
            </a:r>
            <a:r>
              <a:rPr lang="zh-CN" altLang="en-US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使用心得交流</a:t>
            </a:r>
            <a:endParaRPr lang="zh-CN" altLang="en-US" sz="4800" b="1" kern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661248"/>
            <a:ext cx="172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刘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51414" y="3284984"/>
            <a:ext cx="284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2019.03.10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320" y="332656"/>
            <a:ext cx="9157320" cy="828096"/>
          </a:xfrm>
        </p:spPr>
        <p:txBody>
          <a:bodyPr/>
          <a:lstStyle/>
          <a:p>
            <a:r>
              <a:rPr lang="zh-CN" altLang="en-US" b="1" dirty="0"/>
              <a:t>其他提升性能的算法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288028" y="1700808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detectron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中还引用了一些其他提升性能的</a:t>
            </a:r>
            <a:r>
              <a:rPr lang="zh-CN" altLang="en-US" sz="2400" dirty="0" smtClean="0"/>
              <a:t>算法如：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Batch </a:t>
            </a:r>
            <a:r>
              <a:rPr lang="en-US" altLang="zh-CN" sz="2400" dirty="0"/>
              <a:t>Normal 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Group </a:t>
            </a:r>
            <a:r>
              <a:rPr lang="en-US" altLang="zh-CN" sz="2400" dirty="0"/>
              <a:t>Normal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warm </a:t>
            </a:r>
            <a:r>
              <a:rPr lang="en-US" altLang="zh-CN" sz="2400" dirty="0"/>
              <a:t>up</a:t>
            </a:r>
            <a:r>
              <a:rPr lang="zh-CN" altLang="en-US" sz="2400" dirty="0" smtClean="0"/>
              <a:t>策略；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尺度训练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测试；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数据增广；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focal loss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soft NMS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boundingbox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voting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比较</a:t>
            </a:r>
            <a:r>
              <a:rPr lang="zh-CN" altLang="en-US" sz="2400" dirty="0">
                <a:solidFill>
                  <a:srgbClr val="FF0000"/>
                </a:solidFill>
              </a:rPr>
              <a:t>遗憾的是，并没有包含</a:t>
            </a:r>
            <a:r>
              <a:rPr lang="en-US" altLang="zh-CN" sz="2400" dirty="0">
                <a:solidFill>
                  <a:srgbClr val="FF0000"/>
                </a:solidFill>
              </a:rPr>
              <a:t>SSD</a:t>
            </a:r>
            <a:r>
              <a:rPr lang="zh-CN" altLang="en-US" sz="2400" dirty="0">
                <a:solidFill>
                  <a:srgbClr val="FF0000"/>
                </a:solidFill>
              </a:rPr>
              <a:t>以及</a:t>
            </a:r>
            <a:r>
              <a:rPr lang="en-US" altLang="zh-CN" sz="2400" dirty="0">
                <a:solidFill>
                  <a:srgbClr val="FF0000"/>
                </a:solidFill>
              </a:rPr>
              <a:t>YOLO</a:t>
            </a:r>
            <a:r>
              <a:rPr lang="zh-CN" altLang="en-US" sz="2400" dirty="0">
                <a:solidFill>
                  <a:srgbClr val="FF0000"/>
                </a:solidFill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77337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11408"/>
            <a:ext cx="7886700" cy="828096"/>
          </a:xfrm>
        </p:spPr>
        <p:txBody>
          <a:bodyPr/>
          <a:lstStyle/>
          <a:p>
            <a:r>
              <a:rPr lang="en-US" altLang="zh-CN" sz="3200" b="1" dirty="0" smtClean="0"/>
              <a:t>Detectron</a:t>
            </a:r>
            <a:r>
              <a:rPr lang="zh-CN" altLang="en-US" sz="3200" b="1" dirty="0"/>
              <a:t>使用</a:t>
            </a:r>
            <a:r>
              <a:rPr lang="zh-CN" altLang="en-US" sz="3200" b="1" dirty="0" smtClean="0"/>
              <a:t>流程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7240" y="2348880"/>
            <a:ext cx="85689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0">
              <a:spcBef>
                <a:spcPct val="30000"/>
              </a:spcBef>
              <a:buAutoNum type="arabicPeriod"/>
              <a:defRPr/>
            </a:pPr>
            <a:r>
              <a:rPr lang="zh-CN" altLang="en-US" sz="3200" dirty="0" smtClean="0"/>
              <a:t>安装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安装、配置环境（</a:t>
            </a:r>
            <a:r>
              <a:rPr lang="en-US" altLang="zh-CN" sz="3200" dirty="0" smtClean="0"/>
              <a:t>Caffe2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ctr" defTabSz="0">
              <a:spcBef>
                <a:spcPct val="30000"/>
              </a:spcBef>
              <a:defRPr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blog.leanote.com/post/liuliu408/c8a3bc67baba</a:t>
            </a:r>
            <a:r>
              <a:rPr lang="en-US" altLang="zh-CN" sz="2000" dirty="0" smtClean="0"/>
              <a:t>     </a:t>
            </a:r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strike="sngStrike" dirty="0" smtClean="0"/>
              <a:t>运行测试</a:t>
            </a:r>
            <a:r>
              <a:rPr lang="en-US" altLang="zh-CN" sz="3200" strike="sngStrike" dirty="0" smtClean="0"/>
              <a:t>detectron</a:t>
            </a:r>
            <a:r>
              <a:rPr lang="zh-CN" altLang="en-US" sz="3200" strike="sngStrike" dirty="0" smtClean="0"/>
              <a:t>自带案例</a:t>
            </a:r>
            <a:endParaRPr lang="en-US" altLang="zh-CN" sz="3200" strike="sngStrike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准备好数据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（训练、验证、测试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训练</a:t>
            </a:r>
            <a:r>
              <a:rPr lang="zh-CN" altLang="en-US" sz="3200" b="1" dirty="0">
                <a:solidFill>
                  <a:srgbClr val="0000FF"/>
                </a:solidFill>
              </a:rPr>
              <a:t>自己的</a:t>
            </a:r>
            <a:r>
              <a:rPr lang="zh-CN" altLang="en-US" sz="3200" dirty="0" smtClean="0"/>
              <a:t>数据</a:t>
            </a:r>
            <a:endParaRPr lang="en-US" altLang="zh-CN" sz="32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（重点、难点）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dirty="0" smtClean="0"/>
              <a:t>5. </a:t>
            </a: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测试、可视化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自己</a:t>
            </a:r>
            <a:r>
              <a:rPr lang="zh-CN" altLang="en-US" sz="3200" b="1" dirty="0">
                <a:solidFill>
                  <a:srgbClr val="0000FF"/>
                </a:solidFill>
              </a:rPr>
              <a:t>的</a:t>
            </a:r>
            <a:r>
              <a:rPr lang="zh-CN" altLang="en-US" sz="3200" dirty="0" smtClean="0"/>
              <a:t>数据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1380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Detectron</a:t>
            </a:r>
            <a:r>
              <a:rPr lang="zh-CN" altLang="en-US" sz="5400" dirty="0">
                <a:solidFill>
                  <a:srgbClr val="FF0000"/>
                </a:solidFill>
                <a:latin typeface="宋体" panose="02010600030101010101" pitchFamily="2" charset="-122"/>
              </a:rPr>
              <a:t>怎么用</a:t>
            </a:r>
            <a:r>
              <a:rPr lang="zh-CN" altLang="en-US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5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56700" cy="828096"/>
          </a:xfrm>
        </p:spPr>
        <p:txBody>
          <a:bodyPr/>
          <a:lstStyle/>
          <a:p>
            <a:r>
              <a:rPr lang="en-US" altLang="zh-CN" sz="4000" b="1" dirty="0" smtClean="0"/>
              <a:t>Detectron</a:t>
            </a:r>
            <a:r>
              <a:rPr lang="zh-CN" altLang="en-US" sz="4000" b="1" dirty="0" smtClean="0"/>
              <a:t>详细使用流程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8860" y="944728"/>
            <a:ext cx="89644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准备好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dirty="0" smtClean="0">
                <a:solidFill>
                  <a:srgbClr val="03BDF7"/>
                </a:solidFill>
              </a:rPr>
              <a:t>（下载或自制</a:t>
            </a:r>
            <a:r>
              <a:rPr lang="zh-CN" altLang="en-US" sz="2400" b="1" dirty="0" smtClean="0">
                <a:solidFill>
                  <a:srgbClr val="03BDF7"/>
                </a:solidFill>
              </a:rPr>
              <a:t>训练、测试数据）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（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Detectron</a:t>
            </a:r>
            <a:r>
              <a:rPr lang="zh-CN" altLang="en-US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自身支持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种数据集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COCO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PASCAL VOC</a:t>
            </a:r>
            <a:r>
              <a:rPr lang="zh-CN" altLang="en-US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Cityscapes</a:t>
            </a:r>
            <a:r>
              <a:rPr lang="zh-CN" altLang="en-US" sz="1900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1900" dirty="0" smtClean="0">
              <a:solidFill>
                <a:srgbClr val="7030A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（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建立</a:t>
            </a:r>
            <a:r>
              <a:rPr lang="zh-CN" altLang="en-US" sz="2000" b="1" dirty="0">
                <a:solidFill>
                  <a:srgbClr val="7030A0"/>
                </a:solidFill>
              </a:rPr>
              <a:t>数据软链接</a:t>
            </a:r>
          </a:p>
          <a:p>
            <a:endParaRPr lang="en-US" altLang="zh-CN" sz="1050" b="1" dirty="0" smtClean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b="1" dirty="0" smtClean="0"/>
              <a:t>2.  </a:t>
            </a:r>
            <a:r>
              <a:rPr lang="zh-CN" altLang="en-US" sz="2400" b="1" dirty="0" smtClean="0"/>
              <a:t>准备好训练、测试用的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标签文件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COCO 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格式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</a:rPr>
              <a:t>VOC2007</a:t>
            </a:r>
            <a:r>
              <a:rPr lang="zh-CN" altLang="en-US" sz="1200" dirty="0" smtClean="0">
                <a:solidFill>
                  <a:srgbClr val="7030A0"/>
                </a:solidFill>
              </a:rPr>
              <a:t>和</a:t>
            </a:r>
            <a:r>
              <a:rPr lang="en-US" altLang="zh-CN" sz="1200" dirty="0" smtClean="0">
                <a:solidFill>
                  <a:srgbClr val="7030A0"/>
                </a:solidFill>
              </a:rPr>
              <a:t>2012</a:t>
            </a:r>
            <a:r>
              <a:rPr lang="zh-CN" altLang="en-US" sz="1200" dirty="0" smtClean="0">
                <a:solidFill>
                  <a:srgbClr val="7030A0"/>
                </a:solidFill>
              </a:rPr>
              <a:t>数据的</a:t>
            </a:r>
            <a:r>
              <a:rPr lang="en-US" altLang="zh-CN" sz="1200" dirty="0" err="1">
                <a:solidFill>
                  <a:srgbClr val="7030A0"/>
                </a:solidFill>
              </a:rPr>
              <a:t>json</a:t>
            </a:r>
            <a:r>
              <a:rPr lang="en-US" altLang="zh-CN" sz="1200" dirty="0">
                <a:solidFill>
                  <a:srgbClr val="7030A0"/>
                </a:solidFill>
              </a:rPr>
              <a:t> </a:t>
            </a:r>
            <a:r>
              <a:rPr lang="zh-CN" altLang="en-US" sz="1200" dirty="0" smtClean="0">
                <a:solidFill>
                  <a:srgbClr val="7030A0"/>
                </a:solidFill>
              </a:rPr>
              <a:t>标签文件：</a:t>
            </a:r>
            <a:r>
              <a:rPr lang="en-US" altLang="zh-CN" sz="1200" dirty="0" smtClean="0">
                <a:solidFill>
                  <a:srgbClr val="7030A0"/>
                </a:solidFill>
                <a:hlinkClick r:id="rId3"/>
              </a:rPr>
              <a:t>https</a:t>
            </a:r>
            <a:r>
              <a:rPr lang="en-US" altLang="zh-CN" sz="1200" dirty="0">
                <a:solidFill>
                  <a:srgbClr val="7030A0"/>
                </a:solidFill>
                <a:hlinkClick r:id="rId3"/>
              </a:rPr>
              <a:t>://</a:t>
            </a:r>
            <a:r>
              <a:rPr lang="en-US" altLang="zh-CN" sz="1200" dirty="0" smtClean="0">
                <a:solidFill>
                  <a:srgbClr val="7030A0"/>
                </a:solidFill>
                <a:hlinkClick r:id="rId3"/>
              </a:rPr>
              <a:t>storage.googleapis.com/coco-dataset/external/PASCAL_VOC.zip</a:t>
            </a:r>
            <a:endParaRPr lang="en-US" altLang="zh-CN" sz="1200" dirty="0" smtClean="0">
              <a:solidFill>
                <a:srgbClr val="7030A0"/>
              </a:solidFill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+mj-lt"/>
              </a:rPr>
              <a:t>       </a:t>
            </a:r>
            <a:r>
              <a:rPr lang="en-US" altLang="zh-CN" sz="1900" b="1" dirty="0" smtClean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>
                <a:solidFill>
                  <a:srgbClr val="7030A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1400" dirty="0" smtClean="0">
                <a:solidFill>
                  <a:srgbClr val="7030A0"/>
                </a:solidFill>
              </a:rPr>
              <a:t>其他数据标签请自行下载或自制！！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endParaRPr lang="en-US" altLang="zh-CN" sz="1050" b="1" dirty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 smtClean="0"/>
              <a:t>3.  </a:t>
            </a:r>
            <a:r>
              <a:rPr lang="zh-CN" altLang="en-US" sz="2400" dirty="0" smtClean="0"/>
              <a:t>准备好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预</a:t>
            </a:r>
            <a:r>
              <a:rPr lang="zh-CN" altLang="en-US" sz="2400" b="1" dirty="0">
                <a:solidFill>
                  <a:srgbClr val="FF0000"/>
                </a:solidFill>
              </a:rPr>
              <a:t>训练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模型</a:t>
            </a:r>
            <a:r>
              <a:rPr lang="zh-CN" altLang="en-US" sz="2400" dirty="0" smtClean="0"/>
              <a:t>（</a:t>
            </a:r>
            <a:r>
              <a:rPr lang="en-US" altLang="zh-CN" sz="2400" dirty="0">
                <a:hlinkClick r:id="rId4"/>
              </a:rPr>
              <a:t> </a:t>
            </a:r>
            <a:r>
              <a:rPr lang="en-US" altLang="zh-CN" sz="2400" dirty="0" smtClean="0">
                <a:hlinkClick r:id="rId4"/>
              </a:rPr>
              <a:t>R-50.pkl</a:t>
            </a:r>
            <a:r>
              <a:rPr lang="zh-CN" altLang="en-US" sz="2400" dirty="0" smtClean="0"/>
              <a:t>或</a:t>
            </a:r>
            <a:r>
              <a:rPr lang="en-US" altLang="zh-CN" sz="2400" dirty="0">
                <a:hlinkClick r:id="rId5"/>
              </a:rPr>
              <a:t>R-101.pkl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 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://github.com/facebookresearch/Detectron/blob/master/MODEL_ZOO.md</a:t>
            </a:r>
            <a:endParaRPr lang="en-US" altLang="zh-CN" dirty="0" smtClean="0"/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4.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dataset_catalog.py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zh-CN" altLang="en-US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dataset_catalog.py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US" altLang="zh-CN" sz="2000" dirty="0" smtClean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5.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dummy_datasets.py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dummy_datasets.py)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6.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修改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：</a:t>
            </a:r>
            <a:r>
              <a:rPr lang="zh-CN" altLang="en-US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*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 .yaml </a:t>
            </a:r>
            <a:r>
              <a:rPr lang="zh-CN" altLang="en-US" sz="2000" dirty="0" smtClean="0">
                <a:latin typeface="宋体" panose="02010600030101010101" pitchFamily="2" charset="-122"/>
              </a:rPr>
              <a:t>文件          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configs/12_2017_baselines/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.yaml 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7.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config.py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     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(./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detectron/core/config.py)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8.  python train_net.py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训练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输出：</a:t>
            </a:r>
            <a:r>
              <a:rPr lang="en-US" altLang="zh-CN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model_final.pkl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9.  python test_net.py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输出</a:t>
            </a:r>
            <a:r>
              <a:rPr lang="zh-CN" altLang="en-US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：</a:t>
            </a:r>
            <a:r>
              <a:rPr lang="en-US" altLang="zh-CN" sz="2000" dirty="0" err="1" smtClean="0">
                <a:latin typeface="宋体" panose="02010600030101010101" pitchFamily="2" charset="-122"/>
                <a:cs typeface="Meiryo" panose="020B0604030504040204" pitchFamily="34" charset="-128"/>
              </a:rPr>
              <a:t>detection.pkl</a:t>
            </a:r>
            <a:r>
              <a:rPr lang="en-US" altLang="zh-CN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10. Python visualize_results.py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可视化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后输出测试图片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11. infer_simple.py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可以不用步骤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10—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直接输出推断图片。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3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7687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/>
              <a:t>源码解读分享！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0078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2" y="255229"/>
            <a:ext cx="8229600" cy="778106"/>
          </a:xfrm>
        </p:spPr>
        <p:txBody>
          <a:bodyPr/>
          <a:lstStyle/>
          <a:p>
            <a:r>
              <a:rPr lang="zh-CN" altLang="en-US"/>
              <a:t>使用远程服务器</a:t>
            </a:r>
            <a:r>
              <a:rPr lang="zh-CN" altLang="en-US" dirty="0" smtClean="0"/>
              <a:t>工具套件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268760"/>
            <a:ext cx="9144000" cy="48413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8144" y="1628800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WinSCP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1602408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Xshell</a:t>
            </a:r>
          </a:p>
        </p:txBody>
      </p:sp>
    </p:spTree>
    <p:extLst>
      <p:ext uri="{BB962C8B-B14F-4D97-AF65-F5344CB8AC3E}">
        <p14:creationId xmlns:p14="http://schemas.microsoft.com/office/powerpoint/2010/main" val="2427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4" y="114300"/>
            <a:ext cx="9114606" cy="1872208"/>
          </a:xfrm>
        </p:spPr>
        <p:txBody>
          <a:bodyPr/>
          <a:lstStyle/>
          <a:p>
            <a:r>
              <a:rPr lang="zh-CN" altLang="en-US" sz="3600" dirty="0"/>
              <a:t>香港中文大学</a:t>
            </a:r>
            <a:r>
              <a:rPr lang="en-US" altLang="zh-CN" sz="3600" dirty="0"/>
              <a:t>-</a:t>
            </a:r>
            <a:r>
              <a:rPr lang="zh-CN" altLang="en-US" sz="3600" dirty="0"/>
              <a:t>商汤联合实验室开源了基于 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</a:t>
            </a:r>
            <a:r>
              <a:rPr lang="zh-CN" altLang="en-US" sz="3600" dirty="0"/>
              <a:t>的检测</a:t>
            </a:r>
            <a:r>
              <a:rPr lang="zh-CN" altLang="en-US" sz="3600" dirty="0" smtClean="0"/>
              <a:t>库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——</a:t>
            </a:r>
            <a:r>
              <a:rPr lang="en-US" altLang="zh-CN" sz="3600" dirty="0" err="1" smtClean="0"/>
              <a:t>mmdetection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154" y="198650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开源库提供了已公开发表的多种视觉检测核心模块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通过</a:t>
            </a:r>
            <a:r>
              <a:rPr lang="zh-CN" altLang="en-US" sz="2800" dirty="0"/>
              <a:t>这些模块的组合，可以迅速搭建出各种著名的检测框架，比如 </a:t>
            </a:r>
            <a:r>
              <a:rPr lang="en-US" altLang="zh-CN" sz="2800" dirty="0"/>
              <a:t>Faster RCNN</a:t>
            </a:r>
            <a:r>
              <a:rPr lang="zh-CN" altLang="en-US" sz="2800" dirty="0"/>
              <a:t>，</a:t>
            </a:r>
            <a:r>
              <a:rPr lang="en-US" altLang="zh-CN" sz="2800" dirty="0"/>
              <a:t>Mask RCNN</a:t>
            </a:r>
            <a:r>
              <a:rPr lang="zh-CN" altLang="en-US" sz="2800" dirty="0"/>
              <a:t>，和 </a:t>
            </a:r>
            <a:r>
              <a:rPr lang="en-US" altLang="zh-CN" sz="2800" dirty="0"/>
              <a:t>R-FCN </a:t>
            </a:r>
            <a:r>
              <a:rPr lang="zh-CN" altLang="en-US" sz="2800" dirty="0"/>
              <a:t>等，以及各种新型框架，从而大大加快检测技术研究的效率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目前，</a:t>
            </a:r>
            <a:r>
              <a:rPr lang="en-US" altLang="zh-CN" sz="2400" dirty="0" err="1"/>
              <a:t>mmdetection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已经</a:t>
            </a:r>
            <a:r>
              <a:rPr lang="zh-CN" altLang="en-US" sz="2400" dirty="0"/>
              <a:t>实现了 </a:t>
            </a:r>
            <a:r>
              <a:rPr lang="en-US" altLang="zh-CN" sz="2400" dirty="0">
                <a:solidFill>
                  <a:srgbClr val="FF0000"/>
                </a:solidFill>
              </a:rPr>
              <a:t>RPN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Faster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Mask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RetinaNet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</a:rPr>
              <a:t>Cascade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github.com/open-mmlab/mmdetection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github.com/open-mmlab/mmcv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8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010" y="260648"/>
            <a:ext cx="7886700" cy="828096"/>
          </a:xfrm>
        </p:spPr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矩形 2"/>
          <p:cNvSpPr/>
          <p:nvPr/>
        </p:nvSpPr>
        <p:spPr>
          <a:xfrm>
            <a:off x="223454" y="863656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经典的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2007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年问世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Caffe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r>
              <a:rPr lang="zh-CN" altLang="en-US" sz="2800" dirty="0"/>
              <a:t>发布第一版</a:t>
            </a:r>
            <a:endParaRPr lang="en-US" altLang="zh-CN" sz="2800" dirty="0"/>
          </a:p>
          <a:p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 2015</a:t>
            </a:r>
            <a:r>
              <a:rPr lang="zh-CN" altLang="en-US" sz="2800" dirty="0" smtClean="0"/>
              <a:t>年发布第一版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1.4.0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33CCFF"/>
                </a:solidFill>
              </a:rPr>
              <a:t>tensorflow</a:t>
            </a:r>
            <a:r>
              <a:rPr lang="en-US" altLang="zh-CN" sz="2800" dirty="0" smtClean="0">
                <a:solidFill>
                  <a:srgbClr val="33CCFF"/>
                </a:solidFill>
              </a:rPr>
              <a:t> 1.12.0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/>
              <a:t>2017</a:t>
            </a:r>
            <a:r>
              <a:rPr lang="zh-CN" altLang="en-US" sz="2800" dirty="0"/>
              <a:t>年发布第一版</a:t>
            </a:r>
            <a:endParaRPr lang="en-US" altLang="zh-CN" sz="28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pytorch0.4.1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3CCFF"/>
                </a:solidFill>
              </a:rPr>
              <a:t>pytorch1.0.1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r>
              <a:rPr lang="en-US" altLang="zh-CN" sz="2000" b="1" dirty="0" err="1">
                <a:hlinkClick r:id="rId3"/>
              </a:rPr>
              <a:t>tensorflow</a:t>
            </a:r>
            <a:r>
              <a:rPr lang="en-US" altLang="zh-CN" sz="2000" b="1" dirty="0">
                <a:hlinkClick r:id="rId3"/>
              </a:rPr>
              <a:t> CUDA </a:t>
            </a:r>
            <a:r>
              <a:rPr lang="en-US" altLang="zh-CN" sz="2000" b="1" dirty="0" err="1">
                <a:hlinkClick r:id="rId3"/>
              </a:rPr>
              <a:t>cudnn</a:t>
            </a:r>
            <a:r>
              <a:rPr lang="en-US" altLang="zh-CN" sz="2000" b="1" dirty="0">
                <a:hlinkClick r:id="rId3"/>
              </a:rPr>
              <a:t> </a:t>
            </a:r>
            <a:r>
              <a:rPr lang="zh-CN" altLang="en-US" sz="2000" b="1" dirty="0">
                <a:hlinkClick r:id="rId3"/>
              </a:rPr>
              <a:t>版本对应</a:t>
            </a:r>
            <a:r>
              <a:rPr lang="zh-CN" altLang="en-US" sz="2000" b="1" dirty="0" smtClean="0">
                <a:hlinkClick r:id="rId3"/>
              </a:rPr>
              <a:t>关系</a:t>
            </a:r>
            <a:endParaRPr lang="en-US" altLang="zh-CN" sz="2000" b="1" dirty="0" smtClean="0"/>
          </a:p>
          <a:p>
            <a:r>
              <a:rPr lang="en-US" altLang="zh-CN" sz="2000" b="1" dirty="0">
                <a:hlinkClick r:id="rId4"/>
              </a:rPr>
              <a:t>CUDA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NVIDIA Driver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Linux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GCC</a:t>
            </a:r>
            <a:r>
              <a:rPr lang="zh-CN" altLang="en-US" sz="2000" b="1" dirty="0">
                <a:hlinkClick r:id="rId4"/>
              </a:rPr>
              <a:t>之间的版本对应关系</a:t>
            </a:r>
            <a:r>
              <a:rPr lang="zh-CN" altLang="en-US" sz="2000" b="1" dirty="0" smtClean="0">
                <a:hlinkClick r:id="rId4"/>
              </a:rPr>
              <a:t>表格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1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615" y="476672"/>
            <a:ext cx="7903286" cy="1152128"/>
          </a:xfrm>
        </p:spPr>
        <p:txBody>
          <a:bodyPr/>
          <a:lstStyle/>
          <a:p>
            <a:r>
              <a:rPr lang="en-US" altLang="zh-CN" sz="6000" b="1" dirty="0" smtClean="0"/>
              <a:t>D</a:t>
            </a:r>
            <a:r>
              <a:rPr lang="zh-CN" altLang="en-US" sz="6000" b="1" dirty="0" smtClean="0"/>
              <a:t>etectron议程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88028" y="2204864"/>
            <a:ext cx="86764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</a:t>
            </a:r>
            <a:r>
              <a:rPr lang="zh-CN" altLang="en-US" sz="2800" dirty="0" smtClean="0"/>
              <a:t>etectron 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en-US" altLang="zh-CN" sz="1400" dirty="0" smtClean="0"/>
              <a:t>          Detectron</a:t>
            </a:r>
            <a:r>
              <a:rPr lang="zh-CN" altLang="en-US" sz="1400" dirty="0" smtClean="0"/>
              <a:t>是</a:t>
            </a:r>
            <a:r>
              <a:rPr lang="en-US" altLang="zh-CN" sz="1400" dirty="0" smtClean="0">
                <a:hlinkClick r:id="rId3"/>
              </a:rPr>
              <a:t>Facebook</a:t>
            </a:r>
            <a:r>
              <a:rPr lang="en-US" altLang="zh-CN" sz="1400" dirty="0" smtClean="0"/>
              <a:t> AI</a:t>
            </a:r>
            <a:r>
              <a:rPr lang="zh-CN" altLang="en-US" sz="1400" dirty="0" smtClean="0"/>
              <a:t>研究院</a:t>
            </a:r>
            <a:r>
              <a:rPr lang="en-US" altLang="zh-CN" sz="1400" dirty="0" smtClean="0"/>
              <a:t>(FAIR)</a:t>
            </a:r>
            <a:r>
              <a:rPr lang="zh-CN" altLang="en-US" sz="1400" dirty="0" smtClean="0"/>
              <a:t>于</a:t>
            </a:r>
            <a:r>
              <a:rPr lang="en-US" altLang="zh-CN" sz="1400" dirty="0" smtClean="0"/>
              <a:t>2018</a:t>
            </a:r>
            <a:r>
              <a:rPr lang="zh-CN" altLang="en-US" sz="1400" dirty="0" smtClean="0"/>
              <a:t>年初公开的目前为止业内最佳水平的目标检测平台。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</a:p>
          <a:p>
            <a:r>
              <a:rPr lang="en-US" altLang="zh-CN" sz="2800" dirty="0" smtClean="0"/>
              <a:t>2.  </a:t>
            </a:r>
            <a:r>
              <a:rPr lang="zh-CN" altLang="en-US" sz="2800" dirty="0" smtClean="0"/>
              <a:t>为什么</a:t>
            </a:r>
            <a:r>
              <a:rPr lang="zh-CN" altLang="en-US" sz="2800" dirty="0"/>
              <a:t>选择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etectron平台？</a:t>
            </a:r>
            <a:endParaRPr lang="en-US" altLang="zh-CN" sz="2800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kaggle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天池大赛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DF</a:t>
            </a:r>
            <a:r>
              <a:rPr lang="zh-CN" altLang="en-US" sz="2400" dirty="0">
                <a:solidFill>
                  <a:srgbClr val="0000FF"/>
                </a:solidFill>
              </a:rPr>
              <a:t>竞赛</a:t>
            </a:r>
            <a:r>
              <a:rPr lang="zh-CN" altLang="en-US" sz="2400" dirty="0" smtClean="0">
                <a:solidFill>
                  <a:srgbClr val="0000FF"/>
                </a:solidFill>
              </a:rPr>
              <a:t>平台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</a:rPr>
              <a:t>3. Detectron</a:t>
            </a:r>
            <a:r>
              <a:rPr lang="zh-CN" altLang="en-US" sz="2800" dirty="0">
                <a:latin typeface="宋体" panose="02010600030101010101" pitchFamily="2" charset="-122"/>
              </a:rPr>
              <a:t>怎么用</a:t>
            </a:r>
            <a:r>
              <a:rPr lang="zh-CN" altLang="en-US" sz="2800" dirty="0" smtClean="0">
                <a:latin typeface="宋体" panose="02010600030101010101" pitchFamily="2" charset="-122"/>
              </a:rPr>
              <a:t>？</a:t>
            </a:r>
            <a:r>
              <a:rPr lang="en-US" altLang="zh-CN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开发流程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b="1" dirty="0">
                <a:solidFill>
                  <a:srgbClr val="0066CC"/>
                </a:solidFill>
              </a:rPr>
              <a:t>Detectron</a:t>
            </a:r>
            <a:r>
              <a:rPr lang="zh-CN" altLang="en-US" sz="2000" b="1" dirty="0">
                <a:solidFill>
                  <a:srgbClr val="0066CC"/>
                </a:solidFill>
              </a:rPr>
              <a:t>的安装和</a:t>
            </a:r>
            <a:r>
              <a:rPr lang="zh-CN" altLang="en-US" sz="2000" b="1" dirty="0" smtClean="0">
                <a:solidFill>
                  <a:srgbClr val="0066CC"/>
                </a:solidFill>
              </a:rPr>
              <a:t>使用</a:t>
            </a:r>
            <a:r>
              <a:rPr lang="zh-CN" altLang="en-US" sz="2000" dirty="0" smtClean="0">
                <a:solidFill>
                  <a:srgbClr val="0066CC"/>
                </a:solidFill>
              </a:rPr>
              <a:t>。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endParaRPr lang="en-US" altLang="zh-CN" sz="2000" dirty="0" smtClean="0">
              <a:solidFill>
                <a:srgbClr val="0066CC"/>
              </a:solidFill>
            </a:endParaRPr>
          </a:p>
          <a:p>
            <a:r>
              <a:rPr lang="en-US" altLang="zh-CN" sz="2800" dirty="0" smtClean="0"/>
              <a:t>4. 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Detectron</a:t>
            </a:r>
            <a:r>
              <a:rPr lang="zh-CN" altLang="en-US" sz="2800" dirty="0" smtClean="0"/>
              <a:t>的案例分享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b="1" dirty="0" smtClean="0">
                <a:hlinkClick r:id="rId4"/>
              </a:rPr>
              <a:t>智能盘点</a:t>
            </a:r>
            <a:r>
              <a:rPr lang="en-US" altLang="zh-CN" b="1" dirty="0" smtClean="0">
                <a:hlinkClick r:id="rId4"/>
              </a:rPr>
              <a:t>—</a:t>
            </a:r>
            <a:r>
              <a:rPr lang="zh-CN" altLang="en-US" b="1" dirty="0" smtClean="0">
                <a:hlinkClick r:id="rId4"/>
              </a:rPr>
              <a:t>钢筋数量</a:t>
            </a:r>
            <a:r>
              <a:rPr lang="en-US" altLang="zh-CN" b="1" dirty="0" smtClean="0">
                <a:hlinkClick r:id="rId4"/>
              </a:rPr>
              <a:t>AI</a:t>
            </a:r>
            <a:r>
              <a:rPr lang="zh-CN" altLang="en-US" b="1" dirty="0" smtClean="0">
                <a:hlinkClick r:id="rId4"/>
              </a:rPr>
              <a:t>识别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912" y="2420888"/>
            <a:ext cx="89644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Detectron </a:t>
            </a:r>
            <a:r>
              <a:rPr lang="zh-CN" altLang="en-US" sz="2400" dirty="0"/>
              <a:t>的目标是为</a:t>
            </a:r>
            <a:r>
              <a:rPr lang="zh-CN" altLang="en-US" sz="2400" b="1" dirty="0">
                <a:solidFill>
                  <a:srgbClr val="0000FF"/>
                </a:solidFill>
              </a:rPr>
              <a:t>目标检测</a:t>
            </a:r>
            <a:r>
              <a:rPr lang="zh-CN" altLang="en-US" sz="2400" dirty="0"/>
              <a:t>研究提供高质量、高性能的代码库，它灵活的特性可以支持快速实现和验证新研究</a:t>
            </a:r>
            <a:r>
              <a:rPr lang="zh-CN" altLang="en-US" sz="2400" dirty="0" smtClean="0"/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系统基于深度学习框架 </a:t>
            </a:r>
            <a:r>
              <a:rPr lang="en-US" altLang="zh-CN" sz="2400" b="1" dirty="0" err="1">
                <a:solidFill>
                  <a:srgbClr val="FF0000"/>
                </a:solidFill>
              </a:rPr>
              <a:t>Caffe</a:t>
            </a:r>
            <a:r>
              <a:rPr lang="en-US" altLang="zh-CN" sz="2400" b="1" dirty="0">
                <a:solidFill>
                  <a:srgbClr val="FF0000"/>
                </a:solidFill>
              </a:rPr>
              <a:t> 2 </a:t>
            </a:r>
            <a:r>
              <a:rPr lang="zh-CN" altLang="en-US" sz="2400" b="1" dirty="0">
                <a:solidFill>
                  <a:srgbClr val="FF0000"/>
                </a:solidFill>
              </a:rPr>
              <a:t>，由 </a:t>
            </a:r>
            <a:r>
              <a:rPr lang="en-US" altLang="zh-CN" sz="2400" b="1" dirty="0">
                <a:solidFill>
                  <a:srgbClr val="FF0000"/>
                </a:solidFill>
              </a:rPr>
              <a:t>Python </a:t>
            </a:r>
            <a:r>
              <a:rPr lang="zh-CN" altLang="en-US" sz="2400" b="1" dirty="0">
                <a:solidFill>
                  <a:srgbClr val="FF0000"/>
                </a:solidFill>
              </a:rPr>
              <a:t>编写而成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en-US" dirty="0"/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Mask R-CNN </a:t>
            </a:r>
            <a:r>
              <a:rPr lang="en-US" altLang="zh-CN" dirty="0"/>
              <a:t>(https://arxiv.org/abs/1703.06870)—</a:t>
            </a:r>
            <a:r>
              <a:rPr lang="en-US" altLang="zh-CN" sz="1600" dirty="0"/>
              <a:t>Marr Prize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RetinaNet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(https://arxiv.org/abs/1708.02002)—</a:t>
            </a:r>
            <a:r>
              <a:rPr lang="en-US" altLang="zh-CN" sz="1600" dirty="0"/>
              <a:t>Best Student Paper Award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Faster R-CNN </a:t>
            </a:r>
            <a:r>
              <a:rPr lang="en-US" altLang="zh-CN" dirty="0"/>
              <a:t>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RPN</a:t>
            </a:r>
            <a:r>
              <a:rPr lang="en-US" altLang="zh-CN" dirty="0"/>
              <a:t> 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 R-CNN </a:t>
            </a:r>
            <a:r>
              <a:rPr lang="en-US" altLang="zh-CN" dirty="0"/>
              <a:t>(https://arxiv.org/abs/1504.08083)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R-FCN</a:t>
            </a:r>
            <a:r>
              <a:rPr lang="en-US" altLang="zh-CN" dirty="0"/>
              <a:t> (https://arxiv.org/abs/1605.06409)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514846" cy="828096"/>
          </a:xfrm>
        </p:spPr>
        <p:txBody>
          <a:bodyPr/>
          <a:lstStyle/>
          <a:p>
            <a:r>
              <a:rPr lang="en-US" altLang="zh-CN" sz="5400" b="1" dirty="0"/>
              <a:t>D</a:t>
            </a:r>
            <a:r>
              <a:rPr lang="zh-CN" altLang="en-US" sz="5400" b="1" dirty="0"/>
              <a:t>etectron 是什么</a:t>
            </a:r>
            <a:r>
              <a:rPr lang="zh-CN" altLang="en-US" sz="5400" b="1" dirty="0" smtClean="0"/>
              <a:t>？</a:t>
            </a:r>
            <a:endParaRPr lang="zh-CN" altLang="en-US" sz="54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623846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对于目标检测任务来说，无疑是</a:t>
            </a:r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924944"/>
            <a:ext cx="89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{50,101,152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(https://arxiv.org/abs/1611.05431)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{50,101,152}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(https://arxiv.org/abs/1512.03385)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Feature Pyramid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Networks (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https://arxiv.org/abs/1612.03144</a:t>
            </a:r>
            <a:r>
              <a:rPr lang="en-US" altLang="zh-C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/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(with 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VGG16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(https://arxiv.org/abs/1409.1556)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0688"/>
            <a:ext cx="9133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</a:rPr>
              <a:t>D</a:t>
            </a:r>
            <a:r>
              <a:rPr lang="zh-CN" altLang="en-US" sz="4800" b="1" dirty="0">
                <a:latin typeface="宋体" panose="02010600030101010101" pitchFamily="2" charset="-122"/>
              </a:rPr>
              <a:t>etectron检测算法</a:t>
            </a:r>
            <a:r>
              <a:rPr lang="en-US" altLang="zh-CN" sz="4800" b="1" dirty="0">
                <a:latin typeface="宋体" panose="02010600030101010101" pitchFamily="2" charset="-122"/>
              </a:rPr>
              <a:t/>
            </a:r>
            <a:br>
              <a:rPr lang="en-US" altLang="zh-CN" sz="48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主要用的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卷积网络架构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79" y="2492896"/>
            <a:ext cx="2582355" cy="244827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2874" y="0"/>
            <a:ext cx="80611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├─</a:t>
            </a:r>
            <a:r>
              <a:rPr lang="zh-CN" altLang="en-US" dirty="0"/>
              <a:t>cmake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legacy</a:t>
            </a:r>
            <a:endParaRPr lang="zh-CN" altLang="en-US" dirty="0"/>
          </a:p>
          <a:p>
            <a:r>
              <a:rPr lang="zh-CN" altLang="en-US" dirty="0"/>
              <a:t>│      └─Modules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configs（</a:t>
            </a:r>
            <a:r>
              <a:rPr lang="zh-CN" altLang="en-US" dirty="0"/>
              <a:t>包含着各个</a:t>
            </a:r>
            <a:r>
              <a:rPr lang="zh-CN" altLang="en-US" dirty="0" smtClean="0"/>
              <a:t>各个</a:t>
            </a:r>
            <a:r>
              <a:rPr lang="zh-CN" altLang="en-US" dirty="0"/>
              <a:t>模型的训练和</a:t>
            </a:r>
            <a:r>
              <a:rPr lang="zh-CN" altLang="en-US" dirty="0" smtClean="0"/>
              <a:t>测试，格式为</a:t>
            </a:r>
            <a:r>
              <a:rPr lang="en-US" altLang="zh-CN" dirty="0" smtClean="0">
                <a:solidFill>
                  <a:srgbClr val="FF0000"/>
                </a:solidFill>
              </a:rPr>
              <a:t>yaml</a:t>
            </a:r>
            <a:r>
              <a:rPr lang="zh-CN" altLang="en-US" dirty="0" smtClean="0">
                <a:solidFill>
                  <a:srgbClr val="FF0000"/>
                </a:solidFill>
              </a:rPr>
              <a:t>的配置文件）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├─04_2018_gn_baselines</a:t>
            </a:r>
          </a:p>
          <a:p>
            <a:r>
              <a:rPr lang="zh-CN" altLang="en-US" dirty="0"/>
              <a:t>│  ├─12_2017_baselines</a:t>
            </a:r>
          </a:p>
          <a:p>
            <a:r>
              <a:rPr lang="zh-CN" altLang="en-US" dirty="0"/>
              <a:t>│  ├─getting_started</a:t>
            </a:r>
          </a:p>
          <a:p>
            <a:r>
              <a:rPr lang="zh-CN" altLang="en-US" dirty="0"/>
              <a:t>│  └─test_time_aug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/>
              <a:t>demo（</a:t>
            </a:r>
            <a:r>
              <a:rPr lang="zh-CN" altLang="en-US" dirty="0"/>
              <a:t>用于</a:t>
            </a:r>
            <a:r>
              <a:rPr lang="en-US" altLang="zh-CN" dirty="0"/>
              <a:t>detectron</a:t>
            </a:r>
            <a:r>
              <a:rPr lang="zh-CN" altLang="en-US" dirty="0"/>
              <a:t>演示的测试图片和输出结果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└─output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detectron（</a:t>
            </a:r>
            <a:r>
              <a:rPr lang="zh-CN" altLang="en-US" dirty="0">
                <a:solidFill>
                  <a:srgbClr val="FF0000"/>
                </a:solidFill>
              </a:rPr>
              <a:t>整个工程的核心目录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├─core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>
                <a:solidFill>
                  <a:srgbClr val="0000FF"/>
                </a:solidFill>
              </a:rPr>
              <a:t>datasets（</a:t>
            </a:r>
            <a:r>
              <a:rPr lang="zh-CN" altLang="en-US" dirty="0">
                <a:solidFill>
                  <a:srgbClr val="0000FF"/>
                </a:solidFill>
              </a:rPr>
              <a:t>主要涉及一些与数据集相关的文件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│  │  ├─</a:t>
            </a:r>
            <a:r>
              <a:rPr lang="zh-CN" altLang="en-US" dirty="0">
                <a:solidFill>
                  <a:srgbClr val="33CCFF"/>
                </a:solidFill>
              </a:rPr>
              <a:t>data</a:t>
            </a:r>
          </a:p>
          <a:p>
            <a:r>
              <a:rPr lang="zh-CN" altLang="en-US" dirty="0"/>
              <a:t>│  │  └─VOCdevkit-matlab-wrapper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modeling（</a:t>
            </a:r>
            <a:r>
              <a:rPr lang="zh-CN" altLang="en-US" dirty="0"/>
              <a:t>存放模型定义的组成脚本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ops（一些</a:t>
            </a:r>
            <a:r>
              <a:rPr lang="zh-CN" altLang="en-US" dirty="0"/>
              <a:t>与生成和分配</a:t>
            </a:r>
            <a:r>
              <a:rPr lang="en-US" altLang="zh-CN" dirty="0"/>
              <a:t>proposal</a:t>
            </a:r>
            <a:r>
              <a:rPr lang="zh-CN" altLang="en-US" dirty="0"/>
              <a:t>相关的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├─roi_</a:t>
            </a:r>
            <a:r>
              <a:rPr lang="zh-CN" altLang="en-US" dirty="0" smtClean="0"/>
              <a:t>data（</a:t>
            </a:r>
            <a:r>
              <a:rPr lang="zh-CN" altLang="en-US" dirty="0"/>
              <a:t>涉及各种网络</a:t>
            </a:r>
            <a:r>
              <a:rPr lang="en-US" altLang="zh-CN" dirty="0" err="1"/>
              <a:t>minibatches</a:t>
            </a:r>
            <a:r>
              <a:rPr lang="zh-CN" altLang="en-US" dirty="0"/>
              <a:t>的构建，加载和通用帮助函数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├─tests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utils（</a:t>
            </a:r>
            <a:r>
              <a:rPr lang="zh-CN" altLang="en-US" dirty="0"/>
              <a:t>包含学习率等其它一些非核心函数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├─docker</a:t>
            </a:r>
          </a:p>
          <a:p>
            <a:r>
              <a:rPr lang="zh-CN" altLang="en-US" dirty="0"/>
              <a:t>├─projects</a:t>
            </a:r>
          </a:p>
          <a:p>
            <a:r>
              <a:rPr lang="zh-CN" altLang="en-US" dirty="0"/>
              <a:t>│  └─GN</a:t>
            </a:r>
          </a:p>
          <a:p>
            <a:r>
              <a:rPr lang="zh-CN" altLang="en-US" dirty="0"/>
              <a:t>└─</a:t>
            </a:r>
            <a:r>
              <a:rPr lang="zh-CN" altLang="en-US" dirty="0" smtClean="0">
                <a:solidFill>
                  <a:srgbClr val="FF0000"/>
                </a:solidFill>
              </a:rPr>
              <a:t>tools（</a:t>
            </a:r>
            <a:r>
              <a:rPr lang="zh-CN" altLang="en-US" dirty="0" smtClean="0"/>
              <a:t>使用</a:t>
            </a:r>
            <a:r>
              <a:rPr lang="en-US" altLang="zh-CN" dirty="0"/>
              <a:t>detectron</a:t>
            </a:r>
            <a:r>
              <a:rPr lang="zh-CN" altLang="en-US" dirty="0"/>
              <a:t>进行模型</a:t>
            </a:r>
            <a:r>
              <a:rPr lang="zh-CN" altLang="en-US" b="1" dirty="0">
                <a:solidFill>
                  <a:srgbClr val="FF0000"/>
                </a:solidFill>
              </a:rPr>
              <a:t>训练、测试、可视化</a:t>
            </a:r>
            <a:r>
              <a:rPr lang="zh-CN" altLang="en-US" dirty="0"/>
              <a:t>结果和</a:t>
            </a:r>
            <a:r>
              <a:rPr lang="zh-CN" altLang="en-US" b="1" dirty="0">
                <a:solidFill>
                  <a:srgbClr val="FF0000"/>
                </a:solidFill>
              </a:rPr>
              <a:t>简单</a:t>
            </a:r>
            <a:r>
              <a:rPr lang="zh-CN" altLang="en-US" b="1" dirty="0" smtClean="0">
                <a:solidFill>
                  <a:srgbClr val="FF0000"/>
                </a:solidFill>
              </a:rPr>
              <a:t>推理</a:t>
            </a:r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313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文件组织结构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1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tools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144012" y="104954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tools</a:t>
            </a:r>
            <a:r>
              <a:rPr lang="zh-CN" altLang="en-US" sz="2400" dirty="0" smtClean="0"/>
              <a:t>目录下</a:t>
            </a:r>
            <a:r>
              <a:rPr lang="zh-CN" altLang="en-US" sz="2400" dirty="0"/>
              <a:t>主要存放</a:t>
            </a:r>
            <a:r>
              <a:rPr lang="en-US" altLang="zh-CN" sz="2400" dirty="0"/>
              <a:t>detectron</a:t>
            </a:r>
            <a:r>
              <a:rPr lang="zh-CN" altLang="en-US" sz="2400" dirty="0"/>
              <a:t>中的一些拓展功能</a:t>
            </a:r>
            <a:r>
              <a:rPr lang="zh-CN" altLang="en-US" sz="2400" dirty="0" smtClean="0"/>
              <a:t>脚本。如：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train_net.py</a:t>
            </a:r>
            <a:r>
              <a:rPr lang="zh-CN" altLang="en-US" dirty="0"/>
              <a:t>：</a:t>
            </a:r>
            <a:r>
              <a:rPr lang="zh-CN" altLang="en-US" dirty="0" smtClean="0"/>
              <a:t>为</a:t>
            </a:r>
            <a:r>
              <a:rPr lang="zh-CN" altLang="en-US" dirty="0"/>
              <a:t>训练过程的启动</a:t>
            </a:r>
            <a:r>
              <a:rPr lang="zh-CN" altLang="en-US" dirty="0" smtClean="0"/>
              <a:t>文件，训练输出</a:t>
            </a:r>
            <a:r>
              <a:rPr lang="en-US" altLang="zh-CN" dirty="0" err="1" smtClean="0"/>
              <a:t>model_final.pkl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test_net.py</a:t>
            </a:r>
            <a:r>
              <a:rPr lang="zh-CN" altLang="en-US" dirty="0" smtClean="0"/>
              <a:t>：为</a:t>
            </a:r>
            <a:r>
              <a:rPr lang="zh-CN" altLang="en-US" dirty="0"/>
              <a:t>测试过程的启动</a:t>
            </a:r>
            <a:r>
              <a:rPr lang="zh-CN" altLang="en-US" dirty="0" smtClean="0"/>
              <a:t>文件，测试输出</a:t>
            </a:r>
            <a:r>
              <a:rPr lang="en-US" altLang="zh-CN" dirty="0" err="1" smtClean="0"/>
              <a:t>detection.pkl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visualize_results.py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test_net.py</a:t>
            </a:r>
            <a:r>
              <a:rPr lang="zh-CN" altLang="en-US" dirty="0" smtClean="0"/>
              <a:t>运行生成的</a:t>
            </a:r>
            <a:r>
              <a:rPr lang="en-US" altLang="zh-CN" dirty="0" err="1" smtClean="0"/>
              <a:t>detection.pkl</a:t>
            </a:r>
            <a:r>
              <a:rPr lang="zh-CN" altLang="en-US" dirty="0" smtClean="0"/>
              <a:t>可视化；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infer_simple.py</a:t>
            </a:r>
            <a:r>
              <a:rPr lang="zh-CN" altLang="en-US" dirty="0">
                <a:solidFill>
                  <a:srgbClr val="0000FF"/>
                </a:solidFill>
              </a:rPr>
              <a:t>：允许根据</a:t>
            </a:r>
            <a:r>
              <a:rPr lang="en-US" altLang="zh-CN" dirty="0">
                <a:solidFill>
                  <a:srgbClr val="0000FF"/>
                </a:solidFill>
              </a:rPr>
              <a:t>yaml</a:t>
            </a:r>
            <a:r>
              <a:rPr lang="zh-CN" altLang="en-US" dirty="0">
                <a:solidFill>
                  <a:srgbClr val="0000FF"/>
                </a:solidFill>
              </a:rPr>
              <a:t>配置文件及训练好的模型对图片进行推断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24838"/>
            <a:ext cx="4032448" cy="41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260648"/>
            <a:ext cx="7886700" cy="828096"/>
          </a:xfrm>
        </p:spPr>
        <p:txBody>
          <a:bodyPr/>
          <a:lstStyle/>
          <a:p>
            <a:r>
              <a:rPr lang="en-US" altLang="zh-CN" dirty="0"/>
              <a:t>configs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216020" y="1232753"/>
            <a:ext cx="871296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configs</a:t>
            </a:r>
            <a:r>
              <a:rPr lang="zh-CN" altLang="en-US" sz="2000" dirty="0"/>
              <a:t>目录下全部存放的是模型训练的各种</a:t>
            </a:r>
            <a:r>
              <a:rPr lang="en-US" altLang="zh-CN" sz="2000" dirty="0"/>
              <a:t>yaml</a:t>
            </a:r>
            <a:r>
              <a:rPr lang="zh-CN" altLang="en-US" sz="2000" dirty="0"/>
              <a:t>配置文件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detectron</a:t>
            </a:r>
            <a:r>
              <a:rPr lang="zh-CN" altLang="en-US" sz="2000" dirty="0"/>
              <a:t>框架中进行训练及测试时，不同的配置文件决定了不同的算法模型结构及训练、测试参数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官方</a:t>
            </a:r>
            <a:r>
              <a:rPr lang="zh-CN" altLang="en-US" sz="2000" dirty="0"/>
              <a:t>给出了大量的示例</a:t>
            </a:r>
            <a:r>
              <a:rPr lang="en-US" altLang="zh-CN" sz="2000" dirty="0"/>
              <a:t>yaml</a:t>
            </a:r>
            <a:r>
              <a:rPr lang="zh-CN" altLang="en-US" sz="2000" dirty="0"/>
              <a:t>配置，这些配置在公开数据集上跑出的效果优异。一般，我们可以针对自己实际情况进行修改。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3140968"/>
            <a:ext cx="648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e2e_faster_rcnn_R-101-FPN_1x.yaml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e2e_faster_rcnn_R-101-FPN_2x.yaml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e2e_faster_rcnn_X-101-64x4d-FPN_2x.</a:t>
            </a:r>
            <a:r>
              <a:rPr lang="zh-CN" altLang="en-US" dirty="0" smtClean="0">
                <a:solidFill>
                  <a:srgbClr val="0070C0"/>
                </a:solidFill>
              </a:rPr>
              <a:t>yaml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………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554550" cy="49685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6334780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D:\Detectron-master</a:t>
            </a:r>
            <a:r>
              <a:rPr lang="zh-CN" altLang="en-US" sz="2800" dirty="0">
                <a:solidFill>
                  <a:srgbClr val="FF0000"/>
                </a:solidFill>
              </a:rPr>
              <a:t>\detectron\datasets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3812" y="116632"/>
            <a:ext cx="8676456" cy="883260"/>
          </a:xfrm>
        </p:spPr>
        <p:txBody>
          <a:bodyPr/>
          <a:lstStyle/>
          <a:p>
            <a:r>
              <a:rPr lang="zh-CN" altLang="en-US" sz="4800" b="1" dirty="0" smtClean="0"/>
              <a:t>detectron</a:t>
            </a:r>
            <a:r>
              <a:rPr lang="en-US" altLang="zh-CN" sz="4800" b="1" dirty="0"/>
              <a:t>\</a:t>
            </a:r>
            <a:r>
              <a:rPr lang="zh-CN" altLang="en-US" sz="4800" b="1" dirty="0" smtClean="0"/>
              <a:t>datasets目录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701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40656"/>
            <a:ext cx="7886700" cy="828096"/>
          </a:xfrm>
        </p:spPr>
        <p:txBody>
          <a:bodyPr/>
          <a:lstStyle/>
          <a:p>
            <a:r>
              <a:rPr lang="en-US" altLang="zh-CN" dirty="0" smtClean="0"/>
              <a:t>datasets</a:t>
            </a:r>
            <a:r>
              <a:rPr lang="zh-CN" altLang="en-US" dirty="0" smtClean="0"/>
              <a:t>组织形式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57352"/>
            <a:ext cx="7099989" cy="18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948"/>
            <a:ext cx="7099989" cy="1872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957552"/>
            <a:ext cx="2795176" cy="18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22927</TotalTime>
  <Pages>0</Pages>
  <Words>2594</Words>
  <Characters>0</Characters>
  <Application>Microsoft Office PowerPoint</Application>
  <DocSecurity>0</DocSecurity>
  <PresentationFormat>全屏显示(4:3)</PresentationFormat>
  <Lines>0</Lines>
  <Paragraphs>296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Meiryo</vt:lpstr>
      <vt:lpstr>隶书</vt:lpstr>
      <vt:lpstr>宋体</vt:lpstr>
      <vt:lpstr>微软雅黑</vt:lpstr>
      <vt:lpstr>微软雅黑</vt:lpstr>
      <vt:lpstr>幼圆</vt:lpstr>
      <vt:lpstr>Arial</vt:lpstr>
      <vt:lpstr>Century Gothic</vt:lpstr>
      <vt:lpstr>DejaVu Sans Mono</vt:lpstr>
      <vt:lpstr>Edwardian Script ITC</vt:lpstr>
      <vt:lpstr>Verdana</vt:lpstr>
      <vt:lpstr>1_Office 主题</vt:lpstr>
      <vt:lpstr>PowerPoint 演示文稿</vt:lpstr>
      <vt:lpstr>Detectron议程</vt:lpstr>
      <vt:lpstr>Detectron 是什么？</vt:lpstr>
      <vt:lpstr>PowerPoint 演示文稿</vt:lpstr>
      <vt:lpstr> </vt:lpstr>
      <vt:lpstr>tools目录</vt:lpstr>
      <vt:lpstr>configs目录</vt:lpstr>
      <vt:lpstr>detectron\datasets目录</vt:lpstr>
      <vt:lpstr>datasets组织形式</vt:lpstr>
      <vt:lpstr>其他提升性能的算法</vt:lpstr>
      <vt:lpstr>Detectron使用流程</vt:lpstr>
      <vt:lpstr>Detectron详细使用流程</vt:lpstr>
      <vt:lpstr>PowerPoint 演示文稿</vt:lpstr>
      <vt:lpstr>PowerPoint 演示文稿</vt:lpstr>
      <vt:lpstr>使用远程服务器工具套件</vt:lpstr>
      <vt:lpstr>香港中文大学-商汤联合实验室开源了基于 PyTorch 的检测库 ——mmdetection</vt:lpstr>
      <vt:lpstr>其他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王骥</dc:creator>
  <cp:lastModifiedBy>liuliu408@163.com</cp:lastModifiedBy>
  <cp:revision>4030</cp:revision>
  <cp:lastPrinted>2411-12-30T00:00:00Z</cp:lastPrinted>
  <dcterms:created xsi:type="dcterms:W3CDTF">2011-04-12T18:25:00Z</dcterms:created>
  <dcterms:modified xsi:type="dcterms:W3CDTF">2019-03-12T09:11:08Z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