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4"/>
  </p:notesMasterIdLst>
  <p:handoutMasterIdLst>
    <p:handoutMasterId r:id="rId55"/>
  </p:handoutMasterIdLst>
  <p:sldIdLst>
    <p:sldId id="544" r:id="rId2"/>
    <p:sldId id="726" r:id="rId3"/>
    <p:sldId id="777" r:id="rId4"/>
    <p:sldId id="757" r:id="rId5"/>
    <p:sldId id="769" r:id="rId6"/>
    <p:sldId id="770" r:id="rId7"/>
    <p:sldId id="728" r:id="rId8"/>
    <p:sldId id="729" r:id="rId9"/>
    <p:sldId id="730" r:id="rId10"/>
    <p:sldId id="768" r:id="rId11"/>
    <p:sldId id="736" r:id="rId12"/>
    <p:sldId id="735" r:id="rId13"/>
    <p:sldId id="787" r:id="rId14"/>
    <p:sldId id="788" r:id="rId15"/>
    <p:sldId id="789" r:id="rId16"/>
    <p:sldId id="790" r:id="rId17"/>
    <p:sldId id="741" r:id="rId18"/>
    <p:sldId id="772" r:id="rId19"/>
    <p:sldId id="773" r:id="rId20"/>
    <p:sldId id="775" r:id="rId21"/>
    <p:sldId id="783" r:id="rId22"/>
    <p:sldId id="784" r:id="rId23"/>
    <p:sldId id="785" r:id="rId24"/>
    <p:sldId id="786" r:id="rId25"/>
    <p:sldId id="724" r:id="rId26"/>
    <p:sldId id="745" r:id="rId27"/>
    <p:sldId id="744" r:id="rId28"/>
    <p:sldId id="746" r:id="rId29"/>
    <p:sldId id="747" r:id="rId30"/>
    <p:sldId id="748" r:id="rId31"/>
    <p:sldId id="749" r:id="rId32"/>
    <p:sldId id="750" r:id="rId33"/>
    <p:sldId id="751" r:id="rId34"/>
    <p:sldId id="752" r:id="rId35"/>
    <p:sldId id="754" r:id="rId36"/>
    <p:sldId id="753" r:id="rId37"/>
    <p:sldId id="755" r:id="rId38"/>
    <p:sldId id="756" r:id="rId39"/>
    <p:sldId id="759" r:id="rId40"/>
    <p:sldId id="761" r:id="rId41"/>
    <p:sldId id="760" r:id="rId42"/>
    <p:sldId id="762" r:id="rId43"/>
    <p:sldId id="763" r:id="rId44"/>
    <p:sldId id="764" r:id="rId45"/>
    <p:sldId id="771" r:id="rId46"/>
    <p:sldId id="776" r:id="rId47"/>
    <p:sldId id="778" r:id="rId48"/>
    <p:sldId id="779" r:id="rId49"/>
    <p:sldId id="780" r:id="rId50"/>
    <p:sldId id="781" r:id="rId51"/>
    <p:sldId id="782" r:id="rId52"/>
    <p:sldId id="791" r:id="rId53"/>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293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D" initials="L" lastIdx="3" clrIdx="0">
    <p:extLst>
      <p:ext uri="{19B8F6BF-5375-455C-9EA6-DF929625EA0E}">
        <p15:presenceInfo xmlns:p15="http://schemas.microsoft.com/office/powerpoint/2012/main" userId="LX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3BDF7"/>
    <a:srgbClr val="00CCFF"/>
    <a:srgbClr val="F20000"/>
    <a:srgbClr val="009900"/>
    <a:srgbClr val="33CCFF"/>
    <a:srgbClr val="14C5FC"/>
    <a:srgbClr val="00666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0541" autoAdjust="0"/>
  </p:normalViewPr>
  <p:slideViewPr>
    <p:cSldViewPr>
      <p:cViewPr varScale="1">
        <p:scale>
          <a:sx n="74" d="100"/>
          <a:sy n="74" d="100"/>
        </p:scale>
        <p:origin x="1542" y="60"/>
      </p:cViewPr>
      <p:guideLst>
        <p:guide orient="horz" pos="2136"/>
        <p:guide pos="2931"/>
      </p:guideLst>
    </p:cSldViewPr>
  </p:slideViewPr>
  <p:outlineViewPr>
    <p:cViewPr>
      <p:scale>
        <a:sx n="33" d="100"/>
        <a:sy n="33" d="100"/>
      </p:scale>
      <p:origin x="0" y="-4032"/>
    </p:cViewPr>
  </p:outlineViewPr>
  <p:notesTextViewPr>
    <p:cViewPr>
      <p:scale>
        <a:sx n="100" d="100"/>
        <a:sy n="100" d="100"/>
      </p:scale>
      <p:origin x="0" y="0"/>
    </p:cViewPr>
  </p:notesText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60"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C4219-9516-45F8-854F-D1500D1337F0}" type="datetimeFigureOut">
              <a:rPr lang="zh-CN" altLang="en-US" smtClean="0"/>
              <a:t>2019/3/12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494870-B609-40A9-B990-ED642F5BDEF8}" type="slidenum">
              <a:rPr lang="zh-CN" altLang="en-US" smtClean="0"/>
              <a:t>‹#›</a:t>
            </a:fld>
            <a:endParaRPr lang="zh-CN" altLang="en-US"/>
          </a:p>
        </p:txBody>
      </p:sp>
    </p:spTree>
    <p:extLst>
      <p:ext uri="{BB962C8B-B14F-4D97-AF65-F5344CB8AC3E}">
        <p14:creationId xmlns:p14="http://schemas.microsoft.com/office/powerpoint/2010/main" val="2088996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微软雅黑" pitchFamily="34" charset="-122"/>
              </a:defRPr>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ea typeface="微软雅黑" pitchFamily="34" charset="-122"/>
              </a:defRPr>
            </a:lvl1pPr>
          </a:lstStyle>
          <a:p>
            <a:fld id="{067956AF-A8A6-4D67-A548-EF017C175EC3}" type="datetime1">
              <a:rPr lang="zh-CN" altLang="en-US"/>
              <a:pPr/>
              <a:t>2019/3/12</a:t>
            </a:fld>
            <a:endParaRPr lang="zh-CN" altLang="en-US" sz="1200"/>
          </a:p>
        </p:txBody>
      </p:sp>
      <p:sp>
        <p:nvSpPr>
          <p:cNvPr id="2052"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p>
            <a:pPr defTabSz="0">
              <a:spcBef>
                <a:spcPct val="30000"/>
              </a:spcBef>
              <a:buFontTx/>
              <a:buNone/>
            </a:pPr>
            <a:r>
              <a:rPr lang="zh-CN" altLang="en-US" sz="1200"/>
              <a:t>单击此处编辑母版文本样式</a:t>
            </a:r>
          </a:p>
          <a:p>
            <a:pPr defTabSz="0">
              <a:spcBef>
                <a:spcPct val="30000"/>
              </a:spcBef>
              <a:buFontTx/>
              <a:buNone/>
            </a:pPr>
            <a:r>
              <a:rPr lang="zh-CN" altLang="en-US" sz="1200"/>
              <a:t>第二级</a:t>
            </a:r>
          </a:p>
          <a:p>
            <a:pPr defTabSz="0">
              <a:spcBef>
                <a:spcPct val="30000"/>
              </a:spcBef>
              <a:buFontTx/>
              <a:buNone/>
            </a:pPr>
            <a:r>
              <a:rPr lang="zh-CN" altLang="en-US" sz="1200"/>
              <a:t>第三级</a:t>
            </a:r>
          </a:p>
          <a:p>
            <a:pPr defTabSz="0">
              <a:spcBef>
                <a:spcPct val="30000"/>
              </a:spcBef>
              <a:buFontTx/>
              <a:buNone/>
            </a:pPr>
            <a:r>
              <a:rPr lang="zh-CN" altLang="en-US" sz="1200"/>
              <a:t>第四级</a:t>
            </a:r>
          </a:p>
          <a:p>
            <a:pPr defTabSz="0">
              <a:spcBef>
                <a:spcPct val="30000"/>
              </a:spcBef>
              <a:buFontTx/>
              <a:buNone/>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微软雅黑" pitchFamily="34" charset="-122"/>
              </a:defRPr>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ea typeface="微软雅黑" pitchFamily="34" charset="-122"/>
              </a:defRPr>
            </a:lvl1pPr>
          </a:lstStyle>
          <a:p>
            <a:fld id="{CC0F2A08-8E27-4892-AE1C-6C990F3A8895}" type="slidenum">
              <a:rPr lang="zh-CN" altLang="en-US"/>
              <a:pPr/>
              <a:t>‹#›</a:t>
            </a:fld>
            <a:endParaRPr lang="zh-CN" altLang="en-US" sz="1200"/>
          </a:p>
        </p:txBody>
      </p:sp>
    </p:spTree>
    <p:extLst>
      <p:ext uri="{BB962C8B-B14F-4D97-AF65-F5344CB8AC3E}">
        <p14:creationId xmlns:p14="http://schemas.microsoft.com/office/powerpoint/2010/main" val="189592955"/>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csdn.net/geek_monkey/article/details/8075868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csdn.net/geek_monkey/article/details/80758685"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log.csdn.net/geek_monkey/article/details/80758685"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csdn.net/geek_monkey/article/details/80758685"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aidu.com/s?wd=%E7%BD%91%E7%BA%BF&amp;tn=24004469_oem_dg&amp;rsv_dl=gh_pl_sl_cs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1" dirty="0" smtClean="0"/>
              <a:t>https://yq.aliyun.com/articles/616578</a:t>
            </a:r>
            <a:endParaRPr lang="zh-CN" altLang="en-US" dirty="0" smtClean="0"/>
          </a:p>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mn-ea"/>
                <a:cs typeface="+mn-cs"/>
              </a:rPr>
              <a:t>所谓流水线（</a:t>
            </a:r>
            <a:r>
              <a:rPr lang="en-US" altLang="zh-CN" sz="1200" b="0" i="0" kern="1200" dirty="0" smtClean="0">
                <a:solidFill>
                  <a:schemeClr val="tx1"/>
                </a:solidFill>
                <a:effectLst/>
                <a:latin typeface="Arial" pitchFamily="34" charset="0"/>
                <a:ea typeface="+mn-ea"/>
                <a:cs typeface="+mn-cs"/>
              </a:rPr>
              <a:t>pipeline</a:t>
            </a:r>
            <a:r>
              <a:rPr lang="zh-CN" altLang="en-US" sz="1200" b="0" i="0" kern="1200" dirty="0" smtClean="0">
                <a:solidFill>
                  <a:schemeClr val="tx1"/>
                </a:solidFill>
                <a:effectLst/>
                <a:latin typeface="Arial" pitchFamily="34" charset="0"/>
                <a:ea typeface="+mn-ea"/>
                <a:cs typeface="+mn-cs"/>
              </a:rPr>
              <a:t>）设计，通常来说是流水生产线。</a:t>
            </a:r>
            <a:endParaRPr lang="zh-CN" altLang="en-US" dirty="0" smtClean="0"/>
          </a:p>
          <a:p>
            <a:pPr>
              <a:defRPr/>
            </a:pPr>
            <a:endParaRPr lang="en-US" altLang="zh-CN" sz="1300" b="1" dirty="0" smtClean="0"/>
          </a:p>
          <a:p>
            <a:r>
              <a:rPr lang="en-US" altLang="zh-CN" dirty="0" smtClean="0"/>
              <a:t>Abstract</a:t>
            </a:r>
            <a:r>
              <a:rPr lang="zh-CN" altLang="en-US" dirty="0" smtClean="0"/>
              <a:t>，</a:t>
            </a:r>
            <a:r>
              <a:rPr lang="en-US" altLang="zh-CN" dirty="0" smtClean="0"/>
              <a:t>approach</a:t>
            </a:r>
            <a:r>
              <a:rPr lang="zh-CN" altLang="en-US" dirty="0" smtClean="0"/>
              <a:t>，</a:t>
            </a:r>
            <a:r>
              <a:rPr lang="en-US" altLang="zh-CN" dirty="0" smtClean="0"/>
              <a:t>conclusion</a:t>
            </a:r>
          </a:p>
          <a:p>
            <a:r>
              <a:rPr lang="en-US" altLang="zh-CN" dirty="0" smtClean="0"/>
              <a:t>PART ONE,TWO THREE</a:t>
            </a:r>
            <a:r>
              <a:rPr lang="en-US" altLang="zh-CN" baseline="0" dirty="0" smtClean="0"/>
              <a:t> FOUR FIVE SIX SEVEN EIGHT NINE TEN ELEVEN TWIVLE</a:t>
            </a:r>
          </a:p>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Arial" pitchFamily="34" charset="0"/>
                <a:ea typeface="+mn-ea"/>
                <a:cs typeface="+mn-cs"/>
              </a:rPr>
              <a:t>Introduction</a:t>
            </a:r>
            <a:r>
              <a:rPr lang="zh-CN" altLang="en-US" sz="1200" b="1" i="0" kern="1200" dirty="0" smtClean="0">
                <a:solidFill>
                  <a:schemeClr val="tx1"/>
                </a:solidFill>
                <a:effectLst/>
                <a:latin typeface="Arial" pitchFamily="34" charset="0"/>
                <a:ea typeface="+mn-ea"/>
                <a:cs typeface="+mn-cs"/>
              </a:rPr>
              <a:t>、</a:t>
            </a:r>
            <a:r>
              <a:rPr lang="en-US" altLang="zh-CN" sz="1200" b="1" i="0" kern="1200" dirty="0" smtClean="0">
                <a:solidFill>
                  <a:schemeClr val="tx1"/>
                </a:solidFill>
                <a:effectLst/>
                <a:latin typeface="Arial" pitchFamily="34" charset="0"/>
                <a:ea typeface="+mn-ea"/>
                <a:cs typeface="+mn-cs"/>
              </a:rPr>
              <a:t>Related Work</a:t>
            </a:r>
            <a:r>
              <a:rPr lang="zh-CN" altLang="en-US" sz="1200" b="1" i="0" kern="1200" dirty="0" smtClean="0">
                <a:solidFill>
                  <a:schemeClr val="tx1"/>
                </a:solidFill>
                <a:effectLst/>
                <a:latin typeface="Arial" pitchFamily="34" charset="0"/>
                <a:ea typeface="+mn-ea"/>
                <a:cs typeface="+mn-cs"/>
              </a:rPr>
              <a:t>，</a:t>
            </a:r>
            <a:r>
              <a:rPr lang="en-US" altLang="zh-CN" sz="1200" b="1" i="0" kern="1200" dirty="0" smtClean="0">
                <a:solidFill>
                  <a:schemeClr val="tx1"/>
                </a:solidFill>
                <a:effectLst/>
                <a:latin typeface="Arial" pitchFamily="34" charset="0"/>
                <a:ea typeface="+mn-ea"/>
                <a:cs typeface="+mn-cs"/>
              </a:rPr>
              <a:t>Experiments</a:t>
            </a:r>
            <a:r>
              <a:rPr lang="zh-CN" altLang="en-US" sz="1200" b="1" i="0" kern="1200" dirty="0" smtClean="0">
                <a:solidFill>
                  <a:schemeClr val="tx1"/>
                </a:solidFill>
                <a:effectLst/>
                <a:latin typeface="Arial" pitchFamily="34" charset="0"/>
                <a:ea typeface="+mn-ea"/>
                <a:cs typeface="+mn-cs"/>
              </a:rPr>
              <a:t>，</a:t>
            </a:r>
            <a:r>
              <a:rPr lang="en-US" altLang="zh-CN" sz="1200" b="1" i="0" kern="1200" dirty="0" smtClean="0">
                <a:solidFill>
                  <a:schemeClr val="tx1"/>
                </a:solidFill>
                <a:effectLst/>
                <a:latin typeface="Arial" pitchFamily="34" charset="0"/>
                <a:ea typeface="+mn-ea"/>
                <a:cs typeface="+mn-cs"/>
              </a:rPr>
              <a:t>Conclusion</a:t>
            </a:r>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1</a:t>
            </a:fld>
            <a:endParaRPr lang="zh-CN" altLang="en-US" sz="1200"/>
          </a:p>
        </p:txBody>
      </p:sp>
    </p:spTree>
    <p:extLst>
      <p:ext uri="{BB962C8B-B14F-4D97-AF65-F5344CB8AC3E}">
        <p14:creationId xmlns:p14="http://schemas.microsoft.com/office/powerpoint/2010/main" val="2358682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hlinkClick r:id="rId3"/>
              </a:rPr>
              <a:t>https://blog.csdn.net/geek_monkey/article/details/80758685</a:t>
            </a:r>
            <a:endParaRPr lang="en-US" altLang="zh-CN" dirty="0" smtClean="0"/>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25</a:t>
            </a:fld>
            <a:endParaRPr lang="zh-CN" altLang="en-US" sz="1200"/>
          </a:p>
        </p:txBody>
      </p:sp>
    </p:spTree>
    <p:extLst>
      <p:ext uri="{BB962C8B-B14F-4D97-AF65-F5344CB8AC3E}">
        <p14:creationId xmlns:p14="http://schemas.microsoft.com/office/powerpoint/2010/main" val="665709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hlinkClick r:id="rId3"/>
              </a:rPr>
              <a:t>https://blog.csdn.net/geek_monkey/article/details/80758685</a:t>
            </a:r>
            <a:endParaRPr lang="en-US" altLang="zh-CN" dirty="0" smtClean="0"/>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38</a:t>
            </a:fld>
            <a:endParaRPr lang="zh-CN" altLang="en-US" sz="1200"/>
          </a:p>
        </p:txBody>
      </p:sp>
    </p:spTree>
    <p:extLst>
      <p:ext uri="{BB962C8B-B14F-4D97-AF65-F5344CB8AC3E}">
        <p14:creationId xmlns:p14="http://schemas.microsoft.com/office/powerpoint/2010/main" val="330173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https://blog.csdn.net/android_lover2014/article/details/75042449</a:t>
            </a:r>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39</a:t>
            </a:fld>
            <a:endParaRPr lang="zh-CN" altLang="en-US" sz="1200"/>
          </a:p>
        </p:txBody>
      </p:sp>
    </p:spTree>
    <p:extLst>
      <p:ext uri="{BB962C8B-B14F-4D97-AF65-F5344CB8AC3E}">
        <p14:creationId xmlns:p14="http://schemas.microsoft.com/office/powerpoint/2010/main" val="74674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hlinkClick r:id="rId3"/>
              </a:rPr>
              <a:t>https://blog.csdn.net/geek_monkey/article/details/80758685</a:t>
            </a:r>
            <a:endParaRPr lang="en-US" altLang="zh-CN" dirty="0" smtClean="0"/>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45</a:t>
            </a:fld>
            <a:endParaRPr lang="zh-CN" altLang="en-US" sz="1200"/>
          </a:p>
        </p:txBody>
      </p:sp>
    </p:spTree>
    <p:extLst>
      <p:ext uri="{BB962C8B-B14F-4D97-AF65-F5344CB8AC3E}">
        <p14:creationId xmlns:p14="http://schemas.microsoft.com/office/powerpoint/2010/main" val="69931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https://blog.csdn.net/weixin_38491862/article/details/80191656</a:t>
            </a:r>
          </a:p>
          <a:p>
            <a:r>
              <a:rPr lang="en-US" altLang="zh-CN" dirty="0" smtClean="0"/>
              <a:t>http://m.elecfans.com/article/701842.html</a:t>
            </a:r>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47</a:t>
            </a:fld>
            <a:endParaRPr lang="zh-CN" altLang="en-US" sz="1200"/>
          </a:p>
        </p:txBody>
      </p:sp>
    </p:spTree>
    <p:extLst>
      <p:ext uri="{BB962C8B-B14F-4D97-AF65-F5344CB8AC3E}">
        <p14:creationId xmlns:p14="http://schemas.microsoft.com/office/powerpoint/2010/main" val="64233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hlinkClick r:id="rId3"/>
              </a:rPr>
              <a:t>https://blog.csdn.net/geek_monkey/article/details/80758685</a:t>
            </a:r>
            <a:endParaRPr lang="en-US" altLang="zh-CN" dirty="0" smtClean="0"/>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52</a:t>
            </a:fld>
            <a:endParaRPr lang="zh-CN" altLang="en-US" sz="1200"/>
          </a:p>
        </p:txBody>
      </p:sp>
    </p:spTree>
    <p:extLst>
      <p:ext uri="{BB962C8B-B14F-4D97-AF65-F5344CB8AC3E}">
        <p14:creationId xmlns:p14="http://schemas.microsoft.com/office/powerpoint/2010/main" val="193204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快捷键是：鼠标拖住元器件按</a:t>
            </a:r>
            <a:r>
              <a:rPr lang="en-US" altLang="zh-CN" sz="1200" b="0" i="0" kern="1200" dirty="0" smtClean="0">
                <a:solidFill>
                  <a:schemeClr val="tx1"/>
                </a:solidFill>
                <a:effectLst/>
                <a:latin typeface="Arial" pitchFamily="34" charset="0"/>
                <a:ea typeface="+mn-ea"/>
                <a:cs typeface="+mn-cs"/>
              </a:rPr>
              <a:t>L</a:t>
            </a:r>
          </a:p>
          <a:p>
            <a:r>
              <a:rPr lang="zh-CN" altLang="en-US" sz="1200" b="0" i="0" kern="1200" dirty="0" smtClean="0">
                <a:solidFill>
                  <a:schemeClr val="tx1"/>
                </a:solidFill>
                <a:effectLst/>
                <a:latin typeface="Arial" pitchFamily="34" charset="0"/>
                <a:ea typeface="+mn-ea"/>
                <a:cs typeface="+mn-cs"/>
              </a:rPr>
              <a:t>或者是双击器件，打开属性也将顶层改为底层。</a:t>
            </a:r>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4</a:t>
            </a:fld>
            <a:endParaRPr lang="zh-CN" altLang="en-US" sz="1200"/>
          </a:p>
        </p:txBody>
      </p:sp>
    </p:spTree>
    <p:extLst>
      <p:ext uri="{BB962C8B-B14F-4D97-AF65-F5344CB8AC3E}">
        <p14:creationId xmlns:p14="http://schemas.microsoft.com/office/powerpoint/2010/main" val="391059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7</a:t>
            </a:fld>
            <a:endParaRPr lang="zh-CN" altLang="en-US" sz="1200"/>
          </a:p>
        </p:txBody>
      </p:sp>
    </p:spTree>
    <p:extLst>
      <p:ext uri="{BB962C8B-B14F-4D97-AF65-F5344CB8AC3E}">
        <p14:creationId xmlns:p14="http://schemas.microsoft.com/office/powerpoint/2010/main" val="32678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https://blog.csdn.net/wxh0000mm/article/details/84749228</a:t>
            </a:r>
          </a:p>
          <a:p>
            <a:r>
              <a:rPr lang="zh-CN" altLang="en-US" sz="1200" b="0" i="0" kern="1200" dirty="0" smtClean="0">
                <a:solidFill>
                  <a:schemeClr val="tx1"/>
                </a:solidFill>
                <a:effectLst/>
                <a:latin typeface="Arial" pitchFamily="34" charset="0"/>
                <a:ea typeface="+mn-ea"/>
                <a:cs typeface="+mn-cs"/>
              </a:rPr>
              <a:t>有时候，</a:t>
            </a:r>
            <a:r>
              <a:rPr lang="en-US" altLang="zh-CN" sz="1200" b="0" i="0" kern="1200" dirty="0" smtClean="0">
                <a:solidFill>
                  <a:schemeClr val="tx1"/>
                </a:solidFill>
                <a:effectLst/>
                <a:latin typeface="Arial" pitchFamily="34" charset="0"/>
                <a:ea typeface="+mn-ea"/>
                <a:cs typeface="+mn-cs"/>
              </a:rPr>
              <a:t>PCB</a:t>
            </a:r>
            <a:r>
              <a:rPr lang="zh-CN" altLang="en-US" sz="1200" b="0" i="0" kern="1200" dirty="0" smtClean="0">
                <a:solidFill>
                  <a:schemeClr val="tx1"/>
                </a:solidFill>
                <a:effectLst/>
                <a:latin typeface="Arial" pitchFamily="34" charset="0"/>
                <a:ea typeface="+mn-ea"/>
                <a:cs typeface="+mn-cs"/>
              </a:rPr>
              <a:t>布局时，可以先把网络连接的飞线暂时关闭，可以使整个</a:t>
            </a:r>
            <a:r>
              <a:rPr lang="en-US" altLang="zh-CN" sz="1200" b="0" i="0" kern="1200" dirty="0" smtClean="0">
                <a:solidFill>
                  <a:schemeClr val="tx1"/>
                </a:solidFill>
                <a:effectLst/>
                <a:latin typeface="Arial" pitchFamily="34" charset="0"/>
                <a:ea typeface="+mn-ea"/>
                <a:cs typeface="+mn-cs"/>
              </a:rPr>
              <a:t>PCB</a:t>
            </a:r>
            <a:r>
              <a:rPr lang="zh-CN" altLang="en-US" sz="1200" b="0" i="0" kern="1200" dirty="0" smtClean="0">
                <a:solidFill>
                  <a:schemeClr val="tx1"/>
                </a:solidFill>
                <a:effectLst/>
                <a:latin typeface="Arial" pitchFamily="34" charset="0"/>
                <a:ea typeface="+mn-ea"/>
                <a:cs typeface="+mn-cs"/>
              </a:rPr>
              <a:t>看起来整洁跟清晰。在布线时，一部分一部分打开飞线，这样不会太乱，有利于布局布线的构思。那么一些初学者目前也处于不断的搜索学习阶段，可能会遇到一些初级的问题，如关闭与显示</a:t>
            </a:r>
            <a:r>
              <a:rPr lang="zh-CN" altLang="en-US" sz="1200" b="0" i="0" u="none" strike="noStrike" kern="1200" dirty="0" smtClean="0">
                <a:solidFill>
                  <a:schemeClr val="tx1"/>
                </a:solidFill>
                <a:effectLst/>
                <a:latin typeface="Arial" pitchFamily="34" charset="0"/>
                <a:ea typeface="+mn-ea"/>
                <a:cs typeface="+mn-cs"/>
                <a:hlinkClick r:id="rId3"/>
              </a:rPr>
              <a:t>网线</a:t>
            </a:r>
            <a:r>
              <a:rPr lang="zh-CN" altLang="en-US" sz="1200" b="0" i="0" kern="1200" dirty="0" smtClean="0">
                <a:solidFill>
                  <a:schemeClr val="tx1"/>
                </a:solidFill>
                <a:effectLst/>
                <a:latin typeface="Arial" pitchFamily="34" charset="0"/>
                <a:ea typeface="+mn-ea"/>
                <a:cs typeface="+mn-cs"/>
              </a:rPr>
              <a:t>飞线怎样设置呢？</a:t>
            </a:r>
            <a:endParaRPr lang="en-US" altLang="zh-CN" sz="1200" b="0" i="0" kern="1200" dirty="0" smtClean="0">
              <a:solidFill>
                <a:schemeClr val="tx1"/>
              </a:solidFill>
              <a:effectLst/>
              <a:latin typeface="Arial" pitchFamily="34" charset="0"/>
              <a:ea typeface="+mn-ea"/>
              <a:cs typeface="+mn-cs"/>
            </a:endParaRPr>
          </a:p>
          <a:p>
            <a:r>
              <a:rPr lang="zh-CN" altLang="en-US" sz="1200" b="1" i="0" kern="1200" dirty="0" smtClean="0">
                <a:solidFill>
                  <a:schemeClr val="tx1"/>
                </a:solidFill>
                <a:effectLst/>
                <a:latin typeface="Arial" pitchFamily="34" charset="0"/>
                <a:ea typeface="+mn-ea"/>
                <a:cs typeface="+mn-cs"/>
              </a:rPr>
              <a:t>方法：</a:t>
            </a:r>
            <a:r>
              <a:rPr lang="zh-CN" altLang="en-US" dirty="0" smtClean="0"/>
              <a:t/>
            </a:r>
            <a:br>
              <a:rPr lang="zh-CN" altLang="en-US" dirty="0" smtClean="0"/>
            </a:br>
            <a:r>
              <a:rPr lang="en-US" altLang="zh-CN" sz="1200" b="1" i="0" kern="1200" dirty="0" smtClean="0">
                <a:solidFill>
                  <a:schemeClr val="tx1"/>
                </a:solidFill>
                <a:effectLst/>
                <a:latin typeface="Arial" pitchFamily="34" charset="0"/>
                <a:ea typeface="+mn-ea"/>
                <a:cs typeface="+mn-cs"/>
              </a:rPr>
              <a:t>1.</a:t>
            </a:r>
            <a:r>
              <a:rPr lang="zh-CN" altLang="en-US" sz="1200" b="1" i="0" kern="1200" dirty="0" smtClean="0">
                <a:solidFill>
                  <a:schemeClr val="tx1"/>
                </a:solidFill>
                <a:effectLst/>
                <a:latin typeface="Arial" pitchFamily="34" charset="0"/>
                <a:ea typeface="+mn-ea"/>
                <a:cs typeface="+mn-cs"/>
              </a:rPr>
              <a:t>网络飞线的显示。打开一个</a:t>
            </a:r>
            <a:r>
              <a:rPr lang="en-US" altLang="zh-CN" sz="1200" b="1" i="0" kern="1200" dirty="0" smtClean="0">
                <a:solidFill>
                  <a:schemeClr val="tx1"/>
                </a:solidFill>
                <a:effectLst/>
                <a:latin typeface="Arial" pitchFamily="34" charset="0"/>
                <a:ea typeface="+mn-ea"/>
                <a:cs typeface="+mn-cs"/>
              </a:rPr>
              <a:t>PCB</a:t>
            </a:r>
            <a:r>
              <a:rPr lang="zh-CN" altLang="en-US" sz="1200" b="1" i="0" kern="1200" dirty="0" smtClean="0">
                <a:solidFill>
                  <a:schemeClr val="tx1"/>
                </a:solidFill>
                <a:effectLst/>
                <a:latin typeface="Arial" pitchFamily="34" charset="0"/>
                <a:ea typeface="+mn-ea"/>
                <a:cs typeface="+mn-cs"/>
              </a:rPr>
              <a:t>工程文件，按快捷键“</a:t>
            </a:r>
            <a:r>
              <a:rPr lang="en-US" altLang="zh-CN" sz="1200" b="1" i="0" kern="1200" dirty="0" smtClean="0">
                <a:solidFill>
                  <a:schemeClr val="tx1"/>
                </a:solidFill>
                <a:effectLst/>
                <a:latin typeface="Arial" pitchFamily="34" charset="0"/>
                <a:ea typeface="+mn-ea"/>
                <a:cs typeface="+mn-cs"/>
              </a:rPr>
              <a:t>N”</a:t>
            </a:r>
            <a:r>
              <a:rPr lang="zh-CN" altLang="en-US" sz="1200" b="1" i="0" kern="1200" dirty="0" smtClean="0">
                <a:solidFill>
                  <a:schemeClr val="tx1"/>
                </a:solidFill>
                <a:effectLst/>
                <a:latin typeface="Arial" pitchFamily="34" charset="0"/>
                <a:ea typeface="+mn-ea"/>
                <a:cs typeface="+mn-cs"/>
              </a:rPr>
              <a:t>，弹出显示或隐藏网络飞线对话框。这时候可以选择显示全部网络飞线，或者显示部分飞线。</a:t>
            </a:r>
            <a:endParaRPr lang="en-US" altLang="zh-CN" sz="1200" b="1" i="0" kern="1200" dirty="0" smtClean="0">
              <a:solidFill>
                <a:schemeClr val="tx1"/>
              </a:solidFill>
              <a:effectLst/>
              <a:latin typeface="Arial" pitchFamily="34" charset="0"/>
              <a:ea typeface="+mn-ea"/>
              <a:cs typeface="+mn-cs"/>
            </a:endParaRPr>
          </a:p>
          <a:p>
            <a:r>
              <a:rPr lang="en-US" altLang="zh-CN" sz="1200" b="1" i="0" kern="1200" dirty="0" smtClean="0">
                <a:solidFill>
                  <a:schemeClr val="tx1"/>
                </a:solidFill>
                <a:effectLst/>
                <a:latin typeface="Arial" pitchFamily="34" charset="0"/>
                <a:ea typeface="+mn-ea"/>
                <a:cs typeface="+mn-cs"/>
              </a:rPr>
              <a:t>2.</a:t>
            </a:r>
            <a:r>
              <a:rPr lang="zh-CN" altLang="en-US" sz="1200" b="1" i="0" kern="1200" dirty="0" smtClean="0">
                <a:solidFill>
                  <a:schemeClr val="tx1"/>
                </a:solidFill>
                <a:effectLst/>
                <a:latin typeface="Arial" pitchFamily="34" charset="0"/>
                <a:ea typeface="+mn-ea"/>
                <a:cs typeface="+mn-cs"/>
              </a:rPr>
              <a:t>网络飞线的隐藏。同样的执行快捷键“</a:t>
            </a:r>
            <a:r>
              <a:rPr lang="en-US" altLang="zh-CN" sz="1200" b="1" i="0" kern="1200" dirty="0" smtClean="0">
                <a:solidFill>
                  <a:schemeClr val="tx1"/>
                </a:solidFill>
                <a:effectLst/>
                <a:latin typeface="Arial" pitchFamily="34" charset="0"/>
                <a:ea typeface="+mn-ea"/>
                <a:cs typeface="+mn-cs"/>
              </a:rPr>
              <a:t>N”</a:t>
            </a:r>
            <a:r>
              <a:rPr lang="zh-CN" altLang="en-US" sz="1200" b="1" i="0" kern="1200" dirty="0" smtClean="0">
                <a:solidFill>
                  <a:schemeClr val="tx1"/>
                </a:solidFill>
                <a:effectLst/>
                <a:latin typeface="Arial" pitchFamily="34" charset="0"/>
                <a:ea typeface="+mn-ea"/>
                <a:cs typeface="+mn-cs"/>
              </a:rPr>
              <a:t>弹，出显示或隐藏网络飞线对话框。这时候可以选择隐藏全部网络飞线，或者隐藏部分飞线。</a:t>
            </a:r>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8</a:t>
            </a:fld>
            <a:endParaRPr lang="zh-CN" altLang="en-US" sz="1200"/>
          </a:p>
        </p:txBody>
      </p:sp>
    </p:spTree>
    <p:extLst>
      <p:ext uri="{BB962C8B-B14F-4D97-AF65-F5344CB8AC3E}">
        <p14:creationId xmlns:p14="http://schemas.microsoft.com/office/powerpoint/2010/main" val="240724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第三：可以通过快捷键</a:t>
            </a:r>
            <a:r>
              <a:rPr lang="en-US" altLang="zh-CN" sz="1200" b="0" i="0" kern="1200" dirty="0" smtClean="0">
                <a:solidFill>
                  <a:schemeClr val="tx1"/>
                </a:solidFill>
                <a:effectLst/>
                <a:latin typeface="Arial" pitchFamily="34" charset="0"/>
                <a:ea typeface="+mn-ea"/>
                <a:cs typeface="+mn-cs"/>
              </a:rPr>
              <a:t>N</a:t>
            </a:r>
            <a:r>
              <a:rPr lang="zh-CN" altLang="en-US" sz="1200" b="0" i="0" kern="1200" dirty="0" smtClean="0">
                <a:solidFill>
                  <a:schemeClr val="tx1"/>
                </a:solidFill>
                <a:effectLst/>
                <a:latin typeface="Arial" pitchFamily="34" charset="0"/>
                <a:ea typeface="+mn-ea"/>
                <a:cs typeface="+mn-cs"/>
              </a:rPr>
              <a:t>来显示和隐藏飞线</a:t>
            </a:r>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11</a:t>
            </a:fld>
            <a:endParaRPr lang="zh-CN" altLang="en-US" sz="1200"/>
          </a:p>
        </p:txBody>
      </p:sp>
    </p:spTree>
    <p:extLst>
      <p:ext uri="{BB962C8B-B14F-4D97-AF65-F5344CB8AC3E}">
        <p14:creationId xmlns:p14="http://schemas.microsoft.com/office/powerpoint/2010/main" val="3671427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dirty="0" smtClean="0"/>
              <a:t>1</a:t>
            </a:r>
            <a:r>
              <a:rPr lang="zh-CN" altLang="en-US" sz="1200" dirty="0" smtClean="0"/>
              <a:t>，阻焊层 </a:t>
            </a:r>
            <a:r>
              <a:rPr lang="en-US" altLang="zh-CN" sz="1200" dirty="0" smtClean="0">
                <a:solidFill>
                  <a:srgbClr val="FF0000"/>
                </a:solidFill>
              </a:rPr>
              <a:t>solder</a:t>
            </a:r>
            <a:r>
              <a:rPr lang="zh-CN" altLang="en-US" sz="1200" dirty="0" smtClean="0"/>
              <a:t>：是指板子上要上绿油的部分；因为它是负片输出，所以实际上有</a:t>
            </a:r>
            <a:r>
              <a:rPr lang="en-US" altLang="zh-CN" sz="1200" dirty="0" smtClean="0"/>
              <a:t>solder </a:t>
            </a:r>
            <a:r>
              <a:rPr lang="zh-CN" altLang="en-US" sz="1200" dirty="0" smtClean="0"/>
              <a:t>的部分实际效果并不上绿油，而是镀锡，呈银白色！</a:t>
            </a:r>
            <a:endParaRPr lang="en-US" altLang="zh-CN" sz="1200" dirty="0" smtClean="0"/>
          </a:p>
          <a:p>
            <a:r>
              <a:rPr lang="en-US" altLang="zh-CN" sz="1200" dirty="0" smtClean="0"/>
              <a:t>2</a:t>
            </a:r>
            <a:r>
              <a:rPr lang="zh-CN" altLang="en-US" sz="1200" dirty="0" smtClean="0"/>
              <a:t>，助焊层 </a:t>
            </a:r>
            <a:r>
              <a:rPr lang="en-US" altLang="zh-CN" sz="1200" dirty="0" smtClean="0">
                <a:solidFill>
                  <a:srgbClr val="FF0000"/>
                </a:solidFill>
              </a:rPr>
              <a:t>paste</a:t>
            </a:r>
            <a:r>
              <a:rPr lang="en-US" altLang="zh-CN" sz="1200" dirty="0" smtClean="0"/>
              <a:t> </a:t>
            </a:r>
            <a:r>
              <a:rPr lang="zh-CN" altLang="en-US" sz="1200" dirty="0" smtClean="0"/>
              <a:t>：是机器贴片时要用的，是对应所有贴片元件的焊盘的，大小与</a:t>
            </a:r>
            <a:r>
              <a:rPr lang="en-US" altLang="zh-CN" sz="1200" dirty="0" err="1" smtClean="0"/>
              <a:t>toplayer</a:t>
            </a:r>
            <a:r>
              <a:rPr lang="en-US" altLang="zh-CN" sz="1200" dirty="0" smtClean="0"/>
              <a:t> / </a:t>
            </a:r>
            <a:r>
              <a:rPr lang="en-US" altLang="zh-CN" sz="1200" dirty="0" err="1" smtClean="0"/>
              <a:t>bottomlayer</a:t>
            </a:r>
            <a:r>
              <a:rPr lang="zh-CN" altLang="en-US" sz="1200" dirty="0" smtClean="0"/>
              <a:t>层一样，是用来开钢网漏锡用的。</a:t>
            </a:r>
          </a:p>
          <a:p>
            <a:r>
              <a:rPr lang="zh-CN" altLang="en-US" sz="1200" b="0" i="0" kern="1200" dirty="0" smtClean="0">
                <a:solidFill>
                  <a:schemeClr val="tx1"/>
                </a:solidFill>
                <a:effectLst/>
                <a:latin typeface="Arial" pitchFamily="34" charset="0"/>
                <a:ea typeface="+mn-ea"/>
                <a:cs typeface="+mn-cs"/>
              </a:rPr>
              <a:t>可以这样理解：</a:t>
            </a:r>
          </a:p>
          <a:p>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，阻焊层的意思是在整片阻焊的绿油上开窗，目的是允许焊接！</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，默认情况下，没有阻焊层的区域都要上绿油！</a:t>
            </a:r>
          </a:p>
          <a:p>
            <a:endParaRPr lang="en-US" altLang="zh-CN" dirty="0" smtClean="0"/>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17</a:t>
            </a:fld>
            <a:endParaRPr lang="zh-CN" altLang="en-US" sz="1200"/>
          </a:p>
        </p:txBody>
      </p:sp>
    </p:spTree>
    <p:extLst>
      <p:ext uri="{BB962C8B-B14F-4D97-AF65-F5344CB8AC3E}">
        <p14:creationId xmlns:p14="http://schemas.microsoft.com/office/powerpoint/2010/main" val="38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t>具体步骤：</a:t>
            </a:r>
            <a:r>
              <a:rPr lang="zh-CN" altLang="en-US" dirty="0" smtClean="0"/>
              <a:t>如果你要给顶层的导线开窗，选择</a:t>
            </a:r>
            <a:r>
              <a:rPr lang="en-US" altLang="zh-CN" dirty="0" smtClean="0"/>
              <a:t>top solder</a:t>
            </a:r>
            <a:r>
              <a:rPr lang="zh-CN" altLang="en-US" dirty="0" smtClean="0"/>
              <a:t>层；如果你要给底层的导线开窗，选择</a:t>
            </a:r>
            <a:r>
              <a:rPr lang="en-US" altLang="zh-CN" dirty="0" smtClean="0"/>
              <a:t>bottom solder</a:t>
            </a:r>
            <a:r>
              <a:rPr lang="zh-CN" altLang="en-US" dirty="0" smtClean="0"/>
              <a:t>层。在菜单中选择</a:t>
            </a:r>
            <a:r>
              <a:rPr lang="en-US" altLang="zh-CN" dirty="0" smtClean="0">
                <a:solidFill>
                  <a:srgbClr val="FF0000"/>
                </a:solidFill>
              </a:rPr>
              <a:t>Place-&gt;Line</a:t>
            </a:r>
            <a:r>
              <a:rPr lang="zh-CN" altLang="en-US" dirty="0" smtClean="0"/>
              <a:t>。在你要放置的导线一端点击一下，然后按</a:t>
            </a:r>
            <a:r>
              <a:rPr lang="en-US" altLang="zh-CN" dirty="0" smtClean="0"/>
              <a:t>TAB</a:t>
            </a:r>
            <a:r>
              <a:rPr lang="zh-CN" altLang="en-US" dirty="0" smtClean="0"/>
              <a:t>键，修改线的宽度，修改为和你要开窗的导线的宽度一样，然后再</a:t>
            </a:r>
            <a:r>
              <a:rPr lang="zh-CN" altLang="en-US" dirty="0" smtClean="0">
                <a:solidFill>
                  <a:srgbClr val="FF0000"/>
                </a:solidFill>
              </a:rPr>
              <a:t>沿着开窗的导线画线</a:t>
            </a:r>
            <a:r>
              <a:rPr lang="zh-CN" altLang="en-US" dirty="0" smtClean="0"/>
              <a:t>。</a:t>
            </a:r>
          </a:p>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18</a:t>
            </a:fld>
            <a:endParaRPr lang="zh-CN" altLang="en-US" sz="1200"/>
          </a:p>
        </p:txBody>
      </p:sp>
    </p:spTree>
    <p:extLst>
      <p:ext uri="{BB962C8B-B14F-4D97-AF65-F5344CB8AC3E}">
        <p14:creationId xmlns:p14="http://schemas.microsoft.com/office/powerpoint/2010/main" val="329899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开窗是个专业术语，你可以简单的理解为“去掉绿油，把铜皮裸露”。</a:t>
            </a:r>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19</a:t>
            </a:fld>
            <a:endParaRPr lang="zh-CN" altLang="en-US" sz="1200"/>
          </a:p>
        </p:txBody>
      </p:sp>
    </p:spTree>
    <p:extLst>
      <p:ext uri="{BB962C8B-B14F-4D97-AF65-F5344CB8AC3E}">
        <p14:creationId xmlns:p14="http://schemas.microsoft.com/office/powerpoint/2010/main" val="2904915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067956AF-A8A6-4D67-A548-EF017C175EC3}" type="datetime1">
              <a:rPr lang="zh-CN" altLang="en-US" smtClean="0"/>
              <a:pPr/>
              <a:t>2019/3/12</a:t>
            </a:fld>
            <a:endParaRPr lang="zh-CN" altLang="en-US" sz="1200"/>
          </a:p>
        </p:txBody>
      </p:sp>
      <p:sp>
        <p:nvSpPr>
          <p:cNvPr id="5" name="灯片编号占位符 4"/>
          <p:cNvSpPr>
            <a:spLocks noGrp="1"/>
          </p:cNvSpPr>
          <p:nvPr>
            <p:ph type="sldNum" sz="quarter" idx="11"/>
          </p:nvPr>
        </p:nvSpPr>
        <p:spPr/>
        <p:txBody>
          <a:bodyPr/>
          <a:lstStyle/>
          <a:p>
            <a:fld id="{CC0F2A08-8E27-4892-AE1C-6C990F3A8895}" type="slidenum">
              <a:rPr lang="zh-CN" altLang="en-US" smtClean="0"/>
              <a:pPr/>
              <a:t>20</a:t>
            </a:fld>
            <a:endParaRPr lang="zh-CN" altLang="en-US" sz="1200"/>
          </a:p>
        </p:txBody>
      </p:sp>
    </p:spTree>
    <p:extLst>
      <p:ext uri="{BB962C8B-B14F-4D97-AF65-F5344CB8AC3E}">
        <p14:creationId xmlns:p14="http://schemas.microsoft.com/office/powerpoint/2010/main" val="121504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8" name="文本框 7"/>
          <p:cNvSpPr txBox="1"/>
          <p:nvPr userDrawn="1"/>
        </p:nvSpPr>
        <p:spPr>
          <a:xfrm>
            <a:off x="540668" y="6309320"/>
            <a:ext cx="8062664" cy="523220"/>
          </a:xfrm>
          <a:prstGeom prst="rect">
            <a:avLst/>
          </a:prstGeom>
          <a:noFill/>
        </p:spPr>
        <p:txBody>
          <a:bodyPr wrap="square" rtlCol="0">
            <a:spAutoFit/>
          </a:bodyPr>
          <a:lstStyle/>
          <a:p>
            <a:pPr algn="ctr"/>
            <a:r>
              <a:rPr lang="zh-CN" altLang="en-US" sz="2800" b="1" dirty="0" smtClean="0">
                <a:solidFill>
                  <a:srgbClr val="2456A8"/>
                </a:solidFill>
              </a:rPr>
              <a:t>天府电子工作室</a:t>
            </a:r>
            <a:endParaRPr lang="zh-CN" altLang="en-US" sz="2800" b="1" dirty="0">
              <a:solidFill>
                <a:srgbClr val="F20000"/>
              </a:solidFill>
            </a:endParaRPr>
          </a:p>
        </p:txBody>
      </p:sp>
      <p:sp>
        <p:nvSpPr>
          <p:cNvPr id="4" name="标题 3"/>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273467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0794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5089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 name="文本框 3"/>
          <p:cNvSpPr txBox="1"/>
          <p:nvPr userDrawn="1"/>
        </p:nvSpPr>
        <p:spPr>
          <a:xfrm>
            <a:off x="4860032" y="6525344"/>
            <a:ext cx="184731" cy="369332"/>
          </a:xfrm>
          <a:prstGeom prst="rect">
            <a:avLst/>
          </a:prstGeom>
          <a:noFill/>
        </p:spPr>
        <p:txBody>
          <a:bodyPr wrap="none" rtlCol="0">
            <a:sp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725" r:id="rId1"/>
    <p:sldLayoutId id="2147483737" r:id="rId2"/>
    <p:sldLayoutId id="2147483736" r:id="rId3"/>
  </p:sldLayoutIdLst>
  <p:timing>
    <p:tnLst>
      <p:par>
        <p:cTn id="1" dur="indefinite" restart="never" nodeType="tmRoot"/>
      </p:par>
    </p:tnLst>
  </p:timing>
  <p:txStyles>
    <p:titleStyle>
      <a:lvl1pPr marL="914400" indent="-914400" algn="ctr" defTabSz="0" rtl="0" eaLnBrk="0" fontAlgn="base" hangingPunct="0">
        <a:spcBef>
          <a:spcPct val="0"/>
        </a:spcBef>
        <a:spcAft>
          <a:spcPct val="0"/>
        </a:spcAft>
        <a:defRPr sz="4400">
          <a:solidFill>
            <a:schemeClr val="tx1"/>
          </a:solidFill>
          <a:latin typeface="+mj-lt"/>
          <a:ea typeface="+mj-ea"/>
          <a:cs typeface="+mj-cs"/>
          <a:sym typeface="Century Gothic" pitchFamily="34" charset="0"/>
        </a:defRPr>
      </a:lvl1pPr>
      <a:lvl2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2pPr>
      <a:lvl3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3pPr>
      <a:lvl4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4pPr>
      <a:lvl5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5pPr>
      <a:lvl6pPr marL="13716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6pPr>
      <a:lvl7pPr marL="18288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7pPr>
      <a:lvl8pPr marL="22860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8pPr>
      <a:lvl9pPr marL="27432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9pPr>
    </p:titleStyle>
    <p:bodyStyle>
      <a:lvl1pPr marL="342900" indent="-342900" algn="l" defTabSz="0"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entury Gothic" pitchFamily="34" charset="0"/>
        </a:defRPr>
      </a:lvl1pPr>
      <a:lvl2pPr marL="742950" indent="-285750" algn="l" defTabSz="0" rtl="0" eaLnBrk="0" fontAlgn="base" hangingPunct="0">
        <a:spcBef>
          <a:spcPct val="20000"/>
        </a:spcBef>
        <a:spcAft>
          <a:spcPct val="0"/>
        </a:spcAft>
        <a:buFont typeface="Arial" pitchFamily="34" charset="0"/>
        <a:buChar char="–"/>
        <a:defRPr sz="2800">
          <a:solidFill>
            <a:schemeClr val="tx1"/>
          </a:solidFill>
          <a:latin typeface="+mn-lt"/>
          <a:ea typeface="+mn-ea"/>
          <a:sym typeface="Century Gothic" pitchFamily="34" charset="0"/>
        </a:defRPr>
      </a:lvl2pPr>
      <a:lvl3pPr marL="1143000" indent="-228600" algn="l" defTabSz="0" rtl="0" eaLnBrk="0" fontAlgn="base" hangingPunct="0">
        <a:spcBef>
          <a:spcPct val="20000"/>
        </a:spcBef>
        <a:spcAft>
          <a:spcPct val="0"/>
        </a:spcAft>
        <a:buFont typeface="Arial" pitchFamily="34" charset="0"/>
        <a:buChar char="•"/>
        <a:defRPr sz="2400">
          <a:solidFill>
            <a:schemeClr val="tx1"/>
          </a:solidFill>
          <a:latin typeface="+mn-lt"/>
          <a:ea typeface="+mn-ea"/>
          <a:sym typeface="Century Gothic" pitchFamily="34" charset="0"/>
        </a:defRPr>
      </a:lvl3pPr>
      <a:lvl4pPr marL="1600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4pPr>
      <a:lvl5pPr marL="20574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entury Gothic"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baidu.com/s?wd=%E5%85%83%E4%BB%B6&amp;tn=24004469_oem_dg&amp;rsv_dl=gh_pl_sl_cs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baidu.com/s?wd=Backspace&amp;tn=24004469_oem_dg&amp;rsv_dl=gh_pl_sl_csd"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039032" y="5805264"/>
            <a:ext cx="2841171" cy="553998"/>
          </a:xfrm>
          <a:prstGeom prst="rect">
            <a:avLst/>
          </a:prstGeom>
          <a:noFill/>
        </p:spPr>
        <p:txBody>
          <a:bodyPr wrap="square" rtlCol="0">
            <a:spAutoFit/>
          </a:bodyPr>
          <a:lstStyle/>
          <a:p>
            <a:pPr algn="ctr"/>
            <a:r>
              <a:rPr lang="en-US" altLang="zh-CN" sz="3000" b="1" dirty="0" smtClean="0"/>
              <a:t>2019.01.12</a:t>
            </a:r>
            <a:endParaRPr lang="zh-CN" altLang="en-US" sz="3000" b="1" dirty="0"/>
          </a:p>
        </p:txBody>
      </p:sp>
      <p:sp>
        <p:nvSpPr>
          <p:cNvPr id="5" name="标题 1"/>
          <p:cNvSpPr txBox="1">
            <a:spLocks/>
          </p:cNvSpPr>
          <p:nvPr/>
        </p:nvSpPr>
        <p:spPr>
          <a:xfrm>
            <a:off x="21061" y="1526281"/>
            <a:ext cx="9127654" cy="845525"/>
          </a:xfrm>
          <a:prstGeom prst="rect">
            <a:avLst/>
          </a:prstGeom>
        </p:spPr>
        <p:txBody>
          <a:bodyPr>
            <a:noAutofit/>
          </a:bodyPr>
          <a:lstStyle>
            <a:lvl1pPr marL="914400" indent="-914400" algn="ctr" defTabSz="0" rtl="0" eaLnBrk="0" fontAlgn="base" hangingPunct="0">
              <a:spcBef>
                <a:spcPct val="0"/>
              </a:spcBef>
              <a:spcAft>
                <a:spcPct val="0"/>
              </a:spcAft>
              <a:defRPr sz="4400">
                <a:solidFill>
                  <a:schemeClr val="tx1"/>
                </a:solidFill>
                <a:latin typeface="+mj-lt"/>
                <a:ea typeface="+mj-ea"/>
                <a:cs typeface="+mj-cs"/>
                <a:sym typeface="Century Gothic" pitchFamily="34" charset="0"/>
              </a:defRPr>
            </a:lvl1pPr>
            <a:lvl2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2pPr>
            <a:lvl3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3pPr>
            <a:lvl4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4pPr>
            <a:lvl5pPr marL="9144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5pPr>
            <a:lvl6pPr marL="13716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6pPr>
            <a:lvl7pPr marL="18288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7pPr>
            <a:lvl8pPr marL="22860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8pPr>
            <a:lvl9pPr marL="2743200" indent="-914400" algn="ctr" defTabSz="0" rtl="0" eaLnBrk="0" fontAlgn="base" hangingPunct="0">
              <a:spcBef>
                <a:spcPct val="0"/>
              </a:spcBef>
              <a:spcAft>
                <a:spcPct val="0"/>
              </a:spcAft>
              <a:defRPr sz="4400">
                <a:solidFill>
                  <a:schemeClr val="tx1"/>
                </a:solidFill>
                <a:latin typeface="Century Gothic" pitchFamily="34" charset="0"/>
                <a:ea typeface="幼圆" pitchFamily="49" charset="-122"/>
                <a:sym typeface="Century Gothic" pitchFamily="34" charset="0"/>
              </a:defRPr>
            </a:lvl9pPr>
          </a:lstStyle>
          <a:p>
            <a:pPr>
              <a:buFontTx/>
            </a:pPr>
            <a:r>
              <a:rPr lang="zh-CN" altLang="en-US" kern="0" dirty="0" smtClean="0">
                <a:solidFill>
                  <a:srgbClr val="FF0000"/>
                </a:solidFill>
                <a:latin typeface="隶书" panose="02010509060101010101" pitchFamily="49" charset="-122"/>
                <a:ea typeface="隶书" panose="02010509060101010101" pitchFamily="49" charset="-122"/>
              </a:rPr>
              <a:t>报告主题：</a:t>
            </a:r>
            <a:r>
              <a:rPr lang="en-US" altLang="zh-CN" sz="4000" kern="0" dirty="0" err="1" smtClean="0">
                <a:solidFill>
                  <a:srgbClr val="FF0000"/>
                </a:solidFill>
                <a:latin typeface="Arial" panose="020B0604020202020204" pitchFamily="34" charset="0"/>
                <a:ea typeface="隶书" panose="02010509060101010101" pitchFamily="49" charset="-122"/>
                <a:cs typeface="Arial" panose="020B0604020202020204" pitchFamily="34" charset="0"/>
              </a:rPr>
              <a:t>Altium</a:t>
            </a:r>
            <a:r>
              <a:rPr lang="en-US" altLang="zh-CN" sz="4000" kern="0" dirty="0" smtClean="0">
                <a:solidFill>
                  <a:srgbClr val="FF0000"/>
                </a:solidFill>
                <a:latin typeface="Arial" panose="020B0604020202020204" pitchFamily="34" charset="0"/>
                <a:ea typeface="隶书" panose="02010509060101010101" pitchFamily="49" charset="-122"/>
                <a:cs typeface="Arial" panose="020B0604020202020204" pitchFamily="34" charset="0"/>
              </a:rPr>
              <a:t> Designer</a:t>
            </a:r>
            <a:r>
              <a:rPr lang="zh-CN" altLang="en-US" sz="4000" kern="0" dirty="0" smtClean="0">
                <a:solidFill>
                  <a:srgbClr val="FF0000"/>
                </a:solidFill>
                <a:latin typeface="Arial" panose="020B0604020202020204" pitchFamily="34" charset="0"/>
                <a:ea typeface="隶书" panose="02010509060101010101" pitchFamily="49" charset="-122"/>
                <a:cs typeface="Arial" panose="020B0604020202020204" pitchFamily="34" charset="0"/>
              </a:rPr>
              <a:t>常用</a:t>
            </a:r>
            <a:r>
              <a:rPr lang="zh-CN" altLang="en-US" sz="4000" kern="0" dirty="0" smtClean="0">
                <a:solidFill>
                  <a:srgbClr val="FF0000"/>
                </a:solidFill>
                <a:latin typeface="Arial" panose="020B0604020202020204" pitchFamily="34" charset="0"/>
                <a:ea typeface="隶书" panose="02010509060101010101" pitchFamily="49" charset="-122"/>
                <a:cs typeface="Arial" panose="020B0604020202020204" pitchFamily="34" charset="0"/>
              </a:rPr>
              <a:t>技巧</a:t>
            </a:r>
            <a:endParaRPr lang="en-US" altLang="zh-CN" sz="4000" kern="0" dirty="0" smtClean="0">
              <a:solidFill>
                <a:srgbClr val="FF0000"/>
              </a:solidFill>
              <a:latin typeface="Arial" panose="020B0604020202020204" pitchFamily="34" charset="0"/>
              <a:ea typeface="隶书" panose="02010509060101010101" pitchFamily="49" charset="-122"/>
              <a:cs typeface="Arial" panose="020B0604020202020204" pitchFamily="34" charset="0"/>
            </a:endParaRPr>
          </a:p>
        </p:txBody>
      </p:sp>
      <p:sp>
        <p:nvSpPr>
          <p:cNvPr id="2" name="矩形 1"/>
          <p:cNvSpPr/>
          <p:nvPr/>
        </p:nvSpPr>
        <p:spPr>
          <a:xfrm>
            <a:off x="3723678" y="2371806"/>
            <a:ext cx="1471878" cy="707886"/>
          </a:xfrm>
          <a:prstGeom prst="rect">
            <a:avLst/>
          </a:prstGeom>
        </p:spPr>
        <p:txBody>
          <a:bodyPr wrap="none">
            <a:spAutoFit/>
          </a:bodyPr>
          <a:lstStyle/>
          <a:p>
            <a:pPr>
              <a:buFontTx/>
            </a:pPr>
            <a:r>
              <a:rPr lang="zh-CN" altLang="en-US" sz="4000" b="1" dirty="0">
                <a:solidFill>
                  <a:srgbClr val="FF0000"/>
                </a:solidFill>
                <a:latin typeface="隶书" panose="02010509060101010101" pitchFamily="49" charset="-122"/>
                <a:ea typeface="隶书" panose="02010509060101010101" pitchFamily="49" charset="-122"/>
              </a:rPr>
              <a:t> 刘强</a:t>
            </a:r>
            <a:endParaRPr lang="zh-CN" altLang="en-US" sz="4000" b="1" kern="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83571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img-blog.csdn.net/20180109163641305?watermark/2/text/aHR0cDovL2Jsb2cuY3Nkbi5uZXQvbHdjbHdjMzIzMg==/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8960996"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65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16632"/>
            <a:ext cx="7344816" cy="461665"/>
          </a:xfrm>
          <a:prstGeom prst="rect">
            <a:avLst/>
          </a:prstGeom>
        </p:spPr>
        <p:txBody>
          <a:bodyPr wrap="square">
            <a:spAutoFit/>
          </a:bodyPr>
          <a:lstStyle/>
          <a:p>
            <a:pPr algn="ctr"/>
            <a:r>
              <a:rPr lang="en-US" altLang="zh-CN" sz="2400" b="1" dirty="0" err="1">
                <a:solidFill>
                  <a:srgbClr val="333333"/>
                </a:solidFill>
                <a:latin typeface="Microsoft YaHei" panose="020B0503020204020204" pitchFamily="34" charset="-122"/>
                <a:ea typeface="Microsoft YaHei" panose="020B0503020204020204" pitchFamily="34" charset="-122"/>
              </a:rPr>
              <a:t>Altium</a:t>
            </a:r>
            <a:r>
              <a:rPr lang="en-US" altLang="zh-CN" sz="2400" b="1" dirty="0">
                <a:solidFill>
                  <a:srgbClr val="333333"/>
                </a:solidFill>
                <a:latin typeface="Microsoft YaHei" panose="020B0503020204020204" pitchFamily="34" charset="-122"/>
                <a:ea typeface="Microsoft YaHei" panose="020B0503020204020204" pitchFamily="34" charset="-122"/>
              </a:rPr>
              <a:t> Designer</a:t>
            </a:r>
            <a:r>
              <a:rPr lang="zh-CN" altLang="en-US" sz="2400" b="1" dirty="0">
                <a:solidFill>
                  <a:srgbClr val="333333"/>
                </a:solidFill>
                <a:latin typeface="Microsoft YaHei" panose="020B0503020204020204" pitchFamily="34" charset="-122"/>
                <a:ea typeface="Microsoft YaHei" panose="020B0503020204020204" pitchFamily="34" charset="-122"/>
              </a:rPr>
              <a:t>飞线</a:t>
            </a:r>
            <a:r>
              <a:rPr lang="en-US" altLang="zh-CN" sz="2400" b="1" dirty="0">
                <a:solidFill>
                  <a:srgbClr val="333333"/>
                </a:solidFill>
                <a:latin typeface="Microsoft YaHei" panose="020B0503020204020204" pitchFamily="34" charset="-122"/>
                <a:ea typeface="Microsoft YaHei" panose="020B0503020204020204" pitchFamily="34" charset="-122"/>
              </a:rPr>
              <a:t>(</a:t>
            </a:r>
            <a:r>
              <a:rPr lang="zh-CN" altLang="en-US" sz="2400" b="1" dirty="0">
                <a:solidFill>
                  <a:srgbClr val="333333"/>
                </a:solidFill>
                <a:latin typeface="Microsoft YaHei" panose="020B0503020204020204" pitchFamily="34" charset="-122"/>
                <a:ea typeface="Microsoft YaHei" panose="020B0503020204020204" pitchFamily="34" charset="-122"/>
              </a:rPr>
              <a:t>未连接线</a:t>
            </a:r>
            <a:r>
              <a:rPr lang="en-US" altLang="zh-CN" sz="2400" b="1" dirty="0">
                <a:solidFill>
                  <a:srgbClr val="333333"/>
                </a:solidFill>
                <a:latin typeface="Microsoft YaHei" panose="020B0503020204020204" pitchFamily="34" charset="-122"/>
                <a:ea typeface="Microsoft YaHei" panose="020B0503020204020204" pitchFamily="34" charset="-122"/>
              </a:rPr>
              <a:t>)</a:t>
            </a:r>
            <a:r>
              <a:rPr lang="zh-CN" altLang="en-US" sz="2400" b="1" dirty="0">
                <a:solidFill>
                  <a:srgbClr val="333333"/>
                </a:solidFill>
                <a:latin typeface="Microsoft YaHei" panose="020B0503020204020204" pitchFamily="34" charset="-122"/>
                <a:ea typeface="Microsoft YaHei" panose="020B0503020204020204" pitchFamily="34" charset="-122"/>
              </a:rPr>
              <a:t>不显示的解决方法</a:t>
            </a:r>
            <a:endParaRPr lang="zh-CN" altLang="en-US" sz="2400" b="1" i="0" dirty="0">
              <a:solidFill>
                <a:srgbClr val="333333"/>
              </a:solidFill>
              <a:effectLst/>
              <a:latin typeface="Microsoft YaHei" panose="020B0503020204020204" pitchFamily="34" charset="-122"/>
              <a:ea typeface="Microsoft YaHei" panose="020B0503020204020204" pitchFamily="34" charset="-122"/>
            </a:endParaRPr>
          </a:p>
        </p:txBody>
      </p:sp>
      <p:sp>
        <p:nvSpPr>
          <p:cNvPr id="3" name="矩形 2"/>
          <p:cNvSpPr/>
          <p:nvPr/>
        </p:nvSpPr>
        <p:spPr>
          <a:xfrm>
            <a:off x="251520" y="611396"/>
            <a:ext cx="4371966" cy="369332"/>
          </a:xfrm>
          <a:prstGeom prst="rect">
            <a:avLst/>
          </a:prstGeom>
        </p:spPr>
        <p:txBody>
          <a:bodyPr wrap="none">
            <a:spAutoFit/>
          </a:bodyPr>
          <a:lstStyle/>
          <a:p>
            <a:r>
              <a:rPr lang="zh-CN" altLang="en-US" dirty="0">
                <a:solidFill>
                  <a:srgbClr val="FF0000"/>
                </a:solidFill>
              </a:rPr>
              <a:t>第一：</a:t>
            </a:r>
            <a:r>
              <a:rPr lang="zh-CN" altLang="en-US" dirty="0" smtClean="0">
                <a:solidFill>
                  <a:srgbClr val="FF0000"/>
                </a:solidFill>
                <a:latin typeface="Microsoft YaHei" panose="020B0503020204020204" pitchFamily="34" charset="-122"/>
                <a:ea typeface="Microsoft YaHei" panose="020B0503020204020204" pitchFamily="34" charset="-122"/>
              </a:rPr>
              <a:t>按</a:t>
            </a:r>
            <a:r>
              <a:rPr lang="zh-CN" altLang="en-US" dirty="0">
                <a:solidFill>
                  <a:srgbClr val="FF0000"/>
                </a:solidFill>
                <a:latin typeface="Microsoft YaHei" panose="020B0503020204020204" pitchFamily="34" charset="-122"/>
                <a:ea typeface="Microsoft YaHei" panose="020B0503020204020204" pitchFamily="34" charset="-122"/>
              </a:rPr>
              <a:t>“</a:t>
            </a:r>
            <a:r>
              <a:rPr lang="en-US" altLang="zh-CN" dirty="0">
                <a:solidFill>
                  <a:srgbClr val="FF0000"/>
                </a:solidFill>
                <a:latin typeface="Microsoft YaHei" panose="020B0503020204020204" pitchFamily="34" charset="-122"/>
                <a:ea typeface="Microsoft YaHei" panose="020B0503020204020204" pitchFamily="34" charset="-122"/>
              </a:rPr>
              <a:t>L”</a:t>
            </a:r>
            <a:r>
              <a:rPr lang="zh-CN" altLang="en-US" dirty="0">
                <a:solidFill>
                  <a:srgbClr val="FF0000"/>
                </a:solidFill>
                <a:latin typeface="Microsoft YaHei" panose="020B0503020204020204" pitchFamily="34" charset="-122"/>
                <a:ea typeface="Microsoft YaHei" panose="020B0503020204020204" pitchFamily="34" charset="-122"/>
              </a:rPr>
              <a:t>进入</a:t>
            </a:r>
            <a:r>
              <a:rPr lang="en-US" altLang="zh-CN" dirty="0">
                <a:solidFill>
                  <a:srgbClr val="FF0000"/>
                </a:solidFill>
                <a:latin typeface="Microsoft YaHei" panose="020B0503020204020204" pitchFamily="34" charset="-122"/>
                <a:ea typeface="Microsoft YaHei" panose="020B0503020204020204" pitchFamily="34" charset="-122"/>
              </a:rPr>
              <a:t>View Configurations</a:t>
            </a:r>
            <a:endParaRPr lang="zh-CN" altLang="en-US" dirty="0">
              <a:solidFill>
                <a:srgbClr val="FF0000"/>
              </a:solidFill>
            </a:endParaRPr>
          </a:p>
        </p:txBody>
      </p:sp>
      <p:pic>
        <p:nvPicPr>
          <p:cNvPr id="1026" name="Picture 2" descr="https://img-blog.csdn.net/20171128122937095?watermark/2/text/aHR0cDovL2Jsb2cuY3Nkbi5uZXQvcWxleGNlbA==/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80728"/>
            <a:ext cx="6154572" cy="424847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51520" y="5229201"/>
            <a:ext cx="5040560" cy="369332"/>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要确保</a:t>
            </a:r>
            <a:r>
              <a:rPr lang="en-US" altLang="zh-CN" dirty="0">
                <a:solidFill>
                  <a:srgbClr val="4F4F4F"/>
                </a:solidFill>
                <a:latin typeface="Microsoft YaHei" panose="020B0503020204020204" pitchFamily="34" charset="-122"/>
                <a:ea typeface="Microsoft YaHei" panose="020B0503020204020204" pitchFamily="34" charset="-122"/>
              </a:rPr>
              <a:t>Default Color for New Nets</a:t>
            </a:r>
            <a:r>
              <a:rPr lang="zh-CN" altLang="en-US" dirty="0">
                <a:solidFill>
                  <a:srgbClr val="4F4F4F"/>
                </a:solidFill>
                <a:latin typeface="Microsoft YaHei" panose="020B0503020204020204" pitchFamily="34" charset="-122"/>
                <a:ea typeface="Microsoft YaHei" panose="020B0503020204020204" pitchFamily="34" charset="-122"/>
              </a:rPr>
              <a:t>是勾上的。</a:t>
            </a:r>
            <a:endParaRPr lang="zh-CN" altLang="en-US" dirty="0"/>
          </a:p>
        </p:txBody>
      </p:sp>
      <p:sp>
        <p:nvSpPr>
          <p:cNvPr id="5" name="矩形 4"/>
          <p:cNvSpPr/>
          <p:nvPr/>
        </p:nvSpPr>
        <p:spPr>
          <a:xfrm>
            <a:off x="142772" y="5631853"/>
            <a:ext cx="4480714" cy="369332"/>
          </a:xfrm>
          <a:prstGeom prst="rect">
            <a:avLst/>
          </a:prstGeom>
        </p:spPr>
        <p:txBody>
          <a:bodyPr wrap="none">
            <a:spAutoFit/>
          </a:bodyPr>
          <a:lstStyle/>
          <a:p>
            <a:r>
              <a:rPr lang="zh-CN" altLang="en-US" dirty="0" smtClean="0">
                <a:solidFill>
                  <a:srgbClr val="FF0000"/>
                </a:solidFill>
              </a:rPr>
              <a:t>第</a:t>
            </a:r>
            <a:r>
              <a:rPr lang="zh-CN" altLang="en-US" dirty="0">
                <a:solidFill>
                  <a:srgbClr val="FF0000"/>
                </a:solidFill>
              </a:rPr>
              <a:t>二</a:t>
            </a:r>
            <a:r>
              <a:rPr lang="zh-CN" altLang="en-US" dirty="0" smtClean="0">
                <a:solidFill>
                  <a:srgbClr val="FF0000"/>
                </a:solidFill>
              </a:rPr>
              <a:t>：</a:t>
            </a:r>
            <a:r>
              <a:rPr lang="zh-CN" altLang="en-US" dirty="0">
                <a:solidFill>
                  <a:srgbClr val="FF0000"/>
                </a:solidFill>
              </a:rPr>
              <a:t>可以通过快捷键</a:t>
            </a:r>
            <a:r>
              <a:rPr lang="en-US" altLang="zh-CN" dirty="0">
                <a:solidFill>
                  <a:srgbClr val="FF0000"/>
                </a:solidFill>
              </a:rPr>
              <a:t>N</a:t>
            </a:r>
            <a:r>
              <a:rPr lang="zh-CN" altLang="en-US" dirty="0">
                <a:solidFill>
                  <a:srgbClr val="FF0000"/>
                </a:solidFill>
              </a:rPr>
              <a:t>来显示和隐藏飞线</a:t>
            </a:r>
          </a:p>
        </p:txBody>
      </p:sp>
      <p:pic>
        <p:nvPicPr>
          <p:cNvPr id="7" name="图片 6"/>
          <p:cNvPicPr>
            <a:picLocks noChangeAspect="1"/>
          </p:cNvPicPr>
          <p:nvPr/>
        </p:nvPicPr>
        <p:blipFill rotWithShape="1">
          <a:blip r:embed="rId4"/>
          <a:srcRect b="22689"/>
          <a:stretch/>
        </p:blipFill>
        <p:spPr>
          <a:xfrm>
            <a:off x="4630180" y="5639606"/>
            <a:ext cx="3448050" cy="1008849"/>
          </a:xfrm>
          <a:prstGeom prst="rect">
            <a:avLst/>
          </a:prstGeom>
        </p:spPr>
      </p:pic>
    </p:spTree>
    <p:extLst>
      <p:ext uri="{BB962C8B-B14F-4D97-AF65-F5344CB8AC3E}">
        <p14:creationId xmlns:p14="http://schemas.microsoft.com/office/powerpoint/2010/main" val="468743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843213" y="5013325"/>
            <a:ext cx="3816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按“</a:t>
            </a:r>
            <a:r>
              <a:rPr lang="en-US" altLang="zh-CN" sz="3200"/>
              <a:t>2”</a:t>
            </a:r>
            <a:r>
              <a:rPr lang="zh-CN" altLang="en-US" sz="3200"/>
              <a:t>出现二维图</a:t>
            </a:r>
          </a:p>
          <a:p>
            <a:pPr>
              <a:spcBef>
                <a:spcPct val="50000"/>
              </a:spcBef>
            </a:pPr>
            <a:r>
              <a:rPr lang="zh-CN" altLang="en-US" sz="3200"/>
              <a:t>按“</a:t>
            </a:r>
            <a:r>
              <a:rPr lang="en-US" altLang="zh-CN" sz="3200"/>
              <a:t>3”</a:t>
            </a:r>
            <a:r>
              <a:rPr lang="zh-CN" altLang="en-US" sz="3200"/>
              <a:t>出现三维图</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32656"/>
            <a:ext cx="6734175" cy="4467225"/>
          </a:xfrm>
          <a:prstGeom prst="rect">
            <a:avLst/>
          </a:prstGeom>
        </p:spPr>
      </p:pic>
    </p:spTree>
    <p:extLst>
      <p:ext uri="{BB962C8B-B14F-4D97-AF65-F5344CB8AC3E}">
        <p14:creationId xmlns:p14="http://schemas.microsoft.com/office/powerpoint/2010/main" val="2356945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6672"/>
            <a:ext cx="9144000" cy="646331"/>
          </a:xfrm>
          <a:prstGeom prst="rect">
            <a:avLst/>
          </a:prstGeom>
        </p:spPr>
        <p:txBody>
          <a:bodyPr wrap="square">
            <a:spAutoFit/>
          </a:bodyPr>
          <a:lstStyle/>
          <a:p>
            <a:pPr algn="ctr"/>
            <a:r>
              <a:rPr lang="en-US" altLang="zh-CN" sz="3600" b="1" dirty="0">
                <a:solidFill>
                  <a:srgbClr val="333333"/>
                </a:solidFill>
                <a:latin typeface="Microsoft YaHei" panose="020B0503020204020204" pitchFamily="34" charset="-122"/>
                <a:ea typeface="Microsoft YaHei" panose="020B0503020204020204" pitchFamily="34" charset="-122"/>
              </a:rPr>
              <a:t>AD</a:t>
            </a:r>
            <a:r>
              <a:rPr lang="zh-CN" altLang="en-US" sz="3600" b="1" dirty="0">
                <a:solidFill>
                  <a:srgbClr val="333333"/>
                </a:solidFill>
                <a:latin typeface="Microsoft YaHei" panose="020B0503020204020204" pitchFamily="34" charset="-122"/>
                <a:ea typeface="Microsoft YaHei" panose="020B0503020204020204" pitchFamily="34" charset="-122"/>
              </a:rPr>
              <a:t>画</a:t>
            </a:r>
            <a:r>
              <a:rPr lang="en-US" altLang="zh-CN" sz="3600" b="1" dirty="0">
                <a:solidFill>
                  <a:srgbClr val="333333"/>
                </a:solidFill>
                <a:latin typeface="Microsoft YaHei" panose="020B0503020204020204" pitchFamily="34" charset="-122"/>
                <a:ea typeface="Microsoft YaHei" panose="020B0503020204020204" pitchFamily="34" charset="-122"/>
              </a:rPr>
              <a:t>PCB</a:t>
            </a:r>
            <a:r>
              <a:rPr lang="zh-CN" altLang="en-US" sz="3600" b="1" dirty="0">
                <a:solidFill>
                  <a:srgbClr val="333333"/>
                </a:solidFill>
                <a:latin typeface="Microsoft YaHei" panose="020B0503020204020204" pitchFamily="34" charset="-122"/>
                <a:ea typeface="Microsoft YaHei" panose="020B0503020204020204" pitchFamily="34" charset="-122"/>
              </a:rPr>
              <a:t>时，焊盘上出现白圈，解决</a:t>
            </a:r>
            <a:r>
              <a:rPr lang="zh-CN" altLang="en-US" sz="3600" b="1" dirty="0" smtClean="0">
                <a:solidFill>
                  <a:srgbClr val="333333"/>
                </a:solidFill>
                <a:latin typeface="Microsoft YaHei" panose="020B0503020204020204" pitchFamily="34" charset="-122"/>
                <a:ea typeface="Microsoft YaHei" panose="020B0503020204020204" pitchFamily="34" charset="-122"/>
              </a:rPr>
              <a:t>办法</a:t>
            </a:r>
            <a:endParaRPr lang="zh-CN" altLang="en-US" sz="3600" b="1" i="0" dirty="0">
              <a:solidFill>
                <a:srgbClr val="333333"/>
              </a:solidFill>
              <a:effectLst/>
              <a:latin typeface="Microsoft YaHei" panose="020B0503020204020204" pitchFamily="34" charset="-122"/>
              <a:ea typeface="Microsoft YaHei" panose="020B0503020204020204" pitchFamily="34" charset="-122"/>
            </a:endParaRPr>
          </a:p>
        </p:txBody>
      </p:sp>
      <p:sp>
        <p:nvSpPr>
          <p:cNvPr id="3" name="矩形 2"/>
          <p:cNvSpPr/>
          <p:nvPr/>
        </p:nvSpPr>
        <p:spPr>
          <a:xfrm>
            <a:off x="179512" y="2204864"/>
            <a:ext cx="8748464" cy="3108543"/>
          </a:xfrm>
          <a:prstGeom prst="rect">
            <a:avLst/>
          </a:prstGeom>
        </p:spPr>
        <p:txBody>
          <a:bodyPr wrap="square">
            <a:spAutoFit/>
          </a:bodyPr>
          <a:lstStyle/>
          <a:p>
            <a:r>
              <a:rPr lang="zh-CN" altLang="en-US" sz="2800" dirty="0" smtClean="0">
                <a:solidFill>
                  <a:srgbClr val="4F4F4F"/>
                </a:solidFill>
                <a:latin typeface="Microsoft YaHei" panose="020B0503020204020204" pitchFamily="34" charset="-122"/>
                <a:ea typeface="Microsoft YaHei" panose="020B0503020204020204" pitchFamily="34" charset="-122"/>
              </a:rPr>
              <a:t>有</a:t>
            </a:r>
            <a:r>
              <a:rPr lang="zh-CN" altLang="en-US" sz="2800" dirty="0">
                <a:solidFill>
                  <a:srgbClr val="4F4F4F"/>
                </a:solidFill>
                <a:latin typeface="Microsoft YaHei" panose="020B0503020204020204" pitchFamily="34" charset="-122"/>
                <a:ea typeface="Microsoft YaHei" panose="020B0503020204020204" pitchFamily="34" charset="-122"/>
              </a:rPr>
              <a:t>的小电路图，懒得画原理图，导入网络表。直接在</a:t>
            </a:r>
            <a:r>
              <a:rPr lang="en-US" altLang="zh-CN" sz="2800" dirty="0">
                <a:solidFill>
                  <a:srgbClr val="4F4F4F"/>
                </a:solidFill>
                <a:latin typeface="Microsoft YaHei" panose="020B0503020204020204" pitchFamily="34" charset="-122"/>
                <a:ea typeface="Microsoft YaHei" panose="020B0503020204020204" pitchFamily="34" charset="-122"/>
              </a:rPr>
              <a:t>PCB</a:t>
            </a:r>
            <a:r>
              <a:rPr lang="zh-CN" altLang="en-US" sz="2800" dirty="0">
                <a:solidFill>
                  <a:srgbClr val="4F4F4F"/>
                </a:solidFill>
                <a:latin typeface="Microsoft YaHei" panose="020B0503020204020204" pitchFamily="34" charset="-122"/>
                <a:ea typeface="Microsoft YaHei" panose="020B0503020204020204" pitchFamily="34" charset="-122"/>
              </a:rPr>
              <a:t>中画时，元件使用“</a:t>
            </a:r>
            <a:r>
              <a:rPr lang="en-US" altLang="zh-CN" sz="2800" dirty="0">
                <a:solidFill>
                  <a:srgbClr val="4F4F4F"/>
                </a:solidFill>
                <a:latin typeface="Microsoft YaHei" panose="020B0503020204020204" pitchFamily="34" charset="-122"/>
                <a:ea typeface="Microsoft YaHei" panose="020B0503020204020204" pitchFamily="34" charset="-122"/>
              </a:rPr>
              <a:t>P+L”</a:t>
            </a:r>
            <a:r>
              <a:rPr lang="zh-CN" altLang="en-US" sz="2800" dirty="0">
                <a:solidFill>
                  <a:srgbClr val="4F4F4F"/>
                </a:solidFill>
                <a:latin typeface="Microsoft YaHei" panose="020B0503020204020204" pitchFamily="34" charset="-122"/>
                <a:ea typeface="Microsoft YaHei" panose="020B0503020204020204" pitchFamily="34" charset="-122"/>
              </a:rPr>
              <a:t>键连线后，焊盘上就出现白圈。</a:t>
            </a:r>
          </a:p>
          <a:p>
            <a:endParaRPr lang="en-US" altLang="zh-CN" sz="2800" dirty="0" smtClean="0">
              <a:solidFill>
                <a:srgbClr val="4F4F4F"/>
              </a:solidFill>
              <a:latin typeface="Microsoft YaHei" panose="020B0503020204020204" pitchFamily="34" charset="-122"/>
              <a:ea typeface="Microsoft YaHei" panose="020B0503020204020204" pitchFamily="34" charset="-122"/>
            </a:endParaRPr>
          </a:p>
          <a:p>
            <a:r>
              <a:rPr lang="zh-CN" altLang="en-US" sz="2800" dirty="0" smtClean="0">
                <a:solidFill>
                  <a:srgbClr val="FF0000"/>
                </a:solidFill>
                <a:latin typeface="Microsoft YaHei" panose="020B0503020204020204" pitchFamily="34" charset="-122"/>
                <a:ea typeface="Microsoft YaHei" panose="020B0503020204020204" pitchFamily="34" charset="-122"/>
              </a:rPr>
              <a:t>解决</a:t>
            </a:r>
            <a:r>
              <a:rPr lang="zh-CN" altLang="en-US" sz="2800" dirty="0">
                <a:solidFill>
                  <a:srgbClr val="FF0000"/>
                </a:solidFill>
                <a:latin typeface="Microsoft YaHei" panose="020B0503020204020204" pitchFamily="34" charset="-122"/>
                <a:ea typeface="Microsoft YaHei" panose="020B0503020204020204" pitchFamily="34" charset="-122"/>
              </a:rPr>
              <a:t>办法：</a:t>
            </a:r>
          </a:p>
          <a:p>
            <a:r>
              <a:rPr lang="zh-CN" altLang="en-US" sz="2800" dirty="0">
                <a:solidFill>
                  <a:srgbClr val="4F4F4F"/>
                </a:solidFill>
                <a:latin typeface="Microsoft YaHei" panose="020B0503020204020204" pitchFamily="34" charset="-122"/>
                <a:ea typeface="Microsoft YaHei" panose="020B0503020204020204" pitchFamily="34" charset="-122"/>
              </a:rPr>
              <a:t>     按下“</a:t>
            </a:r>
            <a:r>
              <a:rPr lang="en-US" altLang="zh-CN" sz="2800" dirty="0">
                <a:solidFill>
                  <a:srgbClr val="4F4F4F"/>
                </a:solidFill>
                <a:latin typeface="Microsoft YaHei" panose="020B0503020204020204" pitchFamily="34" charset="-122"/>
                <a:ea typeface="Microsoft YaHei" panose="020B0503020204020204" pitchFamily="34" charset="-122"/>
              </a:rPr>
              <a:t>T+M”</a:t>
            </a:r>
            <a:r>
              <a:rPr lang="zh-CN" altLang="en-US" sz="2800" dirty="0">
                <a:solidFill>
                  <a:srgbClr val="4F4F4F"/>
                </a:solidFill>
                <a:latin typeface="Microsoft YaHei" panose="020B0503020204020204" pitchFamily="34" charset="-122"/>
                <a:ea typeface="Microsoft YaHei" panose="020B0503020204020204" pitchFamily="34" charset="-122"/>
              </a:rPr>
              <a:t>键，就消失了，视觉上舒服了</a:t>
            </a:r>
            <a:r>
              <a:rPr lang="zh-CN" altLang="en-US" sz="2800" dirty="0" smtClean="0">
                <a:solidFill>
                  <a:srgbClr val="4F4F4F"/>
                </a:solidFill>
                <a:latin typeface="Microsoft YaHei" panose="020B0503020204020204" pitchFamily="34" charset="-122"/>
                <a:ea typeface="Microsoft YaHei" panose="020B0503020204020204" pitchFamily="34" charset="-122"/>
              </a:rPr>
              <a:t>。不</a:t>
            </a:r>
            <a:r>
              <a:rPr lang="zh-CN" altLang="en-US" sz="2800" dirty="0">
                <a:solidFill>
                  <a:srgbClr val="4F4F4F"/>
                </a:solidFill>
                <a:latin typeface="Microsoft YaHei" panose="020B0503020204020204" pitchFamily="34" charset="-122"/>
                <a:ea typeface="Microsoft YaHei" panose="020B0503020204020204" pitchFamily="34" charset="-122"/>
              </a:rPr>
              <a:t>影响</a:t>
            </a:r>
            <a:r>
              <a:rPr lang="en-US" altLang="zh-CN" sz="2800" dirty="0">
                <a:solidFill>
                  <a:srgbClr val="4F4F4F"/>
                </a:solidFill>
                <a:latin typeface="Microsoft YaHei" panose="020B0503020204020204" pitchFamily="34" charset="-122"/>
                <a:ea typeface="Microsoft YaHei" panose="020B0503020204020204" pitchFamily="34" charset="-122"/>
              </a:rPr>
              <a:t>PCB</a:t>
            </a:r>
            <a:r>
              <a:rPr lang="zh-CN" altLang="en-US" sz="2800" dirty="0">
                <a:solidFill>
                  <a:srgbClr val="4F4F4F"/>
                </a:solidFill>
                <a:latin typeface="Microsoft YaHei" panose="020B0503020204020204" pitchFamily="34" charset="-122"/>
                <a:ea typeface="Microsoft YaHei" panose="020B0503020204020204" pitchFamily="34" charset="-122"/>
              </a:rPr>
              <a:t>打样回来后的效果。</a:t>
            </a:r>
            <a:endParaRPr lang="zh-CN" altLang="en-US" sz="2800" b="0" i="0" dirty="0">
              <a:solidFill>
                <a:srgbClr val="4F4F4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3594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88640"/>
            <a:ext cx="8208912" cy="400110"/>
          </a:xfrm>
          <a:prstGeom prst="rect">
            <a:avLst/>
          </a:prstGeom>
        </p:spPr>
        <p:txBody>
          <a:bodyPr wrap="square">
            <a:spAutoFit/>
          </a:bodyPr>
          <a:lstStyle/>
          <a:p>
            <a:pPr algn="ctr"/>
            <a:r>
              <a:rPr lang="en-US" altLang="zh-CN" sz="2000" b="1" dirty="0" err="1">
                <a:latin typeface="Microsoft YaHei" panose="020B0503020204020204" pitchFamily="34" charset="-122"/>
                <a:ea typeface="Microsoft YaHei" panose="020B0503020204020204" pitchFamily="34" charset="-122"/>
              </a:rPr>
              <a:t>Altium</a:t>
            </a:r>
            <a:r>
              <a:rPr lang="en-US" altLang="zh-CN" sz="2000" b="1" dirty="0">
                <a:latin typeface="Microsoft YaHei" panose="020B0503020204020204" pitchFamily="34" charset="-122"/>
                <a:ea typeface="Microsoft YaHei" panose="020B0503020204020204" pitchFamily="34" charset="-122"/>
              </a:rPr>
              <a:t> Designer </a:t>
            </a:r>
            <a:r>
              <a:rPr lang="en-US" altLang="zh-CN" sz="2000" b="1" dirty="0" smtClean="0">
                <a:latin typeface="Microsoft YaHei" panose="020B0503020204020204" pitchFamily="34" charset="-122"/>
                <a:ea typeface="Microsoft YaHei" panose="020B0503020204020204" pitchFamily="34" charset="-122"/>
              </a:rPr>
              <a:t>PCB</a:t>
            </a:r>
            <a:r>
              <a:rPr lang="zh-CN" altLang="en-US" sz="2000" b="1" dirty="0">
                <a:latin typeface="Microsoft YaHei" panose="020B0503020204020204" pitchFamily="34" charset="-122"/>
                <a:ea typeface="Microsoft YaHei" panose="020B0503020204020204" pitchFamily="34" charset="-122"/>
              </a:rPr>
              <a:t>布线取消未连接好的网路出现的</a:t>
            </a:r>
            <a:r>
              <a:rPr lang="zh-CN" altLang="en-US" sz="2000" b="1" dirty="0">
                <a:solidFill>
                  <a:srgbClr val="FF0000"/>
                </a:solidFill>
                <a:latin typeface="Microsoft YaHei" panose="020B0503020204020204" pitchFamily="34" charset="-122"/>
                <a:ea typeface="Microsoft YaHei" panose="020B0503020204020204" pitchFamily="34" charset="-122"/>
              </a:rPr>
              <a:t>天线图标</a:t>
            </a:r>
            <a:endParaRPr lang="zh-CN" altLang="en-US" sz="2000" b="1" i="0" dirty="0">
              <a:solidFill>
                <a:srgbClr val="FF0000"/>
              </a:solidFill>
              <a:effectLst/>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7805"/>
          <a:stretch/>
        </p:blipFill>
        <p:spPr>
          <a:xfrm>
            <a:off x="108653" y="1268760"/>
            <a:ext cx="4036811" cy="2551638"/>
          </a:xfrm>
          <a:prstGeom prst="rect">
            <a:avLst/>
          </a:prstGeom>
        </p:spPr>
      </p:pic>
      <p:sp>
        <p:nvSpPr>
          <p:cNvPr id="6" name="矩形 5"/>
          <p:cNvSpPr/>
          <p:nvPr/>
        </p:nvSpPr>
        <p:spPr>
          <a:xfrm>
            <a:off x="80526" y="5044534"/>
            <a:ext cx="8955970" cy="1384995"/>
          </a:xfrm>
          <a:prstGeom prst="rect">
            <a:avLst/>
          </a:prstGeom>
        </p:spPr>
        <p:txBody>
          <a:bodyPr wrap="square">
            <a:spAutoFit/>
          </a:bodyPr>
          <a:lstStyle/>
          <a:p>
            <a:r>
              <a:rPr lang="zh-CN" altLang="en-US" b="1" dirty="0" smtClean="0">
                <a:latin typeface="Microsoft YaHei" panose="020B0503020204020204" pitchFamily="34" charset="-122"/>
                <a:ea typeface="Microsoft YaHei" panose="020B0503020204020204" pitchFamily="34" charset="-122"/>
              </a:rPr>
              <a:t>    如</a:t>
            </a:r>
            <a:r>
              <a:rPr lang="zh-CN" altLang="en-US" b="1" dirty="0">
                <a:latin typeface="Microsoft YaHei" panose="020B0503020204020204" pitchFamily="34" charset="-122"/>
                <a:ea typeface="Microsoft YaHei" panose="020B0503020204020204" pitchFamily="34" charset="-122"/>
              </a:rPr>
              <a:t>图，在</a:t>
            </a:r>
            <a:r>
              <a:rPr lang="en-US" altLang="zh-CN" b="1" dirty="0">
                <a:latin typeface="Microsoft YaHei" panose="020B0503020204020204" pitchFamily="34" charset="-122"/>
                <a:ea typeface="Microsoft YaHei" panose="020B0503020204020204" pitchFamily="34" charset="-122"/>
              </a:rPr>
              <a:t>PCB</a:t>
            </a:r>
            <a:r>
              <a:rPr lang="zh-CN" altLang="en-US" b="1" dirty="0">
                <a:latin typeface="Microsoft YaHei" panose="020B0503020204020204" pitchFamily="34" charset="-122"/>
                <a:ea typeface="Microsoft YaHei" panose="020B0503020204020204" pitchFamily="34" charset="-122"/>
              </a:rPr>
              <a:t>布线时，当有未连接好的网络时，在该走线的末端会出现一个类似“天线”一样的图标</a:t>
            </a:r>
            <a:r>
              <a:rPr lang="zh-CN" altLang="en-US" b="1" dirty="0" smtClean="0">
                <a:latin typeface="Microsoft YaHei" panose="020B0503020204020204" pitchFamily="34" charset="-122"/>
                <a:ea typeface="Microsoft YaHei" panose="020B0503020204020204" pitchFamily="34" charset="-122"/>
              </a:rPr>
              <a:t>。</a:t>
            </a:r>
            <a:endParaRPr lang="en-US" altLang="zh-CN" b="1" dirty="0" smtClean="0">
              <a:latin typeface="Microsoft YaHei" panose="020B0503020204020204" pitchFamily="34" charset="-122"/>
              <a:ea typeface="Microsoft YaHei" panose="020B0503020204020204" pitchFamily="34" charset="-122"/>
            </a:endParaRPr>
          </a:p>
          <a:p>
            <a:r>
              <a:rPr lang="en-US" altLang="zh-CN" sz="2400" b="1" dirty="0">
                <a:latin typeface="Microsoft YaHei" panose="020B0503020204020204" pitchFamily="34" charset="-122"/>
                <a:ea typeface="Microsoft YaHei" panose="020B0503020204020204" pitchFamily="34" charset="-122"/>
              </a:rPr>
              <a:t> </a:t>
            </a:r>
            <a:r>
              <a:rPr lang="en-US" altLang="zh-CN" sz="2400" b="1" dirty="0" smtClean="0">
                <a:latin typeface="Microsoft YaHei" panose="020B0503020204020204" pitchFamily="34" charset="-122"/>
                <a:ea typeface="Microsoft YaHei" panose="020B0503020204020204" pitchFamily="34" charset="-122"/>
              </a:rPr>
              <a:t>    </a:t>
            </a:r>
            <a:r>
              <a:rPr lang="zh-CN" altLang="en-US" sz="2400" dirty="0" smtClean="0"/>
              <a:t>那么</a:t>
            </a:r>
            <a:r>
              <a:rPr lang="zh-CN" altLang="en-US" sz="2400" dirty="0"/>
              <a:t>，该如何设置让这个“天线”图标不显示呢</a:t>
            </a:r>
            <a:r>
              <a:rPr lang="zh-CN" altLang="en-US" sz="2400" dirty="0" smtClean="0"/>
              <a:t>？</a:t>
            </a:r>
            <a:endParaRPr lang="en-US" altLang="zh-CN" sz="2400" dirty="0" smtClean="0"/>
          </a:p>
          <a:p>
            <a:r>
              <a:rPr lang="en-US" altLang="zh-CN" sz="2400" b="1" dirty="0"/>
              <a:t> </a:t>
            </a:r>
            <a:r>
              <a:rPr lang="en-US" altLang="zh-CN" sz="2400" b="1" dirty="0" smtClean="0"/>
              <a:t>     </a:t>
            </a:r>
            <a:r>
              <a:rPr lang="zh-CN" altLang="en-US" sz="2400" b="1" dirty="0" smtClean="0"/>
              <a:t>见后面</a:t>
            </a:r>
            <a:r>
              <a:rPr lang="en-US" altLang="zh-CN" sz="2400" b="1" dirty="0" smtClean="0"/>
              <a:t>PPT!</a:t>
            </a:r>
            <a:endParaRPr lang="zh-CN" altLang="en-US" sz="2400" b="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558" y="1268760"/>
            <a:ext cx="4088420" cy="2551638"/>
          </a:xfrm>
          <a:prstGeom prst="rect">
            <a:avLst/>
          </a:prstGeom>
        </p:spPr>
      </p:pic>
      <p:sp>
        <p:nvSpPr>
          <p:cNvPr id="10" name="右箭头 9"/>
          <p:cNvSpPr/>
          <p:nvPr/>
        </p:nvSpPr>
        <p:spPr bwMode="auto">
          <a:xfrm>
            <a:off x="4220478" y="2308230"/>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bg1"/>
              </a:solidFill>
              <a:effectLst/>
              <a:latin typeface="Arial" pitchFamily="34" charset="0"/>
              <a:ea typeface="宋体" pitchFamily="2" charset="-122"/>
            </a:endParaRPr>
          </a:p>
        </p:txBody>
      </p:sp>
    </p:spTree>
    <p:extLst>
      <p:ext uri="{BB962C8B-B14F-4D97-AF65-F5344CB8AC3E}">
        <p14:creationId xmlns:p14="http://schemas.microsoft.com/office/powerpoint/2010/main" val="357010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628800"/>
            <a:ext cx="4884510" cy="4536504"/>
          </a:xfrm>
          <a:prstGeom prst="rect">
            <a:avLst/>
          </a:prstGeom>
        </p:spPr>
      </p:pic>
      <p:sp>
        <p:nvSpPr>
          <p:cNvPr id="3" name="矩形 2"/>
          <p:cNvSpPr/>
          <p:nvPr/>
        </p:nvSpPr>
        <p:spPr>
          <a:xfrm>
            <a:off x="251520" y="404664"/>
            <a:ext cx="8568952" cy="923330"/>
          </a:xfrm>
          <a:prstGeom prst="rect">
            <a:avLst/>
          </a:prstGeom>
        </p:spPr>
        <p:txBody>
          <a:bodyPr wrap="square">
            <a:spAutoFit/>
          </a:bodyPr>
          <a:lstStyle/>
          <a:p>
            <a:r>
              <a:rPr lang="zh-CN" altLang="en-US" b="1" dirty="0" smtClean="0">
                <a:solidFill>
                  <a:srgbClr val="4F4F4F"/>
                </a:solidFill>
                <a:latin typeface="Microsoft YaHei" panose="020B0503020204020204" pitchFamily="34" charset="-122"/>
                <a:ea typeface="Microsoft YaHei" panose="020B0503020204020204" pitchFamily="34" charset="-122"/>
              </a:rPr>
              <a:t>方法：</a:t>
            </a:r>
            <a:endParaRPr lang="en-US" altLang="zh-CN" b="1" dirty="0">
              <a:solidFill>
                <a:srgbClr val="4F4F4F"/>
              </a:solidFill>
              <a:latin typeface="Microsoft YaHei" panose="020B0503020204020204" pitchFamily="34" charset="-122"/>
              <a:ea typeface="Microsoft YaHei" panose="020B0503020204020204" pitchFamily="34" charset="-122"/>
            </a:endParaRPr>
          </a:p>
          <a:p>
            <a:endParaRPr lang="en-US" altLang="zh-CN" b="1" dirty="0" smtClean="0">
              <a:solidFill>
                <a:srgbClr val="4F4F4F"/>
              </a:solidFill>
              <a:latin typeface="Microsoft YaHei" panose="020B0503020204020204" pitchFamily="34" charset="-122"/>
              <a:ea typeface="Microsoft YaHei" panose="020B0503020204020204" pitchFamily="34" charset="-122"/>
            </a:endParaRPr>
          </a:p>
          <a:p>
            <a:r>
              <a:rPr lang="en-US" altLang="zh-CN" b="1" dirty="0" smtClean="0">
                <a:solidFill>
                  <a:srgbClr val="4F4F4F"/>
                </a:solidFill>
                <a:latin typeface="Microsoft YaHei" panose="020B0503020204020204" pitchFamily="34" charset="-122"/>
                <a:ea typeface="Microsoft YaHei" panose="020B0503020204020204" pitchFamily="34" charset="-122"/>
              </a:rPr>
              <a:t>1</a:t>
            </a:r>
            <a:r>
              <a:rPr lang="en-US" altLang="zh-CN" b="1" dirty="0">
                <a:solidFill>
                  <a:srgbClr val="4F4F4F"/>
                </a:solidFill>
                <a:latin typeface="Microsoft YaHei" panose="020B0503020204020204" pitchFamily="34" charset="-122"/>
                <a:ea typeface="Microsoft YaHei" panose="020B0503020204020204" pitchFamily="34" charset="-122"/>
              </a:rPr>
              <a:t>.</a:t>
            </a:r>
            <a:r>
              <a:rPr lang="zh-CN" altLang="en-US" b="1" dirty="0">
                <a:solidFill>
                  <a:srgbClr val="4F4F4F"/>
                </a:solidFill>
                <a:latin typeface="Microsoft YaHei" panose="020B0503020204020204" pitchFamily="34" charset="-122"/>
                <a:ea typeface="Microsoft YaHei" panose="020B0503020204020204" pitchFamily="34" charset="-122"/>
              </a:rPr>
              <a:t>执行“工具”→“设计规则检查”菜单栏命令，将设计规则检查项对话框打开。</a:t>
            </a:r>
            <a:endParaRPr lang="zh-CN" altLang="en-US" dirty="0"/>
          </a:p>
        </p:txBody>
      </p:sp>
    </p:spTree>
    <p:extLst>
      <p:ext uri="{BB962C8B-B14F-4D97-AF65-F5344CB8AC3E}">
        <p14:creationId xmlns:p14="http://schemas.microsoft.com/office/powerpoint/2010/main" val="180596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705391"/>
            <a:ext cx="6912768" cy="6011103"/>
          </a:xfrm>
          <a:prstGeom prst="rect">
            <a:avLst/>
          </a:prstGeom>
        </p:spPr>
      </p:pic>
      <p:sp>
        <p:nvSpPr>
          <p:cNvPr id="3" name="矩形 2"/>
          <p:cNvSpPr/>
          <p:nvPr/>
        </p:nvSpPr>
        <p:spPr>
          <a:xfrm>
            <a:off x="0" y="25152"/>
            <a:ext cx="8892480" cy="646331"/>
          </a:xfrm>
          <a:prstGeom prst="rect">
            <a:avLst/>
          </a:prstGeom>
        </p:spPr>
        <p:txBody>
          <a:bodyPr wrap="square">
            <a:spAutoFit/>
          </a:bodyPr>
          <a:lstStyle/>
          <a:p>
            <a:r>
              <a:rPr lang="en-US" altLang="zh-CN" b="1" dirty="0">
                <a:solidFill>
                  <a:srgbClr val="4F4F4F"/>
                </a:solidFill>
                <a:latin typeface="Microsoft YaHei" panose="020B0503020204020204" pitchFamily="34" charset="-122"/>
                <a:ea typeface="Microsoft YaHei" panose="020B0503020204020204" pitchFamily="34" charset="-122"/>
              </a:rPr>
              <a:t>2.</a:t>
            </a:r>
            <a:r>
              <a:rPr lang="zh-CN" altLang="en-US" b="1" dirty="0">
                <a:solidFill>
                  <a:srgbClr val="4F4F4F"/>
                </a:solidFill>
                <a:latin typeface="Microsoft YaHei" panose="020B0503020204020204" pitchFamily="34" charset="-122"/>
                <a:ea typeface="Microsoft YaHei" panose="020B0503020204020204" pitchFamily="34" charset="-122"/>
              </a:rPr>
              <a:t>在检查项中找到“</a:t>
            </a:r>
            <a:r>
              <a:rPr lang="en-US" altLang="zh-CN" b="1" dirty="0">
                <a:solidFill>
                  <a:srgbClr val="4F4F4F"/>
                </a:solidFill>
                <a:latin typeface="Microsoft YaHei" panose="020B0503020204020204" pitchFamily="34" charset="-122"/>
                <a:ea typeface="Microsoft YaHei" panose="020B0503020204020204" pitchFamily="34" charset="-122"/>
              </a:rPr>
              <a:t>Manufacturing”</a:t>
            </a:r>
            <a:r>
              <a:rPr lang="zh-CN" altLang="en-US" b="1" dirty="0">
                <a:solidFill>
                  <a:srgbClr val="4F4F4F"/>
                </a:solidFill>
                <a:latin typeface="Microsoft YaHei" panose="020B0503020204020204" pitchFamily="34" charset="-122"/>
                <a:ea typeface="Microsoft YaHei" panose="020B0503020204020204" pitchFamily="34" charset="-122"/>
              </a:rPr>
              <a:t>这一项，将“</a:t>
            </a:r>
            <a:r>
              <a:rPr lang="en-US" altLang="zh-CN" b="1" dirty="0">
                <a:solidFill>
                  <a:srgbClr val="4F4F4F"/>
                </a:solidFill>
                <a:latin typeface="Microsoft YaHei" panose="020B0503020204020204" pitchFamily="34" charset="-122"/>
                <a:ea typeface="Microsoft YaHei" panose="020B0503020204020204" pitchFamily="34" charset="-122"/>
              </a:rPr>
              <a:t>Net Antennae”</a:t>
            </a:r>
            <a:r>
              <a:rPr lang="zh-CN" altLang="en-US" b="1" dirty="0">
                <a:solidFill>
                  <a:srgbClr val="4F4F4F"/>
                </a:solidFill>
                <a:latin typeface="Microsoft YaHei" panose="020B0503020204020204" pitchFamily="34" charset="-122"/>
                <a:ea typeface="Microsoft YaHei" panose="020B0503020204020204" pitchFamily="34" charset="-122"/>
              </a:rPr>
              <a:t>这一项的在线检查取消勾选，下图所示。</a:t>
            </a:r>
            <a:endParaRPr lang="zh-CN" altLang="en-US" dirty="0"/>
          </a:p>
        </p:txBody>
      </p:sp>
      <p:sp>
        <p:nvSpPr>
          <p:cNvPr id="4" name="矩形 3"/>
          <p:cNvSpPr/>
          <p:nvPr/>
        </p:nvSpPr>
        <p:spPr>
          <a:xfrm>
            <a:off x="84786" y="5517232"/>
            <a:ext cx="8807693" cy="369332"/>
          </a:xfrm>
          <a:prstGeom prst="rect">
            <a:avLst/>
          </a:prstGeom>
        </p:spPr>
        <p:txBody>
          <a:bodyPr wrap="square">
            <a:spAutoFit/>
          </a:bodyPr>
          <a:lstStyle/>
          <a:p>
            <a:r>
              <a:rPr lang="en-US" altLang="zh-CN" b="1" dirty="0">
                <a:solidFill>
                  <a:srgbClr val="FF0000"/>
                </a:solidFill>
                <a:latin typeface="Microsoft YaHei" panose="020B0503020204020204" pitchFamily="34" charset="-122"/>
                <a:ea typeface="Microsoft YaHei" panose="020B0503020204020204" pitchFamily="34" charset="-122"/>
              </a:rPr>
              <a:t>3.</a:t>
            </a:r>
            <a:r>
              <a:rPr lang="zh-CN" altLang="en-US" b="1" dirty="0">
                <a:solidFill>
                  <a:srgbClr val="FF0000"/>
                </a:solidFill>
                <a:latin typeface="Microsoft YaHei" panose="020B0503020204020204" pitchFamily="34" charset="-122"/>
                <a:ea typeface="Microsoft YaHei" panose="020B0503020204020204" pitchFamily="34" charset="-122"/>
              </a:rPr>
              <a:t>这样，当下次存在未连接好的网络时，就不会出现“天线”一样的图标。</a:t>
            </a:r>
            <a:endParaRPr lang="zh-CN" altLang="en-US" dirty="0">
              <a:solidFill>
                <a:srgbClr val="FF0000"/>
              </a:solidFill>
            </a:endParaRPr>
          </a:p>
        </p:txBody>
      </p:sp>
    </p:spTree>
    <p:extLst>
      <p:ext uri="{BB962C8B-B14F-4D97-AF65-F5344CB8AC3E}">
        <p14:creationId xmlns:p14="http://schemas.microsoft.com/office/powerpoint/2010/main" val="350096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110"/>
            <a:ext cx="8568952" cy="830997"/>
          </a:xfrm>
          <a:prstGeom prst="rect">
            <a:avLst/>
          </a:prstGeom>
        </p:spPr>
        <p:txBody>
          <a:bodyPr wrap="square">
            <a:spAutoFit/>
          </a:bodyPr>
          <a:lstStyle/>
          <a:p>
            <a:pPr algn="ctr" latinLnBrk="1"/>
            <a:r>
              <a:rPr lang="en-US" altLang="zh-CN" sz="2400" b="1" dirty="0" err="1">
                <a:solidFill>
                  <a:srgbClr val="333333"/>
                </a:solidFill>
                <a:latin typeface="PingFang SC"/>
              </a:rPr>
              <a:t>altium</a:t>
            </a:r>
            <a:r>
              <a:rPr lang="en-US" altLang="zh-CN" sz="2400" b="1" dirty="0">
                <a:solidFill>
                  <a:srgbClr val="333333"/>
                </a:solidFill>
                <a:latin typeface="PingFang SC"/>
              </a:rPr>
              <a:t> designer</a:t>
            </a:r>
            <a:r>
              <a:rPr lang="zh-CN" altLang="en-US" sz="2400" b="1" dirty="0">
                <a:solidFill>
                  <a:srgbClr val="333333"/>
                </a:solidFill>
                <a:latin typeface="PingFang SC"/>
              </a:rPr>
              <a:t>里面</a:t>
            </a:r>
            <a:r>
              <a:rPr lang="zh-CN" altLang="en-US" sz="2400" b="1" dirty="0">
                <a:solidFill>
                  <a:srgbClr val="FF0000"/>
                </a:solidFill>
                <a:latin typeface="PingFang SC"/>
              </a:rPr>
              <a:t>有部分走</a:t>
            </a:r>
            <a:r>
              <a:rPr lang="zh-CN" altLang="en-US" sz="2400" b="1" dirty="0" smtClean="0">
                <a:solidFill>
                  <a:srgbClr val="FF0000"/>
                </a:solidFill>
                <a:latin typeface="PingFang SC"/>
              </a:rPr>
              <a:t>线</a:t>
            </a:r>
            <a:endParaRPr lang="en-US" altLang="zh-CN" sz="2400" b="1" dirty="0" smtClean="0">
              <a:solidFill>
                <a:srgbClr val="FF0000"/>
              </a:solidFill>
              <a:latin typeface="PingFang SC"/>
            </a:endParaRPr>
          </a:p>
          <a:p>
            <a:pPr algn="ctr" latinLnBrk="1"/>
            <a:r>
              <a:rPr lang="zh-CN" altLang="en-US" sz="2400" b="1" dirty="0" smtClean="0">
                <a:solidFill>
                  <a:srgbClr val="FF0000"/>
                </a:solidFill>
                <a:latin typeface="PingFang SC"/>
              </a:rPr>
              <a:t>不想</a:t>
            </a:r>
            <a:r>
              <a:rPr lang="zh-CN" altLang="en-US" sz="2400" b="1" dirty="0">
                <a:solidFill>
                  <a:srgbClr val="FF0000"/>
                </a:solidFill>
                <a:latin typeface="PingFang SC"/>
              </a:rPr>
              <a:t>让绿油覆盖，要裸露在外，应该怎样设置</a:t>
            </a:r>
            <a:r>
              <a:rPr lang="zh-CN" altLang="en-US" sz="2400" b="1" dirty="0">
                <a:solidFill>
                  <a:srgbClr val="333333"/>
                </a:solidFill>
                <a:latin typeface="PingFang SC"/>
              </a:rPr>
              <a:t>？</a:t>
            </a:r>
            <a:endParaRPr lang="zh-CN" altLang="en-US" sz="2400" b="1" dirty="0">
              <a:solidFill>
                <a:srgbClr val="333333"/>
              </a:solidFill>
              <a:effectLst/>
              <a:latin typeface="PingFang SC"/>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450" y="999979"/>
            <a:ext cx="2419350" cy="44005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1635574"/>
            <a:ext cx="4448175" cy="3895725"/>
          </a:xfrm>
          <a:prstGeom prst="rect">
            <a:avLst/>
          </a:prstGeom>
        </p:spPr>
      </p:pic>
      <p:sp>
        <p:nvSpPr>
          <p:cNvPr id="5" name="文本框 4"/>
          <p:cNvSpPr txBox="1"/>
          <p:nvPr/>
        </p:nvSpPr>
        <p:spPr>
          <a:xfrm>
            <a:off x="578558" y="783955"/>
            <a:ext cx="5234260" cy="830997"/>
          </a:xfrm>
          <a:prstGeom prst="rect">
            <a:avLst/>
          </a:prstGeom>
          <a:noFill/>
        </p:spPr>
        <p:txBody>
          <a:bodyPr wrap="square" rtlCol="0">
            <a:spAutoFit/>
          </a:bodyPr>
          <a:lstStyle/>
          <a:p>
            <a:pPr algn="ctr"/>
            <a:r>
              <a:rPr lang="zh-CN" altLang="en-US" sz="2400" b="1" dirty="0" smtClean="0"/>
              <a:t>双击导线设置</a:t>
            </a:r>
            <a:endParaRPr lang="en-US" altLang="zh-CN" sz="2400" b="1" dirty="0" smtClean="0"/>
          </a:p>
          <a:p>
            <a:pPr algn="ctr"/>
            <a:r>
              <a:rPr lang="zh-CN" altLang="en-US" sz="2400" b="1" dirty="0" smtClean="0"/>
              <a:t>确定是选用</a:t>
            </a:r>
            <a:r>
              <a:rPr lang="zh-CN" altLang="en-US" sz="2400" b="1" dirty="0" smtClean="0">
                <a:solidFill>
                  <a:srgbClr val="FF0000"/>
                </a:solidFill>
              </a:rPr>
              <a:t>顶层还是底层</a:t>
            </a:r>
            <a:r>
              <a:rPr lang="zh-CN" altLang="en-US" sz="2400" b="1" dirty="0" smtClean="0"/>
              <a:t>的阻焊</a:t>
            </a:r>
            <a:endParaRPr lang="zh-CN" altLang="en-US" sz="2400" b="1" dirty="0"/>
          </a:p>
        </p:txBody>
      </p:sp>
      <p:sp>
        <p:nvSpPr>
          <p:cNvPr id="6" name="矩形 5"/>
          <p:cNvSpPr/>
          <p:nvPr/>
        </p:nvSpPr>
        <p:spPr>
          <a:xfrm>
            <a:off x="118670" y="5613047"/>
            <a:ext cx="8917826" cy="1200329"/>
          </a:xfrm>
          <a:prstGeom prst="rect">
            <a:avLst/>
          </a:prstGeom>
        </p:spPr>
        <p:txBody>
          <a:bodyPr wrap="square">
            <a:spAutoFit/>
          </a:bodyPr>
          <a:lstStyle/>
          <a:p>
            <a:r>
              <a:rPr lang="en-US" altLang="zh-CN" dirty="0"/>
              <a:t>1</a:t>
            </a:r>
            <a:r>
              <a:rPr lang="zh-CN" altLang="en-US" dirty="0"/>
              <a:t>，阻焊</a:t>
            </a:r>
            <a:r>
              <a:rPr lang="zh-CN" altLang="en-US" dirty="0" smtClean="0"/>
              <a:t>层 </a:t>
            </a:r>
            <a:r>
              <a:rPr lang="en-US" altLang="zh-CN" dirty="0" smtClean="0">
                <a:solidFill>
                  <a:srgbClr val="FF0000"/>
                </a:solidFill>
              </a:rPr>
              <a:t>solder</a:t>
            </a:r>
            <a:r>
              <a:rPr lang="zh-CN" altLang="en-US" dirty="0" smtClean="0"/>
              <a:t>：是</a:t>
            </a:r>
            <a:r>
              <a:rPr lang="zh-CN" altLang="en-US" dirty="0"/>
              <a:t>指板子上要上绿油的部分；因为它是负片输出，所以实际上有</a:t>
            </a:r>
            <a:r>
              <a:rPr lang="en-US" altLang="zh-CN" dirty="0"/>
              <a:t>solder </a:t>
            </a:r>
            <a:r>
              <a:rPr lang="zh-CN" altLang="en-US" dirty="0"/>
              <a:t>的部分实际效果并不上绿油，而是镀锡，呈银白色</a:t>
            </a:r>
            <a:r>
              <a:rPr lang="zh-CN" altLang="en-US" dirty="0" smtClean="0"/>
              <a:t>！</a:t>
            </a:r>
            <a:endParaRPr lang="en-US" altLang="zh-CN" dirty="0" smtClean="0">
              <a:solidFill>
                <a:srgbClr val="333333"/>
              </a:solidFill>
              <a:latin typeface="PingFang SC"/>
            </a:endParaRPr>
          </a:p>
          <a:p>
            <a:r>
              <a:rPr lang="en-US" altLang="zh-CN" dirty="0"/>
              <a:t>2</a:t>
            </a:r>
            <a:r>
              <a:rPr lang="zh-CN" altLang="en-US" dirty="0"/>
              <a:t>，助焊</a:t>
            </a:r>
            <a:r>
              <a:rPr lang="zh-CN" altLang="en-US" dirty="0" smtClean="0"/>
              <a:t>层 </a:t>
            </a:r>
            <a:r>
              <a:rPr lang="en-US" altLang="zh-CN" dirty="0" smtClean="0">
                <a:solidFill>
                  <a:srgbClr val="FF0000"/>
                </a:solidFill>
              </a:rPr>
              <a:t>paste</a:t>
            </a:r>
            <a:r>
              <a:rPr lang="en-US" altLang="zh-CN" dirty="0" smtClean="0"/>
              <a:t> </a:t>
            </a:r>
            <a:r>
              <a:rPr lang="zh-CN" altLang="en-US" dirty="0" smtClean="0"/>
              <a:t>：是</a:t>
            </a:r>
            <a:r>
              <a:rPr lang="zh-CN" altLang="en-US" dirty="0"/>
              <a:t>机器贴片时要用的，是对应所有贴片元件的焊盘的，大小与</a:t>
            </a:r>
            <a:r>
              <a:rPr lang="en-US" altLang="zh-CN" dirty="0" smtClean="0"/>
              <a:t>toplayer / bottomlayer</a:t>
            </a:r>
            <a:r>
              <a:rPr lang="zh-CN" altLang="en-US" dirty="0"/>
              <a:t>层一样，是用来开钢网漏锡用的。</a:t>
            </a:r>
          </a:p>
        </p:txBody>
      </p:sp>
    </p:spTree>
    <p:extLst>
      <p:ext uri="{BB962C8B-B14F-4D97-AF65-F5344CB8AC3E}">
        <p14:creationId xmlns:p14="http://schemas.microsoft.com/office/powerpoint/2010/main" val="190450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88640"/>
            <a:ext cx="7920880" cy="523220"/>
          </a:xfrm>
          <a:prstGeom prst="rect">
            <a:avLst/>
          </a:prstGeom>
        </p:spPr>
        <p:txBody>
          <a:bodyPr wrap="square">
            <a:spAutoFit/>
          </a:bodyPr>
          <a:lstStyle/>
          <a:p>
            <a:pPr algn="ctr"/>
            <a:r>
              <a:rPr lang="en-US" altLang="zh-CN" sz="2800" b="1" dirty="0">
                <a:solidFill>
                  <a:srgbClr val="333333"/>
                </a:solidFill>
                <a:latin typeface="Microsoft YaHei" panose="020B0503020204020204" pitchFamily="34" charset="-122"/>
                <a:ea typeface="Microsoft YaHei" panose="020B0503020204020204" pitchFamily="34" charset="-122"/>
              </a:rPr>
              <a:t>PCB</a:t>
            </a:r>
            <a:r>
              <a:rPr lang="zh-CN" altLang="en-US" sz="2800" b="1" dirty="0">
                <a:solidFill>
                  <a:srgbClr val="333333"/>
                </a:solidFill>
                <a:latin typeface="Microsoft YaHei" panose="020B0503020204020204" pitchFamily="34" charset="-122"/>
                <a:ea typeface="Microsoft YaHei" panose="020B0503020204020204" pitchFamily="34" charset="-122"/>
              </a:rPr>
              <a:t>上的导线 </a:t>
            </a:r>
            <a:r>
              <a:rPr lang="zh-CN" altLang="en-US" sz="2800" b="1" dirty="0">
                <a:solidFill>
                  <a:srgbClr val="FF0000"/>
                </a:solidFill>
                <a:latin typeface="Microsoft YaHei" panose="020B0503020204020204" pitchFamily="34" charset="-122"/>
                <a:ea typeface="Microsoft YaHei" panose="020B0503020204020204" pitchFamily="34" charset="-122"/>
              </a:rPr>
              <a:t>怎么开窗 去掉绿油 把铜皮裸露</a:t>
            </a:r>
            <a:endParaRPr lang="zh-CN" altLang="en-US" sz="2800" b="1" i="0" dirty="0">
              <a:solidFill>
                <a:srgbClr val="FF0000"/>
              </a:solidFill>
              <a:effectLst/>
              <a:latin typeface="Microsoft YaHei" panose="020B0503020204020204" pitchFamily="34" charset="-122"/>
              <a:ea typeface="Microsoft YaHei" panose="020B0503020204020204" pitchFamily="34" charset="-122"/>
            </a:endParaRPr>
          </a:p>
        </p:txBody>
      </p:sp>
      <p:sp>
        <p:nvSpPr>
          <p:cNvPr id="7" name="文本框 6"/>
          <p:cNvSpPr txBox="1"/>
          <p:nvPr/>
        </p:nvSpPr>
        <p:spPr>
          <a:xfrm>
            <a:off x="-18256" y="924496"/>
            <a:ext cx="9036496" cy="2246769"/>
          </a:xfrm>
          <a:prstGeom prst="rect">
            <a:avLst/>
          </a:prstGeom>
          <a:noFill/>
        </p:spPr>
        <p:txBody>
          <a:bodyPr wrap="square" rtlCol="0">
            <a:spAutoFit/>
          </a:bodyPr>
          <a:lstStyle/>
          <a:p>
            <a:r>
              <a:rPr lang="en-US" altLang="zh-CN" sz="2000" b="1" dirty="0" smtClean="0">
                <a:latin typeface="Microsoft YaHei" panose="020B0503020204020204" pitchFamily="34" charset="-122"/>
                <a:ea typeface="Microsoft YaHei" panose="020B0503020204020204" pitchFamily="34" charset="-122"/>
              </a:rPr>
              <a:t>PCB</a:t>
            </a:r>
            <a:r>
              <a:rPr lang="zh-CN" altLang="en-US" sz="2000" b="1" dirty="0">
                <a:latin typeface="Microsoft YaHei" panose="020B0503020204020204" pitchFamily="34" charset="-122"/>
                <a:ea typeface="Microsoft YaHei" panose="020B0503020204020204" pitchFamily="34" charset="-122"/>
              </a:rPr>
              <a:t>快速开窗的</a:t>
            </a:r>
            <a:r>
              <a:rPr lang="zh-CN" altLang="en-US" sz="2000" b="1" dirty="0" smtClean="0">
                <a:latin typeface="Microsoft YaHei" panose="020B0503020204020204" pitchFamily="34" charset="-122"/>
                <a:ea typeface="Microsoft YaHei" panose="020B0503020204020204" pitchFamily="34" charset="-122"/>
              </a:rPr>
              <a:t>方法：</a:t>
            </a:r>
            <a:r>
              <a:rPr lang="zh-CN" altLang="en-US" sz="2000" dirty="0" smtClean="0"/>
              <a:t> 开窗</a:t>
            </a:r>
            <a:r>
              <a:rPr lang="zh-CN" altLang="en-US" sz="2000" dirty="0"/>
              <a:t>一般是用在大电流走线的时候，一般的做法我们先切换到</a:t>
            </a:r>
            <a:r>
              <a:rPr lang="en-US" altLang="zh-CN" sz="2000" dirty="0" smtClean="0"/>
              <a:t>Top Solder</a:t>
            </a:r>
            <a:r>
              <a:rPr lang="zh-CN" altLang="en-US" sz="2000" dirty="0"/>
              <a:t>或者</a:t>
            </a:r>
            <a:r>
              <a:rPr lang="en-US" altLang="zh-CN" sz="2000" dirty="0"/>
              <a:t>Bottom Solder</a:t>
            </a:r>
            <a:r>
              <a:rPr lang="zh-CN" altLang="en-US" sz="2000" dirty="0"/>
              <a:t>层，然后</a:t>
            </a:r>
            <a:r>
              <a:rPr lang="en-US" altLang="zh-CN" sz="2000" dirty="0"/>
              <a:t>Place-&gt;Fill</a:t>
            </a:r>
            <a:r>
              <a:rPr lang="zh-CN" altLang="en-US" sz="2000" dirty="0"/>
              <a:t>，画填充图形。但是，随之而来的一个问题就是，我们是先</a:t>
            </a:r>
            <a:r>
              <a:rPr lang="en-US" altLang="zh-CN" sz="2000" dirty="0"/>
              <a:t>Interactive</a:t>
            </a:r>
            <a:r>
              <a:rPr lang="zh-CN" altLang="en-US" sz="2000" dirty="0"/>
              <a:t>在</a:t>
            </a:r>
            <a:r>
              <a:rPr lang="en-US" altLang="zh-CN" sz="2000" dirty="0" smtClean="0"/>
              <a:t>Top Layer</a:t>
            </a:r>
            <a:r>
              <a:rPr lang="zh-CN" altLang="en-US" sz="2000" dirty="0"/>
              <a:t>或者</a:t>
            </a:r>
            <a:r>
              <a:rPr lang="en-US" altLang="zh-CN" sz="2000" dirty="0"/>
              <a:t>Bottom</a:t>
            </a:r>
            <a:r>
              <a:rPr lang="zh-CN" altLang="en-US" sz="2000" dirty="0"/>
              <a:t>布的线，然后再想把这条线开窗，如果直接图形填充，很可能会不重合，导致难看且不满足要求。</a:t>
            </a:r>
          </a:p>
          <a:p>
            <a:r>
              <a:rPr lang="zh-CN" altLang="en-US" sz="2000" dirty="0" smtClean="0"/>
              <a:t>     这个</a:t>
            </a:r>
            <a:r>
              <a:rPr lang="zh-CN" altLang="en-US" sz="2000" dirty="0"/>
              <a:t>时候我们就可以换一种思路了，依旧先切换到</a:t>
            </a:r>
            <a:r>
              <a:rPr lang="en-US" altLang="zh-CN" sz="2000" dirty="0" smtClean="0"/>
              <a:t>Top Solder</a:t>
            </a:r>
            <a:r>
              <a:rPr lang="zh-CN" altLang="en-US" sz="2000" dirty="0"/>
              <a:t>或者</a:t>
            </a:r>
            <a:r>
              <a:rPr lang="en-US" altLang="zh-CN" sz="2000" dirty="0"/>
              <a:t>Bottom Solder</a:t>
            </a:r>
            <a:r>
              <a:rPr lang="zh-CN" altLang="en-US" sz="2000" dirty="0"/>
              <a:t>层，然后</a:t>
            </a:r>
            <a:r>
              <a:rPr lang="en-US" altLang="zh-CN" sz="2000" dirty="0">
                <a:solidFill>
                  <a:srgbClr val="FF0000"/>
                </a:solidFill>
              </a:rPr>
              <a:t>Place-&gt;line </a:t>
            </a:r>
            <a:r>
              <a:rPr lang="zh-CN" altLang="en-US" sz="2000" dirty="0"/>
              <a:t>直接画一条和原来先粗细一样的线即可了</a:t>
            </a:r>
            <a:r>
              <a:rPr lang="zh-CN" altLang="en-US" sz="2000" dirty="0" smtClean="0"/>
              <a:t>！</a:t>
            </a:r>
            <a:endParaRPr lang="zh-CN" altLang="en-US" sz="2000" dirty="0"/>
          </a:p>
        </p:txBody>
      </p:sp>
      <p:pic>
        <p:nvPicPr>
          <p:cNvPr id="1027" name="Picture 3" descr="http://www.myopen.cn/zb_users/upload/2016/3/20160301458755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338694"/>
            <a:ext cx="3672408" cy="335476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www.myopen.cn/zb_users/upload/2016/3/20160301459876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46835"/>
            <a:ext cx="3027404" cy="344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16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7836"/>
            <a:ext cx="2044149" cy="369332"/>
          </a:xfrm>
          <a:prstGeom prst="rect">
            <a:avLst/>
          </a:prstGeom>
        </p:spPr>
        <p:txBody>
          <a:bodyPr wrap="none">
            <a:spAutoFit/>
          </a:bodyPr>
          <a:lstStyle/>
          <a:p>
            <a:r>
              <a:rPr lang="zh-CN" altLang="en-US" b="1" dirty="0">
                <a:solidFill>
                  <a:srgbClr val="FF0000"/>
                </a:solidFill>
                <a:latin typeface="Verdana" panose="020B0604030504040204" pitchFamily="34" charset="0"/>
              </a:rPr>
              <a:t>导线开窗用途一：</a:t>
            </a:r>
            <a:endParaRPr lang="zh-CN" altLang="en-US" dirty="0">
              <a:solidFill>
                <a:srgbClr val="FF0000"/>
              </a:solidFill>
            </a:endParaRPr>
          </a:p>
        </p:txBody>
      </p:sp>
      <p:sp>
        <p:nvSpPr>
          <p:cNvPr id="8" name="矩形 7"/>
          <p:cNvSpPr/>
          <p:nvPr/>
        </p:nvSpPr>
        <p:spPr>
          <a:xfrm>
            <a:off x="1403648" y="2540884"/>
            <a:ext cx="6336704" cy="369332"/>
          </a:xfrm>
          <a:prstGeom prst="rect">
            <a:avLst/>
          </a:prstGeom>
        </p:spPr>
        <p:txBody>
          <a:bodyPr wrap="square">
            <a:spAutoFit/>
          </a:bodyPr>
          <a:lstStyle/>
          <a:p>
            <a:pPr algn="ctr"/>
            <a:r>
              <a:rPr lang="zh-CN" altLang="en-US" b="1" dirty="0">
                <a:solidFill>
                  <a:srgbClr val="333333"/>
                </a:solidFill>
                <a:latin typeface="Verdana" panose="020B0604030504040204" pitchFamily="34" charset="0"/>
              </a:rPr>
              <a:t>例如这个板子中的蛇形天线，就是导线开窗后的效果。</a:t>
            </a:r>
            <a:endParaRPr lang="zh-CN" altLang="en-US" b="1" dirty="0"/>
          </a:p>
        </p:txBody>
      </p:sp>
      <p:sp>
        <p:nvSpPr>
          <p:cNvPr id="10" name="矩形 9"/>
          <p:cNvSpPr/>
          <p:nvPr/>
        </p:nvSpPr>
        <p:spPr>
          <a:xfrm>
            <a:off x="14961" y="3085808"/>
            <a:ext cx="2044149" cy="369332"/>
          </a:xfrm>
          <a:prstGeom prst="rect">
            <a:avLst/>
          </a:prstGeom>
        </p:spPr>
        <p:txBody>
          <a:bodyPr wrap="none">
            <a:spAutoFit/>
          </a:bodyPr>
          <a:lstStyle/>
          <a:p>
            <a:r>
              <a:rPr lang="zh-CN" altLang="en-US" b="1" dirty="0">
                <a:solidFill>
                  <a:srgbClr val="FF0000"/>
                </a:solidFill>
                <a:latin typeface="Verdana" panose="020B0604030504040204" pitchFamily="34" charset="0"/>
              </a:rPr>
              <a:t>导线开窗用途二：</a:t>
            </a:r>
            <a:endParaRPr lang="zh-CN" altLang="en-US" dirty="0">
              <a:solidFill>
                <a:srgbClr val="FF0000"/>
              </a:solidFill>
            </a:endParaRPr>
          </a:p>
        </p:txBody>
      </p:sp>
      <p:pic>
        <p:nvPicPr>
          <p:cNvPr id="2050" name="Picture 2" descr="å¯¼çº¿å¼çª-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110" y="224917"/>
            <a:ext cx="4648171" cy="2177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å¯¼çº¿å¼çª-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9110" y="3169478"/>
            <a:ext cx="4663496" cy="292618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043608" y="6271258"/>
            <a:ext cx="7056784" cy="369332"/>
          </a:xfrm>
          <a:prstGeom prst="rect">
            <a:avLst/>
          </a:prstGeom>
        </p:spPr>
        <p:txBody>
          <a:bodyPr wrap="square">
            <a:spAutoFit/>
          </a:bodyPr>
          <a:lstStyle/>
          <a:p>
            <a:pPr algn="ctr"/>
            <a:r>
              <a:rPr lang="zh-CN" altLang="en-US" b="1" dirty="0">
                <a:solidFill>
                  <a:srgbClr val="333333"/>
                </a:solidFill>
                <a:latin typeface="Verdana" panose="020B0604030504040204" pitchFamily="34" charset="0"/>
              </a:rPr>
              <a:t>把需要过大电流的导线开窗，就可以镀锡加粗，以便通过大电流。</a:t>
            </a:r>
            <a:endParaRPr lang="zh-CN" altLang="en-US" b="1" dirty="0"/>
          </a:p>
        </p:txBody>
      </p:sp>
    </p:spTree>
    <p:extLst>
      <p:ext uri="{BB962C8B-B14F-4D97-AF65-F5344CB8AC3E}">
        <p14:creationId xmlns:p14="http://schemas.microsoft.com/office/powerpoint/2010/main" val="21140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blog.csdn.net/20150310135128034"/>
          <p:cNvPicPr>
            <a:picLocks noChangeAspect="1" noChangeArrowheads="1"/>
          </p:cNvPicPr>
          <p:nvPr/>
        </p:nvPicPr>
        <p:blipFill rotWithShape="1">
          <a:blip r:embed="rId2">
            <a:extLst>
              <a:ext uri="{28A0092B-C50C-407E-A947-70E740481C1C}">
                <a14:useLocalDpi xmlns:a14="http://schemas.microsoft.com/office/drawing/2010/main" val="0"/>
              </a:ext>
            </a:extLst>
          </a:blip>
          <a:srcRect l="-1" r="1172" b="8083"/>
          <a:stretch/>
        </p:blipFill>
        <p:spPr bwMode="auto">
          <a:xfrm>
            <a:off x="1259632" y="116632"/>
            <a:ext cx="6912769" cy="666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55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49" y="35179"/>
            <a:ext cx="2044149" cy="369332"/>
          </a:xfrm>
          <a:prstGeom prst="rect">
            <a:avLst/>
          </a:prstGeom>
        </p:spPr>
        <p:txBody>
          <a:bodyPr wrap="none">
            <a:spAutoFit/>
          </a:bodyPr>
          <a:lstStyle/>
          <a:p>
            <a:r>
              <a:rPr lang="zh-CN" altLang="en-US" b="1" dirty="0">
                <a:solidFill>
                  <a:srgbClr val="FF0000"/>
                </a:solidFill>
                <a:latin typeface="Verdana" panose="020B0604030504040204" pitchFamily="34" charset="0"/>
              </a:rPr>
              <a:t>导线开窗用途三：</a:t>
            </a:r>
            <a:endParaRPr lang="zh-CN" altLang="en-US" dirty="0">
              <a:solidFill>
                <a:srgbClr val="FF0000"/>
              </a:solidFill>
            </a:endParaRPr>
          </a:p>
        </p:txBody>
      </p:sp>
      <p:sp>
        <p:nvSpPr>
          <p:cNvPr id="3" name="矩形 2"/>
          <p:cNvSpPr/>
          <p:nvPr/>
        </p:nvSpPr>
        <p:spPr>
          <a:xfrm>
            <a:off x="3395585" y="2739081"/>
            <a:ext cx="2954655" cy="369332"/>
          </a:xfrm>
          <a:prstGeom prst="rect">
            <a:avLst/>
          </a:prstGeom>
        </p:spPr>
        <p:txBody>
          <a:bodyPr wrap="none">
            <a:spAutoFit/>
          </a:bodyPr>
          <a:lstStyle/>
          <a:p>
            <a:r>
              <a:rPr lang="zh-CN" altLang="en-US" b="1" dirty="0">
                <a:solidFill>
                  <a:srgbClr val="333333"/>
                </a:solidFill>
                <a:latin typeface="Verdana" panose="020B0604030504040204" pitchFamily="34" charset="0"/>
              </a:rPr>
              <a:t>这种接口，叫做：金手指。</a:t>
            </a:r>
            <a:endParaRPr lang="zh-CN" altLang="en-US" b="1" dirty="0"/>
          </a:p>
        </p:txBody>
      </p:sp>
      <p:sp>
        <p:nvSpPr>
          <p:cNvPr id="4" name="矩形 3"/>
          <p:cNvSpPr/>
          <p:nvPr/>
        </p:nvSpPr>
        <p:spPr>
          <a:xfrm>
            <a:off x="0" y="3120320"/>
            <a:ext cx="2044149" cy="369332"/>
          </a:xfrm>
          <a:prstGeom prst="rect">
            <a:avLst/>
          </a:prstGeom>
        </p:spPr>
        <p:txBody>
          <a:bodyPr wrap="none">
            <a:spAutoFit/>
          </a:bodyPr>
          <a:lstStyle/>
          <a:p>
            <a:r>
              <a:rPr lang="zh-CN" altLang="en-US" b="1" dirty="0">
                <a:solidFill>
                  <a:srgbClr val="FF0000"/>
                </a:solidFill>
                <a:latin typeface="Verdana" panose="020B0604030504040204" pitchFamily="34" charset="0"/>
              </a:rPr>
              <a:t>导线开窗用途四：</a:t>
            </a:r>
            <a:endParaRPr lang="zh-CN" altLang="en-US" dirty="0">
              <a:solidFill>
                <a:srgbClr val="FF0000"/>
              </a:solidFill>
            </a:endParaRPr>
          </a:p>
        </p:txBody>
      </p:sp>
      <p:sp>
        <p:nvSpPr>
          <p:cNvPr id="5" name="矩形 4"/>
          <p:cNvSpPr/>
          <p:nvPr/>
        </p:nvSpPr>
        <p:spPr>
          <a:xfrm>
            <a:off x="377579" y="5893671"/>
            <a:ext cx="8542174" cy="646331"/>
          </a:xfrm>
          <a:prstGeom prst="rect">
            <a:avLst/>
          </a:prstGeom>
        </p:spPr>
        <p:txBody>
          <a:bodyPr wrap="square">
            <a:spAutoFit/>
          </a:bodyPr>
          <a:lstStyle/>
          <a:p>
            <a:pPr algn="ctr"/>
            <a:r>
              <a:rPr lang="zh-CN" altLang="en-US" b="1" dirty="0">
                <a:solidFill>
                  <a:srgbClr val="333333"/>
                </a:solidFill>
                <a:latin typeface="Verdana" panose="020B0604030504040204" pitchFamily="34" charset="0"/>
              </a:rPr>
              <a:t>这个电路板上的“科技老顽童”五个字，就是开窗后的效果，和直接用丝印层写字对比，显得更加高端，其实一点成本也不会增加。</a:t>
            </a:r>
            <a:endParaRPr lang="zh-CN" altLang="en-US" b="1" dirty="0"/>
          </a:p>
        </p:txBody>
      </p:sp>
      <p:pic>
        <p:nvPicPr>
          <p:cNvPr id="3074" name="Picture 2" descr="å¯¼çº¿å¼çª-3"/>
          <p:cNvPicPr>
            <a:picLocks noChangeAspect="1" noChangeArrowheads="1"/>
          </p:cNvPicPr>
          <p:nvPr/>
        </p:nvPicPr>
        <p:blipFill rotWithShape="1">
          <a:blip r:embed="rId3">
            <a:extLst>
              <a:ext uri="{28A0092B-C50C-407E-A947-70E740481C1C}">
                <a14:useLocalDpi xmlns:a14="http://schemas.microsoft.com/office/drawing/2010/main" val="0"/>
              </a:ext>
            </a:extLst>
          </a:blip>
          <a:srcRect l="2690" t="12903"/>
          <a:stretch/>
        </p:blipFill>
        <p:spPr bwMode="auto">
          <a:xfrm>
            <a:off x="2044149" y="125850"/>
            <a:ext cx="5209034" cy="261323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4149" y="3138687"/>
            <a:ext cx="3534347" cy="2600880"/>
          </a:xfrm>
          <a:prstGeom prst="rect">
            <a:avLst/>
          </a:prstGeom>
        </p:spPr>
      </p:pic>
      <p:sp>
        <p:nvSpPr>
          <p:cNvPr id="11" name="矩形 10"/>
          <p:cNvSpPr/>
          <p:nvPr/>
        </p:nvSpPr>
        <p:spPr>
          <a:xfrm>
            <a:off x="2062998" y="6509440"/>
            <a:ext cx="4570482" cy="369332"/>
          </a:xfrm>
          <a:prstGeom prst="rect">
            <a:avLst/>
          </a:prstGeom>
        </p:spPr>
        <p:txBody>
          <a:bodyPr wrap="none">
            <a:spAutoFit/>
          </a:bodyPr>
          <a:lstStyle/>
          <a:p>
            <a:r>
              <a:rPr lang="zh-CN" altLang="en-US" b="1" dirty="0" smtClean="0">
                <a:solidFill>
                  <a:srgbClr val="0000FF"/>
                </a:solidFill>
                <a:latin typeface="Verdana" panose="020B0604030504040204" pitchFamily="34" charset="0"/>
              </a:rPr>
              <a:t>。。。。。。用途</a:t>
            </a:r>
            <a:r>
              <a:rPr lang="zh-CN" altLang="en-US" b="1" dirty="0">
                <a:solidFill>
                  <a:srgbClr val="0000FF"/>
                </a:solidFill>
                <a:latin typeface="Verdana" panose="020B0604030504040204" pitchFamily="34" charset="0"/>
              </a:rPr>
              <a:t>有很多，就不再举例了。</a:t>
            </a:r>
            <a:endParaRPr lang="zh-CN" altLang="en-US" b="1" dirty="0">
              <a:solidFill>
                <a:srgbClr val="0000FF"/>
              </a:solidFill>
            </a:endParaRPr>
          </a:p>
        </p:txBody>
      </p:sp>
    </p:spTree>
    <p:extLst>
      <p:ext uri="{BB962C8B-B14F-4D97-AF65-F5344CB8AC3E}">
        <p14:creationId xmlns:p14="http://schemas.microsoft.com/office/powerpoint/2010/main" val="17871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66850" y="1340495"/>
            <a:ext cx="8297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dirty="0" err="1">
                <a:solidFill>
                  <a:srgbClr val="FF0000"/>
                </a:solidFill>
              </a:rPr>
              <a:t>Altium</a:t>
            </a:r>
            <a:r>
              <a:rPr lang="en-US" altLang="zh-CN" sz="2800" dirty="0">
                <a:solidFill>
                  <a:srgbClr val="FF0000"/>
                </a:solidFill>
              </a:rPr>
              <a:t> Designer summer 09 </a:t>
            </a:r>
            <a:r>
              <a:rPr lang="zh-CN" altLang="en-US" sz="2800" dirty="0">
                <a:solidFill>
                  <a:srgbClr val="FF0000"/>
                </a:solidFill>
              </a:rPr>
              <a:t>中快速进行差分对走线</a:t>
            </a:r>
            <a:r>
              <a:rPr lang="zh-CN" altLang="en-US" dirty="0">
                <a:solidFill>
                  <a:srgbClr val="FF0000"/>
                </a:solidFill>
              </a:rPr>
              <a:t> </a:t>
            </a:r>
          </a:p>
        </p:txBody>
      </p:sp>
      <p:sp>
        <p:nvSpPr>
          <p:cNvPr id="3" name="Rectangle 5"/>
          <p:cNvSpPr>
            <a:spLocks noChangeArrowheads="1"/>
          </p:cNvSpPr>
          <p:nvPr/>
        </p:nvSpPr>
        <p:spPr bwMode="auto">
          <a:xfrm>
            <a:off x="179512" y="2708920"/>
            <a:ext cx="84978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1</a:t>
            </a:r>
            <a:r>
              <a:rPr lang="zh-CN" altLang="en-US" sz="2400"/>
              <a:t>、 在原理图中让一对网络前缀相同，后缀分别为</a:t>
            </a:r>
            <a:r>
              <a:rPr lang="en-US" altLang="zh-CN" sz="2400"/>
              <a:t>_N </a:t>
            </a:r>
            <a:r>
              <a:rPr lang="zh-CN" altLang="en-US" sz="2400"/>
              <a:t>和</a:t>
            </a:r>
            <a:r>
              <a:rPr lang="en-US" altLang="zh-CN" sz="2400"/>
              <a:t>_P</a:t>
            </a:r>
            <a:r>
              <a:rPr lang="zh-CN" altLang="en-US" sz="2400"/>
              <a:t>，并且加上差分队对指示。</a:t>
            </a:r>
          </a:p>
          <a:p>
            <a:endParaRPr lang="zh-CN" altLang="en-US" sz="2400"/>
          </a:p>
          <a:p>
            <a:r>
              <a:rPr lang="zh-CN" altLang="en-US" sz="2400"/>
              <a:t>      在原理图中，让一对网络名称的前缀名相同，后缀分别为</a:t>
            </a:r>
            <a:r>
              <a:rPr lang="en-US" altLang="zh-CN" sz="2400"/>
              <a:t>_N </a:t>
            </a:r>
            <a:r>
              <a:rPr lang="zh-CN" altLang="en-US" sz="2400"/>
              <a:t>和</a:t>
            </a:r>
            <a:r>
              <a:rPr lang="en-US" altLang="zh-CN" sz="2400"/>
              <a:t>_P</a:t>
            </a:r>
            <a:r>
              <a:rPr lang="zh-CN" altLang="en-US" sz="2400"/>
              <a:t>，左键点击</a:t>
            </a:r>
            <a:r>
              <a:rPr lang="en-US" altLang="zh-CN" sz="2400"/>
              <a:t>Place\ Directives\Differential Pair,</a:t>
            </a:r>
            <a:r>
              <a:rPr lang="zh-CN" altLang="en-US" sz="2400"/>
              <a:t>这时，鼠标上就出现差分队对指示标志，给差分对的两根线都加上差分队对指示，</a:t>
            </a:r>
          </a:p>
        </p:txBody>
      </p:sp>
    </p:spTree>
    <p:extLst>
      <p:ext uri="{BB962C8B-B14F-4D97-AF65-F5344CB8AC3E}">
        <p14:creationId xmlns:p14="http://schemas.microsoft.com/office/powerpoint/2010/main" val="236481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951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692150"/>
            <a:ext cx="844391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2</a:t>
            </a:r>
            <a:r>
              <a:rPr lang="zh-CN" altLang="en-US" sz="2400"/>
              <a:t>、将差分信息加载到</a:t>
            </a:r>
            <a:r>
              <a:rPr lang="en-US" altLang="zh-CN" sz="2400"/>
              <a:t>PCB </a:t>
            </a:r>
            <a:r>
              <a:rPr lang="zh-CN" altLang="en-US" sz="2400"/>
              <a:t>文件中来，并定义用户需要的差分规则保存编译文件，并且编译顶层的原理图。</a:t>
            </a:r>
          </a:p>
          <a:p>
            <a:endParaRPr lang="zh-CN" altLang="en-US" sz="2400"/>
          </a:p>
          <a:p>
            <a:r>
              <a:rPr lang="zh-CN" altLang="en-US" sz="2400"/>
              <a:t>      在原理图界面上选择菜单</a:t>
            </a:r>
            <a:r>
              <a:rPr lang="en-US" altLang="zh-CN"/>
              <a:t>Design</a:t>
            </a:r>
            <a:r>
              <a:rPr lang="zh-CN" altLang="en-US"/>
              <a:t>，</a:t>
            </a:r>
            <a:r>
              <a:rPr lang="zh-CN" altLang="en-US" sz="2400"/>
              <a:t>左键点击</a:t>
            </a:r>
            <a:r>
              <a:rPr lang="en-US" altLang="zh-CN" sz="2400"/>
              <a:t>Design\Updae PCB document…,</a:t>
            </a:r>
            <a:r>
              <a:rPr lang="zh-CN" altLang="en-US" sz="2400"/>
              <a:t>启动</a:t>
            </a:r>
            <a:r>
              <a:rPr lang="en-US" altLang="zh-CN" sz="2400"/>
              <a:t>EngineerChange Order, </a:t>
            </a:r>
            <a:r>
              <a:rPr lang="zh-CN" altLang="en-US" sz="2400"/>
              <a:t>把有关的差分对信息加如到</a:t>
            </a:r>
            <a:r>
              <a:rPr lang="en-US" altLang="zh-CN" sz="2400"/>
              <a:t>PCB </a:t>
            </a:r>
            <a:r>
              <a:rPr lang="zh-CN" altLang="en-US" sz="2400"/>
              <a:t>文件中来，保存</a:t>
            </a:r>
            <a:r>
              <a:rPr lang="en-US" altLang="zh-CN" sz="2400"/>
              <a:t>PCB </a:t>
            </a:r>
            <a:r>
              <a:rPr lang="zh-CN" altLang="en-US" sz="2400"/>
              <a:t>文件。</a:t>
            </a:r>
          </a:p>
          <a:p>
            <a:endParaRPr lang="zh-CN" altLang="en-US" sz="2400"/>
          </a:p>
          <a:p>
            <a:r>
              <a:rPr lang="zh-CN" altLang="en-US" sz="2400"/>
              <a:t>         在</a:t>
            </a:r>
            <a:r>
              <a:rPr lang="en-US" altLang="zh-CN" sz="2400"/>
              <a:t>PCB</a:t>
            </a:r>
            <a:r>
              <a:rPr lang="zh-CN" altLang="en-US" sz="2400"/>
              <a:t>文件中，转移到</a:t>
            </a:r>
            <a:r>
              <a:rPr lang="en-US" altLang="zh-CN" sz="2400"/>
              <a:t>PCB</a:t>
            </a:r>
            <a:r>
              <a:rPr lang="zh-CN" altLang="en-US" sz="2400"/>
              <a:t>面板，在靠近</a:t>
            </a:r>
            <a:r>
              <a:rPr lang="en-US" altLang="zh-CN" sz="2400"/>
              <a:t>PCB</a:t>
            </a:r>
            <a:r>
              <a:rPr lang="zh-CN" altLang="en-US" sz="2400"/>
              <a:t>这三个字母旁边的行中选择</a:t>
            </a:r>
            <a:r>
              <a:rPr lang="en-US" altLang="zh-CN" sz="2400"/>
              <a:t>Differential PairsEditor ,</a:t>
            </a:r>
            <a:r>
              <a:rPr lang="zh-CN" altLang="en-US" sz="2400"/>
              <a:t>在下面的框中选中</a:t>
            </a:r>
            <a:r>
              <a:rPr lang="en-US" altLang="zh-CN" sz="2400"/>
              <a:t>All Differential Pairs ,</a:t>
            </a:r>
            <a:r>
              <a:rPr lang="zh-CN" altLang="en-US" sz="2400"/>
              <a:t>这样，所有定义的差分对就在</a:t>
            </a:r>
            <a:r>
              <a:rPr lang="en-US" altLang="zh-CN" sz="2400"/>
              <a:t>Designer </a:t>
            </a:r>
            <a:r>
              <a:rPr lang="zh-CN" altLang="en-US" sz="2400"/>
              <a:t>框中出现了。选中定义的差分对（如</a:t>
            </a:r>
            <a:r>
              <a:rPr lang="en-US" altLang="zh-CN" sz="2400"/>
              <a:t>RT</a:t>
            </a:r>
            <a:r>
              <a:rPr lang="zh-CN" altLang="en-US" sz="2400"/>
              <a:t>），左键点击 </a:t>
            </a:r>
            <a:r>
              <a:rPr lang="en-US" altLang="zh-CN" sz="2400"/>
              <a:t>Rule Wizard</a:t>
            </a:r>
            <a:r>
              <a:rPr lang="zh-CN" altLang="en-US" sz="2400"/>
              <a:t>按键，进入</a:t>
            </a:r>
            <a:r>
              <a:rPr lang="en-US" altLang="zh-CN" sz="2400"/>
              <a:t>Differential Pair Rule Wizard</a:t>
            </a:r>
            <a:r>
              <a:rPr lang="zh-CN" altLang="en-US" sz="2400"/>
              <a:t>界面，点击 </a:t>
            </a:r>
            <a:r>
              <a:rPr lang="en-US" altLang="zh-CN" sz="2400"/>
              <a:t>Next </a:t>
            </a:r>
            <a:r>
              <a:rPr lang="zh-CN" altLang="en-US" sz="2400"/>
              <a:t>按键 </a:t>
            </a:r>
            <a:r>
              <a:rPr lang="en-US" altLang="zh-CN" sz="2400"/>
              <a:t>,</a:t>
            </a:r>
            <a:r>
              <a:rPr lang="zh-CN" altLang="en-US" sz="2400"/>
              <a:t>回进入各个参数输入界面，可以选择输入各种参数 如下图就是其中的一个界面。</a:t>
            </a:r>
          </a:p>
        </p:txBody>
      </p:sp>
    </p:spTree>
    <p:extLst>
      <p:ext uri="{BB962C8B-B14F-4D97-AF65-F5344CB8AC3E}">
        <p14:creationId xmlns:p14="http://schemas.microsoft.com/office/powerpoint/2010/main" val="260467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73238"/>
            <a:ext cx="60007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89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 xmlns:a16="http://schemas.microsoft.com/office/drawing/2014/main" id="{4F65F3E3-FEAB-6046-98AF-72DEC3D47766}"/>
              </a:ext>
            </a:extLst>
          </p:cNvPr>
          <p:cNvSpPr/>
          <p:nvPr/>
        </p:nvSpPr>
        <p:spPr>
          <a:xfrm>
            <a:off x="0" y="1988840"/>
            <a:ext cx="9108504" cy="3154710"/>
          </a:xfrm>
          <a:prstGeom prst="rect">
            <a:avLst/>
          </a:prstGeom>
          <a:noFill/>
        </p:spPr>
        <p:txBody>
          <a:bodyPr wrap="square" lIns="91440" tIns="45720" rIns="91440" bIns="45720">
            <a:spAutoFit/>
          </a:bodyPr>
          <a:lstStyle/>
          <a:p>
            <a:pPr algn="ctr"/>
            <a:r>
              <a:rPr lang="en-US" sz="19900" b="1" dirty="0">
                <a:ln w="0"/>
                <a:solidFill>
                  <a:srgbClr val="00B0F0"/>
                </a:solidFill>
                <a:effectLst>
                  <a:outerShdw blurRad="38100" dist="19050" dir="2700000" algn="tl" rotWithShape="0">
                    <a:schemeClr val="dk1">
                      <a:alpha val="40000"/>
                    </a:schemeClr>
                  </a:outerShdw>
                </a:effectLst>
                <a:latin typeface="Edwardian Script ITC" panose="030303020407070D0804" pitchFamily="66" charset="0"/>
              </a:rPr>
              <a:t>Thanks</a:t>
            </a:r>
          </a:p>
        </p:txBody>
      </p:sp>
    </p:spTree>
    <p:extLst>
      <p:ext uri="{BB962C8B-B14F-4D97-AF65-F5344CB8AC3E}">
        <p14:creationId xmlns:p14="http://schemas.microsoft.com/office/powerpoint/2010/main" val="3572088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71" y="2309454"/>
            <a:ext cx="2086330" cy="924868"/>
          </a:xfrm>
          <a:prstGeom prst="rect">
            <a:avLst/>
          </a:prstGeom>
        </p:spPr>
      </p:pic>
      <p:pic>
        <p:nvPicPr>
          <p:cNvPr id="3" name="Picture 2" descr="http://club.szlcsc.com/upload/postuploadimage/bigImage/2016-07-27/20160727151735_8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143238"/>
            <a:ext cx="27432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club.szlcsc.com/upload/postuploadimage/bigImage/2016-07-26/20160726205440_2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908720"/>
            <a:ext cx="1981200"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79512" y="5145332"/>
            <a:ext cx="8784976" cy="1477328"/>
          </a:xfrm>
          <a:prstGeom prst="rect">
            <a:avLst/>
          </a:prstGeom>
        </p:spPr>
        <p:txBody>
          <a:bodyPr wrap="square">
            <a:spAutoFit/>
          </a:bodyPr>
          <a:lstStyle/>
          <a:p>
            <a:r>
              <a:rPr lang="zh-CN" altLang="en-US" b="1" dirty="0" smtClean="0">
                <a:solidFill>
                  <a:srgbClr val="333333"/>
                </a:solidFill>
                <a:latin typeface="宋体" panose="02010600030101010101" pitchFamily="2" charset="-122"/>
              </a:rPr>
              <a:t>二极管</a:t>
            </a:r>
            <a:r>
              <a:rPr lang="zh-CN" altLang="en-US" b="1" dirty="0">
                <a:solidFill>
                  <a:srgbClr val="333333"/>
                </a:solidFill>
                <a:latin typeface="宋体" panose="02010600030101010101" pitchFamily="2" charset="-122"/>
              </a:rPr>
              <a:t>在封装库里的摆放图</a:t>
            </a:r>
            <a:r>
              <a:rPr lang="en-US" altLang="zh-CN" b="1" dirty="0">
                <a:solidFill>
                  <a:srgbClr val="333333"/>
                </a:solidFill>
                <a:latin typeface="Arail"/>
              </a:rPr>
              <a:t>---</a:t>
            </a:r>
            <a:r>
              <a:rPr lang="zh-CN" altLang="en-US" b="1" dirty="0">
                <a:solidFill>
                  <a:srgbClr val="333333"/>
                </a:solidFill>
                <a:latin typeface="宋体" panose="02010600030101010101" pitchFamily="2" charset="-122"/>
              </a:rPr>
              <a:t>必须左边是阴极（</a:t>
            </a:r>
            <a:r>
              <a:rPr lang="en-US" altLang="zh-CN" b="1" dirty="0">
                <a:solidFill>
                  <a:srgbClr val="333333"/>
                </a:solidFill>
                <a:latin typeface="Arail"/>
              </a:rPr>
              <a:t>-</a:t>
            </a:r>
            <a:r>
              <a:rPr lang="zh-CN" altLang="en-US" b="1" dirty="0">
                <a:solidFill>
                  <a:srgbClr val="333333"/>
                </a:solidFill>
                <a:latin typeface="宋体" panose="02010600030101010101" pitchFamily="2" charset="-122"/>
              </a:rPr>
              <a:t>），右边是阳极</a:t>
            </a:r>
            <a:r>
              <a:rPr lang="en-US" altLang="zh-CN" b="1" dirty="0">
                <a:solidFill>
                  <a:srgbClr val="333333"/>
                </a:solidFill>
                <a:latin typeface="Arail"/>
              </a:rPr>
              <a:t>(+)</a:t>
            </a:r>
            <a:r>
              <a:rPr lang="zh-CN" altLang="en-US" b="1" dirty="0" smtClean="0">
                <a:solidFill>
                  <a:srgbClr val="333333"/>
                </a:solidFill>
                <a:latin typeface="宋体" panose="02010600030101010101" pitchFamily="2" charset="-122"/>
              </a:rPr>
              <a:t>。</a:t>
            </a:r>
            <a:endParaRPr lang="en-US" altLang="zh-CN" b="1" dirty="0" smtClean="0">
              <a:solidFill>
                <a:srgbClr val="333333"/>
              </a:solidFill>
              <a:latin typeface="宋体" panose="02010600030101010101" pitchFamily="2" charset="-122"/>
            </a:endParaRPr>
          </a:p>
          <a:p>
            <a:r>
              <a:rPr lang="zh-CN" altLang="en-US" b="1" dirty="0" smtClean="0">
                <a:solidFill>
                  <a:srgbClr val="333333"/>
                </a:solidFill>
                <a:latin typeface="宋体" panose="02010600030101010101" pitchFamily="2" charset="-122"/>
              </a:rPr>
              <a:t>封装</a:t>
            </a:r>
            <a:r>
              <a:rPr lang="zh-CN" altLang="en-US" b="1" dirty="0">
                <a:solidFill>
                  <a:srgbClr val="333333"/>
                </a:solidFill>
                <a:latin typeface="宋体" panose="02010600030101010101" pitchFamily="2" charset="-122"/>
              </a:rPr>
              <a:t>库做好后在</a:t>
            </a:r>
            <a:r>
              <a:rPr lang="en-US" altLang="zh-CN" b="1" dirty="0">
                <a:solidFill>
                  <a:srgbClr val="333333"/>
                </a:solidFill>
                <a:latin typeface="Arail"/>
              </a:rPr>
              <a:t>PCB Layout</a:t>
            </a:r>
            <a:r>
              <a:rPr lang="zh-CN" altLang="en-US" b="1" dirty="0">
                <a:solidFill>
                  <a:srgbClr val="333333"/>
                </a:solidFill>
                <a:latin typeface="宋体" panose="02010600030101010101" pitchFamily="2" charset="-122"/>
              </a:rPr>
              <a:t>时，二极管是可以任意角度摆放的</a:t>
            </a:r>
            <a:r>
              <a:rPr lang="zh-CN" altLang="en-US" b="1" dirty="0" smtClean="0">
                <a:solidFill>
                  <a:srgbClr val="333333"/>
                </a:solidFill>
                <a:latin typeface="宋体" panose="02010600030101010101" pitchFamily="2" charset="-122"/>
              </a:rPr>
              <a:t>！</a:t>
            </a:r>
            <a:endParaRPr lang="en-US" altLang="zh-CN" b="1" dirty="0" smtClean="0">
              <a:solidFill>
                <a:srgbClr val="333333"/>
              </a:solidFill>
              <a:latin typeface="宋体" panose="02010600030101010101" pitchFamily="2" charset="-122"/>
            </a:endParaRPr>
          </a:p>
          <a:p>
            <a:endParaRPr lang="zh-CN" altLang="en-US" dirty="0">
              <a:solidFill>
                <a:srgbClr val="444444"/>
              </a:solidFill>
              <a:latin typeface="Arail"/>
            </a:endParaRPr>
          </a:p>
          <a:p>
            <a:r>
              <a:rPr lang="zh-CN" altLang="en-US" b="1" dirty="0">
                <a:solidFill>
                  <a:srgbClr val="444444"/>
                </a:solidFill>
                <a:latin typeface="Arail"/>
              </a:rPr>
              <a:t>为保证二极管在</a:t>
            </a:r>
            <a:r>
              <a:rPr lang="en-US" altLang="zh-CN" b="1" dirty="0">
                <a:solidFill>
                  <a:srgbClr val="444444"/>
                </a:solidFill>
                <a:latin typeface="Arail"/>
              </a:rPr>
              <a:t>SMT</a:t>
            </a:r>
            <a:r>
              <a:rPr lang="zh-CN" altLang="en-US" b="1" dirty="0">
                <a:solidFill>
                  <a:srgbClr val="444444"/>
                </a:solidFill>
                <a:latin typeface="Arail"/>
              </a:rPr>
              <a:t>贴片中极性不贴反，封装库里二极管的摆放方向必须与二极管编带的方向保持一致，请严格按上图标准做二极管的封装库！ </a:t>
            </a:r>
            <a:endParaRPr lang="zh-CN" altLang="en-US" b="0" i="0" dirty="0">
              <a:solidFill>
                <a:srgbClr val="444444"/>
              </a:solidFill>
              <a:effectLst/>
              <a:latin typeface="Arail"/>
            </a:endParaRPr>
          </a:p>
        </p:txBody>
      </p:sp>
      <p:sp>
        <p:nvSpPr>
          <p:cNvPr id="6" name="矩形 5"/>
          <p:cNvSpPr/>
          <p:nvPr/>
        </p:nvSpPr>
        <p:spPr>
          <a:xfrm>
            <a:off x="0" y="215352"/>
            <a:ext cx="8887681" cy="369332"/>
          </a:xfrm>
          <a:prstGeom prst="rect">
            <a:avLst/>
          </a:prstGeom>
        </p:spPr>
        <p:txBody>
          <a:bodyPr wrap="square">
            <a:spAutoFit/>
          </a:bodyPr>
          <a:lstStyle/>
          <a:p>
            <a:r>
              <a:rPr lang="zh-CN" altLang="en-US" b="1" dirty="0">
                <a:solidFill>
                  <a:srgbClr val="E53333"/>
                </a:solidFill>
                <a:latin typeface="Arail"/>
              </a:rPr>
              <a:t>第</a:t>
            </a:r>
            <a:r>
              <a:rPr lang="en-US" altLang="zh-CN" b="1" dirty="0">
                <a:solidFill>
                  <a:srgbClr val="E53333"/>
                </a:solidFill>
                <a:latin typeface="Arail"/>
              </a:rPr>
              <a:t>1</a:t>
            </a:r>
            <a:r>
              <a:rPr lang="zh-CN" altLang="en-US" b="1" dirty="0">
                <a:solidFill>
                  <a:srgbClr val="E53333"/>
                </a:solidFill>
                <a:latin typeface="Arail"/>
              </a:rPr>
              <a:t>种封装规格：</a:t>
            </a:r>
            <a:r>
              <a:rPr lang="en-US" altLang="zh-CN" b="1" dirty="0">
                <a:solidFill>
                  <a:srgbClr val="E53333"/>
                </a:solidFill>
                <a:latin typeface="Arail"/>
              </a:rPr>
              <a:t>SOD-123</a:t>
            </a:r>
            <a:r>
              <a:rPr lang="zh-CN" altLang="en-US" b="1" dirty="0">
                <a:solidFill>
                  <a:srgbClr val="E53333"/>
                </a:solidFill>
                <a:latin typeface="Arail"/>
              </a:rPr>
              <a:t>、</a:t>
            </a:r>
            <a:r>
              <a:rPr lang="en-US" altLang="zh-CN" b="1" dirty="0">
                <a:solidFill>
                  <a:srgbClr val="E53333"/>
                </a:solidFill>
                <a:latin typeface="Arail"/>
              </a:rPr>
              <a:t>LL-34</a:t>
            </a:r>
            <a:r>
              <a:rPr lang="zh-CN" altLang="en-US" b="1" dirty="0">
                <a:solidFill>
                  <a:srgbClr val="E53333"/>
                </a:solidFill>
                <a:latin typeface="Arail"/>
              </a:rPr>
              <a:t>、贴片</a:t>
            </a:r>
            <a:r>
              <a:rPr lang="en-US" altLang="zh-CN" b="1" dirty="0">
                <a:solidFill>
                  <a:srgbClr val="E53333"/>
                </a:solidFill>
                <a:latin typeface="Arail"/>
              </a:rPr>
              <a:t>LED</a:t>
            </a:r>
            <a:r>
              <a:rPr lang="zh-CN" altLang="en-US" b="1" dirty="0">
                <a:solidFill>
                  <a:srgbClr val="E53333"/>
                </a:solidFill>
                <a:latin typeface="Arail"/>
              </a:rPr>
              <a:t>（</a:t>
            </a:r>
            <a:r>
              <a:rPr lang="en-US" altLang="zh-CN" b="1" dirty="0">
                <a:solidFill>
                  <a:srgbClr val="E53333"/>
                </a:solidFill>
                <a:latin typeface="Arail"/>
              </a:rPr>
              <a:t>0603 LED</a:t>
            </a:r>
            <a:r>
              <a:rPr lang="zh-CN" altLang="en-US" b="1" dirty="0">
                <a:solidFill>
                  <a:srgbClr val="E53333"/>
                </a:solidFill>
                <a:latin typeface="Arail"/>
              </a:rPr>
              <a:t>、</a:t>
            </a:r>
            <a:r>
              <a:rPr lang="en-US" altLang="zh-CN" b="1" dirty="0">
                <a:solidFill>
                  <a:srgbClr val="E53333"/>
                </a:solidFill>
                <a:latin typeface="Arail"/>
              </a:rPr>
              <a:t>0805 LED</a:t>
            </a:r>
            <a:r>
              <a:rPr lang="zh-CN" altLang="en-US" b="1" dirty="0">
                <a:solidFill>
                  <a:srgbClr val="E53333"/>
                </a:solidFill>
                <a:latin typeface="Arail"/>
              </a:rPr>
              <a:t>）等等的</a:t>
            </a:r>
            <a:r>
              <a:rPr lang="zh-CN" altLang="en-US" b="1" dirty="0">
                <a:solidFill>
                  <a:srgbClr val="FF0000"/>
                </a:solidFill>
                <a:latin typeface="Arail"/>
              </a:rPr>
              <a:t>二极管</a:t>
            </a:r>
            <a:endParaRPr lang="zh-CN" altLang="en-US" dirty="0"/>
          </a:p>
        </p:txBody>
      </p:sp>
      <p:sp>
        <p:nvSpPr>
          <p:cNvPr id="8" name="矩形 7"/>
          <p:cNvSpPr/>
          <p:nvPr/>
        </p:nvSpPr>
        <p:spPr>
          <a:xfrm>
            <a:off x="3662505" y="3480769"/>
            <a:ext cx="4136069" cy="369332"/>
          </a:xfrm>
          <a:prstGeom prst="rect">
            <a:avLst/>
          </a:prstGeom>
        </p:spPr>
        <p:txBody>
          <a:bodyPr wrap="none">
            <a:spAutoFit/>
          </a:bodyPr>
          <a:lstStyle/>
          <a:p>
            <a:r>
              <a:rPr lang="zh-CN" altLang="en-US" b="1" dirty="0">
                <a:solidFill>
                  <a:srgbClr val="444444"/>
                </a:solidFill>
                <a:latin typeface="宋体" panose="02010600030101010101" pitchFamily="2" charset="-122"/>
              </a:rPr>
              <a:t>二极管器件在封装库里面的零度放置图</a:t>
            </a:r>
            <a:endParaRPr lang="zh-CN" altLang="en-US" dirty="0"/>
          </a:p>
        </p:txBody>
      </p:sp>
    </p:spTree>
    <p:extLst>
      <p:ext uri="{BB962C8B-B14F-4D97-AF65-F5344CB8AC3E}">
        <p14:creationId xmlns:p14="http://schemas.microsoft.com/office/powerpoint/2010/main" val="2502940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4149080"/>
            <a:ext cx="8871386" cy="1477328"/>
          </a:xfrm>
          <a:prstGeom prst="rect">
            <a:avLst/>
          </a:prstGeom>
        </p:spPr>
        <p:txBody>
          <a:bodyPr wrap="square">
            <a:spAutoFit/>
          </a:bodyPr>
          <a:lstStyle/>
          <a:p>
            <a:r>
              <a:rPr lang="zh-CN" altLang="en-US" b="1" dirty="0" smtClean="0">
                <a:solidFill>
                  <a:srgbClr val="333333"/>
                </a:solidFill>
                <a:latin typeface="宋体" panose="02010600030101010101" pitchFamily="2" charset="-122"/>
              </a:rPr>
              <a:t>贴</a:t>
            </a:r>
            <a:r>
              <a:rPr lang="zh-CN" altLang="en-US" b="1" dirty="0">
                <a:solidFill>
                  <a:srgbClr val="333333"/>
                </a:solidFill>
                <a:latin typeface="宋体" panose="02010600030101010101" pitchFamily="2" charset="-122"/>
              </a:rPr>
              <a:t>片钽电容在</a:t>
            </a:r>
            <a:r>
              <a:rPr lang="zh-CN" altLang="en-US" b="1" dirty="0">
                <a:solidFill>
                  <a:srgbClr val="666666"/>
                </a:solidFill>
                <a:latin typeface="宋体" panose="02010600030101010101" pitchFamily="2" charset="-122"/>
              </a:rPr>
              <a:t>封装库里的摆放图</a:t>
            </a:r>
            <a:r>
              <a:rPr lang="en-US" altLang="zh-CN" b="1" dirty="0">
                <a:solidFill>
                  <a:srgbClr val="666666"/>
                </a:solidFill>
                <a:latin typeface="Arail"/>
              </a:rPr>
              <a:t>---</a:t>
            </a:r>
            <a:r>
              <a:rPr lang="zh-CN" altLang="en-US" b="1" dirty="0">
                <a:solidFill>
                  <a:srgbClr val="666666"/>
                </a:solidFill>
                <a:latin typeface="宋体" panose="02010600030101010101" pitchFamily="2" charset="-122"/>
              </a:rPr>
              <a:t>必须左边是负（</a:t>
            </a:r>
            <a:r>
              <a:rPr lang="en-US" altLang="zh-CN" b="1" dirty="0">
                <a:solidFill>
                  <a:srgbClr val="666666"/>
                </a:solidFill>
                <a:latin typeface="Arail"/>
              </a:rPr>
              <a:t>-</a:t>
            </a:r>
            <a:r>
              <a:rPr lang="zh-CN" altLang="en-US" b="1" dirty="0">
                <a:solidFill>
                  <a:srgbClr val="666666"/>
                </a:solidFill>
                <a:latin typeface="宋体" panose="02010600030101010101" pitchFamily="2" charset="-122"/>
              </a:rPr>
              <a:t>），右边是正</a:t>
            </a:r>
            <a:r>
              <a:rPr lang="en-US" altLang="zh-CN" b="1" dirty="0">
                <a:solidFill>
                  <a:srgbClr val="666666"/>
                </a:solidFill>
                <a:latin typeface="Arail"/>
              </a:rPr>
              <a:t>(+)</a:t>
            </a:r>
            <a:r>
              <a:rPr lang="zh-CN" altLang="en-US" b="1" dirty="0" smtClean="0">
                <a:solidFill>
                  <a:srgbClr val="666666"/>
                </a:solidFill>
                <a:latin typeface="宋体" panose="02010600030101010101" pitchFamily="2" charset="-122"/>
              </a:rPr>
              <a:t>。</a:t>
            </a:r>
            <a:endParaRPr lang="en-US" altLang="zh-CN" b="1" dirty="0" smtClean="0">
              <a:solidFill>
                <a:srgbClr val="666666"/>
              </a:solidFill>
              <a:latin typeface="宋体" panose="02010600030101010101" pitchFamily="2" charset="-122"/>
            </a:endParaRPr>
          </a:p>
          <a:p>
            <a:r>
              <a:rPr lang="zh-CN" altLang="en-US" b="1" dirty="0" smtClean="0">
                <a:solidFill>
                  <a:srgbClr val="666666"/>
                </a:solidFill>
                <a:latin typeface="宋体" panose="02010600030101010101" pitchFamily="2" charset="-122"/>
              </a:rPr>
              <a:t>封装</a:t>
            </a:r>
            <a:r>
              <a:rPr lang="zh-CN" altLang="en-US" b="1" dirty="0">
                <a:solidFill>
                  <a:srgbClr val="666666"/>
                </a:solidFill>
                <a:latin typeface="宋体" panose="02010600030101010101" pitchFamily="2" charset="-122"/>
              </a:rPr>
              <a:t>库做好后在</a:t>
            </a:r>
            <a:r>
              <a:rPr lang="en-US" altLang="zh-CN" b="1" dirty="0">
                <a:solidFill>
                  <a:srgbClr val="666666"/>
                </a:solidFill>
                <a:latin typeface="Arail"/>
              </a:rPr>
              <a:t>PCB Layout</a:t>
            </a:r>
            <a:r>
              <a:rPr lang="zh-CN" altLang="en-US" b="1" dirty="0">
                <a:solidFill>
                  <a:srgbClr val="666666"/>
                </a:solidFill>
                <a:latin typeface="宋体" panose="02010600030101010101" pitchFamily="2" charset="-122"/>
              </a:rPr>
              <a:t>时，钽电容可以是可以任意角度摆放的</a:t>
            </a:r>
            <a:r>
              <a:rPr lang="zh-CN" altLang="en-US" b="1" dirty="0" smtClean="0">
                <a:solidFill>
                  <a:srgbClr val="666666"/>
                </a:solidFill>
                <a:latin typeface="宋体" panose="02010600030101010101" pitchFamily="2" charset="-122"/>
              </a:rPr>
              <a:t>！</a:t>
            </a:r>
            <a:endParaRPr lang="en-US" altLang="zh-CN" b="1" dirty="0" smtClean="0">
              <a:solidFill>
                <a:srgbClr val="666666"/>
              </a:solidFill>
              <a:latin typeface="宋体" panose="02010600030101010101" pitchFamily="2" charset="-122"/>
            </a:endParaRPr>
          </a:p>
          <a:p>
            <a:endParaRPr lang="zh-CN" altLang="en-US" dirty="0">
              <a:solidFill>
                <a:srgbClr val="444444"/>
              </a:solidFill>
              <a:latin typeface="Arail"/>
            </a:endParaRPr>
          </a:p>
          <a:p>
            <a:r>
              <a:rPr lang="zh-CN" altLang="en-US" b="1" dirty="0" smtClean="0">
                <a:solidFill>
                  <a:srgbClr val="444444"/>
                </a:solidFill>
                <a:latin typeface="宋体" panose="02010600030101010101" pitchFamily="2" charset="-122"/>
              </a:rPr>
              <a:t>备注：为</a:t>
            </a:r>
            <a:r>
              <a:rPr lang="zh-CN" altLang="en-US" b="1" dirty="0">
                <a:solidFill>
                  <a:srgbClr val="444444"/>
                </a:solidFill>
                <a:latin typeface="宋体" panose="02010600030101010101" pitchFamily="2" charset="-122"/>
              </a:rPr>
              <a:t>保证钽电容在</a:t>
            </a:r>
            <a:r>
              <a:rPr lang="en-US" altLang="zh-CN" b="1" dirty="0">
                <a:solidFill>
                  <a:srgbClr val="444444"/>
                </a:solidFill>
                <a:latin typeface="Arail"/>
              </a:rPr>
              <a:t>SMT </a:t>
            </a:r>
            <a:r>
              <a:rPr lang="zh-CN" altLang="en-US" b="1" dirty="0">
                <a:solidFill>
                  <a:srgbClr val="444444"/>
                </a:solidFill>
                <a:latin typeface="Arail"/>
              </a:rPr>
              <a:t>贴片中极性不贴反，封装库里贴片钽电容的摆放方向必须与贴片钽电容编带的方向保持一致，请严格按上图标准做贴片钽电容的封装库！</a:t>
            </a:r>
            <a:endParaRPr lang="zh-CN" altLang="en-US" b="0" i="0" dirty="0">
              <a:solidFill>
                <a:srgbClr val="444444"/>
              </a:solidFill>
              <a:effectLst/>
              <a:latin typeface="Arail"/>
            </a:endParaRPr>
          </a:p>
        </p:txBody>
      </p:sp>
      <p:sp>
        <p:nvSpPr>
          <p:cNvPr id="5" name="矩形 4"/>
          <p:cNvSpPr/>
          <p:nvPr/>
        </p:nvSpPr>
        <p:spPr>
          <a:xfrm>
            <a:off x="43204" y="298393"/>
            <a:ext cx="8633251" cy="369332"/>
          </a:xfrm>
          <a:prstGeom prst="rect">
            <a:avLst/>
          </a:prstGeom>
        </p:spPr>
        <p:txBody>
          <a:bodyPr wrap="square">
            <a:spAutoFit/>
          </a:bodyPr>
          <a:lstStyle/>
          <a:p>
            <a:r>
              <a:rPr lang="zh-CN" altLang="en-US" dirty="0">
                <a:solidFill>
                  <a:srgbClr val="444444"/>
                </a:solidFill>
                <a:latin typeface="Arail"/>
              </a:rPr>
              <a:t> </a:t>
            </a:r>
            <a:r>
              <a:rPr lang="zh-CN" altLang="en-US" b="1" dirty="0">
                <a:solidFill>
                  <a:srgbClr val="E53333"/>
                </a:solidFill>
                <a:latin typeface="Arail"/>
              </a:rPr>
              <a:t>第</a:t>
            </a:r>
            <a:r>
              <a:rPr lang="en-US" altLang="zh-CN" b="1" dirty="0">
                <a:solidFill>
                  <a:srgbClr val="E53333"/>
                </a:solidFill>
                <a:latin typeface="Arail"/>
              </a:rPr>
              <a:t>2</a:t>
            </a:r>
            <a:r>
              <a:rPr lang="zh-CN" altLang="en-US" b="1" dirty="0">
                <a:solidFill>
                  <a:srgbClr val="E53333"/>
                </a:solidFill>
                <a:latin typeface="Arail"/>
              </a:rPr>
              <a:t>种封装规格：</a:t>
            </a:r>
            <a:r>
              <a:rPr lang="en-US" altLang="zh-CN" b="1" dirty="0">
                <a:solidFill>
                  <a:srgbClr val="E53333"/>
                </a:solidFill>
                <a:latin typeface="Arail"/>
              </a:rPr>
              <a:t>A</a:t>
            </a:r>
            <a:r>
              <a:rPr lang="zh-CN" altLang="en-US" b="1" dirty="0">
                <a:solidFill>
                  <a:srgbClr val="E53333"/>
                </a:solidFill>
                <a:latin typeface="Arail"/>
              </a:rPr>
              <a:t>型、</a:t>
            </a:r>
            <a:r>
              <a:rPr lang="en-US" altLang="zh-CN" b="1" dirty="0">
                <a:solidFill>
                  <a:srgbClr val="E53333"/>
                </a:solidFill>
                <a:latin typeface="Arail"/>
              </a:rPr>
              <a:t>B</a:t>
            </a:r>
            <a:r>
              <a:rPr lang="zh-CN" altLang="en-US" b="1" dirty="0">
                <a:solidFill>
                  <a:srgbClr val="E53333"/>
                </a:solidFill>
                <a:latin typeface="Arail"/>
              </a:rPr>
              <a:t>型、</a:t>
            </a:r>
            <a:r>
              <a:rPr lang="en-US" altLang="zh-CN" b="1" dirty="0">
                <a:solidFill>
                  <a:srgbClr val="E53333"/>
                </a:solidFill>
                <a:latin typeface="Arail"/>
              </a:rPr>
              <a:t>C</a:t>
            </a:r>
            <a:r>
              <a:rPr lang="zh-CN" altLang="en-US" b="1" dirty="0">
                <a:solidFill>
                  <a:srgbClr val="E53333"/>
                </a:solidFill>
                <a:latin typeface="Arail"/>
              </a:rPr>
              <a:t>型、</a:t>
            </a:r>
            <a:r>
              <a:rPr lang="en-US" altLang="zh-CN" b="1" dirty="0">
                <a:solidFill>
                  <a:srgbClr val="E53333"/>
                </a:solidFill>
                <a:latin typeface="Arail"/>
              </a:rPr>
              <a:t>D</a:t>
            </a:r>
            <a:r>
              <a:rPr lang="zh-CN" altLang="en-US" b="1" dirty="0">
                <a:solidFill>
                  <a:srgbClr val="E53333"/>
                </a:solidFill>
                <a:latin typeface="Arail"/>
              </a:rPr>
              <a:t>型等等的</a:t>
            </a:r>
            <a:r>
              <a:rPr lang="zh-CN" altLang="en-US" b="1" dirty="0">
                <a:solidFill>
                  <a:srgbClr val="FF0000"/>
                </a:solidFill>
                <a:latin typeface="Arail"/>
              </a:rPr>
              <a:t>贴片钽电容</a:t>
            </a:r>
            <a:r>
              <a:rPr lang="zh-CN" altLang="en-US" b="1" dirty="0">
                <a:solidFill>
                  <a:srgbClr val="444444"/>
                </a:solidFill>
                <a:latin typeface="Arail"/>
              </a:rPr>
              <a:t> </a:t>
            </a:r>
            <a:endParaRPr lang="zh-CN" altLang="en-US" dirty="0"/>
          </a:p>
        </p:txBody>
      </p:sp>
      <p:pic>
        <p:nvPicPr>
          <p:cNvPr id="1029" name="Picture 5" descr="http://club.szlcsc.com/upload/postuploadimage/bigImage/2016-07-26/20160726210113_9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976059"/>
            <a:ext cx="3082522" cy="1474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lub.szlcsc.com/upload/postuploadimage/bigImage/2016-07-26/20160726210103_3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22480"/>
            <a:ext cx="2309724" cy="218140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923928" y="3560122"/>
            <a:ext cx="4600940" cy="369332"/>
          </a:xfrm>
          <a:prstGeom prst="rect">
            <a:avLst/>
          </a:prstGeom>
        </p:spPr>
        <p:txBody>
          <a:bodyPr wrap="none">
            <a:spAutoFit/>
          </a:bodyPr>
          <a:lstStyle/>
          <a:p>
            <a:r>
              <a:rPr lang="zh-CN" altLang="en-US" b="1" dirty="0">
                <a:solidFill>
                  <a:srgbClr val="444444"/>
                </a:solidFill>
                <a:latin typeface="宋体" panose="02010600030101010101" pitchFamily="2" charset="-122"/>
              </a:rPr>
              <a:t>贴片钽电容器件在封装库里面的零度放置图</a:t>
            </a:r>
            <a:endParaRPr lang="zh-CN" altLang="en-US" dirty="0"/>
          </a:p>
        </p:txBody>
      </p:sp>
    </p:spTree>
    <p:extLst>
      <p:ext uri="{BB962C8B-B14F-4D97-AF65-F5344CB8AC3E}">
        <p14:creationId xmlns:p14="http://schemas.microsoft.com/office/powerpoint/2010/main" val="57770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2630848" cy="369332"/>
          </a:xfrm>
          <a:prstGeom prst="rect">
            <a:avLst/>
          </a:prstGeom>
        </p:spPr>
        <p:txBody>
          <a:bodyPr wrap="none">
            <a:spAutoFit/>
          </a:bodyPr>
          <a:lstStyle/>
          <a:p>
            <a:r>
              <a:rPr lang="zh-CN" altLang="en-US" b="1" dirty="0">
                <a:solidFill>
                  <a:srgbClr val="E53333"/>
                </a:solidFill>
                <a:latin typeface="Arail"/>
              </a:rPr>
              <a:t>第</a:t>
            </a:r>
            <a:r>
              <a:rPr lang="en-US" altLang="zh-CN" b="1" dirty="0">
                <a:solidFill>
                  <a:srgbClr val="E53333"/>
                </a:solidFill>
                <a:latin typeface="Arail"/>
              </a:rPr>
              <a:t>3</a:t>
            </a:r>
            <a:r>
              <a:rPr lang="zh-CN" altLang="en-US" b="1" dirty="0">
                <a:solidFill>
                  <a:srgbClr val="E53333"/>
                </a:solidFill>
                <a:latin typeface="Arail"/>
              </a:rPr>
              <a:t>种封装规格：</a:t>
            </a:r>
            <a:r>
              <a:rPr lang="en-US" altLang="zh-CN" b="1" dirty="0">
                <a:solidFill>
                  <a:srgbClr val="E53333"/>
                </a:solidFill>
                <a:latin typeface="Arail"/>
              </a:rPr>
              <a:t>SOT-23</a:t>
            </a:r>
            <a:endParaRPr lang="zh-CN" altLang="en-US" dirty="0"/>
          </a:p>
        </p:txBody>
      </p:sp>
      <p:pic>
        <p:nvPicPr>
          <p:cNvPr id="3075" name="Picture 3" descr="http://club.szlcsc.com/upload/postuploadimage/bigImage/2016-07-26/20160726210432_8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730" y="1849750"/>
            <a:ext cx="24003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club.szlcsc.com/upload/postuploadimage/bigImage/2016-07-26/20160726210417_3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701988"/>
            <a:ext cx="2016224" cy="41338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56411" y="5013176"/>
            <a:ext cx="8808077" cy="1477328"/>
          </a:xfrm>
          <a:prstGeom prst="rect">
            <a:avLst/>
          </a:prstGeom>
        </p:spPr>
        <p:txBody>
          <a:bodyPr wrap="square">
            <a:spAutoFit/>
          </a:bodyPr>
          <a:lstStyle/>
          <a:p>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器件在封装库里的摆放图</a:t>
            </a:r>
            <a:r>
              <a:rPr lang="en-US" altLang="zh-CN" dirty="0">
                <a:solidFill>
                  <a:srgbClr val="444444"/>
                </a:solidFill>
                <a:latin typeface="Arail"/>
              </a:rPr>
              <a:t>---</a:t>
            </a:r>
            <a:r>
              <a:rPr lang="zh-CN" altLang="en-US" dirty="0">
                <a:solidFill>
                  <a:srgbClr val="444444"/>
                </a:solidFill>
                <a:latin typeface="宋体" panose="02010600030101010101" pitchFamily="2" charset="-122"/>
              </a:rPr>
              <a:t>必须左边是单个焊盘，右边是两个焊盘</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r>
              <a:rPr lang="zh-CN" altLang="en-US" dirty="0" smtClean="0">
                <a:solidFill>
                  <a:srgbClr val="444444"/>
                </a:solidFill>
                <a:latin typeface="宋体" panose="02010600030101010101" pitchFamily="2" charset="-122"/>
              </a:rPr>
              <a:t>封装</a:t>
            </a:r>
            <a:r>
              <a:rPr lang="zh-CN" altLang="en-US" dirty="0">
                <a:solidFill>
                  <a:srgbClr val="444444"/>
                </a:solidFill>
                <a:latin typeface="宋体" panose="02010600030101010101" pitchFamily="2" charset="-122"/>
              </a:rPr>
              <a:t>库做好后在</a:t>
            </a:r>
            <a:r>
              <a:rPr lang="en-US" altLang="zh-CN" dirty="0">
                <a:solidFill>
                  <a:srgbClr val="444444"/>
                </a:solidFill>
                <a:latin typeface="Arail"/>
              </a:rPr>
              <a:t>PCB Layout</a:t>
            </a:r>
            <a:r>
              <a:rPr lang="zh-CN" altLang="en-US" dirty="0">
                <a:solidFill>
                  <a:srgbClr val="444444"/>
                </a:solidFill>
                <a:latin typeface="宋体" panose="02010600030101010101" pitchFamily="2" charset="-122"/>
              </a:rPr>
              <a:t>时，</a:t>
            </a:r>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器件可以是可以任意角度摆放的</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endParaRPr lang="zh-CN" altLang="en-US" dirty="0">
              <a:solidFill>
                <a:srgbClr val="444444"/>
              </a:solidFill>
              <a:latin typeface="Arail"/>
            </a:endParaRPr>
          </a:p>
          <a:p>
            <a:r>
              <a:rPr lang="zh-CN" altLang="en-US" dirty="0" smtClean="0">
                <a:solidFill>
                  <a:srgbClr val="444444"/>
                </a:solidFill>
                <a:latin typeface="宋体" panose="02010600030101010101" pitchFamily="2" charset="-122"/>
              </a:rPr>
              <a:t>备注：为</a:t>
            </a:r>
            <a:r>
              <a:rPr lang="zh-CN" altLang="en-US" dirty="0">
                <a:solidFill>
                  <a:srgbClr val="444444"/>
                </a:solidFill>
                <a:latin typeface="宋体" panose="02010600030101010101" pitchFamily="2" charset="-122"/>
              </a:rPr>
              <a:t>保证</a:t>
            </a:r>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器件在</a:t>
            </a:r>
            <a:r>
              <a:rPr lang="en-US" altLang="zh-CN" dirty="0">
                <a:solidFill>
                  <a:srgbClr val="444444"/>
                </a:solidFill>
                <a:latin typeface="Arail"/>
              </a:rPr>
              <a:t>SMT</a:t>
            </a:r>
            <a:r>
              <a:rPr lang="zh-CN" altLang="en-US" dirty="0">
                <a:solidFill>
                  <a:srgbClr val="444444"/>
                </a:solidFill>
                <a:latin typeface="宋体" panose="02010600030101010101" pitchFamily="2" charset="-122"/>
              </a:rPr>
              <a:t>贴片中不贴错，封装库里</a:t>
            </a:r>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器件的摆放方向必须与</a:t>
            </a:r>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器件编带的方向保持一致，请严格按上图标准做</a:t>
            </a:r>
            <a:r>
              <a:rPr lang="en-US" altLang="zh-CN" dirty="0">
                <a:solidFill>
                  <a:srgbClr val="444444"/>
                </a:solidFill>
                <a:latin typeface="Arail"/>
              </a:rPr>
              <a:t>SOT-23</a:t>
            </a:r>
            <a:r>
              <a:rPr lang="zh-CN" altLang="en-US" dirty="0">
                <a:solidFill>
                  <a:srgbClr val="444444"/>
                </a:solidFill>
                <a:latin typeface="宋体" panose="02010600030101010101" pitchFamily="2" charset="-122"/>
              </a:rPr>
              <a:t>器件的封装库！</a:t>
            </a:r>
            <a:endParaRPr lang="zh-CN" altLang="en-US" b="0" i="0" dirty="0">
              <a:solidFill>
                <a:srgbClr val="444444"/>
              </a:solidFill>
              <a:effectLst/>
              <a:latin typeface="Arail"/>
            </a:endParaRPr>
          </a:p>
        </p:txBody>
      </p:sp>
      <p:sp>
        <p:nvSpPr>
          <p:cNvPr id="4" name="矩形 3"/>
          <p:cNvSpPr/>
          <p:nvPr/>
        </p:nvSpPr>
        <p:spPr>
          <a:xfrm>
            <a:off x="4067944" y="3899197"/>
            <a:ext cx="4140877" cy="369332"/>
          </a:xfrm>
          <a:prstGeom prst="rect">
            <a:avLst/>
          </a:prstGeom>
        </p:spPr>
        <p:txBody>
          <a:bodyPr wrap="none">
            <a:spAutoFit/>
          </a:bodyPr>
          <a:lstStyle/>
          <a:p>
            <a:r>
              <a:rPr lang="en-US" altLang="zh-CN" b="1" dirty="0">
                <a:solidFill>
                  <a:srgbClr val="444444"/>
                </a:solidFill>
                <a:latin typeface="Arail"/>
              </a:rPr>
              <a:t>SOT-23</a:t>
            </a:r>
            <a:r>
              <a:rPr lang="zh-CN" altLang="en-US" b="1" dirty="0">
                <a:solidFill>
                  <a:srgbClr val="444444"/>
                </a:solidFill>
                <a:latin typeface="宋体" panose="02010600030101010101" pitchFamily="2" charset="-122"/>
              </a:rPr>
              <a:t>器件在封装库里面的零度放置图</a:t>
            </a:r>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302" y="45449"/>
            <a:ext cx="1735037" cy="1593179"/>
          </a:xfrm>
          <a:prstGeom prst="rect">
            <a:avLst/>
          </a:prstGeom>
        </p:spPr>
      </p:pic>
    </p:spTree>
    <p:extLst>
      <p:ext uri="{BB962C8B-B14F-4D97-AF65-F5344CB8AC3E}">
        <p14:creationId xmlns:p14="http://schemas.microsoft.com/office/powerpoint/2010/main" val="374308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6840760" cy="369332"/>
          </a:xfrm>
          <a:prstGeom prst="rect">
            <a:avLst/>
          </a:prstGeom>
        </p:spPr>
        <p:txBody>
          <a:bodyPr wrap="square">
            <a:spAutoFit/>
          </a:bodyPr>
          <a:lstStyle/>
          <a:p>
            <a:r>
              <a:rPr lang="zh-CN" altLang="en-US" b="1" dirty="0">
                <a:solidFill>
                  <a:srgbClr val="E53333"/>
                </a:solidFill>
                <a:latin typeface="宋体" panose="02010600030101010101" pitchFamily="2" charset="-122"/>
              </a:rPr>
              <a:t>第</a:t>
            </a:r>
            <a:r>
              <a:rPr lang="en-US" altLang="zh-CN" b="1" dirty="0">
                <a:solidFill>
                  <a:srgbClr val="E53333"/>
                </a:solidFill>
                <a:latin typeface="Arail"/>
              </a:rPr>
              <a:t>4</a:t>
            </a:r>
            <a:r>
              <a:rPr lang="zh-CN" altLang="en-US" b="1" dirty="0">
                <a:solidFill>
                  <a:srgbClr val="E53333"/>
                </a:solidFill>
                <a:latin typeface="宋体" panose="02010600030101010101" pitchFamily="2" charset="-122"/>
              </a:rPr>
              <a:t>种封装规格：</a:t>
            </a:r>
            <a:r>
              <a:rPr lang="en-US" altLang="zh-CN" b="1" dirty="0">
                <a:solidFill>
                  <a:srgbClr val="E53333"/>
                </a:solidFill>
                <a:latin typeface="Arail"/>
              </a:rPr>
              <a:t>SOIC-8</a:t>
            </a:r>
            <a:r>
              <a:rPr lang="zh-CN" altLang="en-US" b="1" dirty="0">
                <a:solidFill>
                  <a:srgbClr val="E53333"/>
                </a:solidFill>
                <a:latin typeface="宋体" panose="02010600030101010101" pitchFamily="2" charset="-122"/>
              </a:rPr>
              <a:t>和</a:t>
            </a:r>
            <a:r>
              <a:rPr lang="en-US" altLang="zh-CN" b="1" dirty="0">
                <a:solidFill>
                  <a:srgbClr val="E53333"/>
                </a:solidFill>
                <a:latin typeface="Arail"/>
              </a:rPr>
              <a:t>SOP-8</a:t>
            </a:r>
            <a:r>
              <a:rPr lang="zh-CN" altLang="en-US" b="1" dirty="0">
                <a:solidFill>
                  <a:srgbClr val="E53333"/>
                </a:solidFill>
                <a:latin typeface="宋体" panose="02010600030101010101" pitchFamily="2" charset="-122"/>
              </a:rPr>
              <a:t>（统称</a:t>
            </a:r>
            <a:r>
              <a:rPr lang="en-US" altLang="zh-CN" b="1" dirty="0">
                <a:solidFill>
                  <a:srgbClr val="E53333"/>
                </a:solidFill>
                <a:latin typeface="Arail"/>
              </a:rPr>
              <a:t>SOIC-8</a:t>
            </a:r>
            <a:r>
              <a:rPr lang="zh-CN" altLang="en-US" b="1" dirty="0">
                <a:solidFill>
                  <a:srgbClr val="E53333"/>
                </a:solidFill>
                <a:latin typeface="宋体" panose="02010600030101010101" pitchFamily="2" charset="-122"/>
              </a:rPr>
              <a:t>器件）</a:t>
            </a:r>
            <a:endParaRPr lang="zh-CN" altLang="en-US" dirty="0"/>
          </a:p>
        </p:txBody>
      </p:sp>
      <p:pic>
        <p:nvPicPr>
          <p:cNvPr id="4099" name="Picture 3" descr="http://club.szlcsc.com/upload/postuploadimage/bigImage/2016-07-26/20160726210616_6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218" y="1840178"/>
            <a:ext cx="15430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club.szlcsc.com/upload/postuploadimage/bigImage/2016-07-26/20160726210608_2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52736"/>
            <a:ext cx="282001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31102" y="4846176"/>
            <a:ext cx="9012898" cy="1477328"/>
          </a:xfrm>
          <a:prstGeom prst="rect">
            <a:avLst/>
          </a:prstGeom>
        </p:spPr>
        <p:txBody>
          <a:bodyPr wrap="square">
            <a:spAutoFit/>
          </a:bodyPr>
          <a:lstStyle/>
          <a:p>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器件在封装库里的摆放图</a:t>
            </a:r>
            <a:r>
              <a:rPr lang="en-US" altLang="zh-CN" dirty="0">
                <a:solidFill>
                  <a:srgbClr val="444444"/>
                </a:solidFill>
                <a:latin typeface="Arail"/>
              </a:rPr>
              <a:t>---</a:t>
            </a:r>
            <a:r>
              <a:rPr lang="zh-CN" altLang="en-US" dirty="0">
                <a:solidFill>
                  <a:srgbClr val="444444"/>
                </a:solidFill>
                <a:latin typeface="宋体" panose="02010600030101010101" pitchFamily="2" charset="-122"/>
              </a:rPr>
              <a:t>必须是</a:t>
            </a:r>
            <a:r>
              <a:rPr lang="en-US" altLang="zh-CN" dirty="0">
                <a:solidFill>
                  <a:srgbClr val="444444"/>
                </a:solidFill>
                <a:latin typeface="Arail"/>
              </a:rPr>
              <a:t>Pin1</a:t>
            </a:r>
            <a:r>
              <a:rPr lang="zh-CN" altLang="en-US" dirty="0">
                <a:solidFill>
                  <a:srgbClr val="444444"/>
                </a:solidFill>
                <a:latin typeface="宋体" panose="02010600030101010101" pitchFamily="2" charset="-122"/>
              </a:rPr>
              <a:t>脚在左下角</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r>
              <a:rPr lang="zh-CN" altLang="en-US" dirty="0" smtClean="0">
                <a:solidFill>
                  <a:srgbClr val="444444"/>
                </a:solidFill>
                <a:latin typeface="宋体" panose="02010600030101010101" pitchFamily="2" charset="-122"/>
              </a:rPr>
              <a:t>封装</a:t>
            </a:r>
            <a:r>
              <a:rPr lang="zh-CN" altLang="en-US" dirty="0">
                <a:solidFill>
                  <a:srgbClr val="444444"/>
                </a:solidFill>
                <a:latin typeface="宋体" panose="02010600030101010101" pitchFamily="2" charset="-122"/>
              </a:rPr>
              <a:t>库做好后在</a:t>
            </a:r>
            <a:r>
              <a:rPr lang="en-US" altLang="zh-CN" dirty="0">
                <a:solidFill>
                  <a:srgbClr val="444444"/>
                </a:solidFill>
                <a:latin typeface="Arail"/>
              </a:rPr>
              <a:t>PCB Layout</a:t>
            </a:r>
            <a:r>
              <a:rPr lang="zh-CN" altLang="en-US" dirty="0">
                <a:solidFill>
                  <a:srgbClr val="444444"/>
                </a:solidFill>
                <a:latin typeface="宋体" panose="02010600030101010101" pitchFamily="2" charset="-122"/>
              </a:rPr>
              <a:t>时，</a:t>
            </a:r>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器件可以是可以任意角度摆放的</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endParaRPr lang="zh-CN" altLang="en-US" dirty="0">
              <a:solidFill>
                <a:srgbClr val="444444"/>
              </a:solidFill>
              <a:latin typeface="Arail"/>
            </a:endParaRPr>
          </a:p>
          <a:p>
            <a:r>
              <a:rPr lang="zh-CN" altLang="en-US" dirty="0" smtClean="0">
                <a:solidFill>
                  <a:srgbClr val="444444"/>
                </a:solidFill>
                <a:latin typeface="宋体" panose="02010600030101010101" pitchFamily="2" charset="-122"/>
              </a:rPr>
              <a:t>备注：为</a:t>
            </a:r>
            <a:r>
              <a:rPr lang="zh-CN" altLang="en-US" dirty="0">
                <a:solidFill>
                  <a:srgbClr val="444444"/>
                </a:solidFill>
                <a:latin typeface="宋体" panose="02010600030101010101" pitchFamily="2" charset="-122"/>
              </a:rPr>
              <a:t>保证</a:t>
            </a:r>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器件在</a:t>
            </a:r>
            <a:r>
              <a:rPr lang="en-US" altLang="zh-CN" dirty="0">
                <a:solidFill>
                  <a:srgbClr val="444444"/>
                </a:solidFill>
                <a:latin typeface="Arail"/>
              </a:rPr>
              <a:t>SMT</a:t>
            </a:r>
            <a:r>
              <a:rPr lang="zh-CN" altLang="en-US" dirty="0">
                <a:solidFill>
                  <a:srgbClr val="444444"/>
                </a:solidFill>
                <a:latin typeface="宋体" panose="02010600030101010101" pitchFamily="2" charset="-122"/>
              </a:rPr>
              <a:t>贴片中不贴错，封装库里</a:t>
            </a:r>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器件的摆放方向必须与</a:t>
            </a:r>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器件编带的方向保持一致，请严格按上图标准做</a:t>
            </a:r>
            <a:r>
              <a:rPr lang="en-US" altLang="zh-CN" dirty="0">
                <a:solidFill>
                  <a:srgbClr val="444444"/>
                </a:solidFill>
                <a:latin typeface="Arail"/>
              </a:rPr>
              <a:t>SOIC-8</a:t>
            </a:r>
            <a:r>
              <a:rPr lang="zh-CN" altLang="en-US" dirty="0">
                <a:solidFill>
                  <a:srgbClr val="444444"/>
                </a:solidFill>
                <a:latin typeface="宋体" panose="02010600030101010101" pitchFamily="2" charset="-122"/>
              </a:rPr>
              <a:t>器件的封装库！</a:t>
            </a:r>
            <a:endParaRPr lang="zh-CN" altLang="en-US" b="0" i="0" dirty="0">
              <a:solidFill>
                <a:srgbClr val="444444"/>
              </a:solidFill>
              <a:effectLst/>
              <a:latin typeface="Arail"/>
            </a:endParaRPr>
          </a:p>
        </p:txBody>
      </p:sp>
      <p:sp>
        <p:nvSpPr>
          <p:cNvPr id="4" name="矩形 3"/>
          <p:cNvSpPr/>
          <p:nvPr/>
        </p:nvSpPr>
        <p:spPr>
          <a:xfrm>
            <a:off x="3975951" y="3608348"/>
            <a:ext cx="4140877" cy="369332"/>
          </a:xfrm>
          <a:prstGeom prst="rect">
            <a:avLst/>
          </a:prstGeom>
        </p:spPr>
        <p:txBody>
          <a:bodyPr wrap="none">
            <a:spAutoFit/>
          </a:bodyPr>
          <a:lstStyle/>
          <a:p>
            <a:r>
              <a:rPr lang="en-US" altLang="zh-CN" b="1" dirty="0">
                <a:solidFill>
                  <a:srgbClr val="444444"/>
                </a:solidFill>
                <a:latin typeface="Arail"/>
              </a:rPr>
              <a:t>SOIC-8</a:t>
            </a:r>
            <a:r>
              <a:rPr lang="zh-CN" altLang="en-US" b="1" dirty="0">
                <a:solidFill>
                  <a:srgbClr val="444444"/>
                </a:solidFill>
                <a:latin typeface="宋体" panose="02010600030101010101" pitchFamily="2" charset="-122"/>
              </a:rPr>
              <a:t>器件在封装库里面的零度放置图</a:t>
            </a:r>
            <a:endParaRPr lang="zh-CN" altLang="en-US" dirty="0"/>
          </a:p>
        </p:txBody>
      </p:sp>
    </p:spTree>
    <p:extLst>
      <p:ext uri="{BB962C8B-B14F-4D97-AF65-F5344CB8AC3E}">
        <p14:creationId xmlns:p14="http://schemas.microsoft.com/office/powerpoint/2010/main" val="218901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1920" y="116632"/>
            <a:ext cx="2031325" cy="369332"/>
          </a:xfrm>
          <a:prstGeom prst="rect">
            <a:avLst/>
          </a:prstGeom>
        </p:spPr>
        <p:txBody>
          <a:bodyPr wrap="none">
            <a:spAutoFit/>
          </a:bodyPr>
          <a:lstStyle/>
          <a:p>
            <a:r>
              <a:rPr lang="zh-CN" altLang="en-US" b="1" dirty="0">
                <a:solidFill>
                  <a:srgbClr val="4F4F4F"/>
                </a:solidFill>
                <a:latin typeface="Microsoft YaHei" panose="020B0503020204020204" pitchFamily="34" charset="-122"/>
                <a:ea typeface="Microsoft YaHei" panose="020B0503020204020204" pitchFamily="34" charset="-122"/>
              </a:rPr>
              <a:t>自动删除重复走线</a:t>
            </a:r>
            <a:endParaRPr lang="zh-CN" altLang="en-US" dirty="0"/>
          </a:p>
        </p:txBody>
      </p:sp>
      <p:pic>
        <p:nvPicPr>
          <p:cNvPr id="8194" name="Picture 2" descr="https://img-blog.csdn.net/201608131608295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57" y="620688"/>
            <a:ext cx="7729751" cy="609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64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352928" cy="369332"/>
          </a:xfrm>
          <a:prstGeom prst="rect">
            <a:avLst/>
          </a:prstGeom>
        </p:spPr>
        <p:txBody>
          <a:bodyPr wrap="square">
            <a:spAutoFit/>
          </a:bodyPr>
          <a:lstStyle/>
          <a:p>
            <a:r>
              <a:rPr lang="zh-CN" altLang="en-US" b="1" dirty="0">
                <a:solidFill>
                  <a:srgbClr val="E53333"/>
                </a:solidFill>
                <a:latin typeface="宋体" panose="02010600030101010101" pitchFamily="2" charset="-122"/>
              </a:rPr>
              <a:t>第</a:t>
            </a:r>
            <a:r>
              <a:rPr lang="en-US" altLang="zh-CN" b="1" dirty="0">
                <a:solidFill>
                  <a:srgbClr val="E53333"/>
                </a:solidFill>
                <a:latin typeface="Arail"/>
              </a:rPr>
              <a:t>5</a:t>
            </a:r>
            <a:r>
              <a:rPr lang="zh-CN" altLang="en-US" b="1" dirty="0">
                <a:solidFill>
                  <a:srgbClr val="E53333"/>
                </a:solidFill>
                <a:latin typeface="宋体" panose="02010600030101010101" pitchFamily="2" charset="-122"/>
              </a:rPr>
              <a:t>种封装规格：贴片排阻、排容（如</a:t>
            </a:r>
            <a:r>
              <a:rPr lang="en-US" altLang="zh-CN" b="1" dirty="0">
                <a:solidFill>
                  <a:srgbClr val="E53333"/>
                </a:solidFill>
                <a:latin typeface="Arail"/>
              </a:rPr>
              <a:t>0402x2</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0603x2</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0402x4</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0603x4</a:t>
            </a:r>
            <a:r>
              <a:rPr lang="zh-CN" altLang="en-US" b="1" dirty="0">
                <a:solidFill>
                  <a:srgbClr val="E53333"/>
                </a:solidFill>
                <a:latin typeface="宋体" panose="02010600030101010101" pitchFamily="2" charset="-122"/>
              </a:rPr>
              <a:t>等等）</a:t>
            </a:r>
            <a:endParaRPr lang="zh-CN" altLang="en-US" dirty="0"/>
          </a:p>
        </p:txBody>
      </p:sp>
      <p:pic>
        <p:nvPicPr>
          <p:cNvPr id="5123" name="Picture 3" descr="http://club.szlcsc.com/upload/postuploadimage/bigImage/2016-07-26/20160726210759_3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08174"/>
            <a:ext cx="18288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club.szlcsc.com/upload/postuploadimage/bigImage/2016-07-26/20160726210750_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980728"/>
            <a:ext cx="2170526" cy="396913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076488"/>
            <a:ext cx="9036496" cy="1754326"/>
          </a:xfrm>
          <a:prstGeom prst="rect">
            <a:avLst/>
          </a:prstGeom>
        </p:spPr>
        <p:txBody>
          <a:bodyPr wrap="square">
            <a:spAutoFit/>
          </a:bodyPr>
          <a:lstStyle/>
          <a:p>
            <a:r>
              <a:rPr lang="zh-CN" altLang="en-US" dirty="0">
                <a:solidFill>
                  <a:srgbClr val="444444"/>
                </a:solidFill>
                <a:latin typeface="宋体" panose="02010600030101010101" pitchFamily="2" charset="-122"/>
              </a:rPr>
              <a:t>排阻排容器件在封装库里的摆放图</a:t>
            </a:r>
            <a:r>
              <a:rPr lang="en-US" altLang="zh-CN" dirty="0">
                <a:solidFill>
                  <a:srgbClr val="444444"/>
                </a:solidFill>
                <a:latin typeface="Arail"/>
              </a:rPr>
              <a:t>---</a:t>
            </a:r>
            <a:r>
              <a:rPr lang="zh-CN" altLang="en-US" dirty="0">
                <a:solidFill>
                  <a:srgbClr val="444444"/>
                </a:solidFill>
                <a:latin typeface="宋体" panose="02010600030101010101" pitchFamily="2" charset="-122"/>
              </a:rPr>
              <a:t>单个阻容单元的两个焊盘必须按上下位置摆放，不能按左右位置进行摆放</a:t>
            </a:r>
            <a:r>
              <a:rPr lang="zh-CN" altLang="en-US" dirty="0" smtClean="0">
                <a:solidFill>
                  <a:srgbClr val="444444"/>
                </a:solidFill>
                <a:latin typeface="宋体" panose="02010600030101010101" pitchFamily="2" charset="-122"/>
              </a:rPr>
              <a:t>。封装</a:t>
            </a:r>
            <a:r>
              <a:rPr lang="zh-CN" altLang="en-US" dirty="0">
                <a:solidFill>
                  <a:srgbClr val="444444"/>
                </a:solidFill>
                <a:latin typeface="宋体" panose="02010600030101010101" pitchFamily="2" charset="-122"/>
              </a:rPr>
              <a:t>库做好后在</a:t>
            </a:r>
            <a:r>
              <a:rPr lang="en-US" altLang="zh-CN" dirty="0">
                <a:solidFill>
                  <a:srgbClr val="444444"/>
                </a:solidFill>
                <a:latin typeface="Arail"/>
              </a:rPr>
              <a:t>PCB Layout</a:t>
            </a:r>
            <a:r>
              <a:rPr lang="zh-CN" altLang="en-US" dirty="0">
                <a:solidFill>
                  <a:srgbClr val="444444"/>
                </a:solidFill>
                <a:latin typeface="宋体" panose="02010600030101010101" pitchFamily="2" charset="-122"/>
              </a:rPr>
              <a:t>时，排阻排容器件可以是可以任意角度摆放的</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endParaRPr lang="zh-CN" altLang="en-US" dirty="0">
              <a:solidFill>
                <a:srgbClr val="444444"/>
              </a:solidFill>
              <a:latin typeface="Arail"/>
            </a:endParaRPr>
          </a:p>
          <a:p>
            <a:r>
              <a:rPr lang="zh-CN" altLang="en-US" dirty="0">
                <a:solidFill>
                  <a:srgbClr val="444444"/>
                </a:solidFill>
                <a:latin typeface="宋体" panose="02010600030101010101" pitchFamily="2" charset="-122"/>
              </a:rPr>
              <a:t>备注</a:t>
            </a:r>
            <a:r>
              <a:rPr lang="zh-CN" altLang="en-US" dirty="0" smtClean="0">
                <a:solidFill>
                  <a:srgbClr val="444444"/>
                </a:solidFill>
                <a:latin typeface="宋体" panose="02010600030101010101" pitchFamily="2" charset="-122"/>
              </a:rPr>
              <a:t>：为</a:t>
            </a:r>
            <a:r>
              <a:rPr lang="zh-CN" altLang="en-US" dirty="0">
                <a:solidFill>
                  <a:srgbClr val="444444"/>
                </a:solidFill>
                <a:latin typeface="宋体" panose="02010600030101010101" pitchFamily="2" charset="-122"/>
              </a:rPr>
              <a:t>保证排阻排容器件在</a:t>
            </a:r>
            <a:r>
              <a:rPr lang="en-US" altLang="zh-CN" dirty="0">
                <a:solidFill>
                  <a:srgbClr val="444444"/>
                </a:solidFill>
                <a:latin typeface="Arail"/>
              </a:rPr>
              <a:t>SMT</a:t>
            </a:r>
            <a:r>
              <a:rPr lang="zh-CN" altLang="en-US" dirty="0">
                <a:solidFill>
                  <a:srgbClr val="444444"/>
                </a:solidFill>
                <a:latin typeface="宋体" panose="02010600030101010101" pitchFamily="2" charset="-122"/>
              </a:rPr>
              <a:t>贴片中不贴错，封装库里排阻排容器件的摆放方向必须与排阻排容器件编带的方向保持一致，请严格按上图标准做排阻排容器件的封装库</a:t>
            </a:r>
            <a:endParaRPr lang="zh-CN" altLang="en-US" b="0" i="0" dirty="0">
              <a:solidFill>
                <a:srgbClr val="444444"/>
              </a:solidFill>
              <a:effectLst/>
              <a:latin typeface="Arail"/>
            </a:endParaRPr>
          </a:p>
        </p:txBody>
      </p:sp>
      <p:sp>
        <p:nvSpPr>
          <p:cNvPr id="4" name="矩形 3"/>
          <p:cNvSpPr/>
          <p:nvPr/>
        </p:nvSpPr>
        <p:spPr>
          <a:xfrm>
            <a:off x="4355976" y="3594863"/>
            <a:ext cx="4368504" cy="369332"/>
          </a:xfrm>
          <a:prstGeom prst="rect">
            <a:avLst/>
          </a:prstGeom>
        </p:spPr>
        <p:txBody>
          <a:bodyPr wrap="none">
            <a:spAutoFit/>
          </a:bodyPr>
          <a:lstStyle/>
          <a:p>
            <a:r>
              <a:rPr lang="zh-CN" altLang="en-US" b="1" dirty="0">
                <a:solidFill>
                  <a:srgbClr val="444444"/>
                </a:solidFill>
                <a:latin typeface="宋体" panose="02010600030101010101" pitchFamily="2" charset="-122"/>
              </a:rPr>
              <a:t>排阻排容器件在封装库里面的零度放置图</a:t>
            </a:r>
            <a:endParaRPr lang="zh-CN" altLang="en-US" dirty="0"/>
          </a:p>
        </p:txBody>
      </p:sp>
    </p:spTree>
    <p:extLst>
      <p:ext uri="{BB962C8B-B14F-4D97-AF65-F5344CB8AC3E}">
        <p14:creationId xmlns:p14="http://schemas.microsoft.com/office/powerpoint/2010/main" val="363424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10" y="116632"/>
            <a:ext cx="8146189" cy="369332"/>
          </a:xfrm>
          <a:prstGeom prst="rect">
            <a:avLst/>
          </a:prstGeom>
        </p:spPr>
        <p:txBody>
          <a:bodyPr wrap="square">
            <a:spAutoFit/>
          </a:bodyPr>
          <a:lstStyle/>
          <a:p>
            <a:r>
              <a:rPr lang="zh-CN" altLang="en-US" b="1" dirty="0">
                <a:solidFill>
                  <a:srgbClr val="E53333"/>
                </a:solidFill>
                <a:latin typeface="宋体" panose="02010600030101010101" pitchFamily="2" charset="-122"/>
              </a:rPr>
              <a:t>第</a:t>
            </a:r>
            <a:r>
              <a:rPr lang="en-US" altLang="zh-CN" b="1" dirty="0">
                <a:solidFill>
                  <a:srgbClr val="E53333"/>
                </a:solidFill>
                <a:latin typeface="Arail"/>
              </a:rPr>
              <a:t>6</a:t>
            </a:r>
            <a:r>
              <a:rPr lang="zh-CN" altLang="en-US" b="1" dirty="0">
                <a:solidFill>
                  <a:srgbClr val="E53333"/>
                </a:solidFill>
                <a:latin typeface="宋体" panose="02010600030101010101" pitchFamily="2" charset="-122"/>
              </a:rPr>
              <a:t>种封装规格：</a:t>
            </a:r>
            <a:r>
              <a:rPr lang="en-US" altLang="zh-CN" b="1" dirty="0">
                <a:solidFill>
                  <a:srgbClr val="E53333"/>
                </a:solidFill>
                <a:latin typeface="Arail"/>
              </a:rPr>
              <a:t>LQFP-48</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LQFP-64</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LQFP-100</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STM32</a:t>
            </a:r>
            <a:r>
              <a:rPr lang="zh-CN" altLang="en-US" b="1" dirty="0">
                <a:solidFill>
                  <a:srgbClr val="E53333"/>
                </a:solidFill>
                <a:latin typeface="宋体" panose="02010600030101010101" pitchFamily="2" charset="-122"/>
              </a:rPr>
              <a:t>芯片）</a:t>
            </a:r>
            <a:endParaRPr lang="zh-CN" altLang="en-US" dirty="0"/>
          </a:p>
        </p:txBody>
      </p:sp>
      <p:pic>
        <p:nvPicPr>
          <p:cNvPr id="6147" name="Picture 3" descr="http://club.szlcsc.com/upload/postuploadimage/bigImage/2016-07-26/20160726211017_7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776520"/>
            <a:ext cx="19621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club.szlcsc.com/upload/postuploadimage/bigImage/2016-07-26/20160726211011_5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279" y="606756"/>
            <a:ext cx="2486025"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8343" y="4952992"/>
            <a:ext cx="8866270" cy="1477328"/>
          </a:xfrm>
          <a:prstGeom prst="rect">
            <a:avLst/>
          </a:prstGeom>
        </p:spPr>
        <p:txBody>
          <a:bodyPr wrap="square">
            <a:spAutoFit/>
          </a:bodyPr>
          <a:lstStyle/>
          <a:p>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芯片在封装库里的摆放图</a:t>
            </a:r>
            <a:r>
              <a:rPr lang="en-US" altLang="zh-CN" dirty="0">
                <a:solidFill>
                  <a:srgbClr val="444444"/>
                </a:solidFill>
                <a:latin typeface="Arail"/>
              </a:rPr>
              <a:t>---</a:t>
            </a:r>
            <a:r>
              <a:rPr lang="zh-CN" altLang="en-US" dirty="0">
                <a:solidFill>
                  <a:srgbClr val="444444"/>
                </a:solidFill>
                <a:latin typeface="宋体" panose="02010600030101010101" pitchFamily="2" charset="-122"/>
              </a:rPr>
              <a:t>必须是</a:t>
            </a:r>
            <a:r>
              <a:rPr lang="en-US" altLang="zh-CN" dirty="0">
                <a:solidFill>
                  <a:srgbClr val="444444"/>
                </a:solidFill>
                <a:latin typeface="Arail"/>
              </a:rPr>
              <a:t>Pin1</a:t>
            </a:r>
            <a:r>
              <a:rPr lang="zh-CN" altLang="en-US" dirty="0">
                <a:solidFill>
                  <a:srgbClr val="444444"/>
                </a:solidFill>
                <a:latin typeface="宋体" panose="02010600030101010101" pitchFamily="2" charset="-122"/>
              </a:rPr>
              <a:t>脚在左下角</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r>
              <a:rPr lang="zh-CN" altLang="en-US" dirty="0" smtClean="0">
                <a:solidFill>
                  <a:srgbClr val="444444"/>
                </a:solidFill>
                <a:latin typeface="宋体" panose="02010600030101010101" pitchFamily="2" charset="-122"/>
              </a:rPr>
              <a:t>封装</a:t>
            </a:r>
            <a:r>
              <a:rPr lang="zh-CN" altLang="en-US" dirty="0">
                <a:solidFill>
                  <a:srgbClr val="444444"/>
                </a:solidFill>
                <a:latin typeface="宋体" panose="02010600030101010101" pitchFamily="2" charset="-122"/>
              </a:rPr>
              <a:t>库做好后在</a:t>
            </a:r>
            <a:r>
              <a:rPr lang="en-US" altLang="zh-CN" dirty="0">
                <a:solidFill>
                  <a:srgbClr val="444444"/>
                </a:solidFill>
                <a:latin typeface="Arail"/>
              </a:rPr>
              <a:t>PCB Layout</a:t>
            </a:r>
            <a:r>
              <a:rPr lang="zh-CN" altLang="en-US" dirty="0">
                <a:solidFill>
                  <a:srgbClr val="444444"/>
                </a:solidFill>
                <a:latin typeface="宋体" panose="02010600030101010101" pitchFamily="2" charset="-122"/>
              </a:rPr>
              <a:t>时，</a:t>
            </a:r>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芯片可以是可以任意角度摆放的</a:t>
            </a:r>
            <a:r>
              <a:rPr lang="zh-CN" altLang="en-US" dirty="0" smtClean="0">
                <a:solidFill>
                  <a:srgbClr val="444444"/>
                </a:solidFill>
                <a:latin typeface="宋体" panose="02010600030101010101" pitchFamily="2" charset="-122"/>
              </a:rPr>
              <a:t>！</a:t>
            </a:r>
            <a:endParaRPr lang="en-US" altLang="zh-CN" dirty="0" smtClean="0">
              <a:solidFill>
                <a:srgbClr val="444444"/>
              </a:solidFill>
              <a:latin typeface="宋体" panose="02010600030101010101" pitchFamily="2" charset="-122"/>
            </a:endParaRPr>
          </a:p>
          <a:p>
            <a:endParaRPr lang="zh-CN" altLang="en-US" dirty="0">
              <a:solidFill>
                <a:srgbClr val="444444"/>
              </a:solidFill>
              <a:latin typeface="Arail"/>
            </a:endParaRPr>
          </a:p>
          <a:p>
            <a:r>
              <a:rPr lang="zh-CN" altLang="en-US" dirty="0" smtClean="0">
                <a:solidFill>
                  <a:srgbClr val="444444"/>
                </a:solidFill>
                <a:latin typeface="宋体" panose="02010600030101010101" pitchFamily="2" charset="-122"/>
              </a:rPr>
              <a:t>备注：为</a:t>
            </a:r>
            <a:r>
              <a:rPr lang="zh-CN" altLang="en-US" dirty="0">
                <a:solidFill>
                  <a:srgbClr val="444444"/>
                </a:solidFill>
                <a:latin typeface="宋体" panose="02010600030101010101" pitchFamily="2" charset="-122"/>
              </a:rPr>
              <a:t>保证</a:t>
            </a:r>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芯片在</a:t>
            </a:r>
            <a:r>
              <a:rPr lang="en-US" altLang="zh-CN" dirty="0">
                <a:solidFill>
                  <a:srgbClr val="444444"/>
                </a:solidFill>
                <a:latin typeface="Arail"/>
              </a:rPr>
              <a:t>SMT</a:t>
            </a:r>
            <a:r>
              <a:rPr lang="zh-CN" altLang="en-US" dirty="0">
                <a:solidFill>
                  <a:srgbClr val="444444"/>
                </a:solidFill>
                <a:latin typeface="宋体" panose="02010600030101010101" pitchFamily="2" charset="-122"/>
              </a:rPr>
              <a:t>贴片中不贴错，封装库里</a:t>
            </a:r>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芯片的摆放方向必须与</a:t>
            </a:r>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芯片编带的方向保持一致，请严格按上图标准做</a:t>
            </a:r>
            <a:r>
              <a:rPr lang="en-US" altLang="zh-CN" dirty="0">
                <a:solidFill>
                  <a:srgbClr val="444444"/>
                </a:solidFill>
                <a:latin typeface="Arail"/>
              </a:rPr>
              <a:t>STM32</a:t>
            </a:r>
            <a:r>
              <a:rPr lang="zh-CN" altLang="en-US" dirty="0">
                <a:solidFill>
                  <a:srgbClr val="444444"/>
                </a:solidFill>
                <a:latin typeface="宋体" panose="02010600030101010101" pitchFamily="2" charset="-122"/>
              </a:rPr>
              <a:t>芯片的封装库！</a:t>
            </a:r>
            <a:endParaRPr lang="zh-CN" altLang="en-US" b="0" i="0" dirty="0">
              <a:solidFill>
                <a:srgbClr val="444444"/>
              </a:solidFill>
              <a:effectLst/>
              <a:latin typeface="Arail"/>
            </a:endParaRPr>
          </a:p>
        </p:txBody>
      </p:sp>
      <p:sp>
        <p:nvSpPr>
          <p:cNvPr id="4" name="矩形 3"/>
          <p:cNvSpPr/>
          <p:nvPr/>
        </p:nvSpPr>
        <p:spPr>
          <a:xfrm>
            <a:off x="4070141" y="3976812"/>
            <a:ext cx="4023858" cy="369332"/>
          </a:xfrm>
          <a:prstGeom prst="rect">
            <a:avLst/>
          </a:prstGeom>
        </p:spPr>
        <p:txBody>
          <a:bodyPr wrap="none">
            <a:spAutoFit/>
          </a:bodyPr>
          <a:lstStyle/>
          <a:p>
            <a:r>
              <a:rPr lang="en-US" altLang="zh-CN" b="1" dirty="0">
                <a:solidFill>
                  <a:srgbClr val="444444"/>
                </a:solidFill>
                <a:latin typeface="Arail"/>
              </a:rPr>
              <a:t>STM32</a:t>
            </a:r>
            <a:r>
              <a:rPr lang="zh-CN" altLang="en-US" b="1" dirty="0">
                <a:solidFill>
                  <a:srgbClr val="444444"/>
                </a:solidFill>
                <a:latin typeface="宋体" panose="02010600030101010101" pitchFamily="2" charset="-122"/>
              </a:rPr>
              <a:t>芯片在封装库里面的零度放置图</a:t>
            </a:r>
            <a:endParaRPr lang="zh-CN" altLang="en-US" dirty="0"/>
          </a:p>
        </p:txBody>
      </p:sp>
    </p:spTree>
    <p:extLst>
      <p:ext uri="{BB962C8B-B14F-4D97-AF65-F5344CB8AC3E}">
        <p14:creationId xmlns:p14="http://schemas.microsoft.com/office/powerpoint/2010/main" val="173727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892480" cy="923330"/>
          </a:xfrm>
          <a:prstGeom prst="rect">
            <a:avLst/>
          </a:prstGeom>
        </p:spPr>
        <p:txBody>
          <a:bodyPr wrap="square">
            <a:spAutoFit/>
          </a:bodyPr>
          <a:lstStyle/>
          <a:p>
            <a:r>
              <a:rPr lang="zh-CN" altLang="en-US" b="1" dirty="0">
                <a:solidFill>
                  <a:srgbClr val="E53333"/>
                </a:solidFill>
                <a:latin typeface="宋体" panose="02010600030101010101" pitchFamily="2" charset="-122"/>
              </a:rPr>
              <a:t>第</a:t>
            </a:r>
            <a:r>
              <a:rPr lang="en-US" altLang="zh-CN" b="1" dirty="0">
                <a:solidFill>
                  <a:srgbClr val="E53333"/>
                </a:solidFill>
                <a:latin typeface="Arail"/>
              </a:rPr>
              <a:t>7</a:t>
            </a:r>
            <a:r>
              <a:rPr lang="zh-CN" altLang="en-US" b="1" dirty="0">
                <a:solidFill>
                  <a:srgbClr val="E53333"/>
                </a:solidFill>
                <a:latin typeface="宋体" panose="02010600030101010101" pitchFamily="2" charset="-122"/>
              </a:rPr>
              <a:t>种封装规格：两个引脚的贴片电阻电容</a:t>
            </a:r>
            <a:r>
              <a:rPr lang="en-US" altLang="zh-CN" b="1" dirty="0">
                <a:solidFill>
                  <a:srgbClr val="E53333"/>
                </a:solidFill>
                <a:latin typeface="Arail"/>
              </a:rPr>
              <a:t>(0402</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0603</a:t>
            </a:r>
            <a:r>
              <a:rPr lang="zh-CN" altLang="en-US" b="1" dirty="0">
                <a:solidFill>
                  <a:srgbClr val="E53333"/>
                </a:solidFill>
                <a:latin typeface="宋体" panose="02010600030101010101" pitchFamily="2" charset="-122"/>
              </a:rPr>
              <a:t>、</a:t>
            </a:r>
            <a:r>
              <a:rPr lang="en-US" altLang="zh-CN" b="1" dirty="0">
                <a:solidFill>
                  <a:srgbClr val="E53333"/>
                </a:solidFill>
                <a:latin typeface="Arail"/>
              </a:rPr>
              <a:t>1206</a:t>
            </a:r>
            <a:r>
              <a:rPr lang="zh-CN" altLang="en-US" b="1" dirty="0">
                <a:solidFill>
                  <a:srgbClr val="E53333"/>
                </a:solidFill>
                <a:latin typeface="宋体" panose="02010600030101010101" pitchFamily="2" charset="-122"/>
              </a:rPr>
              <a:t>等等</a:t>
            </a:r>
            <a:r>
              <a:rPr lang="en-US" altLang="zh-CN" b="1" dirty="0">
                <a:solidFill>
                  <a:srgbClr val="E53333"/>
                </a:solidFill>
                <a:latin typeface="Arail"/>
              </a:rPr>
              <a:t>)</a:t>
            </a:r>
            <a:r>
              <a:rPr lang="zh-CN" altLang="en-US" b="1" dirty="0">
                <a:solidFill>
                  <a:srgbClr val="E53333"/>
                </a:solidFill>
                <a:latin typeface="宋体" panose="02010600030101010101" pitchFamily="2" charset="-122"/>
              </a:rPr>
              <a:t>，这种两端阻容器件虽无极性，但在封装库中，只能水平放置（</a:t>
            </a:r>
            <a:r>
              <a:rPr lang="en-US" altLang="zh-CN" b="1" dirty="0">
                <a:solidFill>
                  <a:srgbClr val="E53333"/>
                </a:solidFill>
                <a:latin typeface="Arail"/>
              </a:rPr>
              <a:t>0</a:t>
            </a:r>
            <a:r>
              <a:rPr lang="zh-CN" altLang="en-US" b="1" dirty="0">
                <a:solidFill>
                  <a:srgbClr val="E53333"/>
                </a:solidFill>
                <a:latin typeface="宋体" panose="02010600030101010101" pitchFamily="2" charset="-122"/>
              </a:rPr>
              <a:t>度或</a:t>
            </a:r>
            <a:r>
              <a:rPr lang="en-US" altLang="zh-CN" b="1" dirty="0">
                <a:solidFill>
                  <a:srgbClr val="E53333"/>
                </a:solidFill>
                <a:latin typeface="Arail"/>
              </a:rPr>
              <a:t>180</a:t>
            </a:r>
            <a:r>
              <a:rPr lang="zh-CN" altLang="en-US" b="1" dirty="0">
                <a:solidFill>
                  <a:srgbClr val="E53333"/>
                </a:solidFill>
                <a:latin typeface="宋体" panose="02010600030101010101" pitchFamily="2" charset="-122"/>
              </a:rPr>
              <a:t>度）！不能竖着放置（</a:t>
            </a:r>
            <a:r>
              <a:rPr lang="en-US" altLang="zh-CN" b="1" dirty="0">
                <a:solidFill>
                  <a:srgbClr val="E53333"/>
                </a:solidFill>
                <a:latin typeface="Arail"/>
              </a:rPr>
              <a:t>90</a:t>
            </a:r>
            <a:r>
              <a:rPr lang="zh-CN" altLang="en-US" b="1" dirty="0">
                <a:solidFill>
                  <a:srgbClr val="E53333"/>
                </a:solidFill>
                <a:latin typeface="宋体" panose="02010600030101010101" pitchFamily="2" charset="-122"/>
              </a:rPr>
              <a:t>度或</a:t>
            </a:r>
            <a:r>
              <a:rPr lang="en-US" altLang="zh-CN" b="1" dirty="0">
                <a:solidFill>
                  <a:srgbClr val="E53333"/>
                </a:solidFill>
                <a:latin typeface="Arail"/>
              </a:rPr>
              <a:t>270</a:t>
            </a:r>
            <a:r>
              <a:rPr lang="zh-CN" altLang="en-US" b="1" dirty="0">
                <a:solidFill>
                  <a:srgbClr val="E53333"/>
                </a:solidFill>
                <a:latin typeface="宋体" panose="02010600030101010101" pitchFamily="2" charset="-122"/>
              </a:rPr>
              <a:t>度）！</a:t>
            </a:r>
            <a:endParaRPr lang="zh-CN" altLang="en-US" dirty="0"/>
          </a:p>
        </p:txBody>
      </p:sp>
      <p:pic>
        <p:nvPicPr>
          <p:cNvPr id="7170" name="Picture 2" descr="http://club.szlcsc.com/upload/postuploadimage/bigImage/2016-07-26/20160726211143_7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40768"/>
            <a:ext cx="3048000" cy="15525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195736" y="3050134"/>
            <a:ext cx="4368504" cy="369332"/>
          </a:xfrm>
          <a:prstGeom prst="rect">
            <a:avLst/>
          </a:prstGeom>
        </p:spPr>
        <p:txBody>
          <a:bodyPr wrap="none">
            <a:spAutoFit/>
          </a:bodyPr>
          <a:lstStyle/>
          <a:p>
            <a:r>
              <a:rPr lang="zh-CN" altLang="en-US" b="1" dirty="0">
                <a:solidFill>
                  <a:srgbClr val="444444"/>
                </a:solidFill>
                <a:latin typeface="宋体" panose="02010600030101010101" pitchFamily="2" charset="-122"/>
              </a:rPr>
              <a:t>两端阻容器件在封装库里面的零度放置图</a:t>
            </a:r>
            <a:endParaRPr lang="zh-CN" altLang="en-US" dirty="0"/>
          </a:p>
        </p:txBody>
      </p:sp>
    </p:spTree>
    <p:extLst>
      <p:ext uri="{BB962C8B-B14F-4D97-AF65-F5344CB8AC3E}">
        <p14:creationId xmlns:p14="http://schemas.microsoft.com/office/powerpoint/2010/main" val="1940931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36712"/>
            <a:ext cx="8309215" cy="4464496"/>
          </a:xfrm>
          <a:prstGeom prst="rect">
            <a:avLst/>
          </a:prstGeom>
        </p:spPr>
      </p:pic>
    </p:spTree>
    <p:extLst>
      <p:ext uri="{BB962C8B-B14F-4D97-AF65-F5344CB8AC3E}">
        <p14:creationId xmlns:p14="http://schemas.microsoft.com/office/powerpoint/2010/main" val="2036815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33362"/>
            <a:ext cx="7543800" cy="6391275"/>
          </a:xfrm>
          <a:prstGeom prst="rect">
            <a:avLst/>
          </a:prstGeom>
        </p:spPr>
      </p:pic>
    </p:spTree>
    <p:extLst>
      <p:ext uri="{BB962C8B-B14F-4D97-AF65-F5344CB8AC3E}">
        <p14:creationId xmlns:p14="http://schemas.microsoft.com/office/powerpoint/2010/main" val="139832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44824"/>
            <a:ext cx="9144000" cy="1631216"/>
          </a:xfrm>
          <a:prstGeom prst="rect">
            <a:avLst/>
          </a:prstGeom>
        </p:spPr>
        <p:txBody>
          <a:bodyPr wrap="square">
            <a:spAutoFit/>
          </a:bodyPr>
          <a:lstStyle/>
          <a:p>
            <a:r>
              <a:rPr lang="zh-CN" altLang="en-US" sz="2400" dirty="0" smtClean="0">
                <a:solidFill>
                  <a:srgbClr val="444444"/>
                </a:solidFill>
                <a:latin typeface="Arail"/>
              </a:rPr>
              <a:t>   为了</a:t>
            </a:r>
            <a:r>
              <a:rPr lang="zh-CN" altLang="en-US" sz="2400" dirty="0">
                <a:solidFill>
                  <a:srgbClr val="444444"/>
                </a:solidFill>
                <a:latin typeface="Arail"/>
              </a:rPr>
              <a:t>方便客户</a:t>
            </a:r>
            <a:r>
              <a:rPr lang="en-US" altLang="zh-CN" sz="2400" dirty="0">
                <a:solidFill>
                  <a:srgbClr val="444444"/>
                </a:solidFill>
                <a:latin typeface="Arail"/>
              </a:rPr>
              <a:t>, </a:t>
            </a:r>
            <a:r>
              <a:rPr lang="zh-CN" altLang="en-US" sz="2400" dirty="0">
                <a:solidFill>
                  <a:srgbClr val="444444"/>
                </a:solidFill>
                <a:latin typeface="Arail"/>
              </a:rPr>
              <a:t>我们又干了一件小事</a:t>
            </a:r>
            <a:r>
              <a:rPr lang="en-US" altLang="zh-CN" sz="2400" dirty="0">
                <a:solidFill>
                  <a:srgbClr val="444444"/>
                </a:solidFill>
                <a:latin typeface="Arail"/>
              </a:rPr>
              <a:t>, </a:t>
            </a:r>
            <a:r>
              <a:rPr lang="zh-CN" altLang="en-US" sz="2400" dirty="0" smtClean="0">
                <a:solidFill>
                  <a:srgbClr val="444444"/>
                </a:solidFill>
                <a:latin typeface="Arail"/>
              </a:rPr>
              <a:t>我们</a:t>
            </a:r>
            <a:r>
              <a:rPr lang="zh-CN" altLang="en-US" sz="2400" dirty="0">
                <a:solidFill>
                  <a:srgbClr val="444444"/>
                </a:solidFill>
                <a:latin typeface="Arail"/>
              </a:rPr>
              <a:t>把 </a:t>
            </a:r>
            <a:r>
              <a:rPr lang="en-US" altLang="zh-CN" sz="2400" dirty="0">
                <a:solidFill>
                  <a:srgbClr val="444444"/>
                </a:solidFill>
                <a:latin typeface="Arail"/>
              </a:rPr>
              <a:t>SMT </a:t>
            </a:r>
            <a:r>
              <a:rPr lang="zh-CN" altLang="en-US" sz="2400" dirty="0">
                <a:solidFill>
                  <a:srgbClr val="444444"/>
                </a:solidFill>
                <a:latin typeface="Arail"/>
              </a:rPr>
              <a:t>支持的器件做成了要一个</a:t>
            </a:r>
            <a:r>
              <a:rPr lang="en-US" altLang="zh-CN" sz="2400" dirty="0">
                <a:solidFill>
                  <a:srgbClr val="444444"/>
                </a:solidFill>
                <a:latin typeface="Arail"/>
              </a:rPr>
              <a:t>AD</a:t>
            </a:r>
            <a:r>
              <a:rPr lang="zh-CN" altLang="en-US" sz="2400" dirty="0">
                <a:solidFill>
                  <a:srgbClr val="444444"/>
                </a:solidFill>
                <a:latin typeface="Arail"/>
              </a:rPr>
              <a:t>的集成</a:t>
            </a:r>
            <a:r>
              <a:rPr lang="zh-CN" altLang="en-US" sz="2400" dirty="0" smtClean="0">
                <a:solidFill>
                  <a:srgbClr val="444444"/>
                </a:solidFill>
                <a:latin typeface="Arail"/>
              </a:rPr>
              <a:t>库。</a:t>
            </a:r>
            <a:endParaRPr lang="en-US" altLang="zh-CN" sz="2400" dirty="0" smtClean="0">
              <a:solidFill>
                <a:srgbClr val="444444"/>
              </a:solidFill>
              <a:latin typeface="Arail"/>
            </a:endParaRPr>
          </a:p>
          <a:p>
            <a:endParaRPr lang="zh-CN" altLang="en-US" sz="2000" dirty="0">
              <a:solidFill>
                <a:srgbClr val="444444"/>
              </a:solidFill>
              <a:latin typeface="Arail"/>
            </a:endParaRPr>
          </a:p>
          <a:p>
            <a:pPr algn="ctr"/>
            <a:r>
              <a:rPr lang="zh-CN" altLang="en-US" sz="3200" b="1" dirty="0">
                <a:solidFill>
                  <a:srgbClr val="444444"/>
                </a:solidFill>
                <a:latin typeface="Arail"/>
              </a:rPr>
              <a:t>集成库 </a:t>
            </a:r>
            <a:r>
              <a:rPr lang="en-US" altLang="zh-CN" sz="3200" b="1" dirty="0">
                <a:solidFill>
                  <a:srgbClr val="444444"/>
                </a:solidFill>
                <a:latin typeface="Arail"/>
              </a:rPr>
              <a:t>= </a:t>
            </a:r>
            <a:r>
              <a:rPr lang="zh-CN" altLang="en-US" sz="3200" b="1" dirty="0">
                <a:solidFill>
                  <a:srgbClr val="444444"/>
                </a:solidFill>
                <a:latin typeface="Arail"/>
              </a:rPr>
              <a:t>原理图库 </a:t>
            </a:r>
            <a:r>
              <a:rPr lang="en-US" altLang="zh-CN" sz="3200" b="1" dirty="0">
                <a:solidFill>
                  <a:srgbClr val="444444"/>
                </a:solidFill>
                <a:latin typeface="Arail"/>
              </a:rPr>
              <a:t>+ PCB </a:t>
            </a:r>
            <a:r>
              <a:rPr lang="zh-CN" altLang="en-US" sz="3200" b="1" dirty="0">
                <a:solidFill>
                  <a:srgbClr val="444444"/>
                </a:solidFill>
                <a:latin typeface="Arail"/>
              </a:rPr>
              <a:t>封装库</a:t>
            </a:r>
            <a:endParaRPr lang="zh-CN" altLang="en-US" sz="3200" b="1" i="0" dirty="0">
              <a:solidFill>
                <a:srgbClr val="444444"/>
              </a:solidFill>
              <a:effectLst/>
              <a:latin typeface="Arail"/>
            </a:endParaRPr>
          </a:p>
        </p:txBody>
      </p:sp>
    </p:spTree>
    <p:extLst>
      <p:ext uri="{BB962C8B-B14F-4D97-AF65-F5344CB8AC3E}">
        <p14:creationId xmlns:p14="http://schemas.microsoft.com/office/powerpoint/2010/main" val="3509264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24744"/>
            <a:ext cx="6848475" cy="3124200"/>
          </a:xfrm>
          <a:prstGeom prst="rect">
            <a:avLst/>
          </a:prstGeom>
        </p:spPr>
      </p:pic>
    </p:spTree>
    <p:extLst>
      <p:ext uri="{BB962C8B-B14F-4D97-AF65-F5344CB8AC3E}">
        <p14:creationId xmlns:p14="http://schemas.microsoft.com/office/powerpoint/2010/main" val="301901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club.szlcsc.com/upload/postuploadimage/bigImage/2017-03-03/FC7CF656FF284453936E522BD06C13EE_308.jpg"/>
          <p:cNvPicPr>
            <a:picLocks noChangeAspect="1" noChangeArrowheads="1"/>
          </p:cNvPicPr>
          <p:nvPr/>
        </p:nvPicPr>
        <p:blipFill rotWithShape="1">
          <a:blip r:embed="rId2">
            <a:extLst>
              <a:ext uri="{28A0092B-C50C-407E-A947-70E740481C1C}">
                <a14:useLocalDpi xmlns:a14="http://schemas.microsoft.com/office/drawing/2010/main" val="0"/>
              </a:ext>
            </a:extLst>
          </a:blip>
          <a:srcRect l="8245" t="5786" r="4678" b="6502"/>
          <a:stretch/>
        </p:blipFill>
        <p:spPr bwMode="auto">
          <a:xfrm>
            <a:off x="1403648" y="404664"/>
            <a:ext cx="6336704"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94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 xmlns:a16="http://schemas.microsoft.com/office/drawing/2014/main" id="{4F65F3E3-FEAB-6046-98AF-72DEC3D47766}"/>
              </a:ext>
            </a:extLst>
          </p:cNvPr>
          <p:cNvSpPr/>
          <p:nvPr/>
        </p:nvSpPr>
        <p:spPr>
          <a:xfrm>
            <a:off x="0" y="1988840"/>
            <a:ext cx="9108504" cy="3154710"/>
          </a:xfrm>
          <a:prstGeom prst="rect">
            <a:avLst/>
          </a:prstGeom>
          <a:noFill/>
        </p:spPr>
        <p:txBody>
          <a:bodyPr wrap="square" lIns="91440" tIns="45720" rIns="91440" bIns="45720">
            <a:spAutoFit/>
          </a:bodyPr>
          <a:lstStyle/>
          <a:p>
            <a:pPr algn="ctr"/>
            <a:r>
              <a:rPr lang="en-US" sz="19900" b="1" dirty="0">
                <a:ln w="0"/>
                <a:solidFill>
                  <a:srgbClr val="00B0F0"/>
                </a:solidFill>
                <a:effectLst>
                  <a:outerShdw blurRad="38100" dist="19050" dir="2700000" algn="tl" rotWithShape="0">
                    <a:schemeClr val="dk1">
                      <a:alpha val="40000"/>
                    </a:schemeClr>
                  </a:outerShdw>
                </a:effectLst>
                <a:latin typeface="Edwardian Script ITC" panose="030303020407070D0804" pitchFamily="66" charset="0"/>
              </a:rPr>
              <a:t>Thanks</a:t>
            </a:r>
          </a:p>
        </p:txBody>
      </p:sp>
    </p:spTree>
    <p:extLst>
      <p:ext uri="{BB962C8B-B14F-4D97-AF65-F5344CB8AC3E}">
        <p14:creationId xmlns:p14="http://schemas.microsoft.com/office/powerpoint/2010/main" val="1866648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yerStackMana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005064"/>
            <a:ext cx="3503730"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164" y="3673506"/>
            <a:ext cx="8946323" cy="400110"/>
          </a:xfrm>
          <a:prstGeom prst="rect">
            <a:avLst/>
          </a:prstGeom>
        </p:spPr>
        <p:txBody>
          <a:bodyPr wrap="square">
            <a:spAutoFit/>
          </a:bodyPr>
          <a:lstStyle/>
          <a:p>
            <a:r>
              <a:rPr lang="zh-CN" altLang="en-US" sz="2000" dirty="0">
                <a:solidFill>
                  <a:srgbClr val="0000FF"/>
                </a:solidFill>
                <a:latin typeface="Microsoft YaHei" panose="020B0503020204020204" pitchFamily="34" charset="-122"/>
                <a:ea typeface="Microsoft YaHei" panose="020B0503020204020204" pitchFamily="34" charset="-122"/>
              </a:rPr>
              <a:t>原理图导入</a:t>
            </a:r>
            <a:r>
              <a:rPr lang="en-US" altLang="zh-CN" sz="2000" dirty="0">
                <a:solidFill>
                  <a:srgbClr val="0000FF"/>
                </a:solidFill>
                <a:latin typeface="Microsoft YaHei" panose="020B0503020204020204" pitchFamily="34" charset="-122"/>
                <a:ea typeface="Microsoft YaHei" panose="020B0503020204020204" pitchFamily="34" charset="-122"/>
              </a:rPr>
              <a:t>PCB</a:t>
            </a:r>
            <a:r>
              <a:rPr lang="zh-CN" altLang="en-US" sz="2000" dirty="0">
                <a:solidFill>
                  <a:srgbClr val="0000FF"/>
                </a:solidFill>
                <a:latin typeface="Microsoft YaHei" panose="020B0503020204020204" pitchFamily="34" charset="-122"/>
                <a:ea typeface="Microsoft YaHei" panose="020B0503020204020204" pitchFamily="34" charset="-122"/>
              </a:rPr>
              <a:t>后</a:t>
            </a:r>
            <a:r>
              <a:rPr lang="en-US" altLang="zh-CN" sz="2000" dirty="0">
                <a:solidFill>
                  <a:srgbClr val="0000FF"/>
                </a:solidFill>
                <a:latin typeface="Microsoft YaHei" panose="020B0503020204020204" pitchFamily="34" charset="-122"/>
                <a:ea typeface="Microsoft YaHei" panose="020B0503020204020204" pitchFamily="34" charset="-122"/>
              </a:rPr>
              <a:t>, </a:t>
            </a:r>
            <a:r>
              <a:rPr lang="zh-CN" altLang="en-US" sz="2000" dirty="0">
                <a:solidFill>
                  <a:srgbClr val="0000FF"/>
                </a:solidFill>
                <a:latin typeface="Microsoft YaHei" panose="020B0503020204020204" pitchFamily="34" charset="-122"/>
                <a:ea typeface="Microsoft YaHei" panose="020B0503020204020204" pitchFamily="34" charset="-122"/>
              </a:rPr>
              <a:t>默认是双层板</a:t>
            </a:r>
            <a:r>
              <a:rPr lang="en-US" altLang="zh-CN" sz="2000" dirty="0">
                <a:solidFill>
                  <a:srgbClr val="0000FF"/>
                </a:solidFill>
                <a:latin typeface="Microsoft YaHei" panose="020B0503020204020204" pitchFamily="34" charset="-122"/>
                <a:ea typeface="Microsoft YaHei" panose="020B0503020204020204" pitchFamily="34" charset="-122"/>
              </a:rPr>
              <a:t>, </a:t>
            </a:r>
            <a:r>
              <a:rPr lang="zh-CN" altLang="en-US" sz="2000" dirty="0">
                <a:solidFill>
                  <a:srgbClr val="0000FF"/>
                </a:solidFill>
                <a:latin typeface="Microsoft YaHei" panose="020B0503020204020204" pitchFamily="34" charset="-122"/>
                <a:ea typeface="Microsoft YaHei" panose="020B0503020204020204" pitchFamily="34" charset="-122"/>
              </a:rPr>
              <a:t>可以</a:t>
            </a:r>
            <a:r>
              <a:rPr lang="en-US" altLang="zh-CN" sz="2000" dirty="0">
                <a:solidFill>
                  <a:srgbClr val="0000FF"/>
                </a:solidFill>
                <a:latin typeface="Microsoft YaHei" panose="020B0503020204020204" pitchFamily="34" charset="-122"/>
                <a:ea typeface="Microsoft YaHei" panose="020B0503020204020204" pitchFamily="34" charset="-122"/>
              </a:rPr>
              <a:t>Design-&gt;Layer Stack Manager:</a:t>
            </a:r>
            <a:endParaRPr lang="zh-CN" altLang="en-US" sz="2000" dirty="0">
              <a:solidFill>
                <a:srgbClr val="0000FF"/>
              </a:solidFill>
            </a:endParaRPr>
          </a:p>
        </p:txBody>
      </p:sp>
      <p:sp>
        <p:nvSpPr>
          <p:cNvPr id="6" name="矩形 5"/>
          <p:cNvSpPr/>
          <p:nvPr/>
        </p:nvSpPr>
        <p:spPr>
          <a:xfrm>
            <a:off x="6198" y="491521"/>
            <a:ext cx="8784976" cy="3139321"/>
          </a:xfrm>
          <a:prstGeom prst="rect">
            <a:avLst/>
          </a:prstGeom>
        </p:spPr>
        <p:txBody>
          <a:bodyPr wrap="square">
            <a:spAutoFit/>
          </a:bodyPr>
          <a:lstStyle/>
          <a:p>
            <a:r>
              <a:rPr lang="zh-CN" altLang="en-US" dirty="0"/>
              <a:t>层的性质：内部层有两种：plane和layer，他们的区别如下：plane是所有Layer的其中一个，Layer是指层，例如有常见的信号层Signal Layers——顶层印刷层和底层印刷层(也就是布线层)，还有顶层丝印层、底层丝印层和禁止布线层等等，而plane是指内电层Internal planes，在多层板（4层板以上）才会牵涉到这个层，主要用在VCC或GND网络中，最多可以有16个内电层</a:t>
            </a:r>
            <a:r>
              <a:rPr lang="zh-CN" altLang="en-US" dirty="0" smtClean="0"/>
              <a:t>。</a:t>
            </a:r>
            <a:endParaRPr lang="en-US" altLang="zh-CN" dirty="0" smtClean="0"/>
          </a:p>
          <a:p>
            <a:r>
              <a:rPr lang="zh-CN" altLang="en-US" dirty="0" smtClean="0"/>
              <a:t>layer</a:t>
            </a:r>
            <a:r>
              <a:rPr lang="zh-CN" altLang="en-US" dirty="0"/>
              <a:t>一般走信号，为正片，即连线的地方走导线 </a:t>
            </a:r>
            <a:r>
              <a:rPr lang="zh-CN" altLang="en-US" dirty="0" smtClean="0"/>
              <a:t>。</a:t>
            </a:r>
            <a:endParaRPr lang="en-US" altLang="zh-CN" dirty="0"/>
          </a:p>
          <a:p>
            <a:r>
              <a:rPr lang="zh-CN" altLang="en-US" dirty="0" smtClean="0"/>
              <a:t>plane</a:t>
            </a:r>
            <a:r>
              <a:rPr lang="zh-CN" altLang="en-US" dirty="0"/>
              <a:t>一般为中间的电源层。为负片，既连线的地方不走导线</a:t>
            </a:r>
            <a:r>
              <a:rPr lang="zh-CN" altLang="en-US" dirty="0" smtClean="0"/>
              <a:t>。</a:t>
            </a:r>
            <a:endParaRPr lang="en-US" altLang="zh-CN" dirty="0" smtClean="0"/>
          </a:p>
          <a:p>
            <a:endParaRPr lang="en-US" altLang="zh-CN" dirty="0"/>
          </a:p>
          <a:p>
            <a:r>
              <a:rPr lang="zh-CN" altLang="en-US" dirty="0" smtClean="0"/>
              <a:t>画</a:t>
            </a:r>
            <a:r>
              <a:rPr lang="zh-CN" altLang="en-US" dirty="0"/>
              <a:t>四层板的时候一般是：顶层（元件与信号）、地层（只放地）、电源层（信号和电源都有）、底层（元件与信号</a:t>
            </a:r>
            <a:r>
              <a:rPr lang="zh-CN" altLang="en-US" dirty="0" smtClean="0"/>
              <a:t>），</a:t>
            </a:r>
            <a:r>
              <a:rPr lang="zh-CN" altLang="en-US" b="1" dirty="0" smtClean="0">
                <a:solidFill>
                  <a:srgbClr val="FF0000"/>
                </a:solidFill>
              </a:rPr>
              <a:t>建议除</a:t>
            </a:r>
            <a:r>
              <a:rPr lang="en-US" altLang="zh-CN" b="1" dirty="0" smtClean="0">
                <a:solidFill>
                  <a:srgbClr val="FF0000"/>
                </a:solidFill>
              </a:rPr>
              <a:t>GND</a:t>
            </a:r>
            <a:r>
              <a:rPr lang="zh-CN" altLang="en-US" b="1" dirty="0" smtClean="0">
                <a:solidFill>
                  <a:srgbClr val="FF0000"/>
                </a:solidFill>
              </a:rPr>
              <a:t>外其他所有</a:t>
            </a:r>
            <a:r>
              <a:rPr lang="zh-CN" altLang="en-US" b="1" dirty="0">
                <a:solidFill>
                  <a:srgbClr val="FF0000"/>
                </a:solidFill>
              </a:rPr>
              <a:t>的层都选择layer，不使用</a:t>
            </a:r>
            <a:r>
              <a:rPr lang="zh-CN" altLang="en-US" b="1" dirty="0" smtClean="0">
                <a:solidFill>
                  <a:srgbClr val="FF0000"/>
                </a:solidFill>
              </a:rPr>
              <a:t>负片。 </a:t>
            </a:r>
            <a:endParaRPr lang="zh-CN" altLang="en-US" b="1" dirty="0">
              <a:solidFill>
                <a:srgbClr val="FF0000"/>
              </a:solidFill>
            </a:endParaRPr>
          </a:p>
        </p:txBody>
      </p:sp>
      <p:sp>
        <p:nvSpPr>
          <p:cNvPr id="7" name="矩形 6"/>
          <p:cNvSpPr/>
          <p:nvPr/>
        </p:nvSpPr>
        <p:spPr>
          <a:xfrm>
            <a:off x="2670494" y="93904"/>
            <a:ext cx="3151825" cy="369332"/>
          </a:xfrm>
          <a:prstGeom prst="rect">
            <a:avLst/>
          </a:prstGeom>
        </p:spPr>
        <p:txBody>
          <a:bodyPr wrap="none">
            <a:spAutoFit/>
          </a:bodyPr>
          <a:lstStyle/>
          <a:p>
            <a:r>
              <a:rPr lang="en-US" altLang="zh-CN" b="1" dirty="0">
                <a:solidFill>
                  <a:srgbClr val="333333"/>
                </a:solidFill>
                <a:latin typeface="Microsoft YaHei" panose="020B0503020204020204" pitchFamily="34" charset="-122"/>
                <a:ea typeface="Microsoft YaHei" panose="020B0503020204020204" pitchFamily="34" charset="-122"/>
              </a:rPr>
              <a:t>AD10 </a:t>
            </a:r>
            <a:r>
              <a:rPr lang="zh-CN" altLang="en-US" b="1" dirty="0">
                <a:solidFill>
                  <a:srgbClr val="333333"/>
                </a:solidFill>
                <a:latin typeface="Microsoft YaHei" panose="020B0503020204020204" pitchFamily="34" charset="-122"/>
                <a:ea typeface="Microsoft YaHei" panose="020B0503020204020204" pitchFamily="34" charset="-122"/>
              </a:rPr>
              <a:t>四层板经验</a:t>
            </a:r>
            <a:r>
              <a:rPr lang="en-US" altLang="zh-CN" b="1" dirty="0">
                <a:solidFill>
                  <a:srgbClr val="333333"/>
                </a:solidFill>
                <a:latin typeface="Microsoft YaHei" panose="020B0503020204020204" pitchFamily="34" charset="-122"/>
                <a:ea typeface="Microsoft YaHei" panose="020B0503020204020204" pitchFamily="34" charset="-122"/>
              </a:rPr>
              <a:t>(</a:t>
            </a:r>
            <a:r>
              <a:rPr lang="zh-CN" altLang="en-US" b="1" dirty="0">
                <a:solidFill>
                  <a:srgbClr val="333333"/>
                </a:solidFill>
                <a:latin typeface="Microsoft YaHei" panose="020B0503020204020204" pitchFamily="34" charset="-122"/>
                <a:ea typeface="Microsoft YaHei" panose="020B0503020204020204" pitchFamily="34" charset="-122"/>
              </a:rPr>
              <a:t>层的性质</a:t>
            </a:r>
            <a:r>
              <a:rPr lang="en-US" altLang="zh-CN" b="1" dirty="0">
                <a:solidFill>
                  <a:srgbClr val="333333"/>
                </a:solidFill>
                <a:latin typeface="Microsoft YaHei" panose="020B0503020204020204" pitchFamily="34" charset="-122"/>
                <a:ea typeface="Microsoft YaHei" panose="020B0503020204020204" pitchFamily="34" charset="-122"/>
              </a:rPr>
              <a:t>)</a:t>
            </a:r>
            <a:endParaRPr lang="en-US" altLang="zh-CN" b="1" i="0" dirty="0">
              <a:solidFill>
                <a:srgbClr val="333333"/>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411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760" y="188640"/>
            <a:ext cx="4570482" cy="369332"/>
          </a:xfrm>
          <a:prstGeom prst="rect">
            <a:avLst/>
          </a:prstGeom>
        </p:spPr>
        <p:txBody>
          <a:bodyPr wrap="none">
            <a:spAutoFit/>
          </a:bodyPr>
          <a:lstStyle/>
          <a:p>
            <a:r>
              <a:rPr lang="zh-CN" altLang="en-US" b="1" dirty="0">
                <a:solidFill>
                  <a:srgbClr val="333333"/>
                </a:solidFill>
                <a:latin typeface="Microsoft YaHei" panose="020B0503020204020204" pitchFamily="34" charset="-122"/>
                <a:ea typeface="Microsoft YaHei" panose="020B0503020204020204" pitchFamily="34" charset="-122"/>
              </a:rPr>
              <a:t>电路板设计中</a:t>
            </a:r>
            <a:r>
              <a:rPr lang="zh-CN" altLang="en-US" b="1" dirty="0">
                <a:solidFill>
                  <a:srgbClr val="FF0000"/>
                </a:solidFill>
                <a:latin typeface="Microsoft YaHei" panose="020B0503020204020204" pitchFamily="34" charset="-122"/>
                <a:ea typeface="Microsoft YaHei" panose="020B0503020204020204" pitchFamily="34" charset="-122"/>
              </a:rPr>
              <a:t>底层器件</a:t>
            </a:r>
            <a:r>
              <a:rPr lang="zh-CN" altLang="en-US" b="1" dirty="0">
                <a:solidFill>
                  <a:srgbClr val="333333"/>
                </a:solidFill>
                <a:latin typeface="Microsoft YaHei" panose="020B0503020204020204" pitchFamily="34" charset="-122"/>
                <a:ea typeface="Microsoft YaHei" panose="020B0503020204020204" pitchFamily="34" charset="-122"/>
              </a:rPr>
              <a:t>如何快速</a:t>
            </a:r>
            <a:r>
              <a:rPr lang="zh-CN" altLang="en-US" b="1" dirty="0">
                <a:solidFill>
                  <a:srgbClr val="0000FF"/>
                </a:solidFill>
                <a:latin typeface="Microsoft YaHei" panose="020B0503020204020204" pitchFamily="34" charset="-122"/>
                <a:ea typeface="Microsoft YaHei" panose="020B0503020204020204" pitchFamily="34" charset="-122"/>
              </a:rPr>
              <a:t>切换</a:t>
            </a:r>
            <a:r>
              <a:rPr lang="zh-CN" altLang="en-US" b="1" dirty="0">
                <a:solidFill>
                  <a:srgbClr val="333333"/>
                </a:solidFill>
                <a:latin typeface="Microsoft YaHei" panose="020B0503020204020204" pitchFamily="34" charset="-122"/>
                <a:ea typeface="Microsoft YaHei" panose="020B0503020204020204" pitchFamily="34" charset="-122"/>
              </a:rPr>
              <a:t>到</a:t>
            </a:r>
            <a:r>
              <a:rPr lang="zh-CN" altLang="en-US" b="1" dirty="0" smtClean="0">
                <a:solidFill>
                  <a:srgbClr val="FF0000"/>
                </a:solidFill>
                <a:latin typeface="Microsoft YaHei" panose="020B0503020204020204" pitchFamily="34" charset="-122"/>
                <a:ea typeface="Microsoft YaHei" panose="020B0503020204020204" pitchFamily="34" charset="-122"/>
              </a:rPr>
              <a:t>顶层</a:t>
            </a:r>
            <a:endParaRPr lang="zh-CN" altLang="en-US" b="1" i="0" dirty="0">
              <a:solidFill>
                <a:srgbClr val="FF0000"/>
              </a:solidFill>
              <a:effectLst/>
              <a:latin typeface="Microsoft YaHei" panose="020B0503020204020204" pitchFamily="34" charset="-122"/>
              <a:ea typeface="Microsoft YaHei" panose="020B0503020204020204" pitchFamily="34" charset="-122"/>
            </a:endParaRPr>
          </a:p>
        </p:txBody>
      </p:sp>
      <p:sp>
        <p:nvSpPr>
          <p:cNvPr id="3" name="矩形 2"/>
          <p:cNvSpPr/>
          <p:nvPr/>
        </p:nvSpPr>
        <p:spPr>
          <a:xfrm>
            <a:off x="251520" y="764704"/>
            <a:ext cx="8712968" cy="1754326"/>
          </a:xfrm>
          <a:prstGeom prst="rect">
            <a:avLst/>
          </a:prstGeom>
        </p:spPr>
        <p:txBody>
          <a:bodyPr wrap="square">
            <a:spAutoFit/>
          </a:bodyPr>
          <a:lstStyle/>
          <a:p>
            <a:r>
              <a:rPr lang="zh-CN" altLang="en-US" dirty="0" smtClean="0"/>
              <a:t>      将</a:t>
            </a:r>
            <a:r>
              <a:rPr lang="zh-CN" altLang="en-US" dirty="0"/>
              <a:t>元器件实现快速的顶底切换，能更加方便高效让我们去进行布局。单个器件在移动命令中，可按L键快速实现换层</a:t>
            </a:r>
            <a:r>
              <a:rPr lang="zh-CN" altLang="en-US" dirty="0" smtClean="0"/>
              <a:t>。</a:t>
            </a:r>
            <a:endParaRPr lang="en-US" altLang="zh-CN" dirty="0" smtClean="0"/>
          </a:p>
          <a:p>
            <a:r>
              <a:rPr lang="en-US" altLang="zh-CN" dirty="0"/>
              <a:t> </a:t>
            </a:r>
            <a:r>
              <a:rPr lang="en-US" altLang="zh-CN" dirty="0" smtClean="0"/>
              <a:t>     </a:t>
            </a:r>
            <a:r>
              <a:rPr lang="zh-CN" altLang="en-US" dirty="0" smtClean="0"/>
              <a:t>如何</a:t>
            </a:r>
            <a:r>
              <a:rPr lang="zh-CN" altLang="en-US" dirty="0"/>
              <a:t>实现多个器件快速实现换层</a:t>
            </a:r>
            <a:r>
              <a:rPr lang="zh-CN" altLang="en-US" dirty="0" smtClean="0"/>
              <a:t>。选中</a:t>
            </a:r>
            <a:r>
              <a:rPr lang="zh-CN" altLang="en-US" dirty="0"/>
              <a:t>多个器件按快捷键</a:t>
            </a:r>
            <a:r>
              <a:rPr lang="zh-CN" altLang="en-US" dirty="0">
                <a:solidFill>
                  <a:srgbClr val="0000FF"/>
                </a:solidFill>
              </a:rPr>
              <a:t>M+S</a:t>
            </a:r>
            <a:r>
              <a:rPr lang="zh-CN" altLang="en-US" dirty="0"/>
              <a:t>在移动命令中，可按</a:t>
            </a:r>
            <a:r>
              <a:rPr lang="zh-CN" altLang="en-US" dirty="0">
                <a:solidFill>
                  <a:srgbClr val="0000FF"/>
                </a:solidFill>
              </a:rPr>
              <a:t>L键</a:t>
            </a:r>
            <a:r>
              <a:rPr lang="zh-CN" altLang="en-US" dirty="0"/>
              <a:t>快速实现换层</a:t>
            </a:r>
            <a:r>
              <a:rPr lang="zh-CN" altLang="en-US" dirty="0" smtClean="0"/>
              <a:t>。</a:t>
            </a:r>
            <a:endParaRPr lang="en-US" altLang="zh-CN" dirty="0" smtClean="0"/>
          </a:p>
          <a:p>
            <a:r>
              <a:rPr lang="en-US" altLang="zh-CN" dirty="0"/>
              <a:t> </a:t>
            </a:r>
            <a:r>
              <a:rPr lang="en-US" altLang="zh-CN" dirty="0" smtClean="0"/>
              <a:t>     </a:t>
            </a:r>
            <a:r>
              <a:rPr lang="zh-CN" altLang="en-US" dirty="0" smtClean="0"/>
              <a:t>可以</a:t>
            </a:r>
            <a:r>
              <a:rPr lang="zh-CN" altLang="en-US" dirty="0"/>
              <a:t>全局操作，同样选中需要换层的器件，按F11，进入PCB  Inspector面板，在Layer选项中选择TOP  or  Bottom来实现快速换层，如</a:t>
            </a:r>
            <a:r>
              <a:rPr lang="zh-CN" altLang="en-US" dirty="0" smtClean="0"/>
              <a:t>图所</a:t>
            </a:r>
            <a:r>
              <a:rPr lang="zh-CN" altLang="en-US" dirty="0"/>
              <a:t>示</a:t>
            </a:r>
            <a:r>
              <a:rPr lang="zh-CN" altLang="en-US" dirty="0" smtClean="0"/>
              <a:t>。 </a:t>
            </a:r>
            <a:endParaRPr lang="zh-CN" altLang="en-US" dirty="0"/>
          </a:p>
        </p:txBody>
      </p:sp>
      <p:pic>
        <p:nvPicPr>
          <p:cNvPr id="1026" name="Picture 2" descr="https://img-blog.csdn.net/20181005215903225?watermark/2/text/aHR0cHM6Ly9ibG9nLmNzZG4ubmV0L3dlaXhpbl80MzA0NDE2NA==/font/5a6L5L2T/fontsize/400/fill/I0JBQkFCMA==/dissolve/70"/>
          <p:cNvPicPr>
            <a:picLocks noChangeAspect="1" noChangeArrowheads="1"/>
          </p:cNvPicPr>
          <p:nvPr/>
        </p:nvPicPr>
        <p:blipFill rotWithShape="1">
          <a:blip r:embed="rId3">
            <a:extLst>
              <a:ext uri="{28A0092B-C50C-407E-A947-70E740481C1C}">
                <a14:useLocalDpi xmlns:a14="http://schemas.microsoft.com/office/drawing/2010/main" val="0"/>
              </a:ext>
            </a:extLst>
          </a:blip>
          <a:srcRect b="6463"/>
          <a:stretch/>
        </p:blipFill>
        <p:spPr bwMode="auto">
          <a:xfrm>
            <a:off x="3059832" y="2578908"/>
            <a:ext cx="2794394" cy="388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5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0648"/>
            <a:ext cx="9028608" cy="923330"/>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点击</a:t>
            </a:r>
            <a:r>
              <a:rPr lang="en-US" altLang="zh-CN" dirty="0">
                <a:solidFill>
                  <a:srgbClr val="4F4F4F"/>
                </a:solidFill>
                <a:latin typeface="Microsoft YaHei" panose="020B0503020204020204" pitchFamily="34" charset="-122"/>
                <a:ea typeface="Microsoft YaHei" panose="020B0503020204020204" pitchFamily="34" charset="-122"/>
              </a:rPr>
              <a:t>Top Layer, </a:t>
            </a:r>
            <a:r>
              <a:rPr lang="zh-CN" altLang="en-US" dirty="0">
                <a:solidFill>
                  <a:srgbClr val="4F4F4F"/>
                </a:solidFill>
                <a:latin typeface="Microsoft YaHei" panose="020B0503020204020204" pitchFamily="34" charset="-122"/>
                <a:ea typeface="Microsoft YaHei" panose="020B0503020204020204" pitchFamily="34" charset="-122"/>
              </a:rPr>
              <a:t>然后点击</a:t>
            </a:r>
            <a:r>
              <a:rPr lang="en-US" altLang="zh-CN" dirty="0">
                <a:solidFill>
                  <a:srgbClr val="FF0000"/>
                </a:solidFill>
                <a:latin typeface="Microsoft YaHei" panose="020B0503020204020204" pitchFamily="34" charset="-122"/>
                <a:ea typeface="Microsoft YaHei" panose="020B0503020204020204" pitchFamily="34" charset="-122"/>
              </a:rPr>
              <a:t>Add Plane(</a:t>
            </a:r>
            <a:r>
              <a:rPr lang="zh-CN" altLang="en-US" dirty="0">
                <a:solidFill>
                  <a:srgbClr val="FF0000"/>
                </a:solidFill>
                <a:latin typeface="Microsoft YaHei" panose="020B0503020204020204" pitchFamily="34" charset="-122"/>
                <a:ea typeface="Microsoft YaHei" panose="020B0503020204020204" pitchFamily="34" charset="-122"/>
              </a:rPr>
              <a:t>负片层</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电脑上在此层走线表示把铜挖空</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这里把一整层都当作</a:t>
            </a:r>
            <a:r>
              <a:rPr lang="en-US" altLang="zh-CN" dirty="0">
                <a:solidFill>
                  <a:srgbClr val="4F4F4F"/>
                </a:solidFill>
                <a:latin typeface="Microsoft YaHei" panose="020B0503020204020204" pitchFamily="34" charset="-122"/>
                <a:ea typeface="Microsoft YaHei" panose="020B0503020204020204" pitchFamily="34" charset="-122"/>
              </a:rPr>
              <a:t>GND, </a:t>
            </a:r>
            <a:r>
              <a:rPr lang="zh-CN" altLang="en-US" dirty="0">
                <a:solidFill>
                  <a:srgbClr val="4F4F4F"/>
                </a:solidFill>
                <a:latin typeface="Microsoft YaHei" panose="020B0503020204020204" pitchFamily="34" charset="-122"/>
                <a:ea typeface="Microsoft YaHei" panose="020B0503020204020204" pitchFamily="34" charset="-122"/>
              </a:rPr>
              <a:t>非</a:t>
            </a:r>
            <a:r>
              <a:rPr lang="en-US" altLang="zh-CN" dirty="0">
                <a:solidFill>
                  <a:srgbClr val="4F4F4F"/>
                </a:solidFill>
                <a:latin typeface="Microsoft YaHei" panose="020B0503020204020204" pitchFamily="34" charset="-122"/>
                <a:ea typeface="Microsoft YaHei" panose="020B0503020204020204" pitchFamily="34" charset="-122"/>
              </a:rPr>
              <a:t>GND</a:t>
            </a:r>
            <a:r>
              <a:rPr lang="zh-CN" altLang="en-US" dirty="0">
                <a:solidFill>
                  <a:srgbClr val="4F4F4F"/>
                </a:solidFill>
                <a:latin typeface="Microsoft YaHei" panose="020B0503020204020204" pitchFamily="34" charset="-122"/>
                <a:ea typeface="Microsoft YaHei" panose="020B0503020204020204" pitchFamily="34" charset="-122"/>
              </a:rPr>
              <a:t>的过孔打到这一层</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会自动把周边挖空</a:t>
            </a:r>
            <a:r>
              <a:rPr lang="en-US" altLang="zh-CN" dirty="0">
                <a:solidFill>
                  <a:srgbClr val="4F4F4F"/>
                </a:solidFill>
                <a:latin typeface="Microsoft YaHei" panose="020B0503020204020204" pitchFamily="34" charset="-122"/>
                <a:ea typeface="Microsoft YaHei" panose="020B0503020204020204" pitchFamily="34" charset="-122"/>
              </a:rPr>
              <a:t>, GND</a:t>
            </a:r>
            <a:r>
              <a:rPr lang="zh-CN" altLang="en-US" dirty="0">
                <a:solidFill>
                  <a:srgbClr val="4F4F4F"/>
                </a:solidFill>
                <a:latin typeface="Microsoft YaHei" panose="020B0503020204020204" pitchFamily="34" charset="-122"/>
                <a:ea typeface="Microsoft YaHei" panose="020B0503020204020204" pitchFamily="34" charset="-122"/>
              </a:rPr>
              <a:t>过孔打到这一层</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会自动连接</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先添加一个</a:t>
            </a:r>
            <a:r>
              <a:rPr lang="en-US" altLang="zh-CN" dirty="0">
                <a:solidFill>
                  <a:srgbClr val="4F4F4F"/>
                </a:solidFill>
                <a:latin typeface="Microsoft YaHei" panose="020B0503020204020204" pitchFamily="34" charset="-122"/>
                <a:ea typeface="Microsoft YaHei" panose="020B0503020204020204" pitchFamily="34" charset="-122"/>
              </a:rPr>
              <a:t>GND</a:t>
            </a:r>
            <a:r>
              <a:rPr lang="zh-CN" altLang="en-US" dirty="0">
                <a:solidFill>
                  <a:srgbClr val="4F4F4F"/>
                </a:solidFill>
                <a:latin typeface="Microsoft YaHei" panose="020B0503020204020204" pitchFamily="34" charset="-122"/>
                <a:ea typeface="Microsoft YaHei" panose="020B0503020204020204" pitchFamily="34" charset="-122"/>
              </a:rPr>
              <a:t>层</a:t>
            </a:r>
            <a:r>
              <a:rPr lang="en-US" altLang="zh-CN"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pic>
        <p:nvPicPr>
          <p:cNvPr id="2052" name="Picture 4" descr="GND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1" y="1412776"/>
            <a:ext cx="9010664"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296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92" y="188640"/>
            <a:ext cx="8957096" cy="646331"/>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然后点击刚建好的</a:t>
            </a:r>
            <a:r>
              <a:rPr lang="en-US" altLang="zh-CN" dirty="0">
                <a:solidFill>
                  <a:srgbClr val="4F4F4F"/>
                </a:solidFill>
                <a:latin typeface="Microsoft YaHei" panose="020B0503020204020204" pitchFamily="34" charset="-122"/>
                <a:ea typeface="Microsoft YaHei" panose="020B0503020204020204" pitchFamily="34" charset="-122"/>
              </a:rPr>
              <a:t>GND</a:t>
            </a:r>
            <a:r>
              <a:rPr lang="zh-CN" altLang="en-US" dirty="0">
                <a:solidFill>
                  <a:srgbClr val="4F4F4F"/>
                </a:solidFill>
                <a:latin typeface="Microsoft YaHei" panose="020B0503020204020204" pitchFamily="34" charset="-122"/>
                <a:ea typeface="Microsoft YaHei" panose="020B0503020204020204" pitchFamily="34" charset="-122"/>
              </a:rPr>
              <a:t>层</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再点</a:t>
            </a:r>
            <a:r>
              <a:rPr lang="en-US" altLang="zh-CN" dirty="0">
                <a:solidFill>
                  <a:srgbClr val="FF0000"/>
                </a:solidFill>
                <a:latin typeface="Microsoft YaHei" panose="020B0503020204020204" pitchFamily="34" charset="-122"/>
                <a:ea typeface="Microsoft YaHei" panose="020B0503020204020204" pitchFamily="34" charset="-122"/>
              </a:rPr>
              <a:t>Add Layer(</a:t>
            </a:r>
            <a:r>
              <a:rPr lang="zh-CN" altLang="en-US" dirty="0">
                <a:solidFill>
                  <a:srgbClr val="FF0000"/>
                </a:solidFill>
                <a:latin typeface="Microsoft YaHei" panose="020B0503020204020204" pitchFamily="34" charset="-122"/>
                <a:ea typeface="Microsoft YaHei" panose="020B0503020204020204" pitchFamily="34" charset="-122"/>
              </a:rPr>
              <a:t>正片层</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和</a:t>
            </a:r>
            <a:r>
              <a:rPr lang="en-US" altLang="zh-CN" dirty="0">
                <a:solidFill>
                  <a:srgbClr val="4F4F4F"/>
                </a:solidFill>
                <a:latin typeface="Microsoft YaHei" panose="020B0503020204020204" pitchFamily="34" charset="-122"/>
                <a:ea typeface="Microsoft YaHei" panose="020B0503020204020204" pitchFamily="34" charset="-122"/>
              </a:rPr>
              <a:t>Top Layer, Bottom Layer</a:t>
            </a:r>
            <a:r>
              <a:rPr lang="zh-CN" altLang="en-US" dirty="0">
                <a:solidFill>
                  <a:srgbClr val="4F4F4F"/>
                </a:solidFill>
                <a:latin typeface="Microsoft YaHei" panose="020B0503020204020204" pitchFamily="34" charset="-122"/>
                <a:ea typeface="Microsoft YaHei" panose="020B0503020204020204" pitchFamily="34" charset="-122"/>
              </a:rPr>
              <a:t>类似</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所见即所得</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我需要在这个层走几根线</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所以用</a:t>
            </a:r>
            <a:r>
              <a:rPr lang="en-US" altLang="zh-CN" dirty="0">
                <a:solidFill>
                  <a:srgbClr val="4F4F4F"/>
                </a:solidFill>
                <a:latin typeface="Microsoft YaHei" panose="020B0503020204020204" pitchFamily="34" charset="-122"/>
                <a:ea typeface="Microsoft YaHei" panose="020B0503020204020204" pitchFamily="34" charset="-122"/>
              </a:rPr>
              <a:t>Add Layer</a:t>
            </a:r>
            <a:r>
              <a:rPr lang="zh-CN" altLang="en-US" dirty="0">
                <a:solidFill>
                  <a:srgbClr val="4F4F4F"/>
                </a:solidFill>
                <a:latin typeface="Microsoft YaHei" panose="020B0503020204020204" pitchFamily="34" charset="-122"/>
                <a:ea typeface="Microsoft YaHei" panose="020B0503020204020204" pitchFamily="34" charset="-122"/>
              </a:rPr>
              <a:t>而不是</a:t>
            </a:r>
            <a:r>
              <a:rPr lang="en-US" altLang="zh-CN" dirty="0">
                <a:solidFill>
                  <a:srgbClr val="4F4F4F"/>
                </a:solidFill>
                <a:latin typeface="Microsoft YaHei" panose="020B0503020204020204" pitchFamily="34" charset="-122"/>
                <a:ea typeface="Microsoft YaHei" panose="020B0503020204020204" pitchFamily="34" charset="-122"/>
              </a:rPr>
              <a:t>Add Plane):</a:t>
            </a:r>
            <a:endParaRPr lang="zh-CN" altLang="en-US" dirty="0"/>
          </a:p>
        </p:txBody>
      </p:sp>
      <p:pic>
        <p:nvPicPr>
          <p:cNvPr id="3074" name="Picture 2" descr="Power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16" y="1145327"/>
            <a:ext cx="8706048" cy="46614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51520" y="5838363"/>
            <a:ext cx="2674130" cy="369332"/>
          </a:xfrm>
          <a:prstGeom prst="rect">
            <a:avLst/>
          </a:prstGeom>
        </p:spPr>
        <p:txBody>
          <a:bodyPr wrap="non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之后布线吧</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布线完成后</a:t>
            </a:r>
            <a:r>
              <a:rPr lang="en-US" altLang="zh-CN"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2398220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å¸çº¿å®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795" y="86715"/>
            <a:ext cx="7344816" cy="31122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4631813"/>
            <a:ext cx="1309076"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Top Layer:</a:t>
            </a:r>
            <a:endParaRPr lang="zh-CN" altLang="en-US" dirty="0"/>
          </a:p>
        </p:txBody>
      </p:sp>
      <p:sp>
        <p:nvSpPr>
          <p:cNvPr id="3" name="矩形 2"/>
          <p:cNvSpPr/>
          <p:nvPr/>
        </p:nvSpPr>
        <p:spPr>
          <a:xfrm>
            <a:off x="-57956" y="1659287"/>
            <a:ext cx="1394934" cy="369332"/>
          </a:xfrm>
          <a:prstGeom prst="rect">
            <a:avLst/>
          </a:prstGeom>
        </p:spPr>
        <p:txBody>
          <a:bodyPr wrap="non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布线完成后</a:t>
            </a:r>
            <a:r>
              <a:rPr lang="en-US" altLang="zh-CN"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pic>
        <p:nvPicPr>
          <p:cNvPr id="6" name="Picture 4" descr="Top 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978" y="3305632"/>
            <a:ext cx="7416824" cy="3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825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NDce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47" y="299924"/>
            <a:ext cx="7344816" cy="32730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owerce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47" y="3699707"/>
            <a:ext cx="7344816" cy="31856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5148529"/>
            <a:ext cx="1152047"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Power</a:t>
            </a:r>
            <a:r>
              <a:rPr lang="zh-CN" altLang="en-US" dirty="0">
                <a:solidFill>
                  <a:srgbClr val="4F4F4F"/>
                </a:solidFill>
                <a:latin typeface="Microsoft YaHei" panose="020B0503020204020204" pitchFamily="34" charset="-122"/>
                <a:ea typeface="Microsoft YaHei" panose="020B0503020204020204" pitchFamily="34" charset="-122"/>
              </a:rPr>
              <a:t>层</a:t>
            </a:r>
            <a:r>
              <a:rPr lang="en-US" altLang="zh-CN"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sp>
        <p:nvSpPr>
          <p:cNvPr id="3" name="矩形 2"/>
          <p:cNvSpPr/>
          <p:nvPr/>
        </p:nvSpPr>
        <p:spPr>
          <a:xfrm>
            <a:off x="30989" y="1751804"/>
            <a:ext cx="1007007"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GND</a:t>
            </a:r>
            <a:r>
              <a:rPr lang="zh-CN" altLang="en-US" dirty="0">
                <a:solidFill>
                  <a:srgbClr val="4F4F4F"/>
                </a:solidFill>
                <a:latin typeface="Microsoft YaHei" panose="020B0503020204020204" pitchFamily="34" charset="-122"/>
                <a:ea typeface="Microsoft YaHei" panose="020B0503020204020204" pitchFamily="34" charset="-122"/>
              </a:rPr>
              <a:t>层</a:t>
            </a:r>
            <a:r>
              <a:rPr lang="en-US" altLang="zh-CN"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873572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ottom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515225" cy="344805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5576" y="1706977"/>
            <a:ext cx="1733616"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Bottom Layer:</a:t>
            </a:r>
            <a:endParaRPr lang="zh-CN" altLang="en-US" dirty="0"/>
          </a:p>
        </p:txBody>
      </p:sp>
    </p:spTree>
    <p:extLst>
      <p:ext uri="{BB962C8B-B14F-4D97-AF65-F5344CB8AC3E}">
        <p14:creationId xmlns:p14="http://schemas.microsoft.com/office/powerpoint/2010/main" val="2833271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 xmlns:a16="http://schemas.microsoft.com/office/drawing/2014/main" id="{4F65F3E3-FEAB-6046-98AF-72DEC3D47766}"/>
              </a:ext>
            </a:extLst>
          </p:cNvPr>
          <p:cNvSpPr/>
          <p:nvPr/>
        </p:nvSpPr>
        <p:spPr>
          <a:xfrm>
            <a:off x="0" y="1988840"/>
            <a:ext cx="9108504" cy="3154710"/>
          </a:xfrm>
          <a:prstGeom prst="rect">
            <a:avLst/>
          </a:prstGeom>
          <a:noFill/>
        </p:spPr>
        <p:txBody>
          <a:bodyPr wrap="square" lIns="91440" tIns="45720" rIns="91440" bIns="45720">
            <a:spAutoFit/>
          </a:bodyPr>
          <a:lstStyle/>
          <a:p>
            <a:pPr algn="ctr"/>
            <a:r>
              <a:rPr lang="en-US" sz="19900" b="1" dirty="0">
                <a:ln w="0"/>
                <a:solidFill>
                  <a:srgbClr val="00B0F0"/>
                </a:solidFill>
                <a:effectLst>
                  <a:outerShdw blurRad="38100" dist="19050" dir="2700000" algn="tl" rotWithShape="0">
                    <a:schemeClr val="dk1">
                      <a:alpha val="40000"/>
                    </a:schemeClr>
                  </a:outerShdw>
                </a:effectLst>
                <a:latin typeface="Edwardian Script ITC" panose="030303020407070D0804" pitchFamily="66" charset="0"/>
              </a:rPr>
              <a:t>Thanks</a:t>
            </a:r>
          </a:p>
        </p:txBody>
      </p:sp>
    </p:spTree>
    <p:extLst>
      <p:ext uri="{BB962C8B-B14F-4D97-AF65-F5344CB8AC3E}">
        <p14:creationId xmlns:p14="http://schemas.microsoft.com/office/powerpoint/2010/main" val="748729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4784"/>
            <a:ext cx="9001000" cy="3970318"/>
          </a:xfrm>
          <a:prstGeom prst="rect">
            <a:avLst/>
          </a:prstGeom>
        </p:spPr>
        <p:txBody>
          <a:bodyPr wrap="square">
            <a:spAutoFit/>
          </a:bodyPr>
          <a:lstStyle/>
          <a:p>
            <a:r>
              <a:rPr lang="zh-CN" altLang="en-US" b="1" dirty="0">
                <a:solidFill>
                  <a:srgbClr val="444444"/>
                </a:solidFill>
                <a:latin typeface="Arail"/>
              </a:rPr>
              <a:t>字段</a:t>
            </a:r>
            <a:r>
              <a:rPr lang="en-US" altLang="zh-CN" b="1" dirty="0">
                <a:solidFill>
                  <a:srgbClr val="444444"/>
                </a:solidFill>
                <a:latin typeface="Arail"/>
              </a:rPr>
              <a:t>(</a:t>
            </a:r>
            <a:r>
              <a:rPr lang="zh-CN" altLang="en-US" b="1" dirty="0">
                <a:solidFill>
                  <a:srgbClr val="444444"/>
                </a:solidFill>
                <a:latin typeface="Arail"/>
              </a:rPr>
              <a:t>列</a:t>
            </a:r>
            <a:r>
              <a:rPr lang="en-US" altLang="zh-CN" b="1" dirty="0">
                <a:solidFill>
                  <a:srgbClr val="444444"/>
                </a:solidFill>
                <a:latin typeface="Arail"/>
              </a:rPr>
              <a:t>)</a:t>
            </a:r>
            <a:r>
              <a:rPr lang="zh-CN" altLang="en-US" b="1" dirty="0">
                <a:solidFill>
                  <a:srgbClr val="444444"/>
                </a:solidFill>
                <a:latin typeface="Arail"/>
              </a:rPr>
              <a:t>说明：</a:t>
            </a:r>
            <a:r>
              <a:rPr lang="zh-CN" altLang="en-US" dirty="0"/>
              <a:t/>
            </a:r>
            <a:br>
              <a:rPr lang="zh-CN" altLang="en-US" dirty="0"/>
            </a:br>
            <a:r>
              <a:rPr lang="zh-CN" altLang="en-US" dirty="0" smtClean="0">
                <a:solidFill>
                  <a:srgbClr val="000000"/>
                </a:solidFill>
                <a:latin typeface="Arail"/>
              </a:rPr>
              <a:t> </a:t>
            </a:r>
            <a:r>
              <a:rPr lang="en-US" altLang="zh-CN" dirty="0" smtClean="0">
                <a:solidFill>
                  <a:srgbClr val="000000"/>
                </a:solidFill>
                <a:latin typeface="Arail"/>
              </a:rPr>
              <a:t>1</a:t>
            </a:r>
            <a:r>
              <a:rPr lang="zh-CN" altLang="en-US" dirty="0">
                <a:solidFill>
                  <a:srgbClr val="000000"/>
                </a:solidFill>
                <a:latin typeface="Arail"/>
              </a:rPr>
              <a:t>：</a:t>
            </a:r>
            <a:r>
              <a:rPr lang="en-US" altLang="zh-CN" b="1" dirty="0">
                <a:solidFill>
                  <a:srgbClr val="E53333"/>
                </a:solidFill>
                <a:latin typeface="Arail"/>
              </a:rPr>
              <a:t>Comment     </a:t>
            </a:r>
            <a:r>
              <a:rPr lang="zh-CN" altLang="en-US" dirty="0">
                <a:solidFill>
                  <a:srgbClr val="000000"/>
                </a:solidFill>
                <a:latin typeface="Arail"/>
              </a:rPr>
              <a:t>用作表述器件的型号、规格、误差等。</a:t>
            </a:r>
            <a:r>
              <a:rPr lang="zh-CN" altLang="en-US" dirty="0" smtClean="0">
                <a:solidFill>
                  <a:srgbClr val="000000"/>
                </a:solidFill>
                <a:latin typeface="Arail"/>
              </a:rPr>
              <a:t>如</a:t>
            </a:r>
            <a:r>
              <a:rPr lang="en-US" altLang="zh-CN" dirty="0" smtClean="0">
                <a:solidFill>
                  <a:srgbClr val="000000"/>
                </a:solidFill>
                <a:latin typeface="Arail"/>
              </a:rPr>
              <a:t>“100nF 80</a:t>
            </a:r>
            <a:r>
              <a:rPr lang="en-US" altLang="zh-CN" dirty="0">
                <a:solidFill>
                  <a:srgbClr val="000000"/>
                </a:solidFill>
                <a:latin typeface="Arail"/>
              </a:rPr>
              <a:t>% -20% </a:t>
            </a:r>
            <a:r>
              <a:rPr lang="en-US" altLang="zh-CN" dirty="0" smtClean="0">
                <a:solidFill>
                  <a:srgbClr val="000000"/>
                </a:solidFill>
                <a:latin typeface="Arail"/>
              </a:rPr>
              <a:t>50V”</a:t>
            </a:r>
            <a:r>
              <a:rPr lang="zh-CN" altLang="en-US" dirty="0"/>
              <a:t/>
            </a:r>
            <a:br>
              <a:rPr lang="zh-CN" altLang="en-US" dirty="0"/>
            </a:br>
            <a:r>
              <a:rPr lang="zh-CN" altLang="en-US" dirty="0" smtClean="0">
                <a:solidFill>
                  <a:srgbClr val="444444"/>
                </a:solidFill>
                <a:latin typeface="Arail"/>
              </a:rPr>
              <a:t> </a:t>
            </a:r>
            <a:r>
              <a:rPr lang="en-US" altLang="zh-CN" dirty="0" smtClean="0">
                <a:solidFill>
                  <a:srgbClr val="444444"/>
                </a:solidFill>
                <a:latin typeface="Arail"/>
              </a:rPr>
              <a:t>2</a:t>
            </a:r>
            <a:r>
              <a:rPr lang="zh-CN" altLang="en-US" dirty="0">
                <a:solidFill>
                  <a:srgbClr val="444444"/>
                </a:solidFill>
                <a:latin typeface="Arail"/>
              </a:rPr>
              <a:t>：</a:t>
            </a:r>
            <a:r>
              <a:rPr lang="en-US" altLang="zh-CN" dirty="0">
                <a:solidFill>
                  <a:srgbClr val="444444"/>
                </a:solidFill>
                <a:latin typeface="Arail"/>
              </a:rPr>
              <a:t>Description </a:t>
            </a:r>
            <a:r>
              <a:rPr lang="zh-CN" altLang="en-US" dirty="0" smtClean="0">
                <a:solidFill>
                  <a:srgbClr val="444444"/>
                </a:solidFill>
                <a:latin typeface="Arail"/>
              </a:rPr>
              <a:t>用作</a:t>
            </a:r>
            <a:r>
              <a:rPr lang="zh-CN" altLang="en-US" dirty="0">
                <a:solidFill>
                  <a:srgbClr val="444444"/>
                </a:solidFill>
                <a:latin typeface="Arail"/>
              </a:rPr>
              <a:t>表述器件的名称等。 如 贴片电阻、贴片热敏电阻</a:t>
            </a:r>
            <a:r>
              <a:rPr lang="zh-CN" altLang="en-US" dirty="0"/>
              <a:t/>
            </a:r>
            <a:br>
              <a:rPr lang="zh-CN" altLang="en-US" dirty="0"/>
            </a:br>
            <a:r>
              <a:rPr lang="zh-CN" altLang="en-US" dirty="0" smtClean="0">
                <a:solidFill>
                  <a:srgbClr val="000000"/>
                </a:solidFill>
                <a:latin typeface="Arail"/>
              </a:rPr>
              <a:t> </a:t>
            </a:r>
            <a:r>
              <a:rPr lang="en-US" altLang="zh-CN" dirty="0" smtClean="0">
                <a:solidFill>
                  <a:srgbClr val="000000"/>
                </a:solidFill>
                <a:latin typeface="Arail"/>
              </a:rPr>
              <a:t>3</a:t>
            </a:r>
            <a:r>
              <a:rPr lang="zh-CN" altLang="en-US" dirty="0">
                <a:solidFill>
                  <a:srgbClr val="000000"/>
                </a:solidFill>
                <a:latin typeface="Arail"/>
              </a:rPr>
              <a:t>：</a:t>
            </a:r>
            <a:r>
              <a:rPr lang="en-US" altLang="zh-CN" b="1" dirty="0">
                <a:solidFill>
                  <a:srgbClr val="E53333"/>
                </a:solidFill>
                <a:latin typeface="Arail"/>
              </a:rPr>
              <a:t>Designator  </a:t>
            </a:r>
            <a:r>
              <a:rPr lang="zh-CN" altLang="en-US" dirty="0" smtClean="0">
                <a:solidFill>
                  <a:srgbClr val="000000"/>
                </a:solidFill>
                <a:latin typeface="Arail"/>
              </a:rPr>
              <a:t>用作</a:t>
            </a:r>
            <a:r>
              <a:rPr lang="zh-CN" altLang="en-US" dirty="0">
                <a:solidFill>
                  <a:srgbClr val="000000"/>
                </a:solidFill>
                <a:latin typeface="Arail"/>
              </a:rPr>
              <a:t>表述器件与图纸上对应的“位号”</a:t>
            </a:r>
            <a:r>
              <a:rPr lang="zh-CN" altLang="en-US" dirty="0" smtClean="0">
                <a:solidFill>
                  <a:srgbClr val="000000"/>
                </a:solidFill>
                <a:latin typeface="Arail"/>
              </a:rPr>
              <a:t>。如</a:t>
            </a:r>
            <a:r>
              <a:rPr lang="en-US" altLang="zh-CN" dirty="0" smtClean="0">
                <a:solidFill>
                  <a:srgbClr val="000000"/>
                </a:solidFill>
                <a:latin typeface="Arail"/>
              </a:rPr>
              <a:t>R201,R20</a:t>
            </a:r>
            <a:r>
              <a:rPr lang="en-US" altLang="zh-CN" dirty="0">
                <a:solidFill>
                  <a:srgbClr val="000000"/>
                </a:solidFill>
                <a:latin typeface="Arail"/>
              </a:rPr>
              <a:t>, </a:t>
            </a:r>
            <a:r>
              <a:rPr lang="en-US" altLang="zh-CN" dirty="0" smtClean="0">
                <a:solidFill>
                  <a:srgbClr val="000000"/>
                </a:solidFill>
                <a:latin typeface="Arail"/>
              </a:rPr>
              <a:t>C100,U1</a:t>
            </a:r>
            <a:endParaRPr lang="zh-CN" altLang="en-US" dirty="0">
              <a:solidFill>
                <a:srgbClr val="444444"/>
              </a:solidFill>
              <a:latin typeface="Arail"/>
            </a:endParaRPr>
          </a:p>
          <a:p>
            <a:r>
              <a:rPr lang="zh-CN" altLang="en-US" dirty="0" smtClean="0">
                <a:solidFill>
                  <a:srgbClr val="000000"/>
                </a:solidFill>
                <a:latin typeface="Arail"/>
              </a:rPr>
              <a:t> </a:t>
            </a:r>
            <a:r>
              <a:rPr lang="zh-CN" altLang="en-US" dirty="0" smtClean="0">
                <a:solidFill>
                  <a:srgbClr val="EE33EE"/>
                </a:solidFill>
                <a:latin typeface="Arail"/>
              </a:rPr>
              <a:t>注意</a:t>
            </a:r>
            <a:r>
              <a:rPr lang="en-US" altLang="zh-CN" dirty="0">
                <a:solidFill>
                  <a:srgbClr val="EE33EE"/>
                </a:solidFill>
                <a:latin typeface="Arail"/>
              </a:rPr>
              <a:t>: </a:t>
            </a:r>
            <a:r>
              <a:rPr lang="zh-CN" altLang="en-US" dirty="0">
                <a:solidFill>
                  <a:srgbClr val="EE33EE"/>
                </a:solidFill>
                <a:latin typeface="Arail"/>
              </a:rPr>
              <a:t>位号不区分大小写</a:t>
            </a:r>
            <a:r>
              <a:rPr lang="en-US" altLang="zh-CN" dirty="0">
                <a:solidFill>
                  <a:srgbClr val="EE33EE"/>
                </a:solidFill>
                <a:latin typeface="Arail"/>
              </a:rPr>
              <a:t>, </a:t>
            </a:r>
            <a:r>
              <a:rPr lang="zh-CN" altLang="en-US" dirty="0">
                <a:solidFill>
                  <a:srgbClr val="EE33EE"/>
                </a:solidFill>
                <a:latin typeface="Arail"/>
              </a:rPr>
              <a:t>这里会将所有的字母全部转换成大写</a:t>
            </a:r>
            <a:r>
              <a:rPr lang="en-US" altLang="zh-CN" dirty="0">
                <a:solidFill>
                  <a:srgbClr val="EE33EE"/>
                </a:solidFill>
                <a:latin typeface="Arail"/>
              </a:rPr>
              <a:t>,</a:t>
            </a:r>
            <a:r>
              <a:rPr lang="zh-CN" altLang="en-US" dirty="0">
                <a:solidFill>
                  <a:srgbClr val="EE33EE"/>
                </a:solidFill>
                <a:latin typeface="Arail"/>
              </a:rPr>
              <a:t>再和坐标</a:t>
            </a:r>
            <a:r>
              <a:rPr lang="zh-CN" altLang="en-US" dirty="0" smtClean="0">
                <a:solidFill>
                  <a:srgbClr val="EE33EE"/>
                </a:solidFill>
                <a:latin typeface="Arail"/>
              </a:rPr>
              <a:t>文件做关联 如果</a:t>
            </a:r>
            <a:r>
              <a:rPr lang="zh-CN" altLang="en-US" dirty="0">
                <a:solidFill>
                  <a:srgbClr val="EE33EE"/>
                </a:solidFill>
                <a:latin typeface="Arail"/>
              </a:rPr>
              <a:t>您确实使用了大小写区分不同类型</a:t>
            </a:r>
            <a:r>
              <a:rPr lang="en-US" altLang="zh-CN" dirty="0">
                <a:solidFill>
                  <a:srgbClr val="EE33EE"/>
                </a:solidFill>
                <a:latin typeface="Arail"/>
              </a:rPr>
              <a:t>,</a:t>
            </a:r>
            <a:r>
              <a:rPr lang="zh-CN" altLang="en-US" dirty="0">
                <a:solidFill>
                  <a:srgbClr val="EE33EE"/>
                </a:solidFill>
                <a:latin typeface="Arail"/>
              </a:rPr>
              <a:t>请务必修改</a:t>
            </a:r>
            <a:r>
              <a:rPr lang="en-US" altLang="zh-CN" dirty="0">
                <a:solidFill>
                  <a:srgbClr val="EE33EE"/>
                </a:solidFill>
                <a:latin typeface="Arail"/>
              </a:rPr>
              <a:t>.</a:t>
            </a:r>
            <a:endParaRPr lang="zh-CN" altLang="en-US" dirty="0">
              <a:solidFill>
                <a:srgbClr val="444444"/>
              </a:solidFill>
              <a:latin typeface="Arail"/>
            </a:endParaRPr>
          </a:p>
          <a:p>
            <a:r>
              <a:rPr lang="zh-CN" altLang="en-US" dirty="0" smtClean="0">
                <a:solidFill>
                  <a:srgbClr val="444444"/>
                </a:solidFill>
                <a:latin typeface="Arail"/>
              </a:rPr>
              <a:t> </a:t>
            </a:r>
            <a:r>
              <a:rPr lang="en-US" altLang="zh-CN" dirty="0" smtClean="0">
                <a:solidFill>
                  <a:srgbClr val="444444"/>
                </a:solidFill>
                <a:latin typeface="Arail"/>
              </a:rPr>
              <a:t>4</a:t>
            </a:r>
            <a:r>
              <a:rPr lang="zh-CN" altLang="en-US" dirty="0">
                <a:solidFill>
                  <a:srgbClr val="444444"/>
                </a:solidFill>
                <a:latin typeface="Arail"/>
              </a:rPr>
              <a:t>：</a:t>
            </a:r>
            <a:r>
              <a:rPr lang="en-US" altLang="zh-CN" b="1" dirty="0">
                <a:solidFill>
                  <a:srgbClr val="E53333"/>
                </a:solidFill>
                <a:latin typeface="Arail"/>
              </a:rPr>
              <a:t>Footprint  </a:t>
            </a:r>
            <a:r>
              <a:rPr lang="zh-CN" altLang="en-US" dirty="0" smtClean="0">
                <a:solidFill>
                  <a:srgbClr val="444444"/>
                </a:solidFill>
                <a:latin typeface="Arail"/>
              </a:rPr>
              <a:t>用作</a:t>
            </a:r>
            <a:r>
              <a:rPr lang="zh-CN" altLang="en-US" dirty="0">
                <a:solidFill>
                  <a:srgbClr val="444444"/>
                </a:solidFill>
                <a:latin typeface="Arail"/>
              </a:rPr>
              <a:t>表述器件封装</a:t>
            </a:r>
            <a:r>
              <a:rPr lang="zh-CN" altLang="en-US" dirty="0" smtClean="0">
                <a:solidFill>
                  <a:srgbClr val="444444"/>
                </a:solidFill>
                <a:latin typeface="Arail"/>
              </a:rPr>
              <a:t>。如</a:t>
            </a:r>
            <a:r>
              <a:rPr lang="en-US" altLang="zh-CN" dirty="0">
                <a:solidFill>
                  <a:srgbClr val="444444"/>
                </a:solidFill>
                <a:latin typeface="Arail"/>
              </a:rPr>
              <a:t>0402, </a:t>
            </a:r>
            <a:r>
              <a:rPr lang="en-US" altLang="zh-CN" dirty="0" smtClean="0">
                <a:solidFill>
                  <a:srgbClr val="444444"/>
                </a:solidFill>
                <a:latin typeface="Arail"/>
              </a:rPr>
              <a:t>0805</a:t>
            </a:r>
            <a:r>
              <a:rPr lang="en-US" altLang="zh-CN" dirty="0">
                <a:solidFill>
                  <a:srgbClr val="444444"/>
                </a:solidFill>
                <a:latin typeface="Arail"/>
              </a:rPr>
              <a:t>, SSOP-8</a:t>
            </a:r>
            <a:r>
              <a:rPr lang="zh-CN" altLang="en-US" dirty="0"/>
              <a:t/>
            </a:r>
            <a:br>
              <a:rPr lang="zh-CN" altLang="en-US" dirty="0"/>
            </a:br>
            <a:r>
              <a:rPr lang="zh-CN" altLang="en-US" dirty="0" smtClean="0">
                <a:solidFill>
                  <a:srgbClr val="444444"/>
                </a:solidFill>
                <a:latin typeface="Arail"/>
              </a:rPr>
              <a:t> </a:t>
            </a:r>
            <a:r>
              <a:rPr lang="en-US" altLang="zh-CN" dirty="0" smtClean="0">
                <a:solidFill>
                  <a:srgbClr val="444444"/>
                </a:solidFill>
                <a:latin typeface="Arail"/>
              </a:rPr>
              <a:t>5</a:t>
            </a:r>
            <a:r>
              <a:rPr lang="zh-CN" altLang="en-US" dirty="0">
                <a:solidFill>
                  <a:srgbClr val="444444"/>
                </a:solidFill>
                <a:latin typeface="Arail"/>
              </a:rPr>
              <a:t>： </a:t>
            </a:r>
            <a:r>
              <a:rPr lang="en-US" altLang="zh-CN" dirty="0" err="1">
                <a:solidFill>
                  <a:srgbClr val="444444"/>
                </a:solidFill>
                <a:latin typeface="Arail"/>
              </a:rPr>
              <a:t>LibRef</a:t>
            </a:r>
            <a:r>
              <a:rPr lang="en-US" altLang="zh-CN" dirty="0">
                <a:solidFill>
                  <a:srgbClr val="444444"/>
                </a:solidFill>
                <a:latin typeface="Arail"/>
              </a:rPr>
              <a:t>    </a:t>
            </a:r>
            <a:r>
              <a:rPr lang="zh-CN" altLang="en-US" dirty="0" smtClean="0">
                <a:solidFill>
                  <a:srgbClr val="444444"/>
                </a:solidFill>
                <a:latin typeface="Arail"/>
              </a:rPr>
              <a:t>无</a:t>
            </a:r>
            <a:r>
              <a:rPr lang="zh-CN" altLang="en-US" dirty="0">
                <a:solidFill>
                  <a:srgbClr val="444444"/>
                </a:solidFill>
                <a:latin typeface="Arail"/>
              </a:rPr>
              <a:t>要求</a:t>
            </a:r>
            <a:r>
              <a:rPr lang="zh-CN" altLang="en-US" dirty="0"/>
              <a:t/>
            </a:r>
            <a:br>
              <a:rPr lang="zh-CN" altLang="en-US" dirty="0"/>
            </a:br>
            <a:r>
              <a:rPr lang="zh-CN" altLang="en-US" dirty="0" smtClean="0">
                <a:solidFill>
                  <a:srgbClr val="444444"/>
                </a:solidFill>
                <a:latin typeface="Arail"/>
              </a:rPr>
              <a:t> </a:t>
            </a:r>
            <a:r>
              <a:rPr lang="en-US" altLang="zh-CN" dirty="0" smtClean="0">
                <a:solidFill>
                  <a:srgbClr val="444444"/>
                </a:solidFill>
                <a:latin typeface="Arail"/>
              </a:rPr>
              <a:t>6</a:t>
            </a:r>
            <a:r>
              <a:rPr lang="zh-CN" altLang="en-US" dirty="0">
                <a:solidFill>
                  <a:srgbClr val="444444"/>
                </a:solidFill>
                <a:latin typeface="Arail"/>
              </a:rPr>
              <a:t>： </a:t>
            </a:r>
            <a:r>
              <a:rPr lang="en-US" altLang="zh-CN" dirty="0">
                <a:solidFill>
                  <a:srgbClr val="444444"/>
                </a:solidFill>
                <a:latin typeface="Arail"/>
              </a:rPr>
              <a:t>Pins   </a:t>
            </a:r>
            <a:r>
              <a:rPr lang="en-US" altLang="zh-CN" dirty="0" smtClean="0">
                <a:solidFill>
                  <a:srgbClr val="444444"/>
                </a:solidFill>
                <a:latin typeface="Arail"/>
              </a:rPr>
              <a:t> </a:t>
            </a:r>
            <a:r>
              <a:rPr lang="zh-CN" altLang="en-US" dirty="0" smtClean="0">
                <a:solidFill>
                  <a:srgbClr val="444444"/>
                </a:solidFill>
                <a:latin typeface="Arail"/>
              </a:rPr>
              <a:t>用作</a:t>
            </a:r>
            <a:r>
              <a:rPr lang="zh-CN" altLang="en-US" dirty="0">
                <a:solidFill>
                  <a:srgbClr val="444444"/>
                </a:solidFill>
                <a:latin typeface="Arail"/>
              </a:rPr>
              <a:t>表述器件的焊盘数</a:t>
            </a:r>
            <a:r>
              <a:rPr lang="zh-CN" altLang="en-US" dirty="0" smtClean="0">
                <a:solidFill>
                  <a:srgbClr val="444444"/>
                </a:solidFill>
                <a:latin typeface="Arail"/>
              </a:rPr>
              <a:t>。如</a:t>
            </a:r>
            <a:r>
              <a:rPr lang="en-US" altLang="zh-CN" dirty="0">
                <a:solidFill>
                  <a:srgbClr val="444444"/>
                </a:solidFill>
                <a:latin typeface="Arail"/>
              </a:rPr>
              <a:t>SOT-23-3</a:t>
            </a:r>
            <a:r>
              <a:rPr lang="zh-CN" altLang="en-US" dirty="0">
                <a:solidFill>
                  <a:srgbClr val="444444"/>
                </a:solidFill>
                <a:latin typeface="Arail"/>
              </a:rPr>
              <a:t>三极管的焊盘数</a:t>
            </a:r>
            <a:r>
              <a:rPr lang="zh-CN" altLang="en-US" dirty="0" smtClean="0">
                <a:solidFill>
                  <a:srgbClr val="444444"/>
                </a:solidFill>
                <a:latin typeface="Arail"/>
              </a:rPr>
              <a:t>为</a:t>
            </a:r>
            <a:r>
              <a:rPr lang="en-US" altLang="zh-CN" dirty="0" smtClean="0">
                <a:solidFill>
                  <a:srgbClr val="444444"/>
                </a:solidFill>
                <a:latin typeface="Arail"/>
              </a:rPr>
              <a:t>3</a:t>
            </a:r>
            <a:r>
              <a:rPr lang="zh-CN" altLang="en-US" dirty="0" smtClean="0">
                <a:solidFill>
                  <a:srgbClr val="444444"/>
                </a:solidFill>
                <a:latin typeface="Arail"/>
              </a:rPr>
              <a:t>，</a:t>
            </a:r>
            <a:r>
              <a:rPr lang="zh-CN" altLang="en-US" dirty="0">
                <a:solidFill>
                  <a:srgbClr val="444444"/>
                </a:solidFill>
                <a:latin typeface="Arail"/>
              </a:rPr>
              <a:t>就填写</a:t>
            </a:r>
            <a:r>
              <a:rPr lang="en-US" altLang="zh-CN" dirty="0">
                <a:solidFill>
                  <a:srgbClr val="444444"/>
                </a:solidFill>
                <a:latin typeface="Arail"/>
              </a:rPr>
              <a:t>3</a:t>
            </a:r>
            <a:r>
              <a:rPr lang="zh-CN" altLang="en-US" dirty="0"/>
              <a:t/>
            </a:r>
            <a:br>
              <a:rPr lang="zh-CN" altLang="en-US" dirty="0"/>
            </a:br>
            <a:r>
              <a:rPr lang="zh-CN" altLang="en-US" dirty="0" smtClean="0">
                <a:solidFill>
                  <a:srgbClr val="444444"/>
                </a:solidFill>
                <a:latin typeface="Arail"/>
              </a:rPr>
              <a:t> </a:t>
            </a:r>
            <a:r>
              <a:rPr lang="en-US" altLang="zh-CN" dirty="0" smtClean="0">
                <a:solidFill>
                  <a:srgbClr val="444444"/>
                </a:solidFill>
                <a:latin typeface="Arail"/>
              </a:rPr>
              <a:t>7</a:t>
            </a:r>
            <a:r>
              <a:rPr lang="zh-CN" altLang="en-US" dirty="0">
                <a:solidFill>
                  <a:srgbClr val="444444"/>
                </a:solidFill>
                <a:latin typeface="Arail"/>
              </a:rPr>
              <a:t>： </a:t>
            </a:r>
            <a:r>
              <a:rPr lang="en-US" altLang="zh-CN" dirty="0">
                <a:solidFill>
                  <a:srgbClr val="444444"/>
                </a:solidFill>
                <a:latin typeface="Arail"/>
              </a:rPr>
              <a:t>Quantity  </a:t>
            </a:r>
            <a:r>
              <a:rPr lang="en-US" altLang="zh-CN" dirty="0" smtClean="0">
                <a:solidFill>
                  <a:srgbClr val="444444"/>
                </a:solidFill>
                <a:latin typeface="Arail"/>
              </a:rPr>
              <a:t> </a:t>
            </a:r>
            <a:r>
              <a:rPr lang="zh-CN" altLang="en-US" dirty="0" smtClean="0">
                <a:solidFill>
                  <a:srgbClr val="444444"/>
                </a:solidFill>
                <a:latin typeface="Arail"/>
              </a:rPr>
              <a:t>用</a:t>
            </a:r>
            <a:r>
              <a:rPr lang="zh-CN" altLang="en-US" dirty="0">
                <a:solidFill>
                  <a:srgbClr val="444444"/>
                </a:solidFill>
                <a:latin typeface="Arail"/>
              </a:rPr>
              <a:t>料数量。</a:t>
            </a:r>
            <a:r>
              <a:rPr lang="zh-CN" altLang="en-US" dirty="0"/>
              <a:t/>
            </a:r>
            <a:br>
              <a:rPr lang="zh-CN" altLang="en-US" dirty="0"/>
            </a:br>
            <a:r>
              <a:rPr lang="zh-CN" altLang="en-US" dirty="0" smtClean="0">
                <a:solidFill>
                  <a:srgbClr val="444444"/>
                </a:solidFill>
                <a:latin typeface="Arail"/>
              </a:rPr>
              <a:t> </a:t>
            </a:r>
            <a:r>
              <a:rPr lang="en-US" altLang="zh-CN" dirty="0" smtClean="0">
                <a:solidFill>
                  <a:srgbClr val="444444"/>
                </a:solidFill>
                <a:latin typeface="Arail"/>
              </a:rPr>
              <a:t>8</a:t>
            </a:r>
            <a:r>
              <a:rPr lang="zh-CN" altLang="en-US" dirty="0">
                <a:solidFill>
                  <a:srgbClr val="444444"/>
                </a:solidFill>
                <a:latin typeface="Arail"/>
              </a:rPr>
              <a:t>： </a:t>
            </a:r>
            <a:r>
              <a:rPr lang="zh-CN" altLang="en-US" b="1" dirty="0">
                <a:solidFill>
                  <a:srgbClr val="E56600"/>
                </a:solidFill>
                <a:latin typeface="Arail"/>
              </a:rPr>
              <a:t>编号</a:t>
            </a:r>
            <a:r>
              <a:rPr lang="en-US" altLang="zh-CN" b="1" dirty="0">
                <a:solidFill>
                  <a:srgbClr val="E56600"/>
                </a:solidFill>
                <a:latin typeface="Arail"/>
              </a:rPr>
              <a:t>(</a:t>
            </a:r>
            <a:r>
              <a:rPr lang="zh-CN" altLang="en-US" b="1" dirty="0">
                <a:solidFill>
                  <a:srgbClr val="E56600"/>
                </a:solidFill>
                <a:latin typeface="Arail"/>
              </a:rPr>
              <a:t>可选</a:t>
            </a:r>
            <a:r>
              <a:rPr lang="en-US" altLang="zh-CN" b="1" dirty="0">
                <a:solidFill>
                  <a:srgbClr val="E56600"/>
                </a:solidFill>
                <a:latin typeface="Arail"/>
              </a:rPr>
              <a:t>) </a:t>
            </a:r>
            <a:r>
              <a:rPr lang="zh-CN" altLang="en-US" dirty="0" smtClean="0">
                <a:solidFill>
                  <a:srgbClr val="444444"/>
                </a:solidFill>
                <a:latin typeface="Arail"/>
              </a:rPr>
              <a:t>精</a:t>
            </a:r>
            <a:r>
              <a:rPr lang="zh-CN" altLang="en-US" dirty="0">
                <a:solidFill>
                  <a:srgbClr val="444444"/>
                </a:solidFill>
                <a:latin typeface="Arail"/>
              </a:rPr>
              <a:t>准搜索</a:t>
            </a:r>
            <a:r>
              <a:rPr lang="en-US" altLang="zh-CN" dirty="0">
                <a:solidFill>
                  <a:srgbClr val="444444"/>
                </a:solidFill>
                <a:latin typeface="Arail"/>
              </a:rPr>
              <a:t>,</a:t>
            </a:r>
            <a:r>
              <a:rPr lang="zh-CN" altLang="en-US" dirty="0">
                <a:solidFill>
                  <a:srgbClr val="444444"/>
                </a:solidFill>
                <a:latin typeface="Arail"/>
              </a:rPr>
              <a:t>工程师整理</a:t>
            </a:r>
            <a:r>
              <a:rPr lang="en-US" altLang="zh-CN" dirty="0">
                <a:solidFill>
                  <a:srgbClr val="444444"/>
                </a:solidFill>
                <a:latin typeface="Arail"/>
              </a:rPr>
              <a:t>BOM</a:t>
            </a:r>
            <a:r>
              <a:rPr lang="zh-CN" altLang="en-US" dirty="0">
                <a:solidFill>
                  <a:srgbClr val="444444"/>
                </a:solidFill>
                <a:latin typeface="Arail"/>
              </a:rPr>
              <a:t>后由采购下单必填，使用编号作为</a:t>
            </a:r>
            <a:r>
              <a:rPr lang="zh-CN" altLang="en-US" dirty="0" smtClean="0">
                <a:solidFill>
                  <a:srgbClr val="444444"/>
                </a:solidFill>
                <a:latin typeface="Arail"/>
              </a:rPr>
              <a:t>区。 </a:t>
            </a:r>
            <a:r>
              <a:rPr lang="zh-CN" altLang="en-US" dirty="0">
                <a:solidFill>
                  <a:srgbClr val="444444"/>
                </a:solidFill>
                <a:latin typeface="Arail"/>
              </a:rPr>
              <a:t> </a:t>
            </a:r>
            <a:endParaRPr lang="en-US" altLang="zh-CN" dirty="0" smtClean="0">
              <a:solidFill>
                <a:srgbClr val="444444"/>
              </a:solidFill>
              <a:latin typeface="Arail"/>
            </a:endParaRPr>
          </a:p>
          <a:p>
            <a:r>
              <a:rPr lang="zh-CN" altLang="en-US" dirty="0" smtClean="0">
                <a:solidFill>
                  <a:srgbClr val="444444"/>
                </a:solidFill>
                <a:latin typeface="Arail"/>
              </a:rPr>
              <a:t>     注意</a:t>
            </a:r>
            <a:r>
              <a:rPr lang="en-US" altLang="zh-CN" dirty="0">
                <a:solidFill>
                  <a:srgbClr val="444444"/>
                </a:solidFill>
                <a:latin typeface="Arail"/>
              </a:rPr>
              <a:t>:</a:t>
            </a:r>
            <a:r>
              <a:rPr lang="zh-CN" altLang="en-US" dirty="0">
                <a:solidFill>
                  <a:srgbClr val="444444"/>
                </a:solidFill>
                <a:latin typeface="Arail"/>
              </a:rPr>
              <a:t>当元件编号与封装描述不对应时，以编号为准。</a:t>
            </a:r>
            <a:r>
              <a:rPr lang="zh-CN" altLang="en-US" dirty="0"/>
              <a:t/>
            </a:r>
            <a:br>
              <a:rPr lang="zh-CN" altLang="en-US" dirty="0"/>
            </a:br>
            <a:r>
              <a:rPr lang="zh-CN" altLang="en-US" dirty="0" smtClean="0"/>
              <a:t>    </a:t>
            </a:r>
            <a:endParaRPr lang="en-US" altLang="zh-CN" dirty="0" smtClean="0"/>
          </a:p>
          <a:p>
            <a:r>
              <a:rPr lang="zh-CN" altLang="en-US" dirty="0" smtClean="0">
                <a:solidFill>
                  <a:srgbClr val="FF0000"/>
                </a:solidFill>
                <a:latin typeface="Arail"/>
              </a:rPr>
              <a:t>* </a:t>
            </a:r>
            <a:r>
              <a:rPr lang="zh-CN" altLang="en-US" dirty="0">
                <a:solidFill>
                  <a:srgbClr val="FF0000"/>
                </a:solidFill>
                <a:latin typeface="Arail"/>
              </a:rPr>
              <a:t>这些字段</a:t>
            </a:r>
            <a:r>
              <a:rPr lang="en-US" altLang="zh-CN" dirty="0">
                <a:solidFill>
                  <a:srgbClr val="FF0000"/>
                </a:solidFill>
                <a:latin typeface="Arail"/>
              </a:rPr>
              <a:t>(</a:t>
            </a:r>
            <a:r>
              <a:rPr lang="zh-CN" altLang="en-US" dirty="0">
                <a:solidFill>
                  <a:srgbClr val="FF0000"/>
                </a:solidFill>
                <a:latin typeface="Arail"/>
              </a:rPr>
              <a:t>列</a:t>
            </a:r>
            <a:r>
              <a:rPr lang="en-US" altLang="zh-CN" dirty="0">
                <a:solidFill>
                  <a:srgbClr val="FF0000"/>
                </a:solidFill>
                <a:latin typeface="Arail"/>
              </a:rPr>
              <a:t>) </a:t>
            </a:r>
            <a:r>
              <a:rPr lang="zh-CN" altLang="en-US" dirty="0">
                <a:solidFill>
                  <a:srgbClr val="FF0000"/>
                </a:solidFill>
                <a:latin typeface="Arail"/>
              </a:rPr>
              <a:t>非常重要</a:t>
            </a:r>
            <a:r>
              <a:rPr lang="en-US" altLang="zh-CN" dirty="0">
                <a:solidFill>
                  <a:srgbClr val="FF0000"/>
                </a:solidFill>
                <a:latin typeface="Arail"/>
              </a:rPr>
              <a:t>: Comment   Designator  Footprint  </a:t>
            </a:r>
            <a:r>
              <a:rPr lang="zh-CN" altLang="en-US" dirty="0">
                <a:solidFill>
                  <a:srgbClr val="FF0000"/>
                </a:solidFill>
                <a:latin typeface="Arail"/>
              </a:rPr>
              <a:t>编号</a:t>
            </a:r>
            <a:r>
              <a:rPr lang="en-US" altLang="zh-CN" dirty="0">
                <a:solidFill>
                  <a:srgbClr val="FF0000"/>
                </a:solidFill>
                <a:latin typeface="Arail"/>
              </a:rPr>
              <a:t>(</a:t>
            </a:r>
            <a:r>
              <a:rPr lang="zh-CN" altLang="en-US" dirty="0">
                <a:solidFill>
                  <a:srgbClr val="FF0000"/>
                </a:solidFill>
                <a:latin typeface="Arail"/>
              </a:rPr>
              <a:t>可选</a:t>
            </a:r>
            <a:r>
              <a:rPr lang="en-US" altLang="zh-CN" dirty="0">
                <a:solidFill>
                  <a:srgbClr val="FF0000"/>
                </a:solidFill>
                <a:latin typeface="Arail"/>
              </a:rPr>
              <a:t>)</a:t>
            </a:r>
            <a:endParaRPr lang="en-US" altLang="zh-CN" b="0" i="0" dirty="0">
              <a:solidFill>
                <a:srgbClr val="FF0000"/>
              </a:solidFill>
              <a:effectLst/>
              <a:latin typeface="Arail"/>
            </a:endParaRPr>
          </a:p>
        </p:txBody>
      </p:sp>
    </p:spTree>
    <p:extLst>
      <p:ext uri="{BB962C8B-B14F-4D97-AF65-F5344CB8AC3E}">
        <p14:creationId xmlns:p14="http://schemas.microsoft.com/office/powerpoint/2010/main" val="14692386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1268760"/>
            <a:ext cx="7272808" cy="532453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t>R+L</a:t>
            </a:r>
            <a:r>
              <a:rPr lang="zh-CN" altLang="en-US" sz="2000" dirty="0" smtClean="0"/>
              <a:t>：</a:t>
            </a:r>
            <a:r>
              <a:rPr lang="en-US" altLang="zh-CN" sz="2000" dirty="0" smtClean="0"/>
              <a:t> </a:t>
            </a:r>
            <a:r>
              <a:rPr lang="zh-CN" altLang="en-US" sz="2000" dirty="0"/>
              <a:t>输出</a:t>
            </a:r>
            <a:r>
              <a:rPr lang="en-US" altLang="zh-CN" sz="2000" dirty="0"/>
              <a:t>PCB</a:t>
            </a:r>
            <a:r>
              <a:rPr lang="zh-CN" altLang="en-US" sz="2000" dirty="0"/>
              <a:t>中所有网络的布线长度</a:t>
            </a:r>
          </a:p>
          <a:p>
            <a:pPr marL="342900" indent="-342900">
              <a:buFont typeface="Arial" panose="020B0604020202020204" pitchFamily="34" charset="0"/>
              <a:buChar char="•"/>
            </a:pPr>
            <a:r>
              <a:rPr lang="en-US" altLang="zh-CN" sz="2000" dirty="0"/>
              <a:t>Ctrl+</a:t>
            </a:r>
            <a:r>
              <a:rPr lang="zh-CN" altLang="en-US" sz="2000" dirty="0"/>
              <a:t>左键点击对正在布的线完成自动布线连接</a:t>
            </a:r>
          </a:p>
          <a:p>
            <a:pPr marL="342900" indent="-342900">
              <a:buFont typeface="Arial" panose="020B0604020202020204" pitchFamily="34" charset="0"/>
              <a:buChar char="•"/>
            </a:pPr>
            <a:r>
              <a:rPr lang="en-US" altLang="zh-CN" sz="2000" dirty="0" smtClean="0"/>
              <a:t>M+G</a:t>
            </a:r>
            <a:r>
              <a:rPr lang="zh-CN" altLang="en-US" sz="2000" dirty="0" smtClean="0"/>
              <a:t>：可</a:t>
            </a:r>
            <a:r>
              <a:rPr lang="zh-CN" altLang="en-US" sz="2000" dirty="0"/>
              <a:t>更改铜的形状</a:t>
            </a:r>
            <a:r>
              <a:rPr lang="en-US" altLang="zh-CN" sz="2000" dirty="0"/>
              <a:t>;</a:t>
            </a:r>
          </a:p>
          <a:p>
            <a:pPr marL="342900" indent="-342900">
              <a:buFont typeface="Arial" panose="020B0604020202020204" pitchFamily="34" charset="0"/>
              <a:buChar char="•"/>
            </a:pPr>
            <a:r>
              <a:rPr lang="zh-CN" altLang="en-US" sz="2000" dirty="0"/>
              <a:t>按</a:t>
            </a:r>
            <a:r>
              <a:rPr lang="en-US" altLang="zh-CN" sz="2000" dirty="0"/>
              <a:t>P+T</a:t>
            </a:r>
            <a:r>
              <a:rPr lang="zh-CN" altLang="en-US" sz="2000" dirty="0"/>
              <a:t>在布线状态下，按</a:t>
            </a:r>
            <a:r>
              <a:rPr lang="en-US" altLang="zh-CN" sz="2000" dirty="0" err="1"/>
              <a:t>Shift+A</a:t>
            </a:r>
            <a:r>
              <a:rPr lang="zh-CN" altLang="en-US" sz="2000" dirty="0"/>
              <a:t>可直接进行蛇线走线</a:t>
            </a:r>
          </a:p>
          <a:p>
            <a:pPr marL="342900" indent="-342900">
              <a:buFont typeface="Arial" panose="020B0604020202020204" pitchFamily="34" charset="0"/>
              <a:buChar char="•"/>
            </a:pPr>
            <a:r>
              <a:rPr lang="en-US" altLang="zh-CN" sz="2000" dirty="0" smtClean="0"/>
              <a:t>T+R</a:t>
            </a:r>
            <a:r>
              <a:rPr lang="zh-CN" altLang="en-US" sz="2000" dirty="0" smtClean="0"/>
              <a:t>：对</a:t>
            </a:r>
            <a:r>
              <a:rPr lang="zh-CN" altLang="en-US" sz="2000" dirty="0"/>
              <a:t>已布完的线进行蛇线布线</a:t>
            </a:r>
          </a:p>
          <a:p>
            <a:pPr marL="342900" indent="-342900">
              <a:buFont typeface="Arial" panose="020B0604020202020204" pitchFamily="34" charset="0"/>
              <a:buChar char="•"/>
            </a:pPr>
            <a:r>
              <a:rPr lang="en-US" altLang="zh-CN" sz="2000" dirty="0"/>
              <a:t>E++M+C</a:t>
            </a:r>
            <a:r>
              <a:rPr lang="zh-CN" altLang="en-US" sz="2000" dirty="0"/>
              <a:t>点击空白出可迅速找到</a:t>
            </a:r>
            <a:r>
              <a:rPr lang="en-US" altLang="zh-CN" sz="2000" dirty="0"/>
              <a:t>PCB</a:t>
            </a:r>
            <a:r>
              <a:rPr lang="zh-CN" altLang="en-US" sz="2000" dirty="0"/>
              <a:t>上想要的</a:t>
            </a:r>
            <a:r>
              <a:rPr lang="zh-CN" altLang="en-US" sz="2000" dirty="0">
                <a:hlinkClick r:id="rId3"/>
              </a:rPr>
              <a:t>元件</a:t>
            </a:r>
            <a:endParaRPr lang="zh-CN" altLang="en-US" sz="2000" dirty="0"/>
          </a:p>
          <a:p>
            <a:pPr marL="342900" indent="-342900">
              <a:buFont typeface="Arial" panose="020B0604020202020204" pitchFamily="34" charset="0"/>
              <a:buChar char="•"/>
            </a:pPr>
            <a:r>
              <a:rPr lang="en-US" altLang="zh-CN" sz="2000" dirty="0" smtClean="0">
                <a:hlinkClick r:id="rId4"/>
              </a:rPr>
              <a:t>Backspace</a:t>
            </a:r>
            <a:r>
              <a:rPr lang="zh-CN" altLang="en-US" sz="2000" dirty="0" smtClean="0"/>
              <a:t>：撤销</a:t>
            </a:r>
            <a:r>
              <a:rPr lang="zh-CN" altLang="en-US" sz="2000" dirty="0"/>
              <a:t>正在布线的上一步操作</a:t>
            </a:r>
          </a:p>
          <a:p>
            <a:pPr marL="342900" indent="-342900">
              <a:buFont typeface="Arial" panose="020B0604020202020204" pitchFamily="34" charset="0"/>
              <a:buChar char="•"/>
            </a:pPr>
            <a:r>
              <a:rPr lang="zh-CN" altLang="en-US" sz="2000" dirty="0"/>
              <a:t>* </a:t>
            </a:r>
            <a:r>
              <a:rPr lang="zh-CN" altLang="en-US" sz="2000" dirty="0" smtClean="0"/>
              <a:t>：切换</a:t>
            </a:r>
            <a:r>
              <a:rPr lang="zh-CN" altLang="en-US" sz="2000" dirty="0"/>
              <a:t>布线层，可在布线过程中放置过孔</a:t>
            </a:r>
          </a:p>
          <a:p>
            <a:pPr marL="342900" indent="-342900">
              <a:buFont typeface="Arial" panose="020B0604020202020204" pitchFamily="34" charset="0"/>
              <a:buChar char="•"/>
            </a:pPr>
            <a:r>
              <a:rPr lang="en-US" altLang="zh-CN" sz="2000" dirty="0" err="1" smtClean="0"/>
              <a:t>Ctrl+Shift</a:t>
            </a:r>
            <a:r>
              <a:rPr lang="zh-CN" altLang="en-US" sz="2000" dirty="0" smtClean="0"/>
              <a:t>：切换</a:t>
            </a:r>
            <a:r>
              <a:rPr lang="zh-CN" altLang="en-US" sz="2000" dirty="0"/>
              <a:t>层并放置过孔</a:t>
            </a:r>
          </a:p>
          <a:p>
            <a:pPr marL="342900" indent="-342900">
              <a:buFont typeface="Arial" panose="020B0604020202020204" pitchFamily="34" charset="0"/>
              <a:buChar char="•"/>
            </a:pPr>
            <a:r>
              <a:rPr lang="en-US" altLang="zh-CN" sz="2000" dirty="0" smtClean="0"/>
              <a:t>F8/E+O+S</a:t>
            </a:r>
            <a:r>
              <a:rPr lang="zh-CN" altLang="en-US" sz="2000" dirty="0" smtClean="0"/>
              <a:t>：设置</a:t>
            </a:r>
            <a:r>
              <a:rPr lang="zh-CN" altLang="en-US" sz="2000" dirty="0"/>
              <a:t>圆心点</a:t>
            </a:r>
          </a:p>
          <a:p>
            <a:pPr marL="342900" indent="-342900">
              <a:buFont typeface="Arial" panose="020B0604020202020204" pitchFamily="34" charset="0"/>
              <a:buChar char="•"/>
            </a:pPr>
            <a:r>
              <a:rPr lang="en-US" altLang="zh-CN" sz="2000" dirty="0" smtClean="0"/>
              <a:t>M+I</a:t>
            </a:r>
            <a:r>
              <a:rPr lang="zh-CN" altLang="en-US" sz="2000" dirty="0" smtClean="0"/>
              <a:t>：翻转</a:t>
            </a:r>
            <a:r>
              <a:rPr lang="zh-CN" altLang="en-US" sz="2000" dirty="0"/>
              <a:t>选中的元件</a:t>
            </a:r>
          </a:p>
          <a:p>
            <a:pPr marL="342900" indent="-342900">
              <a:buFont typeface="Arial" panose="020B0604020202020204" pitchFamily="34" charset="0"/>
              <a:buChar char="•"/>
            </a:pPr>
            <a:r>
              <a:rPr lang="en-US" altLang="zh-CN" sz="2000" dirty="0" smtClean="0"/>
              <a:t>P+T</a:t>
            </a:r>
            <a:r>
              <a:rPr lang="zh-CN" altLang="en-US" sz="2000" dirty="0" smtClean="0"/>
              <a:t>：布线</a:t>
            </a:r>
            <a:endParaRPr lang="zh-CN" altLang="en-US" sz="2000" dirty="0"/>
          </a:p>
          <a:p>
            <a:pPr marL="342900" indent="-342900">
              <a:buFont typeface="Arial" panose="020B0604020202020204" pitchFamily="34" charset="0"/>
              <a:buChar char="•"/>
            </a:pPr>
            <a:r>
              <a:rPr lang="en-US" altLang="zh-CN" sz="2000" dirty="0" smtClean="0"/>
              <a:t>T+E</a:t>
            </a:r>
            <a:r>
              <a:rPr lang="zh-CN" altLang="en-US" sz="2000" dirty="0" smtClean="0"/>
              <a:t>：补</a:t>
            </a:r>
            <a:r>
              <a:rPr lang="zh-CN" altLang="en-US" sz="2000" dirty="0"/>
              <a:t>泪滴</a:t>
            </a:r>
          </a:p>
          <a:p>
            <a:pPr marL="342900" indent="-342900">
              <a:buFont typeface="Arial" panose="020B0604020202020204" pitchFamily="34" charset="0"/>
              <a:buChar char="•"/>
            </a:pPr>
            <a:r>
              <a:rPr lang="en-US" altLang="zh-CN" sz="2000" dirty="0" smtClean="0"/>
              <a:t>P+G</a:t>
            </a:r>
            <a:r>
              <a:rPr lang="zh-CN" altLang="en-US" sz="2000" dirty="0" smtClean="0"/>
              <a:t>：铺</a:t>
            </a:r>
            <a:r>
              <a:rPr lang="zh-CN" altLang="en-US" sz="2000" dirty="0"/>
              <a:t>铜</a:t>
            </a:r>
          </a:p>
          <a:p>
            <a:pPr marL="342900" indent="-342900">
              <a:buFont typeface="Arial" panose="020B0604020202020204" pitchFamily="34" charset="0"/>
              <a:buChar char="•"/>
            </a:pPr>
            <a:r>
              <a:rPr lang="en-US" altLang="zh-CN" sz="2000" dirty="0" smtClean="0"/>
              <a:t>S+Y</a:t>
            </a:r>
            <a:r>
              <a:rPr lang="zh-CN" altLang="en-US" sz="2000" dirty="0" smtClean="0"/>
              <a:t>：单</a:t>
            </a:r>
            <a:r>
              <a:rPr lang="zh-CN" altLang="en-US" sz="2000" dirty="0"/>
              <a:t>层选择线</a:t>
            </a:r>
          </a:p>
          <a:p>
            <a:pPr marL="342900" indent="-342900">
              <a:buFont typeface="Arial" panose="020B0604020202020204" pitchFamily="34" charset="0"/>
              <a:buChar char="•"/>
            </a:pPr>
            <a:r>
              <a:rPr lang="en-US" altLang="zh-CN" sz="2000" dirty="0" smtClean="0"/>
              <a:t>E+B</a:t>
            </a:r>
            <a:r>
              <a:rPr lang="zh-CN" altLang="en-US" sz="2000" dirty="0" smtClean="0"/>
              <a:t>：选择</a:t>
            </a:r>
            <a:r>
              <a:rPr lang="zh-CN" altLang="en-US" sz="2000" dirty="0"/>
              <a:t>进行</a:t>
            </a:r>
            <a:r>
              <a:rPr lang="zh-CN" altLang="en-US" sz="2000" dirty="0" smtClean="0"/>
              <a:t>复制</a:t>
            </a:r>
            <a:endParaRPr lang="en-US" altLang="zh-CN" sz="2000" dirty="0" smtClean="0"/>
          </a:p>
          <a:p>
            <a:pPr marL="342900" indent="-342900">
              <a:buFont typeface="Arial" panose="020B0604020202020204" pitchFamily="34" charset="0"/>
              <a:buChar char="•"/>
            </a:pPr>
            <a:r>
              <a:rPr lang="en-US" altLang="zh-CN" sz="2000" dirty="0" err="1" smtClean="0"/>
              <a:t>Shift+C,S+A,Z+A,X+A</a:t>
            </a:r>
            <a:r>
              <a:rPr lang="zh-CN" altLang="en-US" sz="2000" dirty="0" smtClean="0"/>
              <a:t>等等</a:t>
            </a:r>
            <a:endParaRPr lang="zh-CN" altLang="en-US" sz="2000" dirty="0"/>
          </a:p>
        </p:txBody>
      </p:sp>
      <p:sp>
        <p:nvSpPr>
          <p:cNvPr id="3" name="文本框 2"/>
          <p:cNvSpPr txBox="1"/>
          <p:nvPr/>
        </p:nvSpPr>
        <p:spPr>
          <a:xfrm>
            <a:off x="2339752" y="332656"/>
            <a:ext cx="4464496" cy="646331"/>
          </a:xfrm>
          <a:prstGeom prst="rect">
            <a:avLst/>
          </a:prstGeom>
          <a:noFill/>
        </p:spPr>
        <p:txBody>
          <a:bodyPr wrap="square" rtlCol="0">
            <a:spAutoFit/>
          </a:bodyPr>
          <a:lstStyle/>
          <a:p>
            <a:pPr algn="ctr"/>
            <a:r>
              <a:rPr lang="en-US" altLang="zh-CN" sz="3600" b="1" dirty="0"/>
              <a:t>PCB</a:t>
            </a:r>
            <a:r>
              <a:rPr lang="zh-CN" altLang="en-US" sz="3600" b="1" dirty="0"/>
              <a:t>中常用快捷键</a:t>
            </a:r>
            <a:endParaRPr lang="zh-CN" altLang="en-US" sz="3600" dirty="0"/>
          </a:p>
        </p:txBody>
      </p:sp>
    </p:spTree>
    <p:extLst>
      <p:ext uri="{BB962C8B-B14F-4D97-AF65-F5344CB8AC3E}">
        <p14:creationId xmlns:p14="http://schemas.microsoft.com/office/powerpoint/2010/main" val="9685918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file.elecfans.com/web1/M00/55/DD/pIYBAFs1kmOAR0SDAAANz3cv4qk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656"/>
            <a:ext cx="3707865" cy="683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5531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file.elecfans.com/web1/M00/55/DD/pIYBAFs1kmKAWpYyAAF__nIj8549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7150"/>
            <a:ext cx="81534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26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836712"/>
            <a:ext cx="5715000" cy="5810250"/>
          </a:xfrm>
          <a:prstGeom prst="rect">
            <a:avLst/>
          </a:prstGeom>
        </p:spPr>
      </p:pic>
      <p:sp>
        <p:nvSpPr>
          <p:cNvPr id="3" name="矩形 2"/>
          <p:cNvSpPr/>
          <p:nvPr/>
        </p:nvSpPr>
        <p:spPr>
          <a:xfrm>
            <a:off x="4211960" y="188640"/>
            <a:ext cx="1980029" cy="523220"/>
          </a:xfrm>
          <a:prstGeom prst="rect">
            <a:avLst/>
          </a:prstGeom>
        </p:spPr>
        <p:txBody>
          <a:bodyPr wrap="none">
            <a:spAutoFit/>
          </a:bodyPr>
          <a:lstStyle/>
          <a:p>
            <a:r>
              <a:rPr lang="zh-CN" altLang="en-US" sz="2800" dirty="0">
                <a:solidFill>
                  <a:srgbClr val="0000FF"/>
                </a:solidFill>
                <a:latin typeface="Microsoft YaHei" panose="020B0503020204020204" pitchFamily="34" charset="-122"/>
                <a:ea typeface="Microsoft YaHei" panose="020B0503020204020204" pitchFamily="34" charset="-122"/>
              </a:rPr>
              <a:t>设置参考点</a:t>
            </a:r>
            <a:endParaRPr lang="zh-CN" altLang="en-US" sz="2800" dirty="0">
              <a:solidFill>
                <a:srgbClr val="0000FF"/>
              </a:solidFill>
            </a:endParaRPr>
          </a:p>
        </p:txBody>
      </p:sp>
    </p:spTree>
    <p:extLst>
      <p:ext uri="{BB962C8B-B14F-4D97-AF65-F5344CB8AC3E}">
        <p14:creationId xmlns:p14="http://schemas.microsoft.com/office/powerpoint/2010/main" val="299630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file.elecfans.com/web1/M00/55/DD/pIYBAFs1kmOAFTbmAAHDPt5VaUY8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3062"/>
            <a:ext cx="81438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9991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file.elecfans.com/web1/M00/55/DD/pIYBAFs1kmOAW83vAAGwY2SoZxQ1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8105775"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420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 xmlns:a16="http://schemas.microsoft.com/office/drawing/2014/main" id="{4F65F3E3-FEAB-6046-98AF-72DEC3D47766}"/>
              </a:ext>
            </a:extLst>
          </p:cNvPr>
          <p:cNvSpPr/>
          <p:nvPr/>
        </p:nvSpPr>
        <p:spPr>
          <a:xfrm>
            <a:off x="0" y="1988840"/>
            <a:ext cx="9108504" cy="3154710"/>
          </a:xfrm>
          <a:prstGeom prst="rect">
            <a:avLst/>
          </a:prstGeom>
          <a:noFill/>
        </p:spPr>
        <p:txBody>
          <a:bodyPr wrap="square" lIns="91440" tIns="45720" rIns="91440" bIns="45720">
            <a:spAutoFit/>
          </a:bodyPr>
          <a:lstStyle/>
          <a:p>
            <a:pPr algn="ctr"/>
            <a:r>
              <a:rPr lang="en-US" sz="19900" b="1" dirty="0">
                <a:ln w="0"/>
                <a:solidFill>
                  <a:srgbClr val="00B0F0"/>
                </a:solidFill>
                <a:effectLst>
                  <a:outerShdw blurRad="38100" dist="19050" dir="2700000" algn="tl" rotWithShape="0">
                    <a:schemeClr val="dk1">
                      <a:alpha val="40000"/>
                    </a:schemeClr>
                  </a:outerShdw>
                </a:effectLst>
                <a:latin typeface="Edwardian Script ITC" panose="030303020407070D0804" pitchFamily="66" charset="0"/>
              </a:rPr>
              <a:t>Thanks</a:t>
            </a:r>
          </a:p>
        </p:txBody>
      </p:sp>
    </p:spTree>
    <p:extLst>
      <p:ext uri="{BB962C8B-B14F-4D97-AF65-F5344CB8AC3E}">
        <p14:creationId xmlns:p14="http://schemas.microsoft.com/office/powerpoint/2010/main" val="4100545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59" y="856140"/>
            <a:ext cx="7984211" cy="5394981"/>
          </a:xfrm>
          <a:prstGeom prst="rect">
            <a:avLst/>
          </a:prstGeom>
        </p:spPr>
      </p:pic>
      <p:sp>
        <p:nvSpPr>
          <p:cNvPr id="3" name="矩形 2"/>
          <p:cNvSpPr/>
          <p:nvPr/>
        </p:nvSpPr>
        <p:spPr>
          <a:xfrm>
            <a:off x="1691680" y="685"/>
            <a:ext cx="6123792" cy="461665"/>
          </a:xfrm>
          <a:prstGeom prst="rect">
            <a:avLst/>
          </a:prstGeom>
        </p:spPr>
        <p:txBody>
          <a:bodyPr wrap="none">
            <a:spAutoFit/>
          </a:bodyPr>
          <a:lstStyle/>
          <a:p>
            <a:r>
              <a:rPr lang="en-US" altLang="zh-CN" sz="2400" dirty="0" err="1"/>
              <a:t>Altium</a:t>
            </a:r>
            <a:r>
              <a:rPr lang="en-US" altLang="zh-CN" sz="2400" dirty="0"/>
              <a:t> Designer</a:t>
            </a:r>
            <a:r>
              <a:rPr lang="zh-CN" altLang="en-US" sz="2400" dirty="0"/>
              <a:t>中重新定义</a:t>
            </a:r>
            <a:r>
              <a:rPr lang="en-US" altLang="zh-CN" sz="2400" dirty="0"/>
              <a:t>PCB Shape</a:t>
            </a:r>
            <a:r>
              <a:rPr lang="zh-CN" altLang="en-US" sz="2400" dirty="0"/>
              <a:t>尺寸</a:t>
            </a:r>
          </a:p>
        </p:txBody>
      </p:sp>
      <p:sp>
        <p:nvSpPr>
          <p:cNvPr id="4" name="矩形 3"/>
          <p:cNvSpPr/>
          <p:nvPr/>
        </p:nvSpPr>
        <p:spPr>
          <a:xfrm>
            <a:off x="103312" y="6251121"/>
            <a:ext cx="8679308" cy="646331"/>
          </a:xfrm>
          <a:prstGeom prst="rect">
            <a:avLst/>
          </a:prstGeom>
        </p:spPr>
        <p:txBody>
          <a:bodyPr wrap="squar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点击工具栏中“</a:t>
            </a:r>
            <a:r>
              <a:rPr lang="en-US" altLang="zh-CN" dirty="0">
                <a:solidFill>
                  <a:srgbClr val="333333"/>
                </a:solidFill>
                <a:latin typeface="Microsoft Yahei" panose="020B0503020204020204" pitchFamily="34" charset="-122"/>
                <a:ea typeface="Microsoft Yahei" panose="020B0503020204020204" pitchFamily="34" charset="-122"/>
              </a:rPr>
              <a:t>Design--&gt;Board Shape--&gt;Redefine Board Shape”</a:t>
            </a:r>
            <a:r>
              <a:rPr lang="zh-CN" altLang="en-US" dirty="0">
                <a:solidFill>
                  <a:srgbClr val="333333"/>
                </a:solidFill>
                <a:latin typeface="Microsoft Yahei" panose="020B0503020204020204" pitchFamily="34" charset="-122"/>
                <a:ea typeface="Microsoft Yahei" panose="020B0503020204020204" pitchFamily="34" charset="-122"/>
              </a:rPr>
              <a:t>条目，出现以下界面，沿着</a:t>
            </a:r>
            <a:r>
              <a:rPr lang="en-US" altLang="zh-CN" dirty="0">
                <a:solidFill>
                  <a:srgbClr val="0000FF"/>
                </a:solidFill>
                <a:latin typeface="Microsoft Yahei" panose="020B0503020204020204" pitchFamily="34" charset="-122"/>
                <a:ea typeface="Microsoft Yahei" panose="020B0503020204020204" pitchFamily="34" charset="-122"/>
              </a:rPr>
              <a:t>Keep-out Layer</a:t>
            </a:r>
            <a:r>
              <a:rPr lang="zh-CN" altLang="en-US" dirty="0">
                <a:solidFill>
                  <a:srgbClr val="0000FF"/>
                </a:solidFill>
                <a:latin typeface="Microsoft Yahei" panose="020B0503020204020204" pitchFamily="34" charset="-122"/>
                <a:ea typeface="Microsoft Yahei" panose="020B0503020204020204" pitchFamily="34" charset="-122"/>
              </a:rPr>
              <a:t>层</a:t>
            </a:r>
            <a:r>
              <a:rPr lang="zh-CN" altLang="en-US" dirty="0">
                <a:solidFill>
                  <a:srgbClr val="333333"/>
                </a:solidFill>
                <a:latin typeface="Microsoft Yahei" panose="020B0503020204020204" pitchFamily="34" charset="-122"/>
                <a:ea typeface="Microsoft Yahei" panose="020B0503020204020204" pitchFamily="34" charset="-122"/>
              </a:rPr>
              <a:t>绘制一圈，点击右键结束。</a:t>
            </a:r>
            <a:endParaRPr lang="zh-CN" altLang="en-US" dirty="0"/>
          </a:p>
        </p:txBody>
      </p:sp>
      <p:sp>
        <p:nvSpPr>
          <p:cNvPr id="5" name="矩形 4"/>
          <p:cNvSpPr/>
          <p:nvPr/>
        </p:nvSpPr>
        <p:spPr>
          <a:xfrm>
            <a:off x="19950" y="489968"/>
            <a:ext cx="9124050" cy="338554"/>
          </a:xfrm>
          <a:prstGeom prst="rect">
            <a:avLst/>
          </a:prstGeom>
        </p:spPr>
        <p:txBody>
          <a:bodyPr wrap="square">
            <a:spAutoFit/>
          </a:bodyPr>
          <a:lstStyle/>
          <a:p>
            <a:pPr algn="ctr"/>
            <a:r>
              <a:rPr lang="zh-CN" altLang="en-US" sz="1600" dirty="0">
                <a:solidFill>
                  <a:srgbClr val="0000FF"/>
                </a:solidFill>
                <a:latin typeface="Microsoft Yahei" panose="020B0503020204020204" pitchFamily="34" charset="-122"/>
                <a:ea typeface="Microsoft Yahei" panose="020B0503020204020204" pitchFamily="34" charset="-122"/>
              </a:rPr>
              <a:t>在工作、学习中常常会发生因各种因素需要重新定义</a:t>
            </a:r>
            <a:r>
              <a:rPr lang="en-US" altLang="zh-CN" sz="1600" dirty="0">
                <a:solidFill>
                  <a:srgbClr val="0000FF"/>
                </a:solidFill>
                <a:latin typeface="Microsoft Yahei" panose="020B0503020204020204" pitchFamily="34" charset="-122"/>
                <a:ea typeface="Microsoft Yahei" panose="020B0503020204020204" pitchFamily="34" charset="-122"/>
              </a:rPr>
              <a:t>PCB</a:t>
            </a:r>
            <a:r>
              <a:rPr lang="zh-CN" altLang="en-US" sz="1600" dirty="0">
                <a:solidFill>
                  <a:srgbClr val="0000FF"/>
                </a:solidFill>
                <a:latin typeface="Microsoft Yahei" panose="020B0503020204020204" pitchFamily="34" charset="-122"/>
                <a:ea typeface="Microsoft Yahei" panose="020B0503020204020204" pitchFamily="34" charset="-122"/>
              </a:rPr>
              <a:t>的尺寸。</a:t>
            </a:r>
            <a:endParaRPr lang="zh-CN" altLang="en-US" sz="1600" dirty="0">
              <a:solidFill>
                <a:srgbClr val="0000FF"/>
              </a:solidFill>
            </a:endParaRPr>
          </a:p>
        </p:txBody>
      </p:sp>
    </p:spTree>
    <p:extLst>
      <p:ext uri="{BB962C8B-B14F-4D97-AF65-F5344CB8AC3E}">
        <p14:creationId xmlns:p14="http://schemas.microsoft.com/office/powerpoint/2010/main" val="332503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40" y="6008666"/>
            <a:ext cx="9002960" cy="646331"/>
          </a:xfrm>
          <a:prstGeom prst="rect">
            <a:avLst/>
          </a:prstGeom>
        </p:spPr>
        <p:txBody>
          <a:bodyPr wrap="square">
            <a:spAutoFit/>
          </a:bodyPr>
          <a:lstStyle/>
          <a:p>
            <a:r>
              <a:rPr lang="zh-CN" altLang="en-US" dirty="0" smtClean="0">
                <a:solidFill>
                  <a:srgbClr val="4F4F4F"/>
                </a:solidFill>
                <a:latin typeface="Microsoft YaHei" panose="020B0503020204020204" pitchFamily="34" charset="-122"/>
                <a:ea typeface="Microsoft YaHei" panose="020B0503020204020204" pitchFamily="34" charset="-122"/>
              </a:rPr>
              <a:t>切换到顶层</a:t>
            </a:r>
            <a:r>
              <a:rPr lang="en-US" altLang="zh-CN" dirty="0" smtClean="0"/>
              <a:t>top layer </a:t>
            </a:r>
            <a:r>
              <a:rPr lang="zh-CN" altLang="en-US" dirty="0" smtClean="0">
                <a:solidFill>
                  <a:srgbClr val="4F4F4F"/>
                </a:solidFill>
                <a:latin typeface="Microsoft YaHei" panose="020B0503020204020204" pitchFamily="34" charset="-122"/>
                <a:ea typeface="Microsoft YaHei" panose="020B0503020204020204" pitchFamily="34" charset="-122"/>
              </a:rPr>
              <a:t>，然后按“</a:t>
            </a:r>
            <a:r>
              <a:rPr lang="en-US" altLang="zh-CN" dirty="0" err="1" smtClean="0">
                <a:solidFill>
                  <a:srgbClr val="FF0000"/>
                </a:solidFill>
                <a:latin typeface="Microsoft YaHei" panose="020B0503020204020204" pitchFamily="34" charset="-122"/>
                <a:ea typeface="Microsoft YaHei" panose="020B0503020204020204" pitchFamily="34" charset="-122"/>
              </a:rPr>
              <a:t>Shift+S</a:t>
            </a:r>
            <a:r>
              <a:rPr lang="en-US" altLang="zh-CN" dirty="0" smtClean="0">
                <a:solidFill>
                  <a:srgbClr val="4F4F4F"/>
                </a:solidFill>
                <a:latin typeface="Microsoft YaHei" panose="020B0503020204020204" pitchFamily="34" charset="-122"/>
                <a:ea typeface="Microsoft YaHei" panose="020B0503020204020204" pitchFamily="34" charset="-122"/>
              </a:rPr>
              <a:t>”</a:t>
            </a:r>
            <a:r>
              <a:rPr lang="zh-CN" altLang="en-US" dirty="0" smtClean="0">
                <a:solidFill>
                  <a:srgbClr val="4F4F4F"/>
                </a:solidFill>
                <a:latin typeface="Microsoft YaHei" panose="020B0503020204020204" pitchFamily="34" charset="-122"/>
                <a:ea typeface="Microsoft YaHei" panose="020B0503020204020204" pitchFamily="34" charset="-122"/>
              </a:rPr>
              <a:t>，就只显示顶层的东西。</a:t>
            </a:r>
            <a:r>
              <a:rPr lang="zh-CN" altLang="en-US" dirty="0">
                <a:solidFill>
                  <a:srgbClr val="4F4F4F"/>
                </a:solidFill>
                <a:latin typeface="Microsoft YaHei" panose="020B0503020204020204" pitchFamily="34" charset="-122"/>
                <a:ea typeface="Microsoft YaHei" panose="020B0503020204020204" pitchFamily="34" charset="-122"/>
              </a:rPr>
              <a:t>再按一次取消。</a:t>
            </a:r>
          </a:p>
          <a:p>
            <a:r>
              <a:rPr lang="zh-CN" altLang="en-US" dirty="0" smtClean="0">
                <a:solidFill>
                  <a:srgbClr val="4F4F4F"/>
                </a:solidFill>
                <a:latin typeface="Microsoft YaHei" panose="020B0503020204020204" pitchFamily="34" charset="-122"/>
                <a:ea typeface="Microsoft YaHei" panose="020B0503020204020204" pitchFamily="34" charset="-122"/>
              </a:rPr>
              <a:t>切换到底层</a:t>
            </a:r>
            <a:r>
              <a:rPr lang="en-US" altLang="zh-CN" dirty="0" smtClean="0"/>
              <a:t>bottom layer </a:t>
            </a:r>
            <a:r>
              <a:rPr lang="zh-CN" altLang="en-US" dirty="0" smtClean="0">
                <a:solidFill>
                  <a:srgbClr val="4F4F4F"/>
                </a:solidFill>
                <a:latin typeface="Microsoft YaHei" panose="020B0503020204020204" pitchFamily="34" charset="-122"/>
                <a:ea typeface="Microsoft YaHei" panose="020B0503020204020204" pitchFamily="34" charset="-122"/>
              </a:rPr>
              <a:t>，</a:t>
            </a:r>
            <a:r>
              <a:rPr lang="zh-CN" altLang="en-US" dirty="0">
                <a:solidFill>
                  <a:srgbClr val="4F4F4F"/>
                </a:solidFill>
                <a:latin typeface="Microsoft YaHei" panose="020B0503020204020204" pitchFamily="34" charset="-122"/>
                <a:ea typeface="Microsoft YaHei" panose="020B0503020204020204" pitchFamily="34" charset="-122"/>
              </a:rPr>
              <a:t>然后按“</a:t>
            </a:r>
            <a:r>
              <a:rPr lang="en-US" altLang="zh-CN" dirty="0" err="1">
                <a:solidFill>
                  <a:srgbClr val="FF0000"/>
                </a:solidFill>
                <a:latin typeface="Microsoft YaHei" panose="020B0503020204020204" pitchFamily="34" charset="-122"/>
                <a:ea typeface="Microsoft YaHei" panose="020B0503020204020204" pitchFamily="34" charset="-122"/>
              </a:rPr>
              <a:t>Shift+S</a:t>
            </a:r>
            <a:r>
              <a:rPr lang="en-US" altLang="zh-CN" dirty="0">
                <a:solidFill>
                  <a:srgbClr val="4F4F4F"/>
                </a:solidFill>
                <a:latin typeface="Microsoft YaHei" panose="020B0503020204020204" pitchFamily="34" charset="-122"/>
                <a:ea typeface="Microsoft YaHei" panose="020B0503020204020204" pitchFamily="34" charset="-122"/>
              </a:rPr>
              <a:t>”</a:t>
            </a:r>
            <a:r>
              <a:rPr lang="zh-CN" altLang="en-US" dirty="0">
                <a:solidFill>
                  <a:srgbClr val="4F4F4F"/>
                </a:solidFill>
                <a:latin typeface="Microsoft YaHei" panose="020B0503020204020204" pitchFamily="34" charset="-122"/>
                <a:ea typeface="Microsoft YaHei" panose="020B0503020204020204" pitchFamily="34" charset="-122"/>
              </a:rPr>
              <a:t>，就只</a:t>
            </a:r>
            <a:r>
              <a:rPr lang="zh-CN" altLang="en-US" dirty="0" smtClean="0">
                <a:solidFill>
                  <a:srgbClr val="4F4F4F"/>
                </a:solidFill>
                <a:latin typeface="Microsoft YaHei" panose="020B0503020204020204" pitchFamily="34" charset="-122"/>
                <a:ea typeface="Microsoft YaHei" panose="020B0503020204020204" pitchFamily="34" charset="-122"/>
              </a:rPr>
              <a:t>显示底层</a:t>
            </a:r>
            <a:r>
              <a:rPr lang="zh-CN" altLang="en-US" dirty="0">
                <a:solidFill>
                  <a:srgbClr val="4F4F4F"/>
                </a:solidFill>
                <a:latin typeface="Microsoft YaHei" panose="020B0503020204020204" pitchFamily="34" charset="-122"/>
                <a:ea typeface="Microsoft YaHei" panose="020B0503020204020204" pitchFamily="34" charset="-122"/>
              </a:rPr>
              <a:t>的东西</a:t>
            </a:r>
            <a:r>
              <a:rPr lang="zh-CN" altLang="en-US" dirty="0" smtClean="0">
                <a:solidFill>
                  <a:srgbClr val="4F4F4F"/>
                </a:solidFill>
                <a:latin typeface="Microsoft YaHei" panose="020B0503020204020204" pitchFamily="34" charset="-122"/>
                <a:ea typeface="Microsoft YaHei" panose="020B0503020204020204" pitchFamily="34" charset="-122"/>
              </a:rPr>
              <a:t>。</a:t>
            </a:r>
            <a:r>
              <a:rPr lang="zh-CN" altLang="en-US" dirty="0">
                <a:solidFill>
                  <a:srgbClr val="4F4F4F"/>
                </a:solidFill>
                <a:latin typeface="Microsoft YaHei" panose="020B0503020204020204" pitchFamily="34" charset="-122"/>
                <a:ea typeface="Microsoft YaHei" panose="020B0503020204020204" pitchFamily="34" charset="-122"/>
              </a:rPr>
              <a:t>再按一次取消</a:t>
            </a:r>
            <a:r>
              <a:rPr lang="zh-CN" altLang="en-US" dirty="0" smtClean="0">
                <a:solidFill>
                  <a:srgbClr val="4F4F4F"/>
                </a:solidFill>
                <a:latin typeface="Microsoft YaHei" panose="020B0503020204020204" pitchFamily="34" charset="-122"/>
                <a:ea typeface="Microsoft YaHei" panose="020B0503020204020204" pitchFamily="34" charset="-122"/>
              </a:rPr>
              <a:t>。</a:t>
            </a:r>
            <a:endParaRPr lang="zh-CN" altLang="en-US" dirty="0">
              <a:solidFill>
                <a:srgbClr val="4F4F4F"/>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885" y="1083765"/>
            <a:ext cx="3520234" cy="462494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1052736"/>
            <a:ext cx="3240360" cy="4655972"/>
          </a:xfrm>
          <a:prstGeom prst="rect">
            <a:avLst/>
          </a:prstGeom>
        </p:spPr>
      </p:pic>
      <p:sp>
        <p:nvSpPr>
          <p:cNvPr id="7" name="矩形 6"/>
          <p:cNvSpPr/>
          <p:nvPr/>
        </p:nvSpPr>
        <p:spPr>
          <a:xfrm>
            <a:off x="1888713" y="275957"/>
            <a:ext cx="5564344" cy="461665"/>
          </a:xfrm>
          <a:prstGeom prst="rect">
            <a:avLst/>
          </a:prstGeom>
        </p:spPr>
        <p:txBody>
          <a:bodyPr wrap="none">
            <a:spAutoFit/>
          </a:bodyPr>
          <a:lstStyle/>
          <a:p>
            <a:r>
              <a:rPr lang="en-US" altLang="zh-CN" sz="2400" b="1" dirty="0" err="1">
                <a:solidFill>
                  <a:srgbClr val="333333"/>
                </a:solidFill>
                <a:latin typeface="Microsoft YaHei" panose="020B0503020204020204" pitchFamily="34" charset="-122"/>
                <a:ea typeface="Microsoft YaHei" panose="020B0503020204020204" pitchFamily="34" charset="-122"/>
              </a:rPr>
              <a:t>Altium</a:t>
            </a:r>
            <a:r>
              <a:rPr lang="en-US" altLang="zh-CN" sz="2400" b="1" dirty="0">
                <a:solidFill>
                  <a:srgbClr val="333333"/>
                </a:solidFill>
                <a:latin typeface="Microsoft YaHei" panose="020B0503020204020204" pitchFamily="34" charset="-122"/>
                <a:ea typeface="Microsoft YaHei" panose="020B0503020204020204" pitchFamily="34" charset="-122"/>
              </a:rPr>
              <a:t> Designer PCB</a:t>
            </a:r>
            <a:r>
              <a:rPr lang="zh-CN" altLang="en-US" sz="2400" b="1" dirty="0">
                <a:solidFill>
                  <a:srgbClr val="333333"/>
                </a:solidFill>
                <a:latin typeface="Microsoft YaHei" panose="020B0503020204020204" pitchFamily="34" charset="-122"/>
                <a:ea typeface="Microsoft YaHei" panose="020B0503020204020204" pitchFamily="34" charset="-122"/>
              </a:rPr>
              <a:t>布线只显示单层</a:t>
            </a:r>
            <a:endParaRPr lang="zh-CN" altLang="en-US" sz="2400" b="1" i="0" dirty="0">
              <a:solidFill>
                <a:srgbClr val="333333"/>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5375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9494" y="42635"/>
            <a:ext cx="6465012" cy="461665"/>
          </a:xfrm>
          <a:prstGeom prst="rect">
            <a:avLst/>
          </a:prstGeom>
        </p:spPr>
        <p:txBody>
          <a:bodyPr wrap="square">
            <a:spAutoFit/>
          </a:bodyPr>
          <a:lstStyle/>
          <a:p>
            <a:pPr algn="ctr"/>
            <a:r>
              <a:rPr lang="en-US" altLang="zh-CN" sz="2400" b="1" dirty="0" err="1"/>
              <a:t>Altium</a:t>
            </a:r>
            <a:r>
              <a:rPr lang="en-US" altLang="zh-CN" sz="2400" b="1" dirty="0"/>
              <a:t> Designer </a:t>
            </a:r>
            <a:r>
              <a:rPr lang="zh-CN" altLang="en-US" sz="2400" b="1" dirty="0" smtClean="0"/>
              <a:t>网络</a:t>
            </a:r>
            <a:r>
              <a:rPr lang="zh-CN" altLang="en-US" sz="2400" b="1" dirty="0"/>
              <a:t>飞线的显示与关闭</a:t>
            </a:r>
          </a:p>
        </p:txBody>
      </p:sp>
      <p:sp>
        <p:nvSpPr>
          <p:cNvPr id="3" name="矩形 2"/>
          <p:cNvSpPr/>
          <p:nvPr/>
        </p:nvSpPr>
        <p:spPr>
          <a:xfrm>
            <a:off x="1187624" y="6442747"/>
            <a:ext cx="6768752" cy="369332"/>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显示</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隐藏网络线（也可以按快捷</a:t>
            </a:r>
            <a:r>
              <a:rPr lang="en-US" altLang="zh-CN" dirty="0">
                <a:latin typeface="Microsoft YaHei" panose="020B0503020204020204" pitchFamily="34" charset="-122"/>
                <a:ea typeface="Microsoft YaHei" panose="020B0503020204020204" pitchFamily="34" charset="-122"/>
              </a:rPr>
              <a:t>N</a:t>
            </a:r>
            <a:r>
              <a:rPr lang="zh-CN" altLang="en-US" dirty="0">
                <a:latin typeface="Microsoft YaHei" panose="020B0503020204020204" pitchFamily="34" charset="-122"/>
                <a:ea typeface="Microsoft YaHei" panose="020B0503020204020204" pitchFamily="34" charset="-122"/>
              </a:rPr>
              <a:t>时行选择显示</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隐藏飞线）。</a:t>
            </a:r>
            <a:endParaRPr lang="zh-CN" altLang="en-US" dirty="0"/>
          </a:p>
        </p:txBody>
      </p:sp>
      <p:pic>
        <p:nvPicPr>
          <p:cNvPr id="4" name="图片 3"/>
          <p:cNvPicPr>
            <a:picLocks noChangeAspect="1"/>
          </p:cNvPicPr>
          <p:nvPr/>
        </p:nvPicPr>
        <p:blipFill>
          <a:blip r:embed="rId3"/>
          <a:stretch>
            <a:fillRect/>
          </a:stretch>
        </p:blipFill>
        <p:spPr>
          <a:xfrm>
            <a:off x="5392255" y="2263974"/>
            <a:ext cx="3448050" cy="1304925"/>
          </a:xfrm>
          <a:prstGeom prst="rect">
            <a:avLst/>
          </a:prstGeom>
        </p:spPr>
      </p:pic>
      <p:sp>
        <p:nvSpPr>
          <p:cNvPr id="5" name="矩形 4"/>
          <p:cNvSpPr/>
          <p:nvPr/>
        </p:nvSpPr>
        <p:spPr>
          <a:xfrm>
            <a:off x="5249888" y="1819291"/>
            <a:ext cx="3448050" cy="369332"/>
          </a:xfrm>
          <a:prstGeom prst="rect">
            <a:avLst/>
          </a:prstGeom>
        </p:spPr>
        <p:txBody>
          <a:bodyPr wrap="square">
            <a:spAutoFit/>
          </a:bodyPr>
          <a:lstStyle/>
          <a:p>
            <a:pPr algn="ctr"/>
            <a:r>
              <a:rPr lang="zh-CN" altLang="en-US" dirty="0">
                <a:latin typeface="Microsoft YaHei" panose="020B0503020204020204" pitchFamily="34" charset="-122"/>
                <a:ea typeface="Microsoft YaHei" panose="020B0503020204020204" pitchFamily="34" charset="-122"/>
              </a:rPr>
              <a:t>按</a:t>
            </a:r>
            <a:r>
              <a:rPr lang="zh-CN" altLang="en-US" b="1" dirty="0">
                <a:solidFill>
                  <a:srgbClr val="FF0000"/>
                </a:solidFill>
                <a:latin typeface="Microsoft YaHei" panose="020B0503020204020204" pitchFamily="34" charset="-122"/>
                <a:ea typeface="Microsoft YaHei" panose="020B0503020204020204" pitchFamily="34" charset="-122"/>
              </a:rPr>
              <a:t>快捷</a:t>
            </a:r>
            <a:r>
              <a:rPr lang="en-US" altLang="zh-CN" b="1" dirty="0" smtClean="0">
                <a:solidFill>
                  <a:srgbClr val="FF0000"/>
                </a:solidFill>
                <a:latin typeface="Microsoft YaHei" panose="020B0503020204020204" pitchFamily="34" charset="-122"/>
                <a:ea typeface="Microsoft YaHei" panose="020B0503020204020204" pitchFamily="34" charset="-122"/>
              </a:rPr>
              <a:t>N </a:t>
            </a:r>
            <a:r>
              <a:rPr lang="zh-CN" altLang="en-US" sz="1400" b="1" dirty="0" smtClean="0">
                <a:solidFill>
                  <a:srgbClr val="FF0000"/>
                </a:solidFill>
                <a:latin typeface="Microsoft YaHei" panose="020B0503020204020204" pitchFamily="34" charset="-122"/>
                <a:ea typeface="Microsoft YaHei" panose="020B0503020204020204" pitchFamily="34" charset="-122"/>
              </a:rPr>
              <a:t>弹</a:t>
            </a:r>
            <a:r>
              <a:rPr lang="zh-CN" altLang="en-US" sz="1400" b="1" dirty="0">
                <a:solidFill>
                  <a:srgbClr val="FF0000"/>
                </a:solidFill>
                <a:latin typeface="Microsoft YaHei" panose="020B0503020204020204" pitchFamily="34" charset="-122"/>
                <a:ea typeface="Microsoft YaHei" panose="020B0503020204020204" pitchFamily="34" charset="-122"/>
              </a:rPr>
              <a:t>出界面</a:t>
            </a:r>
            <a:r>
              <a:rPr lang="zh-CN" altLang="en-US" sz="1400" dirty="0" smtClean="0">
                <a:latin typeface="Microsoft YaHei" panose="020B0503020204020204" pitchFamily="34" charset="-122"/>
                <a:ea typeface="Microsoft YaHei" panose="020B0503020204020204" pitchFamily="34" charset="-122"/>
              </a:rPr>
              <a:t>选择</a:t>
            </a:r>
            <a:r>
              <a:rPr lang="zh-CN" altLang="en-US" sz="1400" dirty="0">
                <a:latin typeface="Microsoft YaHei" panose="020B0503020204020204" pitchFamily="34" charset="-122"/>
                <a:ea typeface="Microsoft YaHei" panose="020B0503020204020204" pitchFamily="34" charset="-122"/>
              </a:rPr>
              <a:t>显示</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隐藏飞线</a:t>
            </a:r>
            <a:endParaRPr lang="zh-CN" altLang="en-US" sz="1400" dirty="0"/>
          </a:p>
        </p:txBody>
      </p:sp>
      <p:pic>
        <p:nvPicPr>
          <p:cNvPr id="7" name="图片 6"/>
          <p:cNvPicPr>
            <a:picLocks noChangeAspect="1"/>
          </p:cNvPicPr>
          <p:nvPr/>
        </p:nvPicPr>
        <p:blipFill>
          <a:blip r:embed="rId4"/>
          <a:stretch>
            <a:fillRect/>
          </a:stretch>
        </p:blipFill>
        <p:spPr>
          <a:xfrm>
            <a:off x="5436096" y="3717032"/>
            <a:ext cx="3314916" cy="1101572"/>
          </a:xfrm>
          <a:prstGeom prst="rect">
            <a:avLst/>
          </a:prstGeom>
        </p:spPr>
      </p:pic>
      <p:sp>
        <p:nvSpPr>
          <p:cNvPr id="8" name="文本框 7"/>
          <p:cNvSpPr txBox="1"/>
          <p:nvPr/>
        </p:nvSpPr>
        <p:spPr>
          <a:xfrm>
            <a:off x="5369529" y="4818604"/>
            <a:ext cx="3328409" cy="738664"/>
          </a:xfrm>
          <a:prstGeom prst="rect">
            <a:avLst/>
          </a:prstGeom>
          <a:noFill/>
        </p:spPr>
        <p:txBody>
          <a:bodyPr wrap="square" rtlCol="0">
            <a:spAutoFit/>
          </a:bodyPr>
          <a:lstStyle/>
          <a:p>
            <a:r>
              <a:rPr lang="en-US" altLang="zh-CN" sz="1400" dirty="0" smtClean="0"/>
              <a:t>NET</a:t>
            </a:r>
            <a:r>
              <a:rPr lang="zh-CN" altLang="en-US" sz="1400" dirty="0" smtClean="0"/>
              <a:t>：指定单根网络的飞线</a:t>
            </a:r>
            <a:endParaRPr lang="en-US" altLang="zh-CN" sz="1400" dirty="0" smtClean="0"/>
          </a:p>
          <a:p>
            <a:r>
              <a:rPr lang="en-US" altLang="zh-CN" sz="1400" dirty="0" smtClean="0"/>
              <a:t>On Component</a:t>
            </a:r>
            <a:r>
              <a:rPr lang="zh-CN" altLang="en-US" sz="1400" dirty="0" smtClean="0"/>
              <a:t>：指定元件网络的飞线</a:t>
            </a:r>
            <a:endParaRPr lang="en-US" altLang="zh-CN" sz="1400" dirty="0" smtClean="0"/>
          </a:p>
          <a:p>
            <a:r>
              <a:rPr lang="en-US" altLang="zh-CN" sz="1400" dirty="0" smtClean="0"/>
              <a:t>ALL</a:t>
            </a:r>
            <a:r>
              <a:rPr lang="zh-CN" altLang="en-US" sz="1400" dirty="0" smtClean="0"/>
              <a:t>：表示是全部飞线</a:t>
            </a:r>
            <a:endParaRPr lang="en-US" altLang="zh-CN" sz="1400" dirty="0" smtClean="0"/>
          </a:p>
        </p:txBody>
      </p:sp>
      <p:sp>
        <p:nvSpPr>
          <p:cNvPr id="11" name="文本框 10"/>
          <p:cNvSpPr txBox="1"/>
          <p:nvPr/>
        </p:nvSpPr>
        <p:spPr>
          <a:xfrm>
            <a:off x="5830651" y="3060475"/>
            <a:ext cx="1368152" cy="369332"/>
          </a:xfrm>
          <a:prstGeom prst="rect">
            <a:avLst/>
          </a:prstGeom>
          <a:noFill/>
        </p:spPr>
        <p:txBody>
          <a:bodyPr wrap="square" rtlCol="0">
            <a:spAutoFit/>
          </a:bodyPr>
          <a:lstStyle/>
          <a:p>
            <a:r>
              <a:rPr lang="zh-CN" altLang="en-US" b="1" dirty="0" smtClean="0">
                <a:solidFill>
                  <a:srgbClr val="FF0000"/>
                </a:solidFill>
              </a:rPr>
              <a:t>显示飞线</a:t>
            </a:r>
            <a:endParaRPr lang="zh-CN" altLang="en-US" b="1" dirty="0">
              <a:solidFill>
                <a:srgbClr val="FF0000"/>
              </a:solidFill>
            </a:endParaRPr>
          </a:p>
        </p:txBody>
      </p:sp>
      <p:sp>
        <p:nvSpPr>
          <p:cNvPr id="13" name="文本框 12"/>
          <p:cNvSpPr txBox="1"/>
          <p:nvPr/>
        </p:nvSpPr>
        <p:spPr>
          <a:xfrm>
            <a:off x="5722224" y="4339700"/>
            <a:ext cx="1368152" cy="369332"/>
          </a:xfrm>
          <a:prstGeom prst="rect">
            <a:avLst/>
          </a:prstGeom>
          <a:noFill/>
        </p:spPr>
        <p:txBody>
          <a:bodyPr wrap="square" rtlCol="0">
            <a:spAutoFit/>
          </a:bodyPr>
          <a:lstStyle/>
          <a:p>
            <a:r>
              <a:rPr lang="zh-CN" altLang="en-US" b="1" dirty="0" smtClean="0">
                <a:solidFill>
                  <a:srgbClr val="FF0000"/>
                </a:solidFill>
              </a:rPr>
              <a:t>隐藏飞线</a:t>
            </a:r>
            <a:endParaRPr lang="zh-CN" altLang="en-US" b="1" dirty="0">
              <a:solidFill>
                <a:srgbClr val="FF0000"/>
              </a:solidFill>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637642"/>
            <a:ext cx="4438278" cy="5692182"/>
          </a:xfrm>
          <a:prstGeom prst="rect">
            <a:avLst/>
          </a:prstGeom>
        </p:spPr>
      </p:pic>
    </p:spTree>
    <p:extLst>
      <p:ext uri="{BB962C8B-B14F-4D97-AF65-F5344CB8AC3E}">
        <p14:creationId xmlns:p14="http://schemas.microsoft.com/office/powerpoint/2010/main" val="2237047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43117"/>
            <a:ext cx="5904656" cy="3760507"/>
          </a:xfrm>
          <a:prstGeom prst="rect">
            <a:avLst/>
          </a:prstGeom>
        </p:spPr>
      </p:pic>
      <p:sp>
        <p:nvSpPr>
          <p:cNvPr id="3" name="矩形 2"/>
          <p:cNvSpPr/>
          <p:nvPr/>
        </p:nvSpPr>
        <p:spPr>
          <a:xfrm>
            <a:off x="29007" y="5081397"/>
            <a:ext cx="9073008" cy="830997"/>
          </a:xfrm>
          <a:prstGeom prst="rect">
            <a:avLst/>
          </a:prstGeom>
        </p:spPr>
        <p:txBody>
          <a:bodyPr wrap="square">
            <a:spAutoFit/>
          </a:bodyPr>
          <a:lstStyle/>
          <a:p>
            <a:pPr marL="285750" indent="-285750">
              <a:buFont typeface="Arial" panose="020B0604020202020204" pitchFamily="34" charset="0"/>
              <a:buChar char="•"/>
            </a:pPr>
            <a:r>
              <a:rPr lang="zh-CN" altLang="en-US" sz="1600" dirty="0"/>
              <a:t>高亮网络</a:t>
            </a:r>
            <a:r>
              <a:rPr lang="zh-CN" altLang="en-US" sz="1600" dirty="0" smtClean="0"/>
              <a:t>线：按</a:t>
            </a:r>
            <a:r>
              <a:rPr lang="en-US" altLang="zh-CN" sz="1600" b="1" dirty="0" err="1">
                <a:solidFill>
                  <a:srgbClr val="FF0000"/>
                </a:solidFill>
              </a:rPr>
              <a:t>CTRl</a:t>
            </a:r>
            <a:r>
              <a:rPr lang="en-US" altLang="zh-CN" sz="1600" b="1" dirty="0">
                <a:solidFill>
                  <a:srgbClr val="FF0000"/>
                </a:solidFill>
              </a:rPr>
              <a:t>+</a:t>
            </a:r>
            <a:r>
              <a:rPr lang="zh-CN" altLang="en-US" sz="1600" b="1" dirty="0" smtClean="0">
                <a:solidFill>
                  <a:srgbClr val="FF0000"/>
                </a:solidFill>
              </a:rPr>
              <a:t>鼠标左键</a:t>
            </a:r>
            <a:r>
              <a:rPr lang="zh-CN" altLang="en-US" sz="1600" dirty="0"/>
              <a:t>，高亮某一网络</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为了</a:t>
            </a:r>
            <a:r>
              <a:rPr lang="zh-CN" altLang="en-US" sz="1600" dirty="0"/>
              <a:t>行成</a:t>
            </a:r>
            <a:r>
              <a:rPr lang="zh-CN" altLang="en-US" sz="1600" dirty="0" smtClean="0"/>
              <a:t>对比，我们可以</a:t>
            </a:r>
            <a:r>
              <a:rPr lang="zh-CN" altLang="en-US" sz="1600" dirty="0" smtClean="0">
                <a:solidFill>
                  <a:srgbClr val="FF0000"/>
                </a:solidFill>
              </a:rPr>
              <a:t>按键“</a:t>
            </a:r>
            <a:r>
              <a:rPr lang="en-US" altLang="zh-CN" sz="1600" dirty="0" smtClean="0">
                <a:solidFill>
                  <a:srgbClr val="FF0000"/>
                </a:solidFill>
              </a:rPr>
              <a:t>[”</a:t>
            </a:r>
            <a:r>
              <a:rPr lang="zh-CN" altLang="en-US" sz="1600" dirty="0">
                <a:solidFill>
                  <a:srgbClr val="FF0000"/>
                </a:solidFill>
              </a:rPr>
              <a:t>或</a:t>
            </a:r>
            <a:r>
              <a:rPr lang="zh-CN" altLang="en-US" sz="1600" dirty="0" smtClean="0">
                <a:solidFill>
                  <a:srgbClr val="FF0000"/>
                </a:solidFill>
              </a:rPr>
              <a:t>“</a:t>
            </a:r>
            <a:r>
              <a:rPr lang="en-US" altLang="zh-CN" sz="1600" dirty="0" smtClean="0">
                <a:solidFill>
                  <a:srgbClr val="FF0000"/>
                </a:solidFill>
              </a:rPr>
              <a:t>]“</a:t>
            </a:r>
            <a:r>
              <a:rPr lang="zh-CN" altLang="en-US" sz="1600" dirty="0"/>
              <a:t>可以调整显示对比。把高亮的的网络线显示明显</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a:t>高亮用完后，我们要清除高亮显示。执行在软件的右下角的</a:t>
            </a:r>
            <a:r>
              <a:rPr lang="en-US" altLang="zh-CN" sz="1600" dirty="0">
                <a:solidFill>
                  <a:srgbClr val="FF0000"/>
                </a:solidFill>
              </a:rPr>
              <a:t>clear</a:t>
            </a:r>
            <a:r>
              <a:rPr lang="zh-CN" altLang="en-US" sz="1600" dirty="0" smtClean="0">
                <a:solidFill>
                  <a:srgbClr val="FF0000"/>
                </a:solidFill>
              </a:rPr>
              <a:t>命令</a:t>
            </a:r>
            <a:r>
              <a:rPr lang="zh-CN" altLang="en-US" sz="1600" dirty="0" smtClean="0"/>
              <a:t>或</a:t>
            </a:r>
            <a:r>
              <a:rPr lang="zh-CN" altLang="en-US" sz="1600" dirty="0" smtClean="0">
                <a:solidFill>
                  <a:srgbClr val="FF0000"/>
                </a:solidFill>
              </a:rPr>
              <a:t>快捷键</a:t>
            </a:r>
            <a:r>
              <a:rPr lang="en-US" altLang="zh-CN" sz="1600" dirty="0" err="1" smtClean="0">
                <a:solidFill>
                  <a:srgbClr val="FF0000"/>
                </a:solidFill>
              </a:rPr>
              <a:t>Shift+C</a:t>
            </a:r>
            <a:r>
              <a:rPr lang="zh-CN" altLang="en-US" sz="1600" dirty="0" smtClean="0"/>
              <a:t>取消！</a:t>
            </a:r>
            <a:endParaRPr lang="zh-CN" altLang="en-US" sz="1600" dirty="0"/>
          </a:p>
        </p:txBody>
      </p:sp>
      <p:sp>
        <p:nvSpPr>
          <p:cNvPr id="4" name="矩形 3"/>
          <p:cNvSpPr/>
          <p:nvPr/>
        </p:nvSpPr>
        <p:spPr>
          <a:xfrm>
            <a:off x="3275856" y="183570"/>
            <a:ext cx="2339102" cy="523220"/>
          </a:xfrm>
          <a:prstGeom prst="rect">
            <a:avLst/>
          </a:prstGeom>
        </p:spPr>
        <p:txBody>
          <a:bodyPr wrap="none">
            <a:spAutoFit/>
          </a:bodyPr>
          <a:lstStyle/>
          <a:p>
            <a:r>
              <a:rPr lang="zh-CN" altLang="en-US" sz="2800" dirty="0"/>
              <a:t>高亮</a:t>
            </a:r>
            <a:r>
              <a:rPr lang="zh-CN" altLang="en-US" sz="2800" dirty="0" smtClean="0"/>
              <a:t>网络导线</a:t>
            </a:r>
            <a:endParaRPr lang="zh-CN" altLang="en-US" sz="2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032" y="2780928"/>
            <a:ext cx="2478304" cy="1993419"/>
          </a:xfrm>
          <a:prstGeom prst="rect">
            <a:avLst/>
          </a:prstGeom>
        </p:spPr>
      </p:pic>
    </p:spTree>
    <p:extLst>
      <p:ext uri="{BB962C8B-B14F-4D97-AF65-F5344CB8AC3E}">
        <p14:creationId xmlns:p14="http://schemas.microsoft.com/office/powerpoint/2010/main" val="479622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entury Gothic"/>
        <a:ea typeface="幼圆"/>
        <a:cs typeface=""/>
      </a:majorFont>
      <a:minorFont>
        <a:latin typeface="Century Gothic"/>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bg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28242</TotalTime>
  <Pages>0</Pages>
  <Words>2869</Words>
  <Characters>0</Characters>
  <Application>Microsoft Office PowerPoint</Application>
  <DocSecurity>0</DocSecurity>
  <PresentationFormat>全屏显示(4:3)</PresentationFormat>
  <Lines>0</Lines>
  <Paragraphs>213</Paragraphs>
  <Slides>52</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52</vt:i4>
      </vt:variant>
    </vt:vector>
  </HeadingPairs>
  <TitlesOfParts>
    <vt:vector size="65" baseType="lpstr">
      <vt:lpstr>Arail</vt:lpstr>
      <vt:lpstr>Microsoft Yahei</vt:lpstr>
      <vt:lpstr>PingFang SC</vt:lpstr>
      <vt:lpstr>隶书</vt:lpstr>
      <vt:lpstr>宋体</vt:lpstr>
      <vt:lpstr>Microsoft YaHei</vt:lpstr>
      <vt:lpstr>Microsoft YaHei</vt:lpstr>
      <vt:lpstr>幼圆</vt:lpstr>
      <vt:lpstr>Arial</vt:lpstr>
      <vt:lpstr>Century Gothic</vt:lpstr>
      <vt:lpstr>Edwardian Script ITC</vt:lpstr>
      <vt:lpstr>Verdana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王骥</dc:creator>
  <cp:lastModifiedBy>liuliu408@163.com</cp:lastModifiedBy>
  <cp:revision>5342</cp:revision>
  <cp:lastPrinted>2411-12-30T00:00:00Z</cp:lastPrinted>
  <dcterms:created xsi:type="dcterms:W3CDTF">2011-04-12T18:25:00Z</dcterms:created>
  <dcterms:modified xsi:type="dcterms:W3CDTF">2019-03-12T10:56:51Z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