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1"/>
  </p:notesMasterIdLst>
  <p:handoutMasterIdLst>
    <p:handoutMasterId r:id="rId22"/>
  </p:handoutMasterIdLst>
  <p:sldIdLst>
    <p:sldId id="544" r:id="rId2"/>
    <p:sldId id="564" r:id="rId3"/>
    <p:sldId id="556" r:id="rId4"/>
    <p:sldId id="558" r:id="rId5"/>
    <p:sldId id="549" r:id="rId6"/>
    <p:sldId id="548" r:id="rId7"/>
    <p:sldId id="551" r:id="rId8"/>
    <p:sldId id="566" r:id="rId9"/>
    <p:sldId id="567" r:id="rId10"/>
    <p:sldId id="555" r:id="rId11"/>
    <p:sldId id="569" r:id="rId12"/>
    <p:sldId id="570" r:id="rId13"/>
    <p:sldId id="553" r:id="rId14"/>
    <p:sldId id="547" r:id="rId15"/>
    <p:sldId id="563" r:id="rId16"/>
    <p:sldId id="572" r:id="rId17"/>
    <p:sldId id="557" r:id="rId18"/>
    <p:sldId id="561" r:id="rId19"/>
    <p:sldId id="571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XD" initials="L" lastIdx="3" clrIdx="0">
    <p:extLst>
      <p:ext uri="{19B8F6BF-5375-455C-9EA6-DF929625EA0E}">
        <p15:presenceInfo xmlns:p15="http://schemas.microsoft.com/office/powerpoint/2012/main" userId="LX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0070C0"/>
    <a:srgbClr val="FF0000"/>
    <a:srgbClr val="0000FF"/>
    <a:srgbClr val="03BDF7"/>
    <a:srgbClr val="0066CC"/>
    <a:srgbClr val="F20000"/>
    <a:srgbClr val="2603BD"/>
    <a:srgbClr val="044B9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1266" autoAdjust="0"/>
  </p:normalViewPr>
  <p:slideViewPr>
    <p:cSldViewPr>
      <p:cViewPr varScale="1">
        <p:scale>
          <a:sx n="84" d="100"/>
          <a:sy n="84" d="100"/>
        </p:scale>
        <p:origin x="1314" y="60"/>
      </p:cViewPr>
      <p:guideLst>
        <p:guide orient="horz" pos="2136"/>
        <p:guide pos="2931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11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C4219-9516-45F8-854F-D1500D1337F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94870-B609-40A9-B990-ED642F5BD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96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微软雅黑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ea typeface="微软雅黑" pitchFamily="34" charset="-122"/>
              </a:defRPr>
            </a:lvl1pPr>
          </a:lstStyle>
          <a:p>
            <a:fld id="{067956AF-A8A6-4D67-A548-EF017C175EC3}" type="datetime1">
              <a:rPr lang="zh-CN" altLang="en-US"/>
              <a:pPr/>
              <a:t>2019/3/12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微软雅黑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微软雅黑" pitchFamily="34" charset="-122"/>
              </a:defRPr>
            </a:lvl1pPr>
          </a:lstStyle>
          <a:p>
            <a:fld id="{CC0F2A08-8E27-4892-AE1C-6C990F3A8895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95929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SOTA(state of the art, </a:t>
            </a:r>
            <a:r>
              <a:rPr lang="zh-CN" altLang="en-US" dirty="0" smtClean="0"/>
              <a:t>顶尖方法</a:t>
            </a:r>
            <a:r>
              <a:rPr lang="en-US" altLang="zh-CN" dirty="0" smtClean="0"/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一叶知秋，管中窥豹，见微知著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8682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陈恺博士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参考资料：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https://www.zhihu.com/question/294578141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https://zhuanlan.zhihu.com/p/47011261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2167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TensorFlow0.12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升级到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TensorFlow1.13: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sudo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pip install --upgrade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tensorflow-gpu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77892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https://blog.csdn.net/zziahgf/article/details/87996544</a:t>
            </a:r>
          </a:p>
          <a:p>
            <a:r>
              <a:rPr lang="en-US" altLang="zh-CN" dirty="0" smtClean="0"/>
              <a:t>https://mp.weixin.qq.com/s?__biz=MzI3MTA0MTk1MA==&amp;mid=2652036408&amp;idx=5&amp;sn=fa372280ff75bcdcfed33426b171f433&amp;scene=21#wechat_redirect</a:t>
            </a:r>
          </a:p>
          <a:p>
            <a:r>
              <a:rPr lang="en-US" altLang="zh-CN" dirty="0" smtClean="0"/>
              <a:t>https://blog.csdn.net/zziahgf/article/details/86698497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138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1.Detectron 是什么？</a:t>
            </a:r>
            <a:endParaRPr lang="en-US" altLang="zh-CN" dirty="0" smtClean="0"/>
          </a:p>
          <a:p>
            <a:r>
              <a:rPr lang="zh-CN" altLang="en-US" dirty="0" smtClean="0"/>
              <a:t>detectron是Facebook AI Research 的开源项目。主要是faster RCNN系列的大神们，将Mask RCNN，RetinaNet，Faster RCNN，RPN等算法集合到了一个框架下，方便研究人员使用。它的网络是在caffe2上运行的。对于目标检测任务来说，无疑是利器。Detectron的github地址</a:t>
            </a:r>
            <a:endParaRPr lang="en-US" altLang="zh-CN" dirty="0" smtClean="0"/>
          </a:p>
          <a:p>
            <a:r>
              <a:rPr lang="zh-CN" altLang="en-US" dirty="0" smtClean="0"/>
              <a:t>2.为什么选择用detectron？</a:t>
            </a:r>
            <a:endParaRPr lang="en-US" altLang="zh-CN" dirty="0" smtClean="0"/>
          </a:p>
          <a:p>
            <a:r>
              <a:rPr lang="zh-CN" altLang="en-US" dirty="0" smtClean="0"/>
              <a:t>除了方便还是方便。很多初学者都是从caffe开始，但是对于结构复杂的网络而言，caffe的prototxt 文件看上去有些繁琐，并且参数设置也不是特别直观。而caffe2在不改变网络结构的情况下，参数的设置，数据集的更改等等在yml文件中都更为直观。更改网络的情况，个人还没有了解，日后如果有了解再补充。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1306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Detectron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目前已经支持很多研究项目的实现，包括：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Feature Pyramid Networks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 Object Detection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(https://arxiv.org/abs/1612.03144)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Mask R-CNN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(https://arxiv.org/abs/1703.06870)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Detecting and Recognizing Human-Object Interactions </a:t>
            </a:r>
            <a:r>
              <a:rPr lang="en-US" altLang="zh-CN" sz="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(https://arxiv.org/abs/1704.07333)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Focal Loss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 Dense Object Detection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(https://arxiv.org/abs/1708.02002)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Non-local Neural Networks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(https://arxiv.org/abs/1711.07971)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Learning to Segment Every Thing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(https://arxiv.org/abs/1711.10370)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 Distillation: Towards Omni-Supervised Learning </a:t>
            </a:r>
            <a:r>
              <a:rPr lang="en-US" altLang="zh-CN" sz="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(https://arxiv.org/abs/1712.04440)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参考文献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Data Distillation: Towards Omni-Supervised Learning.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Ilija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Radosavovic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Georgia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Gkioxari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Dec.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Learning to Segment Every Thing.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Ronghang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Hu,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Trevor Darrell, and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Nov.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Non-Local Neural Networks.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Xiaolong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Wang,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Abhinav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Gupta,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Nov.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Mask R-CNN.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Georgia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Gkioxari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International Conference on Computer Vision (ICCV),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Focal Loss for Dense Object Detection.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Tsung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-Yi Lin,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Priya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Goyal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and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International Conference on Computer Vision (ICCV),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Accurate, Large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Minibatch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SGD: Training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ImageNet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in 1 Hour.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Priya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Goyal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Pieter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Noordhuis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Lukasz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Wesolowski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Aapo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Kyrola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Andrew Tulloch,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Yangqing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Jia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June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Detecting and Recognizing Human-Object Interactions. Georgia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Gkioxari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Apr.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Feature Pyramid Networks for Object Detection.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Tsung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-Yi Lin,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Bharath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Hariharan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Serge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Belongie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Conference on Computer Vision and Pattern Recognition (CVPR),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Aggregated Residual Transformations for Deep Neural Networks.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Saining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Xie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Zhuowen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Tu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IEEE Conference on Computer Vision and Pattern Recognition (CVPR),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R-FCN: Object Detection via Region-based Fully Convolutional Networks.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Jifeng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Dai, Yi Li,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and Jian Sun. Conference on Neural Information Processing Systems (NIPS), 2016.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Deep Residual Learning for Image Recognition.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Xiangyu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Zhang,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Shaoqing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Ren, and Jian Sun. IEEE Conference on Computer Vision and Pattern Recognition (CVPR), 2016.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Faster R-CNN: Towards Real-Time Object Detection with Region Proposal Networks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Shaoqing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Ren,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Jian Sun. Conference on Neural Information Processing Systems (NIPS), 2015.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Fast R-CNN.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International Conference on Computer Vision (ICCV), 2015.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2061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https://github.com/facebookresearch/Detectron</a:t>
            </a:r>
          </a:p>
          <a:p>
            <a:r>
              <a:rPr lang="en-US" altLang="zh-CN" dirty="0" smtClean="0"/>
              <a:t>D:\Detectron-master&gt;tree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D:\Detectron-master\configs\12_2017_baselines&gt;dir ./b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840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e2e_keypoint_rcnn_R-101-FPN_1x.yaml</a:t>
            </a:r>
          </a:p>
          <a:p>
            <a:r>
              <a:rPr lang="zh-CN" altLang="en-US" dirty="0" smtClean="0"/>
              <a:t>e2e_keypoint_rcnn_R-101-FPN_s1x.yaml</a:t>
            </a:r>
          </a:p>
          <a:p>
            <a:r>
              <a:rPr lang="zh-CN" altLang="en-US" dirty="0" smtClean="0"/>
              <a:t>e2e_keypoint_rcnn_R-50-FPN_1x.yaml</a:t>
            </a:r>
          </a:p>
          <a:p>
            <a:r>
              <a:rPr lang="zh-CN" altLang="en-US" dirty="0" smtClean="0"/>
              <a:t>e2e_keypoint_rcnn_R-50-FPN_s1x.yaml</a:t>
            </a:r>
          </a:p>
          <a:p>
            <a:r>
              <a:rPr lang="zh-CN" altLang="en-US" dirty="0" smtClean="0"/>
              <a:t>e2e_keypoint_rcnn_X-101-32x8d-FPN_1x.yaml</a:t>
            </a:r>
          </a:p>
          <a:p>
            <a:r>
              <a:rPr lang="zh-CN" altLang="en-US" dirty="0" smtClean="0"/>
              <a:t>e2e_keypoint_rcnn_X-101-32x8d-FPN_s1x.yaml</a:t>
            </a:r>
          </a:p>
          <a:p>
            <a:r>
              <a:rPr lang="zh-CN" altLang="en-US" dirty="0" smtClean="0"/>
              <a:t>e2e_keypoint_rcnn_X-101-64x4d-FPN_1x.yaml</a:t>
            </a:r>
          </a:p>
          <a:p>
            <a:r>
              <a:rPr lang="zh-CN" altLang="en-US" dirty="0" smtClean="0"/>
              <a:t>e2e_keypoint_rcnn_X-101-64x4d-FPN_s1x.yaml</a:t>
            </a:r>
          </a:p>
          <a:p>
            <a:r>
              <a:rPr lang="zh-CN" altLang="en-US" dirty="0" smtClean="0"/>
              <a:t>e2e_mask_rcnn_R-101-FPN_1x.yaml</a:t>
            </a:r>
          </a:p>
          <a:p>
            <a:r>
              <a:rPr lang="zh-CN" altLang="en-US" dirty="0" smtClean="0"/>
              <a:t>e2e_mask_rcnn_R-101-FPN_2x.yaml</a:t>
            </a:r>
          </a:p>
          <a:p>
            <a:r>
              <a:rPr lang="zh-CN" altLang="en-US" dirty="0" smtClean="0"/>
              <a:t>e2e_mask_rcnn_R-50-C4_1x.yaml</a:t>
            </a:r>
          </a:p>
          <a:p>
            <a:r>
              <a:rPr lang="zh-CN" altLang="en-US" dirty="0" smtClean="0"/>
              <a:t>e2e_mask_rcnn_R-50-C4_2x.yaml</a:t>
            </a:r>
          </a:p>
          <a:p>
            <a:r>
              <a:rPr lang="zh-CN" altLang="en-US" dirty="0" smtClean="0"/>
              <a:t>e2e_mask_rcnn_R-50-FPN_1x.yaml</a:t>
            </a:r>
          </a:p>
          <a:p>
            <a:r>
              <a:rPr lang="zh-CN" altLang="en-US" dirty="0" smtClean="0"/>
              <a:t>e2e_mask_rcnn_R-50-FPN_2x.yaml</a:t>
            </a:r>
          </a:p>
          <a:p>
            <a:r>
              <a:rPr lang="zh-CN" altLang="en-US" dirty="0" smtClean="0"/>
              <a:t>e2e_mask_rcnn_X-101-32x8d-FPN_1x.yaml</a:t>
            </a:r>
          </a:p>
          <a:p>
            <a:r>
              <a:rPr lang="zh-CN" altLang="en-US" dirty="0" smtClean="0"/>
              <a:t>e2e_mask_rcnn_X-101-32x8d-FPN_2x.yaml</a:t>
            </a:r>
          </a:p>
          <a:p>
            <a:r>
              <a:rPr lang="zh-CN" altLang="en-US" dirty="0" smtClean="0"/>
              <a:t>e2e_mask_rcnn_X-101-64x4d-FPN_1x.yaml</a:t>
            </a:r>
          </a:p>
          <a:p>
            <a:r>
              <a:rPr lang="zh-CN" altLang="en-US" dirty="0" smtClean="0"/>
              <a:t>e2e_mask_rcnn_X-101-64x4d-FPN_2x.yaml</a:t>
            </a:r>
          </a:p>
          <a:p>
            <a:r>
              <a:rPr lang="zh-CN" altLang="en-US" dirty="0" smtClean="0"/>
              <a:t>e2e_mask_rcnn_X-152-32x8d-FPN-IN5k_1.44x.yaml</a:t>
            </a:r>
          </a:p>
          <a:p>
            <a:r>
              <a:rPr lang="zh-CN" altLang="en-US" dirty="0" smtClean="0"/>
              <a:t>fast_rcnn_R-101-FPN_1x.yaml</a:t>
            </a:r>
          </a:p>
          <a:p>
            <a:r>
              <a:rPr lang="zh-CN" altLang="en-US" dirty="0" smtClean="0"/>
              <a:t>fast_rcnn_R-101-FPN_2x.yaml</a:t>
            </a:r>
          </a:p>
          <a:p>
            <a:r>
              <a:rPr lang="zh-CN" altLang="en-US" dirty="0" smtClean="0"/>
              <a:t>fast_rcnn_R-50-C4_1x.yaml</a:t>
            </a:r>
          </a:p>
          <a:p>
            <a:r>
              <a:rPr lang="zh-CN" altLang="en-US" dirty="0" smtClean="0"/>
              <a:t>fast_rcnn_R-50-C4_2x.yaml</a:t>
            </a:r>
          </a:p>
          <a:p>
            <a:r>
              <a:rPr lang="zh-CN" altLang="en-US" dirty="0" smtClean="0"/>
              <a:t>fast_rcnn_R-50-FPN_1x.yaml</a:t>
            </a:r>
          </a:p>
          <a:p>
            <a:r>
              <a:rPr lang="zh-CN" altLang="en-US" dirty="0" smtClean="0"/>
              <a:t>fast_rcnn_R-50-FPN_2x.yaml</a:t>
            </a:r>
          </a:p>
          <a:p>
            <a:r>
              <a:rPr lang="zh-CN" altLang="en-US" dirty="0" smtClean="0"/>
              <a:t>fast_rcnn_X-101-32x8d-FPN_1x.yaml</a:t>
            </a:r>
          </a:p>
          <a:p>
            <a:r>
              <a:rPr lang="zh-CN" altLang="en-US" dirty="0" smtClean="0"/>
              <a:t>fast_rcnn_X-101-32x8d-FPN_2x.yaml</a:t>
            </a:r>
          </a:p>
          <a:p>
            <a:r>
              <a:rPr lang="zh-CN" altLang="en-US" dirty="0" smtClean="0"/>
              <a:t>fast_rcnn_X-101-64x4d-FPN_1x.yaml</a:t>
            </a:r>
          </a:p>
          <a:p>
            <a:r>
              <a:rPr lang="zh-CN" altLang="en-US" dirty="0" smtClean="0"/>
              <a:t>fast_rcnn_X-101-64x4d-FPN_2x.yaml</a:t>
            </a:r>
          </a:p>
          <a:p>
            <a:r>
              <a:rPr lang="zh-CN" altLang="en-US" dirty="0" smtClean="0"/>
              <a:t>keypoint_rcnn_R-101-FPN_1x.yaml</a:t>
            </a:r>
          </a:p>
          <a:p>
            <a:r>
              <a:rPr lang="zh-CN" altLang="en-US" dirty="0" smtClean="0"/>
              <a:t>keypoint_rcnn_R-101-FPN_s1x.yaml</a:t>
            </a:r>
          </a:p>
          <a:p>
            <a:r>
              <a:rPr lang="zh-CN" altLang="en-US" dirty="0" smtClean="0"/>
              <a:t>keypoint_rcnn_R-50-FPN_1x.yaml</a:t>
            </a:r>
          </a:p>
          <a:p>
            <a:r>
              <a:rPr lang="zh-CN" altLang="en-US" dirty="0" smtClean="0"/>
              <a:t>keypoint_rcnn_R-50-FPN_s1x.yaml</a:t>
            </a:r>
          </a:p>
          <a:p>
            <a:r>
              <a:rPr lang="zh-CN" altLang="en-US" dirty="0" smtClean="0"/>
              <a:t>keypoint_rcnn_X-101-32x8d-FPN_1x.yaml</a:t>
            </a:r>
          </a:p>
          <a:p>
            <a:r>
              <a:rPr lang="zh-CN" altLang="en-US" dirty="0" smtClean="0"/>
              <a:t>keypoint_rcnn_X-101-32x8d-FPN_s1x.yaml</a:t>
            </a:r>
          </a:p>
          <a:p>
            <a:r>
              <a:rPr lang="zh-CN" altLang="en-US" dirty="0" smtClean="0"/>
              <a:t>keypoint_rcnn_X-101-64x4d-FPN_1x.yaml</a:t>
            </a:r>
          </a:p>
          <a:p>
            <a:r>
              <a:rPr lang="zh-CN" altLang="en-US" dirty="0" smtClean="0"/>
              <a:t>keypoint_rcnn_X-101-64x4d-FPN_s1x.yaml</a:t>
            </a:r>
          </a:p>
          <a:p>
            <a:r>
              <a:rPr lang="zh-CN" altLang="en-US" dirty="0" smtClean="0"/>
              <a:t>mask_rcnn_R-101-FPN_1x.yaml</a:t>
            </a:r>
          </a:p>
          <a:p>
            <a:r>
              <a:rPr lang="zh-CN" altLang="en-US" dirty="0" smtClean="0"/>
              <a:t>mask_rcnn_R-101-FPN_2x.yaml</a:t>
            </a:r>
          </a:p>
          <a:p>
            <a:r>
              <a:rPr lang="zh-CN" altLang="en-US" dirty="0" smtClean="0"/>
              <a:t>mask_rcnn_R-50-C4_1x.yaml</a:t>
            </a:r>
          </a:p>
          <a:p>
            <a:r>
              <a:rPr lang="zh-CN" altLang="en-US" dirty="0" smtClean="0"/>
              <a:t>mask_rcnn_R-50-C4_2x.yaml</a:t>
            </a:r>
          </a:p>
          <a:p>
            <a:r>
              <a:rPr lang="zh-CN" altLang="en-US" dirty="0" smtClean="0"/>
              <a:t>mask_rcnn_R-50-FPN_1x.yaml</a:t>
            </a:r>
          </a:p>
          <a:p>
            <a:r>
              <a:rPr lang="zh-CN" altLang="en-US" dirty="0" smtClean="0"/>
              <a:t>mask_rcnn_R-50-FPN_2x.yaml</a:t>
            </a:r>
          </a:p>
          <a:p>
            <a:r>
              <a:rPr lang="zh-CN" altLang="en-US" dirty="0" smtClean="0"/>
              <a:t>mask_rcnn_X-101-32x8d-FPN_1x.yaml</a:t>
            </a:r>
          </a:p>
          <a:p>
            <a:r>
              <a:rPr lang="zh-CN" altLang="en-US" dirty="0" smtClean="0"/>
              <a:t>mask_rcnn_X-101-32x8d-FPN_2x.yaml</a:t>
            </a:r>
          </a:p>
          <a:p>
            <a:r>
              <a:rPr lang="zh-CN" altLang="en-US" dirty="0" smtClean="0"/>
              <a:t>mask_rcnn_X-101-64x4d-FPN_1x.yaml</a:t>
            </a:r>
          </a:p>
          <a:p>
            <a:r>
              <a:rPr lang="zh-CN" altLang="en-US" dirty="0" smtClean="0"/>
              <a:t>mask_rcnn_X-101-64x4d-FPN_2x.yaml</a:t>
            </a:r>
          </a:p>
          <a:p>
            <a:r>
              <a:rPr lang="zh-CN" altLang="en-US" dirty="0" smtClean="0"/>
              <a:t>retinanet_R-101-FPN_1x.yaml</a:t>
            </a:r>
          </a:p>
          <a:p>
            <a:r>
              <a:rPr lang="zh-CN" altLang="en-US" dirty="0" smtClean="0"/>
              <a:t>retinanet_R-101-FPN_2x.yaml</a:t>
            </a:r>
          </a:p>
          <a:p>
            <a:r>
              <a:rPr lang="zh-CN" altLang="en-US" dirty="0" smtClean="0"/>
              <a:t>retinanet_R-50-FPN_1x.yaml</a:t>
            </a:r>
          </a:p>
          <a:p>
            <a:r>
              <a:rPr lang="zh-CN" altLang="en-US" dirty="0" smtClean="0"/>
              <a:t>retinanet_R-50-FPN_2x.yaml</a:t>
            </a:r>
          </a:p>
          <a:p>
            <a:r>
              <a:rPr lang="zh-CN" altLang="en-US" dirty="0" smtClean="0"/>
              <a:t>retinanet_X-101-32x8d-FPN_1x.yaml</a:t>
            </a:r>
          </a:p>
          <a:p>
            <a:r>
              <a:rPr lang="zh-CN" altLang="en-US" dirty="0" smtClean="0"/>
              <a:t>retinanet_X-101-32x8d-FPN_2x.yaml</a:t>
            </a:r>
          </a:p>
          <a:p>
            <a:r>
              <a:rPr lang="zh-CN" altLang="en-US" dirty="0" smtClean="0"/>
              <a:t>retinanet_X-101-64x4d-FPN_1x.yaml</a:t>
            </a:r>
          </a:p>
          <a:p>
            <a:r>
              <a:rPr lang="zh-CN" altLang="en-US" dirty="0" smtClean="0"/>
              <a:t>retinanet_X-101-64x4d-FPN_2x.yaml</a:t>
            </a:r>
          </a:p>
          <a:p>
            <a:r>
              <a:rPr lang="zh-CN" altLang="en-US" dirty="0" smtClean="0"/>
              <a:t>rpn_person_only_R-101-FPN_1x.yaml</a:t>
            </a:r>
          </a:p>
          <a:p>
            <a:r>
              <a:rPr lang="zh-CN" altLang="en-US" dirty="0" smtClean="0"/>
              <a:t>rpn_person_only_R-50-FPN_1x.yaml</a:t>
            </a:r>
          </a:p>
          <a:p>
            <a:r>
              <a:rPr lang="zh-CN" altLang="en-US" dirty="0" smtClean="0"/>
              <a:t>rpn_person_only_X-101-32x8d-FPN_1x.yaml</a:t>
            </a:r>
          </a:p>
          <a:p>
            <a:r>
              <a:rPr lang="zh-CN" altLang="en-US" dirty="0" smtClean="0"/>
              <a:t>rpn_person_only_X-101-64x4d-FPN_1x.yaml</a:t>
            </a:r>
          </a:p>
          <a:p>
            <a:r>
              <a:rPr lang="zh-CN" altLang="en-US" dirty="0" smtClean="0"/>
              <a:t>rpn_R-101-FPN_1x.yaml</a:t>
            </a:r>
          </a:p>
          <a:p>
            <a:r>
              <a:rPr lang="zh-CN" altLang="en-US" dirty="0" smtClean="0"/>
              <a:t>rpn_R-50-C4_1x.yaml</a:t>
            </a:r>
          </a:p>
          <a:p>
            <a:r>
              <a:rPr lang="zh-CN" altLang="en-US" dirty="0" smtClean="0"/>
              <a:t>rpn_R-50-FPN_1x.yaml</a:t>
            </a:r>
          </a:p>
          <a:p>
            <a:r>
              <a:rPr lang="zh-CN" altLang="en-US" dirty="0" smtClean="0"/>
              <a:t>rpn_X-101-32x8d-FPN_1x.yaml</a:t>
            </a:r>
          </a:p>
          <a:p>
            <a:r>
              <a:rPr lang="zh-CN" altLang="en-US" dirty="0" smtClean="0"/>
              <a:t>rpn_X-101-64x4d-FPN_1x.yaml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848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2099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6645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使用自己的数据集（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voc2007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格式）训练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Detectron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altLang="zh-CN" dirty="0" smtClean="0"/>
              <a:t>https://blog.csdn.net/meccaendless/article/details/79457330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https://blog.csdn.net/weixin_38206754/article/details/79867613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目标检测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Detectron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安装教程及解决方案：</a:t>
            </a:r>
            <a:r>
              <a:rPr lang="en-US" altLang="zh-CN" smtClean="0"/>
              <a:t>https://blog.csdn.net/comway_Li/article/details/85163607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0877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https://blog.csdn.net/zziahgf/article/details/87996544</a:t>
            </a:r>
          </a:p>
          <a:p>
            <a:r>
              <a:rPr lang="en-US" altLang="zh-CN" dirty="0" smtClean="0"/>
              <a:t>https://mp.weixin.qq.com/s?__biz=MzI3MTA0MTk1MA==&amp;mid=2652036408&amp;idx=5&amp;sn=fa372280ff75bcdcfed33426b171f433&amp;scene=21#wechat_redirect</a:t>
            </a:r>
          </a:p>
          <a:p>
            <a:r>
              <a:rPr lang="en-US" altLang="zh-CN" dirty="0" smtClean="0"/>
              <a:t>https://blog.csdn.net/zziahgf/article/details/86698497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4129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 descr="四川大学校徽副本111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71966" cy="176892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40668" y="6309320"/>
            <a:ext cx="806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2456A8"/>
                </a:solidFill>
              </a:rPr>
              <a:t>四川大学图像信息研究所</a:t>
            </a:r>
            <a:r>
              <a:rPr lang="zh-CN" altLang="en-US" sz="2800" b="1" dirty="0" smtClean="0">
                <a:solidFill>
                  <a:srgbClr val="F20000"/>
                </a:solidFill>
              </a:rPr>
              <a:t>智能监控组</a:t>
            </a:r>
            <a:endParaRPr lang="zh-CN" altLang="en-US" sz="2800" b="1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4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54" y="44625"/>
            <a:ext cx="7886700" cy="82809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907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704" y="44624"/>
            <a:ext cx="8229600" cy="77810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85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矩形 6"/>
          <p:cNvSpPr>
            <a:spLocks noChangeArrowheads="1"/>
          </p:cNvSpPr>
          <p:nvPr userDrawn="1"/>
        </p:nvSpPr>
        <p:spPr bwMode="auto">
          <a:xfrm>
            <a:off x="0" y="873125"/>
            <a:ext cx="9144000" cy="44450"/>
          </a:xfrm>
          <a:prstGeom prst="rect">
            <a:avLst/>
          </a:prstGeom>
          <a:solidFill>
            <a:srgbClr val="C00000">
              <a:alpha val="98000"/>
            </a:srgb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pic>
        <p:nvPicPr>
          <p:cNvPr id="7" name="图片 6" descr="四川大学校徽副本1112.png"/>
          <p:cNvPicPr>
            <a:picLocks noChangeAspect="1"/>
          </p:cNvPicPr>
          <p:nvPr/>
        </p:nvPicPr>
        <p:blipFill>
          <a:blip r:embed="rId5"/>
          <a:srcRect t="15221" b="18831"/>
          <a:stretch>
            <a:fillRect/>
          </a:stretch>
        </p:blipFill>
        <p:spPr>
          <a:xfrm>
            <a:off x="-28575" y="23789"/>
            <a:ext cx="2928926" cy="83910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60032" y="6525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7" r:id="rId2"/>
    <p:sldLayoutId id="2147483736" r:id="rId3"/>
  </p:sldLayoutIdLst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entury Gothic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entury Gothic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entury Gothic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entury Gothic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eanote.com/post/liuliu408/c8a3bc67bab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coco-dataset/external/PASCAL_VOC.zi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acebookresearch/Detectron/blob/master/MODEL_ZOO.md" TargetMode="External"/><Relationship Id="rId5" Type="http://schemas.openxmlformats.org/officeDocument/2006/relationships/hyperlink" Target="https://dl.fbaipublicfiles.com/detectron/ImageNetPretrained/MSRA/R-101.pkl" TargetMode="External"/><Relationship Id="rId4" Type="http://schemas.openxmlformats.org/officeDocument/2006/relationships/hyperlink" Target="https://dl.fbaipublicfiles.com/detectron/ImageNetPretrained/MSRA/R-50.pk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uliu408@163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mmlab/mmdet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-mmlab/mmc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yuejisuo1948/article/details/8104396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dudu815110/article/details/8716751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iuliu408@163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Facebook&amp;tn=24004469_oem_dg&amp;rsv_dl=gh_pl_sl_cs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fountain.cn/competitions/332/detail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12.0314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0" y="2276872"/>
            <a:ext cx="9144000" cy="772199"/>
          </a:xfrm>
          <a:prstGeom prst="rect">
            <a:avLst/>
          </a:prstGeom>
        </p:spPr>
        <p:txBody>
          <a:bodyPr>
            <a:noAutofit/>
          </a:bodyPr>
          <a:lstStyle>
            <a:lvl1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entury Gothic" pitchFamily="34" charset="0"/>
              </a:defRPr>
            </a:lvl1pPr>
            <a:lvl2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2pPr>
            <a:lvl3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3pPr>
            <a:lvl4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4pPr>
            <a:lvl5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5pPr>
            <a:lvl6pPr marL="13716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6pPr>
            <a:lvl7pPr marL="18288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7pPr>
            <a:lvl8pPr marL="22860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8pPr>
            <a:lvl9pPr marL="27432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9pPr>
          </a:lstStyle>
          <a:p>
            <a:pPr>
              <a:buFontTx/>
            </a:pPr>
            <a:r>
              <a:rPr lang="en-US" altLang="zh-CN" sz="5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Detectron</a:t>
            </a:r>
            <a:r>
              <a:rPr lang="zh-CN" altLang="en-US" sz="5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使用心得交流</a:t>
            </a:r>
            <a:endParaRPr lang="zh-CN" altLang="en-US" sz="4800" b="1" kern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5661248"/>
            <a:ext cx="1728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刘</a:t>
            </a:r>
            <a:r>
              <a:rPr lang="zh-CN" altLang="en-US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51414" y="3284984"/>
            <a:ext cx="2841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/>
              <a:t>2019.03.10</a:t>
            </a:r>
            <a:endParaRPr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35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320" y="332656"/>
            <a:ext cx="9157320" cy="828096"/>
          </a:xfrm>
        </p:spPr>
        <p:txBody>
          <a:bodyPr/>
          <a:lstStyle/>
          <a:p>
            <a:r>
              <a:rPr lang="zh-CN" altLang="en-US" b="1" dirty="0"/>
              <a:t>其他提升性能的算法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288028" y="1700808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detectron</a:t>
            </a:r>
            <a:r>
              <a:rPr lang="zh-CN" altLang="en-US" sz="2400" dirty="0" smtClean="0"/>
              <a:t>框架</a:t>
            </a:r>
            <a:r>
              <a:rPr lang="zh-CN" altLang="en-US" sz="2400" dirty="0"/>
              <a:t>中还引用了一些其他提升性能的</a:t>
            </a:r>
            <a:r>
              <a:rPr lang="zh-CN" altLang="en-US" sz="2400" dirty="0" smtClean="0"/>
              <a:t>算法如：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Batch </a:t>
            </a:r>
            <a:r>
              <a:rPr lang="en-US" altLang="zh-CN" sz="2400" dirty="0"/>
              <a:t>Normal 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Group </a:t>
            </a:r>
            <a:r>
              <a:rPr lang="en-US" altLang="zh-CN" sz="2400" dirty="0"/>
              <a:t>Normal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warm </a:t>
            </a:r>
            <a:r>
              <a:rPr lang="en-US" altLang="zh-CN" sz="2400" dirty="0"/>
              <a:t>up</a:t>
            </a:r>
            <a:r>
              <a:rPr lang="zh-CN" altLang="en-US" sz="2400" dirty="0" smtClean="0"/>
              <a:t>策略；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尺度训练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测试；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数据增广；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focal loss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soft NMS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boundingbox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voting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比较</a:t>
            </a:r>
            <a:r>
              <a:rPr lang="zh-CN" altLang="en-US" sz="2400" dirty="0">
                <a:solidFill>
                  <a:srgbClr val="FF0000"/>
                </a:solidFill>
              </a:rPr>
              <a:t>遗憾的是，并没有包含</a:t>
            </a:r>
            <a:r>
              <a:rPr lang="en-US" altLang="zh-CN" sz="2400" dirty="0">
                <a:solidFill>
                  <a:srgbClr val="FF0000"/>
                </a:solidFill>
              </a:rPr>
              <a:t>SSD</a:t>
            </a:r>
            <a:r>
              <a:rPr lang="zh-CN" altLang="en-US" sz="2400" dirty="0">
                <a:solidFill>
                  <a:srgbClr val="FF0000"/>
                </a:solidFill>
              </a:rPr>
              <a:t>以及</a:t>
            </a:r>
            <a:r>
              <a:rPr lang="en-US" altLang="zh-CN" sz="2400" dirty="0">
                <a:solidFill>
                  <a:srgbClr val="FF0000"/>
                </a:solidFill>
              </a:rPr>
              <a:t>YOLO</a:t>
            </a:r>
            <a:r>
              <a:rPr lang="zh-CN" altLang="en-US" sz="2400" dirty="0">
                <a:solidFill>
                  <a:srgbClr val="FF0000"/>
                </a:solidFill>
              </a:rPr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277337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11408"/>
            <a:ext cx="7886700" cy="828096"/>
          </a:xfrm>
        </p:spPr>
        <p:txBody>
          <a:bodyPr/>
          <a:lstStyle/>
          <a:p>
            <a:r>
              <a:rPr lang="en-US" altLang="zh-CN" sz="3200" b="1" dirty="0" smtClean="0"/>
              <a:t>Detectron</a:t>
            </a:r>
            <a:r>
              <a:rPr lang="zh-CN" altLang="en-US" sz="3200" b="1" dirty="0"/>
              <a:t>使用</a:t>
            </a:r>
            <a:r>
              <a:rPr lang="zh-CN" altLang="en-US" sz="3200" b="1" dirty="0" smtClean="0"/>
              <a:t>流程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7240" y="2348880"/>
            <a:ext cx="85689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0">
              <a:spcBef>
                <a:spcPct val="30000"/>
              </a:spcBef>
              <a:buAutoNum type="arabicPeriod"/>
              <a:defRPr/>
            </a:pPr>
            <a:r>
              <a:rPr lang="zh-CN" altLang="en-US" sz="3200" dirty="0" smtClean="0"/>
              <a:t>安装</a:t>
            </a:r>
            <a:r>
              <a:rPr lang="en-US" altLang="zh-CN" sz="3200" dirty="0" smtClean="0"/>
              <a:t>detectron</a:t>
            </a:r>
            <a:r>
              <a:rPr lang="zh-CN" altLang="en-US" sz="3200" dirty="0" smtClean="0"/>
              <a:t>安装、配置环境（</a:t>
            </a:r>
            <a:r>
              <a:rPr lang="en-US" altLang="zh-CN" sz="3200" dirty="0" smtClean="0"/>
              <a:t>Caffe2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algn="ctr" defTabSz="0">
              <a:spcBef>
                <a:spcPct val="30000"/>
              </a:spcBef>
              <a:defRPr/>
            </a:pP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blog.leanote.com/post/liuliu408/c8a3bc67baba</a:t>
            </a:r>
            <a:r>
              <a:rPr lang="en-US" altLang="zh-CN" sz="2000" dirty="0" smtClean="0"/>
              <a:t>     </a:t>
            </a:r>
          </a:p>
          <a:p>
            <a:pPr marL="514350" indent="-514350" defTabSz="0">
              <a:spcBef>
                <a:spcPct val="30000"/>
              </a:spcBef>
              <a:buFont typeface="Arial" pitchFamily="34" charset="0"/>
              <a:buAutoNum type="arabicPeriod" startAt="2"/>
              <a:defRPr/>
            </a:pPr>
            <a:r>
              <a:rPr lang="zh-CN" altLang="en-US" sz="3200" strike="sngStrike" dirty="0" smtClean="0"/>
              <a:t>运行测试</a:t>
            </a:r>
            <a:r>
              <a:rPr lang="en-US" altLang="zh-CN" sz="3200" strike="sngStrike" dirty="0" smtClean="0"/>
              <a:t>detectron</a:t>
            </a:r>
            <a:r>
              <a:rPr lang="zh-CN" altLang="en-US" sz="3200" strike="sngStrike" dirty="0" smtClean="0"/>
              <a:t>自带案例</a:t>
            </a:r>
            <a:endParaRPr lang="en-US" altLang="zh-CN" sz="3200" strike="sngStrike" dirty="0" smtClean="0"/>
          </a:p>
          <a:p>
            <a:pPr marL="514350" indent="-514350" defTabSz="0">
              <a:spcBef>
                <a:spcPct val="30000"/>
              </a:spcBef>
              <a:buFont typeface="Arial" pitchFamily="34" charset="0"/>
              <a:buAutoNum type="arabicPeriod" startAt="2"/>
              <a:defRPr/>
            </a:pPr>
            <a:r>
              <a:rPr lang="zh-CN" altLang="en-US" sz="3200" dirty="0" smtClean="0"/>
              <a:t>准备好数据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（训练、验证、测试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514350" indent="-514350" defTabSz="0">
              <a:spcBef>
                <a:spcPct val="30000"/>
              </a:spcBef>
              <a:buFont typeface="Arial" pitchFamily="34" charset="0"/>
              <a:buAutoNum type="arabicPeriod" startAt="2"/>
              <a:defRPr/>
            </a:pPr>
            <a:r>
              <a:rPr lang="zh-CN" altLang="en-US" sz="3200" dirty="0" smtClean="0"/>
              <a:t>利用</a:t>
            </a:r>
            <a:r>
              <a:rPr lang="en-US" altLang="zh-CN" sz="3200" dirty="0" smtClean="0"/>
              <a:t>detectron</a:t>
            </a:r>
            <a:r>
              <a:rPr lang="zh-CN" altLang="en-US" sz="3200" dirty="0" smtClean="0"/>
              <a:t>来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训练</a:t>
            </a:r>
            <a:r>
              <a:rPr lang="zh-CN" altLang="en-US" sz="3200" b="1" dirty="0">
                <a:solidFill>
                  <a:srgbClr val="0000FF"/>
                </a:solidFill>
              </a:rPr>
              <a:t>自己的</a:t>
            </a:r>
            <a:r>
              <a:rPr lang="zh-CN" altLang="en-US" sz="3200" dirty="0" smtClean="0"/>
              <a:t>数据</a:t>
            </a:r>
            <a:endParaRPr lang="en-US" altLang="zh-CN" sz="32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（重点、难点）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3200" dirty="0" smtClean="0"/>
              <a:t>5. </a:t>
            </a:r>
            <a:r>
              <a:rPr lang="zh-CN" altLang="en-US" sz="3200" dirty="0" smtClean="0"/>
              <a:t>利用</a:t>
            </a:r>
            <a:r>
              <a:rPr lang="en-US" altLang="zh-CN" sz="3200" dirty="0" smtClean="0"/>
              <a:t>detectron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测试、可视化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自己</a:t>
            </a:r>
            <a:r>
              <a:rPr lang="zh-CN" altLang="en-US" sz="3200" b="1" dirty="0">
                <a:solidFill>
                  <a:srgbClr val="0000FF"/>
                </a:solidFill>
              </a:rPr>
              <a:t>的</a:t>
            </a:r>
            <a:r>
              <a:rPr lang="zh-CN" altLang="en-US" sz="3200" dirty="0" smtClean="0"/>
              <a:t>数据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13808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Detectron</a:t>
            </a:r>
            <a:r>
              <a:rPr lang="zh-CN" altLang="en-US" sz="5400" dirty="0">
                <a:solidFill>
                  <a:srgbClr val="FF0000"/>
                </a:solidFill>
                <a:latin typeface="宋体" panose="02010600030101010101" pitchFamily="2" charset="-122"/>
              </a:rPr>
              <a:t>怎么用</a:t>
            </a:r>
            <a:r>
              <a:rPr lang="zh-CN" altLang="en-US" sz="5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？</a:t>
            </a:r>
            <a:r>
              <a:rPr lang="en-US" altLang="zh-CN" sz="5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altLang="zh-CN" sz="54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07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56700" cy="828096"/>
          </a:xfrm>
        </p:spPr>
        <p:txBody>
          <a:bodyPr/>
          <a:lstStyle/>
          <a:p>
            <a:r>
              <a:rPr lang="en-US" altLang="zh-CN" sz="4000" b="1" dirty="0" smtClean="0"/>
              <a:t>Detectron</a:t>
            </a:r>
            <a:r>
              <a:rPr lang="zh-CN" altLang="en-US" sz="4000" b="1" dirty="0" smtClean="0"/>
              <a:t>详细使用流程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8860" y="944728"/>
            <a:ext cx="89644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准备好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400" dirty="0" smtClean="0">
                <a:solidFill>
                  <a:srgbClr val="03BDF7"/>
                </a:solidFill>
              </a:rPr>
              <a:t>（下载或自制</a:t>
            </a:r>
            <a:r>
              <a:rPr lang="zh-CN" altLang="en-US" sz="2400" b="1" dirty="0" smtClean="0">
                <a:solidFill>
                  <a:srgbClr val="03BDF7"/>
                </a:solidFill>
              </a:rPr>
              <a:t>训练、测试数据）</a:t>
            </a:r>
            <a:r>
              <a:rPr lang="en-US" altLang="zh-CN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en-US" altLang="zh-CN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en-US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（</a:t>
            </a:r>
            <a:r>
              <a:rPr lang="en-US" altLang="zh-CN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1900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Detectron</a:t>
            </a:r>
            <a:r>
              <a:rPr lang="zh-CN" altLang="en-US" sz="1900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自身支持</a:t>
            </a:r>
            <a:r>
              <a:rPr lang="en-US" altLang="zh-CN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种数据集</a:t>
            </a:r>
            <a:r>
              <a:rPr lang="en-US" altLang="zh-CN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COCO</a:t>
            </a:r>
            <a:r>
              <a:rPr lang="zh-CN" altLang="en-US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PASCAL VOC</a:t>
            </a:r>
            <a:r>
              <a:rPr lang="zh-CN" altLang="en-US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Cityscapes</a:t>
            </a:r>
            <a:r>
              <a:rPr lang="zh-CN" altLang="en-US" sz="1900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1900" dirty="0" smtClean="0">
              <a:solidFill>
                <a:srgbClr val="7030A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（</a:t>
            </a:r>
            <a:r>
              <a:rPr lang="en-US" altLang="zh-CN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 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建立</a:t>
            </a:r>
            <a:r>
              <a:rPr lang="zh-CN" altLang="en-US" sz="2000" b="1" dirty="0">
                <a:solidFill>
                  <a:srgbClr val="7030A0"/>
                </a:solidFill>
              </a:rPr>
              <a:t>数据软链接</a:t>
            </a:r>
          </a:p>
          <a:p>
            <a:endParaRPr lang="en-US" altLang="zh-CN" sz="1050" b="1" dirty="0" smtClean="0">
              <a:solidFill>
                <a:srgbClr val="0066C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400" b="1" dirty="0" smtClean="0"/>
              <a:t>2.  </a:t>
            </a:r>
            <a:r>
              <a:rPr lang="zh-CN" altLang="en-US" sz="2400" b="1" dirty="0" smtClean="0"/>
              <a:t>准备好训练、测试用的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标签文件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 COCO 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格式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1200" dirty="0" smtClean="0">
                <a:solidFill>
                  <a:srgbClr val="7030A0"/>
                </a:solidFill>
              </a:rPr>
              <a:t>VOC2007</a:t>
            </a:r>
            <a:r>
              <a:rPr lang="zh-CN" altLang="en-US" sz="1200" dirty="0" smtClean="0">
                <a:solidFill>
                  <a:srgbClr val="7030A0"/>
                </a:solidFill>
              </a:rPr>
              <a:t>和</a:t>
            </a:r>
            <a:r>
              <a:rPr lang="en-US" altLang="zh-CN" sz="1200" dirty="0" smtClean="0">
                <a:solidFill>
                  <a:srgbClr val="7030A0"/>
                </a:solidFill>
              </a:rPr>
              <a:t>2012</a:t>
            </a:r>
            <a:r>
              <a:rPr lang="zh-CN" altLang="en-US" sz="1200" dirty="0" smtClean="0">
                <a:solidFill>
                  <a:srgbClr val="7030A0"/>
                </a:solidFill>
              </a:rPr>
              <a:t>数据的</a:t>
            </a:r>
            <a:r>
              <a:rPr lang="en-US" altLang="zh-CN" sz="1200" dirty="0" err="1">
                <a:solidFill>
                  <a:srgbClr val="7030A0"/>
                </a:solidFill>
              </a:rPr>
              <a:t>json</a:t>
            </a:r>
            <a:r>
              <a:rPr lang="en-US" altLang="zh-CN" sz="1200" dirty="0">
                <a:solidFill>
                  <a:srgbClr val="7030A0"/>
                </a:solidFill>
              </a:rPr>
              <a:t> </a:t>
            </a:r>
            <a:r>
              <a:rPr lang="zh-CN" altLang="en-US" sz="1200" dirty="0" smtClean="0">
                <a:solidFill>
                  <a:srgbClr val="7030A0"/>
                </a:solidFill>
              </a:rPr>
              <a:t>标签文件：</a:t>
            </a:r>
            <a:r>
              <a:rPr lang="en-US" altLang="zh-CN" sz="1200" dirty="0" smtClean="0">
                <a:solidFill>
                  <a:srgbClr val="7030A0"/>
                </a:solidFill>
                <a:hlinkClick r:id="rId3"/>
              </a:rPr>
              <a:t>https</a:t>
            </a:r>
            <a:r>
              <a:rPr lang="en-US" altLang="zh-CN" sz="1200" dirty="0">
                <a:solidFill>
                  <a:srgbClr val="7030A0"/>
                </a:solidFill>
                <a:hlinkClick r:id="rId3"/>
              </a:rPr>
              <a:t>://</a:t>
            </a:r>
            <a:r>
              <a:rPr lang="en-US" altLang="zh-CN" sz="1200" dirty="0" smtClean="0">
                <a:solidFill>
                  <a:srgbClr val="7030A0"/>
                </a:solidFill>
                <a:hlinkClick r:id="rId3"/>
              </a:rPr>
              <a:t>storage.googleapis.com/coco-dataset/external/PASCAL_VOC.zip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+mj-lt"/>
              </a:rPr>
              <a:t>       </a:t>
            </a:r>
            <a:r>
              <a:rPr lang="en-US" altLang="zh-CN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en-US" sz="1400" dirty="0" smtClean="0">
                <a:solidFill>
                  <a:srgbClr val="7030A0"/>
                </a:solidFill>
              </a:rPr>
              <a:t>其他数据标签请自行下载或自制！！</a:t>
            </a:r>
            <a:endParaRPr lang="en-US" altLang="zh-CN" sz="1400" dirty="0" smtClean="0">
              <a:solidFill>
                <a:srgbClr val="7030A0"/>
              </a:solidFill>
            </a:endParaRPr>
          </a:p>
          <a:p>
            <a:endParaRPr lang="en-US" altLang="zh-CN" sz="1050" b="1" dirty="0">
              <a:solidFill>
                <a:srgbClr val="0066C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400" dirty="0" smtClean="0"/>
              <a:t>3.  </a:t>
            </a:r>
            <a:r>
              <a:rPr lang="zh-CN" altLang="en-US" sz="2400" dirty="0" smtClean="0"/>
              <a:t>准备好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预</a:t>
            </a:r>
            <a:r>
              <a:rPr lang="zh-CN" altLang="en-US" sz="2400" b="1" dirty="0">
                <a:solidFill>
                  <a:srgbClr val="FF0000"/>
                </a:solidFill>
              </a:rPr>
              <a:t>训练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模型</a:t>
            </a:r>
            <a:r>
              <a:rPr lang="zh-CN" altLang="en-US" sz="2400" dirty="0" smtClean="0"/>
              <a:t>（</a:t>
            </a:r>
            <a:r>
              <a:rPr lang="en-US" altLang="zh-CN" sz="2400" dirty="0">
                <a:hlinkClick r:id="rId4"/>
              </a:rPr>
              <a:t> </a:t>
            </a:r>
            <a:r>
              <a:rPr lang="en-US" altLang="zh-CN" sz="2400" dirty="0" smtClean="0">
                <a:hlinkClick r:id="rId4"/>
              </a:rPr>
              <a:t>R-50.pkl</a:t>
            </a:r>
            <a:r>
              <a:rPr lang="zh-CN" altLang="en-US" sz="2400" dirty="0" smtClean="0"/>
              <a:t>或</a:t>
            </a:r>
            <a:r>
              <a:rPr lang="en-US" altLang="zh-CN" sz="2400" dirty="0">
                <a:hlinkClick r:id="rId5"/>
              </a:rPr>
              <a:t>R-101.pkl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   </a:t>
            </a: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://github.com/facebookresearch/Detectron/blob/master/MODEL_ZOO.md</a:t>
            </a:r>
            <a:endParaRPr lang="en-US" altLang="zh-CN" dirty="0" smtClean="0"/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4.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修改：</a:t>
            </a:r>
            <a:r>
              <a:rPr lang="en-US" altLang="zh-CN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dataset_catalog.py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文件     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(./</a:t>
            </a:r>
            <a:r>
              <a:rPr lang="zh-CN" altLang="en-US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detectron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datasets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 dataset_catalog.py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en-US" altLang="zh-CN" sz="2000" dirty="0" smtClean="0">
              <a:solidFill>
                <a:schemeClr val="accent3">
                  <a:lumMod val="65000"/>
                </a:schemeClr>
              </a:solidFill>
              <a:latin typeface="宋体" panose="02010600030101010101" pitchFamily="2" charset="-122"/>
              <a:cs typeface="Arial Unicode MS" panose="020B0604020202020204" pitchFamily="34" charset="-122"/>
            </a:endParaRPr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5.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修改：</a:t>
            </a:r>
            <a:r>
              <a:rPr lang="en-US" altLang="zh-CN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dummy_datasets.py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文件      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(./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detectron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datasets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 dummy_datasets.py)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6.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修改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：</a:t>
            </a:r>
            <a:r>
              <a:rPr lang="zh-CN" altLang="en-US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*</a:t>
            </a:r>
            <a:r>
              <a:rPr lang="en-US" altLang="zh-CN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 .yaml </a:t>
            </a:r>
            <a:r>
              <a:rPr lang="zh-CN" altLang="en-US" sz="2000" dirty="0" smtClean="0">
                <a:latin typeface="宋体" panose="02010600030101010101" pitchFamily="2" charset="-122"/>
              </a:rPr>
              <a:t>文件                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(./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configs/12_2017_baselines/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*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.yaml )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7.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修改：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config.py 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     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(./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detectron/core/config.py)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8.  python train_net.py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附带参数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----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训练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ok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后输出：</a:t>
            </a:r>
            <a:r>
              <a:rPr lang="en-US" altLang="zh-CN" sz="2000" dirty="0" smtClean="0">
                <a:latin typeface="宋体" panose="02010600030101010101" pitchFamily="2" charset="-122"/>
                <a:cs typeface="Meiryo" panose="020B0604030504040204" pitchFamily="34" charset="-128"/>
              </a:rPr>
              <a:t>model_final.pkl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cs typeface="Meiryo" panose="020B0604030504040204" pitchFamily="34" charset="-12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9.  python test_net.py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附带参数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---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测试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ok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后输出</a:t>
            </a:r>
            <a:r>
              <a:rPr lang="zh-CN" altLang="en-US" sz="2000" dirty="0" smtClean="0">
                <a:latin typeface="宋体" panose="02010600030101010101" pitchFamily="2" charset="-122"/>
                <a:cs typeface="Meiryo" panose="020B0604030504040204" pitchFamily="34" charset="-128"/>
              </a:rPr>
              <a:t>：</a:t>
            </a:r>
            <a:r>
              <a:rPr lang="en-US" altLang="zh-CN" sz="2000" dirty="0" err="1" smtClean="0">
                <a:latin typeface="宋体" panose="02010600030101010101" pitchFamily="2" charset="-122"/>
                <a:cs typeface="Meiryo" panose="020B0604030504040204" pitchFamily="34" charset="-128"/>
              </a:rPr>
              <a:t>detection.pkl</a:t>
            </a:r>
            <a:r>
              <a:rPr lang="en-US" altLang="zh-CN" sz="2000" dirty="0" smtClean="0">
                <a:latin typeface="宋体" panose="02010600030101010101" pitchFamily="2" charset="-122"/>
                <a:cs typeface="Meiryo" panose="020B0604030504040204" pitchFamily="34" charset="-128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cs typeface="Meiryo" panose="020B0604030504040204" pitchFamily="34" charset="-128"/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10. Python visualize_results.py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附带参数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---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可视化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OK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后输出测试图片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cs typeface="Meiryo" panose="020B0604030504040204" pitchFamily="34" charset="-128"/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11. infer_simple.py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可以不用步骤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10—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直接输出推断图片。</a:t>
            </a:r>
            <a:endParaRPr lang="zh-CN" altLang="en-US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36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72816"/>
            <a:ext cx="9144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</a:rPr>
              <a:t>下一个环节进入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DF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竞赛之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智能</a:t>
            </a:r>
            <a:r>
              <a:rPr lang="zh-CN" altLang="en-US" sz="3200" b="1" dirty="0">
                <a:solidFill>
                  <a:srgbClr val="FF0000"/>
                </a:solidFill>
              </a:rPr>
              <a:t>盘点</a:t>
            </a:r>
            <a:r>
              <a:rPr lang="en-US" altLang="zh-CN" sz="3200" b="1" dirty="0">
                <a:solidFill>
                  <a:srgbClr val="FF0000"/>
                </a:solidFill>
              </a:rPr>
              <a:t>—</a:t>
            </a:r>
            <a:r>
              <a:rPr lang="zh-CN" altLang="en-US" sz="3200" b="1" dirty="0">
                <a:solidFill>
                  <a:srgbClr val="FF0000"/>
                </a:solidFill>
              </a:rPr>
              <a:t>钢筋数量</a:t>
            </a:r>
            <a:r>
              <a:rPr lang="en-US" altLang="zh-CN" sz="3200" b="1" dirty="0">
                <a:solidFill>
                  <a:srgbClr val="FF0000"/>
                </a:solidFill>
              </a:rPr>
              <a:t>AI</a:t>
            </a:r>
            <a:r>
              <a:rPr lang="zh-CN" altLang="en-US" sz="3200" b="1" dirty="0">
                <a:solidFill>
                  <a:srgbClr val="FF0000"/>
                </a:solidFill>
              </a:rPr>
              <a:t>识别 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32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源码</a:t>
            </a:r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解读分享</a:t>
            </a:r>
            <a:r>
              <a:rPr lang="zh-CN" altLang="en-US" sz="6600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！</a:t>
            </a:r>
            <a:endParaRPr lang="zh-CN" altLang="en-US" sz="66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78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="" xmlns:a16="http://schemas.microsoft.com/office/drawing/2014/main" id="{4F65F3E3-FEAB-6046-98AF-72DEC3D47766}"/>
              </a:ext>
            </a:extLst>
          </p:cNvPr>
          <p:cNvSpPr/>
          <p:nvPr/>
        </p:nvSpPr>
        <p:spPr>
          <a:xfrm>
            <a:off x="0" y="1340768"/>
            <a:ext cx="9108504" cy="38933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Thanks</a:t>
            </a: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hlinkClick r:id="rId3"/>
              </a:rPr>
              <a:t>liuliu408@163.com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QQ:58570305</a:t>
            </a:r>
            <a:endParaRPr lang="en-US" sz="2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7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2" y="255229"/>
            <a:ext cx="8229600" cy="778106"/>
          </a:xfrm>
        </p:spPr>
        <p:txBody>
          <a:bodyPr/>
          <a:lstStyle/>
          <a:p>
            <a:r>
              <a:rPr lang="zh-CN" altLang="en-US"/>
              <a:t>使用远程服务器</a:t>
            </a:r>
            <a:r>
              <a:rPr lang="zh-CN" altLang="en-US" dirty="0" smtClean="0"/>
              <a:t>工具套件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268760"/>
            <a:ext cx="9144000" cy="48413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68144" y="1628800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WinSCP</a:t>
            </a:r>
          </a:p>
        </p:txBody>
      </p:sp>
      <p:sp>
        <p:nvSpPr>
          <p:cNvPr id="5" name="矩形 4"/>
          <p:cNvSpPr/>
          <p:nvPr/>
        </p:nvSpPr>
        <p:spPr>
          <a:xfrm>
            <a:off x="1403648" y="1602408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Xshell</a:t>
            </a:r>
          </a:p>
        </p:txBody>
      </p:sp>
    </p:spTree>
    <p:extLst>
      <p:ext uri="{BB962C8B-B14F-4D97-AF65-F5344CB8AC3E}">
        <p14:creationId xmlns:p14="http://schemas.microsoft.com/office/powerpoint/2010/main" val="24273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笔记整理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9" y="1229792"/>
            <a:ext cx="4314825" cy="3152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26" y="1210698"/>
            <a:ext cx="3456384" cy="42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9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94" y="114300"/>
            <a:ext cx="9114606" cy="1872208"/>
          </a:xfrm>
        </p:spPr>
        <p:txBody>
          <a:bodyPr/>
          <a:lstStyle/>
          <a:p>
            <a:r>
              <a:rPr lang="zh-CN" altLang="en-US" sz="3600" dirty="0"/>
              <a:t>香港中文大学</a:t>
            </a:r>
            <a:r>
              <a:rPr lang="en-US" altLang="zh-CN" sz="3600" dirty="0"/>
              <a:t>-</a:t>
            </a:r>
            <a:r>
              <a:rPr lang="zh-CN" altLang="en-US" sz="3600" dirty="0"/>
              <a:t>商汤联合实验室开源了基于 </a:t>
            </a:r>
            <a:r>
              <a:rPr lang="en-US" altLang="zh-CN" sz="3600" dirty="0" err="1"/>
              <a:t>PyTorch</a:t>
            </a:r>
            <a:r>
              <a:rPr lang="en-US" altLang="zh-CN" sz="3600" dirty="0"/>
              <a:t> </a:t>
            </a:r>
            <a:r>
              <a:rPr lang="zh-CN" altLang="en-US" sz="3600" dirty="0"/>
              <a:t>的检测</a:t>
            </a:r>
            <a:r>
              <a:rPr lang="zh-CN" altLang="en-US" sz="3600" dirty="0" smtClean="0"/>
              <a:t>库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——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mmdetection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154" y="1986508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开源库提供了已公开发表的多种视觉检测核心模块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通过</a:t>
            </a:r>
            <a:r>
              <a:rPr lang="zh-CN" altLang="en-US" sz="2800" dirty="0"/>
              <a:t>这些模块的组合，可以迅速搭建出各种著名的检测框架，比如 </a:t>
            </a:r>
            <a:r>
              <a:rPr lang="en-US" altLang="zh-CN" sz="2800" dirty="0"/>
              <a:t>Faster RCNN</a:t>
            </a:r>
            <a:r>
              <a:rPr lang="zh-CN" altLang="en-US" sz="2800" dirty="0"/>
              <a:t>，</a:t>
            </a:r>
            <a:r>
              <a:rPr lang="en-US" altLang="zh-CN" sz="2800" dirty="0"/>
              <a:t>Mask RCNN</a:t>
            </a:r>
            <a:r>
              <a:rPr lang="zh-CN" altLang="en-US" sz="2800" dirty="0"/>
              <a:t>，和 </a:t>
            </a:r>
            <a:r>
              <a:rPr lang="en-US" altLang="zh-CN" sz="2800" dirty="0"/>
              <a:t>R-FCN </a:t>
            </a:r>
            <a:r>
              <a:rPr lang="zh-CN" altLang="en-US" sz="2800" dirty="0"/>
              <a:t>等，以及各种新型框架，从而大大加快检测技术研究的效率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目前，</a:t>
            </a:r>
            <a:r>
              <a:rPr lang="en-US" altLang="zh-CN" sz="2400" dirty="0" err="1"/>
              <a:t>mmdetection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已经</a:t>
            </a:r>
            <a:r>
              <a:rPr lang="zh-CN" altLang="en-US" sz="2400" dirty="0"/>
              <a:t>实现了 </a:t>
            </a:r>
            <a:r>
              <a:rPr lang="en-US" altLang="zh-CN" sz="2400" dirty="0">
                <a:solidFill>
                  <a:srgbClr val="FF0000"/>
                </a:solidFill>
              </a:rPr>
              <a:t>RPN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Fast R-CNN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Faster R-CNN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Mask R-CNN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RetinaNet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和 </a:t>
            </a:r>
            <a:r>
              <a:rPr lang="en-US" altLang="zh-CN" sz="2400" dirty="0">
                <a:solidFill>
                  <a:srgbClr val="FF0000"/>
                </a:solidFill>
              </a:rPr>
              <a:t>Cascade R-CNN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github.com/open-mmlab/mmdetection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github.com/open-mmlab/mmcv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6388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010" y="260648"/>
            <a:ext cx="7886700" cy="828096"/>
          </a:xfrm>
        </p:spPr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矩形 2"/>
          <p:cNvSpPr/>
          <p:nvPr/>
        </p:nvSpPr>
        <p:spPr>
          <a:xfrm>
            <a:off x="223454" y="863656"/>
            <a:ext cx="84249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经典的</a:t>
            </a:r>
            <a:r>
              <a:rPr lang="en-US" altLang="zh-CN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DL</a:t>
            </a:r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en-US" altLang="zh-CN" sz="2800" dirty="0" smtClean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err="1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Cuda</a:t>
            </a:r>
            <a:r>
              <a:rPr lang="en-US" altLang="zh-CN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2007</a:t>
            </a:r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年问世</a:t>
            </a:r>
            <a:endParaRPr lang="en-US" altLang="zh-CN" sz="2800" dirty="0" smtClean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err="1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Caffe</a:t>
            </a:r>
            <a:r>
              <a:rPr lang="en-US" altLang="zh-CN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smtClean="0"/>
              <a:t>2014</a:t>
            </a:r>
            <a:r>
              <a:rPr lang="zh-CN" altLang="en-US" sz="2800" dirty="0" smtClean="0"/>
              <a:t>年</a:t>
            </a:r>
            <a:r>
              <a:rPr lang="zh-CN" altLang="en-US" sz="2800" dirty="0"/>
              <a:t>发布第一版</a:t>
            </a:r>
            <a:endParaRPr lang="en-US" altLang="zh-CN" sz="2800" dirty="0"/>
          </a:p>
          <a:p>
            <a:endParaRPr lang="en-US" altLang="zh-CN" sz="2800" dirty="0" smtClean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err="1" smtClean="0"/>
              <a:t>TensorFlow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 2015</a:t>
            </a:r>
            <a:r>
              <a:rPr lang="zh-CN" altLang="en-US" sz="2800" dirty="0" smtClean="0"/>
              <a:t>年发布第一版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TensorFlow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1.4.0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33CCFF"/>
                </a:solidFill>
              </a:rPr>
              <a:t>tensorflow</a:t>
            </a:r>
            <a:r>
              <a:rPr lang="en-US" altLang="zh-CN" sz="2800" dirty="0" smtClean="0">
                <a:solidFill>
                  <a:srgbClr val="33CCFF"/>
                </a:solidFill>
              </a:rPr>
              <a:t> 1.12.0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en-US" altLang="zh-CN" sz="2800" dirty="0" err="1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</a:t>
            </a:r>
            <a:r>
              <a:rPr lang="en-US" altLang="zh-CN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/>
              <a:t>2017</a:t>
            </a:r>
            <a:r>
              <a:rPr lang="zh-CN" altLang="en-US" sz="2800" dirty="0"/>
              <a:t>年发布第一版</a:t>
            </a:r>
            <a:endParaRPr lang="en-US" altLang="zh-CN" sz="28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pytorch0.4.1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33CCFF"/>
                </a:solidFill>
              </a:rPr>
              <a:t>pytorch1.0.1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r>
              <a:rPr lang="en-US" altLang="zh-CN" sz="2000" b="1" dirty="0" err="1">
                <a:hlinkClick r:id="rId3"/>
              </a:rPr>
              <a:t>tensorflow</a:t>
            </a:r>
            <a:r>
              <a:rPr lang="en-US" altLang="zh-CN" sz="2000" b="1" dirty="0">
                <a:hlinkClick r:id="rId3"/>
              </a:rPr>
              <a:t> CUDA </a:t>
            </a:r>
            <a:r>
              <a:rPr lang="en-US" altLang="zh-CN" sz="2000" b="1" dirty="0" err="1">
                <a:hlinkClick r:id="rId3"/>
              </a:rPr>
              <a:t>cudnn</a:t>
            </a:r>
            <a:r>
              <a:rPr lang="en-US" altLang="zh-CN" sz="2000" b="1" dirty="0">
                <a:hlinkClick r:id="rId3"/>
              </a:rPr>
              <a:t> </a:t>
            </a:r>
            <a:r>
              <a:rPr lang="zh-CN" altLang="en-US" sz="2000" b="1" dirty="0">
                <a:hlinkClick r:id="rId3"/>
              </a:rPr>
              <a:t>版本对应</a:t>
            </a:r>
            <a:r>
              <a:rPr lang="zh-CN" altLang="en-US" sz="2000" b="1" dirty="0" smtClean="0">
                <a:hlinkClick r:id="rId3"/>
              </a:rPr>
              <a:t>关系</a:t>
            </a:r>
            <a:endParaRPr lang="en-US" altLang="zh-CN" sz="2000" b="1" dirty="0" smtClean="0"/>
          </a:p>
          <a:p>
            <a:r>
              <a:rPr lang="en-US" altLang="zh-CN" sz="2000" b="1" dirty="0">
                <a:hlinkClick r:id="rId4"/>
              </a:rPr>
              <a:t>CUDA</a:t>
            </a:r>
            <a:r>
              <a:rPr lang="zh-CN" altLang="en-US" sz="2000" b="1" dirty="0">
                <a:hlinkClick r:id="rId4"/>
              </a:rPr>
              <a:t>，</a:t>
            </a:r>
            <a:r>
              <a:rPr lang="en-US" altLang="zh-CN" sz="2000" b="1" dirty="0">
                <a:hlinkClick r:id="rId4"/>
              </a:rPr>
              <a:t>NVIDIA Driver</a:t>
            </a:r>
            <a:r>
              <a:rPr lang="zh-CN" altLang="en-US" sz="2000" b="1" dirty="0">
                <a:hlinkClick r:id="rId4"/>
              </a:rPr>
              <a:t>，</a:t>
            </a:r>
            <a:r>
              <a:rPr lang="en-US" altLang="zh-CN" sz="2000" b="1" dirty="0">
                <a:hlinkClick r:id="rId4"/>
              </a:rPr>
              <a:t>Linux</a:t>
            </a:r>
            <a:r>
              <a:rPr lang="zh-CN" altLang="en-US" sz="2000" b="1" dirty="0">
                <a:hlinkClick r:id="rId4"/>
              </a:rPr>
              <a:t>，</a:t>
            </a:r>
            <a:r>
              <a:rPr lang="en-US" altLang="zh-CN" sz="2000" b="1" dirty="0">
                <a:hlinkClick r:id="rId4"/>
              </a:rPr>
              <a:t>GCC</a:t>
            </a:r>
            <a:r>
              <a:rPr lang="zh-CN" altLang="en-US" sz="2000" b="1" dirty="0">
                <a:hlinkClick r:id="rId4"/>
              </a:rPr>
              <a:t>之间的版本对应关系</a:t>
            </a:r>
            <a:r>
              <a:rPr lang="zh-CN" altLang="en-US" sz="2000" b="1" dirty="0" smtClean="0">
                <a:hlinkClick r:id="rId4"/>
              </a:rPr>
              <a:t>表格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01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="" xmlns:a16="http://schemas.microsoft.com/office/drawing/2014/main" id="{4F65F3E3-FEAB-6046-98AF-72DEC3D47766}"/>
              </a:ext>
            </a:extLst>
          </p:cNvPr>
          <p:cNvSpPr/>
          <p:nvPr/>
        </p:nvSpPr>
        <p:spPr>
          <a:xfrm>
            <a:off x="0" y="1340768"/>
            <a:ext cx="9108504" cy="38933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Thanks</a:t>
            </a: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hlinkClick r:id="rId3"/>
              </a:rPr>
              <a:t>liuliu408@163.com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QQ:58570305</a:t>
            </a:r>
            <a:endParaRPr lang="en-US" sz="2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615" y="476672"/>
            <a:ext cx="7903286" cy="1152128"/>
          </a:xfrm>
        </p:spPr>
        <p:txBody>
          <a:bodyPr/>
          <a:lstStyle/>
          <a:p>
            <a:r>
              <a:rPr lang="en-US" altLang="zh-CN" sz="6000" b="1" dirty="0" smtClean="0"/>
              <a:t>D</a:t>
            </a:r>
            <a:r>
              <a:rPr lang="zh-CN" altLang="en-US" sz="6000" b="1" dirty="0" smtClean="0"/>
              <a:t>etectron议程</a:t>
            </a:r>
            <a:endParaRPr lang="zh-CN" altLang="en-US" sz="6000" b="1" dirty="0"/>
          </a:p>
        </p:txBody>
      </p:sp>
      <p:sp>
        <p:nvSpPr>
          <p:cNvPr id="3" name="矩形 2"/>
          <p:cNvSpPr/>
          <p:nvPr/>
        </p:nvSpPr>
        <p:spPr>
          <a:xfrm>
            <a:off x="288028" y="2204864"/>
            <a:ext cx="86764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D</a:t>
            </a:r>
            <a:r>
              <a:rPr lang="zh-CN" altLang="en-US" sz="2800" dirty="0" smtClean="0"/>
              <a:t>etectron </a:t>
            </a:r>
            <a:r>
              <a:rPr lang="zh-CN" altLang="en-US" sz="2800" dirty="0"/>
              <a:t>是什么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en-US" altLang="zh-CN" sz="1400" dirty="0" smtClean="0"/>
              <a:t>          Detectron</a:t>
            </a:r>
            <a:r>
              <a:rPr lang="zh-CN" altLang="en-US" sz="1400" dirty="0" smtClean="0"/>
              <a:t>是</a:t>
            </a:r>
            <a:r>
              <a:rPr lang="en-US" altLang="zh-CN" sz="1400" dirty="0" smtClean="0">
                <a:hlinkClick r:id="rId3"/>
              </a:rPr>
              <a:t>Facebook</a:t>
            </a:r>
            <a:r>
              <a:rPr lang="en-US" altLang="zh-CN" sz="1400" dirty="0" smtClean="0"/>
              <a:t> AI</a:t>
            </a:r>
            <a:r>
              <a:rPr lang="zh-CN" altLang="en-US" sz="1400" dirty="0" smtClean="0"/>
              <a:t>研究院</a:t>
            </a:r>
            <a:r>
              <a:rPr lang="en-US" altLang="zh-CN" sz="1400" dirty="0" smtClean="0"/>
              <a:t>(FAIR)</a:t>
            </a:r>
            <a:r>
              <a:rPr lang="zh-CN" altLang="en-US" sz="1400" dirty="0" smtClean="0"/>
              <a:t>于</a:t>
            </a:r>
            <a:r>
              <a:rPr lang="en-US" altLang="zh-CN" sz="1400" dirty="0" smtClean="0"/>
              <a:t>2018</a:t>
            </a:r>
            <a:r>
              <a:rPr lang="zh-CN" altLang="en-US" sz="1400" dirty="0" smtClean="0"/>
              <a:t>年初公开的目前为止业内最佳水平的目标检测平台。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</a:p>
          <a:p>
            <a:r>
              <a:rPr lang="en-US" altLang="zh-CN" sz="2800" dirty="0" smtClean="0"/>
              <a:t>2.  </a:t>
            </a:r>
            <a:r>
              <a:rPr lang="zh-CN" altLang="en-US" sz="2800" dirty="0" smtClean="0"/>
              <a:t>为什么</a:t>
            </a:r>
            <a:r>
              <a:rPr lang="zh-CN" altLang="en-US" sz="2800" dirty="0"/>
              <a:t>选择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etectron平台？</a:t>
            </a:r>
            <a:endParaRPr lang="en-US" altLang="zh-CN" sz="2800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kaggle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天池大赛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DF</a:t>
            </a:r>
            <a:r>
              <a:rPr lang="zh-CN" altLang="en-US" sz="2400" dirty="0">
                <a:solidFill>
                  <a:srgbClr val="0000FF"/>
                </a:solidFill>
              </a:rPr>
              <a:t>竞赛</a:t>
            </a:r>
            <a:r>
              <a:rPr lang="zh-CN" altLang="en-US" sz="2400" dirty="0" smtClean="0">
                <a:solidFill>
                  <a:srgbClr val="0000FF"/>
                </a:solidFill>
              </a:rPr>
              <a:t>平台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</a:rPr>
              <a:t>3. Detectron</a:t>
            </a:r>
            <a:r>
              <a:rPr lang="zh-CN" altLang="en-US" sz="2800" dirty="0">
                <a:latin typeface="宋体" panose="02010600030101010101" pitchFamily="2" charset="-122"/>
              </a:rPr>
              <a:t>怎么用</a:t>
            </a:r>
            <a:r>
              <a:rPr lang="zh-CN" altLang="en-US" sz="2800" dirty="0" smtClean="0">
                <a:latin typeface="宋体" panose="02010600030101010101" pitchFamily="2" charset="-122"/>
              </a:rPr>
              <a:t>？</a:t>
            </a:r>
            <a:r>
              <a:rPr lang="en-US" altLang="zh-CN" sz="2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lang="zh-CN" altLang="en-US" sz="2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开发流程</a:t>
            </a:r>
            <a:endParaRPr lang="en-US" altLang="zh-CN" sz="28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b="1" dirty="0">
                <a:solidFill>
                  <a:srgbClr val="0066CC"/>
                </a:solidFill>
              </a:rPr>
              <a:t>Detectron</a:t>
            </a:r>
            <a:r>
              <a:rPr lang="zh-CN" altLang="en-US" sz="2000" b="1" dirty="0">
                <a:solidFill>
                  <a:srgbClr val="0066CC"/>
                </a:solidFill>
              </a:rPr>
              <a:t>的安装和</a:t>
            </a:r>
            <a:r>
              <a:rPr lang="zh-CN" altLang="en-US" sz="2000" b="1" dirty="0" smtClean="0">
                <a:solidFill>
                  <a:srgbClr val="0066CC"/>
                </a:solidFill>
              </a:rPr>
              <a:t>使用</a:t>
            </a:r>
            <a:r>
              <a:rPr lang="zh-CN" altLang="en-US" sz="2000" dirty="0" smtClean="0">
                <a:solidFill>
                  <a:srgbClr val="0066CC"/>
                </a:solidFill>
              </a:rPr>
              <a:t>。</a:t>
            </a:r>
            <a:endParaRPr lang="en-US" altLang="zh-CN" sz="2000" dirty="0" smtClean="0">
              <a:solidFill>
                <a:srgbClr val="0066CC"/>
              </a:solidFill>
            </a:endParaRPr>
          </a:p>
          <a:p>
            <a:endParaRPr lang="en-US" altLang="zh-CN" sz="2000" dirty="0" smtClean="0">
              <a:solidFill>
                <a:srgbClr val="0066CC"/>
              </a:solidFill>
            </a:endParaRPr>
          </a:p>
          <a:p>
            <a:r>
              <a:rPr lang="en-US" altLang="zh-CN" sz="2800" dirty="0" smtClean="0"/>
              <a:t>4.  </a:t>
            </a:r>
            <a:r>
              <a:rPr lang="zh-CN" altLang="en-US" sz="2800" dirty="0" smtClean="0"/>
              <a:t>基于</a:t>
            </a:r>
            <a:r>
              <a:rPr lang="en-US" altLang="zh-CN" sz="2800" dirty="0" smtClean="0"/>
              <a:t>Detectron</a:t>
            </a:r>
            <a:r>
              <a:rPr lang="zh-CN" altLang="en-US" sz="2800" dirty="0" smtClean="0"/>
              <a:t>的案例分享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b="1" dirty="0" smtClean="0">
                <a:hlinkClick r:id="rId4"/>
              </a:rPr>
              <a:t>智能盘点</a:t>
            </a:r>
            <a:r>
              <a:rPr lang="en-US" altLang="zh-CN" b="1" dirty="0" smtClean="0">
                <a:hlinkClick r:id="rId4"/>
              </a:rPr>
              <a:t>—</a:t>
            </a:r>
            <a:r>
              <a:rPr lang="zh-CN" altLang="en-US" b="1" dirty="0" smtClean="0">
                <a:hlinkClick r:id="rId4"/>
              </a:rPr>
              <a:t>钢筋数量</a:t>
            </a:r>
            <a:r>
              <a:rPr lang="en-US" altLang="zh-CN" b="1" dirty="0" smtClean="0">
                <a:hlinkClick r:id="rId4"/>
              </a:rPr>
              <a:t>AI</a:t>
            </a:r>
            <a:r>
              <a:rPr lang="zh-CN" altLang="en-US" b="1" dirty="0" smtClean="0">
                <a:hlinkClick r:id="rId4"/>
              </a:rPr>
              <a:t>识别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0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912" y="2420888"/>
            <a:ext cx="89644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Detectron </a:t>
            </a:r>
            <a:r>
              <a:rPr lang="zh-CN" altLang="en-US" sz="2400" dirty="0"/>
              <a:t>的目标是为</a:t>
            </a:r>
            <a:r>
              <a:rPr lang="zh-CN" altLang="en-US" sz="2400" b="1" dirty="0">
                <a:solidFill>
                  <a:srgbClr val="0000FF"/>
                </a:solidFill>
              </a:rPr>
              <a:t>目标检测</a:t>
            </a:r>
            <a:r>
              <a:rPr lang="zh-CN" altLang="en-US" sz="2400" dirty="0"/>
              <a:t>研究提供高质量、高性能的代码库，它灵活的特性可以支持快速实现和验证新研究</a:t>
            </a:r>
            <a:r>
              <a:rPr lang="zh-CN" altLang="en-US" sz="2400" dirty="0" smtClean="0"/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系统基于深度学习框架 </a:t>
            </a:r>
            <a:r>
              <a:rPr lang="en-US" altLang="zh-CN" sz="2400" b="1" dirty="0" err="1">
                <a:solidFill>
                  <a:srgbClr val="FF0000"/>
                </a:solidFill>
              </a:rPr>
              <a:t>Caffe</a:t>
            </a:r>
            <a:r>
              <a:rPr lang="en-US" altLang="zh-CN" sz="2400" b="1" dirty="0">
                <a:solidFill>
                  <a:srgbClr val="FF0000"/>
                </a:solidFill>
              </a:rPr>
              <a:t> 2 </a:t>
            </a:r>
            <a:r>
              <a:rPr lang="zh-CN" altLang="en-US" sz="2400" b="1" dirty="0">
                <a:solidFill>
                  <a:srgbClr val="FF0000"/>
                </a:solidFill>
              </a:rPr>
              <a:t>，由 </a:t>
            </a:r>
            <a:r>
              <a:rPr lang="en-US" altLang="zh-CN" sz="2400" b="1" dirty="0">
                <a:solidFill>
                  <a:srgbClr val="FF0000"/>
                </a:solidFill>
              </a:rPr>
              <a:t>Python </a:t>
            </a:r>
            <a:r>
              <a:rPr lang="zh-CN" altLang="en-US" sz="2400" b="1" dirty="0">
                <a:solidFill>
                  <a:srgbClr val="FF0000"/>
                </a:solidFill>
              </a:rPr>
              <a:t>编写而成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endParaRPr lang="zh-CN" altLang="en-US" dirty="0"/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Mask R-CNN </a:t>
            </a:r>
            <a:r>
              <a:rPr lang="en-US" altLang="zh-CN" dirty="0"/>
              <a:t>(https://arxiv.org/abs/1703.06870)—</a:t>
            </a:r>
            <a:r>
              <a:rPr lang="en-US" altLang="zh-CN" sz="1600" dirty="0"/>
              <a:t>Marr Prize at ICCV 2017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 err="1">
                <a:solidFill>
                  <a:srgbClr val="FF0000"/>
                </a:solidFill>
              </a:rPr>
              <a:t>RetinaNet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(https://arxiv.org/abs/1708.02002)—</a:t>
            </a:r>
            <a:r>
              <a:rPr lang="en-US" altLang="zh-CN" sz="1600" dirty="0"/>
              <a:t>Best Student Paper Award at ICCV 2017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Faster R-CNN </a:t>
            </a:r>
            <a:r>
              <a:rPr lang="en-US" altLang="zh-CN" dirty="0"/>
              <a:t>(https://arxiv.org/abs/1506.01497)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RPN</a:t>
            </a:r>
            <a:r>
              <a:rPr lang="en-US" altLang="zh-CN" dirty="0"/>
              <a:t> (https://arxiv.org/abs/1506.01497)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Fast R-CNN </a:t>
            </a:r>
            <a:r>
              <a:rPr lang="en-US" altLang="zh-CN" dirty="0"/>
              <a:t>(https://arxiv.org/abs/1504.08083)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R-FCN</a:t>
            </a:r>
            <a:r>
              <a:rPr lang="en-US" altLang="zh-CN" dirty="0"/>
              <a:t> (https://arxiv.org/abs/1605.06409)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514846" cy="828096"/>
          </a:xfrm>
        </p:spPr>
        <p:txBody>
          <a:bodyPr/>
          <a:lstStyle/>
          <a:p>
            <a:r>
              <a:rPr lang="en-US" altLang="zh-CN" sz="5400" b="1" dirty="0"/>
              <a:t>D</a:t>
            </a:r>
            <a:r>
              <a:rPr lang="zh-CN" altLang="en-US" sz="5400" b="1" dirty="0"/>
              <a:t>etectron 是什么</a:t>
            </a:r>
            <a:r>
              <a:rPr lang="zh-CN" altLang="en-US" sz="5400" b="1" dirty="0" smtClean="0"/>
              <a:t>？</a:t>
            </a:r>
            <a:endParaRPr lang="zh-CN" altLang="en-US" sz="5400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623846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对于目标检测任务来说，无疑是</a:t>
            </a:r>
            <a:r>
              <a:rPr lang="zh-CN" altLang="en-US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利器！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0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924944"/>
            <a:ext cx="8945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ResNeXt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{50,101,152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(https://arxiv.org/abs/1611.05431)</a:t>
            </a: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ResNet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{50,101,152}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(https://arxiv.org/abs/1512.03385)</a:t>
            </a: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Feature Pyramid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Networks (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hlinkClick r:id="rId2"/>
              </a:rPr>
              <a:t>https://arxiv.org/abs/1612.03144</a:t>
            </a:r>
            <a:r>
              <a:rPr lang="en-US" altLang="zh-CN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atinLnBrk="1"/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(with </a:t>
            </a:r>
            <a:r>
              <a:rPr lang="en-US" altLang="zh-C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ResNet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en-US" altLang="zh-C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ResNeXt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VGG16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(https://arxiv.org/abs/1409.1556)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20688"/>
            <a:ext cx="9133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</a:rPr>
              <a:t>D</a:t>
            </a:r>
            <a:r>
              <a:rPr lang="zh-CN" altLang="en-US" sz="4800" b="1" dirty="0">
                <a:latin typeface="宋体" panose="02010600030101010101" pitchFamily="2" charset="-122"/>
              </a:rPr>
              <a:t>etectron检测算法</a:t>
            </a:r>
            <a:r>
              <a:rPr lang="en-US" altLang="zh-CN" sz="4800" b="1" dirty="0">
                <a:latin typeface="宋体" panose="02010600030101010101" pitchFamily="2" charset="-122"/>
              </a:rPr>
              <a:t/>
            </a:r>
            <a:br>
              <a:rPr lang="en-US" altLang="zh-CN" sz="4800" b="1" dirty="0">
                <a:latin typeface="宋体" panose="02010600030101010101" pitchFamily="2" charset="-122"/>
              </a:rPr>
            </a:br>
            <a:r>
              <a:rPr lang="zh-CN" altLang="en-US" sz="3600" b="1" dirty="0">
                <a:latin typeface="宋体" panose="02010600030101010101" pitchFamily="2" charset="-122"/>
              </a:rPr>
              <a:t>主要用的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卷积网络架构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1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6579" y="2492896"/>
            <a:ext cx="2582355" cy="2448272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2874" y="0"/>
            <a:ext cx="80611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├─</a:t>
            </a:r>
            <a:r>
              <a:rPr lang="zh-CN" altLang="en-US" dirty="0"/>
              <a:t>cmake</a:t>
            </a:r>
          </a:p>
          <a:p>
            <a:r>
              <a:rPr lang="zh-CN" altLang="en-US" dirty="0"/>
              <a:t>│  └─</a:t>
            </a:r>
            <a:r>
              <a:rPr lang="zh-CN" altLang="en-US" dirty="0" smtClean="0"/>
              <a:t>legacy</a:t>
            </a:r>
            <a:endParaRPr lang="zh-CN" altLang="en-US" dirty="0"/>
          </a:p>
          <a:p>
            <a:r>
              <a:rPr lang="zh-CN" altLang="en-US" dirty="0"/>
              <a:t>│      └─Modules</a:t>
            </a:r>
          </a:p>
          <a:p>
            <a:r>
              <a:rPr lang="zh-CN" altLang="en-US" dirty="0"/>
              <a:t>├─</a:t>
            </a:r>
            <a:r>
              <a:rPr lang="zh-CN" altLang="en-US" dirty="0" smtClean="0">
                <a:solidFill>
                  <a:srgbClr val="FF0000"/>
                </a:solidFill>
              </a:rPr>
              <a:t>configs（</a:t>
            </a:r>
            <a:r>
              <a:rPr lang="zh-CN" altLang="en-US" dirty="0"/>
              <a:t>包含着各个</a:t>
            </a:r>
            <a:r>
              <a:rPr lang="zh-CN" altLang="en-US" dirty="0" smtClean="0"/>
              <a:t>各个</a:t>
            </a:r>
            <a:r>
              <a:rPr lang="zh-CN" altLang="en-US" dirty="0"/>
              <a:t>模型的训练和</a:t>
            </a:r>
            <a:r>
              <a:rPr lang="zh-CN" altLang="en-US" dirty="0" smtClean="0"/>
              <a:t>测试，格式为</a:t>
            </a:r>
            <a:r>
              <a:rPr lang="en-US" altLang="zh-CN" dirty="0" smtClean="0">
                <a:solidFill>
                  <a:srgbClr val="FF0000"/>
                </a:solidFill>
              </a:rPr>
              <a:t>yaml</a:t>
            </a:r>
            <a:r>
              <a:rPr lang="zh-CN" altLang="en-US" dirty="0" smtClean="0">
                <a:solidFill>
                  <a:srgbClr val="FF0000"/>
                </a:solidFill>
              </a:rPr>
              <a:t>的配置文件）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│  ├─04_2018_gn_baselines</a:t>
            </a:r>
          </a:p>
          <a:p>
            <a:r>
              <a:rPr lang="zh-CN" altLang="en-US" dirty="0"/>
              <a:t>│  ├─12_2017_baselines</a:t>
            </a:r>
          </a:p>
          <a:p>
            <a:r>
              <a:rPr lang="zh-CN" altLang="en-US" dirty="0"/>
              <a:t>│  ├─getting_started</a:t>
            </a:r>
          </a:p>
          <a:p>
            <a:r>
              <a:rPr lang="zh-CN" altLang="en-US" dirty="0"/>
              <a:t>│  └─test_time_aug</a:t>
            </a:r>
          </a:p>
          <a:p>
            <a:r>
              <a:rPr lang="zh-CN" altLang="en-US" dirty="0"/>
              <a:t>├─</a:t>
            </a:r>
            <a:r>
              <a:rPr lang="zh-CN" altLang="en-US" dirty="0" smtClean="0"/>
              <a:t>demo（</a:t>
            </a:r>
            <a:r>
              <a:rPr lang="zh-CN" altLang="en-US" dirty="0"/>
              <a:t>用于</a:t>
            </a:r>
            <a:r>
              <a:rPr lang="en-US" altLang="zh-CN" dirty="0"/>
              <a:t>detectron</a:t>
            </a:r>
            <a:r>
              <a:rPr lang="zh-CN" altLang="en-US" dirty="0"/>
              <a:t>演示的测试图片和输出结果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└─output</a:t>
            </a:r>
          </a:p>
          <a:p>
            <a:r>
              <a:rPr lang="zh-CN" altLang="en-US" dirty="0"/>
              <a:t>├─</a:t>
            </a:r>
            <a:r>
              <a:rPr lang="zh-CN" altLang="en-US" dirty="0" smtClean="0">
                <a:solidFill>
                  <a:srgbClr val="FF0000"/>
                </a:solidFill>
              </a:rPr>
              <a:t>detectron（</a:t>
            </a:r>
            <a:r>
              <a:rPr lang="zh-CN" altLang="en-US" dirty="0">
                <a:solidFill>
                  <a:srgbClr val="FF0000"/>
                </a:solidFill>
              </a:rPr>
              <a:t>整个工程的核心目录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│  ├─core</a:t>
            </a:r>
          </a:p>
          <a:p>
            <a:r>
              <a:rPr lang="zh-CN" altLang="en-US" dirty="0"/>
              <a:t>│  ├─</a:t>
            </a:r>
            <a:r>
              <a:rPr lang="zh-CN" altLang="en-US" dirty="0" smtClean="0">
                <a:solidFill>
                  <a:srgbClr val="0000FF"/>
                </a:solidFill>
              </a:rPr>
              <a:t>datasets（</a:t>
            </a:r>
            <a:r>
              <a:rPr lang="zh-CN" altLang="en-US" dirty="0">
                <a:solidFill>
                  <a:srgbClr val="0000FF"/>
                </a:solidFill>
              </a:rPr>
              <a:t>主要涉及一些与数据集相关的文件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│  │  ├─</a:t>
            </a:r>
            <a:r>
              <a:rPr lang="zh-CN" altLang="en-US" dirty="0">
                <a:solidFill>
                  <a:srgbClr val="33CCFF"/>
                </a:solidFill>
              </a:rPr>
              <a:t>data</a:t>
            </a:r>
          </a:p>
          <a:p>
            <a:r>
              <a:rPr lang="zh-CN" altLang="en-US" dirty="0"/>
              <a:t>│  │  └─VOCdevkit-matlab-wrapper</a:t>
            </a:r>
          </a:p>
          <a:p>
            <a:r>
              <a:rPr lang="zh-CN" altLang="en-US" dirty="0"/>
              <a:t>│  ├─</a:t>
            </a:r>
            <a:r>
              <a:rPr lang="zh-CN" altLang="en-US" dirty="0" smtClean="0"/>
              <a:t>modeling（</a:t>
            </a:r>
            <a:r>
              <a:rPr lang="zh-CN" altLang="en-US" dirty="0"/>
              <a:t>存放模型定义的组成脚本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├─</a:t>
            </a:r>
            <a:r>
              <a:rPr lang="zh-CN" altLang="en-US" dirty="0" smtClean="0"/>
              <a:t>ops（一些</a:t>
            </a:r>
            <a:r>
              <a:rPr lang="zh-CN" altLang="en-US" dirty="0"/>
              <a:t>与生成和分配</a:t>
            </a:r>
            <a:r>
              <a:rPr lang="en-US" altLang="zh-CN" dirty="0"/>
              <a:t>proposal</a:t>
            </a:r>
            <a:r>
              <a:rPr lang="zh-CN" altLang="en-US" dirty="0"/>
              <a:t>相关的</a:t>
            </a:r>
            <a:r>
              <a:rPr lang="en-US" altLang="zh-CN" dirty="0" smtClean="0"/>
              <a:t>operators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├─roi_</a:t>
            </a:r>
            <a:r>
              <a:rPr lang="zh-CN" altLang="en-US" dirty="0" smtClean="0"/>
              <a:t>data（</a:t>
            </a:r>
            <a:r>
              <a:rPr lang="zh-CN" altLang="en-US" dirty="0"/>
              <a:t>涉及各种网络</a:t>
            </a:r>
            <a:r>
              <a:rPr lang="en-US" altLang="zh-CN" dirty="0" err="1"/>
              <a:t>minibatches</a:t>
            </a:r>
            <a:r>
              <a:rPr lang="zh-CN" altLang="en-US" dirty="0"/>
              <a:t>的构建，加载和通用帮助函数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├─tests</a:t>
            </a:r>
          </a:p>
          <a:p>
            <a:r>
              <a:rPr lang="zh-CN" altLang="en-US" dirty="0"/>
              <a:t>│  └─</a:t>
            </a:r>
            <a:r>
              <a:rPr lang="zh-CN" altLang="en-US" dirty="0" smtClean="0"/>
              <a:t>utils（</a:t>
            </a:r>
            <a:r>
              <a:rPr lang="zh-CN" altLang="en-US" dirty="0"/>
              <a:t>包含学习率等其它一些非核心函数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├─docker</a:t>
            </a:r>
          </a:p>
          <a:p>
            <a:r>
              <a:rPr lang="zh-CN" altLang="en-US" dirty="0"/>
              <a:t>├─projects</a:t>
            </a:r>
          </a:p>
          <a:p>
            <a:r>
              <a:rPr lang="zh-CN" altLang="en-US" dirty="0"/>
              <a:t>│  └─GN</a:t>
            </a:r>
          </a:p>
          <a:p>
            <a:r>
              <a:rPr lang="zh-CN" altLang="en-US" dirty="0"/>
              <a:t>└─</a:t>
            </a:r>
            <a:r>
              <a:rPr lang="zh-CN" altLang="en-US" dirty="0" smtClean="0">
                <a:solidFill>
                  <a:srgbClr val="FF0000"/>
                </a:solidFill>
              </a:rPr>
              <a:t>tools（</a:t>
            </a:r>
            <a:r>
              <a:rPr lang="zh-CN" altLang="en-US" dirty="0" smtClean="0"/>
              <a:t>使用</a:t>
            </a:r>
            <a:r>
              <a:rPr lang="en-US" altLang="zh-CN" dirty="0"/>
              <a:t>detectron</a:t>
            </a:r>
            <a:r>
              <a:rPr lang="zh-CN" altLang="en-US" dirty="0"/>
              <a:t>进行模型</a:t>
            </a:r>
            <a:r>
              <a:rPr lang="zh-CN" altLang="en-US" b="1" dirty="0">
                <a:solidFill>
                  <a:srgbClr val="FF0000"/>
                </a:solidFill>
              </a:rPr>
              <a:t>训练、测试、可视化</a:t>
            </a:r>
            <a:r>
              <a:rPr lang="zh-CN" altLang="en-US" dirty="0"/>
              <a:t>结果和</a:t>
            </a:r>
            <a:r>
              <a:rPr lang="zh-CN" altLang="en-US" b="1" dirty="0">
                <a:solidFill>
                  <a:srgbClr val="FF0000"/>
                </a:solidFill>
              </a:rPr>
              <a:t>简单</a:t>
            </a:r>
            <a:r>
              <a:rPr lang="zh-CN" altLang="en-US" b="1" dirty="0" smtClean="0">
                <a:solidFill>
                  <a:srgbClr val="FF0000"/>
                </a:solidFill>
              </a:rPr>
              <a:t>推理</a:t>
            </a:r>
            <a:r>
              <a:rPr lang="zh-CN" altLang="en-US" dirty="0" smtClean="0"/>
              <a:t>函数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8313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文件组织结构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71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tools</a:t>
            </a:r>
            <a:r>
              <a:rPr lang="zh-CN" altLang="en-US" dirty="0"/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144012" y="1049545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tools</a:t>
            </a:r>
            <a:r>
              <a:rPr lang="zh-CN" altLang="en-US" sz="2400" dirty="0" smtClean="0"/>
              <a:t>目录下</a:t>
            </a:r>
            <a:r>
              <a:rPr lang="zh-CN" altLang="en-US" sz="2400" dirty="0"/>
              <a:t>主要存放</a:t>
            </a:r>
            <a:r>
              <a:rPr lang="en-US" altLang="zh-CN" sz="2400" dirty="0"/>
              <a:t>detectron</a:t>
            </a:r>
            <a:r>
              <a:rPr lang="zh-CN" altLang="en-US" sz="2400" dirty="0"/>
              <a:t>中的一些拓展功能</a:t>
            </a:r>
            <a:r>
              <a:rPr lang="zh-CN" altLang="en-US" sz="2400" dirty="0" smtClean="0"/>
              <a:t>脚本。如：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train_net.py</a:t>
            </a:r>
            <a:r>
              <a:rPr lang="zh-CN" altLang="en-US" dirty="0"/>
              <a:t>：</a:t>
            </a:r>
            <a:r>
              <a:rPr lang="zh-CN" altLang="en-US" dirty="0" smtClean="0"/>
              <a:t>为</a:t>
            </a:r>
            <a:r>
              <a:rPr lang="zh-CN" altLang="en-US" dirty="0"/>
              <a:t>训练过程的启动</a:t>
            </a:r>
            <a:r>
              <a:rPr lang="zh-CN" altLang="en-US" dirty="0" smtClean="0"/>
              <a:t>文件，训练输出</a:t>
            </a:r>
            <a:r>
              <a:rPr lang="en-US" altLang="zh-CN" dirty="0" err="1" smtClean="0"/>
              <a:t>model_final.pkl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test_net.py</a:t>
            </a:r>
            <a:r>
              <a:rPr lang="zh-CN" altLang="en-US" dirty="0" smtClean="0"/>
              <a:t>：为</a:t>
            </a:r>
            <a:r>
              <a:rPr lang="zh-CN" altLang="en-US" dirty="0"/>
              <a:t>测试过程的启动</a:t>
            </a:r>
            <a:r>
              <a:rPr lang="zh-CN" altLang="en-US" dirty="0" smtClean="0"/>
              <a:t>文件，测试输出</a:t>
            </a:r>
            <a:r>
              <a:rPr lang="en-US" altLang="zh-CN" dirty="0" err="1" smtClean="0"/>
              <a:t>detection.pkl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visualize_results.py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test_net.py</a:t>
            </a:r>
            <a:r>
              <a:rPr lang="zh-CN" altLang="en-US" dirty="0" smtClean="0"/>
              <a:t>运行生成的</a:t>
            </a:r>
            <a:r>
              <a:rPr lang="en-US" altLang="zh-CN" dirty="0" err="1" smtClean="0"/>
              <a:t>detection.pkl</a:t>
            </a:r>
            <a:r>
              <a:rPr lang="zh-CN" altLang="en-US" dirty="0" smtClean="0"/>
              <a:t>可视化；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infer_simple.py</a:t>
            </a:r>
            <a:r>
              <a:rPr lang="zh-CN" altLang="en-US" dirty="0">
                <a:solidFill>
                  <a:srgbClr val="0000FF"/>
                </a:solidFill>
              </a:rPr>
              <a:t>：允许根据</a:t>
            </a:r>
            <a:r>
              <a:rPr lang="en-US" altLang="zh-CN" dirty="0">
                <a:solidFill>
                  <a:srgbClr val="0000FF"/>
                </a:solidFill>
              </a:rPr>
              <a:t>yaml</a:t>
            </a:r>
            <a:r>
              <a:rPr lang="zh-CN" altLang="en-US" dirty="0">
                <a:solidFill>
                  <a:srgbClr val="0000FF"/>
                </a:solidFill>
              </a:rPr>
              <a:t>配置文件及训练好的模型对图片进行推断</a:t>
            </a:r>
            <a:r>
              <a:rPr lang="zh-CN" altLang="en-US" dirty="0" smtClean="0">
                <a:solidFill>
                  <a:srgbClr val="0000FF"/>
                </a:solidFill>
              </a:rPr>
              <a:t>；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24838"/>
            <a:ext cx="4032448" cy="41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8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54" y="260648"/>
            <a:ext cx="7886700" cy="828096"/>
          </a:xfrm>
        </p:spPr>
        <p:txBody>
          <a:bodyPr/>
          <a:lstStyle/>
          <a:p>
            <a:r>
              <a:rPr lang="en-US" altLang="zh-CN" dirty="0"/>
              <a:t>configs</a:t>
            </a:r>
            <a:r>
              <a:rPr lang="zh-CN" altLang="en-US" dirty="0"/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216020" y="1232753"/>
            <a:ext cx="871296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configs</a:t>
            </a:r>
            <a:r>
              <a:rPr lang="zh-CN" altLang="en-US" sz="2000" dirty="0"/>
              <a:t>目录下全部存放的是模型训练的各种</a:t>
            </a:r>
            <a:r>
              <a:rPr lang="en-US" altLang="zh-CN" sz="2000" dirty="0"/>
              <a:t>yaml</a:t>
            </a:r>
            <a:r>
              <a:rPr lang="zh-CN" altLang="en-US" sz="2000" dirty="0"/>
              <a:t>配置文件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</a:t>
            </a:r>
            <a:r>
              <a:rPr lang="en-US" altLang="zh-CN" sz="2000" dirty="0"/>
              <a:t>detectron</a:t>
            </a:r>
            <a:r>
              <a:rPr lang="zh-CN" altLang="en-US" sz="2000" dirty="0"/>
              <a:t>框架中进行训练及测试时，不同的配置文件决定了不同的算法模型结构及训练、测试参数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官方</a:t>
            </a:r>
            <a:r>
              <a:rPr lang="zh-CN" altLang="en-US" sz="2000" dirty="0"/>
              <a:t>给出了大量的示例</a:t>
            </a:r>
            <a:r>
              <a:rPr lang="en-US" altLang="zh-CN" sz="2000" dirty="0"/>
              <a:t>yaml</a:t>
            </a:r>
            <a:r>
              <a:rPr lang="zh-CN" altLang="en-US" sz="2000" dirty="0"/>
              <a:t>配置，这些配置在公开数据集上跑出的效果优异。一般，我们可以针对自己实际情况进行修改。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3140968"/>
            <a:ext cx="6480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e2e_faster_rcnn_R-101-FPN_1x.yaml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e2e_faster_rcnn_R-101-FPN_2x.yaml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e2e_faster_rcnn_R-50-C4_1x.yaml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e2e_faster_rcnn_R-50-C4_2x.yaml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e2e_faster_rcnn_R-50-FPN_2x.yaml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e2e_faster_rcnn_X-101-32x8d-FPN_1x.yaml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e2e_faster_rcnn_X-101-32x8d-FPN_2x.yaml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e2e_faster_rcnn_X-101-64x4d-FPN_1x.yaml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e2e_faster_rcnn_X-101-64x4d-FPN_2x.</a:t>
            </a:r>
            <a:r>
              <a:rPr lang="zh-CN" altLang="en-US" dirty="0" smtClean="0">
                <a:solidFill>
                  <a:srgbClr val="0070C0"/>
                </a:solidFill>
              </a:rPr>
              <a:t>yaml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………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3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8554550" cy="49685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544" y="6334780"/>
            <a:ext cx="6481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D:\Detectron-master</a:t>
            </a:r>
            <a:r>
              <a:rPr lang="zh-CN" altLang="en-US" sz="2800" dirty="0">
                <a:solidFill>
                  <a:srgbClr val="FF0000"/>
                </a:solidFill>
              </a:rPr>
              <a:t>\detectron\datasets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93812" y="116632"/>
            <a:ext cx="8676456" cy="883260"/>
          </a:xfrm>
        </p:spPr>
        <p:txBody>
          <a:bodyPr/>
          <a:lstStyle/>
          <a:p>
            <a:r>
              <a:rPr lang="zh-CN" altLang="en-US" sz="4800" b="1" dirty="0" smtClean="0"/>
              <a:t>detectron</a:t>
            </a:r>
            <a:r>
              <a:rPr lang="en-US" altLang="zh-CN" sz="4800" b="1" dirty="0"/>
              <a:t>\</a:t>
            </a:r>
            <a:r>
              <a:rPr lang="zh-CN" altLang="en-US" sz="4800" b="1" dirty="0" smtClean="0"/>
              <a:t>datasets目录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7015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40656"/>
            <a:ext cx="7886700" cy="828096"/>
          </a:xfrm>
        </p:spPr>
        <p:txBody>
          <a:bodyPr/>
          <a:lstStyle/>
          <a:p>
            <a:r>
              <a:rPr lang="en-US" altLang="zh-CN" dirty="0" smtClean="0"/>
              <a:t>datasets</a:t>
            </a:r>
            <a:r>
              <a:rPr lang="zh-CN" altLang="en-US" dirty="0" smtClean="0"/>
              <a:t>组织形式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57352"/>
            <a:ext cx="7099989" cy="180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26948"/>
            <a:ext cx="7099989" cy="18722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957552"/>
            <a:ext cx="2795176" cy="18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6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entury Gothic"/>
        <a:ea typeface="幼圆"/>
        <a:cs typeface=""/>
      </a:majorFont>
      <a:minorFont>
        <a:latin typeface="Century Gothic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22965</TotalTime>
  <Pages>0</Pages>
  <Words>2611</Words>
  <Characters>0</Characters>
  <Application>Microsoft Office PowerPoint</Application>
  <DocSecurity>0</DocSecurity>
  <PresentationFormat>全屏显示(4:3)</PresentationFormat>
  <Lines>0</Lines>
  <Paragraphs>300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 Unicode MS</vt:lpstr>
      <vt:lpstr>GungsuhChe</vt:lpstr>
      <vt:lpstr>Meiryo</vt:lpstr>
      <vt:lpstr>华文行楷</vt:lpstr>
      <vt:lpstr>隶书</vt:lpstr>
      <vt:lpstr>宋体</vt:lpstr>
      <vt:lpstr>微软雅黑</vt:lpstr>
      <vt:lpstr>微软雅黑</vt:lpstr>
      <vt:lpstr>幼圆</vt:lpstr>
      <vt:lpstr>Arial</vt:lpstr>
      <vt:lpstr>Century Gothic</vt:lpstr>
      <vt:lpstr>DejaVu Sans Mono</vt:lpstr>
      <vt:lpstr>Edwardian Script ITC</vt:lpstr>
      <vt:lpstr>Verdana</vt:lpstr>
      <vt:lpstr>1_Office 主题</vt:lpstr>
      <vt:lpstr>PowerPoint 演示文稿</vt:lpstr>
      <vt:lpstr>Detectron议程</vt:lpstr>
      <vt:lpstr>Detectron 是什么？</vt:lpstr>
      <vt:lpstr>PowerPoint 演示文稿</vt:lpstr>
      <vt:lpstr> </vt:lpstr>
      <vt:lpstr>tools目录</vt:lpstr>
      <vt:lpstr>configs目录</vt:lpstr>
      <vt:lpstr>detectron\datasets目录</vt:lpstr>
      <vt:lpstr>datasets组织形式</vt:lpstr>
      <vt:lpstr>其他提升性能的算法</vt:lpstr>
      <vt:lpstr>Detectron使用流程</vt:lpstr>
      <vt:lpstr>Detectron详细使用流程</vt:lpstr>
      <vt:lpstr>PowerPoint 演示文稿</vt:lpstr>
      <vt:lpstr>PowerPoint 演示文稿</vt:lpstr>
      <vt:lpstr>使用远程服务器工具套件</vt:lpstr>
      <vt:lpstr>笔记整理</vt:lpstr>
      <vt:lpstr>香港中文大学-商汤联合实验室开源了基于 PyTorch 的检测库 ——mmdetection</vt:lpstr>
      <vt:lpstr>其他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王骥</dc:creator>
  <cp:lastModifiedBy>liuliu408@163.com</cp:lastModifiedBy>
  <cp:revision>4036</cp:revision>
  <cp:lastPrinted>2411-12-30T00:00:00Z</cp:lastPrinted>
  <dcterms:created xsi:type="dcterms:W3CDTF">2011-04-12T18:25:00Z</dcterms:created>
  <dcterms:modified xsi:type="dcterms:W3CDTF">2019-03-12T10:01:16Z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