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66" r:id="rId4"/>
    <p:sldId id="267" r:id="rId5"/>
    <p:sldId id="263" r:id="rId6"/>
    <p:sldId id="262" r:id="rId7"/>
    <p:sldId id="259" r:id="rId8"/>
    <p:sldId id="265" r:id="rId9"/>
    <p:sldId id="261" r:id="rId10"/>
    <p:sldId id="268" r:id="rId11"/>
    <p:sldId id="260" r:id="rId12"/>
  </p:sldIdLst>
  <p:sldSz cx="9144000" cy="6858000" type="screen4x3"/>
  <p:notesSz cx="6669088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411" autoAdjust="0"/>
  </p:normalViewPr>
  <p:slideViewPr>
    <p:cSldViewPr>
      <p:cViewPr varScale="1">
        <p:scale>
          <a:sx n="83" d="100"/>
          <a:sy n="83" d="100"/>
        </p:scale>
        <p:origin x="1183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858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D1B1D92-915C-41A5-897E-DCD6E6DE03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2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3218A81-8565-4737-AE2A-45319F18F7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777607" y="2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E2898-0B2E-4DD2-898E-090879AF2093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FF709D3-F8C3-4DF4-86B5-BCFFEA771D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6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728111-A1B6-4457-A151-38670CB816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777607" y="9428586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2F03E-2DFB-4157-ADAE-FBB2DB0AF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77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64DB847-A7C6-423F-B771-46A6092732E3}" type="datetimeFigureOut">
              <a:rPr lang="en-US"/>
              <a:pPr>
                <a:defRPr/>
              </a:pPr>
              <a:t>11/22/2019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7FC56A9-71FA-49A8-A49B-73E0C4B6E0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4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FC56A9-71FA-49A8-A49B-73E0C4B6E02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85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51520" y="1295400"/>
            <a:ext cx="8568952" cy="2057400"/>
          </a:xfrm>
          <a:prstGeom prst="roundRect">
            <a:avLst/>
          </a:prstGeom>
          <a:solidFill>
            <a:srgbClr val="3333B2"/>
          </a:solidFill>
          <a:ln>
            <a:solidFill>
              <a:srgbClr val="3333B2"/>
            </a:solidFill>
          </a:ln>
          <a:effectLst>
            <a:outerShdw blurRad="1143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71563" y="6488113"/>
            <a:ext cx="3500437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+mn-lt"/>
                <a:cs typeface="+mn-cs"/>
              </a:rPr>
              <a:t>Liu</a:t>
            </a:r>
            <a:r>
              <a:rPr lang="en-US" sz="1200" baseline="0" dirty="0">
                <a:solidFill>
                  <a:schemeClr val="bg1"/>
                </a:solidFill>
                <a:latin typeface="+mn-lt"/>
                <a:cs typeface="+mn-cs"/>
              </a:rPr>
              <a:t> </a:t>
            </a:r>
            <a:r>
              <a:rPr lang="en-US" sz="1200" baseline="0" dirty="0" err="1">
                <a:solidFill>
                  <a:schemeClr val="bg1"/>
                </a:solidFill>
                <a:latin typeface="+mn-lt"/>
                <a:cs typeface="+mn-cs"/>
              </a:rPr>
              <a:t>Liu</a:t>
            </a:r>
            <a:endParaRPr lang="en-US" sz="1200" baseline="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772400" cy="838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667000"/>
            <a:ext cx="6400800" cy="5334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71563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EBC47FD-A2A9-45DA-8F3E-EB45FB0B519A}" type="datetime1">
              <a:rPr lang="en-US" altLang="zh-CN" smtClean="0"/>
              <a:t>11/22/2019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4290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492875"/>
            <a:ext cx="11430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06CB4F1-E69D-4458-B775-B121381A0F5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2CCE3C-78B8-445B-BD29-44321B70B064}" type="datetime1">
              <a:rPr lang="en-US" altLang="zh-CN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EA575-3527-424C-A005-428A5216F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7C1400-C81D-4D2C-98CC-6759A9E9E3F8}" type="datetime1">
              <a:rPr lang="en-US" altLang="zh-CN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39EB02-20BD-4C4F-B59A-1CA3F89D91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71563" y="6488113"/>
            <a:ext cx="3500437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+mn-lt"/>
                <a:cs typeface="+mn-cs"/>
              </a:rPr>
              <a:t>Liu</a:t>
            </a:r>
            <a:r>
              <a:rPr lang="en-US" sz="1200" baseline="0" dirty="0">
                <a:solidFill>
                  <a:schemeClr val="bg1"/>
                </a:solidFill>
                <a:latin typeface="+mn-lt"/>
                <a:cs typeface="+mn-cs"/>
              </a:rPr>
              <a:t> </a:t>
            </a:r>
            <a:r>
              <a:rPr lang="en-US" sz="1200" baseline="0" dirty="0" err="1">
                <a:solidFill>
                  <a:schemeClr val="bg1"/>
                </a:solidFill>
                <a:latin typeface="+mn-lt"/>
                <a:cs typeface="+mn-cs"/>
              </a:rPr>
              <a:t>Liu</a:t>
            </a:r>
            <a:endParaRPr lang="en-US" sz="12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/>
            </a:lvl1pPr>
            <a:lvl2pPr>
              <a:buSzPct val="60000"/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71563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0E48F77-141B-4161-AF62-1E3110854301}" type="datetime1">
              <a:rPr lang="en-US" altLang="zh-CN" smtClean="0"/>
              <a:t>11/22/2019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BC7FEBF-A170-470C-A369-F0D066FB58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9E1CE7-8FE1-4194-B267-2029586F440D}" type="datetime1">
              <a:rPr lang="en-US" altLang="zh-CN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F2F621-4695-46C1-8607-7F4A48817B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71563" y="6488113"/>
            <a:ext cx="3500437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bg1"/>
                </a:solidFill>
                <a:latin typeface="+mn-lt"/>
                <a:cs typeface="+mn-cs"/>
              </a:rPr>
              <a:t>Vu Pham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2672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2672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9EA9CBB-5D0F-4BF9-82F3-2912D1D41723}" type="datetime1">
              <a:rPr lang="en-US" altLang="zh-CN" smtClean="0"/>
              <a:t>11/22/2019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A58546F-1E4E-426D-9940-5EB4B4A746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71563" y="6488113"/>
            <a:ext cx="3500437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bg1"/>
                </a:solidFill>
                <a:latin typeface="+mn-lt"/>
                <a:cs typeface="+mn-cs"/>
              </a:rPr>
              <a:t>Vu Pham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76400"/>
            <a:ext cx="4040188" cy="44497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906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76400"/>
            <a:ext cx="4041775" cy="44497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816CA83-AEAF-444C-ADDC-F07D8EAA3011}" type="datetime1">
              <a:rPr lang="en-US" altLang="zh-CN" smtClean="0"/>
              <a:t>11/22/2019</a:t>
            </a:fld>
            <a:endParaRPr lang="en-US" dirty="0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F25B14B-C98E-4C14-96E7-18DD3A29C1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066800" y="6477000"/>
            <a:ext cx="3505200" cy="381000"/>
          </a:xfrm>
        </p:spPr>
        <p:txBody>
          <a:bodyPr anchor="ctr">
            <a:normAutofit/>
          </a:bodyPr>
          <a:lstStyle>
            <a:lvl1pPr algn="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CE96155-B28B-44AC-87F5-D00712BAA3FF}" type="datetime1">
              <a:rPr lang="en-US" altLang="zh-CN" smtClean="0"/>
              <a:t>11/22/2019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F8ABFDA-DAF0-4496-8136-3108F5781C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066800" y="6477000"/>
            <a:ext cx="3505200" cy="381000"/>
          </a:xfrm>
        </p:spPr>
        <p:txBody>
          <a:bodyPr anchor="ctr">
            <a:normAutofit/>
          </a:bodyPr>
          <a:lstStyle>
            <a:lvl1pPr algn="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4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99F42D1-6EFA-4A3B-8651-BE8096A3606F}" type="datetime1">
              <a:rPr lang="en-US" altLang="zh-CN" smtClean="0"/>
              <a:t>11/22/2019</a:t>
            </a:fld>
            <a:endParaRPr 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7C05FB1-C35B-4870-BC50-C1BF2D042A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D27B87-3F8D-4205-BAB0-4A8E8D8F6061}" type="datetime1">
              <a:rPr lang="en-US" altLang="zh-CN" smtClean="0"/>
              <a:t>11/22/2019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02A947-F0B9-4AC8-B617-2CA04D3999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847BC-D456-435B-BD3A-565F33EE6B99}" type="datetime1">
              <a:rPr lang="en-US" altLang="zh-CN" smtClean="0"/>
              <a:t>11/22/2019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05516-340B-459A-81CA-6701DA508F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92FA837-19EB-4DA1-842C-B142A47DDA7B}" type="datetime1">
              <a:rPr lang="en-US" altLang="zh-CN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D6CB6DE-1033-4C2C-8280-139BC16F7C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66" r:id="rId3"/>
    <p:sldLayoutId id="2147483673" r:id="rId4"/>
    <p:sldLayoutId id="2147483674" r:id="rId5"/>
    <p:sldLayoutId id="2147483675" r:id="rId6"/>
    <p:sldLayoutId id="2147483676" r:id="rId7"/>
    <p:sldLayoutId id="2147483667" r:id="rId8"/>
    <p:sldLayoutId id="2147483668" r:id="rId9"/>
    <p:sldLayoutId id="2147483669" r:id="rId10"/>
    <p:sldLayoutId id="2147483670" r:id="rId11"/>
  </p:sldLayoutIdLst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5"/>
          <p:cNvSpPr>
            <a:spLocks noGrp="1"/>
          </p:cNvSpPr>
          <p:nvPr>
            <p:ph type="ctrTitle"/>
          </p:nvPr>
        </p:nvSpPr>
        <p:spPr>
          <a:xfrm>
            <a:off x="251520" y="1911265"/>
            <a:ext cx="8568952" cy="838200"/>
          </a:xfrm>
        </p:spPr>
        <p:txBody>
          <a:bodyPr/>
          <a:lstStyle/>
          <a:p>
            <a:r>
              <a:rPr lang="en-US" sz="4000" dirty="0"/>
              <a:t>Uncertainty </a:t>
            </a:r>
            <a:r>
              <a:rPr lang="en-US" altLang="zh-CN" sz="4000" dirty="0"/>
              <a:t>Estimation in</a:t>
            </a:r>
            <a:r>
              <a:rPr lang="en-US" sz="4000" dirty="0"/>
              <a:t> Prediction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C2EE9B-5D43-45D8-8532-EDB3A3BFC7A9}" type="datetime1">
              <a:rPr lang="en-US" altLang="zh-CN" smtClean="0"/>
              <a:t>11/22/2019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6CB4F1-E69D-4458-B775-B121381A0F5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20133" y="4077072"/>
            <a:ext cx="699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Liu </a:t>
            </a:r>
            <a:r>
              <a:rPr lang="en-US" dirty="0" err="1"/>
              <a:t>Liu</a:t>
            </a:r>
            <a:r>
              <a:rPr lang="en-US" dirty="0"/>
              <a:t>, UT Austin</a:t>
            </a: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F61826DE-4091-4045-B768-903CC4ECBC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D6A3264-B939-4227-B34E-D206B51CD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SGD iterates to construct confidence interval.</a:t>
            </a:r>
          </a:p>
          <a:p>
            <a:pPr lvl="1"/>
            <a:r>
              <a:rPr lang="en-US" i="1" dirty="0"/>
              <a:t>Statistical inference using SGD, AAAI 2018.</a:t>
            </a:r>
          </a:p>
          <a:p>
            <a:r>
              <a:rPr lang="en-US" dirty="0"/>
              <a:t>Deep Learning ensembles in one trajectory.</a:t>
            </a:r>
            <a:endParaRPr lang="en-US" b="1" dirty="0"/>
          </a:p>
          <a:p>
            <a:pPr lvl="1"/>
            <a:r>
              <a:rPr lang="en-US" i="1" dirty="0"/>
              <a:t>Snapshot Ensembles: Train 1, get M for free, </a:t>
            </a:r>
            <a:r>
              <a:rPr lang="en-US" i="1"/>
              <a:t>ICLR 2017.</a:t>
            </a:r>
            <a:endParaRPr lang="en-US" i="1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25BE559-F40D-47FB-8951-DB4E568A0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SGD inference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0D64DE-A887-4FAB-9572-1146C11B7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E48F77-141B-4161-AF62-1E3110854301}" type="datetime1">
              <a:rPr lang="en-US" altLang="zh-CN" smtClean="0"/>
              <a:t>11/22/2019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DA43F78-D699-4255-81A8-DBC84507A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70D5B70-1F02-4D30-8AA1-25CD43CB6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476" y="3717032"/>
            <a:ext cx="3133724" cy="271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924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AF2839E-3249-4E4C-9758-B8E6D21BB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Left: non-probabilistic regression.</a:t>
            </a:r>
          </a:p>
          <a:p>
            <a:r>
              <a:rPr lang="en-US" dirty="0"/>
              <a:t>Middle: single probabilistic regression.</a:t>
            </a:r>
          </a:p>
          <a:p>
            <a:r>
              <a:rPr lang="en-US" dirty="0"/>
              <a:t>Right: ensemble of 5 probabilistic regression.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2727A14-91CB-4EDD-B15E-8F88BE49C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</a:t>
            </a:r>
            <a:r>
              <a:rPr lang="en-US" dirty="0"/>
              <a:t>llustrative examples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C26739-ED5E-4902-A6BB-B48AFAC0A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E48F77-141B-4161-AF62-1E3110854301}" type="datetime1">
              <a:rPr lang="en-US" altLang="zh-CN" smtClean="0"/>
              <a:t>11/22/2019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B8304B-15A8-469A-B2B2-F4D5E6F0B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90EA922-3FA6-4BB8-A21D-26FA123C62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124"/>
          <a:stretch/>
        </p:blipFill>
        <p:spPr>
          <a:xfrm>
            <a:off x="0" y="747335"/>
            <a:ext cx="9144000" cy="268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3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F6495138-9BD8-491F-99EA-B8AD5147D1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a set of N observations X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 and Y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The function f has parameter W.</a:t>
                </a:r>
              </a:p>
              <a:p>
                <a:r>
                  <a:rPr lang="en-US" dirty="0"/>
                  <a:t>With a new data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we’re interested in a predictive distribution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To minimize the MSE, the best regression function is the conditional Expectation E(Y|X = x).</a:t>
                </a:r>
              </a:p>
              <a:p>
                <a:pPr lvl="1"/>
                <a:r>
                  <a:rPr lang="en-US" dirty="0"/>
                  <a:t>We’re interested in an output distribution rather than just point estimate.</a:t>
                </a: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F6495138-9BD8-491F-99EA-B8AD5147D1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46" r="-1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F01BB7D3-40B9-436F-8252-655245887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Uncertainty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D5F767-B196-47B9-A05E-92F579992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E48F77-141B-4161-AF62-1E3110854301}" type="datetime1">
              <a:rPr lang="en-US" altLang="zh-CN" smtClean="0"/>
              <a:t>11/22/2019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5C2F390-402F-4B83-98C3-EE4A877B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07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8E94A56-4DC9-4FBA-A59B-91EE30C1C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5D54F0A-E280-42F3-8464-8906DCB4A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regression example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A24496-F494-4E7F-8F6D-0B29CC67C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E48F77-141B-4161-AF62-1E3110854301}" type="datetime1">
              <a:rPr lang="en-US" altLang="zh-CN" smtClean="0"/>
              <a:t>11/22/2019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FF9D2C-A0D4-4FEA-BF90-BBFE43167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EEF364C-06E4-41B3-BBFE-EC1762B1B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52" y="1091620"/>
            <a:ext cx="7247448" cy="500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026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21648C5-FB19-40B3-ACDC-46BA92E0F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Beyond conditional Expectation, we look at the variance in a (homoscedastic) regression model </a:t>
            </a:r>
          </a:p>
          <a:p>
            <a:endParaRPr lang="en-US" dirty="0"/>
          </a:p>
          <a:p>
            <a:r>
              <a:rPr lang="en-US" dirty="0"/>
              <a:t>By law of total variance, we have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 that the above is not rigorous…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FF323C5-AED8-43E5-A5A5-696CB506E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Law of total variance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F542DE-069F-4726-9245-052C1EC8A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E48F77-141B-4161-AF62-1E3110854301}" type="datetime1">
              <a:rPr lang="en-US" altLang="zh-CN" smtClean="0"/>
              <a:t>11/22/2019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2282897-DEF7-495F-9F12-9B352A4F4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E073F0F-5ED8-4026-82A7-5551C7AD1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429000"/>
            <a:ext cx="7848872" cy="107492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507CB7F-9FBD-49FD-9A86-D05745B20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2133285"/>
            <a:ext cx="3410993" cy="62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65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4A8028E4-D6DA-4BDE-861B-F340707729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 Bayesian way:</a:t>
                </a:r>
              </a:p>
              <a:p>
                <a:pPr lvl="1"/>
                <a:r>
                  <a:rPr lang="en-US" dirty="0"/>
                  <a:t>Given observations, we have posterior distribution.</a:t>
                </a:r>
              </a:p>
              <a:p>
                <a:pPr lvl="1"/>
                <a:r>
                  <a:rPr lang="en-US" dirty="0"/>
                  <a:t>With a new data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, we marginalize out the posterior distribution.</a:t>
                </a:r>
              </a:p>
              <a:p>
                <a:r>
                  <a:rPr lang="en-US" dirty="0"/>
                  <a:t>A Frequentist way:</a:t>
                </a:r>
              </a:p>
              <a:p>
                <a:pPr lvl="1"/>
                <a:r>
                  <a:rPr lang="en-US" dirty="0"/>
                  <a:t>Suppose we have a true W, the randomness comes from the observations. </a:t>
                </a:r>
              </a:p>
              <a:p>
                <a:pPr lvl="1"/>
                <a:r>
                  <a:rPr lang="en-US" dirty="0"/>
                  <a:t>Calculate the confidence interval.</a:t>
                </a: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4A8028E4-D6DA-4BDE-861B-F340707729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r="-73" b="-6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741D4C2F-24E1-460B-86F2-03D29498D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Where’s the randomness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C08262-BC1A-43B9-A601-C709611F3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E48F77-141B-4161-AF62-1E3110854301}" type="datetime1">
              <a:rPr lang="en-US" altLang="zh-CN" smtClean="0"/>
              <a:t>11/22/2019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B77F12-8900-4555-B5DD-A5AD4F635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83DD6C0-2E2A-4F98-AA69-017BF00F9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80728"/>
            <a:ext cx="7848872" cy="107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60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BFAB24F-637C-444E-B7B2-5E6FBB993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61925"/>
            <a:ext cx="8655496" cy="505936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The first term is the model uncertainty.</a:t>
            </a:r>
          </a:p>
          <a:p>
            <a:pPr lvl="1"/>
            <a:r>
              <a:rPr lang="en-US" dirty="0"/>
              <a:t>Aka, epistemic uncertainty.</a:t>
            </a:r>
          </a:p>
          <a:p>
            <a:pPr lvl="1"/>
            <a:r>
              <a:rPr lang="en-US" dirty="0"/>
              <a:t>Multiple possible parameters given the observation.</a:t>
            </a:r>
          </a:p>
          <a:p>
            <a:pPr lvl="1"/>
            <a:r>
              <a:rPr lang="en-US" dirty="0"/>
              <a:t>Vanishes in the limit of infinite data.</a:t>
            </a:r>
          </a:p>
          <a:p>
            <a:r>
              <a:rPr lang="en-US" dirty="0"/>
              <a:t>The second term is the inherent noise.</a:t>
            </a:r>
          </a:p>
          <a:p>
            <a:pPr lvl="1"/>
            <a:r>
              <a:rPr lang="en-US" dirty="0"/>
              <a:t>Aka, aleatoric uncertainty.</a:t>
            </a:r>
          </a:p>
          <a:p>
            <a:pPr lvl="1"/>
            <a:r>
              <a:rPr lang="en-US" dirty="0"/>
              <a:t>Similar to boundary condition in classification.</a:t>
            </a:r>
          </a:p>
          <a:p>
            <a:pPr lvl="1"/>
            <a:r>
              <a:rPr lang="en-US" dirty="0"/>
              <a:t>This is irreducible, even in the limit of infinite data.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84AB760-886C-412F-8D48-9E5CF7409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Dive into the decomposition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51EA23-68B9-4E1C-990B-A65F30A2C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E48F77-141B-4161-AF62-1E3110854301}" type="datetime1">
              <a:rPr lang="en-US" altLang="zh-CN" smtClean="0"/>
              <a:t>11/22/2019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CC5B3F-7C8A-4E92-8FDD-B096F607F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6809CE6-25B0-466A-8764-2BF5EE137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80728"/>
            <a:ext cx="7848872" cy="107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18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6755CC75-F9DF-420D-8641-CCFCD3AFCA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Parametrize a distribution</a:t>
                </a:r>
              </a:p>
              <a:p>
                <a:pPr lvl="1"/>
                <a:r>
                  <a:rPr lang="en-US" dirty="0"/>
                  <a:t>Classification: SoftMax parametrizes discrete distribution.</a:t>
                </a:r>
              </a:p>
              <a:p>
                <a:pPr lvl="1"/>
                <a:r>
                  <a:rPr lang="en-US" dirty="0"/>
                  <a:t>Regression: Gaussian with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&amp; 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Non-parametric approach</a:t>
                </a:r>
              </a:p>
              <a:p>
                <a:pPr lvl="1"/>
                <a:r>
                  <a:rPr lang="en-US" dirty="0"/>
                  <a:t>Resampling methods, such as Jackknife.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6755CC75-F9DF-420D-8641-CCFCD3AFCA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566" r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89588BD1-38F4-4ADC-8AE5-6AC071D43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the Inherent Noise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D0A2FA-986A-4A01-B0C2-00358B5CC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E48F77-141B-4161-AF62-1E3110854301}" type="datetime1">
              <a:rPr lang="en-US" altLang="zh-CN" smtClean="0"/>
              <a:t>11/22/2019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D696BB-7105-4843-AE85-4884D425C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85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7947B99-B0B7-4D41-8D90-4A3D4BEA7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5F59FFF-815C-4EEE-AC58-7A262063D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the Inherent Noise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E1122A-9D01-4156-9066-C5D3B9A5F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E48F77-141B-4161-AF62-1E3110854301}" type="datetime1">
              <a:rPr lang="en-US" altLang="zh-CN" smtClean="0"/>
              <a:t>11/22/2019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C07B5C-B8D2-4169-9C71-BBBE43726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5536AFC-A992-44F9-AB4A-210765A943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23" b="3178"/>
          <a:stretch/>
        </p:blipFill>
        <p:spPr>
          <a:xfrm>
            <a:off x="1475656" y="1011502"/>
            <a:ext cx="5790856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957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07AA717-5806-4EC0-831B-B8E39859D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Sample Approximations</a:t>
            </a:r>
          </a:p>
          <a:p>
            <a:pPr lvl="1"/>
            <a:r>
              <a:rPr lang="en-US" dirty="0"/>
              <a:t>Under some regularity conditions, MLE is asymptotically normal.</a:t>
            </a:r>
          </a:p>
          <a:p>
            <a:r>
              <a:rPr lang="en-US" dirty="0"/>
              <a:t>Bootstrap Confidence Interval</a:t>
            </a:r>
          </a:p>
          <a:p>
            <a:pPr lvl="1"/>
            <a:r>
              <a:rPr lang="en-US" dirty="0"/>
              <a:t>Draw a bootstrap sample, and estimate.</a:t>
            </a:r>
          </a:p>
          <a:p>
            <a:pPr lvl="1"/>
            <a:r>
              <a:rPr lang="en-US" dirty="0"/>
              <a:t>Repeat the previous step, B times.</a:t>
            </a:r>
          </a:p>
          <a:p>
            <a:r>
              <a:rPr lang="en-US" dirty="0"/>
              <a:t>For Deep NN, train an ensemble of M networks with random initialization…</a:t>
            </a:r>
          </a:p>
          <a:p>
            <a:pPr lvl="1"/>
            <a:r>
              <a:rPr lang="en-US" i="1" dirty="0"/>
              <a:t>Simple and scalable predictive uncertainty estimation using deep ensembles, NIPS 17.</a:t>
            </a:r>
          </a:p>
          <a:p>
            <a:endParaRPr 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EB92680-8053-4DA0-ABEA-341B45C76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the Model Uncertainty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433784-B22C-4AA0-BE7E-AAF4054F4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E48F77-141B-4161-AF62-1E3110854301}" type="datetime1">
              <a:rPr lang="en-US" altLang="zh-CN" smtClean="0"/>
              <a:t>11/22/2019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0E2425-B1D8-4F13-BD3B-28334A111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83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Matrix_Completion_083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503</TotalTime>
  <Words>433</Words>
  <Application>Microsoft Office PowerPoint</Application>
  <PresentationFormat>全屏显示(4:3)</PresentationFormat>
  <Paragraphs>96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Arial</vt:lpstr>
      <vt:lpstr>Calibri</vt:lpstr>
      <vt:lpstr>Cambria Math</vt:lpstr>
      <vt:lpstr>Matrix_Completion_0830</vt:lpstr>
      <vt:lpstr>Uncertainty Estimation in Prediction</vt:lpstr>
      <vt:lpstr>Predictive Uncertainty</vt:lpstr>
      <vt:lpstr>A regression example</vt:lpstr>
      <vt:lpstr>Law of total variance</vt:lpstr>
      <vt:lpstr>Where’s the randomness</vt:lpstr>
      <vt:lpstr>Dive into the decomposition</vt:lpstr>
      <vt:lpstr>Dealing with the Inherent Noise</vt:lpstr>
      <vt:lpstr>Dealing with the Inherent Noise</vt:lpstr>
      <vt:lpstr>Dealing with the Model Uncertainty</vt:lpstr>
      <vt:lpstr>SGD inference</vt:lpstr>
      <vt:lpstr>Illustrative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Uncertainty Estimation</dc:title>
  <dc:creator>Liu Liu</dc:creator>
  <cp:lastModifiedBy>Liu Liu</cp:lastModifiedBy>
  <cp:revision>20</cp:revision>
  <cp:lastPrinted>2019-11-22T06:47:54Z</cp:lastPrinted>
  <dcterms:created xsi:type="dcterms:W3CDTF">2019-11-14T20:32:00Z</dcterms:created>
  <dcterms:modified xsi:type="dcterms:W3CDTF">2019-11-22T07:01:02Z</dcterms:modified>
</cp:coreProperties>
</file>