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80"/>
  </p:notesMasterIdLst>
  <p:handoutMasterIdLst>
    <p:handoutMasterId r:id="rId81"/>
  </p:handoutMasterIdLst>
  <p:sldIdLst>
    <p:sldId id="256" r:id="rId2"/>
    <p:sldId id="435" r:id="rId3"/>
    <p:sldId id="307" r:id="rId4"/>
    <p:sldId id="310" r:id="rId5"/>
    <p:sldId id="316" r:id="rId6"/>
    <p:sldId id="438" r:id="rId7"/>
    <p:sldId id="481" r:id="rId8"/>
    <p:sldId id="439" r:id="rId9"/>
    <p:sldId id="482" r:id="rId10"/>
    <p:sldId id="483" r:id="rId11"/>
    <p:sldId id="484" r:id="rId12"/>
    <p:sldId id="326" r:id="rId13"/>
    <p:sldId id="485" r:id="rId14"/>
    <p:sldId id="486" r:id="rId15"/>
    <p:sldId id="436" r:id="rId16"/>
    <p:sldId id="321" r:id="rId17"/>
    <p:sldId id="469" r:id="rId18"/>
    <p:sldId id="330" r:id="rId19"/>
    <p:sldId id="487" r:id="rId20"/>
    <p:sldId id="332" r:id="rId21"/>
    <p:sldId id="333" r:id="rId22"/>
    <p:sldId id="451" r:id="rId23"/>
    <p:sldId id="450" r:id="rId24"/>
    <p:sldId id="335" r:id="rId25"/>
    <p:sldId id="336" r:id="rId26"/>
    <p:sldId id="488" r:id="rId27"/>
    <p:sldId id="489" r:id="rId28"/>
    <p:sldId id="490" r:id="rId29"/>
    <p:sldId id="491" r:id="rId30"/>
    <p:sldId id="344" r:id="rId31"/>
    <p:sldId id="342" r:id="rId32"/>
    <p:sldId id="492" r:id="rId33"/>
    <p:sldId id="343" r:id="rId34"/>
    <p:sldId id="390" r:id="rId35"/>
    <p:sldId id="345" r:id="rId36"/>
    <p:sldId id="346" r:id="rId37"/>
    <p:sldId id="349" r:id="rId38"/>
    <p:sldId id="391" r:id="rId39"/>
    <p:sldId id="468" r:id="rId40"/>
    <p:sldId id="350" r:id="rId41"/>
    <p:sldId id="467" r:id="rId42"/>
    <p:sldId id="455" r:id="rId43"/>
    <p:sldId id="453" r:id="rId44"/>
    <p:sldId id="466" r:id="rId45"/>
    <p:sldId id="479" r:id="rId46"/>
    <p:sldId id="505" r:id="rId47"/>
    <p:sldId id="402" r:id="rId48"/>
    <p:sldId id="404" r:id="rId49"/>
    <p:sldId id="406" r:id="rId50"/>
    <p:sldId id="408" r:id="rId51"/>
    <p:sldId id="409" r:id="rId52"/>
    <p:sldId id="452" r:id="rId53"/>
    <p:sldId id="411" r:id="rId54"/>
    <p:sldId id="493" r:id="rId55"/>
    <p:sldId id="413" r:id="rId56"/>
    <p:sldId id="415" r:id="rId57"/>
    <p:sldId id="416" r:id="rId58"/>
    <p:sldId id="494" r:id="rId59"/>
    <p:sldId id="419" r:id="rId60"/>
    <p:sldId id="420" r:id="rId61"/>
    <p:sldId id="421" r:id="rId62"/>
    <p:sldId id="422" r:id="rId63"/>
    <p:sldId id="423" r:id="rId64"/>
    <p:sldId id="454" r:id="rId65"/>
    <p:sldId id="495" r:id="rId66"/>
    <p:sldId id="377" r:id="rId67"/>
    <p:sldId id="496" r:id="rId68"/>
    <p:sldId id="497" r:id="rId69"/>
    <p:sldId id="498" r:id="rId70"/>
    <p:sldId id="499" r:id="rId71"/>
    <p:sldId id="500" r:id="rId72"/>
    <p:sldId id="503" r:id="rId73"/>
    <p:sldId id="504" r:id="rId74"/>
    <p:sldId id="506" r:id="rId75"/>
    <p:sldId id="507" r:id="rId76"/>
    <p:sldId id="501" r:id="rId77"/>
    <p:sldId id="502" r:id="rId78"/>
    <p:sldId id="371" r:id="rId79"/>
  </p:sldIdLst>
  <p:sldSz cx="9145588" cy="6858000"/>
  <p:notesSz cx="6934200" cy="9398000"/>
  <p:custDataLst>
    <p:tags r:id="rId8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1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0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800000"/>
    <a:srgbClr val="990033"/>
    <a:srgbClr val="FFCCFF"/>
    <a:srgbClr val="CCECFF"/>
    <a:srgbClr val="CCCCFF"/>
    <a:srgbClr val="CC99FF"/>
    <a:srgbClr val="FF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4" autoAdjust="0"/>
    <p:restoredTop sz="94719" autoAdjust="0"/>
  </p:normalViewPr>
  <p:slideViewPr>
    <p:cSldViewPr>
      <p:cViewPr varScale="1">
        <p:scale>
          <a:sx n="108" d="100"/>
          <a:sy n="108" d="100"/>
        </p:scale>
        <p:origin x="1713" y="42"/>
      </p:cViewPr>
      <p:guideLst>
        <p:guide orient="horz" pos="4032"/>
        <p:guide pos="1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36"/>
    </p:cViewPr>
  </p:sorterViewPr>
  <p:notesViewPr>
    <p:cSldViewPr>
      <p:cViewPr varScale="1">
        <p:scale>
          <a:sx n="58" d="100"/>
          <a:sy n="58" d="100"/>
        </p:scale>
        <p:origin x="-1794" y="-78"/>
      </p:cViewPr>
      <p:guideLst>
        <p:guide orient="horz" pos="2960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gs" Target="tags/tag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86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AC2B7919-215A-481B-9CFD-2F1FB8B720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21097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909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79500" y="685800"/>
            <a:ext cx="4775200" cy="3581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95800"/>
            <a:ext cx="5105400" cy="419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09DF67C-2DB2-4A2F-8362-47B35BCD32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90437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135E396-8EEA-48C9-96F6-6CB9E305BF2F}" type="slidenum">
              <a:rPr lang="zh-CN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685800"/>
            <a:ext cx="4775200" cy="3581400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0993E9E-3E1D-4C7F-8B1D-6FBAA1C9BF9B}" type="slidenum">
              <a:rPr lang="zh-CN" altLang="en-US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685800"/>
            <a:ext cx="4775200" cy="3581400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772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BF64B3A-4176-42BC-9E35-B9DF260208FD}" type="slidenum">
              <a:rPr lang="zh-CN" altLang="en-US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zh-CN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685800"/>
            <a:ext cx="4775200" cy="358140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fld id="{B3EC9B09-B9D6-4860-9052-56F24353ACAB}" type="slidenum">
              <a:rPr lang="zh-CN" altLang="en-US" smtClean="0"/>
              <a:pPr/>
              <a:t>17</a:t>
            </a:fld>
            <a:endParaRPr lang="en-US" altLang="zh-CN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B48DC00-76AB-456B-A122-B4E238D7DDB9}" type="slidenum">
              <a:rPr lang="zh-CN" altLang="en-US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zh-CN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685800"/>
            <a:ext cx="4775200" cy="358140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B48DC00-76AB-456B-A122-B4E238D7DDB9}" type="slidenum">
              <a:rPr lang="zh-CN" altLang="en-US" smtClean="0"/>
              <a:pPr eaLnBrk="1" hangingPunct="1">
                <a:spcBef>
                  <a:spcPct val="0"/>
                </a:spcBef>
              </a:pPr>
              <a:t>19</a:t>
            </a:fld>
            <a:endParaRPr lang="en-US" altLang="zh-CN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685800"/>
            <a:ext cx="4775200" cy="358140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48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8BCD63A-B277-46B4-B9FB-196A70596B29}" type="slidenum">
              <a:rPr lang="zh-CN" altLang="en-US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zh-CN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685800"/>
            <a:ext cx="4775200" cy="3581400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161C864-8601-4B65-B95E-8DC382C0D3B7}" type="slidenum">
              <a:rPr lang="zh-CN" altLang="en-US" smtClean="0"/>
              <a:pPr eaLnBrk="1" hangingPunct="1">
                <a:spcBef>
                  <a:spcPct val="0"/>
                </a:spcBef>
              </a:pPr>
              <a:t>21</a:t>
            </a:fld>
            <a:endParaRPr lang="en-US" altLang="zh-CN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685800"/>
            <a:ext cx="4775200" cy="358140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2EC06CA-495D-4827-8E2D-C10B9A96B17E}" type="slidenum">
              <a:rPr lang="zh-CN" altLang="en-US" smtClean="0"/>
              <a:pPr eaLnBrk="1" hangingPunct="1">
                <a:spcBef>
                  <a:spcPct val="0"/>
                </a:spcBef>
              </a:pPr>
              <a:t>23</a:t>
            </a:fld>
            <a:endParaRPr lang="en-US" altLang="zh-CN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7F5DD24-3AF7-44FB-A05D-C5043E72586E}" type="slidenum">
              <a:rPr lang="zh-CN" altLang="en-US" smtClean="0"/>
              <a:pPr eaLnBrk="1" hangingPunct="1">
                <a:spcBef>
                  <a:spcPct val="0"/>
                </a:spcBef>
              </a:pPr>
              <a:t>24</a:t>
            </a:fld>
            <a:endParaRPr lang="en-US" altLang="zh-CN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685800"/>
            <a:ext cx="4775200" cy="3581400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14825B9-2C1F-442D-8172-E8D43470C7EB}" type="slidenum">
              <a:rPr lang="zh-CN" altLang="en-US" smtClean="0"/>
              <a:pPr eaLnBrk="1" hangingPunct="1">
                <a:spcBef>
                  <a:spcPct val="0"/>
                </a:spcBef>
              </a:pPr>
              <a:t>25</a:t>
            </a:fld>
            <a:endParaRPr lang="en-US" altLang="zh-CN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685800"/>
            <a:ext cx="4775200" cy="358140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1EEA7D8-E8A6-49F8-A7F4-0F03C686603A}" type="slidenum">
              <a:rPr lang="zh-CN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685800"/>
            <a:ext cx="4775200" cy="358140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14825B9-2C1F-442D-8172-E8D43470C7EB}" type="slidenum">
              <a:rPr lang="zh-CN" altLang="en-US" smtClean="0"/>
              <a:pPr eaLnBrk="1" hangingPunct="1">
                <a:spcBef>
                  <a:spcPct val="0"/>
                </a:spcBef>
              </a:pPr>
              <a:t>26</a:t>
            </a:fld>
            <a:endParaRPr lang="en-US" altLang="zh-CN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685800"/>
            <a:ext cx="4775200" cy="358140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714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14825B9-2C1F-442D-8172-E8D43470C7EB}" type="slidenum">
              <a:rPr lang="zh-CN" altLang="en-US" smtClean="0"/>
              <a:pPr eaLnBrk="1" hangingPunct="1">
                <a:spcBef>
                  <a:spcPct val="0"/>
                </a:spcBef>
              </a:pPr>
              <a:t>27</a:t>
            </a:fld>
            <a:endParaRPr lang="en-US" altLang="zh-CN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685800"/>
            <a:ext cx="4775200" cy="358140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7803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14825B9-2C1F-442D-8172-E8D43470C7EB}" type="slidenum">
              <a:rPr lang="zh-CN" altLang="en-US" smtClean="0"/>
              <a:pPr eaLnBrk="1" hangingPunct="1">
                <a:spcBef>
                  <a:spcPct val="0"/>
                </a:spcBef>
              </a:pPr>
              <a:t>28</a:t>
            </a:fld>
            <a:endParaRPr lang="en-US" altLang="zh-CN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685800"/>
            <a:ext cx="4775200" cy="358140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2882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2A26CE-9E3D-4D1B-B28A-346DA12FD72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685800"/>
            <a:ext cx="4775200" cy="3581400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6303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92A26CE-9E3D-4D1B-B28A-346DA12FD72B}" type="slidenum">
              <a:rPr lang="zh-CN" altLang="en-US" smtClean="0"/>
              <a:pPr eaLnBrk="1" hangingPunct="1">
                <a:spcBef>
                  <a:spcPct val="0"/>
                </a:spcBef>
              </a:pPr>
              <a:t>30</a:t>
            </a:fld>
            <a:endParaRPr lang="en-US" altLang="zh-CN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685800"/>
            <a:ext cx="4775200" cy="3581400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CF90B260-29FB-4DC1-A4A1-828139FE54BA}" type="slidenum">
              <a:rPr lang="zh-CN" altLang="en-US" smtClean="0"/>
              <a:pPr eaLnBrk="1" hangingPunct="1">
                <a:spcBef>
                  <a:spcPct val="0"/>
                </a:spcBef>
              </a:pPr>
              <a:t>31</a:t>
            </a:fld>
            <a:endParaRPr lang="en-US" altLang="zh-CN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685800"/>
            <a:ext cx="4775200" cy="3581400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8F1D181-2D08-4A2F-9722-1BC9220DBE1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685800"/>
            <a:ext cx="4775200" cy="3581400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5016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8F1D181-2D08-4A2F-9722-1BC9220DBE1C}" type="slidenum">
              <a:rPr lang="zh-CN" altLang="en-US" smtClean="0"/>
              <a:pPr eaLnBrk="1" hangingPunct="1">
                <a:spcBef>
                  <a:spcPct val="0"/>
                </a:spcBef>
              </a:pPr>
              <a:t>33</a:t>
            </a:fld>
            <a:endParaRPr lang="en-US" altLang="zh-CN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685800"/>
            <a:ext cx="4775200" cy="3581400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173E18F-E675-4AC8-9D05-B675F612C024}" type="slidenum">
              <a:rPr lang="zh-CN" altLang="en-US" smtClean="0"/>
              <a:pPr eaLnBrk="1" hangingPunct="1">
                <a:spcBef>
                  <a:spcPct val="0"/>
                </a:spcBef>
              </a:pPr>
              <a:t>34</a:t>
            </a:fld>
            <a:endParaRPr lang="en-US" altLang="zh-CN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685800"/>
            <a:ext cx="4775200" cy="3581400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0E40921B-C33E-40EC-A8C9-5B0FCB92D60F}" type="slidenum">
              <a:rPr lang="zh-CN" altLang="en-US" smtClean="0"/>
              <a:pPr eaLnBrk="1" hangingPunct="1">
                <a:spcBef>
                  <a:spcPct val="0"/>
                </a:spcBef>
              </a:pPr>
              <a:t>35</a:t>
            </a:fld>
            <a:endParaRPr lang="en-US" altLang="zh-CN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685800"/>
            <a:ext cx="4775200" cy="3581400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D41B38C-09FE-47F0-A810-961CF60CAB10}" type="slidenum">
              <a:rPr lang="zh-CN" altLang="en-US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685800"/>
            <a:ext cx="4775200" cy="35814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A3FB506-6673-43A4-9C80-AD2BCC09C446}" type="slidenum">
              <a:rPr lang="zh-CN" altLang="en-US" smtClean="0"/>
              <a:pPr eaLnBrk="1" hangingPunct="1">
                <a:spcBef>
                  <a:spcPct val="0"/>
                </a:spcBef>
              </a:pPr>
              <a:t>36</a:t>
            </a:fld>
            <a:endParaRPr lang="en-US" altLang="zh-CN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685800"/>
            <a:ext cx="4775200" cy="3581400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FD4574C-0186-4263-90B5-32717678D14B}" type="slidenum">
              <a:rPr lang="zh-CN" altLang="en-US" smtClean="0"/>
              <a:pPr eaLnBrk="1" hangingPunct="1">
                <a:spcBef>
                  <a:spcPct val="0"/>
                </a:spcBef>
              </a:pPr>
              <a:t>37</a:t>
            </a:fld>
            <a:endParaRPr lang="en-US" altLang="zh-CN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685800"/>
            <a:ext cx="4775200" cy="3581400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571D2C0-EEF1-4E1B-A26C-23EB0962FBD4}" type="slidenum">
              <a:rPr lang="zh-CN" altLang="en-US" smtClean="0"/>
              <a:pPr eaLnBrk="1" hangingPunct="1">
                <a:spcBef>
                  <a:spcPct val="0"/>
                </a:spcBef>
              </a:pPr>
              <a:t>40</a:t>
            </a:fld>
            <a:endParaRPr lang="en-US" altLang="zh-CN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685800"/>
            <a:ext cx="4775200" cy="3581400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9F5EA7F-8771-4BB4-A1C7-84B1DD0D7F8E}" type="slidenum">
              <a:rPr lang="zh-CN" altLang="en-US" smtClean="0"/>
              <a:pPr eaLnBrk="1" hangingPunct="1">
                <a:spcBef>
                  <a:spcPct val="0"/>
                </a:spcBef>
              </a:pPr>
              <a:t>41</a:t>
            </a:fld>
            <a:endParaRPr lang="en-US" altLang="zh-CN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685800"/>
            <a:ext cx="4775200" cy="3581400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35E3A6A-B76B-458E-B55E-1F9A9821CCC9}" type="slidenum">
              <a:rPr lang="zh-CN" altLang="en-US" smtClean="0"/>
              <a:pPr eaLnBrk="1" hangingPunct="1">
                <a:spcBef>
                  <a:spcPct val="0"/>
                </a:spcBef>
              </a:pPr>
              <a:t>44</a:t>
            </a:fld>
            <a:endParaRPr lang="en-US" altLang="zh-CN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685800"/>
            <a:ext cx="4775200" cy="3581400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ACD706B-9CFA-4A55-9242-D3DB4BE34705}" type="slidenum">
              <a:rPr lang="zh-CN" altLang="en-US" smtClean="0"/>
              <a:pPr eaLnBrk="1" hangingPunct="1">
                <a:spcBef>
                  <a:spcPct val="0"/>
                </a:spcBef>
              </a:pPr>
              <a:t>48</a:t>
            </a:fld>
            <a:endParaRPr lang="en-US" altLang="zh-CN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685800"/>
            <a:ext cx="4775200" cy="3581400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2EC71D3C-AB8B-4B20-A79F-83F4CC1927C1}" type="slidenum">
              <a:rPr lang="zh-CN" altLang="en-US" smtClean="0"/>
              <a:pPr eaLnBrk="1" hangingPunct="1">
                <a:spcBef>
                  <a:spcPct val="0"/>
                </a:spcBef>
              </a:pPr>
              <a:t>49</a:t>
            </a:fld>
            <a:endParaRPr lang="en-US" altLang="zh-CN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685800"/>
            <a:ext cx="4775200" cy="3581400"/>
          </a:xfr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0E446DF-7C23-4BAC-A680-536241803139}" type="slidenum">
              <a:rPr lang="zh-CN" altLang="en-US" smtClean="0"/>
              <a:pPr eaLnBrk="1" hangingPunct="1">
                <a:spcBef>
                  <a:spcPct val="0"/>
                </a:spcBef>
              </a:pPr>
              <a:t>50</a:t>
            </a:fld>
            <a:endParaRPr lang="en-US" altLang="zh-CN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685800"/>
            <a:ext cx="4775200" cy="358140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022DAE7-8B22-488A-B025-5A4F5A6925DB}" type="slidenum">
              <a:rPr lang="zh-CN" altLang="en-US" smtClean="0"/>
              <a:pPr eaLnBrk="1" hangingPunct="1">
                <a:spcBef>
                  <a:spcPct val="0"/>
                </a:spcBef>
              </a:pPr>
              <a:t>51</a:t>
            </a:fld>
            <a:endParaRPr lang="en-US" altLang="zh-CN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685800"/>
            <a:ext cx="4775200" cy="3581400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C5C7424-C39E-4B8C-9004-AA53FF471055}" type="slidenum">
              <a:rPr lang="zh-CN" altLang="en-US" smtClean="0"/>
              <a:pPr eaLnBrk="1" hangingPunct="1">
                <a:spcBef>
                  <a:spcPct val="0"/>
                </a:spcBef>
              </a:pPr>
              <a:t>53</a:t>
            </a:fld>
            <a:endParaRPr lang="en-US" altLang="zh-CN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685800"/>
            <a:ext cx="4775200" cy="3581400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8E0444A-2066-45E5-9BBC-D227B13CE01E}" type="slidenum">
              <a:rPr lang="zh-CN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685800"/>
            <a:ext cx="4775200" cy="3581400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C5C7424-C39E-4B8C-9004-AA53FF471055}" type="slidenum">
              <a:rPr lang="zh-CN" altLang="en-US" smtClean="0"/>
              <a:pPr eaLnBrk="1" hangingPunct="1">
                <a:spcBef>
                  <a:spcPct val="0"/>
                </a:spcBef>
              </a:pPr>
              <a:t>54</a:t>
            </a:fld>
            <a:endParaRPr lang="en-US" altLang="zh-CN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685800"/>
            <a:ext cx="4775200" cy="3581400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823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5058ADA-8755-4C8E-A629-DDA022DD81EB}" type="slidenum">
              <a:rPr lang="zh-CN" altLang="en-US" smtClean="0"/>
              <a:pPr eaLnBrk="1" hangingPunct="1">
                <a:spcBef>
                  <a:spcPct val="0"/>
                </a:spcBef>
              </a:pPr>
              <a:t>55</a:t>
            </a:fld>
            <a:endParaRPr lang="en-US" altLang="zh-CN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685800"/>
            <a:ext cx="4775200" cy="3581400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A4941AD-6F1E-409C-B722-6D2A80F3FC69}" type="slidenum">
              <a:rPr lang="zh-CN" altLang="en-US" smtClean="0"/>
              <a:pPr eaLnBrk="1" hangingPunct="1">
                <a:spcBef>
                  <a:spcPct val="0"/>
                </a:spcBef>
              </a:pPr>
              <a:t>56</a:t>
            </a:fld>
            <a:endParaRPr lang="en-US" altLang="zh-CN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685800"/>
            <a:ext cx="4775200" cy="3581400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39142BE-BA73-4FE9-8EC5-86C009F71E4D}" type="slidenum">
              <a:rPr lang="zh-CN" altLang="en-US" smtClean="0"/>
              <a:pPr eaLnBrk="1" hangingPunct="1">
                <a:spcBef>
                  <a:spcPct val="0"/>
                </a:spcBef>
              </a:pPr>
              <a:t>66</a:t>
            </a:fld>
            <a:endParaRPr lang="en-US" altLang="zh-CN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685800"/>
            <a:ext cx="4775200" cy="3581400"/>
          </a:xfrm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86EAD40-DD88-494A-989C-C69096E721A8}" type="slidenum">
              <a:rPr lang="zh-CN" altLang="en-US" smtClean="0"/>
              <a:pPr eaLnBrk="1" hangingPunct="1">
                <a:spcBef>
                  <a:spcPct val="0"/>
                </a:spcBef>
              </a:pPr>
              <a:t>78</a:t>
            </a:fld>
            <a:endParaRPr lang="en-US" altLang="zh-CN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685800"/>
            <a:ext cx="4775200" cy="3581400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F75523-8260-49E0-BEBB-49C58D85B86A}" type="slidenum">
              <a:rPr lang="zh-CN" altLang="en-US" smtClean="0"/>
              <a:pPr/>
              <a:t>6</a:t>
            </a:fld>
            <a:endParaRPr lang="en-US" altLang="zh-CN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685800"/>
            <a:ext cx="4775200" cy="35814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0993E9E-3E1D-4C7F-8B1D-6FBAA1C9BF9B}" type="slidenum">
              <a:rPr lang="zh-CN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zh-CN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685800"/>
            <a:ext cx="4775200" cy="3581400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476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0993E9E-3E1D-4C7F-8B1D-6FBAA1C9BF9B}" type="slidenum">
              <a:rPr lang="zh-CN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zh-CN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685800"/>
            <a:ext cx="4775200" cy="3581400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092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0993E9E-3E1D-4C7F-8B1D-6FBAA1C9BF9B}" type="slidenum">
              <a:rPr lang="zh-CN" altLang="en-US" smtClean="0"/>
              <a:pPr eaLnBrk="1" hangingPunct="1">
                <a:spcBef>
                  <a:spcPct val="0"/>
                </a:spcBef>
              </a:pPr>
              <a:t>12</a:t>
            </a:fld>
            <a:endParaRPr lang="en-US" altLang="zh-CN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685800"/>
            <a:ext cx="4775200" cy="3581400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0993E9E-3E1D-4C7F-8B1D-6FBAA1C9BF9B}" type="slidenum">
              <a:rPr lang="zh-CN" altLang="en-US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zh-CN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9500" y="685800"/>
            <a:ext cx="4775200" cy="3581400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025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2"/>
            <a:ext cx="9010628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5156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773" y="1676400"/>
            <a:ext cx="777375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156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839" y="3886200"/>
            <a:ext cx="6401912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772" y="6248400"/>
            <a:ext cx="1905331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596" y="6248400"/>
            <a:ext cx="2896103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9191" y="6248400"/>
            <a:ext cx="1905331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8FE7F6D-9CFC-4DD5-AFC2-108EF96853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3873417"/>
      </p:ext>
    </p:extLst>
  </p:cSld>
  <p:clrMapOvr>
    <a:masterClrMapping/>
  </p:clrMapOvr>
  <p:transition spd="med">
    <p:blind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220BB-8C14-470D-8ACC-6049018499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2170806"/>
      </p:ext>
    </p:extLst>
  </p:cSld>
  <p:clrMapOvr>
    <a:masterClrMapping/>
  </p:clrMapOvr>
  <p:transition spd="med">
    <p:blind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5266" y="214314"/>
            <a:ext cx="1951377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1138" y="214314"/>
            <a:ext cx="570170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7C654-3B57-4779-B4B3-631201EEFF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0464276"/>
      </p:ext>
    </p:extLst>
  </p:cSld>
  <p:clrMapOvr>
    <a:masterClrMapping/>
  </p:clrMapOvr>
  <p:transition spd="med"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38" y="260649"/>
            <a:ext cx="7670865" cy="720080"/>
          </a:xfrm>
        </p:spPr>
        <p:txBody>
          <a:bodyPr/>
          <a:lstStyle>
            <a:lvl1pPr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38" y="1268760"/>
            <a:ext cx="8280920" cy="4464496"/>
          </a:xfrm>
        </p:spPr>
        <p:txBody>
          <a:bodyPr/>
          <a:lstStyle>
            <a:lvl1pPr algn="just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defRPr>
            </a:lvl1pPr>
            <a:lvl2pPr algn="just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defRPr sz="2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defRPr>
            </a:lvl2pPr>
            <a:lvl3pPr algn="just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defRPr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1226" y="6356176"/>
            <a:ext cx="648072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315A7-EC70-48DC-821F-85108E169C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cxnSp>
        <p:nvCxnSpPr>
          <p:cNvPr id="8" name="直接连接符 7"/>
          <p:cNvCxnSpPr/>
          <p:nvPr userDrawn="1"/>
        </p:nvCxnSpPr>
        <p:spPr bwMode="auto">
          <a:xfrm>
            <a:off x="108298" y="1052736"/>
            <a:ext cx="9037290" cy="0"/>
          </a:xfrm>
          <a:prstGeom prst="line">
            <a:avLst/>
          </a:prstGeom>
          <a:solidFill>
            <a:schemeClr val="accent1"/>
          </a:solidFill>
          <a:ln w="3810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824210212"/>
      </p:ext>
    </p:extLst>
  </p:cSld>
  <p:clrMapOvr>
    <a:masterClrMapping/>
  </p:clrMapOvr>
  <p:transition spd="med">
    <p:blind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39" y="4406902"/>
            <a:ext cx="77737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39" y="2906713"/>
            <a:ext cx="77737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2A441-27D3-4030-A5FD-D83ADDB06D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6751146"/>
      </p:ext>
    </p:extLst>
  </p:cSld>
  <p:clrMapOvr>
    <a:masterClrMapping/>
  </p:clrMapOvr>
  <p:transition spd="med">
    <p:blind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894" y="2017714"/>
            <a:ext cx="381066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981" y="2017714"/>
            <a:ext cx="381066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B425A6-DA58-428E-88C7-C0298DABDE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2948694"/>
      </p:ext>
    </p:extLst>
  </p:cSld>
  <p:clrMapOvr>
    <a:masterClrMapping/>
  </p:clrMapOvr>
  <p:transition spd="med">
    <p:blind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80" y="274639"/>
            <a:ext cx="823102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79" y="1535113"/>
            <a:ext cx="40408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79" y="2174876"/>
            <a:ext cx="40408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832" y="1535113"/>
            <a:ext cx="404247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832" y="2174876"/>
            <a:ext cx="404247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553C9-A142-45AA-95F4-D4B02792A7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092219"/>
      </p:ext>
    </p:extLst>
  </p:cSld>
  <p:clrMapOvr>
    <a:masterClrMapping/>
  </p:clrMapOvr>
  <p:transition spd="med">
    <p:blind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611DB-3F0F-4185-9E67-87D1E847E9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1768754"/>
      </p:ext>
    </p:extLst>
  </p:cSld>
  <p:clrMapOvr>
    <a:masterClrMapping/>
  </p:clrMapOvr>
  <p:transition spd="med">
    <p:blind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4D87B-19F9-4685-8E16-8C527A1108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1529626"/>
      </p:ext>
    </p:extLst>
  </p:cSld>
  <p:clrMapOvr>
    <a:masterClrMapping/>
  </p:clrMapOvr>
  <p:transition spd="med">
    <p:blind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81" y="273050"/>
            <a:ext cx="3008835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671" y="273051"/>
            <a:ext cx="51126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81" y="1435101"/>
            <a:ext cx="30088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0553D-543F-46ED-81CD-9634EEEEE7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7149027"/>
      </p:ext>
    </p:extLst>
  </p:cSld>
  <p:clrMapOvr>
    <a:masterClrMapping/>
  </p:clrMapOvr>
  <p:transition spd="med">
    <p:blind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599" y="4800600"/>
            <a:ext cx="5487353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599" y="612776"/>
            <a:ext cx="548735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599" y="5367338"/>
            <a:ext cx="548735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E9935-E34F-447C-96AC-246B6364BF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340876"/>
      </p:ext>
    </p:extLst>
  </p:cSld>
  <p:clrMapOvr>
    <a:masterClrMapping/>
  </p:clrMapOvr>
  <p:transition spd="med">
    <p:blind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86" y="1098552"/>
            <a:ext cx="438226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240" y="1098552"/>
            <a:ext cx="328670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433" y="1520827"/>
            <a:ext cx="422348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383" y="1520827"/>
            <a:ext cx="368364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22" y="1447802"/>
            <a:ext cx="560485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132" y="990602"/>
            <a:ext cx="31756" cy="1052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91" y="1781175"/>
            <a:ext cx="8227854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1140" y="214314"/>
            <a:ext cx="7794390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894" y="2017714"/>
            <a:ext cx="77737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053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252" y="6243638"/>
            <a:ext cx="190533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54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8235" y="6243638"/>
            <a:ext cx="28961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54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3373" y="6243638"/>
            <a:ext cx="190533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5772483-B812-40B4-AE4F-675C325F42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aphicFrame>
        <p:nvGraphicFramePr>
          <p:cNvPr id="1038" name="Object 14">
            <a:hlinkClick r:id="" action="ppaction://hlinkshowjump?jump=endshow"/>
          </p:cNvPr>
          <p:cNvGraphicFramePr>
            <a:graphicFrameLocks noChangeAspect="1"/>
          </p:cNvGraphicFramePr>
          <p:nvPr userDrawn="1"/>
        </p:nvGraphicFramePr>
        <p:xfrm>
          <a:off x="7719766" y="115889"/>
          <a:ext cx="1174954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" name="剪辑" r:id="rId14" imgW="4603090" imgH="3652114" progId="MS_ClipArt_Gallery.2">
                  <p:embed/>
                </p:oleObj>
              </mc:Choice>
              <mc:Fallback>
                <p:oleObj name="剪辑" r:id="rId14" imgW="4603090" imgH="3652114" progId="MS_ClipArt_Gallery.2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9766" y="115889"/>
                        <a:ext cx="1174954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ransition spd="med">
    <p:blinds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00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0033"/>
          </a:solidFill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0033"/>
          </a:solidFill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0033"/>
          </a:solidFill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0033"/>
          </a:solidFill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990033"/>
          </a:solidFill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990033"/>
          </a:solidFill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990033"/>
          </a:solidFill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990033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15000"/>
        </a:spcBef>
        <a:spcAft>
          <a:spcPct val="5000"/>
        </a:spcAft>
        <a:buClr>
          <a:schemeClr val="folHlink"/>
        </a:buClr>
        <a:buSzPct val="60000"/>
        <a:buFont typeface="Wingdings" pitchFamily="2" charset="2"/>
        <a:buChar char="n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15000"/>
        </a:spcBef>
        <a:spcAft>
          <a:spcPct val="5000"/>
        </a:spcAft>
        <a:buClr>
          <a:schemeClr val="hlink"/>
        </a:buClr>
        <a:buSzPct val="5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0000"/>
        </a:lnSpc>
        <a:spcBef>
          <a:spcPct val="15000"/>
        </a:spcBef>
        <a:spcAft>
          <a:spcPct val="5000"/>
        </a:spcAft>
        <a:buClr>
          <a:schemeClr val="folHlink"/>
        </a:buClr>
        <a:buSzPct val="50000"/>
        <a:buFont typeface="Wingdings" pitchFamily="2" charset="2"/>
        <a:buChar char="n"/>
        <a:defRPr sz="2000" b="1">
          <a:solidFill>
            <a:srgbClr val="FF0000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28851" y="1770065"/>
            <a:ext cx="7216440" cy="2016125"/>
          </a:xfrm>
          <a:noFill/>
        </p:spPr>
        <p:txBody>
          <a:bodyPr lIns="92075" tIns="46038" rIns="92075" bIns="46038"/>
          <a:lstStyle/>
          <a:p>
            <a:pPr algn="ctr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zh-C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zh-CN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行楷" panose="02010800040101010101" pitchFamily="2" charset="-122"/>
              </a:rPr>
              <a:t>4</a:t>
            </a:r>
            <a:r>
              <a:rPr lang="zh-CN" alt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章</a:t>
            </a:r>
            <a:br>
              <a: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汇编语言程序设计</a:t>
            </a:r>
            <a:endParaRPr lang="zh-CN" altLang="zh-C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076" name="Object 15"/>
          <p:cNvGraphicFramePr>
            <a:graphicFrameLocks noChangeAspect="1"/>
          </p:cNvGraphicFramePr>
          <p:nvPr/>
        </p:nvGraphicFramePr>
        <p:xfrm>
          <a:off x="6178036" y="4762500"/>
          <a:ext cx="1752904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剪辑" r:id="rId4" imgW="4755794" imgH="4828032" progId="MS_ClipArt_Gallery.2">
                  <p:embed/>
                </p:oleObj>
              </mc:Choice>
              <mc:Fallback>
                <p:oleObj name="剪辑" r:id="rId4" imgW="4755794" imgH="4828032" progId="MS_ClipArt_Gallery.2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036" y="4762500"/>
                        <a:ext cx="1752904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blinds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09B7C6E-4511-4880-AD6B-515B7BBA7791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10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606" y="214313"/>
            <a:ext cx="7670865" cy="838423"/>
          </a:xfrm>
        </p:spPr>
        <p:txBody>
          <a:bodyPr/>
          <a:lstStyle/>
          <a:p>
            <a:pPr eaLnBrk="1" hangingPunct="1"/>
            <a:r>
              <a:rPr lang="zh-CN" altLang="en-US" dirty="0"/>
              <a:t>运算符</a:t>
            </a:r>
          </a:p>
        </p:txBody>
      </p:sp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540346" y="1412776"/>
            <a:ext cx="8065776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804863" indent="-269875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</a:pP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算术运算符：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+-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*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等</a:t>
            </a:r>
            <a:endParaRPr kumimoji="1"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</a:pP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逻辑运算符：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AND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OR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NOT</a:t>
            </a:r>
            <a:r>
              <a:rPr kumimoji="1"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kumimoji="1"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XOR</a:t>
            </a: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</a:pP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关系运算符：</a:t>
            </a:r>
            <a:endParaRPr kumimoji="1"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</a:pP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取值运算符：</a:t>
            </a:r>
            <a:endParaRPr kumimoji="1"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</a:pP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属性运算符：</a:t>
            </a:r>
            <a:endParaRPr kumimoji="1"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</a:pP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其他运算符：</a:t>
            </a:r>
          </a:p>
        </p:txBody>
      </p:sp>
    </p:spTree>
    <p:extLst>
      <p:ext uri="{BB962C8B-B14F-4D97-AF65-F5344CB8AC3E}">
        <p14:creationId xmlns:p14="http://schemas.microsoft.com/office/powerpoint/2010/main" val="1856242846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8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8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8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3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09B7C6E-4511-4880-AD6B-515B7BBA7791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11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606" y="214313"/>
            <a:ext cx="7670865" cy="838423"/>
          </a:xfrm>
        </p:spPr>
        <p:txBody>
          <a:bodyPr/>
          <a:lstStyle/>
          <a:p>
            <a:pPr eaLnBrk="1" hangingPunct="1"/>
            <a:r>
              <a:rPr lang="zh-CN" altLang="en-US" dirty="0"/>
              <a:t>运算符</a:t>
            </a:r>
          </a:p>
        </p:txBody>
      </p:sp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288164" y="1196752"/>
            <a:ext cx="8857424" cy="307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804863" indent="-269875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</a:pP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关系运算符：</a:t>
            </a:r>
            <a:endParaRPr kumimoji="1"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60000"/>
            </a:pPr>
            <a:r>
              <a:rPr kumimoji="1"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EQ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（等于）、</a:t>
            </a:r>
            <a:r>
              <a:rPr kumimoji="1"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NE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（不等于）、</a:t>
            </a:r>
            <a:r>
              <a:rPr kumimoji="1"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LT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（小于）、</a:t>
            </a:r>
            <a:r>
              <a:rPr kumimoji="1"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GT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（大于）、</a:t>
            </a:r>
            <a:r>
              <a:rPr kumimoji="1"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LE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（小于等于）、</a:t>
            </a:r>
            <a:r>
              <a:rPr kumimoji="1"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GE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（大于等于）</a:t>
            </a:r>
            <a:endParaRPr kumimoji="1"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60000"/>
            </a:pP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参与运算的必须是两个数值或同一段中的两个存储单元地址；</a:t>
            </a:r>
            <a:endParaRPr kumimoji="1"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60000"/>
            </a:pP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当关系不成立（假），结果为</a:t>
            </a:r>
            <a:r>
              <a:rPr kumimoji="1"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；当关系成立（真），结果为</a:t>
            </a:r>
            <a:r>
              <a:rPr kumimoji="1"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DFBDD6D9-80F0-4F74-86BC-6E6365AD7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38" y="4581128"/>
            <a:ext cx="8677250" cy="148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804863" indent="-269875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</a:pP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例子：</a:t>
            </a:r>
            <a:endParaRPr kumimoji="1"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60000"/>
            </a:pPr>
            <a:r>
              <a:rPr kumimoji="1"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MOV AX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kumimoji="1"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4 EQ 3		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；汇编成 </a:t>
            </a:r>
            <a:r>
              <a:rPr kumimoji="1"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MOV AX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kumimoji="1"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</a:p>
          <a:p>
            <a:pPr lvl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60000"/>
            </a:pPr>
            <a:r>
              <a:rPr kumimoji="1"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MOV AX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kumimoji="1"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4 NE 3		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；汇编成 </a:t>
            </a:r>
            <a:r>
              <a:rPr kumimoji="1"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MOV AX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kumimoji="1"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FFFFH</a:t>
            </a:r>
          </a:p>
        </p:txBody>
      </p:sp>
    </p:spTree>
    <p:extLst>
      <p:ext uri="{BB962C8B-B14F-4D97-AF65-F5344CB8AC3E}">
        <p14:creationId xmlns:p14="http://schemas.microsoft.com/office/powerpoint/2010/main" val="3900798512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8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83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09B7C6E-4511-4880-AD6B-515B7BBA7791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12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606" y="214313"/>
            <a:ext cx="7670865" cy="838423"/>
          </a:xfrm>
        </p:spPr>
        <p:txBody>
          <a:bodyPr/>
          <a:lstStyle/>
          <a:p>
            <a:pPr eaLnBrk="1" hangingPunct="1"/>
            <a:r>
              <a:rPr lang="zh-CN" altLang="en-US" dirty="0"/>
              <a:t>运算符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3423989" y="2420888"/>
            <a:ext cx="4628366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取得其后变量或标号的偏移地址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取得其后变量或标号的段地址</a:t>
            </a:r>
            <a:endParaRPr kumimoji="1"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8309" name="AutoShape 5"/>
          <p:cNvSpPr>
            <a:spLocks/>
          </p:cNvSpPr>
          <p:nvPr/>
        </p:nvSpPr>
        <p:spPr bwMode="auto">
          <a:xfrm>
            <a:off x="1259851" y="2652665"/>
            <a:ext cx="166717" cy="792163"/>
          </a:xfrm>
          <a:prstGeom prst="leftBrace">
            <a:avLst>
              <a:gd name="adj1" fmla="val 3960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98312" name="Text Box 8"/>
          <p:cNvSpPr txBox="1">
            <a:spLocks noChangeArrowheads="1"/>
          </p:cNvSpPr>
          <p:nvPr/>
        </p:nvSpPr>
        <p:spPr bwMode="auto">
          <a:xfrm>
            <a:off x="540346" y="1412776"/>
            <a:ext cx="8065776" cy="1003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804863" indent="-269875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</a:pP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取值运算符：</a:t>
            </a:r>
            <a:endParaRPr kumimoji="1"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SzPct val="60000"/>
            </a:pP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获取变量的属性值，用于分析存储器操作数的属性</a:t>
            </a:r>
          </a:p>
        </p:txBody>
      </p:sp>
      <p:sp>
        <p:nvSpPr>
          <p:cNvPr id="98313" name="Text Box 9"/>
          <p:cNvSpPr txBox="1">
            <a:spLocks noChangeArrowheads="1"/>
          </p:cNvSpPr>
          <p:nvPr/>
        </p:nvSpPr>
        <p:spPr bwMode="auto">
          <a:xfrm>
            <a:off x="1426569" y="2447877"/>
            <a:ext cx="18005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chemeClr val="tx1"/>
                </a:solidFill>
                <a:ea typeface="宋体" pitchFamily="2" charset="-122"/>
              </a:rPr>
              <a:t>OFFSET</a:t>
            </a:r>
            <a:endParaRPr kumimoji="1" lang="zh-CN" altLang="en-US" sz="24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1455149" y="3084464"/>
            <a:ext cx="9367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ea typeface="宋体" pitchFamily="2" charset="-122"/>
              </a:rPr>
              <a:t>SEG</a:t>
            </a:r>
            <a:endParaRPr kumimoji="1" lang="zh-CN" altLang="en-US" sz="240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98315" name="Line 11"/>
          <p:cNvSpPr>
            <a:spLocks noChangeShapeType="1"/>
          </p:cNvSpPr>
          <p:nvPr/>
        </p:nvSpPr>
        <p:spPr bwMode="auto">
          <a:xfrm>
            <a:off x="2793643" y="2736801"/>
            <a:ext cx="647812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16" name="Line 12"/>
          <p:cNvSpPr>
            <a:spLocks noChangeShapeType="1"/>
          </p:cNvSpPr>
          <p:nvPr/>
        </p:nvSpPr>
        <p:spPr bwMode="auto">
          <a:xfrm>
            <a:off x="2479263" y="3343226"/>
            <a:ext cx="935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39EDB678-D15E-46D3-BB19-DEE1DDD42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9429" y="3676769"/>
            <a:ext cx="6507741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1" lang="en-US" altLang="zh-CN" sz="2400" dirty="0">
                <a:solidFill>
                  <a:schemeClr val="tx1"/>
                </a:solidFill>
                <a:ea typeface="宋体" pitchFamily="2" charset="-122"/>
              </a:rPr>
              <a:t>MOV SI, OFFSET DATA1	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chemeClr val="tx1"/>
                </a:solidFill>
                <a:ea typeface="宋体" pitchFamily="2" charset="-122"/>
              </a:rPr>
              <a:t>	 ;</a:t>
            </a:r>
            <a:r>
              <a:rPr kumimoji="1" lang="zh-CN" altLang="en-US" sz="2400" dirty="0">
                <a:solidFill>
                  <a:schemeClr val="tx1"/>
                </a:solidFill>
                <a:ea typeface="宋体" pitchFamily="2" charset="-122"/>
              </a:rPr>
              <a:t>将变量</a:t>
            </a:r>
            <a:r>
              <a:rPr kumimoji="1" lang="en-US" altLang="zh-CN" sz="2400" dirty="0">
                <a:solidFill>
                  <a:schemeClr val="tx1"/>
                </a:solidFill>
                <a:ea typeface="宋体" pitchFamily="2" charset="-122"/>
              </a:rPr>
              <a:t>DATA1</a:t>
            </a:r>
            <a:r>
              <a:rPr kumimoji="1" lang="zh-CN" altLang="en-US" sz="2400" dirty="0">
                <a:solidFill>
                  <a:schemeClr val="tx1"/>
                </a:solidFill>
                <a:ea typeface="宋体" pitchFamily="2" charset="-122"/>
              </a:rPr>
              <a:t>的偏移地址送</a:t>
            </a:r>
            <a:r>
              <a:rPr kumimoji="1" lang="en-US" altLang="zh-CN" sz="2400" dirty="0">
                <a:solidFill>
                  <a:schemeClr val="tx1"/>
                </a:solidFill>
                <a:ea typeface="宋体" pitchFamily="2" charset="-122"/>
              </a:rPr>
              <a:t>SI</a:t>
            </a:r>
          </a:p>
          <a:p>
            <a:pPr marL="342900" indent="-342900"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1" lang="en-US" altLang="zh-CN" sz="2400" dirty="0">
                <a:solidFill>
                  <a:schemeClr val="tx1"/>
                </a:solidFill>
                <a:ea typeface="宋体" pitchFamily="2" charset="-122"/>
              </a:rPr>
              <a:t>MOV AX, SEG DATA</a:t>
            </a: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2400" dirty="0">
                <a:solidFill>
                  <a:schemeClr val="tx1"/>
                </a:solidFill>
                <a:ea typeface="宋体" pitchFamily="2" charset="-122"/>
              </a:rPr>
              <a:t>	;</a:t>
            </a:r>
            <a:r>
              <a:rPr kumimoji="1" lang="zh-CN" altLang="en-US" sz="2400" dirty="0">
                <a:solidFill>
                  <a:schemeClr val="tx1"/>
                </a:solidFill>
                <a:ea typeface="宋体" pitchFamily="2" charset="-122"/>
              </a:rPr>
              <a:t>将变量</a:t>
            </a:r>
            <a:r>
              <a:rPr kumimoji="1" lang="en-US" altLang="zh-CN" sz="2400" dirty="0">
                <a:solidFill>
                  <a:schemeClr val="tx1"/>
                </a:solidFill>
                <a:ea typeface="宋体" pitchFamily="2" charset="-122"/>
              </a:rPr>
              <a:t>DATA1</a:t>
            </a:r>
            <a:r>
              <a:rPr kumimoji="1" lang="zh-CN" altLang="en-US" sz="2400" dirty="0">
                <a:solidFill>
                  <a:schemeClr val="tx1"/>
                </a:solidFill>
                <a:ea typeface="宋体" pitchFamily="2" charset="-122"/>
              </a:rPr>
              <a:t>的段地址送</a:t>
            </a:r>
            <a:r>
              <a:rPr kumimoji="1" lang="en-US" altLang="zh-CN" sz="2400" dirty="0">
                <a:solidFill>
                  <a:schemeClr val="tx1"/>
                </a:solidFill>
                <a:ea typeface="宋体" pitchFamily="2" charset="-122"/>
              </a:rPr>
              <a:t>AX</a:t>
            </a:r>
            <a:endParaRPr kumimoji="1" lang="zh-CN" altLang="en-US" sz="2400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83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8" grpId="0"/>
      <p:bldP spid="98309" grpId="0" animBg="1"/>
      <p:bldP spid="98313" grpId="0"/>
      <p:bldP spid="98314" grpId="0"/>
      <p:bldP spid="98315" grpId="0" animBg="1"/>
      <p:bldP spid="98316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09B7C6E-4511-4880-AD6B-515B7BBA7791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13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606" y="214313"/>
            <a:ext cx="7670865" cy="838423"/>
          </a:xfrm>
        </p:spPr>
        <p:txBody>
          <a:bodyPr/>
          <a:lstStyle/>
          <a:p>
            <a:pPr eaLnBrk="1" hangingPunct="1"/>
            <a:r>
              <a:rPr lang="zh-CN" altLang="en-US" dirty="0"/>
              <a:t>运算符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756370" y="1124744"/>
            <a:ext cx="8136904" cy="560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</a:pP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属性运算符：</a:t>
            </a:r>
            <a:r>
              <a:rPr kumimoji="1"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PTR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</a:pP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用来指定位于其后的存储器操作数的类型</a:t>
            </a:r>
            <a:endParaRPr kumimoji="1"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</a:pP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例子：</a:t>
            </a:r>
            <a:endParaRPr kumimoji="1"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lvl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</a:pPr>
            <a:r>
              <a:rPr kumimoji="1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MOV  AL</a:t>
            </a:r>
            <a:r>
              <a:rPr kumimoji="1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，</a:t>
            </a:r>
            <a:r>
              <a:rPr kumimoji="1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BYTR  </a:t>
            </a:r>
            <a:r>
              <a:rPr kumimoji="1"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PTR</a:t>
            </a:r>
            <a:r>
              <a:rPr kumimoji="1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[SI]</a:t>
            </a:r>
          </a:p>
          <a:p>
            <a:pPr marL="457200" lvl="1" inden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kumimoji="1"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		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；将</a:t>
            </a:r>
            <a:r>
              <a:rPr kumimoji="1"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SI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指向的一个字节数送</a:t>
            </a:r>
            <a:r>
              <a:rPr kumimoji="1"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AL</a:t>
            </a:r>
          </a:p>
          <a:p>
            <a:pPr lvl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</a:pPr>
            <a:r>
              <a:rPr kumimoji="1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CALL  DWORD  </a:t>
            </a:r>
            <a:r>
              <a:rPr kumimoji="1"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PTR</a:t>
            </a:r>
            <a:r>
              <a:rPr kumimoji="1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[BX]</a:t>
            </a:r>
          </a:p>
          <a:p>
            <a:pPr marL="457200" lvl="1" inden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kumimoji="1"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		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；说明存储器操作数为</a:t>
            </a:r>
            <a:r>
              <a:rPr kumimoji="1"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4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字节，即远过程调用</a:t>
            </a:r>
            <a:endParaRPr kumimoji="1" lang="en-US" altLang="zh-C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  <a:p>
            <a:pPr lvl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</a:pPr>
            <a:r>
              <a:rPr kumimoji="1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假设</a:t>
            </a:r>
            <a:r>
              <a:rPr kumimoji="1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VAR</a:t>
            </a:r>
            <a:r>
              <a:rPr kumimoji="1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定义为字</a:t>
            </a:r>
            <a:endParaRPr kumimoji="1" lang="en-US" altLang="zh-C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  <a:p>
            <a:pPr lvl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</a:pPr>
            <a:r>
              <a:rPr kumimoji="1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MOV AL</a:t>
            </a:r>
            <a:r>
              <a:rPr kumimoji="1"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，</a:t>
            </a:r>
            <a:r>
              <a:rPr kumimoji="1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BYTE </a:t>
            </a:r>
            <a:r>
              <a:rPr kumimoji="1" lang="en-US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PTR </a:t>
            </a:r>
            <a:r>
              <a:rPr kumimoji="1" lang="en-US" altLang="zh-CN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VAR</a:t>
            </a:r>
          </a:p>
          <a:p>
            <a:pPr marL="457200" lvl="1" inden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kumimoji="1"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		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；</a:t>
            </a:r>
            <a:r>
              <a:rPr kumimoji="1"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BYTE PTR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强制将</a:t>
            </a:r>
            <a:r>
              <a:rPr kumimoji="1"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VAR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变成字节操作数</a:t>
            </a:r>
            <a:endParaRPr kumimoji="1" lang="en-US" altLang="zh-C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5084895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09B7C6E-4511-4880-AD6B-515B7BBA7791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14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395606" y="214313"/>
            <a:ext cx="7670865" cy="838423"/>
          </a:xfrm>
        </p:spPr>
        <p:txBody>
          <a:bodyPr/>
          <a:lstStyle/>
          <a:p>
            <a:pPr eaLnBrk="1" hangingPunct="1"/>
            <a:r>
              <a:rPr lang="zh-CN" altLang="en-US" dirty="0"/>
              <a:t>运算符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756370" y="1124744"/>
            <a:ext cx="8136904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</a:pP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其他运算符：</a:t>
            </a:r>
            <a:r>
              <a:rPr kumimoji="1"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[ ] 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和 ：</a:t>
            </a:r>
            <a:endParaRPr kumimoji="1"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</a:pPr>
            <a:r>
              <a:rPr kumimoji="1"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[ ]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：用方括号表示存储器操作数，方括号里的内容表示操作数的偏移地址；</a:t>
            </a:r>
            <a:endParaRPr kumimoji="1"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</a:pPr>
            <a:r>
              <a:rPr kumimoji="1"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段重设运算符“：”：表示段重设</a:t>
            </a:r>
            <a:endParaRPr kumimoji="1"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kumimoji="1"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 MOV AX</a:t>
            </a:r>
            <a:r>
              <a:rPr kumimoji="1"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，</a:t>
            </a:r>
            <a:r>
              <a:rPr kumimoji="1"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ES:[DI]</a:t>
            </a:r>
          </a:p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</a:pPr>
            <a:endParaRPr kumimoji="1"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1077030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396330" y="188640"/>
            <a:ext cx="7670865" cy="838423"/>
          </a:xfrm>
        </p:spPr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409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389218" y="6185184"/>
            <a:ext cx="487447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EAB01B2B-3324-452D-AF85-380FE378B98C}" type="slidenum">
              <a:rPr lang="zh-CN" altLang="en-US" sz="1400" b="0" smtClean="0">
                <a:solidFill>
                  <a:schemeClr val="tx1"/>
                </a:solidFill>
                <a:ea typeface="宋体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15</a:t>
            </a:fld>
            <a:endParaRPr lang="en-US" altLang="zh-CN" sz="14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4100" name="AutoShape 8"/>
          <p:cNvSpPr>
            <a:spLocks noChangeArrowheads="1"/>
          </p:cNvSpPr>
          <p:nvPr/>
        </p:nvSpPr>
        <p:spPr bwMode="auto">
          <a:xfrm>
            <a:off x="1476449" y="2791942"/>
            <a:ext cx="4983853" cy="554037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6773" tIns="38387" rIns="76773" bIns="38387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伪指令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1476450" y="1777167"/>
            <a:ext cx="4983853" cy="555625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基本概念</a:t>
            </a:r>
            <a:endParaRPr lang="en-US" altLang="zh-CN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5" name="AutoShape 45"/>
          <p:cNvSpPr>
            <a:spLocks noChangeArrowheads="1"/>
          </p:cNvSpPr>
          <p:nvPr/>
        </p:nvSpPr>
        <p:spPr bwMode="gray">
          <a:xfrm>
            <a:off x="1476449" y="3839896"/>
            <a:ext cx="4983853" cy="554037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系统功能调用</a:t>
            </a: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1476449" y="4909402"/>
            <a:ext cx="4983853" cy="555625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汇编语言程序设计</a:t>
            </a:r>
            <a:endParaRPr lang="en-US" altLang="zh-CN" sz="2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570247"/>
      </p:ext>
    </p:extLst>
  </p:cSld>
  <p:clrMapOvr>
    <a:masterClrMapping/>
  </p:clrMapOvr>
  <p:transition spd="med">
    <p:blinds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B7049BE-B38F-45DB-B29A-F04D7549A3FD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16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52" y="214315"/>
            <a:ext cx="4861769" cy="838422"/>
          </a:xfrm>
        </p:spPr>
        <p:txBody>
          <a:bodyPr/>
          <a:lstStyle/>
          <a:p>
            <a:pPr eaLnBrk="1" hangingPunct="1"/>
            <a:r>
              <a:rPr lang="zh-CN" altLang="en-US" dirty="0"/>
              <a:t>伪指令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362" y="1340768"/>
            <a:ext cx="7278364" cy="4075113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25000"/>
              </a:spcAft>
            </a:pPr>
            <a:r>
              <a:rPr lang="zh-CN" altLang="en-US" dirty="0"/>
              <a:t>由汇编程序执行的</a:t>
            </a:r>
            <a:r>
              <a:rPr lang="zh-CN" altLang="en-US" dirty="0">
                <a:latin typeface="Arial" charset="0"/>
              </a:rPr>
              <a:t>“</a:t>
            </a:r>
            <a:r>
              <a:rPr lang="zh-CN" altLang="en-US" dirty="0"/>
              <a:t>指令系统</a:t>
            </a:r>
            <a:r>
              <a:rPr lang="zh-CN" altLang="en-US" dirty="0">
                <a:latin typeface="Arial" charset="0"/>
              </a:rPr>
              <a:t>”</a:t>
            </a:r>
            <a:endParaRPr lang="zh-CN" altLang="en-US" dirty="0"/>
          </a:p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dirty="0"/>
              <a:t>作用：</a:t>
            </a:r>
          </a:p>
          <a:p>
            <a:pPr lvl="1" eaLnBrk="1" hangingPunct="1"/>
            <a:r>
              <a:rPr lang="zh-CN" altLang="en-US" dirty="0"/>
              <a:t>定义变量；</a:t>
            </a:r>
          </a:p>
          <a:p>
            <a:pPr lvl="1" eaLnBrk="1" hangingPunct="1"/>
            <a:r>
              <a:rPr lang="zh-CN" altLang="en-US" dirty="0"/>
              <a:t>分配存储区</a:t>
            </a:r>
          </a:p>
          <a:p>
            <a:pPr lvl="1" eaLnBrk="1" hangingPunct="1"/>
            <a:r>
              <a:rPr lang="zh-CN" altLang="en-US" dirty="0"/>
              <a:t>定义逻辑段；</a:t>
            </a:r>
          </a:p>
          <a:p>
            <a:pPr lvl="1" eaLnBrk="1" hangingPunct="1"/>
            <a:r>
              <a:rPr lang="zh-CN" altLang="en-US" dirty="0"/>
              <a:t>指示程序开始和结束；</a:t>
            </a:r>
          </a:p>
          <a:p>
            <a:pPr lvl="1" eaLnBrk="1" hangingPunct="1"/>
            <a:r>
              <a:rPr lang="zh-CN" altLang="en-US" dirty="0"/>
              <a:t>定义过程等。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20866" y="2276872"/>
            <a:ext cx="2923509" cy="331236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457200" indent="-457200" eaLnBrk="1" hangingPunct="1">
              <a:buClr>
                <a:srgbClr val="C00000"/>
              </a:buClr>
              <a:buSzPct val="76000"/>
              <a:buFont typeface="+mj-ea"/>
              <a:buAutoNum type="circleNumDbPlain"/>
            </a:pPr>
            <a:r>
              <a:rPr lang="zh-CN" alt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数据定义伪指令</a:t>
            </a:r>
          </a:p>
          <a:p>
            <a:pPr marL="457200" indent="-457200" eaLnBrk="1" hangingPunct="1">
              <a:buClr>
                <a:srgbClr val="C00000"/>
              </a:buClr>
              <a:buSzPct val="76000"/>
              <a:buFont typeface="+mj-ea"/>
              <a:buAutoNum type="circleNumDbPlain"/>
            </a:pPr>
            <a:r>
              <a:rPr lang="zh-CN" alt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符号定义伪指令</a:t>
            </a:r>
          </a:p>
          <a:p>
            <a:pPr marL="457200" indent="-457200" eaLnBrk="1" hangingPunct="1">
              <a:buClr>
                <a:srgbClr val="C00000"/>
              </a:buClr>
              <a:buSzPct val="76000"/>
              <a:buFont typeface="+mj-ea"/>
              <a:buAutoNum type="circleNumDbPlain"/>
            </a:pPr>
            <a:r>
              <a:rPr lang="zh-CN" alt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段定义伪指令</a:t>
            </a:r>
          </a:p>
          <a:p>
            <a:pPr marL="457200" indent="-457200" eaLnBrk="1" hangingPunct="1">
              <a:buClr>
                <a:srgbClr val="C00000"/>
              </a:buClr>
              <a:buSzPct val="76000"/>
              <a:buFont typeface="+mj-ea"/>
              <a:buAutoNum type="circleNumDbPlain"/>
            </a:pPr>
            <a:r>
              <a:rPr lang="zh-CN" alt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结束伪指令</a:t>
            </a:r>
          </a:p>
          <a:p>
            <a:pPr marL="457200" indent="-457200" eaLnBrk="1" hangingPunct="1">
              <a:buClr>
                <a:srgbClr val="C00000"/>
              </a:buClr>
              <a:buSzPct val="76000"/>
              <a:buFont typeface="+mj-ea"/>
              <a:buAutoNum type="circleNumDbPlain"/>
            </a:pPr>
            <a:r>
              <a:rPr lang="zh-CN" alt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过程定义伪指令</a:t>
            </a:r>
          </a:p>
          <a:p>
            <a:pPr marL="457200" indent="-457200" eaLnBrk="1" hangingPunct="1">
              <a:buClr>
                <a:srgbClr val="C00000"/>
              </a:buClr>
              <a:buSzPct val="76000"/>
              <a:buFont typeface="+mj-ea"/>
              <a:buAutoNum type="circleNumDbPlain"/>
            </a:pPr>
            <a:r>
              <a:rPr lang="zh-CN" alt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宏命令伪指令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fld id="{3B79B46B-D94B-4A93-889B-B7384521E06F}" type="slidenum">
              <a:rPr lang="zh-CN" altLang="en-US" sz="1400" b="0" smtClean="0">
                <a:solidFill>
                  <a:schemeClr val="tx1"/>
                </a:solidFill>
                <a:ea typeface="宋体" charset="-122"/>
              </a:rPr>
              <a:pPr/>
              <a:t>17</a:t>
            </a:fld>
            <a:endParaRPr lang="en-US" altLang="zh-CN" sz="14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24322" y="116632"/>
            <a:ext cx="6085944" cy="838422"/>
          </a:xfrm>
        </p:spPr>
        <p:txBody>
          <a:bodyPr/>
          <a:lstStyle/>
          <a:p>
            <a:pPr eaLnBrk="1" hangingPunct="1"/>
            <a:r>
              <a:rPr lang="en-US" altLang="zh-CN" dirty="0"/>
              <a:t>1. </a:t>
            </a:r>
            <a:r>
              <a:rPr lang="zh-CN" altLang="en-US" dirty="0"/>
              <a:t>数据定义伪指令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362" y="1484784"/>
            <a:ext cx="8208912" cy="2098675"/>
          </a:xfrm>
        </p:spPr>
        <p:txBody>
          <a:bodyPr/>
          <a:lstStyle/>
          <a:p>
            <a:pPr eaLnBrk="1" hangingPunct="1">
              <a:spcAft>
                <a:spcPct val="50000"/>
              </a:spcAft>
            </a:pPr>
            <a:r>
              <a:rPr lang="zh-CN" altLang="en-US" dirty="0"/>
              <a:t>用于定义数据区中变量的类型及大小</a:t>
            </a:r>
          </a:p>
          <a:p>
            <a:pPr eaLnBrk="1" hangingPunct="1"/>
            <a:r>
              <a:rPr lang="zh-CN" altLang="en-US" dirty="0"/>
              <a:t>格式：</a:t>
            </a:r>
          </a:p>
          <a:p>
            <a:pPr eaLnBrk="1" hangingPunct="1">
              <a:spcBef>
                <a:spcPct val="75000"/>
              </a:spcBef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  </a:t>
            </a:r>
            <a:r>
              <a:rPr lang="en-US" altLang="zh-CN" sz="2400" dirty="0">
                <a:solidFill>
                  <a:schemeClr val="tx1"/>
                </a:solidFill>
              </a:rPr>
              <a:t>[</a:t>
            </a:r>
            <a:r>
              <a:rPr lang="zh-CN" altLang="en-US" sz="2400" dirty="0">
                <a:solidFill>
                  <a:schemeClr val="tx1"/>
                </a:solidFill>
              </a:rPr>
              <a:t>变量名</a:t>
            </a:r>
            <a:r>
              <a:rPr lang="en-US" altLang="zh-CN" sz="2400" dirty="0">
                <a:solidFill>
                  <a:schemeClr val="tx1"/>
                </a:solidFill>
              </a:rPr>
              <a:t>]  </a:t>
            </a:r>
            <a:r>
              <a:rPr lang="zh-CN" altLang="en-US" sz="2400" dirty="0"/>
              <a:t>伪指令助记符</a:t>
            </a:r>
            <a:r>
              <a:rPr lang="zh-CN" altLang="en-US" sz="2400" dirty="0">
                <a:solidFill>
                  <a:schemeClr val="tx1"/>
                </a:solidFill>
              </a:rPr>
              <a:t>  操作数，</a:t>
            </a:r>
            <a:r>
              <a:rPr lang="zh-CN" altLang="en-US" sz="2400" dirty="0">
                <a:solidFill>
                  <a:schemeClr val="tx1"/>
                </a:solidFill>
                <a:latin typeface="Arial" charset="0"/>
              </a:rPr>
              <a:t>…</a:t>
            </a:r>
            <a:r>
              <a:rPr lang="zh-CN" altLang="en-US" sz="2400" dirty="0">
                <a:solidFill>
                  <a:schemeClr val="tx1"/>
                </a:solidFill>
              </a:rPr>
              <a:t>    ；</a:t>
            </a:r>
            <a:r>
              <a:rPr lang="en-US" altLang="zh-CN" sz="2400" dirty="0">
                <a:solidFill>
                  <a:schemeClr val="tx1"/>
                </a:solidFill>
              </a:rPr>
              <a:t>[</a:t>
            </a:r>
            <a:r>
              <a:rPr lang="zh-CN" altLang="en-US" sz="2400" dirty="0">
                <a:solidFill>
                  <a:schemeClr val="tx1"/>
                </a:solidFill>
              </a:rPr>
              <a:t>注释</a:t>
            </a:r>
            <a:r>
              <a:rPr lang="en-US" altLang="zh-CN" sz="24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825675" y="4180359"/>
            <a:ext cx="1316266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kumimoji="1"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符号地址</a:t>
            </a:r>
          </a:p>
        </p:txBody>
      </p:sp>
      <p:sp>
        <p:nvSpPr>
          <p:cNvPr id="102405" name="Line 5"/>
          <p:cNvSpPr>
            <a:spLocks noChangeShapeType="1"/>
          </p:cNvSpPr>
          <p:nvPr/>
        </p:nvSpPr>
        <p:spPr bwMode="auto">
          <a:xfrm flipH="1">
            <a:off x="1457608" y="3440583"/>
            <a:ext cx="297707" cy="719137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08" name="Line 8"/>
          <p:cNvSpPr>
            <a:spLocks noChangeShapeType="1"/>
          </p:cNvSpPr>
          <p:nvPr/>
        </p:nvSpPr>
        <p:spPr bwMode="auto">
          <a:xfrm flipH="1">
            <a:off x="3637625" y="3440583"/>
            <a:ext cx="0" cy="1295400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2700837" y="4735984"/>
            <a:ext cx="18005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kumimoji="1"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定义变量类型</a:t>
            </a:r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5006287" y="4091459"/>
            <a:ext cx="1656051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kumimoji="1"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定义变量值及区域大小</a:t>
            </a:r>
          </a:p>
        </p:txBody>
      </p:sp>
      <p:sp>
        <p:nvSpPr>
          <p:cNvPr id="102411" name="Line 11"/>
          <p:cNvSpPr>
            <a:spLocks noChangeShapeType="1"/>
          </p:cNvSpPr>
          <p:nvPr/>
        </p:nvSpPr>
        <p:spPr bwMode="auto">
          <a:xfrm>
            <a:off x="5365125" y="3440583"/>
            <a:ext cx="360426" cy="646112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997787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/>
      <p:bldP spid="102405" grpId="0" animBg="1"/>
      <p:bldP spid="102408" grpId="0" animBg="1"/>
      <p:bldP spid="102409" grpId="0"/>
      <p:bldP spid="102410" grpId="0"/>
      <p:bldP spid="1024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C988228-78C8-49F1-B108-C7E3372AA24D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18</a:t>
            </a:fld>
            <a:endParaRPr lang="en-US" altLang="zh-CN" sz="1400" b="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86" y="188640"/>
            <a:ext cx="6085944" cy="766417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+mn-lt"/>
              </a:rPr>
              <a:t>1. </a:t>
            </a:r>
            <a:r>
              <a:rPr lang="zh-CN" altLang="en-US" dirty="0"/>
              <a:t>数据定义伪指令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707" y="1196752"/>
            <a:ext cx="7773750" cy="720080"/>
          </a:xfrm>
        </p:spPr>
        <p:txBody>
          <a:bodyPr/>
          <a:lstStyle/>
          <a:p>
            <a:pPr eaLnBrk="1" hangingPunct="1">
              <a:spcAft>
                <a:spcPct val="50000"/>
              </a:spcAft>
            </a:pPr>
            <a:r>
              <a:rPr lang="zh-CN" altLang="en-US" dirty="0"/>
              <a:t>格式：用于定义数据区中变量的类型及大小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115810" y="1916832"/>
            <a:ext cx="6266404" cy="260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buClr>
                <a:srgbClr val="C00000"/>
              </a:buClr>
              <a:buSzPct val="80000"/>
              <a:buFont typeface="Wingdings" pitchFamily="2" charset="2"/>
              <a:buChar char="Ø"/>
            </a:pP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DB      </a:t>
            </a: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定义的变量为字节型</a:t>
            </a:r>
          </a:p>
          <a:p>
            <a:pPr eaLnBrk="1" hangingPunct="1">
              <a:buClr>
                <a:srgbClr val="C00000"/>
              </a:buClr>
              <a:buSzPct val="80000"/>
              <a:buFont typeface="Wingdings" pitchFamily="2" charset="2"/>
              <a:buChar char="Ø"/>
            </a:pP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DW     </a:t>
            </a: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定义的变量为字类型（双字节）</a:t>
            </a:r>
            <a:endParaRPr lang="en-US" altLang="zh-CN" sz="22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Clr>
                <a:srgbClr val="C00000"/>
              </a:buClr>
              <a:buSzPct val="80000"/>
              <a:buFont typeface="Wingdings" pitchFamily="2" charset="2"/>
              <a:buChar char="Ø"/>
            </a:pP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      </a:t>
            </a: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定义的变量为双字型（4字节）</a:t>
            </a:r>
            <a:endParaRPr lang="en-US" altLang="zh-CN" sz="22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Clr>
                <a:srgbClr val="C00000"/>
              </a:buClr>
              <a:buSzPct val="80000"/>
              <a:buFont typeface="Wingdings" pitchFamily="2" charset="2"/>
              <a:buChar char="Ø"/>
            </a:pP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DQ      </a:t>
            </a: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定义的变量为4字型（8字节）</a:t>
            </a:r>
            <a:endParaRPr lang="en-US" altLang="zh-CN" sz="22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Clr>
                <a:srgbClr val="C00000"/>
              </a:buClr>
              <a:buSzPct val="80000"/>
              <a:buFont typeface="Wingdings" pitchFamily="2" charset="2"/>
              <a:buChar char="Ø"/>
            </a:pP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DT       </a:t>
            </a:r>
            <a:r>
              <a:rPr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定义的变量为10字节型</a:t>
            </a:r>
            <a:endParaRPr lang="en-US" altLang="zh-CN" sz="22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691974" y="4653136"/>
            <a:ext cx="4753353" cy="1378347"/>
          </a:xfrm>
          <a:prstGeom prst="rect">
            <a:avLst/>
          </a:prstGeom>
          <a:solidFill>
            <a:srgbClr val="80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eaLnBrk="1" hangingPunct="1">
              <a:spcAft>
                <a:spcPts val="0"/>
              </a:spcAft>
              <a:buNone/>
            </a:pPr>
            <a:r>
              <a:rPr lang="zh-CN" altLang="en-US" sz="2000" u="sng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endParaRPr lang="en-US" altLang="zh-CN" sz="2000" u="sng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1938" indent="-261938" eaLnBrk="1" hangingPunct="1">
              <a:spcAft>
                <a:spcPts val="0"/>
              </a:spcAft>
              <a:buClr>
                <a:srgbClr val="FFFF00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000" kern="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伪指令的性质决定所定义变量的类型</a:t>
            </a:r>
          </a:p>
          <a:p>
            <a:pPr marL="261938" indent="-261938" eaLnBrk="1" hangingPunct="1">
              <a:spcBef>
                <a:spcPts val="0"/>
              </a:spcBef>
              <a:spcAft>
                <a:spcPct val="20000"/>
              </a:spcAft>
              <a:buClr>
                <a:srgbClr val="FFFF00"/>
              </a:buClr>
              <a:buSzPct val="75000"/>
              <a:buFont typeface="Wingdings" panose="05000000000000000000" pitchFamily="2" charset="2"/>
              <a:buChar char="Ø"/>
            </a:pPr>
            <a:r>
              <a:rPr lang="zh-CN" altLang="en-US" sz="2000" kern="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定义字符串必须用</a:t>
            </a:r>
            <a:r>
              <a:rPr lang="en-US" altLang="zh-CN" sz="2000" kern="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DB</a:t>
            </a:r>
            <a:r>
              <a:rPr lang="zh-CN" altLang="en-US" sz="2000" kern="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伪指令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C988228-78C8-49F1-B108-C7E3372AA24D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19</a:t>
            </a:fld>
            <a:endParaRPr lang="en-US" altLang="zh-CN" sz="1400" b="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86" y="188640"/>
            <a:ext cx="6085944" cy="766417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+mn-lt"/>
              </a:rPr>
              <a:t>1. </a:t>
            </a:r>
            <a:r>
              <a:rPr lang="zh-CN" altLang="en-US" dirty="0"/>
              <a:t>数据定义伪指令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707" y="1196752"/>
            <a:ext cx="7773750" cy="720080"/>
          </a:xfrm>
        </p:spPr>
        <p:txBody>
          <a:bodyPr/>
          <a:lstStyle/>
          <a:p>
            <a:pPr eaLnBrk="1" hangingPunct="1">
              <a:spcAft>
                <a:spcPct val="50000"/>
              </a:spcAft>
            </a:pPr>
            <a:r>
              <a:rPr lang="zh-CN" altLang="en-US" dirty="0"/>
              <a:t>操作数：常数、表达式或字符串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115810" y="1916832"/>
            <a:ext cx="7561440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buClr>
                <a:srgbClr val="C00000"/>
              </a:buClr>
              <a:buSzPct val="80000"/>
              <a:buFont typeface="Wingdings" pitchFamily="2" charset="2"/>
              <a:buChar char="Ø"/>
            </a:pP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 DB   11H,33H     </a:t>
            </a:r>
            <a:endParaRPr lang="zh-CN" altLang="en-US" sz="22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buClr>
                <a:srgbClr val="C00000"/>
              </a:buClr>
              <a:buSzPct val="80000"/>
              <a:buFont typeface="Wingdings" pitchFamily="2" charset="2"/>
              <a:buChar char="Ø"/>
            </a:pP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  DW  100*5+88    </a:t>
            </a:r>
          </a:p>
          <a:p>
            <a:pPr eaLnBrk="1" hangingPunct="1">
              <a:buClr>
                <a:srgbClr val="C00000"/>
              </a:buClr>
              <a:buSzPct val="80000"/>
              <a:buFont typeface="Wingdings" pitchFamily="2" charset="2"/>
              <a:buChar char="Ø"/>
            </a:pP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  DB  ‘Hello!’</a:t>
            </a:r>
          </a:p>
          <a:p>
            <a:pPr eaLnBrk="1" hangingPunct="1">
              <a:buClr>
                <a:srgbClr val="C00000"/>
              </a:buClr>
              <a:buSzPct val="80000"/>
              <a:buFont typeface="Wingdings" pitchFamily="2" charset="2"/>
              <a:buChar char="Ø"/>
            </a:pP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  DQ  0011334455667788H    </a:t>
            </a:r>
          </a:p>
          <a:p>
            <a:pPr eaLnBrk="1" hangingPunct="1">
              <a:buClr>
                <a:srgbClr val="C00000"/>
              </a:buClr>
              <a:buSzPct val="80000"/>
              <a:buFont typeface="Wingdings" pitchFamily="2" charset="2"/>
              <a:buChar char="Ø"/>
            </a:pPr>
            <a:r>
              <a:rPr lang="en-US" altLang="zh-CN" sz="2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  DT  1234567890H</a:t>
            </a:r>
          </a:p>
          <a:p>
            <a:pPr eaLnBrk="1" hangingPunct="1">
              <a:buClr>
                <a:srgbClr val="C00000"/>
              </a:buClr>
              <a:buSzPct val="80000"/>
              <a:buFont typeface="Wingdings" pitchFamily="2" charset="2"/>
              <a:buChar char="Ø"/>
            </a:pPr>
            <a:endParaRPr lang="en-US" altLang="zh-CN" sz="22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0740666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468338" y="332656"/>
            <a:ext cx="7670865" cy="648072"/>
          </a:xfrm>
        </p:spPr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409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61257" y="6243638"/>
            <a:ext cx="487447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EAB01B2B-3324-452D-AF85-380FE378B98C}" type="slidenum">
              <a:rPr lang="zh-CN" altLang="en-US" sz="1400" b="0" smtClean="0">
                <a:solidFill>
                  <a:schemeClr val="tx1"/>
                </a:solidFill>
                <a:ea typeface="宋体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</a:t>
            </a:fld>
            <a:endParaRPr lang="en-US" altLang="zh-CN" sz="14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4100" name="AutoShape 8"/>
          <p:cNvSpPr>
            <a:spLocks noChangeArrowheads="1"/>
          </p:cNvSpPr>
          <p:nvPr/>
        </p:nvSpPr>
        <p:spPr bwMode="auto">
          <a:xfrm>
            <a:off x="1404441" y="2791942"/>
            <a:ext cx="4983853" cy="554037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6773" tIns="38387" rIns="76773" bIns="38387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 伪指令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1404442" y="1695524"/>
            <a:ext cx="4983853" cy="555625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基本概念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5" name="AutoShape 45"/>
          <p:cNvSpPr>
            <a:spLocks noChangeArrowheads="1"/>
          </p:cNvSpPr>
          <p:nvPr/>
        </p:nvSpPr>
        <p:spPr bwMode="gray">
          <a:xfrm>
            <a:off x="1404442" y="3872063"/>
            <a:ext cx="4983852" cy="554037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系统功能调用</a:t>
            </a: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1404442" y="4879380"/>
            <a:ext cx="4983852" cy="555625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汇编语言程序设计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6870026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252314" y="214315"/>
            <a:ext cx="5654069" cy="838422"/>
          </a:xfrm>
        </p:spPr>
        <p:txBody>
          <a:bodyPr/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4482" y="209091"/>
            <a:ext cx="4881252" cy="1995773"/>
          </a:xfrm>
          <a:ln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DSEG  </a:t>
            </a:r>
            <a:r>
              <a:rPr lang="en-US" altLang="zh-CN" sz="1800" dirty="0">
                <a:solidFill>
                  <a:srgbClr val="C00000"/>
                </a:solidFill>
              </a:rPr>
              <a:t>SEGMENT</a:t>
            </a:r>
          </a:p>
          <a:p>
            <a:pPr marL="0" indent="358775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DATA1   DB  11H，22H，33H，44H</a:t>
            </a:r>
          </a:p>
          <a:p>
            <a:pPr marL="0" indent="358775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DATA2   DW  11H，22H，3344H</a:t>
            </a:r>
          </a:p>
          <a:p>
            <a:pPr marL="0" indent="358775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>
                <a:solidFill>
                  <a:schemeClr val="tx1"/>
                </a:solidFill>
              </a:rPr>
              <a:t>DATA3   DD  11H*2，22H，33445566H</a:t>
            </a:r>
          </a:p>
          <a:p>
            <a:pPr marL="0" lvl="1" indent="358775" eaLnBrk="1" hangingPunct="1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60000"/>
              <a:buNone/>
            </a:pPr>
            <a:r>
              <a:rPr lang="en-US" altLang="zh-CN" sz="1800" dirty="0"/>
              <a:t>DATA4  </a:t>
            </a:r>
            <a:r>
              <a:rPr lang="en-US" altLang="zh-CN" sz="1800" dirty="0">
                <a:solidFill>
                  <a:srgbClr val="7030A0"/>
                </a:solidFill>
              </a:rPr>
              <a:t>DB </a:t>
            </a:r>
            <a:r>
              <a:rPr lang="en-US" altLang="zh-CN" sz="1800" dirty="0"/>
              <a:t> </a:t>
            </a:r>
            <a:r>
              <a:rPr lang="en-US" altLang="zh-CN" sz="1800" dirty="0">
                <a:latin typeface="Arial" charset="0"/>
              </a:rPr>
              <a:t>‘</a:t>
            </a:r>
            <a:r>
              <a:rPr lang="en-US" altLang="zh-CN" sz="1800" dirty="0"/>
              <a:t>ABCD</a:t>
            </a:r>
            <a:r>
              <a:rPr lang="en-US" altLang="zh-CN" sz="1800" dirty="0">
                <a:latin typeface="Arial" charset="0"/>
              </a:rPr>
              <a:t>’</a:t>
            </a:r>
            <a:r>
              <a:rPr lang="en-US" altLang="zh-CN" sz="1800" dirty="0"/>
              <a:t>，66H</a:t>
            </a:r>
          </a:p>
          <a:p>
            <a:pPr marL="0" lvl="1" indent="0" eaLnBrk="1" hangingPunct="1">
              <a:spcBef>
                <a:spcPts val="0"/>
              </a:spcBef>
              <a:buClr>
                <a:schemeClr val="folHlink"/>
              </a:buClr>
              <a:buSzPct val="60000"/>
              <a:buNone/>
            </a:pPr>
            <a:r>
              <a:rPr lang="en-US" altLang="zh-CN" sz="1800" dirty="0"/>
              <a:t>DSEG  </a:t>
            </a:r>
            <a:r>
              <a:rPr lang="en-US" altLang="zh-CN" sz="1800" dirty="0">
                <a:solidFill>
                  <a:srgbClr val="C00000"/>
                </a:solidFill>
              </a:rPr>
              <a:t>ENDS</a:t>
            </a:r>
          </a:p>
        </p:txBody>
      </p:sp>
      <p:grpSp>
        <p:nvGrpSpPr>
          <p:cNvPr id="5" name="Group 87"/>
          <p:cNvGrpSpPr>
            <a:grpSpLocks/>
          </p:cNvGrpSpPr>
          <p:nvPr/>
        </p:nvGrpSpPr>
        <p:grpSpPr bwMode="auto">
          <a:xfrm>
            <a:off x="900386" y="2492896"/>
            <a:ext cx="2465815" cy="1892300"/>
            <a:chOff x="465" y="1368"/>
            <a:chExt cx="1553" cy="1192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154" y="1368"/>
              <a:ext cx="864" cy="1192"/>
            </a:xfrm>
            <a:prstGeom prst="rect">
              <a:avLst/>
            </a:prstGeom>
            <a:solidFill>
              <a:srgbClr val="33996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147" y="1610"/>
              <a:ext cx="86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152" y="1850"/>
              <a:ext cx="86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152" y="2090"/>
              <a:ext cx="86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152" y="2330"/>
              <a:ext cx="86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65" y="1612"/>
              <a:ext cx="6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宋体" pitchFamily="2" charset="-122"/>
                </a:rPr>
                <a:t>DATA1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400" y="1585"/>
              <a:ext cx="48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399" y="1833"/>
              <a:ext cx="3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宋体" pitchFamily="2" charset="-122"/>
                </a:rPr>
                <a:t>22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1389" y="2073"/>
              <a:ext cx="39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宋体" pitchFamily="2" charset="-122"/>
                </a:rPr>
                <a:t>33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390" y="2305"/>
              <a:ext cx="48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宋体" pitchFamily="2" charset="-122"/>
                </a:rPr>
                <a:t>44</a:t>
              </a:r>
            </a:p>
          </p:txBody>
        </p:sp>
      </p:grpSp>
      <p:grpSp>
        <p:nvGrpSpPr>
          <p:cNvPr id="16" name="Group 86"/>
          <p:cNvGrpSpPr>
            <a:grpSpLocks/>
          </p:cNvGrpSpPr>
          <p:nvPr/>
        </p:nvGrpSpPr>
        <p:grpSpPr bwMode="auto">
          <a:xfrm>
            <a:off x="900387" y="4393137"/>
            <a:ext cx="2462640" cy="2260600"/>
            <a:chOff x="465" y="2565"/>
            <a:chExt cx="1551" cy="1424"/>
          </a:xfrm>
        </p:grpSpPr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1152" y="2583"/>
              <a:ext cx="864" cy="1406"/>
            </a:xfrm>
            <a:prstGeom prst="rect">
              <a:avLst/>
            </a:prstGeom>
            <a:solidFill>
              <a:srgbClr val="33996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1145" y="3269"/>
              <a:ext cx="86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1145" y="3509"/>
              <a:ext cx="86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1145" y="3749"/>
              <a:ext cx="86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1145" y="3989"/>
              <a:ext cx="86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auto">
            <a:xfrm>
              <a:off x="465" y="2583"/>
              <a:ext cx="70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宋体" pitchFamily="2" charset="-122"/>
                </a:rPr>
                <a:t>DATA2</a:t>
              </a:r>
            </a:p>
          </p:txBody>
        </p:sp>
        <p:sp>
          <p:nvSpPr>
            <p:cNvPr id="23" name="Text Box 24"/>
            <p:cNvSpPr txBox="1">
              <a:spLocks noChangeArrowheads="1"/>
            </p:cNvSpPr>
            <p:nvPr/>
          </p:nvSpPr>
          <p:spPr bwMode="auto">
            <a:xfrm>
              <a:off x="1386" y="3009"/>
              <a:ext cx="5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宋体" pitchFamily="2" charset="-122"/>
                </a:rPr>
                <a:t>22</a:t>
              </a:r>
            </a:p>
          </p:txBody>
        </p:sp>
        <p:sp>
          <p:nvSpPr>
            <p:cNvPr id="24" name="Text Box 25"/>
            <p:cNvSpPr txBox="1">
              <a:spLocks noChangeArrowheads="1"/>
            </p:cNvSpPr>
            <p:nvPr/>
          </p:nvSpPr>
          <p:spPr bwMode="auto">
            <a:xfrm>
              <a:off x="1386" y="3492"/>
              <a:ext cx="5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宋体" pitchFamily="2" charset="-122"/>
                </a:rPr>
                <a:t>44</a:t>
              </a:r>
            </a:p>
          </p:txBody>
        </p:sp>
        <p:sp>
          <p:nvSpPr>
            <p:cNvPr id="25" name="Line 44"/>
            <p:cNvSpPr>
              <a:spLocks noChangeShapeType="1"/>
            </p:cNvSpPr>
            <p:nvPr/>
          </p:nvSpPr>
          <p:spPr bwMode="auto">
            <a:xfrm>
              <a:off x="1151" y="2837"/>
              <a:ext cx="86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 Box 45"/>
            <p:cNvSpPr txBox="1">
              <a:spLocks noChangeArrowheads="1"/>
            </p:cNvSpPr>
            <p:nvPr/>
          </p:nvSpPr>
          <p:spPr bwMode="auto">
            <a:xfrm>
              <a:off x="1392" y="2565"/>
              <a:ext cx="3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宋体" pitchFamily="2" charset="-122"/>
                </a:rPr>
                <a:t>11</a:t>
              </a:r>
            </a:p>
          </p:txBody>
        </p:sp>
        <p:sp>
          <p:nvSpPr>
            <p:cNvPr id="27" name="Line 46"/>
            <p:cNvSpPr>
              <a:spLocks noChangeShapeType="1"/>
            </p:cNvSpPr>
            <p:nvPr/>
          </p:nvSpPr>
          <p:spPr bwMode="auto">
            <a:xfrm>
              <a:off x="1142" y="3055"/>
              <a:ext cx="86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Text Box 47"/>
            <p:cNvSpPr txBox="1">
              <a:spLocks noChangeArrowheads="1"/>
            </p:cNvSpPr>
            <p:nvPr/>
          </p:nvSpPr>
          <p:spPr bwMode="auto">
            <a:xfrm>
              <a:off x="1401" y="2794"/>
              <a:ext cx="4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29" name="Text Box 48"/>
            <p:cNvSpPr txBox="1">
              <a:spLocks noChangeArrowheads="1"/>
            </p:cNvSpPr>
            <p:nvPr/>
          </p:nvSpPr>
          <p:spPr bwMode="auto">
            <a:xfrm>
              <a:off x="1392" y="3247"/>
              <a:ext cx="3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宋体" pitchFamily="2" charset="-122"/>
                </a:rPr>
                <a:t>00</a:t>
              </a:r>
            </a:p>
          </p:txBody>
        </p:sp>
        <p:sp>
          <p:nvSpPr>
            <p:cNvPr id="30" name="Text Box 83"/>
            <p:cNvSpPr txBox="1">
              <a:spLocks noChangeArrowheads="1"/>
            </p:cNvSpPr>
            <p:nvPr/>
          </p:nvSpPr>
          <p:spPr bwMode="auto">
            <a:xfrm>
              <a:off x="1386" y="3732"/>
              <a:ext cx="40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宋体" pitchFamily="2" charset="-122"/>
                </a:rPr>
                <a:t>33</a:t>
              </a: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>
              <a:off x="1147" y="2570"/>
              <a:ext cx="86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512808" y="2293647"/>
            <a:ext cx="2289083" cy="4447721"/>
            <a:chOff x="3939895" y="2145642"/>
            <a:chExt cx="2289083" cy="4447721"/>
          </a:xfrm>
        </p:grpSpPr>
        <p:sp>
          <p:nvSpPr>
            <p:cNvPr id="33" name="Rectangle 54"/>
            <p:cNvSpPr>
              <a:spLocks noChangeArrowheads="1"/>
            </p:cNvSpPr>
            <p:nvPr/>
          </p:nvSpPr>
          <p:spPr bwMode="auto">
            <a:xfrm>
              <a:off x="4857140" y="2179243"/>
              <a:ext cx="1371838" cy="4414120"/>
            </a:xfrm>
            <a:prstGeom prst="rect">
              <a:avLst/>
            </a:prstGeom>
            <a:solidFill>
              <a:srgbClr val="33996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34" name="Line 55"/>
            <p:cNvSpPr>
              <a:spLocks noChangeShapeType="1"/>
            </p:cNvSpPr>
            <p:nvPr/>
          </p:nvSpPr>
          <p:spPr bwMode="auto">
            <a:xfrm>
              <a:off x="4846026" y="3218338"/>
              <a:ext cx="1371838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Line 56"/>
            <p:cNvSpPr>
              <a:spLocks noChangeShapeType="1"/>
            </p:cNvSpPr>
            <p:nvPr/>
          </p:nvSpPr>
          <p:spPr bwMode="auto">
            <a:xfrm>
              <a:off x="4846026" y="3599338"/>
              <a:ext cx="1371838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6" name="Line 57"/>
            <p:cNvSpPr>
              <a:spLocks noChangeShapeType="1"/>
            </p:cNvSpPr>
            <p:nvPr/>
          </p:nvSpPr>
          <p:spPr bwMode="auto">
            <a:xfrm>
              <a:off x="4846026" y="3980338"/>
              <a:ext cx="1371838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7" name="Line 58"/>
            <p:cNvSpPr>
              <a:spLocks noChangeShapeType="1"/>
            </p:cNvSpPr>
            <p:nvPr/>
          </p:nvSpPr>
          <p:spPr bwMode="auto">
            <a:xfrm>
              <a:off x="4846026" y="4361338"/>
              <a:ext cx="1371838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8" name="Line 59"/>
            <p:cNvSpPr>
              <a:spLocks noChangeShapeType="1"/>
            </p:cNvSpPr>
            <p:nvPr/>
          </p:nvSpPr>
          <p:spPr bwMode="auto">
            <a:xfrm>
              <a:off x="4846026" y="4742338"/>
              <a:ext cx="1371838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Text Box 60"/>
            <p:cNvSpPr txBox="1">
              <a:spLocks noChangeArrowheads="1"/>
            </p:cNvSpPr>
            <p:nvPr/>
          </p:nvSpPr>
          <p:spPr bwMode="auto">
            <a:xfrm>
              <a:off x="3939895" y="2145642"/>
              <a:ext cx="10812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宋体" pitchFamily="2" charset="-122"/>
                </a:rPr>
                <a:t>DATA3</a:t>
              </a:r>
            </a:p>
          </p:txBody>
        </p:sp>
        <p:sp>
          <p:nvSpPr>
            <p:cNvPr id="40" name="Text Box 61"/>
            <p:cNvSpPr txBox="1">
              <a:spLocks noChangeArrowheads="1"/>
            </p:cNvSpPr>
            <p:nvPr/>
          </p:nvSpPr>
          <p:spPr bwMode="auto">
            <a:xfrm>
              <a:off x="5168135" y="3572351"/>
              <a:ext cx="7017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22</a:t>
              </a:r>
            </a:p>
          </p:txBody>
        </p:sp>
        <p:sp>
          <p:nvSpPr>
            <p:cNvPr id="41" name="Text Box 62"/>
            <p:cNvSpPr txBox="1">
              <a:spLocks noChangeArrowheads="1"/>
            </p:cNvSpPr>
            <p:nvPr/>
          </p:nvSpPr>
          <p:spPr bwMode="auto">
            <a:xfrm>
              <a:off x="5182425" y="4321651"/>
              <a:ext cx="61605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42" name="Line 63"/>
            <p:cNvSpPr>
              <a:spLocks noChangeShapeType="1"/>
            </p:cNvSpPr>
            <p:nvPr/>
          </p:nvSpPr>
          <p:spPr bwMode="auto">
            <a:xfrm>
              <a:off x="4857140" y="5121751"/>
              <a:ext cx="1371838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Text Box 64"/>
            <p:cNvSpPr txBox="1">
              <a:spLocks noChangeArrowheads="1"/>
            </p:cNvSpPr>
            <p:nvPr/>
          </p:nvSpPr>
          <p:spPr bwMode="auto">
            <a:xfrm>
              <a:off x="5182425" y="4715351"/>
              <a:ext cx="61605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44" name="Line 65"/>
            <p:cNvSpPr>
              <a:spLocks noChangeShapeType="1"/>
            </p:cNvSpPr>
            <p:nvPr/>
          </p:nvSpPr>
          <p:spPr bwMode="auto">
            <a:xfrm>
              <a:off x="4855553" y="2532538"/>
              <a:ext cx="1371838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5" name="Text Box 66"/>
            <p:cNvSpPr txBox="1">
              <a:spLocks noChangeArrowheads="1"/>
            </p:cNvSpPr>
            <p:nvPr/>
          </p:nvSpPr>
          <p:spPr bwMode="auto">
            <a:xfrm>
              <a:off x="5165187" y="2179243"/>
              <a:ext cx="6779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22</a:t>
              </a:r>
            </a:p>
          </p:txBody>
        </p:sp>
        <p:sp>
          <p:nvSpPr>
            <p:cNvPr id="46" name="Line 67"/>
            <p:cNvSpPr>
              <a:spLocks noChangeShapeType="1"/>
            </p:cNvSpPr>
            <p:nvPr/>
          </p:nvSpPr>
          <p:spPr bwMode="auto">
            <a:xfrm>
              <a:off x="4841262" y="2878613"/>
              <a:ext cx="1371838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7" name="Text Box 68"/>
            <p:cNvSpPr txBox="1">
              <a:spLocks noChangeArrowheads="1"/>
            </p:cNvSpPr>
            <p:nvPr/>
          </p:nvSpPr>
          <p:spPr bwMode="auto">
            <a:xfrm>
              <a:off x="5195127" y="2461101"/>
              <a:ext cx="58906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48" name="Text Box 69"/>
            <p:cNvSpPr txBox="1">
              <a:spLocks noChangeArrowheads="1"/>
            </p:cNvSpPr>
            <p:nvPr/>
          </p:nvSpPr>
          <p:spPr bwMode="auto">
            <a:xfrm>
              <a:off x="5193540" y="3183413"/>
              <a:ext cx="60494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49" name="Line 70"/>
            <p:cNvSpPr>
              <a:spLocks noChangeShapeType="1"/>
            </p:cNvSpPr>
            <p:nvPr/>
          </p:nvSpPr>
          <p:spPr bwMode="auto">
            <a:xfrm>
              <a:off x="4855553" y="5485288"/>
              <a:ext cx="1371838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0" name="Line 71"/>
            <p:cNvSpPr>
              <a:spLocks noChangeShapeType="1"/>
            </p:cNvSpPr>
            <p:nvPr/>
          </p:nvSpPr>
          <p:spPr bwMode="auto">
            <a:xfrm>
              <a:off x="4855553" y="5874226"/>
              <a:ext cx="1371838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1" name="Line 72"/>
            <p:cNvSpPr>
              <a:spLocks noChangeShapeType="1"/>
            </p:cNvSpPr>
            <p:nvPr/>
          </p:nvSpPr>
          <p:spPr bwMode="auto">
            <a:xfrm>
              <a:off x="4855553" y="6248876"/>
              <a:ext cx="1371838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2" name="Line 73"/>
            <p:cNvSpPr>
              <a:spLocks noChangeShapeType="1"/>
            </p:cNvSpPr>
            <p:nvPr/>
          </p:nvSpPr>
          <p:spPr bwMode="auto">
            <a:xfrm>
              <a:off x="4855553" y="6593363"/>
              <a:ext cx="1371838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3" name="Text Box 74"/>
            <p:cNvSpPr txBox="1">
              <a:spLocks noChangeArrowheads="1"/>
            </p:cNvSpPr>
            <p:nvPr/>
          </p:nvSpPr>
          <p:spPr bwMode="auto">
            <a:xfrm>
              <a:off x="5203066" y="2796063"/>
              <a:ext cx="623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54" name="Text Box 75"/>
            <p:cNvSpPr txBox="1">
              <a:spLocks noChangeArrowheads="1"/>
            </p:cNvSpPr>
            <p:nvPr/>
          </p:nvSpPr>
          <p:spPr bwMode="auto">
            <a:xfrm>
              <a:off x="5187188" y="3947001"/>
              <a:ext cx="5382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55" name="Text Box 27"/>
            <p:cNvSpPr txBox="1">
              <a:spLocks noChangeArrowheads="1"/>
            </p:cNvSpPr>
            <p:nvPr/>
          </p:nvSpPr>
          <p:spPr bwMode="auto">
            <a:xfrm>
              <a:off x="5150445" y="5100071"/>
              <a:ext cx="7192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66</a:t>
              </a:r>
            </a:p>
          </p:txBody>
        </p:sp>
        <p:sp>
          <p:nvSpPr>
            <p:cNvPr id="56" name="Text Box 84"/>
            <p:cNvSpPr txBox="1">
              <a:spLocks noChangeArrowheads="1"/>
            </p:cNvSpPr>
            <p:nvPr/>
          </p:nvSpPr>
          <p:spPr bwMode="auto">
            <a:xfrm>
              <a:off x="5150445" y="5460111"/>
              <a:ext cx="6494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55</a:t>
              </a:r>
            </a:p>
          </p:txBody>
        </p:sp>
        <p:sp>
          <p:nvSpPr>
            <p:cNvPr id="57" name="Text Box 89"/>
            <p:cNvSpPr txBox="1">
              <a:spLocks noChangeArrowheads="1"/>
            </p:cNvSpPr>
            <p:nvPr/>
          </p:nvSpPr>
          <p:spPr bwMode="auto">
            <a:xfrm>
              <a:off x="5148858" y="5820151"/>
              <a:ext cx="6494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44</a:t>
              </a:r>
            </a:p>
          </p:txBody>
        </p:sp>
        <p:sp>
          <p:nvSpPr>
            <p:cNvPr id="58" name="Text Box 90"/>
            <p:cNvSpPr txBox="1">
              <a:spLocks noChangeArrowheads="1"/>
            </p:cNvSpPr>
            <p:nvPr/>
          </p:nvSpPr>
          <p:spPr bwMode="auto">
            <a:xfrm>
              <a:off x="5163147" y="6180191"/>
              <a:ext cx="6494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33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105096" y="3501008"/>
            <a:ext cx="2289083" cy="2485373"/>
            <a:chOff x="6604191" y="4027489"/>
            <a:chExt cx="2289083" cy="2485373"/>
          </a:xfrm>
        </p:grpSpPr>
        <p:sp>
          <p:nvSpPr>
            <p:cNvPr id="59" name="Rectangle 4"/>
            <p:cNvSpPr>
              <a:spLocks noChangeArrowheads="1"/>
            </p:cNvSpPr>
            <p:nvPr/>
          </p:nvSpPr>
          <p:spPr bwMode="auto">
            <a:xfrm>
              <a:off x="7521436" y="4067174"/>
              <a:ext cx="1371838" cy="2445688"/>
            </a:xfrm>
            <a:prstGeom prst="rect">
              <a:avLst/>
            </a:prstGeom>
            <a:solidFill>
              <a:srgbClr val="33996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60" name="Line 5"/>
            <p:cNvSpPr>
              <a:spLocks noChangeShapeType="1"/>
            </p:cNvSpPr>
            <p:nvPr/>
          </p:nvSpPr>
          <p:spPr bwMode="auto">
            <a:xfrm>
              <a:off x="7510322" y="4067175"/>
              <a:ext cx="1371838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1800"/>
            </a:p>
          </p:txBody>
        </p:sp>
        <p:sp>
          <p:nvSpPr>
            <p:cNvPr id="61" name="Line 6"/>
            <p:cNvSpPr>
              <a:spLocks noChangeShapeType="1"/>
            </p:cNvSpPr>
            <p:nvPr/>
          </p:nvSpPr>
          <p:spPr bwMode="auto">
            <a:xfrm>
              <a:off x="7510322" y="4448176"/>
              <a:ext cx="1371838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1800"/>
            </a:p>
          </p:txBody>
        </p:sp>
        <p:sp>
          <p:nvSpPr>
            <p:cNvPr id="62" name="Line 7"/>
            <p:cNvSpPr>
              <a:spLocks noChangeShapeType="1"/>
            </p:cNvSpPr>
            <p:nvPr/>
          </p:nvSpPr>
          <p:spPr bwMode="auto">
            <a:xfrm>
              <a:off x="7510322" y="4829175"/>
              <a:ext cx="1371838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1800"/>
            </a:p>
          </p:txBody>
        </p:sp>
        <p:sp>
          <p:nvSpPr>
            <p:cNvPr id="63" name="Line 8"/>
            <p:cNvSpPr>
              <a:spLocks noChangeShapeType="1"/>
            </p:cNvSpPr>
            <p:nvPr/>
          </p:nvSpPr>
          <p:spPr bwMode="auto">
            <a:xfrm>
              <a:off x="7510322" y="5210175"/>
              <a:ext cx="1371838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1800"/>
            </a:p>
          </p:txBody>
        </p:sp>
        <p:sp>
          <p:nvSpPr>
            <p:cNvPr id="64" name="Line 9"/>
            <p:cNvSpPr>
              <a:spLocks noChangeShapeType="1"/>
            </p:cNvSpPr>
            <p:nvPr/>
          </p:nvSpPr>
          <p:spPr bwMode="auto">
            <a:xfrm>
              <a:off x="7510322" y="5591175"/>
              <a:ext cx="1371838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1800"/>
            </a:p>
          </p:txBody>
        </p:sp>
        <p:sp>
          <p:nvSpPr>
            <p:cNvPr id="65" name="Text Box 14"/>
            <p:cNvSpPr txBox="1">
              <a:spLocks noChangeArrowheads="1"/>
            </p:cNvSpPr>
            <p:nvPr/>
          </p:nvSpPr>
          <p:spPr bwMode="auto">
            <a:xfrm>
              <a:off x="7779341" y="4027489"/>
              <a:ext cx="9145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41H</a:t>
              </a:r>
            </a:p>
          </p:txBody>
        </p:sp>
        <p:sp>
          <p:nvSpPr>
            <p:cNvPr id="66" name="Text Box 15"/>
            <p:cNvSpPr txBox="1">
              <a:spLocks noChangeArrowheads="1"/>
            </p:cNvSpPr>
            <p:nvPr/>
          </p:nvSpPr>
          <p:spPr bwMode="auto">
            <a:xfrm>
              <a:off x="7779341" y="4421189"/>
              <a:ext cx="9145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42H</a:t>
              </a:r>
            </a:p>
          </p:txBody>
        </p:sp>
        <p:sp>
          <p:nvSpPr>
            <p:cNvPr id="67" name="Text Box 16"/>
            <p:cNvSpPr txBox="1">
              <a:spLocks noChangeArrowheads="1"/>
            </p:cNvSpPr>
            <p:nvPr/>
          </p:nvSpPr>
          <p:spPr bwMode="auto">
            <a:xfrm>
              <a:off x="7779341" y="4802190"/>
              <a:ext cx="9145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43H</a:t>
              </a:r>
            </a:p>
          </p:txBody>
        </p:sp>
        <p:sp>
          <p:nvSpPr>
            <p:cNvPr id="68" name="Text Box 17"/>
            <p:cNvSpPr txBox="1">
              <a:spLocks noChangeArrowheads="1"/>
            </p:cNvSpPr>
            <p:nvPr/>
          </p:nvSpPr>
          <p:spPr bwMode="auto">
            <a:xfrm>
              <a:off x="7792044" y="5170489"/>
              <a:ext cx="9145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44H</a:t>
              </a:r>
            </a:p>
          </p:txBody>
        </p:sp>
        <p:sp>
          <p:nvSpPr>
            <p:cNvPr id="69" name="Line 18"/>
            <p:cNvSpPr>
              <a:spLocks noChangeShapeType="1"/>
            </p:cNvSpPr>
            <p:nvPr/>
          </p:nvSpPr>
          <p:spPr bwMode="auto">
            <a:xfrm>
              <a:off x="7507147" y="5970588"/>
              <a:ext cx="1371838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1800"/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7792044" y="5564189"/>
              <a:ext cx="91455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chemeClr val="bg1"/>
                  </a:solidFill>
                  <a:latin typeface="Times New Roman" pitchFamily="18" charset="0"/>
                  <a:ea typeface="宋体" pitchFamily="2" charset="-122"/>
                </a:rPr>
                <a:t>66H</a:t>
              </a:r>
            </a:p>
          </p:txBody>
        </p:sp>
        <p:sp>
          <p:nvSpPr>
            <p:cNvPr id="72" name="Text Box 60"/>
            <p:cNvSpPr txBox="1">
              <a:spLocks noChangeArrowheads="1"/>
            </p:cNvSpPr>
            <p:nvPr/>
          </p:nvSpPr>
          <p:spPr bwMode="auto">
            <a:xfrm>
              <a:off x="6604191" y="4093401"/>
              <a:ext cx="10812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18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宋体" pitchFamily="2" charset="-122"/>
                </a:rPr>
                <a:t>DATA4</a:t>
              </a:r>
            </a:p>
          </p:txBody>
        </p:sp>
      </p:grpSp>
      <p:sp>
        <p:nvSpPr>
          <p:cNvPr id="2" name="爆炸形 2 1"/>
          <p:cNvSpPr/>
          <p:nvPr/>
        </p:nvSpPr>
        <p:spPr bwMode="auto">
          <a:xfrm>
            <a:off x="6530773" y="548680"/>
            <a:ext cx="2354974" cy="1944216"/>
          </a:xfrm>
          <a:prstGeom prst="irregularSeal2">
            <a:avLst/>
          </a:prstGeom>
          <a:noFill/>
          <a:ln w="15875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若仅需要定义一块存储区</a:t>
            </a:r>
            <a:r>
              <a:rPr lang="zh-CN" altLang="en-US" sz="2000" b="1" i="1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ngsuh" panose="02030600000101010101" pitchFamily="18" charset="-127"/>
                <a:ea typeface="Gungsuh" panose="02030600000101010101" pitchFamily="18" charset="-127"/>
              </a:rPr>
              <a:t>？</a:t>
            </a:r>
            <a:endParaRPr kumimoji="0" lang="zh-CN" altLang="en-US" sz="2000" b="1" i="1" u="none" strike="noStrike" cap="none" normalizeH="0" baseline="0" dirty="0">
              <a:ln>
                <a:noFill/>
              </a:ln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ngsuh" panose="02030600000101010101" pitchFamily="18" charset="-127"/>
              <a:ea typeface="Gungsuh" panose="02030600000101010101" pitchFamily="18" charset="-127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9C2C400-926B-4079-99DC-F66842A4AEEC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21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324322" y="188640"/>
            <a:ext cx="5617326" cy="791369"/>
          </a:xfrm>
        </p:spPr>
        <p:txBody>
          <a:bodyPr/>
          <a:lstStyle/>
          <a:p>
            <a:pPr eaLnBrk="1" hangingPunct="1"/>
            <a:r>
              <a:rPr lang="en-US" altLang="zh-CN" dirty="0"/>
              <a:t>DUP</a:t>
            </a:r>
            <a:r>
              <a:rPr lang="zh-CN" altLang="en-US" dirty="0"/>
              <a:t>重复操作符，？</a:t>
            </a:r>
            <a:endParaRPr lang="zh-CN" altLang="en-US" sz="4400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46" y="1340768"/>
            <a:ext cx="7913474" cy="436245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altLang="zh-CN" dirty="0"/>
              <a:t>DUP</a:t>
            </a:r>
            <a:r>
              <a:rPr lang="zh-CN" altLang="en-US" dirty="0"/>
              <a:t>：</a:t>
            </a:r>
          </a:p>
          <a:p>
            <a:pPr lvl="1" eaLnBrk="1" hangingPunct="1">
              <a:spcBef>
                <a:spcPct val="5000"/>
              </a:spcBef>
            </a:pPr>
            <a:r>
              <a:rPr lang="zh-CN" altLang="en-US" dirty="0"/>
              <a:t>用于声明</a:t>
            </a:r>
            <a:r>
              <a:rPr lang="zh-CN" altLang="en-US" dirty="0">
                <a:solidFill>
                  <a:srgbClr val="C00000"/>
                </a:solidFill>
              </a:rPr>
              <a:t>一个数据区</a:t>
            </a:r>
            <a:r>
              <a:rPr lang="zh-CN" altLang="en-US" dirty="0"/>
              <a:t>，且数据区各空间被设置为相同的初值。数据区</a:t>
            </a:r>
            <a:r>
              <a:rPr lang="zh-CN" altLang="en-US" dirty="0">
                <a:solidFill>
                  <a:srgbClr val="C00000"/>
                </a:solidFill>
              </a:rPr>
              <a:t>每个</a:t>
            </a:r>
            <a:r>
              <a:rPr lang="zh-CN" altLang="en-US" dirty="0"/>
              <a:t>空间的大小由伪指令助记符决定。</a:t>
            </a:r>
          </a:p>
          <a:p>
            <a:pPr eaLnBrk="1" hangingPunct="1">
              <a:lnSpc>
                <a:spcPct val="105000"/>
              </a:lnSpc>
              <a:spcBef>
                <a:spcPts val="1800"/>
              </a:spcBef>
            </a:pPr>
            <a:r>
              <a:rPr lang="en-US" altLang="zh-CN" dirty="0"/>
              <a:t>? </a:t>
            </a:r>
            <a:r>
              <a:rPr lang="zh-CN" altLang="en-US" dirty="0"/>
              <a:t>符：</a:t>
            </a:r>
            <a:endParaRPr lang="en-US" altLang="zh-CN" dirty="0"/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</a:pPr>
            <a:r>
              <a:rPr lang="zh-CN" altLang="en-US" dirty="0"/>
              <a:t>用于预留</a:t>
            </a:r>
            <a:r>
              <a:rPr lang="zh-CN" altLang="en-US" dirty="0">
                <a:solidFill>
                  <a:srgbClr val="C00000"/>
                </a:solidFill>
              </a:rPr>
              <a:t>一个</a:t>
            </a:r>
            <a:r>
              <a:rPr lang="zh-CN" altLang="en-US" dirty="0"/>
              <a:t>存储空间，内容为</a:t>
            </a:r>
            <a:r>
              <a:rPr lang="zh-CN" altLang="en-US" dirty="0">
                <a:solidFill>
                  <a:srgbClr val="C00000"/>
                </a:solidFill>
              </a:rPr>
              <a:t>随机值</a:t>
            </a:r>
            <a:r>
              <a:rPr lang="zh-CN" altLang="en-US" dirty="0"/>
              <a:t>。空间大小由伪指令助记符决定。</a:t>
            </a:r>
            <a:endParaRPr lang="en-US" altLang="zh-CN" dirty="0"/>
          </a:p>
          <a:p>
            <a:pPr eaLnBrk="1" hangingPunct="1">
              <a:lnSpc>
                <a:spcPct val="105000"/>
              </a:lnSpc>
              <a:spcBef>
                <a:spcPts val="1200"/>
              </a:spcBef>
            </a:pPr>
            <a:r>
              <a:rPr lang="zh-CN" altLang="en-US" dirty="0"/>
              <a:t>例：</a:t>
            </a:r>
            <a:endParaRPr lang="en-US" altLang="zh-CN" dirty="0"/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altLang="zh-CN" dirty="0"/>
              <a:t>M1  DB  10   DUP</a:t>
            </a:r>
            <a:r>
              <a:rPr lang="zh-CN" altLang="en-US" dirty="0"/>
              <a:t>（？）</a:t>
            </a:r>
            <a:endParaRPr lang="en-US" altLang="zh-CN" dirty="0"/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altLang="zh-CN" dirty="0"/>
              <a:t>M2  DB  34H，</a:t>
            </a:r>
            <a:r>
              <a:rPr lang="en-US" altLang="zh-CN" dirty="0">
                <a:latin typeface="Arial" charset="0"/>
              </a:rPr>
              <a:t>’</a:t>
            </a:r>
            <a:r>
              <a:rPr lang="en-US" altLang="zh-CN" dirty="0"/>
              <a:t>A</a:t>
            </a:r>
            <a:r>
              <a:rPr lang="en-US" altLang="zh-CN" dirty="0">
                <a:latin typeface="Arial" charset="0"/>
              </a:rPr>
              <a:t>’</a:t>
            </a:r>
            <a:r>
              <a:rPr lang="en-US" altLang="zh-CN" dirty="0"/>
              <a:t>，？</a:t>
            </a:r>
          </a:p>
          <a:p>
            <a:pPr lvl="1"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altLang="zh-CN" dirty="0"/>
              <a:t>M3  DW  3  DUP(11H</a:t>
            </a:r>
            <a:r>
              <a:rPr lang="zh-CN" altLang="en-US" dirty="0"/>
              <a:t>，</a:t>
            </a:r>
            <a:r>
              <a:rPr lang="en-US" altLang="zh-CN" dirty="0"/>
              <a:t>22H)</a:t>
            </a:r>
            <a:endParaRPr lang="zh-CN" altLang="en-US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4322" y="1268760"/>
            <a:ext cx="8352928" cy="2808312"/>
          </a:xfrm>
        </p:spPr>
        <p:txBody>
          <a:bodyPr/>
          <a:lstStyle/>
          <a:p>
            <a:r>
              <a:rPr lang="zh-CN" altLang="en-US" dirty="0"/>
              <a:t>数据定义伪指令用于定义变量类型</a:t>
            </a:r>
            <a:endParaRPr lang="en-US" altLang="zh-CN" dirty="0"/>
          </a:p>
          <a:p>
            <a:pPr lvl="1"/>
            <a:r>
              <a:rPr lang="en-US" altLang="zh-CN" dirty="0"/>
              <a:t>A  DB  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</a:p>
          <a:p>
            <a:r>
              <a:rPr lang="zh-CN" altLang="en-US" dirty="0"/>
              <a:t>可以定义具体的数据，也可以定义一个数据区</a:t>
            </a:r>
            <a:endParaRPr lang="en-US" altLang="zh-CN" dirty="0"/>
          </a:p>
          <a:p>
            <a:pPr lvl="1"/>
            <a:r>
              <a:rPr lang="en-US" altLang="zh-CN" dirty="0"/>
              <a:t>A  DW  3 DUP(?)</a:t>
            </a:r>
          </a:p>
          <a:p>
            <a:r>
              <a:rPr lang="zh-CN" altLang="en-US" dirty="0"/>
              <a:t>定义的每个变量都有段地址、偏移地址和类型的属性</a:t>
            </a:r>
            <a:endParaRPr lang="en-US" altLang="zh-CN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24322" y="142305"/>
            <a:ext cx="7670865" cy="838423"/>
          </a:xfrm>
        </p:spPr>
        <p:txBody>
          <a:bodyPr/>
          <a:lstStyle/>
          <a:p>
            <a:r>
              <a:rPr lang="zh-CN" altLang="en-US" dirty="0"/>
              <a:t>数据定义伪指令小结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8308" y="4077072"/>
            <a:ext cx="4680520" cy="1754326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indent="0" eaLnBrk="1" hangingPunct="1">
              <a:lnSpc>
                <a:spcPct val="135000"/>
              </a:lnSpc>
              <a:buNone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M1   DB  ‘How are you?’</a:t>
            </a:r>
          </a:p>
          <a:p>
            <a:pPr marL="0" indent="0" eaLnBrk="1" hangingPunct="1">
              <a:lnSpc>
                <a:spcPct val="135000"/>
              </a:lnSpc>
              <a:buNone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M2   DW  3  DUP(11H)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3344H</a:t>
            </a:r>
          </a:p>
          <a:p>
            <a:pPr marL="0" indent="0" eaLnBrk="1" hangingPunct="1">
              <a:lnSpc>
                <a:spcPct val="135000"/>
              </a:lnSpc>
              <a:buNone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DB   4  DUP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（？）</a:t>
            </a:r>
          </a:p>
          <a:p>
            <a:pPr marL="0" indent="0" eaLnBrk="1" hangingPunct="1">
              <a:lnSpc>
                <a:spcPct val="135000"/>
              </a:lnSpc>
              <a:buNone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M3   DB  3  DUP（22H，11H，？）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387993" y="4593872"/>
            <a:ext cx="3457575" cy="720725"/>
            <a:chOff x="1383" y="3113"/>
            <a:chExt cx="2178" cy="454"/>
          </a:xfrm>
        </p:grpSpPr>
        <p:sp>
          <p:nvSpPr>
            <p:cNvPr id="8" name="AutoShape 4">
              <a:hlinkClick r:id="" action="ppaction://hlinkshowjump?jump=nextslide" highlightClick="1"/>
            </p:cNvPr>
            <p:cNvSpPr>
              <a:spLocks noChangeArrowheads="1"/>
            </p:cNvSpPr>
            <p:nvPr/>
          </p:nvSpPr>
          <p:spPr bwMode="auto">
            <a:xfrm>
              <a:off x="1383" y="3113"/>
              <a:ext cx="2178" cy="454"/>
            </a:xfrm>
            <a:prstGeom prst="actionButtonBlank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sq">
                  <a:solidFill>
                    <a:srgbClr val="FF6600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b="0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1383" y="3203"/>
              <a:ext cx="21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FF6600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变量在内存中的分区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3485524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E8CDB21-BE29-417C-9793-34D5189F43B8}" type="slidenum">
              <a:rPr lang="zh-CN" altLang="en-US" sz="1400" b="0" smtClean="0">
                <a:solidFill>
                  <a:schemeClr val="tx1"/>
                </a:solidFill>
                <a:ea typeface="宋体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23</a:t>
            </a:fld>
            <a:endParaRPr lang="en-US" altLang="zh-CN" sz="14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数据定义伪指令伪指令例</a:t>
            </a:r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1201890" y="1599779"/>
            <a:ext cx="1371838" cy="4608513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161797" name="Line 5"/>
          <p:cNvSpPr>
            <a:spLocks noChangeShapeType="1"/>
          </p:cNvSpPr>
          <p:nvPr/>
        </p:nvSpPr>
        <p:spPr bwMode="auto">
          <a:xfrm>
            <a:off x="1190776" y="1833141"/>
            <a:ext cx="1371838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798" name="Line 6"/>
          <p:cNvSpPr>
            <a:spLocks noChangeShapeType="1"/>
          </p:cNvSpPr>
          <p:nvPr/>
        </p:nvSpPr>
        <p:spPr bwMode="auto">
          <a:xfrm>
            <a:off x="1198715" y="2214141"/>
            <a:ext cx="1371838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799" name="Line 7"/>
          <p:cNvSpPr>
            <a:spLocks noChangeShapeType="1"/>
          </p:cNvSpPr>
          <p:nvPr/>
        </p:nvSpPr>
        <p:spPr bwMode="auto">
          <a:xfrm>
            <a:off x="1198715" y="2595141"/>
            <a:ext cx="1371838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800" name="Line 8"/>
          <p:cNvSpPr>
            <a:spLocks noChangeShapeType="1"/>
          </p:cNvSpPr>
          <p:nvPr/>
        </p:nvSpPr>
        <p:spPr bwMode="auto">
          <a:xfrm>
            <a:off x="1198715" y="2976141"/>
            <a:ext cx="1371838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801" name="Line 9"/>
          <p:cNvSpPr>
            <a:spLocks noChangeShapeType="1"/>
          </p:cNvSpPr>
          <p:nvPr/>
        </p:nvSpPr>
        <p:spPr bwMode="auto">
          <a:xfrm>
            <a:off x="1190776" y="3357141"/>
            <a:ext cx="1371838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802" name="Text Box 10"/>
          <p:cNvSpPr txBox="1">
            <a:spLocks noChangeArrowheads="1"/>
          </p:cNvSpPr>
          <p:nvPr/>
        </p:nvSpPr>
        <p:spPr bwMode="auto">
          <a:xfrm>
            <a:off x="574507" y="1772816"/>
            <a:ext cx="68591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339966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-122"/>
              </a:rPr>
              <a:t>M1</a:t>
            </a:r>
          </a:p>
        </p:txBody>
      </p:sp>
      <p:sp>
        <p:nvSpPr>
          <p:cNvPr id="161806" name="Text Box 14"/>
          <p:cNvSpPr txBox="1">
            <a:spLocks noChangeArrowheads="1"/>
          </p:cNvSpPr>
          <p:nvPr/>
        </p:nvSpPr>
        <p:spPr bwMode="auto">
          <a:xfrm>
            <a:off x="1492779" y="1793453"/>
            <a:ext cx="7764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339966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‘H’</a:t>
            </a:r>
          </a:p>
        </p:txBody>
      </p:sp>
      <p:sp>
        <p:nvSpPr>
          <p:cNvPr id="161807" name="Text Box 15"/>
          <p:cNvSpPr txBox="1">
            <a:spLocks noChangeArrowheads="1"/>
          </p:cNvSpPr>
          <p:nvPr/>
        </p:nvSpPr>
        <p:spPr bwMode="auto">
          <a:xfrm>
            <a:off x="1562316" y="2187153"/>
            <a:ext cx="6319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339966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‘o’</a:t>
            </a:r>
          </a:p>
        </p:txBody>
      </p:sp>
      <p:sp>
        <p:nvSpPr>
          <p:cNvPr id="161808" name="Text Box 16"/>
          <p:cNvSpPr txBox="1">
            <a:spLocks noChangeArrowheads="1"/>
          </p:cNvSpPr>
          <p:nvPr/>
        </p:nvSpPr>
        <p:spPr bwMode="auto">
          <a:xfrm>
            <a:off x="1497451" y="2568153"/>
            <a:ext cx="7938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339966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‘w’</a:t>
            </a:r>
          </a:p>
        </p:txBody>
      </p:sp>
      <p:sp>
        <p:nvSpPr>
          <p:cNvPr id="161809" name="Text Box 17"/>
          <p:cNvSpPr txBox="1">
            <a:spLocks noChangeArrowheads="1"/>
          </p:cNvSpPr>
          <p:nvPr/>
        </p:nvSpPr>
        <p:spPr bwMode="auto">
          <a:xfrm>
            <a:off x="1494960" y="2952782"/>
            <a:ext cx="76372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339966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‘  ‘</a:t>
            </a:r>
          </a:p>
        </p:txBody>
      </p:sp>
      <p:sp>
        <p:nvSpPr>
          <p:cNvPr id="161810" name="Line 18"/>
          <p:cNvSpPr>
            <a:spLocks noChangeShapeType="1"/>
          </p:cNvSpPr>
          <p:nvPr/>
        </p:nvSpPr>
        <p:spPr bwMode="auto">
          <a:xfrm>
            <a:off x="1187601" y="3736553"/>
            <a:ext cx="1371838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811" name="Text Box 19"/>
          <p:cNvSpPr txBox="1">
            <a:spLocks noChangeArrowheads="1"/>
          </p:cNvSpPr>
          <p:nvPr/>
        </p:nvSpPr>
        <p:spPr bwMode="auto">
          <a:xfrm>
            <a:off x="1456169" y="3330153"/>
            <a:ext cx="9145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339966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 ‘a’</a:t>
            </a:r>
          </a:p>
        </p:txBody>
      </p:sp>
      <p:sp>
        <p:nvSpPr>
          <p:cNvPr id="161812" name="Rectangle 20"/>
          <p:cNvSpPr>
            <a:spLocks noChangeArrowheads="1"/>
          </p:cNvSpPr>
          <p:nvPr/>
        </p:nvSpPr>
        <p:spPr bwMode="auto">
          <a:xfrm>
            <a:off x="3897933" y="1585491"/>
            <a:ext cx="1371838" cy="4608512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161813" name="Line 21"/>
          <p:cNvSpPr>
            <a:spLocks noChangeShapeType="1"/>
          </p:cNvSpPr>
          <p:nvPr/>
        </p:nvSpPr>
        <p:spPr bwMode="auto">
          <a:xfrm>
            <a:off x="3886819" y="2674516"/>
            <a:ext cx="1371838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161814" name="Line 22"/>
          <p:cNvSpPr>
            <a:spLocks noChangeShapeType="1"/>
          </p:cNvSpPr>
          <p:nvPr/>
        </p:nvSpPr>
        <p:spPr bwMode="auto">
          <a:xfrm>
            <a:off x="3886819" y="3055516"/>
            <a:ext cx="1371838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161815" name="Line 23"/>
          <p:cNvSpPr>
            <a:spLocks noChangeShapeType="1"/>
          </p:cNvSpPr>
          <p:nvPr/>
        </p:nvSpPr>
        <p:spPr bwMode="auto">
          <a:xfrm>
            <a:off x="3886819" y="3436516"/>
            <a:ext cx="1371838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161816" name="Line 24"/>
          <p:cNvSpPr>
            <a:spLocks noChangeShapeType="1"/>
          </p:cNvSpPr>
          <p:nvPr/>
        </p:nvSpPr>
        <p:spPr bwMode="auto">
          <a:xfrm>
            <a:off x="3886819" y="3817516"/>
            <a:ext cx="1371838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161817" name="Line 25"/>
          <p:cNvSpPr>
            <a:spLocks noChangeShapeType="1"/>
          </p:cNvSpPr>
          <p:nvPr/>
        </p:nvSpPr>
        <p:spPr bwMode="auto">
          <a:xfrm>
            <a:off x="3886819" y="4198516"/>
            <a:ext cx="1371838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161818" name="Text Box 26"/>
          <p:cNvSpPr txBox="1">
            <a:spLocks noChangeArrowheads="1"/>
          </p:cNvSpPr>
          <p:nvPr/>
        </p:nvSpPr>
        <p:spPr bwMode="auto">
          <a:xfrm>
            <a:off x="3310811" y="1585491"/>
            <a:ext cx="68591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339966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-122"/>
              </a:rPr>
              <a:t>M2</a:t>
            </a:r>
          </a:p>
        </p:txBody>
      </p:sp>
      <p:sp>
        <p:nvSpPr>
          <p:cNvPr id="161822" name="Text Box 30"/>
          <p:cNvSpPr txBox="1">
            <a:spLocks noChangeArrowheads="1"/>
          </p:cNvSpPr>
          <p:nvPr/>
        </p:nvSpPr>
        <p:spPr bwMode="auto">
          <a:xfrm>
            <a:off x="4155839" y="2310753"/>
            <a:ext cx="9145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339966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11H</a:t>
            </a:r>
          </a:p>
        </p:txBody>
      </p:sp>
      <p:sp>
        <p:nvSpPr>
          <p:cNvPr id="161823" name="Text Box 31"/>
          <p:cNvSpPr txBox="1">
            <a:spLocks noChangeArrowheads="1"/>
          </p:cNvSpPr>
          <p:nvPr/>
        </p:nvSpPr>
        <p:spPr bwMode="auto">
          <a:xfrm>
            <a:off x="4155839" y="3028528"/>
            <a:ext cx="9145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339966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11H</a:t>
            </a:r>
          </a:p>
        </p:txBody>
      </p:sp>
      <p:sp>
        <p:nvSpPr>
          <p:cNvPr id="161824" name="Text Box 32"/>
          <p:cNvSpPr txBox="1">
            <a:spLocks noChangeArrowheads="1"/>
          </p:cNvSpPr>
          <p:nvPr/>
        </p:nvSpPr>
        <p:spPr bwMode="auto">
          <a:xfrm>
            <a:off x="4188497" y="3409528"/>
            <a:ext cx="9145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339966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00H</a:t>
            </a:r>
          </a:p>
        </p:txBody>
      </p:sp>
      <p:sp>
        <p:nvSpPr>
          <p:cNvPr id="161825" name="Text Box 33"/>
          <p:cNvSpPr txBox="1">
            <a:spLocks noChangeArrowheads="1"/>
          </p:cNvSpPr>
          <p:nvPr/>
        </p:nvSpPr>
        <p:spPr bwMode="auto">
          <a:xfrm>
            <a:off x="4184870" y="3810486"/>
            <a:ext cx="9145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339966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44H</a:t>
            </a:r>
          </a:p>
        </p:txBody>
      </p:sp>
      <p:sp>
        <p:nvSpPr>
          <p:cNvPr id="161826" name="Line 34"/>
          <p:cNvSpPr>
            <a:spLocks noChangeShapeType="1"/>
          </p:cNvSpPr>
          <p:nvPr/>
        </p:nvSpPr>
        <p:spPr bwMode="auto">
          <a:xfrm>
            <a:off x="3897933" y="4577928"/>
            <a:ext cx="1371838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161827" name="Text Box 35"/>
          <p:cNvSpPr txBox="1">
            <a:spLocks noChangeArrowheads="1"/>
          </p:cNvSpPr>
          <p:nvPr/>
        </p:nvSpPr>
        <p:spPr bwMode="auto">
          <a:xfrm>
            <a:off x="4184870" y="4187857"/>
            <a:ext cx="9145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339966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33H</a:t>
            </a:r>
          </a:p>
        </p:txBody>
      </p:sp>
      <p:sp>
        <p:nvSpPr>
          <p:cNvPr id="161829" name="Line 37"/>
          <p:cNvSpPr>
            <a:spLocks noChangeShapeType="1"/>
          </p:cNvSpPr>
          <p:nvPr/>
        </p:nvSpPr>
        <p:spPr bwMode="auto">
          <a:xfrm>
            <a:off x="1187601" y="5487566"/>
            <a:ext cx="1371838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830" name="Line 38"/>
          <p:cNvSpPr>
            <a:spLocks noChangeShapeType="1"/>
          </p:cNvSpPr>
          <p:nvPr/>
        </p:nvSpPr>
        <p:spPr bwMode="auto">
          <a:xfrm>
            <a:off x="1203478" y="4074691"/>
            <a:ext cx="1371838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831" name="Line 39"/>
          <p:cNvSpPr>
            <a:spLocks noChangeShapeType="1"/>
          </p:cNvSpPr>
          <p:nvPr/>
        </p:nvSpPr>
        <p:spPr bwMode="auto">
          <a:xfrm>
            <a:off x="1189188" y="4435053"/>
            <a:ext cx="1371838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832" name="Line 40"/>
          <p:cNvSpPr>
            <a:spLocks noChangeShapeType="1"/>
          </p:cNvSpPr>
          <p:nvPr/>
        </p:nvSpPr>
        <p:spPr bwMode="auto">
          <a:xfrm>
            <a:off x="1201890" y="4795416"/>
            <a:ext cx="1371838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833" name="Line 41"/>
          <p:cNvSpPr>
            <a:spLocks noChangeShapeType="1"/>
          </p:cNvSpPr>
          <p:nvPr/>
        </p:nvSpPr>
        <p:spPr bwMode="auto">
          <a:xfrm>
            <a:off x="1187601" y="5155778"/>
            <a:ext cx="1371838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834" name="Text Box 42"/>
          <p:cNvSpPr txBox="1">
            <a:spLocks noChangeArrowheads="1"/>
          </p:cNvSpPr>
          <p:nvPr/>
        </p:nvSpPr>
        <p:spPr bwMode="auto">
          <a:xfrm>
            <a:off x="1443792" y="3671466"/>
            <a:ext cx="9145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339966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 ‘r’</a:t>
            </a:r>
          </a:p>
        </p:txBody>
      </p:sp>
      <p:sp>
        <p:nvSpPr>
          <p:cNvPr id="161835" name="Text Box 43"/>
          <p:cNvSpPr txBox="1">
            <a:spLocks noChangeArrowheads="1"/>
          </p:cNvSpPr>
          <p:nvPr/>
        </p:nvSpPr>
        <p:spPr bwMode="auto">
          <a:xfrm>
            <a:off x="1439840" y="4022303"/>
            <a:ext cx="9145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339966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 ‘e’</a:t>
            </a:r>
          </a:p>
        </p:txBody>
      </p:sp>
      <p:sp>
        <p:nvSpPr>
          <p:cNvPr id="161836" name="Text Box 44"/>
          <p:cNvSpPr txBox="1">
            <a:spLocks noChangeArrowheads="1"/>
          </p:cNvSpPr>
          <p:nvPr/>
        </p:nvSpPr>
        <p:spPr bwMode="auto">
          <a:xfrm>
            <a:off x="1527618" y="4452516"/>
            <a:ext cx="76372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339966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‘  ‘</a:t>
            </a:r>
          </a:p>
        </p:txBody>
      </p:sp>
      <p:sp>
        <p:nvSpPr>
          <p:cNvPr id="161837" name="Text Box 45"/>
          <p:cNvSpPr txBox="1">
            <a:spLocks noChangeArrowheads="1"/>
          </p:cNvSpPr>
          <p:nvPr/>
        </p:nvSpPr>
        <p:spPr bwMode="auto">
          <a:xfrm>
            <a:off x="1570489" y="4723978"/>
            <a:ext cx="7637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339966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‘y’</a:t>
            </a:r>
          </a:p>
        </p:txBody>
      </p:sp>
      <p:sp>
        <p:nvSpPr>
          <p:cNvPr id="161838" name="Line 46"/>
          <p:cNvSpPr>
            <a:spLocks noChangeShapeType="1"/>
          </p:cNvSpPr>
          <p:nvPr/>
        </p:nvSpPr>
        <p:spPr bwMode="auto">
          <a:xfrm>
            <a:off x="1187601" y="5847928"/>
            <a:ext cx="1371838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839" name="Text Box 47"/>
          <p:cNvSpPr txBox="1">
            <a:spLocks noChangeArrowheads="1"/>
          </p:cNvSpPr>
          <p:nvPr/>
        </p:nvSpPr>
        <p:spPr bwMode="auto">
          <a:xfrm>
            <a:off x="1556198" y="5058941"/>
            <a:ext cx="76372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339966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‘o’</a:t>
            </a:r>
          </a:p>
        </p:txBody>
      </p:sp>
      <p:sp>
        <p:nvSpPr>
          <p:cNvPr id="161840" name="Text Box 48"/>
          <p:cNvSpPr txBox="1">
            <a:spLocks noChangeArrowheads="1"/>
          </p:cNvSpPr>
          <p:nvPr/>
        </p:nvSpPr>
        <p:spPr bwMode="auto">
          <a:xfrm>
            <a:off x="1541909" y="5390728"/>
            <a:ext cx="76372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339966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‘u’</a:t>
            </a:r>
          </a:p>
        </p:txBody>
      </p:sp>
      <p:sp>
        <p:nvSpPr>
          <p:cNvPr id="161841" name="Line 49"/>
          <p:cNvSpPr>
            <a:spLocks noChangeShapeType="1"/>
          </p:cNvSpPr>
          <p:nvPr/>
        </p:nvSpPr>
        <p:spPr bwMode="auto">
          <a:xfrm>
            <a:off x="1201890" y="6208291"/>
            <a:ext cx="1371838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842" name="Text Box 50"/>
          <p:cNvSpPr txBox="1">
            <a:spLocks noChangeArrowheads="1"/>
          </p:cNvSpPr>
          <p:nvPr/>
        </p:nvSpPr>
        <p:spPr bwMode="auto">
          <a:xfrm>
            <a:off x="1556198" y="5808241"/>
            <a:ext cx="76372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339966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‘?’</a:t>
            </a:r>
          </a:p>
        </p:txBody>
      </p:sp>
      <p:sp>
        <p:nvSpPr>
          <p:cNvPr id="161843" name="Line 51"/>
          <p:cNvSpPr>
            <a:spLocks noChangeShapeType="1"/>
          </p:cNvSpPr>
          <p:nvPr/>
        </p:nvSpPr>
        <p:spPr bwMode="auto">
          <a:xfrm>
            <a:off x="3896346" y="1988716"/>
            <a:ext cx="1371838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161844" name="Text Box 52"/>
          <p:cNvSpPr txBox="1">
            <a:spLocks noChangeArrowheads="1"/>
          </p:cNvSpPr>
          <p:nvPr/>
        </p:nvSpPr>
        <p:spPr bwMode="auto">
          <a:xfrm>
            <a:off x="4146997" y="1556916"/>
            <a:ext cx="9145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339966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11H</a:t>
            </a:r>
          </a:p>
        </p:txBody>
      </p:sp>
      <p:sp>
        <p:nvSpPr>
          <p:cNvPr id="161845" name="Line 53"/>
          <p:cNvSpPr>
            <a:spLocks noChangeShapeType="1"/>
          </p:cNvSpPr>
          <p:nvPr/>
        </p:nvSpPr>
        <p:spPr bwMode="auto">
          <a:xfrm>
            <a:off x="3882056" y="2334791"/>
            <a:ext cx="1371838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161846" name="Text Box 54"/>
          <p:cNvSpPr txBox="1">
            <a:spLocks noChangeArrowheads="1"/>
          </p:cNvSpPr>
          <p:nvPr/>
        </p:nvSpPr>
        <p:spPr bwMode="auto">
          <a:xfrm>
            <a:off x="4163326" y="1953111"/>
            <a:ext cx="9145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339966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00H</a:t>
            </a:r>
          </a:p>
        </p:txBody>
      </p:sp>
      <p:sp>
        <p:nvSpPr>
          <p:cNvPr id="161847" name="Text Box 55"/>
          <p:cNvSpPr txBox="1">
            <a:spLocks noChangeArrowheads="1"/>
          </p:cNvSpPr>
          <p:nvPr/>
        </p:nvSpPr>
        <p:spPr bwMode="auto">
          <a:xfrm>
            <a:off x="4173404" y="2672249"/>
            <a:ext cx="9145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339966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00H</a:t>
            </a:r>
          </a:p>
        </p:txBody>
      </p:sp>
      <p:sp>
        <p:nvSpPr>
          <p:cNvPr id="161848" name="Line 56"/>
          <p:cNvSpPr>
            <a:spLocks noChangeShapeType="1"/>
          </p:cNvSpPr>
          <p:nvPr/>
        </p:nvSpPr>
        <p:spPr bwMode="auto">
          <a:xfrm>
            <a:off x="3896346" y="4941466"/>
            <a:ext cx="1371838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161849" name="Line 57"/>
          <p:cNvSpPr>
            <a:spLocks noChangeShapeType="1"/>
          </p:cNvSpPr>
          <p:nvPr/>
        </p:nvSpPr>
        <p:spPr bwMode="auto">
          <a:xfrm>
            <a:off x="3896346" y="5330403"/>
            <a:ext cx="1371838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161850" name="Line 58"/>
          <p:cNvSpPr>
            <a:spLocks noChangeShapeType="1"/>
          </p:cNvSpPr>
          <p:nvPr/>
        </p:nvSpPr>
        <p:spPr bwMode="auto">
          <a:xfrm>
            <a:off x="3896346" y="5705053"/>
            <a:ext cx="1371838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161851" name="Line 59"/>
          <p:cNvSpPr>
            <a:spLocks noChangeShapeType="1"/>
          </p:cNvSpPr>
          <p:nvPr/>
        </p:nvSpPr>
        <p:spPr bwMode="auto">
          <a:xfrm>
            <a:off x="3896346" y="6049541"/>
            <a:ext cx="1371838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161852" name="Text Box 60"/>
          <p:cNvSpPr txBox="1">
            <a:spLocks noChangeArrowheads="1"/>
          </p:cNvSpPr>
          <p:nvPr/>
        </p:nvSpPr>
        <p:spPr bwMode="auto">
          <a:xfrm>
            <a:off x="5654013" y="5149429"/>
            <a:ext cx="1224176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339966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随机数</a:t>
            </a:r>
          </a:p>
        </p:txBody>
      </p:sp>
      <p:sp>
        <p:nvSpPr>
          <p:cNvPr id="161854" name="Rectangle 62"/>
          <p:cNvSpPr>
            <a:spLocks noChangeArrowheads="1"/>
          </p:cNvSpPr>
          <p:nvPr/>
        </p:nvSpPr>
        <p:spPr bwMode="auto">
          <a:xfrm>
            <a:off x="6822616" y="1614066"/>
            <a:ext cx="1371838" cy="4608512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161855" name="Line 63"/>
          <p:cNvSpPr>
            <a:spLocks noChangeShapeType="1"/>
          </p:cNvSpPr>
          <p:nvPr/>
        </p:nvSpPr>
        <p:spPr bwMode="auto">
          <a:xfrm>
            <a:off x="6811502" y="2703091"/>
            <a:ext cx="1371838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2000"/>
          </a:p>
        </p:txBody>
      </p:sp>
      <p:sp>
        <p:nvSpPr>
          <p:cNvPr id="161856" name="Line 64"/>
          <p:cNvSpPr>
            <a:spLocks noChangeShapeType="1"/>
          </p:cNvSpPr>
          <p:nvPr/>
        </p:nvSpPr>
        <p:spPr bwMode="auto">
          <a:xfrm>
            <a:off x="6811502" y="3084091"/>
            <a:ext cx="1371838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2000"/>
          </a:p>
        </p:txBody>
      </p:sp>
      <p:sp>
        <p:nvSpPr>
          <p:cNvPr id="161857" name="Line 65"/>
          <p:cNvSpPr>
            <a:spLocks noChangeShapeType="1"/>
          </p:cNvSpPr>
          <p:nvPr/>
        </p:nvSpPr>
        <p:spPr bwMode="auto">
          <a:xfrm>
            <a:off x="6811502" y="3465091"/>
            <a:ext cx="1371838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2000"/>
          </a:p>
        </p:txBody>
      </p:sp>
      <p:sp>
        <p:nvSpPr>
          <p:cNvPr id="161858" name="Line 66"/>
          <p:cNvSpPr>
            <a:spLocks noChangeShapeType="1"/>
          </p:cNvSpPr>
          <p:nvPr/>
        </p:nvSpPr>
        <p:spPr bwMode="auto">
          <a:xfrm>
            <a:off x="6811502" y="3846091"/>
            <a:ext cx="1371838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2000"/>
          </a:p>
        </p:txBody>
      </p:sp>
      <p:sp>
        <p:nvSpPr>
          <p:cNvPr id="161859" name="Line 67"/>
          <p:cNvSpPr>
            <a:spLocks noChangeShapeType="1"/>
          </p:cNvSpPr>
          <p:nvPr/>
        </p:nvSpPr>
        <p:spPr bwMode="auto">
          <a:xfrm>
            <a:off x="6811502" y="4227091"/>
            <a:ext cx="1371838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2000"/>
          </a:p>
        </p:txBody>
      </p:sp>
      <p:sp>
        <p:nvSpPr>
          <p:cNvPr id="161860" name="Text Box 68"/>
          <p:cNvSpPr txBox="1">
            <a:spLocks noChangeArrowheads="1"/>
          </p:cNvSpPr>
          <p:nvPr/>
        </p:nvSpPr>
        <p:spPr bwMode="auto">
          <a:xfrm>
            <a:off x="6192270" y="1614066"/>
            <a:ext cx="68591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339966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-122"/>
              </a:rPr>
              <a:t>M3</a:t>
            </a:r>
          </a:p>
        </p:txBody>
      </p:sp>
      <p:sp>
        <p:nvSpPr>
          <p:cNvPr id="161862" name="Text Box 70"/>
          <p:cNvSpPr txBox="1">
            <a:spLocks noChangeArrowheads="1"/>
          </p:cNvSpPr>
          <p:nvPr/>
        </p:nvSpPr>
        <p:spPr bwMode="auto">
          <a:xfrm>
            <a:off x="7113179" y="3073432"/>
            <a:ext cx="9145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339966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11H</a:t>
            </a:r>
          </a:p>
        </p:txBody>
      </p:sp>
      <p:sp>
        <p:nvSpPr>
          <p:cNvPr id="161864" name="Text Box 72"/>
          <p:cNvSpPr txBox="1">
            <a:spLocks noChangeArrowheads="1"/>
          </p:cNvSpPr>
          <p:nvPr/>
        </p:nvSpPr>
        <p:spPr bwMode="auto">
          <a:xfrm>
            <a:off x="7125882" y="3839061"/>
            <a:ext cx="9145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339966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22H</a:t>
            </a:r>
          </a:p>
        </p:txBody>
      </p:sp>
      <p:sp>
        <p:nvSpPr>
          <p:cNvPr id="161865" name="Line 73"/>
          <p:cNvSpPr>
            <a:spLocks noChangeShapeType="1"/>
          </p:cNvSpPr>
          <p:nvPr/>
        </p:nvSpPr>
        <p:spPr bwMode="auto">
          <a:xfrm>
            <a:off x="6822616" y="4606503"/>
            <a:ext cx="1371838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2000"/>
          </a:p>
        </p:txBody>
      </p:sp>
      <p:sp>
        <p:nvSpPr>
          <p:cNvPr id="161866" name="Text Box 74"/>
          <p:cNvSpPr txBox="1">
            <a:spLocks noChangeArrowheads="1"/>
          </p:cNvSpPr>
          <p:nvPr/>
        </p:nvSpPr>
        <p:spPr bwMode="auto">
          <a:xfrm>
            <a:off x="7093224" y="4200103"/>
            <a:ext cx="9145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339966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11H</a:t>
            </a:r>
          </a:p>
        </p:txBody>
      </p:sp>
      <p:sp>
        <p:nvSpPr>
          <p:cNvPr id="161867" name="Line 75"/>
          <p:cNvSpPr>
            <a:spLocks noChangeShapeType="1"/>
          </p:cNvSpPr>
          <p:nvPr/>
        </p:nvSpPr>
        <p:spPr bwMode="auto">
          <a:xfrm>
            <a:off x="6821029" y="2017291"/>
            <a:ext cx="1371838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2000"/>
          </a:p>
        </p:txBody>
      </p:sp>
      <p:sp>
        <p:nvSpPr>
          <p:cNvPr id="161868" name="Text Box 76"/>
          <p:cNvSpPr txBox="1">
            <a:spLocks noChangeArrowheads="1"/>
          </p:cNvSpPr>
          <p:nvPr/>
        </p:nvSpPr>
        <p:spPr bwMode="auto">
          <a:xfrm>
            <a:off x="7136996" y="1585491"/>
            <a:ext cx="9145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339966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22H</a:t>
            </a:r>
          </a:p>
        </p:txBody>
      </p:sp>
      <p:sp>
        <p:nvSpPr>
          <p:cNvPr id="161869" name="Line 77"/>
          <p:cNvSpPr>
            <a:spLocks noChangeShapeType="1"/>
          </p:cNvSpPr>
          <p:nvPr/>
        </p:nvSpPr>
        <p:spPr bwMode="auto">
          <a:xfrm>
            <a:off x="6806738" y="2363366"/>
            <a:ext cx="1371838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2000"/>
          </a:p>
        </p:txBody>
      </p:sp>
      <p:sp>
        <p:nvSpPr>
          <p:cNvPr id="161870" name="Text Box 78"/>
          <p:cNvSpPr txBox="1">
            <a:spLocks noChangeArrowheads="1"/>
          </p:cNvSpPr>
          <p:nvPr/>
        </p:nvSpPr>
        <p:spPr bwMode="auto">
          <a:xfrm>
            <a:off x="7120215" y="1994840"/>
            <a:ext cx="9145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339966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11H</a:t>
            </a:r>
          </a:p>
        </p:txBody>
      </p:sp>
      <p:sp>
        <p:nvSpPr>
          <p:cNvPr id="161871" name="Text Box 79"/>
          <p:cNvSpPr txBox="1">
            <a:spLocks noChangeArrowheads="1"/>
          </p:cNvSpPr>
          <p:nvPr/>
        </p:nvSpPr>
        <p:spPr bwMode="auto">
          <a:xfrm>
            <a:off x="7136996" y="2684495"/>
            <a:ext cx="9145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339966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22H</a:t>
            </a:r>
          </a:p>
        </p:txBody>
      </p:sp>
      <p:sp>
        <p:nvSpPr>
          <p:cNvPr id="161872" name="Line 80"/>
          <p:cNvSpPr>
            <a:spLocks noChangeShapeType="1"/>
          </p:cNvSpPr>
          <p:nvPr/>
        </p:nvSpPr>
        <p:spPr bwMode="auto">
          <a:xfrm>
            <a:off x="6821029" y="4970041"/>
            <a:ext cx="1371838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2000"/>
          </a:p>
        </p:txBody>
      </p:sp>
      <p:sp>
        <p:nvSpPr>
          <p:cNvPr id="161873" name="Line 81"/>
          <p:cNvSpPr>
            <a:spLocks noChangeShapeType="1"/>
          </p:cNvSpPr>
          <p:nvPr/>
        </p:nvSpPr>
        <p:spPr bwMode="auto">
          <a:xfrm>
            <a:off x="6821029" y="5358978"/>
            <a:ext cx="1371838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zh-CN" altLang="en-US" sz="2000"/>
          </a:p>
        </p:txBody>
      </p:sp>
      <p:sp>
        <p:nvSpPr>
          <p:cNvPr id="161874" name="Line 82"/>
          <p:cNvSpPr>
            <a:spLocks noChangeShapeType="1"/>
          </p:cNvSpPr>
          <p:nvPr/>
        </p:nvSpPr>
        <p:spPr bwMode="auto">
          <a:xfrm>
            <a:off x="6821029" y="5733628"/>
            <a:ext cx="1371838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875" name="Line 83"/>
          <p:cNvSpPr>
            <a:spLocks noChangeShapeType="1"/>
          </p:cNvSpPr>
          <p:nvPr/>
        </p:nvSpPr>
        <p:spPr bwMode="auto">
          <a:xfrm>
            <a:off x="6821029" y="6078116"/>
            <a:ext cx="1371838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877" name="Text Box 85"/>
          <p:cNvSpPr txBox="1">
            <a:spLocks noChangeArrowheads="1"/>
          </p:cNvSpPr>
          <p:nvPr/>
        </p:nvSpPr>
        <p:spPr bwMode="auto">
          <a:xfrm>
            <a:off x="7239968" y="2313474"/>
            <a:ext cx="7208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339966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XX</a:t>
            </a:r>
          </a:p>
        </p:txBody>
      </p:sp>
      <p:sp>
        <p:nvSpPr>
          <p:cNvPr id="161878" name="Text Box 86"/>
          <p:cNvSpPr txBox="1">
            <a:spLocks noChangeArrowheads="1"/>
          </p:cNvSpPr>
          <p:nvPr/>
        </p:nvSpPr>
        <p:spPr bwMode="auto">
          <a:xfrm>
            <a:off x="7220012" y="3448082"/>
            <a:ext cx="7208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339966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XX</a:t>
            </a:r>
          </a:p>
        </p:txBody>
      </p:sp>
      <p:sp>
        <p:nvSpPr>
          <p:cNvPr id="161879" name="Text Box 87"/>
          <p:cNvSpPr txBox="1">
            <a:spLocks noChangeArrowheads="1"/>
          </p:cNvSpPr>
          <p:nvPr/>
        </p:nvSpPr>
        <p:spPr bwMode="auto">
          <a:xfrm>
            <a:off x="7190981" y="4591536"/>
            <a:ext cx="7208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339966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XX</a:t>
            </a:r>
          </a:p>
        </p:txBody>
      </p:sp>
      <p:sp>
        <p:nvSpPr>
          <p:cNvPr id="161880" name="Text Box 88"/>
          <p:cNvSpPr txBox="1">
            <a:spLocks noChangeArrowheads="1"/>
          </p:cNvSpPr>
          <p:nvPr/>
        </p:nvSpPr>
        <p:spPr bwMode="auto">
          <a:xfrm>
            <a:off x="4285351" y="4538241"/>
            <a:ext cx="7208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339966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XX</a:t>
            </a:r>
          </a:p>
        </p:txBody>
      </p:sp>
      <p:sp>
        <p:nvSpPr>
          <p:cNvPr id="161881" name="Text Box 89"/>
          <p:cNvSpPr txBox="1">
            <a:spLocks noChangeArrowheads="1"/>
          </p:cNvSpPr>
          <p:nvPr/>
        </p:nvSpPr>
        <p:spPr bwMode="auto">
          <a:xfrm>
            <a:off x="4285351" y="4897016"/>
            <a:ext cx="7208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339966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XX</a:t>
            </a:r>
          </a:p>
        </p:txBody>
      </p:sp>
      <p:sp>
        <p:nvSpPr>
          <p:cNvPr id="161882" name="Text Box 90"/>
          <p:cNvSpPr txBox="1">
            <a:spLocks noChangeArrowheads="1"/>
          </p:cNvSpPr>
          <p:nvPr/>
        </p:nvSpPr>
        <p:spPr bwMode="auto">
          <a:xfrm>
            <a:off x="4285351" y="5305003"/>
            <a:ext cx="7208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339966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XX</a:t>
            </a:r>
          </a:p>
        </p:txBody>
      </p:sp>
      <p:sp>
        <p:nvSpPr>
          <p:cNvPr id="161883" name="Text Box 91"/>
          <p:cNvSpPr txBox="1">
            <a:spLocks noChangeArrowheads="1"/>
          </p:cNvSpPr>
          <p:nvPr/>
        </p:nvSpPr>
        <p:spPr bwMode="auto">
          <a:xfrm>
            <a:off x="4285351" y="5663778"/>
            <a:ext cx="7208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66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339966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>
                <a:solidFill>
                  <a:schemeClr val="bg1"/>
                </a:solidFill>
                <a:latin typeface="Times New Roman" pitchFamily="18" charset="0"/>
                <a:ea typeface="宋体" charset="-122"/>
              </a:rPr>
              <a:t>XX</a:t>
            </a:r>
          </a:p>
        </p:txBody>
      </p:sp>
      <p:sp>
        <p:nvSpPr>
          <p:cNvPr id="161884" name="Line 92"/>
          <p:cNvSpPr>
            <a:spLocks noChangeShapeType="1"/>
          </p:cNvSpPr>
          <p:nvPr/>
        </p:nvSpPr>
        <p:spPr bwMode="auto">
          <a:xfrm>
            <a:off x="5149101" y="4754141"/>
            <a:ext cx="647812" cy="431800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6942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1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1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1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1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1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1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1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1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1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1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1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1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1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1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1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61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1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1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61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61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61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61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1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61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61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61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61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61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61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61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61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61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61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61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61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61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61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61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61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61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161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61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61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61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61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61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161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61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61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61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61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61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61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61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61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61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61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61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61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61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61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61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61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61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161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61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161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16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16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 nodeType="clickPar">
                      <p:stCondLst>
                        <p:cond delay="indefinite"/>
                      </p:stCondLst>
                      <p:childTnLst>
                        <p:par>
                          <p:cTn id="2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161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161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61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61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161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61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161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61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161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61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61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61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161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61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161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61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161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61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161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61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161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61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161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61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161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61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161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61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61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161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161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61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161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61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161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61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61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61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161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61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161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61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161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61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161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61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 animBg="1"/>
      <p:bldP spid="161797" grpId="0" animBg="1"/>
      <p:bldP spid="161798" grpId="0" animBg="1"/>
      <p:bldP spid="161799" grpId="0" animBg="1"/>
      <p:bldP spid="161800" grpId="0" animBg="1"/>
      <p:bldP spid="161801" grpId="0" animBg="1"/>
      <p:bldP spid="161802" grpId="0"/>
      <p:bldP spid="161806" grpId="0"/>
      <p:bldP spid="161807" grpId="0"/>
      <p:bldP spid="161808" grpId="0"/>
      <p:bldP spid="161809" grpId="0"/>
      <p:bldP spid="161810" grpId="0" animBg="1"/>
      <p:bldP spid="161811" grpId="0"/>
      <p:bldP spid="161812" grpId="0" animBg="1"/>
      <p:bldP spid="161813" grpId="0" animBg="1"/>
      <p:bldP spid="161814" grpId="0" animBg="1"/>
      <p:bldP spid="161815" grpId="0" animBg="1"/>
      <p:bldP spid="161816" grpId="0" animBg="1"/>
      <p:bldP spid="161817" grpId="0" animBg="1"/>
      <p:bldP spid="161818" grpId="0"/>
      <p:bldP spid="161822" grpId="0"/>
      <p:bldP spid="161823" grpId="0"/>
      <p:bldP spid="161824" grpId="0"/>
      <p:bldP spid="161825" grpId="0"/>
      <p:bldP spid="161826" grpId="0" animBg="1"/>
      <p:bldP spid="161827" grpId="0"/>
      <p:bldP spid="161829" grpId="0" animBg="1"/>
      <p:bldP spid="161830" grpId="0" animBg="1"/>
      <p:bldP spid="161831" grpId="0" animBg="1"/>
      <p:bldP spid="161832" grpId="0" animBg="1"/>
      <p:bldP spid="161833" grpId="0" animBg="1"/>
      <p:bldP spid="161834" grpId="0"/>
      <p:bldP spid="161835" grpId="0"/>
      <p:bldP spid="161836" grpId="0"/>
      <p:bldP spid="161837" grpId="0"/>
      <p:bldP spid="161838" grpId="0" animBg="1"/>
      <p:bldP spid="161839" grpId="0"/>
      <p:bldP spid="161840" grpId="0"/>
      <p:bldP spid="161841" grpId="0" animBg="1"/>
      <p:bldP spid="161842" grpId="0"/>
      <p:bldP spid="161843" grpId="0" animBg="1"/>
      <p:bldP spid="161844" grpId="0"/>
      <p:bldP spid="161845" grpId="0" animBg="1"/>
      <p:bldP spid="161846" grpId="0"/>
      <p:bldP spid="161847" grpId="0"/>
      <p:bldP spid="161848" grpId="0" animBg="1"/>
      <p:bldP spid="161849" grpId="0" animBg="1"/>
      <p:bldP spid="161850" grpId="0" animBg="1"/>
      <p:bldP spid="161851" grpId="0" animBg="1"/>
      <p:bldP spid="161852" grpId="0"/>
      <p:bldP spid="161854" grpId="0" animBg="1"/>
      <p:bldP spid="161855" grpId="0" animBg="1"/>
      <p:bldP spid="161856" grpId="0" animBg="1"/>
      <p:bldP spid="161857" grpId="0" animBg="1"/>
      <p:bldP spid="161858" grpId="0" animBg="1"/>
      <p:bldP spid="161859" grpId="0" animBg="1"/>
      <p:bldP spid="161860" grpId="0"/>
      <p:bldP spid="161862" grpId="0"/>
      <p:bldP spid="161864" grpId="0"/>
      <p:bldP spid="161865" grpId="0" animBg="1"/>
      <p:bldP spid="161866" grpId="0"/>
      <p:bldP spid="161867" grpId="0" animBg="1"/>
      <p:bldP spid="161868" grpId="0"/>
      <p:bldP spid="161869" grpId="0" animBg="1"/>
      <p:bldP spid="161870" grpId="0"/>
      <p:bldP spid="161871" grpId="0"/>
      <p:bldP spid="161872" grpId="0" animBg="1"/>
      <p:bldP spid="161873" grpId="0" animBg="1"/>
      <p:bldP spid="161874" grpId="0" animBg="1"/>
      <p:bldP spid="161875" grpId="0" animBg="1"/>
      <p:bldP spid="161877" grpId="0"/>
      <p:bldP spid="161878" grpId="0"/>
      <p:bldP spid="161879" grpId="0"/>
      <p:bldP spid="161880" grpId="0"/>
      <p:bldP spid="161881" grpId="0"/>
      <p:bldP spid="161882" grpId="0"/>
      <p:bldP spid="161883" grpId="0"/>
      <p:bldP spid="16188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261AE0-8D6D-46BA-AE69-DDE8D324921C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24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9027" y="188640"/>
            <a:ext cx="7670865" cy="838423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+mn-lt"/>
              </a:rPr>
              <a:t>2. </a:t>
            </a:r>
            <a:r>
              <a:rPr lang="zh-CN" altLang="en-US" dirty="0"/>
              <a:t>符号定义伪指令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476" y="1131069"/>
            <a:ext cx="7773750" cy="4406131"/>
          </a:xfrm>
        </p:spPr>
        <p:txBody>
          <a:bodyPr/>
          <a:lstStyle/>
          <a:p>
            <a:pPr eaLnBrk="1" hangingPunct="1"/>
            <a:r>
              <a:rPr lang="zh-CN" altLang="en-US" dirty="0"/>
              <a:t>格式：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latin typeface="宋体" pitchFamily="2" charset="-122"/>
              </a:rPr>
              <a:t>符号名 </a:t>
            </a:r>
            <a:r>
              <a:rPr lang="en-US" altLang="zh-CN" dirty="0">
                <a:latin typeface="宋体" pitchFamily="2" charset="-122"/>
              </a:rPr>
              <a:t>EQU	</a:t>
            </a:r>
            <a:r>
              <a:rPr lang="zh-CN" altLang="en-US" dirty="0">
                <a:latin typeface="宋体" pitchFamily="2" charset="-122"/>
              </a:rPr>
              <a:t>表达式</a:t>
            </a:r>
          </a:p>
          <a:p>
            <a:pPr eaLnBrk="1" hangingPunct="1">
              <a:lnSpc>
                <a:spcPct val="95000"/>
              </a:lnSpc>
              <a:spcBef>
                <a:spcPts val="1200"/>
              </a:spcBef>
            </a:pPr>
            <a:r>
              <a:rPr lang="zh-CN" altLang="en-US" dirty="0">
                <a:latin typeface="宋体" pitchFamily="2" charset="-122"/>
              </a:rPr>
              <a:t>操作：</a:t>
            </a:r>
            <a:endParaRPr lang="en-US" altLang="zh-CN" dirty="0">
              <a:latin typeface="宋体" pitchFamily="2" charset="-122"/>
            </a:endParaRPr>
          </a:p>
          <a:p>
            <a:pPr lvl="1" eaLnBrk="1" hangingPunct="1">
              <a:lnSpc>
                <a:spcPct val="95000"/>
              </a:lnSpc>
            </a:pPr>
            <a:r>
              <a:rPr lang="zh-CN" altLang="en-US" dirty="0">
                <a:latin typeface="宋体" pitchFamily="2" charset="-122"/>
              </a:rPr>
              <a:t>用符号名取代后边的表达式，不可重新定义；</a:t>
            </a:r>
            <a:endParaRPr lang="en-US" altLang="zh-CN" dirty="0">
              <a:latin typeface="宋体" pitchFamily="2" charset="-122"/>
            </a:endParaRPr>
          </a:p>
          <a:p>
            <a:pPr lvl="1" eaLnBrk="1" hangingPunct="1">
              <a:lnSpc>
                <a:spcPct val="95000"/>
              </a:lnSpc>
            </a:pPr>
            <a:r>
              <a:rPr lang="zh-CN" altLang="en-US" dirty="0">
                <a:latin typeface="宋体" pitchFamily="2" charset="-122"/>
              </a:rPr>
              <a:t>重复定义可以用“</a:t>
            </a:r>
            <a:r>
              <a:rPr lang="en-US" altLang="zh-CN" dirty="0">
                <a:latin typeface="宋体" pitchFamily="2" charset="-122"/>
              </a:rPr>
              <a:t>=</a:t>
            </a:r>
            <a:r>
              <a:rPr lang="zh-CN" altLang="en-US" dirty="0">
                <a:latin typeface="宋体" pitchFamily="2" charset="-122"/>
              </a:rPr>
              <a:t>”伪指令</a:t>
            </a:r>
          </a:p>
          <a:p>
            <a:pPr eaLnBrk="1" hangingPunct="1">
              <a:lnSpc>
                <a:spcPct val="95000"/>
              </a:lnSpc>
              <a:spcBef>
                <a:spcPts val="1200"/>
              </a:spcBef>
            </a:pPr>
            <a:r>
              <a:rPr lang="zh-CN" altLang="en-US" dirty="0">
                <a:latin typeface="宋体" pitchFamily="2" charset="-122"/>
              </a:rPr>
              <a:t>例：</a:t>
            </a:r>
            <a:endParaRPr lang="en-US" altLang="zh-CN" dirty="0">
              <a:latin typeface="宋体" pitchFamily="2" charset="-122"/>
            </a:endParaRPr>
          </a:p>
          <a:p>
            <a:pPr lvl="1" eaLnBrk="1" hangingPunct="1">
              <a:lnSpc>
                <a:spcPct val="95000"/>
              </a:lnSpc>
            </a:pPr>
            <a:r>
              <a:rPr lang="en-US" altLang="zh-CN" dirty="0">
                <a:latin typeface="宋体" pitchFamily="2" charset="-122"/>
              </a:rPr>
              <a:t>CONSTANT EQU	100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 dirty="0">
                <a:latin typeface="宋体" pitchFamily="2" charset="-122"/>
              </a:rPr>
              <a:t>VAR EQU 30H+99H</a:t>
            </a:r>
          </a:p>
          <a:p>
            <a:pPr lvl="1" eaLnBrk="1" hangingPunct="1">
              <a:lnSpc>
                <a:spcPct val="95000"/>
              </a:lnSpc>
            </a:pPr>
            <a:endParaRPr lang="en-US" altLang="zh-CN" dirty="0">
              <a:latin typeface="宋体" pitchFamily="2" charset="-122"/>
            </a:endParaRPr>
          </a:p>
          <a:p>
            <a:pPr eaLnBrk="1" hangingPunct="1">
              <a:lnSpc>
                <a:spcPct val="95000"/>
              </a:lnSpc>
              <a:spcBef>
                <a:spcPts val="1200"/>
              </a:spcBef>
            </a:pPr>
            <a:r>
              <a:rPr lang="zh-CN" altLang="en-US" dirty="0">
                <a:latin typeface="宋体" pitchFamily="2" charset="-122"/>
              </a:rPr>
              <a:t>例：</a:t>
            </a:r>
            <a:endParaRPr lang="en-US" altLang="zh-CN" dirty="0">
              <a:latin typeface="宋体" pitchFamily="2" charset="-122"/>
            </a:endParaRPr>
          </a:p>
          <a:p>
            <a:pPr lvl="1" eaLnBrk="1" hangingPunct="1">
              <a:lnSpc>
                <a:spcPct val="95000"/>
              </a:lnSpc>
            </a:pPr>
            <a:r>
              <a:rPr lang="en-US" altLang="zh-CN" dirty="0">
                <a:latin typeface="宋体" pitchFamily="2" charset="-122"/>
              </a:rPr>
              <a:t>FACTOR = 10H	   </a:t>
            </a:r>
            <a:r>
              <a:rPr lang="zh-CN" altLang="en-US" dirty="0">
                <a:latin typeface="宋体" pitchFamily="2" charset="-122"/>
              </a:rPr>
              <a:t>；</a:t>
            </a:r>
            <a:r>
              <a:rPr lang="en-US" altLang="zh-CN" dirty="0">
                <a:latin typeface="宋体" pitchFamily="2" charset="-122"/>
              </a:rPr>
              <a:t>FACTOR</a:t>
            </a:r>
            <a:r>
              <a:rPr lang="zh-CN" altLang="en-US" dirty="0">
                <a:latin typeface="宋体" pitchFamily="2" charset="-122"/>
              </a:rPr>
              <a:t>代表了数值</a:t>
            </a:r>
            <a:r>
              <a:rPr lang="en-US" altLang="zh-CN" dirty="0">
                <a:latin typeface="宋体" pitchFamily="2" charset="-122"/>
              </a:rPr>
              <a:t>10H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zh-CN" dirty="0">
                <a:latin typeface="宋体" pitchFamily="2" charset="-122"/>
              </a:rPr>
              <a:t>FACTOR = 25H	   </a:t>
            </a:r>
            <a:r>
              <a:rPr lang="zh-CN" altLang="en-US" dirty="0">
                <a:latin typeface="宋体" pitchFamily="2" charset="-122"/>
              </a:rPr>
              <a:t>；从现在开始，</a:t>
            </a:r>
            <a:r>
              <a:rPr lang="en-US" altLang="zh-CN" dirty="0">
                <a:latin typeface="宋体" pitchFamily="2" charset="-122"/>
              </a:rPr>
              <a:t>FACTOR</a:t>
            </a:r>
            <a:r>
              <a:rPr lang="zh-CN" altLang="en-US" dirty="0">
                <a:latin typeface="宋体" pitchFamily="2" charset="-122"/>
              </a:rPr>
              <a:t>重新代表</a:t>
            </a:r>
            <a:r>
              <a:rPr lang="en-US" altLang="zh-CN" dirty="0">
                <a:latin typeface="宋体" pitchFamily="2" charset="-122"/>
              </a:rPr>
              <a:t>25H</a:t>
            </a:r>
          </a:p>
          <a:p>
            <a:pPr marL="457200" lvl="1" indent="0" eaLnBrk="1" hangingPunct="1">
              <a:lnSpc>
                <a:spcPct val="95000"/>
              </a:lnSpc>
              <a:buNone/>
            </a:pPr>
            <a:endParaRPr lang="en-US" altLang="zh-CN" dirty="0">
              <a:latin typeface="宋体" pitchFamily="2" charset="-122"/>
            </a:endParaRP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1116410" y="4941168"/>
            <a:ext cx="59446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EQU</a:t>
            </a:r>
            <a:r>
              <a:rPr kumimoji="1"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说明的表达式不占用内存空间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659DE80-D486-48C2-80EF-1D33C6D819F3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25</a:t>
            </a:fld>
            <a:endParaRPr lang="en-US" altLang="zh-CN" sz="1400" b="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347344" y="260648"/>
            <a:ext cx="7670865" cy="838423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+mj-lt"/>
              </a:rPr>
              <a:t>3. </a:t>
            </a:r>
            <a:r>
              <a:rPr lang="zh-CN" altLang="en-US" dirty="0"/>
              <a:t>段定义伪指令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330" y="1340768"/>
            <a:ext cx="8066297" cy="144016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说明逻辑段的起始和结束；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说明不同程序模块中同类逻辑段之间的联系形态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2852" y="2888704"/>
            <a:ext cx="800239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200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段名  </a:t>
            </a:r>
            <a:r>
              <a:rPr lang="en-US" altLang="zh-CN" sz="22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SEGMENT</a:t>
            </a:r>
            <a:r>
              <a:rPr lang="en-US" altLang="zh-CN" sz="2200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 </a:t>
            </a:r>
            <a:r>
              <a:rPr lang="en-GB" altLang="en-US" sz="2200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[</a:t>
            </a:r>
            <a:r>
              <a:rPr lang="en-GB" altLang="en-US" sz="2200" kern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定位类型</a:t>
            </a:r>
            <a:r>
              <a:rPr lang="en-GB" altLang="en-US" sz="2200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] [</a:t>
            </a:r>
            <a:r>
              <a:rPr lang="en-GB" altLang="en-US" sz="2200" kern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组合类型</a:t>
            </a:r>
            <a:r>
              <a:rPr lang="en-GB" altLang="en-US" sz="2200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] [</a:t>
            </a:r>
            <a:r>
              <a:rPr lang="en-GB" altLang="en-US" sz="2200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’</a:t>
            </a:r>
            <a:r>
              <a:rPr lang="en-GB" altLang="en-US" sz="2200" kern="0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类别</a:t>
            </a:r>
            <a:r>
              <a:rPr lang="en-GB" altLang="en-US" sz="2200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’</a:t>
            </a:r>
            <a:r>
              <a:rPr lang="en-GB" altLang="en-US" sz="2200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]</a:t>
            </a:r>
            <a:r>
              <a:rPr lang="en-US" altLang="zh-CN" sz="2200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		  ┇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200" kern="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段名   </a:t>
            </a:r>
            <a:r>
              <a:rPr lang="en-US" altLang="zh-CN" sz="22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ENDS</a:t>
            </a:r>
            <a:endParaRPr lang="zh-CN" altLang="en-US" sz="2200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628578" y="4509120"/>
            <a:ext cx="2232248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说明逻辑段的起点</a:t>
            </a:r>
            <a:endParaRPr kumimoji="1"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默认：</a:t>
            </a:r>
            <a:r>
              <a:rPr kumimoji="1"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PARA</a:t>
            </a:r>
            <a:endParaRPr kumimoji="1"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683929" y="3357019"/>
            <a:ext cx="86534" cy="1169986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220866" y="4365104"/>
            <a:ext cx="2664296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说明不同模块中同名段的组和连接方式</a:t>
            </a:r>
            <a:endParaRPr kumimoji="1"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默认：</a:t>
            </a:r>
            <a:r>
              <a:rPr kumimoji="1"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NONE</a:t>
            </a:r>
            <a:endParaRPr kumimoji="1"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5429690" y="3357019"/>
            <a:ext cx="428699" cy="1008086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659DE80-D486-48C2-80EF-1D33C6D819F3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26</a:t>
            </a:fld>
            <a:endParaRPr lang="en-US" altLang="zh-CN" sz="1400" b="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347344" y="260648"/>
            <a:ext cx="7670865" cy="838423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+mj-lt"/>
              </a:rPr>
              <a:t>3. </a:t>
            </a:r>
            <a:r>
              <a:rPr lang="zh-CN" altLang="en-US" dirty="0"/>
              <a:t>段定义伪指令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330" y="1340768"/>
            <a:ext cx="8066297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定位类型：告诉汇编程序如何确定逻辑短的地址边界。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PARA</a:t>
            </a:r>
            <a:r>
              <a:rPr lang="zh-CN" altLang="en-US" dirty="0"/>
              <a:t>：逻辑段从一个节的边界开始；</a:t>
            </a:r>
            <a:r>
              <a:rPr lang="en-US" altLang="zh-CN" dirty="0"/>
              <a:t>16</a:t>
            </a:r>
            <a:r>
              <a:rPr lang="zh-CN" altLang="en-US" dirty="0"/>
              <a:t>字节为</a:t>
            </a:r>
            <a:r>
              <a:rPr lang="en-US" altLang="zh-CN" dirty="0"/>
              <a:t>1</a:t>
            </a:r>
            <a:r>
              <a:rPr lang="zh-CN" altLang="en-US" dirty="0"/>
              <a:t>节，所以段起始物理地址应为 </a:t>
            </a:r>
            <a:r>
              <a:rPr lang="en-US" altLang="zh-CN" dirty="0"/>
              <a:t>XXXX0H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BYTE</a:t>
            </a:r>
            <a:r>
              <a:rPr lang="zh-CN" altLang="en-US" dirty="0"/>
              <a:t>：逻辑段从字节的边界开始，即可以从任何地址开始。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WORD</a:t>
            </a:r>
            <a:r>
              <a:rPr lang="zh-CN" altLang="en-US" dirty="0"/>
              <a:t>：逻辑段从字的边界开始，即起始地址为偶数。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PAGE</a:t>
            </a:r>
            <a:r>
              <a:rPr lang="zh-CN" altLang="en-US" dirty="0"/>
              <a:t>：逻辑段从页边界开始。</a:t>
            </a:r>
            <a:r>
              <a:rPr lang="en-US" altLang="zh-CN" dirty="0"/>
              <a:t>256</a:t>
            </a:r>
            <a:r>
              <a:rPr lang="zh-CN" altLang="en-US" dirty="0"/>
              <a:t>字节为一页；所以段起始物理地址应为 </a:t>
            </a:r>
            <a:r>
              <a:rPr lang="en-US" altLang="zh-CN" dirty="0"/>
              <a:t>XXX00H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75625569"/>
      </p:ext>
    </p:extLst>
  </p:cSld>
  <p:clrMapOvr>
    <a:masterClrMapping/>
  </p:clrMapOvr>
  <p:transition spd="med">
    <p:blinds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659DE80-D486-48C2-80EF-1D33C6D819F3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27</a:t>
            </a:fld>
            <a:endParaRPr lang="en-US" altLang="zh-CN" sz="1400" b="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347344" y="260648"/>
            <a:ext cx="7670865" cy="838423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+mj-lt"/>
              </a:rPr>
              <a:t>3. </a:t>
            </a:r>
            <a:r>
              <a:rPr lang="zh-CN" altLang="en-US" dirty="0"/>
              <a:t>段定义伪指令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330" y="1340768"/>
            <a:ext cx="8066297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组合类型：告诉汇编程序，当一个逻辑段装入存储器时它与其他段如何组合。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NONE</a:t>
            </a:r>
            <a:r>
              <a:rPr lang="zh-CN" altLang="en-US" dirty="0"/>
              <a:t>：表示本段与其他逻辑段不组合。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PUBLIC</a:t>
            </a:r>
            <a:r>
              <a:rPr lang="zh-CN" altLang="en-US" dirty="0"/>
              <a:t>：具有相同段名的逻辑段。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STACK</a:t>
            </a:r>
            <a:r>
              <a:rPr lang="zh-CN" altLang="en-US" dirty="0"/>
              <a:t>：与</a:t>
            </a:r>
            <a:r>
              <a:rPr lang="en-US" altLang="zh-CN" dirty="0"/>
              <a:t>PUBLIC</a:t>
            </a:r>
            <a:r>
              <a:rPr lang="zh-CN" altLang="en-US" dirty="0"/>
              <a:t>类似，仅限于作为堆栈的逻辑段。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COMMON</a:t>
            </a:r>
            <a:r>
              <a:rPr lang="zh-CN" altLang="en-US" dirty="0"/>
              <a:t>：连接时从同一个地址装入，各个逻辑段重叠在一起。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MEMORY</a:t>
            </a:r>
            <a:r>
              <a:rPr lang="zh-CN" altLang="en-US" dirty="0"/>
              <a:t>：当几个逻辑段连接时，本逻辑段定位在地址最高的地方。</a:t>
            </a:r>
          </a:p>
        </p:txBody>
      </p:sp>
    </p:spTree>
    <p:extLst>
      <p:ext uri="{BB962C8B-B14F-4D97-AF65-F5344CB8AC3E}">
        <p14:creationId xmlns:p14="http://schemas.microsoft.com/office/powerpoint/2010/main" val="3066870558"/>
      </p:ext>
    </p:extLst>
  </p:cSld>
  <p:clrMapOvr>
    <a:masterClrMapping/>
  </p:clrMapOvr>
  <p:transition spd="med">
    <p:blinds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659DE80-D486-48C2-80EF-1D33C6D819F3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28</a:t>
            </a:fld>
            <a:endParaRPr lang="en-US" altLang="zh-CN" sz="1400" b="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347344" y="260648"/>
            <a:ext cx="7670865" cy="838423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+mj-lt"/>
              </a:rPr>
              <a:t>3. </a:t>
            </a:r>
            <a:r>
              <a:rPr lang="zh-CN" altLang="en-US" dirty="0"/>
              <a:t>段定义伪指令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330" y="1340768"/>
            <a:ext cx="8066297" cy="468052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类别：告诉汇编程序，当几个程序模块进行连接时，将具有相同类别的逻辑段装入连续的内存区。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‘</a:t>
            </a:r>
            <a:r>
              <a:rPr lang="en-US" altLang="zh-CN" dirty="0"/>
              <a:t>CODE</a:t>
            </a:r>
            <a:r>
              <a:rPr lang="zh-CN" altLang="en-US" dirty="0"/>
              <a:t>’：代码段。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‘</a:t>
            </a:r>
            <a:r>
              <a:rPr lang="en-US" altLang="zh-CN" dirty="0"/>
              <a:t>STACK</a:t>
            </a:r>
            <a:r>
              <a:rPr lang="zh-CN" altLang="en-US" dirty="0"/>
              <a:t>’：堆栈段。</a:t>
            </a:r>
            <a:endParaRPr lang="en-US" altLang="zh-CN" dirty="0"/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其他常用名字，如‘</a:t>
            </a:r>
            <a:r>
              <a:rPr lang="en-US" altLang="zh-CN" dirty="0"/>
              <a:t>DATA</a:t>
            </a:r>
            <a:r>
              <a:rPr lang="zh-CN" alt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035863226"/>
      </p:ext>
    </p:extLst>
  </p:cSld>
  <p:clrMapOvr>
    <a:masterClrMapping/>
  </p:clrMapOvr>
  <p:transition spd="med">
    <p:blinds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BC6CB64-4BA6-41AB-A2A1-42B6D802D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54" y="14237"/>
            <a:ext cx="4043392" cy="68437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FACA73A-D36D-4BDB-9C8A-21470473B8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858" y="1556792"/>
            <a:ext cx="3290912" cy="269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0977"/>
      </p:ext>
    </p:extLst>
  </p:cSld>
  <p:clrMapOvr>
    <a:masterClrMapping/>
  </p:clrMapOvr>
  <p:transition spd="med">
    <p:blind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61226" y="6356176"/>
            <a:ext cx="648072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0F6939D-B1FD-46AA-AF11-8170E7ACE843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396330" y="188640"/>
            <a:ext cx="7273601" cy="792087"/>
          </a:xfrm>
        </p:spPr>
        <p:txBody>
          <a:bodyPr/>
          <a:lstStyle/>
          <a:p>
            <a:pPr eaLnBrk="1" hangingPunct="1"/>
            <a:r>
              <a:rPr lang="en-US" altLang="zh-CN" sz="4400" dirty="0">
                <a:latin typeface="+mn-lt"/>
              </a:rPr>
              <a:t>1. </a:t>
            </a:r>
            <a:r>
              <a:rPr lang="zh-CN" altLang="en-US" dirty="0"/>
              <a:t>汇编语言源程序与汇编程序</a:t>
            </a:r>
          </a:p>
        </p:txBody>
      </p:sp>
      <p:sp>
        <p:nvSpPr>
          <p:cNvPr id="78861" name="Rectangle 13"/>
          <p:cNvSpPr>
            <a:spLocks noChangeArrowheads="1"/>
          </p:cNvSpPr>
          <p:nvPr/>
        </p:nvSpPr>
        <p:spPr bwMode="auto">
          <a:xfrm>
            <a:off x="3339210" y="2614166"/>
            <a:ext cx="1857698" cy="649288"/>
          </a:xfrm>
          <a:prstGeom prst="rect">
            <a:avLst/>
          </a:prstGeom>
          <a:noFill/>
          <a:ln w="25400" cap="sq">
            <a:solidFill>
              <a:schemeClr val="accent5">
                <a:lumMod val="25000"/>
              </a:schemeClr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3401217" y="2707829"/>
            <a:ext cx="158566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汇编程序</a:t>
            </a:r>
            <a:endParaRPr kumimoji="1" lang="zh-CN" altLang="en-US" sz="2200" b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8863" name="Text Box 15"/>
          <p:cNvSpPr txBox="1">
            <a:spLocks noChangeArrowheads="1"/>
          </p:cNvSpPr>
          <p:nvPr/>
        </p:nvSpPr>
        <p:spPr bwMode="auto">
          <a:xfrm>
            <a:off x="1044401" y="2499866"/>
            <a:ext cx="136507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汇编语言源程序</a:t>
            </a:r>
          </a:p>
        </p:txBody>
      </p:sp>
      <p:sp>
        <p:nvSpPr>
          <p:cNvPr id="78864" name="Line 16"/>
          <p:cNvSpPr>
            <a:spLocks noChangeShapeType="1"/>
          </p:cNvSpPr>
          <p:nvPr/>
        </p:nvSpPr>
        <p:spPr bwMode="auto">
          <a:xfrm>
            <a:off x="2348436" y="2955478"/>
            <a:ext cx="990772" cy="0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65" name="Text Box 17"/>
          <p:cNvSpPr txBox="1">
            <a:spLocks noChangeArrowheads="1"/>
          </p:cNvSpPr>
          <p:nvPr/>
        </p:nvSpPr>
        <p:spPr bwMode="auto">
          <a:xfrm>
            <a:off x="6159803" y="2499866"/>
            <a:ext cx="143732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机器语言目标程序</a:t>
            </a:r>
          </a:p>
        </p:txBody>
      </p:sp>
      <p:sp>
        <p:nvSpPr>
          <p:cNvPr id="78866" name="Line 18"/>
          <p:cNvSpPr>
            <a:spLocks noChangeShapeType="1"/>
          </p:cNvSpPr>
          <p:nvPr/>
        </p:nvSpPr>
        <p:spPr bwMode="auto">
          <a:xfrm>
            <a:off x="5238189" y="2931665"/>
            <a:ext cx="990772" cy="0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10592" y="1472590"/>
            <a:ext cx="6440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7030A0"/>
              </a:buClr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汇编语言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源程序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汇编程序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的区别</a:t>
            </a:r>
          </a:p>
        </p:txBody>
      </p:sp>
      <p:sp>
        <p:nvSpPr>
          <p:cNvPr id="4" name="任意多边形 3"/>
          <p:cNvSpPr/>
          <p:nvPr/>
        </p:nvSpPr>
        <p:spPr bwMode="auto">
          <a:xfrm>
            <a:off x="5943600" y="3336377"/>
            <a:ext cx="934867" cy="696879"/>
          </a:xfrm>
          <a:custGeom>
            <a:avLst/>
            <a:gdLst>
              <a:gd name="connsiteX0" fmla="*/ 1028700 w 1127686"/>
              <a:gd name="connsiteY0" fmla="*/ 0 h 906703"/>
              <a:gd name="connsiteX1" fmla="*/ 1028700 w 1127686"/>
              <a:gd name="connsiteY1" fmla="*/ 800100 h 906703"/>
              <a:gd name="connsiteX2" fmla="*/ 0 w 1127686"/>
              <a:gd name="connsiteY2" fmla="*/ 898071 h 906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7686" h="906703">
                <a:moveTo>
                  <a:pt x="1028700" y="0"/>
                </a:moveTo>
                <a:cubicBezTo>
                  <a:pt x="1114425" y="325211"/>
                  <a:pt x="1200150" y="650422"/>
                  <a:pt x="1028700" y="800100"/>
                </a:cubicBezTo>
                <a:cubicBezTo>
                  <a:pt x="857250" y="949778"/>
                  <a:pt x="0" y="898071"/>
                  <a:pt x="0" y="898071"/>
                </a:cubicBezTo>
              </a:path>
            </a:pathLst>
          </a:custGeom>
          <a:noFill/>
          <a:ln w="254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085902" y="3724002"/>
            <a:ext cx="1857698" cy="649288"/>
          </a:xfrm>
          <a:prstGeom prst="rect">
            <a:avLst/>
          </a:prstGeom>
          <a:noFill/>
          <a:ln w="25400" cap="sq">
            <a:solidFill>
              <a:schemeClr val="accent5">
                <a:lumMod val="25000"/>
              </a:schemeClr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211264" y="3833994"/>
            <a:ext cx="158566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2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链接程序</a:t>
            </a:r>
            <a:endParaRPr kumimoji="1" lang="zh-CN" altLang="en-US" sz="2200" b="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>
            <a:off x="3141908" y="4084480"/>
            <a:ext cx="943994" cy="0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1260426" y="3817813"/>
            <a:ext cx="201622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可执行程序</a:t>
            </a:r>
          </a:p>
        </p:txBody>
      </p:sp>
      <p:sp>
        <p:nvSpPr>
          <p:cNvPr id="5" name="圆角矩形 4"/>
          <p:cNvSpPr/>
          <p:nvPr/>
        </p:nvSpPr>
        <p:spPr bwMode="auto">
          <a:xfrm>
            <a:off x="3707241" y="1456261"/>
            <a:ext cx="1585666" cy="523220"/>
          </a:xfrm>
          <a:prstGeom prst="roundRect">
            <a:avLst/>
          </a:prstGeom>
          <a:noFill/>
          <a:ln w="15875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" name="任意多边形 5"/>
          <p:cNvSpPr/>
          <p:nvPr/>
        </p:nvSpPr>
        <p:spPr bwMode="auto">
          <a:xfrm>
            <a:off x="5201475" y="1269226"/>
            <a:ext cx="1943100" cy="145048"/>
          </a:xfrm>
          <a:custGeom>
            <a:avLst/>
            <a:gdLst>
              <a:gd name="connsiteX0" fmla="*/ 0 w 1943100"/>
              <a:gd name="connsiteY0" fmla="*/ 145048 h 145048"/>
              <a:gd name="connsiteX1" fmla="*/ 130628 w 1943100"/>
              <a:gd name="connsiteY1" fmla="*/ 128719 h 145048"/>
              <a:gd name="connsiteX2" fmla="*/ 228600 w 1943100"/>
              <a:gd name="connsiteY2" fmla="*/ 96062 h 145048"/>
              <a:gd name="connsiteX3" fmla="*/ 375557 w 1943100"/>
              <a:gd name="connsiteY3" fmla="*/ 63405 h 145048"/>
              <a:gd name="connsiteX4" fmla="*/ 424542 w 1943100"/>
              <a:gd name="connsiteY4" fmla="*/ 47077 h 145048"/>
              <a:gd name="connsiteX5" fmla="*/ 587828 w 1943100"/>
              <a:gd name="connsiteY5" fmla="*/ 14419 h 145048"/>
              <a:gd name="connsiteX6" fmla="*/ 865414 w 1943100"/>
              <a:gd name="connsiteY6" fmla="*/ 79734 h 145048"/>
              <a:gd name="connsiteX7" fmla="*/ 849085 w 1943100"/>
              <a:gd name="connsiteY7" fmla="*/ 128719 h 145048"/>
              <a:gd name="connsiteX8" fmla="*/ 653142 w 1943100"/>
              <a:gd name="connsiteY8" fmla="*/ 79734 h 145048"/>
              <a:gd name="connsiteX9" fmla="*/ 800100 w 1943100"/>
              <a:gd name="connsiteY9" fmla="*/ 63405 h 145048"/>
              <a:gd name="connsiteX10" fmla="*/ 996042 w 1943100"/>
              <a:gd name="connsiteY10" fmla="*/ 14419 h 145048"/>
              <a:gd name="connsiteX11" fmla="*/ 1943100 w 1943100"/>
              <a:gd name="connsiteY11" fmla="*/ 14419 h 145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43100" h="145048">
                <a:moveTo>
                  <a:pt x="0" y="145048"/>
                </a:moveTo>
                <a:cubicBezTo>
                  <a:pt x="43543" y="139605"/>
                  <a:pt x="87721" y="137914"/>
                  <a:pt x="130628" y="128719"/>
                </a:cubicBezTo>
                <a:cubicBezTo>
                  <a:pt x="164288" y="121506"/>
                  <a:pt x="194845" y="102813"/>
                  <a:pt x="228600" y="96062"/>
                </a:cubicBezTo>
                <a:cubicBezTo>
                  <a:pt x="284728" y="84837"/>
                  <a:pt x="321744" y="78780"/>
                  <a:pt x="375557" y="63405"/>
                </a:cubicBezTo>
                <a:cubicBezTo>
                  <a:pt x="392106" y="58677"/>
                  <a:pt x="407771" y="50947"/>
                  <a:pt x="424542" y="47077"/>
                </a:cubicBezTo>
                <a:cubicBezTo>
                  <a:pt x="478627" y="34596"/>
                  <a:pt x="587828" y="14419"/>
                  <a:pt x="587828" y="14419"/>
                </a:cubicBezTo>
                <a:cubicBezTo>
                  <a:pt x="643601" y="17905"/>
                  <a:pt x="865414" y="-49285"/>
                  <a:pt x="865414" y="79734"/>
                </a:cubicBezTo>
                <a:cubicBezTo>
                  <a:pt x="865414" y="96946"/>
                  <a:pt x="854528" y="112391"/>
                  <a:pt x="849085" y="128719"/>
                </a:cubicBezTo>
                <a:cubicBezTo>
                  <a:pt x="719705" y="85592"/>
                  <a:pt x="785069" y="101721"/>
                  <a:pt x="653142" y="79734"/>
                </a:cubicBezTo>
                <a:cubicBezTo>
                  <a:pt x="702128" y="74291"/>
                  <a:pt x="751770" y="73071"/>
                  <a:pt x="800100" y="63405"/>
                </a:cubicBezTo>
                <a:cubicBezTo>
                  <a:pt x="910667" y="41291"/>
                  <a:pt x="882209" y="16198"/>
                  <a:pt x="996042" y="14419"/>
                </a:cubicBezTo>
                <a:cubicBezTo>
                  <a:pt x="1311689" y="9487"/>
                  <a:pt x="1627414" y="14419"/>
                  <a:pt x="1943100" y="14419"/>
                </a:cubicBezTo>
              </a:path>
            </a:pathLst>
          </a:custGeom>
          <a:noFill/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7144575" y="908720"/>
            <a:ext cx="167669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汇编源程序的编译程序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8866" y="4660106"/>
            <a:ext cx="4360937" cy="186204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zh-CN" alt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2" charset="-122"/>
                <a:ea typeface="黑体" panose="02010600030101010101" pitchFamily="2" charset="-122"/>
              </a:rPr>
              <a:t>汇编语言程序设计的基本过程：</a:t>
            </a:r>
            <a:endParaRPr lang="en-US" altLang="zh-CN" sz="2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 marL="457200" indent="-457200">
              <a:lnSpc>
                <a:spcPct val="110000"/>
              </a:lnSpc>
              <a:buClr>
                <a:srgbClr val="C00000"/>
              </a:buClr>
              <a:buFont typeface="+mj-ea"/>
              <a:buAutoNum type="circleNumDbPlain"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编写源程序       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EDIT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en-US" altLang="zh-CN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lnSpc>
                <a:spcPct val="110000"/>
              </a:lnSpc>
              <a:buClr>
                <a:srgbClr val="C00000"/>
              </a:buClr>
              <a:buFont typeface="+mj-ea"/>
              <a:buAutoNum type="circleNumDbPlain"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汇编（编译）   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MASM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lnSpc>
                <a:spcPct val="110000"/>
              </a:lnSpc>
              <a:buClr>
                <a:srgbClr val="C00000"/>
              </a:buClr>
              <a:buFont typeface="+mj-ea"/>
              <a:buAutoNum type="circleNumDbPlain"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链接                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LINK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57200" indent="-457200">
              <a:lnSpc>
                <a:spcPct val="110000"/>
              </a:lnSpc>
              <a:buClr>
                <a:srgbClr val="C00000"/>
              </a:buClr>
              <a:buFont typeface="+mj-ea"/>
              <a:buAutoNum type="circleNumDbPlain"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调试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运行        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TD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5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8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61" grpId="0" animBg="1"/>
      <p:bldP spid="78862" grpId="0"/>
      <p:bldP spid="78863" grpId="0"/>
      <p:bldP spid="78864" grpId="0" animBg="1"/>
      <p:bldP spid="78865" grpId="0"/>
      <p:bldP spid="78866" grpId="0" animBg="1"/>
      <p:bldP spid="4" grpId="0" animBg="1"/>
      <p:bldP spid="13" grpId="0" animBg="1"/>
      <p:bldP spid="14" grpId="0"/>
      <p:bldP spid="15" grpId="0" animBg="1"/>
      <p:bldP spid="16" grpId="0"/>
      <p:bldP spid="5" grpId="0" animBg="1"/>
      <p:bldP spid="6" grpId="0" animBg="1"/>
      <p:bldP spid="19" grpId="0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03B8699-AA51-4E4C-8A1C-316DBD24C993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30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396330" y="188640"/>
            <a:ext cx="7670865" cy="838423"/>
          </a:xfrm>
        </p:spPr>
        <p:txBody>
          <a:bodyPr/>
          <a:lstStyle/>
          <a:p>
            <a:pPr eaLnBrk="1" hangingPunct="1"/>
            <a:r>
              <a:rPr lang="zh-CN" altLang="en-US" dirty="0"/>
              <a:t>段定义伪指令例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68538" y="1340769"/>
            <a:ext cx="6266951" cy="2952328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DATA  </a:t>
            </a:r>
            <a:r>
              <a:rPr lang="en-US" altLang="zh-CN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SEGMENT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    MEM1  DB  11H，22H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    MEM2  DB  ‘Hello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！’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     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MEM3  DW  2 DUP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（？）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DATA  </a:t>
            </a:r>
            <a:r>
              <a:rPr lang="en-US" altLang="zh-CN" dirty="0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rPr>
              <a:t>ENDS</a:t>
            </a:r>
          </a:p>
        </p:txBody>
      </p:sp>
      <p:sp>
        <p:nvSpPr>
          <p:cNvPr id="116740" name="AutoShape 4"/>
          <p:cNvSpPr>
            <a:spLocks noChangeArrowheads="1"/>
          </p:cNvSpPr>
          <p:nvPr/>
        </p:nvSpPr>
        <p:spPr bwMode="auto">
          <a:xfrm>
            <a:off x="38706" y="3409327"/>
            <a:ext cx="1727500" cy="1511300"/>
          </a:xfrm>
          <a:prstGeom prst="wedgeRoundRectCallout">
            <a:avLst>
              <a:gd name="adj1" fmla="val 101824"/>
              <a:gd name="adj2" fmla="val -60398"/>
              <a:gd name="adj3" fmla="val 16667"/>
            </a:avLst>
          </a:prstGeom>
          <a:solidFill>
            <a:schemeClr val="bg1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变量在逻辑段中的位置就代表了它的偏移地址</a:t>
            </a:r>
          </a:p>
        </p:txBody>
      </p:sp>
      <p:sp>
        <p:nvSpPr>
          <p:cNvPr id="116741" name="AutoShape 5"/>
          <p:cNvSpPr>
            <a:spLocks noChangeArrowheads="1"/>
          </p:cNvSpPr>
          <p:nvPr/>
        </p:nvSpPr>
        <p:spPr bwMode="auto">
          <a:xfrm>
            <a:off x="38706" y="1916832"/>
            <a:ext cx="1800200" cy="1177925"/>
          </a:xfrm>
          <a:prstGeom prst="wedgeRoundRectCallout">
            <a:avLst>
              <a:gd name="adj1" fmla="val 82217"/>
              <a:gd name="adj2" fmla="val -68706"/>
              <a:gd name="adj3" fmla="val 16667"/>
            </a:avLst>
          </a:prstGeom>
          <a:solidFill>
            <a:schemeClr val="bg1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段名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表示变量所在逻辑段的</a:t>
            </a:r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段地址</a:t>
            </a:r>
          </a:p>
        </p:txBody>
      </p:sp>
      <p:sp>
        <p:nvSpPr>
          <p:cNvPr id="116742" name="AutoShape 6"/>
          <p:cNvSpPr>
            <a:spLocks noChangeArrowheads="1"/>
          </p:cNvSpPr>
          <p:nvPr/>
        </p:nvSpPr>
        <p:spPr bwMode="auto">
          <a:xfrm>
            <a:off x="5168088" y="4164977"/>
            <a:ext cx="1440113" cy="865187"/>
          </a:xfrm>
          <a:prstGeom prst="wedgeRoundRectCallout">
            <a:avLst>
              <a:gd name="adj1" fmla="val -91051"/>
              <a:gd name="adj2" fmla="val -149435"/>
              <a:gd name="adj3" fmla="val 16667"/>
            </a:avLst>
          </a:prstGeom>
          <a:solidFill>
            <a:schemeClr val="bg1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表示变量的类型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 animBg="1"/>
      <p:bldP spid="116741" grpId="0" animBg="1"/>
      <p:bldP spid="11674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722B092-F4FC-43DC-BD70-1B5CB34527DE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31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396330" y="260648"/>
            <a:ext cx="7670865" cy="838423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latin typeface="+mn-lt"/>
                <a:ea typeface="+mj-ea"/>
              </a:rPr>
              <a:t>4. </a:t>
            </a:r>
            <a:r>
              <a:rPr lang="zh-CN" altLang="en-US" dirty="0"/>
              <a:t>设定段寄存器伪指令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38" y="1066458"/>
            <a:ext cx="8136904" cy="1584176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dirty="0"/>
              <a:t>说明所定义逻辑段的性质，告诉汇编程序用</a:t>
            </a:r>
            <a:r>
              <a:rPr lang="en-US" altLang="zh-CN" dirty="0"/>
              <a:t>SEGMENT</a:t>
            </a:r>
            <a:r>
              <a:rPr lang="zh-CN" altLang="en-US" dirty="0"/>
              <a:t>伪操作定义过的段的段地址将放在那个段寄存器中</a:t>
            </a:r>
          </a:p>
          <a:p>
            <a:pPr eaLnBrk="1" hangingPunct="1">
              <a:lnSpc>
                <a:spcPct val="130000"/>
              </a:lnSpc>
              <a:spcAft>
                <a:spcPts val="0"/>
              </a:spcAft>
            </a:pPr>
            <a:r>
              <a:rPr lang="zh-CN" altLang="en-US" dirty="0"/>
              <a:t>格式：</a:t>
            </a:r>
            <a:endParaRPr lang="en-US" altLang="zh-CN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      </a:t>
            </a:r>
            <a:r>
              <a:rPr lang="en-US" altLang="zh-CN" sz="2400" dirty="0">
                <a:solidFill>
                  <a:srgbClr val="C00000"/>
                </a:solidFill>
              </a:rPr>
              <a:t>ASSUME</a:t>
            </a:r>
            <a:r>
              <a:rPr lang="en-US" altLang="zh-CN" sz="2400" dirty="0">
                <a:solidFill>
                  <a:schemeClr val="tx1"/>
                </a:solidFill>
              </a:rPr>
              <a:t>  </a:t>
            </a:r>
            <a:r>
              <a:rPr lang="zh-CN" altLang="en-US" sz="2400" dirty="0">
                <a:solidFill>
                  <a:schemeClr val="tx1"/>
                </a:solidFill>
              </a:rPr>
              <a:t>段寄存器名</a:t>
            </a:r>
            <a:r>
              <a:rPr lang="en-US" altLang="zh-CN" sz="2400" dirty="0">
                <a:solidFill>
                  <a:schemeClr val="tx1"/>
                </a:solidFill>
              </a:rPr>
              <a:t>:</a:t>
            </a:r>
            <a:r>
              <a:rPr lang="zh-CN" altLang="en-US" sz="2400" dirty="0">
                <a:solidFill>
                  <a:schemeClr val="tx1"/>
                </a:solidFill>
              </a:rPr>
              <a:t>段名[，段寄存器名</a:t>
            </a:r>
            <a:r>
              <a:rPr lang="en-US" altLang="zh-CN" sz="2400" dirty="0">
                <a:solidFill>
                  <a:schemeClr val="tx1"/>
                </a:solidFill>
              </a:rPr>
              <a:t>:</a:t>
            </a:r>
            <a:r>
              <a:rPr lang="zh-CN" altLang="en-US" sz="2400" dirty="0">
                <a:solidFill>
                  <a:schemeClr val="tx1"/>
                </a:solidFill>
              </a:rPr>
              <a:t>段名，</a:t>
            </a:r>
            <a:r>
              <a:rPr lang="en-US" altLang="zh-CN" sz="2400" dirty="0">
                <a:solidFill>
                  <a:schemeClr val="tx1"/>
                </a:solidFill>
                <a:latin typeface="Arial" charset="0"/>
              </a:rPr>
              <a:t>…</a:t>
            </a:r>
            <a:r>
              <a:rPr lang="en-US" altLang="zh-CN" sz="2400" dirty="0">
                <a:solidFill>
                  <a:schemeClr val="tx1"/>
                </a:solidFill>
              </a:rPr>
              <a:t>]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340AD9-FCC9-4D3C-868C-4881272E5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10" y="3347238"/>
            <a:ext cx="6424659" cy="3500463"/>
          </a:xfrm>
          <a:prstGeom prst="rect">
            <a:avLst/>
          </a:prstGeom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2BA181-73BA-4F3B-B1F2-10F0859113EA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38" y="332656"/>
            <a:ext cx="7670865" cy="838423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latin typeface="+mn-lt"/>
              </a:rPr>
              <a:t>5. </a:t>
            </a:r>
            <a:r>
              <a:rPr lang="zh-CN" altLang="en-US" dirty="0"/>
              <a:t>过程定义伪指令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4322" y="1171079"/>
            <a:ext cx="5792206" cy="3276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定义具有某种功能的过程</a:t>
            </a:r>
            <a:endParaRPr lang="en-US" altLang="zh-CN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格式：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000" dirty="0"/>
              <a:t>      过程名  </a:t>
            </a:r>
            <a:r>
              <a:rPr lang="en-US" altLang="zh-CN" sz="2000" dirty="0"/>
              <a:t>PROC [NEAR/FAR]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dirty="0"/>
              <a:t>			……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000" dirty="0"/>
              <a:t>	   </a:t>
            </a:r>
            <a:r>
              <a:rPr lang="zh-CN" altLang="en-US" sz="2000" dirty="0"/>
              <a:t>过程名</a:t>
            </a:r>
            <a:r>
              <a:rPr lang="en-US" altLang="zh-CN" sz="2000" dirty="0"/>
              <a:t>  ENDP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/>
              <a:t>		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26BCD8-7CB2-498C-99E2-8CFD9E06D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20" y="3501008"/>
            <a:ext cx="3957666" cy="270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78802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12BA181-73BA-4F3B-B1F2-10F0859113EA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33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38" y="332656"/>
            <a:ext cx="7670865" cy="838423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latin typeface="+mn-lt"/>
              </a:rPr>
              <a:t>5. </a:t>
            </a:r>
            <a:r>
              <a:rPr lang="zh-CN" altLang="en-US" dirty="0"/>
              <a:t>结束伪指令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378" y="1556792"/>
            <a:ext cx="5792206" cy="3276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表示源程序结束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格式：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/>
              <a:t>        </a:t>
            </a:r>
            <a:r>
              <a:rPr lang="en-US" altLang="zh-CN" dirty="0">
                <a:solidFill>
                  <a:srgbClr val="C00000"/>
                </a:solidFill>
              </a:rPr>
              <a:t>END</a:t>
            </a:r>
            <a:r>
              <a:rPr lang="en-US" altLang="zh-CN" dirty="0"/>
              <a:t>  [</a:t>
            </a:r>
            <a:r>
              <a:rPr lang="zh-CN" altLang="en-US" dirty="0"/>
              <a:t>标号]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93074" y="6267922"/>
            <a:ext cx="1905331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2927DF0-0834-4C95-B524-382CA923C1B9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34</a:t>
            </a:fld>
            <a:endParaRPr lang="en-US" altLang="zh-CN" sz="1400" b="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38572" y="116632"/>
            <a:ext cx="6487651" cy="855663"/>
          </a:xfrm>
        </p:spPr>
        <p:txBody>
          <a:bodyPr/>
          <a:lstStyle/>
          <a:p>
            <a:pPr eaLnBrk="1" hangingPunct="1"/>
            <a:r>
              <a:rPr lang="zh-CN" altLang="en-US" dirty="0"/>
              <a:t>汇编语言源程序结构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362" y="1128014"/>
            <a:ext cx="3734448" cy="5544616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数据段名  </a:t>
            </a:r>
            <a:r>
              <a:rPr lang="en-US" altLang="zh-CN" sz="2000" dirty="0">
                <a:solidFill>
                  <a:schemeClr val="tx1"/>
                </a:solidFill>
              </a:rPr>
              <a:t>SEGMENT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cs typeface="Arial" charset="0"/>
              </a:rPr>
              <a:t>          </a:t>
            </a:r>
            <a:r>
              <a:rPr lang="en-US" altLang="zh-CN" sz="2000" dirty="0">
                <a:solidFill>
                  <a:schemeClr val="tx1"/>
                </a:solidFill>
                <a:latin typeface="Arial" charset="0"/>
                <a:cs typeface="Arial" charset="0"/>
              </a:rPr>
              <a:t>…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数据段名  </a:t>
            </a:r>
            <a:r>
              <a:rPr lang="en-US" altLang="zh-CN" sz="2000" dirty="0">
                <a:solidFill>
                  <a:schemeClr val="tx1"/>
                </a:solidFill>
              </a:rPr>
              <a:t>ENDS</a:t>
            </a:r>
          </a:p>
          <a:p>
            <a:pPr eaLnBrk="1" hangingPunct="1">
              <a:spcBef>
                <a:spcPts val="12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sz="2000" dirty="0"/>
              <a:t>附加段名  </a:t>
            </a:r>
            <a:r>
              <a:rPr lang="en-US" altLang="zh-CN" sz="2000" dirty="0"/>
              <a:t>SEGMENT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000" dirty="0"/>
              <a:t>          </a:t>
            </a:r>
            <a:r>
              <a:rPr lang="en-US" altLang="zh-CN" sz="2000" dirty="0">
                <a:latin typeface="Arial" charset="0"/>
              </a:rPr>
              <a:t>…</a:t>
            </a:r>
            <a:endParaRPr lang="zh-CN" altLang="en-US" sz="2000" dirty="0"/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zh-CN" altLang="en-US" sz="2000" dirty="0"/>
              <a:t>附加段名  </a:t>
            </a:r>
            <a:r>
              <a:rPr lang="en-US" altLang="zh-CN" sz="2000" dirty="0"/>
              <a:t>ENDS</a:t>
            </a:r>
          </a:p>
          <a:p>
            <a:pPr eaLnBrk="1" hangingPunct="1">
              <a:spcAft>
                <a:spcPts val="0"/>
              </a:spcAft>
              <a:buClr>
                <a:schemeClr val="accent2"/>
              </a:buClr>
              <a:buSzPct val="80000"/>
              <a:buNone/>
            </a:pPr>
            <a:r>
              <a:rPr kumimoji="1" lang="zh-CN" altLang="en-US" sz="2000" dirty="0">
                <a:latin typeface="Arial" charset="0"/>
              </a:rPr>
              <a:t>堆栈段名</a:t>
            </a:r>
            <a:r>
              <a:rPr kumimoji="1" lang="zh-CN" altLang="en-US" sz="2000" dirty="0">
                <a:latin typeface="Arial" charset="0"/>
                <a:ea typeface="宋体" pitchFamily="2" charset="-122"/>
              </a:rPr>
              <a:t>  </a:t>
            </a:r>
            <a:r>
              <a:rPr kumimoji="1" lang="en-US" altLang="zh-CN" sz="2000" dirty="0">
                <a:latin typeface="Arial" charset="0"/>
                <a:ea typeface="宋体" pitchFamily="2" charset="-122"/>
              </a:rPr>
              <a:t>SEGMENT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0000"/>
              <a:buNone/>
            </a:pPr>
            <a:r>
              <a:rPr kumimoji="1" lang="en-US" altLang="zh-CN" sz="2000" dirty="0">
                <a:latin typeface="Arial" charset="0"/>
                <a:ea typeface="宋体" pitchFamily="2" charset="-122"/>
                <a:cs typeface="Arial" charset="0"/>
              </a:rPr>
              <a:t>          …</a:t>
            </a:r>
            <a:endParaRPr kumimoji="1" lang="en-US" altLang="zh-CN" sz="2000" dirty="0">
              <a:latin typeface="Arial" charset="0"/>
              <a:ea typeface="宋体" pitchFamily="2" charset="-122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0000"/>
              <a:buNone/>
            </a:pPr>
            <a:r>
              <a:rPr kumimoji="1" lang="zh-CN" altLang="en-US" sz="2000" dirty="0">
                <a:latin typeface="Arial" charset="0"/>
              </a:rPr>
              <a:t>堆栈段名</a:t>
            </a:r>
            <a:r>
              <a:rPr kumimoji="1" lang="zh-CN" altLang="en-US" sz="2000" dirty="0">
                <a:latin typeface="Arial" charset="0"/>
                <a:ea typeface="宋体" pitchFamily="2" charset="-122"/>
              </a:rPr>
              <a:t>  </a:t>
            </a:r>
            <a:r>
              <a:rPr kumimoji="1" lang="en-US" altLang="zh-CN" sz="2000" dirty="0">
                <a:latin typeface="Arial" charset="0"/>
                <a:ea typeface="宋体" pitchFamily="2" charset="-122"/>
              </a:rPr>
              <a:t>ENDS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0000"/>
              <a:buNone/>
            </a:pPr>
            <a:endParaRPr kumimoji="1" lang="en-US" altLang="zh-CN" sz="2000" dirty="0">
              <a:latin typeface="Arial" charset="0"/>
              <a:ea typeface="宋体" pitchFamily="2" charset="-122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0000"/>
              <a:buNone/>
            </a:pPr>
            <a:r>
              <a:rPr kumimoji="1" lang="zh-CN" altLang="en-US" sz="2000" dirty="0">
                <a:solidFill>
                  <a:schemeClr val="tx1"/>
                </a:solidFill>
                <a:latin typeface="Arial" charset="0"/>
              </a:rPr>
              <a:t>代码段名</a:t>
            </a:r>
            <a:r>
              <a:rPr kumimoji="1" lang="zh-CN" altLang="en-US" sz="20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</a:t>
            </a:r>
            <a:r>
              <a:rPr kumimoji="1" lang="en-US" altLang="zh-CN" sz="20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SEGMENT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0000"/>
              <a:buNone/>
            </a:pPr>
            <a:r>
              <a:rPr kumimoji="1" lang="en-US" altLang="zh-CN" sz="20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        …</a:t>
            </a:r>
            <a:endParaRPr kumimoji="1" lang="zh-CN" altLang="en-US" sz="2000" dirty="0">
              <a:solidFill>
                <a:schemeClr val="tx1"/>
              </a:solidFill>
              <a:latin typeface="Arial" charset="0"/>
              <a:ea typeface="宋体" pitchFamily="2" charset="-122"/>
            </a:endParaRP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0000"/>
              <a:buNone/>
            </a:pPr>
            <a:r>
              <a:rPr kumimoji="1" lang="zh-CN" altLang="en-US" sz="2000" dirty="0">
                <a:solidFill>
                  <a:schemeClr val="tx1"/>
                </a:solidFill>
                <a:latin typeface="Arial" charset="0"/>
              </a:rPr>
              <a:t>代码段名</a:t>
            </a:r>
            <a:r>
              <a:rPr kumimoji="1" lang="zh-CN" altLang="en-US" sz="20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 </a:t>
            </a:r>
            <a:r>
              <a:rPr kumimoji="1" lang="en-US" altLang="zh-CN" sz="20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ENDS</a:t>
            </a:r>
          </a:p>
          <a:p>
            <a:pPr eaLnBrk="1" hangingPunct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0000"/>
              <a:buNone/>
            </a:pPr>
            <a:r>
              <a:rPr kumimoji="1" lang="en-US" altLang="zh-CN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       </a:t>
            </a:r>
            <a:r>
              <a:rPr kumimoji="1" lang="en-US" altLang="zh-CN" sz="2000" dirty="0">
                <a:solidFill>
                  <a:srgbClr val="990033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END  </a:t>
            </a:r>
            <a:r>
              <a:rPr kumimoji="1" lang="en-US" altLang="zh-CN" sz="2000" dirty="0">
                <a:solidFill>
                  <a:srgbClr val="990033"/>
                </a:solidFill>
              </a:rPr>
              <a:t>[</a:t>
            </a:r>
            <a:r>
              <a:rPr kumimoji="1" lang="zh-CN" altLang="en-US" sz="2000" dirty="0">
                <a:solidFill>
                  <a:srgbClr val="990033"/>
                </a:solidFill>
              </a:rPr>
              <a:t>标号</a:t>
            </a:r>
            <a:r>
              <a:rPr kumimoji="1" lang="en-US" altLang="zh-CN" sz="2000" dirty="0">
                <a:solidFill>
                  <a:srgbClr val="990033"/>
                </a:solidFill>
              </a:rPr>
              <a:t>]  </a:t>
            </a:r>
          </a:p>
        </p:txBody>
      </p:sp>
      <p:sp>
        <p:nvSpPr>
          <p:cNvPr id="2" name="任意多边形 1"/>
          <p:cNvSpPr/>
          <p:nvPr/>
        </p:nvSpPr>
        <p:spPr bwMode="auto">
          <a:xfrm>
            <a:off x="2891084" y="5119302"/>
            <a:ext cx="1404257" cy="685962"/>
          </a:xfrm>
          <a:custGeom>
            <a:avLst/>
            <a:gdLst>
              <a:gd name="connsiteX0" fmla="*/ 0 w 1404257"/>
              <a:gd name="connsiteY0" fmla="*/ 685962 h 685962"/>
              <a:gd name="connsiteX1" fmla="*/ 81643 w 1404257"/>
              <a:gd name="connsiteY1" fmla="*/ 604319 h 685962"/>
              <a:gd name="connsiteX2" fmla="*/ 702128 w 1404257"/>
              <a:gd name="connsiteY2" fmla="*/ 424705 h 685962"/>
              <a:gd name="connsiteX3" fmla="*/ 783771 w 1404257"/>
              <a:gd name="connsiteY3" fmla="*/ 392048 h 685962"/>
              <a:gd name="connsiteX4" fmla="*/ 849086 w 1404257"/>
              <a:gd name="connsiteY4" fmla="*/ 359390 h 685962"/>
              <a:gd name="connsiteX5" fmla="*/ 914400 w 1404257"/>
              <a:gd name="connsiteY5" fmla="*/ 343062 h 685962"/>
              <a:gd name="connsiteX6" fmla="*/ 1012371 w 1404257"/>
              <a:gd name="connsiteY6" fmla="*/ 359390 h 685962"/>
              <a:gd name="connsiteX7" fmla="*/ 898071 w 1404257"/>
              <a:gd name="connsiteY7" fmla="*/ 457362 h 685962"/>
              <a:gd name="connsiteX8" fmla="*/ 767443 w 1404257"/>
              <a:gd name="connsiteY8" fmla="*/ 441033 h 685962"/>
              <a:gd name="connsiteX9" fmla="*/ 800100 w 1404257"/>
              <a:gd name="connsiteY9" fmla="*/ 294076 h 685962"/>
              <a:gd name="connsiteX10" fmla="*/ 947057 w 1404257"/>
              <a:gd name="connsiteY10" fmla="*/ 196105 h 685962"/>
              <a:gd name="connsiteX11" fmla="*/ 1045028 w 1404257"/>
              <a:gd name="connsiteY11" fmla="*/ 130790 h 685962"/>
              <a:gd name="connsiteX12" fmla="*/ 1159328 w 1404257"/>
              <a:gd name="connsiteY12" fmla="*/ 98133 h 685962"/>
              <a:gd name="connsiteX13" fmla="*/ 1289957 w 1404257"/>
              <a:gd name="connsiteY13" fmla="*/ 49148 h 685962"/>
              <a:gd name="connsiteX14" fmla="*/ 1404257 w 1404257"/>
              <a:gd name="connsiteY14" fmla="*/ 162 h 68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04257" h="685962">
                <a:moveTo>
                  <a:pt x="0" y="685962"/>
                </a:moveTo>
                <a:cubicBezTo>
                  <a:pt x="27214" y="658748"/>
                  <a:pt x="46117" y="619122"/>
                  <a:pt x="81643" y="604319"/>
                </a:cubicBezTo>
                <a:cubicBezTo>
                  <a:pt x="437939" y="455862"/>
                  <a:pt x="452810" y="460321"/>
                  <a:pt x="702128" y="424705"/>
                </a:cubicBezTo>
                <a:cubicBezTo>
                  <a:pt x="729342" y="413819"/>
                  <a:pt x="756987" y="403952"/>
                  <a:pt x="783771" y="392048"/>
                </a:cubicBezTo>
                <a:cubicBezTo>
                  <a:pt x="806015" y="382162"/>
                  <a:pt x="826294" y="367937"/>
                  <a:pt x="849086" y="359390"/>
                </a:cubicBezTo>
                <a:cubicBezTo>
                  <a:pt x="870098" y="351510"/>
                  <a:pt x="892629" y="348505"/>
                  <a:pt x="914400" y="343062"/>
                </a:cubicBezTo>
                <a:cubicBezTo>
                  <a:pt x="947057" y="348505"/>
                  <a:pt x="995337" y="331001"/>
                  <a:pt x="1012371" y="359390"/>
                </a:cubicBezTo>
                <a:cubicBezTo>
                  <a:pt x="1036830" y="400155"/>
                  <a:pt x="908974" y="451911"/>
                  <a:pt x="898071" y="457362"/>
                </a:cubicBezTo>
                <a:cubicBezTo>
                  <a:pt x="854528" y="451919"/>
                  <a:pt x="790020" y="478661"/>
                  <a:pt x="767443" y="441033"/>
                </a:cubicBezTo>
                <a:cubicBezTo>
                  <a:pt x="741625" y="398003"/>
                  <a:pt x="780800" y="340397"/>
                  <a:pt x="800100" y="294076"/>
                </a:cubicBezTo>
                <a:cubicBezTo>
                  <a:pt x="820699" y="244639"/>
                  <a:pt x="914136" y="215309"/>
                  <a:pt x="947057" y="196105"/>
                </a:cubicBezTo>
                <a:cubicBezTo>
                  <a:pt x="980959" y="176328"/>
                  <a:pt x="1010718" y="149851"/>
                  <a:pt x="1045028" y="130790"/>
                </a:cubicBezTo>
                <a:cubicBezTo>
                  <a:pt x="1064190" y="120145"/>
                  <a:pt x="1143961" y="101975"/>
                  <a:pt x="1159328" y="98133"/>
                </a:cubicBezTo>
                <a:cubicBezTo>
                  <a:pt x="1284912" y="14411"/>
                  <a:pt x="1113403" y="119769"/>
                  <a:pt x="1289957" y="49148"/>
                </a:cubicBezTo>
                <a:cubicBezTo>
                  <a:pt x="1426424" y="-5439"/>
                  <a:pt x="1324260" y="162"/>
                  <a:pt x="1404257" y="162"/>
                </a:cubicBezTo>
              </a:path>
            </a:pathLst>
          </a:custGeom>
          <a:noFill/>
          <a:ln w="635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95341" y="4781607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每个程序模块必须定义代码段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任意多边形 8"/>
          <p:cNvSpPr/>
          <p:nvPr/>
        </p:nvSpPr>
        <p:spPr bwMode="auto">
          <a:xfrm rot="2118553">
            <a:off x="3062574" y="1295228"/>
            <a:ext cx="1647084" cy="565301"/>
          </a:xfrm>
          <a:custGeom>
            <a:avLst/>
            <a:gdLst>
              <a:gd name="connsiteX0" fmla="*/ 0 w 1404257"/>
              <a:gd name="connsiteY0" fmla="*/ 685962 h 685962"/>
              <a:gd name="connsiteX1" fmla="*/ 81643 w 1404257"/>
              <a:gd name="connsiteY1" fmla="*/ 604319 h 685962"/>
              <a:gd name="connsiteX2" fmla="*/ 702128 w 1404257"/>
              <a:gd name="connsiteY2" fmla="*/ 424705 h 685962"/>
              <a:gd name="connsiteX3" fmla="*/ 783771 w 1404257"/>
              <a:gd name="connsiteY3" fmla="*/ 392048 h 685962"/>
              <a:gd name="connsiteX4" fmla="*/ 849086 w 1404257"/>
              <a:gd name="connsiteY4" fmla="*/ 359390 h 685962"/>
              <a:gd name="connsiteX5" fmla="*/ 914400 w 1404257"/>
              <a:gd name="connsiteY5" fmla="*/ 343062 h 685962"/>
              <a:gd name="connsiteX6" fmla="*/ 1012371 w 1404257"/>
              <a:gd name="connsiteY6" fmla="*/ 359390 h 685962"/>
              <a:gd name="connsiteX7" fmla="*/ 898071 w 1404257"/>
              <a:gd name="connsiteY7" fmla="*/ 457362 h 685962"/>
              <a:gd name="connsiteX8" fmla="*/ 767443 w 1404257"/>
              <a:gd name="connsiteY8" fmla="*/ 441033 h 685962"/>
              <a:gd name="connsiteX9" fmla="*/ 800100 w 1404257"/>
              <a:gd name="connsiteY9" fmla="*/ 294076 h 685962"/>
              <a:gd name="connsiteX10" fmla="*/ 947057 w 1404257"/>
              <a:gd name="connsiteY10" fmla="*/ 196105 h 685962"/>
              <a:gd name="connsiteX11" fmla="*/ 1045028 w 1404257"/>
              <a:gd name="connsiteY11" fmla="*/ 130790 h 685962"/>
              <a:gd name="connsiteX12" fmla="*/ 1159328 w 1404257"/>
              <a:gd name="connsiteY12" fmla="*/ 98133 h 685962"/>
              <a:gd name="connsiteX13" fmla="*/ 1289957 w 1404257"/>
              <a:gd name="connsiteY13" fmla="*/ 49148 h 685962"/>
              <a:gd name="connsiteX14" fmla="*/ 1404257 w 1404257"/>
              <a:gd name="connsiteY14" fmla="*/ 162 h 68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04257" h="685962">
                <a:moveTo>
                  <a:pt x="0" y="685962"/>
                </a:moveTo>
                <a:cubicBezTo>
                  <a:pt x="27214" y="658748"/>
                  <a:pt x="46117" y="619122"/>
                  <a:pt x="81643" y="604319"/>
                </a:cubicBezTo>
                <a:cubicBezTo>
                  <a:pt x="437939" y="455862"/>
                  <a:pt x="452810" y="460321"/>
                  <a:pt x="702128" y="424705"/>
                </a:cubicBezTo>
                <a:cubicBezTo>
                  <a:pt x="729342" y="413819"/>
                  <a:pt x="756987" y="403952"/>
                  <a:pt x="783771" y="392048"/>
                </a:cubicBezTo>
                <a:cubicBezTo>
                  <a:pt x="806015" y="382162"/>
                  <a:pt x="826294" y="367937"/>
                  <a:pt x="849086" y="359390"/>
                </a:cubicBezTo>
                <a:cubicBezTo>
                  <a:pt x="870098" y="351510"/>
                  <a:pt x="892629" y="348505"/>
                  <a:pt x="914400" y="343062"/>
                </a:cubicBezTo>
                <a:cubicBezTo>
                  <a:pt x="947057" y="348505"/>
                  <a:pt x="995337" y="331001"/>
                  <a:pt x="1012371" y="359390"/>
                </a:cubicBezTo>
                <a:cubicBezTo>
                  <a:pt x="1036830" y="400155"/>
                  <a:pt x="908974" y="451911"/>
                  <a:pt x="898071" y="457362"/>
                </a:cubicBezTo>
                <a:cubicBezTo>
                  <a:pt x="854528" y="451919"/>
                  <a:pt x="790020" y="478661"/>
                  <a:pt x="767443" y="441033"/>
                </a:cubicBezTo>
                <a:cubicBezTo>
                  <a:pt x="741625" y="398003"/>
                  <a:pt x="780800" y="340397"/>
                  <a:pt x="800100" y="294076"/>
                </a:cubicBezTo>
                <a:cubicBezTo>
                  <a:pt x="820699" y="244639"/>
                  <a:pt x="914136" y="215309"/>
                  <a:pt x="947057" y="196105"/>
                </a:cubicBezTo>
                <a:cubicBezTo>
                  <a:pt x="980959" y="176328"/>
                  <a:pt x="1010718" y="149851"/>
                  <a:pt x="1045028" y="130790"/>
                </a:cubicBezTo>
                <a:cubicBezTo>
                  <a:pt x="1064190" y="120145"/>
                  <a:pt x="1143961" y="101975"/>
                  <a:pt x="1159328" y="98133"/>
                </a:cubicBezTo>
                <a:cubicBezTo>
                  <a:pt x="1284912" y="14411"/>
                  <a:pt x="1113403" y="119769"/>
                  <a:pt x="1289957" y="49148"/>
                </a:cubicBezTo>
                <a:cubicBezTo>
                  <a:pt x="1426424" y="-5439"/>
                  <a:pt x="1324260" y="162"/>
                  <a:pt x="1404257" y="162"/>
                </a:cubicBezTo>
              </a:path>
            </a:pathLst>
          </a:custGeom>
          <a:noFill/>
          <a:ln w="635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1531" y="1446894"/>
            <a:ext cx="2803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若程序中有对内存的操作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需要定义数据段</a:t>
            </a:r>
          </a:p>
        </p:txBody>
      </p:sp>
      <p:sp>
        <p:nvSpPr>
          <p:cNvPr id="11" name="任意多边形 10"/>
          <p:cNvSpPr/>
          <p:nvPr/>
        </p:nvSpPr>
        <p:spPr bwMode="auto">
          <a:xfrm rot="628433">
            <a:off x="2771393" y="2566073"/>
            <a:ext cx="1657741" cy="659405"/>
          </a:xfrm>
          <a:custGeom>
            <a:avLst/>
            <a:gdLst>
              <a:gd name="connsiteX0" fmla="*/ 0 w 1404257"/>
              <a:gd name="connsiteY0" fmla="*/ 685962 h 685962"/>
              <a:gd name="connsiteX1" fmla="*/ 81643 w 1404257"/>
              <a:gd name="connsiteY1" fmla="*/ 604319 h 685962"/>
              <a:gd name="connsiteX2" fmla="*/ 702128 w 1404257"/>
              <a:gd name="connsiteY2" fmla="*/ 424705 h 685962"/>
              <a:gd name="connsiteX3" fmla="*/ 783771 w 1404257"/>
              <a:gd name="connsiteY3" fmla="*/ 392048 h 685962"/>
              <a:gd name="connsiteX4" fmla="*/ 849086 w 1404257"/>
              <a:gd name="connsiteY4" fmla="*/ 359390 h 685962"/>
              <a:gd name="connsiteX5" fmla="*/ 914400 w 1404257"/>
              <a:gd name="connsiteY5" fmla="*/ 343062 h 685962"/>
              <a:gd name="connsiteX6" fmla="*/ 1012371 w 1404257"/>
              <a:gd name="connsiteY6" fmla="*/ 359390 h 685962"/>
              <a:gd name="connsiteX7" fmla="*/ 898071 w 1404257"/>
              <a:gd name="connsiteY7" fmla="*/ 457362 h 685962"/>
              <a:gd name="connsiteX8" fmla="*/ 767443 w 1404257"/>
              <a:gd name="connsiteY8" fmla="*/ 441033 h 685962"/>
              <a:gd name="connsiteX9" fmla="*/ 800100 w 1404257"/>
              <a:gd name="connsiteY9" fmla="*/ 294076 h 685962"/>
              <a:gd name="connsiteX10" fmla="*/ 947057 w 1404257"/>
              <a:gd name="connsiteY10" fmla="*/ 196105 h 685962"/>
              <a:gd name="connsiteX11" fmla="*/ 1045028 w 1404257"/>
              <a:gd name="connsiteY11" fmla="*/ 130790 h 685962"/>
              <a:gd name="connsiteX12" fmla="*/ 1159328 w 1404257"/>
              <a:gd name="connsiteY12" fmla="*/ 98133 h 685962"/>
              <a:gd name="connsiteX13" fmla="*/ 1289957 w 1404257"/>
              <a:gd name="connsiteY13" fmla="*/ 49148 h 685962"/>
              <a:gd name="connsiteX14" fmla="*/ 1404257 w 1404257"/>
              <a:gd name="connsiteY14" fmla="*/ 162 h 68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04257" h="685962">
                <a:moveTo>
                  <a:pt x="0" y="685962"/>
                </a:moveTo>
                <a:cubicBezTo>
                  <a:pt x="27214" y="658748"/>
                  <a:pt x="46117" y="619122"/>
                  <a:pt x="81643" y="604319"/>
                </a:cubicBezTo>
                <a:cubicBezTo>
                  <a:pt x="437939" y="455862"/>
                  <a:pt x="452810" y="460321"/>
                  <a:pt x="702128" y="424705"/>
                </a:cubicBezTo>
                <a:cubicBezTo>
                  <a:pt x="729342" y="413819"/>
                  <a:pt x="756987" y="403952"/>
                  <a:pt x="783771" y="392048"/>
                </a:cubicBezTo>
                <a:cubicBezTo>
                  <a:pt x="806015" y="382162"/>
                  <a:pt x="826294" y="367937"/>
                  <a:pt x="849086" y="359390"/>
                </a:cubicBezTo>
                <a:cubicBezTo>
                  <a:pt x="870098" y="351510"/>
                  <a:pt x="892629" y="348505"/>
                  <a:pt x="914400" y="343062"/>
                </a:cubicBezTo>
                <a:cubicBezTo>
                  <a:pt x="947057" y="348505"/>
                  <a:pt x="995337" y="331001"/>
                  <a:pt x="1012371" y="359390"/>
                </a:cubicBezTo>
                <a:cubicBezTo>
                  <a:pt x="1036830" y="400155"/>
                  <a:pt x="908974" y="451911"/>
                  <a:pt x="898071" y="457362"/>
                </a:cubicBezTo>
                <a:cubicBezTo>
                  <a:pt x="854528" y="451919"/>
                  <a:pt x="790020" y="478661"/>
                  <a:pt x="767443" y="441033"/>
                </a:cubicBezTo>
                <a:cubicBezTo>
                  <a:pt x="741625" y="398003"/>
                  <a:pt x="780800" y="340397"/>
                  <a:pt x="800100" y="294076"/>
                </a:cubicBezTo>
                <a:cubicBezTo>
                  <a:pt x="820699" y="244639"/>
                  <a:pt x="914136" y="215309"/>
                  <a:pt x="947057" y="196105"/>
                </a:cubicBezTo>
                <a:cubicBezTo>
                  <a:pt x="980959" y="176328"/>
                  <a:pt x="1010718" y="149851"/>
                  <a:pt x="1045028" y="130790"/>
                </a:cubicBezTo>
                <a:cubicBezTo>
                  <a:pt x="1064190" y="120145"/>
                  <a:pt x="1143961" y="101975"/>
                  <a:pt x="1159328" y="98133"/>
                </a:cubicBezTo>
                <a:cubicBezTo>
                  <a:pt x="1284912" y="14411"/>
                  <a:pt x="1113403" y="119769"/>
                  <a:pt x="1289957" y="49148"/>
                </a:cubicBezTo>
                <a:cubicBezTo>
                  <a:pt x="1426424" y="-5439"/>
                  <a:pt x="1324260" y="162"/>
                  <a:pt x="1404257" y="162"/>
                </a:cubicBezTo>
              </a:path>
            </a:pathLst>
          </a:custGeom>
          <a:noFill/>
          <a:ln w="635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83864" y="2492896"/>
            <a:ext cx="26898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程序中若涉及串操作，需要定义附加段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任意多边形 12"/>
          <p:cNvSpPr/>
          <p:nvPr/>
        </p:nvSpPr>
        <p:spPr bwMode="auto">
          <a:xfrm rot="628433">
            <a:off x="2746447" y="3810156"/>
            <a:ext cx="1676343" cy="658204"/>
          </a:xfrm>
          <a:custGeom>
            <a:avLst/>
            <a:gdLst>
              <a:gd name="connsiteX0" fmla="*/ 0 w 1404257"/>
              <a:gd name="connsiteY0" fmla="*/ 685962 h 685962"/>
              <a:gd name="connsiteX1" fmla="*/ 81643 w 1404257"/>
              <a:gd name="connsiteY1" fmla="*/ 604319 h 685962"/>
              <a:gd name="connsiteX2" fmla="*/ 702128 w 1404257"/>
              <a:gd name="connsiteY2" fmla="*/ 424705 h 685962"/>
              <a:gd name="connsiteX3" fmla="*/ 783771 w 1404257"/>
              <a:gd name="connsiteY3" fmla="*/ 392048 h 685962"/>
              <a:gd name="connsiteX4" fmla="*/ 849086 w 1404257"/>
              <a:gd name="connsiteY4" fmla="*/ 359390 h 685962"/>
              <a:gd name="connsiteX5" fmla="*/ 914400 w 1404257"/>
              <a:gd name="connsiteY5" fmla="*/ 343062 h 685962"/>
              <a:gd name="connsiteX6" fmla="*/ 1012371 w 1404257"/>
              <a:gd name="connsiteY6" fmla="*/ 359390 h 685962"/>
              <a:gd name="connsiteX7" fmla="*/ 898071 w 1404257"/>
              <a:gd name="connsiteY7" fmla="*/ 457362 h 685962"/>
              <a:gd name="connsiteX8" fmla="*/ 767443 w 1404257"/>
              <a:gd name="connsiteY8" fmla="*/ 441033 h 685962"/>
              <a:gd name="connsiteX9" fmla="*/ 800100 w 1404257"/>
              <a:gd name="connsiteY9" fmla="*/ 294076 h 685962"/>
              <a:gd name="connsiteX10" fmla="*/ 947057 w 1404257"/>
              <a:gd name="connsiteY10" fmla="*/ 196105 h 685962"/>
              <a:gd name="connsiteX11" fmla="*/ 1045028 w 1404257"/>
              <a:gd name="connsiteY11" fmla="*/ 130790 h 685962"/>
              <a:gd name="connsiteX12" fmla="*/ 1159328 w 1404257"/>
              <a:gd name="connsiteY12" fmla="*/ 98133 h 685962"/>
              <a:gd name="connsiteX13" fmla="*/ 1289957 w 1404257"/>
              <a:gd name="connsiteY13" fmla="*/ 49148 h 685962"/>
              <a:gd name="connsiteX14" fmla="*/ 1404257 w 1404257"/>
              <a:gd name="connsiteY14" fmla="*/ 162 h 68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04257" h="685962">
                <a:moveTo>
                  <a:pt x="0" y="685962"/>
                </a:moveTo>
                <a:cubicBezTo>
                  <a:pt x="27214" y="658748"/>
                  <a:pt x="46117" y="619122"/>
                  <a:pt x="81643" y="604319"/>
                </a:cubicBezTo>
                <a:cubicBezTo>
                  <a:pt x="437939" y="455862"/>
                  <a:pt x="452810" y="460321"/>
                  <a:pt x="702128" y="424705"/>
                </a:cubicBezTo>
                <a:cubicBezTo>
                  <a:pt x="729342" y="413819"/>
                  <a:pt x="756987" y="403952"/>
                  <a:pt x="783771" y="392048"/>
                </a:cubicBezTo>
                <a:cubicBezTo>
                  <a:pt x="806015" y="382162"/>
                  <a:pt x="826294" y="367937"/>
                  <a:pt x="849086" y="359390"/>
                </a:cubicBezTo>
                <a:cubicBezTo>
                  <a:pt x="870098" y="351510"/>
                  <a:pt x="892629" y="348505"/>
                  <a:pt x="914400" y="343062"/>
                </a:cubicBezTo>
                <a:cubicBezTo>
                  <a:pt x="947057" y="348505"/>
                  <a:pt x="995337" y="331001"/>
                  <a:pt x="1012371" y="359390"/>
                </a:cubicBezTo>
                <a:cubicBezTo>
                  <a:pt x="1036830" y="400155"/>
                  <a:pt x="908974" y="451911"/>
                  <a:pt x="898071" y="457362"/>
                </a:cubicBezTo>
                <a:cubicBezTo>
                  <a:pt x="854528" y="451919"/>
                  <a:pt x="790020" y="478661"/>
                  <a:pt x="767443" y="441033"/>
                </a:cubicBezTo>
                <a:cubicBezTo>
                  <a:pt x="741625" y="398003"/>
                  <a:pt x="780800" y="340397"/>
                  <a:pt x="800100" y="294076"/>
                </a:cubicBezTo>
                <a:cubicBezTo>
                  <a:pt x="820699" y="244639"/>
                  <a:pt x="914136" y="215309"/>
                  <a:pt x="947057" y="196105"/>
                </a:cubicBezTo>
                <a:cubicBezTo>
                  <a:pt x="980959" y="176328"/>
                  <a:pt x="1010718" y="149851"/>
                  <a:pt x="1045028" y="130790"/>
                </a:cubicBezTo>
                <a:cubicBezTo>
                  <a:pt x="1064190" y="120145"/>
                  <a:pt x="1143961" y="101975"/>
                  <a:pt x="1159328" y="98133"/>
                </a:cubicBezTo>
                <a:cubicBezTo>
                  <a:pt x="1284912" y="14411"/>
                  <a:pt x="1113403" y="119769"/>
                  <a:pt x="1289957" y="49148"/>
                </a:cubicBezTo>
                <a:cubicBezTo>
                  <a:pt x="1426424" y="-5439"/>
                  <a:pt x="1324260" y="162"/>
                  <a:pt x="1404257" y="162"/>
                </a:cubicBezTo>
              </a:path>
            </a:pathLst>
          </a:custGeom>
          <a:noFill/>
          <a:ln w="635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77254" y="3635102"/>
            <a:ext cx="3238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程序中若堆栈操作、子程序调用等，需要定义堆栈段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3412062" y="6426976"/>
            <a:ext cx="536755" cy="0"/>
          </a:xfrm>
          <a:prstGeom prst="straightConnector1">
            <a:avLst/>
          </a:prstGeom>
          <a:solidFill>
            <a:schemeClr val="accent1"/>
          </a:solidFill>
          <a:ln w="254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3978240" y="6211681"/>
            <a:ext cx="3228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必须有源程序结束伪指令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9940AA5-C462-4340-AD06-2587C79A3FAD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35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一个完整源程序结构例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4615" y="1196752"/>
            <a:ext cx="5868419" cy="5112568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DSEG    SEGMENT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  DATA1  DB   1，2， 3  DUP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（？）</a:t>
            </a:r>
            <a:endParaRPr lang="en-US" altLang="zh-CN" sz="2400" dirty="0"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  DATA2  DW  1234H</a:t>
            </a:r>
            <a:endParaRPr lang="zh-CN" altLang="en-US" sz="2400" dirty="0"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DSEG    ENDS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ESEG    SEGMENT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            DB  20  DUP（？）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ESEG    ENDS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SSEG    SEGMENT  STACK  ‘STACK’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            DB  200  DUP（？）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SSEG    ENDS</a:t>
            </a:r>
          </a:p>
        </p:txBody>
      </p:sp>
    </p:spTree>
  </p:cSld>
  <p:clrMapOvr>
    <a:masterClrMapping/>
  </p:clrMapOvr>
  <p:transition spd="med">
    <p:blinds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89218" y="6284168"/>
            <a:ext cx="648072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17E97F4-A435-42A6-A314-EFD2B5C1D8EF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36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一个完整源程序结构例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900386" y="1428328"/>
            <a:ext cx="6962397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  <a:latin typeface="Arial" charset="0"/>
                <a:ea typeface="宋体" pitchFamily="2" charset="-122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CSEG SEGMENT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 ASSUME  CS：CSEG，DS：DSEG，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                   ES：ESEG，SS：SSEG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START：MOV  AX，DSEG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       MOV  DS，AX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       MOV  AX，ESEG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       MOV  ES，AX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       MOV  AX，SSEG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       MOV  SS，AX</a:t>
            </a:r>
          </a:p>
          <a:p>
            <a:pPr marL="0" indent="1519238"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┇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CSEG  ENDS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       END  START</a:t>
            </a:r>
          </a:p>
        </p:txBody>
      </p:sp>
      <p:sp>
        <p:nvSpPr>
          <p:cNvPr id="118789" name="AutoShape 5"/>
          <p:cNvSpPr>
            <a:spLocks/>
          </p:cNvSpPr>
          <p:nvPr/>
        </p:nvSpPr>
        <p:spPr bwMode="auto">
          <a:xfrm>
            <a:off x="6208321" y="5293021"/>
            <a:ext cx="1006650" cy="728663"/>
          </a:xfrm>
          <a:prstGeom prst="borderCallout2">
            <a:avLst>
              <a:gd name="adj1" fmla="val 15685"/>
              <a:gd name="adj2" fmla="val -7569"/>
              <a:gd name="adj3" fmla="val 15685"/>
              <a:gd name="adj4" fmla="val -165301"/>
              <a:gd name="adj5" fmla="val -1523"/>
              <a:gd name="adj6" fmla="val -328389"/>
            </a:avLst>
          </a:prstGeom>
          <a:noFill/>
          <a:ln w="6350" cap="sq">
            <a:solidFill>
              <a:srgbClr val="FF0000"/>
            </a:solidFill>
            <a:miter lim="800000"/>
            <a:headEnd type="none" w="lg" len="lg"/>
            <a:tailEnd type="triangle" w="lg" len="lg"/>
          </a:ln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源程序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  代码</a:t>
            </a:r>
          </a:p>
        </p:txBody>
      </p:sp>
      <p:sp>
        <p:nvSpPr>
          <p:cNvPr id="118791" name="AutoShape 7"/>
          <p:cNvSpPr>
            <a:spLocks/>
          </p:cNvSpPr>
          <p:nvPr/>
        </p:nvSpPr>
        <p:spPr bwMode="auto">
          <a:xfrm>
            <a:off x="5126524" y="2853034"/>
            <a:ext cx="215937" cy="2160587"/>
          </a:xfrm>
          <a:prstGeom prst="rightBrace">
            <a:avLst>
              <a:gd name="adj1" fmla="val 83395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8792" name="AutoShape 8"/>
          <p:cNvSpPr>
            <a:spLocks/>
          </p:cNvSpPr>
          <p:nvPr/>
        </p:nvSpPr>
        <p:spPr bwMode="auto">
          <a:xfrm>
            <a:off x="6424134" y="3069504"/>
            <a:ext cx="2159375" cy="1655415"/>
          </a:xfrm>
          <a:prstGeom prst="borderCallout2">
            <a:avLst>
              <a:gd name="adj1" fmla="val 10588"/>
              <a:gd name="adj2" fmla="val -3528"/>
              <a:gd name="adj3" fmla="val 10588"/>
              <a:gd name="adj4" fmla="val -21102"/>
              <a:gd name="adj5" fmla="val 44936"/>
              <a:gd name="adj6" fmla="val -46432"/>
            </a:avLst>
          </a:prstGeom>
          <a:noFill/>
          <a:ln w="9525" cap="sq">
            <a:solidFill>
              <a:srgbClr val="008080"/>
            </a:solidFill>
            <a:miter lim="800000"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段寄存器初始化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kumimoji="1"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将除代码段之外的其它段地址送相应的段寄存器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87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187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87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87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9" grpId="0" animBg="1"/>
      <p:bldP spid="118791" grpId="0" animBg="1"/>
      <p:bldP spid="11879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77A78AE-F0C8-403E-A27C-261060403FC7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37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+mn-lt"/>
              </a:rPr>
              <a:t>6. </a:t>
            </a:r>
            <a:r>
              <a:rPr lang="zh-CN" altLang="en-US" dirty="0"/>
              <a:t>过程定义伪指令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6371" y="1475075"/>
            <a:ext cx="5976664" cy="4114800"/>
          </a:xfrm>
        </p:spPr>
        <p:txBody>
          <a:bodyPr/>
          <a:lstStyle/>
          <a:p>
            <a:pPr eaLnBrk="1" hangingPunct="1">
              <a:spcAft>
                <a:spcPct val="35000"/>
              </a:spcAft>
            </a:pPr>
            <a:r>
              <a:rPr lang="zh-CN" altLang="en-US" dirty="0"/>
              <a:t>用于定义一个过程体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格式：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/>
              <a:t>     </a:t>
            </a:r>
            <a:r>
              <a:rPr lang="zh-CN" altLang="en-US" sz="2400" dirty="0">
                <a:solidFill>
                  <a:schemeClr val="tx1"/>
                </a:solidFill>
              </a:rPr>
              <a:t>过程名   </a:t>
            </a:r>
            <a:r>
              <a:rPr lang="en-US" altLang="zh-CN" sz="2400" dirty="0">
                <a:solidFill>
                  <a:schemeClr val="tx1"/>
                </a:solidFill>
              </a:rPr>
              <a:t>PROC  [ NEAR / FAR ]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                   ┇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                 </a:t>
            </a:r>
            <a:r>
              <a:rPr lang="en-US" altLang="zh-CN" sz="2400" dirty="0">
                <a:solidFill>
                  <a:srgbClr val="800000"/>
                </a:solidFill>
              </a:rPr>
              <a:t>RET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      过程名   </a:t>
            </a:r>
            <a:r>
              <a:rPr lang="en-US" altLang="zh-CN" sz="2400" dirty="0">
                <a:solidFill>
                  <a:schemeClr val="tx1"/>
                </a:solidFill>
              </a:rPr>
              <a:t>ENDP</a:t>
            </a:r>
          </a:p>
        </p:txBody>
      </p:sp>
      <p:sp>
        <p:nvSpPr>
          <p:cNvPr id="121865" name="AutoShape 9"/>
          <p:cNvSpPr>
            <a:spLocks/>
          </p:cNvSpPr>
          <p:nvPr/>
        </p:nvSpPr>
        <p:spPr bwMode="auto">
          <a:xfrm>
            <a:off x="5298598" y="1556792"/>
            <a:ext cx="1656397" cy="1080642"/>
          </a:xfrm>
          <a:prstGeom prst="borderCallout2">
            <a:avLst>
              <a:gd name="adj1" fmla="val 15000"/>
              <a:gd name="adj2" fmla="val -5037"/>
              <a:gd name="adj3" fmla="val 37130"/>
              <a:gd name="adj4" fmla="val -85068"/>
              <a:gd name="adj5" fmla="val 114897"/>
              <a:gd name="adj6" fmla="val -173988"/>
            </a:avLst>
          </a:prstGeom>
          <a:noFill/>
          <a:ln w="9525" cap="sq">
            <a:solidFill>
              <a:srgbClr val="FF0000"/>
            </a:solidFill>
            <a:miter lim="800000"/>
            <a:headEnd type="none" w="lg" len="lg"/>
            <a:tailEnd type="triangle" w="lg" len="lg"/>
          </a:ln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过程名即为过程的入口的地址</a:t>
            </a:r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4356770" y="4035544"/>
            <a:ext cx="1008112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5364882" y="3675504"/>
            <a:ext cx="3228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子程序的最后一条指令必须是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RET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指令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5" grpId="0" animBg="1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xfrm>
            <a:off x="252314" y="188640"/>
            <a:ext cx="7670865" cy="838423"/>
          </a:xfrm>
        </p:spPr>
        <p:txBody>
          <a:bodyPr/>
          <a:lstStyle/>
          <a:p>
            <a:r>
              <a:rPr lang="zh-CN" altLang="en-US" dirty="0"/>
              <a:t>过程定义及调用例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354" y="1340768"/>
            <a:ext cx="4215544" cy="5184576"/>
          </a:xfrm>
        </p:spPr>
        <p:txBody>
          <a:bodyPr/>
          <a:lstStyle/>
          <a:p>
            <a:pPr>
              <a:spcBef>
                <a:spcPts val="100"/>
              </a:spcBef>
              <a:spcAft>
                <a:spcPts val="0"/>
              </a:spcAft>
            </a:pPr>
            <a:r>
              <a:rPr lang="zh-CN" altLang="en-US" sz="2400" dirty="0"/>
              <a:t>定义延时子程序 </a:t>
            </a:r>
          </a:p>
          <a:p>
            <a:pPr marL="457200" lvl="1" indent="0"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DELAY   PROC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marL="457200" lvl="1" indent="0"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     PUSH BX</a:t>
            </a:r>
            <a:endParaRPr lang="zh-CN" altLang="en-US" sz="2000" dirty="0"/>
          </a:p>
          <a:p>
            <a:pPr marL="457200" lvl="1" indent="0"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     PUSH CX</a:t>
            </a:r>
            <a:endParaRPr lang="zh-CN" altLang="en-US" sz="2000" dirty="0"/>
          </a:p>
          <a:p>
            <a:pPr marL="457200" lvl="1" indent="0"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     </a:t>
            </a:r>
            <a:r>
              <a:rPr lang="en-US" altLang="zh-CN" sz="2000" dirty="0">
                <a:solidFill>
                  <a:schemeClr val="tx2"/>
                </a:solidFill>
              </a:rPr>
              <a:t>MOV  BL</a:t>
            </a:r>
            <a:r>
              <a:rPr lang="zh-CN" altLang="en-US" sz="2000" dirty="0">
                <a:solidFill>
                  <a:schemeClr val="tx2"/>
                </a:solidFill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</a:rPr>
              <a:t>2</a:t>
            </a:r>
            <a:endParaRPr lang="zh-CN" altLang="en-US" sz="2000" dirty="0">
              <a:solidFill>
                <a:schemeClr val="tx2"/>
              </a:solidFill>
            </a:endParaRPr>
          </a:p>
          <a:p>
            <a:pPr marL="457200" lvl="1" indent="0"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NEXT</a:t>
            </a:r>
            <a:r>
              <a:rPr lang="zh-CN" altLang="en-US" sz="2000" dirty="0">
                <a:solidFill>
                  <a:schemeClr val="tx2"/>
                </a:solidFill>
              </a:rPr>
              <a:t>：  </a:t>
            </a:r>
            <a:r>
              <a:rPr lang="en-US" altLang="zh-CN" sz="2000" dirty="0">
                <a:solidFill>
                  <a:schemeClr val="tx2"/>
                </a:solidFill>
              </a:rPr>
              <a:t>MOV  CX</a:t>
            </a:r>
            <a:r>
              <a:rPr lang="zh-CN" altLang="en-US" sz="2000" dirty="0">
                <a:solidFill>
                  <a:schemeClr val="tx2"/>
                </a:solidFill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</a:rPr>
              <a:t>4167</a:t>
            </a:r>
            <a:endParaRPr lang="zh-CN" altLang="en-US" sz="2000" dirty="0">
              <a:solidFill>
                <a:schemeClr val="tx2"/>
              </a:solidFill>
            </a:endParaRPr>
          </a:p>
          <a:p>
            <a:pPr marL="457200" lvl="1" indent="0"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W10M</a:t>
            </a:r>
            <a:r>
              <a:rPr lang="zh-CN" altLang="en-US" sz="2000" dirty="0">
                <a:solidFill>
                  <a:schemeClr val="tx2"/>
                </a:solidFill>
              </a:rPr>
              <a:t>： </a:t>
            </a:r>
            <a:r>
              <a:rPr lang="en-US" altLang="zh-CN" sz="2000" dirty="0">
                <a:solidFill>
                  <a:schemeClr val="tx2"/>
                </a:solidFill>
              </a:rPr>
              <a:t>LOOP W10M</a:t>
            </a:r>
            <a:endParaRPr lang="zh-CN" altLang="en-US" sz="2000" dirty="0">
              <a:solidFill>
                <a:schemeClr val="tx2"/>
              </a:solidFill>
            </a:endParaRPr>
          </a:p>
          <a:p>
            <a:pPr marL="457200" lvl="1" indent="0"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               DEC  BL</a:t>
            </a:r>
            <a:endParaRPr lang="zh-CN" altLang="en-US" sz="2000" dirty="0">
              <a:solidFill>
                <a:schemeClr val="tx2"/>
              </a:solidFill>
            </a:endParaRPr>
          </a:p>
          <a:p>
            <a:pPr marL="457200" lvl="1" indent="0"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               JNZ  NEXT</a:t>
            </a:r>
            <a:endParaRPr lang="zh-CN" altLang="en-US" sz="2000" dirty="0">
              <a:solidFill>
                <a:schemeClr val="tx2"/>
              </a:solidFill>
            </a:endParaRPr>
          </a:p>
          <a:p>
            <a:pPr marL="457200" lvl="1" indent="0"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     POP  CX</a:t>
            </a:r>
            <a:endParaRPr lang="zh-CN" altLang="en-US" sz="2000" dirty="0"/>
          </a:p>
          <a:p>
            <a:pPr marL="457200" lvl="1" indent="0"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     POP  BX</a:t>
            </a:r>
            <a:endParaRPr lang="zh-CN" altLang="en-US" sz="2000" dirty="0"/>
          </a:p>
          <a:p>
            <a:pPr marL="457200" lvl="1" indent="0"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     </a:t>
            </a:r>
            <a:r>
              <a:rPr lang="en-US" altLang="zh-CN" sz="2000" dirty="0">
                <a:solidFill>
                  <a:srgbClr val="800000"/>
                </a:solidFill>
              </a:rPr>
              <a:t>RET</a:t>
            </a:r>
            <a:endParaRPr lang="zh-CN" altLang="en-US" sz="2000" dirty="0">
              <a:solidFill>
                <a:srgbClr val="800000"/>
              </a:solidFill>
            </a:endParaRPr>
          </a:p>
          <a:p>
            <a:pPr marL="457200" lvl="1" indent="0">
              <a:spcBef>
                <a:spcPts val="100"/>
              </a:spcBef>
              <a:spcAft>
                <a:spcPts val="0"/>
              </a:spcAft>
              <a:buNone/>
            </a:pPr>
            <a:r>
              <a:rPr lang="en-GB" altLang="zh-CN" sz="2000" dirty="0">
                <a:solidFill>
                  <a:srgbClr val="FF0000"/>
                </a:solidFill>
              </a:rPr>
              <a:t>DELAY  ENDP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D23887C-2CD3-4002-B52B-F9BA37675AD8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38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113697" y="1625948"/>
            <a:ext cx="3215246" cy="144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10000"/>
              </a:lnSpc>
              <a:spcBef>
                <a:spcPts val="1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400" b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调用延时子程序：</a:t>
            </a:r>
            <a:r>
              <a:rPr lang="en-US" sz="2400" b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 </a:t>
            </a:r>
          </a:p>
          <a:p>
            <a:pPr lvl="1" eaLnBrk="0" hangingPunct="0">
              <a:lnSpc>
                <a:spcPct val="110000"/>
              </a:lnSpc>
              <a:spcBef>
                <a:spcPts val="600"/>
              </a:spcBef>
              <a:spcAft>
                <a:spcPct val="5000"/>
              </a:spcAft>
              <a:buClr>
                <a:schemeClr val="folHlink"/>
              </a:buClr>
              <a:buSzPct val="60000"/>
              <a:defRPr/>
            </a:pPr>
            <a:r>
              <a:rPr 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rPr>
              <a:t>CALL  DELAY   </a:t>
            </a:r>
            <a:endParaRPr lang="zh-CN" altLang="en-US" sz="2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cxnSp>
        <p:nvCxnSpPr>
          <p:cNvPr id="7" name="直接连接符 6"/>
          <p:cNvCxnSpPr>
            <a:cxnSpLocks noChangeShapeType="1"/>
          </p:cNvCxnSpPr>
          <p:nvPr/>
        </p:nvCxnSpPr>
        <p:spPr bwMode="auto">
          <a:xfrm>
            <a:off x="4827898" y="1268762"/>
            <a:ext cx="1" cy="4929185"/>
          </a:xfrm>
          <a:prstGeom prst="line">
            <a:avLst/>
          </a:prstGeom>
          <a:noFill/>
          <a:ln w="22225" cap="sq" algn="ctr">
            <a:solidFill>
              <a:srgbClr val="FF6600"/>
            </a:solidFill>
            <a:prstDash val="sysDash"/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0346" y="1052736"/>
            <a:ext cx="6487969" cy="720080"/>
          </a:xfrm>
        </p:spPr>
        <p:txBody>
          <a:bodyPr/>
          <a:lstStyle/>
          <a:p>
            <a:r>
              <a:rPr lang="zh-CN" altLang="en-US" sz="3000" dirty="0"/>
              <a:t>源程序中总是使用</a:t>
            </a:r>
            <a:r>
              <a:rPr lang="zh-CN" altLang="en-US" sz="3000" dirty="0">
                <a:solidFill>
                  <a:schemeClr val="tx1"/>
                </a:solidFill>
              </a:rPr>
              <a:t>符号</a:t>
            </a:r>
            <a:r>
              <a:rPr lang="zh-CN" altLang="en-US" sz="3000" dirty="0"/>
              <a:t>来表示地址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9315A7-EC70-48DC-821F-85108E169C52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756370" y="2413274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2" charset="-122"/>
                <a:ea typeface="黑体" panose="02010600030101010101" pitchFamily="2" charset="-122"/>
              </a:rPr>
              <a:t>用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2" charset="-122"/>
                <a:ea typeface="黑体" panose="02010600030101010101" pitchFamily="2" charset="-122"/>
              </a:rPr>
              <a:t>变量名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2" charset="-122"/>
                <a:ea typeface="黑体" panose="02010600030101010101" pitchFamily="2" charset="-122"/>
              </a:rPr>
              <a:t>表示存放运算数据的内存单元地址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6164" y="3147555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2" charset="-122"/>
                <a:ea typeface="黑体" panose="02010600030101010101" pitchFamily="2" charset="-122"/>
              </a:rPr>
              <a:t>用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2" charset="-122"/>
                <a:ea typeface="黑体" panose="02010600030101010101" pitchFamily="2" charset="-122"/>
              </a:rPr>
              <a:t>标号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2" charset="-122"/>
                <a:ea typeface="黑体" panose="02010600030101010101" pitchFamily="2" charset="-122"/>
              </a:rPr>
              <a:t>表示下一条要执行指令（在内存中的）地址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86144" y="3867635"/>
            <a:ext cx="6324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2" charset="-122"/>
                <a:ea typeface="黑体" panose="02010600030101010101" pitchFamily="2" charset="-122"/>
              </a:rPr>
              <a:t>用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2" charset="-122"/>
                <a:ea typeface="黑体" panose="02010600030101010101" pitchFamily="2" charset="-122"/>
              </a:rPr>
              <a:t>段名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2" charset="-122"/>
                <a:ea typeface="黑体" panose="02010600030101010101" pitchFamily="2" charset="-122"/>
              </a:rPr>
              <a:t>表示逻辑段的段（基）地址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79825" y="4695527"/>
            <a:ext cx="4937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2" charset="-122"/>
                <a:ea typeface="黑体" panose="02010600030101010101" pitchFamily="2" charset="-122"/>
              </a:rPr>
              <a:t>用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2" charset="-122"/>
                <a:ea typeface="黑体" panose="02010600030101010101" pitchFamily="2" charset="-122"/>
              </a:rPr>
              <a:t>过程名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2" charset="-122"/>
                <a:ea typeface="黑体" panose="02010600030101010101" pitchFamily="2" charset="-122"/>
              </a:rPr>
              <a:t>表示过程的入口地址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508" y="541870"/>
            <a:ext cx="1625366" cy="1625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941195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16A3E20-4922-4C9B-B3C8-E43C226B5724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540346" y="284957"/>
            <a:ext cx="6374919" cy="839787"/>
          </a:xfrm>
        </p:spPr>
        <p:txBody>
          <a:bodyPr/>
          <a:lstStyle/>
          <a:p>
            <a:pPr eaLnBrk="1" hangingPunct="1">
              <a:buClr>
                <a:srgbClr val="7030A0"/>
              </a:buClr>
            </a:pPr>
            <a:r>
              <a:rPr lang="en-US" altLang="zh-CN" dirty="0">
                <a:latin typeface="+mn-lt"/>
              </a:rPr>
              <a:t>2. </a:t>
            </a:r>
            <a:r>
              <a:rPr lang="zh-CN" altLang="en-US" dirty="0"/>
              <a:t>汇编语言语句类型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362" y="1268759"/>
            <a:ext cx="8496944" cy="5040549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指令性语句</a:t>
            </a:r>
          </a:p>
          <a:p>
            <a:pPr eaLnBrk="1" hangingPunct="1">
              <a:spcBef>
                <a:spcPts val="1800"/>
              </a:spcBef>
            </a:pPr>
            <a:endParaRPr lang="en-US" altLang="zh-CN" sz="2400" dirty="0"/>
          </a:p>
          <a:p>
            <a:pPr marL="0" indent="0" eaLnBrk="1" hangingPunct="1">
              <a:spcBef>
                <a:spcPts val="1800"/>
              </a:spcBef>
              <a:buNone/>
            </a:pPr>
            <a:endParaRPr lang="en-US" altLang="zh-CN" sz="2400" dirty="0"/>
          </a:p>
          <a:p>
            <a:pPr eaLnBrk="1" hangingPunct="1">
              <a:spcBef>
                <a:spcPts val="1800"/>
              </a:spcBef>
            </a:pPr>
            <a:r>
              <a:rPr lang="zh-CN" altLang="en-US" sz="2400" dirty="0"/>
              <a:t>指示性语句</a:t>
            </a:r>
            <a:endParaRPr lang="en-US" altLang="zh-CN" sz="2400" dirty="0"/>
          </a:p>
          <a:p>
            <a:pPr eaLnBrk="1" hangingPunct="1">
              <a:spcBef>
                <a:spcPts val="1800"/>
              </a:spcBef>
            </a:pPr>
            <a:endParaRPr lang="en-US" altLang="zh-CN" dirty="0"/>
          </a:p>
          <a:p>
            <a:pPr eaLnBrk="1" hangingPunct="1">
              <a:spcBef>
                <a:spcPts val="1800"/>
              </a:spcBef>
            </a:pPr>
            <a:endParaRPr lang="en-US" altLang="zh-CN" sz="2400" dirty="0"/>
          </a:p>
          <a:p>
            <a:pPr eaLnBrk="1" hangingPunct="1">
              <a:spcBef>
                <a:spcPts val="1800"/>
              </a:spcBef>
            </a:pPr>
            <a:r>
              <a:rPr lang="zh-CN" altLang="en-US" sz="2400" dirty="0"/>
              <a:t>注意：</a:t>
            </a:r>
            <a:r>
              <a:rPr lang="zh-CN" altLang="en-US" sz="2400" dirty="0">
                <a:solidFill>
                  <a:srgbClr val="FF0000"/>
                </a:solidFill>
              </a:rPr>
              <a:t>标号</a:t>
            </a:r>
            <a:r>
              <a:rPr lang="zh-CN" altLang="en-US" sz="2400" dirty="0"/>
              <a:t>表示指令的符号地址，需要加上“：”</a:t>
            </a:r>
            <a:endParaRPr lang="en-US" altLang="zh-CN" sz="2400" dirty="0"/>
          </a:p>
          <a:p>
            <a:pPr marL="0" indent="0" eaLnBrk="1" hangingPunct="1">
              <a:spcBef>
                <a:spcPts val="1800"/>
              </a:spcBef>
              <a:buNone/>
            </a:pPr>
            <a:r>
              <a:rPr lang="en-US" altLang="zh-CN" dirty="0"/>
              <a:t>        </a:t>
            </a:r>
            <a:r>
              <a:rPr lang="zh-CN" altLang="en-US" dirty="0">
                <a:solidFill>
                  <a:srgbClr val="FF0000"/>
                </a:solidFill>
              </a:rPr>
              <a:t>名字</a:t>
            </a:r>
            <a:r>
              <a:rPr lang="zh-CN" altLang="en-US" dirty="0"/>
              <a:t>表示变量名、段名和过程名等，其后不加“：”</a:t>
            </a:r>
            <a:endParaRPr lang="en-US" altLang="zh-CN" sz="2400" dirty="0"/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3703171" y="1311152"/>
            <a:ext cx="44652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助记符指令，</a:t>
            </a:r>
            <a:r>
              <a:rPr kumimoji="1"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 CPU</a:t>
            </a:r>
            <a:r>
              <a:rPr kumimoji="1"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执行的语句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3793683" y="3193584"/>
            <a:ext cx="42842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CPU</a:t>
            </a:r>
            <a:r>
              <a:rPr kumimoji="1"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不执行，由汇编程序执行的语句，不生成目标代码</a:t>
            </a:r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>
            <a:off x="2766904" y="1575009"/>
            <a:ext cx="936163" cy="0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0" name="Line 10"/>
          <p:cNvSpPr>
            <a:spLocks noChangeShapeType="1"/>
          </p:cNvSpPr>
          <p:nvPr/>
        </p:nvSpPr>
        <p:spPr bwMode="auto">
          <a:xfrm>
            <a:off x="2766903" y="3645024"/>
            <a:ext cx="936163" cy="0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CF27BE5-056A-4646-A62F-FE442F39144C}"/>
              </a:ext>
            </a:extLst>
          </p:cNvPr>
          <p:cNvSpPr/>
          <p:nvPr/>
        </p:nvSpPr>
        <p:spPr>
          <a:xfrm>
            <a:off x="987383" y="1897439"/>
            <a:ext cx="8101186" cy="1123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[</a:t>
            </a:r>
            <a:r>
              <a:rPr lang="zh-CN" altLang="en-US" sz="24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标号：</a:t>
            </a:r>
            <a:r>
              <a:rPr lang="zh-CN" altLang="en-US" sz="24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]  [前缀]  </a:t>
            </a:r>
            <a:r>
              <a:rPr lang="zh-CN" altLang="en-US" sz="2400" b="1" kern="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助记符</a:t>
            </a:r>
            <a:r>
              <a:rPr lang="zh-CN" altLang="en-US" sz="24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 [操作数]，[操作数] [ </a:t>
            </a:r>
            <a:r>
              <a:rPr lang="en-US" altLang="zh-CN" sz="2400" b="1" kern="0" dirty="0">
                <a:solidFill>
                  <a:srgbClr val="00E4A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;</a:t>
            </a:r>
            <a:r>
              <a:rPr lang="zh-CN" altLang="en-US" sz="2400" b="1" kern="0" dirty="0">
                <a:solidFill>
                  <a:srgbClr val="00E4A8">
                    <a:lumMod val="5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注释</a:t>
            </a:r>
            <a:r>
              <a:rPr lang="zh-CN" altLang="en-US" sz="24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]</a:t>
            </a:r>
            <a:endParaRPr lang="en-US" altLang="zh-CN" sz="2400" b="1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START</a:t>
            </a:r>
            <a:r>
              <a:rPr lang="zh-CN" altLang="en-US" sz="24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4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MOV AX</a:t>
            </a:r>
            <a:r>
              <a:rPr lang="zh-CN" altLang="en-US" sz="24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4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DATA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83B090-D3F7-4852-BB74-2E1DAF0CB774}"/>
              </a:ext>
            </a:extLst>
          </p:cNvPr>
          <p:cNvSpPr/>
          <p:nvPr/>
        </p:nvSpPr>
        <p:spPr>
          <a:xfrm>
            <a:off x="1035246" y="4093277"/>
            <a:ext cx="8101185" cy="1113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名字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]  </a:t>
            </a:r>
            <a:r>
              <a:rPr lang="zh-CN" altLang="en-US" sz="24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伪指令助记符 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操作数 [，操作数，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…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] [ </a:t>
            </a:r>
            <a:r>
              <a:rPr lang="en-US" altLang="zh-CN" sz="2400" b="1" dirty="0">
                <a:solidFill>
                  <a:srgbClr val="AAEFD1">
                    <a:lumMod val="2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r>
              <a:rPr lang="zh-CN" altLang="en-US" sz="2400" b="1" dirty="0">
                <a:solidFill>
                  <a:srgbClr val="AAEFD1">
                    <a:lumMod val="2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注释</a:t>
            </a:r>
            <a:r>
              <a:rPr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endParaRPr lang="en-US" altLang="zh-CN" sz="2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DATA1  DB  11H, 22H, 33H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/>
      <p:bldP spid="81925" grpId="0"/>
      <p:bldP spid="81928" grpId="0" animBg="1"/>
      <p:bldP spid="81930" grpId="0" animBg="1"/>
      <p:bldP spid="3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8808" y="6329363"/>
            <a:ext cx="1905331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240E2C2-18D2-4220-8D59-BF19B5C2EF15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40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+mn-lt"/>
              </a:rPr>
              <a:t>7. </a:t>
            </a:r>
            <a:r>
              <a:rPr lang="zh-CN" altLang="en-US" dirty="0"/>
              <a:t>宏命令伪指令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362" y="1361778"/>
            <a:ext cx="7776864" cy="221123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dirty="0"/>
              <a:t>宏与子程序：</a:t>
            </a:r>
            <a:endParaRPr lang="en-US" altLang="zh-CN" dirty="0"/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/>
              <a:t>宏：源程序中由汇编程序识别的具有独立功能的一段程序代码。</a:t>
            </a:r>
            <a:r>
              <a:rPr lang="zh-CN" altLang="en-US" dirty="0">
                <a:solidFill>
                  <a:srgbClr val="7030A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不能成为独立的可执行程序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/>
              <a:t>子程序：具有独立功能的程序代码。</a:t>
            </a:r>
            <a:r>
              <a:rPr lang="zh-CN" altLang="en-US" dirty="0">
                <a:solidFill>
                  <a:srgbClr val="7030A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能作为独立的可执行程序保存。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4362" y="3645024"/>
            <a:ext cx="3386321" cy="2169825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990033"/>
              </a:buClr>
              <a:buFont typeface="+mj-ea"/>
              <a:buAutoNum type="circleNumDbPlain"/>
            </a:pPr>
            <a:r>
              <a:rPr lang="zh-CN" alt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宏定义：</a:t>
            </a:r>
            <a:endParaRPr lang="en-US" altLang="zh-CN" sz="2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1938">
              <a:spcBef>
                <a:spcPts val="600"/>
              </a:spcBef>
            </a:pP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DADD  MACRO X</a:t>
            </a:r>
            <a:r>
              <a:rPr lang="zh-CN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，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</a:t>
            </a:r>
            <a:r>
              <a:rPr lang="zh-CN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，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Z</a:t>
            </a:r>
            <a:endParaRPr lang="zh-CN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indent="538163" hangingPunct="0">
              <a:spcBef>
                <a:spcPts val="600"/>
              </a:spcBef>
            </a:pPr>
            <a:r>
              <a:rPr lang="en-GB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MOV  AX</a:t>
            </a:r>
            <a:r>
              <a:rPr lang="zh-CN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，</a:t>
            </a:r>
            <a:r>
              <a:rPr lang="en-GB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X</a:t>
            </a:r>
            <a:endParaRPr lang="zh-CN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indent="538163" hangingPunct="0">
              <a:spcBef>
                <a:spcPts val="600"/>
              </a:spcBef>
            </a:pPr>
            <a:r>
              <a:rPr lang="en-GB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ADD  AX</a:t>
            </a:r>
            <a:r>
              <a:rPr lang="zh-CN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，</a:t>
            </a:r>
            <a:r>
              <a:rPr lang="en-GB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Y</a:t>
            </a:r>
            <a:endParaRPr lang="zh-CN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indent="538163" hangingPunct="0">
              <a:spcBef>
                <a:spcPts val="600"/>
              </a:spcBef>
            </a:pPr>
            <a:r>
              <a:rPr lang="en-GB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MOV  Z</a:t>
            </a:r>
            <a:r>
              <a:rPr lang="zh-CN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，</a:t>
            </a:r>
            <a:r>
              <a:rPr lang="en-GB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AX</a:t>
            </a:r>
            <a:endParaRPr lang="zh-CN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indent="261938">
              <a:spcBef>
                <a:spcPts val="600"/>
              </a:spcBef>
            </a:pPr>
            <a:r>
              <a:rPr lang="en-GB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ENDM</a:t>
            </a:r>
            <a:endPara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84763" y="3645024"/>
            <a:ext cx="4106400" cy="75405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990033"/>
              </a:buClr>
              <a:buFont typeface="+mj-ea"/>
              <a:buAutoNum type="circleNumDbPlain" startAt="2"/>
            </a:pPr>
            <a:r>
              <a:rPr lang="zh-CN" alt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宏调用：</a:t>
            </a:r>
            <a:endParaRPr lang="en-US" altLang="zh-CN" sz="2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61938">
              <a:spcBef>
                <a:spcPts val="600"/>
              </a:spcBef>
            </a:pPr>
            <a:r>
              <a:rPr lang="en-GB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DADD  DATA1</a:t>
            </a:r>
            <a:r>
              <a:rPr lang="zh-CN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GB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DATA2</a:t>
            </a:r>
            <a:r>
              <a:rPr lang="zh-CN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GB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</a:t>
            </a:r>
            <a:endParaRPr lang="zh-CN" alt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4763" y="4631357"/>
            <a:ext cx="4106400" cy="1461939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990033"/>
              </a:buClr>
              <a:buFont typeface="+mj-ea"/>
              <a:buAutoNum type="circleNumDbPlain" startAt="3"/>
            </a:pPr>
            <a:r>
              <a:rPr lang="zh-CN" alt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宏展开：</a:t>
            </a:r>
            <a:endParaRPr lang="en-US" altLang="zh-CN" sz="2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538163" hangingPunct="0">
              <a:spcBef>
                <a:spcPts val="600"/>
              </a:spcBef>
            </a:pPr>
            <a:r>
              <a:rPr lang="en-GB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MOV  AX</a:t>
            </a:r>
            <a:r>
              <a:rPr lang="zh-CN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，</a:t>
            </a:r>
            <a:r>
              <a:rPr lang="en-GB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DATA1</a:t>
            </a:r>
            <a:endParaRPr lang="zh-CN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indent="538163" hangingPunct="0">
              <a:spcBef>
                <a:spcPts val="600"/>
              </a:spcBef>
            </a:pPr>
            <a:r>
              <a:rPr lang="en-GB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ADD  AX</a:t>
            </a:r>
            <a:r>
              <a:rPr lang="zh-CN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，</a:t>
            </a:r>
            <a:r>
              <a:rPr lang="en-GB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DATA2</a:t>
            </a:r>
            <a:endParaRPr lang="zh-CN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  <a:p>
            <a:pPr indent="538163" hangingPunct="0">
              <a:spcBef>
                <a:spcPts val="600"/>
              </a:spcBef>
            </a:pPr>
            <a:r>
              <a:rPr lang="en-GB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MOV  SUM</a:t>
            </a:r>
            <a:r>
              <a:rPr lang="zh-CN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，</a:t>
            </a:r>
            <a:r>
              <a:rPr lang="en-GB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AX</a:t>
            </a:r>
            <a:endParaRPr lang="zh-CN" altLang="zh-CN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C08CB56-31DC-4EBA-9653-1E4751DBACAA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41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+mn-lt"/>
              </a:rPr>
              <a:t>8. ORG</a:t>
            </a:r>
            <a:r>
              <a:rPr lang="zh-CN" altLang="en-US" dirty="0"/>
              <a:t>伪指令</a:t>
            </a: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1044363" y="1150946"/>
            <a:ext cx="12241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200" dirty="0">
                <a:solidFill>
                  <a:schemeClr val="tx1"/>
                </a:solidFill>
                <a:ea typeface="宋体" pitchFamily="2" charset="-122"/>
              </a:rPr>
              <a:t>ORG</a:t>
            </a:r>
            <a:endParaRPr lang="zh-CN" altLang="en-US" sz="2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19814" name="Line 6"/>
          <p:cNvSpPr>
            <a:spLocks noChangeShapeType="1"/>
          </p:cNvSpPr>
          <p:nvPr/>
        </p:nvSpPr>
        <p:spPr bwMode="auto">
          <a:xfrm>
            <a:off x="1980506" y="1396227"/>
            <a:ext cx="865338" cy="0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200"/>
          </a:p>
        </p:txBody>
      </p:sp>
      <p:sp>
        <p:nvSpPr>
          <p:cNvPr id="2" name="TextBox 1"/>
          <p:cNvSpPr txBox="1"/>
          <p:nvPr/>
        </p:nvSpPr>
        <p:spPr>
          <a:xfrm>
            <a:off x="2845844" y="1041688"/>
            <a:ext cx="5981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设置段内程序代码或变量的起始偏移地址，使其不采用默认值</a:t>
            </a: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756370" y="1844824"/>
            <a:ext cx="4752528" cy="489654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5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 SEGMENT</a:t>
            </a:r>
          </a:p>
          <a:p>
            <a:pPr marL="0" indent="261938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5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  1000H</a:t>
            </a:r>
          </a:p>
          <a:p>
            <a:pPr marL="0" indent="261938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5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M1  DB  1</a:t>
            </a:r>
            <a:r>
              <a:rPr lang="zh-CN" altLang="en-US" sz="15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15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15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15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  <a:p>
            <a:pPr marL="0" indent="261938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5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  2000H</a:t>
            </a:r>
          </a:p>
          <a:p>
            <a:pPr marL="0" indent="261938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5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M2  DB  3 DUP</a:t>
            </a:r>
            <a:r>
              <a:rPr lang="zh-CN" altLang="en-US" sz="15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sz="15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r>
              <a:rPr lang="zh-CN" altLang="en-US" sz="15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en-US" altLang="zh-CN" sz="15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5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 ENDS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5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 SEGMENT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5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ASSUME  CS:CODE, DS:DATA, ES: DATA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500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</a:t>
            </a:r>
            <a:r>
              <a:rPr lang="en-US" altLang="zh-CN" sz="15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MOV AX, DATA</a:t>
            </a:r>
          </a:p>
          <a:p>
            <a:pPr marL="0" indent="80010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5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  DS, AX</a:t>
            </a:r>
          </a:p>
          <a:p>
            <a:pPr marL="0" indent="80010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5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  ES, AX</a:t>
            </a:r>
          </a:p>
          <a:p>
            <a:pPr marL="0" indent="80010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5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  SI, M1</a:t>
            </a:r>
          </a:p>
          <a:p>
            <a:pPr marL="0" indent="80010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5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  DI, M2</a:t>
            </a:r>
          </a:p>
          <a:p>
            <a:pPr marL="0" indent="80010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5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  CX, 3</a:t>
            </a:r>
          </a:p>
          <a:p>
            <a:pPr marL="0" indent="80010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5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CLD</a:t>
            </a:r>
          </a:p>
          <a:p>
            <a:pPr marL="0" indent="80010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5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  MOVSB</a:t>
            </a:r>
          </a:p>
          <a:p>
            <a:pPr marL="0" indent="80010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5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HLT</a:t>
            </a:r>
          </a:p>
          <a:p>
            <a:pPr marL="0" indent="0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5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 ENDS</a:t>
            </a:r>
          </a:p>
          <a:p>
            <a:pPr marL="0" indent="538163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15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altLang="zh-CN" sz="15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</a:t>
            </a:r>
            <a:r>
              <a:rPr lang="en-US" altLang="zh-CN" sz="15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500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</a:p>
        </p:txBody>
      </p:sp>
      <p:sp>
        <p:nvSpPr>
          <p:cNvPr id="63" name="任意多边形 62"/>
          <p:cNvSpPr/>
          <p:nvPr/>
        </p:nvSpPr>
        <p:spPr bwMode="auto">
          <a:xfrm>
            <a:off x="5952634" y="2554238"/>
            <a:ext cx="276344" cy="1522834"/>
          </a:xfrm>
          <a:custGeom>
            <a:avLst/>
            <a:gdLst>
              <a:gd name="connsiteX0" fmla="*/ 531828 w 531828"/>
              <a:gd name="connsiteY0" fmla="*/ 0 h 1126672"/>
              <a:gd name="connsiteX1" fmla="*/ 286899 w 531828"/>
              <a:gd name="connsiteY1" fmla="*/ 16329 h 1126672"/>
              <a:gd name="connsiteX2" fmla="*/ 172599 w 531828"/>
              <a:gd name="connsiteY2" fmla="*/ 146958 h 1126672"/>
              <a:gd name="connsiteX3" fmla="*/ 107285 w 531828"/>
              <a:gd name="connsiteY3" fmla="*/ 244929 h 1126672"/>
              <a:gd name="connsiteX4" fmla="*/ 74628 w 531828"/>
              <a:gd name="connsiteY4" fmla="*/ 293915 h 1126672"/>
              <a:gd name="connsiteX5" fmla="*/ 41970 w 531828"/>
              <a:gd name="connsiteY5" fmla="*/ 326572 h 1126672"/>
              <a:gd name="connsiteX6" fmla="*/ 41970 w 531828"/>
              <a:gd name="connsiteY6" fmla="*/ 898072 h 1126672"/>
              <a:gd name="connsiteX7" fmla="*/ 74628 w 531828"/>
              <a:gd name="connsiteY7" fmla="*/ 930729 h 1126672"/>
              <a:gd name="connsiteX8" fmla="*/ 107285 w 531828"/>
              <a:gd name="connsiteY8" fmla="*/ 979715 h 1126672"/>
              <a:gd name="connsiteX9" fmla="*/ 221585 w 531828"/>
              <a:gd name="connsiteY9" fmla="*/ 1012372 h 1126672"/>
              <a:gd name="connsiteX10" fmla="*/ 254242 w 531828"/>
              <a:gd name="connsiteY10" fmla="*/ 1061358 h 1126672"/>
              <a:gd name="connsiteX11" fmla="*/ 384870 w 531828"/>
              <a:gd name="connsiteY11" fmla="*/ 1110343 h 1126672"/>
              <a:gd name="connsiteX12" fmla="*/ 433856 w 531828"/>
              <a:gd name="connsiteY12" fmla="*/ 1126672 h 1126672"/>
              <a:gd name="connsiteX13" fmla="*/ 515499 w 531828"/>
              <a:gd name="connsiteY13" fmla="*/ 1110343 h 112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1828" h="1126672">
                <a:moveTo>
                  <a:pt x="531828" y="0"/>
                </a:moveTo>
                <a:cubicBezTo>
                  <a:pt x="450185" y="5443"/>
                  <a:pt x="367610" y="2877"/>
                  <a:pt x="286899" y="16329"/>
                </a:cubicBezTo>
                <a:cubicBezTo>
                  <a:pt x="235871" y="24834"/>
                  <a:pt x="187568" y="124505"/>
                  <a:pt x="172599" y="146958"/>
                </a:cubicBezTo>
                <a:lnTo>
                  <a:pt x="107285" y="244929"/>
                </a:lnTo>
                <a:cubicBezTo>
                  <a:pt x="96399" y="261258"/>
                  <a:pt x="88505" y="280039"/>
                  <a:pt x="74628" y="293915"/>
                </a:cubicBezTo>
                <a:lnTo>
                  <a:pt x="41970" y="326572"/>
                </a:lnTo>
                <a:cubicBezTo>
                  <a:pt x="-27059" y="533666"/>
                  <a:pt x="785" y="431315"/>
                  <a:pt x="41970" y="898072"/>
                </a:cubicBezTo>
                <a:cubicBezTo>
                  <a:pt x="43323" y="913407"/>
                  <a:pt x="65011" y="918708"/>
                  <a:pt x="74628" y="930729"/>
                </a:cubicBezTo>
                <a:cubicBezTo>
                  <a:pt x="86887" y="946053"/>
                  <a:pt x="91961" y="967456"/>
                  <a:pt x="107285" y="979715"/>
                </a:cubicBezTo>
                <a:cubicBezTo>
                  <a:pt x="117931" y="988232"/>
                  <a:pt x="217321" y="1011306"/>
                  <a:pt x="221585" y="1012372"/>
                </a:cubicBezTo>
                <a:cubicBezTo>
                  <a:pt x="232471" y="1028701"/>
                  <a:pt x="240365" y="1047481"/>
                  <a:pt x="254242" y="1061358"/>
                </a:cubicBezTo>
                <a:cubicBezTo>
                  <a:pt x="299041" y="1106157"/>
                  <a:pt x="322562" y="1094766"/>
                  <a:pt x="384870" y="1110343"/>
                </a:cubicBezTo>
                <a:cubicBezTo>
                  <a:pt x="401568" y="1114518"/>
                  <a:pt x="417527" y="1121229"/>
                  <a:pt x="433856" y="1126672"/>
                </a:cubicBezTo>
                <a:lnTo>
                  <a:pt x="515499" y="1110343"/>
                </a:lnTo>
              </a:path>
            </a:pathLst>
          </a:custGeom>
          <a:noFill/>
          <a:ln w="635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058085" y="1965111"/>
            <a:ext cx="2812799" cy="3764830"/>
            <a:chOff x="6012954" y="-1827584"/>
            <a:chExt cx="2812799" cy="3764830"/>
          </a:xfrm>
        </p:grpSpPr>
        <p:grpSp>
          <p:nvGrpSpPr>
            <p:cNvPr id="42" name="组合 41"/>
            <p:cNvGrpSpPr/>
            <p:nvPr/>
          </p:nvGrpSpPr>
          <p:grpSpPr>
            <a:xfrm>
              <a:off x="6012954" y="-1827584"/>
              <a:ext cx="2812799" cy="3764830"/>
              <a:chOff x="6050339" y="2204864"/>
              <a:chExt cx="2812799" cy="3764830"/>
            </a:xfrm>
          </p:grpSpPr>
          <p:sp>
            <p:nvSpPr>
              <p:cNvPr id="43" name="Rectangle 4"/>
              <p:cNvSpPr>
                <a:spLocks noChangeArrowheads="1"/>
              </p:cNvSpPr>
              <p:nvPr/>
            </p:nvSpPr>
            <p:spPr bwMode="auto">
              <a:xfrm>
                <a:off x="6801355" y="2204864"/>
                <a:ext cx="1371838" cy="1527175"/>
              </a:xfrm>
              <a:prstGeom prst="rect">
                <a:avLst/>
              </a:prstGeom>
              <a:solidFill>
                <a:srgbClr val="339966"/>
              </a:solidFill>
              <a:ln w="25400" cap="sq">
                <a:solidFill>
                  <a:srgbClr val="339966"/>
                </a:solidFill>
                <a:miter lim="800000"/>
                <a:headEnd type="none" w="sm" len="sm"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 b="1">
                    <a:solidFill>
                      <a:srgbClr val="FF0000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44" name="Line 5"/>
              <p:cNvSpPr>
                <a:spLocks noChangeShapeType="1"/>
              </p:cNvSpPr>
              <p:nvPr/>
            </p:nvSpPr>
            <p:spPr bwMode="auto">
              <a:xfrm>
                <a:off x="6790241" y="2589039"/>
                <a:ext cx="1371838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45" name="Line 6"/>
              <p:cNvSpPr>
                <a:spLocks noChangeShapeType="1"/>
              </p:cNvSpPr>
              <p:nvPr/>
            </p:nvSpPr>
            <p:spPr bwMode="auto">
              <a:xfrm>
                <a:off x="6798180" y="2970039"/>
                <a:ext cx="1371838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46" name="Line 7"/>
              <p:cNvSpPr>
                <a:spLocks noChangeShapeType="1"/>
              </p:cNvSpPr>
              <p:nvPr/>
            </p:nvSpPr>
            <p:spPr bwMode="auto">
              <a:xfrm>
                <a:off x="6798180" y="3351039"/>
                <a:ext cx="1371838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47" name="Line 8"/>
              <p:cNvSpPr>
                <a:spLocks noChangeShapeType="1"/>
              </p:cNvSpPr>
              <p:nvPr/>
            </p:nvSpPr>
            <p:spPr bwMode="auto">
              <a:xfrm>
                <a:off x="6814509" y="3732039"/>
                <a:ext cx="1371838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48" name="Text Box 10"/>
              <p:cNvSpPr txBox="1">
                <a:spLocks noChangeArrowheads="1"/>
              </p:cNvSpPr>
              <p:nvPr/>
            </p:nvSpPr>
            <p:spPr bwMode="auto">
              <a:xfrm>
                <a:off x="6085270" y="2592214"/>
                <a:ext cx="668452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lg" len="lg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 b="1">
                    <a:solidFill>
                      <a:srgbClr val="FF0000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r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18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M1</a:t>
                </a:r>
              </a:p>
            </p:txBody>
          </p:sp>
          <p:sp>
            <p:nvSpPr>
              <p:cNvPr id="49" name="Text Box 11"/>
              <p:cNvSpPr txBox="1">
                <a:spLocks noChangeArrowheads="1"/>
              </p:cNvSpPr>
              <p:nvPr/>
            </p:nvSpPr>
            <p:spPr bwMode="auto">
              <a:xfrm>
                <a:off x="7191948" y="2549352"/>
                <a:ext cx="630347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lg" len="lg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 b="1">
                    <a:solidFill>
                      <a:srgbClr val="FF0000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2000" dirty="0">
                    <a:solidFill>
                      <a:schemeClr val="bg1"/>
                    </a:solidFill>
                    <a:latin typeface="Times New Roman" pitchFamily="18" charset="0"/>
                    <a:ea typeface="宋体" pitchFamily="2" charset="-122"/>
                  </a:rPr>
                  <a:t>1</a:t>
                </a:r>
              </a:p>
            </p:txBody>
          </p:sp>
          <p:sp>
            <p:nvSpPr>
              <p:cNvPr id="50" name="Text Box 12"/>
              <p:cNvSpPr txBox="1">
                <a:spLocks noChangeArrowheads="1"/>
              </p:cNvSpPr>
              <p:nvPr/>
            </p:nvSpPr>
            <p:spPr bwMode="auto">
              <a:xfrm>
                <a:off x="7190360" y="2943052"/>
                <a:ext cx="63193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 b="1">
                    <a:solidFill>
                      <a:srgbClr val="FF0000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2000" dirty="0">
                    <a:solidFill>
                      <a:schemeClr val="bg1"/>
                    </a:solidFill>
                    <a:latin typeface="Times New Roman" pitchFamily="18" charset="0"/>
                    <a:ea typeface="宋体" pitchFamily="2" charset="-122"/>
                  </a:rPr>
                  <a:t>2</a:t>
                </a:r>
              </a:p>
            </p:txBody>
          </p:sp>
          <p:sp>
            <p:nvSpPr>
              <p:cNvPr id="51" name="Text Box 13"/>
              <p:cNvSpPr txBox="1">
                <a:spLocks noChangeArrowheads="1"/>
              </p:cNvSpPr>
              <p:nvPr/>
            </p:nvSpPr>
            <p:spPr bwMode="auto">
              <a:xfrm>
                <a:off x="7174482" y="3324052"/>
                <a:ext cx="63193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 b="1">
                    <a:solidFill>
                      <a:srgbClr val="FF0000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2000" dirty="0">
                    <a:solidFill>
                      <a:schemeClr val="bg1"/>
                    </a:solidFill>
                    <a:latin typeface="Times New Roman" pitchFamily="18" charset="0"/>
                    <a:ea typeface="宋体" pitchFamily="2" charset="-122"/>
                  </a:rPr>
                  <a:t>3</a:t>
                </a:r>
              </a:p>
            </p:txBody>
          </p:sp>
          <p:sp>
            <p:nvSpPr>
              <p:cNvPr id="52" name="Rectangle 17"/>
              <p:cNvSpPr>
                <a:spLocks noChangeArrowheads="1"/>
              </p:cNvSpPr>
              <p:nvPr/>
            </p:nvSpPr>
            <p:spPr bwMode="auto">
              <a:xfrm>
                <a:off x="6814510" y="3737669"/>
                <a:ext cx="1371838" cy="2232025"/>
              </a:xfrm>
              <a:prstGeom prst="rect">
                <a:avLst/>
              </a:prstGeom>
              <a:solidFill>
                <a:srgbClr val="339966"/>
              </a:solidFill>
              <a:ln w="25400" cap="sq">
                <a:solidFill>
                  <a:srgbClr val="339966"/>
                </a:solidFill>
                <a:miter lim="800000"/>
                <a:headEnd type="none" w="sm" len="sm"/>
                <a:tailEnd type="none" w="lg" len="lg"/>
              </a:ln>
            </p:spPr>
            <p:txBody>
              <a:bodyPr wrap="none" anchor="ctr"/>
              <a:lstStyle>
                <a:lvl1pPr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 b="1">
                    <a:solidFill>
                      <a:srgbClr val="FF0000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 b="0">
                  <a:solidFill>
                    <a:schemeClr val="tx1"/>
                  </a:solidFill>
                  <a:ea typeface="宋体" pitchFamily="2" charset="-122"/>
                </a:endParaRPr>
              </a:p>
            </p:txBody>
          </p:sp>
          <p:sp>
            <p:nvSpPr>
              <p:cNvPr id="53" name="Line 18"/>
              <p:cNvSpPr>
                <a:spLocks noChangeShapeType="1"/>
              </p:cNvSpPr>
              <p:nvPr/>
            </p:nvSpPr>
            <p:spPr bwMode="auto">
              <a:xfrm>
                <a:off x="6803396" y="4826694"/>
                <a:ext cx="1371838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54" name="Line 19"/>
              <p:cNvSpPr>
                <a:spLocks noChangeShapeType="1"/>
              </p:cNvSpPr>
              <p:nvPr/>
            </p:nvSpPr>
            <p:spPr bwMode="auto">
              <a:xfrm>
                <a:off x="6803396" y="5207694"/>
                <a:ext cx="1371838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55" name="Line 20"/>
              <p:cNvSpPr>
                <a:spLocks noChangeShapeType="1"/>
              </p:cNvSpPr>
              <p:nvPr/>
            </p:nvSpPr>
            <p:spPr bwMode="auto">
              <a:xfrm>
                <a:off x="6803396" y="5588694"/>
                <a:ext cx="1371838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56" name="Line 21"/>
              <p:cNvSpPr>
                <a:spLocks noChangeShapeType="1"/>
              </p:cNvSpPr>
              <p:nvPr/>
            </p:nvSpPr>
            <p:spPr bwMode="auto">
              <a:xfrm>
                <a:off x="6803396" y="5969694"/>
                <a:ext cx="1371838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57" name="Text Box 23"/>
              <p:cNvSpPr txBox="1">
                <a:spLocks noChangeArrowheads="1"/>
              </p:cNvSpPr>
              <p:nvPr/>
            </p:nvSpPr>
            <p:spPr bwMode="auto">
              <a:xfrm>
                <a:off x="6050339" y="4139232"/>
                <a:ext cx="739903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lg" len="lg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 b="1">
                    <a:solidFill>
                      <a:srgbClr val="FF0000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r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1800" dirty="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rPr>
                  <a:t>M2</a:t>
                </a:r>
              </a:p>
            </p:txBody>
          </p:sp>
          <p:sp>
            <p:nvSpPr>
              <p:cNvPr id="58" name="Line 44"/>
              <p:cNvSpPr>
                <a:spLocks noChangeShapeType="1"/>
              </p:cNvSpPr>
              <p:nvPr/>
            </p:nvSpPr>
            <p:spPr bwMode="auto">
              <a:xfrm>
                <a:off x="6812922" y="4140894"/>
                <a:ext cx="1371838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59" name="Line 46"/>
              <p:cNvSpPr>
                <a:spLocks noChangeShapeType="1"/>
              </p:cNvSpPr>
              <p:nvPr/>
            </p:nvSpPr>
            <p:spPr bwMode="auto">
              <a:xfrm>
                <a:off x="6798632" y="4486969"/>
                <a:ext cx="1371838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0" name="Line 9"/>
              <p:cNvSpPr>
                <a:spLocks noChangeShapeType="1"/>
              </p:cNvSpPr>
              <p:nvPr/>
            </p:nvSpPr>
            <p:spPr bwMode="auto">
              <a:xfrm>
                <a:off x="6806571" y="3717032"/>
                <a:ext cx="1371838" cy="0"/>
              </a:xfrm>
              <a:prstGeom prst="line">
                <a:avLst/>
              </a:prstGeom>
              <a:noFill/>
              <a:ln w="25400" cap="sq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/>
              </a:p>
            </p:txBody>
          </p:sp>
          <p:sp>
            <p:nvSpPr>
              <p:cNvPr id="61" name="Text Box 10"/>
              <p:cNvSpPr txBox="1">
                <a:spLocks noChangeArrowheads="1"/>
              </p:cNvSpPr>
              <p:nvPr/>
            </p:nvSpPr>
            <p:spPr bwMode="auto">
              <a:xfrm>
                <a:off x="8154141" y="2582010"/>
                <a:ext cx="668452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lg" len="lg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 b="1">
                    <a:solidFill>
                      <a:srgbClr val="FF0000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1800" dirty="0">
                    <a:solidFill>
                      <a:srgbClr val="C00000"/>
                    </a:solidFill>
                    <a:latin typeface="Times New Roman" pitchFamily="18" charset="0"/>
                    <a:ea typeface="宋体" pitchFamily="2" charset="-122"/>
                  </a:rPr>
                  <a:t>1000</a:t>
                </a:r>
              </a:p>
            </p:txBody>
          </p:sp>
          <p:sp>
            <p:nvSpPr>
              <p:cNvPr id="62" name="Text Box 10"/>
              <p:cNvSpPr txBox="1">
                <a:spLocks noChangeArrowheads="1"/>
              </p:cNvSpPr>
              <p:nvPr/>
            </p:nvSpPr>
            <p:spPr bwMode="auto">
              <a:xfrm>
                <a:off x="8194686" y="4139232"/>
                <a:ext cx="668452" cy="369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lg" len="lg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lnSpc>
                    <a:spcPct val="110000"/>
                  </a:lnSpc>
                  <a:spcBef>
                    <a:spcPct val="15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 b="1">
                    <a:solidFill>
                      <a:srgbClr val="FF0000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1" lang="en-US" altLang="zh-CN" sz="1800" dirty="0">
                    <a:solidFill>
                      <a:srgbClr val="C00000"/>
                    </a:solidFill>
                    <a:latin typeface="Times New Roman" pitchFamily="18" charset="0"/>
                    <a:ea typeface="宋体" pitchFamily="2" charset="-122"/>
                  </a:rPr>
                  <a:t>2000</a:t>
                </a:r>
              </a:p>
            </p:txBody>
          </p:sp>
        </p:grpSp>
        <p:sp>
          <p:nvSpPr>
            <p:cNvPr id="64" name="Text Box 13"/>
            <p:cNvSpPr txBox="1">
              <a:spLocks noChangeArrowheads="1"/>
            </p:cNvSpPr>
            <p:nvPr/>
          </p:nvSpPr>
          <p:spPr bwMode="auto">
            <a:xfrm>
              <a:off x="7125732" y="-315416"/>
              <a:ext cx="63193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000" dirty="0">
                  <a:solidFill>
                    <a:schemeClr val="bg1"/>
                  </a:solidFill>
                  <a:latin typeface="宋体"/>
                  <a:ea typeface="宋体"/>
                </a:rPr>
                <a:t>┇</a:t>
              </a:r>
              <a:endParaRPr kumimoji="1" lang="en-US" altLang="zh-CN" sz="20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4732352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/>
      <p:bldP spid="119814" grpId="0" animBg="1"/>
      <p:bldP spid="2" grpId="0"/>
      <p:bldP spid="41" grpId="0" build="p" animBg="1"/>
      <p:bldP spid="6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需要强调的问题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38" y="1340768"/>
            <a:ext cx="7416824" cy="4104456"/>
          </a:xfrm>
        </p:spPr>
        <p:txBody>
          <a:bodyPr/>
          <a:lstStyle/>
          <a:p>
            <a:r>
              <a:rPr lang="zh-CN" altLang="en-US" dirty="0"/>
              <a:t>逻辑段的定义需要根据具体情况</a:t>
            </a:r>
            <a:endParaRPr lang="en-US" altLang="zh-CN" dirty="0"/>
          </a:p>
          <a:p>
            <a:pPr lvl="1"/>
            <a:r>
              <a:rPr lang="zh-CN" altLang="en-US" dirty="0"/>
              <a:t>必须定义代码段</a:t>
            </a:r>
            <a:endParaRPr lang="en-US" altLang="zh-CN" dirty="0"/>
          </a:p>
          <a:p>
            <a:pPr lvl="1"/>
            <a:r>
              <a:rPr lang="zh-CN" altLang="en-US" dirty="0"/>
              <a:t>如果有对内存的操作，需要定义数据段</a:t>
            </a:r>
            <a:endParaRPr lang="en-US" altLang="zh-CN" dirty="0"/>
          </a:p>
          <a:p>
            <a:pPr lvl="1"/>
            <a:r>
              <a:rPr lang="zh-CN" altLang="en-US" dirty="0"/>
              <a:t>如果有串操作，必须定义附加段</a:t>
            </a:r>
            <a:endParaRPr lang="en-US" altLang="zh-CN" dirty="0"/>
          </a:p>
          <a:p>
            <a:pPr lvl="1"/>
            <a:r>
              <a:rPr lang="zh-CN" altLang="en-US" dirty="0"/>
              <a:t>如果有堆栈操作指令，需要定义堆栈段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/>
              <a:t>必须初始化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itchFamily="49" charset="-122"/>
                <a:ea typeface="黑体" pitchFamily="49" charset="-122"/>
              </a:rPr>
              <a:t>除代码段之外</a:t>
            </a:r>
            <a:r>
              <a:rPr lang="zh-CN" altLang="en-US" dirty="0"/>
              <a:t>的段寄存器</a:t>
            </a:r>
            <a:endParaRPr lang="en-US" altLang="zh-CN" dirty="0"/>
          </a:p>
          <a:p>
            <a:pPr lvl="1"/>
            <a:r>
              <a:rPr lang="zh-CN" altLang="en-US" dirty="0"/>
              <a:t>将除代码段之外的段基地址送到相应的段寄存器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9315A7-EC70-48DC-821F-85108E169C52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7021066" y="3170257"/>
            <a:ext cx="1944216" cy="10156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宏汇编程序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会自动为用户程序开设堆栈区</a:t>
            </a: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6228978" y="3713256"/>
            <a:ext cx="792088" cy="0"/>
          </a:xfrm>
          <a:prstGeom prst="straightConnector1">
            <a:avLst/>
          </a:prstGeom>
          <a:solidFill>
            <a:schemeClr val="accent1"/>
          </a:solidFill>
          <a:ln w="25400" cap="sq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908498" y="5085184"/>
            <a:ext cx="2952328" cy="849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MOV  BX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lnSpc>
                <a:spcPct val="13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MOV  DS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，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491196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396330" y="188640"/>
            <a:ext cx="7670865" cy="838423"/>
          </a:xfrm>
        </p:spPr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409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389218" y="6185184"/>
            <a:ext cx="487447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EAB01B2B-3324-452D-AF85-380FE378B98C}" type="slidenum">
              <a:rPr lang="zh-CN" altLang="en-US" sz="1400" b="0" smtClean="0">
                <a:solidFill>
                  <a:schemeClr val="tx1"/>
                </a:solidFill>
                <a:ea typeface="宋体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43</a:t>
            </a:fld>
            <a:endParaRPr lang="en-US" altLang="zh-CN" sz="14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4100" name="AutoShape 8"/>
          <p:cNvSpPr>
            <a:spLocks noChangeArrowheads="1"/>
          </p:cNvSpPr>
          <p:nvPr/>
        </p:nvSpPr>
        <p:spPr bwMode="auto">
          <a:xfrm>
            <a:off x="1476449" y="2791942"/>
            <a:ext cx="4983853" cy="554037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6773" tIns="38387" rIns="76773" bIns="38387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 伪指令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1476450" y="1777167"/>
            <a:ext cx="4983853" cy="555625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基本概念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5" name="AutoShape 45"/>
          <p:cNvSpPr>
            <a:spLocks noChangeArrowheads="1"/>
          </p:cNvSpPr>
          <p:nvPr/>
        </p:nvSpPr>
        <p:spPr bwMode="gray">
          <a:xfrm>
            <a:off x="1476449" y="3839896"/>
            <a:ext cx="4983853" cy="554037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系统功能调用</a:t>
            </a: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1476449" y="4909402"/>
            <a:ext cx="4983853" cy="555625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汇编语言程序设计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1971931"/>
      </p:ext>
    </p:extLst>
  </p:cSld>
  <p:clrMapOvr>
    <a:masterClrMapping/>
  </p:clrMapOvr>
  <p:transition spd="med">
    <p:blinds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2FB1623-C7B4-4CF8-92A5-FC382E05FE9B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44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540346" y="223122"/>
            <a:ext cx="7670865" cy="757606"/>
          </a:xfrm>
        </p:spPr>
        <p:txBody>
          <a:bodyPr/>
          <a:lstStyle/>
          <a:p>
            <a:pPr eaLnBrk="1" hangingPunct="1"/>
            <a:r>
              <a:rPr lang="en-US" altLang="zh-CN" sz="3200" dirty="0"/>
              <a:t>BIOS</a:t>
            </a:r>
            <a:r>
              <a:rPr lang="zh-CN" altLang="en-US" sz="3200" dirty="0"/>
              <a:t>功能调用，</a:t>
            </a:r>
            <a:r>
              <a:rPr lang="en-US" altLang="zh-CN" sz="3200" dirty="0"/>
              <a:t>DOS</a:t>
            </a:r>
            <a:r>
              <a:rPr lang="zh-CN" altLang="en-US" sz="3200" dirty="0"/>
              <a:t>功能调用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38" y="2492896"/>
            <a:ext cx="7138429" cy="3168352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CN" sz="2400" dirty="0"/>
              <a:t>BIOS</a:t>
            </a:r>
          </a:p>
          <a:p>
            <a:pPr lvl="1" eaLnBrk="1" hangingPunct="1">
              <a:spcBef>
                <a:spcPts val="0"/>
              </a:spcBef>
            </a:pPr>
            <a:r>
              <a:rPr lang="zh-CN" altLang="en-US" sz="2000" dirty="0"/>
              <a:t>驻留在</a:t>
            </a:r>
            <a:r>
              <a:rPr lang="en-US" altLang="zh-CN" sz="2000" dirty="0"/>
              <a:t>ROM</a:t>
            </a:r>
            <a:r>
              <a:rPr lang="zh-CN" altLang="en-US" sz="2000" dirty="0"/>
              <a:t>中的基本输入</a:t>
            </a:r>
            <a:r>
              <a:rPr lang="en-US" altLang="zh-CN" sz="2000" dirty="0"/>
              <a:t>/</a:t>
            </a:r>
            <a:r>
              <a:rPr lang="zh-CN" altLang="en-US" sz="2000" dirty="0"/>
              <a:t>输出系统</a:t>
            </a:r>
            <a:endParaRPr lang="en-US" altLang="zh-CN" sz="2000" dirty="0"/>
          </a:p>
          <a:p>
            <a:pPr lvl="1" eaLnBrk="1" hangingPunct="1">
              <a:spcBef>
                <a:spcPts val="0"/>
              </a:spcBef>
            </a:pPr>
            <a:r>
              <a:rPr lang="zh-CN" altLang="en-US" sz="2000" dirty="0"/>
              <a:t>主要功能：</a:t>
            </a:r>
            <a:endParaRPr lang="en-US" altLang="zh-CN" sz="2000" dirty="0"/>
          </a:p>
          <a:p>
            <a:pPr lvl="2" eaLnBrk="1" hangingPunct="1">
              <a:spcBef>
                <a:spcPts val="0"/>
              </a:spcBef>
            </a:pPr>
            <a:r>
              <a:rPr lang="zh-CN" altLang="en-US" sz="1800" dirty="0"/>
              <a:t>上电自检，操作系统引导，系统初始化。</a:t>
            </a:r>
            <a:endParaRPr lang="en-US" altLang="zh-CN" sz="1800" dirty="0"/>
          </a:p>
          <a:p>
            <a:pPr eaLnBrk="1" hangingPunct="1">
              <a:spcBef>
                <a:spcPts val="0"/>
              </a:spcBef>
            </a:pPr>
            <a:r>
              <a:rPr lang="en-US" altLang="zh-CN" sz="2400" dirty="0"/>
              <a:t>DOS</a:t>
            </a:r>
          </a:p>
          <a:p>
            <a:pPr lvl="1" eaLnBrk="1" hangingPunct="1">
              <a:spcBef>
                <a:spcPts val="0"/>
              </a:spcBef>
            </a:pPr>
            <a:r>
              <a:rPr lang="zh-CN" altLang="en-US" sz="2000" dirty="0"/>
              <a:t>磁盘操作系统</a:t>
            </a:r>
            <a:endParaRPr lang="en-US" altLang="zh-CN" sz="2000" dirty="0"/>
          </a:p>
          <a:p>
            <a:pPr lvl="1" eaLnBrk="1" hangingPunct="1">
              <a:spcBef>
                <a:spcPts val="0"/>
              </a:spcBef>
            </a:pPr>
            <a:r>
              <a:rPr lang="zh-CN" altLang="en-US" sz="2000" dirty="0"/>
              <a:t>相比</a:t>
            </a:r>
            <a:r>
              <a:rPr lang="en-US" altLang="zh-CN" sz="2000" dirty="0"/>
              <a:t>BIOS</a:t>
            </a:r>
            <a:r>
              <a:rPr lang="zh-CN" altLang="en-US" sz="2000" dirty="0"/>
              <a:t>，对硬件的依赖性小</a:t>
            </a:r>
            <a:endParaRPr lang="en-US" altLang="zh-CN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540346" y="5661248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en-US" sz="24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功能与</a:t>
            </a:r>
            <a:r>
              <a:rPr lang="en-US" altLang="zh-CN" sz="24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BIOS</a:t>
            </a:r>
            <a:r>
              <a:rPr lang="zh-CN" altLang="en-US" sz="24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功能均通过中断方式调用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6370" y="1268760"/>
            <a:ext cx="77768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DOS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BIOS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都是系统软件，由若干程序模块组成</a:t>
            </a:r>
            <a:endParaRPr lang="en-US" altLang="zh-CN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6370" y="1916832"/>
            <a:ext cx="32403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DOS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BIOS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功能调用</a:t>
            </a: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3803727" y="2149185"/>
            <a:ext cx="971115" cy="0"/>
          </a:xfrm>
          <a:prstGeom prst="straightConnector1">
            <a:avLst/>
          </a:prstGeom>
          <a:solidFill>
            <a:schemeClr val="accent1"/>
          </a:solidFill>
          <a:ln w="254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804554" y="1939133"/>
            <a:ext cx="39974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调用具有不同功能的程序模块</a:t>
            </a:r>
            <a:endParaRPr lang="en-US" altLang="zh-CN" sz="22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任意多边形 10"/>
          <p:cNvSpPr/>
          <p:nvPr/>
        </p:nvSpPr>
        <p:spPr bwMode="auto">
          <a:xfrm>
            <a:off x="5329651" y="5064670"/>
            <a:ext cx="1019709" cy="579528"/>
          </a:xfrm>
          <a:custGeom>
            <a:avLst/>
            <a:gdLst>
              <a:gd name="connsiteX0" fmla="*/ 0 w 1645920"/>
              <a:gd name="connsiteY0" fmla="*/ 762804 h 762804"/>
              <a:gd name="connsiteX1" fmla="*/ 45720 w 1645920"/>
              <a:gd name="connsiteY1" fmla="*/ 686604 h 762804"/>
              <a:gd name="connsiteX2" fmla="*/ 106680 w 1645920"/>
              <a:gd name="connsiteY2" fmla="*/ 549444 h 762804"/>
              <a:gd name="connsiteX3" fmla="*/ 243840 w 1645920"/>
              <a:gd name="connsiteY3" fmla="*/ 442764 h 762804"/>
              <a:gd name="connsiteX4" fmla="*/ 289560 w 1645920"/>
              <a:gd name="connsiteY4" fmla="*/ 412284 h 762804"/>
              <a:gd name="connsiteX5" fmla="*/ 411480 w 1645920"/>
              <a:gd name="connsiteY5" fmla="*/ 381804 h 762804"/>
              <a:gd name="connsiteX6" fmla="*/ 457200 w 1645920"/>
              <a:gd name="connsiteY6" fmla="*/ 366564 h 762804"/>
              <a:gd name="connsiteX7" fmla="*/ 807720 w 1645920"/>
              <a:gd name="connsiteY7" fmla="*/ 336084 h 762804"/>
              <a:gd name="connsiteX8" fmla="*/ 944880 w 1645920"/>
              <a:gd name="connsiteY8" fmla="*/ 320844 h 762804"/>
              <a:gd name="connsiteX9" fmla="*/ 899160 w 1645920"/>
              <a:gd name="connsiteY9" fmla="*/ 351324 h 762804"/>
              <a:gd name="connsiteX10" fmla="*/ 868680 w 1645920"/>
              <a:gd name="connsiteY10" fmla="*/ 397044 h 762804"/>
              <a:gd name="connsiteX11" fmla="*/ 822960 w 1645920"/>
              <a:gd name="connsiteY11" fmla="*/ 412284 h 762804"/>
              <a:gd name="connsiteX12" fmla="*/ 807720 w 1645920"/>
              <a:gd name="connsiteY12" fmla="*/ 320844 h 762804"/>
              <a:gd name="connsiteX13" fmla="*/ 899160 w 1645920"/>
              <a:gd name="connsiteY13" fmla="*/ 290364 h 762804"/>
              <a:gd name="connsiteX14" fmla="*/ 944880 w 1645920"/>
              <a:gd name="connsiteY14" fmla="*/ 275124 h 762804"/>
              <a:gd name="connsiteX15" fmla="*/ 990600 w 1645920"/>
              <a:gd name="connsiteY15" fmla="*/ 259884 h 762804"/>
              <a:gd name="connsiteX16" fmla="*/ 1036320 w 1645920"/>
              <a:gd name="connsiteY16" fmla="*/ 214164 h 762804"/>
              <a:gd name="connsiteX17" fmla="*/ 1066800 w 1645920"/>
              <a:gd name="connsiteY17" fmla="*/ 168444 h 762804"/>
              <a:gd name="connsiteX18" fmla="*/ 1158240 w 1645920"/>
              <a:gd name="connsiteY18" fmla="*/ 107484 h 762804"/>
              <a:gd name="connsiteX19" fmla="*/ 1203960 w 1645920"/>
              <a:gd name="connsiteY19" fmla="*/ 77004 h 762804"/>
              <a:gd name="connsiteX20" fmla="*/ 1295400 w 1645920"/>
              <a:gd name="connsiteY20" fmla="*/ 46524 h 762804"/>
              <a:gd name="connsiteX21" fmla="*/ 1341120 w 1645920"/>
              <a:gd name="connsiteY21" fmla="*/ 31284 h 762804"/>
              <a:gd name="connsiteX22" fmla="*/ 1569720 w 1645920"/>
              <a:gd name="connsiteY22" fmla="*/ 804 h 762804"/>
              <a:gd name="connsiteX23" fmla="*/ 1645920 w 1645920"/>
              <a:gd name="connsiteY23" fmla="*/ 804 h 76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645920" h="762804">
                <a:moveTo>
                  <a:pt x="0" y="762804"/>
                </a:moveTo>
                <a:cubicBezTo>
                  <a:pt x="15240" y="737404"/>
                  <a:pt x="33463" y="713570"/>
                  <a:pt x="45720" y="686604"/>
                </a:cubicBezTo>
                <a:cubicBezTo>
                  <a:pt x="85592" y="598886"/>
                  <a:pt x="56326" y="609869"/>
                  <a:pt x="106680" y="549444"/>
                </a:cubicBezTo>
                <a:cubicBezTo>
                  <a:pt x="151444" y="495727"/>
                  <a:pt x="180118" y="485245"/>
                  <a:pt x="243840" y="442764"/>
                </a:cubicBezTo>
                <a:cubicBezTo>
                  <a:pt x="259080" y="432604"/>
                  <a:pt x="271791" y="416726"/>
                  <a:pt x="289560" y="412284"/>
                </a:cubicBezTo>
                <a:cubicBezTo>
                  <a:pt x="330200" y="402124"/>
                  <a:pt x="371739" y="395051"/>
                  <a:pt x="411480" y="381804"/>
                </a:cubicBezTo>
                <a:cubicBezTo>
                  <a:pt x="426720" y="376724"/>
                  <a:pt x="441448" y="369714"/>
                  <a:pt x="457200" y="366564"/>
                </a:cubicBezTo>
                <a:cubicBezTo>
                  <a:pt x="573301" y="343344"/>
                  <a:pt x="689450" y="345546"/>
                  <a:pt x="807720" y="336084"/>
                </a:cubicBezTo>
                <a:cubicBezTo>
                  <a:pt x="853575" y="332416"/>
                  <a:pt x="899160" y="325924"/>
                  <a:pt x="944880" y="320844"/>
                </a:cubicBezTo>
                <a:cubicBezTo>
                  <a:pt x="929640" y="331004"/>
                  <a:pt x="912112" y="338372"/>
                  <a:pt x="899160" y="351324"/>
                </a:cubicBezTo>
                <a:cubicBezTo>
                  <a:pt x="886208" y="364276"/>
                  <a:pt x="882983" y="385602"/>
                  <a:pt x="868680" y="397044"/>
                </a:cubicBezTo>
                <a:cubicBezTo>
                  <a:pt x="856136" y="407079"/>
                  <a:pt x="838200" y="407204"/>
                  <a:pt x="822960" y="412284"/>
                </a:cubicBezTo>
                <a:cubicBezTo>
                  <a:pt x="808323" y="390328"/>
                  <a:pt x="764977" y="351374"/>
                  <a:pt x="807720" y="320844"/>
                </a:cubicBezTo>
                <a:cubicBezTo>
                  <a:pt x="833864" y="302170"/>
                  <a:pt x="868680" y="300524"/>
                  <a:pt x="899160" y="290364"/>
                </a:cubicBezTo>
                <a:lnTo>
                  <a:pt x="944880" y="275124"/>
                </a:lnTo>
                <a:lnTo>
                  <a:pt x="990600" y="259884"/>
                </a:lnTo>
                <a:cubicBezTo>
                  <a:pt x="1005840" y="244644"/>
                  <a:pt x="1022522" y="230721"/>
                  <a:pt x="1036320" y="214164"/>
                </a:cubicBezTo>
                <a:cubicBezTo>
                  <a:pt x="1048046" y="200093"/>
                  <a:pt x="1053016" y="180505"/>
                  <a:pt x="1066800" y="168444"/>
                </a:cubicBezTo>
                <a:cubicBezTo>
                  <a:pt x="1094369" y="144321"/>
                  <a:pt x="1127760" y="127804"/>
                  <a:pt x="1158240" y="107484"/>
                </a:cubicBezTo>
                <a:cubicBezTo>
                  <a:pt x="1173480" y="97324"/>
                  <a:pt x="1186584" y="82796"/>
                  <a:pt x="1203960" y="77004"/>
                </a:cubicBezTo>
                <a:lnTo>
                  <a:pt x="1295400" y="46524"/>
                </a:lnTo>
                <a:cubicBezTo>
                  <a:pt x="1310640" y="41444"/>
                  <a:pt x="1325274" y="33925"/>
                  <a:pt x="1341120" y="31284"/>
                </a:cubicBezTo>
                <a:cubicBezTo>
                  <a:pt x="1430950" y="16312"/>
                  <a:pt x="1471795" y="7799"/>
                  <a:pt x="1569720" y="804"/>
                </a:cubicBezTo>
                <a:cubicBezTo>
                  <a:pt x="1595055" y="-1006"/>
                  <a:pt x="1620520" y="804"/>
                  <a:pt x="1645920" y="804"/>
                </a:cubicBezTo>
              </a:path>
            </a:pathLst>
          </a:custGeom>
          <a:noFill/>
          <a:ln w="15875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58870" y="4864615"/>
            <a:ext cx="2678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DOS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中断和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BIOS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中断</a:t>
            </a:r>
          </a:p>
        </p:txBody>
      </p:sp>
    </p:spTree>
    <p:extLst>
      <p:ext uri="{BB962C8B-B14F-4D97-AF65-F5344CB8AC3E}">
        <p14:creationId xmlns:p14="http://schemas.microsoft.com/office/powerpoint/2010/main" val="1089796850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1" grpId="0" animBg="1"/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DOS/BIOS</a:t>
            </a:r>
            <a:r>
              <a:rPr lang="zh-CN" altLang="en-US" dirty="0"/>
              <a:t>功能调用的说明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354" y="1268760"/>
            <a:ext cx="8136904" cy="3456384"/>
          </a:xfrm>
        </p:spPr>
        <p:txBody>
          <a:bodyPr/>
          <a:lstStyle/>
          <a:p>
            <a:r>
              <a:rPr lang="en-US" altLang="zh-CN" dirty="0"/>
              <a:t>DOS/BIOS</a:t>
            </a:r>
            <a:r>
              <a:rPr lang="zh-CN" altLang="en-US" dirty="0"/>
              <a:t>由多个软件包组成，每个软件包被赋予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zh-CN" altLang="en-US" dirty="0">
                <a:solidFill>
                  <a:srgbClr val="C00000"/>
                </a:solidFill>
              </a:rPr>
              <a:t>中断类型码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/>
              <a:t>每个软件包由多个功能程序组成，每个程序通过</a:t>
            </a:r>
            <a:r>
              <a:rPr lang="zh-CN" altLang="en-US" dirty="0">
                <a:solidFill>
                  <a:srgbClr val="C00000"/>
                </a:solidFill>
              </a:rPr>
              <a:t>功能号</a:t>
            </a:r>
            <a:r>
              <a:rPr lang="zh-CN" altLang="en-US" dirty="0"/>
              <a:t>区分；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/>
              <a:t>每个功能程序有相应的参数要求，调用时需要按要求进行参数设置，或按要求获取参数。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9315A7-EC70-48DC-821F-85108E169C52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1044402" y="4581128"/>
            <a:ext cx="7344816" cy="9787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某些情况下，同样的功能既可选择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DOS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中断，也可选择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BIOS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中断</a:t>
            </a:r>
          </a:p>
        </p:txBody>
      </p:sp>
    </p:spTree>
    <p:extLst>
      <p:ext uri="{BB962C8B-B14F-4D97-AF65-F5344CB8AC3E}">
        <p14:creationId xmlns:p14="http://schemas.microsoft.com/office/powerpoint/2010/main" val="2146758177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FEA831-B6E1-4650-A1B5-A897D650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DOS/BIOS</a:t>
            </a:r>
            <a:r>
              <a:rPr lang="zh-CN" altLang="en-US" dirty="0"/>
              <a:t>功能调用的说明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46F053-B783-45AA-93B8-9560221D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9315A7-EC70-48DC-821F-85108E169C52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857EAB-974F-48AB-9F27-B7289F8CC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9" y="1124744"/>
            <a:ext cx="4611069" cy="56886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1F58156-FDDD-4667-9DE8-D1FC5F9245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818" y="1124744"/>
            <a:ext cx="4097553" cy="565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29160"/>
      </p:ext>
    </p:extLst>
  </p:cSld>
  <p:clrMapOvr>
    <a:masterClrMapping/>
  </p:clrMapOvr>
  <p:transition spd="med">
    <p:blinds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DOS</a:t>
            </a:r>
            <a:r>
              <a:rPr lang="en-US" altLang="zh-CN" dirty="0"/>
              <a:t>/</a:t>
            </a:r>
            <a:r>
              <a:rPr lang="en-US" altLang="zh-CN" sz="3600" dirty="0"/>
              <a:t>BIOS</a:t>
            </a:r>
            <a:r>
              <a:rPr lang="zh-CN" altLang="en-US" dirty="0"/>
              <a:t>调用的基本步骤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540346" y="1268761"/>
            <a:ext cx="6912768" cy="2232247"/>
          </a:xfrm>
        </p:spPr>
        <p:txBody>
          <a:bodyPr/>
          <a:lstStyle/>
          <a:p>
            <a:r>
              <a:rPr lang="zh-CN" altLang="en-US" sz="2400" dirty="0"/>
              <a:t>将调用参数装入指定的寄存器；</a:t>
            </a:r>
            <a:endParaRPr lang="en-US" altLang="zh-CN" sz="2400" dirty="0"/>
          </a:p>
          <a:p>
            <a:r>
              <a:rPr lang="zh-CN" altLang="en-US" sz="2400" dirty="0"/>
              <a:t>将功能号送入</a:t>
            </a:r>
            <a:r>
              <a:rPr lang="en-US" altLang="zh-CN" sz="2400" dirty="0"/>
              <a:t>AH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zh-CN" altLang="en-US" sz="2400" dirty="0"/>
              <a:t>按中断类型码和功能号调用</a:t>
            </a:r>
            <a:r>
              <a:rPr lang="en-US" altLang="zh-CN" sz="2400" dirty="0"/>
              <a:t>DOS/BIOS</a:t>
            </a:r>
            <a:r>
              <a:rPr lang="zh-CN" altLang="en-US" sz="2400" dirty="0"/>
              <a:t>程序；</a:t>
            </a:r>
            <a:endParaRPr lang="en-US" altLang="zh-CN" sz="2400" dirty="0"/>
          </a:p>
          <a:p>
            <a:r>
              <a:rPr lang="zh-CN" altLang="en-US" sz="2400" dirty="0"/>
              <a:t>检查返回参数是否正确。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50945C8F-FDB8-4F16-BF19-1F3FFFD92091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47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0346" y="3759421"/>
            <a:ext cx="4271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本课程主要介绍</a:t>
            </a:r>
            <a:r>
              <a:rPr lang="en-US" altLang="zh-CN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05796" y="4437112"/>
            <a:ext cx="3766998" cy="201622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调用格式：</a:t>
            </a:r>
            <a:endParaRPr lang="en-US" altLang="zh-CN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zh-CN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  AH，</a:t>
            </a:r>
            <a:r>
              <a:rPr lang="zh-CN" altLang="en-U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功能号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&lt;置相应参数&gt;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zh-CN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 21H</a:t>
            </a:r>
            <a:endParaRPr lang="en-US" altLang="zh-CN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73236" y="4069080"/>
            <a:ext cx="3528392" cy="141269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字符</a:t>
            </a:r>
            <a:r>
              <a:rPr lang="zh-CN" alt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及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字符串输入</a:t>
            </a:r>
            <a:endParaRPr lang="en-US" altLang="zh-CN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字符</a:t>
            </a:r>
            <a:r>
              <a:rPr lang="zh-CN" alt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及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字符串显示输出</a:t>
            </a:r>
            <a:endParaRPr lang="en-US" altLang="zh-CN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运行结束返回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OS</a:t>
            </a:r>
            <a:endParaRPr lang="zh-CN" alt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任意多边形 4"/>
          <p:cNvSpPr/>
          <p:nvPr/>
        </p:nvSpPr>
        <p:spPr bwMode="auto">
          <a:xfrm>
            <a:off x="4175760" y="3472383"/>
            <a:ext cx="1569720" cy="596697"/>
          </a:xfrm>
          <a:custGeom>
            <a:avLst/>
            <a:gdLst>
              <a:gd name="connsiteX0" fmla="*/ 0 w 1569720"/>
              <a:gd name="connsiteY0" fmla="*/ 429057 h 596697"/>
              <a:gd name="connsiteX1" fmla="*/ 853440 w 1569720"/>
              <a:gd name="connsiteY1" fmla="*/ 2337 h 596697"/>
              <a:gd name="connsiteX2" fmla="*/ 1569720 w 1569720"/>
              <a:gd name="connsiteY2" fmla="*/ 596697 h 596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9720" h="596697">
                <a:moveTo>
                  <a:pt x="0" y="429057"/>
                </a:moveTo>
                <a:cubicBezTo>
                  <a:pt x="295910" y="201727"/>
                  <a:pt x="591820" y="-25603"/>
                  <a:pt x="853440" y="2337"/>
                </a:cubicBezTo>
                <a:cubicBezTo>
                  <a:pt x="1115060" y="30277"/>
                  <a:pt x="1447800" y="492557"/>
                  <a:pt x="1569720" y="596697"/>
                </a:cubicBezTo>
              </a:path>
            </a:pathLst>
          </a:custGeom>
          <a:noFill/>
          <a:ln w="15875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3" grpId="0" animBg="1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2F2AE4D-A30E-44DC-9BC1-F9BC027705CD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48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362" y="260648"/>
            <a:ext cx="7794391" cy="791813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ahoma" pitchFamily="34" charset="0"/>
              </a:rPr>
              <a:t>1. </a:t>
            </a:r>
            <a:r>
              <a:rPr lang="zh-CN" altLang="en-US" dirty="0">
                <a:latin typeface="宋体" pitchFamily="2" charset="-122"/>
              </a:rPr>
              <a:t>单字符输入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410" y="1412776"/>
            <a:ext cx="6775038" cy="3355975"/>
          </a:xfrm>
        </p:spPr>
        <p:txBody>
          <a:bodyPr/>
          <a:lstStyle/>
          <a:p>
            <a:pPr eaLnBrk="1" hangingPunct="1">
              <a:spcAft>
                <a:spcPct val="30000"/>
              </a:spcAft>
            </a:pPr>
            <a:r>
              <a:rPr lang="zh-CN" altLang="en-US" dirty="0"/>
              <a:t>调用方法：</a:t>
            </a:r>
          </a:p>
          <a:p>
            <a:pPr marL="0" indent="441325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MOV  AH，01</a:t>
            </a:r>
          </a:p>
          <a:p>
            <a:pPr marL="0" indent="441325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INT    21H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dirty="0"/>
              <a:t>输入的字符在</a:t>
            </a:r>
            <a:r>
              <a:rPr lang="en-US" altLang="zh-CN" dirty="0"/>
              <a:t>AL</a:t>
            </a:r>
            <a:r>
              <a:rPr lang="zh-CN" altLang="en-US" dirty="0"/>
              <a:t>中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60826" y="1340768"/>
            <a:ext cx="3528392" cy="4032448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defRPr>
            </a:lvl2pPr>
            <a:lvl3pPr marL="1143000" indent="-22860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dirty="0">
                <a:latin typeface="宋体" pitchFamily="2" charset="-122"/>
              </a:rPr>
              <a:t>GET_KEY:</a:t>
            </a:r>
            <a:r>
              <a:rPr lang="en-US" altLang="zh-CN" sz="2200" dirty="0">
                <a:solidFill>
                  <a:srgbClr val="FF9900"/>
                </a:solidFill>
                <a:latin typeface="宋体" pitchFamily="2" charset="-122"/>
              </a:rPr>
              <a:t> </a:t>
            </a:r>
            <a:r>
              <a:rPr lang="en-US" altLang="zh-CN" sz="2200" dirty="0">
                <a:solidFill>
                  <a:srgbClr val="990033"/>
                </a:solidFill>
                <a:latin typeface="宋体" pitchFamily="2" charset="-122"/>
              </a:rPr>
              <a:t>MOV	AH,1</a:t>
            </a:r>
          </a:p>
          <a:p>
            <a:pPr marL="0" indent="1249363"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dirty="0">
                <a:solidFill>
                  <a:srgbClr val="990033"/>
                </a:solidFill>
                <a:latin typeface="宋体" pitchFamily="2" charset="-122"/>
              </a:rPr>
              <a:t>INT	21H</a:t>
            </a:r>
          </a:p>
          <a:p>
            <a:pPr marL="0" indent="1249363"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dirty="0">
                <a:latin typeface="宋体" pitchFamily="2" charset="-122"/>
              </a:rPr>
              <a:t>CMP	AL,</a:t>
            </a:r>
            <a:r>
              <a:rPr lang="en-US" altLang="zh-CN" sz="2200" dirty="0">
                <a:latin typeface="Arial" charset="0"/>
              </a:rPr>
              <a:t>’</a:t>
            </a:r>
            <a:r>
              <a:rPr lang="en-US" altLang="zh-CN" sz="2200" dirty="0">
                <a:latin typeface="宋体" pitchFamily="2" charset="-122"/>
              </a:rPr>
              <a:t>Y</a:t>
            </a:r>
            <a:r>
              <a:rPr lang="en-US" altLang="zh-CN" sz="2200" dirty="0">
                <a:latin typeface="Arial" charset="0"/>
              </a:rPr>
              <a:t>’</a:t>
            </a:r>
            <a:r>
              <a:rPr lang="en-US" altLang="zh-CN" sz="2200" dirty="0">
                <a:latin typeface="宋体" pitchFamily="2" charset="-122"/>
              </a:rPr>
              <a:t> 	</a:t>
            </a:r>
          </a:p>
          <a:p>
            <a:pPr marL="0" indent="1249363"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dirty="0">
                <a:latin typeface="宋体" pitchFamily="2" charset="-122"/>
              </a:rPr>
              <a:t>JZ 	YES	     </a:t>
            </a:r>
          </a:p>
          <a:p>
            <a:pPr marL="0" indent="1249363"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dirty="0">
                <a:latin typeface="宋体" pitchFamily="2" charset="-122"/>
              </a:rPr>
              <a:t>CMP	AL,</a:t>
            </a:r>
            <a:r>
              <a:rPr lang="en-US" altLang="zh-CN" sz="2200" dirty="0">
                <a:latin typeface="Arial" charset="0"/>
              </a:rPr>
              <a:t>’</a:t>
            </a:r>
            <a:r>
              <a:rPr lang="en-US" altLang="zh-CN" sz="2200" dirty="0">
                <a:latin typeface="宋体" pitchFamily="2" charset="-122"/>
              </a:rPr>
              <a:t>N</a:t>
            </a:r>
            <a:r>
              <a:rPr lang="en-US" altLang="zh-CN" sz="2200" dirty="0">
                <a:latin typeface="Arial" charset="0"/>
              </a:rPr>
              <a:t>’</a:t>
            </a:r>
            <a:r>
              <a:rPr lang="en-US" altLang="zh-CN" sz="2200" dirty="0">
                <a:latin typeface="宋体" pitchFamily="2" charset="-122"/>
              </a:rPr>
              <a:t> 	</a:t>
            </a:r>
          </a:p>
          <a:p>
            <a:pPr marL="0" indent="1249363"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dirty="0">
                <a:latin typeface="宋体" pitchFamily="2" charset="-122"/>
              </a:rPr>
              <a:t>JZ 	NO	     </a:t>
            </a:r>
          </a:p>
          <a:p>
            <a:pPr marL="0" indent="1249363"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dirty="0">
                <a:latin typeface="宋体" pitchFamily="2" charset="-122"/>
              </a:rPr>
              <a:t>JMP	GET_KEY</a:t>
            </a:r>
            <a:r>
              <a:rPr lang="zh-CN" altLang="en-US" sz="2200" dirty="0">
                <a:latin typeface="宋体" pitchFamily="2" charset="-122"/>
              </a:rPr>
              <a:t>     </a:t>
            </a:r>
          </a:p>
          <a:p>
            <a:pPr marL="0" indent="441325"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dirty="0">
                <a:latin typeface="宋体" pitchFamily="2" charset="-122"/>
              </a:rPr>
              <a:t>YES:    ┇</a:t>
            </a:r>
          </a:p>
          <a:p>
            <a:pPr marL="0" indent="441325"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sz="2200" dirty="0">
                <a:latin typeface="宋体" pitchFamily="2" charset="-122"/>
              </a:rPr>
              <a:t>NO:     ┇</a:t>
            </a:r>
            <a:endParaRPr lang="en-US" altLang="zh-CN" sz="2200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3C4857F-439D-4AD7-9B14-B9323D3C9A5D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49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+mn-lt"/>
              </a:rPr>
              <a:t>2. </a:t>
            </a:r>
            <a:r>
              <a:rPr lang="zh-CN" altLang="en-US" dirty="0">
                <a:latin typeface="宋体" pitchFamily="2" charset="-122"/>
              </a:rPr>
              <a:t>字符串输入</a:t>
            </a:r>
            <a:endParaRPr lang="zh-CN" altLang="en-US" sz="4000" dirty="0">
              <a:latin typeface="宋体" pitchFamily="2" charset="-122"/>
            </a:endParaRP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9059" y="3938752"/>
            <a:ext cx="6486063" cy="1722496"/>
          </a:xfrm>
        </p:spPr>
        <p:txBody>
          <a:bodyPr/>
          <a:lstStyle/>
          <a:p>
            <a:pPr eaLnBrk="1" hangingPunct="1">
              <a:spcAft>
                <a:spcPct val="15000"/>
              </a:spcAft>
            </a:pPr>
            <a:r>
              <a:rPr lang="zh-CN" altLang="en-US" dirty="0"/>
              <a:t>注意问题：</a:t>
            </a:r>
          </a:p>
          <a:p>
            <a:pPr lvl="1" eaLnBrk="1" hangingPunct="1">
              <a:spcAft>
                <a:spcPct val="15000"/>
              </a:spcAft>
            </a:pPr>
            <a:r>
              <a:rPr lang="zh-CN" altLang="en-US" dirty="0"/>
              <a:t>调用格式</a:t>
            </a:r>
          </a:p>
          <a:p>
            <a:pPr lvl="1" eaLnBrk="1" hangingPunct="1">
              <a:spcAft>
                <a:spcPct val="15000"/>
              </a:spcAft>
            </a:pPr>
            <a:r>
              <a:rPr lang="zh-CN" altLang="en-US" dirty="0"/>
              <a:t>字符输入缓冲区的定义</a:t>
            </a:r>
          </a:p>
        </p:txBody>
      </p:sp>
      <p:sp>
        <p:nvSpPr>
          <p:cNvPr id="5" name="Line 1032"/>
          <p:cNvSpPr>
            <a:spLocks noChangeShapeType="1"/>
          </p:cNvSpPr>
          <p:nvPr/>
        </p:nvSpPr>
        <p:spPr bwMode="auto">
          <a:xfrm flipH="1">
            <a:off x="2484562" y="2348880"/>
            <a:ext cx="1584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Line 1033"/>
          <p:cNvSpPr>
            <a:spLocks noChangeShapeType="1"/>
          </p:cNvSpPr>
          <p:nvPr/>
        </p:nvSpPr>
        <p:spPr bwMode="auto">
          <a:xfrm flipH="1">
            <a:off x="3132634" y="2900982"/>
            <a:ext cx="838346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Box 1034"/>
          <p:cNvSpPr txBox="1">
            <a:spLocks noChangeArrowheads="1"/>
          </p:cNvSpPr>
          <p:nvPr/>
        </p:nvSpPr>
        <p:spPr bwMode="auto">
          <a:xfrm>
            <a:off x="1488557" y="2133551"/>
            <a:ext cx="11527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AH</a:t>
            </a:r>
            <a:endParaRPr lang="zh-CN" altLang="en-US" sz="2200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8" name="Text Box 1035"/>
          <p:cNvSpPr txBox="1">
            <a:spLocks noChangeArrowheads="1"/>
          </p:cNvSpPr>
          <p:nvPr/>
        </p:nvSpPr>
        <p:spPr bwMode="auto">
          <a:xfrm>
            <a:off x="1488557" y="2666911"/>
            <a:ext cx="20164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DS</a:t>
            </a:r>
            <a:r>
              <a:rPr lang="zh-CN" altLang="en-US" sz="2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：</a:t>
            </a: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DX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44758" y="1502072"/>
            <a:ext cx="6486063" cy="624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600" b="1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latin typeface="华文中宋" pitchFamily="2" charset="-122"/>
                <a:ea typeface="华文中宋" pitchFamily="2" charset="-122"/>
              </a:defRPr>
            </a:lvl2pPr>
            <a:lvl3pPr marL="1143000" indent="-22860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C00000"/>
                </a:solidFill>
                <a:latin typeface="华文中宋" pitchFamily="2" charset="-122"/>
                <a:ea typeface="华文中宋" pitchFamily="2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spcAft>
                <a:spcPct val="15000"/>
              </a:spcAft>
            </a:pPr>
            <a:r>
              <a:rPr lang="zh-CN" altLang="en-US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调用格式：</a:t>
            </a:r>
            <a:endParaRPr lang="en-US" altLang="zh-CN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40746" y="2132856"/>
            <a:ext cx="2592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功能号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OAH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89507" y="2653241"/>
            <a:ext cx="43247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字符串在内存中的存放地址</a:t>
            </a:r>
          </a:p>
        </p:txBody>
      </p:sp>
      <p:sp>
        <p:nvSpPr>
          <p:cNvPr id="12" name="Text Box 1035"/>
          <p:cNvSpPr txBox="1">
            <a:spLocks noChangeArrowheads="1"/>
          </p:cNvSpPr>
          <p:nvPr/>
        </p:nvSpPr>
        <p:spPr bwMode="auto">
          <a:xfrm>
            <a:off x="1496078" y="3165150"/>
            <a:ext cx="20164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 sz="2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  INT  21H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build="p"/>
      <p:bldP spid="5" grpId="0" animBg="1"/>
      <p:bldP spid="6" grpId="0" animBg="1"/>
      <p:bldP spid="7" grpId="0"/>
      <p:bldP spid="2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EF9D9621-0878-486C-BFAE-6A9B5E511247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666" y="332657"/>
            <a:ext cx="6338401" cy="958304"/>
          </a:xfrm>
        </p:spPr>
        <p:txBody>
          <a:bodyPr/>
          <a:lstStyle/>
          <a:p>
            <a:pPr eaLnBrk="1" hangingPunct="1"/>
            <a:r>
              <a:rPr lang="en-US" altLang="zh-CN" sz="4400" dirty="0">
                <a:latin typeface="+mj-lt"/>
              </a:rPr>
              <a:t>4. </a:t>
            </a:r>
            <a:r>
              <a:rPr lang="zh-CN" altLang="en-US" dirty="0"/>
              <a:t>操作数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6160" y="1700808"/>
            <a:ext cx="3124743" cy="36576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dirty="0"/>
              <a:t>寄存器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dirty="0"/>
              <a:t>存储器单元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chemeClr val="tx1"/>
                </a:solidFill>
              </a:rPr>
              <a:t>常量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chemeClr val="tx1"/>
                </a:solidFill>
              </a:rPr>
              <a:t>变量或标号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dirty="0">
                <a:solidFill>
                  <a:schemeClr val="tx1"/>
                </a:solidFill>
              </a:rPr>
              <a:t>表达式</a:t>
            </a:r>
          </a:p>
        </p:txBody>
      </p:sp>
      <p:sp>
        <p:nvSpPr>
          <p:cNvPr id="88068" name="AutoShape 4"/>
          <p:cNvSpPr>
            <a:spLocks/>
          </p:cNvSpPr>
          <p:nvPr/>
        </p:nvSpPr>
        <p:spPr bwMode="auto">
          <a:xfrm>
            <a:off x="1547934" y="1885558"/>
            <a:ext cx="358837" cy="2305050"/>
          </a:xfrm>
          <a:prstGeom prst="leftBrace">
            <a:avLst>
              <a:gd name="adj1" fmla="val 5354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b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F1C3D29-4BF0-4B10-9630-9AA3FED7898C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50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定义字符缓冲区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148" y="1441416"/>
            <a:ext cx="6846489" cy="619125"/>
          </a:xfrm>
        </p:spPr>
        <p:txBody>
          <a:bodyPr/>
          <a:lstStyle/>
          <a:p>
            <a:pPr eaLnBrk="1" hangingPunct="1"/>
            <a:r>
              <a:rPr lang="zh-CN" altLang="en-US" sz="2600"/>
              <a:t>用户自定义缓冲区格式：</a:t>
            </a:r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756370" y="2532027"/>
            <a:ext cx="7164044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4150" name="Line 6"/>
          <p:cNvSpPr>
            <a:spLocks noChangeShapeType="1"/>
          </p:cNvSpPr>
          <p:nvPr/>
        </p:nvSpPr>
        <p:spPr bwMode="auto">
          <a:xfrm>
            <a:off x="1518501" y="2532027"/>
            <a:ext cx="0" cy="6096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51" name="Line 7"/>
          <p:cNvSpPr>
            <a:spLocks noChangeShapeType="1"/>
          </p:cNvSpPr>
          <p:nvPr/>
        </p:nvSpPr>
        <p:spPr bwMode="auto">
          <a:xfrm>
            <a:off x="2280634" y="2532027"/>
            <a:ext cx="0" cy="6096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52" name="Line 8"/>
          <p:cNvSpPr>
            <a:spLocks noChangeShapeType="1"/>
          </p:cNvSpPr>
          <p:nvPr/>
        </p:nvSpPr>
        <p:spPr bwMode="auto">
          <a:xfrm>
            <a:off x="7005854" y="2532027"/>
            <a:ext cx="0" cy="6096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7055016" y="2608228"/>
            <a:ext cx="83834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0</a:t>
            </a:r>
            <a:r>
              <a:rPr kumimoji="1" lang="en-US" altLang="zh-CN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DH</a:t>
            </a:r>
          </a:p>
        </p:txBody>
      </p:sp>
      <p:sp>
        <p:nvSpPr>
          <p:cNvPr id="134154" name="Text Box 10"/>
          <p:cNvSpPr txBox="1">
            <a:spLocks noChangeArrowheads="1"/>
          </p:cNvSpPr>
          <p:nvPr/>
        </p:nvSpPr>
        <p:spPr bwMode="auto">
          <a:xfrm>
            <a:off x="819586" y="2608228"/>
            <a:ext cx="60970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N1</a:t>
            </a:r>
          </a:p>
        </p:txBody>
      </p:sp>
      <p:sp>
        <p:nvSpPr>
          <p:cNvPr id="134155" name="Text Box 11"/>
          <p:cNvSpPr txBox="1">
            <a:spLocks noChangeArrowheads="1"/>
          </p:cNvSpPr>
          <p:nvPr/>
        </p:nvSpPr>
        <p:spPr bwMode="auto">
          <a:xfrm>
            <a:off x="1570602" y="2608228"/>
            <a:ext cx="68591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N2</a:t>
            </a:r>
          </a:p>
        </p:txBody>
      </p:sp>
      <p:sp>
        <p:nvSpPr>
          <p:cNvPr id="134156" name="AutoShape 12"/>
          <p:cNvSpPr>
            <a:spLocks/>
          </p:cNvSpPr>
          <p:nvPr/>
        </p:nvSpPr>
        <p:spPr bwMode="auto">
          <a:xfrm rot="16197450" flipV="1">
            <a:off x="4940191" y="1436180"/>
            <a:ext cx="357187" cy="5454010"/>
          </a:xfrm>
          <a:prstGeom prst="leftBrace">
            <a:avLst>
              <a:gd name="adj1" fmla="val 127222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4157" name="Text Box 13"/>
          <p:cNvSpPr txBox="1">
            <a:spLocks noChangeArrowheads="1"/>
          </p:cNvSpPr>
          <p:nvPr/>
        </p:nvSpPr>
        <p:spPr bwMode="auto">
          <a:xfrm>
            <a:off x="4422544" y="4433852"/>
            <a:ext cx="19815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整个缓冲区</a:t>
            </a:r>
          </a:p>
        </p:txBody>
      </p:sp>
      <p:sp>
        <p:nvSpPr>
          <p:cNvPr id="134158" name="Line 14"/>
          <p:cNvSpPr>
            <a:spLocks noChangeShapeType="1"/>
          </p:cNvSpPr>
          <p:nvPr/>
        </p:nvSpPr>
        <p:spPr bwMode="auto">
          <a:xfrm>
            <a:off x="1061222" y="3367053"/>
            <a:ext cx="0" cy="2659063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59" name="Line 15"/>
          <p:cNvSpPr>
            <a:spLocks noChangeShapeType="1"/>
          </p:cNvSpPr>
          <p:nvPr/>
        </p:nvSpPr>
        <p:spPr bwMode="auto">
          <a:xfrm>
            <a:off x="1061223" y="6030877"/>
            <a:ext cx="609706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60" name="Line 16"/>
          <p:cNvSpPr>
            <a:spLocks noChangeShapeType="1"/>
          </p:cNvSpPr>
          <p:nvPr/>
        </p:nvSpPr>
        <p:spPr bwMode="auto">
          <a:xfrm>
            <a:off x="1975781" y="3352766"/>
            <a:ext cx="0" cy="204787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61" name="Line 17"/>
          <p:cNvSpPr>
            <a:spLocks noChangeShapeType="1"/>
          </p:cNvSpPr>
          <p:nvPr/>
        </p:nvSpPr>
        <p:spPr bwMode="auto">
          <a:xfrm>
            <a:off x="1975781" y="5395876"/>
            <a:ext cx="1143199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62" name="Text Box 18"/>
          <p:cNvSpPr txBox="1">
            <a:spLocks noChangeArrowheads="1"/>
          </p:cNvSpPr>
          <p:nvPr/>
        </p:nvSpPr>
        <p:spPr bwMode="auto">
          <a:xfrm>
            <a:off x="1747141" y="5837202"/>
            <a:ext cx="28198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最大可键入字符数</a:t>
            </a:r>
          </a:p>
        </p:txBody>
      </p:sp>
      <p:sp>
        <p:nvSpPr>
          <p:cNvPr id="134163" name="Text Box 19"/>
          <p:cNvSpPr txBox="1">
            <a:spLocks noChangeArrowheads="1"/>
          </p:cNvSpPr>
          <p:nvPr/>
        </p:nvSpPr>
        <p:spPr bwMode="auto">
          <a:xfrm>
            <a:off x="3091987" y="5189503"/>
            <a:ext cx="21974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实际键入字符数</a:t>
            </a:r>
          </a:p>
        </p:txBody>
      </p:sp>
      <p:sp>
        <p:nvSpPr>
          <p:cNvPr id="134164" name="AutoShape 20"/>
          <p:cNvSpPr>
            <a:spLocks/>
          </p:cNvSpPr>
          <p:nvPr/>
        </p:nvSpPr>
        <p:spPr bwMode="auto">
          <a:xfrm rot="16197450" flipV="1">
            <a:off x="4440834" y="1133840"/>
            <a:ext cx="357188" cy="4537863"/>
          </a:xfrm>
          <a:prstGeom prst="leftBrace">
            <a:avLst>
              <a:gd name="adj1" fmla="val 105852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34165" name="Text Box 21"/>
          <p:cNvSpPr txBox="1">
            <a:spLocks noChangeArrowheads="1"/>
          </p:cNvSpPr>
          <p:nvPr/>
        </p:nvSpPr>
        <p:spPr bwMode="auto">
          <a:xfrm>
            <a:off x="3592136" y="3598828"/>
            <a:ext cx="19815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存放键入的字符</a:t>
            </a:r>
          </a:p>
        </p:txBody>
      </p:sp>
      <p:sp>
        <p:nvSpPr>
          <p:cNvPr id="134166" name="Text Box 22"/>
          <p:cNvSpPr txBox="1">
            <a:spLocks noChangeArrowheads="1"/>
          </p:cNvSpPr>
          <p:nvPr/>
        </p:nvSpPr>
        <p:spPr bwMode="auto">
          <a:xfrm>
            <a:off x="2969730" y="2092291"/>
            <a:ext cx="33835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存放字符个数</a:t>
            </a:r>
            <a:r>
              <a:rPr lang="zh-CN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：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≤255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000"/>
                                        <p:tgtEl>
                                          <p:spTgt spid="13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10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10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9" dur="500"/>
                                        <p:tgtEl>
                                          <p:spTgt spid="13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9" grpId="0" animBg="1"/>
      <p:bldP spid="134150" grpId="0" animBg="1"/>
      <p:bldP spid="134151" grpId="0" animBg="1"/>
      <p:bldP spid="134152" grpId="0" animBg="1"/>
      <p:bldP spid="134153" grpId="0"/>
      <p:bldP spid="134154" grpId="0"/>
      <p:bldP spid="134155" grpId="0"/>
      <p:bldP spid="134156" grpId="0" animBg="1"/>
      <p:bldP spid="134157" grpId="0"/>
      <p:bldP spid="134158" grpId="0" animBg="1"/>
      <p:bldP spid="134159" grpId="0" animBg="1"/>
      <p:bldP spid="134160" grpId="0" animBg="1"/>
      <p:bldP spid="134161" grpId="0" animBg="1"/>
      <p:bldP spid="134162" grpId="0"/>
      <p:bldP spid="134163" grpId="0"/>
      <p:bldP spid="134164" grpId="0" animBg="1"/>
      <p:bldP spid="134165" grpId="0"/>
      <p:bldP spid="13416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E47B8A2-D51C-454E-9BD6-6C35FC8875A8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51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itchFamily="2" charset="-122"/>
              </a:rPr>
              <a:t>输入字符串程序段</a:t>
            </a:r>
            <a:endParaRPr lang="en-US" altLang="zh-CN">
              <a:latin typeface="宋体" pitchFamily="2" charset="-122"/>
            </a:endParaRP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354" y="1340768"/>
            <a:ext cx="5245525" cy="316835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DAT1  DB  20，？，20  DUP（？）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┇</a:t>
            </a:r>
          </a:p>
          <a:p>
            <a:pPr marL="0" indent="0" eaLnBrk="1" hangingPunct="1">
              <a:spcBef>
                <a:spcPct val="55000"/>
              </a:spcBef>
              <a:buNone/>
            </a:pPr>
            <a:r>
              <a:rPr lang="en-US" altLang="zh-CN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LEA  DX，DAT1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MOV AH，0AH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INT   21H</a:t>
            </a:r>
            <a:endParaRPr lang="zh-CN" altLang="en-US" sz="2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auto">
          <a:xfrm>
            <a:off x="3636690" y="2564904"/>
            <a:ext cx="1232114" cy="741362"/>
          </a:xfrm>
          <a:prstGeom prst="wedgeRectCallout">
            <a:avLst>
              <a:gd name="adj1" fmla="val -209593"/>
              <a:gd name="adj2" fmla="val -157374"/>
            </a:avLst>
          </a:prstGeom>
          <a:solidFill>
            <a:srgbClr val="800000"/>
          </a:solidFill>
          <a:ln w="25400" cap="sq">
            <a:solidFill>
              <a:srgbClr val="993300"/>
            </a:solidFill>
            <a:miter lim="800000"/>
            <a:headEnd type="none" w="sm" len="sm"/>
            <a:tailEnd type="none" w="lg" len="lg"/>
          </a:ln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在数据段中定义</a:t>
            </a:r>
          </a:p>
        </p:txBody>
      </p:sp>
      <p:grpSp>
        <p:nvGrpSpPr>
          <p:cNvPr id="6" name="组合 14"/>
          <p:cNvGrpSpPr>
            <a:grpSpLocks/>
          </p:cNvGrpSpPr>
          <p:nvPr/>
        </p:nvGrpSpPr>
        <p:grpSpPr bwMode="auto">
          <a:xfrm>
            <a:off x="5981388" y="1844824"/>
            <a:ext cx="1829118" cy="3886200"/>
            <a:chOff x="4921250" y="2279650"/>
            <a:chExt cx="1828800" cy="388620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4921250" y="2279650"/>
              <a:ext cx="1828800" cy="3886200"/>
            </a:xfrm>
            <a:prstGeom prst="rect">
              <a:avLst/>
            </a:prstGeom>
            <a:solidFill>
              <a:srgbClr val="33996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>
              <a:lvl1pPr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rgbClr val="FF0000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b="0">
                <a:solidFill>
                  <a:schemeClr val="tx1"/>
                </a:solidFill>
                <a:ea typeface="宋体" pitchFamily="2" charset="-122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4921250" y="2736850"/>
              <a:ext cx="18288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4921250" y="3117850"/>
              <a:ext cx="18288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4921250" y="3498850"/>
              <a:ext cx="18288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4921250" y="4870450"/>
              <a:ext cx="18288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4921250" y="5251450"/>
              <a:ext cx="18288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352929" y="2284807"/>
            <a:ext cx="10669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14H</a:t>
            </a:r>
          </a:p>
        </p:txBody>
      </p:sp>
      <p:sp>
        <p:nvSpPr>
          <p:cNvPr id="14" name="AutoShape 12"/>
          <p:cNvSpPr>
            <a:spLocks/>
          </p:cNvSpPr>
          <p:nvPr/>
        </p:nvSpPr>
        <p:spPr bwMode="auto">
          <a:xfrm>
            <a:off x="8039146" y="3064024"/>
            <a:ext cx="22864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543462" y="2677774"/>
            <a:ext cx="6732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 ？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8296703" y="3210198"/>
            <a:ext cx="59657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20个字节</a:t>
            </a:r>
            <a:endParaRPr kumimoji="1" lang="en-US" altLang="zh-CN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 animBg="1"/>
      <p:bldP spid="135172" grpId="1" animBg="1"/>
      <p:bldP spid="13" grpId="0"/>
      <p:bldP spid="14" grpId="0" animBg="1"/>
      <p:bldP spid="15" grpId="0"/>
      <p:bldP spid="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306" y="188640"/>
            <a:ext cx="4896544" cy="568863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DATA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SEGMENT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BUFF  DB  20, ?, 20 DUP(?)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DATA 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ENDS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CODE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SEGMENT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ASSUME  CS:CODE,  DS:DATA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BEGIN: </a:t>
            </a:r>
            <a:r>
              <a:rPr lang="en-US" altLang="zh-CN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MOV  AX,DATA</a:t>
            </a:r>
          </a:p>
          <a:p>
            <a:pPr marL="0" indent="979488"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MOV  DS, AX</a:t>
            </a:r>
          </a:p>
          <a:p>
            <a:pPr marL="0" indent="979488">
              <a:spcBef>
                <a:spcPts val="0"/>
              </a:spcBef>
              <a:buNone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LEA  DX, BUFF </a:t>
            </a:r>
          </a:p>
          <a:p>
            <a:pPr marL="0" indent="979488">
              <a:spcBef>
                <a:spcPts val="0"/>
              </a:spcBef>
              <a:buNone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MOV  AH, 10</a:t>
            </a:r>
          </a:p>
          <a:p>
            <a:pPr marL="0" indent="979488">
              <a:spcBef>
                <a:spcPts val="0"/>
              </a:spcBef>
              <a:buNone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INT  21H</a:t>
            </a:r>
          </a:p>
          <a:p>
            <a:pPr marL="0" indent="979488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MOV  CL, BUFF+1</a:t>
            </a:r>
          </a:p>
          <a:p>
            <a:pPr marL="0" indent="979488">
              <a:spcBef>
                <a:spcPts val="0"/>
              </a:spcBef>
              <a:buNone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HLT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CODE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ENDS</a:t>
            </a:r>
          </a:p>
          <a:p>
            <a:pPr marL="0" indent="898525">
              <a:spcBef>
                <a:spcPts val="0"/>
              </a:spcBef>
              <a:buNone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END  </a:t>
            </a:r>
            <a:r>
              <a:rPr lang="en-US" altLang="zh-CN" sz="20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BEGIN</a:t>
            </a:r>
            <a:endParaRPr lang="zh-CN" altLang="en-US" sz="2000" dirty="0">
              <a:solidFill>
                <a:srgbClr val="0070C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9315A7-EC70-48DC-821F-85108E169C52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4868833" y="2090711"/>
            <a:ext cx="4248472" cy="1884490"/>
          </a:xfrm>
          <a:prstGeom prst="rect">
            <a:avLst/>
          </a:prstGeom>
          <a:noFill/>
          <a:ln>
            <a:solidFill>
              <a:schemeClr val="bg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若键盘输入</a:t>
            </a:r>
            <a:r>
              <a:rPr lang="en-US" altLang="zh-CN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Hello!</a:t>
            </a:r>
            <a:r>
              <a:rPr lang="zh-CN" alt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，则程序执行后：</a:t>
            </a:r>
            <a:endParaRPr lang="en-US" altLang="zh-CN" sz="2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538163" indent="-179388">
              <a:lnSpc>
                <a:spcPct val="150000"/>
              </a:lnSpc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CL=? </a:t>
            </a:r>
          </a:p>
          <a:p>
            <a:pPr marL="538163" indent="-179388">
              <a:lnSpc>
                <a:spcPct val="150000"/>
              </a:lnSpc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Hello!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”的起始偏移地址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？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538163" indent="-179388">
              <a:lnSpc>
                <a:spcPct val="150000"/>
              </a:lnSpc>
              <a:buClr>
                <a:srgbClr val="800000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如果在字符串后插入结束符呢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$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？</a:t>
            </a:r>
          </a:p>
        </p:txBody>
      </p:sp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217CB47B-1967-479E-837B-1D6318D24E6B}"/>
              </a:ext>
            </a:extLst>
          </p:cNvPr>
          <p:cNvSpPr/>
          <p:nvPr/>
        </p:nvSpPr>
        <p:spPr bwMode="auto">
          <a:xfrm>
            <a:off x="4860825" y="4869160"/>
            <a:ext cx="4248471" cy="1584176"/>
          </a:xfrm>
          <a:prstGeom prst="wedgeRectCallout">
            <a:avLst>
              <a:gd name="adj1" fmla="val -122365"/>
              <a:gd name="adj2" fmla="val -71340"/>
            </a:avLst>
          </a:prstGeom>
          <a:noFill/>
          <a:ln w="25400" cap="sq" cmpd="sng" algn="ctr">
            <a:solidFill>
              <a:srgbClr val="FF66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eaLnBrk="0" hangingPunc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3333CC"/>
              </a:buClr>
              <a:buSzPct val="60000"/>
            </a:pPr>
            <a:r>
              <a:rPr lang="en-US" altLang="zh-CN" sz="20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XOR  CH, CH</a:t>
            </a:r>
          </a:p>
          <a:p>
            <a:pPr lvl="0" eaLnBrk="0" hangingPunc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3333CC"/>
              </a:buClr>
              <a:buSzPct val="60000"/>
            </a:pPr>
            <a:r>
              <a:rPr lang="en-US" altLang="zh-CN" sz="20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ADD DX, CX</a:t>
            </a:r>
          </a:p>
          <a:p>
            <a:pPr lvl="0" eaLnBrk="0" hangingPunc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3333CC"/>
              </a:buClr>
              <a:buSzPct val="60000"/>
            </a:pPr>
            <a:r>
              <a:rPr lang="en-US" altLang="zh-CN" sz="20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MOV BX, DX</a:t>
            </a:r>
          </a:p>
          <a:p>
            <a:pPr lvl="0" eaLnBrk="0" hangingPunct="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3333CC"/>
              </a:buClr>
              <a:buSzPct val="60000"/>
            </a:pPr>
            <a:r>
              <a:rPr lang="en-US" altLang="zh-CN" sz="20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MOV BYTE PTR[BX+2],</a:t>
            </a:r>
            <a:r>
              <a:rPr lang="zh-CN" altLang="en-US" sz="20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‘</a:t>
            </a:r>
            <a:r>
              <a:rPr lang="en-US" altLang="zh-CN" sz="20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$</a:t>
            </a:r>
            <a:r>
              <a:rPr lang="zh-CN" altLang="en-US" sz="20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’</a:t>
            </a:r>
            <a:endParaRPr lang="en-US" altLang="zh-CN" sz="2000" b="1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6623664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5F9F1B7-E451-481A-BE3A-95F29DF67124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53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Tahoma" pitchFamily="34" charset="0"/>
              </a:rPr>
              <a:t>3. </a:t>
            </a:r>
            <a:r>
              <a:rPr lang="zh-CN" altLang="en-US">
                <a:latin typeface="宋体" pitchFamily="2" charset="-122"/>
              </a:rPr>
              <a:t>单字符显示输出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031" y="2996952"/>
            <a:ext cx="3312368" cy="60289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altLang="zh-CN" sz="2800" dirty="0">
                <a:latin typeface="Tahoma" pitchFamily="34" charset="0"/>
              </a:rPr>
              <a:t>INT  21H</a:t>
            </a:r>
          </a:p>
          <a:p>
            <a:pPr eaLnBrk="1" hangingPunct="1"/>
            <a:endParaRPr lang="zh-CN" altLang="en-US" sz="2800" dirty="0"/>
          </a:p>
        </p:txBody>
      </p:sp>
      <p:sp>
        <p:nvSpPr>
          <p:cNvPr id="137220" name="Line 4"/>
          <p:cNvSpPr>
            <a:spLocks noChangeShapeType="1"/>
          </p:cNvSpPr>
          <p:nvPr/>
        </p:nvSpPr>
        <p:spPr bwMode="auto">
          <a:xfrm flipH="1">
            <a:off x="1719072" y="1785838"/>
            <a:ext cx="838346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1" name="Line 5"/>
          <p:cNvSpPr>
            <a:spLocks noChangeShapeType="1"/>
          </p:cNvSpPr>
          <p:nvPr/>
        </p:nvSpPr>
        <p:spPr bwMode="auto">
          <a:xfrm flipH="1">
            <a:off x="1719072" y="2506563"/>
            <a:ext cx="838346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695410" y="1484784"/>
            <a:ext cx="1152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zh-CN" dirty="0">
                <a:ea typeface="宋体" pitchFamily="2" charset="-122"/>
              </a:rPr>
              <a:t>  AH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684362" y="2204864"/>
            <a:ext cx="1152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None/>
            </a:pPr>
            <a:r>
              <a:rPr lang="en-US" altLang="zh-CN" dirty="0">
                <a:ea typeface="宋体" pitchFamily="2" charset="-122"/>
              </a:rPr>
              <a:t>  DL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629175" y="1412776"/>
            <a:ext cx="1800200" cy="60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defRPr>
            </a:lvl2pPr>
            <a:lvl3pPr marL="1143000" indent="-22860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sz="2800" dirty="0"/>
              <a:t>功能号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613935" y="2174384"/>
            <a:ext cx="2511896" cy="602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defRPr>
            </a:lvl2pPr>
            <a:lvl3pPr marL="1143000" indent="-22860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sz="2800" dirty="0"/>
              <a:t>待输出字符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436890" y="1556792"/>
            <a:ext cx="2952328" cy="20162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defRPr>
            </a:lvl2pPr>
            <a:lvl3pPr marL="1143000" indent="-22860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 eaLnBrk="1" hangingPunct="1">
              <a:buNone/>
            </a:pPr>
            <a:r>
              <a:rPr lang="en-US" altLang="zh-CN" dirty="0">
                <a:latin typeface="Tahoma" pitchFamily="34" charset="0"/>
              </a:rPr>
              <a:t>MOV	AH，2</a:t>
            </a:r>
          </a:p>
          <a:p>
            <a:pPr marL="0" indent="0" eaLnBrk="1" hangingPunct="1">
              <a:buNone/>
            </a:pPr>
            <a:r>
              <a:rPr lang="en-US" altLang="zh-CN" dirty="0">
                <a:latin typeface="Tahoma" pitchFamily="34" charset="0"/>
              </a:rPr>
              <a:t>MOV	DL，41H</a:t>
            </a:r>
          </a:p>
          <a:p>
            <a:pPr marL="0" indent="0" eaLnBrk="1" hangingPunct="1">
              <a:buNone/>
            </a:pPr>
            <a:r>
              <a:rPr lang="en-US" altLang="zh-CN" dirty="0">
                <a:latin typeface="Tahoma" pitchFamily="34" charset="0"/>
              </a:rPr>
              <a:t>INT	21H</a:t>
            </a:r>
            <a:r>
              <a:rPr lang="en-US" altLang="zh-CN" b="0" dirty="0">
                <a:latin typeface="Tahoma" pitchFamily="34" charset="0"/>
              </a:rPr>
              <a:t>	</a:t>
            </a:r>
            <a:endParaRPr lang="zh-CN" altLang="en-US" b="0" dirty="0">
              <a:latin typeface="Tahoma" pitchFamily="34" charset="0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106464" y="4725144"/>
            <a:ext cx="1613180" cy="873125"/>
          </a:xfrm>
          <a:prstGeom prst="wedgeRoundRectCallout">
            <a:avLst>
              <a:gd name="adj1" fmla="val -56878"/>
              <a:gd name="adj2" fmla="val -193710"/>
              <a:gd name="adj3" fmla="val 16667"/>
            </a:avLst>
          </a:prstGeom>
          <a:solidFill>
            <a:srgbClr val="800000"/>
          </a:solidFill>
          <a:ln w="25400" cap="sq">
            <a:solidFill>
              <a:srgbClr val="993300"/>
            </a:solidFill>
            <a:miter lim="800000"/>
            <a:headEnd type="none" w="sm" len="sm"/>
            <a:tailEnd type="none" w="lg" len="lg"/>
          </a:ln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执行结果：</a:t>
            </a:r>
          </a:p>
          <a:p>
            <a:pPr algn="just"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zh-CN" alt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屏幕显示</a:t>
            </a:r>
            <a:r>
              <a:rPr kumimoji="1" lang="en-US" altLang="zh-CN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endParaRPr kumimoji="1" lang="zh-CN" altLang="en-US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7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0" grpId="0" animBg="1"/>
      <p:bldP spid="137221" grpId="0" animBg="1"/>
      <p:bldP spid="137222" grpId="0"/>
      <p:bldP spid="12" grpId="0" animBg="1"/>
      <p:bldP spid="1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05F9F1B7-E451-481A-BE3A-95F29DF67124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54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>
                <a:latin typeface="Tahoma" pitchFamily="34" charset="0"/>
              </a:rPr>
              <a:t>3. </a:t>
            </a:r>
            <a:r>
              <a:rPr lang="zh-CN" altLang="en-US">
                <a:latin typeface="宋体" pitchFamily="2" charset="-122"/>
              </a:rPr>
              <a:t>单字符显示输出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2EB3635A-CF01-49D1-B123-9CEAD204B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410" y="1268760"/>
            <a:ext cx="7920880" cy="5400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DATA 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 SEGMENT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STR  DB  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‘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ABCDEF’ 			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；定义待输出字符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DATA  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ENDS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CODE 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 SEGMENT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ASSUME  CS:CODE,  DS:DATA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START:    </a:t>
            </a:r>
            <a:r>
              <a:rPr lang="en-US" alt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MOV  AX,DATA</a:t>
            </a:r>
          </a:p>
          <a:p>
            <a:pPr marL="0" indent="979488">
              <a:spcBef>
                <a:spcPts val="0"/>
              </a:spcBef>
              <a:buNone/>
            </a:pPr>
            <a:r>
              <a:rPr lang="en-US" altLang="zh-CN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MOV  DS, AX			</a:t>
            </a:r>
            <a:r>
              <a:rPr lang="zh-CN" altLang="en-US" sz="16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；初始化段寄存器</a:t>
            </a:r>
            <a:endParaRPr lang="en-US" altLang="zh-CN" sz="16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979488">
              <a:spcBef>
                <a:spcPts val="0"/>
              </a:spcBef>
              <a:buNone/>
            </a:pP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LEA  BX, STR			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；取字符串变量的偏移地址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979488">
              <a:spcBef>
                <a:spcPts val="0"/>
              </a:spcBef>
              <a:buNone/>
            </a:pP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MOV  CX, 6			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；设循环次数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lvl="0" indent="0">
              <a:spcBef>
                <a:spcPts val="0"/>
              </a:spcBef>
              <a:buClr>
                <a:srgbClr val="3333CC"/>
              </a:buClr>
              <a:buNone/>
            </a:pPr>
            <a:r>
              <a:rPr lang="en-US" altLang="zh-CN" sz="16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LPP:        </a:t>
            </a:r>
            <a:r>
              <a:rPr lang="en-US" altLang="zh-CN" sz="1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MOV  AH,2			</a:t>
            </a:r>
            <a:r>
              <a:rPr lang="zh-CN" altLang="en-US" sz="1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；将功能号</a:t>
            </a:r>
            <a:r>
              <a:rPr lang="en-US" altLang="zh-CN" sz="1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1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送入</a:t>
            </a:r>
            <a:r>
              <a:rPr lang="en-US" altLang="zh-CN" sz="16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AH</a:t>
            </a:r>
          </a:p>
          <a:p>
            <a:pPr marL="0" indent="979488">
              <a:spcBef>
                <a:spcPts val="0"/>
              </a:spcBef>
              <a:buNone/>
            </a:pP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MOV  DL, [BX]			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；取一个要显示的字符到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DL</a:t>
            </a:r>
          </a:p>
          <a:p>
            <a:pPr marL="0" indent="979488">
              <a:spcBef>
                <a:spcPts val="0"/>
              </a:spcBef>
              <a:buNone/>
            </a:pP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INC  BX				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；修改指针</a:t>
            </a:r>
            <a:endParaRPr lang="en-US" altLang="zh-CN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979488">
              <a:spcBef>
                <a:spcPts val="0"/>
              </a:spcBef>
              <a:buNone/>
            </a:pP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INT  21H			</a:t>
            </a:r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；调用中断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21H</a:t>
            </a:r>
          </a:p>
          <a:p>
            <a:pPr marL="0" indent="979488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LOOP LPP</a:t>
            </a:r>
          </a:p>
          <a:p>
            <a:pPr marL="0" indent="979488">
              <a:spcBef>
                <a:spcPts val="0"/>
              </a:spcBef>
              <a:buNone/>
            </a:pP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HLT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CODE 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 ENDS</a:t>
            </a:r>
          </a:p>
          <a:p>
            <a:pPr marL="0" indent="898525">
              <a:spcBef>
                <a:spcPts val="0"/>
              </a:spcBef>
              <a:buNone/>
            </a:pP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END  </a:t>
            </a:r>
            <a:r>
              <a:rPr lang="en-US" altLang="zh-CN" sz="1600" dirty="0">
                <a:solidFill>
                  <a:srgbClr val="0070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START</a:t>
            </a:r>
            <a:endParaRPr lang="zh-CN" altLang="en-US" sz="1600" dirty="0">
              <a:solidFill>
                <a:srgbClr val="0070C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3987587"/>
      </p:ext>
    </p:extLst>
  </p:cSld>
  <p:clrMapOvr>
    <a:masterClrMapping/>
  </p:clrMapOvr>
  <p:transition spd="med">
    <p:blinds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60FDB14-B06A-44F8-8F5C-38FED5ADF900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55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+mn-lt"/>
              </a:rPr>
              <a:t>4. </a:t>
            </a:r>
            <a:r>
              <a:rPr lang="zh-CN" altLang="en-US" dirty="0">
                <a:latin typeface="宋体" pitchFamily="2" charset="-122"/>
              </a:rPr>
              <a:t>字符串输出显示</a:t>
            </a:r>
          </a:p>
        </p:txBody>
      </p:sp>
      <p:sp>
        <p:nvSpPr>
          <p:cNvPr id="139271" name="Line 7"/>
          <p:cNvSpPr>
            <a:spLocks noChangeShapeType="1"/>
          </p:cNvSpPr>
          <p:nvPr/>
        </p:nvSpPr>
        <p:spPr bwMode="auto">
          <a:xfrm flipH="1">
            <a:off x="1980506" y="1726168"/>
            <a:ext cx="1584600" cy="0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72" name="Line 8"/>
          <p:cNvSpPr>
            <a:spLocks noChangeShapeType="1"/>
          </p:cNvSpPr>
          <p:nvPr/>
        </p:nvSpPr>
        <p:spPr bwMode="auto">
          <a:xfrm flipH="1">
            <a:off x="2700586" y="2501639"/>
            <a:ext cx="838346" cy="0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73" name="Text Box 9"/>
          <p:cNvSpPr txBox="1">
            <a:spLocks noChangeArrowheads="1"/>
          </p:cNvSpPr>
          <p:nvPr/>
        </p:nvSpPr>
        <p:spPr bwMode="auto">
          <a:xfrm>
            <a:off x="868073" y="1511160"/>
            <a:ext cx="11527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 sz="2600" dirty="0">
                <a:ea typeface="宋体" pitchFamily="2" charset="-122"/>
              </a:rPr>
              <a:t>  AH</a:t>
            </a:r>
            <a:endParaRPr lang="zh-CN" altLang="en-US" sz="2600" dirty="0">
              <a:ea typeface="宋体" pitchFamily="2" charset="-122"/>
            </a:endParaRPr>
          </a:p>
        </p:txBody>
      </p:sp>
      <p:sp>
        <p:nvSpPr>
          <p:cNvPr id="139274" name="Text Box 10"/>
          <p:cNvSpPr txBox="1">
            <a:spLocks noChangeArrowheads="1"/>
          </p:cNvSpPr>
          <p:nvPr/>
        </p:nvSpPr>
        <p:spPr bwMode="auto">
          <a:xfrm>
            <a:off x="868073" y="2230298"/>
            <a:ext cx="20164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 sz="2600" dirty="0">
                <a:ea typeface="宋体" pitchFamily="2" charset="-122"/>
              </a:rPr>
              <a:t>  DS</a:t>
            </a:r>
            <a:r>
              <a:rPr lang="zh-CN" altLang="en-US" sz="2600" dirty="0">
                <a:ea typeface="宋体" pitchFamily="2" charset="-122"/>
              </a:rPr>
              <a:t>：</a:t>
            </a:r>
            <a:r>
              <a:rPr lang="en-US" altLang="zh-CN" sz="2600" dirty="0">
                <a:ea typeface="宋体" pitchFamily="2" charset="-122"/>
              </a:rPr>
              <a:t>DX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65106" y="1484784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功能号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09H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47098" y="2177331"/>
            <a:ext cx="3816424" cy="525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3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待输出字符串的偏移地址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863546" y="2867924"/>
            <a:ext cx="28847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zh-CN" sz="2600" dirty="0">
                <a:ea typeface="宋体" pitchFamily="2" charset="-122"/>
              </a:rPr>
              <a:t>  INT  21H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FAE67F98-C8A4-4530-AE08-83FD2295B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382" y="3646427"/>
            <a:ext cx="7920880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defRPr>
            </a:lvl2pPr>
            <a:lvl3pPr marL="1143000" indent="-22860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kern="0">
                <a:latin typeface="宋体" pitchFamily="2" charset="-122"/>
              </a:rPr>
              <a:t>注意点：</a:t>
            </a:r>
            <a:endParaRPr lang="en-US" altLang="zh-CN" kern="0">
              <a:latin typeface="宋体" pitchFamily="2" charset="-122"/>
            </a:endParaRPr>
          </a:p>
          <a:p>
            <a:pPr lvl="1" eaLnBrk="1" hangingPunct="1"/>
            <a:r>
              <a:rPr lang="zh-CN" altLang="en-US" kern="0">
                <a:latin typeface="宋体" pitchFamily="2" charset="-122"/>
              </a:rPr>
              <a:t>被显示的字符串必须</a:t>
            </a:r>
            <a:r>
              <a:rPr lang="zh-CN" altLang="en-US" kern="0">
                <a:solidFill>
                  <a:srgbClr val="C00000"/>
                </a:solidFill>
                <a:latin typeface="宋体" pitchFamily="2" charset="-122"/>
              </a:rPr>
              <a:t>定义在数据段</a:t>
            </a:r>
            <a:r>
              <a:rPr lang="zh-CN" altLang="en-US" kern="0">
                <a:latin typeface="宋体" pitchFamily="2" charset="-122"/>
              </a:rPr>
              <a:t>，且须以</a:t>
            </a:r>
            <a:r>
              <a:rPr lang="zh-CN" altLang="en-US" kern="0">
                <a:latin typeface="Arial" charset="0"/>
              </a:rPr>
              <a:t>‘</a:t>
            </a:r>
            <a:r>
              <a:rPr lang="zh-CN" altLang="en-US" kern="0">
                <a:latin typeface="宋体" pitchFamily="2" charset="-122"/>
              </a:rPr>
              <a:t>$</a:t>
            </a:r>
            <a:r>
              <a:rPr lang="zh-CN" altLang="en-US" kern="0">
                <a:latin typeface="Arial" charset="0"/>
              </a:rPr>
              <a:t>’</a:t>
            </a:r>
            <a:r>
              <a:rPr lang="zh-CN" altLang="en-US" kern="0">
                <a:latin typeface="宋体" pitchFamily="2" charset="-122"/>
              </a:rPr>
              <a:t>结束；</a:t>
            </a:r>
            <a:endParaRPr lang="en-US" altLang="zh-CN" kern="0">
              <a:latin typeface="宋体" pitchFamily="2" charset="-122"/>
            </a:endParaRPr>
          </a:p>
          <a:p>
            <a:pPr lvl="1" eaLnBrk="1" hangingPunct="1"/>
            <a:r>
              <a:rPr lang="zh-CN" altLang="en-US" kern="0">
                <a:latin typeface="宋体" pitchFamily="2" charset="-122"/>
              </a:rPr>
              <a:t>所显示的内容不应出现非可见的</a:t>
            </a:r>
            <a:r>
              <a:rPr lang="en-US" altLang="zh-CN" kern="0">
                <a:latin typeface="宋体" pitchFamily="2" charset="-122"/>
              </a:rPr>
              <a:t>ASCII</a:t>
            </a:r>
            <a:r>
              <a:rPr lang="zh-CN" altLang="en-US" kern="0">
                <a:latin typeface="宋体" pitchFamily="2" charset="-122"/>
              </a:rPr>
              <a:t>码；</a:t>
            </a:r>
            <a:endParaRPr lang="en-US" altLang="zh-CN" kern="0">
              <a:latin typeface="宋体" pitchFamily="2" charset="-122"/>
            </a:endParaRPr>
          </a:p>
          <a:p>
            <a:pPr lvl="1" eaLnBrk="1" hangingPunct="1"/>
            <a:r>
              <a:rPr lang="zh-CN" altLang="en-US" kern="0">
                <a:latin typeface="宋体" pitchFamily="2" charset="-122"/>
              </a:rPr>
              <a:t>若考虑输出格式需要，在定义字符串后，加上回车符和换行符。</a:t>
            </a:r>
            <a:endParaRPr lang="zh-CN" altLang="en-US" kern="0" dirty="0">
              <a:latin typeface="宋体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9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1" grpId="0" animBg="1"/>
      <p:bldP spid="139272" grpId="0" animBg="1"/>
      <p:bldP spid="139273" grpId="0"/>
      <p:bldP spid="2" grpId="0"/>
      <p:bldP spid="1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3362AAE7-A013-463D-8DD7-CA144CF33ABB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56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itchFamily="2" charset="-122"/>
              </a:rPr>
              <a:t>字符串输出显示例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949" y="1268760"/>
            <a:ext cx="7573690" cy="46291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DATA	 SEGMENT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dirty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MESS1  </a:t>
            </a:r>
            <a:r>
              <a:rPr lang="en-US" altLang="zh-CN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DB  ‘Input String:’, </a:t>
            </a:r>
            <a:r>
              <a:rPr lang="en-US" altLang="zh-CN" sz="22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0DH,0AH,</a:t>
            </a:r>
            <a:r>
              <a:rPr lang="en-US" altLang="zh-CN" sz="2200" dirty="0">
                <a:solidFill>
                  <a:srgbClr val="99003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’$’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DATA  ENDS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CODE  SEGMENT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		 ┇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MOV	AH，09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MOV	DX，OFFSET  </a:t>
            </a:r>
            <a:r>
              <a:rPr lang="en-US" altLang="zh-CN" sz="2200" dirty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MESS1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INT	21H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  ┇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794" y="3250109"/>
            <a:ext cx="4248472" cy="889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/>
          <p:nvPr/>
        </p:nvSpPr>
        <p:spPr bwMode="auto">
          <a:xfrm>
            <a:off x="5436890" y="1628800"/>
            <a:ext cx="1728192" cy="792088"/>
          </a:xfrm>
          <a:prstGeom prst="ellipse">
            <a:avLst/>
          </a:prstGeom>
          <a:noFill/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>
                <a:latin typeface="+mn-lt"/>
              </a:rPr>
              <a:t>5. </a:t>
            </a:r>
            <a:r>
              <a:rPr lang="zh-CN" altLang="en-US" dirty="0"/>
              <a:t>返回操作系统</a:t>
            </a:r>
            <a:r>
              <a:rPr lang="zh-CN" altLang="en-US" sz="3600" dirty="0"/>
              <a:t>（</a:t>
            </a:r>
            <a:r>
              <a:rPr lang="en-US" altLang="zh-CN" sz="3600" dirty="0"/>
              <a:t>DOS</a:t>
            </a:r>
            <a:r>
              <a:rPr lang="zh-CN" altLang="en-US" sz="3600" dirty="0"/>
              <a:t>）</a:t>
            </a:r>
            <a:r>
              <a:rPr lang="zh-CN" altLang="en-US" dirty="0"/>
              <a:t>功能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2354" y="1340768"/>
            <a:ext cx="7533995" cy="4483100"/>
          </a:xfrm>
        </p:spPr>
        <p:txBody>
          <a:bodyPr/>
          <a:lstStyle/>
          <a:p>
            <a:r>
              <a:rPr lang="zh-CN" altLang="en-US" dirty="0"/>
              <a:t>功能号：</a:t>
            </a:r>
            <a:endParaRPr lang="en-US" altLang="zh-CN" dirty="0"/>
          </a:p>
          <a:p>
            <a:pPr lvl="1">
              <a:spcBef>
                <a:spcPct val="0"/>
              </a:spcBef>
            </a:pPr>
            <a:r>
              <a:rPr lang="en-US" altLang="zh-CN" dirty="0"/>
              <a:t>4CH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调用格式：</a:t>
            </a:r>
            <a:endParaRPr lang="en-US" altLang="zh-CN" dirty="0"/>
          </a:p>
          <a:p>
            <a:pPr lvl="1">
              <a:spcBef>
                <a:spcPct val="0"/>
              </a:spcBef>
            </a:pPr>
            <a:r>
              <a:rPr lang="en-US" altLang="zh-CN" dirty="0"/>
              <a:t>MOV  AH</a:t>
            </a:r>
            <a:r>
              <a:rPr lang="zh-CN" altLang="en-US" dirty="0"/>
              <a:t>，</a:t>
            </a:r>
            <a:r>
              <a:rPr lang="en-US" altLang="zh-CN" dirty="0"/>
              <a:t>4CH</a:t>
            </a:r>
          </a:p>
          <a:p>
            <a:pPr lvl="1"/>
            <a:r>
              <a:rPr lang="en-US" altLang="zh-CN" dirty="0"/>
              <a:t>INT  21H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功能：</a:t>
            </a:r>
            <a:endParaRPr lang="en-US" altLang="zh-CN" dirty="0"/>
          </a:p>
          <a:p>
            <a:pPr lvl="1">
              <a:spcBef>
                <a:spcPct val="0"/>
              </a:spcBef>
            </a:pPr>
            <a:r>
              <a:rPr lang="zh-CN" altLang="en-US" dirty="0"/>
              <a:t>程序执行完该</a:t>
            </a:r>
            <a:r>
              <a:rPr lang="en-US" altLang="zh-CN" dirty="0"/>
              <a:t>2</a:t>
            </a:r>
            <a:r>
              <a:rPr lang="zh-CN" altLang="en-US" dirty="0"/>
              <a:t>条语句后能正常返回</a:t>
            </a:r>
            <a:r>
              <a:rPr lang="en-US" altLang="zh-CN" dirty="0"/>
              <a:t>OS</a:t>
            </a:r>
          </a:p>
          <a:p>
            <a:pPr lvl="1"/>
            <a:r>
              <a:rPr lang="zh-CN" altLang="en-US" dirty="0"/>
              <a:t>常位于程序结尾处。</a:t>
            </a:r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BC59A4F-D9A6-45F1-AD73-DC0D00168529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57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>
                <a:latin typeface="+mn-lt"/>
              </a:rPr>
              <a:t>5. </a:t>
            </a:r>
            <a:r>
              <a:rPr lang="zh-CN" altLang="en-US" dirty="0"/>
              <a:t>返回操作系统</a:t>
            </a:r>
            <a:r>
              <a:rPr lang="zh-CN" altLang="en-US" sz="3600" dirty="0"/>
              <a:t>（</a:t>
            </a:r>
            <a:r>
              <a:rPr lang="en-US" altLang="zh-CN" sz="3600" dirty="0"/>
              <a:t>DOS</a:t>
            </a:r>
            <a:r>
              <a:rPr lang="zh-CN" altLang="en-US" sz="3600" dirty="0"/>
              <a:t>）</a:t>
            </a:r>
            <a:r>
              <a:rPr lang="zh-CN" altLang="en-US" dirty="0"/>
              <a:t>功能</a:t>
            </a:r>
            <a:endParaRPr lang="zh-CN" altLang="en-US" sz="3600" dirty="0"/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BBC59A4F-D9A6-45F1-AD73-DC0D00168529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58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563B911-BBAE-414D-921B-11C30BE64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949" y="1196752"/>
            <a:ext cx="7573690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defRPr>
            </a:lvl2pPr>
            <a:lvl3pPr marL="1143000" indent="-22860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2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DATA	 SEGMENT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kern="0" dirty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MESS1  </a:t>
            </a:r>
            <a:r>
              <a:rPr lang="en-US" altLang="zh-CN" sz="22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DB  ‘Input String:’, 0DH,0AH,</a:t>
            </a:r>
            <a:r>
              <a:rPr lang="en-US" altLang="zh-CN" sz="2200" kern="0" dirty="0">
                <a:solidFill>
                  <a:srgbClr val="99003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’$’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DATA  ENDS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CODE  SEGMENT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2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		 ┇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MOV	AH，09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MOV	DX，OFFSET  </a:t>
            </a:r>
            <a:r>
              <a:rPr lang="en-US" altLang="zh-CN" sz="2200" kern="0" dirty="0">
                <a:solidFill>
                  <a:srgbClr val="8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MESS1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INT	21H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kern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MOV  AH</a:t>
            </a:r>
            <a:r>
              <a:rPr lang="zh-CN" altLang="en-US" sz="2200" kern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200" kern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4CH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200" kern="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INT     21H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200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  ┇</a:t>
            </a:r>
          </a:p>
        </p:txBody>
      </p:sp>
    </p:spTree>
    <p:extLst>
      <p:ext uri="{BB962C8B-B14F-4D97-AF65-F5344CB8AC3E}">
        <p14:creationId xmlns:p14="http://schemas.microsoft.com/office/powerpoint/2010/main" val="3634317348"/>
      </p:ext>
    </p:extLst>
  </p:cSld>
  <p:clrMapOvr>
    <a:masterClrMapping/>
  </p:clrMapOvr>
  <p:transition spd="med">
    <p:blinds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BIOS</a:t>
            </a:r>
            <a:r>
              <a:rPr lang="zh-CN" altLang="en-US" dirty="0"/>
              <a:t>功能调用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0346" y="1412776"/>
            <a:ext cx="8280920" cy="2840037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zh-CN" altLang="en-US" dirty="0"/>
              <a:t>通过中断指令调用相应的</a:t>
            </a:r>
            <a:r>
              <a:rPr lang="en-US" altLang="zh-CN" dirty="0"/>
              <a:t>BIOS</a:t>
            </a:r>
            <a:r>
              <a:rPr lang="zh-CN" altLang="en-US" dirty="0"/>
              <a:t>中断服务程序</a:t>
            </a:r>
            <a:endParaRPr lang="en-US" altLang="zh-CN" dirty="0"/>
          </a:p>
          <a:p>
            <a:pPr algn="just">
              <a:lnSpc>
                <a:spcPct val="120000"/>
              </a:lnSpc>
              <a:spcBef>
                <a:spcPts val="1200"/>
              </a:spcBef>
            </a:pPr>
            <a:r>
              <a:rPr lang="en-US" altLang="zh-CN" dirty="0"/>
              <a:t>BIOS</a:t>
            </a:r>
            <a:r>
              <a:rPr lang="zh-CN" altLang="en-US" dirty="0"/>
              <a:t>中断服务程序实际上是一些对端口的输入输出操作，是微机系统中软件与硬件之间的一个可编程接口。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光驱、硬盘管理；中断设置等</a:t>
            </a:r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30E75BD-A33A-4D58-A339-073F3403797E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59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476D2E-1798-4A7F-A29A-BBAF08805CF3}" type="slidenum">
              <a:rPr lang="zh-CN" altLang="en-US" smtClean="0"/>
              <a:pPr/>
              <a:t>6</a:t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38" y="188643"/>
            <a:ext cx="2700806" cy="792086"/>
          </a:xfrm>
        </p:spPr>
        <p:txBody>
          <a:bodyPr/>
          <a:lstStyle/>
          <a:p>
            <a:pPr eaLnBrk="1" hangingPunct="1"/>
            <a:r>
              <a:rPr lang="zh-CN" altLang="en-US" dirty="0"/>
              <a:t>常 量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687" y="1694656"/>
            <a:ext cx="5766801" cy="4038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数字常量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字符串常量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例：</a:t>
            </a:r>
            <a:r>
              <a:rPr lang="en-US" altLang="zh-CN" dirty="0"/>
              <a:t> 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MOV AL, ‘A’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DATA  DB  ’ABCD’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23D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0AH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1010B</a:t>
            </a:r>
          </a:p>
        </p:txBody>
      </p:sp>
      <p:sp>
        <p:nvSpPr>
          <p:cNvPr id="95238" name="Line 6"/>
          <p:cNvSpPr>
            <a:spLocks noChangeShapeType="1"/>
          </p:cNvSpPr>
          <p:nvPr/>
        </p:nvSpPr>
        <p:spPr bwMode="auto">
          <a:xfrm flipV="1">
            <a:off x="4140746" y="4149080"/>
            <a:ext cx="1080308" cy="0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3344130" y="2262495"/>
            <a:ext cx="4941158" cy="46166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用单引号引起的字符或字符串</a:t>
            </a:r>
          </a:p>
        </p:txBody>
      </p:sp>
      <p:sp>
        <p:nvSpPr>
          <p:cNvPr id="95240" name="Line 8"/>
          <p:cNvSpPr>
            <a:spLocks noChangeShapeType="1"/>
          </p:cNvSpPr>
          <p:nvPr/>
        </p:nvSpPr>
        <p:spPr bwMode="auto">
          <a:xfrm>
            <a:off x="2707660" y="2505720"/>
            <a:ext cx="647812" cy="0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148858" y="3254504"/>
            <a:ext cx="2465815" cy="3240360"/>
            <a:chOff x="6355085" y="2924944"/>
            <a:chExt cx="2465387" cy="3240360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7448872" y="2924944"/>
              <a:ext cx="1371600" cy="3240360"/>
            </a:xfrm>
            <a:prstGeom prst="rect">
              <a:avLst/>
            </a:prstGeom>
            <a:solidFill>
              <a:srgbClr val="33996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7437760" y="3596679"/>
              <a:ext cx="13716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7445697" y="3977679"/>
              <a:ext cx="13716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7445697" y="4358679"/>
              <a:ext cx="13716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7445697" y="4739679"/>
              <a:ext cx="13716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6355085" y="3599854"/>
              <a:ext cx="1046162" cy="400110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lg" len="lg"/>
            </a:ln>
          </p:spPr>
          <p:txBody>
            <a:bodyPr>
              <a:spAutoFit/>
            </a:bodyPr>
            <a:lstStyle/>
            <a:p>
              <a:pPr algn="r" eaLnBrk="0" hangingPunct="0">
                <a:spcBef>
                  <a:spcPct val="50000"/>
                </a:spcBef>
              </a:pPr>
              <a:r>
                <a:rPr kumimoji="1"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DATA</a:t>
              </a:r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7839397" y="3556992"/>
              <a:ext cx="776287" cy="461665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lg" len="lg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chemeClr val="bg1"/>
                  </a:solidFill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7837810" y="3950692"/>
              <a:ext cx="631825" cy="461665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lg" len="lg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chemeClr val="bg1"/>
                  </a:solidFill>
                  <a:latin typeface="Times New Roman" pitchFamily="18" charset="0"/>
                </a:rPr>
                <a:t>42</a:t>
              </a: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7821935" y="4331692"/>
              <a:ext cx="631825" cy="461665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lg" len="lg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chemeClr val="bg1"/>
                  </a:solidFill>
                  <a:latin typeface="Times New Roman" pitchFamily="18" charset="0"/>
                </a:rPr>
                <a:t>43</a:t>
              </a:r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7823522" y="4699992"/>
              <a:ext cx="763587" cy="461665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lg" len="lg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bg1"/>
                  </a:solidFill>
                  <a:latin typeface="Times New Roman" pitchFamily="18" charset="0"/>
                </a:rPr>
                <a:t>44</a:t>
              </a:r>
            </a:p>
          </p:txBody>
        </p:sp>
        <p:sp>
          <p:nvSpPr>
            <p:cNvPr id="20" name="Line 8"/>
            <p:cNvSpPr>
              <a:spLocks noChangeShapeType="1"/>
            </p:cNvSpPr>
            <p:nvPr/>
          </p:nvSpPr>
          <p:spPr bwMode="auto">
            <a:xfrm>
              <a:off x="7440597" y="5108630"/>
              <a:ext cx="13716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305886" y="3330704"/>
            <a:ext cx="1833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；</a:t>
            </a:r>
            <a:r>
              <a:rPr lang="en-US" altLang="zh-CN" sz="2000" b="1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AL=41H</a:t>
            </a:r>
            <a:endParaRPr lang="zh-CN" altLang="en-US" sz="2000" b="1" dirty="0">
              <a:solidFill>
                <a:schemeClr val="accent5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0406806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8" grpId="0" animBg="1"/>
      <p:bldP spid="95239" grpId="0"/>
      <p:bldP spid="95240" grpId="0" animBg="1"/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键盘状态检验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0346" y="1268760"/>
            <a:ext cx="8136904" cy="4114800"/>
          </a:xfrm>
        </p:spPr>
        <p:txBody>
          <a:bodyPr/>
          <a:lstStyle/>
          <a:p>
            <a:r>
              <a:rPr lang="zh-CN" altLang="en-US" dirty="0"/>
              <a:t>可利用类型码为</a:t>
            </a:r>
            <a:r>
              <a:rPr lang="en-US" altLang="zh-CN" dirty="0"/>
              <a:t>16H</a:t>
            </a:r>
            <a:r>
              <a:rPr lang="zh-CN" altLang="en-US" dirty="0"/>
              <a:t>的</a:t>
            </a:r>
            <a:r>
              <a:rPr lang="en-US" altLang="zh-CN" dirty="0"/>
              <a:t>BIOS</a:t>
            </a:r>
            <a:r>
              <a:rPr lang="zh-CN" altLang="en-US" dirty="0"/>
              <a:t>中断判断是否有任意键按下</a:t>
            </a:r>
            <a:endParaRPr lang="en-US" altLang="zh-CN" dirty="0"/>
          </a:p>
          <a:p>
            <a:r>
              <a:rPr lang="zh-CN" altLang="en-US" dirty="0"/>
              <a:t>调用格式：</a:t>
            </a:r>
            <a:endParaRPr lang="en-US" altLang="zh-CN" dirty="0"/>
          </a:p>
          <a:p>
            <a:pPr lvl="1"/>
            <a:r>
              <a:rPr lang="en-US" altLang="zh-CN" dirty="0"/>
              <a:t>AH</a:t>
            </a:r>
          </a:p>
          <a:p>
            <a:pPr lvl="1"/>
            <a:r>
              <a:rPr lang="en-US" altLang="zh-CN" dirty="0"/>
              <a:t>INT 16H</a:t>
            </a:r>
          </a:p>
          <a:p>
            <a:r>
              <a:rPr lang="zh-CN" altLang="en-US" dirty="0"/>
              <a:t>判断方法：</a:t>
            </a:r>
            <a:endParaRPr lang="en-US" altLang="zh-CN" dirty="0"/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ZF=0</a:t>
            </a:r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ZF=1</a:t>
            </a:r>
            <a:endParaRPr lang="zh-CN" altLang="en-US" dirty="0"/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C9255EA-4FEE-4185-BC74-79BBA5FEC13B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60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H="1">
            <a:off x="1980506" y="2621119"/>
            <a:ext cx="1286098" cy="0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2556570" y="4172767"/>
            <a:ext cx="1214648" cy="0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556570" y="4672828"/>
            <a:ext cx="1214648" cy="0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317736" y="2361089"/>
            <a:ext cx="14289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功能号</a:t>
            </a:r>
            <a:r>
              <a:rPr lang="en-US" altLang="zh-CN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1</a:t>
            </a:r>
            <a:endParaRPr lang="zh-CN" altLang="en-US" sz="2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771216" y="3933056"/>
            <a:ext cx="14289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有键按下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771216" y="4433119"/>
            <a:ext cx="142899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无键按下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599" y="71438"/>
            <a:ext cx="8073840" cy="785812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latin typeface="+mj-ea"/>
              </a:rPr>
              <a:t>例：</a:t>
            </a:r>
            <a:r>
              <a:rPr lang="zh-CN" altLang="en-US" sz="28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在屏幕上显示信息，当有任意键按下时退出</a:t>
            </a:r>
            <a:endParaRPr lang="zh-CN" altLang="en-US" sz="3200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270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6B562C3-DEE8-448A-BDF7-A5AD9C5BD80A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61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286098" y="1071564"/>
            <a:ext cx="6859191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1" kern="0" dirty="0">
                <a:solidFill>
                  <a:schemeClr val="tx2"/>
                </a:solidFill>
                <a:latin typeface="+mj-lt"/>
                <a:ea typeface="+mn-ea"/>
              </a:rPr>
              <a:t>DSEG  SEGMENT</a:t>
            </a:r>
          </a:p>
          <a:p>
            <a:pPr marL="342900" indent="-342900" eaLnBrk="0" hangingPunct="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1" kern="0" dirty="0">
                <a:solidFill>
                  <a:schemeClr val="tx2"/>
                </a:solidFill>
                <a:latin typeface="+mj-lt"/>
                <a:ea typeface="+mn-ea"/>
              </a:rPr>
              <a:t>   </a:t>
            </a:r>
            <a:r>
              <a:rPr lang="en-US" altLang="zh-CN" sz="1800" b="1" kern="0" dirty="0">
                <a:latin typeface="+mj-lt"/>
                <a:ea typeface="+mn-ea"/>
              </a:rPr>
              <a:t>MESS  DB ‘Hello</a:t>
            </a:r>
            <a:r>
              <a:rPr lang="zh-CN" altLang="en-US" sz="1800" b="1" kern="0" dirty="0">
                <a:latin typeface="+mj-lt"/>
                <a:ea typeface="+mn-ea"/>
              </a:rPr>
              <a:t>，</a:t>
            </a:r>
            <a:r>
              <a:rPr lang="en-US" altLang="zh-CN" sz="1800" b="1" kern="0" dirty="0">
                <a:latin typeface="+mj-lt"/>
                <a:ea typeface="+mn-ea"/>
              </a:rPr>
              <a:t>World!’</a:t>
            </a:r>
            <a:r>
              <a:rPr lang="zh-CN" altLang="en-US" sz="1800" b="1" kern="0" dirty="0">
                <a:latin typeface="+mj-lt"/>
                <a:ea typeface="+mn-ea"/>
              </a:rPr>
              <a:t>，</a:t>
            </a:r>
            <a:r>
              <a:rPr lang="en-US" altLang="zh-CN" sz="1800" b="1" kern="0" dirty="0">
                <a:latin typeface="+mj-lt"/>
                <a:ea typeface="+mn-ea"/>
              </a:rPr>
              <a:t>0DH</a:t>
            </a:r>
            <a:r>
              <a:rPr lang="zh-CN" altLang="en-US" sz="1800" b="1" kern="0" dirty="0">
                <a:latin typeface="+mj-lt"/>
                <a:ea typeface="+mn-ea"/>
              </a:rPr>
              <a:t>，</a:t>
            </a:r>
            <a:r>
              <a:rPr lang="en-US" altLang="zh-CN" sz="1800" b="1" kern="0" dirty="0">
                <a:latin typeface="+mj-lt"/>
                <a:ea typeface="+mn-ea"/>
              </a:rPr>
              <a:t>0AH</a:t>
            </a:r>
            <a:r>
              <a:rPr lang="zh-CN" altLang="en-US" sz="1800" b="1" kern="0" dirty="0">
                <a:latin typeface="+mj-lt"/>
                <a:ea typeface="+mn-ea"/>
              </a:rPr>
              <a:t>，</a:t>
            </a:r>
            <a:r>
              <a:rPr lang="en-US" altLang="zh-CN" sz="1800" b="1" kern="0" dirty="0">
                <a:latin typeface="+mj-lt"/>
                <a:ea typeface="+mn-ea"/>
              </a:rPr>
              <a:t>’$’</a:t>
            </a:r>
          </a:p>
          <a:p>
            <a:pPr marL="342900" indent="-342900" eaLnBrk="0" hangingPunct="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1" kern="0" dirty="0">
                <a:solidFill>
                  <a:schemeClr val="tx2"/>
                </a:solidFill>
                <a:latin typeface="+mj-lt"/>
                <a:ea typeface="+mn-ea"/>
              </a:rPr>
              <a:t>DSEG  ENDS</a:t>
            </a:r>
          </a:p>
          <a:p>
            <a:pPr marL="342900" indent="-342900" eaLnBrk="0" hangingPunct="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1" kern="0" dirty="0">
                <a:solidFill>
                  <a:schemeClr val="tx2"/>
                </a:solidFill>
                <a:latin typeface="+mj-lt"/>
                <a:ea typeface="+mn-ea"/>
              </a:rPr>
              <a:t>CSEG  SEGMENT</a:t>
            </a:r>
          </a:p>
          <a:p>
            <a:pPr marL="342900" indent="-342900" eaLnBrk="0" hangingPunct="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1" kern="0" dirty="0">
                <a:solidFill>
                  <a:schemeClr val="tx2"/>
                </a:solidFill>
                <a:latin typeface="+mj-lt"/>
                <a:ea typeface="+mn-ea"/>
              </a:rPr>
              <a:t>           ASSUME  CS</a:t>
            </a:r>
            <a:r>
              <a:rPr lang="zh-CN" altLang="en-US" sz="1800" b="1" kern="0" dirty="0">
                <a:solidFill>
                  <a:schemeClr val="tx2"/>
                </a:solidFill>
                <a:latin typeface="+mj-lt"/>
                <a:ea typeface="+mn-ea"/>
              </a:rPr>
              <a:t>：</a:t>
            </a:r>
            <a:r>
              <a:rPr lang="en-US" altLang="zh-CN" sz="1800" b="1" kern="0" dirty="0">
                <a:solidFill>
                  <a:schemeClr val="tx2"/>
                </a:solidFill>
                <a:latin typeface="+mj-lt"/>
                <a:ea typeface="+mn-ea"/>
              </a:rPr>
              <a:t>CSEG</a:t>
            </a:r>
            <a:r>
              <a:rPr lang="zh-CN" altLang="en-US" sz="1800" b="1" kern="0" dirty="0">
                <a:solidFill>
                  <a:schemeClr val="tx2"/>
                </a:solidFill>
                <a:latin typeface="+mj-lt"/>
                <a:ea typeface="+mn-ea"/>
              </a:rPr>
              <a:t>，</a:t>
            </a:r>
            <a:r>
              <a:rPr lang="en-US" altLang="zh-CN" sz="1800" b="1" kern="0" dirty="0">
                <a:solidFill>
                  <a:schemeClr val="tx2"/>
                </a:solidFill>
                <a:latin typeface="+mj-lt"/>
                <a:ea typeface="+mn-ea"/>
              </a:rPr>
              <a:t>DS</a:t>
            </a:r>
            <a:r>
              <a:rPr lang="zh-CN" altLang="en-US" sz="1800" b="1" kern="0" dirty="0">
                <a:solidFill>
                  <a:schemeClr val="tx2"/>
                </a:solidFill>
                <a:latin typeface="+mj-lt"/>
                <a:ea typeface="+mn-ea"/>
              </a:rPr>
              <a:t>：</a:t>
            </a:r>
            <a:r>
              <a:rPr lang="en-US" altLang="zh-CN" sz="1800" b="1" kern="0" dirty="0">
                <a:solidFill>
                  <a:schemeClr val="tx2"/>
                </a:solidFill>
                <a:latin typeface="+mj-lt"/>
                <a:ea typeface="+mn-ea"/>
              </a:rPr>
              <a:t>DSEG</a:t>
            </a:r>
          </a:p>
          <a:p>
            <a:pPr marL="342900" indent="-342900" eaLnBrk="0" hangingPunct="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1" kern="0" dirty="0">
                <a:latin typeface="+mj-lt"/>
                <a:ea typeface="+mn-ea"/>
              </a:rPr>
              <a:t>START</a:t>
            </a:r>
            <a:r>
              <a:rPr lang="zh-CN" altLang="en-US" sz="1800" b="1" kern="0" dirty="0">
                <a:latin typeface="+mj-lt"/>
                <a:ea typeface="+mn-ea"/>
              </a:rPr>
              <a:t>：</a:t>
            </a:r>
            <a:r>
              <a:rPr lang="en-US" altLang="zh-CN" sz="1800" b="1" kern="0" dirty="0">
                <a:latin typeface="+mj-lt"/>
                <a:ea typeface="+mn-ea"/>
              </a:rPr>
              <a:t>MOV  AX</a:t>
            </a:r>
            <a:r>
              <a:rPr lang="zh-CN" altLang="en-US" sz="1800" b="1" kern="0" dirty="0">
                <a:latin typeface="+mj-lt"/>
                <a:ea typeface="+mn-ea"/>
              </a:rPr>
              <a:t>，</a:t>
            </a:r>
            <a:r>
              <a:rPr lang="en-US" altLang="zh-CN" sz="1800" b="1" kern="0" dirty="0">
                <a:latin typeface="+mj-lt"/>
                <a:ea typeface="+mn-ea"/>
              </a:rPr>
              <a:t>DSEG</a:t>
            </a:r>
          </a:p>
          <a:p>
            <a:pPr marL="342900" indent="636588" eaLnBrk="0" hangingPunct="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1" kern="0" dirty="0">
                <a:latin typeface="+mj-lt"/>
                <a:ea typeface="+mn-ea"/>
              </a:rPr>
              <a:t>MOV  DS</a:t>
            </a:r>
            <a:r>
              <a:rPr lang="zh-CN" altLang="en-US" sz="1800" b="1" kern="0" dirty="0">
                <a:latin typeface="+mj-lt"/>
                <a:ea typeface="+mn-ea"/>
              </a:rPr>
              <a:t>，</a:t>
            </a:r>
            <a:r>
              <a:rPr lang="en-US" altLang="zh-CN" sz="1800" b="1" kern="0" dirty="0">
                <a:latin typeface="+mj-lt"/>
                <a:ea typeface="+mn-ea"/>
              </a:rPr>
              <a:t>AX</a:t>
            </a:r>
          </a:p>
          <a:p>
            <a:pPr marL="342900" indent="-342900" eaLnBrk="0" hangingPunct="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1" kern="0" dirty="0">
                <a:solidFill>
                  <a:schemeClr val="tx2"/>
                </a:solidFill>
                <a:latin typeface="+mj-lt"/>
                <a:ea typeface="+mn-ea"/>
              </a:rPr>
              <a:t>AGAIN</a:t>
            </a:r>
            <a:r>
              <a:rPr lang="zh-CN" altLang="en-US" sz="1800" b="1" kern="0" dirty="0">
                <a:solidFill>
                  <a:schemeClr val="tx2"/>
                </a:solidFill>
                <a:latin typeface="+mj-lt"/>
                <a:ea typeface="+mn-ea"/>
              </a:rPr>
              <a:t>：</a:t>
            </a:r>
            <a:r>
              <a:rPr lang="en-US" altLang="zh-CN" sz="1800" b="1" kern="0" dirty="0">
                <a:solidFill>
                  <a:schemeClr val="tx2"/>
                </a:solidFill>
                <a:latin typeface="+mj-lt"/>
                <a:ea typeface="+mn-ea"/>
              </a:rPr>
              <a:t>LEA  DX</a:t>
            </a:r>
            <a:r>
              <a:rPr lang="zh-CN" altLang="en-US" sz="1800" b="1" kern="0" dirty="0">
                <a:solidFill>
                  <a:schemeClr val="tx2"/>
                </a:solidFill>
                <a:latin typeface="+mj-lt"/>
                <a:ea typeface="+mn-ea"/>
              </a:rPr>
              <a:t>，</a:t>
            </a:r>
            <a:r>
              <a:rPr lang="en-US" altLang="zh-CN" sz="1800" b="1" kern="0" dirty="0">
                <a:solidFill>
                  <a:schemeClr val="tx2"/>
                </a:solidFill>
                <a:latin typeface="+mj-lt"/>
                <a:ea typeface="+mn-ea"/>
              </a:rPr>
              <a:t>MESS</a:t>
            </a:r>
          </a:p>
          <a:p>
            <a:pPr marL="342900" indent="636588" eaLnBrk="0" hangingPunct="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1" kern="0" dirty="0">
                <a:solidFill>
                  <a:schemeClr val="tx2"/>
                </a:solidFill>
                <a:latin typeface="+mj-lt"/>
                <a:ea typeface="+mn-ea"/>
              </a:rPr>
              <a:t>MOV  AH</a:t>
            </a:r>
            <a:r>
              <a:rPr lang="zh-CN" altLang="en-US" sz="1800" b="1" kern="0" dirty="0">
                <a:solidFill>
                  <a:schemeClr val="tx2"/>
                </a:solidFill>
                <a:latin typeface="+mj-lt"/>
                <a:ea typeface="+mn-ea"/>
              </a:rPr>
              <a:t>，</a:t>
            </a:r>
            <a:r>
              <a:rPr lang="en-US" altLang="zh-CN" sz="1800" b="1" kern="0" dirty="0">
                <a:solidFill>
                  <a:schemeClr val="tx2"/>
                </a:solidFill>
                <a:latin typeface="+mj-lt"/>
                <a:ea typeface="+mn-ea"/>
              </a:rPr>
              <a:t>9</a:t>
            </a:r>
          </a:p>
          <a:p>
            <a:pPr marL="342900" indent="636588" eaLnBrk="0" hangingPunct="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1" kern="0" dirty="0">
                <a:solidFill>
                  <a:schemeClr val="tx2"/>
                </a:solidFill>
                <a:latin typeface="+mj-lt"/>
                <a:ea typeface="+mn-ea"/>
              </a:rPr>
              <a:t>INT  21H   </a:t>
            </a:r>
          </a:p>
          <a:p>
            <a:pPr marL="342900" indent="636588" eaLnBrk="0" hangingPunct="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1" kern="0" dirty="0">
                <a:solidFill>
                  <a:srgbClr val="FF0000"/>
                </a:solidFill>
                <a:latin typeface="+mn-lt"/>
                <a:ea typeface="+mn-ea"/>
              </a:rPr>
              <a:t>MOV  AH</a:t>
            </a:r>
            <a:r>
              <a:rPr lang="zh-CN" altLang="en-US" sz="1800" b="1" kern="0" dirty="0">
                <a:solidFill>
                  <a:srgbClr val="FF0000"/>
                </a:solidFill>
                <a:latin typeface="+mn-lt"/>
                <a:ea typeface="+mn-ea"/>
              </a:rPr>
              <a:t>，</a:t>
            </a:r>
            <a:r>
              <a:rPr lang="en-US" altLang="zh-CN" sz="1800" b="1" kern="0" dirty="0">
                <a:solidFill>
                  <a:srgbClr val="FF0000"/>
                </a:solidFill>
                <a:latin typeface="+mn-lt"/>
                <a:ea typeface="+mn-ea"/>
              </a:rPr>
              <a:t>1</a:t>
            </a:r>
          </a:p>
          <a:p>
            <a:pPr marL="342900" indent="636588" eaLnBrk="0" hangingPunct="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1" kern="0" dirty="0">
                <a:solidFill>
                  <a:srgbClr val="FF0000"/>
                </a:solidFill>
                <a:latin typeface="+mn-lt"/>
                <a:ea typeface="+mn-ea"/>
              </a:rPr>
              <a:t>INT  16H</a:t>
            </a:r>
          </a:p>
          <a:p>
            <a:pPr marL="342900" indent="636588" eaLnBrk="0" hangingPunct="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1" kern="0" dirty="0">
                <a:solidFill>
                  <a:srgbClr val="FF0000"/>
                </a:solidFill>
                <a:latin typeface="+mn-lt"/>
                <a:ea typeface="+mn-ea"/>
              </a:rPr>
              <a:t>JZ  AGAIN</a:t>
            </a:r>
          </a:p>
          <a:p>
            <a:pPr marL="342900" indent="636588" eaLnBrk="0" hangingPunct="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1" kern="0" dirty="0">
                <a:latin typeface="+mn-lt"/>
                <a:ea typeface="+mn-ea"/>
              </a:rPr>
              <a:t>MOV  AH</a:t>
            </a:r>
            <a:r>
              <a:rPr lang="zh-CN" altLang="en-US" sz="1800" b="1" kern="0" dirty="0">
                <a:latin typeface="+mn-lt"/>
                <a:ea typeface="+mn-ea"/>
              </a:rPr>
              <a:t>，</a:t>
            </a:r>
            <a:r>
              <a:rPr lang="en-US" altLang="zh-CN" sz="1800" b="1" kern="0" dirty="0">
                <a:latin typeface="+mn-lt"/>
                <a:ea typeface="+mn-ea"/>
              </a:rPr>
              <a:t>4CH</a:t>
            </a:r>
          </a:p>
          <a:p>
            <a:pPr marL="342900" indent="636588" eaLnBrk="0" hangingPunct="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1" kern="0" dirty="0">
                <a:latin typeface="+mn-lt"/>
                <a:ea typeface="+mn-ea"/>
              </a:rPr>
              <a:t>INT 21H</a:t>
            </a:r>
          </a:p>
          <a:p>
            <a:pPr marL="342900" indent="-342900" eaLnBrk="0" hangingPunct="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1" kern="0" dirty="0">
                <a:solidFill>
                  <a:schemeClr val="tx2"/>
                </a:solidFill>
                <a:latin typeface="+mn-lt"/>
                <a:ea typeface="+mn-ea"/>
              </a:rPr>
              <a:t>   CSEG  ENDS</a:t>
            </a:r>
          </a:p>
          <a:p>
            <a:pPr marL="342900" indent="636588" eaLnBrk="0" hangingPunct="0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800" b="1" kern="0" dirty="0">
                <a:solidFill>
                  <a:schemeClr val="tx2"/>
                </a:solidFill>
                <a:latin typeface="+mn-lt"/>
                <a:ea typeface="+mn-ea"/>
              </a:rPr>
              <a:t>END  SATRT</a:t>
            </a:r>
            <a:endParaRPr lang="en-US" altLang="zh-CN" sz="1800" b="1" kern="0" dirty="0">
              <a:solidFill>
                <a:schemeClr val="tx2"/>
              </a:solidFill>
              <a:latin typeface="+mj-lt"/>
              <a:ea typeface="+mn-ea"/>
            </a:endParaRPr>
          </a:p>
          <a:p>
            <a:pPr marL="342900" indent="-3429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zh-CN" altLang="en-US" sz="1800" b="1" kern="0" dirty="0">
              <a:solidFill>
                <a:schemeClr val="tx2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键盘状态检验</a:t>
            </a:r>
          </a:p>
        </p:txBody>
      </p:sp>
      <p:sp>
        <p:nvSpPr>
          <p:cNvPr id="737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判断是否有任意键按下的方法可以用</a:t>
            </a:r>
            <a:r>
              <a:rPr lang="en-US" altLang="zh-CN"/>
              <a:t>DOS</a:t>
            </a:r>
            <a:r>
              <a:rPr lang="zh-CN" altLang="en-US"/>
              <a:t>软中断，功能号为</a:t>
            </a:r>
            <a:r>
              <a:rPr lang="en-US" altLang="zh-CN"/>
              <a:t>0BH</a:t>
            </a:r>
            <a:r>
              <a:rPr lang="zh-CN" altLang="en-US"/>
              <a:t>，出口参数为</a:t>
            </a:r>
            <a:r>
              <a:rPr lang="en-US" altLang="zh-CN"/>
              <a:t>AL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格式：</a:t>
            </a:r>
            <a:endParaRPr lang="en-US" altLang="zh-CN"/>
          </a:p>
          <a:p>
            <a:pPr lvl="1"/>
            <a:r>
              <a:rPr lang="en-US" altLang="zh-CN"/>
              <a:t>MOV  AH</a:t>
            </a:r>
            <a:r>
              <a:rPr lang="zh-CN" altLang="en-US"/>
              <a:t>，</a:t>
            </a:r>
            <a:r>
              <a:rPr lang="en-US" altLang="zh-CN"/>
              <a:t>0BH</a:t>
            </a:r>
          </a:p>
          <a:p>
            <a:pPr lvl="1"/>
            <a:r>
              <a:rPr lang="en-US" altLang="zh-CN"/>
              <a:t>INT  21H</a:t>
            </a:r>
          </a:p>
          <a:p>
            <a:r>
              <a:rPr lang="zh-CN" altLang="en-US"/>
              <a:t>若</a:t>
            </a:r>
            <a:r>
              <a:rPr lang="en-US" altLang="zh-CN"/>
              <a:t>AL=FFH</a:t>
            </a:r>
            <a:r>
              <a:rPr lang="zh-CN" altLang="en-US"/>
              <a:t>，则有键按下；</a:t>
            </a:r>
            <a:endParaRPr lang="en-US" altLang="zh-CN"/>
          </a:p>
          <a:p>
            <a:r>
              <a:rPr lang="zh-CN" altLang="en-US"/>
              <a:t>若</a:t>
            </a:r>
            <a:r>
              <a:rPr lang="en-US" altLang="zh-CN"/>
              <a:t>AL=0</a:t>
            </a:r>
            <a:r>
              <a:rPr lang="zh-CN" altLang="en-US"/>
              <a:t>，则无键按下</a:t>
            </a:r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2DF4CC3-1ADC-4EA9-97A6-7F838875849D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62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spd="med">
    <p:blinds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DOS</a:t>
            </a:r>
            <a:r>
              <a:rPr lang="zh-CN" altLang="en-US"/>
              <a:t>和</a:t>
            </a:r>
            <a:r>
              <a:rPr lang="en-US" altLang="zh-CN" sz="3600"/>
              <a:t>BIOS</a:t>
            </a:r>
            <a:r>
              <a:rPr lang="zh-CN" altLang="en-US"/>
              <a:t>功能调用小结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0346" y="1268760"/>
            <a:ext cx="7956345" cy="3528392"/>
          </a:xfrm>
        </p:spPr>
        <p:txBody>
          <a:bodyPr/>
          <a:lstStyle/>
          <a:p>
            <a:r>
              <a:rPr lang="zh-CN" altLang="en-US" dirty="0"/>
              <a:t>均通过中断指令调用。</a:t>
            </a:r>
            <a:r>
              <a:rPr lang="en-US" altLang="zh-CN" dirty="0"/>
              <a:t>1</a:t>
            </a:r>
            <a:r>
              <a:rPr lang="zh-CN" altLang="en-US" dirty="0"/>
              <a:t>个中断类型码对应</a:t>
            </a:r>
            <a:r>
              <a:rPr lang="en-US" altLang="zh-CN" dirty="0"/>
              <a:t>1</a:t>
            </a:r>
            <a:r>
              <a:rPr lang="zh-CN" altLang="en-US" dirty="0"/>
              <a:t>个功能程序包；</a:t>
            </a:r>
            <a:endParaRPr lang="en-US" altLang="zh-CN" dirty="0"/>
          </a:p>
          <a:p>
            <a:r>
              <a:rPr lang="zh-CN" altLang="en-US" dirty="0"/>
              <a:t>每个程序包中的子功能通过功能号区分，调用时功能号须送</a:t>
            </a:r>
            <a:r>
              <a:rPr lang="en-US" altLang="zh-CN" dirty="0"/>
              <a:t>AH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部分功能既可用</a:t>
            </a:r>
            <a:r>
              <a:rPr lang="en-US" altLang="zh-CN" dirty="0"/>
              <a:t>DOS</a:t>
            </a:r>
            <a:r>
              <a:rPr lang="zh-CN" altLang="en-US" dirty="0"/>
              <a:t>中断也可以用</a:t>
            </a:r>
            <a:r>
              <a:rPr lang="en-US" altLang="zh-CN" dirty="0"/>
              <a:t>BIOS</a:t>
            </a:r>
            <a:r>
              <a:rPr lang="zh-CN" altLang="en-US" dirty="0"/>
              <a:t>中断；</a:t>
            </a:r>
            <a:endParaRPr lang="en-US" altLang="zh-CN" dirty="0"/>
          </a:p>
          <a:p>
            <a:r>
              <a:rPr lang="zh-CN" altLang="en-US" dirty="0"/>
              <a:t>注意不同子功能的入口</a:t>
            </a:r>
            <a:r>
              <a:rPr lang="en-US" altLang="zh-CN" dirty="0"/>
              <a:t>/</a:t>
            </a:r>
            <a:r>
              <a:rPr lang="zh-CN" altLang="en-US" dirty="0"/>
              <a:t>出口参数要求；</a:t>
            </a:r>
            <a:endParaRPr lang="en-US" altLang="zh-CN" dirty="0"/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4A98ADF-63E6-42E4-940E-A09F8ACBE013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63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44402" y="4725144"/>
            <a:ext cx="61206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0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zh-CN" altLang="en-US" sz="30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0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BIOS</a:t>
            </a:r>
            <a:r>
              <a:rPr lang="zh-CN" altLang="en-US" sz="30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中断均可能影响</a:t>
            </a:r>
            <a:r>
              <a:rPr lang="en-US" altLang="zh-CN" sz="30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AX</a:t>
            </a:r>
            <a:endParaRPr lang="zh-CN" altLang="en-US" sz="30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xfrm>
            <a:off x="396330" y="188640"/>
            <a:ext cx="7670865" cy="838423"/>
          </a:xfrm>
        </p:spPr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409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389218" y="6185184"/>
            <a:ext cx="487447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EAB01B2B-3324-452D-AF85-380FE378B98C}" type="slidenum">
              <a:rPr lang="zh-CN" altLang="en-US" sz="1400" b="0" smtClean="0">
                <a:solidFill>
                  <a:schemeClr val="tx1"/>
                </a:solidFill>
                <a:ea typeface="宋体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64</a:t>
            </a:fld>
            <a:endParaRPr lang="en-US" altLang="zh-CN" sz="1400" b="0">
              <a:solidFill>
                <a:schemeClr val="tx1"/>
              </a:solidFill>
              <a:ea typeface="宋体" charset="-122"/>
            </a:endParaRPr>
          </a:p>
        </p:txBody>
      </p:sp>
      <p:sp>
        <p:nvSpPr>
          <p:cNvPr id="4100" name="AutoShape 8"/>
          <p:cNvSpPr>
            <a:spLocks noChangeArrowheads="1"/>
          </p:cNvSpPr>
          <p:nvPr/>
        </p:nvSpPr>
        <p:spPr bwMode="auto">
          <a:xfrm>
            <a:off x="1476449" y="2791942"/>
            <a:ext cx="4983853" cy="554037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76773" tIns="38387" rIns="76773" bIns="38387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 伪指令</a:t>
            </a:r>
          </a:p>
        </p:txBody>
      </p:sp>
      <p:sp>
        <p:nvSpPr>
          <p:cNvPr id="31" name="AutoShape 7"/>
          <p:cNvSpPr>
            <a:spLocks noChangeArrowheads="1"/>
          </p:cNvSpPr>
          <p:nvPr/>
        </p:nvSpPr>
        <p:spPr bwMode="auto">
          <a:xfrm>
            <a:off x="1476450" y="1777167"/>
            <a:ext cx="4983853" cy="555625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基本概念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05" name="AutoShape 45"/>
          <p:cNvSpPr>
            <a:spLocks noChangeArrowheads="1"/>
          </p:cNvSpPr>
          <p:nvPr/>
        </p:nvSpPr>
        <p:spPr bwMode="gray">
          <a:xfrm>
            <a:off x="1476449" y="3839896"/>
            <a:ext cx="4983853" cy="554037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系统功能调用</a:t>
            </a:r>
          </a:p>
        </p:txBody>
      </p:sp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1476449" y="4909402"/>
            <a:ext cx="4983853" cy="555625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汇编语言程序设计</a:t>
            </a:r>
            <a:endParaRPr lang="en-US" altLang="zh-CN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6057410"/>
      </p:ext>
    </p:extLst>
  </p:cSld>
  <p:clrMapOvr>
    <a:masterClrMapping/>
  </p:clrMapOvr>
  <p:transition spd="med">
    <p:blinds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904E3-0281-4A5A-A5A7-B51407790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汇编语言程序控制结构的设计步骤：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BAD4CF-1506-4547-826D-8B598E74E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建模</a:t>
            </a:r>
            <a:r>
              <a:rPr lang="zh-CN" altLang="en-US" dirty="0"/>
              <a:t>：对实际问题分析抽象出系统模型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设计</a:t>
            </a:r>
            <a:r>
              <a:rPr lang="zh-CN" altLang="en-US" dirty="0"/>
              <a:t>：设计各程序模块的数据结构及算法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内存分配</a:t>
            </a:r>
            <a:r>
              <a:rPr lang="zh-CN" altLang="en-US" dirty="0"/>
              <a:t>：用指令或伪指令为数据和代码分配内存单元，这是汇编语言程序设计的重要特点；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源程序编写</a:t>
            </a:r>
            <a:r>
              <a:rPr lang="zh-CN" altLang="en-US" dirty="0"/>
              <a:t>：保存为源程序文件</a:t>
            </a:r>
            <a:r>
              <a:rPr lang="en-US" altLang="zh-CN" dirty="0"/>
              <a:t>(.</a:t>
            </a:r>
            <a:r>
              <a:rPr lang="en-US" altLang="zh-CN" dirty="0" err="1"/>
              <a:t>asm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zh-CN" altLang="en-US" dirty="0"/>
              <a:t>：生成目标代码文件</a:t>
            </a:r>
            <a:r>
              <a:rPr lang="en-US" altLang="zh-CN" dirty="0"/>
              <a:t>(.obj)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链接</a:t>
            </a:r>
            <a:r>
              <a:rPr lang="zh-CN" altLang="en-US" dirty="0"/>
              <a:t>：生成可执行文件</a:t>
            </a:r>
            <a:r>
              <a:rPr lang="en-US" altLang="zh-CN" dirty="0"/>
              <a:t>(.exe)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运行与调试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0C15AD-5FA5-4490-BA89-398529E5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9315A7-EC70-48DC-821F-85108E169C52}" type="slidenum">
              <a:rPr lang="zh-CN" altLang="en-US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7697595"/>
      </p:ext>
    </p:extLst>
  </p:cSld>
  <p:clrMapOvr>
    <a:masterClrMapping/>
  </p:clrMapOvr>
  <p:transition spd="med">
    <p:blinds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AFB1924-62CC-4F45-972D-2A12010D3CA2}" type="slidenum">
              <a:rPr lang="zh-CN" altLang="en-US" sz="1400" b="0" smtClean="0">
                <a:solidFill>
                  <a:schemeClr val="tx1"/>
                </a:solidFill>
                <a:ea typeface="宋体" pitchFamily="2" charset="-122"/>
              </a:rPr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66</a:t>
            </a:fld>
            <a:endParaRPr lang="en-US" altLang="zh-CN" sz="1400" b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38" y="260648"/>
            <a:ext cx="7794390" cy="792089"/>
          </a:xfrm>
        </p:spPr>
        <p:txBody>
          <a:bodyPr/>
          <a:lstStyle/>
          <a:p>
            <a:pPr eaLnBrk="1" hangingPunct="1"/>
            <a:r>
              <a:rPr lang="zh-CN" altLang="en-US" dirty="0"/>
              <a:t>汇编语言程序控制结构的设计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378" y="1268760"/>
            <a:ext cx="7773750" cy="5040560"/>
          </a:xfrm>
        </p:spPr>
        <p:txBody>
          <a:bodyPr/>
          <a:lstStyle/>
          <a:p>
            <a:pPr eaLnBrk="1" hangingPunct="1">
              <a:spcAft>
                <a:spcPct val="0"/>
              </a:spcAft>
            </a:pPr>
            <a:r>
              <a:rPr lang="zh-CN" altLang="en-US" dirty="0"/>
              <a:t>顺序结构</a:t>
            </a:r>
          </a:p>
          <a:p>
            <a:pPr eaLnBrk="1" hangingPunct="1">
              <a:spcAft>
                <a:spcPct val="0"/>
              </a:spcAft>
            </a:pPr>
            <a:r>
              <a:rPr lang="zh-CN" altLang="en-US" dirty="0"/>
              <a:t>循环结构</a:t>
            </a:r>
          </a:p>
          <a:p>
            <a:pPr lvl="1" eaLnBrk="1" hangingPunct="1">
              <a:spcAft>
                <a:spcPct val="0"/>
              </a:spcAft>
            </a:pPr>
            <a:r>
              <a:rPr lang="zh-CN" altLang="en-US" dirty="0"/>
              <a:t>使用</a:t>
            </a:r>
            <a:r>
              <a:rPr lang="en-US" altLang="zh-CN" dirty="0"/>
              <a:t>LOOP</a:t>
            </a:r>
            <a:r>
              <a:rPr lang="zh-CN" altLang="en-US" dirty="0"/>
              <a:t>指令或条件转移指令实现</a:t>
            </a:r>
            <a:endParaRPr lang="en-US" altLang="zh-CN" dirty="0"/>
          </a:p>
          <a:p>
            <a:pPr lvl="1" eaLnBrk="1" hangingPunct="1">
              <a:spcAft>
                <a:spcPct val="0"/>
              </a:spcAft>
            </a:pPr>
            <a:r>
              <a:rPr lang="zh-CN" altLang="en-US" dirty="0"/>
              <a:t>注意点：</a:t>
            </a:r>
            <a:endParaRPr lang="en-US" altLang="zh-CN" dirty="0"/>
          </a:p>
          <a:p>
            <a:pPr lvl="2" eaLnBrk="1" hangingPunct="1">
              <a:spcAft>
                <a:spcPct val="0"/>
              </a:spcAft>
            </a:pPr>
            <a:r>
              <a:rPr lang="en-US" altLang="zh-CN" dirty="0"/>
              <a:t>LOOP</a:t>
            </a:r>
            <a:r>
              <a:rPr lang="zh-CN" altLang="en-US" dirty="0"/>
              <a:t>指令的循环次数须由</a:t>
            </a:r>
            <a:r>
              <a:rPr lang="en-US" altLang="zh-CN" dirty="0"/>
              <a:t>CX</a:t>
            </a:r>
            <a:r>
              <a:rPr lang="zh-CN" altLang="en-US" dirty="0"/>
              <a:t>给出</a:t>
            </a:r>
            <a:endParaRPr lang="en-US" altLang="zh-CN" dirty="0"/>
          </a:p>
          <a:p>
            <a:pPr lvl="2" eaLnBrk="1" hangingPunct="1">
              <a:spcAft>
                <a:spcPct val="0"/>
              </a:spcAft>
            </a:pPr>
            <a:r>
              <a:rPr lang="zh-CN" altLang="en-US" dirty="0"/>
              <a:t>条件转移指令的前一条指令的执行须影响标志位</a:t>
            </a:r>
            <a:endParaRPr lang="en-US" altLang="zh-CN" dirty="0"/>
          </a:p>
          <a:p>
            <a:pPr eaLnBrk="1" hangingPunct="1">
              <a:spcAft>
                <a:spcPct val="0"/>
              </a:spcAft>
            </a:pPr>
            <a:r>
              <a:rPr lang="zh-CN" altLang="en-US" dirty="0"/>
              <a:t>分支结构</a:t>
            </a:r>
            <a:endParaRPr lang="en-US" altLang="zh-CN" dirty="0"/>
          </a:p>
          <a:p>
            <a:pPr lvl="1" eaLnBrk="1" hangingPunct="1">
              <a:spcAft>
                <a:spcPct val="0"/>
              </a:spcAft>
            </a:pPr>
            <a:r>
              <a:rPr lang="zh-CN" altLang="en-US" dirty="0"/>
              <a:t>一般用条件转移指令实现</a:t>
            </a:r>
          </a:p>
          <a:p>
            <a:pPr eaLnBrk="1" hangingPunct="1">
              <a:spcAft>
                <a:spcPct val="0"/>
              </a:spcAft>
            </a:pPr>
            <a:r>
              <a:rPr lang="zh-CN" altLang="en-US" dirty="0"/>
              <a:t>子程序结构</a:t>
            </a:r>
            <a:endParaRPr lang="en-US" altLang="zh-CN" dirty="0"/>
          </a:p>
          <a:p>
            <a:pPr lvl="1" eaLnBrk="1" hangingPunct="1">
              <a:spcAft>
                <a:spcPct val="0"/>
              </a:spcAft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注：</a:t>
            </a:r>
            <a:r>
              <a:rPr lang="zh-CN" altLang="en-US" dirty="0"/>
              <a:t>子程序的定义和调用方式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2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C8929-21D1-4F8E-BE21-02B2CF031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编写 </a:t>
            </a:r>
            <a:r>
              <a:rPr lang="en-US" altLang="zh-CN" dirty="0"/>
              <a:t>S=86H X 34H - 21H </a:t>
            </a:r>
            <a:r>
              <a:rPr lang="zh-CN" altLang="en-US" dirty="0"/>
              <a:t>的程序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03F035-6FFD-4B84-9520-425261CC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9315A7-EC70-48DC-821F-85108E169C52}" type="slidenum">
              <a:rPr lang="zh-CN" altLang="en-US" smtClean="0"/>
              <a:pPr>
                <a:defRPr/>
              </a:pPr>
              <a:t>67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4C9624-08A7-476D-9971-D1246AA02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86" y="1069273"/>
            <a:ext cx="7012471" cy="49685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596D95D-2691-4156-8FAA-36C60241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46" y="6037825"/>
            <a:ext cx="7166809" cy="79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84127"/>
      </p:ext>
    </p:extLst>
  </p:cSld>
  <p:clrMapOvr>
    <a:masterClrMapping/>
  </p:clrMapOvr>
  <p:transition spd="med">
    <p:blinds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11798-0C11-432D-8B1B-C08D3960D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38" y="260649"/>
            <a:ext cx="8496944" cy="720080"/>
          </a:xfrm>
        </p:spPr>
        <p:txBody>
          <a:bodyPr/>
          <a:lstStyle/>
          <a:p>
            <a:r>
              <a:rPr lang="zh-CN" altLang="en-US" sz="2400" dirty="0"/>
              <a:t>例：内存自</a:t>
            </a:r>
            <a:r>
              <a:rPr lang="en-US" altLang="zh-CN" sz="2400" dirty="0"/>
              <a:t>TABLE</a:t>
            </a:r>
            <a:r>
              <a:rPr lang="zh-CN" altLang="en-US" sz="2400" dirty="0"/>
              <a:t>开始的连续</a:t>
            </a:r>
            <a:r>
              <a:rPr lang="en-US" altLang="zh-CN" sz="2400" dirty="0"/>
              <a:t>16</a:t>
            </a:r>
            <a:r>
              <a:rPr lang="zh-CN" altLang="en-US" sz="2400" dirty="0"/>
              <a:t>个单元中存放着</a:t>
            </a:r>
            <a:r>
              <a:rPr lang="en-US" altLang="zh-CN" sz="2400" dirty="0"/>
              <a:t>0-15</a:t>
            </a:r>
            <a:r>
              <a:rPr lang="zh-CN" altLang="en-US" sz="2400" dirty="0"/>
              <a:t>的平方值，查表求</a:t>
            </a:r>
            <a:r>
              <a:rPr lang="en-US" altLang="zh-CN" sz="2400" dirty="0"/>
              <a:t>DATA</a:t>
            </a:r>
            <a:r>
              <a:rPr lang="zh-CN" altLang="en-US" sz="2400" dirty="0"/>
              <a:t>中任意数的平方，将结果放</a:t>
            </a:r>
            <a:r>
              <a:rPr lang="en-US" altLang="zh-CN" sz="2400" dirty="0"/>
              <a:t>RESULT</a:t>
            </a:r>
            <a:r>
              <a:rPr lang="zh-CN" altLang="en-US" sz="2400" dirty="0"/>
              <a:t>中。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370AC9-6AC2-4BCD-8990-9392A7C3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9315A7-EC70-48DC-821F-85108E169C52}" type="slidenum">
              <a:rPr lang="zh-CN" altLang="en-US" smtClean="0"/>
              <a:pPr>
                <a:defRPr/>
              </a:pPr>
              <a:t>68</a:t>
            </a:fld>
            <a:endParaRPr lang="en-US" altLang="zh-CN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E8535E7-64C8-42B4-B024-E777EF7C8F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0"/>
          <a:stretch/>
        </p:blipFill>
        <p:spPr>
          <a:xfrm>
            <a:off x="468338" y="1262603"/>
            <a:ext cx="3219283" cy="377795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3207176-C2CD-4165-AB8A-24B3135C2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778" y="1262603"/>
            <a:ext cx="3384376" cy="418877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97632208"/>
      </p:ext>
    </p:extLst>
  </p:cSld>
  <p:clrMapOvr>
    <a:masterClrMapping/>
  </p:clrMapOvr>
  <p:transition spd="med">
    <p:blinds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2CF611-656A-4AF1-A7A7-2B0ED413F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14" y="237220"/>
            <a:ext cx="8712968" cy="720080"/>
          </a:xfrm>
        </p:spPr>
        <p:txBody>
          <a:bodyPr/>
          <a:lstStyle/>
          <a:p>
            <a:r>
              <a:rPr lang="zh-CN" altLang="en-US" sz="2800" dirty="0"/>
              <a:t>例：将数据区中以</a:t>
            </a:r>
            <a:r>
              <a:rPr lang="en-US" altLang="zh-CN" sz="2800" dirty="0"/>
              <a:t>BUFFER</a:t>
            </a:r>
            <a:r>
              <a:rPr lang="zh-CN" altLang="en-US" sz="2800" dirty="0"/>
              <a:t>为首的</a:t>
            </a:r>
            <a:r>
              <a:rPr lang="en-US" altLang="zh-CN" sz="2800" dirty="0"/>
              <a:t>100</a:t>
            </a:r>
            <a:r>
              <a:rPr lang="zh-CN" altLang="en-US" sz="2800" dirty="0"/>
              <a:t>个字节单元清零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0AEFE4-1EB1-444C-86CF-DCC7D072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9315A7-EC70-48DC-821F-85108E169C52}" type="slidenum">
              <a:rPr lang="zh-CN" altLang="en-US" smtClean="0"/>
              <a:pPr>
                <a:defRPr/>
              </a:pPr>
              <a:t>69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5C5934-F73B-481C-8962-25908C512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5" y="1625532"/>
            <a:ext cx="3361926" cy="338437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9F0E2A3-FD5A-451B-AC09-CF80276C83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698" y="1634750"/>
            <a:ext cx="2344581" cy="244827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47BD365-269E-4A87-B1C6-CFB1E303E3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986" y="1628800"/>
            <a:ext cx="2547593" cy="273630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16167214"/>
      </p:ext>
    </p:extLst>
  </p:cSld>
  <p:clrMapOvr>
    <a:masterClrMapping/>
  </p:clrMapOvr>
  <p:transition spd="med">
    <p:blind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790" y="188642"/>
            <a:ext cx="7670865" cy="838423"/>
          </a:xfrm>
        </p:spPr>
        <p:txBody>
          <a:bodyPr/>
          <a:lstStyle/>
          <a:p>
            <a:r>
              <a:rPr lang="zh-CN" altLang="en-US" dirty="0"/>
              <a:t>标号：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9007" y="1345606"/>
            <a:ext cx="5905681" cy="4435623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zh-CN" altLang="en-US" sz="2600" dirty="0">
                <a:latin typeface="宋体" pitchFamily="2" charset="-122"/>
              </a:rPr>
              <a:t>标号（</a:t>
            </a:r>
            <a:r>
              <a:rPr lang="en-US" altLang="zh-CN" sz="2600" dirty="0">
                <a:latin typeface="宋体" pitchFamily="2" charset="-122"/>
              </a:rPr>
              <a:t>Label</a:t>
            </a:r>
            <a:r>
              <a:rPr lang="zh-CN" altLang="en-US" sz="2600" dirty="0">
                <a:latin typeface="宋体" pitchFamily="2" charset="-122"/>
              </a:rPr>
              <a:t>）：</a:t>
            </a:r>
            <a:endParaRPr lang="en-US" altLang="zh-CN" sz="2600" dirty="0">
              <a:latin typeface="宋体" pitchFamily="2" charset="-122"/>
            </a:endParaRP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latin typeface="宋体" pitchFamily="2" charset="-122"/>
              </a:rPr>
              <a:t>是内存某个单元的符号地址；</a:t>
            </a:r>
            <a:endParaRPr lang="en-US" altLang="zh-CN" sz="2200" dirty="0">
              <a:latin typeface="宋体" pitchFamily="2" charset="-122"/>
            </a:endParaRP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>
                <a:latin typeface="宋体" pitchFamily="2" charset="-122"/>
              </a:rPr>
              <a:t>程序可以引用这个标号，作为转移、过程调用以及循环控制等指令的操作数</a:t>
            </a:r>
            <a:r>
              <a:rPr lang="zh-CN" altLang="en-US" sz="2200" dirty="0">
                <a:latin typeface="宋体" pitchFamily="2" charset="-122"/>
              </a:rPr>
              <a:t>。</a:t>
            </a:r>
            <a:endParaRPr lang="en-US" altLang="zh-CN" sz="2200" dirty="0">
              <a:latin typeface="宋体" pitchFamily="2" charset="-122"/>
            </a:endParaRP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latin typeface="宋体" pitchFamily="2" charset="-122"/>
              </a:rPr>
              <a:t>例子：</a:t>
            </a:r>
            <a:r>
              <a:rPr lang="en-US" altLang="zh-CN" sz="20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START</a:t>
            </a:r>
            <a:r>
              <a:rPr lang="zh-CN" altLang="en-US" sz="20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MOV AX</a:t>
            </a:r>
            <a:r>
              <a:rPr lang="zh-CN" altLang="en-US" sz="20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DATA</a:t>
            </a:r>
            <a:endParaRPr lang="zh-CN" altLang="en-US" sz="2200" dirty="0">
              <a:latin typeface="宋体" pitchFamily="2" charset="-122"/>
            </a:endParaRPr>
          </a:p>
          <a:p>
            <a:pPr eaLnBrk="1" hangingPunct="1">
              <a:spcAft>
                <a:spcPts val="600"/>
              </a:spcAft>
            </a:pPr>
            <a:r>
              <a:rPr lang="zh-CN" altLang="en-US" sz="2600" dirty="0">
                <a:latin typeface="宋体" pitchFamily="2" charset="-122"/>
              </a:rPr>
              <a:t>标号的属性：</a:t>
            </a:r>
          </a:p>
          <a:p>
            <a:pPr lvl="1">
              <a:spcBef>
                <a:spcPts val="0"/>
              </a:spcBef>
            </a:pPr>
            <a:r>
              <a:rPr lang="zh-CN" altLang="en-US" sz="2200" dirty="0"/>
              <a:t>段值</a:t>
            </a:r>
            <a:endParaRPr lang="en-US" altLang="zh-CN" sz="2200" dirty="0"/>
          </a:p>
          <a:p>
            <a:pPr lvl="1"/>
            <a:r>
              <a:rPr lang="zh-CN" altLang="en-US" sz="2200" dirty="0"/>
              <a:t>偏移量</a:t>
            </a:r>
            <a:endParaRPr lang="en-US" altLang="zh-CN" sz="2200" dirty="0"/>
          </a:p>
          <a:p>
            <a:pPr lvl="1"/>
            <a:r>
              <a:rPr lang="zh-CN" altLang="en-US" sz="2200" dirty="0"/>
              <a:t>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545160" y="6356176"/>
            <a:ext cx="492906" cy="457200"/>
          </a:xfrm>
        </p:spPr>
        <p:txBody>
          <a:bodyPr/>
          <a:lstStyle/>
          <a:p>
            <a:pPr>
              <a:defRPr/>
            </a:pPr>
            <a:fld id="{E07A8176-9200-4FAA-9257-DF6C7AF5EBAC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grpSp>
        <p:nvGrpSpPr>
          <p:cNvPr id="33" name="组合 32"/>
          <p:cNvGrpSpPr/>
          <p:nvPr/>
        </p:nvGrpSpPr>
        <p:grpSpPr>
          <a:xfrm>
            <a:off x="6116059" y="1230412"/>
            <a:ext cx="2646414" cy="3240360"/>
            <a:chOff x="6174518" y="2924944"/>
            <a:chExt cx="2645954" cy="3240360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7448872" y="2924944"/>
              <a:ext cx="1371600" cy="3240360"/>
            </a:xfrm>
            <a:prstGeom prst="rect">
              <a:avLst/>
            </a:prstGeom>
            <a:solidFill>
              <a:srgbClr val="33996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7437760" y="3596679"/>
              <a:ext cx="13716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7445697" y="3977679"/>
              <a:ext cx="13716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7445697" y="4358679"/>
              <a:ext cx="13716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7445697" y="4739679"/>
              <a:ext cx="13716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6174518" y="3570297"/>
              <a:ext cx="1161988" cy="400110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lg" len="lg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000" b="1" dirty="0">
                  <a:latin typeface="Times New Roman" pitchFamily="18" charset="0"/>
                </a:rPr>
                <a:t>SATRT: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7437761" y="3634025"/>
              <a:ext cx="1371600" cy="369332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lg" len="lg"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1800" b="1" dirty="0">
                  <a:solidFill>
                    <a:schemeClr val="bg1"/>
                  </a:solidFill>
                  <a:latin typeface="Times New Roman" pitchFamily="18" charset="0"/>
                </a:rPr>
                <a:t>MOV AX,1</a:t>
              </a:r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>
              <a:off x="7440597" y="5108630"/>
              <a:ext cx="13716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" name="Line 4"/>
          <p:cNvSpPr>
            <a:spLocks noChangeShapeType="1"/>
          </p:cNvSpPr>
          <p:nvPr/>
        </p:nvSpPr>
        <p:spPr bwMode="auto">
          <a:xfrm>
            <a:off x="2278601" y="4616683"/>
            <a:ext cx="609706" cy="0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2866491" y="4401242"/>
            <a:ext cx="4681333" cy="430887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10000"/>
              </a:spcBef>
              <a:defRPr/>
            </a:pPr>
            <a:r>
              <a:rPr kumimoji="1" lang="zh-CN" altLang="en-US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段属性是标号所在逻辑段的段地址</a:t>
            </a: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3204642" y="4910557"/>
            <a:ext cx="5507276" cy="430887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10000"/>
              </a:spcBef>
              <a:defRPr/>
            </a:pPr>
            <a:r>
              <a:rPr kumimoji="1" lang="zh-CN" altLang="en-US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所在段的段首到该标号的偏移地址。</a:t>
            </a:r>
          </a:p>
        </p:txBody>
      </p:sp>
      <p:sp>
        <p:nvSpPr>
          <p:cNvPr id="37" name="Line 4"/>
          <p:cNvSpPr>
            <a:spLocks noChangeShapeType="1"/>
          </p:cNvSpPr>
          <p:nvPr/>
        </p:nvSpPr>
        <p:spPr bwMode="auto">
          <a:xfrm>
            <a:off x="2452993" y="5156339"/>
            <a:ext cx="609706" cy="581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41" name="直接箭头连接符 40"/>
          <p:cNvCxnSpPr/>
          <p:nvPr/>
        </p:nvCxnSpPr>
        <p:spPr bwMode="auto">
          <a:xfrm flipV="1">
            <a:off x="5243876" y="2003812"/>
            <a:ext cx="864246" cy="144016"/>
          </a:xfrm>
          <a:prstGeom prst="straightConnector1">
            <a:avLst/>
          </a:prstGeom>
          <a:solidFill>
            <a:schemeClr val="accent1"/>
          </a:solidFill>
          <a:ln w="9525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3222159" y="5434015"/>
            <a:ext cx="5741509" cy="803297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10000"/>
              </a:spcBef>
              <a:defRPr/>
            </a:pPr>
            <a:r>
              <a:rPr kumimoji="1" lang="en-US" altLang="zh-CN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NEAR</a:t>
            </a:r>
            <a:r>
              <a:rPr kumimoji="1" lang="zh-CN" altLang="en-US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：近标号，只能在段内被引用，</a:t>
            </a:r>
            <a:r>
              <a:rPr kumimoji="1" lang="en-US" altLang="zh-CN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2</a:t>
            </a:r>
            <a:r>
              <a:rPr kumimoji="1" lang="zh-CN" altLang="en-US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字节</a:t>
            </a:r>
            <a:endParaRPr kumimoji="1" lang="en-US" altLang="zh-CN" sz="2200" b="1" dirty="0">
              <a:effectLst>
                <a:outerShdw blurRad="38100" dist="38100" dir="2700000" algn="tl">
                  <a:srgbClr val="C0C0C0"/>
                </a:outerShdw>
              </a:effectLst>
              <a:latin typeface="华文中宋" pitchFamily="2" charset="-122"/>
              <a:ea typeface="华文中宋" pitchFamily="2" charset="-122"/>
            </a:endParaRPr>
          </a:p>
          <a:p>
            <a:pPr eaLnBrk="0" hangingPunct="0">
              <a:spcBef>
                <a:spcPct val="10000"/>
              </a:spcBef>
              <a:defRPr/>
            </a:pPr>
            <a:r>
              <a:rPr kumimoji="1" lang="en-US" altLang="zh-CN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FAR</a:t>
            </a:r>
            <a:r>
              <a:rPr kumimoji="1" lang="zh-CN" altLang="en-US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：远标号，可以在其他段被引用，</a:t>
            </a:r>
            <a:r>
              <a:rPr kumimoji="1" lang="en-US" altLang="zh-CN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4</a:t>
            </a:r>
            <a:r>
              <a:rPr kumimoji="1" lang="zh-CN" altLang="en-US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字节</a:t>
            </a:r>
          </a:p>
        </p:txBody>
      </p:sp>
      <p:sp>
        <p:nvSpPr>
          <p:cNvPr id="25" name="Line 4"/>
          <p:cNvSpPr>
            <a:spLocks noChangeShapeType="1"/>
          </p:cNvSpPr>
          <p:nvPr/>
        </p:nvSpPr>
        <p:spPr bwMode="auto">
          <a:xfrm flipV="1">
            <a:off x="2377586" y="5643514"/>
            <a:ext cx="685113" cy="11764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976110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2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EEF49-4E6A-4C98-8035-7D7449BD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例：在当前数据段中</a:t>
            </a:r>
            <a:r>
              <a:rPr lang="en-US" altLang="zh-CN" sz="2000" dirty="0"/>
              <a:t>DATA1</a:t>
            </a:r>
            <a:r>
              <a:rPr lang="zh-CN" altLang="en-US" sz="2000" dirty="0"/>
              <a:t>开始的顺序</a:t>
            </a:r>
            <a:r>
              <a:rPr lang="en-US" altLang="zh-CN" sz="2000" dirty="0"/>
              <a:t>80</a:t>
            </a:r>
            <a:r>
              <a:rPr lang="zh-CN" altLang="en-US" sz="2000" dirty="0"/>
              <a:t>个单元中，存放着</a:t>
            </a:r>
            <a:r>
              <a:rPr lang="en-US" altLang="zh-CN" sz="2000" dirty="0"/>
              <a:t>80</a:t>
            </a:r>
            <a:r>
              <a:rPr lang="zh-CN" altLang="en-US" sz="2000" dirty="0"/>
              <a:t>位同学的成绩（</a:t>
            </a:r>
            <a:r>
              <a:rPr lang="en-US" altLang="zh-CN" sz="2000" dirty="0"/>
              <a:t>0~100</a:t>
            </a:r>
            <a:r>
              <a:rPr lang="zh-CN" altLang="en-US" sz="2000" dirty="0"/>
              <a:t>）。编写程序统计各成绩段人数，结果放到同一数据段的</a:t>
            </a:r>
            <a:r>
              <a:rPr lang="en-US" altLang="zh-CN" sz="2000" dirty="0"/>
              <a:t>DATA2</a:t>
            </a:r>
            <a:r>
              <a:rPr lang="zh-CN" altLang="en-US" sz="2000" dirty="0"/>
              <a:t>开始的</a:t>
            </a:r>
            <a:r>
              <a:rPr lang="en-US" altLang="zh-CN" sz="2000" dirty="0"/>
              <a:t>5</a:t>
            </a:r>
            <a:r>
              <a:rPr lang="zh-CN" altLang="en-US" sz="2000" dirty="0"/>
              <a:t>个单元中。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2D044E-9ECA-4A33-9C2C-24CEFE88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9315A7-EC70-48DC-821F-85108E169C52}" type="slidenum">
              <a:rPr lang="zh-CN" altLang="en-US" smtClean="0"/>
              <a:pPr>
                <a:defRPr/>
              </a:pPr>
              <a:t>70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72F5E1-5B17-450D-AF39-F881A1E7A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94" y="1484784"/>
            <a:ext cx="2786083" cy="470062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C7602D7-1763-40BF-9FC7-5CC4987482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826" y="1484784"/>
            <a:ext cx="2605107" cy="473872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37522296"/>
      </p:ext>
    </p:extLst>
  </p:cSld>
  <p:clrMapOvr>
    <a:masterClrMapping/>
  </p:clrMapOvr>
  <p:transition spd="med">
    <p:blinds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94A7BC-DF7E-4FA8-98C1-3A4B959E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9315A7-EC70-48DC-821F-85108E169C52}" type="slidenum">
              <a:rPr lang="zh-CN" altLang="en-US" smtClean="0"/>
              <a:pPr>
                <a:defRPr/>
              </a:pPr>
              <a:t>71</a:t>
            </a:fld>
            <a:endParaRPr lang="en-US" altLang="zh-CN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BBD0212-98DF-495A-A086-9E52B6407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38" y="260649"/>
            <a:ext cx="8280920" cy="720080"/>
          </a:xfrm>
        </p:spPr>
        <p:txBody>
          <a:bodyPr/>
          <a:lstStyle/>
          <a:p>
            <a:r>
              <a:rPr lang="zh-CN" altLang="en-US" sz="2000" dirty="0"/>
              <a:t>例：把从</a:t>
            </a:r>
            <a:r>
              <a:rPr lang="en-US" altLang="zh-CN" sz="2000" dirty="0"/>
              <a:t>MEM</a:t>
            </a:r>
            <a:r>
              <a:rPr lang="zh-CN" altLang="en-US" sz="2000" dirty="0"/>
              <a:t>单元开始的</a:t>
            </a:r>
            <a:r>
              <a:rPr lang="en-US" altLang="zh-CN" sz="2000" dirty="0"/>
              <a:t>100</a:t>
            </a:r>
            <a:r>
              <a:rPr lang="zh-CN" altLang="en-US" sz="2000" dirty="0"/>
              <a:t>个</a:t>
            </a:r>
            <a:r>
              <a:rPr lang="en-US" altLang="zh-CN" sz="2000" dirty="0"/>
              <a:t>16</a:t>
            </a:r>
            <a:r>
              <a:rPr lang="zh-CN" altLang="en-US" sz="2000" dirty="0"/>
              <a:t>位无符号数按从大到小的顺序排列。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FE549F-584E-4FD9-8CB0-46D89A62D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06" y="1484784"/>
            <a:ext cx="4081492" cy="371001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A794278-EA6F-4611-9B18-BD8D2C3FD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834" y="1472636"/>
            <a:ext cx="3424263" cy="485302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17187155"/>
      </p:ext>
    </p:extLst>
  </p:cSld>
  <p:clrMapOvr>
    <a:masterClrMapping/>
  </p:clrMapOvr>
  <p:transition spd="med">
    <p:blinds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5CC91-98C0-4DF8-AA5F-ED6FA851C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38" y="260649"/>
            <a:ext cx="8568952" cy="720080"/>
          </a:xfrm>
        </p:spPr>
        <p:txBody>
          <a:bodyPr/>
          <a:lstStyle/>
          <a:p>
            <a:r>
              <a:rPr lang="zh-CN" altLang="en-US" sz="2400" dirty="0"/>
              <a:t>例：把</a:t>
            </a:r>
            <a:r>
              <a:rPr lang="en-US" altLang="zh-CN" sz="2400" dirty="0"/>
              <a:t>ASCII</a:t>
            </a:r>
            <a:r>
              <a:rPr lang="zh-CN" altLang="en-US" sz="2400" dirty="0"/>
              <a:t>码形式表示的数转换成二进制码。</a:t>
            </a:r>
            <a:r>
              <a:rPr lang="en-US" altLang="zh-CN" sz="2400" dirty="0"/>
              <a:t>ASCII</a:t>
            </a:r>
            <a:r>
              <a:rPr lang="zh-CN" altLang="en-US" sz="2400" dirty="0"/>
              <a:t>码存放在以</a:t>
            </a:r>
            <a:r>
              <a:rPr lang="en-US" altLang="zh-CN" sz="2400" dirty="0"/>
              <a:t>MASC</a:t>
            </a:r>
            <a:r>
              <a:rPr lang="zh-CN" altLang="en-US" sz="2400" dirty="0"/>
              <a:t>为首地址的内存单元中，转换结果放</a:t>
            </a:r>
            <a:r>
              <a:rPr lang="en-US" altLang="zh-CN" sz="2400" dirty="0"/>
              <a:t>MBIN</a:t>
            </a: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00CA70-0241-40A5-9388-36AF2549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9315A7-EC70-48DC-821F-85108E169C52}" type="slidenum">
              <a:rPr lang="zh-CN" altLang="en-US" smtClean="0"/>
              <a:pPr>
                <a:defRPr/>
              </a:pPr>
              <a:t>72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B9FE37-6A92-442A-A7F4-C1385DA16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434" y="3214980"/>
            <a:ext cx="2909909" cy="356713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6ECCA70-6BFB-48ED-9A67-92FAD2E1F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053" y="1118309"/>
            <a:ext cx="2833708" cy="566265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1DCE542-E1CB-4A0E-A23B-D3D6AB90B99A}"/>
              </a:ext>
            </a:extLst>
          </p:cNvPr>
          <p:cNvSpPr txBox="1"/>
          <p:nvPr/>
        </p:nvSpPr>
        <p:spPr>
          <a:xfrm>
            <a:off x="252314" y="1189913"/>
            <a:ext cx="52565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’0’~’9’</a:t>
            </a:r>
            <a:r>
              <a:rPr lang="zh-CN" altLang="en-US" dirty="0"/>
              <a:t>的</a:t>
            </a:r>
            <a:r>
              <a:rPr lang="en-US" altLang="zh-CN" dirty="0"/>
              <a:t>ASCII</a:t>
            </a:r>
            <a:r>
              <a:rPr lang="zh-CN" altLang="en-US" dirty="0"/>
              <a:t>码为</a:t>
            </a:r>
            <a:r>
              <a:rPr lang="en-US" altLang="zh-CN" dirty="0"/>
              <a:t>30H~39H</a:t>
            </a:r>
            <a:r>
              <a:rPr lang="zh-CN" altLang="en-US" dirty="0"/>
              <a:t>，减去</a:t>
            </a:r>
            <a:r>
              <a:rPr lang="en-US" altLang="zh-CN" dirty="0"/>
              <a:t>30H</a:t>
            </a:r>
            <a:r>
              <a:rPr lang="zh-CN" altLang="en-US" dirty="0"/>
              <a:t>得到二进制值；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’A’~’F’</a:t>
            </a:r>
            <a:r>
              <a:rPr lang="zh-CN" altLang="en-US" dirty="0"/>
              <a:t>的</a:t>
            </a:r>
            <a:r>
              <a:rPr lang="en-US" altLang="zh-CN" dirty="0"/>
              <a:t>ASCII</a:t>
            </a:r>
            <a:r>
              <a:rPr lang="zh-CN" altLang="en-US" dirty="0"/>
              <a:t>码为</a:t>
            </a:r>
            <a:r>
              <a:rPr lang="en-US" altLang="zh-CN" dirty="0"/>
              <a:t>41H~46H</a:t>
            </a:r>
            <a:r>
              <a:rPr lang="zh-CN" altLang="en-US" dirty="0"/>
              <a:t>，减去</a:t>
            </a:r>
            <a:r>
              <a:rPr lang="en-US" altLang="zh-CN" dirty="0"/>
              <a:t>37H</a:t>
            </a:r>
            <a:r>
              <a:rPr lang="zh-CN" altLang="en-US" dirty="0"/>
              <a:t>得到二进制值；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0779394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24B6A-A711-49A7-BD43-2FD91FC8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38" y="260649"/>
            <a:ext cx="8424936" cy="720080"/>
          </a:xfrm>
        </p:spPr>
        <p:txBody>
          <a:bodyPr/>
          <a:lstStyle/>
          <a:p>
            <a:r>
              <a:rPr lang="zh-CN" altLang="en-US" sz="2400" dirty="0"/>
              <a:t>例：把存放在</a:t>
            </a:r>
            <a:r>
              <a:rPr lang="en-US" altLang="zh-CN" sz="2400" dirty="0"/>
              <a:t>BUFF</a:t>
            </a:r>
            <a:r>
              <a:rPr lang="zh-CN" altLang="en-US" sz="2400" dirty="0"/>
              <a:t>中</a:t>
            </a:r>
            <a:r>
              <a:rPr lang="en-US" altLang="zh-CN" sz="2400" dirty="0"/>
              <a:t>16</a:t>
            </a:r>
            <a:r>
              <a:rPr lang="zh-CN" altLang="en-US" sz="2400" dirty="0"/>
              <a:t>位二进制数转换为</a:t>
            </a:r>
            <a:r>
              <a:rPr lang="en-US" altLang="zh-CN" sz="2400" dirty="0"/>
              <a:t>ASCII</a:t>
            </a:r>
            <a:r>
              <a:rPr lang="zh-CN" altLang="en-US" sz="2400" dirty="0"/>
              <a:t>码表示的等值数字字符串，如</a:t>
            </a:r>
            <a:r>
              <a:rPr lang="en-US" altLang="zh-CN" sz="2400" dirty="0"/>
              <a:t>FFFFH</a:t>
            </a:r>
            <a:r>
              <a:rPr lang="zh-CN" altLang="en-US" sz="2400" dirty="0"/>
              <a:t>转换成</a:t>
            </a:r>
            <a:r>
              <a:rPr lang="en-US" altLang="zh-CN" sz="2400" dirty="0"/>
              <a:t>65535</a:t>
            </a: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16A17A-44DC-404E-ADEE-4D0382DA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9315A7-EC70-48DC-821F-85108E169C52}" type="slidenum">
              <a:rPr lang="zh-CN" altLang="en-US" smtClean="0"/>
              <a:pPr>
                <a:defRPr/>
              </a:pPr>
              <a:t>73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F92C7B-BFC4-42BF-AB54-36DA60067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78" y="1596031"/>
            <a:ext cx="3261667" cy="384079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908A5D3-DC8C-4C4B-861D-DA6958AE1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818" y="1596031"/>
            <a:ext cx="2857374" cy="36004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51505100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99050-8B5E-43B3-8B64-CE6F682CC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例：两个多字节二进制求和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DD87A-4170-4603-B41B-2C9359AA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9315A7-EC70-48DC-821F-85108E169C52}" type="slidenum">
              <a:rPr lang="zh-CN" altLang="en-US" smtClean="0"/>
              <a:pPr>
                <a:defRPr/>
              </a:pPr>
              <a:t>74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0E4839-5964-48CA-95E2-FC1E9B817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1" y="2922564"/>
            <a:ext cx="4342197" cy="4032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72796E2-74FE-4E74-83D6-6E3213EDA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6" y="3458146"/>
            <a:ext cx="4176464" cy="26351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E75C83B-2EEA-4440-BE61-32AB7324F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218" y="1204369"/>
            <a:ext cx="4618511" cy="272859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871822895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8DCAC-E3E6-418F-9F27-93CD8427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子程序设计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14AC90-7CD9-478B-9B02-839BCB61D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9315A7-EC70-48DC-821F-85108E169C52}" type="slidenum">
              <a:rPr lang="zh-CN" altLang="en-US" smtClean="0"/>
              <a:pPr>
                <a:defRPr/>
              </a:pPr>
              <a:t>75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5CF102-3EB3-4B3E-A963-B0AFD93BA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46" y="1290049"/>
            <a:ext cx="8240785" cy="437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44583"/>
      </p:ext>
    </p:extLst>
  </p:cSld>
  <p:clrMapOvr>
    <a:masterClrMapping/>
  </p:clrMapOvr>
  <p:transition spd="med">
    <p:blinds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1A227A-4AF2-49C9-852A-5F8B8F27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9315A7-EC70-48DC-821F-85108E169C52}" type="slidenum">
              <a:rPr lang="zh-CN" altLang="en-US" smtClean="0"/>
              <a:pPr>
                <a:defRPr/>
              </a:pPr>
              <a:t>76</a:t>
            </a:fld>
            <a:endParaRPr lang="en-US" altLang="zh-CN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82ABB7D-6A77-4537-BA6E-A85EA3D2A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38" y="260649"/>
            <a:ext cx="8280920" cy="720080"/>
          </a:xfrm>
        </p:spPr>
        <p:txBody>
          <a:bodyPr/>
          <a:lstStyle/>
          <a:p>
            <a:r>
              <a:rPr lang="zh-CN" altLang="en-US" sz="2800" dirty="0"/>
              <a:t>例：从一个字符串中删去一个字符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3251FA0-F677-41C6-AA40-8057BC104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98" y="991817"/>
            <a:ext cx="3290912" cy="480539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2BAA3CE-719C-40A2-AFD2-95A9BC6B0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504" y="980728"/>
            <a:ext cx="2538431" cy="378621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E6DA70E-0D15-4A93-8441-BEDE1DFE6C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026" y="3394516"/>
            <a:ext cx="2214579" cy="345283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B608C90-2655-49B3-AFAF-B8CD022788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229" y="44624"/>
            <a:ext cx="2843233" cy="355761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1848511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1AFF0-415C-4D01-BF45-C4D748235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38" y="260649"/>
            <a:ext cx="8352928" cy="720080"/>
          </a:xfrm>
        </p:spPr>
        <p:txBody>
          <a:bodyPr/>
          <a:lstStyle/>
          <a:p>
            <a:r>
              <a:rPr lang="zh-CN" altLang="en-US" sz="2400" dirty="0"/>
              <a:t>例：设一个字符串长度不超过</a:t>
            </a:r>
            <a:r>
              <a:rPr lang="en-US" altLang="zh-CN" sz="2400" dirty="0"/>
              <a:t>255</a:t>
            </a:r>
            <a:r>
              <a:rPr lang="zh-CN" altLang="en-US" sz="2400" dirty="0"/>
              <a:t>个字符，试确定该字符串的长度并显示长度值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05093A-5ABC-4250-BBEA-9C3EC895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9315A7-EC70-48DC-821F-85108E169C52}" type="slidenum">
              <a:rPr lang="zh-CN" altLang="en-US" smtClean="0"/>
              <a:pPr>
                <a:defRPr/>
              </a:pPr>
              <a:t>77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2D8364-6CC0-4613-AE59-C9D63F35C1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54" y="1135135"/>
            <a:ext cx="3262736" cy="566124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8C81AE2-EFAC-4138-B1C0-0387872E1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284" y="1128785"/>
            <a:ext cx="1785951" cy="5500728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5DDF260-5178-4BA7-93B3-FA48B27C4C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183" y="1128785"/>
            <a:ext cx="2005027" cy="310993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751361123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本章注意点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3460" y="1196752"/>
            <a:ext cx="7773750" cy="3816424"/>
          </a:xfrm>
        </p:spPr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zh-CN" altLang="en-US" sz="2400" dirty="0"/>
              <a:t>完整的汇编语言源程序结构</a:t>
            </a:r>
          </a:p>
          <a:p>
            <a:pPr lvl="1" eaLnBrk="1" hangingPunct="1">
              <a:spcAft>
                <a:spcPts val="0"/>
              </a:spcAft>
            </a:pPr>
            <a:r>
              <a:rPr lang="zh-CN" altLang="en-US" sz="2000" dirty="0"/>
              <a:t>定义逻辑段，说明段的含义，初始化段寄存器</a:t>
            </a:r>
          </a:p>
          <a:p>
            <a:pPr eaLnBrk="1" hangingPunct="1">
              <a:spcAft>
                <a:spcPts val="0"/>
              </a:spcAft>
            </a:pPr>
            <a:r>
              <a:rPr lang="zh-CN" altLang="en-US" sz="2400" dirty="0"/>
              <a:t>伪指令</a:t>
            </a:r>
          </a:p>
          <a:p>
            <a:pPr lvl="1" eaLnBrk="1" hangingPunct="1">
              <a:spcAft>
                <a:spcPts val="0"/>
              </a:spcAft>
            </a:pPr>
            <a:r>
              <a:rPr lang="zh-CN" altLang="en-US" sz="2000" dirty="0"/>
              <a:t>数据定义方式</a:t>
            </a:r>
          </a:p>
          <a:p>
            <a:pPr eaLnBrk="1" hangingPunct="1">
              <a:spcAft>
                <a:spcPts val="0"/>
              </a:spcAft>
            </a:pPr>
            <a:r>
              <a:rPr lang="zh-CN" altLang="en-US" sz="2400" dirty="0"/>
              <a:t>字符及字符串的输入和显示输出</a:t>
            </a:r>
          </a:p>
          <a:p>
            <a:pPr lvl="1" eaLnBrk="1" hangingPunct="1">
              <a:spcAft>
                <a:spcPts val="0"/>
              </a:spcAft>
            </a:pPr>
            <a:r>
              <a:rPr lang="zh-CN" altLang="en-US" sz="2000" dirty="0"/>
              <a:t>字符输入缓冲区的定义，输出字符串的定义</a:t>
            </a:r>
          </a:p>
          <a:p>
            <a:pPr eaLnBrk="1" hangingPunct="1">
              <a:spcAft>
                <a:spcPts val="0"/>
              </a:spcAft>
            </a:pPr>
            <a:r>
              <a:rPr lang="zh-CN" altLang="en-US" sz="2400" dirty="0"/>
              <a:t>源程序的编写</a:t>
            </a:r>
          </a:p>
          <a:p>
            <a:pPr lvl="1" eaLnBrk="1" hangingPunct="1">
              <a:spcAft>
                <a:spcPts val="0"/>
              </a:spcAft>
            </a:pPr>
            <a:r>
              <a:rPr lang="zh-CN" altLang="en-US" sz="2000" dirty="0"/>
              <a:t>几种结构（顺序、循环、分支等）</a:t>
            </a:r>
          </a:p>
        </p:txBody>
      </p:sp>
      <p:sp>
        <p:nvSpPr>
          <p:cNvPr id="8" name="WordArt 4"/>
          <p:cNvSpPr>
            <a:spLocks noChangeArrowheads="1" noChangeShapeType="1" noTextEdit="1"/>
          </p:cNvSpPr>
          <p:nvPr/>
        </p:nvSpPr>
        <p:spPr bwMode="auto">
          <a:xfrm>
            <a:off x="8173194" y="6048448"/>
            <a:ext cx="791294" cy="764928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8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谢谢！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790" y="188642"/>
            <a:ext cx="7670865" cy="838423"/>
          </a:xfrm>
        </p:spPr>
        <p:txBody>
          <a:bodyPr/>
          <a:lstStyle/>
          <a:p>
            <a:r>
              <a:rPr lang="zh-CN" altLang="en-US" dirty="0"/>
              <a:t>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688" y="1513658"/>
            <a:ext cx="5905681" cy="4435623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zh-CN" altLang="en-US" sz="2600" dirty="0">
                <a:latin typeface="宋体" pitchFamily="2" charset="-122"/>
              </a:rPr>
              <a:t>变量：</a:t>
            </a:r>
            <a:endParaRPr lang="en-US" altLang="zh-CN" sz="2600" dirty="0">
              <a:latin typeface="宋体" pitchFamily="2" charset="-122"/>
            </a:endParaRP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latin typeface="宋体" pitchFamily="2" charset="-122"/>
              </a:rPr>
              <a:t>是存储器中某个数据区的名字；</a:t>
            </a:r>
            <a:endParaRPr lang="en-US" altLang="zh-CN" sz="2200" dirty="0">
              <a:latin typeface="宋体" pitchFamily="2" charset="-122"/>
            </a:endParaRP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latin typeface="宋体" pitchFamily="2" charset="-122"/>
              </a:rPr>
              <a:t>代表内存中的一个数据区，数据区大小可以指定；</a:t>
            </a:r>
            <a:endParaRPr lang="en-US" altLang="zh-CN" sz="2200" dirty="0">
              <a:latin typeface="宋体" pitchFamily="2" charset="-122"/>
            </a:endParaRP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latin typeface="宋体" pitchFamily="2" charset="-122"/>
              </a:rPr>
              <a:t>在指令中表示存储器操作数，属于直接寻址方式。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sz="2600" dirty="0">
                <a:latin typeface="宋体" pitchFamily="2" charset="-122"/>
              </a:rPr>
              <a:t>变量的属性：</a:t>
            </a:r>
          </a:p>
          <a:p>
            <a:pPr lvl="1">
              <a:spcBef>
                <a:spcPts val="0"/>
              </a:spcBef>
            </a:pPr>
            <a:r>
              <a:rPr lang="zh-CN" altLang="en-US" sz="2200" dirty="0"/>
              <a:t>段值</a:t>
            </a:r>
            <a:endParaRPr lang="en-US" altLang="zh-CN" sz="2200" dirty="0"/>
          </a:p>
          <a:p>
            <a:pPr lvl="1"/>
            <a:r>
              <a:rPr lang="zh-CN" altLang="en-US" sz="2200" dirty="0"/>
              <a:t>偏移地址</a:t>
            </a:r>
            <a:endParaRPr lang="en-US" altLang="zh-CN" sz="2200" dirty="0"/>
          </a:p>
          <a:p>
            <a:pPr lvl="1"/>
            <a:r>
              <a:rPr lang="zh-CN" altLang="en-US" sz="2200" dirty="0"/>
              <a:t>类型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545160" y="6356176"/>
            <a:ext cx="492906" cy="457200"/>
          </a:xfrm>
        </p:spPr>
        <p:txBody>
          <a:bodyPr/>
          <a:lstStyle/>
          <a:p>
            <a:pPr>
              <a:defRPr/>
            </a:pPr>
            <a:fld id="{E07A8176-9200-4FAA-9257-DF6C7AF5EBAC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grpSp>
        <p:nvGrpSpPr>
          <p:cNvPr id="33" name="组合 32"/>
          <p:cNvGrpSpPr/>
          <p:nvPr/>
        </p:nvGrpSpPr>
        <p:grpSpPr>
          <a:xfrm>
            <a:off x="6284169" y="1268760"/>
            <a:ext cx="2465815" cy="3240360"/>
            <a:chOff x="6355085" y="2924944"/>
            <a:chExt cx="2465387" cy="3240360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7448872" y="2924944"/>
              <a:ext cx="1371600" cy="3240360"/>
            </a:xfrm>
            <a:prstGeom prst="rect">
              <a:avLst/>
            </a:prstGeom>
            <a:solidFill>
              <a:srgbClr val="33996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7437760" y="3596679"/>
              <a:ext cx="13716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7445697" y="3977679"/>
              <a:ext cx="13716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7445697" y="4358679"/>
              <a:ext cx="13716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7445697" y="4739679"/>
              <a:ext cx="13716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6355085" y="3599854"/>
              <a:ext cx="1046162" cy="400110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lg" len="lg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</a:rPr>
                <a:t>DATA1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7839397" y="3556992"/>
              <a:ext cx="776287" cy="461665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lg" len="lg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bg1"/>
                  </a:solidFill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7837810" y="3950692"/>
              <a:ext cx="631825" cy="461665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lg" len="lg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bg1"/>
                  </a:solidFill>
                  <a:latin typeface="Times New Roman" pitchFamily="18" charset="0"/>
                </a:rPr>
                <a:t>22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7821935" y="4331692"/>
              <a:ext cx="631825" cy="461665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lg" len="lg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bg1"/>
                  </a:solidFill>
                  <a:latin typeface="Times New Roman" pitchFamily="18" charset="0"/>
                </a:rPr>
                <a:t>33</a:t>
              </a: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7823522" y="4699992"/>
              <a:ext cx="763587" cy="461665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lg" len="lg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bg1"/>
                  </a:solidFill>
                  <a:latin typeface="Times New Roman" pitchFamily="18" charset="0"/>
                </a:rPr>
                <a:t>44</a:t>
              </a:r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>
              <a:off x="7440597" y="5108630"/>
              <a:ext cx="13716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" name="Line 4"/>
          <p:cNvSpPr>
            <a:spLocks noChangeShapeType="1"/>
          </p:cNvSpPr>
          <p:nvPr/>
        </p:nvSpPr>
        <p:spPr bwMode="auto">
          <a:xfrm>
            <a:off x="2241173" y="5199300"/>
            <a:ext cx="609706" cy="0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2829063" y="4983859"/>
            <a:ext cx="4681333" cy="430887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10000"/>
              </a:spcBef>
              <a:defRPr/>
            </a:pPr>
            <a:r>
              <a:rPr kumimoji="1" lang="zh-CN" altLang="en-US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变量所指单元所在逻辑段的段地址</a:t>
            </a:r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3348570" y="5518395"/>
            <a:ext cx="4465147" cy="430887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10000"/>
              </a:spcBef>
              <a:defRPr/>
            </a:pPr>
            <a:r>
              <a:rPr kumimoji="1" lang="zh-CN" altLang="en-US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变量所指单元在段内的偏移地址</a:t>
            </a:r>
          </a:p>
        </p:txBody>
      </p:sp>
      <p:sp>
        <p:nvSpPr>
          <p:cNvPr id="37" name="Line 4"/>
          <p:cNvSpPr>
            <a:spLocks noChangeShapeType="1"/>
          </p:cNvSpPr>
          <p:nvPr/>
        </p:nvSpPr>
        <p:spPr bwMode="auto">
          <a:xfrm>
            <a:off x="2805911" y="5733838"/>
            <a:ext cx="609706" cy="581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41" name="直接箭头连接符 40"/>
          <p:cNvCxnSpPr/>
          <p:nvPr/>
        </p:nvCxnSpPr>
        <p:spPr bwMode="auto">
          <a:xfrm flipV="1">
            <a:off x="5334068" y="2177479"/>
            <a:ext cx="864246" cy="144016"/>
          </a:xfrm>
          <a:prstGeom prst="straightConnector1">
            <a:avLst/>
          </a:prstGeom>
          <a:solidFill>
            <a:schemeClr val="accent1"/>
          </a:solidFill>
          <a:ln w="9525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3348446" y="6022451"/>
            <a:ext cx="5741509" cy="430887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10000"/>
              </a:spcBef>
              <a:defRPr/>
            </a:pPr>
            <a:r>
              <a:rPr kumimoji="1" lang="zh-CN" altLang="en-US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一个变量元素的字长（</a:t>
            </a:r>
            <a:r>
              <a:rPr kumimoji="1" lang="en-US" altLang="zh-CN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Byte</a:t>
            </a:r>
            <a:r>
              <a:rPr kumimoji="1" lang="zh-CN" altLang="en-US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，</a:t>
            </a:r>
            <a:r>
              <a:rPr kumimoji="1" lang="en-US" altLang="zh-CN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WORD,……</a:t>
            </a:r>
            <a:r>
              <a:rPr kumimoji="1" lang="zh-CN" altLang="en-US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）</a:t>
            </a:r>
          </a:p>
        </p:txBody>
      </p:sp>
      <p:sp>
        <p:nvSpPr>
          <p:cNvPr id="25" name="Line 4"/>
          <p:cNvSpPr>
            <a:spLocks noChangeShapeType="1"/>
          </p:cNvSpPr>
          <p:nvPr/>
        </p:nvSpPr>
        <p:spPr bwMode="auto">
          <a:xfrm>
            <a:off x="2340158" y="6237894"/>
            <a:ext cx="1063921" cy="581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614646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790" y="188642"/>
            <a:ext cx="7670865" cy="838423"/>
          </a:xfrm>
        </p:spPr>
        <p:txBody>
          <a:bodyPr/>
          <a:lstStyle/>
          <a:p>
            <a:r>
              <a:rPr lang="zh-CN" altLang="en-US" dirty="0"/>
              <a:t>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688" y="1513658"/>
            <a:ext cx="7993562" cy="4435623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600"/>
              </a:spcAft>
            </a:pPr>
            <a:r>
              <a:rPr lang="zh-CN" altLang="en-US" sz="2600" dirty="0">
                <a:latin typeface="宋体" pitchFamily="2" charset="-122"/>
              </a:rPr>
              <a:t>注意事项：</a:t>
            </a:r>
            <a:endParaRPr lang="en-US" altLang="zh-CN" sz="2600" dirty="0">
              <a:latin typeface="宋体" pitchFamily="2" charset="-122"/>
            </a:endParaRP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latin typeface="宋体" pitchFamily="2" charset="-122"/>
              </a:rPr>
              <a:t>变量名由字母开头，长度不超过</a:t>
            </a:r>
            <a:r>
              <a:rPr lang="en-US" altLang="zh-CN" sz="2200" dirty="0">
                <a:latin typeface="宋体" pitchFamily="2" charset="-122"/>
              </a:rPr>
              <a:t>31</a:t>
            </a:r>
            <a:r>
              <a:rPr lang="zh-CN" altLang="en-US" sz="2200" dirty="0">
                <a:latin typeface="宋体" pitchFamily="2" charset="-122"/>
              </a:rPr>
              <a:t>个字符；</a:t>
            </a:r>
            <a:endParaRPr lang="en-US" altLang="zh-CN" sz="2200" dirty="0">
              <a:latin typeface="宋体" pitchFamily="2" charset="-122"/>
            </a:endParaRP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latin typeface="宋体" pitchFamily="2" charset="-122"/>
              </a:rPr>
              <a:t>变量类型与指令的要求必须相符：</a:t>
            </a:r>
            <a:endParaRPr lang="en-US" altLang="zh-CN" sz="2200" dirty="0">
              <a:latin typeface="宋体" pitchFamily="2" charset="-122"/>
            </a:endParaRPr>
          </a:p>
          <a:p>
            <a:pPr lvl="2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zh-CN" dirty="0">
                <a:latin typeface="宋体" pitchFamily="2" charset="-122"/>
              </a:rPr>
              <a:t>MOV AX</a:t>
            </a:r>
            <a:r>
              <a:rPr lang="zh-CN" altLang="en-US" dirty="0">
                <a:latin typeface="宋体" pitchFamily="2" charset="-122"/>
              </a:rPr>
              <a:t>，</a:t>
            </a:r>
            <a:r>
              <a:rPr lang="en-US" altLang="zh-CN" dirty="0">
                <a:latin typeface="宋体" pitchFamily="2" charset="-122"/>
              </a:rPr>
              <a:t>VAR1		</a:t>
            </a:r>
            <a:r>
              <a:rPr lang="zh-CN" altLang="en-US" dirty="0">
                <a:latin typeface="宋体" pitchFamily="2" charset="-122"/>
              </a:rPr>
              <a:t>；要求</a:t>
            </a:r>
            <a:r>
              <a:rPr lang="en-US" altLang="zh-CN" dirty="0">
                <a:latin typeface="宋体" pitchFamily="2" charset="-122"/>
              </a:rPr>
              <a:t>VAR1</a:t>
            </a:r>
            <a:r>
              <a:rPr lang="zh-CN" altLang="en-US" dirty="0">
                <a:latin typeface="宋体" pitchFamily="2" charset="-122"/>
              </a:rPr>
              <a:t>必须定义为</a:t>
            </a:r>
            <a:r>
              <a:rPr lang="en-US" altLang="zh-CN" dirty="0">
                <a:latin typeface="宋体" pitchFamily="2" charset="-122"/>
              </a:rPr>
              <a:t>WORD</a:t>
            </a:r>
            <a:r>
              <a:rPr lang="zh-CN" altLang="en-US" dirty="0">
                <a:latin typeface="宋体" pitchFamily="2" charset="-122"/>
              </a:rPr>
              <a:t>类型</a:t>
            </a:r>
            <a:endParaRPr lang="en-US" altLang="zh-CN" dirty="0">
              <a:latin typeface="宋体" pitchFamily="2" charset="-122"/>
            </a:endParaRPr>
          </a:p>
          <a:p>
            <a:pPr lvl="2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zh-CN" dirty="0">
                <a:latin typeface="宋体" pitchFamily="2" charset="-122"/>
              </a:rPr>
              <a:t>MOV BL</a:t>
            </a:r>
            <a:r>
              <a:rPr lang="zh-CN" altLang="en-US" dirty="0">
                <a:latin typeface="宋体" pitchFamily="2" charset="-122"/>
              </a:rPr>
              <a:t>，</a:t>
            </a:r>
            <a:r>
              <a:rPr lang="en-US" altLang="zh-CN" dirty="0">
                <a:latin typeface="宋体" pitchFamily="2" charset="-122"/>
              </a:rPr>
              <a:t>VAR2		</a:t>
            </a:r>
            <a:r>
              <a:rPr lang="zh-CN" altLang="en-US" dirty="0">
                <a:latin typeface="宋体" pitchFamily="2" charset="-122"/>
              </a:rPr>
              <a:t>；要求</a:t>
            </a:r>
            <a:r>
              <a:rPr lang="en-US" altLang="zh-CN" dirty="0">
                <a:latin typeface="宋体" pitchFamily="2" charset="-122"/>
              </a:rPr>
              <a:t>VAR2</a:t>
            </a:r>
            <a:r>
              <a:rPr lang="zh-CN" altLang="en-US" dirty="0">
                <a:latin typeface="宋体" pitchFamily="2" charset="-122"/>
              </a:rPr>
              <a:t>必须定义为</a:t>
            </a:r>
            <a:r>
              <a:rPr lang="en-US" altLang="zh-CN" dirty="0">
                <a:latin typeface="宋体" pitchFamily="2" charset="-122"/>
              </a:rPr>
              <a:t>BYTE</a:t>
            </a:r>
            <a:r>
              <a:rPr lang="zh-CN" altLang="en-US" dirty="0">
                <a:latin typeface="宋体" pitchFamily="2" charset="-122"/>
              </a:rPr>
              <a:t>类型</a:t>
            </a:r>
            <a:endParaRPr lang="en-US" altLang="zh-CN" dirty="0">
              <a:latin typeface="宋体" pitchFamily="2" charset="-122"/>
            </a:endParaRPr>
          </a:p>
          <a:p>
            <a:pPr lvl="1" eaLnBrk="1" hangingPunct="1">
              <a:spcBef>
                <a:spcPts val="0"/>
              </a:spcBef>
              <a:spcAft>
                <a:spcPts val="600"/>
              </a:spcAft>
            </a:pPr>
            <a:r>
              <a:rPr lang="zh-CN" altLang="en-US" sz="2200" dirty="0">
                <a:latin typeface="宋体" pitchFamily="2" charset="-122"/>
              </a:rPr>
              <a:t>定义变量时，变量名对应的是数据区的首地址</a:t>
            </a:r>
            <a:endParaRPr lang="en-US" altLang="zh-CN" sz="2200" dirty="0">
              <a:latin typeface="宋体" pitchFamily="2" charset="-122"/>
            </a:endParaRPr>
          </a:p>
          <a:p>
            <a:pPr lvl="2" eaLnBrk="1" hangingPunct="1">
              <a:spcBef>
                <a:spcPts val="0"/>
              </a:spcBef>
              <a:spcAft>
                <a:spcPts val="600"/>
              </a:spcAft>
            </a:pPr>
            <a:r>
              <a:rPr lang="en-US" altLang="zh-CN" dirty="0"/>
              <a:t>NUM DB 11H</a:t>
            </a:r>
            <a:r>
              <a:rPr lang="zh-CN" altLang="en-US" dirty="0"/>
              <a:t>，</a:t>
            </a:r>
            <a:r>
              <a:rPr lang="en-US" altLang="zh-CN" dirty="0"/>
              <a:t>22H</a:t>
            </a:r>
            <a:r>
              <a:rPr lang="zh-CN" altLang="en-US" dirty="0"/>
              <a:t>，</a:t>
            </a:r>
            <a:r>
              <a:rPr lang="en-US" altLang="zh-CN" dirty="0"/>
              <a:t>33H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545160" y="6356176"/>
            <a:ext cx="492906" cy="457200"/>
          </a:xfrm>
        </p:spPr>
        <p:txBody>
          <a:bodyPr/>
          <a:lstStyle/>
          <a:p>
            <a:pPr>
              <a:defRPr/>
            </a:pPr>
            <a:fld id="{E07A8176-9200-4FAA-9257-DF6C7AF5EBAC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5815704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257"/>
  <p:tag name="HOTSPOTTYPE" val="DefinedInNavigator"/>
  <p:tag name="DEFINEDINNAVIGATOR" val="True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sq" cmpd="sng" algn="ctr">
          <a:solidFill>
            <a:srgbClr val="FF6600"/>
          </a:solidFill>
          <a:prstDash val="solid"/>
          <a:round/>
          <a:headEnd type="none" w="sm" len="sm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sq" cmpd="sng" algn="ctr">
          <a:solidFill>
            <a:srgbClr val="FF6600"/>
          </a:solidFill>
          <a:prstDash val="solid"/>
          <a:round/>
          <a:headEnd type="none" w="sm" len="sm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23689</TotalTime>
  <Words>3845</Words>
  <Application>Microsoft Office PowerPoint</Application>
  <PresentationFormat>自定义</PresentationFormat>
  <Paragraphs>859</Paragraphs>
  <Slides>78</Slides>
  <Notes>44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94" baseType="lpstr">
      <vt:lpstr>Gungsuh</vt:lpstr>
      <vt:lpstr>方正舒体</vt:lpstr>
      <vt:lpstr>黑体</vt:lpstr>
      <vt:lpstr>华文楷体</vt:lpstr>
      <vt:lpstr>华文行楷</vt:lpstr>
      <vt:lpstr>华文中宋</vt:lpstr>
      <vt:lpstr>楷体_GB2312</vt:lpstr>
      <vt:lpstr>隶书</vt:lpstr>
      <vt:lpstr>宋体</vt:lpstr>
      <vt:lpstr>微软雅黑</vt:lpstr>
      <vt:lpstr>Arial</vt:lpstr>
      <vt:lpstr>Tahoma</vt:lpstr>
      <vt:lpstr>Times New Roman</vt:lpstr>
      <vt:lpstr>Wingdings</vt:lpstr>
      <vt:lpstr>Blends</vt:lpstr>
      <vt:lpstr>剪辑</vt:lpstr>
      <vt:lpstr>第4章 汇编语言程序设计</vt:lpstr>
      <vt:lpstr>主要内容</vt:lpstr>
      <vt:lpstr>1. 汇编语言源程序与汇编程序</vt:lpstr>
      <vt:lpstr>2. 汇编语言语句类型</vt:lpstr>
      <vt:lpstr>4. 操作数</vt:lpstr>
      <vt:lpstr>常 量</vt:lpstr>
      <vt:lpstr>标号：</vt:lpstr>
      <vt:lpstr>变量</vt:lpstr>
      <vt:lpstr>变量</vt:lpstr>
      <vt:lpstr>运算符</vt:lpstr>
      <vt:lpstr>运算符</vt:lpstr>
      <vt:lpstr>运算符</vt:lpstr>
      <vt:lpstr>运算符</vt:lpstr>
      <vt:lpstr>运算符</vt:lpstr>
      <vt:lpstr>主要内容</vt:lpstr>
      <vt:lpstr>伪指令</vt:lpstr>
      <vt:lpstr>1. 数据定义伪指令</vt:lpstr>
      <vt:lpstr>1. 数据定义伪指令</vt:lpstr>
      <vt:lpstr>1. 数据定义伪指令</vt:lpstr>
      <vt:lpstr>例:</vt:lpstr>
      <vt:lpstr>DUP重复操作符，？</vt:lpstr>
      <vt:lpstr>数据定义伪指令小结</vt:lpstr>
      <vt:lpstr>数据定义伪指令伪指令例</vt:lpstr>
      <vt:lpstr>2. 符号定义伪指令</vt:lpstr>
      <vt:lpstr>3. 段定义伪指令</vt:lpstr>
      <vt:lpstr>3. 段定义伪指令</vt:lpstr>
      <vt:lpstr>3. 段定义伪指令</vt:lpstr>
      <vt:lpstr>3. 段定义伪指令</vt:lpstr>
      <vt:lpstr>PowerPoint 演示文稿</vt:lpstr>
      <vt:lpstr>段定义伪指令例</vt:lpstr>
      <vt:lpstr>4. 设定段寄存器伪指令</vt:lpstr>
      <vt:lpstr>5. 过程定义伪指令</vt:lpstr>
      <vt:lpstr>5. 结束伪指令</vt:lpstr>
      <vt:lpstr>汇编语言源程序结构</vt:lpstr>
      <vt:lpstr>一个完整源程序结构例</vt:lpstr>
      <vt:lpstr>一个完整源程序结构例</vt:lpstr>
      <vt:lpstr>6. 过程定义伪指令</vt:lpstr>
      <vt:lpstr>过程定义及调用例</vt:lpstr>
      <vt:lpstr>源程序中总是使用符号来表示地址</vt:lpstr>
      <vt:lpstr>7. 宏命令伪指令</vt:lpstr>
      <vt:lpstr>8. ORG伪指令</vt:lpstr>
      <vt:lpstr>需要强调的问题</vt:lpstr>
      <vt:lpstr>主要内容</vt:lpstr>
      <vt:lpstr>BIOS功能调用，DOS功能调用</vt:lpstr>
      <vt:lpstr>DOS/BIOS功能调用的说明</vt:lpstr>
      <vt:lpstr>DOS/BIOS功能调用的说明</vt:lpstr>
      <vt:lpstr>DOS/BIOS调用的基本步骤</vt:lpstr>
      <vt:lpstr>1. 单字符输入</vt:lpstr>
      <vt:lpstr>2. 字符串输入</vt:lpstr>
      <vt:lpstr>定义字符缓冲区</vt:lpstr>
      <vt:lpstr>输入字符串程序段</vt:lpstr>
      <vt:lpstr>PowerPoint 演示文稿</vt:lpstr>
      <vt:lpstr>3. 单字符显示输出</vt:lpstr>
      <vt:lpstr>3. 单字符显示输出</vt:lpstr>
      <vt:lpstr>4. 字符串输出显示</vt:lpstr>
      <vt:lpstr>字符串输出显示例</vt:lpstr>
      <vt:lpstr>5. 返回操作系统（DOS）功能</vt:lpstr>
      <vt:lpstr>5. 返回操作系统（DOS）功能</vt:lpstr>
      <vt:lpstr>BIOS功能调用</vt:lpstr>
      <vt:lpstr>键盘状态检验</vt:lpstr>
      <vt:lpstr>例：在屏幕上显示信息，当有任意键按下时退出</vt:lpstr>
      <vt:lpstr>键盘状态检验</vt:lpstr>
      <vt:lpstr>DOS和BIOS功能调用小结</vt:lpstr>
      <vt:lpstr>主要内容</vt:lpstr>
      <vt:lpstr>汇编语言程序控制结构的设计步骤：</vt:lpstr>
      <vt:lpstr>汇编语言程序控制结构的设计</vt:lpstr>
      <vt:lpstr>编写 S=86H X 34H - 21H 的程序</vt:lpstr>
      <vt:lpstr>例：内存自TABLE开始的连续16个单元中存放着0-15的平方值，查表求DATA中任意数的平方，将结果放RESULT中。</vt:lpstr>
      <vt:lpstr>例：将数据区中以BUFFER为首的100个字节单元清零</vt:lpstr>
      <vt:lpstr>例：在当前数据段中DATA1开始的顺序80个单元中，存放着80位同学的成绩（0~100）。编写程序统计各成绩段人数，结果放到同一数据段的DATA2开始的5个单元中。</vt:lpstr>
      <vt:lpstr>例：把从MEM单元开始的100个16位无符号数按从大到小的顺序排列。</vt:lpstr>
      <vt:lpstr>例：把ASCII码形式表示的数转换成二进制码。ASCII码存放在以MASC为首地址的内存单元中，转换结果放MBIN</vt:lpstr>
      <vt:lpstr>例：把存放在BUFF中16位二进制数转换为ASCII码表示的等值数字字符串，如FFFFH转换成65535</vt:lpstr>
      <vt:lpstr>例：两个多字节二进制求和</vt:lpstr>
      <vt:lpstr>子程序设计</vt:lpstr>
      <vt:lpstr>例：从一个字符串中删去一个字符</vt:lpstr>
      <vt:lpstr>例：设一个字符串长度不超过255个字符，试确定该字符串的长度并显示长度值</vt:lpstr>
      <vt:lpstr>本章注意点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微机原理与接口技术</dc:title>
  <dc:creator>cf08</dc:creator>
  <cp:lastModifiedBy>dell</cp:lastModifiedBy>
  <cp:revision>319</cp:revision>
  <cp:lastPrinted>1995-12-08T18:33:06Z</cp:lastPrinted>
  <dcterms:created xsi:type="dcterms:W3CDTF">2002-02-20T04:24:10Z</dcterms:created>
  <dcterms:modified xsi:type="dcterms:W3CDTF">2025-04-26T15:50:42Z</dcterms:modified>
</cp:coreProperties>
</file>