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98"/>
  </p:notesMasterIdLst>
  <p:handoutMasterIdLst>
    <p:handoutMasterId r:id="rId99"/>
  </p:handoutMasterIdLst>
  <p:sldIdLst>
    <p:sldId id="256" r:id="rId2"/>
    <p:sldId id="327" r:id="rId3"/>
    <p:sldId id="527" r:id="rId4"/>
    <p:sldId id="261" r:id="rId5"/>
    <p:sldId id="570" r:id="rId6"/>
    <p:sldId id="263" r:id="rId7"/>
    <p:sldId id="469" r:id="rId8"/>
    <p:sldId id="568" r:id="rId9"/>
    <p:sldId id="569" r:id="rId10"/>
    <p:sldId id="571" r:id="rId11"/>
    <p:sldId id="572" r:id="rId12"/>
    <p:sldId id="573" r:id="rId13"/>
    <p:sldId id="407" r:id="rId14"/>
    <p:sldId id="480" r:id="rId15"/>
    <p:sldId id="528" r:id="rId16"/>
    <p:sldId id="412" r:id="rId17"/>
    <p:sldId id="270" r:id="rId18"/>
    <p:sldId id="274" r:id="rId19"/>
    <p:sldId id="575" r:id="rId20"/>
    <p:sldId id="576" r:id="rId21"/>
    <p:sldId id="574" r:id="rId22"/>
    <p:sldId id="460" r:id="rId23"/>
    <p:sldId id="461" r:id="rId24"/>
    <p:sldId id="405" r:id="rId25"/>
    <p:sldId id="462" r:id="rId26"/>
    <p:sldId id="380" r:id="rId27"/>
    <p:sldId id="382" r:id="rId28"/>
    <p:sldId id="577" r:id="rId29"/>
    <p:sldId id="383" r:id="rId30"/>
    <p:sldId id="384" r:id="rId31"/>
    <p:sldId id="385" r:id="rId32"/>
    <p:sldId id="386" r:id="rId33"/>
    <p:sldId id="387" r:id="rId34"/>
    <p:sldId id="388" r:id="rId35"/>
    <p:sldId id="389" r:id="rId36"/>
    <p:sldId id="391" r:id="rId37"/>
    <p:sldId id="413" r:id="rId38"/>
    <p:sldId id="414" r:id="rId39"/>
    <p:sldId id="392" r:id="rId40"/>
    <p:sldId id="393" r:id="rId41"/>
    <p:sldId id="474" r:id="rId42"/>
    <p:sldId id="476" r:id="rId43"/>
    <p:sldId id="409" r:id="rId44"/>
    <p:sldId id="410" r:id="rId45"/>
    <p:sldId id="411" r:id="rId46"/>
    <p:sldId id="478" r:id="rId47"/>
    <p:sldId id="477" r:id="rId48"/>
    <p:sldId id="284" r:id="rId49"/>
    <p:sldId id="495" r:id="rId50"/>
    <p:sldId id="578" r:id="rId51"/>
    <p:sldId id="287" r:id="rId52"/>
    <p:sldId id="290" r:id="rId53"/>
    <p:sldId id="496" r:id="rId54"/>
    <p:sldId id="516" r:id="rId55"/>
    <p:sldId id="511" r:id="rId56"/>
    <p:sldId id="512" r:id="rId57"/>
    <p:sldId id="513" r:id="rId58"/>
    <p:sldId id="543" r:id="rId59"/>
    <p:sldId id="514" r:id="rId60"/>
    <p:sldId id="303" r:id="rId61"/>
    <p:sldId id="304" r:id="rId62"/>
    <p:sldId id="400" r:id="rId63"/>
    <p:sldId id="305" r:id="rId64"/>
    <p:sldId id="306" r:id="rId65"/>
    <p:sldId id="312" r:id="rId66"/>
    <p:sldId id="551" r:id="rId67"/>
    <p:sldId id="544" r:id="rId68"/>
    <p:sldId id="545" r:id="rId69"/>
    <p:sldId id="531" r:id="rId70"/>
    <p:sldId id="532" r:id="rId71"/>
    <p:sldId id="533" r:id="rId72"/>
    <p:sldId id="534" r:id="rId73"/>
    <p:sldId id="535" r:id="rId74"/>
    <p:sldId id="536" r:id="rId75"/>
    <p:sldId id="537" r:id="rId76"/>
    <p:sldId id="538" r:id="rId77"/>
    <p:sldId id="539" r:id="rId78"/>
    <p:sldId id="540" r:id="rId79"/>
    <p:sldId id="541" r:id="rId80"/>
    <p:sldId id="542" r:id="rId81"/>
    <p:sldId id="418" r:id="rId82"/>
    <p:sldId id="562" r:id="rId83"/>
    <p:sldId id="552" r:id="rId84"/>
    <p:sldId id="563" r:id="rId85"/>
    <p:sldId id="564" r:id="rId86"/>
    <p:sldId id="307" r:id="rId87"/>
    <p:sldId id="429" r:id="rId88"/>
    <p:sldId id="567" r:id="rId89"/>
    <p:sldId id="566" r:id="rId90"/>
    <p:sldId id="314" r:id="rId91"/>
    <p:sldId id="315" r:id="rId92"/>
    <p:sldId id="316" r:id="rId93"/>
    <p:sldId id="319" r:id="rId94"/>
    <p:sldId id="320" r:id="rId95"/>
    <p:sldId id="349" r:id="rId96"/>
    <p:sldId id="467" r:id="rId97"/>
  </p:sldIdLst>
  <p:sldSz cx="9144000" cy="6858000" type="screen4x3"/>
  <p:notesSz cx="6934200" cy="9398000"/>
  <p:custDataLst>
    <p:tags r:id="rId10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1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0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990033"/>
    <a:srgbClr val="90DBFF"/>
    <a:srgbClr val="D06106"/>
    <a:srgbClr val="F87508"/>
    <a:srgbClr val="FFCCFF"/>
    <a:srgbClr val="CCECFF"/>
    <a:srgbClr val="CCCCFF"/>
    <a:srgbClr val="CC99FF"/>
    <a:srgbClr val="DF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8" autoAdjust="0"/>
    <p:restoredTop sz="93824" autoAdjust="0"/>
  </p:normalViewPr>
  <p:slideViewPr>
    <p:cSldViewPr>
      <p:cViewPr varScale="1">
        <p:scale>
          <a:sx n="107" d="100"/>
          <a:sy n="107" d="100"/>
        </p:scale>
        <p:origin x="1722" y="39"/>
      </p:cViewPr>
      <p:guideLst>
        <p:guide orient="horz" pos="4032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504"/>
    </p:cViewPr>
  </p:sorterViewPr>
  <p:notesViewPr>
    <p:cSldViewPr>
      <p:cViewPr varScale="1">
        <p:scale>
          <a:sx n="36" d="100"/>
          <a:sy n="36" d="100"/>
        </p:scale>
        <p:origin x="-1104" y="-58"/>
      </p:cViewPr>
      <p:guideLst>
        <p:guide orient="horz" pos="2960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A7CF2680-97D2-41BA-B8FD-E648E0A8854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4684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9091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7198E29B-4FC3-4D59-9D5E-FBFC647653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9658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930E4F42-F931-410E-A2CB-849E8B45B76D}" type="slidenum">
              <a:rPr lang="zh-CN" altLang="en-US" smtClean="0">
                <a:latin typeface="Times New Roman" pitchFamily="18" charset="0"/>
              </a:rPr>
              <a:pPr eaLnBrk="1" hangingPunct="1"/>
              <a:t>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9045A93B-C78C-4190-BB6E-F49A321D360A}" type="slidenum">
              <a:rPr lang="zh-CN" altLang="en-US" smtClean="0">
                <a:latin typeface="Times New Roman" pitchFamily="18" charset="0"/>
              </a:rPr>
              <a:pPr eaLnBrk="1" hangingPunct="1"/>
              <a:t>20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53279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9045A93B-C78C-4190-BB6E-F49A321D360A}" type="slidenum">
              <a:rPr lang="zh-CN" altLang="en-US" smtClean="0">
                <a:latin typeface="Times New Roman" pitchFamily="18" charset="0"/>
              </a:rPr>
              <a:pPr eaLnBrk="1" hangingPunct="1"/>
              <a:t>21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4750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9045A93B-C78C-4190-BB6E-F49A321D360A}" type="slidenum">
              <a:rPr lang="zh-CN" altLang="en-US" smtClean="0">
                <a:latin typeface="Times New Roman" pitchFamily="18" charset="0"/>
              </a:rPr>
              <a:pPr eaLnBrk="1" hangingPunct="1"/>
              <a:t>22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70DA9BD-B9FE-4CC3-91EF-CA17BABC305A}" type="slidenum">
              <a:rPr lang="zh-CN" altLang="en-US" smtClean="0">
                <a:latin typeface="Times New Roman" pitchFamily="18" charset="0"/>
              </a:rPr>
              <a:pPr eaLnBrk="1" hangingPunct="1"/>
              <a:t>25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50578CF0-A90B-4B90-9DD2-D62AD2787631}" type="slidenum">
              <a:rPr lang="zh-CN" altLang="en-US" smtClean="0">
                <a:latin typeface="Times New Roman" pitchFamily="18" charset="0"/>
              </a:rPr>
              <a:pPr eaLnBrk="1" hangingPunct="1"/>
              <a:t>26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F985AC68-C3A0-4E9F-A27F-FC1581382824}" type="slidenum">
              <a:rPr lang="zh-CN" altLang="en-US" smtClean="0">
                <a:latin typeface="Times New Roman" pitchFamily="18" charset="0"/>
              </a:rPr>
              <a:pPr eaLnBrk="1" hangingPunct="1"/>
              <a:t>27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02C3F253-ABD3-4FBF-9BF2-CD83B3230496}" type="slidenum">
              <a:rPr lang="zh-CN" altLang="en-US" smtClean="0">
                <a:latin typeface="Times New Roman" pitchFamily="18" charset="0"/>
              </a:rPr>
              <a:pPr eaLnBrk="1" hangingPunct="1"/>
              <a:t>28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101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03D9BEB9-142D-4D40-BCC1-2945E45831A2}" type="slidenum">
              <a:rPr lang="zh-CN" altLang="en-US" smtClean="0">
                <a:latin typeface="Times New Roman" pitchFamily="18" charset="0"/>
              </a:rPr>
              <a:pPr eaLnBrk="1" hangingPunct="1"/>
              <a:t>29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F0BD6EE-E3B1-4A6F-9697-C0BA483357C8}" type="slidenum">
              <a:rPr lang="zh-CN" altLang="en-US" smtClean="0">
                <a:latin typeface="Times New Roman" pitchFamily="18" charset="0"/>
              </a:rPr>
              <a:pPr eaLnBrk="1" hangingPunct="1"/>
              <a:t>30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3F08BB9B-7F0B-493B-9619-F42C9F1D2307}" type="slidenum">
              <a:rPr lang="zh-CN" altLang="en-US" smtClean="0">
                <a:latin typeface="Times New Roman" pitchFamily="18" charset="0"/>
              </a:rPr>
              <a:pPr eaLnBrk="1" hangingPunct="1"/>
              <a:t>31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C8DA077D-AC3B-4323-87B6-EF4293735C6D}" type="slidenum">
              <a:rPr lang="zh-CN" altLang="en-US" smtClean="0">
                <a:latin typeface="Times New Roman" pitchFamily="18" charset="0"/>
              </a:rPr>
              <a:pPr eaLnBrk="1" hangingPunct="1"/>
              <a:t>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5062C54C-EA6D-4F93-864B-65EA40C1EB31}" type="slidenum">
              <a:rPr lang="zh-CN" altLang="en-US" smtClean="0">
                <a:latin typeface="Times New Roman" pitchFamily="18" charset="0"/>
              </a:rPr>
              <a:pPr eaLnBrk="1" hangingPunct="1"/>
              <a:t>32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B8CDE4C-8FCF-4AB3-BF63-748D1CF07F8B}" type="slidenum">
              <a:rPr lang="zh-CN" altLang="en-US" smtClean="0">
                <a:latin typeface="Times New Roman" pitchFamily="18" charset="0"/>
              </a:rPr>
              <a:pPr eaLnBrk="1" hangingPunct="1"/>
              <a:t>33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62A343B8-4B44-40A0-98F9-92A0758F1FAB}" type="slidenum">
              <a:rPr lang="zh-CN" altLang="en-US" smtClean="0">
                <a:latin typeface="Times New Roman" pitchFamily="18" charset="0"/>
              </a:rPr>
              <a:pPr eaLnBrk="1" hangingPunct="1"/>
              <a:t>34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65352DD3-DFE5-4DDE-BB4F-18965B2E0571}" type="slidenum">
              <a:rPr lang="zh-CN" altLang="en-US" smtClean="0">
                <a:latin typeface="Times New Roman" pitchFamily="18" charset="0"/>
              </a:rPr>
              <a:pPr eaLnBrk="1" hangingPunct="1"/>
              <a:t>35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670E6DEF-E248-485C-B2D0-4E91676B6191}" type="slidenum">
              <a:rPr lang="zh-CN" altLang="en-US" smtClean="0">
                <a:latin typeface="Times New Roman" pitchFamily="18" charset="0"/>
              </a:rPr>
              <a:pPr eaLnBrk="1" hangingPunct="1"/>
              <a:t>36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670E6DEF-E248-485C-B2D0-4E91676B6191}" type="slidenum">
              <a:rPr lang="zh-CN" altLang="en-US" smtClean="0">
                <a:latin typeface="Times New Roman" pitchFamily="18" charset="0"/>
              </a:rPr>
              <a:pPr eaLnBrk="1" hangingPunct="1"/>
              <a:t>38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BF596B8F-AB08-4801-8E5D-8524C521D2BA}" type="slidenum">
              <a:rPr lang="zh-CN" altLang="en-US" smtClean="0">
                <a:latin typeface="Times New Roman" pitchFamily="18" charset="0"/>
              </a:rPr>
              <a:pPr eaLnBrk="1" hangingPunct="1"/>
              <a:t>39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B2B9C21-D3F7-40A2-8E72-62D5A8351719}" type="slidenum">
              <a:rPr lang="zh-CN" altLang="en-US" smtClean="0">
                <a:latin typeface="Times New Roman" pitchFamily="18" charset="0"/>
              </a:rPr>
              <a:pPr eaLnBrk="1" hangingPunct="1"/>
              <a:t>40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DB2925E7-5E0A-414F-A1FE-EA60B40952BF}" type="slidenum">
              <a:rPr lang="zh-CN" altLang="en-US" smtClean="0">
                <a:latin typeface="Times New Roman" pitchFamily="18" charset="0"/>
              </a:rPr>
              <a:pPr eaLnBrk="1" hangingPunct="1"/>
              <a:t>41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A17A590-B62A-46B0-AADE-C174A70D53EB}" type="slidenum">
              <a:rPr lang="zh-CN" altLang="en-US" smtClean="0">
                <a:latin typeface="Times New Roman" pitchFamily="18" charset="0"/>
              </a:rPr>
              <a:pPr eaLnBrk="1" hangingPunct="1"/>
              <a:t>43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090D1D3F-B61C-4C7A-B28C-B45400BE0CFA}" type="slidenum">
              <a:rPr lang="zh-CN" altLang="en-US" smtClean="0">
                <a:latin typeface="Times New Roman" pitchFamily="18" charset="0"/>
              </a:rPr>
              <a:pPr eaLnBrk="1" hangingPunct="1"/>
              <a:t>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02C3F253-ABD3-4FBF-9BF2-CD83B3230496}" type="slidenum">
              <a:rPr lang="zh-CN" altLang="en-US" smtClean="0">
                <a:latin typeface="Times New Roman" pitchFamily="18" charset="0"/>
              </a:rPr>
              <a:pPr eaLnBrk="1" hangingPunct="1"/>
              <a:t>44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6813B524-0B13-4596-BA9C-E4B5CB26EE1F}" type="slidenum">
              <a:rPr lang="zh-CN" altLang="en-US" smtClean="0">
                <a:latin typeface="Times New Roman" pitchFamily="18" charset="0"/>
              </a:rPr>
              <a:pPr eaLnBrk="1" hangingPunct="1"/>
              <a:t>48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C18708B8-CC4C-4009-8C40-9BA6F387F610}" type="slidenum">
              <a:rPr lang="zh-CN" altLang="en-US" smtClean="0">
                <a:latin typeface="Times New Roman" pitchFamily="18" charset="0"/>
              </a:rPr>
              <a:pPr eaLnBrk="1" hangingPunct="1"/>
              <a:t>49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9D100BD4-8525-44BA-8181-81FFFCC4FA5D}" type="slidenum">
              <a:rPr lang="zh-CN" altLang="en-US" smtClean="0">
                <a:latin typeface="Times New Roman" pitchFamily="18" charset="0"/>
              </a:rPr>
              <a:pPr eaLnBrk="1" hangingPunct="1"/>
              <a:t>50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70069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9D100BD4-8525-44BA-8181-81FFFCC4FA5D}" type="slidenum">
              <a:rPr lang="zh-CN" altLang="en-US" smtClean="0">
                <a:latin typeface="Times New Roman" pitchFamily="18" charset="0"/>
              </a:rPr>
              <a:pPr eaLnBrk="1" hangingPunct="1"/>
              <a:t>51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AB871FD8-B106-416A-B20A-7F119A558D8D}" type="slidenum">
              <a:rPr lang="zh-CN" altLang="en-US" smtClean="0">
                <a:latin typeface="Times New Roman" pitchFamily="18" charset="0"/>
              </a:rPr>
              <a:pPr eaLnBrk="1" hangingPunct="1"/>
              <a:t>52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9E874AF-B750-4E8C-9F02-173B040F67A0}" type="slidenum">
              <a:rPr lang="zh-CN" altLang="en-US" smtClean="0">
                <a:latin typeface="Times New Roman" pitchFamily="18" charset="0"/>
              </a:rPr>
              <a:pPr eaLnBrk="1" hangingPunct="1"/>
              <a:t>55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8E82F2E9-A1C3-4755-BD40-B2C5CC790807}" type="slidenum">
              <a:rPr lang="zh-CN" altLang="en-US" smtClean="0">
                <a:latin typeface="Times New Roman" pitchFamily="18" charset="0"/>
              </a:rPr>
              <a:pPr eaLnBrk="1" hangingPunct="1"/>
              <a:t>56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002DCC80-F1EC-4A3C-B6FD-70CFF86FE240}" type="slidenum">
              <a:rPr lang="zh-CN" altLang="en-US" smtClean="0">
                <a:latin typeface="Times New Roman" pitchFamily="18" charset="0"/>
              </a:rPr>
              <a:pPr eaLnBrk="1" hangingPunct="1"/>
              <a:t>60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B72F93C5-8058-4509-960F-103CD185DDD6}" type="slidenum">
              <a:rPr lang="zh-CN" altLang="en-US" smtClean="0">
                <a:latin typeface="Times New Roman" pitchFamily="18" charset="0"/>
              </a:rPr>
              <a:pPr eaLnBrk="1" hangingPunct="1"/>
              <a:t>61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5C6586CA-0A5E-4A6F-9308-34D1C4A0F587}" type="slidenum">
              <a:rPr lang="zh-CN" altLang="en-US" smtClean="0">
                <a:latin typeface="Times New Roman" pitchFamily="18" charset="0"/>
              </a:rPr>
              <a:pPr eaLnBrk="1" hangingPunct="1"/>
              <a:t>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C710AE65-AF91-45B6-BA32-F0E2117E51E5}" type="slidenum">
              <a:rPr lang="zh-CN" altLang="en-US" smtClean="0">
                <a:latin typeface="Times New Roman" pitchFamily="18" charset="0"/>
              </a:rPr>
              <a:pPr eaLnBrk="1" hangingPunct="1"/>
              <a:t>62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908E11CC-D65E-44FD-8F7C-35ECAD271792}" type="slidenum">
              <a:rPr lang="zh-CN" altLang="en-US" smtClean="0">
                <a:latin typeface="Times New Roman" pitchFamily="18" charset="0"/>
              </a:rPr>
              <a:pPr eaLnBrk="1" hangingPunct="1"/>
              <a:t>63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CBF47E0C-5C4A-42AD-BFD7-8354192BFD86}" type="slidenum">
              <a:rPr lang="zh-CN" altLang="en-US" smtClean="0">
                <a:latin typeface="Times New Roman" pitchFamily="18" charset="0"/>
              </a:rPr>
              <a:pPr eaLnBrk="1" hangingPunct="1"/>
              <a:t>64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DB7DD8C4-BDE5-4D85-A416-60E8860854D2}" type="slidenum">
              <a:rPr lang="zh-CN" altLang="en-US" smtClean="0">
                <a:latin typeface="Times New Roman" pitchFamily="18" charset="0"/>
              </a:rPr>
              <a:pPr eaLnBrk="1" hangingPunct="1"/>
              <a:t>65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68E8AEC5-AE3D-4E7B-8E0B-A7C32383BC4E}" type="slidenum">
              <a:rPr lang="zh-CN" altLang="en-US" smtClean="0">
                <a:latin typeface="Times New Roman" pitchFamily="18" charset="0"/>
              </a:rPr>
              <a:pPr eaLnBrk="1" hangingPunct="1"/>
              <a:t>69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9C2921ED-DE90-45F5-9B30-6CBD4DAB463D}" type="slidenum">
              <a:rPr lang="zh-CN" altLang="en-US" smtClean="0">
                <a:latin typeface="Times New Roman" pitchFamily="18" charset="0"/>
              </a:rPr>
              <a:pPr eaLnBrk="1" hangingPunct="1"/>
              <a:t>70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61800764-0338-4359-9565-B69C29DF3471}" type="slidenum">
              <a:rPr lang="zh-CN" altLang="en-US" smtClean="0">
                <a:latin typeface="Times New Roman" pitchFamily="18" charset="0"/>
              </a:rPr>
              <a:pPr eaLnBrk="1" hangingPunct="1"/>
              <a:t>71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E6F8C3A-88D9-4179-B98E-46F9F1F4D431}" type="slidenum">
              <a:rPr lang="zh-CN" altLang="en-US" smtClean="0">
                <a:latin typeface="Times New Roman" pitchFamily="18" charset="0"/>
              </a:rPr>
              <a:pPr eaLnBrk="1" hangingPunct="1"/>
              <a:t>72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C084D2A0-2D44-4410-914D-8E56E9A61380}" type="slidenum">
              <a:rPr lang="zh-CN" altLang="en-US" smtClean="0">
                <a:latin typeface="Times New Roman" pitchFamily="18" charset="0"/>
              </a:rPr>
              <a:pPr eaLnBrk="1" hangingPunct="1"/>
              <a:t>73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AB871FD8-B106-416A-B20A-7F119A558D8D}" type="slidenum">
              <a:rPr lang="zh-CN" altLang="en-US" smtClean="0">
                <a:latin typeface="Times New Roman" pitchFamily="18" charset="0"/>
              </a:rPr>
              <a:pPr eaLnBrk="1" hangingPunct="1"/>
              <a:t>74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461E2E3B-F02C-4BFD-8105-6679A0AD9ED9}" type="slidenum">
              <a:rPr lang="zh-CN" altLang="en-US" smtClean="0">
                <a:latin typeface="Times New Roman" pitchFamily="18" charset="0"/>
              </a:rPr>
              <a:pPr eaLnBrk="1" hangingPunct="1"/>
              <a:t>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1E48DAF-55F2-4B6F-953E-994A70A8F777}" type="slidenum">
              <a:rPr lang="zh-CN" altLang="en-US" smtClean="0">
                <a:latin typeface="Times New Roman" pitchFamily="18" charset="0"/>
              </a:rPr>
              <a:pPr eaLnBrk="1" hangingPunct="1"/>
              <a:t>75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05D9AB6F-C448-40A9-90F4-C2096C06915E}" type="slidenum">
              <a:rPr lang="zh-CN" altLang="en-US" smtClean="0">
                <a:latin typeface="Times New Roman" pitchFamily="18" charset="0"/>
              </a:rPr>
              <a:pPr eaLnBrk="1" hangingPunct="1"/>
              <a:t>76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B2D5D969-00ED-405F-8333-D96D2AE3D26A}" type="slidenum">
              <a:rPr lang="zh-CN" altLang="en-US" smtClean="0">
                <a:latin typeface="Times New Roman" pitchFamily="18" charset="0"/>
              </a:rPr>
              <a:pPr eaLnBrk="1" hangingPunct="1"/>
              <a:t>77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103DD1E-F426-429D-8C98-5DFE57E07083}" type="slidenum">
              <a:rPr lang="zh-CN" altLang="en-US" smtClean="0">
                <a:latin typeface="Times New Roman" pitchFamily="18" charset="0"/>
              </a:rPr>
              <a:pPr eaLnBrk="1" hangingPunct="1"/>
              <a:t>78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B0E4FD0-2BCC-4327-B375-9BEA1B1FF5C2}" type="slidenum">
              <a:rPr lang="zh-CN" altLang="en-US" smtClean="0">
                <a:latin typeface="Times New Roman" pitchFamily="18" charset="0"/>
              </a:rPr>
              <a:pPr eaLnBrk="1" hangingPunct="1"/>
              <a:t>79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3B180-D34D-4547-A2C3-BE3448605347}" type="slidenum">
              <a:rPr lang="zh-CN" altLang="en-US"/>
              <a:pPr/>
              <a:t>81</a:t>
            </a:fld>
            <a:endParaRPr lang="en-US" altLang="zh-CN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108462E-905C-4ED5-8DB2-17F26C77DB7E}" type="slidenum">
              <a:rPr lang="zh-CN" altLang="en-US" smtClean="0">
                <a:latin typeface="Times New Roman" pitchFamily="18" charset="0"/>
              </a:rPr>
              <a:pPr eaLnBrk="1" hangingPunct="1"/>
              <a:t>86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5866C1C1-66B9-4001-9493-AE4C3CEEB309}" type="slidenum">
              <a:rPr lang="zh-CN" altLang="en-US" smtClean="0">
                <a:latin typeface="Times New Roman" pitchFamily="18" charset="0"/>
              </a:rPr>
              <a:pPr eaLnBrk="1" hangingPunct="1"/>
              <a:t>87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50310704-7360-43E0-9D6A-E52FFDAE3E38}" type="slidenum">
              <a:rPr lang="zh-CN" altLang="en-US" smtClean="0">
                <a:latin typeface="Times New Roman" pitchFamily="18" charset="0"/>
              </a:rPr>
              <a:pPr eaLnBrk="1" hangingPunct="1"/>
              <a:t>90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8BE7F5DF-3C42-46B3-9AA9-EDA016F840A9}" type="slidenum">
              <a:rPr lang="zh-CN" altLang="en-US" smtClean="0">
                <a:latin typeface="Times New Roman" pitchFamily="18" charset="0"/>
              </a:rPr>
              <a:pPr eaLnBrk="1" hangingPunct="1"/>
              <a:t>91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4B143E9B-A6CB-47CF-A27D-641EB5D772F9}" type="slidenum">
              <a:rPr lang="zh-CN" altLang="en-US" smtClean="0">
                <a:latin typeface="Times New Roman" pitchFamily="18" charset="0"/>
              </a:rPr>
              <a:pPr eaLnBrk="1" hangingPunct="1"/>
              <a:t>13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BC7B1CC6-B962-48DC-8856-B374F4BBC0E6}" type="slidenum">
              <a:rPr lang="zh-CN" altLang="en-US" smtClean="0">
                <a:latin typeface="Times New Roman" pitchFamily="18" charset="0"/>
              </a:rPr>
              <a:pPr eaLnBrk="1" hangingPunct="1"/>
              <a:t>92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F12C9EC1-7091-406E-B6A9-914801BA9B9B}" type="slidenum">
              <a:rPr lang="zh-CN" altLang="en-US" smtClean="0">
                <a:latin typeface="Times New Roman" pitchFamily="18" charset="0"/>
              </a:rPr>
              <a:pPr eaLnBrk="1" hangingPunct="1"/>
              <a:t>93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1E1F88E4-97D8-4049-9ED2-60BCC72FF3FD}" type="slidenum">
              <a:rPr lang="zh-CN" altLang="en-US" smtClean="0">
                <a:latin typeface="Times New Roman" pitchFamily="18" charset="0"/>
              </a:rPr>
              <a:pPr eaLnBrk="1" hangingPunct="1"/>
              <a:t>94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FCE9AE1F-D1C6-4A8F-AD37-D0342DD6C83D}" type="slidenum">
              <a:rPr lang="zh-CN" altLang="en-US" smtClean="0">
                <a:latin typeface="Times New Roman" pitchFamily="18" charset="0"/>
              </a:rPr>
              <a:pPr eaLnBrk="1" hangingPunct="1"/>
              <a:t>95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A9E6F035-9B6F-4EE3-82DC-DA8F04143F6C}" type="slidenum">
              <a:rPr lang="zh-CN" altLang="en-US" smtClean="0">
                <a:latin typeface="Times New Roman" pitchFamily="18" charset="0"/>
              </a:rPr>
              <a:pPr eaLnBrk="1" hangingPunct="1"/>
              <a:t>16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FFB84F36-C676-4D6C-8719-77FC1CE326DB}" type="slidenum">
              <a:rPr lang="zh-CN" altLang="en-US" smtClean="0">
                <a:latin typeface="Times New Roman" pitchFamily="18" charset="0"/>
              </a:rPr>
              <a:pPr eaLnBrk="1" hangingPunct="1"/>
              <a:t>17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584EA97F-8F17-4A3B-A30E-13C072706798}" type="slidenum">
              <a:rPr lang="zh-CN" altLang="en-US" smtClean="0">
                <a:latin typeface="Times New Roman" pitchFamily="18" charset="0"/>
              </a:rPr>
              <a:pPr eaLnBrk="1" hangingPunct="1"/>
              <a:t>18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9012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012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18525" y="6356350"/>
            <a:ext cx="5905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D409A18-AC53-4204-B21A-D5076C6BE3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2413753"/>
      </p:ext>
    </p:extLst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271B-FA2E-450D-A34C-719CFF0953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8387704"/>
      </p:ext>
    </p:extLst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80F3D-1442-4194-889D-72CE66D541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799726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gray">
          <a:xfrm>
            <a:off x="442913" y="1124744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286321"/>
            <a:ext cx="7309494" cy="766415"/>
          </a:xfrm>
        </p:spPr>
        <p:txBody>
          <a:bodyPr/>
          <a:lstStyle>
            <a:lvl1pPr>
              <a:defRPr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912" y="1268760"/>
            <a:ext cx="8226425" cy="4176464"/>
          </a:xfrm>
        </p:spPr>
        <p:txBody>
          <a:bodyPr/>
          <a:lstStyle>
            <a:lvl1pPr marL="457200" indent="-457200" algn="just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rgbClr val="990033"/>
              </a:buClr>
              <a:buSzPct val="91000"/>
              <a:buFont typeface="Wingdings" panose="05000000000000000000" pitchFamily="2" charset="2"/>
              <a:buChar char="Ø"/>
              <a:defRPr sz="2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algn="just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algn="just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defRPr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77250" y="6356350"/>
            <a:ext cx="631825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F6875-25A3-44A0-87DE-77466C4017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911939"/>
      </p:ext>
    </p:extLst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364D34-BFCF-4131-9819-31920CF3D7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4334931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4D3C5-B4B4-4FFD-B65F-D5FDAEA384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899604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4D4911-B159-4860-BD8A-51102CC4764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5785622"/>
      </p:ext>
    </p:extLst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0BAE1-C7C1-44C0-B115-9635085DE1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996992"/>
      </p:ext>
    </p:extLst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44921-C167-488A-9A6B-DCAC55525EC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667014"/>
      </p:ext>
    </p:extLst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DF22AC-1EBE-4DFE-99A3-253A042985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17388"/>
      </p:ext>
    </p:extLst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686247-76D6-46EF-BC97-E07071F403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4110073"/>
      </p:ext>
    </p:extLst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909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10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10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CA16E146-16D7-4D3E-98B3-89AFB755D4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7740650" y="457200"/>
          <a:ext cx="10985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剪辑" r:id="rId14" imgW="4603090" imgH="3652114" progId="">
                  <p:embed/>
                </p:oleObj>
              </mc:Choice>
              <mc:Fallback>
                <p:oleObj name="剪辑" r:id="rId14" imgW="4603090" imgH="3652114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457200"/>
                        <a:ext cx="1098550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E4A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 spd="slow"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00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0033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0033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0033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0033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0033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0033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0033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0033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0000"/>
        </a:spcBef>
        <a:spcAft>
          <a:spcPct val="5000"/>
        </a:spcAft>
        <a:buClr>
          <a:schemeClr val="folHlink"/>
        </a:buClr>
        <a:buSzPct val="60000"/>
        <a:buFont typeface="Wingdings" pitchFamily="2" charset="2"/>
        <a:buChar char="n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0000"/>
        </a:spcBef>
        <a:spcAft>
          <a:spcPct val="5000"/>
        </a:spcAft>
        <a:buClr>
          <a:schemeClr val="hlink"/>
        </a:buClr>
        <a:buSzPct val="5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0000"/>
        </a:spcBef>
        <a:spcAft>
          <a:spcPct val="5000"/>
        </a:spcAft>
        <a:buClr>
          <a:schemeClr val="folHlink"/>
        </a:buClr>
        <a:buSzPct val="50000"/>
        <a:buFont typeface="Wingdings" pitchFamily="2" charset="2"/>
        <a:buChar char="n"/>
        <a:defRPr sz="2000" b="1">
          <a:solidFill>
            <a:schemeClr val="hlink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2164A&#26102;&#24207;.doc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2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4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403648" y="1124744"/>
            <a:ext cx="6335713" cy="2663131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25000"/>
              </a:lnSpc>
              <a:spcBef>
                <a:spcPct val="35000"/>
              </a:spcBef>
              <a:spcAft>
                <a:spcPct val="40000"/>
              </a:spcAft>
              <a:defRPr/>
            </a:pP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第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华文行楷" pitchFamily="2" charset="-122"/>
              </a:rPr>
              <a:t>5</a:t>
            </a:r>
            <a:r>
              <a:rPr lang="zh-CN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章</a:t>
            </a:r>
            <a:r>
              <a:rPr lang="zh-CN" altLang="zh-CN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 </a:t>
            </a:r>
            <a:br>
              <a:rPr lang="zh-CN" altLang="en-US" sz="6600" b="1" dirty="0">
                <a:latin typeface="楷体_GB2312" charset="-122"/>
                <a:ea typeface="楷体_GB2312" charset="-122"/>
              </a:rPr>
            </a:b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半导体存储器</a:t>
            </a:r>
            <a:endParaRPr lang="zh-CN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E4C75-4AC9-485B-8A9B-D70E0E0E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86321"/>
            <a:ext cx="8352928" cy="766415"/>
          </a:xfrm>
        </p:spPr>
        <p:txBody>
          <a:bodyPr/>
          <a:lstStyle/>
          <a:p>
            <a:r>
              <a:rPr lang="zh-CN" altLang="en-US" dirty="0"/>
              <a:t>随机存取存储器</a:t>
            </a:r>
            <a:r>
              <a:rPr lang="en-US" altLang="zh-CN" dirty="0"/>
              <a:t>RAM——</a:t>
            </a:r>
            <a:r>
              <a:rPr lang="zh-CN" altLang="en-US" dirty="0"/>
              <a:t>主内存主要构成部分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7648D5-E47A-45F0-B750-EC2F81DA2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SDRAM</a:t>
            </a:r>
            <a:r>
              <a:rPr lang="zh-CN" altLang="en-US" dirty="0"/>
              <a:t>，同步动态随机存取存储器</a:t>
            </a:r>
            <a:endParaRPr lang="en-US" altLang="zh-CN" dirty="0"/>
          </a:p>
          <a:p>
            <a:pPr lvl="1"/>
            <a:r>
              <a:rPr lang="zh-CN" altLang="en-US" dirty="0"/>
              <a:t>物理结构与</a:t>
            </a:r>
            <a:r>
              <a:rPr lang="en-US" altLang="zh-CN" dirty="0"/>
              <a:t>DRAM</a:t>
            </a:r>
            <a:r>
              <a:rPr lang="zh-CN" altLang="en-US" dirty="0"/>
              <a:t>类似，存储单元为电容，</a:t>
            </a:r>
            <a:endParaRPr lang="en-US" altLang="zh-CN" dirty="0"/>
          </a:p>
          <a:p>
            <a:pPr lvl="1"/>
            <a:r>
              <a:rPr lang="en-US" altLang="zh-CN" dirty="0"/>
              <a:t>DDR</a:t>
            </a:r>
            <a:r>
              <a:rPr lang="zh-CN" altLang="en-US" dirty="0"/>
              <a:t>：</a:t>
            </a:r>
            <a:r>
              <a:rPr lang="en-US" altLang="zh-CN" dirty="0"/>
              <a:t>Double Data Rate SDRAM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89E96C-E54B-49D3-921D-9C0FF7E6D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F6875-25A3-44A0-87DE-77466C40171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8423826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72529-6959-4ACB-9457-4CE16353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只读存储器</a:t>
            </a:r>
            <a:r>
              <a:rPr lang="en-US" altLang="zh-CN" dirty="0"/>
              <a:t>ROM</a:t>
            </a:r>
            <a:r>
              <a:rPr lang="zh-CN" altLang="en-US" dirty="0"/>
              <a:t>，非易失性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46B4C9-F063-42AA-B787-E9EED771E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268760"/>
            <a:ext cx="8521576" cy="4176464"/>
          </a:xfrm>
        </p:spPr>
        <p:txBody>
          <a:bodyPr/>
          <a:lstStyle/>
          <a:p>
            <a:r>
              <a:rPr lang="en-US" altLang="zh-CN" sz="2400" dirty="0"/>
              <a:t>ROM</a:t>
            </a:r>
            <a:r>
              <a:rPr lang="zh-CN" altLang="en-US" sz="2400" dirty="0"/>
              <a:t>：目前</a:t>
            </a:r>
            <a:r>
              <a:rPr lang="en-US" altLang="zh-CN" sz="2400" dirty="0"/>
              <a:t>ROM</a:t>
            </a:r>
            <a:r>
              <a:rPr lang="zh-CN" altLang="en-US" sz="2400" dirty="0"/>
              <a:t>也可以写入信息；</a:t>
            </a:r>
            <a:endParaRPr lang="en-US" altLang="zh-CN" sz="2400" dirty="0"/>
          </a:p>
          <a:p>
            <a:r>
              <a:rPr lang="zh-CN" altLang="en-US" sz="2400" dirty="0"/>
              <a:t>掩模</a:t>
            </a:r>
            <a:r>
              <a:rPr lang="en-US" altLang="zh-CN" sz="2400" dirty="0"/>
              <a:t>ROM</a:t>
            </a:r>
            <a:r>
              <a:rPr lang="zh-CN" altLang="en-US" sz="2400" dirty="0"/>
              <a:t>：通过二次光刻生产，内容固化在芯片内部，不能改变；</a:t>
            </a:r>
            <a:endParaRPr lang="en-US" altLang="zh-CN" sz="2400" dirty="0"/>
          </a:p>
          <a:p>
            <a:r>
              <a:rPr lang="zh-CN" altLang="en-US" sz="2400" dirty="0"/>
              <a:t>可编程：（</a:t>
            </a:r>
            <a:r>
              <a:rPr lang="en-US" altLang="zh-CN" sz="2400" dirty="0"/>
              <a:t>PROM</a:t>
            </a:r>
            <a:r>
              <a:rPr lang="zh-CN" altLang="en-US" sz="2400" dirty="0"/>
              <a:t>，</a:t>
            </a:r>
            <a:r>
              <a:rPr lang="en-US" altLang="zh-CN" sz="2400" dirty="0"/>
              <a:t>Programmable ROM</a:t>
            </a:r>
            <a:r>
              <a:rPr lang="zh-CN" altLang="en-US" sz="2400" dirty="0"/>
              <a:t>），可实现一次编程写操作；</a:t>
            </a:r>
            <a:endParaRPr lang="en-US" altLang="zh-CN" sz="2400" dirty="0"/>
          </a:p>
          <a:p>
            <a:r>
              <a:rPr lang="zh-CN" altLang="en-US" sz="2400" dirty="0"/>
              <a:t>可擦可编程：（</a:t>
            </a:r>
            <a:r>
              <a:rPr lang="en-US" altLang="zh-CN" sz="2400" dirty="0"/>
              <a:t>EPROM</a:t>
            </a:r>
            <a:r>
              <a:rPr lang="zh-CN" altLang="en-US" sz="2400" dirty="0"/>
              <a:t>，</a:t>
            </a:r>
            <a:r>
              <a:rPr lang="en-US" altLang="zh-CN" sz="2400" dirty="0"/>
              <a:t>Erasable Programmable ROM)</a:t>
            </a:r>
            <a:r>
              <a:rPr lang="zh-CN" altLang="en-US" sz="2400" dirty="0"/>
              <a:t>，可实现多次改写的</a:t>
            </a:r>
            <a:r>
              <a:rPr lang="en-US" altLang="zh-CN" sz="2400" dirty="0"/>
              <a:t>ROM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r>
              <a:rPr lang="zh-CN" altLang="en-US" sz="2400" dirty="0"/>
              <a:t>电擦除可编程</a:t>
            </a:r>
            <a:r>
              <a:rPr lang="zh-CN" altLang="en-US" sz="2400" dirty="0">
                <a:sym typeface="Wingdings" panose="05000000000000000000" pitchFamily="2" charset="2"/>
              </a:rPr>
              <a:t>：（</a:t>
            </a:r>
            <a:r>
              <a:rPr lang="en-US" altLang="zh-CN" sz="2400" dirty="0"/>
              <a:t>EEPROM</a:t>
            </a:r>
            <a:r>
              <a:rPr lang="zh-CN" altLang="en-US" sz="2400" dirty="0"/>
              <a:t>，</a:t>
            </a:r>
            <a:r>
              <a:rPr lang="en-US" altLang="zh-CN" sz="2400" dirty="0"/>
              <a:t>Electrically Erasable Programmable ROM</a:t>
            </a:r>
            <a:r>
              <a:rPr lang="zh-CN" altLang="en-US" sz="2400" dirty="0">
                <a:sym typeface="Wingdings" panose="05000000000000000000" pitchFamily="2" charset="2"/>
              </a:rPr>
              <a:t>），允许在线编程写入和擦除；</a:t>
            </a:r>
            <a:endParaRPr lang="en-US" altLang="zh-CN" sz="2400" dirty="0"/>
          </a:p>
          <a:p>
            <a:r>
              <a:rPr lang="zh-CN" altLang="en-US" sz="2400" dirty="0"/>
              <a:t>闪存存储器：（</a:t>
            </a:r>
            <a:r>
              <a:rPr lang="en-US" altLang="zh-CN" sz="2400" dirty="0"/>
              <a:t>Flash</a:t>
            </a:r>
            <a:r>
              <a:rPr lang="zh-CN" altLang="en-US" sz="2400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0D981C-3F46-42E3-9EE3-B554AE0C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F6875-25A3-44A0-87DE-77466C40171E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957589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38421-148F-4E7E-A690-227FAF7C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存储器的技术指标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AC06FA-CC50-4864-860D-7720FDF8E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存储容量：存储单元个数</a:t>
            </a:r>
            <a:r>
              <a:rPr lang="en-US" altLang="zh-CN" dirty="0"/>
              <a:t>×</a:t>
            </a:r>
            <a:r>
              <a:rPr lang="zh-CN" altLang="en-US" dirty="0"/>
              <a:t>每存储单元的位数；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8K×8b</a:t>
            </a:r>
            <a:r>
              <a:rPr lang="zh-CN" altLang="en-US" dirty="0"/>
              <a:t>，</a:t>
            </a:r>
            <a:r>
              <a:rPr lang="en-US" altLang="zh-CN" dirty="0"/>
              <a:t>256K×1b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存取时间和存取周期；</a:t>
            </a:r>
            <a:endParaRPr lang="en-US" altLang="zh-CN" dirty="0"/>
          </a:p>
          <a:p>
            <a:r>
              <a:rPr lang="zh-CN" altLang="en-US" dirty="0"/>
              <a:t>可靠性；</a:t>
            </a:r>
            <a:endParaRPr lang="en-US" altLang="zh-CN" dirty="0"/>
          </a:p>
          <a:p>
            <a:r>
              <a:rPr lang="zh-CN" altLang="en-US" dirty="0"/>
              <a:t>功耗；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533522-716A-4EB3-B11F-C484B388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F6875-25A3-44A0-87DE-77466C40171E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045300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452438" y="3356670"/>
            <a:ext cx="15494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IO/#M</a:t>
            </a:r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C1FAAAF1-1755-409B-9037-D944D16053AF}" type="slidenum">
              <a:rPr lang="zh-CN" altLang="en-US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86321"/>
            <a:ext cx="7308850" cy="83842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8088</a:t>
            </a:r>
            <a:r>
              <a:rPr lang="zh-CN" altLang="en-US" dirty="0"/>
              <a:t>总线信号</a:t>
            </a:r>
          </a:p>
        </p:txBody>
      </p:sp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2073275" y="2402061"/>
            <a:ext cx="442913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8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8088</a:t>
            </a:r>
          </a:p>
          <a:p>
            <a:pPr algn="ctr" eaLnBrk="1" hangingPunct="1">
              <a:lnSpc>
                <a:spcPct val="80000"/>
              </a:lnSpc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80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</a:p>
          <a:p>
            <a:pPr algn="ctr" eaLnBrk="1" hangingPunct="1">
              <a:lnSpc>
                <a:spcPct val="80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线</a:t>
            </a:r>
          </a:p>
          <a:p>
            <a:pPr algn="ctr" eaLnBrk="1" hangingPunct="1">
              <a:lnSpc>
                <a:spcPct val="80000"/>
              </a:lnSpc>
            </a:pP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29" name="Line 5"/>
          <p:cNvSpPr>
            <a:spLocks noChangeShapeType="1"/>
          </p:cNvSpPr>
          <p:nvPr/>
        </p:nvSpPr>
        <p:spPr bwMode="auto">
          <a:xfrm>
            <a:off x="2025650" y="2000968"/>
            <a:ext cx="0" cy="3092723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30" name="Line 6"/>
          <p:cNvSpPr>
            <a:spLocks noChangeShapeType="1"/>
          </p:cNvSpPr>
          <p:nvPr/>
        </p:nvSpPr>
        <p:spPr bwMode="auto">
          <a:xfrm>
            <a:off x="2601913" y="2174007"/>
            <a:ext cx="2447925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31" name="Line 7"/>
          <p:cNvSpPr>
            <a:spLocks noChangeShapeType="1"/>
          </p:cNvSpPr>
          <p:nvPr/>
        </p:nvSpPr>
        <p:spPr bwMode="auto">
          <a:xfrm>
            <a:off x="2601913" y="3789040"/>
            <a:ext cx="2447925" cy="0"/>
          </a:xfrm>
          <a:prstGeom prst="line">
            <a:avLst/>
          </a:prstGeom>
          <a:noFill/>
          <a:ln w="76200" cmpd="tri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32" name="AutoShape 8"/>
          <p:cNvSpPr>
            <a:spLocks/>
          </p:cNvSpPr>
          <p:nvPr/>
        </p:nvSpPr>
        <p:spPr bwMode="auto">
          <a:xfrm>
            <a:off x="7585075" y="2069232"/>
            <a:ext cx="217488" cy="863600"/>
          </a:xfrm>
          <a:prstGeom prst="rightBrace">
            <a:avLst>
              <a:gd name="adj1" fmla="val 33090"/>
              <a:gd name="adj2" fmla="val 50000"/>
            </a:avLst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034" name="AutoShape 10" descr="浅色上对角线"/>
          <p:cNvSpPr>
            <a:spLocks noChangeArrowheads="1"/>
          </p:cNvSpPr>
          <p:nvPr/>
        </p:nvSpPr>
        <p:spPr bwMode="auto">
          <a:xfrm>
            <a:off x="2601913" y="2413719"/>
            <a:ext cx="2543175" cy="581025"/>
          </a:xfrm>
          <a:prstGeom prst="rightArrow">
            <a:avLst>
              <a:gd name="adj1" fmla="val 49722"/>
              <a:gd name="adj2" fmla="val 54916"/>
            </a:avLst>
          </a:prstGeom>
          <a:pattFill prst="ltUpDiag">
            <a:fgClr>
              <a:srgbClr val="FF7C8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5299075" y="2548657"/>
            <a:ext cx="1644650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A19-A0</a:t>
            </a:r>
          </a:p>
        </p:txBody>
      </p:sp>
      <p:sp>
        <p:nvSpPr>
          <p:cNvPr id="129036" name="AutoShape 12" descr="深色下对角线"/>
          <p:cNvSpPr>
            <a:spLocks noChangeArrowheads="1"/>
          </p:cNvSpPr>
          <p:nvPr/>
        </p:nvSpPr>
        <p:spPr bwMode="auto">
          <a:xfrm>
            <a:off x="2601913" y="4077072"/>
            <a:ext cx="2543175" cy="581025"/>
          </a:xfrm>
          <a:prstGeom prst="rightArrow">
            <a:avLst>
              <a:gd name="adj1" fmla="val 49722"/>
              <a:gd name="adj2" fmla="val 54916"/>
            </a:avLst>
          </a:prstGeom>
          <a:pattFill prst="dkDnDiag">
            <a:fgClr>
              <a:srgbClr val="66CCFF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9037" name="Text Box 13"/>
          <p:cNvSpPr txBox="1">
            <a:spLocks noChangeArrowheads="1"/>
          </p:cNvSpPr>
          <p:nvPr/>
        </p:nvSpPr>
        <p:spPr bwMode="auto">
          <a:xfrm>
            <a:off x="5233353" y="4218543"/>
            <a:ext cx="1376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A15-A0</a:t>
            </a:r>
          </a:p>
        </p:txBody>
      </p:sp>
      <p:sp>
        <p:nvSpPr>
          <p:cNvPr id="129038" name="Text Box 14"/>
          <p:cNvSpPr txBox="1">
            <a:spLocks noChangeArrowheads="1"/>
          </p:cNvSpPr>
          <p:nvPr/>
        </p:nvSpPr>
        <p:spPr bwMode="auto">
          <a:xfrm>
            <a:off x="5122863" y="2056532"/>
            <a:ext cx="2538412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MEMR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MEMW</a:t>
            </a:r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>
            <a:off x="5222875" y="2027957"/>
            <a:ext cx="866775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40" name="Line 16"/>
          <p:cNvSpPr>
            <a:spLocks noChangeShapeType="1"/>
          </p:cNvSpPr>
          <p:nvPr/>
        </p:nvSpPr>
        <p:spPr bwMode="auto">
          <a:xfrm>
            <a:off x="6469063" y="2027957"/>
            <a:ext cx="949325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>
            <a:off x="5220072" y="3645024"/>
            <a:ext cx="1658937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IOR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IOW </a:t>
            </a:r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>
            <a:off x="5329555" y="3606403"/>
            <a:ext cx="47498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>
            <a:off x="6212169" y="3606403"/>
            <a:ext cx="57683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45" name="Freeform 21"/>
          <p:cNvSpPr>
            <a:spLocks/>
          </p:cNvSpPr>
          <p:nvPr/>
        </p:nvSpPr>
        <p:spPr bwMode="auto">
          <a:xfrm>
            <a:off x="2022475" y="1916832"/>
            <a:ext cx="569913" cy="155575"/>
          </a:xfrm>
          <a:custGeom>
            <a:avLst/>
            <a:gdLst>
              <a:gd name="T0" fmla="*/ 0 w 359"/>
              <a:gd name="T1" fmla="*/ 2147483647 h 98"/>
              <a:gd name="T2" fmla="*/ 2147483647 w 359"/>
              <a:gd name="T3" fmla="*/ 0 h 98"/>
              <a:gd name="T4" fmla="*/ 2147483647 w 359"/>
              <a:gd name="T5" fmla="*/ 2147483647 h 98"/>
              <a:gd name="T6" fmla="*/ 2147483647 w 359"/>
              <a:gd name="T7" fmla="*/ 2147483647 h 98"/>
              <a:gd name="T8" fmla="*/ 2147483647 w 359"/>
              <a:gd name="T9" fmla="*/ 2147483647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9"/>
              <a:gd name="T16" fmla="*/ 0 h 98"/>
              <a:gd name="T17" fmla="*/ 359 w 359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9" h="98">
                <a:moveTo>
                  <a:pt x="0" y="37"/>
                </a:moveTo>
                <a:cubicBezTo>
                  <a:pt x="31" y="27"/>
                  <a:pt x="54" y="10"/>
                  <a:pt x="85" y="0"/>
                </a:cubicBezTo>
                <a:cubicBezTo>
                  <a:pt x="105" y="4"/>
                  <a:pt x="141" y="8"/>
                  <a:pt x="161" y="19"/>
                </a:cubicBezTo>
                <a:cubicBezTo>
                  <a:pt x="202" y="42"/>
                  <a:pt x="231" y="70"/>
                  <a:pt x="274" y="85"/>
                </a:cubicBezTo>
                <a:cubicBezTo>
                  <a:pt x="357" y="74"/>
                  <a:pt x="339" y="98"/>
                  <a:pt x="359" y="56"/>
                </a:cubicBezTo>
              </a:path>
            </a:pathLst>
          </a:custGeom>
          <a:noFill/>
          <a:ln w="254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46" name="Freeform 22"/>
          <p:cNvSpPr>
            <a:spLocks/>
          </p:cNvSpPr>
          <p:nvPr/>
        </p:nvSpPr>
        <p:spPr bwMode="auto">
          <a:xfrm>
            <a:off x="2038350" y="5030192"/>
            <a:ext cx="554038" cy="127000"/>
          </a:xfrm>
          <a:custGeom>
            <a:avLst/>
            <a:gdLst>
              <a:gd name="T0" fmla="*/ 0 w 349"/>
              <a:gd name="T1" fmla="*/ 2147483647 h 80"/>
              <a:gd name="T2" fmla="*/ 2147483647 w 349"/>
              <a:gd name="T3" fmla="*/ 2147483647 h 80"/>
              <a:gd name="T4" fmla="*/ 2147483647 w 349"/>
              <a:gd name="T5" fmla="*/ 0 h 80"/>
              <a:gd name="T6" fmla="*/ 2147483647 w 349"/>
              <a:gd name="T7" fmla="*/ 2147483647 h 80"/>
              <a:gd name="T8" fmla="*/ 2147483647 w 349"/>
              <a:gd name="T9" fmla="*/ 2147483647 h 80"/>
              <a:gd name="T10" fmla="*/ 2147483647 w 349"/>
              <a:gd name="T11" fmla="*/ 2147483647 h 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9"/>
              <a:gd name="T19" fmla="*/ 0 h 80"/>
              <a:gd name="T20" fmla="*/ 349 w 349"/>
              <a:gd name="T21" fmla="*/ 80 h 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9" h="80">
                <a:moveTo>
                  <a:pt x="0" y="38"/>
                </a:moveTo>
                <a:cubicBezTo>
                  <a:pt x="9" y="32"/>
                  <a:pt x="18" y="24"/>
                  <a:pt x="28" y="19"/>
                </a:cubicBezTo>
                <a:cubicBezTo>
                  <a:pt x="46" y="11"/>
                  <a:pt x="85" y="0"/>
                  <a:pt x="85" y="0"/>
                </a:cubicBezTo>
                <a:cubicBezTo>
                  <a:pt x="123" y="3"/>
                  <a:pt x="161" y="2"/>
                  <a:pt x="198" y="10"/>
                </a:cubicBezTo>
                <a:cubicBezTo>
                  <a:pt x="234" y="17"/>
                  <a:pt x="247" y="69"/>
                  <a:pt x="283" y="76"/>
                </a:cubicBezTo>
                <a:cubicBezTo>
                  <a:pt x="305" y="80"/>
                  <a:pt x="327" y="76"/>
                  <a:pt x="349" y="76"/>
                </a:cubicBezTo>
              </a:path>
            </a:pathLst>
          </a:custGeom>
          <a:noFill/>
          <a:ln w="254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47" name="Text Box 23"/>
          <p:cNvSpPr txBox="1">
            <a:spLocks noChangeArrowheads="1"/>
          </p:cNvSpPr>
          <p:nvPr/>
        </p:nvSpPr>
        <p:spPr bwMode="auto">
          <a:xfrm>
            <a:off x="7813675" y="2316882"/>
            <a:ext cx="11509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存储器</a:t>
            </a:r>
          </a:p>
        </p:txBody>
      </p:sp>
      <p:sp>
        <p:nvSpPr>
          <p:cNvPr id="129048" name="Text Box 24"/>
          <p:cNvSpPr txBox="1">
            <a:spLocks noChangeArrowheads="1"/>
          </p:cNvSpPr>
          <p:nvPr/>
        </p:nvSpPr>
        <p:spPr bwMode="auto">
          <a:xfrm>
            <a:off x="7340600" y="3984228"/>
            <a:ext cx="162401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输入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输出</a:t>
            </a:r>
          </a:p>
        </p:txBody>
      </p:sp>
      <p:sp>
        <p:nvSpPr>
          <p:cNvPr id="129049" name="Line 25"/>
          <p:cNvSpPr>
            <a:spLocks noChangeShapeType="1"/>
          </p:cNvSpPr>
          <p:nvPr/>
        </p:nvSpPr>
        <p:spPr bwMode="auto">
          <a:xfrm flipH="1">
            <a:off x="2592388" y="2060848"/>
            <a:ext cx="9525" cy="3096344"/>
          </a:xfrm>
          <a:prstGeom prst="line">
            <a:avLst/>
          </a:prstGeom>
          <a:noFill/>
          <a:ln w="25400">
            <a:solidFill>
              <a:srgbClr val="3399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52" name="Line 28"/>
          <p:cNvSpPr>
            <a:spLocks noChangeShapeType="1"/>
          </p:cNvSpPr>
          <p:nvPr/>
        </p:nvSpPr>
        <p:spPr bwMode="auto">
          <a:xfrm>
            <a:off x="1281113" y="3140968"/>
            <a:ext cx="720725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53" name="Text Box 29"/>
          <p:cNvSpPr txBox="1">
            <a:spLocks noChangeArrowheads="1"/>
          </p:cNvSpPr>
          <p:nvPr/>
        </p:nvSpPr>
        <p:spPr bwMode="auto">
          <a:xfrm>
            <a:off x="501650" y="2637557"/>
            <a:ext cx="154940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RD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WR</a:t>
            </a:r>
          </a:p>
        </p:txBody>
      </p:sp>
      <p:sp>
        <p:nvSpPr>
          <p:cNvPr id="129054" name="Line 30"/>
          <p:cNvSpPr>
            <a:spLocks noChangeShapeType="1"/>
          </p:cNvSpPr>
          <p:nvPr/>
        </p:nvSpPr>
        <p:spPr bwMode="auto">
          <a:xfrm>
            <a:off x="611188" y="2623269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9055" name="Line 31"/>
          <p:cNvSpPr>
            <a:spLocks noChangeShapeType="1"/>
          </p:cNvSpPr>
          <p:nvPr/>
        </p:nvSpPr>
        <p:spPr bwMode="auto">
          <a:xfrm>
            <a:off x="1330325" y="2621682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AutoShape 9"/>
          <p:cNvSpPr>
            <a:spLocks/>
          </p:cNvSpPr>
          <p:nvPr/>
        </p:nvSpPr>
        <p:spPr bwMode="auto">
          <a:xfrm>
            <a:off x="7040563" y="3728641"/>
            <a:ext cx="223837" cy="852487"/>
          </a:xfrm>
          <a:prstGeom prst="rightBrace">
            <a:avLst>
              <a:gd name="adj1" fmla="val 31738"/>
              <a:gd name="adj2" fmla="val 50000"/>
            </a:avLst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059832" y="2899474"/>
            <a:ext cx="1150938" cy="32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存储器</a:t>
            </a:r>
          </a:p>
        </p:txBody>
      </p:sp>
      <p:sp>
        <p:nvSpPr>
          <p:cNvPr id="40" name="Text Box 23"/>
          <p:cNvSpPr txBox="1">
            <a:spLocks noChangeArrowheads="1"/>
          </p:cNvSpPr>
          <p:nvPr/>
        </p:nvSpPr>
        <p:spPr bwMode="auto">
          <a:xfrm>
            <a:off x="2989014" y="4632998"/>
            <a:ext cx="1150938" cy="327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8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I/O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接口</a:t>
            </a:r>
          </a:p>
        </p:txBody>
      </p:sp>
    </p:spTree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F6875-25A3-44A0-87DE-77466C40171E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323528" y="1484784"/>
            <a:ext cx="8640762" cy="4104456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zh-CN" dirty="0">
                <a:latin typeface="+mj-lt"/>
              </a:rPr>
              <a:t>IO/#M=0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latin typeface="+mj-lt"/>
              </a:rPr>
              <a:t>#RD=0</a:t>
            </a:r>
            <a:endParaRPr lang="zh-CN" altLang="en-US" dirty="0">
              <a:latin typeface="+mj-lt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zh-CN" dirty="0">
                <a:latin typeface="+mj-lt"/>
              </a:rPr>
              <a:t>#WR=0</a:t>
            </a:r>
          </a:p>
          <a:p>
            <a:pPr>
              <a:lnSpc>
                <a:spcPct val="110000"/>
              </a:lnSpc>
              <a:spcBef>
                <a:spcPts val="1800"/>
              </a:spcBef>
              <a:defRPr/>
            </a:pPr>
            <a:r>
              <a:rPr lang="en-US" altLang="zh-CN" dirty="0">
                <a:latin typeface="+mn-lt"/>
              </a:rPr>
              <a:t>IO/#M=1</a:t>
            </a:r>
          </a:p>
          <a:p>
            <a:pPr lvl="1">
              <a:lnSpc>
                <a:spcPct val="110000"/>
              </a:lnSpc>
              <a:defRPr/>
            </a:pPr>
            <a:r>
              <a:rPr lang="en-US" altLang="zh-CN" dirty="0">
                <a:latin typeface="+mn-lt"/>
              </a:rPr>
              <a:t>#RD=0</a:t>
            </a:r>
            <a:endParaRPr lang="zh-CN" altLang="en-US" dirty="0">
              <a:latin typeface="+mn-lt"/>
            </a:endParaRPr>
          </a:p>
          <a:p>
            <a:pPr lvl="1">
              <a:lnSpc>
                <a:spcPct val="110000"/>
              </a:lnSpc>
              <a:spcBef>
                <a:spcPts val="1200"/>
              </a:spcBef>
              <a:defRPr/>
            </a:pPr>
            <a:r>
              <a:rPr lang="en-US" altLang="zh-CN" dirty="0">
                <a:latin typeface="+mn-lt"/>
              </a:rPr>
              <a:t>#WR=0</a:t>
            </a:r>
            <a:endParaRPr lang="zh-CN" altLang="en-US" dirty="0">
              <a:latin typeface="+mn-lt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3047678" y="2648185"/>
            <a:ext cx="23749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+mj-lt"/>
                <a:ea typeface="华文楷体" pitchFamily="2" charset="-122"/>
              </a:rPr>
              <a:t>#MEMW=0</a:t>
            </a:r>
            <a:endParaRPr lang="zh-CN" altLang="en-US" sz="2400" b="1" kern="0" dirty="0">
              <a:latin typeface="+mj-lt"/>
              <a:ea typeface="华文楷体" pitchFamily="2" charset="-122"/>
            </a:endParaRP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3060378" y="2057202"/>
            <a:ext cx="21605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+mj-lt"/>
                <a:ea typeface="华文楷体" pitchFamily="2" charset="-122"/>
              </a:rPr>
              <a:t>#MEMR=0</a:t>
            </a:r>
            <a:endParaRPr lang="zh-CN" altLang="en-US" sz="2400" b="1" kern="0" dirty="0">
              <a:latin typeface="+mj-lt"/>
              <a:ea typeface="华文楷体" pitchFamily="2" charset="-122"/>
            </a:endParaRPr>
          </a:p>
        </p:txBody>
      </p: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>
            <a:off x="2519040" y="2285802"/>
            <a:ext cx="504825" cy="0"/>
          </a:xfrm>
          <a:prstGeom prst="straightConnector1">
            <a:avLst/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箭头连接符 8"/>
          <p:cNvCxnSpPr>
            <a:cxnSpLocks noChangeShapeType="1"/>
          </p:cNvCxnSpPr>
          <p:nvPr/>
        </p:nvCxnSpPr>
        <p:spPr bwMode="auto">
          <a:xfrm>
            <a:off x="2556024" y="2871272"/>
            <a:ext cx="503237" cy="0"/>
          </a:xfrm>
          <a:prstGeom prst="straightConnector1">
            <a:avLst/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内容占位符 2"/>
          <p:cNvSpPr txBox="1">
            <a:spLocks/>
          </p:cNvSpPr>
          <p:nvPr/>
        </p:nvSpPr>
        <p:spPr bwMode="auto">
          <a:xfrm>
            <a:off x="3200078" y="4394498"/>
            <a:ext cx="2374900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+mj-lt"/>
                <a:ea typeface="华文楷体" pitchFamily="2" charset="-122"/>
              </a:rPr>
              <a:t>#IOW=0</a:t>
            </a:r>
            <a:endParaRPr lang="zh-CN" altLang="en-US" sz="2400" b="1" kern="0" dirty="0">
              <a:latin typeface="+mj-lt"/>
              <a:ea typeface="华文楷体" pitchFamily="2" charset="-122"/>
            </a:endParaRPr>
          </a:p>
        </p:txBody>
      </p:sp>
      <p:sp>
        <p:nvSpPr>
          <p:cNvPr id="11" name="内容占位符 2"/>
          <p:cNvSpPr txBox="1">
            <a:spLocks/>
          </p:cNvSpPr>
          <p:nvPr/>
        </p:nvSpPr>
        <p:spPr bwMode="auto">
          <a:xfrm>
            <a:off x="2953098" y="3803515"/>
            <a:ext cx="216058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latin typeface="+mj-lt"/>
                <a:ea typeface="华文楷体" pitchFamily="2" charset="-122"/>
              </a:rPr>
              <a:t>#IOR=0</a:t>
            </a:r>
            <a:endParaRPr lang="zh-CN" altLang="en-US" sz="2400" b="1" kern="0" dirty="0">
              <a:latin typeface="+mj-lt"/>
              <a:ea typeface="华文楷体" pitchFamily="2" charset="-122"/>
            </a:endParaRPr>
          </a:p>
        </p:txBody>
      </p: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>
            <a:off x="2411760" y="4032115"/>
            <a:ext cx="504825" cy="0"/>
          </a:xfrm>
          <a:prstGeom prst="straightConnector1">
            <a:avLst/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直接箭头连接符 12"/>
          <p:cNvCxnSpPr>
            <a:cxnSpLocks noChangeShapeType="1"/>
          </p:cNvCxnSpPr>
          <p:nvPr/>
        </p:nvCxnSpPr>
        <p:spPr bwMode="auto">
          <a:xfrm flipV="1">
            <a:off x="2519040" y="4617585"/>
            <a:ext cx="692621" cy="14244"/>
          </a:xfrm>
          <a:prstGeom prst="straightConnector1">
            <a:avLst/>
          </a:prstGeom>
          <a:noFill/>
          <a:ln w="25400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564519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2374553"/>
            <a:ext cx="7309494" cy="766415"/>
          </a:xfrm>
        </p:spPr>
        <p:txBody>
          <a:bodyPr/>
          <a:lstStyle/>
          <a:p>
            <a:pPr algn="ctr"/>
            <a:r>
              <a:rPr lang="zh-CN" altLang="en-US" sz="4000" dirty="0"/>
              <a:t>二、</a:t>
            </a:r>
            <a:r>
              <a:rPr lang="en-US" altLang="zh-CN" sz="4000" dirty="0"/>
              <a:t>RAM</a:t>
            </a:r>
            <a:r>
              <a:rPr lang="zh-CN" altLang="en-US" sz="4000" dirty="0"/>
              <a:t>存储器设计</a:t>
            </a:r>
          </a:p>
        </p:txBody>
      </p:sp>
    </p:spTree>
    <p:extLst>
      <p:ext uri="{BB962C8B-B14F-4D97-AF65-F5344CB8AC3E}">
        <p14:creationId xmlns:p14="http://schemas.microsoft.com/office/powerpoint/2010/main" val="1391616792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B1504FA2-C0CB-4908-B067-752CE2D47FFD}" type="slidenum">
              <a:rPr lang="zh-CN" altLang="en-US" smtClean="0"/>
              <a:pPr eaLnBrk="1" hangingPunct="1"/>
              <a:t>16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86321"/>
            <a:ext cx="7308850" cy="83842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隶书" pitchFamily="49" charset="-122"/>
              </a:rPr>
              <a:t>随机存取存储器</a:t>
            </a:r>
            <a:endParaRPr lang="zh-CN" altLang="en-US" sz="4400" dirty="0">
              <a:latin typeface="隶书" pitchFamily="49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513879"/>
            <a:ext cx="7277100" cy="3643313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35000"/>
              </a:spcAft>
              <a:buFont typeface="Wingdings" pitchFamily="2" charset="2"/>
              <a:buNone/>
            </a:pPr>
            <a:r>
              <a:rPr lang="zh-CN" altLang="en-US" sz="3200" u="sng" dirty="0">
                <a:solidFill>
                  <a:schemeClr val="tx1"/>
                </a:solidFill>
              </a:rPr>
              <a:t>掌握：</a:t>
            </a:r>
            <a:endParaRPr lang="zh-CN" altLang="en-US" sz="3200" dirty="0">
              <a:solidFill>
                <a:schemeClr val="tx1"/>
              </a:solidFill>
            </a:endParaRPr>
          </a:p>
          <a:p>
            <a:pPr eaLnBrk="1" hangingPunct="1">
              <a:lnSpc>
                <a:spcPct val="115000"/>
              </a:lnSpc>
            </a:pPr>
            <a:r>
              <a:rPr lang="en-US" altLang="zh-CN" dirty="0"/>
              <a:t>SRAM</a:t>
            </a:r>
            <a:r>
              <a:rPr lang="zh-CN" altLang="en-US" dirty="0"/>
              <a:t>与</a:t>
            </a:r>
            <a:r>
              <a:rPr lang="en-US" altLang="zh-CN" dirty="0"/>
              <a:t>DRAM</a:t>
            </a:r>
            <a:r>
              <a:rPr lang="zh-CN" altLang="en-US" dirty="0"/>
              <a:t>的主要特点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dirty="0"/>
              <a:t>RAM</a:t>
            </a:r>
            <a:r>
              <a:rPr lang="zh-CN" altLang="en-US" dirty="0"/>
              <a:t>存储器芯片及其与系统的连接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dirty="0"/>
              <a:t>RAM</a:t>
            </a:r>
            <a:r>
              <a:rPr lang="zh-CN" altLang="en-US" dirty="0"/>
              <a:t>存储器接口</a:t>
            </a:r>
          </a:p>
        </p:txBody>
      </p:sp>
    </p:spTree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DEDC338E-CF43-4915-94E3-3A07188E18C9}" type="slidenum">
              <a:rPr lang="zh-CN" altLang="en-US" smtClean="0"/>
              <a:pPr eaLnBrk="1" hangingPunct="1"/>
              <a:t>17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14313"/>
            <a:ext cx="7308850" cy="910431"/>
          </a:xfrm>
        </p:spPr>
        <p:txBody>
          <a:bodyPr/>
          <a:lstStyle/>
          <a:p>
            <a:pPr eaLnBrk="1" hangingPunct="1"/>
            <a:r>
              <a:rPr lang="en-US" altLang="zh-CN" dirty="0"/>
              <a:t>SRAM 6264</a:t>
            </a:r>
            <a:r>
              <a:rPr lang="zh-CN" altLang="en-US" dirty="0"/>
              <a:t>芯片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412776"/>
            <a:ext cx="6694487" cy="3456384"/>
          </a:xfrm>
        </p:spPr>
        <p:txBody>
          <a:bodyPr/>
          <a:lstStyle/>
          <a:p>
            <a:pPr eaLnBrk="1" hangingPunct="1">
              <a:spcAft>
                <a:spcPct val="35000"/>
              </a:spcAft>
            </a:pPr>
            <a:r>
              <a:rPr lang="zh-CN" altLang="en-US" u="sng" dirty="0"/>
              <a:t>掌握：</a:t>
            </a:r>
            <a:endParaRPr lang="en-US" altLang="zh-CN" u="sng" dirty="0"/>
          </a:p>
          <a:p>
            <a:pPr lvl="1" eaLnBrk="1" hangingPunct="1">
              <a:spcAft>
                <a:spcPct val="0"/>
              </a:spcAft>
            </a:pPr>
            <a:r>
              <a:rPr lang="zh-CN" altLang="en-US" dirty="0"/>
              <a:t>主要引脚功能</a:t>
            </a:r>
            <a:endParaRPr lang="en-US" altLang="zh-CN" dirty="0"/>
          </a:p>
          <a:p>
            <a:pPr lvl="1" eaLnBrk="1" hangingPunct="1">
              <a:spcAft>
                <a:spcPct val="0"/>
              </a:spcAft>
            </a:pPr>
            <a:r>
              <a:rPr lang="zh-CN" altLang="en-US" dirty="0"/>
              <a:t>工作时序</a:t>
            </a:r>
            <a:endParaRPr lang="en-US" altLang="zh-CN" dirty="0"/>
          </a:p>
          <a:p>
            <a:pPr lvl="1" eaLnBrk="1" hangingPunct="1">
              <a:spcAft>
                <a:spcPct val="0"/>
              </a:spcAft>
            </a:pPr>
            <a:r>
              <a:rPr lang="zh-CN" altLang="en-US" dirty="0"/>
              <a:t>与系统的连接使用</a:t>
            </a:r>
            <a:endParaRPr lang="zh-CN" altLang="zh-CN" dirty="0"/>
          </a:p>
          <a:p>
            <a:pPr eaLnBrk="1" hangingPunct="1">
              <a:buFont typeface="Wingdings" pitchFamily="2" charset="2"/>
              <a:buNone/>
            </a:pPr>
            <a:endParaRPr lang="zh-CN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4265613"/>
            <a:ext cx="23526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3A4AC9CE-186F-469E-9380-0E29273A1694}" type="slidenum">
              <a:rPr lang="zh-CN" altLang="en-US" smtClean="0"/>
              <a:pPr eaLnBrk="1" hangingPunct="1"/>
              <a:t>18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91471" y="260649"/>
            <a:ext cx="7308850" cy="792088"/>
          </a:xfrm>
        </p:spPr>
        <p:txBody>
          <a:bodyPr/>
          <a:lstStyle/>
          <a:p>
            <a:pPr eaLnBrk="1" hangingPunct="1"/>
            <a:r>
              <a:rPr lang="zh-CN" altLang="en-US" dirty="0"/>
              <a:t>典型</a:t>
            </a:r>
            <a:r>
              <a:rPr lang="zh-CN" altLang="zh-CN" dirty="0"/>
              <a:t>SRAM芯片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1" y="1556792"/>
            <a:ext cx="4464496" cy="4524375"/>
          </a:xfrm>
        </p:spPr>
        <p:txBody>
          <a:bodyPr/>
          <a:lstStyle/>
          <a:p>
            <a:pPr eaLnBrk="1" hangingPunct="1">
              <a:spcAft>
                <a:spcPct val="35000"/>
              </a:spcAft>
              <a:buFont typeface="Wingdings" pitchFamily="2" charset="2"/>
              <a:buNone/>
            </a:pPr>
            <a:r>
              <a:rPr lang="en-US" altLang="zh-CN" u="sng" dirty="0"/>
              <a:t>SRAM</a:t>
            </a:r>
            <a:r>
              <a:rPr lang="zh-CN" altLang="en-US" u="sng" dirty="0"/>
              <a:t>6264：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/>
              <a:t>容量：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8</a:t>
            </a:r>
            <a:r>
              <a:rPr lang="en-US" altLang="zh-CN" dirty="0"/>
              <a:t>K × </a:t>
            </a:r>
            <a:r>
              <a:rPr lang="en-US" altLang="zh-CN" dirty="0">
                <a:cs typeface="Arial" charset="0"/>
              </a:rPr>
              <a:t>8b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>
                <a:cs typeface="Arial" charset="0"/>
              </a:rPr>
              <a:t>主要引线：</a:t>
            </a:r>
            <a:endParaRPr lang="en-US" altLang="zh-CN" dirty="0">
              <a:cs typeface="Arial" charset="0"/>
            </a:endParaRP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地址线：</a:t>
            </a:r>
            <a:r>
              <a:rPr lang="en-US" altLang="zh-CN" dirty="0"/>
              <a:t>A</a:t>
            </a:r>
            <a:r>
              <a:rPr lang="en-US" altLang="zh-CN" baseline="-25000" dirty="0"/>
              <a:t>0</a:t>
            </a:r>
            <a:r>
              <a:rPr lang="en-US" altLang="zh-CN" dirty="0"/>
              <a:t>------A</a:t>
            </a:r>
            <a:r>
              <a:rPr lang="en-US" altLang="zh-CN" baseline="-25000" dirty="0"/>
              <a:t>12</a:t>
            </a:r>
            <a:r>
              <a:rPr lang="en-US" altLang="zh-CN" dirty="0"/>
              <a:t>；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数据线：</a:t>
            </a:r>
            <a:r>
              <a:rPr lang="en-US" altLang="zh-CN" dirty="0"/>
              <a:t>D</a:t>
            </a:r>
            <a:r>
              <a:rPr lang="en-US" altLang="zh-CN" baseline="-25000" dirty="0"/>
              <a:t>0</a:t>
            </a:r>
            <a:r>
              <a:rPr lang="en-US" altLang="zh-CN" dirty="0"/>
              <a:t>------D</a:t>
            </a:r>
            <a:r>
              <a:rPr lang="en-US" altLang="zh-CN" baseline="-25000" dirty="0"/>
              <a:t>7</a:t>
            </a:r>
            <a:r>
              <a:rPr lang="en-US" altLang="zh-CN" dirty="0"/>
              <a:t>；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输出允许信号：</a:t>
            </a:r>
            <a:r>
              <a:rPr lang="en-US" altLang="zh-CN" dirty="0"/>
              <a:t>#OE；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写允许信号：</a:t>
            </a:r>
            <a:r>
              <a:rPr lang="en-US" altLang="zh-CN" dirty="0"/>
              <a:t>#WE；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选片信号：</a:t>
            </a:r>
            <a:r>
              <a:rPr lang="en-US" altLang="zh-CN" dirty="0"/>
              <a:t>#CS</a:t>
            </a:r>
            <a:r>
              <a:rPr lang="en-US" altLang="zh-CN" baseline="-25000" dirty="0"/>
              <a:t>1</a:t>
            </a:r>
            <a:r>
              <a:rPr lang="en-US" altLang="zh-CN" dirty="0"/>
              <a:t>，CS</a:t>
            </a:r>
            <a:r>
              <a:rPr lang="en-US" altLang="zh-CN" baseline="-25000" dirty="0"/>
              <a:t>2</a:t>
            </a:r>
            <a:r>
              <a:rPr lang="en-US" altLang="zh-CN" dirty="0"/>
              <a:t>。</a:t>
            </a:r>
          </a:p>
        </p:txBody>
      </p:sp>
      <p:grpSp>
        <p:nvGrpSpPr>
          <p:cNvPr id="69633" name="Group 1"/>
          <p:cNvGrpSpPr>
            <a:grpSpLocks/>
          </p:cNvGrpSpPr>
          <p:nvPr/>
        </p:nvGrpSpPr>
        <p:grpSpPr bwMode="auto">
          <a:xfrm>
            <a:off x="5940152" y="1484785"/>
            <a:ext cx="2641153" cy="4680520"/>
            <a:chOff x="3771" y="1672"/>
            <a:chExt cx="3931" cy="6656"/>
          </a:xfrm>
        </p:grpSpPr>
        <p:sp>
          <p:nvSpPr>
            <p:cNvPr id="17417" name="Rectangle 2"/>
            <p:cNvSpPr>
              <a:spLocks noChangeArrowheads="1"/>
            </p:cNvSpPr>
            <p:nvPr/>
          </p:nvSpPr>
          <p:spPr bwMode="auto">
            <a:xfrm>
              <a:off x="4716" y="1726"/>
              <a:ext cx="2084" cy="6602"/>
            </a:xfrm>
            <a:prstGeom prst="rect">
              <a:avLst/>
            </a:prstGeom>
            <a:solidFill>
              <a:srgbClr val="FFFFFF"/>
            </a:solidFill>
            <a:ln w="889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18" name="Line 3"/>
            <p:cNvSpPr>
              <a:spLocks noChangeShapeType="1"/>
            </p:cNvSpPr>
            <p:nvPr/>
          </p:nvSpPr>
          <p:spPr bwMode="auto">
            <a:xfrm flipH="1">
              <a:off x="4299" y="1956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9" name="Line 4"/>
            <p:cNvSpPr>
              <a:spLocks noChangeShapeType="1"/>
            </p:cNvSpPr>
            <p:nvPr/>
          </p:nvSpPr>
          <p:spPr bwMode="auto">
            <a:xfrm>
              <a:off x="6800" y="1956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Rectangle 5"/>
            <p:cNvSpPr>
              <a:spLocks noChangeArrowheads="1"/>
            </p:cNvSpPr>
            <p:nvPr/>
          </p:nvSpPr>
          <p:spPr bwMode="auto">
            <a:xfrm>
              <a:off x="4808" y="1724"/>
              <a:ext cx="12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1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21" name="Rectangle 6"/>
            <p:cNvSpPr>
              <a:spLocks noChangeArrowheads="1"/>
            </p:cNvSpPr>
            <p:nvPr/>
          </p:nvSpPr>
          <p:spPr bwMode="auto">
            <a:xfrm>
              <a:off x="6357" y="1714"/>
              <a:ext cx="25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28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22" name="Line 7"/>
            <p:cNvSpPr>
              <a:spLocks noChangeShapeType="1"/>
            </p:cNvSpPr>
            <p:nvPr/>
          </p:nvSpPr>
          <p:spPr bwMode="auto">
            <a:xfrm flipH="1">
              <a:off x="4299" y="2433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8"/>
            <p:cNvSpPr>
              <a:spLocks noChangeShapeType="1"/>
            </p:cNvSpPr>
            <p:nvPr/>
          </p:nvSpPr>
          <p:spPr bwMode="auto">
            <a:xfrm flipH="1">
              <a:off x="4299" y="2896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4" name="Line 9"/>
            <p:cNvSpPr>
              <a:spLocks noChangeShapeType="1"/>
            </p:cNvSpPr>
            <p:nvPr/>
          </p:nvSpPr>
          <p:spPr bwMode="auto">
            <a:xfrm flipH="1">
              <a:off x="4299" y="3373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5" name="Line 10"/>
            <p:cNvSpPr>
              <a:spLocks noChangeShapeType="1"/>
            </p:cNvSpPr>
            <p:nvPr/>
          </p:nvSpPr>
          <p:spPr bwMode="auto">
            <a:xfrm flipH="1">
              <a:off x="4299" y="3850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6" name="Line 11"/>
            <p:cNvSpPr>
              <a:spLocks noChangeShapeType="1"/>
            </p:cNvSpPr>
            <p:nvPr/>
          </p:nvSpPr>
          <p:spPr bwMode="auto">
            <a:xfrm flipH="1">
              <a:off x="4299" y="4311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7" name="Line 12"/>
            <p:cNvSpPr>
              <a:spLocks noChangeShapeType="1"/>
            </p:cNvSpPr>
            <p:nvPr/>
          </p:nvSpPr>
          <p:spPr bwMode="auto">
            <a:xfrm flipH="1">
              <a:off x="4299" y="4788"/>
              <a:ext cx="417" cy="3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Line 13"/>
            <p:cNvSpPr>
              <a:spLocks noChangeShapeType="1"/>
            </p:cNvSpPr>
            <p:nvPr/>
          </p:nvSpPr>
          <p:spPr bwMode="auto">
            <a:xfrm flipH="1">
              <a:off x="4299" y="5266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9" name="Line 14"/>
            <p:cNvSpPr>
              <a:spLocks noChangeShapeType="1"/>
            </p:cNvSpPr>
            <p:nvPr/>
          </p:nvSpPr>
          <p:spPr bwMode="auto">
            <a:xfrm flipH="1">
              <a:off x="4299" y="5743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0" name="Line 15"/>
            <p:cNvSpPr>
              <a:spLocks noChangeShapeType="1"/>
            </p:cNvSpPr>
            <p:nvPr/>
          </p:nvSpPr>
          <p:spPr bwMode="auto">
            <a:xfrm flipH="1">
              <a:off x="4299" y="6204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Line 16"/>
            <p:cNvSpPr>
              <a:spLocks noChangeShapeType="1"/>
            </p:cNvSpPr>
            <p:nvPr/>
          </p:nvSpPr>
          <p:spPr bwMode="auto">
            <a:xfrm flipH="1">
              <a:off x="4299" y="6681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2" name="Line 17"/>
            <p:cNvSpPr>
              <a:spLocks noChangeShapeType="1"/>
            </p:cNvSpPr>
            <p:nvPr/>
          </p:nvSpPr>
          <p:spPr bwMode="auto">
            <a:xfrm flipH="1">
              <a:off x="4299" y="7159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3" name="Line 18"/>
            <p:cNvSpPr>
              <a:spLocks noChangeShapeType="1"/>
            </p:cNvSpPr>
            <p:nvPr/>
          </p:nvSpPr>
          <p:spPr bwMode="auto">
            <a:xfrm flipH="1">
              <a:off x="4299" y="7621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4" name="Line 19"/>
            <p:cNvSpPr>
              <a:spLocks noChangeShapeType="1"/>
            </p:cNvSpPr>
            <p:nvPr/>
          </p:nvSpPr>
          <p:spPr bwMode="auto">
            <a:xfrm flipH="1">
              <a:off x="4299" y="8099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5" name="Rectangle 20"/>
            <p:cNvSpPr>
              <a:spLocks noChangeArrowheads="1"/>
            </p:cNvSpPr>
            <p:nvPr/>
          </p:nvSpPr>
          <p:spPr bwMode="auto">
            <a:xfrm>
              <a:off x="4808" y="2181"/>
              <a:ext cx="12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2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36" name="Rectangle 21"/>
            <p:cNvSpPr>
              <a:spLocks noChangeArrowheads="1"/>
            </p:cNvSpPr>
            <p:nvPr/>
          </p:nvSpPr>
          <p:spPr bwMode="auto">
            <a:xfrm>
              <a:off x="4808" y="2643"/>
              <a:ext cx="12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3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37" name="Rectangle 22"/>
            <p:cNvSpPr>
              <a:spLocks noChangeArrowheads="1"/>
            </p:cNvSpPr>
            <p:nvPr/>
          </p:nvSpPr>
          <p:spPr bwMode="auto">
            <a:xfrm>
              <a:off x="4808" y="3121"/>
              <a:ext cx="12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4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38" name="Rectangle 23"/>
            <p:cNvSpPr>
              <a:spLocks noChangeArrowheads="1"/>
            </p:cNvSpPr>
            <p:nvPr/>
          </p:nvSpPr>
          <p:spPr bwMode="auto">
            <a:xfrm>
              <a:off x="4808" y="3598"/>
              <a:ext cx="12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5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39" name="Rectangle 24"/>
            <p:cNvSpPr>
              <a:spLocks noChangeArrowheads="1"/>
            </p:cNvSpPr>
            <p:nvPr/>
          </p:nvSpPr>
          <p:spPr bwMode="auto">
            <a:xfrm>
              <a:off x="4808" y="4075"/>
              <a:ext cx="12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6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40" name="Rectangle 25"/>
            <p:cNvSpPr>
              <a:spLocks noChangeArrowheads="1"/>
            </p:cNvSpPr>
            <p:nvPr/>
          </p:nvSpPr>
          <p:spPr bwMode="auto">
            <a:xfrm>
              <a:off x="4808" y="4536"/>
              <a:ext cx="12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7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41" name="Rectangle 26"/>
            <p:cNvSpPr>
              <a:spLocks noChangeArrowheads="1"/>
            </p:cNvSpPr>
            <p:nvPr/>
          </p:nvSpPr>
          <p:spPr bwMode="auto">
            <a:xfrm>
              <a:off x="4808" y="5014"/>
              <a:ext cx="12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8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42" name="Rectangle 27"/>
            <p:cNvSpPr>
              <a:spLocks noChangeArrowheads="1"/>
            </p:cNvSpPr>
            <p:nvPr/>
          </p:nvSpPr>
          <p:spPr bwMode="auto">
            <a:xfrm>
              <a:off x="4808" y="5522"/>
              <a:ext cx="125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9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43" name="Rectangle 28"/>
            <p:cNvSpPr>
              <a:spLocks noChangeArrowheads="1"/>
            </p:cNvSpPr>
            <p:nvPr/>
          </p:nvSpPr>
          <p:spPr bwMode="auto">
            <a:xfrm>
              <a:off x="4795" y="5972"/>
              <a:ext cx="25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10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44" name="Rectangle 29"/>
            <p:cNvSpPr>
              <a:spLocks noChangeArrowheads="1"/>
            </p:cNvSpPr>
            <p:nvPr/>
          </p:nvSpPr>
          <p:spPr bwMode="auto">
            <a:xfrm>
              <a:off x="4795" y="6450"/>
              <a:ext cx="25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11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45" name="Rectangle 30"/>
            <p:cNvSpPr>
              <a:spLocks noChangeArrowheads="1"/>
            </p:cNvSpPr>
            <p:nvPr/>
          </p:nvSpPr>
          <p:spPr bwMode="auto">
            <a:xfrm>
              <a:off x="4795" y="6927"/>
              <a:ext cx="25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12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46" name="Rectangle 31"/>
            <p:cNvSpPr>
              <a:spLocks noChangeArrowheads="1"/>
            </p:cNvSpPr>
            <p:nvPr/>
          </p:nvSpPr>
          <p:spPr bwMode="auto">
            <a:xfrm>
              <a:off x="4795" y="7384"/>
              <a:ext cx="25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13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47" name="Rectangle 32"/>
            <p:cNvSpPr>
              <a:spLocks noChangeArrowheads="1"/>
            </p:cNvSpPr>
            <p:nvPr/>
          </p:nvSpPr>
          <p:spPr bwMode="auto">
            <a:xfrm>
              <a:off x="4795" y="7846"/>
              <a:ext cx="25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14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48" name="Rectangle 33"/>
            <p:cNvSpPr>
              <a:spLocks noChangeArrowheads="1"/>
            </p:cNvSpPr>
            <p:nvPr/>
          </p:nvSpPr>
          <p:spPr bwMode="auto">
            <a:xfrm>
              <a:off x="6357" y="2191"/>
              <a:ext cx="25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27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49" name="Rectangle 34"/>
            <p:cNvSpPr>
              <a:spLocks noChangeArrowheads="1"/>
            </p:cNvSpPr>
            <p:nvPr/>
          </p:nvSpPr>
          <p:spPr bwMode="auto">
            <a:xfrm>
              <a:off x="6357" y="2668"/>
              <a:ext cx="25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26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50" name="Rectangle 35"/>
            <p:cNvSpPr>
              <a:spLocks noChangeArrowheads="1"/>
            </p:cNvSpPr>
            <p:nvPr/>
          </p:nvSpPr>
          <p:spPr bwMode="auto">
            <a:xfrm>
              <a:off x="6357" y="3146"/>
              <a:ext cx="25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25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51" name="Rectangle 36"/>
            <p:cNvSpPr>
              <a:spLocks noChangeArrowheads="1"/>
            </p:cNvSpPr>
            <p:nvPr/>
          </p:nvSpPr>
          <p:spPr bwMode="auto">
            <a:xfrm>
              <a:off x="6357" y="3598"/>
              <a:ext cx="25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24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52" name="Rectangle 37"/>
            <p:cNvSpPr>
              <a:spLocks noChangeArrowheads="1"/>
            </p:cNvSpPr>
            <p:nvPr/>
          </p:nvSpPr>
          <p:spPr bwMode="auto">
            <a:xfrm>
              <a:off x="6357" y="4065"/>
              <a:ext cx="25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23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53" name="Rectangle 38"/>
            <p:cNvSpPr>
              <a:spLocks noChangeArrowheads="1"/>
            </p:cNvSpPr>
            <p:nvPr/>
          </p:nvSpPr>
          <p:spPr bwMode="auto">
            <a:xfrm>
              <a:off x="6357" y="4542"/>
              <a:ext cx="25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22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54" name="Rectangle 39"/>
            <p:cNvSpPr>
              <a:spLocks noChangeArrowheads="1"/>
            </p:cNvSpPr>
            <p:nvPr/>
          </p:nvSpPr>
          <p:spPr bwMode="auto">
            <a:xfrm>
              <a:off x="6357" y="5020"/>
              <a:ext cx="25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21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55" name="Rectangle 40"/>
            <p:cNvSpPr>
              <a:spLocks noChangeArrowheads="1"/>
            </p:cNvSpPr>
            <p:nvPr/>
          </p:nvSpPr>
          <p:spPr bwMode="auto">
            <a:xfrm>
              <a:off x="6357" y="5503"/>
              <a:ext cx="25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20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56" name="Rectangle 41"/>
            <p:cNvSpPr>
              <a:spLocks noChangeArrowheads="1"/>
            </p:cNvSpPr>
            <p:nvPr/>
          </p:nvSpPr>
          <p:spPr bwMode="auto">
            <a:xfrm>
              <a:off x="6357" y="5960"/>
              <a:ext cx="25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19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57" name="Rectangle 42"/>
            <p:cNvSpPr>
              <a:spLocks noChangeArrowheads="1"/>
            </p:cNvSpPr>
            <p:nvPr/>
          </p:nvSpPr>
          <p:spPr bwMode="auto">
            <a:xfrm>
              <a:off x="6357" y="6435"/>
              <a:ext cx="250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18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58" name="Rectangle 43"/>
            <p:cNvSpPr>
              <a:spLocks noChangeArrowheads="1"/>
            </p:cNvSpPr>
            <p:nvPr/>
          </p:nvSpPr>
          <p:spPr bwMode="auto">
            <a:xfrm>
              <a:off x="6357" y="6913"/>
              <a:ext cx="25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17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59" name="Rectangle 44"/>
            <p:cNvSpPr>
              <a:spLocks noChangeArrowheads="1"/>
            </p:cNvSpPr>
            <p:nvPr/>
          </p:nvSpPr>
          <p:spPr bwMode="auto">
            <a:xfrm>
              <a:off x="6357" y="7375"/>
              <a:ext cx="25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16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60" name="Rectangle 45"/>
            <p:cNvSpPr>
              <a:spLocks noChangeArrowheads="1"/>
            </p:cNvSpPr>
            <p:nvPr/>
          </p:nvSpPr>
          <p:spPr bwMode="auto">
            <a:xfrm>
              <a:off x="6357" y="7853"/>
              <a:ext cx="250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15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61" name="Line 46"/>
            <p:cNvSpPr>
              <a:spLocks noChangeShapeType="1"/>
            </p:cNvSpPr>
            <p:nvPr/>
          </p:nvSpPr>
          <p:spPr bwMode="auto">
            <a:xfrm>
              <a:off x="6800" y="2433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2" name="Line 47"/>
            <p:cNvSpPr>
              <a:spLocks noChangeShapeType="1"/>
            </p:cNvSpPr>
            <p:nvPr/>
          </p:nvSpPr>
          <p:spPr bwMode="auto">
            <a:xfrm>
              <a:off x="6800" y="2896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3" name="Line 48"/>
            <p:cNvSpPr>
              <a:spLocks noChangeShapeType="1"/>
            </p:cNvSpPr>
            <p:nvPr/>
          </p:nvSpPr>
          <p:spPr bwMode="auto">
            <a:xfrm>
              <a:off x="6800" y="3373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4" name="Line 49"/>
            <p:cNvSpPr>
              <a:spLocks noChangeShapeType="1"/>
            </p:cNvSpPr>
            <p:nvPr/>
          </p:nvSpPr>
          <p:spPr bwMode="auto">
            <a:xfrm>
              <a:off x="6800" y="3850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5" name="Line 50"/>
            <p:cNvSpPr>
              <a:spLocks noChangeShapeType="1"/>
            </p:cNvSpPr>
            <p:nvPr/>
          </p:nvSpPr>
          <p:spPr bwMode="auto">
            <a:xfrm>
              <a:off x="6800" y="4311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6" name="Line 51"/>
            <p:cNvSpPr>
              <a:spLocks noChangeShapeType="1"/>
            </p:cNvSpPr>
            <p:nvPr/>
          </p:nvSpPr>
          <p:spPr bwMode="auto">
            <a:xfrm>
              <a:off x="6800" y="4788"/>
              <a:ext cx="417" cy="3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7" name="Line 52"/>
            <p:cNvSpPr>
              <a:spLocks noChangeShapeType="1"/>
            </p:cNvSpPr>
            <p:nvPr/>
          </p:nvSpPr>
          <p:spPr bwMode="auto">
            <a:xfrm>
              <a:off x="6800" y="5266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8" name="Line 53"/>
            <p:cNvSpPr>
              <a:spLocks noChangeShapeType="1"/>
            </p:cNvSpPr>
            <p:nvPr/>
          </p:nvSpPr>
          <p:spPr bwMode="auto">
            <a:xfrm>
              <a:off x="6800" y="5743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69" name="Line 54"/>
            <p:cNvSpPr>
              <a:spLocks noChangeShapeType="1"/>
            </p:cNvSpPr>
            <p:nvPr/>
          </p:nvSpPr>
          <p:spPr bwMode="auto">
            <a:xfrm>
              <a:off x="6800" y="6204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0" name="Line 55"/>
            <p:cNvSpPr>
              <a:spLocks noChangeShapeType="1"/>
            </p:cNvSpPr>
            <p:nvPr/>
          </p:nvSpPr>
          <p:spPr bwMode="auto">
            <a:xfrm>
              <a:off x="6800" y="6681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1" name="Line 56"/>
            <p:cNvSpPr>
              <a:spLocks noChangeShapeType="1"/>
            </p:cNvSpPr>
            <p:nvPr/>
          </p:nvSpPr>
          <p:spPr bwMode="auto">
            <a:xfrm>
              <a:off x="6800" y="7159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2" name="Line 57"/>
            <p:cNvSpPr>
              <a:spLocks noChangeShapeType="1"/>
            </p:cNvSpPr>
            <p:nvPr/>
          </p:nvSpPr>
          <p:spPr bwMode="auto">
            <a:xfrm>
              <a:off x="6800" y="7621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3" name="Line 58"/>
            <p:cNvSpPr>
              <a:spLocks noChangeShapeType="1"/>
            </p:cNvSpPr>
            <p:nvPr/>
          </p:nvSpPr>
          <p:spPr bwMode="auto">
            <a:xfrm>
              <a:off x="6800" y="8099"/>
              <a:ext cx="417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74" name="Rectangle 59"/>
            <p:cNvSpPr>
              <a:spLocks noChangeArrowheads="1"/>
            </p:cNvSpPr>
            <p:nvPr/>
          </p:nvSpPr>
          <p:spPr bwMode="auto">
            <a:xfrm>
              <a:off x="3827" y="1672"/>
              <a:ext cx="24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NC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75" name="Rectangle 60"/>
            <p:cNvSpPr>
              <a:spLocks noChangeArrowheads="1"/>
            </p:cNvSpPr>
            <p:nvPr/>
          </p:nvSpPr>
          <p:spPr bwMode="auto">
            <a:xfrm>
              <a:off x="3771" y="2197"/>
              <a:ext cx="12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A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76" name="Rectangle 61"/>
            <p:cNvSpPr>
              <a:spLocks noChangeArrowheads="1"/>
            </p:cNvSpPr>
            <p:nvPr/>
          </p:nvSpPr>
          <p:spPr bwMode="auto">
            <a:xfrm>
              <a:off x="3923" y="2218"/>
              <a:ext cx="207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700">
                  <a:solidFill>
                    <a:srgbClr val="000000"/>
                  </a:solidFill>
                  <a:latin typeface="宋体" charset="-122"/>
                </a:rPr>
                <a:t>12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77" name="Rectangle 62"/>
            <p:cNvSpPr>
              <a:spLocks noChangeArrowheads="1"/>
            </p:cNvSpPr>
            <p:nvPr/>
          </p:nvSpPr>
          <p:spPr bwMode="auto">
            <a:xfrm>
              <a:off x="3822" y="2654"/>
              <a:ext cx="12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A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78" name="Rectangle 63"/>
            <p:cNvSpPr>
              <a:spLocks noChangeArrowheads="1"/>
            </p:cNvSpPr>
            <p:nvPr/>
          </p:nvSpPr>
          <p:spPr bwMode="auto">
            <a:xfrm>
              <a:off x="3974" y="2696"/>
              <a:ext cx="111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7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79" name="Rectangle 64"/>
            <p:cNvSpPr>
              <a:spLocks noChangeArrowheads="1"/>
            </p:cNvSpPr>
            <p:nvPr/>
          </p:nvSpPr>
          <p:spPr bwMode="auto">
            <a:xfrm>
              <a:off x="3822" y="3110"/>
              <a:ext cx="12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A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80" name="Rectangle 65"/>
            <p:cNvSpPr>
              <a:spLocks noChangeArrowheads="1"/>
            </p:cNvSpPr>
            <p:nvPr/>
          </p:nvSpPr>
          <p:spPr bwMode="auto">
            <a:xfrm>
              <a:off x="3974" y="3173"/>
              <a:ext cx="111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6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81" name="Rectangle 66"/>
            <p:cNvSpPr>
              <a:spLocks noChangeArrowheads="1"/>
            </p:cNvSpPr>
            <p:nvPr/>
          </p:nvSpPr>
          <p:spPr bwMode="auto">
            <a:xfrm>
              <a:off x="3822" y="3573"/>
              <a:ext cx="12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A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82" name="Rectangle 67"/>
            <p:cNvSpPr>
              <a:spLocks noChangeArrowheads="1"/>
            </p:cNvSpPr>
            <p:nvPr/>
          </p:nvSpPr>
          <p:spPr bwMode="auto">
            <a:xfrm>
              <a:off x="3974" y="3636"/>
              <a:ext cx="111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5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83" name="Rectangle 68"/>
            <p:cNvSpPr>
              <a:spLocks noChangeArrowheads="1"/>
            </p:cNvSpPr>
            <p:nvPr/>
          </p:nvSpPr>
          <p:spPr bwMode="auto">
            <a:xfrm>
              <a:off x="3822" y="4048"/>
              <a:ext cx="12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A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84" name="Rectangle 69"/>
            <p:cNvSpPr>
              <a:spLocks noChangeArrowheads="1"/>
            </p:cNvSpPr>
            <p:nvPr/>
          </p:nvSpPr>
          <p:spPr bwMode="auto">
            <a:xfrm>
              <a:off x="3974" y="4111"/>
              <a:ext cx="111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4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85" name="Rectangle 70"/>
            <p:cNvSpPr>
              <a:spLocks noChangeArrowheads="1"/>
            </p:cNvSpPr>
            <p:nvPr/>
          </p:nvSpPr>
          <p:spPr bwMode="auto">
            <a:xfrm>
              <a:off x="3822" y="4526"/>
              <a:ext cx="12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A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86" name="Rectangle 71"/>
            <p:cNvSpPr>
              <a:spLocks noChangeArrowheads="1"/>
            </p:cNvSpPr>
            <p:nvPr/>
          </p:nvSpPr>
          <p:spPr bwMode="auto">
            <a:xfrm>
              <a:off x="3974" y="4588"/>
              <a:ext cx="111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3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87" name="Rectangle 72"/>
            <p:cNvSpPr>
              <a:spLocks noChangeArrowheads="1"/>
            </p:cNvSpPr>
            <p:nvPr/>
          </p:nvSpPr>
          <p:spPr bwMode="auto">
            <a:xfrm>
              <a:off x="3822" y="5003"/>
              <a:ext cx="12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A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88" name="Rectangle 73"/>
            <p:cNvSpPr>
              <a:spLocks noChangeArrowheads="1"/>
            </p:cNvSpPr>
            <p:nvPr/>
          </p:nvSpPr>
          <p:spPr bwMode="auto">
            <a:xfrm>
              <a:off x="3974" y="5066"/>
              <a:ext cx="10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700">
                  <a:solidFill>
                    <a:srgbClr val="000000"/>
                  </a:solidFill>
                  <a:latin typeface="宋体" charset="-122"/>
                </a:rPr>
                <a:t>2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89" name="Rectangle 74"/>
            <p:cNvSpPr>
              <a:spLocks noChangeArrowheads="1"/>
            </p:cNvSpPr>
            <p:nvPr/>
          </p:nvSpPr>
          <p:spPr bwMode="auto">
            <a:xfrm>
              <a:off x="3822" y="5466"/>
              <a:ext cx="12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A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90" name="Rectangle 75"/>
            <p:cNvSpPr>
              <a:spLocks noChangeArrowheads="1"/>
            </p:cNvSpPr>
            <p:nvPr/>
          </p:nvSpPr>
          <p:spPr bwMode="auto">
            <a:xfrm>
              <a:off x="3974" y="5528"/>
              <a:ext cx="111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1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91" name="Rectangle 76"/>
            <p:cNvSpPr>
              <a:spLocks noChangeArrowheads="1"/>
            </p:cNvSpPr>
            <p:nvPr/>
          </p:nvSpPr>
          <p:spPr bwMode="auto">
            <a:xfrm>
              <a:off x="3822" y="5943"/>
              <a:ext cx="12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A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92" name="Rectangle 77"/>
            <p:cNvSpPr>
              <a:spLocks noChangeArrowheads="1"/>
            </p:cNvSpPr>
            <p:nvPr/>
          </p:nvSpPr>
          <p:spPr bwMode="auto">
            <a:xfrm>
              <a:off x="3974" y="6006"/>
              <a:ext cx="111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0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93" name="Rectangle 78"/>
            <p:cNvSpPr>
              <a:spLocks noChangeArrowheads="1"/>
            </p:cNvSpPr>
            <p:nvPr/>
          </p:nvSpPr>
          <p:spPr bwMode="auto">
            <a:xfrm>
              <a:off x="3833" y="6429"/>
              <a:ext cx="125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D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94" name="Rectangle 79"/>
            <p:cNvSpPr>
              <a:spLocks noChangeArrowheads="1"/>
            </p:cNvSpPr>
            <p:nvPr/>
          </p:nvSpPr>
          <p:spPr bwMode="auto">
            <a:xfrm>
              <a:off x="3967" y="6512"/>
              <a:ext cx="112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0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95" name="Rectangle 80"/>
            <p:cNvSpPr>
              <a:spLocks noChangeArrowheads="1"/>
            </p:cNvSpPr>
            <p:nvPr/>
          </p:nvSpPr>
          <p:spPr bwMode="auto">
            <a:xfrm>
              <a:off x="3833" y="6927"/>
              <a:ext cx="125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D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96" name="Rectangle 81"/>
            <p:cNvSpPr>
              <a:spLocks noChangeArrowheads="1"/>
            </p:cNvSpPr>
            <p:nvPr/>
          </p:nvSpPr>
          <p:spPr bwMode="auto">
            <a:xfrm>
              <a:off x="3985" y="6990"/>
              <a:ext cx="111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1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97" name="Rectangle 82"/>
            <p:cNvSpPr>
              <a:spLocks noChangeArrowheads="1"/>
            </p:cNvSpPr>
            <p:nvPr/>
          </p:nvSpPr>
          <p:spPr bwMode="auto">
            <a:xfrm>
              <a:off x="3833" y="7363"/>
              <a:ext cx="125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/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D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98" name="Rectangle 83"/>
            <p:cNvSpPr>
              <a:spLocks noChangeArrowheads="1"/>
            </p:cNvSpPr>
            <p:nvPr/>
          </p:nvSpPr>
          <p:spPr bwMode="auto">
            <a:xfrm>
              <a:off x="3985" y="7467"/>
              <a:ext cx="111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2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499" name="Rectangle 84"/>
            <p:cNvSpPr>
              <a:spLocks noChangeArrowheads="1"/>
            </p:cNvSpPr>
            <p:nvPr/>
          </p:nvSpPr>
          <p:spPr bwMode="auto">
            <a:xfrm>
              <a:off x="3791" y="7867"/>
              <a:ext cx="371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GND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00" name="Rectangle 85"/>
            <p:cNvSpPr>
              <a:spLocks noChangeArrowheads="1"/>
            </p:cNvSpPr>
            <p:nvPr/>
          </p:nvSpPr>
          <p:spPr bwMode="auto">
            <a:xfrm>
              <a:off x="7360" y="5972"/>
              <a:ext cx="12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D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01" name="Rectangle 86"/>
            <p:cNvSpPr>
              <a:spLocks noChangeArrowheads="1"/>
            </p:cNvSpPr>
            <p:nvPr/>
          </p:nvSpPr>
          <p:spPr bwMode="auto">
            <a:xfrm>
              <a:off x="7482" y="6035"/>
              <a:ext cx="11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7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02" name="Rectangle 87"/>
            <p:cNvSpPr>
              <a:spLocks noChangeArrowheads="1"/>
            </p:cNvSpPr>
            <p:nvPr/>
          </p:nvSpPr>
          <p:spPr bwMode="auto">
            <a:xfrm>
              <a:off x="7360" y="6450"/>
              <a:ext cx="12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D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03" name="Rectangle 88"/>
            <p:cNvSpPr>
              <a:spLocks noChangeArrowheads="1"/>
            </p:cNvSpPr>
            <p:nvPr/>
          </p:nvSpPr>
          <p:spPr bwMode="auto">
            <a:xfrm>
              <a:off x="7482" y="6512"/>
              <a:ext cx="11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6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04" name="Rectangle 89"/>
            <p:cNvSpPr>
              <a:spLocks noChangeArrowheads="1"/>
            </p:cNvSpPr>
            <p:nvPr/>
          </p:nvSpPr>
          <p:spPr bwMode="auto">
            <a:xfrm>
              <a:off x="7360" y="6927"/>
              <a:ext cx="12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D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05" name="Rectangle 90"/>
            <p:cNvSpPr>
              <a:spLocks noChangeArrowheads="1"/>
            </p:cNvSpPr>
            <p:nvPr/>
          </p:nvSpPr>
          <p:spPr bwMode="auto">
            <a:xfrm>
              <a:off x="7482" y="6990"/>
              <a:ext cx="11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5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06" name="Rectangle 91"/>
            <p:cNvSpPr>
              <a:spLocks noChangeArrowheads="1"/>
            </p:cNvSpPr>
            <p:nvPr/>
          </p:nvSpPr>
          <p:spPr bwMode="auto">
            <a:xfrm>
              <a:off x="7360" y="7405"/>
              <a:ext cx="12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D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07" name="Rectangle 92"/>
            <p:cNvSpPr>
              <a:spLocks noChangeArrowheads="1"/>
            </p:cNvSpPr>
            <p:nvPr/>
          </p:nvSpPr>
          <p:spPr bwMode="auto">
            <a:xfrm>
              <a:off x="7482" y="7467"/>
              <a:ext cx="11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4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08" name="Rectangle 93"/>
            <p:cNvSpPr>
              <a:spLocks noChangeArrowheads="1"/>
            </p:cNvSpPr>
            <p:nvPr/>
          </p:nvSpPr>
          <p:spPr bwMode="auto">
            <a:xfrm>
              <a:off x="7360" y="7867"/>
              <a:ext cx="12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D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09" name="Rectangle 94"/>
            <p:cNvSpPr>
              <a:spLocks noChangeArrowheads="1"/>
            </p:cNvSpPr>
            <p:nvPr/>
          </p:nvSpPr>
          <p:spPr bwMode="auto">
            <a:xfrm>
              <a:off x="7482" y="7930"/>
              <a:ext cx="110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3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10" name="Rectangle 95"/>
            <p:cNvSpPr>
              <a:spLocks noChangeArrowheads="1"/>
            </p:cNvSpPr>
            <p:nvPr/>
          </p:nvSpPr>
          <p:spPr bwMode="auto">
            <a:xfrm>
              <a:off x="7393" y="2170"/>
              <a:ext cx="24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WE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11" name="Rectangle 96"/>
            <p:cNvSpPr>
              <a:spLocks noChangeArrowheads="1"/>
            </p:cNvSpPr>
            <p:nvPr/>
          </p:nvSpPr>
          <p:spPr bwMode="auto">
            <a:xfrm>
              <a:off x="7347" y="2633"/>
              <a:ext cx="248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CS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12" name="Rectangle 97"/>
            <p:cNvSpPr>
              <a:spLocks noChangeArrowheads="1"/>
            </p:cNvSpPr>
            <p:nvPr/>
          </p:nvSpPr>
          <p:spPr bwMode="auto">
            <a:xfrm>
              <a:off x="7554" y="2701"/>
              <a:ext cx="10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700">
                  <a:solidFill>
                    <a:srgbClr val="000000"/>
                  </a:solidFill>
                  <a:latin typeface="宋体" charset="-122"/>
                </a:rPr>
                <a:t>2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13" name="Rectangle 98"/>
            <p:cNvSpPr>
              <a:spLocks noChangeArrowheads="1"/>
            </p:cNvSpPr>
            <p:nvPr/>
          </p:nvSpPr>
          <p:spPr bwMode="auto">
            <a:xfrm>
              <a:off x="7386" y="3131"/>
              <a:ext cx="125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A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14" name="Rectangle 99"/>
            <p:cNvSpPr>
              <a:spLocks noChangeArrowheads="1"/>
            </p:cNvSpPr>
            <p:nvPr/>
          </p:nvSpPr>
          <p:spPr bwMode="auto">
            <a:xfrm>
              <a:off x="7507" y="3152"/>
              <a:ext cx="113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8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15" name="Rectangle 100"/>
            <p:cNvSpPr>
              <a:spLocks noChangeArrowheads="1"/>
            </p:cNvSpPr>
            <p:nvPr/>
          </p:nvSpPr>
          <p:spPr bwMode="auto">
            <a:xfrm>
              <a:off x="7386" y="3627"/>
              <a:ext cx="125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A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16" name="Rectangle 101"/>
            <p:cNvSpPr>
              <a:spLocks noChangeArrowheads="1"/>
            </p:cNvSpPr>
            <p:nvPr/>
          </p:nvSpPr>
          <p:spPr bwMode="auto">
            <a:xfrm>
              <a:off x="7507" y="3690"/>
              <a:ext cx="113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9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17" name="Rectangle 102"/>
            <p:cNvSpPr>
              <a:spLocks noChangeArrowheads="1"/>
            </p:cNvSpPr>
            <p:nvPr/>
          </p:nvSpPr>
          <p:spPr bwMode="auto">
            <a:xfrm>
              <a:off x="7360" y="4063"/>
              <a:ext cx="125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A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18" name="Rectangle 103"/>
            <p:cNvSpPr>
              <a:spLocks noChangeArrowheads="1"/>
            </p:cNvSpPr>
            <p:nvPr/>
          </p:nvSpPr>
          <p:spPr bwMode="auto">
            <a:xfrm>
              <a:off x="7465" y="4084"/>
              <a:ext cx="221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11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19" name="Rectangle 104"/>
            <p:cNvSpPr>
              <a:spLocks noChangeArrowheads="1"/>
            </p:cNvSpPr>
            <p:nvPr/>
          </p:nvSpPr>
          <p:spPr bwMode="auto">
            <a:xfrm>
              <a:off x="7373" y="4545"/>
              <a:ext cx="248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OE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20" name="Rectangle 105"/>
            <p:cNvSpPr>
              <a:spLocks noChangeArrowheads="1"/>
            </p:cNvSpPr>
            <p:nvPr/>
          </p:nvSpPr>
          <p:spPr bwMode="auto">
            <a:xfrm>
              <a:off x="7360" y="5045"/>
              <a:ext cx="125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A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21" name="Rectangle 106"/>
            <p:cNvSpPr>
              <a:spLocks noChangeArrowheads="1"/>
            </p:cNvSpPr>
            <p:nvPr/>
          </p:nvSpPr>
          <p:spPr bwMode="auto">
            <a:xfrm>
              <a:off x="7482" y="5087"/>
              <a:ext cx="220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10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22" name="Rectangle 107"/>
            <p:cNvSpPr>
              <a:spLocks noChangeArrowheads="1"/>
            </p:cNvSpPr>
            <p:nvPr/>
          </p:nvSpPr>
          <p:spPr bwMode="auto">
            <a:xfrm>
              <a:off x="7384" y="5506"/>
              <a:ext cx="248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CS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23" name="Rectangle 108"/>
            <p:cNvSpPr>
              <a:spLocks noChangeArrowheads="1"/>
            </p:cNvSpPr>
            <p:nvPr/>
          </p:nvSpPr>
          <p:spPr bwMode="auto">
            <a:xfrm>
              <a:off x="7561" y="5553"/>
              <a:ext cx="110" cy="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800">
                  <a:solidFill>
                    <a:srgbClr val="000000"/>
                  </a:solidFill>
                  <a:latin typeface="宋体" charset="-122"/>
                </a:rPr>
                <a:t>1</a:t>
              </a:r>
              <a:endParaRPr lang="zh-CN" altLang="zh-CN">
                <a:latin typeface="Arial" charset="0"/>
              </a:endParaRPr>
            </a:p>
          </p:txBody>
        </p:sp>
        <p:sp>
          <p:nvSpPr>
            <p:cNvPr id="17524" name="Line 109"/>
            <p:cNvSpPr>
              <a:spLocks noChangeShapeType="1"/>
            </p:cNvSpPr>
            <p:nvPr/>
          </p:nvSpPr>
          <p:spPr bwMode="auto">
            <a:xfrm>
              <a:off x="7369" y="5524"/>
              <a:ext cx="193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5" name="Line 110"/>
            <p:cNvSpPr>
              <a:spLocks noChangeShapeType="1"/>
            </p:cNvSpPr>
            <p:nvPr/>
          </p:nvSpPr>
          <p:spPr bwMode="auto">
            <a:xfrm>
              <a:off x="7343" y="4575"/>
              <a:ext cx="198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6" name="Line 111"/>
            <p:cNvSpPr>
              <a:spLocks noChangeShapeType="1"/>
            </p:cNvSpPr>
            <p:nvPr/>
          </p:nvSpPr>
          <p:spPr bwMode="auto">
            <a:xfrm>
              <a:off x="7375" y="2210"/>
              <a:ext cx="198" cy="2"/>
            </a:xfrm>
            <a:prstGeom prst="line">
              <a:avLst/>
            </a:prstGeom>
            <a:noFill/>
            <a:ln w="889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27" name="Rectangle 112"/>
            <p:cNvSpPr>
              <a:spLocks noChangeArrowheads="1"/>
            </p:cNvSpPr>
            <p:nvPr/>
          </p:nvSpPr>
          <p:spPr bwMode="auto">
            <a:xfrm>
              <a:off x="7292" y="1693"/>
              <a:ext cx="371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just" eaLnBrk="1" hangingPunct="1">
                <a:lnSpc>
                  <a:spcPct val="96000"/>
                </a:lnSpc>
              </a:pPr>
              <a:r>
                <a:rPr lang="en-US" altLang="zh-CN" sz="900">
                  <a:solidFill>
                    <a:srgbClr val="000000"/>
                  </a:solidFill>
                  <a:latin typeface="宋体" charset="-122"/>
                </a:rPr>
                <a:t>+5V</a:t>
              </a:r>
              <a:endParaRPr lang="zh-CN" altLang="zh-CN">
                <a:latin typeface="Arial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19872" y="1686906"/>
            <a:ext cx="1976572" cy="1151277"/>
          </a:xfrm>
          <a:prstGeom prst="rect">
            <a:avLst/>
          </a:prstGeom>
          <a:noFill/>
          <a:ln w="31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从芯片引脚图，应能看出该芯片的容量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A98DC-016E-4F8C-AE2E-65275AB7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ahoma" pitchFamily="34" charset="0"/>
              </a:rPr>
              <a:t>6264</a:t>
            </a:r>
            <a:r>
              <a:rPr lang="zh-CN" altLang="en-US" dirty="0"/>
              <a:t>的真值表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7814AD55-DAD9-453C-8FFE-C61B61F79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77" y="3068960"/>
            <a:ext cx="7824845" cy="281465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7BE916-B23B-43EE-8873-376FEDDA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F6875-25A3-44A0-87DE-77466C40171E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00F576-B28A-4F48-A068-4AF1AB64F7CB}"/>
              </a:ext>
            </a:extLst>
          </p:cNvPr>
          <p:cNvSpPr/>
          <p:nvPr/>
        </p:nvSpPr>
        <p:spPr>
          <a:xfrm>
            <a:off x="467544" y="1340768"/>
            <a:ext cx="4572000" cy="13320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 algn="just">
              <a:lnSpc>
                <a:spcPct val="110000"/>
              </a:lnSpc>
              <a:spcAft>
                <a:spcPts val="20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zh-CN" altLang="en-US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输出允许信号：</a:t>
            </a:r>
            <a:r>
              <a:rPr lang="en-US" altLang="zh-CN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#OE；</a:t>
            </a:r>
          </a:p>
          <a:p>
            <a:pPr marL="742950" lvl="1" indent="-285750" algn="just">
              <a:lnSpc>
                <a:spcPct val="110000"/>
              </a:lnSpc>
              <a:spcAft>
                <a:spcPts val="20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zh-CN" altLang="en-US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写允许信号：</a:t>
            </a:r>
            <a:r>
              <a:rPr lang="en-US" altLang="zh-CN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#WE；</a:t>
            </a:r>
          </a:p>
          <a:p>
            <a:pPr marL="742950" lvl="1" indent="-285750" algn="just">
              <a:lnSpc>
                <a:spcPct val="110000"/>
              </a:lnSpc>
              <a:spcAft>
                <a:spcPts val="200"/>
              </a:spcAft>
              <a:buClr>
                <a:srgbClr val="FF0000"/>
              </a:buClr>
              <a:buSzPct val="55000"/>
              <a:buFont typeface="Wingdings" pitchFamily="2" charset="2"/>
              <a:buChar char="n"/>
            </a:pPr>
            <a:r>
              <a:rPr lang="zh-CN" altLang="en-US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选片信号：</a:t>
            </a:r>
            <a:r>
              <a:rPr lang="en-US" altLang="zh-CN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#CS</a:t>
            </a:r>
            <a:r>
              <a:rPr lang="en-US" altLang="zh-CN" sz="24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en-US" altLang="zh-CN" sz="2400" b="1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，CS</a:t>
            </a:r>
            <a:r>
              <a:rPr lang="en-US" altLang="zh-CN" sz="2400" b="1" kern="0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8019969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FE87CF8-E156-43DC-9033-727094577F22}" type="slidenum">
              <a:rPr lang="zh-CN" altLang="en-US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58329"/>
            <a:ext cx="6192688" cy="766415"/>
          </a:xfrm>
        </p:spPr>
        <p:txBody>
          <a:bodyPr/>
          <a:lstStyle/>
          <a:p>
            <a:pPr eaLnBrk="1" hangingPunct="1"/>
            <a:r>
              <a:rPr lang="zh-CN" altLang="en-US" dirty="0"/>
              <a:t>主要内容：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866"/>
            <a:ext cx="7920038" cy="3384302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zh-CN" altLang="en-US" dirty="0"/>
              <a:t>半导体存储器的分类及其特点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CN" dirty="0"/>
              <a:t>RAM</a:t>
            </a:r>
            <a:r>
              <a:rPr lang="zh-CN" altLang="en-US" dirty="0"/>
              <a:t>存储器设计</a:t>
            </a:r>
            <a:endParaRPr lang="en-US" altLang="zh-CN" dirty="0"/>
          </a:p>
          <a:p>
            <a:pPr eaLnBrk="1" hangingPunct="1">
              <a:spcBef>
                <a:spcPct val="40000"/>
              </a:spcBef>
            </a:pPr>
            <a:r>
              <a:rPr lang="en-US" altLang="zh-CN" dirty="0"/>
              <a:t>ROM</a:t>
            </a:r>
            <a:r>
              <a:rPr lang="zh-CN" altLang="en-US" dirty="0"/>
              <a:t>存储器设计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/>
              <a:t>半导体存储器扩展技术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dirty="0"/>
              <a:t>高速缓存（</a:t>
            </a:r>
            <a:r>
              <a:rPr lang="en-US" altLang="zh-CN"/>
              <a:t>Cache</a:t>
            </a:r>
            <a:r>
              <a:rPr lang="zh-CN" altLang="en-US"/>
              <a:t>）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fill="hold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50" fill="hold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250" fill="hold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062CDDB7-0A9C-404E-8AB4-25BDA600103A}" type="slidenum">
              <a:rPr lang="zh-CN" altLang="en-US" smtClean="0"/>
              <a:pPr eaLnBrk="1" hangingPunct="1"/>
              <a:t>20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02" y="286321"/>
            <a:ext cx="7308850" cy="83842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ahoma" pitchFamily="34" charset="0"/>
              </a:rPr>
              <a:t>6264</a:t>
            </a:r>
            <a:r>
              <a:rPr lang="zh-CN" altLang="en-US" dirty="0"/>
              <a:t>的工作过程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6316" y="2060848"/>
            <a:ext cx="5719939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对内存的读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/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写是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对内存单元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的访问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4221088"/>
            <a:ext cx="5184576" cy="504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首先需要确定</a:t>
            </a:r>
            <a:r>
              <a:rPr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内存单元的地址</a:t>
            </a:r>
          </a:p>
        </p:txBody>
      </p:sp>
      <p:sp>
        <p:nvSpPr>
          <p:cNvPr id="5" name="任意多边形 4"/>
          <p:cNvSpPr/>
          <p:nvPr/>
        </p:nvSpPr>
        <p:spPr bwMode="auto">
          <a:xfrm>
            <a:off x="3491880" y="2807268"/>
            <a:ext cx="151516" cy="1096162"/>
          </a:xfrm>
          <a:custGeom>
            <a:avLst/>
            <a:gdLst>
              <a:gd name="connsiteX0" fmla="*/ 0 w 151516"/>
              <a:gd name="connsiteY0" fmla="*/ 0 h 914400"/>
              <a:gd name="connsiteX1" fmla="*/ 149629 w 151516"/>
              <a:gd name="connsiteY1" fmla="*/ 448887 h 914400"/>
              <a:gd name="connsiteX2" fmla="*/ 83128 w 151516"/>
              <a:gd name="connsiteY2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516" h="914400">
                <a:moveTo>
                  <a:pt x="0" y="0"/>
                </a:moveTo>
                <a:cubicBezTo>
                  <a:pt x="67887" y="148243"/>
                  <a:pt x="135774" y="296487"/>
                  <a:pt x="149629" y="448887"/>
                </a:cubicBezTo>
                <a:cubicBezTo>
                  <a:pt x="163484" y="601287"/>
                  <a:pt x="96983" y="850669"/>
                  <a:pt x="83128" y="914400"/>
                </a:cubicBezTo>
              </a:path>
            </a:pathLst>
          </a:custGeom>
          <a:noFill/>
          <a:ln w="2222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437795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062CDDB7-0A9C-404E-8AB4-25BDA600103A}" type="slidenum">
              <a:rPr lang="zh-CN" altLang="en-US" smtClean="0"/>
              <a:pPr eaLnBrk="1" hangingPunct="1"/>
              <a:t>21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02" y="286321"/>
            <a:ext cx="7308850" cy="83842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ahoma" pitchFamily="34" charset="0"/>
              </a:rPr>
              <a:t>6264</a:t>
            </a:r>
            <a:r>
              <a:rPr lang="zh-CN" altLang="en-US" dirty="0"/>
              <a:t>的工作过程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3294" y="1268760"/>
            <a:ext cx="7488832" cy="1368152"/>
          </a:xfrm>
        </p:spPr>
        <p:txBody>
          <a:bodyPr/>
          <a:lstStyle/>
          <a:p>
            <a:pPr eaLnBrk="1" hangingPunct="1"/>
            <a:r>
              <a:rPr lang="zh-CN" altLang="en-US" dirty="0"/>
              <a:t>写操作</a:t>
            </a:r>
            <a:endParaRPr lang="en-US" altLang="zh-CN" dirty="0"/>
          </a:p>
          <a:p>
            <a:pPr lvl="1" eaLnBrk="1" hangingPunct="1"/>
            <a:r>
              <a:rPr lang="zh-CN" altLang="en-US" sz="2000" dirty="0"/>
              <a:t>把要写入单元的地址送芯片的地址线</a:t>
            </a:r>
            <a:r>
              <a:rPr lang="en-US" altLang="zh-CN" sz="2000" dirty="0"/>
              <a:t>A0-A12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要写入的数据送数据线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使能片选信号</a:t>
            </a:r>
            <a:endParaRPr lang="en-US" altLang="zh-CN" sz="2000" dirty="0"/>
          </a:p>
          <a:p>
            <a:pPr marL="457200" lvl="1" indent="0" eaLnBrk="1" hangingPunct="1">
              <a:buNone/>
            </a:pPr>
            <a:r>
              <a:rPr lang="en-US" altLang="zh-CN" sz="2000" dirty="0"/>
              <a:t>	#CS1=0</a:t>
            </a:r>
            <a:r>
              <a:rPr lang="zh-CN" altLang="en-US" sz="2000" dirty="0"/>
              <a:t>，</a:t>
            </a:r>
            <a:r>
              <a:rPr lang="en-US" altLang="zh-CN" sz="2000" dirty="0"/>
              <a:t>CS2=1</a:t>
            </a:r>
          </a:p>
          <a:p>
            <a:pPr lvl="1" eaLnBrk="1" hangingPunct="1"/>
            <a:r>
              <a:rPr lang="zh-CN" altLang="en-US" sz="2000" dirty="0"/>
              <a:t>使能</a:t>
            </a:r>
            <a:r>
              <a:rPr lang="en-US" altLang="zh-CN" sz="2000" dirty="0"/>
              <a:t>#WE=0</a:t>
            </a:r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7014CB-AEA8-4ACC-9790-708D62FFB2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2492896"/>
            <a:ext cx="4967324" cy="33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14536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062CDDB7-0A9C-404E-8AB4-25BDA600103A}" type="slidenum">
              <a:rPr lang="zh-CN" altLang="en-US" smtClean="0"/>
              <a:pPr eaLnBrk="1" hangingPunct="1"/>
              <a:t>22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02" y="286321"/>
            <a:ext cx="7308850" cy="83842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ahoma" pitchFamily="34" charset="0"/>
              </a:rPr>
              <a:t>6264</a:t>
            </a:r>
            <a:r>
              <a:rPr lang="zh-CN" altLang="en-US" dirty="0"/>
              <a:t>的工作过程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764" y="1150308"/>
            <a:ext cx="5049324" cy="1368152"/>
          </a:xfrm>
        </p:spPr>
        <p:txBody>
          <a:bodyPr/>
          <a:lstStyle/>
          <a:p>
            <a:pPr eaLnBrk="1" hangingPunct="1"/>
            <a:r>
              <a:rPr lang="zh-CN" altLang="en-US" dirty="0"/>
              <a:t>读操作</a:t>
            </a:r>
            <a:endParaRPr lang="en-US" altLang="zh-CN" dirty="0"/>
          </a:p>
          <a:p>
            <a:pPr lvl="1" eaLnBrk="1" hangingPunct="1"/>
            <a:r>
              <a:rPr lang="zh-CN" altLang="en-US" sz="2000" dirty="0"/>
              <a:t>送出带读出单元的地址；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使能片选信号</a:t>
            </a:r>
            <a:r>
              <a:rPr lang="en-US" altLang="zh-CN" sz="2000" dirty="0"/>
              <a:t>#CS1=0</a:t>
            </a:r>
            <a:r>
              <a:rPr lang="zh-CN" altLang="en-US" sz="2000" dirty="0"/>
              <a:t>，</a:t>
            </a:r>
            <a:r>
              <a:rPr lang="en-US" altLang="zh-CN" sz="2000" dirty="0"/>
              <a:t>CS2=1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lvl="1" algn="l" eaLnBrk="1" hangingPunct="1"/>
            <a:r>
              <a:rPr lang="zh-CN" altLang="en-US" sz="2000" dirty="0"/>
              <a:t>使能读允许信号</a:t>
            </a:r>
            <a:r>
              <a:rPr lang="en-US" altLang="zh-CN" sz="2000" dirty="0"/>
              <a:t>#OE=0, #WE=1</a:t>
            </a:r>
            <a:r>
              <a:rPr lang="zh-CN" altLang="en-US" sz="2000" dirty="0"/>
              <a:t>，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85804DA-1EFF-4238-8C36-B591FA16A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3284984"/>
            <a:ext cx="4580688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79327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776864" cy="15841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任何一个内存单元地址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在逻辑上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都包括：</a:t>
            </a:r>
            <a:b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段基地址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偏移地址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F6875-25A3-44A0-87DE-77466C40171E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27584" y="2060848"/>
            <a:ext cx="7632848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任何一个内存单元地址</a:t>
            </a:r>
            <a:r>
              <a:rPr lang="zh-CN" altLang="en-US" sz="2800" kern="0" dirty="0">
                <a:latin typeface="黑体" panose="02010609060101010101" pitchFamily="49" charset="-122"/>
                <a:ea typeface="黑体" panose="02010609060101010101" pitchFamily="49" charset="-122"/>
              </a:rPr>
              <a:t>在物理上</a:t>
            </a:r>
            <a:r>
              <a:rPr lang="zh-CN" altLang="en-US" sz="28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都一定处于某个芯片上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5366" y="1506556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面向程序员</a:t>
            </a:r>
            <a:endParaRPr lang="zh-CN" alt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819262" y="1777963"/>
            <a:ext cx="936104" cy="0"/>
          </a:xfrm>
          <a:prstGeom prst="straightConnector1">
            <a:avLst/>
          </a:prstGeom>
          <a:solidFill>
            <a:srgbClr val="339966"/>
          </a:solidFill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8" name="标题 1"/>
          <p:cNvSpPr txBox="1">
            <a:spLocks/>
          </p:cNvSpPr>
          <p:nvPr/>
        </p:nvSpPr>
        <p:spPr bwMode="auto">
          <a:xfrm>
            <a:off x="539552" y="4005064"/>
            <a:ext cx="7776864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内存单元</a:t>
            </a:r>
            <a:r>
              <a:rPr lang="zh-CN" altLang="en-US" sz="2600" kern="0" dirty="0">
                <a:latin typeface="黑体" panose="02010609060101010101" pitchFamily="49" charset="-122"/>
                <a:ea typeface="黑体" panose="02010609060101010101" pitchFamily="49" charset="-122"/>
              </a:rPr>
              <a:t>在程序中的地址</a:t>
            </a:r>
            <a:r>
              <a:rPr lang="zh-CN" altLang="en-US" sz="2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：段基地址</a:t>
            </a:r>
            <a:r>
              <a:rPr lang="en-US" altLang="zh-CN" sz="2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6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偏移地址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42116" y="3143576"/>
            <a:ext cx="27363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面向物理芯片</a:t>
            </a:r>
            <a:endParaRPr lang="zh-CN" altLang="en-US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 bwMode="auto">
          <a:xfrm>
            <a:off x="2534004" y="3414983"/>
            <a:ext cx="936104" cy="0"/>
          </a:xfrm>
          <a:prstGeom prst="straightConnector1">
            <a:avLst/>
          </a:prstGeom>
          <a:solidFill>
            <a:srgbClr val="339966"/>
          </a:solidFill>
          <a:ln w="254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11" name="标题 1"/>
          <p:cNvSpPr txBox="1">
            <a:spLocks/>
          </p:cNvSpPr>
          <p:nvPr/>
        </p:nvSpPr>
        <p:spPr bwMode="auto">
          <a:xfrm>
            <a:off x="683568" y="4797152"/>
            <a:ext cx="777686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内存单元</a:t>
            </a:r>
            <a:r>
              <a:rPr lang="zh-CN" altLang="en-US" sz="2800" kern="0" dirty="0"/>
              <a:t>在芯片上的地址</a:t>
            </a:r>
            <a:r>
              <a:rPr lang="zh-CN" altLang="en-US" sz="28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：芯片地址</a:t>
            </a:r>
            <a:r>
              <a:rPr lang="en-US" altLang="zh-CN" sz="28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+</a:t>
            </a:r>
            <a:r>
              <a:rPr lang="zh-CN" altLang="en-US" sz="2800" kern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片内地址</a:t>
            </a:r>
          </a:p>
        </p:txBody>
      </p:sp>
    </p:spTree>
    <p:extLst>
      <p:ext uri="{BB962C8B-B14F-4D97-AF65-F5344CB8AC3E}">
        <p14:creationId xmlns:p14="http://schemas.microsoft.com/office/powerpoint/2010/main" val="81990581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8" grpId="0"/>
      <p:bldP spid="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308850" cy="76641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</a:rPr>
              <a:t>6264</a:t>
            </a:r>
            <a:r>
              <a:rPr lang="zh-CN" altLang="en-US" dirty="0"/>
              <a:t>芯片与系统的连接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u="sng" dirty="0"/>
              <a:t>存储器芯片与系统的连接分为两部分：</a:t>
            </a:r>
            <a:endParaRPr lang="en-US" altLang="zh-CN" u="sng" dirty="0"/>
          </a:p>
          <a:p>
            <a:pPr marL="365125" indent="-365125">
              <a:lnSpc>
                <a:spcPct val="110000"/>
              </a:lnSpc>
            </a:pPr>
            <a:r>
              <a:rPr lang="zh-CN" altLang="en-US" sz="2400" dirty="0"/>
              <a:t>确定要访问的存储芯片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系统中可能存在多片存储器芯片，要访问的单元只能存在于某一片芯片上。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65125" indent="-365125">
              <a:lnSpc>
                <a:spcPct val="110000"/>
              </a:lnSpc>
            </a:pPr>
            <a:r>
              <a:rPr lang="zh-CN" altLang="en-US" sz="2400" dirty="0"/>
              <a:t>找到芯片后，寻找该芯片上要访问的单元。</a:t>
            </a:r>
            <a:endParaRPr lang="en-US" altLang="zh-CN" sz="2400" dirty="0"/>
          </a:p>
          <a:p>
            <a:pPr lvl="1">
              <a:lnSpc>
                <a:spcPct val="110000"/>
              </a:lnSpc>
            </a:pP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6264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芯片上有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8K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个单元，每个单元在该芯片上有</a:t>
            </a:r>
            <a:r>
              <a:rPr lang="zh-CN" altLang="en-US" sz="2200" dirty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惟一的</a:t>
            </a:r>
            <a:r>
              <a:rPr lang="en-US" altLang="zh-CN" sz="2200" dirty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200" dirty="0">
                <a:solidFill>
                  <a:srgbClr val="99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位地址码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每片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6264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芯片上第一个单元在该芯片上的地址：</a:t>
            </a:r>
            <a:r>
              <a:rPr lang="en-US" altLang="zh-CN" dirty="0">
                <a:latin typeface="+mj-lt"/>
                <a:ea typeface="黑体" panose="02010609060101010101" pitchFamily="49" charset="-122"/>
              </a:rPr>
              <a:t>0</a:t>
            </a:r>
            <a:endParaRPr lang="en-US" altLang="zh-CN" sz="2200" dirty="0">
              <a:latin typeface="+mj-lt"/>
              <a:ea typeface="黑体" panose="02010609060101010101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每片</a:t>
            </a:r>
            <a:r>
              <a:rPr lang="en-US" altLang="zh-CN" sz="2200" dirty="0">
                <a:latin typeface="黑体" panose="02010609060101010101" pitchFamily="49" charset="-122"/>
                <a:ea typeface="黑体" panose="02010609060101010101" pitchFamily="49" charset="-122"/>
              </a:rPr>
              <a:t>6264</a:t>
            </a:r>
            <a:r>
              <a:rPr lang="zh-CN" altLang="en-US" sz="2200" dirty="0">
                <a:latin typeface="黑体" panose="02010609060101010101" pitchFamily="49" charset="-122"/>
                <a:ea typeface="黑体" panose="02010609060101010101" pitchFamily="49" charset="-122"/>
              </a:rPr>
              <a:t>芯片上最后一个单元在该芯片上的地址：</a:t>
            </a:r>
            <a:r>
              <a:rPr lang="en-US" altLang="zh-CN" dirty="0">
                <a:latin typeface="+mj-lt"/>
                <a:ea typeface="黑体" panose="02010609060101010101" pitchFamily="49" charset="-122"/>
              </a:rPr>
              <a:t>8191</a:t>
            </a:r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48C40B5-6D30-4A6E-9B31-A1F0C91BE401}" type="slidenum">
              <a:rPr lang="zh-CN" altLang="en-US" smtClean="0"/>
              <a:pPr eaLnBrk="1" hangingPunct="1"/>
              <a:t>24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827584" y="5733256"/>
            <a:ext cx="7488832" cy="5510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tIns="72000" bIns="108000">
            <a:spAutoFit/>
          </a:bodyPr>
          <a:lstStyle/>
          <a:p>
            <a:pPr algn="ctr">
              <a:defRPr/>
            </a:pPr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用芯片的</a:t>
            </a:r>
            <a:r>
              <a:rPr lang="en-US" altLang="zh-CN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13</a:t>
            </a:r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位地址码</a:t>
            </a:r>
            <a:r>
              <a:rPr lang="en-US" altLang="zh-CN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A0-A12</a:t>
            </a:r>
            <a:r>
              <a:rPr lang="zh-CN" altLang="en-US" sz="24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寻址片内的每个单元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4FF6AA0-698B-4748-B264-9E6D5BF215C5}" type="slidenum">
              <a:rPr lang="zh-CN" altLang="en-US" smtClean="0"/>
              <a:pPr eaLnBrk="1" hangingPunct="1"/>
              <a:t>25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14313"/>
            <a:ext cx="7308850" cy="91043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lt"/>
              </a:rPr>
              <a:t>6264</a:t>
            </a:r>
            <a:r>
              <a:rPr lang="zh-CN" altLang="en-US" dirty="0"/>
              <a:t>与系统的连接框架图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5467400" y="2139975"/>
            <a:ext cx="1495425" cy="3810000"/>
          </a:xfrm>
          <a:prstGeom prst="rect">
            <a:avLst/>
          </a:prstGeom>
          <a:solidFill>
            <a:schemeClr val="accent5">
              <a:lumMod val="2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27" name="Text Box 7"/>
          <p:cNvSpPr txBox="1">
            <a:spLocks noChangeArrowheads="1"/>
          </p:cNvSpPr>
          <p:nvPr/>
        </p:nvSpPr>
        <p:spPr bwMode="auto">
          <a:xfrm>
            <a:off x="5467400" y="229237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</a:rPr>
              <a:t>D0~D7</a:t>
            </a:r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5467400" y="27495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0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467400" y="3616350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12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0730" name="Text Box 10"/>
          <p:cNvSpPr txBox="1">
            <a:spLocks noChangeArrowheads="1"/>
          </p:cNvSpPr>
          <p:nvPr/>
        </p:nvSpPr>
        <p:spPr bwMode="auto">
          <a:xfrm>
            <a:off x="5543600" y="3338537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400">
                <a:solidFill>
                  <a:schemeClr val="bg1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5543600" y="3186137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400" b="1">
                <a:solidFill>
                  <a:schemeClr val="bg1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30732" name="Text Box 12"/>
          <p:cNvSpPr txBox="1">
            <a:spLocks noChangeArrowheads="1"/>
          </p:cNvSpPr>
          <p:nvPr/>
        </p:nvSpPr>
        <p:spPr bwMode="auto">
          <a:xfrm>
            <a:off x="5543600" y="3033737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400">
                <a:solidFill>
                  <a:schemeClr val="bg1"/>
                </a:solidFill>
                <a:latin typeface="Times New Roman" pitchFamily="18" charset="0"/>
              </a:rPr>
              <a:t>•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5467400" y="4121175"/>
            <a:ext cx="84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</a:rPr>
              <a:t>WE</a:t>
            </a:r>
          </a:p>
        </p:txBody>
      </p:sp>
      <p:sp>
        <p:nvSpPr>
          <p:cNvPr id="30736" name="Text Box 16"/>
          <p:cNvSpPr txBox="1">
            <a:spLocks noChangeArrowheads="1"/>
          </p:cNvSpPr>
          <p:nvPr/>
        </p:nvSpPr>
        <p:spPr bwMode="auto">
          <a:xfrm>
            <a:off x="5486450" y="45148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</a:rPr>
              <a:t>OE</a:t>
            </a:r>
          </a:p>
        </p:txBody>
      </p:sp>
      <p:sp>
        <p:nvSpPr>
          <p:cNvPr id="30737" name="Text Box 17"/>
          <p:cNvSpPr txBox="1">
            <a:spLocks noChangeArrowheads="1"/>
          </p:cNvSpPr>
          <p:nvPr/>
        </p:nvSpPr>
        <p:spPr bwMode="auto">
          <a:xfrm>
            <a:off x="5467400" y="5002237"/>
            <a:ext cx="84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itchFamily="18" charset="0"/>
              </a:rPr>
              <a:t>1</a:t>
            </a:r>
            <a:endParaRPr kumimoji="1" lang="en-US" altLang="zh-CN" sz="2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467400" y="5416575"/>
            <a:ext cx="84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0740" name="Line 20"/>
          <p:cNvSpPr>
            <a:spLocks noChangeShapeType="1"/>
          </p:cNvSpPr>
          <p:nvPr/>
        </p:nvSpPr>
        <p:spPr bwMode="auto">
          <a:xfrm>
            <a:off x="2419400" y="3054375"/>
            <a:ext cx="3048000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1" name="Line 21"/>
          <p:cNvSpPr>
            <a:spLocks noChangeShapeType="1"/>
          </p:cNvSpPr>
          <p:nvPr/>
        </p:nvSpPr>
        <p:spPr bwMode="auto">
          <a:xfrm>
            <a:off x="2419400" y="3887812"/>
            <a:ext cx="3048000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3638600" y="30543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400">
                <a:latin typeface="Times New Roman" pitchFamily="18" charset="0"/>
              </a:rPr>
              <a:t>•</a:t>
            </a: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3638600" y="32829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400">
                <a:latin typeface="Times New Roman" pitchFamily="18" charset="0"/>
              </a:rPr>
              <a:t>•</a:t>
            </a: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3638600" y="3511575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400">
                <a:latin typeface="Times New Roman" pitchFamily="18" charset="0"/>
              </a:rPr>
              <a:t>•</a:t>
            </a:r>
          </a:p>
        </p:txBody>
      </p:sp>
      <p:sp>
        <p:nvSpPr>
          <p:cNvPr id="30745" name="Line 25"/>
          <p:cNvSpPr>
            <a:spLocks noChangeShapeType="1"/>
          </p:cNvSpPr>
          <p:nvPr/>
        </p:nvSpPr>
        <p:spPr bwMode="auto">
          <a:xfrm>
            <a:off x="2419400" y="4349775"/>
            <a:ext cx="3048000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6" name="Line 26"/>
          <p:cNvSpPr>
            <a:spLocks noChangeShapeType="1"/>
          </p:cNvSpPr>
          <p:nvPr/>
        </p:nvSpPr>
        <p:spPr bwMode="auto">
          <a:xfrm>
            <a:off x="2419400" y="4730775"/>
            <a:ext cx="3048000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7" name="Line 27"/>
          <p:cNvSpPr>
            <a:spLocks noChangeShapeType="1"/>
          </p:cNvSpPr>
          <p:nvPr/>
        </p:nvSpPr>
        <p:spPr bwMode="auto">
          <a:xfrm>
            <a:off x="5557888" y="4183087"/>
            <a:ext cx="457200" cy="0"/>
          </a:xfrm>
          <a:prstGeom prst="line">
            <a:avLst/>
          </a:prstGeom>
          <a:noFill/>
          <a:ln w="2222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5570588" y="4578375"/>
            <a:ext cx="457200" cy="0"/>
          </a:xfrm>
          <a:prstGeom prst="line">
            <a:avLst/>
          </a:prstGeom>
          <a:noFill/>
          <a:ln w="2222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9" name="Line 29"/>
          <p:cNvSpPr>
            <a:spLocks noChangeShapeType="1"/>
          </p:cNvSpPr>
          <p:nvPr/>
        </p:nvSpPr>
        <p:spPr bwMode="auto">
          <a:xfrm>
            <a:off x="5570588" y="5049862"/>
            <a:ext cx="457200" cy="0"/>
          </a:xfrm>
          <a:prstGeom prst="line">
            <a:avLst/>
          </a:prstGeom>
          <a:noFill/>
          <a:ln w="2222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6" name="Text Box 36"/>
          <p:cNvSpPr txBox="1">
            <a:spLocks noChangeArrowheads="1"/>
          </p:cNvSpPr>
          <p:nvPr/>
        </p:nvSpPr>
        <p:spPr bwMode="auto">
          <a:xfrm>
            <a:off x="3486200" y="5048275"/>
            <a:ext cx="914400" cy="7747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000" b="1">
                <a:latin typeface="华文中宋" pitchFamily="2" charset="-122"/>
                <a:ea typeface="华文中宋" pitchFamily="2" charset="-122"/>
              </a:rPr>
              <a:t>译码</a:t>
            </a:r>
          </a:p>
          <a:p>
            <a:pPr algn="ctr" eaLnBrk="1" hangingPunct="1">
              <a:spcBef>
                <a:spcPct val="20000"/>
              </a:spcBef>
            </a:pPr>
            <a:r>
              <a:rPr kumimoji="1" lang="zh-CN" altLang="en-US" sz="2000" b="1">
                <a:latin typeface="华文中宋" pitchFamily="2" charset="-122"/>
                <a:ea typeface="华文中宋" pitchFamily="2" charset="-122"/>
              </a:rPr>
              <a:t>电路</a:t>
            </a:r>
            <a:endParaRPr kumimoji="1" lang="zh-CN" altLang="en-US" sz="2000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0757" name="Line 37"/>
          <p:cNvSpPr>
            <a:spLocks noChangeShapeType="1"/>
          </p:cNvSpPr>
          <p:nvPr/>
        </p:nvSpPr>
        <p:spPr bwMode="auto">
          <a:xfrm flipV="1">
            <a:off x="4400600" y="5229250"/>
            <a:ext cx="1050925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0" name="Line 40"/>
          <p:cNvSpPr>
            <a:spLocks noChangeShapeType="1"/>
          </p:cNvSpPr>
          <p:nvPr/>
        </p:nvSpPr>
        <p:spPr bwMode="auto">
          <a:xfrm flipV="1">
            <a:off x="5019725" y="5662637"/>
            <a:ext cx="431800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2" name="Line 42"/>
          <p:cNvSpPr>
            <a:spLocks noChangeShapeType="1"/>
          </p:cNvSpPr>
          <p:nvPr/>
        </p:nvSpPr>
        <p:spPr bwMode="auto">
          <a:xfrm>
            <a:off x="2419400" y="5235600"/>
            <a:ext cx="1066800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3" name="Line 43"/>
          <p:cNvSpPr>
            <a:spLocks noChangeShapeType="1"/>
          </p:cNvSpPr>
          <p:nvPr/>
        </p:nvSpPr>
        <p:spPr bwMode="auto">
          <a:xfrm>
            <a:off x="2419400" y="5667400"/>
            <a:ext cx="1066800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971600" y="2139975"/>
            <a:ext cx="1671638" cy="3810000"/>
            <a:chOff x="971600" y="2139975"/>
            <a:chExt cx="1671638" cy="3810000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971600" y="2139975"/>
              <a:ext cx="1447800" cy="3810000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750" name="Text Box 30"/>
            <p:cNvSpPr txBox="1">
              <a:spLocks noChangeArrowheads="1"/>
            </p:cNvSpPr>
            <p:nvPr/>
          </p:nvSpPr>
          <p:spPr bwMode="auto">
            <a:xfrm>
              <a:off x="1886000" y="2825775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  <a:endParaRPr kumimoji="1" lang="en-US" altLang="zh-CN" sz="24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0751" name="Text Box 31"/>
            <p:cNvSpPr txBox="1">
              <a:spLocks noChangeArrowheads="1"/>
            </p:cNvSpPr>
            <p:nvPr/>
          </p:nvSpPr>
          <p:spPr bwMode="auto">
            <a:xfrm>
              <a:off x="1809800" y="3616350"/>
              <a:ext cx="685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b="1" dirty="0">
                  <a:solidFill>
                    <a:schemeClr val="bg1"/>
                  </a:solidFill>
                  <a:latin typeface="Times New Roman" pitchFamily="18" charset="0"/>
                </a:rPr>
                <a:t>12</a:t>
              </a:r>
              <a:endParaRPr kumimoji="1" lang="en-US" altLang="zh-CN" sz="240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0752" name="Text Box 32"/>
            <p:cNvSpPr txBox="1">
              <a:spLocks noChangeArrowheads="1"/>
            </p:cNvSpPr>
            <p:nvPr/>
          </p:nvSpPr>
          <p:spPr bwMode="auto">
            <a:xfrm>
              <a:off x="1347838" y="4121175"/>
              <a:ext cx="1295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MEMW</a:t>
              </a:r>
            </a:p>
          </p:txBody>
        </p:sp>
        <p:sp>
          <p:nvSpPr>
            <p:cNvPr id="30753" name="Text Box 33"/>
            <p:cNvSpPr txBox="1">
              <a:spLocks noChangeArrowheads="1"/>
            </p:cNvSpPr>
            <p:nvPr/>
          </p:nvSpPr>
          <p:spPr bwMode="auto">
            <a:xfrm>
              <a:off x="1347838" y="4502175"/>
              <a:ext cx="1295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 dirty="0">
                  <a:solidFill>
                    <a:schemeClr val="bg1"/>
                  </a:solidFill>
                  <a:latin typeface="Times New Roman" pitchFamily="18" charset="0"/>
                </a:rPr>
                <a:t>MEMR</a:t>
              </a:r>
            </a:p>
          </p:txBody>
        </p:sp>
        <p:sp>
          <p:nvSpPr>
            <p:cNvPr id="30754" name="Line 34"/>
            <p:cNvSpPr>
              <a:spLocks noChangeShapeType="1"/>
            </p:cNvSpPr>
            <p:nvPr/>
          </p:nvSpPr>
          <p:spPr bwMode="auto">
            <a:xfrm>
              <a:off x="1452613" y="4183087"/>
              <a:ext cx="881062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>
              <a:off x="1438325" y="4564087"/>
              <a:ext cx="846138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65" name="Text Box 45"/>
          <p:cNvSpPr txBox="1">
            <a:spLocks noChangeArrowheads="1"/>
          </p:cNvSpPr>
          <p:nvPr/>
        </p:nvSpPr>
        <p:spPr bwMode="auto">
          <a:xfrm>
            <a:off x="1352600" y="229237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D0~D7</a:t>
            </a:r>
          </a:p>
        </p:txBody>
      </p:sp>
      <p:sp>
        <p:nvSpPr>
          <p:cNvPr id="30766" name="Text Box 46"/>
          <p:cNvSpPr txBox="1">
            <a:spLocks noChangeArrowheads="1"/>
          </p:cNvSpPr>
          <p:nvPr/>
        </p:nvSpPr>
        <p:spPr bwMode="auto">
          <a:xfrm>
            <a:off x="5451525" y="1701825"/>
            <a:ext cx="15843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SRAM 6264</a:t>
            </a:r>
          </a:p>
        </p:txBody>
      </p:sp>
      <p:sp>
        <p:nvSpPr>
          <p:cNvPr id="30767" name="Text Box 47"/>
          <p:cNvSpPr txBox="1">
            <a:spLocks noChangeArrowheads="1"/>
          </p:cNvSpPr>
          <p:nvPr/>
        </p:nvSpPr>
        <p:spPr bwMode="auto">
          <a:xfrm>
            <a:off x="987475" y="1701825"/>
            <a:ext cx="13668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8088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总线</a:t>
            </a:r>
          </a:p>
        </p:txBody>
      </p:sp>
      <p:sp>
        <p:nvSpPr>
          <p:cNvPr id="30768" name="Oval 48"/>
          <p:cNvSpPr>
            <a:spLocks noChangeArrowheads="1"/>
          </p:cNvSpPr>
          <p:nvPr/>
        </p:nvSpPr>
        <p:spPr bwMode="auto">
          <a:xfrm>
            <a:off x="4875263" y="5589612"/>
            <a:ext cx="144462" cy="142875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9" name="Text Box 49"/>
          <p:cNvSpPr txBox="1">
            <a:spLocks noChangeArrowheads="1"/>
          </p:cNvSpPr>
          <p:nvPr/>
        </p:nvSpPr>
        <p:spPr bwMode="auto">
          <a:xfrm>
            <a:off x="4514900" y="5734075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+5V</a:t>
            </a:r>
            <a:endParaRPr lang="zh-CN" altLang="en-US" b="1" dirty="0"/>
          </a:p>
        </p:txBody>
      </p:sp>
      <p:sp>
        <p:nvSpPr>
          <p:cNvPr id="30770" name="Text Box 50"/>
          <p:cNvSpPr txBox="1">
            <a:spLocks noChangeArrowheads="1"/>
          </p:cNvSpPr>
          <p:nvPr/>
        </p:nvSpPr>
        <p:spPr bwMode="auto">
          <a:xfrm>
            <a:off x="2643238" y="5257825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/>
              <a:t>┇</a:t>
            </a:r>
            <a:endParaRPr lang="zh-CN" altLang="en-US"/>
          </a:p>
        </p:txBody>
      </p:sp>
      <p:cxnSp>
        <p:nvCxnSpPr>
          <p:cNvPr id="46" name="直接箭头连接符 45"/>
          <p:cNvCxnSpPr>
            <a:cxnSpLocks noChangeShapeType="1"/>
            <a:endCxn id="30727" idx="1"/>
          </p:cNvCxnSpPr>
          <p:nvPr/>
        </p:nvCxnSpPr>
        <p:spPr bwMode="auto">
          <a:xfrm flipV="1">
            <a:off x="2427338" y="2520975"/>
            <a:ext cx="3040062" cy="0"/>
          </a:xfrm>
          <a:prstGeom prst="straightConnector1">
            <a:avLst/>
          </a:prstGeom>
          <a:noFill/>
          <a:ln w="88900" cap="sq" algn="ctr">
            <a:solidFill>
              <a:srgbClr val="FF6600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椭圆 44"/>
          <p:cNvSpPr>
            <a:spLocks noChangeArrowheads="1"/>
          </p:cNvSpPr>
          <p:nvPr/>
        </p:nvSpPr>
        <p:spPr bwMode="auto">
          <a:xfrm>
            <a:off x="3219500" y="4797450"/>
            <a:ext cx="1511300" cy="1439862"/>
          </a:xfrm>
          <a:prstGeom prst="ellipse">
            <a:avLst/>
          </a:prstGeom>
          <a:noFill/>
          <a:ln w="22225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" name="椭圆 46"/>
          <p:cNvSpPr>
            <a:spLocks noChangeArrowheads="1"/>
          </p:cNvSpPr>
          <p:nvPr/>
        </p:nvSpPr>
        <p:spPr bwMode="auto">
          <a:xfrm>
            <a:off x="5292700" y="4836238"/>
            <a:ext cx="1079500" cy="1439862"/>
          </a:xfrm>
          <a:prstGeom prst="ellipse">
            <a:avLst/>
          </a:prstGeom>
          <a:noFill/>
          <a:ln w="22225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任意多边形 1"/>
          <p:cNvSpPr/>
          <p:nvPr/>
        </p:nvSpPr>
        <p:spPr bwMode="auto">
          <a:xfrm>
            <a:off x="6306874" y="4239491"/>
            <a:ext cx="1030778" cy="1147156"/>
          </a:xfrm>
          <a:custGeom>
            <a:avLst/>
            <a:gdLst>
              <a:gd name="connsiteX0" fmla="*/ 0 w 1030778"/>
              <a:gd name="connsiteY0" fmla="*/ 1147156 h 1147156"/>
              <a:gd name="connsiteX1" fmla="*/ 99753 w 1030778"/>
              <a:gd name="connsiteY1" fmla="*/ 1014153 h 1147156"/>
              <a:gd name="connsiteX2" fmla="*/ 182880 w 1030778"/>
              <a:gd name="connsiteY2" fmla="*/ 931025 h 1147156"/>
              <a:gd name="connsiteX3" fmla="*/ 266007 w 1030778"/>
              <a:gd name="connsiteY3" fmla="*/ 814647 h 1147156"/>
              <a:gd name="connsiteX4" fmla="*/ 315884 w 1030778"/>
              <a:gd name="connsiteY4" fmla="*/ 781396 h 1147156"/>
              <a:gd name="connsiteX5" fmla="*/ 382386 w 1030778"/>
              <a:gd name="connsiteY5" fmla="*/ 714894 h 1147156"/>
              <a:gd name="connsiteX6" fmla="*/ 432262 w 1030778"/>
              <a:gd name="connsiteY6" fmla="*/ 648393 h 1147156"/>
              <a:gd name="connsiteX7" fmla="*/ 532015 w 1030778"/>
              <a:gd name="connsiteY7" fmla="*/ 581891 h 1147156"/>
              <a:gd name="connsiteX8" fmla="*/ 581891 w 1030778"/>
              <a:gd name="connsiteY8" fmla="*/ 631767 h 1147156"/>
              <a:gd name="connsiteX9" fmla="*/ 415637 w 1030778"/>
              <a:gd name="connsiteY9" fmla="*/ 698269 h 1147156"/>
              <a:gd name="connsiteX10" fmla="*/ 365760 w 1030778"/>
              <a:gd name="connsiteY10" fmla="*/ 714894 h 1147156"/>
              <a:gd name="connsiteX11" fmla="*/ 332509 w 1030778"/>
              <a:gd name="connsiteY11" fmla="*/ 764771 h 1147156"/>
              <a:gd name="connsiteX12" fmla="*/ 432262 w 1030778"/>
              <a:gd name="connsiteY12" fmla="*/ 665018 h 1147156"/>
              <a:gd name="connsiteX13" fmla="*/ 465513 w 1030778"/>
              <a:gd name="connsiteY13" fmla="*/ 615142 h 1147156"/>
              <a:gd name="connsiteX14" fmla="*/ 515389 w 1030778"/>
              <a:gd name="connsiteY14" fmla="*/ 565265 h 1147156"/>
              <a:gd name="connsiteX15" fmla="*/ 581891 w 1030778"/>
              <a:gd name="connsiteY15" fmla="*/ 482138 h 1147156"/>
              <a:gd name="connsiteX16" fmla="*/ 665018 w 1030778"/>
              <a:gd name="connsiteY16" fmla="*/ 382385 h 1147156"/>
              <a:gd name="connsiteX17" fmla="*/ 748146 w 1030778"/>
              <a:gd name="connsiteY17" fmla="*/ 299258 h 1147156"/>
              <a:gd name="connsiteX18" fmla="*/ 781397 w 1030778"/>
              <a:gd name="connsiteY18" fmla="*/ 249382 h 1147156"/>
              <a:gd name="connsiteX19" fmla="*/ 831273 w 1030778"/>
              <a:gd name="connsiteY19" fmla="*/ 216131 h 1147156"/>
              <a:gd name="connsiteX20" fmla="*/ 897775 w 1030778"/>
              <a:gd name="connsiteY20" fmla="*/ 166254 h 1147156"/>
              <a:gd name="connsiteX21" fmla="*/ 931026 w 1030778"/>
              <a:gd name="connsiteY21" fmla="*/ 116378 h 1147156"/>
              <a:gd name="connsiteX22" fmla="*/ 980902 w 1030778"/>
              <a:gd name="connsiteY22" fmla="*/ 66502 h 1147156"/>
              <a:gd name="connsiteX23" fmla="*/ 1030778 w 1030778"/>
              <a:gd name="connsiteY23" fmla="*/ 0 h 1147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30778" h="1147156">
                <a:moveTo>
                  <a:pt x="0" y="1147156"/>
                </a:moveTo>
                <a:cubicBezTo>
                  <a:pt x="104815" y="972467"/>
                  <a:pt x="-4144" y="1138830"/>
                  <a:pt x="99753" y="1014153"/>
                </a:cubicBezTo>
                <a:cubicBezTo>
                  <a:pt x="169026" y="931025"/>
                  <a:pt x="91440" y="991986"/>
                  <a:pt x="182880" y="931025"/>
                </a:cubicBezTo>
                <a:cubicBezTo>
                  <a:pt x="201759" y="902708"/>
                  <a:pt x="245388" y="835266"/>
                  <a:pt x="266007" y="814647"/>
                </a:cubicBezTo>
                <a:cubicBezTo>
                  <a:pt x="280136" y="800518"/>
                  <a:pt x="300713" y="794400"/>
                  <a:pt x="315884" y="781396"/>
                </a:cubicBezTo>
                <a:cubicBezTo>
                  <a:pt x="339686" y="760994"/>
                  <a:pt x="361742" y="738487"/>
                  <a:pt x="382386" y="714894"/>
                </a:cubicBezTo>
                <a:cubicBezTo>
                  <a:pt x="400632" y="694041"/>
                  <a:pt x="411552" y="666802"/>
                  <a:pt x="432262" y="648393"/>
                </a:cubicBezTo>
                <a:cubicBezTo>
                  <a:pt x="462131" y="621843"/>
                  <a:pt x="532015" y="581891"/>
                  <a:pt x="532015" y="581891"/>
                </a:cubicBezTo>
                <a:cubicBezTo>
                  <a:pt x="548640" y="598516"/>
                  <a:pt x="581891" y="608255"/>
                  <a:pt x="581891" y="631767"/>
                </a:cubicBezTo>
                <a:cubicBezTo>
                  <a:pt x="581891" y="698270"/>
                  <a:pt x="425983" y="696791"/>
                  <a:pt x="415637" y="698269"/>
                </a:cubicBezTo>
                <a:cubicBezTo>
                  <a:pt x="399011" y="703811"/>
                  <a:pt x="379445" y="703946"/>
                  <a:pt x="365760" y="714894"/>
                </a:cubicBezTo>
                <a:cubicBezTo>
                  <a:pt x="350157" y="727376"/>
                  <a:pt x="318380" y="778900"/>
                  <a:pt x="332509" y="764771"/>
                </a:cubicBezTo>
                <a:cubicBezTo>
                  <a:pt x="456262" y="641026"/>
                  <a:pt x="314704" y="743391"/>
                  <a:pt x="432262" y="665018"/>
                </a:cubicBezTo>
                <a:cubicBezTo>
                  <a:pt x="443346" y="648393"/>
                  <a:pt x="452721" y="630492"/>
                  <a:pt x="465513" y="615142"/>
                </a:cubicBezTo>
                <a:cubicBezTo>
                  <a:pt x="480565" y="597080"/>
                  <a:pt x="502347" y="584828"/>
                  <a:pt x="515389" y="565265"/>
                </a:cubicBezTo>
                <a:cubicBezTo>
                  <a:pt x="579632" y="468901"/>
                  <a:pt x="470347" y="556501"/>
                  <a:pt x="581891" y="482138"/>
                </a:cubicBezTo>
                <a:cubicBezTo>
                  <a:pt x="664447" y="358306"/>
                  <a:pt x="558343" y="510396"/>
                  <a:pt x="665018" y="382385"/>
                </a:cubicBezTo>
                <a:cubicBezTo>
                  <a:pt x="734289" y="299260"/>
                  <a:pt x="656707" y="360216"/>
                  <a:pt x="748146" y="299258"/>
                </a:cubicBezTo>
                <a:cubicBezTo>
                  <a:pt x="759230" y="282633"/>
                  <a:pt x="767268" y="263511"/>
                  <a:pt x="781397" y="249382"/>
                </a:cubicBezTo>
                <a:cubicBezTo>
                  <a:pt x="795526" y="235253"/>
                  <a:pt x="815014" y="227745"/>
                  <a:pt x="831273" y="216131"/>
                </a:cubicBezTo>
                <a:cubicBezTo>
                  <a:pt x="853821" y="200025"/>
                  <a:pt x="878182" y="185847"/>
                  <a:pt x="897775" y="166254"/>
                </a:cubicBezTo>
                <a:cubicBezTo>
                  <a:pt x="911904" y="152125"/>
                  <a:pt x="918234" y="131728"/>
                  <a:pt x="931026" y="116378"/>
                </a:cubicBezTo>
                <a:cubicBezTo>
                  <a:pt x="946078" y="98316"/>
                  <a:pt x="965850" y="84564"/>
                  <a:pt x="980902" y="66502"/>
                </a:cubicBezTo>
                <a:cubicBezTo>
                  <a:pt x="1074897" y="-46293"/>
                  <a:pt x="977904" y="52874"/>
                  <a:pt x="1030778" y="0"/>
                </a:cubicBezTo>
              </a:path>
            </a:pathLst>
          </a:custGeom>
          <a:noFill/>
          <a:ln w="1587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380312" y="3585790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选中该芯片，使其处于工作状态</a:t>
            </a:r>
          </a:p>
        </p:txBody>
      </p:sp>
      <p:sp>
        <p:nvSpPr>
          <p:cNvPr id="51" name="Text Box 44"/>
          <p:cNvSpPr txBox="1">
            <a:spLocks noChangeArrowheads="1"/>
          </p:cNvSpPr>
          <p:nvPr/>
        </p:nvSpPr>
        <p:spPr bwMode="auto">
          <a:xfrm>
            <a:off x="1420863" y="5086375"/>
            <a:ext cx="10064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高位地址信号</a:t>
            </a:r>
          </a:p>
        </p:txBody>
      </p:sp>
    </p:spTree>
    <p:extLst>
      <p:ext uri="{BB962C8B-B14F-4D97-AF65-F5344CB8AC3E}">
        <p14:creationId xmlns:p14="http://schemas.microsoft.com/office/powerpoint/2010/main" val="154571413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7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1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4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7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1" dur="500"/>
                                        <p:tgtEl>
                                          <p:spTgt spid="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3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4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0" dur="5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 animBg="1"/>
      <p:bldP spid="30727" grpId="0"/>
      <p:bldP spid="30728" grpId="0"/>
      <p:bldP spid="30729" grpId="0"/>
      <p:bldP spid="30730" grpId="0"/>
      <p:bldP spid="30731" grpId="0"/>
      <p:bldP spid="30732" grpId="0"/>
      <p:bldP spid="30735" grpId="0"/>
      <p:bldP spid="30736" grpId="0"/>
      <p:bldP spid="30737" grpId="0"/>
      <p:bldP spid="30738" grpId="0"/>
      <p:bldP spid="30740" grpId="0" animBg="1"/>
      <p:bldP spid="30741" grpId="0" animBg="1"/>
      <p:bldP spid="30742" grpId="0"/>
      <p:bldP spid="30743" grpId="0"/>
      <p:bldP spid="30744" grpId="0"/>
      <p:bldP spid="30745" grpId="0" animBg="1"/>
      <p:bldP spid="30746" grpId="0" animBg="1"/>
      <p:bldP spid="30747" grpId="0" animBg="1"/>
      <p:bldP spid="30748" grpId="0" animBg="1"/>
      <p:bldP spid="30749" grpId="0" animBg="1"/>
      <p:bldP spid="30756" grpId="0" animBg="1"/>
      <p:bldP spid="30757" grpId="0" animBg="1"/>
      <p:bldP spid="30760" grpId="0" animBg="1"/>
      <p:bldP spid="30762" grpId="0" animBg="1"/>
      <p:bldP spid="30763" grpId="0" animBg="1"/>
      <p:bldP spid="30765" grpId="0"/>
      <p:bldP spid="30767" grpId="0"/>
      <p:bldP spid="30768" grpId="0" animBg="1"/>
      <p:bldP spid="30769" grpId="0"/>
      <p:bldP spid="30770" grpId="0"/>
      <p:bldP spid="45" grpId="0" animBg="1"/>
      <p:bldP spid="47" grpId="0" animBg="1"/>
      <p:bldP spid="47" grpId="1" animBg="1"/>
      <p:bldP spid="2" grpId="0" animBg="1"/>
      <p:bldP spid="2" grpId="1" animBg="1"/>
      <p:bldP spid="3" grpId="0"/>
      <p:bldP spid="3" grpId="1"/>
      <p:bldP spid="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8111FF34-C2AF-4640-B280-CE012C15D803}" type="slidenum">
              <a:rPr lang="zh-CN" altLang="en-US" smtClean="0"/>
              <a:pPr eaLnBrk="1" hangingPunct="1"/>
              <a:t>26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86321"/>
            <a:ext cx="7308850" cy="83842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存储单元编址</a:t>
            </a:r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1908175" y="4358605"/>
            <a:ext cx="5903913" cy="6477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2100" name="AutoShape 4"/>
          <p:cNvSpPr>
            <a:spLocks/>
          </p:cNvSpPr>
          <p:nvPr/>
        </p:nvSpPr>
        <p:spPr bwMode="auto">
          <a:xfrm rot="5400000">
            <a:off x="5652293" y="3422774"/>
            <a:ext cx="360363" cy="3816350"/>
          </a:xfrm>
          <a:prstGeom prst="rightBrace">
            <a:avLst>
              <a:gd name="adj1" fmla="val 88252"/>
              <a:gd name="adj2" fmla="val 50000"/>
            </a:avLst>
          </a:prstGeom>
          <a:noFill/>
          <a:ln w="2222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2101" name="AutoShape 5"/>
          <p:cNvSpPr>
            <a:spLocks/>
          </p:cNvSpPr>
          <p:nvPr/>
        </p:nvSpPr>
        <p:spPr bwMode="auto">
          <a:xfrm rot="5400000">
            <a:off x="2656681" y="4416549"/>
            <a:ext cx="288925" cy="1728788"/>
          </a:xfrm>
          <a:prstGeom prst="rightBrace">
            <a:avLst>
              <a:gd name="adj1" fmla="val 49863"/>
              <a:gd name="adj2" fmla="val 50000"/>
            </a:avLst>
          </a:prstGeom>
          <a:noFill/>
          <a:ln w="2222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2102" name="Line 6"/>
          <p:cNvSpPr>
            <a:spLocks noChangeShapeType="1"/>
          </p:cNvSpPr>
          <p:nvPr/>
        </p:nvSpPr>
        <p:spPr bwMode="auto">
          <a:xfrm>
            <a:off x="3779838" y="4358605"/>
            <a:ext cx="0" cy="649287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3" name="Rectangle 7"/>
          <p:cNvSpPr>
            <a:spLocks noChangeArrowheads="1"/>
          </p:cNvSpPr>
          <p:nvPr/>
        </p:nvSpPr>
        <p:spPr bwMode="auto">
          <a:xfrm>
            <a:off x="1546225" y="1823367"/>
            <a:ext cx="1296988" cy="1728788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>
            <a:off x="1546225" y="2255167"/>
            <a:ext cx="1296988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5" name="Line 9"/>
          <p:cNvSpPr>
            <a:spLocks noChangeShapeType="1"/>
          </p:cNvSpPr>
          <p:nvPr/>
        </p:nvSpPr>
        <p:spPr bwMode="auto">
          <a:xfrm>
            <a:off x="1546225" y="2686967"/>
            <a:ext cx="1296988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>
            <a:off x="1546225" y="3118767"/>
            <a:ext cx="1296988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7" name="Rectangle 11"/>
          <p:cNvSpPr>
            <a:spLocks noChangeArrowheads="1"/>
          </p:cNvSpPr>
          <p:nvPr/>
        </p:nvSpPr>
        <p:spPr bwMode="auto">
          <a:xfrm>
            <a:off x="4354513" y="1823367"/>
            <a:ext cx="1296987" cy="1728788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>
            <a:off x="4354513" y="2255167"/>
            <a:ext cx="1296987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09" name="Line 13"/>
          <p:cNvSpPr>
            <a:spLocks noChangeShapeType="1"/>
          </p:cNvSpPr>
          <p:nvPr/>
        </p:nvSpPr>
        <p:spPr bwMode="auto">
          <a:xfrm>
            <a:off x="4354513" y="2686967"/>
            <a:ext cx="1296987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10" name="Line 14"/>
          <p:cNvSpPr>
            <a:spLocks noChangeShapeType="1"/>
          </p:cNvSpPr>
          <p:nvPr/>
        </p:nvSpPr>
        <p:spPr bwMode="auto">
          <a:xfrm>
            <a:off x="4354513" y="3118767"/>
            <a:ext cx="1296987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11" name="Rectangle 15"/>
          <p:cNvSpPr>
            <a:spLocks noChangeArrowheads="1"/>
          </p:cNvSpPr>
          <p:nvPr/>
        </p:nvSpPr>
        <p:spPr bwMode="auto">
          <a:xfrm>
            <a:off x="7162800" y="1823367"/>
            <a:ext cx="1296988" cy="1728788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2112" name="Line 16"/>
          <p:cNvSpPr>
            <a:spLocks noChangeShapeType="1"/>
          </p:cNvSpPr>
          <p:nvPr/>
        </p:nvSpPr>
        <p:spPr bwMode="auto">
          <a:xfrm>
            <a:off x="7162800" y="2255167"/>
            <a:ext cx="1296988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13" name="Line 17"/>
          <p:cNvSpPr>
            <a:spLocks noChangeShapeType="1"/>
          </p:cNvSpPr>
          <p:nvPr/>
        </p:nvSpPr>
        <p:spPr bwMode="auto">
          <a:xfrm>
            <a:off x="7162800" y="2686967"/>
            <a:ext cx="1296988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14" name="Line 18"/>
          <p:cNvSpPr>
            <a:spLocks noChangeShapeType="1"/>
          </p:cNvSpPr>
          <p:nvPr/>
        </p:nvSpPr>
        <p:spPr bwMode="auto">
          <a:xfrm>
            <a:off x="7162800" y="3118767"/>
            <a:ext cx="1296988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2115" name="Text Box 19"/>
          <p:cNvSpPr txBox="1">
            <a:spLocks noChangeArrowheads="1"/>
          </p:cNvSpPr>
          <p:nvPr/>
        </p:nvSpPr>
        <p:spPr bwMode="auto">
          <a:xfrm>
            <a:off x="1042988" y="1823367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00</a:t>
            </a:r>
          </a:p>
        </p:txBody>
      </p:sp>
      <p:sp>
        <p:nvSpPr>
          <p:cNvPr id="132116" name="Text Box 20"/>
          <p:cNvSpPr txBox="1">
            <a:spLocks noChangeArrowheads="1"/>
          </p:cNvSpPr>
          <p:nvPr/>
        </p:nvSpPr>
        <p:spPr bwMode="auto">
          <a:xfrm>
            <a:off x="1042988" y="3155280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11</a:t>
            </a:r>
          </a:p>
        </p:txBody>
      </p:sp>
      <p:sp>
        <p:nvSpPr>
          <p:cNvPr id="132117" name="Text Box 21"/>
          <p:cNvSpPr txBox="1">
            <a:spLocks noChangeArrowheads="1"/>
          </p:cNvSpPr>
          <p:nvPr/>
        </p:nvSpPr>
        <p:spPr bwMode="auto">
          <a:xfrm>
            <a:off x="3851275" y="1894805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00</a:t>
            </a:r>
          </a:p>
        </p:txBody>
      </p:sp>
      <p:sp>
        <p:nvSpPr>
          <p:cNvPr id="132118" name="Text Box 22"/>
          <p:cNvSpPr txBox="1">
            <a:spLocks noChangeArrowheads="1"/>
          </p:cNvSpPr>
          <p:nvPr/>
        </p:nvSpPr>
        <p:spPr bwMode="auto">
          <a:xfrm>
            <a:off x="6688138" y="1858292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00</a:t>
            </a:r>
          </a:p>
        </p:txBody>
      </p:sp>
      <p:sp>
        <p:nvSpPr>
          <p:cNvPr id="132119" name="Text Box 23"/>
          <p:cNvSpPr txBox="1">
            <a:spLocks noChangeArrowheads="1"/>
          </p:cNvSpPr>
          <p:nvPr/>
        </p:nvSpPr>
        <p:spPr bwMode="auto">
          <a:xfrm>
            <a:off x="3922713" y="3161630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11</a:t>
            </a:r>
          </a:p>
        </p:txBody>
      </p:sp>
      <p:sp>
        <p:nvSpPr>
          <p:cNvPr id="132120" name="Text Box 24"/>
          <p:cNvSpPr txBox="1">
            <a:spLocks noChangeArrowheads="1"/>
          </p:cNvSpPr>
          <p:nvPr/>
        </p:nvSpPr>
        <p:spPr bwMode="auto">
          <a:xfrm>
            <a:off x="6731000" y="3163217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11</a:t>
            </a:r>
          </a:p>
        </p:txBody>
      </p:sp>
      <p:sp>
        <p:nvSpPr>
          <p:cNvPr id="132121" name="Text Box 25"/>
          <p:cNvSpPr txBox="1">
            <a:spLocks noChangeArrowheads="1"/>
          </p:cNvSpPr>
          <p:nvPr/>
        </p:nvSpPr>
        <p:spPr bwMode="auto">
          <a:xfrm>
            <a:off x="696913" y="182495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00</a:t>
            </a:r>
          </a:p>
        </p:txBody>
      </p:sp>
      <p:sp>
        <p:nvSpPr>
          <p:cNvPr id="132122" name="Text Box 26"/>
          <p:cNvSpPr txBox="1">
            <a:spLocks noChangeArrowheads="1"/>
          </p:cNvSpPr>
          <p:nvPr/>
        </p:nvSpPr>
        <p:spPr bwMode="auto">
          <a:xfrm>
            <a:off x="725488" y="3155280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00</a:t>
            </a:r>
          </a:p>
        </p:txBody>
      </p:sp>
      <p:sp>
        <p:nvSpPr>
          <p:cNvPr id="132123" name="Text Box 27"/>
          <p:cNvSpPr txBox="1">
            <a:spLocks noChangeArrowheads="1"/>
          </p:cNvSpPr>
          <p:nvPr/>
        </p:nvSpPr>
        <p:spPr bwMode="auto">
          <a:xfrm>
            <a:off x="3533775" y="191068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01</a:t>
            </a:r>
          </a:p>
        </p:txBody>
      </p:sp>
      <p:sp>
        <p:nvSpPr>
          <p:cNvPr id="132124" name="Text Box 28"/>
          <p:cNvSpPr txBox="1">
            <a:spLocks noChangeArrowheads="1"/>
          </p:cNvSpPr>
          <p:nvPr/>
        </p:nvSpPr>
        <p:spPr bwMode="auto">
          <a:xfrm>
            <a:off x="3621088" y="3169567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01</a:t>
            </a:r>
          </a:p>
        </p:txBody>
      </p:sp>
      <p:sp>
        <p:nvSpPr>
          <p:cNvPr id="132125" name="Text Box 29"/>
          <p:cNvSpPr txBox="1">
            <a:spLocks noChangeArrowheads="1"/>
          </p:cNvSpPr>
          <p:nvPr/>
        </p:nvSpPr>
        <p:spPr bwMode="auto">
          <a:xfrm>
            <a:off x="6356350" y="186623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32126" name="Text Box 30"/>
          <p:cNvSpPr txBox="1">
            <a:spLocks noChangeArrowheads="1"/>
          </p:cNvSpPr>
          <p:nvPr/>
        </p:nvSpPr>
        <p:spPr bwMode="auto">
          <a:xfrm>
            <a:off x="6400800" y="3169567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32127" name="Text Box 31"/>
          <p:cNvSpPr txBox="1">
            <a:spLocks noChangeArrowheads="1"/>
          </p:cNvSpPr>
          <p:nvPr/>
        </p:nvSpPr>
        <p:spPr bwMode="auto">
          <a:xfrm>
            <a:off x="4716463" y="5582567"/>
            <a:ext cx="26654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低位地址（片内地址）</a:t>
            </a:r>
          </a:p>
        </p:txBody>
      </p:sp>
      <p:sp>
        <p:nvSpPr>
          <p:cNvPr id="132128" name="Text Box 32"/>
          <p:cNvSpPr txBox="1">
            <a:spLocks noChangeArrowheads="1"/>
          </p:cNvSpPr>
          <p:nvPr/>
        </p:nvSpPr>
        <p:spPr bwMode="auto">
          <a:xfrm>
            <a:off x="1692275" y="5511130"/>
            <a:ext cx="26654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高位地址（片选地址）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10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7" dur="500"/>
                                        <p:tgtEl>
                                          <p:spTgt spid="13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13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3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3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4" dur="500"/>
                                        <p:tgtEl>
                                          <p:spTgt spid="13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3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13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3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animBg="1"/>
      <p:bldP spid="132100" grpId="0" animBg="1"/>
      <p:bldP spid="132101" grpId="0" animBg="1"/>
      <p:bldP spid="132102" grpId="0" animBg="1"/>
      <p:bldP spid="132103" grpId="0" animBg="1"/>
      <p:bldP spid="132104" grpId="0" animBg="1"/>
      <p:bldP spid="132105" grpId="0" animBg="1"/>
      <p:bldP spid="132106" grpId="0" animBg="1"/>
      <p:bldP spid="132107" grpId="0" animBg="1"/>
      <p:bldP spid="132108" grpId="0" animBg="1"/>
      <p:bldP spid="132109" grpId="0" animBg="1"/>
      <p:bldP spid="132110" grpId="0" animBg="1"/>
      <p:bldP spid="132111" grpId="0" animBg="1"/>
      <p:bldP spid="132112" grpId="0" animBg="1"/>
      <p:bldP spid="132113" grpId="0" animBg="1"/>
      <p:bldP spid="132114" grpId="0" animBg="1"/>
      <p:bldP spid="132115" grpId="0"/>
      <p:bldP spid="132116" grpId="0"/>
      <p:bldP spid="132117" grpId="0"/>
      <p:bldP spid="132118" grpId="0"/>
      <p:bldP spid="132119" grpId="0"/>
      <p:bldP spid="132120" grpId="0"/>
      <p:bldP spid="132121" grpId="0"/>
      <p:bldP spid="132122" grpId="0"/>
      <p:bldP spid="132123" grpId="0"/>
      <p:bldP spid="132124" grpId="0"/>
      <p:bldP spid="132125" grpId="0"/>
      <p:bldP spid="132126" grpId="0"/>
      <p:bldP spid="132127" grpId="0"/>
      <p:bldP spid="13212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61350" y="6284913"/>
            <a:ext cx="7747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BF805427-CB1A-4434-A34B-9853A99E2B3E}" type="slidenum">
              <a:rPr lang="zh-CN" altLang="en-US" smtClean="0"/>
              <a:pPr eaLnBrk="1" hangingPunct="1"/>
              <a:t>27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7308850" cy="98243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6264</a:t>
            </a:r>
            <a:r>
              <a:rPr lang="zh-CN" altLang="en-US" dirty="0"/>
              <a:t>芯片的编址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1044005" y="1982242"/>
            <a:ext cx="6264275" cy="6477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24" name="Line 4"/>
          <p:cNvSpPr>
            <a:spLocks noChangeShapeType="1"/>
          </p:cNvSpPr>
          <p:nvPr/>
        </p:nvSpPr>
        <p:spPr bwMode="auto">
          <a:xfrm>
            <a:off x="3276030" y="1982242"/>
            <a:ext cx="0" cy="649288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25" name="Text Box 5"/>
          <p:cNvSpPr txBox="1">
            <a:spLocks noChangeArrowheads="1"/>
          </p:cNvSpPr>
          <p:nvPr/>
        </p:nvSpPr>
        <p:spPr bwMode="auto">
          <a:xfrm>
            <a:off x="7379717" y="2133055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片首地址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899542" y="1556792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/>
              <a:t>19</a:t>
            </a:r>
          </a:p>
        </p:txBody>
      </p:sp>
      <p:sp>
        <p:nvSpPr>
          <p:cNvPr id="133127" name="Text Box 7"/>
          <p:cNvSpPr txBox="1">
            <a:spLocks noChangeArrowheads="1"/>
          </p:cNvSpPr>
          <p:nvPr/>
        </p:nvSpPr>
        <p:spPr bwMode="auto">
          <a:xfrm>
            <a:off x="3204592" y="1563142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/>
              <a:t>12</a:t>
            </a:r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6878067" y="1556792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/>
              <a:t>0</a:t>
            </a:r>
          </a:p>
        </p:txBody>
      </p:sp>
      <p:sp>
        <p:nvSpPr>
          <p:cNvPr id="133129" name="Rectangle 9"/>
          <p:cNvSpPr>
            <a:spLocks noChangeArrowheads="1"/>
          </p:cNvSpPr>
          <p:nvPr/>
        </p:nvSpPr>
        <p:spPr bwMode="auto">
          <a:xfrm>
            <a:off x="1044005" y="3495130"/>
            <a:ext cx="6264275" cy="6477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30" name="Line 10"/>
          <p:cNvSpPr>
            <a:spLocks noChangeShapeType="1"/>
          </p:cNvSpPr>
          <p:nvPr/>
        </p:nvSpPr>
        <p:spPr bwMode="auto">
          <a:xfrm>
            <a:off x="3276030" y="3495130"/>
            <a:ext cx="0" cy="649287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31" name="Text Box 11"/>
          <p:cNvSpPr txBox="1">
            <a:spLocks noChangeArrowheads="1"/>
          </p:cNvSpPr>
          <p:nvPr/>
        </p:nvSpPr>
        <p:spPr bwMode="auto">
          <a:xfrm>
            <a:off x="899542" y="3069680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/>
              <a:t>19</a:t>
            </a:r>
          </a:p>
        </p:txBody>
      </p:sp>
      <p:sp>
        <p:nvSpPr>
          <p:cNvPr id="133132" name="Text Box 12"/>
          <p:cNvSpPr txBox="1">
            <a:spLocks noChangeArrowheads="1"/>
          </p:cNvSpPr>
          <p:nvPr/>
        </p:nvSpPr>
        <p:spPr bwMode="auto">
          <a:xfrm>
            <a:off x="3204592" y="3076030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/>
              <a:t>12</a:t>
            </a:r>
          </a:p>
        </p:txBody>
      </p:sp>
      <p:sp>
        <p:nvSpPr>
          <p:cNvPr id="133133" name="Text Box 13"/>
          <p:cNvSpPr txBox="1">
            <a:spLocks noChangeArrowheads="1"/>
          </p:cNvSpPr>
          <p:nvPr/>
        </p:nvSpPr>
        <p:spPr bwMode="auto">
          <a:xfrm>
            <a:off x="6878067" y="3069680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/>
              <a:t>0</a:t>
            </a:r>
          </a:p>
        </p:txBody>
      </p:sp>
      <p:sp>
        <p:nvSpPr>
          <p:cNvPr id="133134" name="Text Box 14"/>
          <p:cNvSpPr txBox="1">
            <a:spLocks noChangeArrowheads="1"/>
          </p:cNvSpPr>
          <p:nvPr/>
        </p:nvSpPr>
        <p:spPr bwMode="auto">
          <a:xfrm>
            <a:off x="3261742" y="2133055"/>
            <a:ext cx="410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0  0  0  0  0  0  0  0  0  0  0  0  0</a:t>
            </a:r>
          </a:p>
        </p:txBody>
      </p:sp>
      <p:sp>
        <p:nvSpPr>
          <p:cNvPr id="133135" name="Text Box 15"/>
          <p:cNvSpPr txBox="1">
            <a:spLocks noChangeArrowheads="1"/>
          </p:cNvSpPr>
          <p:nvPr/>
        </p:nvSpPr>
        <p:spPr bwMode="auto">
          <a:xfrm>
            <a:off x="1029717" y="2126705"/>
            <a:ext cx="2303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  X  X  X  X  X  X</a:t>
            </a:r>
          </a:p>
        </p:txBody>
      </p:sp>
      <p:sp>
        <p:nvSpPr>
          <p:cNvPr id="133136" name="Text Box 16"/>
          <p:cNvSpPr txBox="1">
            <a:spLocks noChangeArrowheads="1"/>
          </p:cNvSpPr>
          <p:nvPr/>
        </p:nvSpPr>
        <p:spPr bwMode="auto">
          <a:xfrm>
            <a:off x="1015430" y="3623717"/>
            <a:ext cx="2303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X  X  X  X  X  X  X</a:t>
            </a:r>
          </a:p>
        </p:txBody>
      </p:sp>
      <p:sp>
        <p:nvSpPr>
          <p:cNvPr id="133137" name="Text Box 17"/>
          <p:cNvSpPr txBox="1">
            <a:spLocks noChangeArrowheads="1"/>
          </p:cNvSpPr>
          <p:nvPr/>
        </p:nvSpPr>
        <p:spPr bwMode="auto">
          <a:xfrm>
            <a:off x="3261742" y="3623717"/>
            <a:ext cx="410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1  1  1  1  1  1  1  1  1  1  1  1  1</a:t>
            </a:r>
          </a:p>
        </p:txBody>
      </p:sp>
      <p:sp>
        <p:nvSpPr>
          <p:cNvPr id="133138" name="Text Box 18"/>
          <p:cNvSpPr txBox="1">
            <a:spLocks noChangeArrowheads="1"/>
          </p:cNvSpPr>
          <p:nvPr/>
        </p:nvSpPr>
        <p:spPr bwMode="auto">
          <a:xfrm>
            <a:off x="7379717" y="3645942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片尾地址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3617" y="4653409"/>
            <a:ext cx="7272361" cy="4895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tIns="72000" bIns="108000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芯片上所有的单元具有相同的高位地址（片选地址）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3568" y="5504730"/>
            <a:ext cx="7632848" cy="48953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tIns="72000" bIns="108000" anchor="ctr">
            <a:spAutoFit/>
          </a:bodyPr>
          <a:lstStyle/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从片首地址到片尾地址，构成芯片在内存空间中占有的地址范围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3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animBg="1"/>
      <p:bldP spid="133124" grpId="0" animBg="1"/>
      <p:bldP spid="133125" grpId="0"/>
      <p:bldP spid="133126" grpId="0"/>
      <p:bldP spid="133127" grpId="0"/>
      <p:bldP spid="133128" grpId="0"/>
      <p:bldP spid="133129" grpId="0" animBg="1"/>
      <p:bldP spid="133130" grpId="0" animBg="1"/>
      <p:bldP spid="133131" grpId="0"/>
      <p:bldP spid="133132" grpId="0"/>
      <p:bldP spid="133133" grpId="0"/>
      <p:bldP spid="133134" grpId="0"/>
      <p:bldP spid="133135" grpId="0"/>
      <p:bldP spid="133136" grpId="0"/>
      <p:bldP spid="133137" grpId="0"/>
      <p:bldP spid="13313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41D76309-FEB1-4482-A497-54BD687403D2}" type="slidenum">
              <a:rPr lang="zh-CN" altLang="en-US" smtClean="0"/>
              <a:pPr eaLnBrk="1" hangingPunct="1"/>
              <a:t>28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332656"/>
            <a:ext cx="7308850" cy="838423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74LS138</a:t>
            </a:r>
            <a:r>
              <a:rPr lang="zh-CN" altLang="en-US" dirty="0"/>
              <a:t>译码器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785813" y="2426023"/>
            <a:ext cx="2590800" cy="3581400"/>
            <a:chOff x="1883" y="1809"/>
            <a:chExt cx="1632" cy="2256"/>
          </a:xfrm>
        </p:grpSpPr>
        <p:sp>
          <p:nvSpPr>
            <p:cNvPr id="35873" name="Rectangle 5"/>
            <p:cNvSpPr>
              <a:spLocks noChangeArrowheads="1"/>
            </p:cNvSpPr>
            <p:nvPr/>
          </p:nvSpPr>
          <p:spPr bwMode="auto">
            <a:xfrm>
              <a:off x="2123" y="1809"/>
              <a:ext cx="1152" cy="225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874" name="Line 6"/>
            <p:cNvSpPr>
              <a:spLocks noChangeShapeType="1"/>
            </p:cNvSpPr>
            <p:nvPr/>
          </p:nvSpPr>
          <p:spPr bwMode="auto">
            <a:xfrm>
              <a:off x="3275" y="200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5" name="Line 7"/>
            <p:cNvSpPr>
              <a:spLocks noChangeShapeType="1"/>
            </p:cNvSpPr>
            <p:nvPr/>
          </p:nvSpPr>
          <p:spPr bwMode="auto">
            <a:xfrm>
              <a:off x="3275" y="22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6" name="Line 8"/>
            <p:cNvSpPr>
              <a:spLocks noChangeShapeType="1"/>
            </p:cNvSpPr>
            <p:nvPr/>
          </p:nvSpPr>
          <p:spPr bwMode="auto">
            <a:xfrm>
              <a:off x="3275" y="24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7" name="Line 9"/>
            <p:cNvSpPr>
              <a:spLocks noChangeShapeType="1"/>
            </p:cNvSpPr>
            <p:nvPr/>
          </p:nvSpPr>
          <p:spPr bwMode="auto">
            <a:xfrm>
              <a:off x="3275" y="272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10"/>
            <p:cNvSpPr>
              <a:spLocks noChangeShapeType="1"/>
            </p:cNvSpPr>
            <p:nvPr/>
          </p:nvSpPr>
          <p:spPr bwMode="auto">
            <a:xfrm>
              <a:off x="3275" y="30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9" name="Line 11"/>
            <p:cNvSpPr>
              <a:spLocks noChangeShapeType="1"/>
            </p:cNvSpPr>
            <p:nvPr/>
          </p:nvSpPr>
          <p:spPr bwMode="auto">
            <a:xfrm>
              <a:off x="3275" y="329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0" name="Line 12"/>
            <p:cNvSpPr>
              <a:spLocks noChangeShapeType="1"/>
            </p:cNvSpPr>
            <p:nvPr/>
          </p:nvSpPr>
          <p:spPr bwMode="auto">
            <a:xfrm>
              <a:off x="3275" y="358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1" name="Line 13"/>
            <p:cNvSpPr>
              <a:spLocks noChangeShapeType="1"/>
            </p:cNvSpPr>
            <p:nvPr/>
          </p:nvSpPr>
          <p:spPr bwMode="auto">
            <a:xfrm>
              <a:off x="3275" y="387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2" name="Text Box 14"/>
            <p:cNvSpPr txBox="1">
              <a:spLocks noChangeArrowheads="1"/>
            </p:cNvSpPr>
            <p:nvPr/>
          </p:nvSpPr>
          <p:spPr bwMode="auto">
            <a:xfrm>
              <a:off x="2123" y="1905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883" name="Text Box 15"/>
            <p:cNvSpPr txBox="1">
              <a:spLocks noChangeArrowheads="1"/>
            </p:cNvSpPr>
            <p:nvPr/>
          </p:nvSpPr>
          <p:spPr bwMode="auto">
            <a:xfrm>
              <a:off x="2123" y="2241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2A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884" name="Line 16"/>
            <p:cNvSpPr>
              <a:spLocks noChangeShapeType="1"/>
            </p:cNvSpPr>
            <p:nvPr/>
          </p:nvSpPr>
          <p:spPr bwMode="auto">
            <a:xfrm>
              <a:off x="2210" y="2289"/>
              <a:ext cx="24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5" name="Text Box 17"/>
            <p:cNvSpPr txBox="1">
              <a:spLocks noChangeArrowheads="1"/>
            </p:cNvSpPr>
            <p:nvPr/>
          </p:nvSpPr>
          <p:spPr bwMode="auto">
            <a:xfrm>
              <a:off x="2123" y="2529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2B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886" name="Line 18"/>
            <p:cNvSpPr>
              <a:spLocks noChangeShapeType="1"/>
            </p:cNvSpPr>
            <p:nvPr/>
          </p:nvSpPr>
          <p:spPr bwMode="auto">
            <a:xfrm>
              <a:off x="2198" y="2577"/>
              <a:ext cx="24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7" name="Text Box 19"/>
            <p:cNvSpPr txBox="1">
              <a:spLocks noChangeArrowheads="1"/>
            </p:cNvSpPr>
            <p:nvPr/>
          </p:nvSpPr>
          <p:spPr bwMode="auto">
            <a:xfrm>
              <a:off x="2144" y="2961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888" name="Text Box 20"/>
            <p:cNvSpPr txBox="1">
              <a:spLocks noChangeArrowheads="1"/>
            </p:cNvSpPr>
            <p:nvPr/>
          </p:nvSpPr>
          <p:spPr bwMode="auto">
            <a:xfrm>
              <a:off x="2144" y="3267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889" name="Text Box 21"/>
            <p:cNvSpPr txBox="1">
              <a:spLocks noChangeArrowheads="1"/>
            </p:cNvSpPr>
            <p:nvPr/>
          </p:nvSpPr>
          <p:spPr bwMode="auto">
            <a:xfrm>
              <a:off x="2144" y="361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890" name="Text Box 22"/>
            <p:cNvSpPr txBox="1">
              <a:spLocks noChangeArrowheads="1"/>
            </p:cNvSpPr>
            <p:nvPr/>
          </p:nvSpPr>
          <p:spPr bwMode="auto">
            <a:xfrm>
              <a:off x="2939" y="1809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16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5891" name="Text Box 23"/>
            <p:cNvSpPr txBox="1">
              <a:spLocks noChangeArrowheads="1"/>
            </p:cNvSpPr>
            <p:nvPr/>
          </p:nvSpPr>
          <p:spPr bwMode="auto">
            <a:xfrm>
              <a:off x="2939" y="368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16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892" name="Text Box 24"/>
            <p:cNvSpPr txBox="1">
              <a:spLocks noChangeArrowheads="1"/>
            </p:cNvSpPr>
            <p:nvPr/>
          </p:nvSpPr>
          <p:spPr bwMode="auto">
            <a:xfrm>
              <a:off x="2939" y="2433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>
                  <a:solidFill>
                    <a:schemeClr val="bg1"/>
                  </a:solidFill>
                  <a:latin typeface="Times New Roman" pitchFamily="18" charset="0"/>
                </a:rPr>
                <a:t>   •</a:t>
              </a:r>
            </a:p>
          </p:txBody>
        </p:sp>
        <p:sp>
          <p:nvSpPr>
            <p:cNvPr id="35893" name="Text Box 25"/>
            <p:cNvSpPr txBox="1">
              <a:spLocks noChangeArrowheads="1"/>
            </p:cNvSpPr>
            <p:nvPr/>
          </p:nvSpPr>
          <p:spPr bwMode="auto">
            <a:xfrm>
              <a:off x="2939" y="3201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>
                  <a:solidFill>
                    <a:schemeClr val="bg1"/>
                  </a:solidFill>
                  <a:latin typeface="Times New Roman" pitchFamily="18" charset="0"/>
                </a:rPr>
                <a:t>   •</a:t>
              </a:r>
            </a:p>
          </p:txBody>
        </p:sp>
        <p:sp>
          <p:nvSpPr>
            <p:cNvPr id="35894" name="Text Box 26"/>
            <p:cNvSpPr txBox="1">
              <a:spLocks noChangeArrowheads="1"/>
            </p:cNvSpPr>
            <p:nvPr/>
          </p:nvSpPr>
          <p:spPr bwMode="auto">
            <a:xfrm>
              <a:off x="2939" y="2961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>
                  <a:solidFill>
                    <a:schemeClr val="bg1"/>
                  </a:solidFill>
                  <a:latin typeface="Times New Roman" pitchFamily="18" charset="0"/>
                </a:rPr>
                <a:t>   •</a:t>
              </a:r>
            </a:p>
          </p:txBody>
        </p:sp>
        <p:sp>
          <p:nvSpPr>
            <p:cNvPr id="35895" name="Text Box 27"/>
            <p:cNvSpPr txBox="1">
              <a:spLocks noChangeArrowheads="1"/>
            </p:cNvSpPr>
            <p:nvPr/>
          </p:nvSpPr>
          <p:spPr bwMode="auto">
            <a:xfrm>
              <a:off x="2939" y="2721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>
                  <a:solidFill>
                    <a:schemeClr val="bg1"/>
                  </a:solidFill>
                  <a:latin typeface="Times New Roman" pitchFamily="18" charset="0"/>
                </a:rPr>
                <a:t>   •</a:t>
              </a:r>
            </a:p>
          </p:txBody>
        </p:sp>
        <p:sp>
          <p:nvSpPr>
            <p:cNvPr id="35896" name="Line 28"/>
            <p:cNvSpPr>
              <a:spLocks noChangeShapeType="1"/>
            </p:cNvSpPr>
            <p:nvPr/>
          </p:nvSpPr>
          <p:spPr bwMode="auto">
            <a:xfrm>
              <a:off x="2960" y="1857"/>
              <a:ext cx="24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7" name="Line 29"/>
            <p:cNvSpPr>
              <a:spLocks noChangeShapeType="1"/>
            </p:cNvSpPr>
            <p:nvPr/>
          </p:nvSpPr>
          <p:spPr bwMode="auto">
            <a:xfrm>
              <a:off x="2969" y="3729"/>
              <a:ext cx="24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8" name="Line 30"/>
            <p:cNvSpPr>
              <a:spLocks noChangeShapeType="1"/>
            </p:cNvSpPr>
            <p:nvPr/>
          </p:nvSpPr>
          <p:spPr bwMode="auto">
            <a:xfrm>
              <a:off x="1883" y="377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9" name="Line 31"/>
            <p:cNvSpPr>
              <a:spLocks noChangeShapeType="1"/>
            </p:cNvSpPr>
            <p:nvPr/>
          </p:nvSpPr>
          <p:spPr bwMode="auto">
            <a:xfrm>
              <a:off x="1883" y="34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0" name="Line 32"/>
            <p:cNvSpPr>
              <a:spLocks noChangeShapeType="1"/>
            </p:cNvSpPr>
            <p:nvPr/>
          </p:nvSpPr>
          <p:spPr bwMode="auto">
            <a:xfrm>
              <a:off x="1883" y="31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1" name="Line 33"/>
            <p:cNvSpPr>
              <a:spLocks noChangeShapeType="1"/>
            </p:cNvSpPr>
            <p:nvPr/>
          </p:nvSpPr>
          <p:spPr bwMode="auto">
            <a:xfrm>
              <a:off x="1883" y="270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2" name="Line 34"/>
            <p:cNvSpPr>
              <a:spLocks noChangeShapeType="1"/>
            </p:cNvSpPr>
            <p:nvPr/>
          </p:nvSpPr>
          <p:spPr bwMode="auto">
            <a:xfrm>
              <a:off x="1883" y="24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3" name="Line 35"/>
            <p:cNvSpPr>
              <a:spLocks noChangeShapeType="1"/>
            </p:cNvSpPr>
            <p:nvPr/>
          </p:nvSpPr>
          <p:spPr bwMode="auto">
            <a:xfrm>
              <a:off x="1883" y="207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4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678656" y="1373470"/>
            <a:ext cx="4786313" cy="6546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主要引脚及功能</a:t>
            </a: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/>
          </p:nvPr>
        </p:nvGraphicFramePr>
        <p:xfrm>
          <a:off x="3884613" y="2640335"/>
          <a:ext cx="5045075" cy="3130550"/>
        </p:xfrm>
        <a:graphic>
          <a:graphicData uri="http://schemas.openxmlformats.org/drawingml/2006/table">
            <a:tbl>
              <a:tblPr/>
              <a:tblGrid>
                <a:gridCol w="1254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7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252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使 能 端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输 入 端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输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出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端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52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G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#G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2A 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#G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2B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C  B  A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#Y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0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#Y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1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#Y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#Y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#Y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#Y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#Y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#Y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2246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374650" algn="l"/>
                        </a:tabLs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1     1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0  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1    0     0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1    0     0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1    0     0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1    0     0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1    0     0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1    0     0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1    0     0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1    0     0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0   0   0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0   0   1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0   1   0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0   1   1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1   0   0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1   0   1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1   1   0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1   1   1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楷体_GB2312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1    1    1    1    1    1    1    1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1    1    1    1    1    1    1    1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1    1    1    1    1    1    1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1    1    1    1    1    1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1    1    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1    1    1    1    1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1    1    1    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1    1    1    1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1    1    1    1    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1    1    1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1    1    1    1    1    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1    1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1    1    1    1    1    1   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0  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1    1    1    1    1    1    1    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楷体_GB2312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28625" y="4340548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kumimoji="1" lang="zh-CN" altLang="en-US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28625" y="4854898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kumimoji="1" lang="zh-CN" altLang="en-US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28625" y="5354960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kumimoji="1" lang="zh-CN" altLang="en-US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28625" y="2654623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2000" b="1">
                <a:latin typeface="Times New Roman" pitchFamily="18" charset="0"/>
              </a:rPr>
              <a:t>1</a:t>
            </a:r>
            <a:endParaRPr kumimoji="1" lang="zh-CN" altLang="en-US" sz="2000" b="1">
              <a:latin typeface="Times New Roman" pitchFamily="18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28625" y="3168973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2000" b="1">
                <a:latin typeface="Times New Roman" pitchFamily="18" charset="0"/>
              </a:rPr>
              <a:t>0</a:t>
            </a:r>
            <a:endParaRPr kumimoji="1" lang="zh-CN" altLang="en-US" sz="2000" b="1">
              <a:latin typeface="Times New Roman" pitchFamily="18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28625" y="3669035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2000" b="1">
                <a:latin typeface="Times New Roman" pitchFamily="18" charset="0"/>
              </a:rPr>
              <a:t>0</a:t>
            </a:r>
            <a:endParaRPr kumimoji="1" lang="zh-CN" altLang="en-US" sz="2000" b="1">
              <a:latin typeface="Times New Roman" pitchFamily="18" charset="0"/>
            </a:endParaRPr>
          </a:p>
        </p:txBody>
      </p:sp>
      <p:grpSp>
        <p:nvGrpSpPr>
          <p:cNvPr id="3" name="组合 47"/>
          <p:cNvGrpSpPr>
            <a:grpSpLocks/>
          </p:cNvGrpSpPr>
          <p:nvPr/>
        </p:nvGrpSpPr>
        <p:grpSpPr bwMode="auto">
          <a:xfrm>
            <a:off x="3357563" y="4142110"/>
            <a:ext cx="642937" cy="400050"/>
            <a:chOff x="4572000" y="6243600"/>
            <a:chExt cx="642942" cy="400110"/>
          </a:xfrm>
        </p:grpSpPr>
        <p:sp>
          <p:nvSpPr>
            <p:cNvPr id="35871" name="TextBox 44"/>
            <p:cNvSpPr txBox="1">
              <a:spLocks noChangeArrowheads="1"/>
            </p:cNvSpPr>
            <p:nvPr/>
          </p:nvSpPr>
          <p:spPr bwMode="auto">
            <a:xfrm>
              <a:off x="4572000" y="6243600"/>
              <a:ext cx="6429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Y4</a:t>
              </a:r>
              <a:endParaRPr kumimoji="1" lang="zh-CN" altLang="en-US" sz="20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cxnSp>
          <p:nvCxnSpPr>
            <p:cNvPr id="35872" name="直接连接符 46"/>
            <p:cNvCxnSpPr>
              <a:cxnSpLocks noChangeShapeType="1"/>
            </p:cNvCxnSpPr>
            <p:nvPr/>
          </p:nvCxnSpPr>
          <p:spPr bwMode="auto">
            <a:xfrm>
              <a:off x="4643438" y="6286520"/>
              <a:ext cx="357190" cy="1588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" name="椭圆 46"/>
          <p:cNvSpPr/>
          <p:nvPr/>
        </p:nvSpPr>
        <p:spPr bwMode="auto">
          <a:xfrm>
            <a:off x="236296" y="2526146"/>
            <a:ext cx="2031448" cy="1661319"/>
          </a:xfrm>
          <a:prstGeom prst="ellipse">
            <a:avLst/>
          </a:prstGeom>
          <a:noFill/>
          <a:ln w="63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" name="任意多边形 1"/>
          <p:cNvSpPr/>
          <p:nvPr/>
        </p:nvSpPr>
        <p:spPr bwMode="auto">
          <a:xfrm rot="21180896">
            <a:off x="2061556" y="2049532"/>
            <a:ext cx="3158837" cy="749264"/>
          </a:xfrm>
          <a:custGeom>
            <a:avLst/>
            <a:gdLst>
              <a:gd name="connsiteX0" fmla="*/ 0 w 3158837"/>
              <a:gd name="connsiteY0" fmla="*/ 749264 h 749264"/>
              <a:gd name="connsiteX1" fmla="*/ 99753 w 3158837"/>
              <a:gd name="connsiteY1" fmla="*/ 716013 h 749264"/>
              <a:gd name="connsiteX2" fmla="*/ 299259 w 3158837"/>
              <a:gd name="connsiteY2" fmla="*/ 632886 h 749264"/>
              <a:gd name="connsiteX3" fmla="*/ 532015 w 3158837"/>
              <a:gd name="connsiteY3" fmla="*/ 583010 h 749264"/>
              <a:gd name="connsiteX4" fmla="*/ 598517 w 3158837"/>
              <a:gd name="connsiteY4" fmla="*/ 549759 h 749264"/>
              <a:gd name="connsiteX5" fmla="*/ 764771 w 3158837"/>
              <a:gd name="connsiteY5" fmla="*/ 499883 h 749264"/>
              <a:gd name="connsiteX6" fmla="*/ 831273 w 3158837"/>
              <a:gd name="connsiteY6" fmla="*/ 466632 h 749264"/>
              <a:gd name="connsiteX7" fmla="*/ 897775 w 3158837"/>
              <a:gd name="connsiteY7" fmla="*/ 450006 h 749264"/>
              <a:gd name="connsiteX8" fmla="*/ 1014153 w 3158837"/>
              <a:gd name="connsiteY8" fmla="*/ 416755 h 749264"/>
              <a:gd name="connsiteX9" fmla="*/ 1197033 w 3158837"/>
              <a:gd name="connsiteY9" fmla="*/ 350253 h 749264"/>
              <a:gd name="connsiteX10" fmla="*/ 1330037 w 3158837"/>
              <a:gd name="connsiteY10" fmla="*/ 317003 h 749264"/>
              <a:gd name="connsiteX11" fmla="*/ 1579419 w 3158837"/>
              <a:gd name="connsiteY11" fmla="*/ 300377 h 749264"/>
              <a:gd name="connsiteX12" fmla="*/ 1745673 w 3158837"/>
              <a:gd name="connsiteY12" fmla="*/ 283752 h 749264"/>
              <a:gd name="connsiteX13" fmla="*/ 2194560 w 3158837"/>
              <a:gd name="connsiteY13" fmla="*/ 300377 h 749264"/>
              <a:gd name="connsiteX14" fmla="*/ 2144684 w 3158837"/>
              <a:gd name="connsiteY14" fmla="*/ 317003 h 749264"/>
              <a:gd name="connsiteX15" fmla="*/ 2028306 w 3158837"/>
              <a:gd name="connsiteY15" fmla="*/ 333628 h 749264"/>
              <a:gd name="connsiteX16" fmla="*/ 1928553 w 3158837"/>
              <a:gd name="connsiteY16" fmla="*/ 350253 h 749264"/>
              <a:gd name="connsiteX17" fmla="*/ 1945179 w 3158837"/>
              <a:gd name="connsiteY17" fmla="*/ 300377 h 749264"/>
              <a:gd name="connsiteX18" fmla="*/ 2011680 w 3158837"/>
              <a:gd name="connsiteY18" fmla="*/ 267126 h 749264"/>
              <a:gd name="connsiteX19" fmla="*/ 2078182 w 3158837"/>
              <a:gd name="connsiteY19" fmla="*/ 250501 h 749264"/>
              <a:gd name="connsiteX20" fmla="*/ 2194560 w 3158837"/>
              <a:gd name="connsiteY20" fmla="*/ 217250 h 749264"/>
              <a:gd name="connsiteX21" fmla="*/ 2244437 w 3158837"/>
              <a:gd name="connsiteY21" fmla="*/ 183999 h 749264"/>
              <a:gd name="connsiteX22" fmla="*/ 2460568 w 3158837"/>
              <a:gd name="connsiteY22" fmla="*/ 134123 h 749264"/>
              <a:gd name="connsiteX23" fmla="*/ 2560320 w 3158837"/>
              <a:gd name="connsiteY23" fmla="*/ 100872 h 749264"/>
              <a:gd name="connsiteX24" fmla="*/ 2726575 w 3158837"/>
              <a:gd name="connsiteY24" fmla="*/ 50995 h 749264"/>
              <a:gd name="connsiteX25" fmla="*/ 2842953 w 3158837"/>
              <a:gd name="connsiteY25" fmla="*/ 17744 h 749264"/>
              <a:gd name="connsiteX26" fmla="*/ 3158837 w 3158837"/>
              <a:gd name="connsiteY26" fmla="*/ 1119 h 74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58837" h="749264">
                <a:moveTo>
                  <a:pt x="0" y="749264"/>
                </a:moveTo>
                <a:cubicBezTo>
                  <a:pt x="33251" y="738180"/>
                  <a:pt x="67210" y="729030"/>
                  <a:pt x="99753" y="716013"/>
                </a:cubicBezTo>
                <a:cubicBezTo>
                  <a:pt x="274602" y="646074"/>
                  <a:pt x="16963" y="721104"/>
                  <a:pt x="299259" y="632886"/>
                </a:cubicBezTo>
                <a:cubicBezTo>
                  <a:pt x="393951" y="603295"/>
                  <a:pt x="439569" y="598417"/>
                  <a:pt x="532015" y="583010"/>
                </a:cubicBezTo>
                <a:cubicBezTo>
                  <a:pt x="554182" y="571926"/>
                  <a:pt x="575506" y="558964"/>
                  <a:pt x="598517" y="549759"/>
                </a:cubicBezTo>
                <a:cubicBezTo>
                  <a:pt x="665982" y="522773"/>
                  <a:pt x="699447" y="516214"/>
                  <a:pt x="764771" y="499883"/>
                </a:cubicBezTo>
                <a:cubicBezTo>
                  <a:pt x="786938" y="488799"/>
                  <a:pt x="808067" y="475334"/>
                  <a:pt x="831273" y="466632"/>
                </a:cubicBezTo>
                <a:cubicBezTo>
                  <a:pt x="852668" y="458609"/>
                  <a:pt x="875805" y="456283"/>
                  <a:pt x="897775" y="450006"/>
                </a:cubicBezTo>
                <a:cubicBezTo>
                  <a:pt x="1064733" y="402303"/>
                  <a:pt x="806255" y="468731"/>
                  <a:pt x="1014153" y="416755"/>
                </a:cubicBezTo>
                <a:cubicBezTo>
                  <a:pt x="1118708" y="347051"/>
                  <a:pt x="1006552" y="413745"/>
                  <a:pt x="1197033" y="350253"/>
                </a:cubicBezTo>
                <a:cubicBezTo>
                  <a:pt x="1247057" y="333579"/>
                  <a:pt x="1272714" y="322735"/>
                  <a:pt x="1330037" y="317003"/>
                </a:cubicBezTo>
                <a:cubicBezTo>
                  <a:pt x="1412935" y="308713"/>
                  <a:pt x="1496372" y="307021"/>
                  <a:pt x="1579419" y="300377"/>
                </a:cubicBezTo>
                <a:cubicBezTo>
                  <a:pt x="1634936" y="295936"/>
                  <a:pt x="1690255" y="289294"/>
                  <a:pt x="1745673" y="283752"/>
                </a:cubicBezTo>
                <a:cubicBezTo>
                  <a:pt x="1895302" y="289294"/>
                  <a:pt x="2045346" y="287942"/>
                  <a:pt x="2194560" y="300377"/>
                </a:cubicBezTo>
                <a:cubicBezTo>
                  <a:pt x="2212024" y="301832"/>
                  <a:pt x="2161868" y="313566"/>
                  <a:pt x="2144684" y="317003"/>
                </a:cubicBezTo>
                <a:cubicBezTo>
                  <a:pt x="2106258" y="324688"/>
                  <a:pt x="2067037" y="327670"/>
                  <a:pt x="2028306" y="333628"/>
                </a:cubicBezTo>
                <a:cubicBezTo>
                  <a:pt x="1994988" y="338754"/>
                  <a:pt x="1961804" y="344711"/>
                  <a:pt x="1928553" y="350253"/>
                </a:cubicBezTo>
                <a:cubicBezTo>
                  <a:pt x="1934095" y="333628"/>
                  <a:pt x="1932787" y="312769"/>
                  <a:pt x="1945179" y="300377"/>
                </a:cubicBezTo>
                <a:cubicBezTo>
                  <a:pt x="1962704" y="282852"/>
                  <a:pt x="1988474" y="275828"/>
                  <a:pt x="2011680" y="267126"/>
                </a:cubicBezTo>
                <a:cubicBezTo>
                  <a:pt x="2033075" y="259103"/>
                  <a:pt x="2056212" y="256778"/>
                  <a:pt x="2078182" y="250501"/>
                </a:cubicBezTo>
                <a:cubicBezTo>
                  <a:pt x="2245150" y="202796"/>
                  <a:pt x="1986656" y="269225"/>
                  <a:pt x="2194560" y="217250"/>
                </a:cubicBezTo>
                <a:cubicBezTo>
                  <a:pt x="2211186" y="206166"/>
                  <a:pt x="2225659" y="190828"/>
                  <a:pt x="2244437" y="183999"/>
                </a:cubicBezTo>
                <a:cubicBezTo>
                  <a:pt x="2369870" y="138387"/>
                  <a:pt x="2354261" y="163115"/>
                  <a:pt x="2460568" y="134123"/>
                </a:cubicBezTo>
                <a:cubicBezTo>
                  <a:pt x="2494382" y="124901"/>
                  <a:pt x="2526317" y="109373"/>
                  <a:pt x="2560320" y="100872"/>
                </a:cubicBezTo>
                <a:cubicBezTo>
                  <a:pt x="2660827" y="75744"/>
                  <a:pt x="2605142" y="91472"/>
                  <a:pt x="2726575" y="50995"/>
                </a:cubicBezTo>
                <a:cubicBezTo>
                  <a:pt x="2766101" y="37820"/>
                  <a:pt x="2801208" y="24701"/>
                  <a:pt x="2842953" y="17744"/>
                </a:cubicBezTo>
                <a:cubicBezTo>
                  <a:pt x="2988069" y="-6442"/>
                  <a:pt x="2997283" y="1119"/>
                  <a:pt x="3158837" y="1119"/>
                </a:cubicBezTo>
              </a:path>
            </a:pathLst>
          </a:cu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2163" y="1268760"/>
            <a:ext cx="217814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要使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74LS138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译码器正常工作，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个使能端必须同时有效</a:t>
            </a:r>
          </a:p>
        </p:txBody>
      </p:sp>
    </p:spTree>
    <p:extLst>
      <p:ext uri="{BB962C8B-B14F-4D97-AF65-F5344CB8AC3E}">
        <p14:creationId xmlns:p14="http://schemas.microsoft.com/office/powerpoint/2010/main" val="325703400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7" grpId="0" animBg="1"/>
      <p:bldP spid="2" grpId="0" animBg="1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4859D91C-522B-4E40-9541-1458AA309440}" type="slidenum">
              <a:rPr lang="zh-CN" altLang="en-US" smtClean="0"/>
              <a:pPr eaLnBrk="1" hangingPunct="1"/>
              <a:t>29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14313"/>
            <a:ext cx="7308850" cy="910431"/>
          </a:xfrm>
        </p:spPr>
        <p:txBody>
          <a:bodyPr/>
          <a:lstStyle/>
          <a:p>
            <a:pPr eaLnBrk="1" hangingPunct="1"/>
            <a:r>
              <a:rPr lang="zh-CN" altLang="en-US" dirty="0"/>
              <a:t>存储器编址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460872" y="1844824"/>
            <a:ext cx="1296988" cy="1728787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1460872" y="2276624"/>
            <a:ext cx="1296988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1460872" y="2708424"/>
            <a:ext cx="1296988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1460872" y="3140224"/>
            <a:ext cx="1296988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269160" y="1844824"/>
            <a:ext cx="1296987" cy="1728787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269160" y="2276624"/>
            <a:ext cx="1296987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4269160" y="2708424"/>
            <a:ext cx="1296987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4269160" y="3140224"/>
            <a:ext cx="1296987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7077447" y="1844824"/>
            <a:ext cx="1296988" cy="1728787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7077447" y="2276624"/>
            <a:ext cx="1296988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6" name="Line 14"/>
          <p:cNvSpPr>
            <a:spLocks noChangeShapeType="1"/>
          </p:cNvSpPr>
          <p:nvPr/>
        </p:nvSpPr>
        <p:spPr bwMode="auto">
          <a:xfrm>
            <a:off x="7077447" y="2708424"/>
            <a:ext cx="1296988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7" name="Line 15"/>
          <p:cNvSpPr>
            <a:spLocks noChangeShapeType="1"/>
          </p:cNvSpPr>
          <p:nvPr/>
        </p:nvSpPr>
        <p:spPr bwMode="auto">
          <a:xfrm>
            <a:off x="7077447" y="3140224"/>
            <a:ext cx="1296988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Text Box 16"/>
          <p:cNvSpPr txBox="1">
            <a:spLocks noChangeArrowheads="1"/>
          </p:cNvSpPr>
          <p:nvPr/>
        </p:nvSpPr>
        <p:spPr bwMode="auto">
          <a:xfrm>
            <a:off x="957635" y="1844824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00</a:t>
            </a:r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957635" y="3176736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11</a:t>
            </a:r>
          </a:p>
        </p:txBody>
      </p:sp>
      <p:sp>
        <p:nvSpPr>
          <p:cNvPr id="23570" name="Text Box 18"/>
          <p:cNvSpPr txBox="1">
            <a:spLocks noChangeArrowheads="1"/>
          </p:cNvSpPr>
          <p:nvPr/>
        </p:nvSpPr>
        <p:spPr bwMode="auto">
          <a:xfrm>
            <a:off x="3765922" y="1916261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00</a:t>
            </a:r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6602785" y="1879749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00</a:t>
            </a: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3837360" y="3183086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11</a:t>
            </a: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6645647" y="3184674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11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611560" y="1846411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00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640135" y="3176736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00</a:t>
            </a: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3448422" y="1932136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01</a:t>
            </a: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3535735" y="3191024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01</a:t>
            </a:r>
          </a:p>
        </p:txBody>
      </p:sp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6270997" y="1873399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6329735" y="3191024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137245" name="Rectangle 29"/>
          <p:cNvSpPr>
            <a:spLocks noChangeArrowheads="1"/>
          </p:cNvSpPr>
          <p:nvPr/>
        </p:nvSpPr>
        <p:spPr bwMode="auto">
          <a:xfrm>
            <a:off x="1460872" y="3573611"/>
            <a:ext cx="1296988" cy="576263"/>
          </a:xfrm>
          <a:prstGeom prst="rect">
            <a:avLst/>
          </a:prstGeom>
          <a:noFill/>
          <a:ln w="22225">
            <a:solidFill>
              <a:srgbClr val="008000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246" name="Text Box 30"/>
          <p:cNvSpPr txBox="1">
            <a:spLocks noChangeArrowheads="1"/>
          </p:cNvSpPr>
          <p:nvPr/>
        </p:nvSpPr>
        <p:spPr bwMode="auto">
          <a:xfrm>
            <a:off x="1475160" y="3760936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CS</a:t>
            </a:r>
          </a:p>
        </p:txBody>
      </p:sp>
      <p:sp>
        <p:nvSpPr>
          <p:cNvPr id="137247" name="Line 31"/>
          <p:cNvSpPr>
            <a:spLocks noChangeShapeType="1"/>
          </p:cNvSpPr>
          <p:nvPr/>
        </p:nvSpPr>
        <p:spPr bwMode="auto">
          <a:xfrm>
            <a:off x="1576760" y="3789511"/>
            <a:ext cx="287337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8" name="Rectangle 32"/>
          <p:cNvSpPr>
            <a:spLocks noChangeArrowheads="1"/>
          </p:cNvSpPr>
          <p:nvPr/>
        </p:nvSpPr>
        <p:spPr bwMode="auto">
          <a:xfrm>
            <a:off x="3491285" y="5013474"/>
            <a:ext cx="792162" cy="1079500"/>
          </a:xfrm>
          <a:prstGeom prst="rect">
            <a:avLst/>
          </a:prstGeom>
          <a:noFill/>
          <a:ln w="22225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249" name="Line 33"/>
          <p:cNvSpPr>
            <a:spLocks noChangeShapeType="1"/>
          </p:cNvSpPr>
          <p:nvPr/>
        </p:nvSpPr>
        <p:spPr bwMode="auto">
          <a:xfrm>
            <a:off x="4283447" y="5315099"/>
            <a:ext cx="863600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0" name="Line 34"/>
          <p:cNvSpPr>
            <a:spLocks noChangeShapeType="1"/>
          </p:cNvSpPr>
          <p:nvPr/>
        </p:nvSpPr>
        <p:spPr bwMode="auto">
          <a:xfrm>
            <a:off x="4283447" y="5746899"/>
            <a:ext cx="863600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1" name="Text Box 35"/>
          <p:cNvSpPr txBox="1">
            <a:spLocks noChangeArrowheads="1"/>
          </p:cNvSpPr>
          <p:nvPr/>
        </p:nvSpPr>
        <p:spPr bwMode="auto">
          <a:xfrm>
            <a:off x="5220072" y="5119836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5220072" y="5551636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37253" name="Line 37"/>
          <p:cNvSpPr>
            <a:spLocks noChangeShapeType="1"/>
          </p:cNvSpPr>
          <p:nvPr/>
        </p:nvSpPr>
        <p:spPr bwMode="auto">
          <a:xfrm>
            <a:off x="1762497" y="5589736"/>
            <a:ext cx="1728788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4" name="Line 38"/>
          <p:cNvSpPr>
            <a:spLocks noChangeShapeType="1"/>
          </p:cNvSpPr>
          <p:nvPr/>
        </p:nvSpPr>
        <p:spPr bwMode="auto">
          <a:xfrm flipV="1">
            <a:off x="1762497" y="4148286"/>
            <a:ext cx="0" cy="144145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5" name="Text Box 39"/>
          <p:cNvSpPr txBox="1">
            <a:spLocks noChangeArrowheads="1"/>
          </p:cNvSpPr>
          <p:nvPr/>
        </p:nvSpPr>
        <p:spPr bwMode="auto">
          <a:xfrm>
            <a:off x="3678610" y="5084911"/>
            <a:ext cx="360362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译码器</a:t>
            </a:r>
          </a:p>
        </p:txBody>
      </p:sp>
      <p:sp>
        <p:nvSpPr>
          <p:cNvPr id="137256" name="Text Box 40"/>
          <p:cNvSpPr txBox="1">
            <a:spLocks noChangeArrowheads="1"/>
          </p:cNvSpPr>
          <p:nvPr/>
        </p:nvSpPr>
        <p:spPr bwMode="auto">
          <a:xfrm>
            <a:off x="5220072" y="5551636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37257" name="Line 41"/>
          <p:cNvSpPr>
            <a:spLocks noChangeShapeType="1"/>
          </p:cNvSpPr>
          <p:nvPr/>
        </p:nvSpPr>
        <p:spPr bwMode="auto">
          <a:xfrm flipV="1">
            <a:off x="4570785" y="4148286"/>
            <a:ext cx="0" cy="576263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8" name="Line 42"/>
          <p:cNvSpPr>
            <a:spLocks noChangeShapeType="1"/>
          </p:cNvSpPr>
          <p:nvPr/>
        </p:nvSpPr>
        <p:spPr bwMode="auto">
          <a:xfrm flipV="1">
            <a:off x="3851647" y="4724549"/>
            <a:ext cx="0" cy="288925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9" name="Line 43"/>
          <p:cNvSpPr>
            <a:spLocks noChangeShapeType="1"/>
          </p:cNvSpPr>
          <p:nvPr/>
        </p:nvSpPr>
        <p:spPr bwMode="auto">
          <a:xfrm>
            <a:off x="3851647" y="4724549"/>
            <a:ext cx="719138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60" name="Rectangle 44"/>
          <p:cNvSpPr>
            <a:spLocks noChangeArrowheads="1"/>
          </p:cNvSpPr>
          <p:nvPr/>
        </p:nvSpPr>
        <p:spPr bwMode="auto">
          <a:xfrm>
            <a:off x="4269160" y="3573611"/>
            <a:ext cx="1296987" cy="576263"/>
          </a:xfrm>
          <a:prstGeom prst="rect">
            <a:avLst/>
          </a:prstGeom>
          <a:noFill/>
          <a:ln w="22225">
            <a:solidFill>
              <a:srgbClr val="008000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7261" name="Text Box 45"/>
          <p:cNvSpPr txBox="1">
            <a:spLocks noChangeArrowheads="1"/>
          </p:cNvSpPr>
          <p:nvPr/>
        </p:nvSpPr>
        <p:spPr bwMode="auto">
          <a:xfrm>
            <a:off x="4283447" y="3760936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CS</a:t>
            </a:r>
          </a:p>
        </p:txBody>
      </p:sp>
      <p:sp>
        <p:nvSpPr>
          <p:cNvPr id="137262" name="Line 46"/>
          <p:cNvSpPr>
            <a:spLocks noChangeShapeType="1"/>
          </p:cNvSpPr>
          <p:nvPr/>
        </p:nvSpPr>
        <p:spPr bwMode="auto">
          <a:xfrm>
            <a:off x="4385047" y="3789511"/>
            <a:ext cx="287338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7090147" y="3584724"/>
            <a:ext cx="1296988" cy="576262"/>
          </a:xfrm>
          <a:prstGeom prst="rect">
            <a:avLst/>
          </a:prstGeom>
          <a:noFill/>
          <a:ln w="22225">
            <a:solidFill>
              <a:srgbClr val="008000"/>
            </a:solidFill>
            <a:prstDash val="dash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7104435" y="3772049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CS</a:t>
            </a: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7206035" y="3800624"/>
            <a:ext cx="287337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Text Box 40"/>
          <p:cNvSpPr txBox="1">
            <a:spLocks noChangeArrowheads="1"/>
          </p:cNvSpPr>
          <p:nvPr/>
        </p:nvSpPr>
        <p:spPr bwMode="auto">
          <a:xfrm>
            <a:off x="5220072" y="5119836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3" name="Line 41"/>
          <p:cNvSpPr>
            <a:spLocks noChangeShapeType="1"/>
          </p:cNvSpPr>
          <p:nvPr/>
        </p:nvSpPr>
        <p:spPr bwMode="auto">
          <a:xfrm flipV="1">
            <a:off x="7350497" y="4168924"/>
            <a:ext cx="0" cy="576262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>
            <a:off x="3924672" y="4724549"/>
            <a:ext cx="3425825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7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7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7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1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37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7" dur="500"/>
                                        <p:tgtEl>
                                          <p:spTgt spid="1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137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137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137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137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8" dur="500"/>
                                        <p:tgtEl>
                                          <p:spTgt spid="137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1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37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37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37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37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37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45" grpId="0" animBg="1"/>
      <p:bldP spid="137246" grpId="0"/>
      <p:bldP spid="137247" grpId="0" animBg="1"/>
      <p:bldP spid="137248" grpId="0" animBg="1"/>
      <p:bldP spid="137249" grpId="0" animBg="1"/>
      <p:bldP spid="137250" grpId="0" animBg="1"/>
      <p:bldP spid="137251" grpId="0"/>
      <p:bldP spid="137251" grpId="1"/>
      <p:bldP spid="137252" grpId="0"/>
      <p:bldP spid="137252" grpId="1"/>
      <p:bldP spid="137252" grpId="2"/>
      <p:bldP spid="137253" grpId="0" animBg="1"/>
      <p:bldP spid="137253" grpId="1" animBg="1"/>
      <p:bldP spid="137254" grpId="0" animBg="1"/>
      <p:bldP spid="137254" grpId="1" animBg="1"/>
      <p:bldP spid="137255" grpId="0"/>
      <p:bldP spid="137256" grpId="0"/>
      <p:bldP spid="137256" grpId="1"/>
      <p:bldP spid="137257" grpId="0" animBg="1"/>
      <p:bldP spid="137257" grpId="1" animBg="1"/>
      <p:bldP spid="137258" grpId="0" animBg="1"/>
      <p:bldP spid="137259" grpId="0" animBg="1"/>
      <p:bldP spid="137260" grpId="0" animBg="1"/>
      <p:bldP spid="137261" grpId="0"/>
      <p:bldP spid="137262" grpId="0" animBg="1"/>
      <p:bldP spid="46" grpId="0" animBg="1"/>
      <p:bldP spid="47" grpId="0"/>
      <p:bldP spid="48" grpId="0" animBg="1"/>
      <p:bldP spid="49" grpId="0"/>
      <p:bldP spid="53" grpId="0" animBg="1"/>
      <p:bldP spid="5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446561"/>
            <a:ext cx="7776864" cy="766415"/>
          </a:xfrm>
        </p:spPr>
        <p:txBody>
          <a:bodyPr/>
          <a:lstStyle/>
          <a:p>
            <a:pPr algn="ctr"/>
            <a:r>
              <a:rPr lang="zh-CN" altLang="en-US" sz="4000" dirty="0"/>
              <a:t>一、半导体存储器分类及特点</a:t>
            </a:r>
          </a:p>
        </p:txBody>
      </p:sp>
    </p:spTree>
    <p:extLst>
      <p:ext uri="{BB962C8B-B14F-4D97-AF65-F5344CB8AC3E}">
        <p14:creationId xmlns:p14="http://schemas.microsoft.com/office/powerpoint/2010/main" val="1498128296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F93F7F8C-ADE6-43EC-9EF8-D80652D3188D}" type="slidenum">
              <a:rPr lang="zh-CN" altLang="en-US" smtClean="0"/>
              <a:pPr eaLnBrk="1" hangingPunct="1"/>
              <a:t>30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308850" cy="792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译码电路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7"/>
            <a:ext cx="8136904" cy="3168352"/>
          </a:xfrm>
        </p:spPr>
        <p:txBody>
          <a:bodyPr/>
          <a:lstStyle/>
          <a:p>
            <a:pPr eaLnBrk="1" hangingPunct="1">
              <a:spcAft>
                <a:spcPct val="10000"/>
              </a:spcAft>
            </a:pPr>
            <a:r>
              <a:rPr lang="zh-CN" altLang="en-US" dirty="0"/>
              <a:t>将输入的一组高位地址信号通过变换，产生一个有效的输出信号，用于选中某一个存储器芯片，从而确定了该存储器芯片在内存中的地址范围。</a:t>
            </a:r>
          </a:p>
          <a:p>
            <a:pPr eaLnBrk="1" hangingPunct="1">
              <a:spcBef>
                <a:spcPct val="45000"/>
              </a:spcBef>
              <a:spcAft>
                <a:spcPct val="10000"/>
              </a:spcAft>
            </a:pPr>
            <a:r>
              <a:rPr lang="zh-CN" altLang="en-US" dirty="0"/>
              <a:t>将输入的一组二进制编码变换为一个特定的输出信号。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9B98D983-8764-4D5D-9297-5E6C760E8042}" type="slidenum">
              <a:rPr lang="zh-CN" altLang="en-US" smtClean="0"/>
              <a:pPr eaLnBrk="1" hangingPunct="1"/>
              <a:t>31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58329"/>
            <a:ext cx="7308850" cy="766415"/>
          </a:xfrm>
        </p:spPr>
        <p:txBody>
          <a:bodyPr/>
          <a:lstStyle/>
          <a:p>
            <a:pPr eaLnBrk="1" hangingPunct="1"/>
            <a:r>
              <a:rPr lang="zh-CN" altLang="en-US"/>
              <a:t>译码方式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628800"/>
            <a:ext cx="6053137" cy="2779712"/>
          </a:xfrm>
        </p:spPr>
        <p:txBody>
          <a:bodyPr/>
          <a:lstStyle/>
          <a:p>
            <a:pPr eaLnBrk="1" hangingPunct="1">
              <a:spcAft>
                <a:spcPct val="10000"/>
              </a:spcAft>
            </a:pPr>
            <a:r>
              <a:rPr lang="zh-CN" altLang="en-US" sz="3200"/>
              <a:t>全地址译码</a:t>
            </a:r>
          </a:p>
          <a:p>
            <a:pPr eaLnBrk="1" hangingPunct="1">
              <a:spcAft>
                <a:spcPct val="10000"/>
              </a:spcAft>
            </a:pPr>
            <a:r>
              <a:rPr lang="zh-CN" altLang="en-US" sz="3200"/>
              <a:t>部分地址译码</a:t>
            </a:r>
          </a:p>
        </p:txBody>
      </p:sp>
    </p:spTree>
  </p:cSld>
  <p:clrMapOvr>
    <a:masterClrMapping/>
  </p:clrMapOvr>
  <p:transition spd="slow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A2912F0-895D-4EE2-82E5-291C1CC4FE56}" type="slidenum">
              <a:rPr lang="zh-CN" altLang="en-US" smtClean="0"/>
              <a:pPr eaLnBrk="1" hangingPunct="1"/>
              <a:t>32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14313"/>
            <a:ext cx="7308850" cy="838423"/>
          </a:xfrm>
        </p:spPr>
        <p:txBody>
          <a:bodyPr/>
          <a:lstStyle/>
          <a:p>
            <a:pPr eaLnBrk="1" hangingPunct="1"/>
            <a:r>
              <a:rPr lang="zh-CN" altLang="en-US"/>
              <a:t>全地址译码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556792"/>
            <a:ext cx="7848872" cy="1800200"/>
          </a:xfrm>
        </p:spPr>
        <p:txBody>
          <a:bodyPr/>
          <a:lstStyle/>
          <a:p>
            <a:pPr marL="0" indent="717550" eaLnBrk="1" hangingPunct="1">
              <a:lnSpc>
                <a:spcPct val="130000"/>
              </a:lnSpc>
              <a:buNone/>
            </a:pPr>
            <a:r>
              <a:rPr lang="zh-CN" altLang="en-US" dirty="0"/>
              <a:t>用全部的高位地址信号作为译码信号，使得存储器芯片的每一个单元都占据一个唯一的内存地址。</a:t>
            </a:r>
          </a:p>
        </p:txBody>
      </p:sp>
    </p:spTree>
  </p:cSld>
  <p:clrMapOvr>
    <a:masterClrMapping/>
  </p:clrMapOvr>
  <p:transition spd="slow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E03FA4E-DF1B-4E1F-98AE-58A1413B6260}" type="slidenum">
              <a:rPr lang="zh-CN" altLang="en-US" smtClean="0"/>
              <a:pPr eaLnBrk="1" hangingPunct="1"/>
              <a:t>33</a:t>
            </a:fld>
            <a:endParaRPr lang="en-US" altLang="zh-CN"/>
          </a:p>
        </p:txBody>
      </p:sp>
      <p:sp>
        <p:nvSpPr>
          <p:cNvPr id="46112" name="Rectangle 32"/>
          <p:cNvSpPr>
            <a:spLocks noChangeArrowheads="1"/>
          </p:cNvSpPr>
          <p:nvPr/>
        </p:nvSpPr>
        <p:spPr bwMode="auto">
          <a:xfrm>
            <a:off x="6185694" y="1839813"/>
            <a:ext cx="1439863" cy="2087563"/>
          </a:xfrm>
          <a:prstGeom prst="rect">
            <a:avLst/>
          </a:prstGeom>
          <a:solidFill>
            <a:srgbClr val="339966"/>
          </a:solidFill>
          <a:ln w="22225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14313"/>
            <a:ext cx="7308850" cy="910431"/>
          </a:xfrm>
        </p:spPr>
        <p:txBody>
          <a:bodyPr/>
          <a:lstStyle/>
          <a:p>
            <a:pPr eaLnBrk="1" hangingPunct="1"/>
            <a:r>
              <a:rPr lang="zh-CN" altLang="en-US" dirty="0"/>
              <a:t>全地址译码例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4155282" y="2117626"/>
            <a:ext cx="1219200" cy="28956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85" name="Line 5"/>
          <p:cNvSpPr>
            <a:spLocks noChangeShapeType="1"/>
          </p:cNvSpPr>
          <p:nvPr/>
        </p:nvSpPr>
        <p:spPr bwMode="auto">
          <a:xfrm>
            <a:off x="3088482" y="2346226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3088482" y="2727226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3088482" y="3489226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8" name="Line 8"/>
          <p:cNvSpPr>
            <a:spLocks noChangeShapeType="1"/>
          </p:cNvSpPr>
          <p:nvPr/>
        </p:nvSpPr>
        <p:spPr bwMode="auto">
          <a:xfrm>
            <a:off x="3088482" y="3108226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2555082" y="3946426"/>
            <a:ext cx="5794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>
            <a:off x="2555082" y="4327426"/>
            <a:ext cx="5794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>
            <a:off x="2555082" y="4708426"/>
            <a:ext cx="579437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3147219" y="3717826"/>
            <a:ext cx="609600" cy="1219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>
            <a:off x="3850482" y="4327426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2293144" y="2055713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19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2297907" y="2436713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18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2297907" y="2817713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17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2278857" y="3198713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16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1793082" y="3670201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1793082" y="4036913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6101" name="Text Box 21"/>
          <p:cNvSpPr txBox="1">
            <a:spLocks noChangeArrowheads="1"/>
          </p:cNvSpPr>
          <p:nvPr/>
        </p:nvSpPr>
        <p:spPr bwMode="auto">
          <a:xfrm>
            <a:off x="1793082" y="4417913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13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4491832" y="3184426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</a:rPr>
              <a:t>&amp;</a:t>
            </a:r>
            <a:endParaRPr kumimoji="1" lang="zh-CN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3212307" y="4022626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1</a:t>
            </a:r>
            <a:endParaRPr kumimoji="1" lang="zh-CN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6104" name="Oval 24"/>
          <p:cNvSpPr>
            <a:spLocks noChangeArrowheads="1"/>
          </p:cNvSpPr>
          <p:nvPr/>
        </p:nvSpPr>
        <p:spPr bwMode="auto">
          <a:xfrm flipV="1">
            <a:off x="3756819" y="4265513"/>
            <a:ext cx="111125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05" name="Oval 25"/>
          <p:cNvSpPr>
            <a:spLocks noChangeArrowheads="1"/>
          </p:cNvSpPr>
          <p:nvPr/>
        </p:nvSpPr>
        <p:spPr bwMode="auto">
          <a:xfrm flipV="1">
            <a:off x="5374482" y="3384451"/>
            <a:ext cx="111125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07" name="Line 27"/>
          <p:cNvSpPr>
            <a:spLocks noChangeShapeType="1"/>
          </p:cNvSpPr>
          <p:nvPr/>
        </p:nvSpPr>
        <p:spPr bwMode="auto">
          <a:xfrm flipV="1">
            <a:off x="5504657" y="3428901"/>
            <a:ext cx="681037" cy="3175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6185694" y="3208238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400" b="1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kumimoji="1" lang="zh-CN" altLang="zh-CN" b="1">
                <a:solidFill>
                  <a:schemeClr val="bg1"/>
                </a:solidFill>
                <a:latin typeface="Times New Roman" pitchFamily="18" charset="0"/>
              </a:rPr>
              <a:t>1</a:t>
            </a:r>
            <a:endParaRPr kumimoji="1" lang="en-US" altLang="zh-CN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6109" name="Line 29"/>
          <p:cNvSpPr>
            <a:spLocks noChangeShapeType="1"/>
          </p:cNvSpPr>
          <p:nvPr/>
        </p:nvSpPr>
        <p:spPr bwMode="auto">
          <a:xfrm>
            <a:off x="6307932" y="3263801"/>
            <a:ext cx="406400" cy="0"/>
          </a:xfrm>
          <a:prstGeom prst="line">
            <a:avLst/>
          </a:prstGeom>
          <a:noFill/>
          <a:ln w="2222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11" name="Text Box 31"/>
          <p:cNvSpPr txBox="1">
            <a:spLocks noChangeArrowheads="1"/>
          </p:cNvSpPr>
          <p:nvPr/>
        </p:nvSpPr>
        <p:spPr bwMode="auto">
          <a:xfrm>
            <a:off x="1289844" y="2127151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6113" name="Rectangle 33"/>
          <p:cNvSpPr>
            <a:spLocks noChangeArrowheads="1"/>
          </p:cNvSpPr>
          <p:nvPr/>
        </p:nvSpPr>
        <p:spPr bwMode="auto">
          <a:xfrm>
            <a:off x="6117432" y="1412776"/>
            <a:ext cx="1508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/>
              <a:t>S</a:t>
            </a:r>
            <a:r>
              <a:rPr kumimoji="1" lang="en-US" altLang="zh-CN" b="1"/>
              <a:t>RAM </a:t>
            </a:r>
            <a:r>
              <a:rPr kumimoji="1" lang="zh-CN" altLang="zh-CN" b="1"/>
              <a:t>6264</a:t>
            </a:r>
            <a:endParaRPr kumimoji="1" lang="zh-CN" altLang="en-US" b="1"/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6906419" y="3428901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400" b="1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kumimoji="1" lang="zh-CN" altLang="en-US" b="1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kumimoji="1" lang="en-US" altLang="zh-CN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6115" name="Line 35"/>
          <p:cNvSpPr>
            <a:spLocks noChangeShapeType="1"/>
          </p:cNvSpPr>
          <p:nvPr/>
        </p:nvSpPr>
        <p:spPr bwMode="auto">
          <a:xfrm>
            <a:off x="7338219" y="3933726"/>
            <a:ext cx="0" cy="4318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116" name="Oval 36"/>
          <p:cNvSpPr>
            <a:spLocks noChangeArrowheads="1"/>
          </p:cNvSpPr>
          <p:nvPr/>
        </p:nvSpPr>
        <p:spPr bwMode="auto">
          <a:xfrm flipV="1">
            <a:off x="7279482" y="4292501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6117" name="Rectangle 37"/>
          <p:cNvSpPr>
            <a:spLocks noChangeArrowheads="1"/>
          </p:cNvSpPr>
          <p:nvPr/>
        </p:nvSpPr>
        <p:spPr bwMode="auto">
          <a:xfrm>
            <a:off x="6977857" y="4509988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b="1"/>
              <a:t>+5V</a:t>
            </a:r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5609432" y="3501926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1289844" y="24557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1289844" y="28240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1289844" y="3247926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3809207" y="4365526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1275557" y="373211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1273969" y="4141688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1289844" y="4516338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99592" y="5373216"/>
            <a:ext cx="64233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当输入端有任意一位状态翻转，则输出状态亦翻转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6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0" dur="75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3" dur="75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6" dur="75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49" dur="75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2" dur="75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5" dur="75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58" dur="75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1" dur="75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4" dur="75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67" dur="75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0" dur="75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3" dur="75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6" dur="750"/>
                                        <p:tgtEl>
                                          <p:spTgt spid="4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9" dur="750"/>
                                        <p:tgtEl>
                                          <p:spTgt spid="4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2" dur="75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5" dur="750"/>
                                        <p:tgtEl>
                                          <p:spTgt spid="4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88" dur="75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1" dur="75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4" dur="75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7" dur="75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0" dur="75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0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4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6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12" grpId="0" animBg="1"/>
      <p:bldP spid="46084" grpId="0" animBg="1"/>
      <p:bldP spid="46085" grpId="0" animBg="1"/>
      <p:bldP spid="46086" grpId="0" animBg="1"/>
      <p:bldP spid="46087" grpId="0" animBg="1"/>
      <p:bldP spid="46088" grpId="0" animBg="1"/>
      <p:bldP spid="46089" grpId="0" animBg="1"/>
      <p:bldP spid="46091" grpId="0" animBg="1"/>
      <p:bldP spid="46092" grpId="0" animBg="1"/>
      <p:bldP spid="46093" grpId="0" animBg="1"/>
      <p:bldP spid="46094" grpId="0" animBg="1"/>
      <p:bldP spid="46095" grpId="0"/>
      <p:bldP spid="46096" grpId="0"/>
      <p:bldP spid="46097" grpId="0"/>
      <p:bldP spid="46098" grpId="0"/>
      <p:bldP spid="46099" grpId="0"/>
      <p:bldP spid="46100" grpId="0"/>
      <p:bldP spid="46101" grpId="0"/>
      <p:bldP spid="46102" grpId="0"/>
      <p:bldP spid="46103" grpId="0"/>
      <p:bldP spid="46104" grpId="0" animBg="1"/>
      <p:bldP spid="46105" grpId="0" animBg="1"/>
      <p:bldP spid="46107" grpId="0" animBg="1"/>
      <p:bldP spid="46108" grpId="0"/>
      <p:bldP spid="46109" grpId="0" animBg="1"/>
      <p:bldP spid="46111" grpId="0"/>
      <p:bldP spid="46113" grpId="0"/>
      <p:bldP spid="46114" grpId="0"/>
      <p:bldP spid="46115" grpId="0" animBg="1"/>
      <p:bldP spid="46116" grpId="0" animBg="1"/>
      <p:bldP spid="46117" grpId="0"/>
      <p:bldP spid="46118" grpId="0"/>
      <p:bldP spid="46119" grpId="0"/>
      <p:bldP spid="46120" grpId="0"/>
      <p:bldP spid="46121" grpId="0"/>
      <p:bldP spid="46122" grpId="0"/>
      <p:bldP spid="46123" grpId="0"/>
      <p:bldP spid="46124" grpId="0"/>
      <p:bldP spid="46125" grpId="0"/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8BCA5B19-7859-41C0-9E1B-ABF69C1BB406}" type="slidenum">
              <a:rPr lang="zh-CN" altLang="en-US" smtClean="0"/>
              <a:pPr eaLnBrk="1" hangingPunct="1"/>
              <a:t>34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86321"/>
            <a:ext cx="7308850" cy="838423"/>
          </a:xfrm>
        </p:spPr>
        <p:txBody>
          <a:bodyPr/>
          <a:lstStyle/>
          <a:p>
            <a:pPr eaLnBrk="1" hangingPunct="1"/>
            <a:r>
              <a:rPr lang="en-US" altLang="zh-CN" dirty="0"/>
              <a:t>6264</a:t>
            </a:r>
            <a:r>
              <a:rPr lang="zh-CN" altLang="en-US" dirty="0"/>
              <a:t>芯片全地址译码例</a:t>
            </a:r>
          </a:p>
        </p:txBody>
      </p:sp>
      <p:sp>
        <p:nvSpPr>
          <p:cNvPr id="138243" name="Rectangle 3"/>
          <p:cNvSpPr>
            <a:spLocks noChangeArrowheads="1"/>
          </p:cNvSpPr>
          <p:nvPr/>
        </p:nvSpPr>
        <p:spPr bwMode="auto">
          <a:xfrm>
            <a:off x="1043484" y="2204244"/>
            <a:ext cx="6264275" cy="6477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244" name="Line 4"/>
          <p:cNvSpPr>
            <a:spLocks noChangeShapeType="1"/>
          </p:cNvSpPr>
          <p:nvPr/>
        </p:nvSpPr>
        <p:spPr bwMode="auto">
          <a:xfrm>
            <a:off x="3275509" y="2204244"/>
            <a:ext cx="0" cy="649287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7379196" y="2355056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片首地址</a:t>
            </a:r>
          </a:p>
        </p:txBody>
      </p:sp>
      <p:sp>
        <p:nvSpPr>
          <p:cNvPr id="138246" name="Text Box 6"/>
          <p:cNvSpPr txBox="1">
            <a:spLocks noChangeArrowheads="1"/>
          </p:cNvSpPr>
          <p:nvPr/>
        </p:nvSpPr>
        <p:spPr bwMode="auto">
          <a:xfrm>
            <a:off x="899021" y="1778794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/>
              <a:t>19</a:t>
            </a:r>
          </a:p>
        </p:txBody>
      </p:sp>
      <p:sp>
        <p:nvSpPr>
          <p:cNvPr id="138247" name="Text Box 7"/>
          <p:cNvSpPr txBox="1">
            <a:spLocks noChangeArrowheads="1"/>
          </p:cNvSpPr>
          <p:nvPr/>
        </p:nvSpPr>
        <p:spPr bwMode="auto">
          <a:xfrm>
            <a:off x="3204071" y="1785144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/>
              <a:t>12</a:t>
            </a:r>
          </a:p>
        </p:txBody>
      </p:sp>
      <p:sp>
        <p:nvSpPr>
          <p:cNvPr id="138248" name="Text Box 8"/>
          <p:cNvSpPr txBox="1">
            <a:spLocks noChangeArrowheads="1"/>
          </p:cNvSpPr>
          <p:nvPr/>
        </p:nvSpPr>
        <p:spPr bwMode="auto">
          <a:xfrm>
            <a:off x="6877546" y="1778794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/>
              <a:t>0</a:t>
            </a:r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1043484" y="3860006"/>
            <a:ext cx="6264275" cy="647700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>
            <a:off x="3275509" y="3860006"/>
            <a:ext cx="0" cy="649288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8251" name="Text Box 11"/>
          <p:cNvSpPr txBox="1">
            <a:spLocks noChangeArrowheads="1"/>
          </p:cNvSpPr>
          <p:nvPr/>
        </p:nvSpPr>
        <p:spPr bwMode="auto">
          <a:xfrm>
            <a:off x="899021" y="3434556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/>
              <a:t>19</a:t>
            </a:r>
          </a:p>
        </p:txBody>
      </p:sp>
      <p:sp>
        <p:nvSpPr>
          <p:cNvPr id="138252" name="Text Box 12"/>
          <p:cNvSpPr txBox="1">
            <a:spLocks noChangeArrowheads="1"/>
          </p:cNvSpPr>
          <p:nvPr/>
        </p:nvSpPr>
        <p:spPr bwMode="auto">
          <a:xfrm>
            <a:off x="3204071" y="3440906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/>
              <a:t>12</a:t>
            </a:r>
          </a:p>
        </p:txBody>
      </p:sp>
      <p:sp>
        <p:nvSpPr>
          <p:cNvPr id="138253" name="Text Box 13"/>
          <p:cNvSpPr txBox="1">
            <a:spLocks noChangeArrowheads="1"/>
          </p:cNvSpPr>
          <p:nvPr/>
        </p:nvSpPr>
        <p:spPr bwMode="auto">
          <a:xfrm>
            <a:off x="6877546" y="3434556"/>
            <a:ext cx="719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A</a:t>
            </a:r>
            <a:r>
              <a:rPr lang="en-US" altLang="zh-CN" sz="1600" b="1"/>
              <a:t>0</a:t>
            </a:r>
          </a:p>
        </p:txBody>
      </p:sp>
      <p:sp>
        <p:nvSpPr>
          <p:cNvPr id="138254" name="Text Box 14"/>
          <p:cNvSpPr txBox="1">
            <a:spLocks noChangeArrowheads="1"/>
          </p:cNvSpPr>
          <p:nvPr/>
        </p:nvSpPr>
        <p:spPr bwMode="auto">
          <a:xfrm>
            <a:off x="3261221" y="2355056"/>
            <a:ext cx="410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0  0  0  0  0  0  0  0  0  0  0  0  0</a:t>
            </a:r>
          </a:p>
        </p:txBody>
      </p:sp>
      <p:sp>
        <p:nvSpPr>
          <p:cNvPr id="138255" name="Text Box 15"/>
          <p:cNvSpPr txBox="1">
            <a:spLocks noChangeArrowheads="1"/>
          </p:cNvSpPr>
          <p:nvPr/>
        </p:nvSpPr>
        <p:spPr bwMode="auto">
          <a:xfrm>
            <a:off x="1029196" y="2348706"/>
            <a:ext cx="2303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1  1  1  1  0  0  0</a:t>
            </a:r>
          </a:p>
        </p:txBody>
      </p:sp>
      <p:sp>
        <p:nvSpPr>
          <p:cNvPr id="138256" name="Text Box 16"/>
          <p:cNvSpPr txBox="1">
            <a:spLocks noChangeArrowheads="1"/>
          </p:cNvSpPr>
          <p:nvPr/>
        </p:nvSpPr>
        <p:spPr bwMode="auto">
          <a:xfrm>
            <a:off x="1014909" y="3988594"/>
            <a:ext cx="2303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1  1  1  1  0  0  0</a:t>
            </a:r>
          </a:p>
        </p:txBody>
      </p:sp>
      <p:sp>
        <p:nvSpPr>
          <p:cNvPr id="138257" name="Text Box 17"/>
          <p:cNvSpPr txBox="1">
            <a:spLocks noChangeArrowheads="1"/>
          </p:cNvSpPr>
          <p:nvPr/>
        </p:nvSpPr>
        <p:spPr bwMode="auto">
          <a:xfrm>
            <a:off x="3261221" y="3988594"/>
            <a:ext cx="410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dirty="0">
                <a:solidFill>
                  <a:schemeClr val="bg1"/>
                </a:solidFill>
              </a:rPr>
              <a:t>1  1  1  1  1  1  1  1  1  1  1  1  1</a:t>
            </a:r>
          </a:p>
        </p:txBody>
      </p: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7379196" y="4010819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片尾地址</a:t>
            </a:r>
          </a:p>
        </p:txBody>
      </p:sp>
      <p:sp>
        <p:nvSpPr>
          <p:cNvPr id="138259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827584" y="5085556"/>
            <a:ext cx="7056437" cy="647700"/>
          </a:xfrm>
        </p:spPr>
        <p:txBody>
          <a:bodyPr/>
          <a:lstStyle/>
          <a:p>
            <a:pPr eaLnBrk="1" hangingPunct="1">
              <a:spcAft>
                <a:spcPct val="25000"/>
              </a:spcAft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</a:rPr>
              <a:t>该</a:t>
            </a:r>
            <a:r>
              <a:rPr lang="en-US" altLang="zh-CN" sz="2400" dirty="0">
                <a:solidFill>
                  <a:schemeClr val="tx1"/>
                </a:solidFill>
              </a:rPr>
              <a:t>6264</a:t>
            </a:r>
            <a:r>
              <a:rPr lang="zh-CN" altLang="en-US" sz="2400" dirty="0">
                <a:solidFill>
                  <a:schemeClr val="tx1"/>
                </a:solidFill>
              </a:rPr>
              <a:t>芯片的地址范围 </a:t>
            </a:r>
            <a:r>
              <a:rPr lang="en-US" altLang="zh-CN" sz="2400" dirty="0">
                <a:solidFill>
                  <a:schemeClr val="tx1"/>
                </a:solidFill>
              </a:rPr>
              <a:t>= F0000H</a:t>
            </a:r>
            <a:r>
              <a:rPr lang="zh-CN" altLang="en-US" sz="2400" dirty="0">
                <a:solidFill>
                  <a:schemeClr val="tx1"/>
                </a:solidFill>
                <a:latin typeface="宋体"/>
                <a:ea typeface="宋体"/>
              </a:rPr>
              <a:t>～</a:t>
            </a:r>
            <a:r>
              <a:rPr lang="en-US" altLang="zh-CN" sz="2400" dirty="0">
                <a:solidFill>
                  <a:schemeClr val="tx1"/>
                </a:solidFill>
              </a:rPr>
              <a:t>F1FFFH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38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138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3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8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3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38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38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8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animBg="1"/>
      <p:bldP spid="138244" grpId="0" animBg="1"/>
      <p:bldP spid="138245" grpId="0"/>
      <p:bldP spid="138246" grpId="0"/>
      <p:bldP spid="138247" grpId="0"/>
      <p:bldP spid="138248" grpId="0"/>
      <p:bldP spid="138249" grpId="0" animBg="1"/>
      <p:bldP spid="138250" grpId="0" animBg="1"/>
      <p:bldP spid="138251" grpId="0"/>
      <p:bldP spid="138252" grpId="0"/>
      <p:bldP spid="138253" grpId="0"/>
      <p:bldP spid="138254" grpId="0"/>
      <p:bldP spid="138255" grpId="0"/>
      <p:bldP spid="138256" grpId="0"/>
      <p:bldP spid="138257" grpId="0"/>
      <p:bldP spid="138258" grpId="0"/>
      <p:bldP spid="1382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4250" y="6356350"/>
            <a:ext cx="5048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9BD22775-08B6-4147-B9D6-FEB22A7D06A0}" type="slidenum">
              <a:rPr lang="zh-CN" altLang="en-US" smtClean="0"/>
              <a:pPr eaLnBrk="1" hangingPunct="1"/>
              <a:t>35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6383" y="188641"/>
            <a:ext cx="4969713" cy="720080"/>
          </a:xfrm>
        </p:spPr>
        <p:txBody>
          <a:bodyPr/>
          <a:lstStyle/>
          <a:p>
            <a:pPr eaLnBrk="1" hangingPunct="1"/>
            <a:r>
              <a:rPr lang="zh-CN" altLang="en-US" dirty="0"/>
              <a:t>全地址译码例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124744"/>
            <a:ext cx="7993062" cy="2808287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/>
              <a:t>例：</a:t>
            </a:r>
            <a:endParaRPr lang="en-US" altLang="zh-CN" sz="2400" dirty="0"/>
          </a:p>
          <a:p>
            <a:pPr marL="630238" lvl="1" indent="-271463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tabLst>
                <a:tab pos="811213" algn="l"/>
              </a:tabLst>
              <a:defRPr/>
            </a:pPr>
            <a:r>
              <a:rPr lang="zh-CN" altLang="en-US" sz="2000" dirty="0"/>
              <a:t>已知某</a:t>
            </a:r>
            <a:r>
              <a:rPr lang="en-US" altLang="zh-CN" sz="2000" dirty="0"/>
              <a:t>SRAM 6264</a:t>
            </a:r>
            <a:r>
              <a:rPr lang="zh-CN" altLang="en-US" sz="2000" dirty="0"/>
              <a:t>芯片在内存中的地址为：</a:t>
            </a:r>
            <a:r>
              <a:rPr lang="en-US" altLang="zh-CN" sz="2000" dirty="0"/>
              <a:t>3E000H</a:t>
            </a:r>
            <a:r>
              <a:rPr lang="zh-CN" altLang="en-US" sz="2000" dirty="0"/>
              <a:t>～</a:t>
            </a:r>
            <a:r>
              <a:rPr lang="en-US" altLang="zh-CN" sz="2000" dirty="0"/>
              <a:t>3FFFFH</a:t>
            </a:r>
            <a:r>
              <a:rPr lang="zh-CN" altLang="en-US" sz="2000" dirty="0"/>
              <a:t>。试画出将该芯片连接到系统的译码电路。</a:t>
            </a:r>
            <a:endParaRPr lang="en-US" altLang="zh-CN" sz="2000" dirty="0"/>
          </a:p>
          <a:p>
            <a:pPr eaLnBrk="1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sz="2400" dirty="0"/>
              <a:t>设计步骤：</a:t>
            </a:r>
          </a:p>
          <a:p>
            <a:pPr lvl="1" ea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zh-CN" altLang="en-US" sz="2000" dirty="0"/>
              <a:t>写出地址范围的二进制表示；</a:t>
            </a:r>
          </a:p>
          <a:p>
            <a:pPr lvl="1" ea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zh-CN" altLang="en-US" sz="2000" dirty="0"/>
              <a:t>确定各高位地址状态；</a:t>
            </a:r>
          </a:p>
          <a:p>
            <a:pPr lvl="1" eaLnBrk="1" hangingPunct="1">
              <a:spcBef>
                <a:spcPts val="300"/>
              </a:spcBef>
              <a:spcAft>
                <a:spcPts val="0"/>
              </a:spcAft>
              <a:defRPr/>
            </a:pPr>
            <a:r>
              <a:rPr lang="zh-CN" altLang="en-US" sz="2000" dirty="0"/>
              <a:t>设计译码器。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916018" y="4429026"/>
            <a:ext cx="6264275" cy="506412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3148043" y="4429026"/>
            <a:ext cx="0" cy="504825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22"/>
          <p:cNvSpPr txBox="1">
            <a:spLocks noChangeArrowheads="1"/>
          </p:cNvSpPr>
          <p:nvPr/>
        </p:nvSpPr>
        <p:spPr bwMode="auto">
          <a:xfrm>
            <a:off x="7251731" y="4509120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片首地址</a:t>
            </a:r>
          </a:p>
        </p:txBody>
      </p:sp>
      <p:sp>
        <p:nvSpPr>
          <p:cNvPr id="8" name="Text Box 23"/>
          <p:cNvSpPr txBox="1">
            <a:spLocks noChangeArrowheads="1"/>
          </p:cNvSpPr>
          <p:nvPr/>
        </p:nvSpPr>
        <p:spPr bwMode="auto">
          <a:xfrm>
            <a:off x="771556" y="4086701"/>
            <a:ext cx="719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A</a:t>
            </a:r>
            <a:r>
              <a:rPr lang="en-US" altLang="zh-CN" sz="1400" b="1"/>
              <a:t>19</a:t>
            </a: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3076606" y="4093051"/>
            <a:ext cx="719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A</a:t>
            </a:r>
            <a:r>
              <a:rPr lang="en-US" altLang="zh-CN" sz="1400" b="1"/>
              <a:t>12</a:t>
            </a:r>
          </a:p>
        </p:txBody>
      </p:sp>
      <p:sp>
        <p:nvSpPr>
          <p:cNvPr id="10" name="Text Box 25"/>
          <p:cNvSpPr txBox="1">
            <a:spLocks noChangeArrowheads="1"/>
          </p:cNvSpPr>
          <p:nvPr/>
        </p:nvSpPr>
        <p:spPr bwMode="auto">
          <a:xfrm>
            <a:off x="6750081" y="4086701"/>
            <a:ext cx="719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/>
              <a:t>A</a:t>
            </a:r>
            <a:r>
              <a:rPr lang="en-US" altLang="zh-CN" sz="1400" b="1" dirty="0"/>
              <a:t>0</a:t>
            </a:r>
          </a:p>
        </p:txBody>
      </p:sp>
      <p:sp>
        <p:nvSpPr>
          <p:cNvPr id="11" name="Rectangle 26"/>
          <p:cNvSpPr>
            <a:spLocks noChangeArrowheads="1"/>
          </p:cNvSpPr>
          <p:nvPr/>
        </p:nvSpPr>
        <p:spPr bwMode="auto">
          <a:xfrm>
            <a:off x="916018" y="5516463"/>
            <a:ext cx="6264275" cy="503238"/>
          </a:xfrm>
          <a:prstGeom prst="rect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Line 27"/>
          <p:cNvSpPr>
            <a:spLocks noChangeShapeType="1"/>
          </p:cNvSpPr>
          <p:nvPr/>
        </p:nvSpPr>
        <p:spPr bwMode="auto">
          <a:xfrm>
            <a:off x="3148043" y="5516463"/>
            <a:ext cx="0" cy="504825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28"/>
          <p:cNvSpPr txBox="1">
            <a:spLocks noChangeArrowheads="1"/>
          </p:cNvSpPr>
          <p:nvPr/>
        </p:nvSpPr>
        <p:spPr bwMode="auto">
          <a:xfrm>
            <a:off x="754931" y="5147238"/>
            <a:ext cx="719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A</a:t>
            </a:r>
            <a:r>
              <a:rPr lang="en-US" altLang="zh-CN" sz="1400" b="1"/>
              <a:t>19</a:t>
            </a:r>
          </a:p>
        </p:txBody>
      </p:sp>
      <p:sp>
        <p:nvSpPr>
          <p:cNvPr id="14" name="Text Box 29"/>
          <p:cNvSpPr txBox="1">
            <a:spLocks noChangeArrowheads="1"/>
          </p:cNvSpPr>
          <p:nvPr/>
        </p:nvSpPr>
        <p:spPr bwMode="auto">
          <a:xfrm>
            <a:off x="3059981" y="5153588"/>
            <a:ext cx="719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A</a:t>
            </a:r>
            <a:r>
              <a:rPr lang="en-US" altLang="zh-CN" sz="1400" b="1"/>
              <a:t>12</a:t>
            </a:r>
          </a:p>
        </p:txBody>
      </p:sp>
      <p:sp>
        <p:nvSpPr>
          <p:cNvPr id="15" name="Text Box 30"/>
          <p:cNvSpPr txBox="1">
            <a:spLocks noChangeArrowheads="1"/>
          </p:cNvSpPr>
          <p:nvPr/>
        </p:nvSpPr>
        <p:spPr bwMode="auto">
          <a:xfrm>
            <a:off x="6733456" y="5147238"/>
            <a:ext cx="7191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A</a:t>
            </a:r>
            <a:r>
              <a:rPr lang="en-US" altLang="zh-CN" sz="1400" b="1"/>
              <a:t>0</a:t>
            </a:r>
          </a:p>
        </p:txBody>
      </p:sp>
      <p:sp>
        <p:nvSpPr>
          <p:cNvPr id="16" name="Text Box 31"/>
          <p:cNvSpPr txBox="1">
            <a:spLocks noChangeArrowheads="1"/>
          </p:cNvSpPr>
          <p:nvPr/>
        </p:nvSpPr>
        <p:spPr bwMode="auto">
          <a:xfrm>
            <a:off x="3133756" y="4509988"/>
            <a:ext cx="410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0  0  0  0  0  0  0  0  0  0  0  0  0</a:t>
            </a:r>
          </a:p>
        </p:txBody>
      </p:sp>
      <p:sp>
        <p:nvSpPr>
          <p:cNvPr id="17" name="Text Box 32"/>
          <p:cNvSpPr txBox="1">
            <a:spLocks noChangeArrowheads="1"/>
          </p:cNvSpPr>
          <p:nvPr/>
        </p:nvSpPr>
        <p:spPr bwMode="auto">
          <a:xfrm>
            <a:off x="901731" y="4503638"/>
            <a:ext cx="23034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0  0  1  1  1  1  1</a:t>
            </a:r>
          </a:p>
        </p:txBody>
      </p:sp>
      <p:sp>
        <p:nvSpPr>
          <p:cNvPr id="18" name="Text Box 33"/>
          <p:cNvSpPr txBox="1">
            <a:spLocks noChangeArrowheads="1"/>
          </p:cNvSpPr>
          <p:nvPr/>
        </p:nvSpPr>
        <p:spPr bwMode="auto">
          <a:xfrm>
            <a:off x="887443" y="5579963"/>
            <a:ext cx="23034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0  0  1  1  1  1  1</a:t>
            </a:r>
          </a:p>
        </p:txBody>
      </p:sp>
      <p:sp>
        <p:nvSpPr>
          <p:cNvPr id="19" name="Text Box 34"/>
          <p:cNvSpPr txBox="1">
            <a:spLocks noChangeArrowheads="1"/>
          </p:cNvSpPr>
          <p:nvPr/>
        </p:nvSpPr>
        <p:spPr bwMode="auto">
          <a:xfrm>
            <a:off x="3133756" y="5579963"/>
            <a:ext cx="4105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bg1"/>
                </a:solidFill>
              </a:rPr>
              <a:t>1  1  1  1  1  1  1  1  1  1  1  1  1</a:t>
            </a:r>
          </a:p>
        </p:txBody>
      </p:sp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7251731" y="5582567"/>
            <a:ext cx="1152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片尾地址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0FE4FB07-02AB-4B16-B202-434D6A26538E}" type="slidenum">
              <a:rPr lang="zh-CN" altLang="en-US" smtClean="0"/>
              <a:pPr eaLnBrk="1" hangingPunct="1"/>
              <a:t>36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14313"/>
            <a:ext cx="7308850" cy="838423"/>
          </a:xfrm>
        </p:spPr>
        <p:txBody>
          <a:bodyPr/>
          <a:lstStyle/>
          <a:p>
            <a:pPr eaLnBrk="1" hangingPunct="1"/>
            <a:r>
              <a:rPr lang="zh-CN" altLang="en-US" dirty="0"/>
              <a:t>全地址译码例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6243241" y="2632100"/>
            <a:ext cx="1439863" cy="2087563"/>
          </a:xfrm>
          <a:prstGeom prst="rect">
            <a:avLst/>
          </a:prstGeom>
          <a:solidFill>
            <a:srgbClr val="339966"/>
          </a:solidFill>
          <a:ln w="22225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4212829" y="2909913"/>
            <a:ext cx="1219200" cy="28956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2526904" y="4740300"/>
            <a:ext cx="1676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2526904" y="5157813"/>
            <a:ext cx="1676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526904" y="4281513"/>
            <a:ext cx="1676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>
            <a:off x="2526904" y="3900513"/>
            <a:ext cx="1676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3" name="Line 11"/>
          <p:cNvSpPr>
            <a:spLocks noChangeShapeType="1"/>
          </p:cNvSpPr>
          <p:nvPr/>
        </p:nvSpPr>
        <p:spPr bwMode="auto">
          <a:xfrm>
            <a:off x="2555479" y="3500463"/>
            <a:ext cx="6508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>
            <a:off x="2555479" y="3140100"/>
            <a:ext cx="6508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3204766" y="2854350"/>
            <a:ext cx="609600" cy="935038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>
            <a:off x="3908029" y="3284563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1634729" y="2848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19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1639491" y="3229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18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1639491" y="3610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17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1330" name="Text Box 18"/>
          <p:cNvSpPr txBox="1">
            <a:spLocks noChangeArrowheads="1"/>
          </p:cNvSpPr>
          <p:nvPr/>
        </p:nvSpPr>
        <p:spPr bwMode="auto">
          <a:xfrm>
            <a:off x="1620441" y="39910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16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1634729" y="4462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1634729" y="4829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1333" name="Text Box 21"/>
          <p:cNvSpPr txBox="1">
            <a:spLocks noChangeArrowheads="1"/>
          </p:cNvSpPr>
          <p:nvPr/>
        </p:nvSpPr>
        <p:spPr bwMode="auto">
          <a:xfrm>
            <a:off x="1634729" y="521020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13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1334" name="Text Box 22"/>
          <p:cNvSpPr txBox="1">
            <a:spLocks noChangeArrowheads="1"/>
          </p:cNvSpPr>
          <p:nvPr/>
        </p:nvSpPr>
        <p:spPr bwMode="auto">
          <a:xfrm>
            <a:off x="4549379" y="3976713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</a:rPr>
              <a:t>&amp;</a:t>
            </a:r>
            <a:endParaRPr kumimoji="1" lang="zh-CN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1335" name="Text Box 23"/>
          <p:cNvSpPr txBox="1">
            <a:spLocks noChangeArrowheads="1"/>
          </p:cNvSpPr>
          <p:nvPr/>
        </p:nvSpPr>
        <p:spPr bwMode="auto">
          <a:xfrm>
            <a:off x="3269854" y="30543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1</a:t>
            </a:r>
            <a:endParaRPr kumimoji="1" lang="zh-CN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1336" name="Oval 24"/>
          <p:cNvSpPr>
            <a:spLocks noChangeArrowheads="1"/>
          </p:cNvSpPr>
          <p:nvPr/>
        </p:nvSpPr>
        <p:spPr bwMode="auto">
          <a:xfrm flipV="1">
            <a:off x="3814366" y="3241700"/>
            <a:ext cx="111125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37" name="Oval 25"/>
          <p:cNvSpPr>
            <a:spLocks noChangeArrowheads="1"/>
          </p:cNvSpPr>
          <p:nvPr/>
        </p:nvSpPr>
        <p:spPr bwMode="auto">
          <a:xfrm flipV="1">
            <a:off x="5432029" y="4176738"/>
            <a:ext cx="111125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38" name="Line 26"/>
          <p:cNvSpPr>
            <a:spLocks noChangeShapeType="1"/>
          </p:cNvSpPr>
          <p:nvPr/>
        </p:nvSpPr>
        <p:spPr bwMode="auto">
          <a:xfrm flipV="1">
            <a:off x="5562204" y="4221188"/>
            <a:ext cx="681037" cy="3175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9" name="Text Box 27"/>
          <p:cNvSpPr txBox="1">
            <a:spLocks noChangeArrowheads="1"/>
          </p:cNvSpPr>
          <p:nvPr/>
        </p:nvSpPr>
        <p:spPr bwMode="auto">
          <a:xfrm>
            <a:off x="6243241" y="4000525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400" b="1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kumimoji="1" lang="zh-CN" altLang="zh-CN" b="1">
                <a:solidFill>
                  <a:schemeClr val="bg1"/>
                </a:solidFill>
                <a:latin typeface="Times New Roman" pitchFamily="18" charset="0"/>
              </a:rPr>
              <a:t>1</a:t>
            </a:r>
            <a:endParaRPr kumimoji="1" lang="en-US" altLang="zh-CN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1340" name="Line 28"/>
          <p:cNvSpPr>
            <a:spLocks noChangeShapeType="1"/>
          </p:cNvSpPr>
          <p:nvPr/>
        </p:nvSpPr>
        <p:spPr bwMode="auto">
          <a:xfrm>
            <a:off x="6365479" y="4056088"/>
            <a:ext cx="406400" cy="0"/>
          </a:xfrm>
          <a:prstGeom prst="line">
            <a:avLst/>
          </a:prstGeom>
          <a:noFill/>
          <a:ln w="2222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1115616" y="1628800"/>
            <a:ext cx="4537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latin typeface="华文中宋" pitchFamily="2" charset="-122"/>
                <a:ea typeface="华文中宋" pitchFamily="2" charset="-122"/>
              </a:rPr>
              <a:t>高位地址：</a:t>
            </a:r>
            <a:r>
              <a:rPr lang="en-US" altLang="zh-CN" sz="2400" b="1">
                <a:solidFill>
                  <a:schemeClr val="hlink"/>
                </a:solidFill>
              </a:rPr>
              <a:t>0011111</a:t>
            </a:r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6174979" y="2205063"/>
            <a:ext cx="1508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/>
              <a:t>S</a:t>
            </a:r>
            <a:r>
              <a:rPr kumimoji="1" lang="en-US" altLang="zh-CN" b="1"/>
              <a:t>RAM </a:t>
            </a:r>
            <a:r>
              <a:rPr kumimoji="1" lang="zh-CN" altLang="zh-CN" b="1"/>
              <a:t>6264</a:t>
            </a:r>
            <a:endParaRPr kumimoji="1" lang="zh-CN" altLang="en-US" b="1"/>
          </a:p>
        </p:txBody>
      </p:sp>
      <p:sp>
        <p:nvSpPr>
          <p:cNvPr id="141343" name="Text Box 31"/>
          <p:cNvSpPr txBox="1">
            <a:spLocks noChangeArrowheads="1"/>
          </p:cNvSpPr>
          <p:nvPr/>
        </p:nvSpPr>
        <p:spPr bwMode="auto">
          <a:xfrm>
            <a:off x="6963966" y="4221188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400" b="1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kumimoji="1" lang="zh-CN" altLang="en-US" b="1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kumimoji="1" lang="en-US" altLang="zh-CN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1344" name="Line 32"/>
          <p:cNvSpPr>
            <a:spLocks noChangeShapeType="1"/>
          </p:cNvSpPr>
          <p:nvPr/>
        </p:nvSpPr>
        <p:spPr bwMode="auto">
          <a:xfrm>
            <a:off x="7395766" y="4726013"/>
            <a:ext cx="0" cy="4318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5" name="Oval 33"/>
          <p:cNvSpPr>
            <a:spLocks noChangeArrowheads="1"/>
          </p:cNvSpPr>
          <p:nvPr/>
        </p:nvSpPr>
        <p:spPr bwMode="auto">
          <a:xfrm flipV="1">
            <a:off x="7337029" y="5084788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46" name="Rectangle 34"/>
          <p:cNvSpPr>
            <a:spLocks noChangeArrowheads="1"/>
          </p:cNvSpPr>
          <p:nvPr/>
        </p:nvSpPr>
        <p:spPr bwMode="auto">
          <a:xfrm>
            <a:off x="7035404" y="5302275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b="1"/>
              <a:t>+5V</a:t>
            </a:r>
          </a:p>
        </p:txBody>
      </p:sp>
      <p:sp>
        <p:nvSpPr>
          <p:cNvPr id="141347" name="Text Box 35"/>
          <p:cNvSpPr txBox="1">
            <a:spLocks noChangeArrowheads="1"/>
          </p:cNvSpPr>
          <p:nvPr/>
        </p:nvSpPr>
        <p:spPr bwMode="auto">
          <a:xfrm>
            <a:off x="5666979" y="429421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41348" name="Text Box 36"/>
          <p:cNvSpPr txBox="1">
            <a:spLocks noChangeArrowheads="1"/>
          </p:cNvSpPr>
          <p:nvPr/>
        </p:nvSpPr>
        <p:spPr bwMode="auto">
          <a:xfrm>
            <a:off x="1131491" y="3248050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41349" name="Text Box 37"/>
          <p:cNvSpPr txBox="1">
            <a:spLocks noChangeArrowheads="1"/>
          </p:cNvSpPr>
          <p:nvPr/>
        </p:nvSpPr>
        <p:spPr bwMode="auto">
          <a:xfrm>
            <a:off x="1131491" y="3616350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41350" name="Text Box 38"/>
          <p:cNvSpPr txBox="1">
            <a:spLocks noChangeArrowheads="1"/>
          </p:cNvSpPr>
          <p:nvPr/>
        </p:nvSpPr>
        <p:spPr bwMode="auto">
          <a:xfrm>
            <a:off x="1131491" y="404021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41352" name="Text Box 40"/>
          <p:cNvSpPr txBox="1">
            <a:spLocks noChangeArrowheads="1"/>
          </p:cNvSpPr>
          <p:nvPr/>
        </p:nvSpPr>
        <p:spPr bwMode="auto">
          <a:xfrm>
            <a:off x="1117204" y="4524400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41353" name="Text Box 41"/>
          <p:cNvSpPr txBox="1">
            <a:spLocks noChangeArrowheads="1"/>
          </p:cNvSpPr>
          <p:nvPr/>
        </p:nvSpPr>
        <p:spPr bwMode="auto">
          <a:xfrm>
            <a:off x="1115616" y="4933975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41354" name="Text Box 42"/>
          <p:cNvSpPr txBox="1">
            <a:spLocks noChangeArrowheads="1"/>
          </p:cNvSpPr>
          <p:nvPr/>
        </p:nvSpPr>
        <p:spPr bwMode="auto">
          <a:xfrm>
            <a:off x="1117204" y="5308625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141355" name="Rectangle 43"/>
          <p:cNvSpPr>
            <a:spLocks noChangeArrowheads="1"/>
          </p:cNvSpPr>
          <p:nvPr/>
        </p:nvSpPr>
        <p:spPr bwMode="auto">
          <a:xfrm>
            <a:off x="2987279" y="2205063"/>
            <a:ext cx="2592387" cy="3960812"/>
          </a:xfrm>
          <a:prstGeom prst="rect">
            <a:avLst/>
          </a:prstGeom>
          <a:noFill/>
          <a:ln w="22225">
            <a:solidFill>
              <a:schemeClr val="tx1"/>
            </a:solidFill>
            <a:prstDash val="dash"/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56" name="Text Box 44"/>
          <p:cNvSpPr txBox="1">
            <a:spLocks noChangeArrowheads="1"/>
          </p:cNvSpPr>
          <p:nvPr/>
        </p:nvSpPr>
        <p:spPr bwMode="auto">
          <a:xfrm>
            <a:off x="1115616" y="2925788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41357" name="Line 45"/>
          <p:cNvSpPr>
            <a:spLocks noChangeShapeType="1"/>
          </p:cNvSpPr>
          <p:nvPr/>
        </p:nvSpPr>
        <p:spPr bwMode="auto">
          <a:xfrm>
            <a:off x="2526904" y="5518175"/>
            <a:ext cx="1676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1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1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41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41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10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1000"/>
                                        <p:tgtEl>
                                          <p:spTgt spid="141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1000"/>
                                        <p:tgtEl>
                                          <p:spTgt spid="14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1000"/>
                                        <p:tgtEl>
                                          <p:spTgt spid="141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1000"/>
                                        <p:tgtEl>
                                          <p:spTgt spid="141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1" dur="1000"/>
                                        <p:tgtEl>
                                          <p:spTgt spid="141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10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1000"/>
                                        <p:tgtEl>
                                          <p:spTgt spid="1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0" dur="1000"/>
                                        <p:tgtEl>
                                          <p:spTgt spid="141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3" dur="1000"/>
                                        <p:tgtEl>
                                          <p:spTgt spid="1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6" dur="1000"/>
                                        <p:tgtEl>
                                          <p:spTgt spid="141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9" dur="1000"/>
                                        <p:tgtEl>
                                          <p:spTgt spid="141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2" dur="1000"/>
                                        <p:tgtEl>
                                          <p:spTgt spid="141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85" dur="1000"/>
                                        <p:tgtEl>
                                          <p:spTgt spid="141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500"/>
                                        <p:tgtEl>
                                          <p:spTgt spid="141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4" dur="500"/>
                                        <p:tgtEl>
                                          <p:spTgt spid="14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6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8" dur="500"/>
                                        <p:tgtEl>
                                          <p:spTgt spid="1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3" dur="10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4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5" dur="750"/>
                                        <p:tgtEl>
                                          <p:spTgt spid="141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0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4" dur="500"/>
                                        <p:tgtEl>
                                          <p:spTgt spid="14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8" dur="500"/>
                                        <p:tgtEl>
                                          <p:spTgt spid="14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2" dur="500"/>
                                        <p:tgtEl>
                                          <p:spTgt spid="14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6" dur="500"/>
                                        <p:tgtEl>
                                          <p:spTgt spid="141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4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4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7" dur="500"/>
                                        <p:tgtEl>
                                          <p:spTgt spid="141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1" dur="500"/>
                                        <p:tgtEl>
                                          <p:spTgt spid="14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5" dur="500"/>
                                        <p:tgtEl>
                                          <p:spTgt spid="141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  <p:bldP spid="141318" grpId="0" animBg="1"/>
      <p:bldP spid="141319" grpId="0" animBg="1"/>
      <p:bldP spid="141320" grpId="0" animBg="1"/>
      <p:bldP spid="141321" grpId="0" animBg="1"/>
      <p:bldP spid="141323" grpId="0" animBg="1"/>
      <p:bldP spid="141324" grpId="0" animBg="1"/>
      <p:bldP spid="141325" grpId="0" animBg="1"/>
      <p:bldP spid="141326" grpId="0" animBg="1"/>
      <p:bldP spid="141327" grpId="0"/>
      <p:bldP spid="141328" grpId="0"/>
      <p:bldP spid="141329" grpId="0"/>
      <p:bldP spid="141330" grpId="0"/>
      <p:bldP spid="141331" grpId="0"/>
      <p:bldP spid="141332" grpId="0"/>
      <p:bldP spid="141333" grpId="0"/>
      <p:bldP spid="141334" grpId="0"/>
      <p:bldP spid="141335" grpId="0"/>
      <p:bldP spid="141336" grpId="0" animBg="1"/>
      <p:bldP spid="141337" grpId="0" animBg="1"/>
      <p:bldP spid="141338" grpId="0" animBg="1"/>
      <p:bldP spid="141339" grpId="0"/>
      <p:bldP spid="141340" grpId="0" animBg="1"/>
      <p:bldP spid="141342" grpId="0"/>
      <p:bldP spid="141343" grpId="0"/>
      <p:bldP spid="141344" grpId="0" animBg="1"/>
      <p:bldP spid="141345" grpId="0" animBg="1"/>
      <p:bldP spid="141346" grpId="0"/>
      <p:bldP spid="141347" grpId="0"/>
      <p:bldP spid="141348" grpId="0"/>
      <p:bldP spid="141349" grpId="0"/>
      <p:bldP spid="141350" grpId="0"/>
      <p:bldP spid="141352" grpId="0"/>
      <p:bldP spid="141353" grpId="0"/>
      <p:bldP spid="141354" grpId="0"/>
      <p:bldP spid="141355" grpId="0" animBg="1"/>
      <p:bldP spid="141356" grpId="0"/>
      <p:bldP spid="14135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7309494" cy="648072"/>
          </a:xfrm>
        </p:spPr>
        <p:txBody>
          <a:bodyPr/>
          <a:lstStyle/>
          <a:p>
            <a:r>
              <a:rPr lang="zh-CN" altLang="en-US" dirty="0"/>
              <a:t>全地址译码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F6875-25A3-44A0-87DE-77466C40171E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539552" y="2420888"/>
            <a:ext cx="8083239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9pPr>
          </a:lstStyle>
          <a:p>
            <a:pPr indent="627063"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当且仅当</a:t>
            </a:r>
            <a:r>
              <a:rPr lang="zh-CN" altLang="en-US" sz="2400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每位高位地址都具有确定状态时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，译码电路输出低电平（</a:t>
            </a: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0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电位）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971600" y="1268760"/>
            <a:ext cx="6283040" cy="720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9pPr>
          </a:lstStyle>
          <a:p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全部高位地址都参与译码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539552" y="3615517"/>
            <a:ext cx="7867216" cy="118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仅当对</a:t>
            </a: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CPU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访问存储器时，译码电路才能工作。故：</a:t>
            </a:r>
            <a:endParaRPr lang="en-US" altLang="zh-CN" sz="2400" kern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0030101010101" pitchFamily="2" charset="-122"/>
              <a:ea typeface="黑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      读</a:t>
            </a:r>
            <a:r>
              <a:rPr lang="en-US" altLang="zh-CN" sz="28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/</a:t>
            </a:r>
            <a:r>
              <a:rPr lang="zh-CN" altLang="en-US" sz="2800" kern="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写控制信号必须作为译码电路输入信号。</a:t>
            </a:r>
          </a:p>
        </p:txBody>
      </p:sp>
    </p:spTree>
    <p:extLst>
      <p:ext uri="{BB962C8B-B14F-4D97-AF65-F5344CB8AC3E}">
        <p14:creationId xmlns:p14="http://schemas.microsoft.com/office/powerpoint/2010/main" val="152240991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0FE4FB07-02AB-4B16-B202-434D6A26538E}" type="slidenum">
              <a:rPr lang="zh-CN" altLang="en-US" smtClean="0"/>
              <a:pPr eaLnBrk="1" hangingPunct="1"/>
              <a:t>38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188641"/>
            <a:ext cx="7308850" cy="864096"/>
          </a:xfrm>
        </p:spPr>
        <p:txBody>
          <a:bodyPr/>
          <a:lstStyle/>
          <a:p>
            <a:pPr eaLnBrk="1" hangingPunct="1"/>
            <a:r>
              <a:rPr lang="zh-CN" altLang="en-US"/>
              <a:t>全地址译码例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6315075" y="3063875"/>
            <a:ext cx="1439863" cy="2087563"/>
          </a:xfrm>
          <a:prstGeom prst="rect">
            <a:avLst/>
          </a:prstGeom>
          <a:solidFill>
            <a:srgbClr val="339966"/>
          </a:solidFill>
          <a:ln w="22225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4284663" y="2067196"/>
            <a:ext cx="1219200" cy="4170091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>
            <a:off x="2598738" y="5172075"/>
            <a:ext cx="1676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2598738" y="5589588"/>
            <a:ext cx="1676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0" name="Line 8"/>
          <p:cNvSpPr>
            <a:spLocks noChangeShapeType="1"/>
          </p:cNvSpPr>
          <p:nvPr/>
        </p:nvSpPr>
        <p:spPr bwMode="auto">
          <a:xfrm>
            <a:off x="2598738" y="4713288"/>
            <a:ext cx="1676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>
            <a:off x="2598738" y="4332288"/>
            <a:ext cx="1676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3" name="Line 11"/>
          <p:cNvSpPr>
            <a:spLocks noChangeShapeType="1"/>
          </p:cNvSpPr>
          <p:nvPr/>
        </p:nvSpPr>
        <p:spPr bwMode="auto">
          <a:xfrm>
            <a:off x="2627313" y="3932238"/>
            <a:ext cx="6508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4" name="Line 12"/>
          <p:cNvSpPr>
            <a:spLocks noChangeShapeType="1"/>
          </p:cNvSpPr>
          <p:nvPr/>
        </p:nvSpPr>
        <p:spPr bwMode="auto">
          <a:xfrm>
            <a:off x="2627313" y="3571875"/>
            <a:ext cx="6508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3276600" y="3286125"/>
            <a:ext cx="609600" cy="935038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26" name="Line 14"/>
          <p:cNvSpPr>
            <a:spLocks noChangeShapeType="1"/>
          </p:cNvSpPr>
          <p:nvPr/>
        </p:nvSpPr>
        <p:spPr bwMode="auto">
          <a:xfrm>
            <a:off x="3979863" y="3716338"/>
            <a:ext cx="304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1706563" y="32797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19</a:t>
            </a:r>
            <a:endParaRPr kumimoji="1"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41328" name="Text Box 16"/>
          <p:cNvSpPr txBox="1">
            <a:spLocks noChangeArrowheads="1"/>
          </p:cNvSpPr>
          <p:nvPr/>
        </p:nvSpPr>
        <p:spPr bwMode="auto">
          <a:xfrm>
            <a:off x="1711325" y="36607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18</a:t>
            </a:r>
            <a:endParaRPr kumimoji="1" lang="en-US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1711325" y="40417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17</a:t>
            </a:r>
            <a:endParaRPr kumimoji="1" lang="en-US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41330" name="Text Box 18"/>
          <p:cNvSpPr txBox="1">
            <a:spLocks noChangeArrowheads="1"/>
          </p:cNvSpPr>
          <p:nvPr/>
        </p:nvSpPr>
        <p:spPr bwMode="auto">
          <a:xfrm>
            <a:off x="1692275" y="44227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16</a:t>
            </a:r>
            <a:endParaRPr kumimoji="1" lang="en-US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41331" name="Text Box 19"/>
          <p:cNvSpPr txBox="1">
            <a:spLocks noChangeArrowheads="1"/>
          </p:cNvSpPr>
          <p:nvPr/>
        </p:nvSpPr>
        <p:spPr bwMode="auto">
          <a:xfrm>
            <a:off x="1706563" y="4894263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15</a:t>
            </a:r>
            <a:endParaRPr kumimoji="1" lang="en-US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41332" name="Text Box 20"/>
          <p:cNvSpPr txBox="1">
            <a:spLocks noChangeArrowheads="1"/>
          </p:cNvSpPr>
          <p:nvPr/>
        </p:nvSpPr>
        <p:spPr bwMode="auto">
          <a:xfrm>
            <a:off x="1706563" y="52609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14</a:t>
            </a:r>
            <a:endParaRPr kumimoji="1" lang="en-US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41333" name="Text Box 21"/>
          <p:cNvSpPr txBox="1">
            <a:spLocks noChangeArrowheads="1"/>
          </p:cNvSpPr>
          <p:nvPr/>
        </p:nvSpPr>
        <p:spPr bwMode="auto">
          <a:xfrm>
            <a:off x="1706563" y="5641975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kumimoji="1" lang="zh-CN" altLang="zh-CN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anose="02020603050405020304" pitchFamily="18" charset="0"/>
              </a:rPr>
              <a:t>13</a:t>
            </a:r>
            <a:endParaRPr kumimoji="1" lang="en-US" altLang="zh-CN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41334" name="Text Box 22"/>
          <p:cNvSpPr txBox="1">
            <a:spLocks noChangeArrowheads="1"/>
          </p:cNvSpPr>
          <p:nvPr/>
        </p:nvSpPr>
        <p:spPr bwMode="auto">
          <a:xfrm>
            <a:off x="4621213" y="44084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</a:rPr>
              <a:t>&amp;</a:t>
            </a:r>
            <a:endParaRPr kumimoji="1" lang="zh-CN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1335" name="Text Box 23"/>
          <p:cNvSpPr txBox="1">
            <a:spLocks noChangeArrowheads="1"/>
          </p:cNvSpPr>
          <p:nvPr/>
        </p:nvSpPr>
        <p:spPr bwMode="auto">
          <a:xfrm>
            <a:off x="3341688" y="3486150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1</a:t>
            </a:r>
            <a:endParaRPr kumimoji="1" lang="zh-CN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1336" name="Oval 24"/>
          <p:cNvSpPr>
            <a:spLocks noChangeArrowheads="1"/>
          </p:cNvSpPr>
          <p:nvPr/>
        </p:nvSpPr>
        <p:spPr bwMode="auto">
          <a:xfrm flipV="1">
            <a:off x="3886200" y="3673475"/>
            <a:ext cx="111125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37" name="Oval 25"/>
          <p:cNvSpPr>
            <a:spLocks noChangeArrowheads="1"/>
          </p:cNvSpPr>
          <p:nvPr/>
        </p:nvSpPr>
        <p:spPr bwMode="auto">
          <a:xfrm flipV="1">
            <a:off x="5503863" y="4608513"/>
            <a:ext cx="111125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38" name="Line 26"/>
          <p:cNvSpPr>
            <a:spLocks noChangeShapeType="1"/>
          </p:cNvSpPr>
          <p:nvPr/>
        </p:nvSpPr>
        <p:spPr bwMode="auto">
          <a:xfrm flipV="1">
            <a:off x="5634038" y="4652963"/>
            <a:ext cx="681037" cy="3175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39" name="Text Box 27"/>
          <p:cNvSpPr txBox="1">
            <a:spLocks noChangeArrowheads="1"/>
          </p:cNvSpPr>
          <p:nvPr/>
        </p:nvSpPr>
        <p:spPr bwMode="auto">
          <a:xfrm>
            <a:off x="6315075" y="4432300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400" b="1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kumimoji="1" lang="zh-CN" altLang="zh-CN" b="1">
                <a:solidFill>
                  <a:schemeClr val="bg1"/>
                </a:solidFill>
                <a:latin typeface="Times New Roman" pitchFamily="18" charset="0"/>
              </a:rPr>
              <a:t>1</a:t>
            </a:r>
            <a:endParaRPr kumimoji="1" lang="en-US" altLang="zh-CN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1340" name="Line 28"/>
          <p:cNvSpPr>
            <a:spLocks noChangeShapeType="1"/>
          </p:cNvSpPr>
          <p:nvPr/>
        </p:nvSpPr>
        <p:spPr bwMode="auto">
          <a:xfrm>
            <a:off x="6437313" y="4487863"/>
            <a:ext cx="406400" cy="0"/>
          </a:xfrm>
          <a:prstGeom prst="line">
            <a:avLst/>
          </a:prstGeom>
          <a:noFill/>
          <a:ln w="22225" cap="sq">
            <a:solidFill>
              <a:schemeClr val="bg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1341" name="Text Box 29"/>
          <p:cNvSpPr txBox="1">
            <a:spLocks noChangeArrowheads="1"/>
          </p:cNvSpPr>
          <p:nvPr/>
        </p:nvSpPr>
        <p:spPr bwMode="auto">
          <a:xfrm>
            <a:off x="769938" y="1255222"/>
            <a:ext cx="3514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华文中宋" pitchFamily="2" charset="-122"/>
                <a:ea typeface="华文中宋" pitchFamily="2" charset="-122"/>
              </a:rPr>
              <a:t>高位地址：</a:t>
            </a:r>
            <a:r>
              <a:rPr lang="en-US" altLang="zh-CN" sz="2400" b="1" dirty="0">
                <a:solidFill>
                  <a:schemeClr val="hlink"/>
                </a:solidFill>
              </a:rPr>
              <a:t>0011111</a:t>
            </a:r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6246813" y="2636838"/>
            <a:ext cx="15081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zh-CN" altLang="en-US" b="1"/>
              <a:t>S</a:t>
            </a:r>
            <a:r>
              <a:rPr kumimoji="1" lang="en-US" altLang="zh-CN" b="1"/>
              <a:t>RAM </a:t>
            </a:r>
            <a:r>
              <a:rPr kumimoji="1" lang="zh-CN" altLang="zh-CN" b="1"/>
              <a:t>6264</a:t>
            </a:r>
            <a:endParaRPr kumimoji="1" lang="zh-CN" altLang="en-US" b="1"/>
          </a:p>
        </p:txBody>
      </p:sp>
      <p:sp>
        <p:nvSpPr>
          <p:cNvPr id="141343" name="Text Box 31"/>
          <p:cNvSpPr txBox="1">
            <a:spLocks noChangeArrowheads="1"/>
          </p:cNvSpPr>
          <p:nvPr/>
        </p:nvSpPr>
        <p:spPr bwMode="auto">
          <a:xfrm>
            <a:off x="7035800" y="4652963"/>
            <a:ext cx="86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400" b="1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kumimoji="1" lang="zh-CN" altLang="en-US" b="1">
                <a:solidFill>
                  <a:schemeClr val="bg1"/>
                </a:solidFill>
                <a:latin typeface="Times New Roman" pitchFamily="18" charset="0"/>
              </a:rPr>
              <a:t>2</a:t>
            </a:r>
            <a:endParaRPr kumimoji="1" lang="en-US" altLang="zh-CN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1344" name="Line 32"/>
          <p:cNvSpPr>
            <a:spLocks noChangeShapeType="1"/>
          </p:cNvSpPr>
          <p:nvPr/>
        </p:nvSpPr>
        <p:spPr bwMode="auto">
          <a:xfrm>
            <a:off x="7467600" y="5157788"/>
            <a:ext cx="0" cy="43180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1345" name="Oval 33"/>
          <p:cNvSpPr>
            <a:spLocks noChangeArrowheads="1"/>
          </p:cNvSpPr>
          <p:nvPr/>
        </p:nvSpPr>
        <p:spPr bwMode="auto">
          <a:xfrm flipV="1">
            <a:off x="7408863" y="5516563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346" name="Rectangle 34"/>
          <p:cNvSpPr>
            <a:spLocks noChangeArrowheads="1"/>
          </p:cNvSpPr>
          <p:nvPr/>
        </p:nvSpPr>
        <p:spPr bwMode="auto">
          <a:xfrm>
            <a:off x="7107238" y="5734050"/>
            <a:ext cx="936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CN" b="1"/>
              <a:t>+5V</a:t>
            </a:r>
          </a:p>
        </p:txBody>
      </p:sp>
      <p:sp>
        <p:nvSpPr>
          <p:cNvPr id="141347" name="Text Box 35"/>
          <p:cNvSpPr txBox="1">
            <a:spLocks noChangeArrowheads="1"/>
          </p:cNvSpPr>
          <p:nvPr/>
        </p:nvSpPr>
        <p:spPr bwMode="auto">
          <a:xfrm>
            <a:off x="5738813" y="4725988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141357" name="Line 45"/>
          <p:cNvSpPr>
            <a:spLocks noChangeShapeType="1"/>
          </p:cNvSpPr>
          <p:nvPr/>
        </p:nvSpPr>
        <p:spPr bwMode="auto">
          <a:xfrm>
            <a:off x="2598738" y="5949950"/>
            <a:ext cx="1676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259632" y="2060848"/>
            <a:ext cx="3010148" cy="1003026"/>
            <a:chOff x="1259632" y="2060848"/>
            <a:chExt cx="3010148" cy="1003026"/>
          </a:xfrm>
        </p:grpSpPr>
        <p:sp>
          <p:nvSpPr>
            <p:cNvPr id="44" name="Line 11"/>
            <p:cNvSpPr>
              <a:spLocks noChangeShapeType="1"/>
            </p:cNvSpPr>
            <p:nvPr/>
          </p:nvSpPr>
          <p:spPr bwMode="auto">
            <a:xfrm>
              <a:off x="2612430" y="2780928"/>
              <a:ext cx="6508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Line 12"/>
            <p:cNvSpPr>
              <a:spLocks noChangeShapeType="1"/>
            </p:cNvSpPr>
            <p:nvPr/>
          </p:nvSpPr>
          <p:spPr bwMode="auto">
            <a:xfrm>
              <a:off x="2612430" y="2352948"/>
              <a:ext cx="65087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" name="Rectangle 13"/>
            <p:cNvSpPr>
              <a:spLocks noChangeArrowheads="1"/>
            </p:cNvSpPr>
            <p:nvPr/>
          </p:nvSpPr>
          <p:spPr bwMode="auto">
            <a:xfrm>
              <a:off x="3261717" y="2067197"/>
              <a:ext cx="609600" cy="996677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" name="Line 14"/>
            <p:cNvSpPr>
              <a:spLocks noChangeShapeType="1"/>
            </p:cNvSpPr>
            <p:nvPr/>
          </p:nvSpPr>
          <p:spPr bwMode="auto">
            <a:xfrm>
              <a:off x="3964980" y="2497411"/>
              <a:ext cx="304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1353344" y="2060848"/>
              <a:ext cx="149046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#MEMR</a:t>
              </a:r>
              <a:endPara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1259632" y="2535287"/>
              <a:ext cx="149522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#MEMW</a:t>
              </a:r>
              <a:endPara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endParaRPr>
            </a:p>
          </p:txBody>
        </p:sp>
        <p:sp>
          <p:nvSpPr>
            <p:cNvPr id="50" name="Text Box 23"/>
            <p:cNvSpPr txBox="1">
              <a:spLocks noChangeArrowheads="1"/>
            </p:cNvSpPr>
            <p:nvPr/>
          </p:nvSpPr>
          <p:spPr bwMode="auto">
            <a:xfrm>
              <a:off x="3326805" y="2267223"/>
              <a:ext cx="6858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chemeClr val="bg1"/>
                  </a:solidFill>
                  <a:latin typeface="Times New Roman" pitchFamily="18" charset="0"/>
                  <a:sym typeface="Symbol" pitchFamily="18" charset="2"/>
                </a:rPr>
                <a:t>&amp;</a:t>
              </a:r>
              <a:endParaRPr kumimoji="1" lang="zh-CN" altLang="zh-CN" sz="2400" b="1" dirty="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1" name="Oval 24"/>
            <p:cNvSpPr>
              <a:spLocks noChangeArrowheads="1"/>
            </p:cNvSpPr>
            <p:nvPr/>
          </p:nvSpPr>
          <p:spPr bwMode="auto">
            <a:xfrm flipV="1">
              <a:off x="3871317" y="2454548"/>
              <a:ext cx="111125" cy="111125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3" name="Text Box 36"/>
          <p:cNvSpPr txBox="1">
            <a:spLocks noChangeArrowheads="1"/>
          </p:cNvSpPr>
          <p:nvPr/>
        </p:nvSpPr>
        <p:spPr bwMode="auto">
          <a:xfrm>
            <a:off x="1332905" y="3679825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54" name="Text Box 37"/>
          <p:cNvSpPr txBox="1">
            <a:spLocks noChangeArrowheads="1"/>
          </p:cNvSpPr>
          <p:nvPr/>
        </p:nvSpPr>
        <p:spPr bwMode="auto">
          <a:xfrm>
            <a:off x="1332905" y="4048125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auto">
          <a:xfrm>
            <a:off x="1332905" y="4471988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6" name="Text Box 40"/>
          <p:cNvSpPr txBox="1">
            <a:spLocks noChangeArrowheads="1"/>
          </p:cNvSpPr>
          <p:nvPr/>
        </p:nvSpPr>
        <p:spPr bwMode="auto">
          <a:xfrm>
            <a:off x="1318618" y="4956175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7" name="Text Box 41"/>
          <p:cNvSpPr txBox="1">
            <a:spLocks noChangeArrowheads="1"/>
          </p:cNvSpPr>
          <p:nvPr/>
        </p:nvSpPr>
        <p:spPr bwMode="auto">
          <a:xfrm>
            <a:off x="1317030" y="5365750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8" name="Text Box 42"/>
          <p:cNvSpPr txBox="1">
            <a:spLocks noChangeArrowheads="1"/>
          </p:cNvSpPr>
          <p:nvPr/>
        </p:nvSpPr>
        <p:spPr bwMode="auto">
          <a:xfrm>
            <a:off x="1318618" y="5740400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59" name="Text Box 44"/>
          <p:cNvSpPr txBox="1">
            <a:spLocks noChangeArrowheads="1"/>
          </p:cNvSpPr>
          <p:nvPr/>
        </p:nvSpPr>
        <p:spPr bwMode="auto">
          <a:xfrm>
            <a:off x="1317030" y="3357563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" name="任意多边形 2"/>
          <p:cNvSpPr/>
          <p:nvPr/>
        </p:nvSpPr>
        <p:spPr bwMode="auto">
          <a:xfrm>
            <a:off x="2477193" y="1483822"/>
            <a:ext cx="3192087" cy="694113"/>
          </a:xfrm>
          <a:custGeom>
            <a:avLst/>
            <a:gdLst>
              <a:gd name="connsiteX0" fmla="*/ 0 w 3192087"/>
              <a:gd name="connsiteY0" fmla="*/ 947651 h 947651"/>
              <a:gd name="connsiteX1" fmla="*/ 83127 w 3192087"/>
              <a:gd name="connsiteY1" fmla="*/ 864523 h 947651"/>
              <a:gd name="connsiteX2" fmla="*/ 149629 w 3192087"/>
              <a:gd name="connsiteY2" fmla="*/ 831272 h 947651"/>
              <a:gd name="connsiteX3" fmla="*/ 249382 w 3192087"/>
              <a:gd name="connsiteY3" fmla="*/ 764771 h 947651"/>
              <a:gd name="connsiteX4" fmla="*/ 299258 w 3192087"/>
              <a:gd name="connsiteY4" fmla="*/ 748145 h 947651"/>
              <a:gd name="connsiteX5" fmla="*/ 432262 w 3192087"/>
              <a:gd name="connsiteY5" fmla="*/ 681643 h 947651"/>
              <a:gd name="connsiteX6" fmla="*/ 565265 w 3192087"/>
              <a:gd name="connsiteY6" fmla="*/ 648392 h 947651"/>
              <a:gd name="connsiteX7" fmla="*/ 665018 w 3192087"/>
              <a:gd name="connsiteY7" fmla="*/ 615141 h 947651"/>
              <a:gd name="connsiteX8" fmla="*/ 847898 w 3192087"/>
              <a:gd name="connsiteY8" fmla="*/ 565265 h 947651"/>
              <a:gd name="connsiteX9" fmla="*/ 914400 w 3192087"/>
              <a:gd name="connsiteY9" fmla="*/ 532014 h 947651"/>
              <a:gd name="connsiteX10" fmla="*/ 964276 w 3192087"/>
              <a:gd name="connsiteY10" fmla="*/ 482138 h 947651"/>
              <a:gd name="connsiteX11" fmla="*/ 1064029 w 3192087"/>
              <a:gd name="connsiteY11" fmla="*/ 465512 h 947651"/>
              <a:gd name="connsiteX12" fmla="*/ 1213658 w 3192087"/>
              <a:gd name="connsiteY12" fmla="*/ 415636 h 947651"/>
              <a:gd name="connsiteX13" fmla="*/ 1263534 w 3192087"/>
              <a:gd name="connsiteY13" fmla="*/ 399011 h 947651"/>
              <a:gd name="connsiteX14" fmla="*/ 1363287 w 3192087"/>
              <a:gd name="connsiteY14" fmla="*/ 365760 h 947651"/>
              <a:gd name="connsiteX15" fmla="*/ 1479665 w 3192087"/>
              <a:gd name="connsiteY15" fmla="*/ 349134 h 947651"/>
              <a:gd name="connsiteX16" fmla="*/ 2128058 w 3192087"/>
              <a:gd name="connsiteY16" fmla="*/ 365760 h 947651"/>
              <a:gd name="connsiteX17" fmla="*/ 2111432 w 3192087"/>
              <a:gd name="connsiteY17" fmla="*/ 448887 h 947651"/>
              <a:gd name="connsiteX18" fmla="*/ 2061556 w 3192087"/>
              <a:gd name="connsiteY18" fmla="*/ 465512 h 947651"/>
              <a:gd name="connsiteX19" fmla="*/ 2011680 w 3192087"/>
              <a:gd name="connsiteY19" fmla="*/ 432261 h 947651"/>
              <a:gd name="connsiteX20" fmla="*/ 2094807 w 3192087"/>
              <a:gd name="connsiteY20" fmla="*/ 282632 h 947651"/>
              <a:gd name="connsiteX21" fmla="*/ 2244436 w 3192087"/>
              <a:gd name="connsiteY21" fmla="*/ 216131 h 947651"/>
              <a:gd name="connsiteX22" fmla="*/ 2443942 w 3192087"/>
              <a:gd name="connsiteY22" fmla="*/ 199505 h 947651"/>
              <a:gd name="connsiteX23" fmla="*/ 2643447 w 3192087"/>
              <a:gd name="connsiteY23" fmla="*/ 149629 h 947651"/>
              <a:gd name="connsiteX24" fmla="*/ 2693323 w 3192087"/>
              <a:gd name="connsiteY24" fmla="*/ 133003 h 947651"/>
              <a:gd name="connsiteX25" fmla="*/ 2859578 w 3192087"/>
              <a:gd name="connsiteY25" fmla="*/ 99752 h 947651"/>
              <a:gd name="connsiteX26" fmla="*/ 3042458 w 3192087"/>
              <a:gd name="connsiteY26" fmla="*/ 49876 h 947651"/>
              <a:gd name="connsiteX27" fmla="*/ 3142211 w 3192087"/>
              <a:gd name="connsiteY27" fmla="*/ 16625 h 947651"/>
              <a:gd name="connsiteX28" fmla="*/ 3192087 w 3192087"/>
              <a:gd name="connsiteY28" fmla="*/ 0 h 947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3192087" h="947651">
                <a:moveTo>
                  <a:pt x="0" y="947651"/>
                </a:moveTo>
                <a:cubicBezTo>
                  <a:pt x="27709" y="919942"/>
                  <a:pt x="52195" y="888581"/>
                  <a:pt x="83127" y="864523"/>
                </a:cubicBezTo>
                <a:cubicBezTo>
                  <a:pt x="102690" y="849307"/>
                  <a:pt x="128377" y="844023"/>
                  <a:pt x="149629" y="831272"/>
                </a:cubicBezTo>
                <a:cubicBezTo>
                  <a:pt x="183897" y="810712"/>
                  <a:pt x="216131" y="786938"/>
                  <a:pt x="249382" y="764771"/>
                </a:cubicBezTo>
                <a:cubicBezTo>
                  <a:pt x="263964" y="755050"/>
                  <a:pt x="283304" y="755397"/>
                  <a:pt x="299258" y="748145"/>
                </a:cubicBezTo>
                <a:cubicBezTo>
                  <a:pt x="344383" y="727634"/>
                  <a:pt x="384174" y="693665"/>
                  <a:pt x="432262" y="681643"/>
                </a:cubicBezTo>
                <a:cubicBezTo>
                  <a:pt x="476596" y="670559"/>
                  <a:pt x="521911" y="662843"/>
                  <a:pt x="565265" y="648392"/>
                </a:cubicBezTo>
                <a:cubicBezTo>
                  <a:pt x="598516" y="637308"/>
                  <a:pt x="630649" y="622015"/>
                  <a:pt x="665018" y="615141"/>
                </a:cubicBezTo>
                <a:cubicBezTo>
                  <a:pt x="725828" y="602979"/>
                  <a:pt x="791648" y="593390"/>
                  <a:pt x="847898" y="565265"/>
                </a:cubicBezTo>
                <a:cubicBezTo>
                  <a:pt x="870065" y="554181"/>
                  <a:pt x="894233" y="546419"/>
                  <a:pt x="914400" y="532014"/>
                </a:cubicBezTo>
                <a:cubicBezTo>
                  <a:pt x="933532" y="518348"/>
                  <a:pt x="942791" y="491687"/>
                  <a:pt x="964276" y="482138"/>
                </a:cubicBezTo>
                <a:cubicBezTo>
                  <a:pt x="995080" y="468447"/>
                  <a:pt x="1031458" y="474198"/>
                  <a:pt x="1064029" y="465512"/>
                </a:cubicBezTo>
                <a:cubicBezTo>
                  <a:pt x="1114828" y="451966"/>
                  <a:pt x="1163782" y="432261"/>
                  <a:pt x="1213658" y="415636"/>
                </a:cubicBezTo>
                <a:lnTo>
                  <a:pt x="1263534" y="399011"/>
                </a:lnTo>
                <a:cubicBezTo>
                  <a:pt x="1263538" y="399010"/>
                  <a:pt x="1363282" y="365761"/>
                  <a:pt x="1363287" y="365760"/>
                </a:cubicBezTo>
                <a:lnTo>
                  <a:pt x="1479665" y="349134"/>
                </a:lnTo>
                <a:cubicBezTo>
                  <a:pt x="1695796" y="354676"/>
                  <a:pt x="1914502" y="332040"/>
                  <a:pt x="2128058" y="365760"/>
                </a:cubicBezTo>
                <a:cubicBezTo>
                  <a:pt x="2155970" y="370167"/>
                  <a:pt x="2127107" y="425375"/>
                  <a:pt x="2111432" y="448887"/>
                </a:cubicBezTo>
                <a:cubicBezTo>
                  <a:pt x="2101711" y="463468"/>
                  <a:pt x="2078181" y="459970"/>
                  <a:pt x="2061556" y="465512"/>
                </a:cubicBezTo>
                <a:cubicBezTo>
                  <a:pt x="2044931" y="454428"/>
                  <a:pt x="2016015" y="451766"/>
                  <a:pt x="2011680" y="432261"/>
                </a:cubicBezTo>
                <a:cubicBezTo>
                  <a:pt x="1980814" y="293367"/>
                  <a:pt x="2025508" y="332131"/>
                  <a:pt x="2094807" y="282632"/>
                </a:cubicBezTo>
                <a:cubicBezTo>
                  <a:pt x="2195538" y="210681"/>
                  <a:pt x="2082753" y="234096"/>
                  <a:pt x="2244436" y="216131"/>
                </a:cubicBezTo>
                <a:cubicBezTo>
                  <a:pt x="2310760" y="208762"/>
                  <a:pt x="2377440" y="205047"/>
                  <a:pt x="2443942" y="199505"/>
                </a:cubicBezTo>
                <a:cubicBezTo>
                  <a:pt x="2575674" y="155594"/>
                  <a:pt x="2509122" y="172016"/>
                  <a:pt x="2643447" y="149629"/>
                </a:cubicBezTo>
                <a:cubicBezTo>
                  <a:pt x="2660072" y="144087"/>
                  <a:pt x="2676247" y="136944"/>
                  <a:pt x="2693323" y="133003"/>
                </a:cubicBezTo>
                <a:cubicBezTo>
                  <a:pt x="2748391" y="120295"/>
                  <a:pt x="2807104" y="120742"/>
                  <a:pt x="2859578" y="99752"/>
                </a:cubicBezTo>
                <a:cubicBezTo>
                  <a:pt x="2974004" y="53981"/>
                  <a:pt x="2913267" y="71407"/>
                  <a:pt x="3042458" y="49876"/>
                </a:cubicBezTo>
                <a:lnTo>
                  <a:pt x="3142211" y="16625"/>
                </a:lnTo>
                <a:lnTo>
                  <a:pt x="3192087" y="0"/>
                </a:lnTo>
              </a:path>
            </a:pathLst>
          </a:custGeom>
          <a:noFill/>
          <a:ln w="63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19713" y="764704"/>
            <a:ext cx="3028751" cy="1277273"/>
          </a:xfrm>
          <a:prstGeom prst="rect">
            <a:avLst/>
          </a:prstGeom>
          <a:noFill/>
          <a:ln w="6350">
            <a:solidFill>
              <a:schemeClr val="accent5">
                <a:lumMod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当系统访问存储器时，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#MEMR=0</a:t>
            </a:r>
            <a:r>
              <a:rPr lang="zh-CN" alt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rPr>
              <a:t>或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#MEMW=0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spcBef>
                <a:spcPts val="600"/>
              </a:spcBef>
              <a:buClr>
                <a:srgbClr val="990033"/>
              </a:buClr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当系统</a:t>
            </a:r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不访问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存储器时，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#MEMR=#MEMW=1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005387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7" grpId="0"/>
      <p:bldP spid="58" grpId="0"/>
      <p:bldP spid="59" grpId="0"/>
      <p:bldP spid="3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B5DA6F31-BBB8-4DBD-82AF-DFFA47EEDFD6}" type="slidenum">
              <a:rPr lang="zh-CN" altLang="en-US" smtClean="0"/>
              <a:pPr eaLnBrk="1" hangingPunct="1"/>
              <a:t>39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14313"/>
            <a:ext cx="7308850" cy="910431"/>
          </a:xfrm>
        </p:spPr>
        <p:txBody>
          <a:bodyPr/>
          <a:lstStyle/>
          <a:p>
            <a:pPr eaLnBrk="1" hangingPunct="1"/>
            <a:r>
              <a:rPr lang="zh-CN" altLang="en-US"/>
              <a:t>部分地址译码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628801"/>
            <a:ext cx="7915275" cy="2232248"/>
          </a:xfrm>
        </p:spPr>
        <p:txBody>
          <a:bodyPr/>
          <a:lstStyle/>
          <a:p>
            <a:pPr marL="0" indent="717550" eaLnBrk="1" hangingPunct="1">
              <a:spcBef>
                <a:spcPct val="5000"/>
              </a:spcBef>
              <a:spcAft>
                <a:spcPct val="10000"/>
              </a:spcAft>
              <a:buNone/>
            </a:pPr>
            <a:r>
              <a:rPr lang="zh-CN" altLang="en-US" dirty="0"/>
              <a:t>用部分高位地址信号（而不是全部）作为译码   信号，使得被选中存储器芯片占有几组不同的地址范围。</a:t>
            </a:r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41366280-51FF-42CD-8E3B-77C17E343C18}" type="slidenum">
              <a:rPr lang="zh-CN" altLang="en-US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3168352" cy="742007"/>
          </a:xfrm>
        </p:spPr>
        <p:txBody>
          <a:bodyPr/>
          <a:lstStyle/>
          <a:p>
            <a:pPr eaLnBrk="1" hangingPunct="1"/>
            <a:r>
              <a:rPr lang="zh-CN" altLang="en-US" dirty="0"/>
              <a:t>主要内容</a:t>
            </a:r>
            <a:endParaRPr lang="zh-CN" altLang="en-US" dirty="0">
              <a:latin typeface="隶书" pitchFamily="49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628800"/>
            <a:ext cx="7051675" cy="1584176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dirty="0"/>
              <a:t>半导体存储器的分类及特点</a:t>
            </a:r>
          </a:p>
          <a:p>
            <a:pPr eaLnBrk="1" hangingPunct="1">
              <a:lnSpc>
                <a:spcPct val="115000"/>
              </a:lnSpc>
              <a:spcBef>
                <a:spcPts val="1200"/>
              </a:spcBef>
            </a:pPr>
            <a:r>
              <a:rPr lang="zh-CN" altLang="en-US" dirty="0"/>
              <a:t>两类半导体存储器的主要区别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789040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在线自主学习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为主</a:t>
            </a:r>
          </a:p>
        </p:txBody>
      </p:sp>
      <p:sp>
        <p:nvSpPr>
          <p:cNvPr id="2" name="右箭头 1">
            <a:hlinkClick r:id="rId3" action="ppaction://hlinksldjump"/>
          </p:cNvPr>
          <p:cNvSpPr/>
          <p:nvPr/>
        </p:nvSpPr>
        <p:spPr bwMode="auto">
          <a:xfrm>
            <a:off x="4499992" y="3789040"/>
            <a:ext cx="1368152" cy="530478"/>
          </a:xfrm>
          <a:prstGeom prst="rightArrow">
            <a:avLst/>
          </a:prstGeom>
          <a:solidFill>
            <a:schemeClr val="accent5">
              <a:lumMod val="25000"/>
            </a:schemeClr>
          </a:solidFill>
          <a:ln w="22225" cap="sq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177320" y="1556792"/>
            <a:ext cx="2088232" cy="576064"/>
          </a:xfrm>
          <a:prstGeom prst="roundRect">
            <a:avLst/>
          </a:prstGeom>
          <a:noFill/>
          <a:ln w="2222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任意多边形 6"/>
          <p:cNvSpPr/>
          <p:nvPr/>
        </p:nvSpPr>
        <p:spPr bwMode="auto">
          <a:xfrm rot="477629">
            <a:off x="3302241" y="1169728"/>
            <a:ext cx="2745238" cy="640371"/>
          </a:xfrm>
          <a:custGeom>
            <a:avLst/>
            <a:gdLst>
              <a:gd name="connsiteX0" fmla="*/ 0 w 1920240"/>
              <a:gd name="connsiteY0" fmla="*/ 504510 h 504510"/>
              <a:gd name="connsiteX1" fmla="*/ 91440 w 1920240"/>
              <a:gd name="connsiteY1" fmla="*/ 489270 h 504510"/>
              <a:gd name="connsiteX2" fmla="*/ 137160 w 1920240"/>
              <a:gd name="connsiteY2" fmla="*/ 474030 h 504510"/>
              <a:gd name="connsiteX3" fmla="*/ 289560 w 1920240"/>
              <a:gd name="connsiteY3" fmla="*/ 443550 h 504510"/>
              <a:gd name="connsiteX4" fmla="*/ 350520 w 1920240"/>
              <a:gd name="connsiteY4" fmla="*/ 413070 h 504510"/>
              <a:gd name="connsiteX5" fmla="*/ 396240 w 1920240"/>
              <a:gd name="connsiteY5" fmla="*/ 397830 h 504510"/>
              <a:gd name="connsiteX6" fmla="*/ 487680 w 1920240"/>
              <a:gd name="connsiteY6" fmla="*/ 336870 h 504510"/>
              <a:gd name="connsiteX7" fmla="*/ 533400 w 1920240"/>
              <a:gd name="connsiteY7" fmla="*/ 306390 h 504510"/>
              <a:gd name="connsiteX8" fmla="*/ 655320 w 1920240"/>
              <a:gd name="connsiteY8" fmla="*/ 275910 h 504510"/>
              <a:gd name="connsiteX9" fmla="*/ 746760 w 1920240"/>
              <a:gd name="connsiteY9" fmla="*/ 245430 h 504510"/>
              <a:gd name="connsiteX10" fmla="*/ 792480 w 1920240"/>
              <a:gd name="connsiteY10" fmla="*/ 230190 h 504510"/>
              <a:gd name="connsiteX11" fmla="*/ 838200 w 1920240"/>
              <a:gd name="connsiteY11" fmla="*/ 199710 h 504510"/>
              <a:gd name="connsiteX12" fmla="*/ 883920 w 1920240"/>
              <a:gd name="connsiteY12" fmla="*/ 184470 h 504510"/>
              <a:gd name="connsiteX13" fmla="*/ 1021080 w 1920240"/>
              <a:gd name="connsiteY13" fmla="*/ 123510 h 504510"/>
              <a:gd name="connsiteX14" fmla="*/ 1066800 w 1920240"/>
              <a:gd name="connsiteY14" fmla="*/ 108270 h 504510"/>
              <a:gd name="connsiteX15" fmla="*/ 1158240 w 1920240"/>
              <a:gd name="connsiteY15" fmla="*/ 169230 h 504510"/>
              <a:gd name="connsiteX16" fmla="*/ 1112520 w 1920240"/>
              <a:gd name="connsiteY16" fmla="*/ 199710 h 504510"/>
              <a:gd name="connsiteX17" fmla="*/ 1066800 w 1920240"/>
              <a:gd name="connsiteY17" fmla="*/ 184470 h 504510"/>
              <a:gd name="connsiteX18" fmla="*/ 1036320 w 1920240"/>
              <a:gd name="connsiteY18" fmla="*/ 108270 h 504510"/>
              <a:gd name="connsiteX19" fmla="*/ 1082040 w 1920240"/>
              <a:gd name="connsiteY19" fmla="*/ 93030 h 504510"/>
              <a:gd name="connsiteX20" fmla="*/ 1112520 w 1920240"/>
              <a:gd name="connsiteY20" fmla="*/ 47310 h 504510"/>
              <a:gd name="connsiteX21" fmla="*/ 1173480 w 1920240"/>
              <a:gd name="connsiteY21" fmla="*/ 32070 h 504510"/>
              <a:gd name="connsiteX22" fmla="*/ 1417320 w 1920240"/>
              <a:gd name="connsiteY22" fmla="*/ 16830 h 504510"/>
              <a:gd name="connsiteX23" fmla="*/ 1920240 w 1920240"/>
              <a:gd name="connsiteY23" fmla="*/ 1590 h 504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920240" h="504510">
                <a:moveTo>
                  <a:pt x="0" y="504510"/>
                </a:moveTo>
                <a:cubicBezTo>
                  <a:pt x="30480" y="499430"/>
                  <a:pt x="61275" y="495973"/>
                  <a:pt x="91440" y="489270"/>
                </a:cubicBezTo>
                <a:cubicBezTo>
                  <a:pt x="107122" y="485785"/>
                  <a:pt x="121478" y="477515"/>
                  <a:pt x="137160" y="474030"/>
                </a:cubicBezTo>
                <a:cubicBezTo>
                  <a:pt x="180257" y="464453"/>
                  <a:pt x="245395" y="460112"/>
                  <a:pt x="289560" y="443550"/>
                </a:cubicBezTo>
                <a:cubicBezTo>
                  <a:pt x="310832" y="435573"/>
                  <a:pt x="329638" y="422019"/>
                  <a:pt x="350520" y="413070"/>
                </a:cubicBezTo>
                <a:cubicBezTo>
                  <a:pt x="365285" y="406742"/>
                  <a:pt x="381000" y="402910"/>
                  <a:pt x="396240" y="397830"/>
                </a:cubicBezTo>
                <a:cubicBezTo>
                  <a:pt x="482910" y="311160"/>
                  <a:pt x="399458" y="380981"/>
                  <a:pt x="487680" y="336870"/>
                </a:cubicBezTo>
                <a:cubicBezTo>
                  <a:pt x="504063" y="328679"/>
                  <a:pt x="516187" y="312649"/>
                  <a:pt x="533400" y="306390"/>
                </a:cubicBezTo>
                <a:cubicBezTo>
                  <a:pt x="572769" y="292074"/>
                  <a:pt x="615579" y="289157"/>
                  <a:pt x="655320" y="275910"/>
                </a:cubicBezTo>
                <a:lnTo>
                  <a:pt x="746760" y="245430"/>
                </a:lnTo>
                <a:cubicBezTo>
                  <a:pt x="762000" y="240350"/>
                  <a:pt x="779114" y="239101"/>
                  <a:pt x="792480" y="230190"/>
                </a:cubicBezTo>
                <a:cubicBezTo>
                  <a:pt x="807720" y="220030"/>
                  <a:pt x="821817" y="207901"/>
                  <a:pt x="838200" y="199710"/>
                </a:cubicBezTo>
                <a:cubicBezTo>
                  <a:pt x="852568" y="192526"/>
                  <a:pt x="869552" y="191654"/>
                  <a:pt x="883920" y="184470"/>
                </a:cubicBezTo>
                <a:cubicBezTo>
                  <a:pt x="1028825" y="112017"/>
                  <a:pt x="785173" y="202146"/>
                  <a:pt x="1021080" y="123510"/>
                </a:cubicBezTo>
                <a:lnTo>
                  <a:pt x="1066800" y="108270"/>
                </a:lnTo>
                <a:cubicBezTo>
                  <a:pt x="1081790" y="111268"/>
                  <a:pt x="1182539" y="108482"/>
                  <a:pt x="1158240" y="169230"/>
                </a:cubicBezTo>
                <a:cubicBezTo>
                  <a:pt x="1151438" y="186236"/>
                  <a:pt x="1127760" y="189550"/>
                  <a:pt x="1112520" y="199710"/>
                </a:cubicBezTo>
                <a:cubicBezTo>
                  <a:pt x="1097280" y="194630"/>
                  <a:pt x="1081168" y="191654"/>
                  <a:pt x="1066800" y="184470"/>
                </a:cubicBezTo>
                <a:cubicBezTo>
                  <a:pt x="1033122" y="167631"/>
                  <a:pt x="993003" y="151587"/>
                  <a:pt x="1036320" y="108270"/>
                </a:cubicBezTo>
                <a:cubicBezTo>
                  <a:pt x="1047679" y="96911"/>
                  <a:pt x="1066800" y="98110"/>
                  <a:pt x="1082040" y="93030"/>
                </a:cubicBezTo>
                <a:cubicBezTo>
                  <a:pt x="1092200" y="77790"/>
                  <a:pt x="1097280" y="57470"/>
                  <a:pt x="1112520" y="47310"/>
                </a:cubicBezTo>
                <a:cubicBezTo>
                  <a:pt x="1129948" y="35692"/>
                  <a:pt x="1152639" y="34154"/>
                  <a:pt x="1173480" y="32070"/>
                </a:cubicBezTo>
                <a:cubicBezTo>
                  <a:pt x="1254514" y="23967"/>
                  <a:pt x="1336088" y="22632"/>
                  <a:pt x="1417320" y="16830"/>
                </a:cubicBezTo>
                <a:cubicBezTo>
                  <a:pt x="1754710" y="-7269"/>
                  <a:pt x="1454973" y="1590"/>
                  <a:pt x="1920240" y="1590"/>
                </a:cubicBezTo>
              </a:path>
            </a:pathLst>
          </a:custGeom>
          <a:noFill/>
          <a:ln w="1587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84168" y="1181489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内存储器</a:t>
            </a:r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3545825"/>
            <a:ext cx="23145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6" grpId="0" animBg="1"/>
      <p:bldP spid="7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638319E2-E544-4A6E-90A9-DE82CA1F148D}" type="slidenum">
              <a:rPr lang="zh-CN" altLang="en-US" smtClean="0"/>
              <a:pPr eaLnBrk="1" hangingPunct="1"/>
              <a:t>40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14313"/>
            <a:ext cx="7308850" cy="910431"/>
          </a:xfrm>
        </p:spPr>
        <p:txBody>
          <a:bodyPr/>
          <a:lstStyle/>
          <a:p>
            <a:pPr eaLnBrk="1" hangingPunct="1"/>
            <a:r>
              <a:rPr lang="zh-CN" altLang="en-US" dirty="0"/>
              <a:t>部分地址译码例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881" y="5447754"/>
            <a:ext cx="7775575" cy="71755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两组地址： </a:t>
            </a:r>
            <a:r>
              <a:rPr lang="en-US" altLang="zh-CN" sz="2200" dirty="0">
                <a:solidFill>
                  <a:srgbClr val="C00000"/>
                </a:solidFill>
              </a:rPr>
              <a:t>F0000H </a:t>
            </a:r>
            <a:r>
              <a:rPr lang="en-US" altLang="zh-CN" sz="2200" dirty="0">
                <a:solidFill>
                  <a:srgbClr val="C00000"/>
                </a:solidFill>
                <a:latin typeface="Arial" charset="0"/>
              </a:rPr>
              <a:t>—</a:t>
            </a:r>
            <a:r>
              <a:rPr lang="en-US" altLang="zh-CN" sz="2200" dirty="0">
                <a:solidFill>
                  <a:srgbClr val="C00000"/>
                </a:solidFill>
              </a:rPr>
              <a:t> F1FFFH</a:t>
            </a:r>
            <a:r>
              <a:rPr lang="zh-CN" altLang="en-US" sz="2200" dirty="0">
                <a:solidFill>
                  <a:srgbClr val="C00000"/>
                </a:solidFill>
              </a:rPr>
              <a:t>，</a:t>
            </a:r>
            <a:r>
              <a:rPr lang="en-US" altLang="zh-CN" sz="2200" dirty="0">
                <a:solidFill>
                  <a:srgbClr val="C00000"/>
                </a:solidFill>
              </a:rPr>
              <a:t>B0000H </a:t>
            </a:r>
            <a:r>
              <a:rPr lang="en-US" altLang="zh-CN" sz="2200" dirty="0">
                <a:solidFill>
                  <a:srgbClr val="C00000"/>
                </a:solidFill>
                <a:latin typeface="Arial" charset="0"/>
              </a:rPr>
              <a:t>—</a:t>
            </a:r>
            <a:r>
              <a:rPr lang="en-US" altLang="zh-CN" sz="2200" dirty="0">
                <a:solidFill>
                  <a:srgbClr val="C00000"/>
                </a:solidFill>
              </a:rPr>
              <a:t> B1FFFH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4413746" y="1546696"/>
            <a:ext cx="1219200" cy="28956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74" name="Line 5"/>
          <p:cNvSpPr>
            <a:spLocks noChangeShapeType="1"/>
          </p:cNvSpPr>
          <p:nvPr/>
        </p:nvSpPr>
        <p:spPr bwMode="auto">
          <a:xfrm>
            <a:off x="3346946" y="1775296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Line 7"/>
          <p:cNvSpPr>
            <a:spLocks noChangeShapeType="1"/>
          </p:cNvSpPr>
          <p:nvPr/>
        </p:nvSpPr>
        <p:spPr bwMode="auto">
          <a:xfrm>
            <a:off x="3346946" y="2856384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6" name="Line 8"/>
          <p:cNvSpPr>
            <a:spLocks noChangeShapeType="1"/>
          </p:cNvSpPr>
          <p:nvPr/>
        </p:nvSpPr>
        <p:spPr bwMode="auto">
          <a:xfrm>
            <a:off x="3346946" y="2322984"/>
            <a:ext cx="1066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7" name="Line 9"/>
          <p:cNvSpPr>
            <a:spLocks noChangeShapeType="1"/>
          </p:cNvSpPr>
          <p:nvPr/>
        </p:nvSpPr>
        <p:spPr bwMode="auto">
          <a:xfrm>
            <a:off x="2813546" y="3375496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8" name="Line 10"/>
          <p:cNvSpPr>
            <a:spLocks noChangeShapeType="1"/>
          </p:cNvSpPr>
          <p:nvPr/>
        </p:nvSpPr>
        <p:spPr bwMode="auto">
          <a:xfrm>
            <a:off x="2813546" y="3756496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9" name="Line 11"/>
          <p:cNvSpPr>
            <a:spLocks noChangeShapeType="1"/>
          </p:cNvSpPr>
          <p:nvPr/>
        </p:nvSpPr>
        <p:spPr bwMode="auto">
          <a:xfrm>
            <a:off x="2813546" y="4137496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3499346" y="3146896"/>
            <a:ext cx="609600" cy="12192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81" name="Line 13"/>
          <p:cNvSpPr>
            <a:spLocks noChangeShapeType="1"/>
          </p:cNvSpPr>
          <p:nvPr/>
        </p:nvSpPr>
        <p:spPr bwMode="auto">
          <a:xfrm>
            <a:off x="4151809" y="3785071"/>
            <a:ext cx="2698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82" name="Text Box 14"/>
          <p:cNvSpPr txBox="1">
            <a:spLocks noChangeArrowheads="1"/>
          </p:cNvSpPr>
          <p:nvPr/>
        </p:nvSpPr>
        <p:spPr bwMode="auto">
          <a:xfrm>
            <a:off x="2551609" y="1484784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19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2783" name="Text Box 16"/>
          <p:cNvSpPr txBox="1">
            <a:spLocks noChangeArrowheads="1"/>
          </p:cNvSpPr>
          <p:nvPr/>
        </p:nvSpPr>
        <p:spPr bwMode="auto">
          <a:xfrm>
            <a:off x="2556371" y="2018184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17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2784" name="Text Box 17"/>
          <p:cNvSpPr txBox="1">
            <a:spLocks noChangeArrowheads="1"/>
          </p:cNvSpPr>
          <p:nvPr/>
        </p:nvSpPr>
        <p:spPr bwMode="auto">
          <a:xfrm>
            <a:off x="2537321" y="2551584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16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2785" name="Text Box 18"/>
          <p:cNvSpPr txBox="1">
            <a:spLocks noChangeArrowheads="1"/>
          </p:cNvSpPr>
          <p:nvPr/>
        </p:nvSpPr>
        <p:spPr bwMode="auto">
          <a:xfrm>
            <a:off x="2051546" y="3099271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15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2786" name="Text Box 19"/>
          <p:cNvSpPr txBox="1">
            <a:spLocks noChangeArrowheads="1"/>
          </p:cNvSpPr>
          <p:nvPr/>
        </p:nvSpPr>
        <p:spPr bwMode="auto">
          <a:xfrm>
            <a:off x="2051546" y="3465984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14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2787" name="Text Box 20"/>
          <p:cNvSpPr txBox="1">
            <a:spLocks noChangeArrowheads="1"/>
          </p:cNvSpPr>
          <p:nvPr/>
        </p:nvSpPr>
        <p:spPr bwMode="auto">
          <a:xfrm>
            <a:off x="2051546" y="3846984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800">
                <a:latin typeface="Times New Roman" pitchFamily="18" charset="0"/>
              </a:rPr>
              <a:t>A</a:t>
            </a:r>
            <a:r>
              <a:rPr kumimoji="1" lang="zh-CN" altLang="zh-CN" sz="2400">
                <a:latin typeface="Times New Roman" pitchFamily="18" charset="0"/>
              </a:rPr>
              <a:t>13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32788" name="Text Box 21"/>
          <p:cNvSpPr txBox="1">
            <a:spLocks noChangeArrowheads="1"/>
          </p:cNvSpPr>
          <p:nvPr/>
        </p:nvSpPr>
        <p:spPr bwMode="auto">
          <a:xfrm>
            <a:off x="4718546" y="2613496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bg1"/>
                </a:solidFill>
                <a:latin typeface="Times New Roman" pitchFamily="18" charset="0"/>
              </a:rPr>
              <a:t>&amp;</a:t>
            </a:r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2789" name="Text Box 22"/>
          <p:cNvSpPr txBox="1">
            <a:spLocks noChangeArrowheads="1"/>
          </p:cNvSpPr>
          <p:nvPr/>
        </p:nvSpPr>
        <p:spPr bwMode="auto">
          <a:xfrm>
            <a:off x="3575546" y="3451696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solidFill>
                  <a:schemeClr val="bg1"/>
                </a:solidFill>
                <a:latin typeface="Times New Roman" pitchFamily="18" charset="0"/>
                <a:sym typeface="Symbol" pitchFamily="18" charset="2"/>
              </a:rPr>
              <a:t>1</a:t>
            </a:r>
            <a:endParaRPr kumimoji="1" lang="zh-CN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2790" name="Oval 23"/>
          <p:cNvSpPr>
            <a:spLocks noChangeArrowheads="1"/>
          </p:cNvSpPr>
          <p:nvPr/>
        </p:nvSpPr>
        <p:spPr bwMode="auto">
          <a:xfrm flipV="1">
            <a:off x="4108946" y="3723159"/>
            <a:ext cx="111125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1" name="Oval 24"/>
          <p:cNvSpPr>
            <a:spLocks noChangeArrowheads="1"/>
          </p:cNvSpPr>
          <p:nvPr/>
        </p:nvSpPr>
        <p:spPr bwMode="auto">
          <a:xfrm flipV="1">
            <a:off x="5632946" y="2842096"/>
            <a:ext cx="111125" cy="111125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792" name="Line 25"/>
          <p:cNvSpPr>
            <a:spLocks noChangeShapeType="1"/>
          </p:cNvSpPr>
          <p:nvPr/>
        </p:nvSpPr>
        <p:spPr bwMode="auto">
          <a:xfrm>
            <a:off x="5737721" y="2904009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93" name="Text Box 26"/>
          <p:cNvSpPr txBox="1">
            <a:spLocks noChangeArrowheads="1"/>
          </p:cNvSpPr>
          <p:nvPr/>
        </p:nvSpPr>
        <p:spPr bwMode="auto">
          <a:xfrm>
            <a:off x="6333034" y="2279194"/>
            <a:ext cx="9144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6264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zh-CN" sz="2000" b="1">
                <a:latin typeface="华文中宋" panose="02010600040101010101" pitchFamily="2" charset="-122"/>
                <a:ea typeface="华文中宋" panose="02010600040101010101" pitchFamily="2" charset="-122"/>
              </a:rPr>
              <a:t>CS1</a:t>
            </a:r>
            <a:endParaRPr kumimoji="1" lang="en-US" altLang="zh-CN" sz="20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2794" name="Line 27"/>
          <p:cNvSpPr>
            <a:spLocks noChangeShapeType="1"/>
          </p:cNvSpPr>
          <p:nvPr/>
        </p:nvSpPr>
        <p:spPr bwMode="auto">
          <a:xfrm>
            <a:off x="6444208" y="2768194"/>
            <a:ext cx="535923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17" name="Text Box 29"/>
          <p:cNvSpPr txBox="1">
            <a:spLocks noChangeArrowheads="1"/>
          </p:cNvSpPr>
          <p:nvPr/>
        </p:nvSpPr>
        <p:spPr bwMode="auto">
          <a:xfrm>
            <a:off x="1619746" y="1556221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7918" name="Text Box 30"/>
          <p:cNvSpPr txBox="1">
            <a:spLocks noChangeArrowheads="1"/>
          </p:cNvSpPr>
          <p:nvPr/>
        </p:nvSpPr>
        <p:spPr bwMode="auto">
          <a:xfrm>
            <a:off x="1619746" y="2095971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7919" name="Text Box 31"/>
          <p:cNvSpPr txBox="1">
            <a:spLocks noChangeArrowheads="1"/>
          </p:cNvSpPr>
          <p:nvPr/>
        </p:nvSpPr>
        <p:spPr bwMode="auto">
          <a:xfrm>
            <a:off x="1619746" y="2599209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7921" name="Text Box 33"/>
          <p:cNvSpPr txBox="1">
            <a:spLocks noChangeArrowheads="1"/>
          </p:cNvSpPr>
          <p:nvPr/>
        </p:nvSpPr>
        <p:spPr bwMode="auto">
          <a:xfrm>
            <a:off x="1605459" y="3161184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7922" name="Text Box 34"/>
          <p:cNvSpPr txBox="1">
            <a:spLocks noChangeArrowheads="1"/>
          </p:cNvSpPr>
          <p:nvPr/>
        </p:nvSpPr>
        <p:spPr bwMode="auto">
          <a:xfrm>
            <a:off x="1603871" y="3570759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7923" name="Text Box 35"/>
          <p:cNvSpPr txBox="1">
            <a:spLocks noChangeArrowheads="1"/>
          </p:cNvSpPr>
          <p:nvPr/>
        </p:nvSpPr>
        <p:spPr bwMode="auto">
          <a:xfrm>
            <a:off x="1619746" y="3945409"/>
            <a:ext cx="358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827584" y="4797896"/>
            <a:ext cx="33845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高位地址： </a:t>
            </a:r>
            <a:r>
              <a:rPr lang="en-US" altLang="zh-CN" sz="2400" b="1" dirty="0">
                <a:ea typeface="楷体_GB2312" pitchFamily="49" charset="-122"/>
              </a:rPr>
              <a:t>1</a:t>
            </a:r>
            <a:r>
              <a:rPr lang="en-US" altLang="zh-CN" sz="2400" b="1" dirty="0">
                <a:solidFill>
                  <a:schemeClr val="hlink"/>
                </a:solidFill>
                <a:ea typeface="楷体_GB2312" pitchFamily="49" charset="-122"/>
              </a:rPr>
              <a:t>×</a:t>
            </a:r>
            <a:r>
              <a:rPr lang="en-US" altLang="zh-CN" sz="2400" b="1" dirty="0">
                <a:ea typeface="楷体_GB2312" pitchFamily="49" charset="-122"/>
              </a:rPr>
              <a:t>11000</a:t>
            </a:r>
            <a:endParaRPr lang="zh-CN" altLang="en-US" sz="2400" b="1" dirty="0">
              <a:ea typeface="楷体_GB2312" pitchFamily="49" charset="-122"/>
            </a:endParaRPr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4932859" y="4797896"/>
            <a:ext cx="1871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  <a:r>
              <a:rPr lang="en-US" altLang="zh-CN" sz="2400" b="1">
                <a:solidFill>
                  <a:schemeClr val="hlink"/>
                </a:solidFill>
              </a:rPr>
              <a:t>0</a:t>
            </a:r>
            <a:r>
              <a:rPr lang="en-US" altLang="zh-CN" sz="2400" b="1"/>
              <a:t>11000</a:t>
            </a:r>
            <a:r>
              <a:rPr lang="zh-CN" altLang="en-US" sz="2400" b="1"/>
              <a:t>，</a:t>
            </a:r>
          </a:p>
        </p:txBody>
      </p:sp>
      <p:sp>
        <p:nvSpPr>
          <p:cNvPr id="37926" name="Line 38"/>
          <p:cNvSpPr>
            <a:spLocks noChangeShapeType="1"/>
          </p:cNvSpPr>
          <p:nvPr/>
        </p:nvSpPr>
        <p:spPr bwMode="auto">
          <a:xfrm>
            <a:off x="4233237" y="5042371"/>
            <a:ext cx="715031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6661150" y="4797152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/>
              <a:t>1</a:t>
            </a:r>
            <a:r>
              <a:rPr lang="en-US" altLang="zh-CN" sz="2400" b="1">
                <a:solidFill>
                  <a:schemeClr val="hlink"/>
                </a:solidFill>
              </a:rPr>
              <a:t>1</a:t>
            </a:r>
            <a:r>
              <a:rPr lang="en-US" altLang="zh-CN" sz="2400" b="1"/>
              <a:t>11000</a:t>
            </a:r>
            <a:endParaRPr lang="zh-CN" altLang="en-US" sz="2400" b="1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9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3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9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17" grpId="0"/>
      <p:bldP spid="37918" grpId="0"/>
      <p:bldP spid="37919" grpId="0"/>
      <p:bldP spid="37921" grpId="0"/>
      <p:bldP spid="37922" grpId="0"/>
      <p:bldP spid="37923" grpId="0"/>
      <p:bldP spid="37925" grpId="0"/>
      <p:bldP spid="37926" grpId="0" animBg="1"/>
      <p:bldP spid="379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3B0E8BE0-5D6C-4068-A9A1-97714BF38CF8}" type="slidenum">
              <a:rPr lang="zh-CN" altLang="en-US" smtClean="0"/>
              <a:pPr eaLnBrk="1" hangingPunct="1"/>
              <a:t>41</a:t>
            </a:fld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14313"/>
            <a:ext cx="7308850" cy="838423"/>
          </a:xfrm>
        </p:spPr>
        <p:txBody>
          <a:bodyPr/>
          <a:lstStyle/>
          <a:p>
            <a:pPr eaLnBrk="1" hangingPunct="1"/>
            <a:r>
              <a:rPr lang="zh-CN" altLang="en-US" dirty="0"/>
              <a:t>例：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12776"/>
            <a:ext cx="8270875" cy="331236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"/>
              </a:spcBef>
            </a:pPr>
            <a:r>
              <a:rPr lang="zh-CN" altLang="en-US" dirty="0">
                <a:latin typeface="Times New Roman" pitchFamily="18" charset="0"/>
              </a:rPr>
              <a:t>用</a:t>
            </a:r>
            <a:r>
              <a:rPr lang="en-US" altLang="zh-CN" dirty="0">
                <a:latin typeface="Times New Roman" pitchFamily="18" charset="0"/>
              </a:rPr>
              <a:t>SRAM 6264</a:t>
            </a:r>
            <a:r>
              <a:rPr lang="zh-CN" altLang="en-US" dirty="0">
                <a:latin typeface="Times New Roman" pitchFamily="18" charset="0"/>
              </a:rPr>
              <a:t>芯片构成容量为</a:t>
            </a:r>
            <a:r>
              <a:rPr lang="en-US" altLang="zh-CN" dirty="0">
                <a:latin typeface="Times New Roman" pitchFamily="18" charset="0"/>
              </a:rPr>
              <a:t>32KB</a:t>
            </a:r>
            <a:r>
              <a:rPr lang="zh-CN" altLang="en-US" dirty="0">
                <a:latin typeface="Times New Roman" pitchFamily="18" charset="0"/>
              </a:rPr>
              <a:t>的存储器。要求</a:t>
            </a:r>
            <a:r>
              <a:rPr lang="zh-CN" altLang="en-US" dirty="0"/>
              <a:t>存储器的地址范围为：</a:t>
            </a:r>
          </a:p>
          <a:p>
            <a:pPr lvl="1" eaLnBrk="1" hangingPunct="1">
              <a:lnSpc>
                <a:spcPct val="110000"/>
              </a:lnSpc>
              <a:spcBef>
                <a:spcPts val="300"/>
              </a:spcBef>
            </a:pPr>
            <a:r>
              <a:rPr lang="en-US" altLang="zh-CN" dirty="0"/>
              <a:t>20000H</a:t>
            </a:r>
            <a:r>
              <a:rPr lang="zh-CN" altLang="en-US" dirty="0"/>
              <a:t>～</a:t>
            </a:r>
            <a:r>
              <a:rPr lang="en-US" altLang="zh-CN" dirty="0"/>
              <a:t>27FFFH</a:t>
            </a:r>
          </a:p>
          <a:p>
            <a:pPr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dirty="0"/>
              <a:t>分析：</a:t>
            </a:r>
            <a:endParaRPr lang="en-US" altLang="zh-CN" dirty="0"/>
          </a:p>
          <a:p>
            <a:pPr lvl="1" eaLnBrk="1" hangingPunct="1">
              <a:lnSpc>
                <a:spcPct val="110000"/>
              </a:lnSpc>
            </a:pPr>
            <a:r>
              <a:rPr lang="zh-CN" altLang="en-US" dirty="0"/>
              <a:t>利用</a:t>
            </a:r>
            <a:r>
              <a:rPr lang="en-US" altLang="zh-CN" dirty="0"/>
              <a:t>SRAM 6264</a:t>
            </a:r>
            <a:r>
              <a:rPr lang="zh-CN" altLang="en-US" dirty="0"/>
              <a:t>构造一个</a:t>
            </a:r>
            <a:r>
              <a:rPr lang="en-US" altLang="zh-CN" dirty="0"/>
              <a:t>32KB</a:t>
            </a:r>
            <a:r>
              <a:rPr lang="zh-CN" altLang="en-US" dirty="0"/>
              <a:t>的存储器，需要</a:t>
            </a:r>
            <a:r>
              <a:rPr lang="en-US" altLang="zh-CN" dirty="0"/>
              <a:t>4</a:t>
            </a:r>
            <a:r>
              <a:rPr lang="zh-CN" altLang="en-US" dirty="0"/>
              <a:t>片芯片。</a:t>
            </a:r>
            <a:endParaRPr lang="en-US" altLang="zh-CN" dirty="0"/>
          </a:p>
        </p:txBody>
      </p:sp>
      <p:sp>
        <p:nvSpPr>
          <p:cNvPr id="3" name="爆炸形 1 2"/>
          <p:cNvSpPr/>
          <p:nvPr/>
        </p:nvSpPr>
        <p:spPr bwMode="auto">
          <a:xfrm>
            <a:off x="2555776" y="4437112"/>
            <a:ext cx="3168352" cy="1728192"/>
          </a:xfrm>
          <a:prstGeom prst="irregularSeal1">
            <a:avLst/>
          </a:pr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用基本逻辑门电路设计</a:t>
            </a: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？</a:t>
            </a:r>
            <a:endParaRPr kumimoji="0" lang="zh-CN" altLang="en-US" sz="1800" b="1" i="1" u="none" strike="noStrike" cap="none" normalizeH="0" baseline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645874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052736"/>
            <a:ext cx="6408712" cy="5688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520" y="70297"/>
            <a:ext cx="3456384" cy="766415"/>
          </a:xfrm>
        </p:spPr>
        <p:txBody>
          <a:bodyPr/>
          <a:lstStyle/>
          <a:p>
            <a:r>
              <a:rPr lang="zh-CN" altLang="en-US" sz="2800" dirty="0">
                <a:solidFill>
                  <a:schemeClr val="tx1"/>
                </a:solidFill>
              </a:rPr>
              <a:t>用基本逻辑门设计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F6875-25A3-44A0-87DE-77466C40171E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6" name="爆炸形 1 5"/>
          <p:cNvSpPr/>
          <p:nvPr/>
        </p:nvSpPr>
        <p:spPr bwMode="auto">
          <a:xfrm>
            <a:off x="7214047" y="1556792"/>
            <a:ext cx="1822449" cy="1728192"/>
          </a:xfrm>
          <a:prstGeom prst="irregularSeal1">
            <a:avLst/>
          </a:pr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更好的方法</a:t>
            </a:r>
            <a:r>
              <a:rPr kumimoji="0" lang="zh-CN" altLang="en-US" sz="2400" b="1" i="1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？</a:t>
            </a:r>
            <a:endParaRPr kumimoji="0" lang="zh-CN" altLang="en-US" sz="1800" b="1" i="1" u="none" strike="noStrike" cap="none" normalizeH="0" baseline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圆角矩形 2"/>
          <p:cNvSpPr/>
          <p:nvPr/>
        </p:nvSpPr>
        <p:spPr bwMode="auto">
          <a:xfrm>
            <a:off x="683568" y="2564904"/>
            <a:ext cx="936104" cy="2160240"/>
          </a:xfrm>
          <a:prstGeom prst="roundRect">
            <a:avLst/>
          </a:prstGeom>
          <a:noFill/>
          <a:ln w="15875" cap="sq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圆角矩形 6"/>
          <p:cNvSpPr/>
          <p:nvPr/>
        </p:nvSpPr>
        <p:spPr bwMode="auto">
          <a:xfrm>
            <a:off x="626800" y="1716048"/>
            <a:ext cx="936104" cy="720080"/>
          </a:xfrm>
          <a:prstGeom prst="roundRect">
            <a:avLst/>
          </a:prstGeom>
          <a:noFill/>
          <a:ln w="1587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1822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B222B9FC-A7D9-4CA2-B634-B1EFE793F2AB}" type="slidenum">
              <a:rPr lang="zh-CN" altLang="en-US" smtClean="0"/>
              <a:pPr eaLnBrk="1" hangingPunct="1"/>
              <a:t>43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86321"/>
            <a:ext cx="7308850" cy="766415"/>
          </a:xfrm>
        </p:spPr>
        <p:txBody>
          <a:bodyPr/>
          <a:lstStyle/>
          <a:p>
            <a:pPr eaLnBrk="1" hangingPunct="1"/>
            <a:r>
              <a:rPr lang="en-US" altLang="zh-CN">
                <a:latin typeface="Tahoma" pitchFamily="34" charset="0"/>
              </a:rPr>
              <a:t>74LS138</a:t>
            </a:r>
            <a:r>
              <a:rPr lang="zh-CN" altLang="en-US"/>
              <a:t>译码器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84784"/>
            <a:ext cx="8208912" cy="3282950"/>
          </a:xfrm>
        </p:spPr>
        <p:txBody>
          <a:bodyPr/>
          <a:lstStyle/>
          <a:p>
            <a:pPr eaLnBrk="1" hangingPunct="1"/>
            <a:r>
              <a:rPr lang="en-US" altLang="zh-CN" dirty="0"/>
              <a:t>73LS138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 eaLnBrk="1" hangingPunct="1">
              <a:spcBef>
                <a:spcPts val="0"/>
              </a:spcBef>
            </a:pPr>
            <a:r>
              <a:rPr lang="en-US" altLang="zh-CN" dirty="0"/>
              <a:t>3</a:t>
            </a:r>
            <a:r>
              <a:rPr lang="zh-CN" altLang="en-US" dirty="0"/>
              <a:t>输入</a:t>
            </a:r>
            <a:r>
              <a:rPr lang="en-US" altLang="zh-CN" dirty="0"/>
              <a:t>8</a:t>
            </a:r>
            <a:r>
              <a:rPr lang="zh-CN" altLang="en-US" dirty="0"/>
              <a:t>输出的专用译码器</a:t>
            </a:r>
            <a:endParaRPr lang="en-US" altLang="zh-CN" dirty="0"/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可以同时控制</a:t>
            </a:r>
            <a:r>
              <a:rPr lang="en-US" altLang="zh-CN" dirty="0"/>
              <a:t>8</a:t>
            </a:r>
            <a:r>
              <a:rPr lang="zh-CN" altLang="en-US" dirty="0"/>
              <a:t>片芯片；</a:t>
            </a:r>
            <a:endParaRPr lang="en-US" altLang="zh-CN" dirty="0"/>
          </a:p>
          <a:p>
            <a:pPr eaLnBrk="1" hangingPunct="1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使在任一时刻，其所连接的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片芯片只有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片被选中。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" dur="500" fill="hold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animClr clrSpc="rgb" dir="cw">
                                      <p:cBhvr>
                                        <p:cTn id="16" dur="500" fill="hold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0000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41D76309-FEB1-4482-A497-54BD687403D2}" type="slidenum">
              <a:rPr lang="zh-CN" altLang="en-US" smtClean="0"/>
              <a:pPr eaLnBrk="1" hangingPunct="1"/>
              <a:t>44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332656"/>
            <a:ext cx="7308850" cy="838423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74LS138</a:t>
            </a:r>
            <a:r>
              <a:rPr lang="zh-CN" altLang="en-US" dirty="0"/>
              <a:t>译码器</a:t>
            </a:r>
          </a:p>
        </p:txBody>
      </p:sp>
      <p:grpSp>
        <p:nvGrpSpPr>
          <p:cNvPr id="35844" name="Group 4"/>
          <p:cNvGrpSpPr>
            <a:grpSpLocks/>
          </p:cNvGrpSpPr>
          <p:nvPr/>
        </p:nvGrpSpPr>
        <p:grpSpPr bwMode="auto">
          <a:xfrm>
            <a:off x="785813" y="2426023"/>
            <a:ext cx="2590800" cy="3581400"/>
            <a:chOff x="1883" y="1809"/>
            <a:chExt cx="1632" cy="2256"/>
          </a:xfrm>
        </p:grpSpPr>
        <p:sp>
          <p:nvSpPr>
            <p:cNvPr id="35873" name="Rectangle 5"/>
            <p:cNvSpPr>
              <a:spLocks noChangeArrowheads="1"/>
            </p:cNvSpPr>
            <p:nvPr/>
          </p:nvSpPr>
          <p:spPr bwMode="auto">
            <a:xfrm>
              <a:off x="2123" y="1809"/>
              <a:ext cx="1152" cy="2256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874" name="Line 6"/>
            <p:cNvSpPr>
              <a:spLocks noChangeShapeType="1"/>
            </p:cNvSpPr>
            <p:nvPr/>
          </p:nvSpPr>
          <p:spPr bwMode="auto">
            <a:xfrm>
              <a:off x="3275" y="200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5" name="Line 7"/>
            <p:cNvSpPr>
              <a:spLocks noChangeShapeType="1"/>
            </p:cNvSpPr>
            <p:nvPr/>
          </p:nvSpPr>
          <p:spPr bwMode="auto">
            <a:xfrm>
              <a:off x="3275" y="22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6" name="Line 8"/>
            <p:cNvSpPr>
              <a:spLocks noChangeShapeType="1"/>
            </p:cNvSpPr>
            <p:nvPr/>
          </p:nvSpPr>
          <p:spPr bwMode="auto">
            <a:xfrm>
              <a:off x="3275" y="248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7" name="Line 9"/>
            <p:cNvSpPr>
              <a:spLocks noChangeShapeType="1"/>
            </p:cNvSpPr>
            <p:nvPr/>
          </p:nvSpPr>
          <p:spPr bwMode="auto">
            <a:xfrm>
              <a:off x="3275" y="272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8" name="Line 10"/>
            <p:cNvSpPr>
              <a:spLocks noChangeShapeType="1"/>
            </p:cNvSpPr>
            <p:nvPr/>
          </p:nvSpPr>
          <p:spPr bwMode="auto">
            <a:xfrm>
              <a:off x="3275" y="300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79" name="Line 11"/>
            <p:cNvSpPr>
              <a:spLocks noChangeShapeType="1"/>
            </p:cNvSpPr>
            <p:nvPr/>
          </p:nvSpPr>
          <p:spPr bwMode="auto">
            <a:xfrm>
              <a:off x="3275" y="329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0" name="Line 12"/>
            <p:cNvSpPr>
              <a:spLocks noChangeShapeType="1"/>
            </p:cNvSpPr>
            <p:nvPr/>
          </p:nvSpPr>
          <p:spPr bwMode="auto">
            <a:xfrm>
              <a:off x="3275" y="3585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1" name="Line 13"/>
            <p:cNvSpPr>
              <a:spLocks noChangeShapeType="1"/>
            </p:cNvSpPr>
            <p:nvPr/>
          </p:nvSpPr>
          <p:spPr bwMode="auto">
            <a:xfrm>
              <a:off x="3275" y="387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2" name="Text Box 14"/>
            <p:cNvSpPr txBox="1">
              <a:spLocks noChangeArrowheads="1"/>
            </p:cNvSpPr>
            <p:nvPr/>
          </p:nvSpPr>
          <p:spPr bwMode="auto">
            <a:xfrm>
              <a:off x="2123" y="1905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883" name="Text Box 15"/>
            <p:cNvSpPr txBox="1">
              <a:spLocks noChangeArrowheads="1"/>
            </p:cNvSpPr>
            <p:nvPr/>
          </p:nvSpPr>
          <p:spPr bwMode="auto">
            <a:xfrm>
              <a:off x="2123" y="2241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2A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884" name="Line 16"/>
            <p:cNvSpPr>
              <a:spLocks noChangeShapeType="1"/>
            </p:cNvSpPr>
            <p:nvPr/>
          </p:nvSpPr>
          <p:spPr bwMode="auto">
            <a:xfrm>
              <a:off x="2210" y="2289"/>
              <a:ext cx="24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5" name="Text Box 17"/>
            <p:cNvSpPr txBox="1">
              <a:spLocks noChangeArrowheads="1"/>
            </p:cNvSpPr>
            <p:nvPr/>
          </p:nvSpPr>
          <p:spPr bwMode="auto">
            <a:xfrm>
              <a:off x="2123" y="2529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2B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886" name="Line 18"/>
            <p:cNvSpPr>
              <a:spLocks noChangeShapeType="1"/>
            </p:cNvSpPr>
            <p:nvPr/>
          </p:nvSpPr>
          <p:spPr bwMode="auto">
            <a:xfrm>
              <a:off x="2198" y="2577"/>
              <a:ext cx="24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87" name="Text Box 19"/>
            <p:cNvSpPr txBox="1">
              <a:spLocks noChangeArrowheads="1"/>
            </p:cNvSpPr>
            <p:nvPr/>
          </p:nvSpPr>
          <p:spPr bwMode="auto">
            <a:xfrm>
              <a:off x="2144" y="2961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888" name="Text Box 20"/>
            <p:cNvSpPr txBox="1">
              <a:spLocks noChangeArrowheads="1"/>
            </p:cNvSpPr>
            <p:nvPr/>
          </p:nvSpPr>
          <p:spPr bwMode="auto">
            <a:xfrm>
              <a:off x="2144" y="3267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889" name="Text Box 21"/>
            <p:cNvSpPr txBox="1">
              <a:spLocks noChangeArrowheads="1"/>
            </p:cNvSpPr>
            <p:nvPr/>
          </p:nvSpPr>
          <p:spPr bwMode="auto">
            <a:xfrm>
              <a:off x="2144" y="3612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890" name="Text Box 22"/>
            <p:cNvSpPr txBox="1">
              <a:spLocks noChangeArrowheads="1"/>
            </p:cNvSpPr>
            <p:nvPr/>
          </p:nvSpPr>
          <p:spPr bwMode="auto">
            <a:xfrm>
              <a:off x="2939" y="1809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16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5891" name="Text Box 23"/>
            <p:cNvSpPr txBox="1">
              <a:spLocks noChangeArrowheads="1"/>
            </p:cNvSpPr>
            <p:nvPr/>
          </p:nvSpPr>
          <p:spPr bwMode="auto">
            <a:xfrm>
              <a:off x="2939" y="368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16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5892" name="Text Box 24"/>
            <p:cNvSpPr txBox="1">
              <a:spLocks noChangeArrowheads="1"/>
            </p:cNvSpPr>
            <p:nvPr/>
          </p:nvSpPr>
          <p:spPr bwMode="auto">
            <a:xfrm>
              <a:off x="2939" y="2433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>
                  <a:solidFill>
                    <a:schemeClr val="bg1"/>
                  </a:solidFill>
                  <a:latin typeface="Times New Roman" pitchFamily="18" charset="0"/>
                </a:rPr>
                <a:t>   •</a:t>
              </a:r>
            </a:p>
          </p:txBody>
        </p:sp>
        <p:sp>
          <p:nvSpPr>
            <p:cNvPr id="35893" name="Text Box 25"/>
            <p:cNvSpPr txBox="1">
              <a:spLocks noChangeArrowheads="1"/>
            </p:cNvSpPr>
            <p:nvPr/>
          </p:nvSpPr>
          <p:spPr bwMode="auto">
            <a:xfrm>
              <a:off x="2939" y="3201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>
                  <a:solidFill>
                    <a:schemeClr val="bg1"/>
                  </a:solidFill>
                  <a:latin typeface="Times New Roman" pitchFamily="18" charset="0"/>
                </a:rPr>
                <a:t>   •</a:t>
              </a:r>
            </a:p>
          </p:txBody>
        </p:sp>
        <p:sp>
          <p:nvSpPr>
            <p:cNvPr id="35894" name="Text Box 26"/>
            <p:cNvSpPr txBox="1">
              <a:spLocks noChangeArrowheads="1"/>
            </p:cNvSpPr>
            <p:nvPr/>
          </p:nvSpPr>
          <p:spPr bwMode="auto">
            <a:xfrm>
              <a:off x="2939" y="2961"/>
              <a:ext cx="38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>
                  <a:solidFill>
                    <a:schemeClr val="bg1"/>
                  </a:solidFill>
                  <a:latin typeface="Times New Roman" pitchFamily="18" charset="0"/>
                </a:rPr>
                <a:t>   •</a:t>
              </a:r>
            </a:p>
          </p:txBody>
        </p:sp>
        <p:sp>
          <p:nvSpPr>
            <p:cNvPr id="35895" name="Text Box 27"/>
            <p:cNvSpPr txBox="1">
              <a:spLocks noChangeArrowheads="1"/>
            </p:cNvSpPr>
            <p:nvPr/>
          </p:nvSpPr>
          <p:spPr bwMode="auto">
            <a:xfrm>
              <a:off x="2939" y="2721"/>
              <a:ext cx="43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>
                  <a:solidFill>
                    <a:schemeClr val="bg1"/>
                  </a:solidFill>
                  <a:latin typeface="Times New Roman" pitchFamily="18" charset="0"/>
                </a:rPr>
                <a:t>   •</a:t>
              </a:r>
            </a:p>
          </p:txBody>
        </p:sp>
        <p:sp>
          <p:nvSpPr>
            <p:cNvPr id="35896" name="Line 28"/>
            <p:cNvSpPr>
              <a:spLocks noChangeShapeType="1"/>
            </p:cNvSpPr>
            <p:nvPr/>
          </p:nvSpPr>
          <p:spPr bwMode="auto">
            <a:xfrm>
              <a:off x="2960" y="1857"/>
              <a:ext cx="24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7" name="Line 29"/>
            <p:cNvSpPr>
              <a:spLocks noChangeShapeType="1"/>
            </p:cNvSpPr>
            <p:nvPr/>
          </p:nvSpPr>
          <p:spPr bwMode="auto">
            <a:xfrm>
              <a:off x="2969" y="3729"/>
              <a:ext cx="240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8" name="Line 30"/>
            <p:cNvSpPr>
              <a:spLocks noChangeShapeType="1"/>
            </p:cNvSpPr>
            <p:nvPr/>
          </p:nvSpPr>
          <p:spPr bwMode="auto">
            <a:xfrm>
              <a:off x="1883" y="3777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99" name="Line 31"/>
            <p:cNvSpPr>
              <a:spLocks noChangeShapeType="1"/>
            </p:cNvSpPr>
            <p:nvPr/>
          </p:nvSpPr>
          <p:spPr bwMode="auto">
            <a:xfrm>
              <a:off x="1883" y="3441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0" name="Line 32"/>
            <p:cNvSpPr>
              <a:spLocks noChangeShapeType="1"/>
            </p:cNvSpPr>
            <p:nvPr/>
          </p:nvSpPr>
          <p:spPr bwMode="auto">
            <a:xfrm>
              <a:off x="1883" y="313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1" name="Line 33"/>
            <p:cNvSpPr>
              <a:spLocks noChangeShapeType="1"/>
            </p:cNvSpPr>
            <p:nvPr/>
          </p:nvSpPr>
          <p:spPr bwMode="auto">
            <a:xfrm>
              <a:off x="1883" y="270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2" name="Line 34"/>
            <p:cNvSpPr>
              <a:spLocks noChangeShapeType="1"/>
            </p:cNvSpPr>
            <p:nvPr/>
          </p:nvSpPr>
          <p:spPr bwMode="auto">
            <a:xfrm>
              <a:off x="1883" y="24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03" name="Line 35"/>
            <p:cNvSpPr>
              <a:spLocks noChangeShapeType="1"/>
            </p:cNvSpPr>
            <p:nvPr/>
          </p:nvSpPr>
          <p:spPr bwMode="auto">
            <a:xfrm>
              <a:off x="1883" y="2079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45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678656" y="1373470"/>
            <a:ext cx="4786313" cy="65467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主要引脚及功能</a:t>
            </a: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346197"/>
              </p:ext>
            </p:extLst>
          </p:nvPr>
        </p:nvGraphicFramePr>
        <p:xfrm>
          <a:off x="3884613" y="2640335"/>
          <a:ext cx="5045075" cy="3130550"/>
        </p:xfrm>
        <a:graphic>
          <a:graphicData uri="http://schemas.openxmlformats.org/drawingml/2006/table">
            <a:tbl>
              <a:tblPr/>
              <a:tblGrid>
                <a:gridCol w="1254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7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252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使 能 端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输 入 端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输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出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</a:t>
                      </a: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端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52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G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#G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2A 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#G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2B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C  B  A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#Y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0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#Y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1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#Y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#Y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#Y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#Y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5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#Y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6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#Y</a:t>
                      </a:r>
                      <a:r>
                        <a:rPr lang="en-US" sz="1400" b="1" kern="100" baseline="-25000" dirty="0">
                          <a:latin typeface="Times New Roman"/>
                          <a:ea typeface="宋体"/>
                          <a:cs typeface="Times New Roman"/>
                        </a:rPr>
                        <a:t>7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2246"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  <a:tabLst>
                          <a:tab pos="374650" algn="l"/>
                        </a:tabLs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1     1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0  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1    0     0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1    0     0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1    0     0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1    0     0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1    0     0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1    0     0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1    0     0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1    0     0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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0   0   0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0   0   1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0   1   0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0   1   1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1   0   0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1   0   1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1   1   0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1   1   1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楷体_GB2312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1    1    1    1    1    1    1    1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1    1    1    1    1    1    1    1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1    1    1    1    1    1    1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1    1    1    1    1    1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1    1    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1    1    1    1    1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1    1    1    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1    1    1    1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1    1    1    1    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1    1    1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1    1    1    1    1    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    1    1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1    1    1    1    1    1   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0    </a:t>
                      </a: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400" b="1" kern="100" dirty="0">
                        <a:latin typeface="Times New Roman"/>
                        <a:ea typeface="楷体_GB2312"/>
                        <a:cs typeface="Times New Roman"/>
                      </a:endParaRPr>
                    </a:p>
                    <a:p>
                      <a:pPr algn="ctr" hangingPunct="0">
                        <a:lnSpc>
                          <a:spcPts val="1500"/>
                        </a:lnSpc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1    1    1    1    1    1    1    </a:t>
                      </a:r>
                      <a:r>
                        <a:rPr lang="en-US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Times New Roman"/>
                        <a:ea typeface="楷体_GB2312"/>
                        <a:cs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28625" y="4340548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kumimoji="1" lang="zh-CN" altLang="en-US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28625" y="4854898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kumimoji="1" lang="zh-CN" altLang="en-US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428625" y="5354960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kumimoji="1" lang="zh-CN" altLang="en-US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428625" y="2654623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2000" b="1">
                <a:latin typeface="Times New Roman" pitchFamily="18" charset="0"/>
              </a:rPr>
              <a:t>1</a:t>
            </a:r>
            <a:endParaRPr kumimoji="1" lang="zh-CN" altLang="en-US" sz="2000" b="1">
              <a:latin typeface="Times New Roman" pitchFamily="18" charset="0"/>
            </a:endParaRP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428625" y="3168973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2000" b="1">
                <a:latin typeface="Times New Roman" pitchFamily="18" charset="0"/>
              </a:rPr>
              <a:t>0</a:t>
            </a:r>
            <a:endParaRPr kumimoji="1" lang="zh-CN" altLang="en-US" sz="2000" b="1">
              <a:latin typeface="Times New Roman" pitchFamily="18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428625" y="3669035"/>
            <a:ext cx="35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2000" b="1">
                <a:latin typeface="Times New Roman" pitchFamily="18" charset="0"/>
              </a:rPr>
              <a:t>0</a:t>
            </a:r>
            <a:endParaRPr kumimoji="1" lang="zh-CN" altLang="en-US" sz="2000" b="1">
              <a:latin typeface="Times New Roman" pitchFamily="18" charset="0"/>
            </a:endParaRPr>
          </a:p>
        </p:txBody>
      </p:sp>
      <p:grpSp>
        <p:nvGrpSpPr>
          <p:cNvPr id="3" name="组合 47"/>
          <p:cNvGrpSpPr>
            <a:grpSpLocks/>
          </p:cNvGrpSpPr>
          <p:nvPr/>
        </p:nvGrpSpPr>
        <p:grpSpPr bwMode="auto">
          <a:xfrm>
            <a:off x="3357563" y="4142110"/>
            <a:ext cx="642937" cy="400050"/>
            <a:chOff x="4572000" y="6243600"/>
            <a:chExt cx="642942" cy="400110"/>
          </a:xfrm>
        </p:grpSpPr>
        <p:sp>
          <p:nvSpPr>
            <p:cNvPr id="35871" name="TextBox 44"/>
            <p:cNvSpPr txBox="1">
              <a:spLocks noChangeArrowheads="1"/>
            </p:cNvSpPr>
            <p:nvPr/>
          </p:nvSpPr>
          <p:spPr bwMode="auto">
            <a:xfrm>
              <a:off x="4572000" y="6243600"/>
              <a:ext cx="64294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Y4</a:t>
              </a:r>
              <a:endParaRPr kumimoji="1" lang="zh-CN" altLang="en-US" sz="20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cxnSp>
          <p:nvCxnSpPr>
            <p:cNvPr id="35872" name="直接连接符 46"/>
            <p:cNvCxnSpPr>
              <a:cxnSpLocks noChangeShapeType="1"/>
            </p:cNvCxnSpPr>
            <p:nvPr/>
          </p:nvCxnSpPr>
          <p:spPr bwMode="auto">
            <a:xfrm>
              <a:off x="4643438" y="6286520"/>
              <a:ext cx="357190" cy="1588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" name="椭圆 46"/>
          <p:cNvSpPr/>
          <p:nvPr/>
        </p:nvSpPr>
        <p:spPr bwMode="auto">
          <a:xfrm>
            <a:off x="236296" y="2526146"/>
            <a:ext cx="2031448" cy="1661319"/>
          </a:xfrm>
          <a:prstGeom prst="ellipse">
            <a:avLst/>
          </a:prstGeom>
          <a:noFill/>
          <a:ln w="63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" name="任意多边形 1"/>
          <p:cNvSpPr/>
          <p:nvPr/>
        </p:nvSpPr>
        <p:spPr bwMode="auto">
          <a:xfrm rot="21180896">
            <a:off x="2061556" y="2049532"/>
            <a:ext cx="3158837" cy="749264"/>
          </a:xfrm>
          <a:custGeom>
            <a:avLst/>
            <a:gdLst>
              <a:gd name="connsiteX0" fmla="*/ 0 w 3158837"/>
              <a:gd name="connsiteY0" fmla="*/ 749264 h 749264"/>
              <a:gd name="connsiteX1" fmla="*/ 99753 w 3158837"/>
              <a:gd name="connsiteY1" fmla="*/ 716013 h 749264"/>
              <a:gd name="connsiteX2" fmla="*/ 299259 w 3158837"/>
              <a:gd name="connsiteY2" fmla="*/ 632886 h 749264"/>
              <a:gd name="connsiteX3" fmla="*/ 532015 w 3158837"/>
              <a:gd name="connsiteY3" fmla="*/ 583010 h 749264"/>
              <a:gd name="connsiteX4" fmla="*/ 598517 w 3158837"/>
              <a:gd name="connsiteY4" fmla="*/ 549759 h 749264"/>
              <a:gd name="connsiteX5" fmla="*/ 764771 w 3158837"/>
              <a:gd name="connsiteY5" fmla="*/ 499883 h 749264"/>
              <a:gd name="connsiteX6" fmla="*/ 831273 w 3158837"/>
              <a:gd name="connsiteY6" fmla="*/ 466632 h 749264"/>
              <a:gd name="connsiteX7" fmla="*/ 897775 w 3158837"/>
              <a:gd name="connsiteY7" fmla="*/ 450006 h 749264"/>
              <a:gd name="connsiteX8" fmla="*/ 1014153 w 3158837"/>
              <a:gd name="connsiteY8" fmla="*/ 416755 h 749264"/>
              <a:gd name="connsiteX9" fmla="*/ 1197033 w 3158837"/>
              <a:gd name="connsiteY9" fmla="*/ 350253 h 749264"/>
              <a:gd name="connsiteX10" fmla="*/ 1330037 w 3158837"/>
              <a:gd name="connsiteY10" fmla="*/ 317003 h 749264"/>
              <a:gd name="connsiteX11" fmla="*/ 1579419 w 3158837"/>
              <a:gd name="connsiteY11" fmla="*/ 300377 h 749264"/>
              <a:gd name="connsiteX12" fmla="*/ 1745673 w 3158837"/>
              <a:gd name="connsiteY12" fmla="*/ 283752 h 749264"/>
              <a:gd name="connsiteX13" fmla="*/ 2194560 w 3158837"/>
              <a:gd name="connsiteY13" fmla="*/ 300377 h 749264"/>
              <a:gd name="connsiteX14" fmla="*/ 2144684 w 3158837"/>
              <a:gd name="connsiteY14" fmla="*/ 317003 h 749264"/>
              <a:gd name="connsiteX15" fmla="*/ 2028306 w 3158837"/>
              <a:gd name="connsiteY15" fmla="*/ 333628 h 749264"/>
              <a:gd name="connsiteX16" fmla="*/ 1928553 w 3158837"/>
              <a:gd name="connsiteY16" fmla="*/ 350253 h 749264"/>
              <a:gd name="connsiteX17" fmla="*/ 1945179 w 3158837"/>
              <a:gd name="connsiteY17" fmla="*/ 300377 h 749264"/>
              <a:gd name="connsiteX18" fmla="*/ 2011680 w 3158837"/>
              <a:gd name="connsiteY18" fmla="*/ 267126 h 749264"/>
              <a:gd name="connsiteX19" fmla="*/ 2078182 w 3158837"/>
              <a:gd name="connsiteY19" fmla="*/ 250501 h 749264"/>
              <a:gd name="connsiteX20" fmla="*/ 2194560 w 3158837"/>
              <a:gd name="connsiteY20" fmla="*/ 217250 h 749264"/>
              <a:gd name="connsiteX21" fmla="*/ 2244437 w 3158837"/>
              <a:gd name="connsiteY21" fmla="*/ 183999 h 749264"/>
              <a:gd name="connsiteX22" fmla="*/ 2460568 w 3158837"/>
              <a:gd name="connsiteY22" fmla="*/ 134123 h 749264"/>
              <a:gd name="connsiteX23" fmla="*/ 2560320 w 3158837"/>
              <a:gd name="connsiteY23" fmla="*/ 100872 h 749264"/>
              <a:gd name="connsiteX24" fmla="*/ 2726575 w 3158837"/>
              <a:gd name="connsiteY24" fmla="*/ 50995 h 749264"/>
              <a:gd name="connsiteX25" fmla="*/ 2842953 w 3158837"/>
              <a:gd name="connsiteY25" fmla="*/ 17744 h 749264"/>
              <a:gd name="connsiteX26" fmla="*/ 3158837 w 3158837"/>
              <a:gd name="connsiteY26" fmla="*/ 1119 h 74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158837" h="749264">
                <a:moveTo>
                  <a:pt x="0" y="749264"/>
                </a:moveTo>
                <a:cubicBezTo>
                  <a:pt x="33251" y="738180"/>
                  <a:pt x="67210" y="729030"/>
                  <a:pt x="99753" y="716013"/>
                </a:cubicBezTo>
                <a:cubicBezTo>
                  <a:pt x="274602" y="646074"/>
                  <a:pt x="16963" y="721104"/>
                  <a:pt x="299259" y="632886"/>
                </a:cubicBezTo>
                <a:cubicBezTo>
                  <a:pt x="393951" y="603295"/>
                  <a:pt x="439569" y="598417"/>
                  <a:pt x="532015" y="583010"/>
                </a:cubicBezTo>
                <a:cubicBezTo>
                  <a:pt x="554182" y="571926"/>
                  <a:pt x="575506" y="558964"/>
                  <a:pt x="598517" y="549759"/>
                </a:cubicBezTo>
                <a:cubicBezTo>
                  <a:pt x="665982" y="522773"/>
                  <a:pt x="699447" y="516214"/>
                  <a:pt x="764771" y="499883"/>
                </a:cubicBezTo>
                <a:cubicBezTo>
                  <a:pt x="786938" y="488799"/>
                  <a:pt x="808067" y="475334"/>
                  <a:pt x="831273" y="466632"/>
                </a:cubicBezTo>
                <a:cubicBezTo>
                  <a:pt x="852668" y="458609"/>
                  <a:pt x="875805" y="456283"/>
                  <a:pt x="897775" y="450006"/>
                </a:cubicBezTo>
                <a:cubicBezTo>
                  <a:pt x="1064733" y="402303"/>
                  <a:pt x="806255" y="468731"/>
                  <a:pt x="1014153" y="416755"/>
                </a:cubicBezTo>
                <a:cubicBezTo>
                  <a:pt x="1118708" y="347051"/>
                  <a:pt x="1006552" y="413745"/>
                  <a:pt x="1197033" y="350253"/>
                </a:cubicBezTo>
                <a:cubicBezTo>
                  <a:pt x="1247057" y="333579"/>
                  <a:pt x="1272714" y="322735"/>
                  <a:pt x="1330037" y="317003"/>
                </a:cubicBezTo>
                <a:cubicBezTo>
                  <a:pt x="1412935" y="308713"/>
                  <a:pt x="1496372" y="307021"/>
                  <a:pt x="1579419" y="300377"/>
                </a:cubicBezTo>
                <a:cubicBezTo>
                  <a:pt x="1634936" y="295936"/>
                  <a:pt x="1690255" y="289294"/>
                  <a:pt x="1745673" y="283752"/>
                </a:cubicBezTo>
                <a:cubicBezTo>
                  <a:pt x="1895302" y="289294"/>
                  <a:pt x="2045346" y="287942"/>
                  <a:pt x="2194560" y="300377"/>
                </a:cubicBezTo>
                <a:cubicBezTo>
                  <a:pt x="2212024" y="301832"/>
                  <a:pt x="2161868" y="313566"/>
                  <a:pt x="2144684" y="317003"/>
                </a:cubicBezTo>
                <a:cubicBezTo>
                  <a:pt x="2106258" y="324688"/>
                  <a:pt x="2067037" y="327670"/>
                  <a:pt x="2028306" y="333628"/>
                </a:cubicBezTo>
                <a:cubicBezTo>
                  <a:pt x="1994988" y="338754"/>
                  <a:pt x="1961804" y="344711"/>
                  <a:pt x="1928553" y="350253"/>
                </a:cubicBezTo>
                <a:cubicBezTo>
                  <a:pt x="1934095" y="333628"/>
                  <a:pt x="1932787" y="312769"/>
                  <a:pt x="1945179" y="300377"/>
                </a:cubicBezTo>
                <a:cubicBezTo>
                  <a:pt x="1962704" y="282852"/>
                  <a:pt x="1988474" y="275828"/>
                  <a:pt x="2011680" y="267126"/>
                </a:cubicBezTo>
                <a:cubicBezTo>
                  <a:pt x="2033075" y="259103"/>
                  <a:pt x="2056212" y="256778"/>
                  <a:pt x="2078182" y="250501"/>
                </a:cubicBezTo>
                <a:cubicBezTo>
                  <a:pt x="2245150" y="202796"/>
                  <a:pt x="1986656" y="269225"/>
                  <a:pt x="2194560" y="217250"/>
                </a:cubicBezTo>
                <a:cubicBezTo>
                  <a:pt x="2211186" y="206166"/>
                  <a:pt x="2225659" y="190828"/>
                  <a:pt x="2244437" y="183999"/>
                </a:cubicBezTo>
                <a:cubicBezTo>
                  <a:pt x="2369870" y="138387"/>
                  <a:pt x="2354261" y="163115"/>
                  <a:pt x="2460568" y="134123"/>
                </a:cubicBezTo>
                <a:cubicBezTo>
                  <a:pt x="2494382" y="124901"/>
                  <a:pt x="2526317" y="109373"/>
                  <a:pt x="2560320" y="100872"/>
                </a:cubicBezTo>
                <a:cubicBezTo>
                  <a:pt x="2660827" y="75744"/>
                  <a:pt x="2605142" y="91472"/>
                  <a:pt x="2726575" y="50995"/>
                </a:cubicBezTo>
                <a:cubicBezTo>
                  <a:pt x="2766101" y="37820"/>
                  <a:pt x="2801208" y="24701"/>
                  <a:pt x="2842953" y="17744"/>
                </a:cubicBezTo>
                <a:cubicBezTo>
                  <a:pt x="2988069" y="-6442"/>
                  <a:pt x="2997283" y="1119"/>
                  <a:pt x="3158837" y="1119"/>
                </a:cubicBezTo>
              </a:path>
            </a:pathLst>
          </a:cu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02163" y="1268760"/>
            <a:ext cx="2178149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要使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74LS138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译码器正常工作，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个使能端必须同时有效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7" grpId="0" animBg="1"/>
      <p:bldP spid="2" grpId="0" animBg="1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>
          <a:xfrm>
            <a:off x="467544" y="214313"/>
            <a:ext cx="7308850" cy="838423"/>
          </a:xfrm>
        </p:spPr>
        <p:txBody>
          <a:bodyPr/>
          <a:lstStyle/>
          <a:p>
            <a:r>
              <a:rPr lang="en-US" altLang="zh-CN" dirty="0"/>
              <a:t>74LS138</a:t>
            </a:r>
            <a:r>
              <a:rPr lang="zh-CN" altLang="en-US" dirty="0"/>
              <a:t>译码器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84784"/>
            <a:ext cx="3883720" cy="32019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u="sng" dirty="0"/>
              <a:t>译码器主要功能：</a:t>
            </a:r>
            <a:endParaRPr lang="en-US" altLang="zh-CN" u="sng" dirty="0"/>
          </a:p>
          <a:p>
            <a:pPr marL="344488" indent="-269875"/>
            <a:r>
              <a:rPr lang="zh-CN" altLang="en-US" sz="2400" dirty="0"/>
              <a:t>根据输入的不同编码组合，确保其控制的各电路（芯片）在任一时刻只有一路（</a:t>
            </a:r>
            <a:r>
              <a:rPr lang="en-US" altLang="zh-CN" sz="2400" dirty="0"/>
              <a:t>1</a:t>
            </a:r>
            <a:r>
              <a:rPr lang="zh-CN" altLang="en-US" sz="2400" dirty="0"/>
              <a:t>个芯片）处于工作状态。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6893298" y="3585617"/>
            <a:ext cx="1273175" cy="7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6893298" y="4393655"/>
            <a:ext cx="1417637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607298" y="3593555"/>
            <a:ext cx="319087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kumimoji="1" lang="zh-CN" altLang="en-US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607298" y="4049167"/>
            <a:ext cx="31908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kumimoji="1" lang="zh-CN" altLang="en-US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4607298" y="4490492"/>
            <a:ext cx="319087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0</a:t>
            </a:r>
            <a:endParaRPr kumimoji="1" lang="zh-CN" altLang="en-US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60" name="组合 59"/>
          <p:cNvGrpSpPr>
            <a:grpSpLocks/>
          </p:cNvGrpSpPr>
          <p:nvPr/>
        </p:nvGrpSpPr>
        <p:grpSpPr bwMode="auto">
          <a:xfrm>
            <a:off x="4600948" y="1899692"/>
            <a:ext cx="3000375" cy="3168650"/>
            <a:chOff x="717343" y="3495675"/>
            <a:chExt cx="3001481" cy="3169444"/>
          </a:xfrm>
        </p:grpSpPr>
        <p:sp>
          <p:nvSpPr>
            <p:cNvPr id="36884" name="Rectangle 5"/>
            <p:cNvSpPr>
              <a:spLocks noChangeArrowheads="1"/>
            </p:cNvSpPr>
            <p:nvPr/>
          </p:nvSpPr>
          <p:spPr bwMode="auto">
            <a:xfrm>
              <a:off x="1376545" y="3495675"/>
              <a:ext cx="1633119" cy="3169444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885" name="Line 6"/>
            <p:cNvSpPr>
              <a:spLocks noChangeShapeType="1"/>
            </p:cNvSpPr>
            <p:nvPr/>
          </p:nvSpPr>
          <p:spPr bwMode="auto">
            <a:xfrm>
              <a:off x="3009665" y="3765415"/>
              <a:ext cx="7091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6" name="Line 7"/>
            <p:cNvSpPr>
              <a:spLocks noChangeShapeType="1"/>
            </p:cNvSpPr>
            <p:nvPr/>
          </p:nvSpPr>
          <p:spPr bwMode="auto">
            <a:xfrm>
              <a:off x="3009664" y="4102590"/>
              <a:ext cx="340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7" name="Line 8"/>
            <p:cNvSpPr>
              <a:spLocks noChangeShapeType="1"/>
            </p:cNvSpPr>
            <p:nvPr/>
          </p:nvSpPr>
          <p:spPr bwMode="auto">
            <a:xfrm>
              <a:off x="3009664" y="4439765"/>
              <a:ext cx="340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8" name="Line 9"/>
            <p:cNvSpPr>
              <a:spLocks noChangeShapeType="1"/>
            </p:cNvSpPr>
            <p:nvPr/>
          </p:nvSpPr>
          <p:spPr bwMode="auto">
            <a:xfrm>
              <a:off x="3009664" y="4776940"/>
              <a:ext cx="340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89" name="Line 11"/>
            <p:cNvSpPr>
              <a:spLocks noChangeShapeType="1"/>
            </p:cNvSpPr>
            <p:nvPr/>
          </p:nvSpPr>
          <p:spPr bwMode="auto">
            <a:xfrm>
              <a:off x="3009664" y="5586159"/>
              <a:ext cx="340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0" name="Line 13"/>
            <p:cNvSpPr>
              <a:spLocks noChangeShapeType="1"/>
            </p:cNvSpPr>
            <p:nvPr/>
          </p:nvSpPr>
          <p:spPr bwMode="auto">
            <a:xfrm>
              <a:off x="3009664" y="6395379"/>
              <a:ext cx="340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1" name="Text Box 14"/>
            <p:cNvSpPr txBox="1">
              <a:spLocks noChangeArrowheads="1"/>
            </p:cNvSpPr>
            <p:nvPr/>
          </p:nvSpPr>
          <p:spPr bwMode="auto">
            <a:xfrm>
              <a:off x="1376545" y="3630545"/>
              <a:ext cx="748513" cy="459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892" name="Text Box 15"/>
            <p:cNvSpPr txBox="1">
              <a:spLocks noChangeArrowheads="1"/>
            </p:cNvSpPr>
            <p:nvPr/>
          </p:nvSpPr>
          <p:spPr bwMode="auto">
            <a:xfrm>
              <a:off x="1376545" y="4102590"/>
              <a:ext cx="748513" cy="459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2A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893" name="Line 16"/>
            <p:cNvSpPr>
              <a:spLocks noChangeShapeType="1"/>
            </p:cNvSpPr>
            <p:nvPr/>
          </p:nvSpPr>
          <p:spPr bwMode="auto">
            <a:xfrm>
              <a:off x="1501289" y="4246244"/>
              <a:ext cx="41168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4" name="Text Box 17"/>
            <p:cNvSpPr txBox="1">
              <a:spLocks noChangeArrowheads="1"/>
            </p:cNvSpPr>
            <p:nvPr/>
          </p:nvSpPr>
          <p:spPr bwMode="auto">
            <a:xfrm>
              <a:off x="1376545" y="4507200"/>
              <a:ext cx="748513" cy="459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  <a:r>
                <a:rPr kumimoji="1" lang="en-US" altLang="zh-CN">
                  <a:solidFill>
                    <a:schemeClr val="bg1"/>
                  </a:solidFill>
                  <a:latin typeface="Times New Roman" pitchFamily="18" charset="0"/>
                </a:rPr>
                <a:t>2B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895" name="Line 18"/>
            <p:cNvSpPr>
              <a:spLocks noChangeShapeType="1"/>
            </p:cNvSpPr>
            <p:nvPr/>
          </p:nvSpPr>
          <p:spPr bwMode="auto">
            <a:xfrm>
              <a:off x="1501289" y="4681342"/>
              <a:ext cx="41168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896" name="Text Box 19"/>
            <p:cNvSpPr txBox="1">
              <a:spLocks noChangeArrowheads="1"/>
            </p:cNvSpPr>
            <p:nvPr/>
          </p:nvSpPr>
          <p:spPr bwMode="auto">
            <a:xfrm>
              <a:off x="1406315" y="5114114"/>
              <a:ext cx="748513" cy="459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897" name="Text Box 20"/>
            <p:cNvSpPr txBox="1">
              <a:spLocks noChangeArrowheads="1"/>
            </p:cNvSpPr>
            <p:nvPr/>
          </p:nvSpPr>
          <p:spPr bwMode="auto">
            <a:xfrm>
              <a:off x="1406315" y="5544012"/>
              <a:ext cx="748513" cy="459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898" name="Text Box 21"/>
            <p:cNvSpPr txBox="1">
              <a:spLocks noChangeArrowheads="1"/>
            </p:cNvSpPr>
            <p:nvPr/>
          </p:nvSpPr>
          <p:spPr bwMode="auto">
            <a:xfrm>
              <a:off x="1406315" y="6028701"/>
              <a:ext cx="748513" cy="459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899" name="Text Box 22"/>
            <p:cNvSpPr txBox="1">
              <a:spLocks noChangeArrowheads="1"/>
            </p:cNvSpPr>
            <p:nvPr/>
          </p:nvSpPr>
          <p:spPr bwMode="auto">
            <a:xfrm>
              <a:off x="2533338" y="3495675"/>
              <a:ext cx="612420" cy="459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1600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36900" name="Text Box 23"/>
            <p:cNvSpPr txBox="1">
              <a:spLocks noChangeArrowheads="1"/>
            </p:cNvSpPr>
            <p:nvPr/>
          </p:nvSpPr>
          <p:spPr bwMode="auto">
            <a:xfrm>
              <a:off x="2533338" y="6125639"/>
              <a:ext cx="612420" cy="459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16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  <a:endParaRPr kumimoji="1" lang="en-US" altLang="zh-CN" sz="3200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36901" name="Text Box 24"/>
            <p:cNvSpPr txBox="1">
              <a:spLocks noChangeArrowheads="1"/>
            </p:cNvSpPr>
            <p:nvPr/>
          </p:nvSpPr>
          <p:spPr bwMode="auto">
            <a:xfrm>
              <a:off x="2533338" y="4372330"/>
              <a:ext cx="612420" cy="29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>
                  <a:solidFill>
                    <a:schemeClr val="bg1"/>
                  </a:solidFill>
                  <a:latin typeface="Times New Roman" pitchFamily="18" charset="0"/>
                </a:rPr>
                <a:t>   •</a:t>
              </a:r>
            </a:p>
          </p:txBody>
        </p:sp>
        <p:sp>
          <p:nvSpPr>
            <p:cNvPr id="36902" name="Text Box 25"/>
            <p:cNvSpPr txBox="1">
              <a:spLocks noChangeArrowheads="1"/>
            </p:cNvSpPr>
            <p:nvPr/>
          </p:nvSpPr>
          <p:spPr bwMode="auto">
            <a:xfrm>
              <a:off x="2533338" y="5451289"/>
              <a:ext cx="612420" cy="29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>
                  <a:solidFill>
                    <a:schemeClr val="bg1"/>
                  </a:solidFill>
                  <a:latin typeface="Times New Roman" pitchFamily="18" charset="0"/>
                </a:rPr>
                <a:t>   •</a:t>
              </a:r>
            </a:p>
          </p:txBody>
        </p:sp>
        <p:sp>
          <p:nvSpPr>
            <p:cNvPr id="36903" name="Text Box 26"/>
            <p:cNvSpPr txBox="1">
              <a:spLocks noChangeArrowheads="1"/>
            </p:cNvSpPr>
            <p:nvPr/>
          </p:nvSpPr>
          <p:spPr bwMode="auto">
            <a:xfrm>
              <a:off x="2533338" y="5114114"/>
              <a:ext cx="544373" cy="29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>
                  <a:solidFill>
                    <a:schemeClr val="bg1"/>
                  </a:solidFill>
                  <a:latin typeface="Times New Roman" pitchFamily="18" charset="0"/>
                </a:rPr>
                <a:t>   •</a:t>
              </a:r>
            </a:p>
          </p:txBody>
        </p:sp>
        <p:sp>
          <p:nvSpPr>
            <p:cNvPr id="36904" name="Text Box 27"/>
            <p:cNvSpPr txBox="1">
              <a:spLocks noChangeArrowheads="1"/>
            </p:cNvSpPr>
            <p:nvPr/>
          </p:nvSpPr>
          <p:spPr bwMode="auto">
            <a:xfrm>
              <a:off x="2533338" y="4776940"/>
              <a:ext cx="612420" cy="297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>
                  <a:solidFill>
                    <a:schemeClr val="bg1"/>
                  </a:solidFill>
                  <a:latin typeface="Times New Roman" pitchFamily="18" charset="0"/>
                </a:rPr>
                <a:t>   •</a:t>
              </a:r>
            </a:p>
          </p:txBody>
        </p:sp>
        <p:sp>
          <p:nvSpPr>
            <p:cNvPr id="36905" name="Line 28"/>
            <p:cNvSpPr>
              <a:spLocks noChangeShapeType="1"/>
            </p:cNvSpPr>
            <p:nvPr/>
          </p:nvSpPr>
          <p:spPr bwMode="auto">
            <a:xfrm>
              <a:off x="2563108" y="3563110"/>
              <a:ext cx="34023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6" name="Line 29"/>
            <p:cNvSpPr>
              <a:spLocks noChangeShapeType="1"/>
            </p:cNvSpPr>
            <p:nvPr/>
          </p:nvSpPr>
          <p:spPr bwMode="auto">
            <a:xfrm>
              <a:off x="2575867" y="6193074"/>
              <a:ext cx="340233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7" name="Line 30"/>
            <p:cNvSpPr>
              <a:spLocks noChangeShapeType="1"/>
            </p:cNvSpPr>
            <p:nvPr/>
          </p:nvSpPr>
          <p:spPr bwMode="auto">
            <a:xfrm>
              <a:off x="1036312" y="6260509"/>
              <a:ext cx="340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8" name="Line 31"/>
            <p:cNvSpPr>
              <a:spLocks noChangeShapeType="1"/>
            </p:cNvSpPr>
            <p:nvPr/>
          </p:nvSpPr>
          <p:spPr bwMode="auto">
            <a:xfrm>
              <a:off x="1036312" y="5788464"/>
              <a:ext cx="340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09" name="Line 32"/>
            <p:cNvSpPr>
              <a:spLocks noChangeShapeType="1"/>
            </p:cNvSpPr>
            <p:nvPr/>
          </p:nvSpPr>
          <p:spPr bwMode="auto">
            <a:xfrm>
              <a:off x="1036312" y="5354352"/>
              <a:ext cx="340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0" name="Line 33"/>
            <p:cNvSpPr>
              <a:spLocks noChangeShapeType="1"/>
            </p:cNvSpPr>
            <p:nvPr/>
          </p:nvSpPr>
          <p:spPr bwMode="auto">
            <a:xfrm>
              <a:off x="1036312" y="4751651"/>
              <a:ext cx="340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1" name="Line 34"/>
            <p:cNvSpPr>
              <a:spLocks noChangeShapeType="1"/>
            </p:cNvSpPr>
            <p:nvPr/>
          </p:nvSpPr>
          <p:spPr bwMode="auto">
            <a:xfrm>
              <a:off x="1036312" y="4342827"/>
              <a:ext cx="340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2" name="Line 35"/>
            <p:cNvSpPr>
              <a:spLocks noChangeShapeType="1"/>
            </p:cNvSpPr>
            <p:nvPr/>
          </p:nvSpPr>
          <p:spPr bwMode="auto">
            <a:xfrm>
              <a:off x="1036312" y="3874997"/>
              <a:ext cx="3402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13" name="TextBox 39"/>
            <p:cNvSpPr txBox="1">
              <a:spLocks noChangeArrowheads="1"/>
            </p:cNvSpPr>
            <p:nvPr/>
          </p:nvSpPr>
          <p:spPr bwMode="auto">
            <a:xfrm>
              <a:off x="717343" y="3697980"/>
              <a:ext cx="318969" cy="354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r>
                <a:rPr kumimoji="1" lang="en-US" altLang="zh-CN" sz="2000" b="1">
                  <a:latin typeface="Times New Roman" pitchFamily="18" charset="0"/>
                </a:rPr>
                <a:t>1</a:t>
              </a:r>
              <a:endParaRPr kumimoji="1" lang="zh-CN" altLang="en-US" sz="2000" b="1">
                <a:latin typeface="Times New Roman" pitchFamily="18" charset="0"/>
              </a:endParaRPr>
            </a:p>
          </p:txBody>
        </p:sp>
        <p:sp>
          <p:nvSpPr>
            <p:cNvPr id="36914" name="TextBox 40"/>
            <p:cNvSpPr txBox="1">
              <a:spLocks noChangeArrowheads="1"/>
            </p:cNvSpPr>
            <p:nvPr/>
          </p:nvSpPr>
          <p:spPr bwMode="auto">
            <a:xfrm>
              <a:off x="717343" y="4153166"/>
              <a:ext cx="318969" cy="354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r>
                <a:rPr kumimoji="1" lang="en-US" altLang="zh-CN" sz="2000" b="1">
                  <a:latin typeface="Times New Roman" pitchFamily="18" charset="0"/>
                </a:rPr>
                <a:t>0</a:t>
              </a:r>
              <a:endParaRPr kumimoji="1" lang="zh-CN" altLang="en-US" sz="2000" b="1">
                <a:latin typeface="Times New Roman" pitchFamily="18" charset="0"/>
              </a:endParaRPr>
            </a:p>
          </p:txBody>
        </p:sp>
        <p:sp>
          <p:nvSpPr>
            <p:cNvPr id="36915" name="TextBox 41"/>
            <p:cNvSpPr txBox="1">
              <a:spLocks noChangeArrowheads="1"/>
            </p:cNvSpPr>
            <p:nvPr/>
          </p:nvSpPr>
          <p:spPr bwMode="auto">
            <a:xfrm>
              <a:off x="717343" y="4595708"/>
              <a:ext cx="318969" cy="354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r>
                <a:rPr kumimoji="1" lang="en-US" altLang="zh-CN" sz="2000" b="1">
                  <a:latin typeface="Times New Roman" pitchFamily="18" charset="0"/>
                </a:rPr>
                <a:t>0</a:t>
              </a:r>
              <a:endParaRPr kumimoji="1" lang="zh-CN" altLang="en-US" sz="2000" b="1">
                <a:latin typeface="Times New Roman" pitchFamily="18" charset="0"/>
              </a:endParaRPr>
            </a:p>
          </p:txBody>
        </p:sp>
      </p:grpSp>
      <p:sp>
        <p:nvSpPr>
          <p:cNvPr id="47" name="矩形 46"/>
          <p:cNvSpPr/>
          <p:nvPr/>
        </p:nvSpPr>
        <p:spPr bwMode="auto">
          <a:xfrm>
            <a:off x="8166473" y="3947567"/>
            <a:ext cx="649287" cy="8112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8166473" y="2936330"/>
            <a:ext cx="649287" cy="81121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587035" y="1958430"/>
            <a:ext cx="647700" cy="81121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grpSp>
        <p:nvGrpSpPr>
          <p:cNvPr id="53" name="组合 52"/>
          <p:cNvGrpSpPr>
            <a:grpSpLocks/>
          </p:cNvGrpSpPr>
          <p:nvPr/>
        </p:nvGrpSpPr>
        <p:grpSpPr bwMode="auto">
          <a:xfrm>
            <a:off x="7231435" y="4065042"/>
            <a:ext cx="642938" cy="404813"/>
            <a:chOff x="3497015" y="4824591"/>
            <a:chExt cx="642937" cy="404609"/>
          </a:xfrm>
        </p:grpSpPr>
        <p:sp>
          <p:nvSpPr>
            <p:cNvPr id="36882" name="TextBox 44"/>
            <p:cNvSpPr txBox="1">
              <a:spLocks noChangeArrowheads="1"/>
            </p:cNvSpPr>
            <p:nvPr/>
          </p:nvSpPr>
          <p:spPr bwMode="auto">
            <a:xfrm>
              <a:off x="3497015" y="4824591"/>
              <a:ext cx="642937" cy="404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r>
                <a:rPr kumimoji="1" lang="en-US" altLang="zh-CN" sz="2000" b="1">
                  <a:solidFill>
                    <a:srgbClr val="FF0000"/>
                  </a:solidFill>
                  <a:latin typeface="Times New Roman" pitchFamily="18" charset="0"/>
                </a:rPr>
                <a:t>Y6</a:t>
              </a:r>
              <a:endParaRPr kumimoji="1" lang="zh-CN" altLang="en-US" sz="2000" b="1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cxnSp>
          <p:nvCxnSpPr>
            <p:cNvPr id="36883" name="直接连接符 46"/>
            <p:cNvCxnSpPr>
              <a:cxnSpLocks noChangeShapeType="1"/>
            </p:cNvCxnSpPr>
            <p:nvPr/>
          </p:nvCxnSpPr>
          <p:spPr bwMode="auto">
            <a:xfrm>
              <a:off x="3568452" y="4867994"/>
              <a:ext cx="357187" cy="1606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4" name="组合 53"/>
          <p:cNvGrpSpPr>
            <a:grpSpLocks/>
          </p:cNvGrpSpPr>
          <p:nvPr/>
        </p:nvGrpSpPr>
        <p:grpSpPr bwMode="auto">
          <a:xfrm>
            <a:off x="7164760" y="3228430"/>
            <a:ext cx="642938" cy="404812"/>
            <a:chOff x="3497015" y="4824591"/>
            <a:chExt cx="642937" cy="404609"/>
          </a:xfrm>
        </p:grpSpPr>
        <p:sp>
          <p:nvSpPr>
            <p:cNvPr id="36880" name="TextBox 44"/>
            <p:cNvSpPr txBox="1">
              <a:spLocks noChangeArrowheads="1"/>
            </p:cNvSpPr>
            <p:nvPr/>
          </p:nvSpPr>
          <p:spPr bwMode="auto">
            <a:xfrm>
              <a:off x="3497015" y="4824591"/>
              <a:ext cx="642937" cy="4046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r>
                <a:rPr kumimoji="1" lang="en-US" altLang="zh-CN" sz="2000" b="1" dirty="0">
                  <a:solidFill>
                    <a:srgbClr val="FF0000"/>
                  </a:solidFill>
                  <a:latin typeface="Times New Roman" pitchFamily="18" charset="0"/>
                </a:rPr>
                <a:t>Y4</a:t>
              </a:r>
              <a:endParaRPr kumimoji="1" lang="zh-CN" altLang="en-US" sz="20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cxnSp>
          <p:nvCxnSpPr>
            <p:cNvPr id="36881" name="直接连接符 46"/>
            <p:cNvCxnSpPr>
              <a:cxnSpLocks noChangeShapeType="1"/>
            </p:cNvCxnSpPr>
            <p:nvPr/>
          </p:nvCxnSpPr>
          <p:spPr bwMode="auto">
            <a:xfrm>
              <a:off x="3568452" y="4867994"/>
              <a:ext cx="357187" cy="1606"/>
            </a:xfrm>
            <a:prstGeom prst="line">
              <a:avLst/>
            </a:prstGeom>
            <a:noFill/>
            <a:ln w="1270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TextBox 57"/>
          <p:cNvSpPr txBox="1">
            <a:spLocks noChangeArrowheads="1"/>
          </p:cNvSpPr>
          <p:nvPr/>
        </p:nvSpPr>
        <p:spPr bwMode="auto">
          <a:xfrm>
            <a:off x="4607298" y="4038055"/>
            <a:ext cx="319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2000" b="1">
                <a:solidFill>
                  <a:srgbClr val="FF0000"/>
                </a:solidFill>
                <a:latin typeface="Times New Roman" pitchFamily="18" charset="0"/>
              </a:rPr>
              <a:t>1</a:t>
            </a:r>
            <a:endParaRPr kumimoji="1" lang="zh-CN" altLang="en-US" sz="2000" b="1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8166472" y="2931163"/>
            <a:ext cx="649287" cy="811212"/>
          </a:xfrm>
          <a:prstGeom prst="rect">
            <a:avLst/>
          </a:prstGeom>
          <a:solidFill>
            <a:srgbClr val="F87508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8166473" y="3947568"/>
            <a:ext cx="649287" cy="811212"/>
          </a:xfrm>
          <a:prstGeom prst="rect">
            <a:avLst/>
          </a:prstGeom>
          <a:solidFill>
            <a:srgbClr val="F87508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eaLnBrk="0" hangingPunct="0">
              <a:defRPr/>
            </a:pPr>
            <a:endParaRPr kumimoji="1" lang="zh-CN" altLang="en-US" sz="240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37" grpId="0"/>
      <p:bldP spid="38" grpId="0"/>
      <p:bldP spid="38" grpId="1"/>
      <p:bldP spid="39" grpId="0"/>
      <p:bldP spid="47" grpId="0" animBg="1"/>
      <p:bldP spid="48" grpId="0" animBg="1"/>
      <p:bldP spid="49" grpId="0" animBg="1"/>
      <p:bldP spid="58" grpId="0"/>
      <p:bldP spid="52" grpId="0" animBg="1"/>
      <p:bldP spid="52" grpId="1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xfrm>
            <a:off x="179512" y="214313"/>
            <a:ext cx="6265151" cy="910431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ts val="300"/>
              </a:spcBef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利用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74LS138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专用译码器设计地址范围：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20000H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～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27FFFH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32KB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存储器（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SRAM 6264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1" y="1268760"/>
            <a:ext cx="4176811" cy="1621990"/>
          </a:xfrm>
        </p:spPr>
        <p:txBody>
          <a:bodyPr/>
          <a:lstStyle/>
          <a:p>
            <a:r>
              <a:rPr lang="zh-CN" altLang="en-US" sz="2400" dirty="0"/>
              <a:t>高位地址：</a:t>
            </a:r>
            <a:endParaRPr lang="en-US" altLang="zh-CN" sz="2400" dirty="0"/>
          </a:p>
          <a:p>
            <a:pPr lvl="1"/>
            <a:r>
              <a:rPr lang="zh-CN" altLang="en-US" sz="2000" dirty="0"/>
              <a:t>首：</a:t>
            </a:r>
            <a:r>
              <a:rPr lang="en-US" altLang="zh-CN" sz="2000" dirty="0"/>
              <a:t>0010 0</a:t>
            </a:r>
            <a:r>
              <a:rPr lang="en-US" altLang="zh-CN" sz="2000" dirty="0">
                <a:solidFill>
                  <a:srgbClr val="FF0000"/>
                </a:solidFill>
              </a:rPr>
              <a:t>00</a:t>
            </a:r>
          </a:p>
          <a:p>
            <a:pPr lvl="1"/>
            <a:r>
              <a:rPr lang="zh-CN" altLang="en-US" sz="2000" dirty="0"/>
              <a:t>尾：</a:t>
            </a:r>
            <a:r>
              <a:rPr lang="en-US" altLang="zh-CN" sz="2000" dirty="0"/>
              <a:t>0010 0</a:t>
            </a:r>
            <a:r>
              <a:rPr lang="en-US" altLang="zh-CN" sz="2000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5837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03307699-9F4B-4B85-ABB5-81597A729FF4}" type="slidenum">
              <a:rPr lang="zh-CN" altLang="en-US" smtClean="0"/>
              <a:pPr eaLnBrk="1" hangingPunct="1"/>
              <a:t>46</a:t>
            </a:fld>
            <a:endParaRPr lang="en-US" altLang="zh-CN"/>
          </a:p>
        </p:txBody>
      </p:sp>
      <p:sp>
        <p:nvSpPr>
          <p:cNvPr id="5" name="Text Box 43"/>
          <p:cNvSpPr txBox="1">
            <a:spLocks noChangeArrowheads="1"/>
          </p:cNvSpPr>
          <p:nvPr/>
        </p:nvSpPr>
        <p:spPr bwMode="auto">
          <a:xfrm>
            <a:off x="1043112" y="3029298"/>
            <a:ext cx="72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5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A</a:t>
            </a:r>
            <a:r>
              <a:rPr lang="en-US" altLang="zh-CN" sz="1600" b="1">
                <a:solidFill>
                  <a:schemeClr val="hlink"/>
                </a:solidFill>
              </a:rPr>
              <a:t>19</a:t>
            </a:r>
          </a:p>
        </p:txBody>
      </p:sp>
      <p:sp>
        <p:nvSpPr>
          <p:cNvPr id="8" name="Text Box 46"/>
          <p:cNvSpPr txBox="1">
            <a:spLocks noChangeArrowheads="1"/>
          </p:cNvSpPr>
          <p:nvPr/>
        </p:nvSpPr>
        <p:spPr bwMode="auto">
          <a:xfrm>
            <a:off x="2413124" y="3029298"/>
            <a:ext cx="7905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25000"/>
              </a:spcBef>
            </a:pPr>
            <a:r>
              <a:rPr lang="en-US" altLang="zh-CN" sz="2000" b="1">
                <a:solidFill>
                  <a:schemeClr val="hlink"/>
                </a:solidFill>
              </a:rPr>
              <a:t>A</a:t>
            </a:r>
            <a:r>
              <a:rPr lang="en-US" altLang="zh-CN" sz="1600" b="1">
                <a:solidFill>
                  <a:schemeClr val="hlink"/>
                </a:solidFill>
              </a:rPr>
              <a:t>13</a:t>
            </a:r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 flipH="1">
            <a:off x="1403473" y="2668935"/>
            <a:ext cx="142875" cy="44363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50"/>
          <p:cNvSpPr>
            <a:spLocks noChangeShapeType="1"/>
          </p:cNvSpPr>
          <p:nvPr/>
        </p:nvSpPr>
        <p:spPr bwMode="auto">
          <a:xfrm>
            <a:off x="2630612" y="2668935"/>
            <a:ext cx="214312" cy="44363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5725493" y="2768178"/>
            <a:ext cx="431800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 flipV="1">
            <a:off x="5723905" y="4508078"/>
            <a:ext cx="431800" cy="1587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3"/>
          <p:cNvSpPr>
            <a:spLocks noChangeShapeType="1"/>
          </p:cNvSpPr>
          <p:nvPr/>
        </p:nvSpPr>
        <p:spPr bwMode="auto">
          <a:xfrm flipV="1">
            <a:off x="4644405" y="2564978"/>
            <a:ext cx="646113" cy="1587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4"/>
          <p:cNvSpPr>
            <a:spLocks noChangeShapeType="1"/>
          </p:cNvSpPr>
          <p:nvPr/>
        </p:nvSpPr>
        <p:spPr bwMode="auto">
          <a:xfrm flipV="1">
            <a:off x="4644405" y="2996778"/>
            <a:ext cx="646113" cy="1587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1" name="组合 70"/>
          <p:cNvGrpSpPr>
            <a:grpSpLocks/>
          </p:cNvGrpSpPr>
          <p:nvPr/>
        </p:nvGrpSpPr>
        <p:grpSpPr bwMode="auto">
          <a:xfrm>
            <a:off x="3709368" y="2349078"/>
            <a:ext cx="1079500" cy="369887"/>
            <a:chOff x="3852937" y="2420764"/>
            <a:chExt cx="1079872" cy="369332"/>
          </a:xfrm>
        </p:grpSpPr>
        <p:sp>
          <p:nvSpPr>
            <p:cNvPr id="58437" name="Text Box 25"/>
            <p:cNvSpPr txBox="1">
              <a:spLocks noChangeArrowheads="1"/>
            </p:cNvSpPr>
            <p:nvPr/>
          </p:nvSpPr>
          <p:spPr bwMode="auto">
            <a:xfrm>
              <a:off x="3852937" y="2420764"/>
              <a:ext cx="10798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MEMR</a:t>
              </a:r>
              <a:endParaRPr kumimoji="1" lang="en-US" altLang="zh-CN" sz="1400" b="1"/>
            </a:p>
          </p:txBody>
        </p:sp>
        <p:sp>
          <p:nvSpPr>
            <p:cNvPr id="58438" name="Line 27"/>
            <p:cNvSpPr>
              <a:spLocks noChangeShapeType="1"/>
            </p:cNvSpPr>
            <p:nvPr/>
          </p:nvSpPr>
          <p:spPr bwMode="auto">
            <a:xfrm>
              <a:off x="3895725" y="2449339"/>
              <a:ext cx="790575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>
            <a:grpSpLocks/>
          </p:cNvGrpSpPr>
          <p:nvPr/>
        </p:nvGrpSpPr>
        <p:grpSpPr bwMode="auto">
          <a:xfrm>
            <a:off x="3636343" y="2815803"/>
            <a:ext cx="1079500" cy="369887"/>
            <a:chOff x="3779912" y="2887489"/>
            <a:chExt cx="1079872" cy="369332"/>
          </a:xfrm>
        </p:grpSpPr>
        <p:sp>
          <p:nvSpPr>
            <p:cNvPr id="58435" name="Text Box 26"/>
            <p:cNvSpPr txBox="1">
              <a:spLocks noChangeArrowheads="1"/>
            </p:cNvSpPr>
            <p:nvPr/>
          </p:nvSpPr>
          <p:spPr bwMode="auto">
            <a:xfrm>
              <a:off x="3779912" y="2887489"/>
              <a:ext cx="10798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b="1">
                  <a:latin typeface="Times New Roman" pitchFamily="18" charset="0"/>
                </a:rPr>
                <a:t>MEMW</a:t>
              </a:r>
              <a:endParaRPr kumimoji="1" lang="en-US" altLang="zh-CN" sz="1400" b="1"/>
            </a:p>
          </p:txBody>
        </p:sp>
        <p:sp>
          <p:nvSpPr>
            <p:cNvPr id="58436" name="Line 28"/>
            <p:cNvSpPr>
              <a:spLocks noChangeShapeType="1"/>
            </p:cNvSpPr>
            <p:nvPr/>
          </p:nvSpPr>
          <p:spPr bwMode="auto">
            <a:xfrm flipV="1">
              <a:off x="3900482" y="2913221"/>
              <a:ext cx="792088" cy="0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" name="Line 29"/>
          <p:cNvSpPr>
            <a:spLocks noChangeShapeType="1"/>
          </p:cNvSpPr>
          <p:nvPr/>
        </p:nvSpPr>
        <p:spPr bwMode="auto">
          <a:xfrm>
            <a:off x="5723905" y="3680990"/>
            <a:ext cx="431800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30"/>
          <p:cNvSpPr txBox="1">
            <a:spLocks noChangeArrowheads="1"/>
          </p:cNvSpPr>
          <p:nvPr/>
        </p:nvSpPr>
        <p:spPr bwMode="auto">
          <a:xfrm>
            <a:off x="4212605" y="3296815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sz="1600" b="1">
                <a:latin typeface="Times New Roman" pitchFamily="18" charset="0"/>
              </a:rPr>
              <a:t>19</a:t>
            </a:r>
            <a:endParaRPr kumimoji="1" lang="en-US" altLang="zh-CN" sz="1600" b="1"/>
          </a:p>
        </p:txBody>
      </p:sp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4211018" y="3549228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sz="1600" b="1">
                <a:latin typeface="Times New Roman" pitchFamily="18" charset="0"/>
              </a:rPr>
              <a:t>18</a:t>
            </a:r>
            <a:endParaRPr kumimoji="1" lang="en-US" altLang="zh-CN" sz="1600" b="1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>
            <a:off x="5292105" y="5625678"/>
            <a:ext cx="863600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Line 33"/>
          <p:cNvSpPr>
            <a:spLocks noChangeShapeType="1"/>
          </p:cNvSpPr>
          <p:nvPr/>
        </p:nvSpPr>
        <p:spPr bwMode="auto">
          <a:xfrm>
            <a:off x="5292105" y="5986040"/>
            <a:ext cx="863600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5292105" y="5228803"/>
            <a:ext cx="863600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Text Box 37"/>
          <p:cNvSpPr txBox="1">
            <a:spLocks noChangeArrowheads="1"/>
          </p:cNvSpPr>
          <p:nvPr/>
        </p:nvSpPr>
        <p:spPr bwMode="auto">
          <a:xfrm>
            <a:off x="4717430" y="5362153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A</a:t>
            </a:r>
            <a:r>
              <a:rPr kumimoji="1" lang="en-US" altLang="zh-CN" sz="1600" b="1" dirty="0">
                <a:latin typeface="Times New Roman" pitchFamily="18" charset="0"/>
              </a:rPr>
              <a:t>14</a:t>
            </a:r>
            <a:endParaRPr kumimoji="1" lang="en-US" altLang="zh-CN" sz="1600" b="1" dirty="0"/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4717430" y="5757440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sz="1600" b="1">
                <a:latin typeface="Times New Roman" pitchFamily="18" charset="0"/>
              </a:rPr>
              <a:t>13</a:t>
            </a:r>
            <a:endParaRPr kumimoji="1" lang="en-US" altLang="zh-CN" sz="1600" b="1"/>
          </a:p>
        </p:txBody>
      </p:sp>
      <p:sp>
        <p:nvSpPr>
          <p:cNvPr id="46" name="Line 51"/>
          <p:cNvSpPr>
            <a:spLocks noChangeShapeType="1"/>
          </p:cNvSpPr>
          <p:nvPr/>
        </p:nvSpPr>
        <p:spPr bwMode="auto">
          <a:xfrm>
            <a:off x="7668593" y="2852315"/>
            <a:ext cx="504825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" name="Line 52"/>
          <p:cNvSpPr>
            <a:spLocks noChangeShapeType="1"/>
          </p:cNvSpPr>
          <p:nvPr/>
        </p:nvSpPr>
        <p:spPr bwMode="auto">
          <a:xfrm flipV="1">
            <a:off x="7668593" y="4941465"/>
            <a:ext cx="504825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" name="Text Box 54"/>
          <p:cNvSpPr txBox="1">
            <a:spLocks noChangeArrowheads="1"/>
          </p:cNvSpPr>
          <p:nvPr/>
        </p:nvSpPr>
        <p:spPr bwMode="auto">
          <a:xfrm>
            <a:off x="8100393" y="2628478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zh-CN" altLang="en-US" b="1" dirty="0"/>
              <a:t>芯片</a:t>
            </a:r>
            <a:r>
              <a:rPr lang="en-US" altLang="zh-CN" b="1" dirty="0"/>
              <a:t>1</a:t>
            </a:r>
          </a:p>
        </p:txBody>
      </p:sp>
      <p:sp>
        <p:nvSpPr>
          <p:cNvPr id="49" name="Text Box 55"/>
          <p:cNvSpPr txBox="1">
            <a:spLocks noChangeArrowheads="1"/>
          </p:cNvSpPr>
          <p:nvPr/>
        </p:nvSpPr>
        <p:spPr bwMode="auto">
          <a:xfrm>
            <a:off x="8100393" y="3276178"/>
            <a:ext cx="792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zh-CN" altLang="en-US" b="1"/>
              <a:t>芯片</a:t>
            </a:r>
            <a:r>
              <a:rPr lang="en-US" altLang="zh-CN" b="1"/>
              <a:t>2</a:t>
            </a:r>
          </a:p>
        </p:txBody>
      </p:sp>
      <p:sp>
        <p:nvSpPr>
          <p:cNvPr id="50" name="Text Box 38"/>
          <p:cNvSpPr txBox="1">
            <a:spLocks noChangeArrowheads="1"/>
          </p:cNvSpPr>
          <p:nvPr/>
        </p:nvSpPr>
        <p:spPr bwMode="auto">
          <a:xfrm>
            <a:off x="4715843" y="5001790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sz="1600" b="1">
                <a:latin typeface="Times New Roman" pitchFamily="18" charset="0"/>
              </a:rPr>
              <a:t>15</a:t>
            </a:r>
            <a:endParaRPr kumimoji="1" lang="en-US" altLang="zh-CN" sz="1600" b="1"/>
          </a:p>
        </p:txBody>
      </p:sp>
      <p:grpSp>
        <p:nvGrpSpPr>
          <p:cNvPr id="74" name="组合 73"/>
          <p:cNvGrpSpPr>
            <a:grpSpLocks/>
          </p:cNvGrpSpPr>
          <p:nvPr/>
        </p:nvGrpSpPr>
        <p:grpSpPr bwMode="auto">
          <a:xfrm>
            <a:off x="5261943" y="3357140"/>
            <a:ext cx="534987" cy="720725"/>
            <a:chOff x="5406181" y="3428355"/>
            <a:chExt cx="533971" cy="720725"/>
          </a:xfrm>
        </p:grpSpPr>
        <p:sp>
          <p:nvSpPr>
            <p:cNvPr id="58433" name="Rectangle 20"/>
            <p:cNvSpPr>
              <a:spLocks noChangeArrowheads="1"/>
            </p:cNvSpPr>
            <p:nvPr/>
          </p:nvSpPr>
          <p:spPr bwMode="auto">
            <a:xfrm>
              <a:off x="5406181" y="3428355"/>
              <a:ext cx="457200" cy="720725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434" name="Text Box 22"/>
            <p:cNvSpPr txBox="1">
              <a:spLocks noChangeArrowheads="1"/>
            </p:cNvSpPr>
            <p:nvPr/>
          </p:nvSpPr>
          <p:spPr bwMode="auto">
            <a:xfrm>
              <a:off x="5436096" y="3572371"/>
              <a:ext cx="50405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b="1">
                  <a:solidFill>
                    <a:schemeClr val="bg1"/>
                  </a:solidFill>
                  <a:latin typeface="Times New Roman" pitchFamily="18" charset="0"/>
                </a:rPr>
                <a:t>≥</a:t>
              </a: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zh-CN" altLang="zh-CN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3" name="组合 72"/>
          <p:cNvGrpSpPr>
            <a:grpSpLocks/>
          </p:cNvGrpSpPr>
          <p:nvPr/>
        </p:nvGrpSpPr>
        <p:grpSpPr bwMode="auto">
          <a:xfrm>
            <a:off x="5263530" y="2420515"/>
            <a:ext cx="533400" cy="720725"/>
            <a:chOff x="5407025" y="2492202"/>
            <a:chExt cx="533400" cy="720725"/>
          </a:xfrm>
        </p:grpSpPr>
        <p:sp>
          <p:nvSpPr>
            <p:cNvPr id="58430" name="Rectangle 20"/>
            <p:cNvSpPr>
              <a:spLocks noChangeArrowheads="1"/>
            </p:cNvSpPr>
            <p:nvPr/>
          </p:nvSpPr>
          <p:spPr bwMode="auto">
            <a:xfrm>
              <a:off x="5407025" y="2492202"/>
              <a:ext cx="457200" cy="720725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431" name="Text Box 22"/>
            <p:cNvSpPr txBox="1">
              <a:spLocks noChangeArrowheads="1"/>
            </p:cNvSpPr>
            <p:nvPr/>
          </p:nvSpPr>
          <p:spPr bwMode="auto">
            <a:xfrm>
              <a:off x="5435600" y="2579514"/>
              <a:ext cx="4333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chemeClr val="bg1"/>
                  </a:solidFill>
                  <a:latin typeface="Times New Roman" pitchFamily="18" charset="0"/>
                </a:rPr>
                <a:t>&amp;</a:t>
              </a:r>
              <a:endParaRPr kumimoji="1" lang="zh-CN" altLang="zh-CN" sz="2000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8432" name="Oval 21"/>
            <p:cNvSpPr>
              <a:spLocks noChangeArrowheads="1"/>
            </p:cNvSpPr>
            <p:nvPr/>
          </p:nvSpPr>
          <p:spPr bwMode="auto">
            <a:xfrm>
              <a:off x="5864225" y="2801764"/>
              <a:ext cx="76200" cy="76200"/>
            </a:xfrm>
            <a:prstGeom prst="ellipse">
              <a:avLst/>
            </a:prstGeom>
            <a:solidFill>
              <a:srgbClr val="339966"/>
            </a:solidFill>
            <a:ln w="12700" cap="sq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5" name="组合 74"/>
          <p:cNvGrpSpPr>
            <a:grpSpLocks/>
          </p:cNvGrpSpPr>
          <p:nvPr/>
        </p:nvGrpSpPr>
        <p:grpSpPr bwMode="auto">
          <a:xfrm>
            <a:off x="5292105" y="4293765"/>
            <a:ext cx="531813" cy="503238"/>
            <a:chOff x="5436096" y="4365103"/>
            <a:chExt cx="531694" cy="504057"/>
          </a:xfrm>
        </p:grpSpPr>
        <p:sp>
          <p:nvSpPr>
            <p:cNvPr id="58427" name="Rectangle 20"/>
            <p:cNvSpPr>
              <a:spLocks noChangeArrowheads="1"/>
            </p:cNvSpPr>
            <p:nvPr/>
          </p:nvSpPr>
          <p:spPr bwMode="auto">
            <a:xfrm>
              <a:off x="5436096" y="4365103"/>
              <a:ext cx="457200" cy="504057"/>
            </a:xfrm>
            <a:prstGeom prst="rect">
              <a:avLst/>
            </a:prstGeom>
            <a:solidFill>
              <a:srgbClr val="339966"/>
            </a:solidFill>
            <a:ln w="12700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428" name="Text Box 22"/>
            <p:cNvSpPr txBox="1">
              <a:spLocks noChangeArrowheads="1"/>
            </p:cNvSpPr>
            <p:nvPr/>
          </p:nvSpPr>
          <p:spPr bwMode="auto">
            <a:xfrm>
              <a:off x="5502850" y="4437112"/>
              <a:ext cx="3301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zh-CN" altLang="zh-CN" b="1">
                <a:solidFill>
                  <a:schemeClr val="bg1"/>
                </a:solidFill>
                <a:latin typeface="Times New Roman" pitchFamily="18" charset="0"/>
              </a:endParaRPr>
            </a:p>
          </p:txBody>
        </p:sp>
        <p:sp>
          <p:nvSpPr>
            <p:cNvPr id="58429" name="Oval 21"/>
            <p:cNvSpPr>
              <a:spLocks noChangeArrowheads="1"/>
            </p:cNvSpPr>
            <p:nvPr/>
          </p:nvSpPr>
          <p:spPr bwMode="auto">
            <a:xfrm>
              <a:off x="5891590" y="4540097"/>
              <a:ext cx="76200" cy="76200"/>
            </a:xfrm>
            <a:prstGeom prst="ellipse">
              <a:avLst/>
            </a:prstGeom>
            <a:solidFill>
              <a:srgbClr val="339966"/>
            </a:solidFill>
            <a:ln w="12700" cap="sq">
              <a:solidFill>
                <a:srgbClr val="339966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58" name="Line 7"/>
          <p:cNvSpPr>
            <a:spLocks noChangeShapeType="1"/>
          </p:cNvSpPr>
          <p:nvPr/>
        </p:nvSpPr>
        <p:spPr bwMode="auto">
          <a:xfrm flipV="1">
            <a:off x="4753943" y="3525415"/>
            <a:ext cx="503237" cy="1588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 flipV="1">
            <a:off x="4766643" y="3763540"/>
            <a:ext cx="503237" cy="1588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 flipV="1">
            <a:off x="4766643" y="3979440"/>
            <a:ext cx="503237" cy="1588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0" name="组合 69"/>
          <p:cNvGrpSpPr>
            <a:grpSpLocks/>
          </p:cNvGrpSpPr>
          <p:nvPr/>
        </p:nvGrpSpPr>
        <p:grpSpPr bwMode="auto">
          <a:xfrm>
            <a:off x="6157293" y="2133178"/>
            <a:ext cx="1692275" cy="4248150"/>
            <a:chOff x="6300788" y="2204864"/>
            <a:chExt cx="1692055" cy="4248720"/>
          </a:xfrm>
        </p:grpSpPr>
        <p:sp>
          <p:nvSpPr>
            <p:cNvPr id="58413" name="Rectangle 4"/>
            <p:cNvSpPr>
              <a:spLocks noChangeArrowheads="1"/>
            </p:cNvSpPr>
            <p:nvPr/>
          </p:nvSpPr>
          <p:spPr bwMode="auto">
            <a:xfrm>
              <a:off x="6300788" y="2636912"/>
              <a:ext cx="1511300" cy="3816672"/>
            </a:xfrm>
            <a:prstGeom prst="rect">
              <a:avLst/>
            </a:prstGeom>
            <a:solidFill>
              <a:srgbClr val="339966"/>
            </a:solidFill>
            <a:ln w="22225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8414" name="Text Box 8"/>
            <p:cNvSpPr txBox="1">
              <a:spLocks noChangeArrowheads="1"/>
            </p:cNvSpPr>
            <p:nvPr/>
          </p:nvSpPr>
          <p:spPr bwMode="auto">
            <a:xfrm>
              <a:off x="6372225" y="2743027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  <a:r>
                <a:rPr kumimoji="1"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58415" name="Text Box 9"/>
            <p:cNvSpPr txBox="1">
              <a:spLocks noChangeArrowheads="1"/>
            </p:cNvSpPr>
            <p:nvPr/>
          </p:nvSpPr>
          <p:spPr bwMode="auto">
            <a:xfrm>
              <a:off x="6372225" y="3536181"/>
              <a:ext cx="7905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  <a:r>
                <a:rPr kumimoji="1"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2A</a:t>
              </a:r>
              <a:endParaRPr kumimoji="1" lang="en-US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58416" name="Text Box 10"/>
            <p:cNvSpPr txBox="1">
              <a:spLocks noChangeArrowheads="1"/>
            </p:cNvSpPr>
            <p:nvPr/>
          </p:nvSpPr>
          <p:spPr bwMode="auto">
            <a:xfrm>
              <a:off x="6372225" y="4400277"/>
              <a:ext cx="79057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chemeClr val="bg1"/>
                  </a:solidFill>
                  <a:latin typeface="Times New Roman" pitchFamily="18" charset="0"/>
                </a:rPr>
                <a:t>G</a:t>
              </a:r>
              <a:r>
                <a:rPr kumimoji="1"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2B</a:t>
              </a:r>
              <a:endParaRPr kumimoji="1" lang="en-US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58417" name="Text Box 11"/>
            <p:cNvSpPr txBox="1">
              <a:spLocks noChangeArrowheads="1"/>
            </p:cNvSpPr>
            <p:nvPr/>
          </p:nvSpPr>
          <p:spPr bwMode="auto">
            <a:xfrm>
              <a:off x="6415088" y="5048349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C</a:t>
              </a:r>
              <a:endParaRPr kumimoji="1" lang="en-US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58418" name="Text Box 12"/>
            <p:cNvSpPr txBox="1">
              <a:spLocks noChangeArrowheads="1"/>
            </p:cNvSpPr>
            <p:nvPr/>
          </p:nvSpPr>
          <p:spPr bwMode="auto">
            <a:xfrm>
              <a:off x="6415088" y="5480075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B</a:t>
              </a:r>
              <a:endParaRPr kumimoji="1" lang="en-US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58419" name="Text Box 13"/>
            <p:cNvSpPr txBox="1">
              <a:spLocks noChangeArrowheads="1"/>
            </p:cNvSpPr>
            <p:nvPr/>
          </p:nvSpPr>
          <p:spPr bwMode="auto">
            <a:xfrm>
              <a:off x="6415088" y="5840437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A</a:t>
              </a:r>
              <a:endParaRPr kumimoji="1" lang="en-US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58420" name="Text Box 14"/>
            <p:cNvSpPr txBox="1">
              <a:spLocks noChangeArrowheads="1"/>
            </p:cNvSpPr>
            <p:nvPr/>
          </p:nvSpPr>
          <p:spPr bwMode="auto">
            <a:xfrm>
              <a:off x="7308304" y="4040237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2</a:t>
              </a:r>
              <a:endParaRPr kumimoji="1" lang="en-US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58421" name="Text Box 15"/>
            <p:cNvSpPr txBox="1">
              <a:spLocks noChangeArrowheads="1"/>
            </p:cNvSpPr>
            <p:nvPr/>
          </p:nvSpPr>
          <p:spPr bwMode="auto">
            <a:xfrm>
              <a:off x="7308850" y="4832325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3</a:t>
              </a:r>
              <a:endParaRPr kumimoji="1" lang="en-US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58422" name="Line 16"/>
            <p:cNvSpPr>
              <a:spLocks noChangeShapeType="1"/>
            </p:cNvSpPr>
            <p:nvPr/>
          </p:nvSpPr>
          <p:spPr bwMode="auto">
            <a:xfrm>
              <a:off x="6488113" y="3586981"/>
              <a:ext cx="360362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3" name="Line 17"/>
            <p:cNvSpPr>
              <a:spLocks noChangeShapeType="1"/>
            </p:cNvSpPr>
            <p:nvPr/>
          </p:nvSpPr>
          <p:spPr bwMode="auto">
            <a:xfrm>
              <a:off x="6488113" y="4451077"/>
              <a:ext cx="360362" cy="0"/>
            </a:xfrm>
            <a:prstGeom prst="line">
              <a:avLst/>
            </a:prstGeom>
            <a:noFill/>
            <a:ln w="22225" cap="sq">
              <a:solidFill>
                <a:schemeClr val="bg1"/>
              </a:solidFill>
              <a:round/>
              <a:headEnd type="none" w="sm" len="sm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4" name="Text Box 41"/>
            <p:cNvSpPr txBox="1">
              <a:spLocks noChangeArrowheads="1"/>
            </p:cNvSpPr>
            <p:nvPr/>
          </p:nvSpPr>
          <p:spPr bwMode="auto">
            <a:xfrm>
              <a:off x="6372200" y="2204864"/>
              <a:ext cx="122396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latin typeface="Times New Roman" pitchFamily="18" charset="0"/>
                </a:rPr>
                <a:t>74LS138</a:t>
              </a:r>
              <a:endParaRPr kumimoji="1" lang="en-US" altLang="zh-CN" sz="1600" b="1"/>
            </a:p>
          </p:txBody>
        </p:sp>
        <p:sp>
          <p:nvSpPr>
            <p:cNvPr id="58425" name="Text Box 14"/>
            <p:cNvSpPr txBox="1">
              <a:spLocks noChangeArrowheads="1"/>
            </p:cNvSpPr>
            <p:nvPr/>
          </p:nvSpPr>
          <p:spPr bwMode="auto">
            <a:xfrm>
              <a:off x="7308304" y="2708920"/>
              <a:ext cx="64807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0</a:t>
              </a:r>
              <a:endParaRPr kumimoji="1" lang="en-US" altLang="zh-CN" sz="1600" b="1">
                <a:solidFill>
                  <a:schemeClr val="bg1"/>
                </a:solidFill>
              </a:endParaRPr>
            </a:p>
          </p:txBody>
        </p:sp>
        <p:sp>
          <p:nvSpPr>
            <p:cNvPr id="58426" name="Text Box 14"/>
            <p:cNvSpPr txBox="1">
              <a:spLocks noChangeArrowheads="1"/>
            </p:cNvSpPr>
            <p:nvPr/>
          </p:nvSpPr>
          <p:spPr bwMode="auto">
            <a:xfrm>
              <a:off x="7345143" y="3392165"/>
              <a:ext cx="6477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chemeClr val="bg1"/>
                  </a:solidFill>
                  <a:latin typeface="Times New Roman" pitchFamily="18" charset="0"/>
                </a:rPr>
                <a:t>Y</a:t>
              </a:r>
              <a:r>
                <a:rPr kumimoji="1" lang="en-US" altLang="zh-CN" sz="1600" b="1">
                  <a:solidFill>
                    <a:schemeClr val="bg1"/>
                  </a:solidFill>
                  <a:latin typeface="Times New Roman" pitchFamily="18" charset="0"/>
                </a:rPr>
                <a:t>1</a:t>
              </a:r>
              <a:endParaRPr kumimoji="1" lang="en-US" altLang="zh-CN" sz="1600" b="1">
                <a:solidFill>
                  <a:schemeClr val="bg1"/>
                </a:solidFill>
              </a:endParaRPr>
            </a:p>
          </p:txBody>
        </p:sp>
      </p:grpSp>
      <p:sp>
        <p:nvSpPr>
          <p:cNvPr id="63" name="Line 51"/>
          <p:cNvSpPr>
            <a:spLocks noChangeShapeType="1"/>
          </p:cNvSpPr>
          <p:nvPr/>
        </p:nvSpPr>
        <p:spPr bwMode="auto">
          <a:xfrm>
            <a:off x="7668593" y="3501603"/>
            <a:ext cx="504825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51"/>
          <p:cNvSpPr>
            <a:spLocks noChangeShapeType="1"/>
          </p:cNvSpPr>
          <p:nvPr/>
        </p:nvSpPr>
        <p:spPr bwMode="auto">
          <a:xfrm>
            <a:off x="7668593" y="4220740"/>
            <a:ext cx="504825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Text Box 55"/>
          <p:cNvSpPr txBox="1">
            <a:spLocks noChangeArrowheads="1"/>
          </p:cNvSpPr>
          <p:nvPr/>
        </p:nvSpPr>
        <p:spPr bwMode="auto">
          <a:xfrm>
            <a:off x="8100393" y="3995315"/>
            <a:ext cx="792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zh-CN" altLang="en-US" b="1"/>
              <a:t>芯片</a:t>
            </a:r>
            <a:r>
              <a:rPr lang="en-US" altLang="zh-CN" b="1"/>
              <a:t>3</a:t>
            </a:r>
          </a:p>
        </p:txBody>
      </p:sp>
      <p:sp>
        <p:nvSpPr>
          <p:cNvPr id="66" name="Text Box 55"/>
          <p:cNvSpPr txBox="1">
            <a:spLocks noChangeArrowheads="1"/>
          </p:cNvSpPr>
          <p:nvPr/>
        </p:nvSpPr>
        <p:spPr bwMode="auto">
          <a:xfrm>
            <a:off x="8100393" y="4716040"/>
            <a:ext cx="792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25000"/>
              </a:spcBef>
            </a:pPr>
            <a:r>
              <a:rPr lang="zh-CN" altLang="en-US" b="1"/>
              <a:t>芯片</a:t>
            </a:r>
            <a:r>
              <a:rPr lang="en-US" altLang="zh-CN" b="1"/>
              <a:t>4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4212605" y="3801640"/>
            <a:ext cx="6492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sz="1600" b="1">
                <a:latin typeface="Times New Roman" pitchFamily="18" charset="0"/>
              </a:rPr>
              <a:t>16</a:t>
            </a:r>
            <a:endParaRPr kumimoji="1" lang="en-US" altLang="zh-CN" sz="1600" b="1"/>
          </a:p>
        </p:txBody>
      </p:sp>
      <p:sp>
        <p:nvSpPr>
          <p:cNvPr id="68" name="Text Box 31"/>
          <p:cNvSpPr txBox="1">
            <a:spLocks noChangeArrowheads="1"/>
          </p:cNvSpPr>
          <p:nvPr/>
        </p:nvSpPr>
        <p:spPr bwMode="auto">
          <a:xfrm>
            <a:off x="4284043" y="4365203"/>
            <a:ext cx="649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sz="1600" b="1">
                <a:latin typeface="Times New Roman" pitchFamily="18" charset="0"/>
              </a:rPr>
              <a:t>17</a:t>
            </a:r>
            <a:endParaRPr kumimoji="1" lang="en-US" altLang="zh-CN" sz="1600" b="1"/>
          </a:p>
        </p:txBody>
      </p:sp>
      <p:sp>
        <p:nvSpPr>
          <p:cNvPr id="69" name="Line 7"/>
          <p:cNvSpPr>
            <a:spLocks noChangeShapeType="1"/>
          </p:cNvSpPr>
          <p:nvPr/>
        </p:nvSpPr>
        <p:spPr bwMode="auto">
          <a:xfrm flipV="1">
            <a:off x="4860305" y="4581103"/>
            <a:ext cx="431800" cy="1587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任意多边形 75"/>
          <p:cNvSpPr>
            <a:spLocks/>
          </p:cNvSpPr>
          <p:nvPr/>
        </p:nvSpPr>
        <p:spPr bwMode="auto">
          <a:xfrm>
            <a:off x="4788868" y="1269578"/>
            <a:ext cx="2230437" cy="1108075"/>
          </a:xfrm>
          <a:custGeom>
            <a:avLst/>
            <a:gdLst>
              <a:gd name="T0" fmla="*/ 0 w 3418449"/>
              <a:gd name="T1" fmla="*/ 92809 h 2532957"/>
              <a:gd name="T2" fmla="*/ 50981 w 3418449"/>
              <a:gd name="T3" fmla="*/ 78891 h 2532957"/>
              <a:gd name="T4" fmla="*/ 63727 w 3418449"/>
              <a:gd name="T5" fmla="*/ 76830 h 2532957"/>
              <a:gd name="T6" fmla="*/ 68825 w 3418449"/>
              <a:gd name="T7" fmla="*/ 75283 h 2532957"/>
              <a:gd name="T8" fmla="*/ 94315 w 3418449"/>
              <a:gd name="T9" fmla="*/ 70129 h 2532957"/>
              <a:gd name="T10" fmla="*/ 122355 w 3418449"/>
              <a:gd name="T11" fmla="*/ 66005 h 2532957"/>
              <a:gd name="T12" fmla="*/ 209023 w 3418449"/>
              <a:gd name="T13" fmla="*/ 52088 h 2532957"/>
              <a:gd name="T14" fmla="*/ 239611 w 3418449"/>
              <a:gd name="T15" fmla="*/ 48480 h 2532957"/>
              <a:gd name="T16" fmla="*/ 262552 w 3418449"/>
              <a:gd name="T17" fmla="*/ 45388 h 2532957"/>
              <a:gd name="T18" fmla="*/ 265102 w 3418449"/>
              <a:gd name="T19" fmla="*/ 41779 h 2532957"/>
              <a:gd name="T20" fmla="*/ 280396 w 3418449"/>
              <a:gd name="T21" fmla="*/ 40748 h 2532957"/>
              <a:gd name="T22" fmla="*/ 313534 w 3418449"/>
              <a:gd name="T23" fmla="*/ 38171 h 2532957"/>
              <a:gd name="T24" fmla="*/ 328828 w 3418449"/>
              <a:gd name="T25" fmla="*/ 36625 h 2532957"/>
              <a:gd name="T26" fmla="*/ 339024 w 3418449"/>
              <a:gd name="T27" fmla="*/ 36110 h 2532957"/>
              <a:gd name="T28" fmla="*/ 369613 w 3418449"/>
              <a:gd name="T29" fmla="*/ 34563 h 2532957"/>
              <a:gd name="T30" fmla="*/ 392555 w 3418449"/>
              <a:gd name="T31" fmla="*/ 33532 h 2532957"/>
              <a:gd name="T32" fmla="*/ 395103 w 3418449"/>
              <a:gd name="T33" fmla="*/ 35079 h 2532957"/>
              <a:gd name="T34" fmla="*/ 382358 w 3418449"/>
              <a:gd name="T35" fmla="*/ 39718 h 2532957"/>
              <a:gd name="T36" fmla="*/ 372162 w 3418449"/>
              <a:gd name="T37" fmla="*/ 42810 h 2532957"/>
              <a:gd name="T38" fmla="*/ 367064 w 3418449"/>
              <a:gd name="T39" fmla="*/ 44357 h 2532957"/>
              <a:gd name="T40" fmla="*/ 359417 w 3418449"/>
              <a:gd name="T41" fmla="*/ 45388 h 2532957"/>
              <a:gd name="T42" fmla="*/ 336476 w 3418449"/>
              <a:gd name="T43" fmla="*/ 44357 h 2532957"/>
              <a:gd name="T44" fmla="*/ 339024 w 3418449"/>
              <a:gd name="T45" fmla="*/ 37656 h 2532957"/>
              <a:gd name="T46" fmla="*/ 346672 w 3418449"/>
              <a:gd name="T47" fmla="*/ 36110 h 2532957"/>
              <a:gd name="T48" fmla="*/ 354318 w 3418449"/>
              <a:gd name="T49" fmla="*/ 33532 h 2532957"/>
              <a:gd name="T50" fmla="*/ 364515 w 3418449"/>
              <a:gd name="T51" fmla="*/ 31471 h 2532957"/>
              <a:gd name="T52" fmla="*/ 387457 w 3418449"/>
              <a:gd name="T53" fmla="*/ 27347 h 2532957"/>
              <a:gd name="T54" fmla="*/ 410398 w 3418449"/>
              <a:gd name="T55" fmla="*/ 24254 h 2532957"/>
              <a:gd name="T56" fmla="*/ 433340 w 3418449"/>
              <a:gd name="T57" fmla="*/ 20131 h 2532957"/>
              <a:gd name="T58" fmla="*/ 469026 w 3418449"/>
              <a:gd name="T59" fmla="*/ 16523 h 2532957"/>
              <a:gd name="T60" fmla="*/ 514909 w 3418449"/>
              <a:gd name="T61" fmla="*/ 11368 h 2532957"/>
              <a:gd name="T62" fmla="*/ 537851 w 3418449"/>
              <a:gd name="T63" fmla="*/ 8791 h 2532957"/>
              <a:gd name="T64" fmla="*/ 555695 w 3418449"/>
              <a:gd name="T65" fmla="*/ 6214 h 2532957"/>
              <a:gd name="T66" fmla="*/ 578636 w 3418449"/>
              <a:gd name="T67" fmla="*/ 4152 h 2532957"/>
              <a:gd name="T68" fmla="*/ 596479 w 3418449"/>
              <a:gd name="T69" fmla="*/ 2606 h 2532957"/>
              <a:gd name="T70" fmla="*/ 616872 w 3418449"/>
              <a:gd name="T71" fmla="*/ 28 h 2532957"/>
              <a:gd name="T72" fmla="*/ 619420 w 3418449"/>
              <a:gd name="T73" fmla="*/ 28 h 253295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3418449" h="2532957">
                <a:moveTo>
                  <a:pt x="0" y="2532957"/>
                </a:moveTo>
                <a:cubicBezTo>
                  <a:pt x="78686" y="2401815"/>
                  <a:pt x="171364" y="2241123"/>
                  <a:pt x="281354" y="2153130"/>
                </a:cubicBezTo>
                <a:cubicBezTo>
                  <a:pt x="304800" y="2134373"/>
                  <a:pt x="330461" y="2118090"/>
                  <a:pt x="351692" y="2096859"/>
                </a:cubicBezTo>
                <a:cubicBezTo>
                  <a:pt x="363647" y="2084904"/>
                  <a:pt x="368360" y="2067080"/>
                  <a:pt x="379828" y="2054656"/>
                </a:cubicBezTo>
                <a:cubicBezTo>
                  <a:pt x="424809" y="2005927"/>
                  <a:pt x="470154" y="1957137"/>
                  <a:pt x="520505" y="1913979"/>
                </a:cubicBezTo>
                <a:cubicBezTo>
                  <a:pt x="568931" y="1872471"/>
                  <a:pt x="627841" y="1844104"/>
                  <a:pt x="675249" y="1801437"/>
                </a:cubicBezTo>
                <a:cubicBezTo>
                  <a:pt x="828890" y="1663160"/>
                  <a:pt x="969714" y="1528849"/>
                  <a:pt x="1153551" y="1421610"/>
                </a:cubicBezTo>
                <a:cubicBezTo>
                  <a:pt x="1209822" y="1388785"/>
                  <a:pt x="1267669" y="1358526"/>
                  <a:pt x="1322363" y="1323136"/>
                </a:cubicBezTo>
                <a:cubicBezTo>
                  <a:pt x="1499257" y="1208675"/>
                  <a:pt x="1302863" y="1311785"/>
                  <a:pt x="1448972" y="1238730"/>
                </a:cubicBezTo>
                <a:cubicBezTo>
                  <a:pt x="1453661" y="1205905"/>
                  <a:pt x="1442683" y="1166429"/>
                  <a:pt x="1463040" y="1140256"/>
                </a:cubicBezTo>
                <a:cubicBezTo>
                  <a:pt x="1481248" y="1116846"/>
                  <a:pt x="1520447" y="1124392"/>
                  <a:pt x="1547446" y="1112120"/>
                </a:cubicBezTo>
                <a:cubicBezTo>
                  <a:pt x="1724535" y="1031625"/>
                  <a:pt x="1487185" y="1102567"/>
                  <a:pt x="1730326" y="1041782"/>
                </a:cubicBezTo>
                <a:cubicBezTo>
                  <a:pt x="1758461" y="1027714"/>
                  <a:pt x="1785526" y="1011262"/>
                  <a:pt x="1814732" y="999579"/>
                </a:cubicBezTo>
                <a:cubicBezTo>
                  <a:pt x="1832683" y="992398"/>
                  <a:pt x="1852484" y="991067"/>
                  <a:pt x="1871003" y="985511"/>
                </a:cubicBezTo>
                <a:cubicBezTo>
                  <a:pt x="2010333" y="943712"/>
                  <a:pt x="1899356" y="966718"/>
                  <a:pt x="2039816" y="943308"/>
                </a:cubicBezTo>
                <a:cubicBezTo>
                  <a:pt x="2071456" y="932761"/>
                  <a:pt x="2139760" y="907554"/>
                  <a:pt x="2166425" y="915173"/>
                </a:cubicBezTo>
                <a:cubicBezTo>
                  <a:pt x="2180683" y="919247"/>
                  <a:pt x="2175803" y="943308"/>
                  <a:pt x="2180492" y="957376"/>
                </a:cubicBezTo>
                <a:cubicBezTo>
                  <a:pt x="2157047" y="1051159"/>
                  <a:pt x="2181758" y="985531"/>
                  <a:pt x="2110154" y="1083985"/>
                </a:cubicBezTo>
                <a:cubicBezTo>
                  <a:pt x="2090265" y="1111332"/>
                  <a:pt x="2072640" y="1140256"/>
                  <a:pt x="2053883" y="1168391"/>
                </a:cubicBezTo>
                <a:cubicBezTo>
                  <a:pt x="2044505" y="1182459"/>
                  <a:pt x="2039816" y="1201215"/>
                  <a:pt x="2025748" y="1210594"/>
                </a:cubicBezTo>
                <a:lnTo>
                  <a:pt x="1983545" y="1238730"/>
                </a:lnTo>
                <a:cubicBezTo>
                  <a:pt x="1941342" y="1229351"/>
                  <a:pt x="1877281" y="1248740"/>
                  <a:pt x="1856936" y="1210594"/>
                </a:cubicBezTo>
                <a:cubicBezTo>
                  <a:pt x="1828164" y="1156647"/>
                  <a:pt x="1856175" y="1087029"/>
                  <a:pt x="1871003" y="1027714"/>
                </a:cubicBezTo>
                <a:cubicBezTo>
                  <a:pt x="1875828" y="1008413"/>
                  <a:pt x="1901269" y="1001427"/>
                  <a:pt x="1913206" y="985511"/>
                </a:cubicBezTo>
                <a:cubicBezTo>
                  <a:pt x="1929612" y="963637"/>
                  <a:pt x="1938622" y="936756"/>
                  <a:pt x="1955409" y="915173"/>
                </a:cubicBezTo>
                <a:cubicBezTo>
                  <a:pt x="1971695" y="894234"/>
                  <a:pt x="1992188" y="876894"/>
                  <a:pt x="2011680" y="858902"/>
                </a:cubicBezTo>
                <a:cubicBezTo>
                  <a:pt x="2053171" y="820602"/>
                  <a:pt x="2093718" y="781027"/>
                  <a:pt x="2138289" y="746360"/>
                </a:cubicBezTo>
                <a:cubicBezTo>
                  <a:pt x="2178327" y="715220"/>
                  <a:pt x="2224861" y="693094"/>
                  <a:pt x="2264899" y="661954"/>
                </a:cubicBezTo>
                <a:cubicBezTo>
                  <a:pt x="2309470" y="627288"/>
                  <a:pt x="2344212" y="580258"/>
                  <a:pt x="2391508" y="549413"/>
                </a:cubicBezTo>
                <a:cubicBezTo>
                  <a:pt x="2452987" y="509318"/>
                  <a:pt x="2523637" y="485374"/>
                  <a:pt x="2588456" y="450939"/>
                </a:cubicBezTo>
                <a:cubicBezTo>
                  <a:pt x="2673727" y="405639"/>
                  <a:pt x="2757268" y="357154"/>
                  <a:pt x="2841674" y="310262"/>
                </a:cubicBezTo>
                <a:cubicBezTo>
                  <a:pt x="2883877" y="286816"/>
                  <a:pt x="2929660" y="268891"/>
                  <a:pt x="2968283" y="239924"/>
                </a:cubicBezTo>
                <a:cubicBezTo>
                  <a:pt x="2981032" y="230362"/>
                  <a:pt x="3046182" y="179872"/>
                  <a:pt x="3066757" y="169585"/>
                </a:cubicBezTo>
                <a:cubicBezTo>
                  <a:pt x="3108065" y="148931"/>
                  <a:pt x="3152058" y="133968"/>
                  <a:pt x="3193366" y="113314"/>
                </a:cubicBezTo>
                <a:cubicBezTo>
                  <a:pt x="3290515" y="64739"/>
                  <a:pt x="3174729" y="100389"/>
                  <a:pt x="3291840" y="71111"/>
                </a:cubicBezTo>
                <a:cubicBezTo>
                  <a:pt x="3340215" y="34830"/>
                  <a:pt x="3349208" y="22842"/>
                  <a:pt x="3404382" y="773"/>
                </a:cubicBezTo>
                <a:cubicBezTo>
                  <a:pt x="3408736" y="-968"/>
                  <a:pt x="3413760" y="773"/>
                  <a:pt x="3418449" y="773"/>
                </a:cubicBezTo>
              </a:path>
            </a:pathLst>
          </a:custGeom>
          <a:noFill/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TextBox 76"/>
          <p:cNvSpPr txBox="1">
            <a:spLocks noChangeArrowheads="1"/>
          </p:cNvSpPr>
          <p:nvPr/>
        </p:nvSpPr>
        <p:spPr bwMode="auto">
          <a:xfrm>
            <a:off x="7020893" y="404390"/>
            <a:ext cx="1560512" cy="1173163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应确保读</a:t>
            </a:r>
            <a:r>
              <a:rPr lang="en-US" altLang="zh-CN" b="1" dirty="0">
                <a:latin typeface="华文中宋" pitchFamily="2" charset="-122"/>
                <a:ea typeface="华文中宋" pitchFamily="2" charset="-122"/>
              </a:rPr>
              <a:t>/</a:t>
            </a:r>
            <a:r>
              <a:rPr lang="zh-CN" altLang="en-US" b="1" dirty="0">
                <a:latin typeface="华文中宋" pitchFamily="2" charset="-122"/>
                <a:ea typeface="华文中宋" pitchFamily="2" charset="-122"/>
              </a:rPr>
              <a:t>写信号作为译码电路输入信号</a:t>
            </a:r>
          </a:p>
        </p:txBody>
      </p:sp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3491880" y="1772815"/>
            <a:ext cx="1296988" cy="1754188"/>
          </a:xfrm>
          <a:prstGeom prst="ellipse">
            <a:avLst/>
          </a:prstGeom>
          <a:noFill/>
          <a:ln w="22225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" name="圆角矩形 78"/>
          <p:cNvSpPr/>
          <p:nvPr/>
        </p:nvSpPr>
        <p:spPr bwMode="auto">
          <a:xfrm>
            <a:off x="4550209" y="5001790"/>
            <a:ext cx="936104" cy="1379538"/>
          </a:xfrm>
          <a:prstGeom prst="roundRect">
            <a:avLst/>
          </a:prstGeom>
          <a:noFill/>
          <a:ln w="15875" cap="sq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7533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0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750"/>
                            </p:stCondLst>
                            <p:childTnLst>
                              <p:par>
                                <p:cTn id="1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7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750"/>
                            </p:stCondLst>
                            <p:childTnLst>
                              <p:par>
                                <p:cTn id="160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1" dur="2000" fill="hold"/>
                                        <p:tgtEl>
                                          <p:spTgt spid="7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6" dur="1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 animBg="1"/>
      <p:bldP spid="15" grpId="0" animBg="1"/>
      <p:bldP spid="29" grpId="0" animBg="1"/>
      <p:bldP spid="30" grpId="0" animBg="1"/>
      <p:bldP spid="35" grpId="0" animBg="1"/>
      <p:bldP spid="36" grpId="0"/>
      <p:bldP spid="37" grpId="0"/>
      <p:bldP spid="38" grpId="0" animBg="1"/>
      <p:bldP spid="39" grpId="0" animBg="1"/>
      <p:bldP spid="40" grpId="0" animBg="1"/>
      <p:bldP spid="43" grpId="0"/>
      <p:bldP spid="44" grpId="0"/>
      <p:bldP spid="46" grpId="0" animBg="1"/>
      <p:bldP spid="47" grpId="0" animBg="1"/>
      <p:bldP spid="48" grpId="0"/>
      <p:bldP spid="49" grpId="0"/>
      <p:bldP spid="50" grpId="0"/>
      <p:bldP spid="58" grpId="0" animBg="1"/>
      <p:bldP spid="59" grpId="0" animBg="1"/>
      <p:bldP spid="60" grpId="0" animBg="1"/>
      <p:bldP spid="63" grpId="0" animBg="1"/>
      <p:bldP spid="64" grpId="0" animBg="1"/>
      <p:bldP spid="65" grpId="0"/>
      <p:bldP spid="66" grpId="0"/>
      <p:bldP spid="67" grpId="0"/>
      <p:bldP spid="68" grpId="0"/>
      <p:bldP spid="69" grpId="0" animBg="1"/>
      <p:bldP spid="76" grpId="0" animBg="1"/>
      <p:bldP spid="77" grpId="0" animBg="1"/>
      <p:bldP spid="77" grpId="1" animBg="1"/>
      <p:bldP spid="6" grpId="0" animBg="1"/>
      <p:bldP spid="7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5544616" cy="766415"/>
          </a:xfrm>
        </p:spPr>
        <p:txBody>
          <a:bodyPr/>
          <a:lstStyle/>
          <a:p>
            <a:r>
              <a:rPr lang="zh-CN" altLang="en-US" dirty="0"/>
              <a:t>译码电路小结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7993062" cy="2952328"/>
          </a:xfrm>
        </p:spPr>
        <p:txBody>
          <a:bodyPr/>
          <a:lstStyle/>
          <a:p>
            <a:r>
              <a:rPr lang="zh-CN" altLang="en-US" dirty="0"/>
              <a:t>当仅需要将一片存储器芯片连接到系统中时，只需要简单的译码电路。</a:t>
            </a:r>
            <a:endParaRPr lang="en-US" altLang="zh-CN" dirty="0"/>
          </a:p>
          <a:p>
            <a:pPr lvl="1"/>
            <a:r>
              <a:rPr lang="zh-CN" altLang="en-US" dirty="0"/>
              <a:t>根据设定地址确定电路设计，由基本逻辑门实现</a:t>
            </a:r>
            <a:endParaRPr lang="en-US" altLang="zh-CN" dirty="0"/>
          </a:p>
          <a:p>
            <a:pPr lvl="1"/>
            <a:r>
              <a:rPr lang="zh-CN" altLang="en-US" dirty="0"/>
              <a:t>此时高位地址为一个确定值</a:t>
            </a:r>
            <a:endParaRPr lang="en-US" altLang="zh-CN" dirty="0"/>
          </a:p>
          <a:p>
            <a:pPr>
              <a:spcBef>
                <a:spcPts val="1200"/>
              </a:spcBef>
            </a:pPr>
            <a:r>
              <a:rPr lang="zh-CN" altLang="en-US" dirty="0"/>
              <a:t>当系统中的存储器由多片存储器芯片构成时：</a:t>
            </a:r>
            <a:endParaRPr lang="en-US" altLang="zh-CN" dirty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C5D45671-FE4A-46AC-856F-CA29C69EF91B}" type="slidenum">
              <a:rPr lang="zh-CN" altLang="en-US" smtClean="0"/>
              <a:pPr eaLnBrk="1" hangingPunct="1"/>
              <a:t>47</a:t>
            </a:fld>
            <a:endParaRPr lang="en-US" altLang="zh-CN"/>
          </a:p>
        </p:txBody>
      </p:sp>
      <p:sp>
        <p:nvSpPr>
          <p:cNvPr id="2" name="TextBox 1"/>
          <p:cNvSpPr txBox="1"/>
          <p:nvPr/>
        </p:nvSpPr>
        <p:spPr>
          <a:xfrm>
            <a:off x="1547664" y="4365104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400" dirty="0">
                <a:latin typeface="华文琥珀" panose="02010800040101010101" pitchFamily="2" charset="-122"/>
                <a:ea typeface="华文琥珀" panose="02010800040101010101" pitchFamily="2" charset="-122"/>
              </a:rPr>
              <a:t>此时高位地址为一个</a:t>
            </a:r>
            <a:r>
              <a:rPr lang="zh-CN" altLang="en-US" sz="2400" dirty="0">
                <a:solidFill>
                  <a:srgbClr val="C0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地址范围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3688" y="5013176"/>
            <a:ext cx="554461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为简化设计，可借助</a:t>
            </a:r>
            <a:r>
              <a:rPr lang="zh-CN" altLang="en-US" sz="26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行楷" pitchFamily="2" charset="-122"/>
                <a:ea typeface="华文行楷" pitchFamily="2" charset="-122"/>
              </a:rPr>
              <a:t>专用译码器</a:t>
            </a:r>
            <a:endParaRPr lang="en-US" altLang="zh-CN" sz="26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15398"/>
            <a:ext cx="1961115" cy="1325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685168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C7837B33-1796-4458-8214-253F6D97D319}" type="slidenum">
              <a:rPr lang="zh-CN" altLang="en-US" smtClean="0"/>
              <a:pPr eaLnBrk="1" hangingPunct="1"/>
              <a:t>48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7772400" cy="93607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+mn-lt"/>
              </a:rPr>
              <a:t>2.</a:t>
            </a:r>
            <a:r>
              <a:rPr lang="en-US" altLang="zh-CN" sz="4000" dirty="0">
                <a:latin typeface="+mn-lt"/>
              </a:rPr>
              <a:t> </a:t>
            </a:r>
            <a:r>
              <a:rPr lang="zh-CN" altLang="en-US" dirty="0">
                <a:latin typeface="+mn-lt"/>
              </a:rPr>
              <a:t>动态随机存取存储器</a:t>
            </a:r>
            <a:r>
              <a:rPr lang="en-US" altLang="zh-CN" dirty="0"/>
              <a:t>DRAM</a:t>
            </a:r>
            <a:endParaRPr lang="zh-CN" alt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488238" cy="3096344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spcBef>
                <a:spcPct val="15000"/>
              </a:spcBef>
              <a:buNone/>
            </a:pPr>
            <a:r>
              <a:rPr lang="zh-CN" altLang="en-US" u="sng" dirty="0"/>
              <a:t>特点：</a:t>
            </a:r>
            <a:endParaRPr lang="en-US" altLang="zh-CN" u="sng" dirty="0"/>
          </a:p>
          <a:p>
            <a:pPr eaLnBrk="1" hangingPunct="1">
              <a:lnSpc>
                <a:spcPct val="110000"/>
              </a:lnSpc>
              <a:spcBef>
                <a:spcPct val="15000"/>
              </a:spcBef>
            </a:pPr>
            <a:r>
              <a:rPr lang="zh-CN" altLang="en-US" dirty="0"/>
              <a:t>存储元主要由电容构成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  <a:spcAft>
                <a:spcPct val="10000"/>
              </a:spcAft>
            </a:pPr>
            <a:r>
              <a:rPr lang="zh-CN" altLang="en-US" dirty="0"/>
              <a:t>需要</a:t>
            </a:r>
            <a:r>
              <a:rPr lang="zh-CN" altLang="en-US" dirty="0">
                <a:solidFill>
                  <a:srgbClr val="990033"/>
                </a:solidFill>
              </a:rPr>
              <a:t>定时刷新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BDE01737-91B8-4049-96F4-BAD0A83B418F}" type="slidenum">
              <a:rPr lang="zh-CN" altLang="en-US" smtClean="0"/>
              <a:pPr eaLnBrk="1" hangingPunct="1"/>
              <a:t>49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86321"/>
            <a:ext cx="7308850" cy="76641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200" dirty="0"/>
              <a:t>典型</a:t>
            </a:r>
            <a:r>
              <a:rPr lang="en-US" altLang="zh-CN" sz="3200" dirty="0"/>
              <a:t>DRAM</a:t>
            </a:r>
            <a:r>
              <a:rPr lang="zh-CN" altLang="en-US" sz="3200" dirty="0"/>
              <a:t>芯片2164</a:t>
            </a:r>
            <a:r>
              <a:rPr lang="en-US" altLang="zh-CN" sz="3200" dirty="0"/>
              <a:t>A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4680520" cy="41148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2164</a:t>
            </a:r>
            <a:r>
              <a:rPr lang="en-US" altLang="zh-CN" sz="2400" dirty="0"/>
              <a:t>A：64K×1bit</a:t>
            </a:r>
          </a:p>
          <a:p>
            <a:pPr eaLnBrk="1" hangingPunct="1"/>
            <a:r>
              <a:rPr lang="zh-CN" altLang="en-US" sz="2400" dirty="0"/>
              <a:t>以</a:t>
            </a:r>
            <a:r>
              <a:rPr lang="en-US" altLang="zh-CN" sz="2400" dirty="0"/>
              <a:t>8K×8K</a:t>
            </a:r>
            <a:r>
              <a:rPr lang="zh-CN" altLang="en-US" sz="2400" dirty="0"/>
              <a:t>的矩阵形式排列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采用行地址和列地址来确定一个单元；</a:t>
            </a:r>
          </a:p>
          <a:p>
            <a:pPr eaLnBrk="1" hangingPunct="1"/>
            <a:r>
              <a:rPr lang="zh-CN" altLang="en-US" sz="2400" dirty="0"/>
              <a:t>行列地址分时传送，共用一组地址信号线；</a:t>
            </a:r>
          </a:p>
          <a:p>
            <a:pPr lvl="1" eaLnBrk="1" hangingPunct="1"/>
            <a:r>
              <a:rPr lang="zh-CN" altLang="en-US" sz="2000" dirty="0"/>
              <a:t>地址信号线的数量仅为同等容量</a:t>
            </a:r>
            <a:r>
              <a:rPr lang="en-US" altLang="zh-CN" sz="2000" dirty="0"/>
              <a:t>SRAM</a:t>
            </a:r>
            <a:r>
              <a:rPr lang="zh-CN" altLang="en-US" sz="2000" dirty="0"/>
              <a:t>芯片的一半。</a:t>
            </a:r>
          </a:p>
        </p:txBody>
      </p:sp>
      <p:sp>
        <p:nvSpPr>
          <p:cNvPr id="43012" name="Line 4"/>
          <p:cNvSpPr>
            <a:spLocks noChangeShapeType="1"/>
          </p:cNvSpPr>
          <p:nvPr/>
        </p:nvSpPr>
        <p:spPr bwMode="auto">
          <a:xfrm>
            <a:off x="5713413" y="3248000"/>
            <a:ext cx="2819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3" name="Line 5"/>
          <p:cNvSpPr>
            <a:spLocks noChangeShapeType="1"/>
          </p:cNvSpPr>
          <p:nvPr/>
        </p:nvSpPr>
        <p:spPr bwMode="auto">
          <a:xfrm>
            <a:off x="5713413" y="3781400"/>
            <a:ext cx="2819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4" name="Line 6"/>
          <p:cNvSpPr>
            <a:spLocks noChangeShapeType="1"/>
          </p:cNvSpPr>
          <p:nvPr/>
        </p:nvSpPr>
        <p:spPr bwMode="auto">
          <a:xfrm>
            <a:off x="5713413" y="4314800"/>
            <a:ext cx="2819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5713413" y="4848200"/>
            <a:ext cx="2819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6" name="Line 8"/>
          <p:cNvSpPr>
            <a:spLocks noChangeShapeType="1"/>
          </p:cNvSpPr>
          <p:nvPr/>
        </p:nvSpPr>
        <p:spPr bwMode="auto">
          <a:xfrm>
            <a:off x="6246813" y="2943200"/>
            <a:ext cx="0" cy="2286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7" name="Line 9"/>
          <p:cNvSpPr>
            <a:spLocks noChangeShapeType="1"/>
          </p:cNvSpPr>
          <p:nvPr/>
        </p:nvSpPr>
        <p:spPr bwMode="auto">
          <a:xfrm>
            <a:off x="6856413" y="2943200"/>
            <a:ext cx="0" cy="2286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7466013" y="2943200"/>
            <a:ext cx="0" cy="2286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>
            <a:off x="8075613" y="2943200"/>
            <a:ext cx="0" cy="2286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20" name="Oval 12"/>
          <p:cNvSpPr>
            <a:spLocks noChangeArrowheads="1"/>
          </p:cNvSpPr>
          <p:nvPr/>
        </p:nvSpPr>
        <p:spPr bwMode="auto">
          <a:xfrm>
            <a:off x="6183313" y="4252888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1" name="Oval 13"/>
          <p:cNvSpPr>
            <a:spLocks noChangeArrowheads="1"/>
          </p:cNvSpPr>
          <p:nvPr/>
        </p:nvSpPr>
        <p:spPr bwMode="auto">
          <a:xfrm>
            <a:off x="6184900" y="3733775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2" name="Oval 14"/>
          <p:cNvSpPr>
            <a:spLocks noChangeArrowheads="1"/>
          </p:cNvSpPr>
          <p:nvPr/>
        </p:nvSpPr>
        <p:spPr bwMode="auto">
          <a:xfrm>
            <a:off x="6184900" y="3171800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3" name="Oval 15"/>
          <p:cNvSpPr>
            <a:spLocks noChangeArrowheads="1"/>
          </p:cNvSpPr>
          <p:nvPr/>
        </p:nvSpPr>
        <p:spPr bwMode="auto">
          <a:xfrm>
            <a:off x="6807200" y="3733775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4" name="Oval 16"/>
          <p:cNvSpPr>
            <a:spLocks noChangeArrowheads="1"/>
          </p:cNvSpPr>
          <p:nvPr/>
        </p:nvSpPr>
        <p:spPr bwMode="auto">
          <a:xfrm>
            <a:off x="6807200" y="4260825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5" name="Oval 17"/>
          <p:cNvSpPr>
            <a:spLocks noChangeArrowheads="1"/>
          </p:cNvSpPr>
          <p:nvPr/>
        </p:nvSpPr>
        <p:spPr bwMode="auto">
          <a:xfrm>
            <a:off x="6184900" y="4784700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6" name="Oval 18"/>
          <p:cNvSpPr>
            <a:spLocks noChangeArrowheads="1"/>
          </p:cNvSpPr>
          <p:nvPr/>
        </p:nvSpPr>
        <p:spPr bwMode="auto">
          <a:xfrm>
            <a:off x="6802438" y="3186088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7" name="Oval 19"/>
          <p:cNvSpPr>
            <a:spLocks noChangeArrowheads="1"/>
          </p:cNvSpPr>
          <p:nvPr/>
        </p:nvSpPr>
        <p:spPr bwMode="auto">
          <a:xfrm>
            <a:off x="6807200" y="4784700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8" name="Oval 20"/>
          <p:cNvSpPr>
            <a:spLocks noChangeArrowheads="1"/>
          </p:cNvSpPr>
          <p:nvPr/>
        </p:nvSpPr>
        <p:spPr bwMode="auto">
          <a:xfrm>
            <a:off x="7416800" y="3733775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29" name="Oval 21"/>
          <p:cNvSpPr>
            <a:spLocks noChangeArrowheads="1"/>
          </p:cNvSpPr>
          <p:nvPr/>
        </p:nvSpPr>
        <p:spPr bwMode="auto">
          <a:xfrm>
            <a:off x="7418388" y="4265588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0" name="Oval 22"/>
          <p:cNvSpPr>
            <a:spLocks noChangeArrowheads="1"/>
          </p:cNvSpPr>
          <p:nvPr/>
        </p:nvSpPr>
        <p:spPr bwMode="auto">
          <a:xfrm>
            <a:off x="7418388" y="3186088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1" name="Oval 23"/>
          <p:cNvSpPr>
            <a:spLocks noChangeArrowheads="1"/>
          </p:cNvSpPr>
          <p:nvPr/>
        </p:nvSpPr>
        <p:spPr bwMode="auto">
          <a:xfrm>
            <a:off x="7418388" y="4784700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2" name="Oval 24"/>
          <p:cNvSpPr>
            <a:spLocks noChangeArrowheads="1"/>
          </p:cNvSpPr>
          <p:nvPr/>
        </p:nvSpPr>
        <p:spPr bwMode="auto">
          <a:xfrm>
            <a:off x="8026400" y="3733775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3" name="Oval 25"/>
          <p:cNvSpPr>
            <a:spLocks noChangeArrowheads="1"/>
          </p:cNvSpPr>
          <p:nvPr/>
        </p:nvSpPr>
        <p:spPr bwMode="auto">
          <a:xfrm>
            <a:off x="8026400" y="3186088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4" name="Oval 26"/>
          <p:cNvSpPr>
            <a:spLocks noChangeArrowheads="1"/>
          </p:cNvSpPr>
          <p:nvPr/>
        </p:nvSpPr>
        <p:spPr bwMode="auto">
          <a:xfrm>
            <a:off x="8012113" y="4265588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3035" name="Oval 27"/>
          <p:cNvSpPr>
            <a:spLocks noChangeArrowheads="1"/>
          </p:cNvSpPr>
          <p:nvPr/>
        </p:nvSpPr>
        <p:spPr bwMode="auto">
          <a:xfrm>
            <a:off x="8026400" y="4784700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椭圆 28"/>
          <p:cNvSpPr>
            <a:spLocks noChangeArrowheads="1"/>
          </p:cNvSpPr>
          <p:nvPr/>
        </p:nvSpPr>
        <p:spPr bwMode="auto">
          <a:xfrm>
            <a:off x="7105940" y="2995962"/>
            <a:ext cx="720147" cy="502489"/>
          </a:xfrm>
          <a:prstGeom prst="ellipse">
            <a:avLst/>
          </a:prstGeom>
          <a:noFill/>
          <a:ln w="22225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任意多边形 1"/>
          <p:cNvSpPr/>
          <p:nvPr/>
        </p:nvSpPr>
        <p:spPr bwMode="auto">
          <a:xfrm>
            <a:off x="7232073" y="2227597"/>
            <a:ext cx="184809" cy="798022"/>
          </a:xfrm>
          <a:custGeom>
            <a:avLst/>
            <a:gdLst>
              <a:gd name="connsiteX0" fmla="*/ 0 w 184809"/>
              <a:gd name="connsiteY0" fmla="*/ 798022 h 798022"/>
              <a:gd name="connsiteX1" fmla="*/ 16625 w 184809"/>
              <a:gd name="connsiteY1" fmla="*/ 598516 h 798022"/>
              <a:gd name="connsiteX2" fmla="*/ 49876 w 184809"/>
              <a:gd name="connsiteY2" fmla="*/ 432262 h 798022"/>
              <a:gd name="connsiteX3" fmla="*/ 133003 w 184809"/>
              <a:gd name="connsiteY3" fmla="*/ 332509 h 798022"/>
              <a:gd name="connsiteX4" fmla="*/ 166254 w 184809"/>
              <a:gd name="connsiteY4" fmla="*/ 282633 h 798022"/>
              <a:gd name="connsiteX5" fmla="*/ 166254 w 184809"/>
              <a:gd name="connsiteY5" fmla="*/ 432262 h 798022"/>
              <a:gd name="connsiteX6" fmla="*/ 116378 w 184809"/>
              <a:gd name="connsiteY6" fmla="*/ 448887 h 798022"/>
              <a:gd name="connsiteX7" fmla="*/ 49876 w 184809"/>
              <a:gd name="connsiteY7" fmla="*/ 482138 h 798022"/>
              <a:gd name="connsiteX8" fmla="*/ 66502 w 184809"/>
              <a:gd name="connsiteY8" fmla="*/ 0 h 7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4809" h="798022">
                <a:moveTo>
                  <a:pt x="0" y="798022"/>
                </a:moveTo>
                <a:cubicBezTo>
                  <a:pt x="5542" y="731520"/>
                  <a:pt x="9639" y="664882"/>
                  <a:pt x="16625" y="598516"/>
                </a:cubicBezTo>
                <a:cubicBezTo>
                  <a:pt x="20709" y="559718"/>
                  <a:pt x="27577" y="476861"/>
                  <a:pt x="49876" y="432262"/>
                </a:cubicBezTo>
                <a:cubicBezTo>
                  <a:pt x="80832" y="370349"/>
                  <a:pt x="87045" y="387659"/>
                  <a:pt x="133003" y="332509"/>
                </a:cubicBezTo>
                <a:cubicBezTo>
                  <a:pt x="145795" y="317159"/>
                  <a:pt x="155170" y="299258"/>
                  <a:pt x="166254" y="282633"/>
                </a:cubicBezTo>
                <a:cubicBezTo>
                  <a:pt x="178873" y="333106"/>
                  <a:pt x="200793" y="380454"/>
                  <a:pt x="166254" y="432262"/>
                </a:cubicBezTo>
                <a:cubicBezTo>
                  <a:pt x="156533" y="446843"/>
                  <a:pt x="132486" y="441984"/>
                  <a:pt x="116378" y="448887"/>
                </a:cubicBezTo>
                <a:cubicBezTo>
                  <a:pt x="93598" y="458650"/>
                  <a:pt x="72043" y="471054"/>
                  <a:pt x="49876" y="482138"/>
                </a:cubicBezTo>
                <a:cubicBezTo>
                  <a:pt x="83745" y="245065"/>
                  <a:pt x="66502" y="404947"/>
                  <a:pt x="66502" y="0"/>
                </a:cubicBezTo>
              </a:path>
            </a:pathLst>
          </a:cu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00192" y="1412776"/>
            <a:ext cx="2324074" cy="757130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Clr>
                <a:srgbClr val="990033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先送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8bit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行地址，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285750" indent="-285750">
              <a:lnSpc>
                <a:spcPct val="120000"/>
              </a:lnSpc>
              <a:buClr>
                <a:srgbClr val="990033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再送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8bit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列地址</a:t>
            </a:r>
          </a:p>
        </p:txBody>
      </p:sp>
    </p:spTree>
    <p:extLst>
      <p:ext uri="{BB962C8B-B14F-4D97-AF65-F5344CB8AC3E}">
        <p14:creationId xmlns:p14="http://schemas.microsoft.com/office/powerpoint/2010/main" val="245806764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3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3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7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/>
      <p:bldP spid="43013" grpId="0" animBg="1"/>
      <p:bldP spid="43014" grpId="0" animBg="1"/>
      <p:bldP spid="43015" grpId="0" animBg="1"/>
      <p:bldP spid="43016" grpId="0" animBg="1"/>
      <p:bldP spid="43017" grpId="0" animBg="1"/>
      <p:bldP spid="43018" grpId="0" animBg="1"/>
      <p:bldP spid="43019" grpId="0" animBg="1"/>
      <p:bldP spid="43020" grpId="0" animBg="1"/>
      <p:bldP spid="43021" grpId="0" animBg="1"/>
      <p:bldP spid="43022" grpId="0" animBg="1"/>
      <p:bldP spid="43023" grpId="0" animBg="1"/>
      <p:bldP spid="43024" grpId="0" animBg="1"/>
      <p:bldP spid="43025" grpId="0" animBg="1"/>
      <p:bldP spid="43026" grpId="0" animBg="1"/>
      <p:bldP spid="43027" grpId="0" animBg="1"/>
      <p:bldP spid="43028" grpId="0" animBg="1"/>
      <p:bldP spid="43029" grpId="0" animBg="1"/>
      <p:bldP spid="43030" grpId="0" animBg="1"/>
      <p:bldP spid="43031" grpId="0" animBg="1"/>
      <p:bldP spid="43032" grpId="0" animBg="1"/>
      <p:bldP spid="43033" grpId="0" animBg="1"/>
      <p:bldP spid="43034" grpId="0" animBg="1"/>
      <p:bldP spid="43035" grpId="0" animBg="1"/>
      <p:bldP spid="29" grpId="0" animBg="1"/>
      <p:bldP spid="2" grpId="0" animBg="1"/>
      <p:bldP spid="2" grpId="1" animBg="1"/>
      <p:bldP spid="3" grpId="0" animBg="1"/>
      <p:bldP spid="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AE551-4473-4750-8989-5BCAA0C1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微机中的存储器系统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723F5-F834-4ACF-B8EF-6D2D1500B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24744"/>
            <a:ext cx="8665592" cy="3456384"/>
          </a:xfrm>
        </p:spPr>
        <p:txBody>
          <a:bodyPr/>
          <a:lstStyle/>
          <a:p>
            <a:r>
              <a:rPr lang="en-US" altLang="zh-CN" sz="2400" dirty="0"/>
              <a:t>Cache</a:t>
            </a:r>
            <a:r>
              <a:rPr lang="zh-CN" altLang="en-US" sz="2400" dirty="0"/>
              <a:t>存储系统：提高存取速度</a:t>
            </a:r>
            <a:endParaRPr lang="en-US" altLang="zh-CN" sz="2400" dirty="0"/>
          </a:p>
          <a:p>
            <a:pPr lvl="1"/>
            <a:r>
              <a:rPr lang="zh-CN" altLang="en-US" sz="2000" dirty="0"/>
              <a:t>由硬件实现管理，对软件开发人员透明；</a:t>
            </a:r>
            <a:endParaRPr lang="en-US" altLang="zh-CN" sz="2000" dirty="0"/>
          </a:p>
          <a:p>
            <a:pPr lvl="1"/>
            <a:r>
              <a:rPr lang="en-US" altLang="zh-CN" sz="2000" dirty="0"/>
              <a:t>Cache</a:t>
            </a:r>
            <a:r>
              <a:rPr lang="zh-CN" altLang="en-US" sz="2000" dirty="0"/>
              <a:t>由</a:t>
            </a:r>
            <a:r>
              <a:rPr lang="en-US" altLang="zh-CN" sz="2000" dirty="0"/>
              <a:t>SRAM</a:t>
            </a:r>
            <a:r>
              <a:rPr lang="zh-CN" altLang="en-US" sz="2000" dirty="0"/>
              <a:t>组成，</a:t>
            </a:r>
            <a:r>
              <a:rPr lang="en-US" altLang="zh-CN" sz="2000" dirty="0"/>
              <a:t>&lt;1ns</a:t>
            </a:r>
            <a:r>
              <a:rPr lang="zh-CN" altLang="en-US" sz="2000" dirty="0"/>
              <a:t>；</a:t>
            </a:r>
            <a:r>
              <a:rPr lang="en-US" altLang="zh-CN" sz="2000" dirty="0"/>
              <a:t>KB-MB</a:t>
            </a:r>
            <a:r>
              <a:rPr lang="zh-CN" altLang="en-US" sz="2000" dirty="0"/>
              <a:t>；贵；</a:t>
            </a:r>
            <a:endParaRPr lang="en-US" altLang="zh-CN" sz="2000" dirty="0"/>
          </a:p>
          <a:p>
            <a:pPr lvl="1"/>
            <a:r>
              <a:rPr lang="zh-CN" altLang="en-US" sz="2000" dirty="0"/>
              <a:t>主存由</a:t>
            </a:r>
            <a:r>
              <a:rPr lang="en-US" altLang="zh-CN" sz="2000" dirty="0"/>
              <a:t>DRAM</a:t>
            </a:r>
            <a:r>
              <a:rPr lang="zh-CN" altLang="en-US" sz="2000" dirty="0"/>
              <a:t>组成，</a:t>
            </a:r>
            <a:r>
              <a:rPr lang="en-US" altLang="zh-CN" sz="2000" dirty="0"/>
              <a:t>ns</a:t>
            </a:r>
            <a:r>
              <a:rPr lang="zh-CN" altLang="en-US" sz="2000" dirty="0"/>
              <a:t>，</a:t>
            </a:r>
            <a:r>
              <a:rPr lang="en-US" altLang="zh-CN" sz="2000" dirty="0"/>
              <a:t>MB-GB</a:t>
            </a:r>
            <a:r>
              <a:rPr lang="zh-CN" altLang="en-US" sz="2000" dirty="0"/>
              <a:t>；便宜；</a:t>
            </a:r>
            <a:endParaRPr lang="en-US" altLang="zh-CN" sz="2000" dirty="0"/>
          </a:p>
          <a:p>
            <a:r>
              <a:rPr lang="zh-CN" altLang="en-US" sz="2400" dirty="0"/>
              <a:t>虚拟存储系统：增加存储容量</a:t>
            </a:r>
            <a:endParaRPr lang="en-US" altLang="zh-CN" sz="2400" dirty="0"/>
          </a:p>
          <a:p>
            <a:pPr lvl="1"/>
            <a:r>
              <a:rPr lang="zh-CN" altLang="en-US" sz="2000" dirty="0"/>
              <a:t>辅存包括硬盘（磁盘、</a:t>
            </a:r>
            <a:r>
              <a:rPr lang="en-US" altLang="zh-CN" sz="2000" dirty="0"/>
              <a:t>HDD</a:t>
            </a:r>
            <a:r>
              <a:rPr lang="zh-CN" altLang="en-US" sz="2000" dirty="0"/>
              <a:t>），固态硬盘（</a:t>
            </a:r>
            <a:r>
              <a:rPr lang="en-US" altLang="zh-CN" sz="2000" dirty="0"/>
              <a:t>SSD</a:t>
            </a:r>
            <a:r>
              <a:rPr lang="zh-CN" altLang="en-US" sz="2000" dirty="0"/>
              <a:t>），闪存（</a:t>
            </a:r>
            <a:r>
              <a:rPr lang="en-US" altLang="zh-CN" sz="2000" dirty="0"/>
              <a:t>Flash</a:t>
            </a:r>
            <a:r>
              <a:rPr lang="zh-CN" altLang="en-US" sz="2000" dirty="0"/>
              <a:t>），光盘（</a:t>
            </a:r>
            <a:r>
              <a:rPr lang="en-US" altLang="zh-CN" sz="2000" dirty="0"/>
              <a:t>CD</a:t>
            </a:r>
            <a:r>
              <a:rPr lang="zh-CN" altLang="en-US" sz="2000" dirty="0"/>
              <a:t>、</a:t>
            </a:r>
            <a:r>
              <a:rPr lang="en-US" altLang="zh-CN" sz="2000" dirty="0"/>
              <a:t>DVD</a:t>
            </a:r>
            <a:r>
              <a:rPr lang="zh-CN" altLang="en-US" sz="2000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4D82DA-536B-45FD-8C4D-D35DAA2A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F6875-25A3-44A0-87DE-77466C40171E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93E6A4-9CAD-4CB4-9DDD-A71B88C8C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86" y="4509120"/>
            <a:ext cx="7696427" cy="213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33925"/>
      </p:ext>
    </p:extLst>
  </p:cSld>
  <p:clrMapOvr>
    <a:masterClrMapping/>
  </p:clrMapOvr>
  <p:transition spd="slow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1F39203-23B7-408B-AB3E-6568901872CC}" type="slidenum">
              <a:rPr lang="zh-CN" altLang="en-US" smtClean="0"/>
              <a:pPr eaLnBrk="1" hangingPunct="1"/>
              <a:t>50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86321"/>
            <a:ext cx="7308850" cy="838423"/>
          </a:xfrm>
        </p:spPr>
        <p:txBody>
          <a:bodyPr/>
          <a:lstStyle/>
          <a:p>
            <a:pPr eaLnBrk="1" hangingPunct="1"/>
            <a:r>
              <a:rPr lang="zh-CN" altLang="en-US" dirty="0"/>
              <a:t>工作原理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412776"/>
            <a:ext cx="7560840" cy="4752528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dirty="0"/>
              <a:t>控制信号：</a:t>
            </a:r>
            <a:endParaRPr lang="en-US" altLang="zh-CN" dirty="0"/>
          </a:p>
          <a:p>
            <a:pPr lvl="1" eaLnBrk="1" hangingPunct="1">
              <a:spcAft>
                <a:spcPts val="0"/>
              </a:spcAft>
            </a:pPr>
            <a:r>
              <a:rPr lang="en-US" altLang="zh-CN" sz="1800" dirty="0"/>
              <a:t>#RAS</a:t>
            </a:r>
            <a:r>
              <a:rPr lang="zh-CN" altLang="en-US" sz="1800" dirty="0"/>
              <a:t>：行地址锁定</a:t>
            </a:r>
            <a:endParaRPr lang="en-US" altLang="zh-CN" sz="1800" dirty="0"/>
          </a:p>
          <a:p>
            <a:pPr lvl="1" eaLnBrk="1" hangingPunct="1">
              <a:spcAft>
                <a:spcPts val="0"/>
              </a:spcAft>
            </a:pPr>
            <a:r>
              <a:rPr lang="en-US" altLang="zh-CN" sz="1800" dirty="0"/>
              <a:t>#CAS</a:t>
            </a:r>
            <a:r>
              <a:rPr lang="zh-CN" altLang="en-US" sz="1800" dirty="0"/>
              <a:t>：列地址锁定</a:t>
            </a:r>
            <a:endParaRPr lang="en-US" altLang="zh-CN" sz="1800" dirty="0"/>
          </a:p>
          <a:p>
            <a:pPr lvl="1" eaLnBrk="1" hangingPunct="1">
              <a:spcAft>
                <a:spcPts val="0"/>
              </a:spcAft>
            </a:pPr>
            <a:r>
              <a:rPr lang="en-US" altLang="zh-CN" sz="1800" dirty="0"/>
              <a:t>#WE</a:t>
            </a:r>
            <a:r>
              <a:rPr lang="zh-CN" altLang="en-US" sz="1800" dirty="0"/>
              <a:t>：写允许信号</a:t>
            </a:r>
            <a:endParaRPr lang="en-US" altLang="zh-CN" sz="1800" dirty="0"/>
          </a:p>
          <a:p>
            <a:pPr eaLnBrk="1" hangingPunct="1">
              <a:spcAft>
                <a:spcPts val="0"/>
              </a:spcAft>
            </a:pPr>
            <a:endParaRPr lang="en-US" altLang="zh-CN" dirty="0"/>
          </a:p>
          <a:p>
            <a:pPr eaLnBrk="1" hangingPunct="1">
              <a:spcAft>
                <a:spcPts val="0"/>
              </a:spcAft>
            </a:pPr>
            <a:r>
              <a:rPr lang="zh-CN" altLang="en-US" dirty="0"/>
              <a:t>数据读出</a:t>
            </a:r>
          </a:p>
          <a:p>
            <a:pPr eaLnBrk="1" hangingPunct="1">
              <a:spcAft>
                <a:spcPts val="0"/>
              </a:spcAft>
            </a:pPr>
            <a:r>
              <a:rPr lang="zh-CN" altLang="en-US" dirty="0"/>
              <a:t>数据写入</a:t>
            </a:r>
            <a:endParaRPr lang="en-US" altLang="zh-CN" dirty="0"/>
          </a:p>
          <a:p>
            <a:pPr eaLnBrk="1" hangingPunct="1">
              <a:spcAft>
                <a:spcPts val="0"/>
              </a:spcAft>
            </a:pPr>
            <a:r>
              <a:rPr lang="zh-CN" altLang="en-US" dirty="0"/>
              <a:t>数据刷新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6FD71F-D29A-424C-8651-5CF7B606B9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16" y="188032"/>
            <a:ext cx="4089758" cy="2114029"/>
          </a:xfrm>
          <a:prstGeom prst="rect">
            <a:avLst/>
          </a:prstGeom>
          <a:ln>
            <a:solidFill>
              <a:srgbClr val="FF33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C2CAE11-C65A-4590-A22B-9C57D6E96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351" y="2492265"/>
            <a:ext cx="4114089" cy="2232879"/>
          </a:xfrm>
          <a:prstGeom prst="rect">
            <a:avLst/>
          </a:prstGeom>
          <a:ln>
            <a:solidFill>
              <a:srgbClr val="FF3300"/>
            </a:solidFill>
          </a:ln>
        </p:spPr>
      </p:pic>
      <p:pic>
        <p:nvPicPr>
          <p:cNvPr id="45056" name="图片 45055">
            <a:extLst>
              <a:ext uri="{FF2B5EF4-FFF2-40B4-BE49-F238E27FC236}">
                <a16:creationId xmlns:a16="http://schemas.microsoft.com/office/drawing/2014/main" id="{1244617F-4320-4094-A8A8-D87E128579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517" y="4941168"/>
            <a:ext cx="4101924" cy="1728800"/>
          </a:xfrm>
          <a:prstGeom prst="rect">
            <a:avLst/>
          </a:prstGeom>
          <a:ln>
            <a:solidFill>
              <a:srgbClr val="FF3300"/>
            </a:solidFill>
          </a:ln>
        </p:spPr>
      </p:pic>
    </p:spTree>
    <p:extLst>
      <p:ext uri="{BB962C8B-B14F-4D97-AF65-F5344CB8AC3E}">
        <p14:creationId xmlns:p14="http://schemas.microsoft.com/office/powerpoint/2010/main" val="443803031"/>
      </p:ext>
    </p:extLst>
  </p:cSld>
  <p:clrMapOvr>
    <a:masterClrMapping/>
  </p:clrMapOvr>
  <p:transition spd="slow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1F39203-23B7-408B-AB3E-6568901872CC}" type="slidenum">
              <a:rPr lang="zh-CN" altLang="en-US" smtClean="0"/>
              <a:pPr eaLnBrk="1" hangingPunct="1"/>
              <a:t>51</a:t>
            </a:fld>
            <a:endParaRPr lang="en-US" altLang="zh-CN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86321"/>
            <a:ext cx="7308850" cy="838423"/>
          </a:xfrm>
        </p:spPr>
        <p:txBody>
          <a:bodyPr/>
          <a:lstStyle/>
          <a:p>
            <a:pPr eaLnBrk="1" hangingPunct="1"/>
            <a:r>
              <a:rPr lang="zh-CN" altLang="en-US" dirty="0"/>
              <a:t>工作原理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412776"/>
            <a:ext cx="7560840" cy="2664296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zh-CN" altLang="en-US" dirty="0"/>
              <a:t>数据读出</a:t>
            </a:r>
          </a:p>
          <a:p>
            <a:pPr eaLnBrk="1" hangingPunct="1">
              <a:spcAft>
                <a:spcPts val="0"/>
              </a:spcAft>
            </a:pPr>
            <a:r>
              <a:rPr lang="zh-CN" altLang="en-US" dirty="0"/>
              <a:t>数据写入</a:t>
            </a:r>
          </a:p>
          <a:p>
            <a:pPr eaLnBrk="1" hangingPunct="1">
              <a:spcAft>
                <a:spcPts val="0"/>
              </a:spcAft>
            </a:pPr>
            <a:r>
              <a:rPr lang="zh-CN" altLang="en-US" dirty="0"/>
              <a:t>刷新</a:t>
            </a:r>
            <a:endParaRPr lang="en-US" altLang="zh-CN" dirty="0"/>
          </a:p>
          <a:p>
            <a:pPr marL="625475" lvl="1" indent="-260350" eaLnBrk="1" hangingPunct="1">
              <a:spcBef>
                <a:spcPts val="0"/>
              </a:spcBef>
            </a:pPr>
            <a:r>
              <a:rPr lang="zh-CN" altLang="en-US" dirty="0"/>
              <a:t>将存放于每位中的信息读出再照原样写入原单元的过程</a:t>
            </a:r>
            <a:r>
              <a:rPr lang="en-US" altLang="zh-CN" dirty="0"/>
              <a:t>.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47864" y="1628800"/>
            <a:ext cx="1944687" cy="647700"/>
            <a:chOff x="2993058" y="4034433"/>
            <a:chExt cx="1944687" cy="647700"/>
          </a:xfrm>
        </p:grpSpPr>
        <p:sp>
          <p:nvSpPr>
            <p:cNvPr id="45062" name="AutoShape 6">
              <a:hlinkClick r:id="rId3" action="ppaction://hlinkfile" highlightClick="1"/>
            </p:cNvPr>
            <p:cNvSpPr>
              <a:spLocks noChangeArrowheads="1"/>
            </p:cNvSpPr>
            <p:nvPr/>
          </p:nvSpPr>
          <p:spPr bwMode="auto">
            <a:xfrm>
              <a:off x="2993058" y="4034433"/>
              <a:ext cx="1944687" cy="647700"/>
            </a:xfrm>
            <a:prstGeom prst="actionButtonBlank">
              <a:avLst/>
            </a:prstGeom>
            <a:solidFill>
              <a:schemeClr val="accent5">
                <a:lumMod val="25000"/>
              </a:schemeClr>
            </a:solidFill>
            <a:ln w="22225" cap="sq">
              <a:solidFill>
                <a:srgbClr val="3399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3280395" y="4134446"/>
              <a:ext cx="1368425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itchFamily="2" charset="-122"/>
                  <a:ea typeface="华文中宋" pitchFamily="2" charset="-122"/>
                </a:rPr>
                <a:t>工作时序</a:t>
              </a:r>
            </a:p>
          </p:txBody>
        </p:sp>
      </p:grpSp>
      <p:sp>
        <p:nvSpPr>
          <p:cNvPr id="8" name="Line 4"/>
          <p:cNvSpPr>
            <a:spLocks noChangeShapeType="1"/>
          </p:cNvSpPr>
          <p:nvPr/>
        </p:nvSpPr>
        <p:spPr bwMode="auto">
          <a:xfrm>
            <a:off x="3563888" y="4165848"/>
            <a:ext cx="2819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Line 5"/>
          <p:cNvSpPr>
            <a:spLocks noChangeShapeType="1"/>
          </p:cNvSpPr>
          <p:nvPr/>
        </p:nvSpPr>
        <p:spPr bwMode="auto">
          <a:xfrm>
            <a:off x="3563888" y="4699248"/>
            <a:ext cx="2819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3563888" y="5232648"/>
            <a:ext cx="2819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3563888" y="5766048"/>
            <a:ext cx="2819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4097288" y="3861048"/>
            <a:ext cx="0" cy="2286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4706888" y="3861048"/>
            <a:ext cx="0" cy="2286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5316488" y="3861048"/>
            <a:ext cx="0" cy="2286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5926088" y="3861048"/>
            <a:ext cx="0" cy="2286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4033788" y="5170736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4035376" y="4651623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4035376" y="4089648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4657676" y="4651623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4657676" y="5178673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4035376" y="5702548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4652913" y="4103936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4657676" y="5702548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4" name="Oval 20"/>
          <p:cNvSpPr>
            <a:spLocks noChangeArrowheads="1"/>
          </p:cNvSpPr>
          <p:nvPr/>
        </p:nvSpPr>
        <p:spPr bwMode="auto">
          <a:xfrm>
            <a:off x="5267276" y="4651623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" name="Oval 21"/>
          <p:cNvSpPr>
            <a:spLocks noChangeArrowheads="1"/>
          </p:cNvSpPr>
          <p:nvPr/>
        </p:nvSpPr>
        <p:spPr bwMode="auto">
          <a:xfrm>
            <a:off x="5268863" y="5183436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6" name="Oval 22"/>
          <p:cNvSpPr>
            <a:spLocks noChangeArrowheads="1"/>
          </p:cNvSpPr>
          <p:nvPr/>
        </p:nvSpPr>
        <p:spPr bwMode="auto">
          <a:xfrm>
            <a:off x="5268863" y="4103936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7" name="Oval 23"/>
          <p:cNvSpPr>
            <a:spLocks noChangeArrowheads="1"/>
          </p:cNvSpPr>
          <p:nvPr/>
        </p:nvSpPr>
        <p:spPr bwMode="auto">
          <a:xfrm>
            <a:off x="5268863" y="5702548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" name="Oval 24"/>
          <p:cNvSpPr>
            <a:spLocks noChangeArrowheads="1"/>
          </p:cNvSpPr>
          <p:nvPr/>
        </p:nvSpPr>
        <p:spPr bwMode="auto">
          <a:xfrm>
            <a:off x="5876876" y="4651623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" name="Oval 25"/>
          <p:cNvSpPr>
            <a:spLocks noChangeArrowheads="1"/>
          </p:cNvSpPr>
          <p:nvPr/>
        </p:nvSpPr>
        <p:spPr bwMode="auto">
          <a:xfrm>
            <a:off x="5876876" y="4103936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" name="Oval 26"/>
          <p:cNvSpPr>
            <a:spLocks noChangeArrowheads="1"/>
          </p:cNvSpPr>
          <p:nvPr/>
        </p:nvSpPr>
        <p:spPr bwMode="auto">
          <a:xfrm>
            <a:off x="5862588" y="5183436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1" name="Oval 27"/>
          <p:cNvSpPr>
            <a:spLocks noChangeArrowheads="1"/>
          </p:cNvSpPr>
          <p:nvPr/>
        </p:nvSpPr>
        <p:spPr bwMode="auto">
          <a:xfrm>
            <a:off x="5876876" y="5702548"/>
            <a:ext cx="111125" cy="111125"/>
          </a:xfrm>
          <a:prstGeom prst="ellipse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2" name="任意多边形 31"/>
          <p:cNvSpPr/>
          <p:nvPr/>
        </p:nvSpPr>
        <p:spPr bwMode="auto">
          <a:xfrm>
            <a:off x="4690597" y="4735122"/>
            <a:ext cx="257820" cy="240286"/>
          </a:xfrm>
          <a:custGeom>
            <a:avLst/>
            <a:gdLst>
              <a:gd name="connsiteX0" fmla="*/ 149629 w 192328"/>
              <a:gd name="connsiteY0" fmla="*/ 0 h 266007"/>
              <a:gd name="connsiteX1" fmla="*/ 182880 w 192328"/>
              <a:gd name="connsiteY1" fmla="*/ 216131 h 266007"/>
              <a:gd name="connsiteX2" fmla="*/ 0 w 192328"/>
              <a:gd name="connsiteY2" fmla="*/ 266007 h 2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328" h="266007">
                <a:moveTo>
                  <a:pt x="149629" y="0"/>
                </a:moveTo>
                <a:cubicBezTo>
                  <a:pt x="178723" y="85898"/>
                  <a:pt x="207818" y="171797"/>
                  <a:pt x="182880" y="216131"/>
                </a:cubicBezTo>
                <a:cubicBezTo>
                  <a:pt x="157942" y="260465"/>
                  <a:pt x="30480" y="263236"/>
                  <a:pt x="0" y="266007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3" name="任意多边形 32"/>
          <p:cNvSpPr/>
          <p:nvPr/>
        </p:nvSpPr>
        <p:spPr bwMode="auto">
          <a:xfrm>
            <a:off x="4427736" y="4739592"/>
            <a:ext cx="278005" cy="266007"/>
          </a:xfrm>
          <a:custGeom>
            <a:avLst/>
            <a:gdLst>
              <a:gd name="connsiteX0" fmla="*/ 133989 w 133989"/>
              <a:gd name="connsiteY0" fmla="*/ 266007 h 266007"/>
              <a:gd name="connsiteX1" fmla="*/ 985 w 133989"/>
              <a:gd name="connsiteY1" fmla="*/ 149629 h 266007"/>
              <a:gd name="connsiteX2" fmla="*/ 84112 w 133989"/>
              <a:gd name="connsiteY2" fmla="*/ 0 h 2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9" h="266007">
                <a:moveTo>
                  <a:pt x="133989" y="266007"/>
                </a:moveTo>
                <a:cubicBezTo>
                  <a:pt x="71643" y="229985"/>
                  <a:pt x="9298" y="193963"/>
                  <a:pt x="985" y="149629"/>
                </a:cubicBezTo>
                <a:cubicBezTo>
                  <a:pt x="-7328" y="105295"/>
                  <a:pt x="38392" y="52647"/>
                  <a:pt x="84112" y="0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4" name="任意多边形 33"/>
          <p:cNvSpPr/>
          <p:nvPr/>
        </p:nvSpPr>
        <p:spPr bwMode="auto">
          <a:xfrm>
            <a:off x="5296004" y="4725144"/>
            <a:ext cx="257820" cy="240286"/>
          </a:xfrm>
          <a:custGeom>
            <a:avLst/>
            <a:gdLst>
              <a:gd name="connsiteX0" fmla="*/ 149629 w 192328"/>
              <a:gd name="connsiteY0" fmla="*/ 0 h 266007"/>
              <a:gd name="connsiteX1" fmla="*/ 182880 w 192328"/>
              <a:gd name="connsiteY1" fmla="*/ 216131 h 266007"/>
              <a:gd name="connsiteX2" fmla="*/ 0 w 192328"/>
              <a:gd name="connsiteY2" fmla="*/ 266007 h 2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328" h="266007">
                <a:moveTo>
                  <a:pt x="149629" y="0"/>
                </a:moveTo>
                <a:cubicBezTo>
                  <a:pt x="178723" y="85898"/>
                  <a:pt x="207818" y="171797"/>
                  <a:pt x="182880" y="216131"/>
                </a:cubicBezTo>
                <a:cubicBezTo>
                  <a:pt x="157942" y="260465"/>
                  <a:pt x="30480" y="263236"/>
                  <a:pt x="0" y="266007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5" name="任意多边形 34"/>
          <p:cNvSpPr/>
          <p:nvPr/>
        </p:nvSpPr>
        <p:spPr bwMode="auto">
          <a:xfrm>
            <a:off x="5033143" y="4729614"/>
            <a:ext cx="278005" cy="266007"/>
          </a:xfrm>
          <a:custGeom>
            <a:avLst/>
            <a:gdLst>
              <a:gd name="connsiteX0" fmla="*/ 133989 w 133989"/>
              <a:gd name="connsiteY0" fmla="*/ 266007 h 266007"/>
              <a:gd name="connsiteX1" fmla="*/ 985 w 133989"/>
              <a:gd name="connsiteY1" fmla="*/ 149629 h 266007"/>
              <a:gd name="connsiteX2" fmla="*/ 84112 w 133989"/>
              <a:gd name="connsiteY2" fmla="*/ 0 h 2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9" h="266007">
                <a:moveTo>
                  <a:pt x="133989" y="266007"/>
                </a:moveTo>
                <a:cubicBezTo>
                  <a:pt x="71643" y="229985"/>
                  <a:pt x="9298" y="193963"/>
                  <a:pt x="985" y="149629"/>
                </a:cubicBezTo>
                <a:cubicBezTo>
                  <a:pt x="-7328" y="105295"/>
                  <a:pt x="38392" y="52647"/>
                  <a:pt x="84112" y="0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6" name="任意多边形 35"/>
          <p:cNvSpPr/>
          <p:nvPr/>
        </p:nvSpPr>
        <p:spPr bwMode="auto">
          <a:xfrm>
            <a:off x="4084301" y="4719882"/>
            <a:ext cx="257820" cy="240286"/>
          </a:xfrm>
          <a:custGeom>
            <a:avLst/>
            <a:gdLst>
              <a:gd name="connsiteX0" fmla="*/ 149629 w 192328"/>
              <a:gd name="connsiteY0" fmla="*/ 0 h 266007"/>
              <a:gd name="connsiteX1" fmla="*/ 182880 w 192328"/>
              <a:gd name="connsiteY1" fmla="*/ 216131 h 266007"/>
              <a:gd name="connsiteX2" fmla="*/ 0 w 192328"/>
              <a:gd name="connsiteY2" fmla="*/ 266007 h 2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328" h="266007">
                <a:moveTo>
                  <a:pt x="149629" y="0"/>
                </a:moveTo>
                <a:cubicBezTo>
                  <a:pt x="178723" y="85898"/>
                  <a:pt x="207818" y="171797"/>
                  <a:pt x="182880" y="216131"/>
                </a:cubicBezTo>
                <a:cubicBezTo>
                  <a:pt x="157942" y="260465"/>
                  <a:pt x="30480" y="263236"/>
                  <a:pt x="0" y="266007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7" name="任意多边形 36"/>
          <p:cNvSpPr/>
          <p:nvPr/>
        </p:nvSpPr>
        <p:spPr bwMode="auto">
          <a:xfrm>
            <a:off x="3821440" y="4724352"/>
            <a:ext cx="278005" cy="266007"/>
          </a:xfrm>
          <a:custGeom>
            <a:avLst/>
            <a:gdLst>
              <a:gd name="connsiteX0" fmla="*/ 133989 w 133989"/>
              <a:gd name="connsiteY0" fmla="*/ 266007 h 266007"/>
              <a:gd name="connsiteX1" fmla="*/ 985 w 133989"/>
              <a:gd name="connsiteY1" fmla="*/ 149629 h 266007"/>
              <a:gd name="connsiteX2" fmla="*/ 84112 w 133989"/>
              <a:gd name="connsiteY2" fmla="*/ 0 h 2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9" h="266007">
                <a:moveTo>
                  <a:pt x="133989" y="266007"/>
                </a:moveTo>
                <a:cubicBezTo>
                  <a:pt x="71643" y="229985"/>
                  <a:pt x="9298" y="193963"/>
                  <a:pt x="985" y="149629"/>
                </a:cubicBezTo>
                <a:cubicBezTo>
                  <a:pt x="-7328" y="105295"/>
                  <a:pt x="38392" y="52647"/>
                  <a:pt x="84112" y="0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" name="任意多边形 37"/>
          <p:cNvSpPr/>
          <p:nvPr/>
        </p:nvSpPr>
        <p:spPr bwMode="auto">
          <a:xfrm>
            <a:off x="5939884" y="4725144"/>
            <a:ext cx="257820" cy="240286"/>
          </a:xfrm>
          <a:custGeom>
            <a:avLst/>
            <a:gdLst>
              <a:gd name="connsiteX0" fmla="*/ 149629 w 192328"/>
              <a:gd name="connsiteY0" fmla="*/ 0 h 266007"/>
              <a:gd name="connsiteX1" fmla="*/ 182880 w 192328"/>
              <a:gd name="connsiteY1" fmla="*/ 216131 h 266007"/>
              <a:gd name="connsiteX2" fmla="*/ 0 w 192328"/>
              <a:gd name="connsiteY2" fmla="*/ 266007 h 2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328" h="266007">
                <a:moveTo>
                  <a:pt x="149629" y="0"/>
                </a:moveTo>
                <a:cubicBezTo>
                  <a:pt x="178723" y="85898"/>
                  <a:pt x="207818" y="171797"/>
                  <a:pt x="182880" y="216131"/>
                </a:cubicBezTo>
                <a:cubicBezTo>
                  <a:pt x="157942" y="260465"/>
                  <a:pt x="30480" y="263236"/>
                  <a:pt x="0" y="266007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9" name="任意多边形 38"/>
          <p:cNvSpPr/>
          <p:nvPr/>
        </p:nvSpPr>
        <p:spPr bwMode="auto">
          <a:xfrm>
            <a:off x="5677023" y="4729614"/>
            <a:ext cx="278005" cy="266007"/>
          </a:xfrm>
          <a:custGeom>
            <a:avLst/>
            <a:gdLst>
              <a:gd name="connsiteX0" fmla="*/ 133989 w 133989"/>
              <a:gd name="connsiteY0" fmla="*/ 266007 h 266007"/>
              <a:gd name="connsiteX1" fmla="*/ 985 w 133989"/>
              <a:gd name="connsiteY1" fmla="*/ 149629 h 266007"/>
              <a:gd name="connsiteX2" fmla="*/ 84112 w 133989"/>
              <a:gd name="connsiteY2" fmla="*/ 0 h 266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989" h="266007">
                <a:moveTo>
                  <a:pt x="133989" y="266007"/>
                </a:moveTo>
                <a:cubicBezTo>
                  <a:pt x="71643" y="229985"/>
                  <a:pt x="9298" y="193963"/>
                  <a:pt x="985" y="149629"/>
                </a:cubicBezTo>
                <a:cubicBezTo>
                  <a:pt x="-7328" y="105295"/>
                  <a:pt x="38392" y="52647"/>
                  <a:pt x="84112" y="0"/>
                </a:cubicBezTo>
              </a:path>
            </a:pathLst>
          </a:cu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664ED0DC-6583-479D-A8D2-1AC7F3E52495}" type="slidenum">
              <a:rPr lang="zh-CN" altLang="en-US" smtClean="0"/>
              <a:pPr eaLnBrk="1" hangingPunct="1"/>
              <a:t>52</a:t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6063413" cy="648072"/>
          </a:xfrm>
        </p:spPr>
        <p:txBody>
          <a:bodyPr/>
          <a:lstStyle/>
          <a:p>
            <a:pPr eaLnBrk="1" hangingPunct="1"/>
            <a:r>
              <a:rPr lang="zh-CN" altLang="zh-CN" dirty="0"/>
              <a:t>2164</a:t>
            </a:r>
            <a:r>
              <a:rPr lang="en-US" altLang="zh-CN" dirty="0"/>
              <a:t>A</a:t>
            </a:r>
            <a:r>
              <a:rPr lang="zh-CN" altLang="en-US" dirty="0"/>
              <a:t>在系统中的连接</a:t>
            </a:r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3288283" y="3293487"/>
            <a:ext cx="221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</a:rPr>
              <a:t>与系统连接图</a:t>
            </a:r>
          </a:p>
        </p:txBody>
      </p:sp>
      <p:graphicFrame>
        <p:nvGraphicFramePr>
          <p:cNvPr id="4710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118288"/>
              </p:ext>
            </p:extLst>
          </p:nvPr>
        </p:nvGraphicFramePr>
        <p:xfrm>
          <a:off x="1980183" y="1771075"/>
          <a:ext cx="4968875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0" name="Visio" r:id="rId4" imgW="3161195" imgH="3065183" progId="">
                  <p:embed/>
                </p:oleObj>
              </mc:Choice>
              <mc:Fallback>
                <p:oleObj name="Visio" r:id="rId4" imgW="3161195" imgH="3065183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183" y="1771075"/>
                        <a:ext cx="4968875" cy="481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1908746" y="1842512"/>
            <a:ext cx="1152525" cy="2233613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8137" name="Oval 9"/>
          <p:cNvSpPr>
            <a:spLocks noChangeArrowheads="1"/>
          </p:cNvSpPr>
          <p:nvPr/>
        </p:nvSpPr>
        <p:spPr bwMode="auto">
          <a:xfrm>
            <a:off x="4069333" y="2347337"/>
            <a:ext cx="1511300" cy="1008063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3061271" y="1521801"/>
            <a:ext cx="4103017" cy="4680520"/>
          </a:xfrm>
          <a:prstGeom prst="rect">
            <a:avLst/>
          </a:prstGeom>
          <a:noFill/>
          <a:ln w="25400" cap="sq" cmpd="sng" algn="ctr">
            <a:solidFill>
              <a:schemeClr val="accent5">
                <a:lumMod val="25000"/>
              </a:schemeClr>
            </a:solidFill>
            <a:prstDash val="sysDash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" name="任意多边形 2"/>
          <p:cNvSpPr/>
          <p:nvPr/>
        </p:nvSpPr>
        <p:spPr bwMode="auto">
          <a:xfrm>
            <a:off x="4926641" y="1173053"/>
            <a:ext cx="2776585" cy="1147157"/>
          </a:xfrm>
          <a:custGeom>
            <a:avLst/>
            <a:gdLst>
              <a:gd name="connsiteX0" fmla="*/ 0 w 2776585"/>
              <a:gd name="connsiteY0" fmla="*/ 1147157 h 1147157"/>
              <a:gd name="connsiteX1" fmla="*/ 133003 w 2776585"/>
              <a:gd name="connsiteY1" fmla="*/ 1097280 h 1147157"/>
              <a:gd name="connsiteX2" fmla="*/ 232756 w 2776585"/>
              <a:gd name="connsiteY2" fmla="*/ 1064029 h 1147157"/>
              <a:gd name="connsiteX3" fmla="*/ 365760 w 2776585"/>
              <a:gd name="connsiteY3" fmla="*/ 997527 h 1147157"/>
              <a:gd name="connsiteX4" fmla="*/ 465512 w 2776585"/>
              <a:gd name="connsiteY4" fmla="*/ 931026 h 1147157"/>
              <a:gd name="connsiteX5" fmla="*/ 648392 w 2776585"/>
              <a:gd name="connsiteY5" fmla="*/ 847898 h 1147157"/>
              <a:gd name="connsiteX6" fmla="*/ 748145 w 2776585"/>
              <a:gd name="connsiteY6" fmla="*/ 781397 h 1147157"/>
              <a:gd name="connsiteX7" fmla="*/ 847898 w 2776585"/>
              <a:gd name="connsiteY7" fmla="*/ 714895 h 1147157"/>
              <a:gd name="connsiteX8" fmla="*/ 1014152 w 2776585"/>
              <a:gd name="connsiteY8" fmla="*/ 598517 h 1147157"/>
              <a:gd name="connsiteX9" fmla="*/ 1064029 w 2776585"/>
              <a:gd name="connsiteY9" fmla="*/ 581891 h 1147157"/>
              <a:gd name="connsiteX10" fmla="*/ 1113905 w 2776585"/>
              <a:gd name="connsiteY10" fmla="*/ 548640 h 1147157"/>
              <a:gd name="connsiteX11" fmla="*/ 1197032 w 2776585"/>
              <a:gd name="connsiteY11" fmla="*/ 498764 h 1147157"/>
              <a:gd name="connsiteX12" fmla="*/ 1246909 w 2776585"/>
              <a:gd name="connsiteY12" fmla="*/ 465513 h 1147157"/>
              <a:gd name="connsiteX13" fmla="*/ 1346662 w 2776585"/>
              <a:gd name="connsiteY13" fmla="*/ 432262 h 1147157"/>
              <a:gd name="connsiteX14" fmla="*/ 1463040 w 2776585"/>
              <a:gd name="connsiteY14" fmla="*/ 415637 h 1147157"/>
              <a:gd name="connsiteX15" fmla="*/ 1645920 w 2776585"/>
              <a:gd name="connsiteY15" fmla="*/ 399011 h 1147157"/>
              <a:gd name="connsiteX16" fmla="*/ 1745672 w 2776585"/>
              <a:gd name="connsiteY16" fmla="*/ 382386 h 1147157"/>
              <a:gd name="connsiteX17" fmla="*/ 1945178 w 2776585"/>
              <a:gd name="connsiteY17" fmla="*/ 365760 h 1147157"/>
              <a:gd name="connsiteX18" fmla="*/ 2211185 w 2776585"/>
              <a:gd name="connsiteY18" fmla="*/ 432262 h 1147157"/>
              <a:gd name="connsiteX19" fmla="*/ 2161309 w 2776585"/>
              <a:gd name="connsiteY19" fmla="*/ 465513 h 1147157"/>
              <a:gd name="connsiteX20" fmla="*/ 2078182 w 2776585"/>
              <a:gd name="connsiteY20" fmla="*/ 448887 h 1147157"/>
              <a:gd name="connsiteX21" fmla="*/ 2177934 w 2776585"/>
              <a:gd name="connsiteY21" fmla="*/ 415637 h 1147157"/>
              <a:gd name="connsiteX22" fmla="*/ 2277687 w 2776585"/>
              <a:gd name="connsiteY22" fmla="*/ 349135 h 1147157"/>
              <a:gd name="connsiteX23" fmla="*/ 2427316 w 2776585"/>
              <a:gd name="connsiteY23" fmla="*/ 216131 h 1147157"/>
              <a:gd name="connsiteX24" fmla="*/ 2477192 w 2776585"/>
              <a:gd name="connsiteY24" fmla="*/ 199506 h 1147157"/>
              <a:gd name="connsiteX25" fmla="*/ 2676698 w 2776585"/>
              <a:gd name="connsiteY25" fmla="*/ 66502 h 1147157"/>
              <a:gd name="connsiteX26" fmla="*/ 2726574 w 2776585"/>
              <a:gd name="connsiteY26" fmla="*/ 33251 h 1147157"/>
              <a:gd name="connsiteX27" fmla="*/ 2776451 w 2776585"/>
              <a:gd name="connsiteY27" fmla="*/ 0 h 1147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776585" h="1147157">
                <a:moveTo>
                  <a:pt x="0" y="1147157"/>
                </a:moveTo>
                <a:cubicBezTo>
                  <a:pt x="197076" y="1107740"/>
                  <a:pt x="-7104" y="1159550"/>
                  <a:pt x="133003" y="1097280"/>
                </a:cubicBezTo>
                <a:cubicBezTo>
                  <a:pt x="165032" y="1083045"/>
                  <a:pt x="203593" y="1083471"/>
                  <a:pt x="232756" y="1064029"/>
                </a:cubicBezTo>
                <a:cubicBezTo>
                  <a:pt x="389148" y="959766"/>
                  <a:pt x="142076" y="1119536"/>
                  <a:pt x="365760" y="997527"/>
                </a:cubicBezTo>
                <a:cubicBezTo>
                  <a:pt x="400843" y="978391"/>
                  <a:pt x="427601" y="943663"/>
                  <a:pt x="465512" y="931026"/>
                </a:cubicBezTo>
                <a:cubicBezTo>
                  <a:pt x="536130" y="907486"/>
                  <a:pt x="574051" y="897458"/>
                  <a:pt x="648392" y="847898"/>
                </a:cubicBezTo>
                <a:lnTo>
                  <a:pt x="748145" y="781397"/>
                </a:lnTo>
                <a:cubicBezTo>
                  <a:pt x="781396" y="759230"/>
                  <a:pt x="815928" y="738873"/>
                  <a:pt x="847898" y="714895"/>
                </a:cubicBezTo>
                <a:cubicBezTo>
                  <a:pt x="878249" y="692131"/>
                  <a:pt x="989587" y="606705"/>
                  <a:pt x="1014152" y="598517"/>
                </a:cubicBezTo>
                <a:cubicBezTo>
                  <a:pt x="1030778" y="592975"/>
                  <a:pt x="1048354" y="589728"/>
                  <a:pt x="1064029" y="581891"/>
                </a:cubicBezTo>
                <a:cubicBezTo>
                  <a:pt x="1081901" y="572955"/>
                  <a:pt x="1096961" y="559230"/>
                  <a:pt x="1113905" y="548640"/>
                </a:cubicBezTo>
                <a:cubicBezTo>
                  <a:pt x="1141307" y="531514"/>
                  <a:pt x="1169630" y="515890"/>
                  <a:pt x="1197032" y="498764"/>
                </a:cubicBezTo>
                <a:cubicBezTo>
                  <a:pt x="1213976" y="488174"/>
                  <a:pt x="1228650" y="473628"/>
                  <a:pt x="1246909" y="465513"/>
                </a:cubicBezTo>
                <a:cubicBezTo>
                  <a:pt x="1278938" y="451278"/>
                  <a:pt x="1311965" y="437219"/>
                  <a:pt x="1346662" y="432262"/>
                </a:cubicBezTo>
                <a:cubicBezTo>
                  <a:pt x="1385455" y="426720"/>
                  <a:pt x="1424093" y="419964"/>
                  <a:pt x="1463040" y="415637"/>
                </a:cubicBezTo>
                <a:cubicBezTo>
                  <a:pt x="1523877" y="408877"/>
                  <a:pt x="1585128" y="406163"/>
                  <a:pt x="1645920" y="399011"/>
                </a:cubicBezTo>
                <a:cubicBezTo>
                  <a:pt x="1679398" y="395072"/>
                  <a:pt x="1712169" y="386109"/>
                  <a:pt x="1745672" y="382386"/>
                </a:cubicBezTo>
                <a:cubicBezTo>
                  <a:pt x="1811996" y="375017"/>
                  <a:pt x="1878676" y="371302"/>
                  <a:pt x="1945178" y="365760"/>
                </a:cubicBezTo>
                <a:cubicBezTo>
                  <a:pt x="2179574" y="378097"/>
                  <a:pt x="2359027" y="309061"/>
                  <a:pt x="2211185" y="432262"/>
                </a:cubicBezTo>
                <a:cubicBezTo>
                  <a:pt x="2195835" y="445054"/>
                  <a:pt x="2177934" y="454429"/>
                  <a:pt x="2161309" y="465513"/>
                </a:cubicBezTo>
                <a:cubicBezTo>
                  <a:pt x="2133600" y="459971"/>
                  <a:pt x="2069246" y="475695"/>
                  <a:pt x="2078182" y="448887"/>
                </a:cubicBezTo>
                <a:cubicBezTo>
                  <a:pt x="2089265" y="415636"/>
                  <a:pt x="2177934" y="415637"/>
                  <a:pt x="2177934" y="415637"/>
                </a:cubicBezTo>
                <a:cubicBezTo>
                  <a:pt x="2211185" y="393470"/>
                  <a:pt x="2249429" y="377393"/>
                  <a:pt x="2277687" y="349135"/>
                </a:cubicBezTo>
                <a:cubicBezTo>
                  <a:pt x="2322750" y="304071"/>
                  <a:pt x="2370234" y="248749"/>
                  <a:pt x="2427316" y="216131"/>
                </a:cubicBezTo>
                <a:cubicBezTo>
                  <a:pt x="2442532" y="207436"/>
                  <a:pt x="2460567" y="205048"/>
                  <a:pt x="2477192" y="199506"/>
                </a:cubicBezTo>
                <a:lnTo>
                  <a:pt x="2676698" y="66502"/>
                </a:lnTo>
                <a:cubicBezTo>
                  <a:pt x="2693323" y="55418"/>
                  <a:pt x="2707618" y="39569"/>
                  <a:pt x="2726574" y="33251"/>
                </a:cubicBezTo>
                <a:cubicBezTo>
                  <a:pt x="2781709" y="14874"/>
                  <a:pt x="2776451" y="34151"/>
                  <a:pt x="2776451" y="0"/>
                </a:cubicBezTo>
              </a:path>
            </a:pathLst>
          </a:cu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68344" y="836712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存储电路内部总线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684610" y="1468546"/>
            <a:ext cx="1027490" cy="4370325"/>
            <a:chOff x="467544" y="1396538"/>
            <a:chExt cx="1027490" cy="4370325"/>
          </a:xfrm>
        </p:grpSpPr>
        <p:sp>
          <p:nvSpPr>
            <p:cNvPr id="11" name="TextBox 10"/>
            <p:cNvSpPr txBox="1"/>
            <p:nvPr/>
          </p:nvSpPr>
          <p:spPr>
            <a:xfrm>
              <a:off x="467544" y="2134597"/>
              <a:ext cx="1027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8088</a:t>
              </a:r>
            </a:p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系统</a:t>
              </a: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1423026" y="1411035"/>
              <a:ext cx="0" cy="4106197"/>
            </a:xfrm>
            <a:prstGeom prst="line">
              <a:avLst/>
            </a:prstGeom>
            <a:solidFill>
              <a:srgbClr val="339966"/>
            </a:solidFill>
            <a:ln w="2222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539552" y="1627059"/>
              <a:ext cx="0" cy="4106197"/>
            </a:xfrm>
            <a:prstGeom prst="line">
              <a:avLst/>
            </a:prstGeom>
            <a:solidFill>
              <a:srgbClr val="339966"/>
            </a:solidFill>
            <a:ln w="2222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sp>
          <p:nvSpPr>
            <p:cNvPr id="7" name="任意多边形 6"/>
            <p:cNvSpPr/>
            <p:nvPr/>
          </p:nvSpPr>
          <p:spPr bwMode="auto">
            <a:xfrm>
              <a:off x="532015" y="1396538"/>
              <a:ext cx="897774" cy="249631"/>
            </a:xfrm>
            <a:custGeom>
              <a:avLst/>
              <a:gdLst>
                <a:gd name="connsiteX0" fmla="*/ 0 w 897774"/>
                <a:gd name="connsiteY0" fmla="*/ 216131 h 249631"/>
                <a:gd name="connsiteX1" fmla="*/ 365760 w 897774"/>
                <a:gd name="connsiteY1" fmla="*/ 49877 h 249631"/>
                <a:gd name="connsiteX2" fmla="*/ 648392 w 897774"/>
                <a:gd name="connsiteY2" fmla="*/ 249382 h 249631"/>
                <a:gd name="connsiteX3" fmla="*/ 897774 w 897774"/>
                <a:gd name="connsiteY3" fmla="*/ 0 h 24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774" h="249631">
                  <a:moveTo>
                    <a:pt x="0" y="216131"/>
                  </a:moveTo>
                  <a:cubicBezTo>
                    <a:pt x="128847" y="130233"/>
                    <a:pt x="257695" y="44335"/>
                    <a:pt x="365760" y="49877"/>
                  </a:cubicBezTo>
                  <a:cubicBezTo>
                    <a:pt x="473825" y="55419"/>
                    <a:pt x="559723" y="257695"/>
                    <a:pt x="648392" y="249382"/>
                  </a:cubicBezTo>
                  <a:cubicBezTo>
                    <a:pt x="737061" y="241069"/>
                    <a:pt x="817417" y="120534"/>
                    <a:pt x="897774" y="0"/>
                  </a:cubicBezTo>
                </a:path>
              </a:pathLst>
            </a:custGeom>
            <a:noFill/>
            <a:ln w="2222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539552" y="5517232"/>
              <a:ext cx="897774" cy="249631"/>
            </a:xfrm>
            <a:custGeom>
              <a:avLst/>
              <a:gdLst>
                <a:gd name="connsiteX0" fmla="*/ 0 w 897774"/>
                <a:gd name="connsiteY0" fmla="*/ 216131 h 249631"/>
                <a:gd name="connsiteX1" fmla="*/ 365760 w 897774"/>
                <a:gd name="connsiteY1" fmla="*/ 49877 h 249631"/>
                <a:gd name="connsiteX2" fmla="*/ 648392 w 897774"/>
                <a:gd name="connsiteY2" fmla="*/ 249382 h 249631"/>
                <a:gd name="connsiteX3" fmla="*/ 897774 w 897774"/>
                <a:gd name="connsiteY3" fmla="*/ 0 h 24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774" h="249631">
                  <a:moveTo>
                    <a:pt x="0" y="216131"/>
                  </a:moveTo>
                  <a:cubicBezTo>
                    <a:pt x="128847" y="130233"/>
                    <a:pt x="257695" y="44335"/>
                    <a:pt x="365760" y="49877"/>
                  </a:cubicBezTo>
                  <a:cubicBezTo>
                    <a:pt x="473825" y="55419"/>
                    <a:pt x="559723" y="257695"/>
                    <a:pt x="648392" y="249382"/>
                  </a:cubicBezTo>
                  <a:cubicBezTo>
                    <a:pt x="737061" y="241069"/>
                    <a:pt x="817417" y="120534"/>
                    <a:pt x="897774" y="0"/>
                  </a:cubicBezTo>
                </a:path>
              </a:pathLst>
            </a:custGeom>
            <a:noFill/>
            <a:ln w="2222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2" name="任意多边形 11"/>
          <p:cNvSpPr/>
          <p:nvPr/>
        </p:nvSpPr>
        <p:spPr bwMode="auto">
          <a:xfrm>
            <a:off x="1480601" y="2831770"/>
            <a:ext cx="665018" cy="482202"/>
          </a:xfrm>
          <a:custGeom>
            <a:avLst/>
            <a:gdLst>
              <a:gd name="connsiteX0" fmla="*/ 0 w 665018"/>
              <a:gd name="connsiteY0" fmla="*/ 482202 h 482202"/>
              <a:gd name="connsiteX1" fmla="*/ 199505 w 665018"/>
              <a:gd name="connsiteY1" fmla="*/ 349198 h 482202"/>
              <a:gd name="connsiteX2" fmla="*/ 249381 w 665018"/>
              <a:gd name="connsiteY2" fmla="*/ 315947 h 482202"/>
              <a:gd name="connsiteX3" fmla="*/ 299258 w 665018"/>
              <a:gd name="connsiteY3" fmla="*/ 282696 h 482202"/>
              <a:gd name="connsiteX4" fmla="*/ 399010 w 665018"/>
              <a:gd name="connsiteY4" fmla="*/ 199569 h 482202"/>
              <a:gd name="connsiteX5" fmla="*/ 432261 w 665018"/>
              <a:gd name="connsiteY5" fmla="*/ 249445 h 482202"/>
              <a:gd name="connsiteX6" fmla="*/ 415636 w 665018"/>
              <a:gd name="connsiteY6" fmla="*/ 315947 h 482202"/>
              <a:gd name="connsiteX7" fmla="*/ 399010 w 665018"/>
              <a:gd name="connsiteY7" fmla="*/ 266071 h 482202"/>
              <a:gd name="connsiteX8" fmla="*/ 415636 w 665018"/>
              <a:gd name="connsiteY8" fmla="*/ 216194 h 482202"/>
              <a:gd name="connsiteX9" fmla="*/ 548640 w 665018"/>
              <a:gd name="connsiteY9" fmla="*/ 66565 h 482202"/>
              <a:gd name="connsiteX10" fmla="*/ 598516 w 665018"/>
              <a:gd name="connsiteY10" fmla="*/ 49940 h 482202"/>
              <a:gd name="connsiteX11" fmla="*/ 665018 w 665018"/>
              <a:gd name="connsiteY11" fmla="*/ 63 h 482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5018" h="482202">
                <a:moveTo>
                  <a:pt x="0" y="482202"/>
                </a:moveTo>
                <a:lnTo>
                  <a:pt x="199505" y="349198"/>
                </a:lnTo>
                <a:lnTo>
                  <a:pt x="249381" y="315947"/>
                </a:lnTo>
                <a:cubicBezTo>
                  <a:pt x="266007" y="304863"/>
                  <a:pt x="285129" y="296825"/>
                  <a:pt x="299258" y="282696"/>
                </a:cubicBezTo>
                <a:cubicBezTo>
                  <a:pt x="363263" y="218691"/>
                  <a:pt x="329571" y="245862"/>
                  <a:pt x="399010" y="199569"/>
                </a:cubicBezTo>
                <a:cubicBezTo>
                  <a:pt x="410094" y="216194"/>
                  <a:pt x="429435" y="229665"/>
                  <a:pt x="432261" y="249445"/>
                </a:cubicBezTo>
                <a:cubicBezTo>
                  <a:pt x="435493" y="272065"/>
                  <a:pt x="436073" y="305728"/>
                  <a:pt x="415636" y="315947"/>
                </a:cubicBezTo>
                <a:cubicBezTo>
                  <a:pt x="399962" y="323784"/>
                  <a:pt x="404552" y="282696"/>
                  <a:pt x="399010" y="266071"/>
                </a:cubicBezTo>
                <a:cubicBezTo>
                  <a:pt x="404552" y="249445"/>
                  <a:pt x="407799" y="231869"/>
                  <a:pt x="415636" y="216194"/>
                </a:cubicBezTo>
                <a:cubicBezTo>
                  <a:pt x="437814" y="171838"/>
                  <a:pt x="522204" y="75377"/>
                  <a:pt x="548640" y="66565"/>
                </a:cubicBezTo>
                <a:lnTo>
                  <a:pt x="598516" y="49940"/>
                </a:lnTo>
                <a:cubicBezTo>
                  <a:pt x="652311" y="-3856"/>
                  <a:pt x="624880" y="63"/>
                  <a:pt x="665018" y="63"/>
                </a:cubicBezTo>
              </a:path>
            </a:pathLst>
          </a:custGeom>
          <a:noFill/>
          <a:ln w="2222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/>
      <p:bldP spid="48137" grpId="0" animBg="1"/>
      <p:bldP spid="2" grpId="0" animBg="1"/>
      <p:bldP spid="3" grpId="0" animBg="1"/>
      <p:bldP spid="4" grpId="0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04075" y="635635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92C5C89C-1FA8-4F22-BC74-9BAC93AE7F34}" type="slidenum">
              <a:rPr lang="zh-CN" altLang="en-US" smtClean="0"/>
              <a:pPr eaLnBrk="1" hangingPunct="1"/>
              <a:t>53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31502" y="214313"/>
            <a:ext cx="7308850" cy="766415"/>
          </a:xfrm>
        </p:spPr>
        <p:txBody>
          <a:bodyPr/>
          <a:lstStyle/>
          <a:p>
            <a:pPr eaLnBrk="1" hangingPunct="1"/>
            <a:r>
              <a:rPr lang="zh-CN" altLang="zh-CN" dirty="0"/>
              <a:t>2164</a:t>
            </a:r>
            <a:r>
              <a:rPr lang="en-US" altLang="zh-CN" dirty="0"/>
              <a:t>A</a:t>
            </a:r>
            <a:r>
              <a:rPr lang="zh-CN" altLang="en-US" dirty="0"/>
              <a:t>在系统中的连接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268760"/>
            <a:ext cx="7910512" cy="4608512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15000"/>
              </a:spcAft>
              <a:defRPr/>
            </a:pPr>
            <a:r>
              <a:rPr lang="en-US" altLang="zh-CN" sz="2400" dirty="0">
                <a:latin typeface="+mj-lt"/>
              </a:rPr>
              <a:t>DRAM 2164A</a:t>
            </a:r>
            <a:r>
              <a:rPr lang="zh-CN" altLang="en-US" sz="2400" dirty="0"/>
              <a:t>与系统连接的几点说明：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000" dirty="0"/>
              <a:t>芯片上的每个单元中只存放</a:t>
            </a:r>
            <a:r>
              <a:rPr lang="en-US" altLang="zh-CN" sz="2000" dirty="0"/>
              <a:t>1</a:t>
            </a:r>
            <a:r>
              <a:rPr lang="zh-CN" altLang="en-US" sz="2000" dirty="0"/>
              <a:t>位二进制码，每字节数据分别存放在</a:t>
            </a:r>
            <a:r>
              <a:rPr lang="en-US" altLang="zh-CN" sz="2000" dirty="0"/>
              <a:t>8</a:t>
            </a:r>
            <a:r>
              <a:rPr lang="zh-CN" altLang="en-US" sz="2000" dirty="0"/>
              <a:t>片芯片中；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000" dirty="0"/>
              <a:t>系统的每一次访存操作需同时访问</a:t>
            </a:r>
            <a:r>
              <a:rPr lang="en-US" altLang="zh-CN" sz="2000" dirty="0"/>
              <a:t>8</a:t>
            </a:r>
            <a:r>
              <a:rPr lang="zh-CN" altLang="en-US" sz="2000" dirty="0"/>
              <a:t>片</a:t>
            </a:r>
            <a:r>
              <a:rPr lang="en-US" altLang="zh-CN" sz="2000" dirty="0"/>
              <a:t>2164A</a:t>
            </a:r>
            <a:r>
              <a:rPr lang="zh-CN" altLang="en-US" sz="2000" dirty="0"/>
              <a:t>芯片，该</a:t>
            </a:r>
            <a:r>
              <a:rPr lang="en-US" altLang="zh-CN" sz="2000" dirty="0"/>
              <a:t>8</a:t>
            </a:r>
            <a:r>
              <a:rPr lang="zh-CN" altLang="en-US" sz="2000" dirty="0"/>
              <a:t>片芯片必须具有完全相同的地址；</a:t>
            </a:r>
          </a:p>
          <a:p>
            <a:pPr lvl="1" eaLnBrk="1" hangingPunct="1">
              <a:lnSpc>
                <a:spcPct val="110000"/>
              </a:lnSpc>
              <a:spcBef>
                <a:spcPts val="800"/>
              </a:spcBef>
              <a:defRPr/>
            </a:pPr>
            <a:r>
              <a:rPr lang="zh-CN" altLang="en-US" sz="2000" dirty="0"/>
              <a:t>芯片的地址选择是按行、列分时传送，由系统的低</a:t>
            </a:r>
            <a:r>
              <a:rPr lang="en-US" altLang="zh-CN" sz="2000" dirty="0"/>
              <a:t>8</a:t>
            </a:r>
            <a:r>
              <a:rPr lang="zh-CN" altLang="en-US" sz="2000" dirty="0"/>
              <a:t>位送出行地址，高</a:t>
            </a:r>
            <a:r>
              <a:rPr lang="en-US" altLang="zh-CN" sz="2000" dirty="0"/>
              <a:t>8</a:t>
            </a:r>
            <a:r>
              <a:rPr lang="zh-CN" altLang="en-US" sz="2000" dirty="0"/>
              <a:t>位送出列地址。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  <a:spcAft>
                <a:spcPts val="0"/>
              </a:spcAft>
              <a:defRPr/>
            </a:pPr>
            <a:r>
              <a:rPr lang="zh-CN" altLang="en-US" sz="2400" dirty="0"/>
              <a:t>结论：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每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8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片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2164A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构成一个存储体（</a:t>
            </a:r>
            <a:r>
              <a:rPr lang="zh-CN" altLang="en-US" sz="20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单独一片则无意义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）；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每个存储体内的所有芯片</a:t>
            </a:r>
            <a:r>
              <a:rPr lang="zh-CN" altLang="en-US" sz="2000" dirty="0">
                <a:solidFill>
                  <a:srgbClr val="7030A0"/>
                </a:solidFill>
                <a:latin typeface="黑体" pitchFamily="49" charset="-122"/>
                <a:ea typeface="黑体" pitchFamily="49" charset="-122"/>
              </a:rPr>
              <a:t>具有相同的地址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（片内地址），应同时被选中，仅有数据信号由各片分别引出。</a:t>
            </a:r>
          </a:p>
        </p:txBody>
      </p:sp>
      <p:cxnSp>
        <p:nvCxnSpPr>
          <p:cNvPr id="3" name="直接连接符 2"/>
          <p:cNvCxnSpPr>
            <a:cxnSpLocks noChangeShapeType="1"/>
          </p:cNvCxnSpPr>
          <p:nvPr/>
        </p:nvCxnSpPr>
        <p:spPr bwMode="auto">
          <a:xfrm>
            <a:off x="7245152" y="2950240"/>
            <a:ext cx="1079500" cy="0"/>
          </a:xfrm>
          <a:prstGeom prst="line">
            <a:avLst/>
          </a:prstGeom>
          <a:noFill/>
          <a:ln w="22225" cap="sq" algn="ctr">
            <a:solidFill>
              <a:srgbClr val="FF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1357432" y="3283615"/>
            <a:ext cx="3168650" cy="0"/>
          </a:xfrm>
          <a:prstGeom prst="line">
            <a:avLst/>
          </a:prstGeom>
          <a:noFill/>
          <a:ln w="22225" cap="sq" algn="ctr">
            <a:solidFill>
              <a:srgbClr val="FF00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573745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2564904"/>
            <a:ext cx="7309494" cy="766415"/>
          </a:xfrm>
        </p:spPr>
        <p:txBody>
          <a:bodyPr/>
          <a:lstStyle/>
          <a:p>
            <a:pPr algn="ctr"/>
            <a:r>
              <a:rPr lang="zh-CN" altLang="en-US" sz="4000" dirty="0"/>
              <a:t>三、</a:t>
            </a:r>
            <a:r>
              <a:rPr lang="en-US" altLang="zh-CN" sz="4000" dirty="0">
                <a:latin typeface="Times New Roman" pitchFamily="18" charset="0"/>
                <a:cs typeface="Times New Roman" pitchFamily="18" charset="0"/>
              </a:rPr>
              <a:t>ROM</a:t>
            </a:r>
            <a:r>
              <a:rPr lang="zh-CN" altLang="en-US" sz="4000" dirty="0"/>
              <a:t>存储器设计</a:t>
            </a:r>
          </a:p>
        </p:txBody>
      </p:sp>
    </p:spTree>
    <p:extLst>
      <p:ext uri="{BB962C8B-B14F-4D97-AF65-F5344CB8AC3E}">
        <p14:creationId xmlns:p14="http://schemas.microsoft.com/office/powerpoint/2010/main" val="2556807908"/>
      </p:ext>
    </p:extLst>
  </p:cSld>
  <p:clrMapOvr>
    <a:masterClrMapping/>
  </p:clrMapOvr>
  <p:transition spd="slow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399A39A1-A7BD-4561-81EB-E1272DA20BBD}" type="slidenum">
              <a:rPr lang="zh-CN" altLang="en-US" smtClean="0"/>
              <a:pPr eaLnBrk="1" hangingPunct="1"/>
              <a:t>55</a:t>
            </a:fld>
            <a:endParaRPr lang="en-US" altLang="zh-CN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30337"/>
            <a:ext cx="7308850" cy="694407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Tahoma" pitchFamily="34" charset="0"/>
                <a:ea typeface="华文中宋" pitchFamily="2" charset="-122"/>
              </a:rPr>
              <a:t>1. </a:t>
            </a:r>
            <a:r>
              <a:rPr lang="en-US" altLang="zh-CN" dirty="0">
                <a:latin typeface="Tahoma" pitchFamily="34" charset="0"/>
                <a:ea typeface="华文中宋" pitchFamily="2" charset="-122"/>
              </a:rPr>
              <a:t>EPROM</a:t>
            </a:r>
            <a:endParaRPr lang="zh-CN" altLang="en-US" sz="4400" dirty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9" y="1340768"/>
            <a:ext cx="5544616" cy="2448272"/>
          </a:xfrm>
        </p:spPr>
        <p:txBody>
          <a:bodyPr/>
          <a:lstStyle/>
          <a:p>
            <a:pPr eaLnBrk="1" hangingPunct="1"/>
            <a:r>
              <a:rPr lang="zh-CN" altLang="en-US" dirty="0"/>
              <a:t>特点：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掉电后内容不丢失</a:t>
            </a:r>
          </a:p>
          <a:p>
            <a:pPr lvl="1" eaLnBrk="1" hangingPunct="1"/>
            <a:r>
              <a:rPr lang="zh-CN" altLang="en-US" dirty="0"/>
              <a:t>可多次编程写入</a:t>
            </a:r>
          </a:p>
          <a:p>
            <a:pPr lvl="1" eaLnBrk="1" hangingPunct="1"/>
            <a:r>
              <a:rPr lang="zh-CN" altLang="en-US" dirty="0"/>
              <a:t>内容的擦除需用紫外线擦除器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4211960" y="2204864"/>
            <a:ext cx="1152128" cy="0"/>
          </a:xfrm>
          <a:prstGeom prst="straightConnector1">
            <a:avLst/>
          </a:prstGeom>
          <a:solidFill>
            <a:srgbClr val="339966"/>
          </a:solidFill>
          <a:ln w="2222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5364088" y="1988840"/>
            <a:ext cx="3312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所有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ROM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型芯片的特点</a:t>
            </a:r>
          </a:p>
        </p:txBody>
      </p:sp>
      <p:cxnSp>
        <p:nvCxnSpPr>
          <p:cNvPr id="8" name="直接箭头连接符 7"/>
          <p:cNvCxnSpPr/>
          <p:nvPr/>
        </p:nvCxnSpPr>
        <p:spPr bwMode="auto">
          <a:xfrm>
            <a:off x="3923928" y="2782089"/>
            <a:ext cx="1368152" cy="0"/>
          </a:xfrm>
          <a:prstGeom prst="straightConnector1">
            <a:avLst/>
          </a:prstGeom>
          <a:solidFill>
            <a:srgbClr val="339966"/>
          </a:solidFill>
          <a:ln w="2222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5292080" y="2566065"/>
            <a:ext cx="3312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所有可读写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ROM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的特点</a:t>
            </a:r>
          </a:p>
        </p:txBody>
      </p:sp>
      <p:sp>
        <p:nvSpPr>
          <p:cNvPr id="6" name="任意多边形 5"/>
          <p:cNvSpPr/>
          <p:nvPr/>
        </p:nvSpPr>
        <p:spPr bwMode="auto">
          <a:xfrm>
            <a:off x="4480560" y="3503280"/>
            <a:ext cx="91463" cy="1077848"/>
          </a:xfrm>
          <a:custGeom>
            <a:avLst/>
            <a:gdLst>
              <a:gd name="connsiteX0" fmla="*/ 0 w 91463"/>
              <a:gd name="connsiteY0" fmla="*/ 0 h 868680"/>
              <a:gd name="connsiteX1" fmla="*/ 15240 w 91463"/>
              <a:gd name="connsiteY1" fmla="*/ 381000 h 868680"/>
              <a:gd name="connsiteX2" fmla="*/ 45720 w 91463"/>
              <a:gd name="connsiteY2" fmla="*/ 472440 h 868680"/>
              <a:gd name="connsiteX3" fmla="*/ 30480 w 91463"/>
              <a:gd name="connsiteY3" fmla="*/ 396240 h 868680"/>
              <a:gd name="connsiteX4" fmla="*/ 15240 w 91463"/>
              <a:gd name="connsiteY4" fmla="*/ 350520 h 868680"/>
              <a:gd name="connsiteX5" fmla="*/ 30480 w 91463"/>
              <a:gd name="connsiteY5" fmla="*/ 594360 h 868680"/>
              <a:gd name="connsiteX6" fmla="*/ 60960 w 91463"/>
              <a:gd name="connsiteY6" fmla="*/ 685800 h 868680"/>
              <a:gd name="connsiteX7" fmla="*/ 91440 w 91463"/>
              <a:gd name="connsiteY7" fmla="*/ 86868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63" h="868680">
                <a:moveTo>
                  <a:pt x="0" y="0"/>
                </a:moveTo>
                <a:cubicBezTo>
                  <a:pt x="5080" y="127000"/>
                  <a:pt x="2997" y="254489"/>
                  <a:pt x="15240" y="381000"/>
                </a:cubicBezTo>
                <a:cubicBezTo>
                  <a:pt x="18335" y="412979"/>
                  <a:pt x="45720" y="472440"/>
                  <a:pt x="45720" y="472440"/>
                </a:cubicBezTo>
                <a:cubicBezTo>
                  <a:pt x="99291" y="392084"/>
                  <a:pt x="78509" y="456276"/>
                  <a:pt x="30480" y="396240"/>
                </a:cubicBezTo>
                <a:cubicBezTo>
                  <a:pt x="20445" y="383696"/>
                  <a:pt x="20320" y="365760"/>
                  <a:pt x="15240" y="350520"/>
                </a:cubicBezTo>
                <a:cubicBezTo>
                  <a:pt x="20320" y="431800"/>
                  <a:pt x="19477" y="513668"/>
                  <a:pt x="30480" y="594360"/>
                </a:cubicBezTo>
                <a:cubicBezTo>
                  <a:pt x="34821" y="626194"/>
                  <a:pt x="54659" y="654295"/>
                  <a:pt x="60960" y="685800"/>
                </a:cubicBezTo>
                <a:cubicBezTo>
                  <a:pt x="93433" y="848163"/>
                  <a:pt x="91440" y="786394"/>
                  <a:pt x="91440" y="868680"/>
                </a:cubicBezTo>
              </a:path>
            </a:pathLst>
          </a:custGeom>
          <a:noFill/>
          <a:ln w="1587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7864" y="4581128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EPROM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的特点</a:t>
            </a:r>
          </a:p>
        </p:txBody>
      </p:sp>
    </p:spTree>
    <p:extLst>
      <p:ext uri="{BB962C8B-B14F-4D97-AF65-F5344CB8AC3E}">
        <p14:creationId xmlns:p14="http://schemas.microsoft.com/office/powerpoint/2010/main" val="18768519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6" grpId="0" animBg="1"/>
      <p:bldP spid="1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D3A90FF3-D5B6-43C9-944F-4CF7BAB64652}" type="slidenum">
              <a:rPr lang="zh-CN" altLang="en-US" smtClean="0"/>
              <a:pPr eaLnBrk="1" hangingPunct="1"/>
              <a:t>56</a:t>
            </a:fld>
            <a:endParaRPr lang="en-US" altLang="zh-CN"/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502345"/>
            <a:ext cx="7308850" cy="62239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EPROM 2764</a:t>
            </a:r>
            <a:r>
              <a:rPr lang="zh-CN" altLang="en-US" dirty="0">
                <a:latin typeface="+mn-lt"/>
              </a:rPr>
              <a:t>芯片</a:t>
            </a:r>
            <a:endParaRPr lang="zh-CN" alt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340768"/>
            <a:ext cx="6696075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8</a:t>
            </a:r>
            <a:r>
              <a:rPr lang="en-US" altLang="zh-CN" dirty="0"/>
              <a:t>K×8bit</a:t>
            </a:r>
            <a:r>
              <a:rPr lang="zh-CN" altLang="zh-CN" dirty="0"/>
              <a:t>芯片</a:t>
            </a:r>
            <a:endParaRPr lang="zh-CN" altLang="en-US" dirty="0"/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地址信号：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zh-CN" sz="2400" dirty="0"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—— 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A</a:t>
            </a:r>
            <a:r>
              <a:rPr lang="zh-CN" altLang="zh-CN" sz="2400" dirty="0">
                <a:latin typeface="华文中宋" pitchFamily="2" charset="-122"/>
                <a:ea typeface="华文中宋" pitchFamily="2" charset="-122"/>
              </a:rPr>
              <a:t>12</a:t>
            </a:r>
            <a:endParaRPr lang="zh-CN" altLang="zh-CN" dirty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数据信号：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D</a:t>
            </a:r>
            <a:r>
              <a:rPr lang="zh-CN" altLang="zh-CN" sz="2400" dirty="0">
                <a:latin typeface="华文中宋" pitchFamily="2" charset="-122"/>
                <a:ea typeface="华文中宋" pitchFamily="2" charset="-122"/>
              </a:rPr>
              <a:t>0</a:t>
            </a:r>
            <a:r>
              <a:rPr lang="zh-CN" altLang="en-US" sz="2400" dirty="0">
                <a:latin typeface="华文中宋" pitchFamily="2" charset="-122"/>
                <a:ea typeface="华文中宋" pitchFamily="2" charset="-122"/>
              </a:rPr>
              <a:t> </a:t>
            </a:r>
            <a:r>
              <a:rPr lang="zh-CN" altLang="en-US" dirty="0">
                <a:latin typeface="华文中宋" pitchFamily="2" charset="-122"/>
                <a:ea typeface="华文中宋" pitchFamily="2" charset="-122"/>
              </a:rPr>
              <a:t>—— </a:t>
            </a:r>
            <a:r>
              <a:rPr lang="zh-CN" altLang="zh-CN" dirty="0">
                <a:latin typeface="华文中宋" pitchFamily="2" charset="-122"/>
                <a:ea typeface="华文中宋" pitchFamily="2" charset="-122"/>
              </a:rPr>
              <a:t>D</a:t>
            </a:r>
            <a:r>
              <a:rPr lang="zh-CN" altLang="zh-CN" sz="2400" dirty="0">
                <a:latin typeface="华文中宋" pitchFamily="2" charset="-122"/>
                <a:ea typeface="华文中宋" pitchFamily="2" charset="-122"/>
              </a:rPr>
              <a:t>7</a:t>
            </a:r>
            <a:endParaRPr lang="zh-CN" altLang="zh-CN" dirty="0"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输出信号：</a:t>
            </a:r>
            <a:r>
              <a:rPr lang="en-US" altLang="zh-CN" dirty="0"/>
              <a:t>#</a:t>
            </a:r>
            <a:r>
              <a:rPr lang="zh-CN" altLang="zh-CN" dirty="0"/>
              <a:t>OE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片选信号：</a:t>
            </a:r>
            <a:r>
              <a:rPr lang="en-US" altLang="zh-CN" dirty="0"/>
              <a:t>#</a:t>
            </a:r>
            <a:r>
              <a:rPr lang="zh-CN" altLang="zh-CN" dirty="0"/>
              <a:t>CE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编程脉冲输入：</a:t>
            </a:r>
            <a:r>
              <a:rPr lang="en-US" altLang="zh-CN" dirty="0"/>
              <a:t>#</a:t>
            </a:r>
            <a:r>
              <a:rPr lang="zh-CN" altLang="zh-CN" dirty="0"/>
              <a:t>PGM</a:t>
            </a:r>
            <a:endParaRPr lang="zh-CN" altLang="en-US" dirty="0"/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其引脚与SRAM 6264完全兼容</a:t>
            </a:r>
            <a:r>
              <a:rPr lang="zh-CN" altLang="en-US" dirty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5871326"/>
      </p:ext>
    </p:extLst>
  </p:cSld>
  <p:clrMapOvr>
    <a:masterClrMapping/>
  </p:clrMapOvr>
  <p:transition spd="slow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358329"/>
            <a:ext cx="7308850" cy="766415"/>
          </a:xfrm>
        </p:spPr>
        <p:txBody>
          <a:bodyPr/>
          <a:lstStyle/>
          <a:p>
            <a:pPr>
              <a:defRPr/>
            </a:pPr>
            <a:r>
              <a:rPr lang="zh-CN" altLang="en-US" dirty="0">
                <a:latin typeface="+mn-lt"/>
              </a:rPr>
              <a:t>2764</a:t>
            </a:r>
            <a:r>
              <a:rPr lang="zh-CN" altLang="en-US" dirty="0"/>
              <a:t>的工作方式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484784"/>
            <a:ext cx="7772400" cy="4464496"/>
          </a:xfrm>
        </p:spPr>
        <p:txBody>
          <a:bodyPr/>
          <a:lstStyle/>
          <a:p>
            <a:r>
              <a:rPr kumimoji="1" lang="zh-CN" altLang="en-US" dirty="0">
                <a:latin typeface="Times New Roman" pitchFamily="18" charset="0"/>
              </a:rPr>
              <a:t>数据读出</a:t>
            </a:r>
            <a:endParaRPr kumimoji="1" lang="en-US" altLang="zh-CN" dirty="0">
              <a:latin typeface="Times New Roman" pitchFamily="18" charset="0"/>
            </a:endParaRPr>
          </a:p>
          <a:p>
            <a:pPr lvl="1"/>
            <a:r>
              <a:rPr kumimoji="1" lang="zh-CN" altLang="en-US" dirty="0">
                <a:latin typeface="Times New Roman" pitchFamily="18" charset="0"/>
              </a:rPr>
              <a:t>可在线随机读取</a:t>
            </a:r>
          </a:p>
          <a:p>
            <a:r>
              <a:rPr lang="zh-CN" altLang="en-US" dirty="0"/>
              <a:t>编程写入</a:t>
            </a:r>
            <a:endParaRPr lang="en-US" altLang="zh-CN" dirty="0"/>
          </a:p>
          <a:p>
            <a:pPr lvl="1"/>
            <a:r>
              <a:rPr lang="zh-CN" altLang="en-US" dirty="0"/>
              <a:t>不可在线写操作；</a:t>
            </a:r>
            <a:endParaRPr lang="en-US" altLang="zh-CN" dirty="0"/>
          </a:p>
          <a:p>
            <a:pPr lvl="1"/>
            <a:r>
              <a:rPr lang="zh-CN" altLang="en-US" dirty="0"/>
              <a:t>需专用编程写操作环境。在编程写脉冲控制下完成写操作（每一个写脉冲写入</a:t>
            </a:r>
            <a:r>
              <a:rPr lang="en-US" altLang="zh-CN" dirty="0"/>
              <a:t>1</a:t>
            </a:r>
            <a:r>
              <a:rPr lang="zh-CN" altLang="en-US" dirty="0"/>
              <a:t>字节数据）</a:t>
            </a:r>
            <a:endParaRPr lang="en-US" altLang="zh-CN" dirty="0"/>
          </a:p>
          <a:p>
            <a:r>
              <a:rPr lang="zh-CN" altLang="en-US" dirty="0"/>
              <a:t>擦除</a:t>
            </a:r>
            <a:endParaRPr lang="en-US" altLang="zh-CN" dirty="0"/>
          </a:p>
          <a:p>
            <a:pPr lvl="1">
              <a:spcBef>
                <a:spcPct val="0"/>
              </a:spcBef>
            </a:pPr>
            <a:r>
              <a:rPr lang="zh-CN" altLang="en-US" dirty="0"/>
              <a:t>紫外光擦除</a:t>
            </a:r>
          </a:p>
        </p:txBody>
      </p:sp>
      <p:sp>
        <p:nvSpPr>
          <p:cNvPr id="6554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A73CDC7B-283D-4ABA-B2EB-0B47DF66B7E9}" type="slidenum">
              <a:rPr lang="zh-CN" altLang="en-US" smtClean="0"/>
              <a:pPr eaLnBrk="1" hangingPunct="1"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79572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F6875-25A3-44A0-87DE-77466C40171E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899195" y="1340768"/>
            <a:ext cx="7488832" cy="1249912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tIns="180000" bIns="18000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EPROM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芯片因其较高的稳定性，常用作程序存储器，存放相应的控制程序。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195" y="3212976"/>
            <a:ext cx="7488832" cy="1323779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tIns="180000" bIns="180000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RAM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芯片则因其便利性，常用作数据存储器，存放操作的数据。</a:t>
            </a:r>
          </a:p>
        </p:txBody>
      </p:sp>
    </p:spTree>
    <p:extLst>
      <p:ext uri="{BB962C8B-B14F-4D97-AF65-F5344CB8AC3E}">
        <p14:creationId xmlns:p14="http://schemas.microsoft.com/office/powerpoint/2010/main" val="576202868"/>
      </p:ext>
    </p:extLst>
  </p:cSld>
  <p:clrMapOvr>
    <a:masterClrMapping/>
  </p:clrMapOvr>
  <p:transition spd="slow"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611560" y="358329"/>
            <a:ext cx="7308850" cy="766415"/>
          </a:xfrm>
        </p:spPr>
        <p:txBody>
          <a:bodyPr/>
          <a:lstStyle/>
          <a:p>
            <a:r>
              <a:rPr lang="en-US" altLang="zh-CN" dirty="0"/>
              <a:t>EPROM </a:t>
            </a:r>
            <a:r>
              <a:rPr lang="zh-CN" altLang="en-US" dirty="0"/>
              <a:t>2764的应用</a:t>
            </a:r>
            <a:endParaRPr lang="zh-CN" altLang="en-US" sz="2800" dirty="0"/>
          </a:p>
        </p:txBody>
      </p:sp>
      <p:sp>
        <p:nvSpPr>
          <p:cNvPr id="66563" name="内容占位符 2"/>
          <p:cNvSpPr>
            <a:spLocks noGrp="1"/>
          </p:cNvSpPr>
          <p:nvPr>
            <p:ph idx="1"/>
          </p:nvPr>
        </p:nvSpPr>
        <p:spPr>
          <a:xfrm>
            <a:off x="827584" y="1268760"/>
            <a:ext cx="6126163" cy="7635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2764</a:t>
            </a:r>
            <a:r>
              <a:rPr lang="zh-CN" altLang="en-US" dirty="0"/>
              <a:t>与系统的连接</a:t>
            </a:r>
          </a:p>
        </p:txBody>
      </p:sp>
      <p:sp>
        <p:nvSpPr>
          <p:cNvPr id="6656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88175" y="6237288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8221E8C7-013D-4B25-9707-6AD88CA1EE00}" type="slidenum">
              <a:rPr lang="zh-CN" altLang="en-US" smtClean="0"/>
              <a:pPr eaLnBrk="1" hangingPunct="1"/>
              <a:t>59</a:t>
            </a:fld>
            <a:endParaRPr lang="en-US" altLang="zh-CN"/>
          </a:p>
        </p:txBody>
      </p:sp>
      <p:graphicFrame>
        <p:nvGraphicFramePr>
          <p:cNvPr id="6656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388567"/>
              </p:ext>
            </p:extLst>
          </p:nvPr>
        </p:nvGraphicFramePr>
        <p:xfrm>
          <a:off x="1313359" y="2284760"/>
          <a:ext cx="59944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73" name="Visio" r:id="rId3" imgW="3107388" imgH="1834229" progId="">
                  <p:embed/>
                </p:oleObj>
              </mc:Choice>
              <mc:Fallback>
                <p:oleObj name="Visio" r:id="rId3" imgW="3107388" imgH="1834229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359" y="2284760"/>
                        <a:ext cx="5994400" cy="352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/>
          <p:cNvSpPr>
            <a:spLocks noChangeArrowheads="1"/>
          </p:cNvSpPr>
          <p:nvPr/>
        </p:nvSpPr>
        <p:spPr bwMode="auto">
          <a:xfrm>
            <a:off x="4050209" y="4264372"/>
            <a:ext cx="1871663" cy="719138"/>
          </a:xfrm>
          <a:prstGeom prst="ellipse">
            <a:avLst/>
          </a:prstGeom>
          <a:noFill/>
          <a:ln w="28575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椭圆 6"/>
          <p:cNvSpPr>
            <a:spLocks noChangeArrowheads="1"/>
          </p:cNvSpPr>
          <p:nvPr/>
        </p:nvSpPr>
        <p:spPr bwMode="auto">
          <a:xfrm>
            <a:off x="1313359" y="3543647"/>
            <a:ext cx="1655763" cy="649288"/>
          </a:xfrm>
          <a:prstGeom prst="ellipse">
            <a:avLst/>
          </a:prstGeom>
          <a:noFill/>
          <a:ln w="28575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椭圆 7"/>
          <p:cNvSpPr>
            <a:spLocks noChangeArrowheads="1"/>
          </p:cNvSpPr>
          <p:nvPr/>
        </p:nvSpPr>
        <p:spPr bwMode="auto">
          <a:xfrm>
            <a:off x="5850434" y="3616672"/>
            <a:ext cx="1295400" cy="1008063"/>
          </a:xfrm>
          <a:prstGeom prst="ellipse">
            <a:avLst/>
          </a:prstGeom>
          <a:noFill/>
          <a:ln w="28575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1819772" y="2895947"/>
            <a:ext cx="501650" cy="647700"/>
          </a:xfrm>
          <a:custGeom>
            <a:avLst/>
            <a:gdLst>
              <a:gd name="T0" fmla="*/ 0 w 3418449"/>
              <a:gd name="T1" fmla="*/ 10836 h 2532957"/>
              <a:gd name="T2" fmla="*/ 130 w 3418449"/>
              <a:gd name="T3" fmla="*/ 9211 h 2532957"/>
              <a:gd name="T4" fmla="*/ 163 w 3418449"/>
              <a:gd name="T5" fmla="*/ 8970 h 2532957"/>
              <a:gd name="T6" fmla="*/ 176 w 3418449"/>
              <a:gd name="T7" fmla="*/ 8790 h 2532957"/>
              <a:gd name="T8" fmla="*/ 241 w 3418449"/>
              <a:gd name="T9" fmla="*/ 8188 h 2532957"/>
              <a:gd name="T10" fmla="*/ 313 w 3418449"/>
              <a:gd name="T11" fmla="*/ 7706 h 2532957"/>
              <a:gd name="T12" fmla="*/ 535 w 3418449"/>
              <a:gd name="T13" fmla="*/ 6082 h 2532957"/>
              <a:gd name="T14" fmla="*/ 613 w 3418449"/>
              <a:gd name="T15" fmla="*/ 5660 h 2532957"/>
              <a:gd name="T16" fmla="*/ 672 w 3418449"/>
              <a:gd name="T17" fmla="*/ 5299 h 2532957"/>
              <a:gd name="T18" fmla="*/ 679 w 3418449"/>
              <a:gd name="T19" fmla="*/ 4878 h 2532957"/>
              <a:gd name="T20" fmla="*/ 718 w 3418449"/>
              <a:gd name="T21" fmla="*/ 4757 h 2532957"/>
              <a:gd name="T22" fmla="*/ 803 w 3418449"/>
              <a:gd name="T23" fmla="*/ 4457 h 2532957"/>
              <a:gd name="T24" fmla="*/ 842 w 3418449"/>
              <a:gd name="T25" fmla="*/ 4276 h 2532957"/>
              <a:gd name="T26" fmla="*/ 868 w 3418449"/>
              <a:gd name="T27" fmla="*/ 4216 h 2532957"/>
              <a:gd name="T28" fmla="*/ 946 w 3418449"/>
              <a:gd name="T29" fmla="*/ 4035 h 2532957"/>
              <a:gd name="T30" fmla="*/ 1005 w 3418449"/>
              <a:gd name="T31" fmla="*/ 3915 h 2532957"/>
              <a:gd name="T32" fmla="*/ 1012 w 3418449"/>
              <a:gd name="T33" fmla="*/ 4096 h 2532957"/>
              <a:gd name="T34" fmla="*/ 979 w 3418449"/>
              <a:gd name="T35" fmla="*/ 4637 h 2532957"/>
              <a:gd name="T36" fmla="*/ 953 w 3418449"/>
              <a:gd name="T37" fmla="*/ 4998 h 2532957"/>
              <a:gd name="T38" fmla="*/ 940 w 3418449"/>
              <a:gd name="T39" fmla="*/ 5179 h 2532957"/>
              <a:gd name="T40" fmla="*/ 920 w 3418449"/>
              <a:gd name="T41" fmla="*/ 5299 h 2532957"/>
              <a:gd name="T42" fmla="*/ 861 w 3418449"/>
              <a:gd name="T43" fmla="*/ 5179 h 2532957"/>
              <a:gd name="T44" fmla="*/ 868 w 3418449"/>
              <a:gd name="T45" fmla="*/ 4396 h 2532957"/>
              <a:gd name="T46" fmla="*/ 888 w 3418449"/>
              <a:gd name="T47" fmla="*/ 4216 h 2532957"/>
              <a:gd name="T48" fmla="*/ 907 w 3418449"/>
              <a:gd name="T49" fmla="*/ 3915 h 2532957"/>
              <a:gd name="T50" fmla="*/ 933 w 3418449"/>
              <a:gd name="T51" fmla="*/ 3674 h 2532957"/>
              <a:gd name="T52" fmla="*/ 992 w 3418449"/>
              <a:gd name="T53" fmla="*/ 3193 h 2532957"/>
              <a:gd name="T54" fmla="*/ 1051 w 3418449"/>
              <a:gd name="T55" fmla="*/ 2832 h 2532957"/>
              <a:gd name="T56" fmla="*/ 1109 w 3418449"/>
              <a:gd name="T57" fmla="*/ 2350 h 2532957"/>
              <a:gd name="T58" fmla="*/ 1201 w 3418449"/>
              <a:gd name="T59" fmla="*/ 1929 h 2532957"/>
              <a:gd name="T60" fmla="*/ 1318 w 3418449"/>
              <a:gd name="T61" fmla="*/ 1327 h 2532957"/>
              <a:gd name="T62" fmla="*/ 1377 w 3418449"/>
              <a:gd name="T63" fmla="*/ 1026 h 2532957"/>
              <a:gd name="T64" fmla="*/ 1423 w 3418449"/>
              <a:gd name="T65" fmla="*/ 725 h 2532957"/>
              <a:gd name="T66" fmla="*/ 1481 w 3418449"/>
              <a:gd name="T67" fmla="*/ 485 h 2532957"/>
              <a:gd name="T68" fmla="*/ 1527 w 3418449"/>
              <a:gd name="T69" fmla="*/ 304 h 2532957"/>
              <a:gd name="T70" fmla="*/ 1579 w 3418449"/>
              <a:gd name="T71" fmla="*/ 3 h 2532957"/>
              <a:gd name="T72" fmla="*/ 1586 w 3418449"/>
              <a:gd name="T73" fmla="*/ 3 h 253295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3418449" h="2532957">
                <a:moveTo>
                  <a:pt x="0" y="2532957"/>
                </a:moveTo>
                <a:cubicBezTo>
                  <a:pt x="78686" y="2401815"/>
                  <a:pt x="171364" y="2241123"/>
                  <a:pt x="281354" y="2153130"/>
                </a:cubicBezTo>
                <a:cubicBezTo>
                  <a:pt x="304800" y="2134373"/>
                  <a:pt x="330461" y="2118090"/>
                  <a:pt x="351692" y="2096859"/>
                </a:cubicBezTo>
                <a:cubicBezTo>
                  <a:pt x="363647" y="2084904"/>
                  <a:pt x="368360" y="2067080"/>
                  <a:pt x="379828" y="2054656"/>
                </a:cubicBezTo>
                <a:cubicBezTo>
                  <a:pt x="424809" y="2005927"/>
                  <a:pt x="470154" y="1957137"/>
                  <a:pt x="520505" y="1913979"/>
                </a:cubicBezTo>
                <a:cubicBezTo>
                  <a:pt x="568931" y="1872471"/>
                  <a:pt x="627841" y="1844104"/>
                  <a:pt x="675249" y="1801437"/>
                </a:cubicBezTo>
                <a:cubicBezTo>
                  <a:pt x="828890" y="1663160"/>
                  <a:pt x="969714" y="1528849"/>
                  <a:pt x="1153551" y="1421610"/>
                </a:cubicBezTo>
                <a:cubicBezTo>
                  <a:pt x="1209822" y="1388785"/>
                  <a:pt x="1267669" y="1358526"/>
                  <a:pt x="1322363" y="1323136"/>
                </a:cubicBezTo>
                <a:cubicBezTo>
                  <a:pt x="1499257" y="1208675"/>
                  <a:pt x="1302863" y="1311785"/>
                  <a:pt x="1448972" y="1238730"/>
                </a:cubicBezTo>
                <a:cubicBezTo>
                  <a:pt x="1453661" y="1205905"/>
                  <a:pt x="1442683" y="1166429"/>
                  <a:pt x="1463040" y="1140256"/>
                </a:cubicBezTo>
                <a:cubicBezTo>
                  <a:pt x="1481248" y="1116846"/>
                  <a:pt x="1520447" y="1124392"/>
                  <a:pt x="1547446" y="1112120"/>
                </a:cubicBezTo>
                <a:cubicBezTo>
                  <a:pt x="1724535" y="1031625"/>
                  <a:pt x="1487185" y="1102567"/>
                  <a:pt x="1730326" y="1041782"/>
                </a:cubicBezTo>
                <a:cubicBezTo>
                  <a:pt x="1758461" y="1027714"/>
                  <a:pt x="1785526" y="1011262"/>
                  <a:pt x="1814732" y="999579"/>
                </a:cubicBezTo>
                <a:cubicBezTo>
                  <a:pt x="1832683" y="992398"/>
                  <a:pt x="1852484" y="991067"/>
                  <a:pt x="1871003" y="985511"/>
                </a:cubicBezTo>
                <a:cubicBezTo>
                  <a:pt x="2010333" y="943712"/>
                  <a:pt x="1899356" y="966718"/>
                  <a:pt x="2039816" y="943308"/>
                </a:cubicBezTo>
                <a:cubicBezTo>
                  <a:pt x="2071456" y="932761"/>
                  <a:pt x="2139760" y="907554"/>
                  <a:pt x="2166425" y="915173"/>
                </a:cubicBezTo>
                <a:cubicBezTo>
                  <a:pt x="2180683" y="919247"/>
                  <a:pt x="2175803" y="943308"/>
                  <a:pt x="2180492" y="957376"/>
                </a:cubicBezTo>
                <a:cubicBezTo>
                  <a:pt x="2157047" y="1051159"/>
                  <a:pt x="2181758" y="985531"/>
                  <a:pt x="2110154" y="1083985"/>
                </a:cubicBezTo>
                <a:cubicBezTo>
                  <a:pt x="2090265" y="1111332"/>
                  <a:pt x="2072640" y="1140256"/>
                  <a:pt x="2053883" y="1168391"/>
                </a:cubicBezTo>
                <a:cubicBezTo>
                  <a:pt x="2044505" y="1182459"/>
                  <a:pt x="2039816" y="1201215"/>
                  <a:pt x="2025748" y="1210594"/>
                </a:cubicBezTo>
                <a:lnTo>
                  <a:pt x="1983545" y="1238730"/>
                </a:lnTo>
                <a:cubicBezTo>
                  <a:pt x="1941342" y="1229351"/>
                  <a:pt x="1877281" y="1248740"/>
                  <a:pt x="1856936" y="1210594"/>
                </a:cubicBezTo>
                <a:cubicBezTo>
                  <a:pt x="1828164" y="1156647"/>
                  <a:pt x="1856175" y="1087029"/>
                  <a:pt x="1871003" y="1027714"/>
                </a:cubicBezTo>
                <a:cubicBezTo>
                  <a:pt x="1875828" y="1008413"/>
                  <a:pt x="1901269" y="1001427"/>
                  <a:pt x="1913206" y="985511"/>
                </a:cubicBezTo>
                <a:cubicBezTo>
                  <a:pt x="1929612" y="963637"/>
                  <a:pt x="1938622" y="936756"/>
                  <a:pt x="1955409" y="915173"/>
                </a:cubicBezTo>
                <a:cubicBezTo>
                  <a:pt x="1971695" y="894234"/>
                  <a:pt x="1992188" y="876894"/>
                  <a:pt x="2011680" y="858902"/>
                </a:cubicBezTo>
                <a:cubicBezTo>
                  <a:pt x="2053171" y="820602"/>
                  <a:pt x="2093718" y="781027"/>
                  <a:pt x="2138289" y="746360"/>
                </a:cubicBezTo>
                <a:cubicBezTo>
                  <a:pt x="2178327" y="715220"/>
                  <a:pt x="2224861" y="693094"/>
                  <a:pt x="2264899" y="661954"/>
                </a:cubicBezTo>
                <a:cubicBezTo>
                  <a:pt x="2309470" y="627288"/>
                  <a:pt x="2344212" y="580258"/>
                  <a:pt x="2391508" y="549413"/>
                </a:cubicBezTo>
                <a:cubicBezTo>
                  <a:pt x="2452987" y="509318"/>
                  <a:pt x="2523637" y="485374"/>
                  <a:pt x="2588456" y="450939"/>
                </a:cubicBezTo>
                <a:cubicBezTo>
                  <a:pt x="2673727" y="405639"/>
                  <a:pt x="2757268" y="357154"/>
                  <a:pt x="2841674" y="310262"/>
                </a:cubicBezTo>
                <a:cubicBezTo>
                  <a:pt x="2883877" y="286816"/>
                  <a:pt x="2929660" y="268891"/>
                  <a:pt x="2968283" y="239924"/>
                </a:cubicBezTo>
                <a:cubicBezTo>
                  <a:pt x="2981032" y="230362"/>
                  <a:pt x="3046182" y="179872"/>
                  <a:pt x="3066757" y="169585"/>
                </a:cubicBezTo>
                <a:cubicBezTo>
                  <a:pt x="3108065" y="148931"/>
                  <a:pt x="3152058" y="133968"/>
                  <a:pt x="3193366" y="113314"/>
                </a:cubicBezTo>
                <a:cubicBezTo>
                  <a:pt x="3290515" y="64739"/>
                  <a:pt x="3174729" y="100389"/>
                  <a:pt x="3291840" y="71111"/>
                </a:cubicBezTo>
                <a:cubicBezTo>
                  <a:pt x="3340215" y="34830"/>
                  <a:pt x="3349208" y="22842"/>
                  <a:pt x="3404382" y="773"/>
                </a:cubicBezTo>
                <a:cubicBezTo>
                  <a:pt x="3408736" y="-968"/>
                  <a:pt x="3413760" y="773"/>
                  <a:pt x="3418449" y="773"/>
                </a:cubicBezTo>
              </a:path>
            </a:pathLst>
          </a:custGeom>
          <a:noFill/>
          <a:ln w="1905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1548309" y="2083147"/>
            <a:ext cx="2087563" cy="777329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 eaLnBrk="1" hangingPunct="1">
              <a:lnSpc>
                <a:spcPct val="130000"/>
              </a:lnSpc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EPROM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一旦接入系统，只能读操作</a:t>
            </a:r>
          </a:p>
        </p:txBody>
      </p:sp>
    </p:spTree>
    <p:extLst>
      <p:ext uri="{BB962C8B-B14F-4D97-AF65-F5344CB8AC3E}">
        <p14:creationId xmlns:p14="http://schemas.microsoft.com/office/powerpoint/2010/main" val="2190760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B73194E0-5DE0-4010-8C0A-F795D84AEFE7}" type="slidenum">
              <a:rPr lang="zh-CN" altLang="en-US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14313"/>
            <a:ext cx="7308850" cy="83842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+mn-lt"/>
              </a:rPr>
              <a:t>1. </a:t>
            </a:r>
            <a:r>
              <a:rPr lang="zh-CN" altLang="en-US" dirty="0"/>
              <a:t>半导体存储器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206929" cy="3548062"/>
          </a:xfrm>
        </p:spPr>
        <p:txBody>
          <a:bodyPr/>
          <a:lstStyle/>
          <a:p>
            <a:pPr eaLnBrk="1" hangingPunct="1"/>
            <a:r>
              <a:rPr lang="zh-CN" altLang="en-US" dirty="0"/>
              <a:t>半导体存储器由能够表示二进制数“0”和“1”的、具有记忆功能的半导体器件组成。</a:t>
            </a:r>
          </a:p>
          <a:p>
            <a:pPr eaLnBrk="1" hangingPunct="1"/>
            <a:r>
              <a:rPr lang="zh-CN" altLang="en-US" dirty="0"/>
              <a:t>能存放一位二进制数的半导体器件称为一个存储元。</a:t>
            </a:r>
          </a:p>
          <a:p>
            <a:pPr eaLnBrk="1" hangingPunct="1"/>
            <a:r>
              <a:rPr lang="zh-CN" altLang="en-US" dirty="0"/>
              <a:t>若干存储元构成一个存储单元。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0D8FF038-60D4-4E37-979F-CBDBE1B6699A}" type="slidenum">
              <a:rPr lang="zh-CN" altLang="en-US" smtClean="0"/>
              <a:pPr eaLnBrk="1" hangingPunct="1"/>
              <a:t>60</a:t>
            </a:fld>
            <a:endParaRPr lang="en-US" altLang="zh-CN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14313"/>
            <a:ext cx="7308850" cy="910431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+mn-lt"/>
              </a:rPr>
              <a:t>2. </a:t>
            </a:r>
            <a:r>
              <a:rPr lang="en-US" altLang="zh-CN" dirty="0"/>
              <a:t>EEPROM</a:t>
            </a:r>
            <a:endParaRPr lang="zh-CN" altLang="en-US" dirty="0"/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6480720" cy="2736304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dirty="0"/>
              <a:t>掉电后内容不丢失</a:t>
            </a:r>
            <a:endParaRPr lang="en-US" altLang="zh-CN" dirty="0"/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可多次编程写入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可</a:t>
            </a:r>
            <a:r>
              <a:rPr lang="zh-CN" altLang="en-US" dirty="0">
                <a:solidFill>
                  <a:srgbClr val="7030A0"/>
                </a:solidFill>
              </a:rPr>
              <a:t>在系统上</a:t>
            </a:r>
            <a:r>
              <a:rPr lang="zh-CN" altLang="en-US" dirty="0"/>
              <a:t>直接编程写入和擦除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4211960" y="1844824"/>
            <a:ext cx="1152128" cy="0"/>
          </a:xfrm>
          <a:prstGeom prst="straightConnector1">
            <a:avLst/>
          </a:prstGeom>
          <a:solidFill>
            <a:srgbClr val="339966"/>
          </a:solidFill>
          <a:ln w="2222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5364088" y="1628800"/>
            <a:ext cx="3312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所有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ROM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型芯片的特点</a:t>
            </a:r>
          </a:p>
        </p:txBody>
      </p:sp>
      <p:cxnSp>
        <p:nvCxnSpPr>
          <p:cNvPr id="7" name="直接箭头连接符 6"/>
          <p:cNvCxnSpPr/>
          <p:nvPr/>
        </p:nvCxnSpPr>
        <p:spPr bwMode="auto">
          <a:xfrm>
            <a:off x="3851920" y="2422049"/>
            <a:ext cx="1368152" cy="0"/>
          </a:xfrm>
          <a:prstGeom prst="straightConnector1">
            <a:avLst/>
          </a:prstGeom>
          <a:solidFill>
            <a:srgbClr val="339966"/>
          </a:solidFill>
          <a:ln w="2222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5220072" y="2206025"/>
            <a:ext cx="33123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所有可读写</a:t>
            </a:r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ROM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的特点</a:t>
            </a:r>
          </a:p>
        </p:txBody>
      </p:sp>
      <p:sp>
        <p:nvSpPr>
          <p:cNvPr id="9" name="任意多边形 8"/>
          <p:cNvSpPr/>
          <p:nvPr/>
        </p:nvSpPr>
        <p:spPr bwMode="auto">
          <a:xfrm>
            <a:off x="3328432" y="3140968"/>
            <a:ext cx="91463" cy="1077848"/>
          </a:xfrm>
          <a:custGeom>
            <a:avLst/>
            <a:gdLst>
              <a:gd name="connsiteX0" fmla="*/ 0 w 91463"/>
              <a:gd name="connsiteY0" fmla="*/ 0 h 868680"/>
              <a:gd name="connsiteX1" fmla="*/ 15240 w 91463"/>
              <a:gd name="connsiteY1" fmla="*/ 381000 h 868680"/>
              <a:gd name="connsiteX2" fmla="*/ 45720 w 91463"/>
              <a:gd name="connsiteY2" fmla="*/ 472440 h 868680"/>
              <a:gd name="connsiteX3" fmla="*/ 30480 w 91463"/>
              <a:gd name="connsiteY3" fmla="*/ 396240 h 868680"/>
              <a:gd name="connsiteX4" fmla="*/ 15240 w 91463"/>
              <a:gd name="connsiteY4" fmla="*/ 350520 h 868680"/>
              <a:gd name="connsiteX5" fmla="*/ 30480 w 91463"/>
              <a:gd name="connsiteY5" fmla="*/ 594360 h 868680"/>
              <a:gd name="connsiteX6" fmla="*/ 60960 w 91463"/>
              <a:gd name="connsiteY6" fmla="*/ 685800 h 868680"/>
              <a:gd name="connsiteX7" fmla="*/ 91440 w 91463"/>
              <a:gd name="connsiteY7" fmla="*/ 868680 h 868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63" h="868680">
                <a:moveTo>
                  <a:pt x="0" y="0"/>
                </a:moveTo>
                <a:cubicBezTo>
                  <a:pt x="5080" y="127000"/>
                  <a:pt x="2997" y="254489"/>
                  <a:pt x="15240" y="381000"/>
                </a:cubicBezTo>
                <a:cubicBezTo>
                  <a:pt x="18335" y="412979"/>
                  <a:pt x="45720" y="472440"/>
                  <a:pt x="45720" y="472440"/>
                </a:cubicBezTo>
                <a:cubicBezTo>
                  <a:pt x="99291" y="392084"/>
                  <a:pt x="78509" y="456276"/>
                  <a:pt x="30480" y="396240"/>
                </a:cubicBezTo>
                <a:cubicBezTo>
                  <a:pt x="20445" y="383696"/>
                  <a:pt x="20320" y="365760"/>
                  <a:pt x="15240" y="350520"/>
                </a:cubicBezTo>
                <a:cubicBezTo>
                  <a:pt x="20320" y="431800"/>
                  <a:pt x="19477" y="513668"/>
                  <a:pt x="30480" y="594360"/>
                </a:cubicBezTo>
                <a:cubicBezTo>
                  <a:pt x="34821" y="626194"/>
                  <a:pt x="54659" y="654295"/>
                  <a:pt x="60960" y="685800"/>
                </a:cubicBezTo>
                <a:cubicBezTo>
                  <a:pt x="93433" y="848163"/>
                  <a:pt x="91440" y="786394"/>
                  <a:pt x="91440" y="868680"/>
                </a:cubicBezTo>
              </a:path>
            </a:pathLst>
          </a:custGeom>
          <a:noFill/>
          <a:ln w="1587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4218816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EEPROM</a:t>
            </a:r>
            <a:r>
              <a:rPr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的特点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0611E561-C0B3-44C1-ACC6-A76CFE5301B5}" type="slidenum">
              <a:rPr lang="zh-CN" altLang="en-US" smtClean="0"/>
              <a:pPr eaLnBrk="1" hangingPunct="1"/>
              <a:t>61</a:t>
            </a:fld>
            <a:endParaRPr lang="en-US" altLang="zh-CN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04664"/>
            <a:ext cx="7308850" cy="72008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工作方式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2373312" cy="3671888"/>
          </a:xfrm>
        </p:spPr>
        <p:txBody>
          <a:bodyPr/>
          <a:lstStyle/>
          <a:p>
            <a:pPr eaLnBrk="1" hangingPunct="1"/>
            <a:r>
              <a:rPr lang="zh-CN" altLang="en-US"/>
              <a:t>数据读出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编程写入</a:t>
            </a:r>
          </a:p>
          <a:p>
            <a:pPr eaLnBrk="1" hangingPunct="1"/>
            <a:endParaRPr lang="zh-CN" altLang="en-US"/>
          </a:p>
          <a:p>
            <a:pPr eaLnBrk="1" hangingPunct="1">
              <a:spcBef>
                <a:spcPts val="3000"/>
              </a:spcBef>
            </a:pPr>
            <a:r>
              <a:rPr lang="zh-CN" altLang="en-US"/>
              <a:t>擦除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2976488" y="2469940"/>
            <a:ext cx="60610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字节写入：每一次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BUSY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正脉冲写入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1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字节</a:t>
            </a:r>
          </a:p>
          <a:p>
            <a:pPr>
              <a:spcBef>
                <a:spcPct val="50000"/>
              </a:spcBef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自动页写入：每一次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BUSY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正脉冲写入</a:t>
            </a:r>
            <a:r>
              <a:rPr kumimoji="1" lang="zh-CN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32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B</a:t>
            </a:r>
            <a:endParaRPr kumimoji="1"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2238301" y="3841313"/>
            <a:ext cx="52149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kumimoji="1"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字节擦除：一次擦除一个字节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片擦除：一次擦除整片</a:t>
            </a:r>
            <a:endParaRPr kumimoji="1" lang="zh-CN" alt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62470" name="AutoShape 6"/>
          <p:cNvSpPr>
            <a:spLocks/>
          </p:cNvSpPr>
          <p:nvPr/>
        </p:nvSpPr>
        <p:spPr bwMode="auto">
          <a:xfrm>
            <a:off x="2733601" y="2614402"/>
            <a:ext cx="254000" cy="792163"/>
          </a:xfrm>
          <a:prstGeom prst="leftBrace">
            <a:avLst>
              <a:gd name="adj1" fmla="val 54232"/>
              <a:gd name="adj2" fmla="val 50000"/>
            </a:avLst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471" name="AutoShape 7"/>
          <p:cNvSpPr>
            <a:spLocks/>
          </p:cNvSpPr>
          <p:nvPr/>
        </p:nvSpPr>
        <p:spPr bwMode="auto">
          <a:xfrm>
            <a:off x="2076376" y="4106426"/>
            <a:ext cx="161925" cy="796925"/>
          </a:xfrm>
          <a:prstGeom prst="leftBrace">
            <a:avLst>
              <a:gd name="adj1" fmla="val 45752"/>
              <a:gd name="adj2" fmla="val 50000"/>
            </a:avLst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10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0" grpId="0" animBg="1"/>
      <p:bldP spid="62471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605A4C2C-CB22-4DDB-977C-BC9B47BC0D82}" type="slidenum">
              <a:rPr lang="zh-CN" altLang="en-US" smtClean="0"/>
              <a:pPr eaLnBrk="1" hangingPunct="1"/>
              <a:t>62</a:t>
            </a:fld>
            <a:endParaRPr lang="en-US" altLang="zh-CN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04664"/>
            <a:ext cx="7772400" cy="712242"/>
          </a:xfrm>
        </p:spPr>
        <p:txBody>
          <a:bodyPr/>
          <a:lstStyle/>
          <a:p>
            <a:pPr eaLnBrk="1" hangingPunct="1"/>
            <a:r>
              <a:rPr lang="zh-CN" altLang="en-US" dirty="0"/>
              <a:t>典型</a:t>
            </a:r>
            <a:r>
              <a:rPr lang="en-US" altLang="zh-CN" dirty="0"/>
              <a:t>EEPROM</a:t>
            </a:r>
            <a:r>
              <a:rPr lang="zh-CN" altLang="en-US" dirty="0"/>
              <a:t>芯片</a:t>
            </a:r>
            <a:r>
              <a:rPr lang="en-US" altLang="zh-CN" dirty="0">
                <a:solidFill>
                  <a:schemeClr val="tx1"/>
                </a:solidFill>
              </a:rPr>
              <a:t>____</a:t>
            </a:r>
            <a:r>
              <a:rPr lang="zh-CN" altLang="en-US" dirty="0">
                <a:solidFill>
                  <a:schemeClr val="tx1"/>
                </a:solidFill>
              </a:rPr>
              <a:t>98</a:t>
            </a:r>
            <a:r>
              <a:rPr lang="en-US" altLang="zh-CN" dirty="0">
                <a:solidFill>
                  <a:schemeClr val="tx1"/>
                </a:solidFill>
              </a:rPr>
              <a:t>C64A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484784"/>
            <a:ext cx="6942138" cy="42481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8</a:t>
            </a:r>
            <a:r>
              <a:rPr lang="en-US" altLang="zh-CN" dirty="0"/>
              <a:t>K×8bit</a:t>
            </a:r>
            <a:r>
              <a:rPr lang="zh-CN" altLang="zh-CN" dirty="0"/>
              <a:t>芯片；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13根地址线（A</a:t>
            </a:r>
            <a:r>
              <a:rPr lang="zh-CN" altLang="zh-CN" sz="2400" dirty="0"/>
              <a:t>0</a:t>
            </a:r>
            <a:r>
              <a:rPr lang="zh-CN" altLang="en-US" sz="2400" dirty="0"/>
              <a:t> </a:t>
            </a:r>
            <a:r>
              <a:rPr lang="zh-CN" altLang="en-US" sz="2400" dirty="0">
                <a:latin typeface="Arial" charset="0"/>
              </a:rPr>
              <a:t>——</a:t>
            </a:r>
            <a:r>
              <a:rPr lang="zh-CN" altLang="en-US" sz="2400" dirty="0"/>
              <a:t> </a:t>
            </a:r>
            <a:r>
              <a:rPr lang="zh-CN" altLang="zh-CN" dirty="0"/>
              <a:t>A</a:t>
            </a:r>
            <a:r>
              <a:rPr lang="zh-CN" altLang="zh-CN" sz="2400" dirty="0"/>
              <a:t>12</a:t>
            </a:r>
            <a:r>
              <a:rPr lang="zh-CN" altLang="zh-CN" dirty="0"/>
              <a:t>）</a:t>
            </a:r>
            <a:r>
              <a:rPr lang="zh-CN" altLang="zh-CN" sz="2400" dirty="0"/>
              <a:t>；</a:t>
            </a:r>
            <a:endParaRPr lang="zh-CN" altLang="zh-CN" dirty="0"/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8位数据线（D</a:t>
            </a:r>
            <a:r>
              <a:rPr lang="zh-CN" altLang="zh-CN" sz="2400" dirty="0"/>
              <a:t>0</a:t>
            </a:r>
            <a:r>
              <a:rPr lang="zh-CN" altLang="en-US" dirty="0"/>
              <a:t> </a:t>
            </a:r>
            <a:r>
              <a:rPr lang="en-US" altLang="zh-CN" dirty="0">
                <a:latin typeface="Arial" charset="0"/>
              </a:rPr>
              <a:t>——</a:t>
            </a:r>
            <a:r>
              <a:rPr lang="zh-CN" altLang="zh-CN" dirty="0"/>
              <a:t> D</a:t>
            </a:r>
            <a:r>
              <a:rPr lang="zh-CN" altLang="zh-CN" sz="2400" dirty="0"/>
              <a:t>7）；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输出允许信号（</a:t>
            </a:r>
            <a:r>
              <a:rPr lang="en-US" altLang="zh-CN" dirty="0"/>
              <a:t>#</a:t>
            </a:r>
            <a:r>
              <a:rPr lang="zh-CN" altLang="zh-CN" dirty="0"/>
              <a:t>OE）；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写允许信号（</a:t>
            </a:r>
            <a:r>
              <a:rPr lang="en-US" altLang="zh-CN" dirty="0"/>
              <a:t>#</a:t>
            </a:r>
            <a:r>
              <a:rPr lang="zh-CN" altLang="zh-CN" dirty="0"/>
              <a:t>WE）；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选片信号（</a:t>
            </a:r>
            <a:r>
              <a:rPr lang="en-US" altLang="zh-CN" dirty="0"/>
              <a:t>#</a:t>
            </a:r>
            <a:r>
              <a:rPr lang="zh-CN" altLang="zh-CN" dirty="0"/>
              <a:t>CE）；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zh-CN" dirty="0"/>
              <a:t>状态输出端（READY</a:t>
            </a:r>
            <a:r>
              <a:rPr lang="zh-CN" altLang="en-US" dirty="0"/>
              <a:t> </a:t>
            </a:r>
            <a:r>
              <a:rPr lang="zh-CN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#</a:t>
            </a:r>
            <a:r>
              <a:rPr lang="zh-CN" altLang="zh-CN" dirty="0"/>
              <a:t>BUSY）</a:t>
            </a:r>
            <a:r>
              <a:rPr lang="zh-CN" altLang="zh-CN" sz="2400" dirty="0"/>
              <a:t>。</a:t>
            </a:r>
            <a:endParaRPr lang="zh-CN" altLang="zh-CN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851826F3-329D-4608-A08A-3C0A09DE6641}" type="slidenum">
              <a:rPr lang="zh-CN" altLang="en-US" smtClean="0"/>
              <a:pPr eaLnBrk="1" hangingPunct="1"/>
              <a:t>63</a:t>
            </a:fld>
            <a:endParaRPr lang="en-US" altLang="zh-CN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14313"/>
            <a:ext cx="7308850" cy="98243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EEPROM</a:t>
            </a:r>
            <a:r>
              <a:rPr lang="zh-CN" altLang="en-US" dirty="0"/>
              <a:t>的应用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6210" y="1484784"/>
            <a:ext cx="7493000" cy="4125912"/>
          </a:xfrm>
        </p:spPr>
        <p:txBody>
          <a:bodyPr/>
          <a:lstStyle/>
          <a:p>
            <a:pPr eaLnBrk="1" hangingPunct="1">
              <a:spcAft>
                <a:spcPct val="10000"/>
              </a:spcAft>
            </a:pPr>
            <a:r>
              <a:rPr lang="zh-CN" altLang="en-US" dirty="0"/>
              <a:t>可通过程序实现对芯片的读写；</a:t>
            </a:r>
          </a:p>
          <a:p>
            <a:pPr eaLnBrk="1" hangingPunct="1">
              <a:spcAft>
                <a:spcPct val="10000"/>
              </a:spcAft>
            </a:pPr>
            <a:r>
              <a:rPr lang="zh-CN" altLang="en-US" dirty="0"/>
              <a:t>仅当</a:t>
            </a:r>
            <a:r>
              <a:rPr lang="en-US" altLang="zh-CN" dirty="0"/>
              <a:t>READY /#BUSY=1</a:t>
            </a:r>
            <a:r>
              <a:rPr lang="zh-CN" altLang="en-US" dirty="0"/>
              <a:t>时才能进行</a:t>
            </a:r>
            <a:r>
              <a:rPr lang="zh-CN" altLang="en-US" dirty="0">
                <a:latin typeface="Arial" charset="0"/>
              </a:rPr>
              <a:t>“</a:t>
            </a:r>
            <a:r>
              <a:rPr lang="zh-CN" altLang="en-US" dirty="0"/>
              <a:t>写</a:t>
            </a:r>
            <a:r>
              <a:rPr lang="zh-CN" altLang="en-US" dirty="0">
                <a:latin typeface="Arial" charset="0"/>
              </a:rPr>
              <a:t>”</a:t>
            </a:r>
            <a:r>
              <a:rPr lang="zh-CN" altLang="en-US" dirty="0"/>
              <a:t>操作</a:t>
            </a:r>
          </a:p>
          <a:p>
            <a:pPr eaLnBrk="1" hangingPunct="1">
              <a:spcAft>
                <a:spcPct val="10000"/>
              </a:spcAft>
            </a:pPr>
            <a:r>
              <a:rPr lang="zh-CN" altLang="en-US" dirty="0">
                <a:latin typeface="Arial" charset="0"/>
              </a:rPr>
              <a:t>“</a:t>
            </a:r>
            <a:r>
              <a:rPr lang="zh-CN" altLang="en-US" dirty="0"/>
              <a:t>写</a:t>
            </a:r>
            <a:r>
              <a:rPr lang="zh-CN" altLang="en-US" dirty="0">
                <a:latin typeface="Arial" charset="0"/>
              </a:rPr>
              <a:t>”</a:t>
            </a:r>
            <a:r>
              <a:rPr lang="zh-CN" altLang="en-US" dirty="0"/>
              <a:t>操作的方法：</a:t>
            </a:r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/>
              <a:t>根据参数定时写入</a:t>
            </a:r>
          </a:p>
          <a:p>
            <a:pPr lvl="1" eaLnBrk="1" hangingPunct="1">
              <a:spcBef>
                <a:spcPct val="0"/>
              </a:spcBef>
              <a:spcAft>
                <a:spcPct val="10000"/>
              </a:spcAft>
            </a:pPr>
            <a:r>
              <a:rPr lang="zh-CN" altLang="en-US" dirty="0"/>
              <a:t>通过判断</a:t>
            </a:r>
            <a:r>
              <a:rPr lang="en-US" altLang="zh-CN" dirty="0"/>
              <a:t>READY /#BUSY</a:t>
            </a:r>
            <a:r>
              <a:rPr lang="zh-CN" altLang="en-US" dirty="0"/>
              <a:t>端的状态进行写入</a:t>
            </a:r>
          </a:p>
          <a:p>
            <a:pPr lvl="2" eaLnBrk="1" hangingPunct="1">
              <a:spcBef>
                <a:spcPct val="0"/>
              </a:spcBef>
              <a:spcAft>
                <a:spcPct val="10000"/>
              </a:spcAft>
            </a:pPr>
            <a:r>
              <a:rPr lang="zh-CN" altLang="en-US" dirty="0">
                <a:solidFill>
                  <a:srgbClr val="C00000"/>
                </a:solidFill>
              </a:rPr>
              <a:t>仅当该端为高电平时才可写入下一个字节。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40F41971-A315-463E-AFAF-DCC13CFDEA93}" type="slidenum">
              <a:rPr lang="zh-CN" altLang="en-US" smtClean="0"/>
              <a:pPr eaLnBrk="1" hangingPunct="1"/>
              <a:t>64</a:t>
            </a:fld>
            <a:endParaRPr lang="en-US" altLang="zh-CN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332656"/>
            <a:ext cx="7308850" cy="792088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Flash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556792"/>
            <a:ext cx="7559675" cy="4579937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zh-CN" altLang="en-US" u="sng" dirty="0"/>
              <a:t>特点：</a:t>
            </a:r>
          </a:p>
          <a:p>
            <a:pPr eaLnBrk="1" hangingPunct="1"/>
            <a:r>
              <a:rPr lang="zh-CN" altLang="en-US" sz="2400" dirty="0"/>
              <a:t>通过向内部控制寄存器写入命令的方法来控制芯片的工作方式。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与</a:t>
            </a:r>
            <a:r>
              <a:rPr lang="en-US" altLang="zh-CN" sz="2400" dirty="0"/>
              <a:t>SRAM</a:t>
            </a:r>
            <a:r>
              <a:rPr lang="zh-CN" altLang="en-US" sz="2400" dirty="0"/>
              <a:t>的区别：</a:t>
            </a:r>
            <a:endParaRPr lang="en-US" altLang="zh-CN" sz="2400" dirty="0"/>
          </a:p>
          <a:p>
            <a:pPr lvl="1" eaLnBrk="1" hangingPunct="1">
              <a:spcBef>
                <a:spcPts val="0"/>
              </a:spcBef>
            </a:pPr>
            <a:r>
              <a:rPr lang="zh-CN" altLang="en-US" sz="2000" dirty="0"/>
              <a:t>在进行写入和擦除操作时需要</a:t>
            </a:r>
            <a:r>
              <a:rPr lang="en-US" altLang="zh-CN" sz="2000" dirty="0"/>
              <a:t>12V</a:t>
            </a:r>
            <a:r>
              <a:rPr lang="zh-CN" altLang="en-US" sz="2000" dirty="0"/>
              <a:t>编程电压</a:t>
            </a:r>
            <a:endParaRPr lang="en-US" altLang="zh-CN" sz="2000" dirty="0"/>
          </a:p>
          <a:p>
            <a:pPr eaLnBrk="1" hangingPunct="1">
              <a:spcBef>
                <a:spcPts val="1200"/>
              </a:spcBef>
            </a:pPr>
            <a:r>
              <a:rPr lang="zh-CN" altLang="en-US" sz="2400" dirty="0"/>
              <a:t>与普通</a:t>
            </a:r>
            <a:r>
              <a:rPr lang="en-US" altLang="zh-CN" sz="2400" dirty="0"/>
              <a:t>EEPROM</a:t>
            </a:r>
            <a:r>
              <a:rPr lang="zh-CN" altLang="en-US" sz="2400" dirty="0"/>
              <a:t>的区别：</a:t>
            </a:r>
            <a:endParaRPr lang="en-US" altLang="zh-CN" sz="2400" dirty="0"/>
          </a:p>
          <a:p>
            <a:pPr lvl="1" eaLnBrk="1" hangingPunct="1"/>
            <a:r>
              <a:rPr lang="zh-CN" altLang="en-US" sz="2000" dirty="0"/>
              <a:t>通过读状态寄存器的内容确定是否可继续写入</a:t>
            </a:r>
            <a:endParaRPr lang="en-US" altLang="zh-CN" sz="2000" dirty="0"/>
          </a:p>
          <a:p>
            <a:pPr lvl="1" eaLnBrk="1" hangingPunct="1"/>
            <a:r>
              <a:rPr lang="zh-CN" altLang="en-US" sz="2000" dirty="0"/>
              <a:t>通过写命令字的方式控制其处于何种工作方式。</a:t>
            </a:r>
            <a:endParaRPr lang="en-US" altLang="zh-CN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1619672" y="1643608"/>
            <a:ext cx="4752528" cy="4924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属于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EEPROM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类型芯片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7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14313"/>
            <a:ext cx="7308850" cy="910431"/>
          </a:xfrm>
        </p:spPr>
        <p:txBody>
          <a:bodyPr/>
          <a:lstStyle/>
          <a:p>
            <a:pPr eaLnBrk="1" hangingPunct="1"/>
            <a:r>
              <a:rPr lang="zh-CN" altLang="en-US" dirty="0"/>
              <a:t>工作方式</a:t>
            </a:r>
            <a:endParaRPr lang="zh-CN" altLang="en-US" sz="4800" dirty="0"/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1239888" y="2011364"/>
            <a:ext cx="22860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数据读出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编程写入：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擦       除</a:t>
            </a:r>
          </a:p>
        </p:txBody>
      </p:sp>
      <p:sp>
        <p:nvSpPr>
          <p:cNvPr id="70662" name="Text Box 6"/>
          <p:cNvSpPr txBox="1">
            <a:spLocks noChangeArrowheads="1"/>
          </p:cNvSpPr>
          <p:nvPr/>
        </p:nvSpPr>
        <p:spPr bwMode="auto">
          <a:xfrm>
            <a:off x="3092500" y="1628800"/>
            <a:ext cx="4484688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读单元内容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读内部状态寄存器内容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读芯片的厂家及器件标记</a:t>
            </a:r>
            <a:endParaRPr kumimoji="1"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3040113" y="3187701"/>
            <a:ext cx="426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数据写入，写软件保护</a:t>
            </a:r>
            <a:endParaRPr kumimoji="1" lang="zh-CN" altLang="en-US" sz="2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3202038" y="4195305"/>
            <a:ext cx="4724400" cy="941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字节擦除，块擦除，片擦除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擦除挂起</a:t>
            </a:r>
          </a:p>
        </p:txBody>
      </p:sp>
      <p:sp>
        <p:nvSpPr>
          <p:cNvPr id="70665" name="AutoShape 9"/>
          <p:cNvSpPr>
            <a:spLocks/>
          </p:cNvSpPr>
          <p:nvPr/>
        </p:nvSpPr>
        <p:spPr bwMode="auto">
          <a:xfrm>
            <a:off x="2881363" y="1769047"/>
            <a:ext cx="228600" cy="1063798"/>
          </a:xfrm>
          <a:prstGeom prst="leftBrace">
            <a:avLst>
              <a:gd name="adj1" fmla="val 7086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6" name="AutoShape 10"/>
          <p:cNvSpPr>
            <a:spLocks/>
          </p:cNvSpPr>
          <p:nvPr/>
        </p:nvSpPr>
        <p:spPr bwMode="auto">
          <a:xfrm>
            <a:off x="2955975" y="4283076"/>
            <a:ext cx="228600" cy="762000"/>
          </a:xfrm>
          <a:prstGeom prst="leftBrace">
            <a:avLst>
              <a:gd name="adj1" fmla="val 2773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667" name="AutoShape 11"/>
          <p:cNvSpPr>
            <a:spLocks/>
          </p:cNvSpPr>
          <p:nvPr/>
        </p:nvSpPr>
        <p:spPr bwMode="auto">
          <a:xfrm>
            <a:off x="971600" y="2239964"/>
            <a:ext cx="304800" cy="2505075"/>
          </a:xfrm>
          <a:prstGeom prst="leftBrace">
            <a:avLst>
              <a:gd name="adj1" fmla="val 7708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477250" y="6356350"/>
            <a:ext cx="631825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40F41971-A315-463E-AFAF-DCC13CFDEA93}" type="slidenum">
              <a:rPr lang="zh-CN" altLang="en-US" smtClean="0"/>
              <a:pPr eaLnBrk="1" hangingPunct="1"/>
              <a:t>65</a:t>
            </a:fld>
            <a:endParaRPr lang="en-US" altLang="zh-CN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6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6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6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5" grpId="0" animBg="1"/>
      <p:bldP spid="70666" grpId="0" animBg="1"/>
      <p:bldP spid="7066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3456384" cy="936104"/>
          </a:xfrm>
        </p:spPr>
        <p:txBody>
          <a:bodyPr/>
          <a:lstStyle/>
          <a:p>
            <a:r>
              <a:rPr lang="en-GB" altLang="zh-CN" sz="2800" dirty="0"/>
              <a:t>28F400</a:t>
            </a:r>
            <a:r>
              <a:rPr lang="zh-CN" altLang="zh-CN" sz="2800" dirty="0"/>
              <a:t>闪速存储器</a:t>
            </a:r>
            <a:r>
              <a:rPr lang="zh-CN" altLang="en-US" sz="2800" dirty="0"/>
              <a:t>与</a:t>
            </a:r>
            <a:r>
              <a:rPr lang="en-US" altLang="zh-CN" sz="2800" dirty="0"/>
              <a:t>8088</a:t>
            </a:r>
            <a:r>
              <a:rPr lang="zh-CN" altLang="en-US" sz="2800" dirty="0"/>
              <a:t>接口示例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F6875-25A3-44A0-87DE-77466C40171E}" type="slidenum">
              <a:rPr lang="zh-CN" altLang="en-US" smtClean="0"/>
              <a:pPr>
                <a:defRPr/>
              </a:pPr>
              <a:t>66</a:t>
            </a:fld>
            <a:endParaRPr lang="en-US" altLang="zh-CN"/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548680"/>
            <a:ext cx="5917598" cy="5976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68962"/>
      </p:ext>
    </p:extLst>
  </p:cSld>
  <p:clrMapOvr>
    <a:masterClrMapping/>
  </p:clrMapOvr>
  <p:transition spd="slow"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ROM</a:t>
            </a:r>
            <a:r>
              <a:rPr lang="zh-CN" altLang="en-US" dirty="0"/>
              <a:t>存储器接口设计例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200" dirty="0"/>
              <a:t>利用</a:t>
            </a:r>
            <a:r>
              <a:rPr lang="en-US" altLang="zh-CN" sz="2200" dirty="0"/>
              <a:t>2</a:t>
            </a:r>
            <a:r>
              <a:rPr lang="zh-CN" altLang="zh-CN" sz="2200" dirty="0"/>
              <a:t>片</a:t>
            </a:r>
            <a:r>
              <a:rPr lang="en-US" altLang="zh-CN" sz="2200" dirty="0"/>
              <a:t>EEPROM 98C64A</a:t>
            </a:r>
            <a:r>
              <a:rPr lang="zh-CN" altLang="zh-CN" sz="2200" dirty="0"/>
              <a:t>芯片构成</a:t>
            </a:r>
            <a:r>
              <a:rPr lang="en-US" altLang="zh-CN" sz="2200" dirty="0"/>
              <a:t>16KB</a:t>
            </a:r>
            <a:r>
              <a:rPr lang="zh-CN" altLang="zh-CN" sz="2200" dirty="0"/>
              <a:t>的半导体存储器，其地址范围为</a:t>
            </a:r>
            <a:r>
              <a:rPr lang="en-US" altLang="zh-CN" sz="2200" dirty="0"/>
              <a:t>68000H</a:t>
            </a:r>
            <a:r>
              <a:rPr lang="zh-CN" altLang="zh-CN" sz="2200" dirty="0"/>
              <a:t>～</a:t>
            </a:r>
            <a:r>
              <a:rPr lang="en-US" altLang="zh-CN" sz="2200" dirty="0"/>
              <a:t>6BFFFH</a:t>
            </a:r>
            <a:r>
              <a:rPr lang="zh-CN" altLang="zh-CN" sz="2200" dirty="0"/>
              <a:t>。画出存储器与</a:t>
            </a:r>
            <a:r>
              <a:rPr lang="en-US" altLang="zh-CN" sz="2200" dirty="0"/>
              <a:t>8088</a:t>
            </a:r>
            <a:r>
              <a:rPr lang="zh-CN" altLang="zh-CN" sz="2200" dirty="0"/>
              <a:t>系统总线的连接图（暂不考虑连接</a:t>
            </a:r>
            <a:r>
              <a:rPr lang="en-US" altLang="zh-CN" sz="2200" dirty="0"/>
              <a:t>READY/BUSY#</a:t>
            </a:r>
            <a:r>
              <a:rPr lang="zh-CN" altLang="zh-CN" sz="2200" dirty="0"/>
              <a:t>信号的</a:t>
            </a:r>
            <a:r>
              <a:rPr lang="en-US" altLang="zh-CN" sz="2200" dirty="0"/>
              <a:t>I/O</a:t>
            </a:r>
            <a:r>
              <a:rPr lang="zh-CN" altLang="zh-CN" sz="2200" dirty="0"/>
              <a:t>接口的地址译码）</a:t>
            </a:r>
            <a:r>
              <a:rPr lang="zh-CN" altLang="en-US" sz="2200" dirty="0"/>
              <a:t>。</a:t>
            </a:r>
            <a:r>
              <a:rPr lang="zh-CN" altLang="zh-CN" sz="2200" dirty="0"/>
              <a:t>编写程序，</a:t>
            </a:r>
            <a:r>
              <a:rPr lang="zh-CN" altLang="en-US" sz="2200" dirty="0"/>
              <a:t>采用定时写入方式，</a:t>
            </a:r>
            <a:r>
              <a:rPr lang="zh-CN" altLang="zh-CN" sz="2200" dirty="0"/>
              <a:t>将</a:t>
            </a:r>
            <a:r>
              <a:rPr lang="en-US" altLang="zh-CN" sz="2200" dirty="0"/>
              <a:t>16K</a:t>
            </a:r>
            <a:r>
              <a:rPr lang="zh-CN" altLang="zh-CN" sz="2200" dirty="0"/>
              <a:t>单元全部清零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r>
              <a:rPr lang="zh-CN" altLang="en-US" sz="2200" dirty="0"/>
              <a:t>题目分析：</a:t>
            </a:r>
            <a:endParaRPr lang="en-US" altLang="zh-CN" sz="2200" dirty="0"/>
          </a:p>
          <a:p>
            <a:pPr lvl="1"/>
            <a:r>
              <a:rPr lang="zh-CN" altLang="en-US" sz="2000" dirty="0"/>
              <a:t>由给定条件可得出高位地址：</a:t>
            </a:r>
            <a:r>
              <a:rPr lang="en-US" altLang="zh-CN" sz="2000" dirty="0"/>
              <a:t>0110100----0110101</a:t>
            </a:r>
          </a:p>
          <a:p>
            <a:pPr lvl="1"/>
            <a:r>
              <a:rPr lang="zh-CN" altLang="en-US" sz="2000" dirty="0"/>
              <a:t>可利用</a:t>
            </a:r>
            <a:r>
              <a:rPr lang="en-US" altLang="zh-CN" sz="2000" dirty="0"/>
              <a:t>74LS138</a:t>
            </a:r>
            <a:r>
              <a:rPr lang="zh-CN" altLang="en-US" sz="2000" dirty="0"/>
              <a:t>译码器设计译码电路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F6875-25A3-44A0-87DE-77466C40171E}" type="slidenum">
              <a:rPr lang="zh-CN" altLang="en-US" smtClean="0"/>
              <a:pPr>
                <a:defRPr/>
              </a:pPr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516753"/>
      </p:ext>
    </p:extLst>
  </p:cSld>
  <p:clrMapOvr>
    <a:masterClrMapping/>
  </p:clrMapOvr>
  <p:transition spd="slow">
    <p:wipe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F6875-25A3-44A0-87DE-77466C40171E}" type="slidenum">
              <a:rPr lang="zh-CN" altLang="en-US" smtClean="0"/>
              <a:pPr>
                <a:defRPr/>
              </a:pPr>
              <a:t>68</a:t>
            </a:fld>
            <a:endParaRPr lang="en-US" altLang="zh-CN"/>
          </a:p>
        </p:txBody>
      </p:sp>
      <p:pic>
        <p:nvPicPr>
          <p:cNvPr id="7168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28387"/>
            <a:ext cx="7197654" cy="646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9408817"/>
      </p:ext>
    </p:extLst>
  </p:cSld>
  <p:clrMapOvr>
    <a:masterClrMapping/>
  </p:clrMapOvr>
  <p:transition spd="slow">
    <p:wipe dir="r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67544" y="1196753"/>
            <a:ext cx="8208912" cy="287994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四、半导体存储器扩展技术</a:t>
            </a:r>
            <a:b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</a:br>
            <a:endParaRPr lang="zh-CN" altLang="en-US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9021636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B04E96E-C094-4D70-8DAC-24B6DB74B1B9}" type="slidenum">
              <a:rPr lang="zh-CN" altLang="en-US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4608512" cy="83842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+mn-lt"/>
              </a:rPr>
              <a:t>2. </a:t>
            </a:r>
            <a:r>
              <a:rPr lang="zh-CN" altLang="en-US" dirty="0"/>
              <a:t>半导体存储器分类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2467125"/>
            <a:ext cx="864096" cy="12684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内存储器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1335995" y="1636457"/>
            <a:ext cx="3797723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随机存取存储器（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RAM）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ct val="50000"/>
              </a:spcBef>
            </a:pPr>
            <a:endParaRPr kumimoji="1"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 eaLnBrk="1" hangingPunct="1">
              <a:spcBef>
                <a:spcPts val="2400"/>
              </a:spcBef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只读存储器（</a:t>
            </a: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ROM）</a:t>
            </a:r>
          </a:p>
        </p:txBody>
      </p:sp>
      <p:sp>
        <p:nvSpPr>
          <p:cNvPr id="8198" name="AutoShape 7"/>
          <p:cNvSpPr>
            <a:spLocks/>
          </p:cNvSpPr>
          <p:nvPr/>
        </p:nvSpPr>
        <p:spPr bwMode="auto">
          <a:xfrm>
            <a:off x="1115616" y="1959026"/>
            <a:ext cx="239712" cy="2208560"/>
          </a:xfrm>
          <a:prstGeom prst="leftBrace">
            <a:avLst>
              <a:gd name="adj1" fmla="val 5070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133718" y="1124744"/>
            <a:ext cx="35427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kumimoji="1"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静态存储器（</a:t>
            </a:r>
            <a:r>
              <a:rPr kumimoji="1"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SRAM）</a:t>
            </a:r>
          </a:p>
          <a:p>
            <a:pPr eaLnBrk="1" hangingPunct="1">
              <a:spcBef>
                <a:spcPts val="1200"/>
              </a:spcBef>
            </a:pPr>
            <a:r>
              <a:rPr kumimoji="1"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动态存储器（</a:t>
            </a:r>
            <a:r>
              <a:rPr kumimoji="1"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DRAM）</a:t>
            </a:r>
          </a:p>
          <a:p>
            <a:pPr eaLnBrk="1" hangingPunct="1">
              <a:spcBef>
                <a:spcPts val="1200"/>
              </a:spcBef>
            </a:pPr>
            <a:r>
              <a:rPr kumimoji="1" lang="zh-CN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同步动态随机存取内存器</a:t>
            </a:r>
            <a:r>
              <a:rPr kumimoji="1"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（</a:t>
            </a:r>
            <a:r>
              <a:rPr kumimoji="1"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SDRAM）</a:t>
            </a:r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4932040" y="1321022"/>
            <a:ext cx="231039" cy="1124367"/>
          </a:xfrm>
          <a:prstGeom prst="leftBrace">
            <a:avLst>
              <a:gd name="adj1" fmla="val 5714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544817" y="3279456"/>
            <a:ext cx="2360270" cy="1908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kumimoji="1"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掩模</a:t>
            </a:r>
            <a:r>
              <a:rPr kumimoji="1"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ROM</a:t>
            </a:r>
          </a:p>
          <a:p>
            <a:pPr eaLnBrk="1" hangingPunct="1">
              <a:spcBef>
                <a:spcPts val="1200"/>
              </a:spcBef>
            </a:pPr>
            <a:r>
              <a:rPr kumimoji="1" lang="zh-CN" alt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一次性可写</a:t>
            </a:r>
            <a:r>
              <a:rPr kumimoji="1"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ROM</a:t>
            </a: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EPROM</a:t>
            </a:r>
          </a:p>
          <a:p>
            <a:pPr eaLnBrk="1" hangingPunct="1">
              <a:spcBef>
                <a:spcPts val="1200"/>
              </a:spcBef>
            </a:pPr>
            <a:r>
              <a:rPr kumimoji="1" lang="en-US" altLang="zh-C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EEPROM</a:t>
            </a:r>
          </a:p>
        </p:txBody>
      </p:sp>
      <p:sp>
        <p:nvSpPr>
          <p:cNvPr id="10" name="AutoShape 6"/>
          <p:cNvSpPr>
            <a:spLocks/>
          </p:cNvSpPr>
          <p:nvPr/>
        </p:nvSpPr>
        <p:spPr bwMode="auto">
          <a:xfrm>
            <a:off x="4260755" y="3469484"/>
            <a:ext cx="304800" cy="1480938"/>
          </a:xfrm>
          <a:prstGeom prst="leftBrace">
            <a:avLst>
              <a:gd name="adj1" fmla="val 8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115616" y="5930116"/>
            <a:ext cx="5984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联结</a:t>
            </a:r>
            <a:r>
              <a:rPr lang="en-US" altLang="zh-CN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CPU</a:t>
            </a:r>
            <a:r>
              <a:rPr lang="zh-CN" altLang="en-US" sz="28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与内存的主要总线信号</a:t>
            </a:r>
          </a:p>
        </p:txBody>
      </p:sp>
      <p:sp>
        <p:nvSpPr>
          <p:cNvPr id="14" name="任意多边形 13"/>
          <p:cNvSpPr/>
          <p:nvPr/>
        </p:nvSpPr>
        <p:spPr bwMode="auto">
          <a:xfrm rot="4139169">
            <a:off x="7148074" y="2724070"/>
            <a:ext cx="882300" cy="447690"/>
          </a:xfrm>
          <a:custGeom>
            <a:avLst/>
            <a:gdLst>
              <a:gd name="connsiteX0" fmla="*/ 0 w 1093694"/>
              <a:gd name="connsiteY0" fmla="*/ 484094 h 484094"/>
              <a:gd name="connsiteX1" fmla="*/ 53788 w 1093694"/>
              <a:gd name="connsiteY1" fmla="*/ 466165 h 484094"/>
              <a:gd name="connsiteX2" fmla="*/ 98612 w 1093694"/>
              <a:gd name="connsiteY2" fmla="*/ 457200 h 484094"/>
              <a:gd name="connsiteX3" fmla="*/ 125506 w 1093694"/>
              <a:gd name="connsiteY3" fmla="*/ 439271 h 484094"/>
              <a:gd name="connsiteX4" fmla="*/ 170330 w 1093694"/>
              <a:gd name="connsiteY4" fmla="*/ 394447 h 484094"/>
              <a:gd name="connsiteX5" fmla="*/ 233083 w 1093694"/>
              <a:gd name="connsiteY5" fmla="*/ 349623 h 484094"/>
              <a:gd name="connsiteX6" fmla="*/ 385483 w 1093694"/>
              <a:gd name="connsiteY6" fmla="*/ 295835 h 484094"/>
              <a:gd name="connsiteX7" fmla="*/ 484094 w 1093694"/>
              <a:gd name="connsiteY7" fmla="*/ 268941 h 484094"/>
              <a:gd name="connsiteX8" fmla="*/ 537883 w 1093694"/>
              <a:gd name="connsiteY8" fmla="*/ 251012 h 484094"/>
              <a:gd name="connsiteX9" fmla="*/ 591671 w 1093694"/>
              <a:gd name="connsiteY9" fmla="*/ 233082 h 484094"/>
              <a:gd name="connsiteX10" fmla="*/ 627530 w 1093694"/>
              <a:gd name="connsiteY10" fmla="*/ 251012 h 484094"/>
              <a:gd name="connsiteX11" fmla="*/ 600636 w 1093694"/>
              <a:gd name="connsiteY11" fmla="*/ 304800 h 484094"/>
              <a:gd name="connsiteX12" fmla="*/ 564777 w 1093694"/>
              <a:gd name="connsiteY12" fmla="*/ 340659 h 484094"/>
              <a:gd name="connsiteX13" fmla="*/ 519953 w 1093694"/>
              <a:gd name="connsiteY13" fmla="*/ 322729 h 484094"/>
              <a:gd name="connsiteX14" fmla="*/ 537883 w 1093694"/>
              <a:gd name="connsiteY14" fmla="*/ 304800 h 484094"/>
              <a:gd name="connsiteX15" fmla="*/ 564777 w 1093694"/>
              <a:gd name="connsiteY15" fmla="*/ 286871 h 484094"/>
              <a:gd name="connsiteX16" fmla="*/ 636494 w 1093694"/>
              <a:gd name="connsiteY16" fmla="*/ 206188 h 484094"/>
              <a:gd name="connsiteX17" fmla="*/ 744071 w 1093694"/>
              <a:gd name="connsiteY17" fmla="*/ 170329 h 484094"/>
              <a:gd name="connsiteX18" fmla="*/ 887506 w 1093694"/>
              <a:gd name="connsiteY18" fmla="*/ 98612 h 484094"/>
              <a:gd name="connsiteX19" fmla="*/ 905436 w 1093694"/>
              <a:gd name="connsiteY19" fmla="*/ 80682 h 484094"/>
              <a:gd name="connsiteX20" fmla="*/ 950259 w 1093694"/>
              <a:gd name="connsiteY20" fmla="*/ 71718 h 484094"/>
              <a:gd name="connsiteX21" fmla="*/ 1004047 w 1093694"/>
              <a:gd name="connsiteY21" fmla="*/ 53788 h 484094"/>
              <a:gd name="connsiteX22" fmla="*/ 1039906 w 1093694"/>
              <a:gd name="connsiteY22" fmla="*/ 35859 h 484094"/>
              <a:gd name="connsiteX23" fmla="*/ 1093694 w 1093694"/>
              <a:gd name="connsiteY23" fmla="*/ 0 h 484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093694" h="484094">
                <a:moveTo>
                  <a:pt x="0" y="484094"/>
                </a:moveTo>
                <a:cubicBezTo>
                  <a:pt x="17929" y="478118"/>
                  <a:pt x="35555" y="471138"/>
                  <a:pt x="53788" y="466165"/>
                </a:cubicBezTo>
                <a:cubicBezTo>
                  <a:pt x="68488" y="462156"/>
                  <a:pt x="84345" y="462550"/>
                  <a:pt x="98612" y="457200"/>
                </a:cubicBezTo>
                <a:cubicBezTo>
                  <a:pt x="108700" y="453417"/>
                  <a:pt x="116541" y="445247"/>
                  <a:pt x="125506" y="439271"/>
                </a:cubicBezTo>
                <a:cubicBezTo>
                  <a:pt x="150883" y="363140"/>
                  <a:pt x="108786" y="468301"/>
                  <a:pt x="170330" y="394447"/>
                </a:cubicBezTo>
                <a:cubicBezTo>
                  <a:pt x="219941" y="334914"/>
                  <a:pt x="113678" y="369524"/>
                  <a:pt x="233083" y="349623"/>
                </a:cubicBezTo>
                <a:cubicBezTo>
                  <a:pt x="300983" y="304357"/>
                  <a:pt x="230219" y="347586"/>
                  <a:pt x="385483" y="295835"/>
                </a:cubicBezTo>
                <a:cubicBezTo>
                  <a:pt x="459024" y="271323"/>
                  <a:pt x="342529" y="309388"/>
                  <a:pt x="484094" y="268941"/>
                </a:cubicBezTo>
                <a:cubicBezTo>
                  <a:pt x="502266" y="263749"/>
                  <a:pt x="519953" y="256989"/>
                  <a:pt x="537883" y="251012"/>
                </a:cubicBezTo>
                <a:lnTo>
                  <a:pt x="591671" y="233082"/>
                </a:lnTo>
                <a:cubicBezTo>
                  <a:pt x="603624" y="239059"/>
                  <a:pt x="625872" y="237751"/>
                  <a:pt x="627530" y="251012"/>
                </a:cubicBezTo>
                <a:cubicBezTo>
                  <a:pt x="630016" y="270903"/>
                  <a:pt x="612131" y="288378"/>
                  <a:pt x="600636" y="304800"/>
                </a:cubicBezTo>
                <a:cubicBezTo>
                  <a:pt x="590942" y="318648"/>
                  <a:pt x="564777" y="340659"/>
                  <a:pt x="564777" y="340659"/>
                </a:cubicBezTo>
                <a:cubicBezTo>
                  <a:pt x="549836" y="334682"/>
                  <a:pt x="529608" y="335603"/>
                  <a:pt x="519953" y="322729"/>
                </a:cubicBezTo>
                <a:cubicBezTo>
                  <a:pt x="514882" y="315967"/>
                  <a:pt x="531283" y="310080"/>
                  <a:pt x="537883" y="304800"/>
                </a:cubicBezTo>
                <a:cubicBezTo>
                  <a:pt x="546296" y="298070"/>
                  <a:pt x="555812" y="292847"/>
                  <a:pt x="564777" y="286871"/>
                </a:cubicBezTo>
                <a:cubicBezTo>
                  <a:pt x="577645" y="269714"/>
                  <a:pt x="618871" y="211223"/>
                  <a:pt x="636494" y="206188"/>
                </a:cubicBezTo>
                <a:cubicBezTo>
                  <a:pt x="673704" y="195557"/>
                  <a:pt x="709389" y="187670"/>
                  <a:pt x="744071" y="170329"/>
                </a:cubicBezTo>
                <a:cubicBezTo>
                  <a:pt x="897740" y="93494"/>
                  <a:pt x="812585" y="123584"/>
                  <a:pt x="887506" y="98612"/>
                </a:cubicBezTo>
                <a:cubicBezTo>
                  <a:pt x="893483" y="92635"/>
                  <a:pt x="897667" y="84012"/>
                  <a:pt x="905436" y="80682"/>
                </a:cubicBezTo>
                <a:cubicBezTo>
                  <a:pt x="919441" y="74680"/>
                  <a:pt x="935559" y="75727"/>
                  <a:pt x="950259" y="71718"/>
                </a:cubicBezTo>
                <a:cubicBezTo>
                  <a:pt x="968492" y="66745"/>
                  <a:pt x="987143" y="62240"/>
                  <a:pt x="1004047" y="53788"/>
                </a:cubicBezTo>
                <a:cubicBezTo>
                  <a:pt x="1016000" y="47812"/>
                  <a:pt x="1028573" y="42942"/>
                  <a:pt x="1039906" y="35859"/>
                </a:cubicBezTo>
                <a:cubicBezTo>
                  <a:pt x="1122329" y="-15654"/>
                  <a:pt x="1043968" y="24864"/>
                  <a:pt x="1093694" y="0"/>
                </a:cubicBezTo>
              </a:path>
            </a:pathLst>
          </a:cu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7804" tIns="48902" rIns="97804" bIns="48902" numCol="1" rtlCol="0" anchor="t" anchorCtr="0" compatLnSpc="1">
            <a:prstTxWarp prst="textNoShape">
              <a:avLst/>
            </a:prstTxWarp>
          </a:bodyPr>
          <a:lstStyle/>
          <a:p>
            <a:pPr defTabSz="978042"/>
            <a:endParaRPr kumimoji="0" lang="zh-CN" altLang="en-US" sz="190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31556" y="3212976"/>
            <a:ext cx="1388916" cy="406536"/>
          </a:xfrm>
          <a:prstGeom prst="rect">
            <a:avLst/>
          </a:prstGeom>
          <a:noFill/>
        </p:spPr>
        <p:txBody>
          <a:bodyPr wrap="square" lIns="97804" tIns="48902" rIns="97804" bIns="48902" rtlCol="0">
            <a:spAutoFit/>
          </a:bodyPr>
          <a:lstStyle/>
          <a:p>
            <a:pPr algn="ctr"/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主内存</a:t>
            </a:r>
          </a:p>
        </p:txBody>
      </p:sp>
      <p:sp>
        <p:nvSpPr>
          <p:cNvPr id="16" name="右大括号 15"/>
          <p:cNvSpPr/>
          <p:nvPr/>
        </p:nvSpPr>
        <p:spPr>
          <a:xfrm>
            <a:off x="6804248" y="4005352"/>
            <a:ext cx="337601" cy="1133976"/>
          </a:xfrm>
          <a:prstGeom prst="rightBrace">
            <a:avLst/>
          </a:prstGeom>
          <a:ln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7804" tIns="48902" rIns="97804" bIns="48902"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035922" y="4379425"/>
            <a:ext cx="1676970" cy="406536"/>
          </a:xfrm>
          <a:prstGeom prst="rect">
            <a:avLst/>
          </a:prstGeom>
          <a:noFill/>
        </p:spPr>
        <p:txBody>
          <a:bodyPr wrap="square" lIns="97804" tIns="48902" rIns="97804" bIns="48902" rtlCol="0">
            <a:spAutoFit/>
          </a:bodyPr>
          <a:lstStyle/>
          <a:p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可写入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ROM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23854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/>
      <p:bldP spid="10" grpId="0" animBg="1"/>
      <p:bldP spid="2" grpId="0"/>
      <p:bldP spid="14" grpId="0" animBg="1"/>
      <p:bldP spid="15" grpId="0"/>
      <p:bldP spid="16" grpId="0" animBg="1"/>
      <p:bldP spid="17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D8A41D2F-05CC-4DFB-B9E1-F19ADF142C48}" type="slidenum">
              <a:rPr lang="zh-CN" altLang="en-US" smtClean="0"/>
              <a:pPr eaLnBrk="1" hangingPunct="1"/>
              <a:t>70</a:t>
            </a:fld>
            <a:endParaRPr lang="en-US" altLang="zh-CN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30337"/>
            <a:ext cx="7308850" cy="69440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>
                <a:latin typeface="+mn-lt"/>
              </a:rPr>
              <a:t>1. </a:t>
            </a:r>
            <a:r>
              <a:rPr lang="zh-CN" altLang="en-US" dirty="0"/>
              <a:t>存储器扩展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611560" y="1484784"/>
            <a:ext cx="7777162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kumimoji="1"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用多片存储芯片构成一个需要的内存空间；</a:t>
            </a:r>
          </a:p>
          <a:p>
            <a:pPr algn="just" eaLnBrk="1">
              <a:lnSpc>
                <a:spcPct val="110000"/>
              </a:lnSpc>
              <a:spcBef>
                <a:spcPct val="20000"/>
              </a:spcBef>
              <a:buSzPct val="60000"/>
              <a:buFont typeface="Wingdings" pitchFamily="2" charset="2"/>
              <a:buChar char="n"/>
            </a:pPr>
            <a:r>
              <a:rPr kumimoji="1"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各存储器芯片在整个内存中占据不同的地址范围；</a:t>
            </a:r>
          </a:p>
          <a:p>
            <a:pPr>
              <a:lnSpc>
                <a:spcPct val="110000"/>
              </a:lnSpc>
              <a:spcBef>
                <a:spcPct val="20000"/>
              </a:spcBef>
              <a:spcAft>
                <a:spcPct val="40000"/>
              </a:spcAft>
              <a:buSzPct val="60000"/>
              <a:buFont typeface="Wingdings" pitchFamily="2" charset="2"/>
              <a:buChar char="n"/>
            </a:pPr>
            <a:r>
              <a:rPr kumimoji="1"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任一时刻仅有一片（或一组）被选中。</a:t>
            </a:r>
          </a:p>
        </p:txBody>
      </p:sp>
    </p:spTree>
    <p:extLst>
      <p:ext uri="{BB962C8B-B14F-4D97-AF65-F5344CB8AC3E}">
        <p14:creationId xmlns:p14="http://schemas.microsoft.com/office/powerpoint/2010/main" val="235875239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77F8906C-63CB-46C7-A263-77EC6FB7043F}" type="slidenum">
              <a:rPr lang="zh-CN" altLang="en-US" smtClean="0"/>
              <a:pPr eaLnBrk="1" hangingPunct="1"/>
              <a:t>71</a:t>
            </a:fld>
            <a:endParaRPr lang="en-US" altLang="zh-CN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332656"/>
            <a:ext cx="7308850" cy="792088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latin typeface="Tahoma" pitchFamily="34" charset="0"/>
              </a:rPr>
              <a:t>2. </a:t>
            </a:r>
            <a:r>
              <a:rPr lang="zh-CN" altLang="en-US" dirty="0"/>
              <a:t>存储器扩展方法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484784"/>
            <a:ext cx="2300288" cy="25304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kumimoji="1" lang="zh-CN" altLang="en-US"/>
              <a:t>位扩展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/>
              <a:t>字扩展</a:t>
            </a:r>
          </a:p>
          <a:p>
            <a:pPr eaLnBrk="1" hangingPunct="1">
              <a:lnSpc>
                <a:spcPct val="130000"/>
              </a:lnSpc>
            </a:pPr>
            <a:r>
              <a:rPr kumimoji="1" lang="zh-CN" altLang="en-US"/>
              <a:t>字位扩展</a:t>
            </a:r>
          </a:p>
          <a:p>
            <a:pPr eaLnBrk="1" hangingPunct="1"/>
            <a:endParaRPr lang="zh-CN" altLang="en-US"/>
          </a:p>
        </p:txBody>
      </p:sp>
      <p:sp>
        <p:nvSpPr>
          <p:cNvPr id="135174" name="Rectangle 6"/>
          <p:cNvSpPr>
            <a:spLocks noChangeArrowheads="1"/>
          </p:cNvSpPr>
          <p:nvPr/>
        </p:nvSpPr>
        <p:spPr bwMode="auto">
          <a:xfrm>
            <a:off x="3927500" y="1498600"/>
            <a:ext cx="23002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扩展字长</a:t>
            </a:r>
          </a:p>
        </p:txBody>
      </p:sp>
      <p:sp>
        <p:nvSpPr>
          <p:cNvPr id="135175" name="Rectangle 7"/>
          <p:cNvSpPr>
            <a:spLocks noChangeArrowheads="1"/>
          </p:cNvSpPr>
          <p:nvPr/>
        </p:nvSpPr>
        <p:spPr bwMode="auto">
          <a:xfrm>
            <a:off x="3937025" y="2160587"/>
            <a:ext cx="1973263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扩展单元数</a:t>
            </a:r>
          </a:p>
        </p:txBody>
      </p:sp>
      <p:sp>
        <p:nvSpPr>
          <p:cNvPr id="135176" name="Rectangle 8"/>
          <p:cNvSpPr>
            <a:spLocks noChangeArrowheads="1"/>
          </p:cNvSpPr>
          <p:nvPr/>
        </p:nvSpPr>
        <p:spPr bwMode="auto">
          <a:xfrm>
            <a:off x="3926954" y="2781300"/>
            <a:ext cx="417671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既扩展字长也扩展单元数</a:t>
            </a:r>
          </a:p>
        </p:txBody>
      </p:sp>
      <p:sp>
        <p:nvSpPr>
          <p:cNvPr id="135177" name="Line 9"/>
          <p:cNvSpPr>
            <a:spLocks noChangeShapeType="1"/>
          </p:cNvSpPr>
          <p:nvPr/>
        </p:nvSpPr>
        <p:spPr bwMode="auto">
          <a:xfrm>
            <a:off x="2771800" y="1785937"/>
            <a:ext cx="1008063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78" name="Line 10"/>
          <p:cNvSpPr>
            <a:spLocks noChangeShapeType="1"/>
          </p:cNvSpPr>
          <p:nvPr/>
        </p:nvSpPr>
        <p:spPr bwMode="auto">
          <a:xfrm>
            <a:off x="2771800" y="2435225"/>
            <a:ext cx="1008063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5179" name="Line 11"/>
          <p:cNvSpPr>
            <a:spLocks noChangeShapeType="1"/>
          </p:cNvSpPr>
          <p:nvPr/>
        </p:nvSpPr>
        <p:spPr bwMode="auto">
          <a:xfrm>
            <a:off x="2771800" y="3082925"/>
            <a:ext cx="1008063" cy="0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14379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5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4" grpId="0"/>
      <p:bldP spid="135175" grpId="0"/>
      <p:bldP spid="135177" grpId="0" animBg="1"/>
      <p:bldP spid="135178" grpId="0" animBg="1"/>
      <p:bldP spid="13517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9B3499E5-41A8-40AB-B800-265F2E317CDD}" type="slidenum">
              <a:rPr lang="zh-CN" altLang="en-US" smtClean="0"/>
              <a:pPr eaLnBrk="1" hangingPunct="1"/>
              <a:t>72</a:t>
            </a:fld>
            <a:endParaRPr lang="en-US" altLang="zh-CN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502345"/>
            <a:ext cx="7308850" cy="622399"/>
          </a:xfrm>
        </p:spPr>
        <p:txBody>
          <a:bodyPr/>
          <a:lstStyle/>
          <a:p>
            <a:pPr eaLnBrk="1" hangingPunct="1"/>
            <a:r>
              <a:rPr lang="zh-CN" altLang="en-US" dirty="0"/>
              <a:t>位扩展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40681"/>
            <a:ext cx="8064896" cy="249237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/>
              <a:t>构成内存的存储器芯片的字长小于内存单元的字长时</a:t>
            </a:r>
            <a:r>
              <a:rPr lang="en-US" altLang="zh-CN" dirty="0">
                <a:latin typeface="Arial" charset="0"/>
              </a:rPr>
              <a:t>——</a:t>
            </a:r>
            <a:r>
              <a:rPr lang="zh-CN" altLang="en-US" dirty="0"/>
              <a:t>需进行位扩展。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C00000"/>
                </a:solidFill>
              </a:rPr>
              <a:t>位扩展</a:t>
            </a:r>
            <a:r>
              <a:rPr lang="zh-CN" altLang="en-US" dirty="0"/>
              <a:t>：每单元字长的扩展。</a:t>
            </a:r>
          </a:p>
        </p:txBody>
      </p:sp>
    </p:spTree>
    <p:extLst>
      <p:ext uri="{BB962C8B-B14F-4D97-AF65-F5344CB8AC3E}">
        <p14:creationId xmlns:p14="http://schemas.microsoft.com/office/powerpoint/2010/main" val="272299112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5931A879-0C71-466B-8090-DEA10D85DEA3}" type="slidenum">
              <a:rPr lang="zh-CN" altLang="en-US" smtClean="0"/>
              <a:pPr eaLnBrk="1" hangingPunct="1"/>
              <a:t>73</a:t>
            </a:fld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32656"/>
            <a:ext cx="3272680" cy="766415"/>
          </a:xfrm>
        </p:spPr>
        <p:txBody>
          <a:bodyPr/>
          <a:lstStyle/>
          <a:p>
            <a:pPr eaLnBrk="1" hangingPunct="1"/>
            <a:r>
              <a:rPr lang="zh-CN" altLang="en-US" dirty="0"/>
              <a:t>位扩展例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403052"/>
            <a:ext cx="7772400" cy="5857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用8片2164</a:t>
            </a:r>
            <a:r>
              <a:rPr lang="en-US" altLang="zh-CN" dirty="0"/>
              <a:t>A</a:t>
            </a:r>
            <a:r>
              <a:rPr lang="zh-CN" altLang="en-US" dirty="0"/>
              <a:t>芯片构成64</a:t>
            </a:r>
            <a:r>
              <a:rPr lang="en-US" altLang="zh-CN" dirty="0"/>
              <a:t>KB</a:t>
            </a:r>
            <a:r>
              <a:rPr lang="zh-CN" altLang="en-US" dirty="0"/>
              <a:t>存储器</a:t>
            </a:r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2393578" y="2827239"/>
            <a:ext cx="957262" cy="9906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3765178" y="2827239"/>
            <a:ext cx="957262" cy="9906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6736978" y="2827239"/>
            <a:ext cx="957262" cy="9906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2569790" y="4794275"/>
            <a:ext cx="1524000" cy="685800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73" name="AutoShape 13"/>
          <p:cNvSpPr>
            <a:spLocks noChangeArrowheads="1"/>
          </p:cNvSpPr>
          <p:nvPr/>
        </p:nvSpPr>
        <p:spPr bwMode="auto">
          <a:xfrm>
            <a:off x="2817440" y="5480075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74" name="AutoShape 14"/>
          <p:cNvSpPr>
            <a:spLocks noChangeArrowheads="1"/>
          </p:cNvSpPr>
          <p:nvPr/>
        </p:nvSpPr>
        <p:spPr bwMode="auto">
          <a:xfrm>
            <a:off x="3655640" y="5480075"/>
            <a:ext cx="228600" cy="304800"/>
          </a:xfrm>
          <a:prstGeom prst="upArrow">
            <a:avLst>
              <a:gd name="adj1" fmla="val 50000"/>
              <a:gd name="adj2" fmla="val 3333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 flipV="1">
            <a:off x="2874590" y="2370039"/>
            <a:ext cx="0" cy="4572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6" name="Line 16"/>
          <p:cNvSpPr>
            <a:spLocks noChangeShapeType="1"/>
          </p:cNvSpPr>
          <p:nvPr/>
        </p:nvSpPr>
        <p:spPr bwMode="auto">
          <a:xfrm flipV="1">
            <a:off x="4246190" y="2370039"/>
            <a:ext cx="0" cy="4572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7" name="Line 17"/>
          <p:cNvSpPr>
            <a:spLocks noChangeShapeType="1"/>
          </p:cNvSpPr>
          <p:nvPr/>
        </p:nvSpPr>
        <p:spPr bwMode="auto">
          <a:xfrm flipV="1">
            <a:off x="7203703" y="2370039"/>
            <a:ext cx="0" cy="4572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78" name="AutoShape 18"/>
          <p:cNvSpPr>
            <a:spLocks noChangeArrowheads="1"/>
          </p:cNvSpPr>
          <p:nvPr/>
        </p:nvSpPr>
        <p:spPr bwMode="auto">
          <a:xfrm>
            <a:off x="2707903" y="3817839"/>
            <a:ext cx="261937" cy="381000"/>
          </a:xfrm>
          <a:prstGeom prst="upArrow">
            <a:avLst>
              <a:gd name="adj1" fmla="val 50000"/>
              <a:gd name="adj2" fmla="val 36364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>
            <a:off x="4065215" y="3817839"/>
            <a:ext cx="276225" cy="381000"/>
          </a:xfrm>
          <a:prstGeom prst="upArrow">
            <a:avLst>
              <a:gd name="adj1" fmla="val 50000"/>
              <a:gd name="adj2" fmla="val 3448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80" name="AutoShape 20"/>
          <p:cNvSpPr>
            <a:spLocks noChangeArrowheads="1"/>
          </p:cNvSpPr>
          <p:nvPr/>
        </p:nvSpPr>
        <p:spPr bwMode="auto">
          <a:xfrm>
            <a:off x="7051303" y="3817839"/>
            <a:ext cx="261937" cy="381000"/>
          </a:xfrm>
          <a:prstGeom prst="upArrow">
            <a:avLst>
              <a:gd name="adj1" fmla="val 50000"/>
              <a:gd name="adj2" fmla="val 36364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>
            <a:off x="3198440" y="4413275"/>
            <a:ext cx="252413" cy="381000"/>
          </a:xfrm>
          <a:prstGeom prst="upArrow">
            <a:avLst>
              <a:gd name="adj1" fmla="val 50000"/>
              <a:gd name="adj2" fmla="val 37736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382" name="Text Box 22"/>
          <p:cNvSpPr txBox="1">
            <a:spLocks noChangeArrowheads="1"/>
          </p:cNvSpPr>
          <p:nvPr/>
        </p:nvSpPr>
        <p:spPr bwMode="auto">
          <a:xfrm>
            <a:off x="2817440" y="4946675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zh-CN" sz="2400">
                <a:solidFill>
                  <a:schemeClr val="bg1"/>
                </a:solidFill>
                <a:latin typeface="Times New Roman" pitchFamily="18" charset="0"/>
              </a:rPr>
              <a:t>LS158</a:t>
            </a:r>
            <a:endParaRPr kumimoji="1" lang="en-US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3383" name="Text Box 23"/>
          <p:cNvSpPr txBox="1">
            <a:spLocks noChangeArrowheads="1"/>
          </p:cNvSpPr>
          <p:nvPr/>
        </p:nvSpPr>
        <p:spPr bwMode="auto">
          <a:xfrm>
            <a:off x="2350715" y="5780112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b="1">
                <a:latin typeface="Times New Roman" pitchFamily="18" charset="0"/>
              </a:rPr>
              <a:t>0</a:t>
            </a:r>
            <a:r>
              <a:rPr kumimoji="1" lang="en-US" altLang="zh-CN" sz="2400" b="1">
                <a:latin typeface="Times New Roman" pitchFamily="18" charset="0"/>
              </a:rPr>
              <a:t>~</a:t>
            </a:r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b="1">
                <a:latin typeface="Times New Roman" pitchFamily="18" charset="0"/>
              </a:rPr>
              <a:t>7</a:t>
            </a:r>
          </a:p>
        </p:txBody>
      </p:sp>
      <p:sp>
        <p:nvSpPr>
          <p:cNvPr id="143384" name="Text Box 24"/>
          <p:cNvSpPr txBox="1">
            <a:spLocks noChangeArrowheads="1"/>
          </p:cNvSpPr>
          <p:nvPr/>
        </p:nvSpPr>
        <p:spPr bwMode="auto">
          <a:xfrm>
            <a:off x="3277815" y="5780112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>
                <a:latin typeface="Times New Roman" pitchFamily="18" charset="0"/>
              </a:rPr>
              <a:t>A</a:t>
            </a:r>
            <a:r>
              <a:rPr kumimoji="1" lang="en-US" altLang="zh-CN" b="1">
                <a:latin typeface="Times New Roman" pitchFamily="18" charset="0"/>
              </a:rPr>
              <a:t>8</a:t>
            </a:r>
            <a:r>
              <a:rPr kumimoji="1" lang="en-US" altLang="zh-CN" sz="2400" b="1">
                <a:latin typeface="Times New Roman" pitchFamily="18" charset="0"/>
              </a:rPr>
              <a:t>~</a:t>
            </a:r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b="1">
                <a:latin typeface="Times New Roman" pitchFamily="18" charset="0"/>
              </a:rPr>
              <a:t>15</a:t>
            </a:r>
          </a:p>
        </p:txBody>
      </p:sp>
      <p:sp>
        <p:nvSpPr>
          <p:cNvPr id="53274" name="Text Box 25"/>
          <p:cNvSpPr txBox="1">
            <a:spLocks noChangeArrowheads="1"/>
          </p:cNvSpPr>
          <p:nvPr/>
        </p:nvSpPr>
        <p:spPr bwMode="auto">
          <a:xfrm>
            <a:off x="2374528" y="3132039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zh-CN" sz="2400">
                <a:solidFill>
                  <a:schemeClr val="bg1"/>
                </a:solidFill>
                <a:latin typeface="Times New Roman" pitchFamily="18" charset="0"/>
              </a:rPr>
              <a:t>2164A</a:t>
            </a:r>
            <a:endParaRPr kumimoji="1" lang="en-US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3275" name="Text Box 26"/>
          <p:cNvSpPr txBox="1">
            <a:spLocks noChangeArrowheads="1"/>
          </p:cNvSpPr>
          <p:nvPr/>
        </p:nvSpPr>
        <p:spPr bwMode="auto">
          <a:xfrm>
            <a:off x="3746128" y="3132039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zh-CN" sz="2400">
                <a:solidFill>
                  <a:schemeClr val="bg1"/>
                </a:solidFill>
                <a:latin typeface="Times New Roman" pitchFamily="18" charset="0"/>
              </a:rPr>
              <a:t>2164A</a:t>
            </a:r>
            <a:endParaRPr kumimoji="1" lang="en-US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3276" name="Text Box 27"/>
          <p:cNvSpPr txBox="1">
            <a:spLocks noChangeArrowheads="1"/>
          </p:cNvSpPr>
          <p:nvPr/>
        </p:nvSpPr>
        <p:spPr bwMode="auto">
          <a:xfrm>
            <a:off x="6717928" y="3132039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zh-CN" sz="2400">
                <a:solidFill>
                  <a:schemeClr val="bg1"/>
                </a:solidFill>
                <a:latin typeface="Times New Roman" pitchFamily="18" charset="0"/>
              </a:rPr>
              <a:t>2164A</a:t>
            </a:r>
            <a:endParaRPr kumimoji="1" lang="en-US" altLang="zh-CN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43388" name="Text Box 28"/>
          <p:cNvSpPr txBox="1">
            <a:spLocks noChangeArrowheads="1"/>
          </p:cNvSpPr>
          <p:nvPr/>
        </p:nvSpPr>
        <p:spPr bwMode="auto">
          <a:xfrm>
            <a:off x="1430600" y="2049999"/>
            <a:ext cx="76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DB</a:t>
            </a:r>
          </a:p>
        </p:txBody>
      </p:sp>
      <p:sp>
        <p:nvSpPr>
          <p:cNvPr id="143389" name="Text Box 29"/>
          <p:cNvSpPr txBox="1">
            <a:spLocks noChangeArrowheads="1"/>
          </p:cNvSpPr>
          <p:nvPr/>
        </p:nvSpPr>
        <p:spPr bwMode="auto">
          <a:xfrm>
            <a:off x="1415360" y="4002033"/>
            <a:ext cx="76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  <a:cs typeface="Times New Roman" pitchFamily="18" charset="0"/>
              </a:rPr>
              <a:t>片内地址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itchFamily="2" charset="-122"/>
              <a:ea typeface="华文楷体" pitchFamily="2" charset="-122"/>
              <a:cs typeface="Times New Roman" pitchFamily="18" charset="0"/>
            </a:endParaRPr>
          </a:p>
        </p:txBody>
      </p:sp>
      <p:sp>
        <p:nvSpPr>
          <p:cNvPr id="143390" name="Text Box 30"/>
          <p:cNvSpPr txBox="1">
            <a:spLocks noChangeArrowheads="1"/>
          </p:cNvSpPr>
          <p:nvPr/>
        </p:nvSpPr>
        <p:spPr bwMode="auto">
          <a:xfrm>
            <a:off x="2384053" y="2455764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D</a:t>
            </a:r>
            <a:r>
              <a:rPr kumimoji="1" lang="en-US" altLang="zh-CN" sz="1600" b="1">
                <a:latin typeface="Times New Roman" pitchFamily="18" charset="0"/>
              </a:rPr>
              <a:t>7</a:t>
            </a:r>
          </a:p>
        </p:txBody>
      </p:sp>
      <p:sp>
        <p:nvSpPr>
          <p:cNvPr id="143391" name="Text Box 31"/>
          <p:cNvSpPr txBox="1">
            <a:spLocks noChangeArrowheads="1"/>
          </p:cNvSpPr>
          <p:nvPr/>
        </p:nvSpPr>
        <p:spPr bwMode="auto">
          <a:xfrm>
            <a:off x="3752478" y="2441476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D</a:t>
            </a:r>
            <a:r>
              <a:rPr kumimoji="1" lang="en-US" altLang="zh-CN" sz="1600" b="1">
                <a:latin typeface="Times New Roman" pitchFamily="18" charset="0"/>
              </a:rPr>
              <a:t>6</a:t>
            </a:r>
          </a:p>
        </p:txBody>
      </p:sp>
      <p:sp>
        <p:nvSpPr>
          <p:cNvPr id="143392" name="Text Box 32"/>
          <p:cNvSpPr txBox="1">
            <a:spLocks noChangeArrowheads="1"/>
          </p:cNvSpPr>
          <p:nvPr/>
        </p:nvSpPr>
        <p:spPr bwMode="auto">
          <a:xfrm>
            <a:off x="6705228" y="2441476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D</a:t>
            </a:r>
            <a:r>
              <a:rPr kumimoji="1" lang="en-US" altLang="zh-CN" sz="1600" b="1">
                <a:latin typeface="Times New Roman" pitchFamily="18" charset="0"/>
              </a:rPr>
              <a:t>1</a:t>
            </a:r>
          </a:p>
        </p:txBody>
      </p:sp>
      <p:sp>
        <p:nvSpPr>
          <p:cNvPr id="143394" name="Text Box 34"/>
          <p:cNvSpPr txBox="1">
            <a:spLocks noChangeArrowheads="1"/>
          </p:cNvSpPr>
          <p:nvPr/>
        </p:nvSpPr>
        <p:spPr bwMode="auto">
          <a:xfrm>
            <a:off x="829890" y="2719289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0000H</a:t>
            </a:r>
          </a:p>
        </p:txBody>
      </p:sp>
      <p:sp>
        <p:nvSpPr>
          <p:cNvPr id="143395" name="Text Box 35"/>
          <p:cNvSpPr txBox="1">
            <a:spLocks noChangeArrowheads="1"/>
          </p:cNvSpPr>
          <p:nvPr/>
        </p:nvSpPr>
        <p:spPr bwMode="auto">
          <a:xfrm>
            <a:off x="844178" y="3503514"/>
            <a:ext cx="1079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FFFFH</a:t>
            </a:r>
          </a:p>
        </p:txBody>
      </p:sp>
      <p:sp>
        <p:nvSpPr>
          <p:cNvPr id="143396" name="Line 36"/>
          <p:cNvSpPr>
            <a:spLocks noChangeShapeType="1"/>
          </p:cNvSpPr>
          <p:nvPr/>
        </p:nvSpPr>
        <p:spPr bwMode="auto">
          <a:xfrm>
            <a:off x="1779215" y="2920901"/>
            <a:ext cx="503238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7" name="Line 37"/>
          <p:cNvSpPr>
            <a:spLocks noChangeShapeType="1"/>
          </p:cNvSpPr>
          <p:nvPr/>
        </p:nvSpPr>
        <p:spPr bwMode="auto">
          <a:xfrm>
            <a:off x="1766515" y="3727351"/>
            <a:ext cx="503238" cy="0"/>
          </a:xfrm>
          <a:prstGeom prst="line">
            <a:avLst/>
          </a:prstGeom>
          <a:noFill/>
          <a:ln w="22225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8" name="Text Box 38"/>
          <p:cNvSpPr txBox="1">
            <a:spLocks noChangeArrowheads="1"/>
          </p:cNvSpPr>
          <p:nvPr/>
        </p:nvSpPr>
        <p:spPr bwMode="auto">
          <a:xfrm>
            <a:off x="5366965" y="2932014"/>
            <a:ext cx="863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latin typeface="Times New Roman" pitchFamily="18" charset="0"/>
              </a:rPr>
              <a:t>.…</a:t>
            </a:r>
          </a:p>
        </p:txBody>
      </p:sp>
      <p:sp>
        <p:nvSpPr>
          <p:cNvPr id="2" name="任意多边形 1"/>
          <p:cNvSpPr>
            <a:spLocks/>
          </p:cNvSpPr>
          <p:nvPr/>
        </p:nvSpPr>
        <p:spPr bwMode="auto">
          <a:xfrm>
            <a:off x="1245815" y="5195912"/>
            <a:ext cx="1471613" cy="671513"/>
          </a:xfrm>
          <a:custGeom>
            <a:avLst/>
            <a:gdLst>
              <a:gd name="T0" fmla="*/ 1471613 w 1471613"/>
              <a:gd name="T1" fmla="*/ 671513 h 671513"/>
              <a:gd name="T2" fmla="*/ 1271588 w 1471613"/>
              <a:gd name="T3" fmla="*/ 557213 h 671513"/>
              <a:gd name="T4" fmla="*/ 1214438 w 1471613"/>
              <a:gd name="T5" fmla="*/ 528638 h 671513"/>
              <a:gd name="T6" fmla="*/ 1085850 w 1471613"/>
              <a:gd name="T7" fmla="*/ 442913 h 671513"/>
              <a:gd name="T8" fmla="*/ 1042988 w 1471613"/>
              <a:gd name="T9" fmla="*/ 428625 h 671513"/>
              <a:gd name="T10" fmla="*/ 971550 w 1471613"/>
              <a:gd name="T11" fmla="*/ 385763 h 671513"/>
              <a:gd name="T12" fmla="*/ 928688 w 1471613"/>
              <a:gd name="T13" fmla="*/ 371475 h 671513"/>
              <a:gd name="T14" fmla="*/ 785813 w 1471613"/>
              <a:gd name="T15" fmla="*/ 285750 h 671513"/>
              <a:gd name="T16" fmla="*/ 685800 w 1471613"/>
              <a:gd name="T17" fmla="*/ 200025 h 671513"/>
              <a:gd name="T18" fmla="*/ 600075 w 1471613"/>
              <a:gd name="T19" fmla="*/ 142875 h 671513"/>
              <a:gd name="T20" fmla="*/ 514350 w 1471613"/>
              <a:gd name="T21" fmla="*/ 228600 h 671513"/>
              <a:gd name="T22" fmla="*/ 500063 w 1471613"/>
              <a:gd name="T23" fmla="*/ 285750 h 671513"/>
              <a:gd name="T24" fmla="*/ 514350 w 1471613"/>
              <a:gd name="T25" fmla="*/ 385763 h 671513"/>
              <a:gd name="T26" fmla="*/ 685800 w 1471613"/>
              <a:gd name="T27" fmla="*/ 328613 h 671513"/>
              <a:gd name="T28" fmla="*/ 728663 w 1471613"/>
              <a:gd name="T29" fmla="*/ 314325 h 671513"/>
              <a:gd name="T30" fmla="*/ 785813 w 1471613"/>
              <a:gd name="T31" fmla="*/ 271463 h 671513"/>
              <a:gd name="T32" fmla="*/ 728663 w 1471613"/>
              <a:gd name="T33" fmla="*/ 200025 h 671513"/>
              <a:gd name="T34" fmla="*/ 685800 w 1471613"/>
              <a:gd name="T35" fmla="*/ 171450 h 671513"/>
              <a:gd name="T36" fmla="*/ 642938 w 1471613"/>
              <a:gd name="T37" fmla="*/ 128588 h 671513"/>
              <a:gd name="T38" fmla="*/ 571500 w 1471613"/>
              <a:gd name="T39" fmla="*/ 42863 h 671513"/>
              <a:gd name="T40" fmla="*/ 471488 w 1471613"/>
              <a:gd name="T41" fmla="*/ 0 h 671513"/>
              <a:gd name="T42" fmla="*/ 214313 w 1471613"/>
              <a:gd name="T43" fmla="*/ 14288 h 671513"/>
              <a:gd name="T44" fmla="*/ 0 w 1471613"/>
              <a:gd name="T45" fmla="*/ 28575 h 67151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471613" h="671513">
                <a:moveTo>
                  <a:pt x="1471613" y="671513"/>
                </a:moveTo>
                <a:lnTo>
                  <a:pt x="1271588" y="557213"/>
                </a:lnTo>
                <a:cubicBezTo>
                  <a:pt x="1252970" y="546870"/>
                  <a:pt x="1231477" y="541417"/>
                  <a:pt x="1214438" y="528638"/>
                </a:cubicBezTo>
                <a:cubicBezTo>
                  <a:pt x="1166574" y="492740"/>
                  <a:pt x="1140970" y="470473"/>
                  <a:pt x="1085850" y="442913"/>
                </a:cubicBezTo>
                <a:cubicBezTo>
                  <a:pt x="1072380" y="436178"/>
                  <a:pt x="1056458" y="435360"/>
                  <a:pt x="1042988" y="428625"/>
                </a:cubicBezTo>
                <a:cubicBezTo>
                  <a:pt x="1018150" y="416206"/>
                  <a:pt x="996388" y="398182"/>
                  <a:pt x="971550" y="385763"/>
                </a:cubicBezTo>
                <a:cubicBezTo>
                  <a:pt x="958080" y="379028"/>
                  <a:pt x="941948" y="378615"/>
                  <a:pt x="928688" y="371475"/>
                </a:cubicBezTo>
                <a:cubicBezTo>
                  <a:pt x="879787" y="345143"/>
                  <a:pt x="825086" y="325022"/>
                  <a:pt x="785813" y="285750"/>
                </a:cubicBezTo>
                <a:cubicBezTo>
                  <a:pt x="736482" y="236420"/>
                  <a:pt x="746893" y="242790"/>
                  <a:pt x="685800" y="200025"/>
                </a:cubicBezTo>
                <a:cubicBezTo>
                  <a:pt x="657665" y="180331"/>
                  <a:pt x="600075" y="142875"/>
                  <a:pt x="600075" y="142875"/>
                </a:cubicBezTo>
                <a:cubicBezTo>
                  <a:pt x="556569" y="171879"/>
                  <a:pt x="540932" y="175436"/>
                  <a:pt x="514350" y="228600"/>
                </a:cubicBezTo>
                <a:cubicBezTo>
                  <a:pt x="505568" y="246163"/>
                  <a:pt x="504825" y="266700"/>
                  <a:pt x="500063" y="285750"/>
                </a:cubicBezTo>
                <a:cubicBezTo>
                  <a:pt x="504825" y="319088"/>
                  <a:pt x="481536" y="378191"/>
                  <a:pt x="514350" y="385763"/>
                </a:cubicBezTo>
                <a:cubicBezTo>
                  <a:pt x="573049" y="399309"/>
                  <a:pt x="628650" y="347663"/>
                  <a:pt x="685800" y="328613"/>
                </a:cubicBezTo>
                <a:lnTo>
                  <a:pt x="728663" y="314325"/>
                </a:lnTo>
                <a:cubicBezTo>
                  <a:pt x="747713" y="300038"/>
                  <a:pt x="776433" y="293350"/>
                  <a:pt x="785813" y="271463"/>
                </a:cubicBezTo>
                <a:cubicBezTo>
                  <a:pt x="812690" y="208750"/>
                  <a:pt x="755780" y="213584"/>
                  <a:pt x="728663" y="200025"/>
                </a:cubicBezTo>
                <a:cubicBezTo>
                  <a:pt x="713304" y="192346"/>
                  <a:pt x="698992" y="182443"/>
                  <a:pt x="685800" y="171450"/>
                </a:cubicBezTo>
                <a:cubicBezTo>
                  <a:pt x="670278" y="158515"/>
                  <a:pt x="655873" y="144110"/>
                  <a:pt x="642938" y="128588"/>
                </a:cubicBezTo>
                <a:cubicBezTo>
                  <a:pt x="606079" y="84356"/>
                  <a:pt x="623065" y="79695"/>
                  <a:pt x="571500" y="42863"/>
                </a:cubicBezTo>
                <a:cubicBezTo>
                  <a:pt x="540605" y="20795"/>
                  <a:pt x="506466" y="11660"/>
                  <a:pt x="471488" y="0"/>
                </a:cubicBezTo>
                <a:lnTo>
                  <a:pt x="214313" y="14288"/>
                </a:lnTo>
                <a:cubicBezTo>
                  <a:pt x="-19708" y="28914"/>
                  <a:pt x="83217" y="28575"/>
                  <a:pt x="0" y="28575"/>
                </a:cubicBezTo>
              </a:path>
            </a:pathLst>
          </a:cu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98090" y="5033987"/>
            <a:ext cx="1008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行地址</a:t>
            </a:r>
          </a:p>
        </p:txBody>
      </p:sp>
      <p:sp>
        <p:nvSpPr>
          <p:cNvPr id="4" name="任意多边形 3"/>
          <p:cNvSpPr>
            <a:spLocks/>
          </p:cNvSpPr>
          <p:nvPr/>
        </p:nvSpPr>
        <p:spPr bwMode="auto">
          <a:xfrm>
            <a:off x="4260478" y="5711850"/>
            <a:ext cx="1071562" cy="241300"/>
          </a:xfrm>
          <a:custGeom>
            <a:avLst/>
            <a:gdLst>
              <a:gd name="T0" fmla="*/ 0 w 1071562"/>
              <a:gd name="T1" fmla="*/ 227430 h 241071"/>
              <a:gd name="T2" fmla="*/ 71437 w 1071562"/>
              <a:gd name="T3" fmla="*/ 198773 h 241071"/>
              <a:gd name="T4" fmla="*/ 242887 w 1071562"/>
              <a:gd name="T5" fmla="*/ 141460 h 241071"/>
              <a:gd name="T6" fmla="*/ 500062 w 1071562"/>
              <a:gd name="T7" fmla="*/ 198773 h 241071"/>
              <a:gd name="T8" fmla="*/ 457200 w 1071562"/>
              <a:gd name="T9" fmla="*/ 241758 h 241071"/>
              <a:gd name="T10" fmla="*/ 385762 w 1071562"/>
              <a:gd name="T11" fmla="*/ 227430 h 241071"/>
              <a:gd name="T12" fmla="*/ 400050 w 1071562"/>
              <a:gd name="T13" fmla="*/ 170116 h 241071"/>
              <a:gd name="T14" fmla="*/ 457200 w 1071562"/>
              <a:gd name="T15" fmla="*/ 112804 h 241071"/>
              <a:gd name="T16" fmla="*/ 585787 w 1071562"/>
              <a:gd name="T17" fmla="*/ 41163 h 241071"/>
              <a:gd name="T18" fmla="*/ 1071562 w 1071562"/>
              <a:gd name="T19" fmla="*/ 12507 h 24107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71562" h="241071">
                <a:moveTo>
                  <a:pt x="0" y="226783"/>
                </a:moveTo>
                <a:cubicBezTo>
                  <a:pt x="23812" y="217258"/>
                  <a:pt x="47252" y="206744"/>
                  <a:pt x="71437" y="198208"/>
                </a:cubicBezTo>
                <a:cubicBezTo>
                  <a:pt x="128244" y="178158"/>
                  <a:pt x="242887" y="141058"/>
                  <a:pt x="242887" y="141058"/>
                </a:cubicBezTo>
                <a:cubicBezTo>
                  <a:pt x="279793" y="143001"/>
                  <a:pt x="584489" y="71567"/>
                  <a:pt x="500062" y="198208"/>
                </a:cubicBezTo>
                <a:cubicBezTo>
                  <a:pt x="488854" y="215020"/>
                  <a:pt x="471487" y="226783"/>
                  <a:pt x="457200" y="241071"/>
                </a:cubicBezTo>
                <a:cubicBezTo>
                  <a:pt x="433387" y="236308"/>
                  <a:pt x="400932" y="245746"/>
                  <a:pt x="385762" y="226783"/>
                </a:cubicBezTo>
                <a:cubicBezTo>
                  <a:pt x="373495" y="211450"/>
                  <a:pt x="389643" y="186285"/>
                  <a:pt x="400050" y="169633"/>
                </a:cubicBezTo>
                <a:cubicBezTo>
                  <a:pt x="414329" y="146787"/>
                  <a:pt x="436745" y="130016"/>
                  <a:pt x="457200" y="112483"/>
                </a:cubicBezTo>
                <a:cubicBezTo>
                  <a:pt x="486337" y="87508"/>
                  <a:pt x="559696" y="51917"/>
                  <a:pt x="585787" y="41046"/>
                </a:cubicBezTo>
                <a:cubicBezTo>
                  <a:pt x="755574" y="-29698"/>
                  <a:pt x="829304" y="12471"/>
                  <a:pt x="1071562" y="12471"/>
                </a:cubicBezTo>
              </a:path>
            </a:pathLst>
          </a:cu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5293940" y="5556275"/>
            <a:ext cx="10096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b="1">
                <a:latin typeface="华文中宋" pitchFamily="2" charset="-122"/>
                <a:ea typeface="华文中宋" pitchFamily="2" charset="-122"/>
              </a:rPr>
              <a:t>列地址</a:t>
            </a:r>
          </a:p>
        </p:txBody>
      </p:sp>
      <p:sp>
        <p:nvSpPr>
          <p:cNvPr id="44" name="左右箭头 43"/>
          <p:cNvSpPr/>
          <p:nvPr/>
        </p:nvSpPr>
        <p:spPr bwMode="auto">
          <a:xfrm>
            <a:off x="2046074" y="2049999"/>
            <a:ext cx="5896744" cy="432000"/>
          </a:xfrm>
          <a:prstGeom prst="leftRightArrow">
            <a:avLst/>
          </a:prstGeom>
          <a:solidFill>
            <a:srgbClr val="FF3300"/>
          </a:solidFill>
          <a:ln w="22225" cap="sq" cmpd="sng" algn="ctr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右箭头 5"/>
          <p:cNvSpPr/>
          <p:nvPr/>
        </p:nvSpPr>
        <p:spPr bwMode="auto">
          <a:xfrm>
            <a:off x="2253560" y="4097630"/>
            <a:ext cx="5689258" cy="424656"/>
          </a:xfrm>
          <a:prstGeom prst="rightArrow">
            <a:avLst/>
          </a:prstGeom>
          <a:solidFill>
            <a:srgbClr val="FF3300"/>
          </a:solidFill>
          <a:ln w="22225" cap="sq" cmpd="sng" algn="ctr">
            <a:noFill/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15733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4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4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1" dur="500"/>
                                        <p:tgtEl>
                                          <p:spTgt spid="14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14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7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0" dur="500"/>
                                        <p:tgtEl>
                                          <p:spTgt spid="14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4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4" dur="500"/>
                                        <p:tgtEl>
                                          <p:spTgt spid="14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4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14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143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14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500"/>
                            </p:stCondLst>
                            <p:childTnLst>
                              <p:par>
                                <p:cTn id="14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animBg="1"/>
      <p:bldP spid="143365" grpId="0" animBg="1"/>
      <p:bldP spid="143366" grpId="0" animBg="1"/>
      <p:bldP spid="143372" grpId="0" animBg="1"/>
      <p:bldP spid="143373" grpId="0" animBg="1"/>
      <p:bldP spid="143374" grpId="0" animBg="1"/>
      <p:bldP spid="143375" grpId="0" animBg="1"/>
      <p:bldP spid="143376" grpId="0" animBg="1"/>
      <p:bldP spid="143377" grpId="0" animBg="1"/>
      <p:bldP spid="143378" grpId="0" animBg="1"/>
      <p:bldP spid="143379" grpId="0" animBg="1"/>
      <p:bldP spid="143380" grpId="0" animBg="1"/>
      <p:bldP spid="143381" grpId="0" animBg="1"/>
      <p:bldP spid="143382" grpId="0"/>
      <p:bldP spid="143383" grpId="0"/>
      <p:bldP spid="143384" grpId="0"/>
      <p:bldP spid="143388" grpId="0"/>
      <p:bldP spid="143389" grpId="0"/>
      <p:bldP spid="143390" grpId="0"/>
      <p:bldP spid="143391" grpId="0"/>
      <p:bldP spid="143392" grpId="0"/>
      <p:bldP spid="143394" grpId="0"/>
      <p:bldP spid="143395" grpId="0"/>
      <p:bldP spid="143396" grpId="0" animBg="1"/>
      <p:bldP spid="143397" grpId="0" animBg="1"/>
      <p:bldP spid="143398" grpId="0"/>
      <p:bldP spid="2" grpId="0" animBg="1"/>
      <p:bldP spid="3" grpId="0"/>
      <p:bldP spid="4" grpId="0" animBg="1"/>
      <p:bldP spid="43" grpId="0"/>
      <p:bldP spid="44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664ED0DC-6583-479D-A8D2-1AC7F3E52495}" type="slidenum">
              <a:rPr lang="zh-CN" altLang="en-US" smtClean="0"/>
              <a:pPr eaLnBrk="1" hangingPunct="1"/>
              <a:t>74</a:t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7308850" cy="910431"/>
          </a:xfrm>
        </p:spPr>
        <p:txBody>
          <a:bodyPr/>
          <a:lstStyle/>
          <a:p>
            <a:pPr eaLnBrk="1" hangingPunct="1"/>
            <a:r>
              <a:rPr lang="zh-CN" altLang="zh-CN" dirty="0"/>
              <a:t>2164</a:t>
            </a:r>
            <a:r>
              <a:rPr lang="en-US" altLang="zh-CN" dirty="0"/>
              <a:t>A</a:t>
            </a:r>
            <a:r>
              <a:rPr lang="zh-CN" altLang="en-US" dirty="0"/>
              <a:t>的位扩展连接</a:t>
            </a:r>
          </a:p>
        </p:txBody>
      </p:sp>
      <p:sp>
        <p:nvSpPr>
          <p:cNvPr id="47108" name="Text Box 6"/>
          <p:cNvSpPr txBox="1">
            <a:spLocks noChangeArrowheads="1"/>
          </p:cNvSpPr>
          <p:nvPr/>
        </p:nvSpPr>
        <p:spPr bwMode="auto">
          <a:xfrm>
            <a:off x="3288283" y="3293487"/>
            <a:ext cx="221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>
                <a:solidFill>
                  <a:schemeClr val="bg1"/>
                </a:solidFill>
              </a:rPr>
              <a:t>与系统连接图</a:t>
            </a:r>
          </a:p>
        </p:txBody>
      </p:sp>
      <p:graphicFrame>
        <p:nvGraphicFramePr>
          <p:cNvPr id="4710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5089688"/>
              </p:ext>
            </p:extLst>
          </p:nvPr>
        </p:nvGraphicFramePr>
        <p:xfrm>
          <a:off x="1980183" y="1771075"/>
          <a:ext cx="4968875" cy="481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name="Visio" r:id="rId4" imgW="3161195" imgH="3065183" progId="">
                  <p:embed/>
                </p:oleObj>
              </mc:Choice>
              <mc:Fallback>
                <p:oleObj name="Visio" r:id="rId4" imgW="3161195" imgH="30651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0183" y="1771075"/>
                        <a:ext cx="4968875" cy="481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Oval 8"/>
          <p:cNvSpPr>
            <a:spLocks noChangeArrowheads="1"/>
          </p:cNvSpPr>
          <p:nvPr/>
        </p:nvSpPr>
        <p:spPr bwMode="auto">
          <a:xfrm>
            <a:off x="1908746" y="1842512"/>
            <a:ext cx="1152525" cy="2233613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" name="矩形 1"/>
          <p:cNvSpPr/>
          <p:nvPr/>
        </p:nvSpPr>
        <p:spPr bwMode="auto">
          <a:xfrm>
            <a:off x="3061271" y="1521801"/>
            <a:ext cx="4103017" cy="4680520"/>
          </a:xfrm>
          <a:prstGeom prst="rect">
            <a:avLst/>
          </a:prstGeom>
          <a:noFill/>
          <a:ln w="25400" cap="sq" cmpd="sng" algn="ctr">
            <a:solidFill>
              <a:schemeClr val="accent5">
                <a:lumMod val="25000"/>
              </a:schemeClr>
            </a:solidFill>
            <a:prstDash val="sysDash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84610" y="1468546"/>
            <a:ext cx="1027490" cy="4370325"/>
            <a:chOff x="467544" y="1396538"/>
            <a:chExt cx="1027490" cy="4370325"/>
          </a:xfrm>
        </p:grpSpPr>
        <p:sp>
          <p:nvSpPr>
            <p:cNvPr id="11" name="TextBox 10"/>
            <p:cNvSpPr txBox="1"/>
            <p:nvPr/>
          </p:nvSpPr>
          <p:spPr>
            <a:xfrm>
              <a:off x="467544" y="2134597"/>
              <a:ext cx="10274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8088</a:t>
              </a:r>
            </a:p>
            <a:p>
              <a:pPr algn="ctr"/>
              <a:r>
                <a:rPr lang="zh-CN" alt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系统</a:t>
              </a:r>
            </a:p>
          </p:txBody>
        </p:sp>
        <p:cxnSp>
          <p:nvCxnSpPr>
            <p:cNvPr id="6" name="直接连接符 5"/>
            <p:cNvCxnSpPr/>
            <p:nvPr/>
          </p:nvCxnSpPr>
          <p:spPr bwMode="auto">
            <a:xfrm>
              <a:off x="1423026" y="1411035"/>
              <a:ext cx="0" cy="4106197"/>
            </a:xfrm>
            <a:prstGeom prst="line">
              <a:avLst/>
            </a:prstGeom>
            <a:solidFill>
              <a:srgbClr val="339966"/>
            </a:solidFill>
            <a:ln w="2222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cxnSp>
          <p:nvCxnSpPr>
            <p:cNvPr id="14" name="直接连接符 13"/>
            <p:cNvCxnSpPr/>
            <p:nvPr/>
          </p:nvCxnSpPr>
          <p:spPr bwMode="auto">
            <a:xfrm>
              <a:off x="539552" y="1627059"/>
              <a:ext cx="0" cy="4106197"/>
            </a:xfrm>
            <a:prstGeom prst="line">
              <a:avLst/>
            </a:prstGeom>
            <a:solidFill>
              <a:srgbClr val="339966"/>
            </a:solidFill>
            <a:ln w="2222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</p:cxnSp>
        <p:sp>
          <p:nvSpPr>
            <p:cNvPr id="7" name="任意多边形 6"/>
            <p:cNvSpPr/>
            <p:nvPr/>
          </p:nvSpPr>
          <p:spPr bwMode="auto">
            <a:xfrm>
              <a:off x="532015" y="1396538"/>
              <a:ext cx="897774" cy="249631"/>
            </a:xfrm>
            <a:custGeom>
              <a:avLst/>
              <a:gdLst>
                <a:gd name="connsiteX0" fmla="*/ 0 w 897774"/>
                <a:gd name="connsiteY0" fmla="*/ 216131 h 249631"/>
                <a:gd name="connsiteX1" fmla="*/ 365760 w 897774"/>
                <a:gd name="connsiteY1" fmla="*/ 49877 h 249631"/>
                <a:gd name="connsiteX2" fmla="*/ 648392 w 897774"/>
                <a:gd name="connsiteY2" fmla="*/ 249382 h 249631"/>
                <a:gd name="connsiteX3" fmla="*/ 897774 w 897774"/>
                <a:gd name="connsiteY3" fmla="*/ 0 h 24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774" h="249631">
                  <a:moveTo>
                    <a:pt x="0" y="216131"/>
                  </a:moveTo>
                  <a:cubicBezTo>
                    <a:pt x="128847" y="130233"/>
                    <a:pt x="257695" y="44335"/>
                    <a:pt x="365760" y="49877"/>
                  </a:cubicBezTo>
                  <a:cubicBezTo>
                    <a:pt x="473825" y="55419"/>
                    <a:pt x="559723" y="257695"/>
                    <a:pt x="648392" y="249382"/>
                  </a:cubicBezTo>
                  <a:cubicBezTo>
                    <a:pt x="737061" y="241069"/>
                    <a:pt x="817417" y="120534"/>
                    <a:pt x="897774" y="0"/>
                  </a:cubicBezTo>
                </a:path>
              </a:pathLst>
            </a:custGeom>
            <a:noFill/>
            <a:ln w="2222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6" name="任意多边形 15"/>
            <p:cNvSpPr/>
            <p:nvPr/>
          </p:nvSpPr>
          <p:spPr bwMode="auto">
            <a:xfrm>
              <a:off x="539552" y="5517232"/>
              <a:ext cx="897774" cy="249631"/>
            </a:xfrm>
            <a:custGeom>
              <a:avLst/>
              <a:gdLst>
                <a:gd name="connsiteX0" fmla="*/ 0 w 897774"/>
                <a:gd name="connsiteY0" fmla="*/ 216131 h 249631"/>
                <a:gd name="connsiteX1" fmla="*/ 365760 w 897774"/>
                <a:gd name="connsiteY1" fmla="*/ 49877 h 249631"/>
                <a:gd name="connsiteX2" fmla="*/ 648392 w 897774"/>
                <a:gd name="connsiteY2" fmla="*/ 249382 h 249631"/>
                <a:gd name="connsiteX3" fmla="*/ 897774 w 897774"/>
                <a:gd name="connsiteY3" fmla="*/ 0 h 249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7774" h="249631">
                  <a:moveTo>
                    <a:pt x="0" y="216131"/>
                  </a:moveTo>
                  <a:cubicBezTo>
                    <a:pt x="128847" y="130233"/>
                    <a:pt x="257695" y="44335"/>
                    <a:pt x="365760" y="49877"/>
                  </a:cubicBezTo>
                  <a:cubicBezTo>
                    <a:pt x="473825" y="55419"/>
                    <a:pt x="559723" y="257695"/>
                    <a:pt x="648392" y="249382"/>
                  </a:cubicBezTo>
                  <a:cubicBezTo>
                    <a:pt x="737061" y="241069"/>
                    <a:pt x="817417" y="120534"/>
                    <a:pt x="897774" y="0"/>
                  </a:cubicBezTo>
                </a:path>
              </a:pathLst>
            </a:custGeom>
            <a:noFill/>
            <a:ln w="22225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sp>
        <p:nvSpPr>
          <p:cNvPr id="12" name="任意多边形 11"/>
          <p:cNvSpPr/>
          <p:nvPr/>
        </p:nvSpPr>
        <p:spPr bwMode="auto">
          <a:xfrm>
            <a:off x="1480601" y="2831770"/>
            <a:ext cx="665018" cy="482202"/>
          </a:xfrm>
          <a:custGeom>
            <a:avLst/>
            <a:gdLst>
              <a:gd name="connsiteX0" fmla="*/ 0 w 665018"/>
              <a:gd name="connsiteY0" fmla="*/ 482202 h 482202"/>
              <a:gd name="connsiteX1" fmla="*/ 199505 w 665018"/>
              <a:gd name="connsiteY1" fmla="*/ 349198 h 482202"/>
              <a:gd name="connsiteX2" fmla="*/ 249381 w 665018"/>
              <a:gd name="connsiteY2" fmla="*/ 315947 h 482202"/>
              <a:gd name="connsiteX3" fmla="*/ 299258 w 665018"/>
              <a:gd name="connsiteY3" fmla="*/ 282696 h 482202"/>
              <a:gd name="connsiteX4" fmla="*/ 399010 w 665018"/>
              <a:gd name="connsiteY4" fmla="*/ 199569 h 482202"/>
              <a:gd name="connsiteX5" fmla="*/ 432261 w 665018"/>
              <a:gd name="connsiteY5" fmla="*/ 249445 h 482202"/>
              <a:gd name="connsiteX6" fmla="*/ 415636 w 665018"/>
              <a:gd name="connsiteY6" fmla="*/ 315947 h 482202"/>
              <a:gd name="connsiteX7" fmla="*/ 399010 w 665018"/>
              <a:gd name="connsiteY7" fmla="*/ 266071 h 482202"/>
              <a:gd name="connsiteX8" fmla="*/ 415636 w 665018"/>
              <a:gd name="connsiteY8" fmla="*/ 216194 h 482202"/>
              <a:gd name="connsiteX9" fmla="*/ 548640 w 665018"/>
              <a:gd name="connsiteY9" fmla="*/ 66565 h 482202"/>
              <a:gd name="connsiteX10" fmla="*/ 598516 w 665018"/>
              <a:gd name="connsiteY10" fmla="*/ 49940 h 482202"/>
              <a:gd name="connsiteX11" fmla="*/ 665018 w 665018"/>
              <a:gd name="connsiteY11" fmla="*/ 63 h 482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5018" h="482202">
                <a:moveTo>
                  <a:pt x="0" y="482202"/>
                </a:moveTo>
                <a:lnTo>
                  <a:pt x="199505" y="349198"/>
                </a:lnTo>
                <a:lnTo>
                  <a:pt x="249381" y="315947"/>
                </a:lnTo>
                <a:cubicBezTo>
                  <a:pt x="266007" y="304863"/>
                  <a:pt x="285129" y="296825"/>
                  <a:pt x="299258" y="282696"/>
                </a:cubicBezTo>
                <a:cubicBezTo>
                  <a:pt x="363263" y="218691"/>
                  <a:pt x="329571" y="245862"/>
                  <a:pt x="399010" y="199569"/>
                </a:cubicBezTo>
                <a:cubicBezTo>
                  <a:pt x="410094" y="216194"/>
                  <a:pt x="429435" y="229665"/>
                  <a:pt x="432261" y="249445"/>
                </a:cubicBezTo>
                <a:cubicBezTo>
                  <a:pt x="435493" y="272065"/>
                  <a:pt x="436073" y="305728"/>
                  <a:pt x="415636" y="315947"/>
                </a:cubicBezTo>
                <a:cubicBezTo>
                  <a:pt x="399962" y="323784"/>
                  <a:pt x="404552" y="282696"/>
                  <a:pt x="399010" y="266071"/>
                </a:cubicBezTo>
                <a:cubicBezTo>
                  <a:pt x="404552" y="249445"/>
                  <a:pt x="407799" y="231869"/>
                  <a:pt x="415636" y="216194"/>
                </a:cubicBezTo>
                <a:cubicBezTo>
                  <a:pt x="437814" y="171838"/>
                  <a:pt x="522204" y="75377"/>
                  <a:pt x="548640" y="66565"/>
                </a:cubicBezTo>
                <a:lnTo>
                  <a:pt x="598516" y="49940"/>
                </a:lnTo>
                <a:cubicBezTo>
                  <a:pt x="652311" y="-3856"/>
                  <a:pt x="624880" y="63"/>
                  <a:pt x="665018" y="63"/>
                </a:cubicBezTo>
              </a:path>
            </a:pathLst>
          </a:custGeom>
          <a:noFill/>
          <a:ln w="22225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029564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 animBg="1"/>
      <p:bldP spid="2" grpId="0" animBg="1"/>
      <p:bldP spid="12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99378AE2-96CD-4753-B1E0-681561424002}" type="slidenum">
              <a:rPr lang="zh-CN" altLang="en-US" smtClean="0"/>
              <a:pPr eaLnBrk="1" hangingPunct="1"/>
              <a:t>75</a:t>
            </a:fld>
            <a:endParaRPr lang="en-US" altLang="zh-CN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430337"/>
            <a:ext cx="7308850" cy="694407"/>
          </a:xfrm>
        </p:spPr>
        <p:txBody>
          <a:bodyPr/>
          <a:lstStyle/>
          <a:p>
            <a:pPr eaLnBrk="1" hangingPunct="1"/>
            <a:r>
              <a:rPr lang="zh-CN" altLang="en-US" dirty="0"/>
              <a:t>位扩展方法：</a:t>
            </a:r>
            <a:endParaRPr lang="zh-CN" altLang="en-US" u="sng" dirty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340768"/>
            <a:ext cx="7992888" cy="2635250"/>
          </a:xfrm>
        </p:spPr>
        <p:txBody>
          <a:bodyPr/>
          <a:lstStyle/>
          <a:p>
            <a:pPr eaLnBrk="1" hangingPunct="1"/>
            <a:r>
              <a:rPr lang="zh-CN" altLang="en-US" dirty="0"/>
              <a:t>位扩展的连线特点：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将每片的地址线、控制线并联，数据线分别引出。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效果：</a:t>
            </a:r>
          </a:p>
          <a:p>
            <a:pPr lvl="1" eaLnBrk="1" hangingPunct="1"/>
            <a:r>
              <a:rPr lang="zh-CN" altLang="en-US" dirty="0"/>
              <a:t>存储器的单元数不变，位数增加。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187624" y="4106097"/>
            <a:ext cx="6624736" cy="1081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位扩展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：确保所有芯片具有</a:t>
            </a:r>
            <a:r>
              <a:rPr lang="zh-CN" altLang="en-US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完全相同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的地址范围，</a:t>
            </a:r>
            <a:r>
              <a:rPr lang="zh-CN" altLang="en-US" sz="2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同时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被选中或不选中</a:t>
            </a:r>
          </a:p>
        </p:txBody>
      </p:sp>
    </p:spTree>
    <p:extLst>
      <p:ext uri="{BB962C8B-B14F-4D97-AF65-F5344CB8AC3E}">
        <p14:creationId xmlns:p14="http://schemas.microsoft.com/office/powerpoint/2010/main" val="96103157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D3320CCE-3786-4E0D-9F56-A6F7E7739868}" type="slidenum">
              <a:rPr lang="zh-CN" altLang="en-US" smtClean="0"/>
              <a:pPr eaLnBrk="1" hangingPunct="1"/>
              <a:t>76</a:t>
            </a:fld>
            <a:endParaRPr lang="en-US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358329"/>
            <a:ext cx="7308850" cy="766415"/>
          </a:xfrm>
        </p:spPr>
        <p:txBody>
          <a:bodyPr/>
          <a:lstStyle/>
          <a:p>
            <a:pPr eaLnBrk="1" hangingPunct="1"/>
            <a:r>
              <a:rPr lang="zh-CN" altLang="en-US" dirty="0"/>
              <a:t>字扩展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1831" y="1368872"/>
            <a:ext cx="7772400" cy="1700088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地址空间的扩展</a:t>
            </a:r>
          </a:p>
          <a:p>
            <a:pPr lvl="1" eaLnBrk="1" hangingPunct="1">
              <a:spcAft>
                <a:spcPts val="0"/>
              </a:spcAft>
            </a:pPr>
            <a:r>
              <a:rPr lang="zh-CN" altLang="en-US" sz="2200" dirty="0"/>
              <a:t>地址空间的扩展</a:t>
            </a:r>
          </a:p>
          <a:p>
            <a:pPr lvl="1" eaLnBrk="1" hangingPunct="1">
              <a:spcAft>
                <a:spcPts val="0"/>
              </a:spcAft>
            </a:pPr>
            <a:r>
              <a:rPr lang="zh-CN" altLang="en-US" sz="2200" dirty="0"/>
              <a:t>芯片每个单元中的字长满足，但单元数不满足。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83840" y="2996952"/>
            <a:ext cx="7848600" cy="7207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44000" bIns="144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字扩展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：确保所有芯片具有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完全不同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的地址范围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3568" y="3718719"/>
            <a:ext cx="7772400" cy="201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ts val="1200"/>
              </a:spcBef>
              <a:buClrTx/>
              <a:buSzPct val="97000"/>
              <a:buFont typeface="Wingdings" pitchFamily="2" charset="2"/>
              <a:buChar char="Ø"/>
              <a:defRPr/>
            </a:pPr>
            <a:r>
              <a:rPr lang="zh-CN" altLang="en-US" sz="24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扩展原则：</a:t>
            </a:r>
          </a:p>
          <a:p>
            <a:pPr lvl="1" eaLnBrk="1" hangingPunct="1">
              <a:defRPr/>
            </a:pPr>
            <a:r>
              <a:rPr lang="zh-CN" altLang="en-US" sz="2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每个芯片的地址线、数据线、控制线并联。</a:t>
            </a:r>
          </a:p>
          <a:p>
            <a:pPr lvl="1" eaLnBrk="1" hangingPunct="1">
              <a:defRPr/>
            </a:pPr>
            <a:r>
              <a:rPr lang="zh-CN" altLang="en-US" sz="2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片选端分别引出</a:t>
            </a:r>
            <a:r>
              <a:rPr lang="zh-CN" altLang="en-US" sz="22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，以使每个芯片有不同的地址范围。</a:t>
            </a:r>
          </a:p>
        </p:txBody>
      </p:sp>
    </p:spTree>
    <p:extLst>
      <p:ext uri="{BB962C8B-B14F-4D97-AF65-F5344CB8AC3E}">
        <p14:creationId xmlns:p14="http://schemas.microsoft.com/office/powerpoint/2010/main" val="35466389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CA21ECD5-820D-4A76-844C-B9AFEFB9FE19}" type="slidenum">
              <a:rPr lang="zh-CN" altLang="en-US" smtClean="0"/>
              <a:pPr eaLnBrk="1" hangingPunct="1"/>
              <a:t>77</a:t>
            </a:fld>
            <a:endParaRPr lang="en-US" altLang="zh-CN"/>
          </a:p>
        </p:txBody>
      </p:sp>
      <p:sp>
        <p:nvSpPr>
          <p:cNvPr id="144389" name="Rectangle 5"/>
          <p:cNvSpPr>
            <a:spLocks noChangeArrowheads="1"/>
          </p:cNvSpPr>
          <p:nvPr/>
        </p:nvSpPr>
        <p:spPr bwMode="auto">
          <a:xfrm>
            <a:off x="6356548" y="2708746"/>
            <a:ext cx="1528762" cy="1439863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393" name="AutoShape 9"/>
          <p:cNvSpPr>
            <a:spLocks noChangeArrowheads="1"/>
          </p:cNvSpPr>
          <p:nvPr/>
        </p:nvSpPr>
        <p:spPr bwMode="auto">
          <a:xfrm>
            <a:off x="4219773" y="4148609"/>
            <a:ext cx="280987" cy="847725"/>
          </a:xfrm>
          <a:prstGeom prst="upArrow">
            <a:avLst>
              <a:gd name="adj1" fmla="val 50000"/>
              <a:gd name="adj2" fmla="val 75424"/>
            </a:avLst>
          </a:prstGeom>
          <a:solidFill>
            <a:srgbClr val="FF6600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394" name="AutoShape 10"/>
          <p:cNvSpPr>
            <a:spLocks noChangeArrowheads="1"/>
          </p:cNvSpPr>
          <p:nvPr/>
        </p:nvSpPr>
        <p:spPr bwMode="auto">
          <a:xfrm>
            <a:off x="6948685" y="4148609"/>
            <a:ext cx="287338" cy="863600"/>
          </a:xfrm>
          <a:prstGeom prst="upArrow">
            <a:avLst>
              <a:gd name="adj1" fmla="val 50000"/>
              <a:gd name="adj2" fmla="val 75138"/>
            </a:avLst>
          </a:prstGeom>
          <a:solidFill>
            <a:srgbClr val="FF6600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397" name="Text Box 13"/>
          <p:cNvSpPr txBox="1">
            <a:spLocks noChangeArrowheads="1"/>
          </p:cNvSpPr>
          <p:nvPr/>
        </p:nvSpPr>
        <p:spPr bwMode="auto">
          <a:xfrm>
            <a:off x="6515298" y="3616796"/>
            <a:ext cx="1296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zh-CN" sz="240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zh-CN" altLang="en-US" b="1">
                <a:solidFill>
                  <a:schemeClr val="bg1"/>
                </a:solidFill>
                <a:latin typeface="Times New Roman" pitchFamily="18" charset="0"/>
              </a:rPr>
              <a:t>0</a:t>
            </a:r>
            <a:r>
              <a:rPr kumimoji="1" lang="zh-CN" altLang="zh-CN" b="1">
                <a:solidFill>
                  <a:schemeClr val="bg1"/>
                </a:solidFill>
              </a:rPr>
              <a:t>～</a:t>
            </a:r>
            <a:r>
              <a:rPr kumimoji="1" lang="zh-CN" altLang="zh-CN" sz="240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44398" name="Text Box 14"/>
          <p:cNvSpPr txBox="1">
            <a:spLocks noChangeArrowheads="1"/>
          </p:cNvSpPr>
          <p:nvPr/>
        </p:nvSpPr>
        <p:spPr bwMode="auto">
          <a:xfrm>
            <a:off x="2266529" y="1484784"/>
            <a:ext cx="649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DB</a:t>
            </a:r>
          </a:p>
        </p:txBody>
      </p:sp>
      <p:sp>
        <p:nvSpPr>
          <p:cNvPr id="144399" name="Text Box 15"/>
          <p:cNvSpPr txBox="1">
            <a:spLocks noChangeArrowheads="1"/>
          </p:cNvSpPr>
          <p:nvPr/>
        </p:nvSpPr>
        <p:spPr bwMode="auto">
          <a:xfrm>
            <a:off x="2297832" y="4844008"/>
            <a:ext cx="762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AB</a:t>
            </a:r>
          </a:p>
        </p:txBody>
      </p:sp>
      <p:sp>
        <p:nvSpPr>
          <p:cNvPr id="144400" name="Text Box 16"/>
          <p:cNvSpPr txBox="1">
            <a:spLocks noChangeArrowheads="1"/>
          </p:cNvSpPr>
          <p:nvPr/>
        </p:nvSpPr>
        <p:spPr bwMode="auto">
          <a:xfrm>
            <a:off x="3275210" y="1916584"/>
            <a:ext cx="1081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D</a:t>
            </a:r>
            <a:r>
              <a:rPr kumimoji="1" lang="en-US" altLang="zh-CN" sz="1600" b="1">
                <a:latin typeface="Times New Roman" pitchFamily="18" charset="0"/>
              </a:rPr>
              <a:t>0</a:t>
            </a:r>
            <a:r>
              <a:rPr kumimoji="1" lang="zh-CN" altLang="en-US" b="1"/>
              <a:t>～</a:t>
            </a:r>
            <a:r>
              <a:rPr kumimoji="1" lang="en-US" altLang="zh-CN" sz="2000" b="1">
                <a:latin typeface="Times New Roman" pitchFamily="18" charset="0"/>
              </a:rPr>
              <a:t>D</a:t>
            </a:r>
            <a:r>
              <a:rPr kumimoji="1" lang="en-US" altLang="zh-CN" sz="1600" b="1">
                <a:latin typeface="Times New Roman" pitchFamily="18" charset="0"/>
              </a:rPr>
              <a:t>7</a:t>
            </a:r>
          </a:p>
        </p:txBody>
      </p:sp>
      <p:sp>
        <p:nvSpPr>
          <p:cNvPr id="144402" name="Text Box 18"/>
          <p:cNvSpPr txBox="1">
            <a:spLocks noChangeArrowheads="1"/>
          </p:cNvSpPr>
          <p:nvPr/>
        </p:nvSpPr>
        <p:spPr bwMode="auto">
          <a:xfrm>
            <a:off x="7164585" y="4508971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b="1">
                <a:latin typeface="Times New Roman" pitchFamily="18" charset="0"/>
              </a:rPr>
              <a:t>0</a:t>
            </a:r>
            <a:r>
              <a:rPr kumimoji="1" lang="en-US" altLang="zh-CN" sz="2400" b="1">
                <a:latin typeface="Times New Roman" pitchFamily="18" charset="0"/>
              </a:rPr>
              <a:t>~</a:t>
            </a:r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b="1">
                <a:latin typeface="Times New Roman" pitchFamily="18" charset="0"/>
              </a:rPr>
              <a:t>10</a:t>
            </a:r>
          </a:p>
        </p:txBody>
      </p:sp>
      <p:sp>
        <p:nvSpPr>
          <p:cNvPr id="144403" name="Text Box 19"/>
          <p:cNvSpPr txBox="1">
            <a:spLocks noChangeArrowheads="1"/>
          </p:cNvSpPr>
          <p:nvPr/>
        </p:nvSpPr>
        <p:spPr bwMode="auto">
          <a:xfrm>
            <a:off x="2124273" y="2708746"/>
            <a:ext cx="792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R/W</a:t>
            </a:r>
          </a:p>
        </p:txBody>
      </p:sp>
      <p:sp>
        <p:nvSpPr>
          <p:cNvPr id="144404" name="Text Box 20"/>
          <p:cNvSpPr txBox="1">
            <a:spLocks noChangeArrowheads="1"/>
          </p:cNvSpPr>
          <p:nvPr/>
        </p:nvSpPr>
        <p:spPr bwMode="auto">
          <a:xfrm>
            <a:off x="2916435" y="3356446"/>
            <a:ext cx="647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CS</a:t>
            </a:r>
          </a:p>
        </p:txBody>
      </p:sp>
      <p:sp>
        <p:nvSpPr>
          <p:cNvPr id="144405" name="Line 21"/>
          <p:cNvSpPr>
            <a:spLocks noChangeShapeType="1"/>
          </p:cNvSpPr>
          <p:nvPr/>
        </p:nvSpPr>
        <p:spPr bwMode="auto">
          <a:xfrm>
            <a:off x="2844998" y="2924646"/>
            <a:ext cx="719137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06" name="Line 22"/>
          <p:cNvSpPr>
            <a:spLocks noChangeShapeType="1"/>
          </p:cNvSpPr>
          <p:nvPr/>
        </p:nvSpPr>
        <p:spPr bwMode="auto">
          <a:xfrm>
            <a:off x="1979810" y="3716809"/>
            <a:ext cx="1584325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14" name="AutoShape 30"/>
          <p:cNvSpPr>
            <a:spLocks noChangeArrowheads="1"/>
          </p:cNvSpPr>
          <p:nvPr/>
        </p:nvSpPr>
        <p:spPr bwMode="auto">
          <a:xfrm>
            <a:off x="2915816" y="4867746"/>
            <a:ext cx="5313363" cy="360363"/>
          </a:xfrm>
          <a:prstGeom prst="rightArrow">
            <a:avLst>
              <a:gd name="adj1" fmla="val 50000"/>
              <a:gd name="adj2" fmla="val 35294"/>
            </a:avLst>
          </a:prstGeom>
          <a:solidFill>
            <a:srgbClr val="FF6600"/>
          </a:solidFill>
          <a:ln w="12700" cap="sq">
            <a:solidFill>
              <a:srgbClr val="FF66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415" name="Text Box 31"/>
          <p:cNvSpPr txBox="1">
            <a:spLocks noChangeArrowheads="1"/>
          </p:cNvSpPr>
          <p:nvPr/>
        </p:nvSpPr>
        <p:spPr bwMode="auto">
          <a:xfrm>
            <a:off x="6626423" y="3169121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zh-CN" sz="2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zh-CN" altLang="en-US" sz="2000">
                <a:solidFill>
                  <a:schemeClr val="bg1"/>
                </a:solidFill>
                <a:latin typeface="Times New Roman" pitchFamily="18" charset="0"/>
              </a:rPr>
              <a:t>K</a:t>
            </a:r>
            <a:r>
              <a:rPr kumimoji="1" lang="en-US" altLang="zh-CN" sz="2000">
                <a:solidFill>
                  <a:schemeClr val="bg1"/>
                </a:solidFill>
              </a:rPr>
              <a:t>×8</a:t>
            </a:r>
          </a:p>
        </p:txBody>
      </p:sp>
      <p:sp>
        <p:nvSpPr>
          <p:cNvPr id="144416" name="Text Box 32"/>
          <p:cNvSpPr txBox="1">
            <a:spLocks noChangeArrowheads="1"/>
          </p:cNvSpPr>
          <p:nvPr/>
        </p:nvSpPr>
        <p:spPr bwMode="auto">
          <a:xfrm>
            <a:off x="6515298" y="2724621"/>
            <a:ext cx="1296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</a:rPr>
              <a:t>D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0</a:t>
            </a:r>
            <a:r>
              <a:rPr kumimoji="1" lang="zh-CN" altLang="zh-CN" b="1">
                <a:solidFill>
                  <a:schemeClr val="bg1"/>
                </a:solidFill>
              </a:rPr>
              <a:t>～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</a:rPr>
              <a:t>D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44417" name="AutoShape 33"/>
          <p:cNvSpPr>
            <a:spLocks noChangeArrowheads="1"/>
          </p:cNvSpPr>
          <p:nvPr/>
        </p:nvSpPr>
        <p:spPr bwMode="auto">
          <a:xfrm rot="5400000">
            <a:off x="6624022" y="2096122"/>
            <a:ext cx="936000" cy="288000"/>
          </a:xfrm>
          <a:prstGeom prst="leftRightArrow">
            <a:avLst>
              <a:gd name="adj1" fmla="val 50000"/>
              <a:gd name="adj2" fmla="val 65193"/>
            </a:avLst>
          </a:prstGeom>
          <a:solidFill>
            <a:srgbClr val="FF6600"/>
          </a:solidFill>
          <a:ln w="22225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418" name="AutoShape 34"/>
          <p:cNvSpPr>
            <a:spLocks noChangeArrowheads="1"/>
          </p:cNvSpPr>
          <p:nvPr/>
        </p:nvSpPr>
        <p:spPr bwMode="auto">
          <a:xfrm rot="5400000">
            <a:off x="3888759" y="2096121"/>
            <a:ext cx="936000" cy="288000"/>
          </a:xfrm>
          <a:prstGeom prst="leftRightArrow">
            <a:avLst>
              <a:gd name="adj1" fmla="val 50000"/>
              <a:gd name="adj2" fmla="val 64835"/>
            </a:avLst>
          </a:prstGeom>
          <a:solidFill>
            <a:srgbClr val="FF6600"/>
          </a:solidFill>
          <a:ln w="22225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419" name="Rectangle 35"/>
          <p:cNvSpPr>
            <a:spLocks noChangeArrowheads="1"/>
          </p:cNvSpPr>
          <p:nvPr/>
        </p:nvSpPr>
        <p:spPr bwMode="auto">
          <a:xfrm>
            <a:off x="3592710" y="2708746"/>
            <a:ext cx="1528763" cy="1439863"/>
          </a:xfrm>
          <a:prstGeom prst="rect">
            <a:avLst/>
          </a:prstGeom>
          <a:solidFill>
            <a:srgbClr val="339966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420" name="Text Box 36"/>
          <p:cNvSpPr txBox="1">
            <a:spLocks noChangeArrowheads="1"/>
          </p:cNvSpPr>
          <p:nvPr/>
        </p:nvSpPr>
        <p:spPr bwMode="auto">
          <a:xfrm>
            <a:off x="3751460" y="3616796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zh-CN" sz="2400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zh-CN" altLang="en-US" b="1" dirty="0">
                <a:solidFill>
                  <a:schemeClr val="bg1"/>
                </a:solidFill>
                <a:latin typeface="Times New Roman" pitchFamily="18" charset="0"/>
              </a:rPr>
              <a:t>0</a:t>
            </a:r>
            <a:r>
              <a:rPr kumimoji="1" lang="zh-CN" altLang="zh-CN" b="1" dirty="0">
                <a:solidFill>
                  <a:schemeClr val="bg1"/>
                </a:solidFill>
              </a:rPr>
              <a:t>～</a:t>
            </a:r>
            <a:r>
              <a:rPr kumimoji="1" lang="zh-CN" altLang="zh-CN" sz="2400" dirty="0">
                <a:solidFill>
                  <a:schemeClr val="bg1"/>
                </a:solidFill>
                <a:latin typeface="Times New Roman" pitchFamily="18" charset="0"/>
              </a:rPr>
              <a:t>A</a:t>
            </a:r>
            <a:r>
              <a:rPr kumimoji="1" lang="en-US" altLang="zh-CN" b="1" dirty="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44421" name="Text Box 37"/>
          <p:cNvSpPr txBox="1">
            <a:spLocks noChangeArrowheads="1"/>
          </p:cNvSpPr>
          <p:nvPr/>
        </p:nvSpPr>
        <p:spPr bwMode="auto">
          <a:xfrm>
            <a:off x="3862585" y="3169121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zh-CN" sz="2000">
                <a:solidFill>
                  <a:schemeClr val="bg1"/>
                </a:solidFill>
                <a:latin typeface="Times New Roman" pitchFamily="18" charset="0"/>
              </a:rPr>
              <a:t>2</a:t>
            </a:r>
            <a:r>
              <a:rPr kumimoji="1" lang="zh-CN" altLang="en-US" sz="2000">
                <a:solidFill>
                  <a:schemeClr val="bg1"/>
                </a:solidFill>
                <a:latin typeface="Times New Roman" pitchFamily="18" charset="0"/>
              </a:rPr>
              <a:t>K</a:t>
            </a:r>
            <a:r>
              <a:rPr kumimoji="1" lang="en-US" altLang="zh-CN" sz="2000">
                <a:solidFill>
                  <a:schemeClr val="bg1"/>
                </a:solidFill>
              </a:rPr>
              <a:t>×8</a:t>
            </a:r>
          </a:p>
        </p:txBody>
      </p:sp>
      <p:sp>
        <p:nvSpPr>
          <p:cNvPr id="144422" name="Text Box 38"/>
          <p:cNvSpPr txBox="1">
            <a:spLocks noChangeArrowheads="1"/>
          </p:cNvSpPr>
          <p:nvPr/>
        </p:nvSpPr>
        <p:spPr bwMode="auto">
          <a:xfrm>
            <a:off x="3751460" y="2724621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</a:rPr>
              <a:t>D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0</a:t>
            </a:r>
            <a:r>
              <a:rPr kumimoji="1" lang="zh-CN" altLang="zh-CN" b="1">
                <a:solidFill>
                  <a:schemeClr val="bg1"/>
                </a:solidFill>
              </a:rPr>
              <a:t>～</a:t>
            </a:r>
            <a:r>
              <a:rPr kumimoji="1" lang="zh-CN" altLang="en-US" sz="2400">
                <a:solidFill>
                  <a:schemeClr val="bg1"/>
                </a:solidFill>
                <a:latin typeface="Times New Roman" pitchFamily="18" charset="0"/>
              </a:rPr>
              <a:t>D</a:t>
            </a:r>
            <a:r>
              <a:rPr kumimoji="1" lang="en-US" altLang="zh-CN" b="1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44423" name="Text Box 39"/>
          <p:cNvSpPr txBox="1">
            <a:spLocks noChangeArrowheads="1"/>
          </p:cNvSpPr>
          <p:nvPr/>
        </p:nvSpPr>
        <p:spPr bwMode="auto">
          <a:xfrm>
            <a:off x="7164585" y="2022946"/>
            <a:ext cx="1081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D</a:t>
            </a:r>
            <a:r>
              <a:rPr kumimoji="1" lang="en-US" altLang="zh-CN" sz="1600" b="1">
                <a:latin typeface="Times New Roman" pitchFamily="18" charset="0"/>
              </a:rPr>
              <a:t>0</a:t>
            </a:r>
            <a:r>
              <a:rPr kumimoji="1" lang="zh-CN" altLang="en-US" b="1"/>
              <a:t>～</a:t>
            </a:r>
            <a:r>
              <a:rPr kumimoji="1" lang="en-US" altLang="zh-CN" sz="2000" b="1">
                <a:latin typeface="Times New Roman" pitchFamily="18" charset="0"/>
              </a:rPr>
              <a:t>D</a:t>
            </a:r>
            <a:r>
              <a:rPr kumimoji="1" lang="en-US" altLang="zh-CN" sz="1600" b="1">
                <a:latin typeface="Times New Roman" pitchFamily="18" charset="0"/>
              </a:rPr>
              <a:t>7</a:t>
            </a:r>
          </a:p>
        </p:txBody>
      </p:sp>
      <p:sp>
        <p:nvSpPr>
          <p:cNvPr id="144424" name="Line 40"/>
          <p:cNvSpPr>
            <a:spLocks noChangeShapeType="1"/>
          </p:cNvSpPr>
          <p:nvPr/>
        </p:nvSpPr>
        <p:spPr bwMode="auto">
          <a:xfrm>
            <a:off x="3003748" y="3405659"/>
            <a:ext cx="2873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25" name="Line 41"/>
          <p:cNvSpPr>
            <a:spLocks noChangeShapeType="1"/>
          </p:cNvSpPr>
          <p:nvPr/>
        </p:nvSpPr>
        <p:spPr bwMode="auto">
          <a:xfrm>
            <a:off x="2541785" y="2751609"/>
            <a:ext cx="2159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26" name="Line 42"/>
          <p:cNvSpPr>
            <a:spLocks noChangeShapeType="1"/>
          </p:cNvSpPr>
          <p:nvPr/>
        </p:nvSpPr>
        <p:spPr bwMode="auto">
          <a:xfrm>
            <a:off x="5869185" y="3788246"/>
            <a:ext cx="503238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27" name="Line 43"/>
          <p:cNvSpPr>
            <a:spLocks noChangeShapeType="1"/>
          </p:cNvSpPr>
          <p:nvPr/>
        </p:nvSpPr>
        <p:spPr bwMode="auto">
          <a:xfrm>
            <a:off x="5507235" y="3021484"/>
            <a:ext cx="865188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28" name="Line 44"/>
          <p:cNvSpPr>
            <a:spLocks noChangeShapeType="1"/>
          </p:cNvSpPr>
          <p:nvPr/>
        </p:nvSpPr>
        <p:spPr bwMode="auto">
          <a:xfrm>
            <a:off x="5507235" y="2419821"/>
            <a:ext cx="0" cy="576263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29" name="Line 45"/>
          <p:cNvSpPr>
            <a:spLocks noChangeShapeType="1"/>
          </p:cNvSpPr>
          <p:nvPr/>
        </p:nvSpPr>
        <p:spPr bwMode="auto">
          <a:xfrm>
            <a:off x="3203773" y="2419821"/>
            <a:ext cx="2303462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30" name="Line 46"/>
          <p:cNvSpPr>
            <a:spLocks noChangeShapeType="1"/>
          </p:cNvSpPr>
          <p:nvPr/>
        </p:nvSpPr>
        <p:spPr bwMode="auto">
          <a:xfrm>
            <a:off x="3203773" y="2419821"/>
            <a:ext cx="0" cy="504825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31" name="Text Box 47"/>
          <p:cNvSpPr txBox="1">
            <a:spLocks noChangeArrowheads="1"/>
          </p:cNvSpPr>
          <p:nvPr/>
        </p:nvSpPr>
        <p:spPr bwMode="auto">
          <a:xfrm>
            <a:off x="4500760" y="4508971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b="1">
                <a:latin typeface="Times New Roman" pitchFamily="18" charset="0"/>
              </a:rPr>
              <a:t>0</a:t>
            </a:r>
            <a:r>
              <a:rPr kumimoji="1" lang="en-US" altLang="zh-CN" sz="2400" b="1">
                <a:latin typeface="Times New Roman" pitchFamily="18" charset="0"/>
              </a:rPr>
              <a:t>~</a:t>
            </a:r>
            <a:r>
              <a:rPr kumimoji="1" lang="en-US" altLang="zh-CN" sz="2000" b="1">
                <a:latin typeface="Times New Roman" pitchFamily="18" charset="0"/>
              </a:rPr>
              <a:t>A</a:t>
            </a:r>
            <a:r>
              <a:rPr kumimoji="1" lang="en-US" altLang="zh-CN" b="1">
                <a:latin typeface="Times New Roman" pitchFamily="18" charset="0"/>
              </a:rPr>
              <a:t>10</a:t>
            </a:r>
          </a:p>
        </p:txBody>
      </p:sp>
      <p:sp>
        <p:nvSpPr>
          <p:cNvPr id="144432" name="Line 48"/>
          <p:cNvSpPr>
            <a:spLocks noChangeShapeType="1"/>
          </p:cNvSpPr>
          <p:nvPr/>
        </p:nvSpPr>
        <p:spPr bwMode="auto">
          <a:xfrm>
            <a:off x="5869185" y="3788246"/>
            <a:ext cx="0" cy="6477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33" name="Line 49"/>
          <p:cNvSpPr>
            <a:spLocks noChangeShapeType="1"/>
          </p:cNvSpPr>
          <p:nvPr/>
        </p:nvSpPr>
        <p:spPr bwMode="auto">
          <a:xfrm>
            <a:off x="1979810" y="4435946"/>
            <a:ext cx="3889375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34" name="Text Box 50"/>
          <p:cNvSpPr txBox="1">
            <a:spLocks noChangeArrowheads="1"/>
          </p:cNvSpPr>
          <p:nvPr/>
        </p:nvSpPr>
        <p:spPr bwMode="auto">
          <a:xfrm>
            <a:off x="5724723" y="3446934"/>
            <a:ext cx="647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CS</a:t>
            </a:r>
          </a:p>
        </p:txBody>
      </p:sp>
      <p:sp>
        <p:nvSpPr>
          <p:cNvPr id="144435" name="Line 51"/>
          <p:cNvSpPr>
            <a:spLocks noChangeShapeType="1"/>
          </p:cNvSpPr>
          <p:nvPr/>
        </p:nvSpPr>
        <p:spPr bwMode="auto">
          <a:xfrm>
            <a:off x="5812035" y="3477096"/>
            <a:ext cx="2873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36" name="Rectangle 52"/>
          <p:cNvSpPr>
            <a:spLocks noChangeArrowheads="1"/>
          </p:cNvSpPr>
          <p:nvPr/>
        </p:nvSpPr>
        <p:spPr bwMode="auto">
          <a:xfrm>
            <a:off x="1187648" y="3500909"/>
            <a:ext cx="792162" cy="1223962"/>
          </a:xfrm>
          <a:prstGeom prst="rect">
            <a:avLst/>
          </a:prstGeom>
          <a:solidFill>
            <a:schemeClr val="accent5">
              <a:lumMod val="25000"/>
            </a:schemeClr>
          </a:solidFill>
          <a:ln w="22225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37" name="Text Box 53"/>
          <p:cNvSpPr txBox="1">
            <a:spLocks noChangeArrowheads="1"/>
          </p:cNvSpPr>
          <p:nvPr/>
        </p:nvSpPr>
        <p:spPr bwMode="auto">
          <a:xfrm>
            <a:off x="1330523" y="3572346"/>
            <a:ext cx="5048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译码器</a:t>
            </a:r>
            <a:endParaRPr kumimoji="1" lang="en-US" altLang="zh-CN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44438" name="Text Box 54"/>
          <p:cNvSpPr txBox="1">
            <a:spLocks noChangeArrowheads="1"/>
          </p:cNvSpPr>
          <p:nvPr/>
        </p:nvSpPr>
        <p:spPr bwMode="auto">
          <a:xfrm>
            <a:off x="1979810" y="3356446"/>
            <a:ext cx="503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Y</a:t>
            </a:r>
            <a:r>
              <a:rPr lang="en-US" altLang="zh-CN" sz="1600" b="1"/>
              <a:t>0</a:t>
            </a:r>
          </a:p>
        </p:txBody>
      </p:sp>
      <p:sp>
        <p:nvSpPr>
          <p:cNvPr id="144439" name="Text Box 55"/>
          <p:cNvSpPr txBox="1">
            <a:spLocks noChangeArrowheads="1"/>
          </p:cNvSpPr>
          <p:nvPr/>
        </p:nvSpPr>
        <p:spPr bwMode="auto">
          <a:xfrm>
            <a:off x="2052835" y="4075584"/>
            <a:ext cx="5032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Y</a:t>
            </a:r>
            <a:r>
              <a:rPr lang="en-US" altLang="zh-CN" sz="1600" b="1"/>
              <a:t>1</a:t>
            </a:r>
          </a:p>
        </p:txBody>
      </p:sp>
      <p:sp>
        <p:nvSpPr>
          <p:cNvPr id="144440" name="Line 56"/>
          <p:cNvSpPr>
            <a:spLocks noChangeShapeType="1"/>
          </p:cNvSpPr>
          <p:nvPr/>
        </p:nvSpPr>
        <p:spPr bwMode="auto">
          <a:xfrm>
            <a:off x="2038548" y="3399309"/>
            <a:ext cx="287337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41" name="Line 57"/>
          <p:cNvSpPr>
            <a:spLocks noChangeShapeType="1"/>
          </p:cNvSpPr>
          <p:nvPr/>
        </p:nvSpPr>
        <p:spPr bwMode="auto">
          <a:xfrm>
            <a:off x="2109985" y="4105746"/>
            <a:ext cx="287338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42" name="Oval 58"/>
          <p:cNvSpPr>
            <a:spLocks noChangeArrowheads="1"/>
          </p:cNvSpPr>
          <p:nvPr/>
        </p:nvSpPr>
        <p:spPr bwMode="auto">
          <a:xfrm>
            <a:off x="3160910" y="2881784"/>
            <a:ext cx="71438" cy="71437"/>
          </a:xfrm>
          <a:prstGeom prst="ellipse">
            <a:avLst/>
          </a:prstGeom>
          <a:solidFill>
            <a:schemeClr val="tx1"/>
          </a:solidFill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4444" name="Line 60"/>
          <p:cNvSpPr>
            <a:spLocks noChangeShapeType="1"/>
          </p:cNvSpPr>
          <p:nvPr/>
        </p:nvSpPr>
        <p:spPr bwMode="auto">
          <a:xfrm>
            <a:off x="755848" y="3885084"/>
            <a:ext cx="431800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45" name="Line 61"/>
          <p:cNvSpPr>
            <a:spLocks noChangeShapeType="1"/>
          </p:cNvSpPr>
          <p:nvPr/>
        </p:nvSpPr>
        <p:spPr bwMode="auto">
          <a:xfrm>
            <a:off x="755848" y="4245446"/>
            <a:ext cx="430212" cy="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4446" name="Text Box 62"/>
          <p:cNvSpPr txBox="1">
            <a:spLocks noChangeArrowheads="1"/>
          </p:cNvSpPr>
          <p:nvPr/>
        </p:nvSpPr>
        <p:spPr bwMode="auto">
          <a:xfrm>
            <a:off x="289123" y="3453284"/>
            <a:ext cx="466725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高位地址</a:t>
            </a:r>
          </a:p>
        </p:txBody>
      </p:sp>
      <p:sp>
        <p:nvSpPr>
          <p:cNvPr id="144447" name="Text Box 63"/>
          <p:cNvSpPr txBox="1">
            <a:spLocks noChangeArrowheads="1"/>
          </p:cNvSpPr>
          <p:nvPr/>
        </p:nvSpPr>
        <p:spPr bwMode="auto">
          <a:xfrm>
            <a:off x="5507235" y="2654771"/>
            <a:ext cx="7921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R/W</a:t>
            </a:r>
          </a:p>
        </p:txBody>
      </p:sp>
      <p:sp>
        <p:nvSpPr>
          <p:cNvPr id="144448" name="Line 64"/>
          <p:cNvSpPr>
            <a:spLocks noChangeShapeType="1"/>
          </p:cNvSpPr>
          <p:nvPr/>
        </p:nvSpPr>
        <p:spPr bwMode="auto">
          <a:xfrm>
            <a:off x="5924748" y="2703984"/>
            <a:ext cx="215900" cy="0"/>
          </a:xfrm>
          <a:prstGeom prst="line">
            <a:avLst/>
          </a:prstGeom>
          <a:noFill/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73" name="Rectangle 65"/>
          <p:cNvSpPr>
            <a:spLocks noChangeArrowheads="1"/>
          </p:cNvSpPr>
          <p:nvPr/>
        </p:nvSpPr>
        <p:spPr bwMode="auto">
          <a:xfrm>
            <a:off x="541700" y="226219"/>
            <a:ext cx="7793037" cy="754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99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字扩展示意图</a:t>
            </a:r>
          </a:p>
        </p:txBody>
      </p:sp>
      <p:sp>
        <p:nvSpPr>
          <p:cNvPr id="2" name="左右箭头 1"/>
          <p:cNvSpPr/>
          <p:nvPr/>
        </p:nvSpPr>
        <p:spPr bwMode="auto">
          <a:xfrm>
            <a:off x="2893947" y="1520329"/>
            <a:ext cx="5326227" cy="359122"/>
          </a:xfrm>
          <a:prstGeom prst="leftRightArrow">
            <a:avLst/>
          </a:prstGeom>
          <a:solidFill>
            <a:srgbClr val="FF3300"/>
          </a:solidFill>
          <a:ln w="22225" cap="sq" cmpd="sng" algn="ctr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934149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750"/>
                                        <p:tgtEl>
                                          <p:spTgt spid="14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44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750"/>
                                        <p:tgtEl>
                                          <p:spTgt spid="144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4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4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8" dur="75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14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44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4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14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4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4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14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4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14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6" dur="500"/>
                                        <p:tgtEl>
                                          <p:spTgt spid="14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0" dur="1000"/>
                                        <p:tgtEl>
                                          <p:spTgt spid="14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4" dur="500"/>
                                        <p:tgtEl>
                                          <p:spTgt spid="14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1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8" dur="500"/>
                                        <p:tgtEl>
                                          <p:spTgt spid="144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500"/>
                            </p:stCondLst>
                            <p:childTnLst>
                              <p:par>
                                <p:cTn id="1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4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0"/>
                            </p:stCondLst>
                            <p:childTnLst>
                              <p:par>
                                <p:cTn id="1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4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500"/>
                                        <p:tgtEl>
                                          <p:spTgt spid="14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5" dur="500"/>
                                        <p:tgtEl>
                                          <p:spTgt spid="14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9" dur="500"/>
                                        <p:tgtEl>
                                          <p:spTgt spid="14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3" dur="500"/>
                                        <p:tgtEl>
                                          <p:spTgt spid="144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7" dur="500"/>
                                        <p:tgtEl>
                                          <p:spTgt spid="14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1" dur="1000"/>
                                        <p:tgtEl>
                                          <p:spTgt spid="144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500"/>
                            </p:stCondLst>
                            <p:childTnLst>
                              <p:par>
                                <p:cTn id="15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5" dur="500"/>
                                        <p:tgtEl>
                                          <p:spTgt spid="144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000"/>
                            </p:stCondLst>
                            <p:childTnLst>
                              <p:par>
                                <p:cTn id="157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9" dur="500"/>
                                        <p:tgtEl>
                                          <p:spTgt spid="14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4" dur="1000"/>
                                        <p:tgtEl>
                                          <p:spTgt spid="144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7" dur="1000"/>
                                        <p:tgtEl>
                                          <p:spTgt spid="14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0" dur="1000"/>
                                        <p:tgtEl>
                                          <p:spTgt spid="144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3" dur="1000"/>
                                        <p:tgtEl>
                                          <p:spTgt spid="144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6" dur="1000"/>
                                        <p:tgtEl>
                                          <p:spTgt spid="144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9" dur="1000"/>
                                        <p:tgtEl>
                                          <p:spTgt spid="14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4" dur="500"/>
                                        <p:tgtEl>
                                          <p:spTgt spid="144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7" dur="500"/>
                                        <p:tgtEl>
                                          <p:spTgt spid="144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44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9" grpId="0" animBg="1"/>
      <p:bldP spid="144393" grpId="0" animBg="1"/>
      <p:bldP spid="144394" grpId="0" animBg="1"/>
      <p:bldP spid="144397" grpId="0"/>
      <p:bldP spid="144398" grpId="0"/>
      <p:bldP spid="144399" grpId="0"/>
      <p:bldP spid="144400" grpId="0"/>
      <p:bldP spid="144402" grpId="0"/>
      <p:bldP spid="144403" grpId="0"/>
      <p:bldP spid="144404" grpId="0"/>
      <p:bldP spid="144405" grpId="0" animBg="1"/>
      <p:bldP spid="144406" grpId="0" animBg="1"/>
      <p:bldP spid="144414" grpId="0" animBg="1"/>
      <p:bldP spid="144415" grpId="0"/>
      <p:bldP spid="144416" grpId="0"/>
      <p:bldP spid="144417" grpId="0" animBg="1"/>
      <p:bldP spid="144418" grpId="0" animBg="1"/>
      <p:bldP spid="144419" grpId="0" animBg="1"/>
      <p:bldP spid="144420" grpId="0"/>
      <p:bldP spid="144423" grpId="0"/>
      <p:bldP spid="144424" grpId="0" animBg="1"/>
      <p:bldP spid="144425" grpId="0" animBg="1"/>
      <p:bldP spid="144426" grpId="0" animBg="1"/>
      <p:bldP spid="144427" grpId="0" animBg="1"/>
      <p:bldP spid="144428" grpId="0" animBg="1"/>
      <p:bldP spid="144429" grpId="0" animBg="1"/>
      <p:bldP spid="144430" grpId="0" animBg="1"/>
      <p:bldP spid="144431" grpId="0"/>
      <p:bldP spid="144432" grpId="0" animBg="1"/>
      <p:bldP spid="144433" grpId="0" animBg="1"/>
      <p:bldP spid="144434" grpId="0"/>
      <p:bldP spid="144435" grpId="0" animBg="1"/>
      <p:bldP spid="144436" grpId="0" animBg="1"/>
      <p:bldP spid="144437" grpId="0"/>
      <p:bldP spid="144438" grpId="0"/>
      <p:bldP spid="144439" grpId="0"/>
      <p:bldP spid="144440" grpId="0" animBg="1"/>
      <p:bldP spid="144441" grpId="0" animBg="1"/>
      <p:bldP spid="144442" grpId="0" animBg="1"/>
      <p:bldP spid="144444" grpId="0" animBg="1"/>
      <p:bldP spid="144445" grpId="0" animBg="1"/>
      <p:bldP spid="144446" grpId="0"/>
      <p:bldP spid="144447" grpId="0"/>
      <p:bldP spid="144448" grpId="0" animBg="1"/>
      <p:bldP spid="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A3D0AEE9-0F82-497C-AD49-F2A441E49E95}" type="slidenum">
              <a:rPr lang="zh-CN" altLang="en-US" smtClean="0"/>
              <a:pPr eaLnBrk="1" hangingPunct="1"/>
              <a:t>78</a:t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30337"/>
            <a:ext cx="7308850" cy="694407"/>
          </a:xfrm>
        </p:spPr>
        <p:txBody>
          <a:bodyPr/>
          <a:lstStyle/>
          <a:p>
            <a:pPr eaLnBrk="1" hangingPunct="1"/>
            <a:r>
              <a:rPr lang="zh-CN" altLang="en-US" dirty="0"/>
              <a:t>字位扩展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077200" cy="3168625"/>
          </a:xfrm>
        </p:spPr>
        <p:txBody>
          <a:bodyPr/>
          <a:lstStyle/>
          <a:p>
            <a:pPr eaLnBrk="1" hangingPunct="1"/>
            <a:r>
              <a:rPr lang="zh-CN" altLang="en-US" dirty="0"/>
              <a:t>单元数及每单元字长均不满足要求</a:t>
            </a:r>
            <a:endParaRPr lang="en-US" altLang="zh-CN" dirty="0"/>
          </a:p>
          <a:p>
            <a:pPr eaLnBrk="1" hangingPunct="1"/>
            <a:r>
              <a:rPr lang="zh-CN" altLang="en-US" dirty="0"/>
              <a:t>设计过程：</a:t>
            </a:r>
          </a:p>
          <a:p>
            <a:pPr lvl="1" eaLnBrk="1" hangingPunct="1"/>
            <a:r>
              <a:rPr lang="zh-CN" altLang="en-US" dirty="0"/>
              <a:t>根据内存容量及芯片容量确定所需存储芯片数；</a:t>
            </a:r>
          </a:p>
          <a:p>
            <a:pPr lvl="1" eaLnBrk="1" hangingPunct="1"/>
            <a:r>
              <a:rPr lang="zh-CN" altLang="en-US" dirty="0"/>
              <a:t>进行位扩展以满足字长要求；</a:t>
            </a:r>
          </a:p>
          <a:p>
            <a:pPr lvl="1" eaLnBrk="1" hangingPunct="1"/>
            <a:r>
              <a:rPr lang="zh-CN" altLang="en-US" dirty="0"/>
              <a:t>进行字扩展以满足容量要求。</a:t>
            </a:r>
          </a:p>
        </p:txBody>
      </p:sp>
    </p:spTree>
    <p:extLst>
      <p:ext uri="{BB962C8B-B14F-4D97-AF65-F5344CB8AC3E}">
        <p14:creationId xmlns:p14="http://schemas.microsoft.com/office/powerpoint/2010/main" val="28739890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CC133DAD-EA4D-4AC7-AE39-175117389526}" type="slidenum">
              <a:rPr lang="zh-CN" altLang="en-US" smtClean="0"/>
              <a:pPr eaLnBrk="1" hangingPunct="1"/>
              <a:t>79</a:t>
            </a:fld>
            <a:endParaRPr lang="en-US" altLang="zh-CN"/>
          </a:p>
        </p:txBody>
      </p:sp>
      <p:sp>
        <p:nvSpPr>
          <p:cNvPr id="60419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39552" y="430337"/>
            <a:ext cx="7308850" cy="694407"/>
          </a:xfrm>
        </p:spPr>
        <p:txBody>
          <a:bodyPr/>
          <a:lstStyle/>
          <a:p>
            <a:pPr eaLnBrk="1" hangingPunct="1"/>
            <a:r>
              <a:rPr lang="zh-CN" altLang="en-US" dirty="0"/>
              <a:t>字位扩展例</a:t>
            </a:r>
          </a:p>
        </p:txBody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3568" y="1268313"/>
            <a:ext cx="7056784" cy="4752975"/>
          </a:xfrm>
        </p:spPr>
        <p:txBody>
          <a:bodyPr/>
          <a:lstStyle/>
          <a:p>
            <a:pPr eaLnBrk="1" hangingPunct="1">
              <a:spcAft>
                <a:spcPct val="0"/>
              </a:spcAft>
            </a:pPr>
            <a:r>
              <a:rPr lang="zh-CN" altLang="en-US" dirty="0"/>
              <a:t>例：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用32</a:t>
            </a:r>
            <a:r>
              <a:rPr lang="en-US" altLang="zh-CN" dirty="0"/>
              <a:t>Kb</a:t>
            </a:r>
            <a:r>
              <a:rPr lang="zh-CN" altLang="zh-CN" dirty="0"/>
              <a:t>芯片构成256KB的内存。</a:t>
            </a:r>
            <a:endParaRPr lang="en-US" altLang="zh-CN" dirty="0"/>
          </a:p>
          <a:p>
            <a:pPr eaLnBrk="1" hangingPunct="1">
              <a:spcAft>
                <a:spcPct val="0"/>
              </a:spcAft>
            </a:pPr>
            <a:r>
              <a:rPr lang="zh-CN" altLang="en-US" dirty="0"/>
              <a:t>设计步骤：</a:t>
            </a:r>
            <a:endParaRPr lang="en-US" altLang="zh-CN" dirty="0"/>
          </a:p>
          <a:p>
            <a:pPr lvl="1" eaLnBrk="1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首先进行位扩展：</a:t>
            </a:r>
            <a:endParaRPr lang="en-US" altLang="zh-CN" dirty="0"/>
          </a:p>
          <a:p>
            <a:pPr lvl="2" eaLnBrk="1" hangingPunct="1">
              <a:spcBef>
                <a:spcPts val="30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片芯片构成</a:t>
            </a:r>
            <a:r>
              <a:rPr lang="en-US" altLang="zh-CN" dirty="0">
                <a:solidFill>
                  <a:schemeClr val="tx1"/>
                </a:solidFill>
              </a:rPr>
              <a:t>32KB</a:t>
            </a:r>
            <a:r>
              <a:rPr lang="zh-CN" altLang="en-US" dirty="0">
                <a:solidFill>
                  <a:schemeClr val="tx1"/>
                </a:solidFill>
              </a:rPr>
              <a:t>存储体</a:t>
            </a:r>
            <a:endParaRPr lang="en-US" altLang="zh-CN" dirty="0">
              <a:solidFill>
                <a:schemeClr val="tx1"/>
              </a:solidFill>
            </a:endParaRPr>
          </a:p>
          <a:p>
            <a:pPr lvl="2" eaLnBrk="1" hangingPunct="1">
              <a:spcBef>
                <a:spcPts val="30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利用</a:t>
            </a:r>
            <a:r>
              <a:rPr lang="en-US" altLang="zh-CN" dirty="0">
                <a:solidFill>
                  <a:schemeClr val="tx1"/>
                </a:solidFill>
              </a:rPr>
              <a:t>A0~A14</a:t>
            </a:r>
            <a:r>
              <a:rPr lang="zh-CN" altLang="en-US" dirty="0">
                <a:solidFill>
                  <a:schemeClr val="tx1"/>
                </a:solidFill>
              </a:rPr>
              <a:t>寻址存储体内</a:t>
            </a:r>
            <a:r>
              <a:rPr lang="en-US" altLang="zh-CN" dirty="0">
                <a:solidFill>
                  <a:schemeClr val="tx1"/>
                </a:solidFill>
              </a:rPr>
              <a:t>32K</a:t>
            </a:r>
            <a:r>
              <a:rPr lang="zh-CN" altLang="en-US" dirty="0">
                <a:solidFill>
                  <a:schemeClr val="tx1"/>
                </a:solidFill>
              </a:rPr>
              <a:t>个单元</a:t>
            </a:r>
            <a:endParaRPr lang="en-US" altLang="zh-CN" dirty="0">
              <a:solidFill>
                <a:schemeClr val="tx1"/>
              </a:solidFill>
            </a:endParaRPr>
          </a:p>
          <a:p>
            <a:pPr lvl="2" eaLnBrk="1" hangingPunct="1">
              <a:spcBef>
                <a:spcPts val="30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所有控制信号线和地址信号线并联引出</a:t>
            </a:r>
            <a:endParaRPr lang="en-US" altLang="zh-CN" dirty="0">
              <a:solidFill>
                <a:schemeClr val="tx1"/>
              </a:solidFill>
            </a:endParaRPr>
          </a:p>
          <a:p>
            <a:pPr lvl="1" eaLnBrk="1" hangingPunct="1">
              <a:spcAft>
                <a:spcPct val="0"/>
              </a:spcAft>
            </a:pPr>
            <a:r>
              <a:rPr lang="zh-CN" altLang="en-US" dirty="0"/>
              <a:t>再进行字扩展：</a:t>
            </a:r>
            <a:endParaRPr lang="en-US" altLang="zh-CN" dirty="0"/>
          </a:p>
          <a:p>
            <a:pPr lvl="2" eaLnBrk="1" hangingPunct="1">
              <a:spcBef>
                <a:spcPts val="30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>
                <a:solidFill>
                  <a:schemeClr val="tx1"/>
                </a:solidFill>
              </a:rPr>
              <a:t>32KB</a:t>
            </a:r>
            <a:r>
              <a:rPr lang="zh-CN" altLang="en-US" dirty="0">
                <a:solidFill>
                  <a:schemeClr val="tx1"/>
                </a:solidFill>
              </a:rPr>
              <a:t>存储体构成</a:t>
            </a:r>
            <a:r>
              <a:rPr lang="en-US" altLang="zh-CN" dirty="0">
                <a:solidFill>
                  <a:schemeClr val="tx1"/>
                </a:solidFill>
              </a:rPr>
              <a:t>256KB</a:t>
            </a:r>
            <a:r>
              <a:rPr lang="zh-CN" altLang="en-US" dirty="0">
                <a:solidFill>
                  <a:schemeClr val="tx1"/>
                </a:solidFill>
              </a:rPr>
              <a:t>存储器</a:t>
            </a:r>
            <a:endParaRPr lang="en-US" altLang="zh-CN" dirty="0">
              <a:solidFill>
                <a:schemeClr val="tx1"/>
              </a:solidFill>
            </a:endParaRPr>
          </a:p>
          <a:p>
            <a:pPr lvl="2" eaLnBrk="1" hangingPunct="1">
              <a:spcBef>
                <a:spcPts val="300"/>
              </a:spcBef>
              <a:spcAft>
                <a:spcPct val="0"/>
              </a:spcAft>
            </a:pPr>
            <a:r>
              <a:rPr lang="zh-CN" altLang="en-US" dirty="0">
                <a:solidFill>
                  <a:schemeClr val="tx1"/>
                </a:solidFill>
              </a:rPr>
              <a:t>寻址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个存储体，至少需要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位高位地址信号</a:t>
            </a:r>
            <a:endParaRPr lang="zh-CN" altLang="zh-C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0788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6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6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5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1BAA2-3B8D-4BFA-B203-461DDDC3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86321"/>
            <a:ext cx="8640960" cy="766415"/>
          </a:xfrm>
        </p:spPr>
        <p:txBody>
          <a:bodyPr/>
          <a:lstStyle/>
          <a:p>
            <a:r>
              <a:rPr lang="zh-CN" altLang="en-US" dirty="0"/>
              <a:t>随机存取存储器</a:t>
            </a:r>
            <a:r>
              <a:rPr lang="en-US" altLang="zh-CN" dirty="0"/>
              <a:t>RAM——</a:t>
            </a:r>
            <a:r>
              <a:rPr lang="zh-CN" altLang="en-US" dirty="0"/>
              <a:t>主内存主要构成部分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D98F2-ABD7-4CC1-BAF4-4F1A31CF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68760"/>
            <a:ext cx="4969247" cy="4896544"/>
          </a:xfrm>
        </p:spPr>
        <p:txBody>
          <a:bodyPr/>
          <a:lstStyle/>
          <a:p>
            <a:r>
              <a:rPr lang="en-US" altLang="zh-CN" dirty="0"/>
              <a:t>SRAM</a:t>
            </a:r>
            <a:r>
              <a:rPr lang="zh-CN" altLang="en-US" dirty="0"/>
              <a:t>，静态随机存取存储器</a:t>
            </a:r>
            <a:endParaRPr lang="en-US" altLang="zh-CN" dirty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高电平，</a:t>
            </a:r>
            <a:r>
              <a:rPr lang="en-US" altLang="zh-CN" dirty="0"/>
              <a:t>T</a:t>
            </a:r>
            <a:r>
              <a:rPr lang="en-US" altLang="zh-CN" baseline="-25000" dirty="0"/>
              <a:t>5</a:t>
            </a:r>
            <a:r>
              <a:rPr lang="en-US" altLang="zh-CN" dirty="0"/>
              <a:t>T</a:t>
            </a:r>
            <a:r>
              <a:rPr lang="en-US" altLang="zh-CN" baseline="-25000" dirty="0"/>
              <a:t>6</a:t>
            </a:r>
            <a:r>
              <a:rPr lang="zh-CN" altLang="en-US" dirty="0"/>
              <a:t>导通；</a:t>
            </a:r>
            <a:endParaRPr lang="en-US" altLang="zh-CN" dirty="0"/>
          </a:p>
          <a:p>
            <a:pPr lvl="1"/>
            <a:r>
              <a:rPr lang="en-US" altLang="zh-CN" dirty="0"/>
              <a:t>Y</a:t>
            </a:r>
            <a:r>
              <a:rPr lang="zh-CN" altLang="en-US" dirty="0"/>
              <a:t>高电平，</a:t>
            </a:r>
            <a:r>
              <a:rPr lang="en-US" altLang="zh-CN" dirty="0"/>
              <a:t>T</a:t>
            </a:r>
            <a:r>
              <a:rPr lang="en-US" altLang="zh-CN" baseline="-25000" dirty="0"/>
              <a:t>7</a:t>
            </a:r>
            <a:r>
              <a:rPr lang="en-US" altLang="zh-CN" dirty="0"/>
              <a:t>T</a:t>
            </a:r>
            <a:r>
              <a:rPr lang="en-US" altLang="zh-CN" baseline="-25000" dirty="0"/>
              <a:t>8</a:t>
            </a:r>
            <a:r>
              <a:rPr lang="zh-CN" altLang="en-US" dirty="0"/>
              <a:t>导通；</a:t>
            </a:r>
            <a:endParaRPr lang="en-US" altLang="zh-CN" dirty="0"/>
          </a:p>
          <a:p>
            <a:pPr lvl="1"/>
            <a:r>
              <a:rPr lang="zh-CN" altLang="en-US" dirty="0"/>
              <a:t>可以从 </a:t>
            </a:r>
            <a:r>
              <a:rPr lang="en-US" altLang="zh-CN" dirty="0"/>
              <a:t>I/O</a:t>
            </a:r>
            <a:r>
              <a:rPr lang="zh-CN" altLang="en-US" dirty="0"/>
              <a:t>端 和 </a:t>
            </a:r>
            <a:r>
              <a:rPr lang="en-US" altLang="zh-CN" dirty="0"/>
              <a:t>#I/O</a:t>
            </a:r>
            <a:r>
              <a:rPr lang="zh-CN" altLang="en-US" dirty="0"/>
              <a:t>端读数据，即读操作；</a:t>
            </a:r>
            <a:endParaRPr lang="en-US" altLang="zh-CN" dirty="0"/>
          </a:p>
          <a:p>
            <a:pPr lvl="1"/>
            <a:r>
              <a:rPr lang="zh-CN" altLang="en-US" dirty="0"/>
              <a:t>写操作：从 </a:t>
            </a:r>
            <a:r>
              <a:rPr lang="en-US" altLang="zh-CN" dirty="0"/>
              <a:t>I/O</a:t>
            </a:r>
            <a:r>
              <a:rPr lang="zh-CN" altLang="en-US" dirty="0"/>
              <a:t>端 和 </a:t>
            </a:r>
            <a:r>
              <a:rPr lang="en-US" altLang="zh-CN" dirty="0"/>
              <a:t>#I/O</a:t>
            </a:r>
            <a:r>
              <a:rPr lang="zh-CN" altLang="en-US" dirty="0"/>
              <a:t>端写入数据；</a:t>
            </a:r>
            <a:endParaRPr lang="en-US" altLang="zh-CN" dirty="0"/>
          </a:p>
          <a:p>
            <a:pPr lvl="1"/>
            <a:r>
              <a:rPr lang="en-US" altLang="zh-CN" dirty="0"/>
              <a:t>SRAM</a:t>
            </a:r>
            <a:r>
              <a:rPr lang="zh-CN" altLang="en-US" dirty="0"/>
              <a:t>存放的信息在不掉电情况下能长时间保留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D7322-0A47-477E-920C-81765372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F6875-25A3-44A0-87DE-77466C40171E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4B3363-EDD3-40B2-92ED-88D8694EA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" t="830" r="32186" b="6284"/>
          <a:stretch/>
        </p:blipFill>
        <p:spPr>
          <a:xfrm>
            <a:off x="5136689" y="1880828"/>
            <a:ext cx="3665290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065437"/>
      </p:ext>
    </p:extLst>
  </p:cSld>
  <p:clrMapOvr>
    <a:masterClrMapping/>
  </p:clrMapOvr>
  <p:transition spd="slow"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F6875-25A3-44A0-87DE-77466C40171E}" type="slidenum">
              <a:rPr lang="zh-CN" altLang="en-US" smtClean="0"/>
              <a:pPr>
                <a:defRPr/>
              </a:pPr>
              <a:t>80</a:t>
            </a:fld>
            <a:endParaRPr lang="en-US" altLang="zh-CN"/>
          </a:p>
        </p:txBody>
      </p:sp>
      <p:pic>
        <p:nvPicPr>
          <p:cNvPr id="686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047072"/>
            <a:ext cx="7200800" cy="555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3528" y="188640"/>
            <a:ext cx="3600400" cy="850396"/>
          </a:xfrm>
        </p:spPr>
        <p:txBody>
          <a:bodyPr/>
          <a:lstStyle/>
          <a:p>
            <a:pPr eaLnBrk="1" hangingPunct="1"/>
            <a:r>
              <a:rPr lang="zh-CN" altLang="en-US" dirty="0"/>
              <a:t>字位扩展例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2120" y="54868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黑体" panose="02010600030101010101" pitchFamily="2" charset="-122"/>
                <a:ea typeface="黑体" panose="02010600030101010101" pitchFamily="2" charset="-122"/>
              </a:rPr>
              <a:t>8</a:t>
            </a:r>
            <a:r>
              <a:rPr lang="zh-CN" altLang="en-US" b="1" dirty="0">
                <a:latin typeface="黑体" panose="02010600030101010101" pitchFamily="2" charset="-122"/>
                <a:ea typeface="黑体" panose="02010600030101010101" pitchFamily="2" charset="-122"/>
              </a:rPr>
              <a:t>个存储体</a:t>
            </a:r>
          </a:p>
        </p:txBody>
      </p:sp>
    </p:spTree>
    <p:extLst>
      <p:ext uri="{BB962C8B-B14F-4D97-AF65-F5344CB8AC3E}">
        <p14:creationId xmlns:p14="http://schemas.microsoft.com/office/powerpoint/2010/main" val="5672098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55576" y="2060849"/>
            <a:ext cx="7704856" cy="1224135"/>
          </a:xfrm>
        </p:spPr>
        <p:txBody>
          <a:bodyPr/>
          <a:lstStyle/>
          <a:p>
            <a:pPr algn="ctr"/>
            <a:r>
              <a:rPr lang="zh-CN" alt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五、计算机中的内存管理</a:t>
            </a:r>
          </a:p>
        </p:txBody>
      </p:sp>
    </p:spTree>
    <p:extLst>
      <p:ext uri="{BB962C8B-B14F-4D97-AF65-F5344CB8AC3E}">
        <p14:creationId xmlns:p14="http://schemas.microsoft.com/office/powerpoint/2010/main" val="177991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i="1" dirty="0"/>
              <a:t>关于微机中的存储系统。。。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BFCE9-B7C0-4A8F-B83D-75C58729A626}" type="slidenum">
              <a:rPr lang="zh-CN" altLang="en-US" smtClean="0"/>
              <a:pPr>
                <a:defRPr/>
              </a:pPr>
              <a:t>82</a:t>
            </a:fld>
            <a:endParaRPr lang="en-US" altLang="zh-CN"/>
          </a:p>
        </p:txBody>
      </p:sp>
      <p:grpSp>
        <p:nvGrpSpPr>
          <p:cNvPr id="15" name="组合 14"/>
          <p:cNvGrpSpPr/>
          <p:nvPr/>
        </p:nvGrpSpPr>
        <p:grpSpPr>
          <a:xfrm>
            <a:off x="2250942" y="1976889"/>
            <a:ext cx="4650626" cy="4033643"/>
            <a:chOff x="2124298" y="1908572"/>
            <a:chExt cx="4032250" cy="2879725"/>
          </a:xfrm>
        </p:grpSpPr>
        <p:sp>
          <p:nvSpPr>
            <p:cNvPr id="5" name="Rectangle 1028"/>
            <p:cNvSpPr>
              <a:spLocks noChangeArrowheads="1"/>
            </p:cNvSpPr>
            <p:nvPr/>
          </p:nvSpPr>
          <p:spPr bwMode="auto">
            <a:xfrm>
              <a:off x="2124298" y="4212035"/>
              <a:ext cx="4032250" cy="576262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 w="25400" cap="sq">
              <a:solidFill>
                <a:schemeClr val="accent5">
                  <a:lumMod val="10000"/>
                </a:schemeClr>
              </a:solidFill>
              <a:miter lim="800000"/>
              <a:headEnd type="none" w="sm" len="sm"/>
              <a:tailEnd type="none" w="lg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" name="Rectangle 1029"/>
            <p:cNvSpPr>
              <a:spLocks noChangeArrowheads="1"/>
            </p:cNvSpPr>
            <p:nvPr/>
          </p:nvSpPr>
          <p:spPr bwMode="auto">
            <a:xfrm>
              <a:off x="2484661" y="3637360"/>
              <a:ext cx="3384550" cy="576262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 w="25400" cap="sq">
              <a:solidFill>
                <a:schemeClr val="accent5">
                  <a:lumMod val="10000"/>
                </a:schemeClr>
              </a:solidFill>
              <a:miter lim="800000"/>
              <a:headEnd type="none" w="sm" len="sm"/>
              <a:tailEnd type="none" w="lg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" name="Rectangle 1030"/>
            <p:cNvSpPr>
              <a:spLocks noChangeArrowheads="1"/>
            </p:cNvSpPr>
            <p:nvPr/>
          </p:nvSpPr>
          <p:spPr bwMode="auto">
            <a:xfrm>
              <a:off x="2771998" y="3061097"/>
              <a:ext cx="2736850" cy="5762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 w="25400" cap="sq">
              <a:solidFill>
                <a:schemeClr val="accent5">
                  <a:lumMod val="10000"/>
                </a:schemeClr>
              </a:solidFill>
              <a:miter lim="800000"/>
              <a:headEnd type="none" w="sm" len="sm"/>
              <a:tailEnd type="none" w="lg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Rectangle 1031"/>
            <p:cNvSpPr>
              <a:spLocks noChangeArrowheads="1"/>
            </p:cNvSpPr>
            <p:nvPr/>
          </p:nvSpPr>
          <p:spPr bwMode="auto">
            <a:xfrm>
              <a:off x="3060923" y="2484835"/>
              <a:ext cx="2159000" cy="576262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 w="25400" cap="sq">
              <a:solidFill>
                <a:schemeClr val="accent5">
                  <a:lumMod val="10000"/>
                </a:schemeClr>
              </a:solidFill>
              <a:miter lim="800000"/>
              <a:headEnd type="none" w="sm" len="sm"/>
              <a:tailEnd type="none" w="lg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" name="Rectangle 1032"/>
            <p:cNvSpPr>
              <a:spLocks noChangeArrowheads="1"/>
            </p:cNvSpPr>
            <p:nvPr/>
          </p:nvSpPr>
          <p:spPr bwMode="auto">
            <a:xfrm>
              <a:off x="3375971" y="1908572"/>
              <a:ext cx="1584325" cy="576263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 w="25400" cap="sq">
              <a:solidFill>
                <a:schemeClr val="accent5">
                  <a:lumMod val="10000"/>
                </a:schemeClr>
              </a:solidFill>
              <a:miter lim="800000"/>
              <a:headEnd type="none" w="sm" len="sm"/>
              <a:tailEnd type="none" w="lg" len="lg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33CCCC"/>
              </a:extrusionClr>
            </a:sp3d>
          </p:spPr>
          <p:txBody>
            <a:bodyPr wrap="none" anchor="ctr">
              <a:flatTx/>
            </a:bodyPr>
            <a:lstStyle/>
            <a:p>
              <a:endPara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" name="Text Box 1033"/>
            <p:cNvSpPr txBox="1">
              <a:spLocks noChangeArrowheads="1"/>
            </p:cNvSpPr>
            <p:nvPr/>
          </p:nvSpPr>
          <p:spPr bwMode="auto">
            <a:xfrm>
              <a:off x="3391988" y="1980010"/>
              <a:ext cx="1584325" cy="285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FF66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通用寄存器</a:t>
              </a:r>
            </a:p>
          </p:txBody>
        </p:sp>
        <p:sp>
          <p:nvSpPr>
            <p:cNvPr id="11" name="Text Box 1034"/>
            <p:cNvSpPr txBox="1">
              <a:spLocks noChangeArrowheads="1"/>
            </p:cNvSpPr>
            <p:nvPr/>
          </p:nvSpPr>
          <p:spPr bwMode="auto">
            <a:xfrm>
              <a:off x="3308858" y="2583692"/>
              <a:ext cx="1728788" cy="285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FF66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高 速 缓 存</a:t>
              </a:r>
            </a:p>
          </p:txBody>
        </p:sp>
        <p:sp>
          <p:nvSpPr>
            <p:cNvPr id="12" name="Text Box 1035"/>
            <p:cNvSpPr txBox="1">
              <a:spLocks noChangeArrowheads="1"/>
            </p:cNvSpPr>
            <p:nvPr/>
          </p:nvSpPr>
          <p:spPr bwMode="auto">
            <a:xfrm>
              <a:off x="3152128" y="3132535"/>
              <a:ext cx="2087563" cy="285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FF66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主  内  存</a:t>
              </a:r>
              <a:endPara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Text Box 1036"/>
            <p:cNvSpPr txBox="1">
              <a:spLocks noChangeArrowheads="1"/>
            </p:cNvSpPr>
            <p:nvPr/>
          </p:nvSpPr>
          <p:spPr bwMode="auto">
            <a:xfrm>
              <a:off x="3063086" y="3713850"/>
              <a:ext cx="2232025" cy="285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FF66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联 机 外 存</a:t>
              </a:r>
            </a:p>
          </p:txBody>
        </p:sp>
        <p:sp>
          <p:nvSpPr>
            <p:cNvPr id="14" name="Text Box 1037"/>
            <p:cNvSpPr txBox="1">
              <a:spLocks noChangeArrowheads="1"/>
            </p:cNvSpPr>
            <p:nvPr/>
          </p:nvSpPr>
          <p:spPr bwMode="auto">
            <a:xfrm>
              <a:off x="2785996" y="4310892"/>
              <a:ext cx="2824162" cy="2856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sq">
                  <a:solidFill>
                    <a:srgbClr val="FF6600"/>
                  </a:solidFill>
                  <a:miter lim="800000"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脱  机  外  存</a:t>
              </a:r>
              <a:endParaRPr lang="en-US" altLang="zh-CN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7" name="直接箭头连接符 16"/>
          <p:cNvCxnSpPr/>
          <p:nvPr/>
        </p:nvCxnSpPr>
        <p:spPr bwMode="auto">
          <a:xfrm flipV="1">
            <a:off x="7424888" y="2076952"/>
            <a:ext cx="0" cy="3825313"/>
          </a:xfrm>
          <a:prstGeom prst="straightConnector1">
            <a:avLst/>
          </a:prstGeom>
          <a:noFill/>
          <a:ln w="22225" cap="sq" cmpd="sng" algn="ctr">
            <a:solidFill>
              <a:srgbClr val="FF0000"/>
            </a:solidFill>
            <a:prstDash val="sysDash"/>
            <a:round/>
            <a:headEnd type="none" w="sm" len="sm"/>
            <a:tailEnd type="triangle" w="lg" len="lg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6473925" y="1170160"/>
            <a:ext cx="193372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速度越来越快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容量越来越低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98040" y="3267656"/>
            <a:ext cx="292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自底向上</a:t>
            </a:r>
          </a:p>
        </p:txBody>
      </p:sp>
      <p:sp>
        <p:nvSpPr>
          <p:cNvPr id="19" name="标题 1"/>
          <p:cNvSpPr txBox="1">
            <a:spLocks/>
          </p:cNvSpPr>
          <p:nvPr/>
        </p:nvSpPr>
        <p:spPr bwMode="auto">
          <a:xfrm>
            <a:off x="703570" y="2525209"/>
            <a:ext cx="1899048" cy="1092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itchFamily="34" charset="0"/>
                <a:ea typeface="隶书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微机中的存储器层次结构</a:t>
            </a:r>
          </a:p>
        </p:txBody>
      </p:sp>
    </p:spTree>
    <p:extLst>
      <p:ext uri="{BB962C8B-B14F-4D97-AF65-F5344CB8AC3E}">
        <p14:creationId xmlns:p14="http://schemas.microsoft.com/office/powerpoint/2010/main" val="166833788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1. </a:t>
            </a:r>
            <a:r>
              <a:rPr lang="zh-CN" altLang="en-US" dirty="0"/>
              <a:t>微机中的存储器系统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1484785"/>
            <a:ext cx="7560840" cy="53409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400" dirty="0"/>
              <a:t>微型机中的存储器总体上包括：</a:t>
            </a:r>
            <a:r>
              <a:rPr lang="zh-CN" altLang="en-US" sz="2400" dirty="0">
                <a:solidFill>
                  <a:srgbClr val="7030A0"/>
                </a:solidFill>
              </a:rPr>
              <a:t>内存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7030A0"/>
                </a:solidFill>
              </a:rPr>
              <a:t>外存</a:t>
            </a:r>
            <a:endParaRPr lang="en-US" altLang="zh-CN" sz="2400" dirty="0">
              <a:solidFill>
                <a:srgbClr val="7030A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BFCE9-B7C0-4A8F-B83D-75C58729A626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554659"/>
            <a:ext cx="1586890" cy="1588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71624">
            <a:off x="1131750" y="2308673"/>
            <a:ext cx="1640791" cy="1330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672" y="2209626"/>
            <a:ext cx="1512168" cy="1166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132856"/>
            <a:ext cx="1368152" cy="1824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615"/>
              </p:ext>
            </p:extLst>
          </p:nvPr>
        </p:nvGraphicFramePr>
        <p:xfrm>
          <a:off x="1620278" y="3382120"/>
          <a:ext cx="5786478" cy="23511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28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0227"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华文中宋" panose="02010600040101010101" pitchFamily="2" charset="-122"/>
                        <a:ea typeface="华文中宋" panose="02010600040101010101" pitchFamily="2" charset="-122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内 存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外  存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2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速度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快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慢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2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容量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小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大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2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单位容量价格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高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低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22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制造材料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半导体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磁性材料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内容占位符 2"/>
          <p:cNvSpPr txBox="1">
            <a:spLocks/>
          </p:cNvSpPr>
          <p:nvPr/>
        </p:nvSpPr>
        <p:spPr bwMode="auto">
          <a:xfrm>
            <a:off x="657280" y="2132856"/>
            <a:ext cx="8064896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57200" indent="-4572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rgbClr val="990033"/>
              </a:buClr>
              <a:buSzPct val="91000"/>
              <a:buFont typeface="Wingdings" panose="05000000000000000000" pitchFamily="2" charset="2"/>
              <a:buChar char="Ø"/>
              <a:defRPr sz="26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 marL="1143000" indent="-228600" algn="just" rtl="0" eaLnBrk="0" fontAlgn="base" hangingPunct="0">
              <a:lnSpc>
                <a:spcPct val="120000"/>
              </a:lnSpc>
              <a:spcBef>
                <a:spcPts val="600"/>
              </a:spcBef>
              <a:spcAft>
                <a:spcPts val="2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r>
              <a:rPr lang="zh-CN" altLang="en-US" sz="2400" dirty="0"/>
              <a:t>内存和外存在工作速度、容量、价格、制造材料等各方面都不相同。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58507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5545" y="1331507"/>
            <a:ext cx="8046608" cy="4587232"/>
          </a:xfrm>
        </p:spPr>
        <p:txBody>
          <a:bodyPr/>
          <a:lstStyle/>
          <a:p>
            <a:pPr marL="0" indent="623888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将两个或两个以上速度、容量和价格各不相同的存储器用硬件、软件或软硬件相结合的方法连接起来，使整个系统的存储速度接近最快的存储器，容量接近最大的存储器，价格接近于最便宜的存储器。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zh-CN" altLang="en-US" dirty="0"/>
              <a:t>微型计算机中的存储系统主要有：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Cache</a:t>
            </a:r>
            <a:r>
              <a:rPr lang="zh-CN" altLang="en-US" dirty="0"/>
              <a:t>存储器系统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虚拟存储器系统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BFCE9-B7C0-4A8F-B83D-75C58729A626}" type="slidenum">
              <a:rPr lang="zh-CN" altLang="en-US" smtClean="0"/>
              <a:pPr>
                <a:defRPr/>
              </a:pPr>
              <a:t>84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51522" y="260650"/>
            <a:ext cx="7793037" cy="814420"/>
          </a:xfrm>
        </p:spPr>
        <p:txBody>
          <a:bodyPr/>
          <a:lstStyle/>
          <a:p>
            <a:r>
              <a:rPr lang="zh-CN" altLang="en-US" dirty="0"/>
              <a:t>存储系统</a:t>
            </a: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607771" y="2814661"/>
            <a:ext cx="7861594" cy="0"/>
          </a:xfrm>
          <a:prstGeom prst="lin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7" name="直接连接符 6"/>
          <p:cNvCxnSpPr/>
          <p:nvPr/>
        </p:nvCxnSpPr>
        <p:spPr bwMode="auto">
          <a:xfrm>
            <a:off x="606328" y="3348327"/>
            <a:ext cx="3473326" cy="0"/>
          </a:xfrm>
          <a:prstGeom prst="lin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7534368" y="2330624"/>
            <a:ext cx="914635" cy="0"/>
          </a:xfrm>
          <a:prstGeom prst="line">
            <a:avLst/>
          </a:prstGeom>
          <a:noFill/>
          <a:ln w="1905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lg" len="lg"/>
          </a:ln>
          <a:effectLst/>
        </p:spPr>
      </p:cxnSp>
      <p:sp>
        <p:nvSpPr>
          <p:cNvPr id="2" name="圆角矩形 1"/>
          <p:cNvSpPr/>
          <p:nvPr/>
        </p:nvSpPr>
        <p:spPr bwMode="auto">
          <a:xfrm>
            <a:off x="1292045" y="4092313"/>
            <a:ext cx="1029777" cy="484037"/>
          </a:xfrm>
          <a:prstGeom prst="roundRect">
            <a:avLst/>
          </a:prstGeom>
          <a:noFill/>
          <a:ln w="15875" cap="sq" cmpd="sng" algn="ctr">
            <a:solidFill>
              <a:schemeClr val="accent5">
                <a:lumMod val="25000"/>
              </a:schemeClr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8" name="任意多边形 7"/>
          <p:cNvSpPr/>
          <p:nvPr/>
        </p:nvSpPr>
        <p:spPr bwMode="auto">
          <a:xfrm>
            <a:off x="2355821" y="4066808"/>
            <a:ext cx="2301596" cy="327380"/>
          </a:xfrm>
          <a:custGeom>
            <a:avLst/>
            <a:gdLst>
              <a:gd name="connsiteX0" fmla="*/ 0 w 2356339"/>
              <a:gd name="connsiteY0" fmla="*/ 62767 h 292217"/>
              <a:gd name="connsiteX1" fmla="*/ 43962 w 2356339"/>
              <a:gd name="connsiteY1" fmla="*/ 45183 h 292217"/>
              <a:gd name="connsiteX2" fmla="*/ 70339 w 2356339"/>
              <a:gd name="connsiteY2" fmla="*/ 27598 h 292217"/>
              <a:gd name="connsiteX3" fmla="*/ 184639 w 2356339"/>
              <a:gd name="connsiteY3" fmla="*/ 18806 h 292217"/>
              <a:gd name="connsiteX4" fmla="*/ 509954 w 2356339"/>
              <a:gd name="connsiteY4" fmla="*/ 1221 h 292217"/>
              <a:gd name="connsiteX5" fmla="*/ 553916 w 2356339"/>
              <a:gd name="connsiteY5" fmla="*/ 10013 h 292217"/>
              <a:gd name="connsiteX6" fmla="*/ 659424 w 2356339"/>
              <a:gd name="connsiteY6" fmla="*/ 18806 h 292217"/>
              <a:gd name="connsiteX7" fmla="*/ 712177 w 2356339"/>
              <a:gd name="connsiteY7" fmla="*/ 27598 h 292217"/>
              <a:gd name="connsiteX8" fmla="*/ 782516 w 2356339"/>
              <a:gd name="connsiteY8" fmla="*/ 45183 h 292217"/>
              <a:gd name="connsiteX9" fmla="*/ 984739 w 2356339"/>
              <a:gd name="connsiteY9" fmla="*/ 53975 h 292217"/>
              <a:gd name="connsiteX10" fmla="*/ 1266093 w 2356339"/>
              <a:gd name="connsiteY10" fmla="*/ 71560 h 292217"/>
              <a:gd name="connsiteX11" fmla="*/ 1318847 w 2356339"/>
              <a:gd name="connsiteY11" fmla="*/ 62767 h 292217"/>
              <a:gd name="connsiteX12" fmla="*/ 1397977 w 2356339"/>
              <a:gd name="connsiteY12" fmla="*/ 71560 h 292217"/>
              <a:gd name="connsiteX13" fmla="*/ 1494693 w 2356339"/>
              <a:gd name="connsiteY13" fmla="*/ 80352 h 292217"/>
              <a:gd name="connsiteX14" fmla="*/ 1565031 w 2356339"/>
              <a:gd name="connsiteY14" fmla="*/ 97936 h 292217"/>
              <a:gd name="connsiteX15" fmla="*/ 1608993 w 2356339"/>
              <a:gd name="connsiteY15" fmla="*/ 194652 h 292217"/>
              <a:gd name="connsiteX16" fmla="*/ 1582616 w 2356339"/>
              <a:gd name="connsiteY16" fmla="*/ 177067 h 292217"/>
              <a:gd name="connsiteX17" fmla="*/ 1591408 w 2356339"/>
              <a:gd name="connsiteY17" fmla="*/ 150690 h 292217"/>
              <a:gd name="connsiteX18" fmla="*/ 1679331 w 2356339"/>
              <a:gd name="connsiteY18" fmla="*/ 159483 h 292217"/>
              <a:gd name="connsiteX19" fmla="*/ 1767254 w 2356339"/>
              <a:gd name="connsiteY19" fmla="*/ 185860 h 292217"/>
              <a:gd name="connsiteX20" fmla="*/ 1828800 w 2356339"/>
              <a:gd name="connsiteY20" fmla="*/ 203444 h 292217"/>
              <a:gd name="connsiteX21" fmla="*/ 1925516 w 2356339"/>
              <a:gd name="connsiteY21" fmla="*/ 221029 h 292217"/>
              <a:gd name="connsiteX22" fmla="*/ 1995854 w 2356339"/>
              <a:gd name="connsiteY22" fmla="*/ 238613 h 292217"/>
              <a:gd name="connsiteX23" fmla="*/ 2048608 w 2356339"/>
              <a:gd name="connsiteY23" fmla="*/ 256198 h 292217"/>
              <a:gd name="connsiteX24" fmla="*/ 2074985 w 2356339"/>
              <a:gd name="connsiteY24" fmla="*/ 264990 h 292217"/>
              <a:gd name="connsiteX25" fmla="*/ 2321170 w 2356339"/>
              <a:gd name="connsiteY25" fmla="*/ 282575 h 292217"/>
              <a:gd name="connsiteX26" fmla="*/ 2356339 w 2356339"/>
              <a:gd name="connsiteY26" fmla="*/ 282575 h 292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356339" h="292217">
                <a:moveTo>
                  <a:pt x="0" y="62767"/>
                </a:moveTo>
                <a:cubicBezTo>
                  <a:pt x="14654" y="56906"/>
                  <a:pt x="29845" y="52241"/>
                  <a:pt x="43962" y="45183"/>
                </a:cubicBezTo>
                <a:cubicBezTo>
                  <a:pt x="53414" y="40457"/>
                  <a:pt x="59953" y="29545"/>
                  <a:pt x="70339" y="27598"/>
                </a:cubicBezTo>
                <a:cubicBezTo>
                  <a:pt x="107897" y="20556"/>
                  <a:pt x="146539" y="21737"/>
                  <a:pt x="184639" y="18806"/>
                </a:cubicBezTo>
                <a:cubicBezTo>
                  <a:pt x="313236" y="-6916"/>
                  <a:pt x="259953" y="1221"/>
                  <a:pt x="509954" y="1221"/>
                </a:cubicBezTo>
                <a:cubicBezTo>
                  <a:pt x="524898" y="1221"/>
                  <a:pt x="539074" y="8267"/>
                  <a:pt x="553916" y="10013"/>
                </a:cubicBezTo>
                <a:cubicBezTo>
                  <a:pt x="588966" y="14137"/>
                  <a:pt x="624349" y="14909"/>
                  <a:pt x="659424" y="18806"/>
                </a:cubicBezTo>
                <a:cubicBezTo>
                  <a:pt x="677142" y="20775"/>
                  <a:pt x="694775" y="23731"/>
                  <a:pt x="712177" y="27598"/>
                </a:cubicBezTo>
                <a:cubicBezTo>
                  <a:pt x="754558" y="37016"/>
                  <a:pt x="726521" y="41183"/>
                  <a:pt x="782516" y="45183"/>
                </a:cubicBezTo>
                <a:cubicBezTo>
                  <a:pt x="849816" y="49990"/>
                  <a:pt x="917331" y="51044"/>
                  <a:pt x="984739" y="53975"/>
                </a:cubicBezTo>
                <a:cubicBezTo>
                  <a:pt x="1083101" y="62917"/>
                  <a:pt x="1162784" y="71560"/>
                  <a:pt x="1266093" y="71560"/>
                </a:cubicBezTo>
                <a:cubicBezTo>
                  <a:pt x="1283920" y="71560"/>
                  <a:pt x="1301262" y="65698"/>
                  <a:pt x="1318847" y="62767"/>
                </a:cubicBezTo>
                <a:lnTo>
                  <a:pt x="1397977" y="71560"/>
                </a:lnTo>
                <a:cubicBezTo>
                  <a:pt x="1430188" y="74781"/>
                  <a:pt x="1462571" y="76337"/>
                  <a:pt x="1494693" y="80352"/>
                </a:cubicBezTo>
                <a:cubicBezTo>
                  <a:pt x="1528644" y="84596"/>
                  <a:pt x="1536321" y="88366"/>
                  <a:pt x="1565031" y="97936"/>
                </a:cubicBezTo>
                <a:cubicBezTo>
                  <a:pt x="1628352" y="161257"/>
                  <a:pt x="1622662" y="126304"/>
                  <a:pt x="1608993" y="194652"/>
                </a:cubicBezTo>
                <a:cubicBezTo>
                  <a:pt x="1600201" y="188790"/>
                  <a:pt x="1586541" y="186878"/>
                  <a:pt x="1582616" y="177067"/>
                </a:cubicBezTo>
                <a:cubicBezTo>
                  <a:pt x="1579174" y="168462"/>
                  <a:pt x="1582290" y="152348"/>
                  <a:pt x="1591408" y="150690"/>
                </a:cubicBezTo>
                <a:cubicBezTo>
                  <a:pt x="1620387" y="145421"/>
                  <a:pt x="1650023" y="156552"/>
                  <a:pt x="1679331" y="159483"/>
                </a:cubicBezTo>
                <a:cubicBezTo>
                  <a:pt x="1804697" y="201270"/>
                  <a:pt x="1674239" y="159284"/>
                  <a:pt x="1767254" y="185860"/>
                </a:cubicBezTo>
                <a:cubicBezTo>
                  <a:pt x="1806351" y="197031"/>
                  <a:pt x="1783001" y="194285"/>
                  <a:pt x="1828800" y="203444"/>
                </a:cubicBezTo>
                <a:cubicBezTo>
                  <a:pt x="1896148" y="216913"/>
                  <a:pt x="1864196" y="206878"/>
                  <a:pt x="1925516" y="221029"/>
                </a:cubicBezTo>
                <a:cubicBezTo>
                  <a:pt x="1949065" y="226463"/>
                  <a:pt x="1972927" y="230970"/>
                  <a:pt x="1995854" y="238613"/>
                </a:cubicBezTo>
                <a:lnTo>
                  <a:pt x="2048608" y="256198"/>
                </a:lnTo>
                <a:cubicBezTo>
                  <a:pt x="2057400" y="259129"/>
                  <a:pt x="2065741" y="264330"/>
                  <a:pt x="2074985" y="264990"/>
                </a:cubicBezTo>
                <a:lnTo>
                  <a:pt x="2321170" y="282575"/>
                </a:lnTo>
                <a:cubicBezTo>
                  <a:pt x="2351479" y="292678"/>
                  <a:pt x="2340994" y="297920"/>
                  <a:pt x="2356339" y="282575"/>
                </a:cubicBezTo>
              </a:path>
            </a:pathLst>
          </a:cu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57417" y="4155056"/>
            <a:ext cx="2002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高速缓冲存储器</a:t>
            </a:r>
          </a:p>
        </p:txBody>
      </p:sp>
    </p:spTree>
    <p:extLst>
      <p:ext uri="{BB962C8B-B14F-4D97-AF65-F5344CB8AC3E}">
        <p14:creationId xmlns:p14="http://schemas.microsoft.com/office/powerpoint/2010/main" val="50765036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9242" y="548680"/>
            <a:ext cx="2926040" cy="816090"/>
          </a:xfrm>
        </p:spPr>
        <p:txBody>
          <a:bodyPr/>
          <a:lstStyle/>
          <a:p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Cache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存储系统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849" y="1758774"/>
            <a:ext cx="4848982" cy="130689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dirty="0">
                <a:solidFill>
                  <a:schemeClr val="tx1"/>
                </a:solidFill>
              </a:rPr>
              <a:t>由</a:t>
            </a:r>
            <a:r>
              <a:rPr lang="zh-CN" altLang="en-US" sz="2200" dirty="0">
                <a:solidFill>
                  <a:srgbClr val="0070C0"/>
                </a:solidFill>
              </a:rPr>
              <a:t>硬件系统</a:t>
            </a:r>
            <a:r>
              <a:rPr lang="zh-CN" altLang="en-US" sz="2200" dirty="0">
                <a:solidFill>
                  <a:schemeClr val="tx1"/>
                </a:solidFill>
              </a:rPr>
              <a:t>管理；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200" dirty="0">
                <a:solidFill>
                  <a:schemeClr val="tx1"/>
                </a:solidFill>
              </a:rPr>
              <a:t>主要设计目标：提高内存访问速度。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6BFCE9-B7C0-4A8F-B83D-75C58729A626}" type="slidenum">
              <a:rPr lang="zh-CN" altLang="en-US" smtClean="0"/>
              <a:pPr>
                <a:defRPr/>
              </a:pPr>
              <a:t>85</a:t>
            </a:fld>
            <a:endParaRPr lang="en-US" altLang="zh-CN"/>
          </a:p>
        </p:txBody>
      </p:sp>
      <p:sp>
        <p:nvSpPr>
          <p:cNvPr id="5" name="任意多边形 4"/>
          <p:cNvSpPr/>
          <p:nvPr/>
        </p:nvSpPr>
        <p:spPr bwMode="auto">
          <a:xfrm>
            <a:off x="2931208" y="1022901"/>
            <a:ext cx="867603" cy="797634"/>
          </a:xfrm>
          <a:custGeom>
            <a:avLst/>
            <a:gdLst>
              <a:gd name="connsiteX0" fmla="*/ 0 w 1039091"/>
              <a:gd name="connsiteY0" fmla="*/ 53325 h 607506"/>
              <a:gd name="connsiteX1" fmla="*/ 706582 w 1039091"/>
              <a:gd name="connsiteY1" fmla="*/ 53325 h 607506"/>
              <a:gd name="connsiteX2" fmla="*/ 1039091 w 1039091"/>
              <a:gd name="connsiteY2" fmla="*/ 607506 h 60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607506">
                <a:moveTo>
                  <a:pt x="0" y="53325"/>
                </a:moveTo>
                <a:cubicBezTo>
                  <a:pt x="266700" y="7143"/>
                  <a:pt x="533400" y="-39038"/>
                  <a:pt x="706582" y="53325"/>
                </a:cubicBezTo>
                <a:cubicBezTo>
                  <a:pt x="879764" y="145688"/>
                  <a:pt x="959427" y="376597"/>
                  <a:pt x="1039091" y="607506"/>
                </a:cubicBezTo>
              </a:path>
            </a:pathLst>
          </a:custGeom>
          <a:noFill/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标题 1"/>
          <p:cNvSpPr txBox="1">
            <a:spLocks/>
          </p:cNvSpPr>
          <p:nvPr/>
        </p:nvSpPr>
        <p:spPr bwMode="auto">
          <a:xfrm>
            <a:off x="329244" y="3324572"/>
            <a:ext cx="2551141" cy="816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itchFamily="34" charset="0"/>
                <a:ea typeface="隶书" pitchFamily="49" charset="-122"/>
              </a:defRPr>
            </a:lvl9pPr>
          </a:lstStyle>
          <a:p>
            <a:r>
              <a:rPr lang="zh-CN" altLang="en-US" sz="2800" dirty="0"/>
              <a:t>虚拟存储系统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1854455" y="4501652"/>
            <a:ext cx="4326867" cy="13795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Pct val="94000"/>
              <a:buFont typeface="Wingdings" panose="05000000000000000000" pitchFamily="2" charset="2"/>
              <a:buChar char="Ø"/>
              <a:defRPr sz="24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  <a:cs typeface="+mn-cs"/>
              </a:defRPr>
            </a:lvl1pPr>
            <a:lvl2pPr marL="742950" indent="-285750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60000"/>
              <a:buFont typeface="Wingdings" panose="05000000000000000000" pitchFamily="2" charset="2"/>
              <a:buChar char="u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0030101010101" pitchFamily="2" charset="-122"/>
                <a:ea typeface="黑体" panose="02010600030101010101" pitchFamily="2" charset="-122"/>
              </a:defRPr>
            </a:lvl2pPr>
            <a:lvl3pPr marL="1143000" indent="-228600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defRPr>
            </a:lvl3pPr>
            <a:lvl4pPr marL="16002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>
              <a:buNone/>
            </a:pPr>
            <a:r>
              <a:rPr lang="zh-CN" altLang="en-US" sz="2200" dirty="0">
                <a:solidFill>
                  <a:schemeClr val="tx1"/>
                </a:solidFill>
              </a:rPr>
              <a:t>由</a:t>
            </a:r>
            <a:r>
              <a:rPr lang="zh-CN" altLang="en-US" sz="2200" dirty="0">
                <a:solidFill>
                  <a:srgbClr val="0070C0"/>
                </a:solidFill>
              </a:rPr>
              <a:t>操作系统</a:t>
            </a:r>
            <a:r>
              <a:rPr lang="en-US" altLang="zh-CN" dirty="0">
                <a:solidFill>
                  <a:srgbClr val="C00000"/>
                </a:solidFill>
              </a:rPr>
              <a:t>+</a:t>
            </a:r>
            <a:r>
              <a:rPr lang="zh-CN" altLang="en-US" sz="2200" dirty="0">
                <a:solidFill>
                  <a:srgbClr val="0070C0"/>
                </a:solidFill>
              </a:rPr>
              <a:t>硬件</a:t>
            </a:r>
            <a:r>
              <a:rPr lang="zh-CN" altLang="en-US" sz="2200" dirty="0">
                <a:solidFill>
                  <a:schemeClr val="tx1"/>
                </a:solidFill>
              </a:rPr>
              <a:t>管理；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zh-CN" altLang="en-US" sz="2200" dirty="0">
                <a:solidFill>
                  <a:schemeClr val="tx1"/>
                </a:solidFill>
              </a:rPr>
              <a:t>主要设计目标：扩大存储容量。</a:t>
            </a:r>
          </a:p>
        </p:txBody>
      </p:sp>
      <p:sp>
        <p:nvSpPr>
          <p:cNvPr id="8" name="任意多边形 7"/>
          <p:cNvSpPr/>
          <p:nvPr/>
        </p:nvSpPr>
        <p:spPr bwMode="auto">
          <a:xfrm>
            <a:off x="2743227" y="3798793"/>
            <a:ext cx="621782" cy="710854"/>
          </a:xfrm>
          <a:custGeom>
            <a:avLst/>
            <a:gdLst>
              <a:gd name="connsiteX0" fmla="*/ 0 w 1039091"/>
              <a:gd name="connsiteY0" fmla="*/ 53325 h 607506"/>
              <a:gd name="connsiteX1" fmla="*/ 706582 w 1039091"/>
              <a:gd name="connsiteY1" fmla="*/ 53325 h 607506"/>
              <a:gd name="connsiteX2" fmla="*/ 1039091 w 1039091"/>
              <a:gd name="connsiteY2" fmla="*/ 607506 h 607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607506">
                <a:moveTo>
                  <a:pt x="0" y="53325"/>
                </a:moveTo>
                <a:cubicBezTo>
                  <a:pt x="266700" y="7143"/>
                  <a:pt x="533400" y="-39038"/>
                  <a:pt x="706582" y="53325"/>
                </a:cubicBezTo>
                <a:cubicBezTo>
                  <a:pt x="879764" y="145688"/>
                  <a:pt x="959427" y="376597"/>
                  <a:pt x="1039091" y="607506"/>
                </a:cubicBezTo>
              </a:path>
            </a:pathLst>
          </a:custGeom>
          <a:noFill/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6384766" y="3491903"/>
            <a:ext cx="2503141" cy="1413992"/>
            <a:chOff x="2051720" y="3484330"/>
            <a:chExt cx="3312369" cy="1463684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2051720" y="3956486"/>
              <a:ext cx="1077517" cy="613803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ffectLst>
              <a:outerShdw dist="107763" dir="13500000" sx="75000" sy="75000" algn="tl" rotWithShape="0">
                <a:schemeClr val="bg2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kumimoji="1" lang="zh-CN" altLang="en-US" sz="2600">
                <a:ea typeface="宋体" pitchFamily="2" charset="-122"/>
              </a:endParaRPr>
            </a:p>
          </p:txBody>
        </p:sp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>
              <a:off x="3176087" y="3484330"/>
              <a:ext cx="2188002" cy="1321054"/>
            </a:xfrm>
            <a:prstGeom prst="flowChartMagneticDisk">
              <a:avLst/>
            </a:prstGeom>
            <a:solidFill>
              <a:srgbClr val="EAEAEA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>
              <a:prstShdw prst="shdw13" dist="53882" dir="13500000">
                <a:srgbClr val="808080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2051720" y="3862055"/>
              <a:ext cx="2295580" cy="75545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2793108" y="4083918"/>
              <a:ext cx="1601953" cy="350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A50021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虚拟存储器</a:t>
              </a:r>
            </a:p>
          </p:txBody>
        </p:sp>
        <p:sp>
          <p:nvSpPr>
            <p:cNvPr id="29" name="AutoShape 8"/>
            <p:cNvSpPr>
              <a:spLocks noChangeArrowheads="1"/>
            </p:cNvSpPr>
            <p:nvPr/>
          </p:nvSpPr>
          <p:spPr bwMode="auto">
            <a:xfrm>
              <a:off x="2660752" y="3484330"/>
              <a:ext cx="890123" cy="330509"/>
            </a:xfrm>
            <a:prstGeom prst="curvedDownArrow">
              <a:avLst>
                <a:gd name="adj1" fmla="val 54286"/>
                <a:gd name="adj2" fmla="val 108571"/>
                <a:gd name="adj3" fmla="val 33333"/>
              </a:avLst>
            </a:prstGeom>
            <a:solidFill>
              <a:srgbClr val="FF99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9"/>
            <p:cNvSpPr txBox="1">
              <a:spLocks noChangeArrowheads="1"/>
            </p:cNvSpPr>
            <p:nvPr/>
          </p:nvSpPr>
          <p:spPr bwMode="auto">
            <a:xfrm>
              <a:off x="2123728" y="4083918"/>
              <a:ext cx="786755" cy="3504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内存</a:t>
              </a:r>
            </a:p>
          </p:txBody>
        </p: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4518856" y="4043848"/>
              <a:ext cx="845232" cy="354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zh-CN" altLang="en-US" sz="1600" b="1" dirty="0">
                  <a:solidFill>
                    <a:srgbClr val="000066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外存</a:t>
              </a:r>
            </a:p>
          </p:txBody>
        </p:sp>
        <p:sp>
          <p:nvSpPr>
            <p:cNvPr id="32" name="AutoShape 11"/>
            <p:cNvSpPr>
              <a:spLocks noChangeArrowheads="1"/>
            </p:cNvSpPr>
            <p:nvPr/>
          </p:nvSpPr>
          <p:spPr bwMode="auto">
            <a:xfrm rot="10977209">
              <a:off x="2615855" y="4662753"/>
              <a:ext cx="845226" cy="285261"/>
            </a:xfrm>
            <a:prstGeom prst="curvedDownArrow">
              <a:avLst>
                <a:gd name="adj1" fmla="val 59724"/>
                <a:gd name="adj2" fmla="val 119448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任意多边形 17"/>
          <p:cNvSpPr/>
          <p:nvPr/>
        </p:nvSpPr>
        <p:spPr bwMode="auto">
          <a:xfrm>
            <a:off x="3798811" y="3802010"/>
            <a:ext cx="420295" cy="743163"/>
          </a:xfrm>
          <a:custGeom>
            <a:avLst/>
            <a:gdLst>
              <a:gd name="connsiteX0" fmla="*/ 0 w 304800"/>
              <a:gd name="connsiteY0" fmla="*/ 387927 h 387927"/>
              <a:gd name="connsiteX1" fmla="*/ 13854 w 304800"/>
              <a:gd name="connsiteY1" fmla="*/ 318654 h 387927"/>
              <a:gd name="connsiteX2" fmla="*/ 69273 w 304800"/>
              <a:gd name="connsiteY2" fmla="*/ 249382 h 387927"/>
              <a:gd name="connsiteX3" fmla="*/ 138545 w 304800"/>
              <a:gd name="connsiteY3" fmla="*/ 180109 h 387927"/>
              <a:gd name="connsiteX4" fmla="*/ 152400 w 304800"/>
              <a:gd name="connsiteY4" fmla="*/ 221673 h 387927"/>
              <a:gd name="connsiteX5" fmla="*/ 124691 w 304800"/>
              <a:gd name="connsiteY5" fmla="*/ 193963 h 387927"/>
              <a:gd name="connsiteX6" fmla="*/ 138545 w 304800"/>
              <a:gd name="connsiteY6" fmla="*/ 152400 h 387927"/>
              <a:gd name="connsiteX7" fmla="*/ 180109 w 304800"/>
              <a:gd name="connsiteY7" fmla="*/ 124691 h 387927"/>
              <a:gd name="connsiteX8" fmla="*/ 235527 w 304800"/>
              <a:gd name="connsiteY8" fmla="*/ 41563 h 387927"/>
              <a:gd name="connsiteX9" fmla="*/ 304800 w 304800"/>
              <a:gd name="connsiteY9" fmla="*/ 0 h 387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4800" h="387927">
                <a:moveTo>
                  <a:pt x="0" y="387927"/>
                </a:moveTo>
                <a:cubicBezTo>
                  <a:pt x="4618" y="364836"/>
                  <a:pt x="5586" y="340703"/>
                  <a:pt x="13854" y="318654"/>
                </a:cubicBezTo>
                <a:cubicBezTo>
                  <a:pt x="28905" y="278518"/>
                  <a:pt x="45403" y="279219"/>
                  <a:pt x="69273" y="249382"/>
                </a:cubicBezTo>
                <a:cubicBezTo>
                  <a:pt x="122054" y="183406"/>
                  <a:pt x="67291" y="227612"/>
                  <a:pt x="138545" y="180109"/>
                </a:cubicBezTo>
                <a:cubicBezTo>
                  <a:pt x="143163" y="193964"/>
                  <a:pt x="162727" y="211346"/>
                  <a:pt x="152400" y="221673"/>
                </a:cubicBezTo>
                <a:cubicBezTo>
                  <a:pt x="143163" y="230910"/>
                  <a:pt x="127253" y="206772"/>
                  <a:pt x="124691" y="193963"/>
                </a:cubicBezTo>
                <a:cubicBezTo>
                  <a:pt x="121827" y="179643"/>
                  <a:pt x="129422" y="163804"/>
                  <a:pt x="138545" y="152400"/>
                </a:cubicBezTo>
                <a:cubicBezTo>
                  <a:pt x="148947" y="139398"/>
                  <a:pt x="166254" y="133927"/>
                  <a:pt x="180109" y="124691"/>
                </a:cubicBezTo>
                <a:cubicBezTo>
                  <a:pt x="198582" y="96982"/>
                  <a:pt x="203933" y="52094"/>
                  <a:pt x="235527" y="41563"/>
                </a:cubicBezTo>
                <a:cubicBezTo>
                  <a:pt x="289483" y="23579"/>
                  <a:pt x="266764" y="38036"/>
                  <a:pt x="304800" y="0"/>
                </a:cubicBezTo>
              </a:path>
            </a:pathLst>
          </a:cu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822410" y="3132163"/>
            <a:ext cx="1435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硬件负责地址变换</a:t>
            </a:r>
          </a:p>
        </p:txBody>
      </p:sp>
    </p:spTree>
    <p:extLst>
      <p:ext uri="{BB962C8B-B14F-4D97-AF65-F5344CB8AC3E}">
        <p14:creationId xmlns:p14="http://schemas.microsoft.com/office/powerpoint/2010/main" val="129819527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build="p"/>
      <p:bldP spid="8" grpId="0" animBg="1"/>
      <p:bldP spid="18" grpId="0" animBg="1"/>
      <p:bldP spid="19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3D4EB131-066C-4F5B-B823-43BCA3F09412}" type="slidenum">
              <a:rPr lang="zh-CN" altLang="en-US" smtClean="0"/>
              <a:pPr eaLnBrk="1" hangingPunct="1"/>
              <a:t>86</a:t>
            </a:fld>
            <a:endParaRPr lang="en-US" altLang="zh-CN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7596882" cy="1054447"/>
          </a:xfrm>
        </p:spPr>
        <p:txBody>
          <a:bodyPr/>
          <a:lstStyle/>
          <a:p>
            <a:pPr eaLnBrk="1" hangingPunct="1"/>
            <a:r>
              <a:rPr lang="en-US" altLang="zh-CN" sz="3400" dirty="0">
                <a:latin typeface="Tahoma" pitchFamily="34" charset="0"/>
                <a:ea typeface="Tahoma" pitchFamily="34" charset="0"/>
                <a:cs typeface="Tahoma" pitchFamily="34" charset="0"/>
              </a:rPr>
              <a:t>2. </a:t>
            </a:r>
            <a:r>
              <a:rPr lang="zh-CN" altLang="en-US" dirty="0">
                <a:latin typeface="隶书" pitchFamily="49" charset="-122"/>
              </a:rPr>
              <a:t>高速缓冲存储器（</a:t>
            </a:r>
            <a:r>
              <a:rPr lang="en-US" altLang="en-US" dirty="0">
                <a:latin typeface="隶书" pitchFamily="49" charset="-122"/>
              </a:rPr>
              <a:t>Cache)</a:t>
            </a:r>
            <a:endParaRPr lang="en-US" altLang="zh-CN" dirty="0">
              <a:latin typeface="隶书" pitchFamily="49" charset="-122"/>
            </a:endParaRP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5976664" cy="2952328"/>
          </a:xfrm>
        </p:spPr>
        <p:txBody>
          <a:bodyPr/>
          <a:lstStyle/>
          <a:p>
            <a:pPr eaLnBrk="1" hangingPunct="1">
              <a:spcAft>
                <a:spcPts val="0"/>
              </a:spcAft>
              <a:buFont typeface="Wingdings" pitchFamily="2" charset="2"/>
              <a:buNone/>
            </a:pPr>
            <a:r>
              <a:rPr lang="zh-CN" altLang="en-US" u="sng" dirty="0"/>
              <a:t>了解：</a:t>
            </a:r>
            <a:endParaRPr lang="zh-CN" altLang="en-US" dirty="0"/>
          </a:p>
          <a:p>
            <a:pPr eaLnBrk="1" hangingPunct="1">
              <a:spcAft>
                <a:spcPts val="0"/>
              </a:spcAft>
            </a:pPr>
            <a:r>
              <a:rPr lang="en-US" altLang="zh-CN" sz="2400" dirty="0"/>
              <a:t>Cache</a:t>
            </a:r>
            <a:r>
              <a:rPr lang="zh-CN" altLang="zh-CN" sz="2400" dirty="0"/>
              <a:t>的基本概念；</a:t>
            </a:r>
          </a:p>
          <a:p>
            <a:pPr eaLnBrk="1" hangingPunct="1">
              <a:spcAft>
                <a:spcPts val="0"/>
              </a:spcAft>
            </a:pPr>
            <a:r>
              <a:rPr lang="en-US" altLang="zh-CN" sz="2400" dirty="0"/>
              <a:t>Cache</a:t>
            </a:r>
            <a:r>
              <a:rPr lang="zh-CN" altLang="en-US" sz="2400" dirty="0"/>
              <a:t>存储器系统</a:t>
            </a:r>
            <a:r>
              <a:rPr lang="zh-CN" altLang="zh-CN" sz="2400" dirty="0"/>
              <a:t>基本工作原理；</a:t>
            </a:r>
            <a:endParaRPr lang="en-US" altLang="zh-CN" sz="2400" dirty="0"/>
          </a:p>
          <a:p>
            <a:pPr eaLnBrk="1" hangingPunct="1">
              <a:spcAft>
                <a:spcPts val="0"/>
              </a:spcAft>
            </a:pPr>
            <a:r>
              <a:rPr lang="zh-CN" altLang="zh-CN" sz="2400" dirty="0"/>
              <a:t>命中率</a:t>
            </a:r>
          </a:p>
          <a:p>
            <a:pPr eaLnBrk="1" hangingPunct="1">
              <a:spcAft>
                <a:spcPts val="0"/>
              </a:spcAft>
            </a:pPr>
            <a:r>
              <a:rPr lang="en-US" altLang="zh-CN" sz="2400" dirty="0"/>
              <a:t>Cache</a:t>
            </a:r>
            <a:r>
              <a:rPr lang="zh-CN" altLang="en-US" sz="2400" dirty="0"/>
              <a:t>的读、写操作。</a:t>
            </a:r>
            <a:endParaRPr lang="zh-CN" altLang="zh-CN" sz="2400" dirty="0"/>
          </a:p>
        </p:txBody>
      </p:sp>
    </p:spTree>
  </p:cSld>
  <p:clrMapOvr>
    <a:masterClrMapping/>
  </p:clrMapOvr>
  <p:transition spd="slow">
    <p:wipe dir="r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BCC78B1E-FCF8-4992-B405-663D613258EE}" type="slidenum">
              <a:rPr lang="zh-CN" altLang="en-US" smtClean="0"/>
              <a:pPr eaLnBrk="1" hangingPunct="1"/>
              <a:t>87</a:t>
            </a:fld>
            <a:endParaRPr lang="en-US" altLang="zh-CN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86321"/>
            <a:ext cx="7308850" cy="83842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+mn-lt"/>
              </a:rPr>
              <a:t>1</a:t>
            </a:r>
            <a:r>
              <a:rPr lang="zh-CN" altLang="en-US" dirty="0">
                <a:latin typeface="+mn-lt"/>
              </a:rPr>
              <a:t>）</a:t>
            </a:r>
            <a:r>
              <a:rPr lang="en-US" altLang="zh-CN" dirty="0"/>
              <a:t>Cache</a:t>
            </a:r>
            <a:r>
              <a:rPr lang="zh-CN" altLang="zh-CN" dirty="0"/>
              <a:t>的基本概念</a:t>
            </a:r>
            <a:endParaRPr lang="zh-CN" alt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778750" cy="460692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35000"/>
              </a:spcAft>
            </a:pPr>
            <a:r>
              <a:rPr lang="zh-CN" altLang="en-US" sz="2400" dirty="0"/>
              <a:t>设置</a:t>
            </a:r>
            <a:r>
              <a:rPr lang="en-US" altLang="zh-CN" sz="2400" dirty="0"/>
              <a:t>Cache</a:t>
            </a:r>
            <a:r>
              <a:rPr lang="zh-CN" altLang="en-US" sz="2400" dirty="0"/>
              <a:t>的理由：</a:t>
            </a:r>
          </a:p>
          <a:p>
            <a:pPr lvl="1" eaLnBrk="1" hangingPunct="1">
              <a:spcBef>
                <a:spcPts val="0"/>
              </a:spcBef>
              <a:spcAft>
                <a:spcPct val="15000"/>
              </a:spcAft>
            </a:pPr>
            <a:r>
              <a:rPr lang="en-US" altLang="zh-CN" sz="2200" dirty="0"/>
              <a:t>CPU</a:t>
            </a:r>
            <a:r>
              <a:rPr lang="zh-CN" altLang="en-US" sz="2200" dirty="0"/>
              <a:t>与主存之间在执行速度上存在较大差异；</a:t>
            </a:r>
          </a:p>
          <a:p>
            <a:pPr lvl="1" eaLnBrk="1" hangingPunct="1">
              <a:spcBef>
                <a:spcPts val="0"/>
              </a:spcBef>
              <a:spcAft>
                <a:spcPct val="15000"/>
              </a:spcAft>
            </a:pPr>
            <a:r>
              <a:rPr lang="zh-CN" altLang="en-US" sz="2200" dirty="0"/>
              <a:t>高速存储器芯片的价格较高；</a:t>
            </a:r>
          </a:p>
          <a:p>
            <a:pPr eaLnBrk="1" hangingPunct="1">
              <a:spcBef>
                <a:spcPts val="1200"/>
              </a:spcBef>
              <a:spcAft>
                <a:spcPct val="0"/>
              </a:spcAft>
            </a:pPr>
            <a:r>
              <a:rPr lang="zh-CN" altLang="en-US" sz="2400" dirty="0"/>
              <a:t>设置</a:t>
            </a:r>
            <a:r>
              <a:rPr lang="en-US" altLang="zh-CN" sz="2400" dirty="0"/>
              <a:t>Cache</a:t>
            </a:r>
            <a:r>
              <a:rPr lang="zh-CN" altLang="en-US" sz="2400" dirty="0"/>
              <a:t>的条件：</a:t>
            </a:r>
          </a:p>
          <a:p>
            <a:pPr lvl="1" eaLnBrk="1" hangingPunct="1">
              <a:spcAft>
                <a:spcPts val="0"/>
              </a:spcAft>
            </a:pPr>
            <a:r>
              <a:rPr lang="zh-CN" altLang="en-US" sz="2200" dirty="0"/>
              <a:t>程序的局部性原理</a:t>
            </a:r>
          </a:p>
          <a:p>
            <a:pPr lvl="2" eaLnBrk="1" hangingPunct="1"/>
            <a:r>
              <a:rPr lang="zh-CN" altLang="en-US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时间局部性：</a:t>
            </a:r>
          </a:p>
          <a:p>
            <a:pPr marL="1430338" lvl="3" indent="-266700" eaLnBrk="1" hangingPunct="1"/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最近的访问项可能在不久的将来再次被访问</a:t>
            </a:r>
          </a:p>
          <a:p>
            <a:pPr lvl="2"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空间局部性：</a:t>
            </a:r>
          </a:p>
          <a:p>
            <a:pPr marL="1430338" lvl="3" indent="-266700" eaLnBrk="1" hangingPunct="1"/>
            <a:r>
              <a:rPr lang="zh-CN" alt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一个进程所访问的各项，其地址彼此很接近</a:t>
            </a:r>
          </a:p>
        </p:txBody>
      </p:sp>
    </p:spTree>
    <p:extLst>
      <p:ext uri="{BB962C8B-B14F-4D97-AF65-F5344CB8AC3E}">
        <p14:creationId xmlns:p14="http://schemas.microsoft.com/office/powerpoint/2010/main" val="284126238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9517" y="116632"/>
            <a:ext cx="7309494" cy="766415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Cache</a:t>
            </a:r>
            <a:r>
              <a:rPr lang="zh-CN" altLang="en-US" dirty="0"/>
              <a:t>存储系统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92203"/>
            <a:ext cx="8064896" cy="2330891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CN" sz="2200" dirty="0"/>
              <a:t>Cache</a:t>
            </a:r>
            <a:r>
              <a:rPr lang="zh-CN" altLang="en-US" sz="2200" dirty="0"/>
              <a:t>存储系统由高速缓冲存储器（</a:t>
            </a:r>
            <a:r>
              <a:rPr lang="en-US" altLang="zh-CN" sz="2200" dirty="0"/>
              <a:t>Cache</a:t>
            </a:r>
            <a:r>
              <a:rPr lang="zh-CN" altLang="en-US" sz="2200" dirty="0"/>
              <a:t>）和主内存构成，由</a:t>
            </a:r>
            <a:r>
              <a:rPr lang="zh-CN" altLang="en-US" sz="2200" dirty="0">
                <a:solidFill>
                  <a:srgbClr val="990033"/>
                </a:solidFill>
              </a:rPr>
              <a:t>硬件系统</a:t>
            </a:r>
            <a:r>
              <a:rPr lang="zh-CN" altLang="en-US" sz="2200" dirty="0"/>
              <a:t>负责管理。</a:t>
            </a:r>
            <a:endParaRPr lang="en-US" altLang="zh-CN" sz="2200" dirty="0"/>
          </a:p>
          <a:p>
            <a:pPr lvl="1">
              <a:spcBef>
                <a:spcPts val="600"/>
              </a:spcBef>
            </a:pPr>
            <a:r>
              <a:rPr lang="zh-CN" altLang="en-US" sz="2000" dirty="0"/>
              <a:t>对程序员透明</a:t>
            </a:r>
          </a:p>
          <a:p>
            <a:pPr>
              <a:lnSpc>
                <a:spcPct val="115000"/>
              </a:lnSpc>
              <a:spcBef>
                <a:spcPts val="1800"/>
              </a:spcBef>
            </a:pPr>
            <a:r>
              <a:rPr lang="zh-CN" altLang="en-US" sz="2200" dirty="0"/>
              <a:t>主要设计目标：提高</a:t>
            </a:r>
            <a:r>
              <a:rPr lang="en-US" altLang="zh-CN" sz="2200" dirty="0"/>
              <a:t>CPU</a:t>
            </a:r>
            <a:r>
              <a:rPr lang="zh-CN" altLang="en-US" sz="2200" dirty="0"/>
              <a:t>访问内存的存取速度。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532440" y="6309320"/>
            <a:ext cx="517498" cy="457200"/>
          </a:xfrm>
        </p:spPr>
        <p:txBody>
          <a:bodyPr/>
          <a:lstStyle/>
          <a:p>
            <a:pPr>
              <a:defRPr/>
            </a:pPr>
            <a:fld id="{846BFCE9-B7C0-4A8F-B83D-75C58729A626}" type="slidenum">
              <a:rPr lang="zh-CN" altLang="en-US" smtClean="0"/>
              <a:pPr>
                <a:defRPr/>
              </a:pPr>
              <a:t>88</a:t>
            </a:fld>
            <a:endParaRPr lang="en-US" altLang="zh-CN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948363" y="2852674"/>
            <a:ext cx="2016125" cy="2304518"/>
            <a:chOff x="3423" y="1377"/>
            <a:chExt cx="1407" cy="1292"/>
          </a:xfrm>
        </p:grpSpPr>
        <p:sp>
          <p:nvSpPr>
            <p:cNvPr id="10" name="Text Box 4"/>
            <p:cNvSpPr txBox="1">
              <a:spLocks noChangeArrowheads="1"/>
            </p:cNvSpPr>
            <p:nvPr/>
          </p:nvSpPr>
          <p:spPr bwMode="auto">
            <a:xfrm>
              <a:off x="3560" y="1501"/>
              <a:ext cx="1134" cy="385"/>
            </a:xfrm>
            <a:prstGeom prst="rect">
              <a:avLst/>
            </a:prstGeom>
            <a:noFill/>
            <a:ln w="19050" cap="sq">
              <a:solidFill>
                <a:schemeClr val="accent5">
                  <a:lumMod val="2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eaLnBrk="0" hangingPunct="0">
                <a:lnSpc>
                  <a:spcPct val="105000"/>
                </a:lnSpc>
                <a:spcBef>
                  <a:spcPct val="1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05000"/>
                </a:lnSpc>
                <a:spcBef>
                  <a:spcPct val="1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05000"/>
                </a:lnSpc>
                <a:spcBef>
                  <a:spcPct val="1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15000"/>
                </a:lnSpc>
                <a:spcBef>
                  <a:spcPct val="6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charset="-122"/>
                </a:rPr>
                <a:t>Cache</a:t>
              </a:r>
            </a:p>
          </p:txBody>
        </p:sp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3560" y="2137"/>
              <a:ext cx="1134" cy="385"/>
            </a:xfrm>
            <a:prstGeom prst="rect">
              <a:avLst/>
            </a:prstGeom>
            <a:noFill/>
            <a:ln w="19050" cap="sq">
              <a:solidFill>
                <a:schemeClr val="accent5">
                  <a:lumMod val="25000"/>
                </a:schemeClr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 anchorCtr="1"/>
            <a:lstStyle>
              <a:lvl1pPr eaLnBrk="0" hangingPunct="0">
                <a:lnSpc>
                  <a:spcPct val="105000"/>
                </a:lnSpc>
                <a:spcBef>
                  <a:spcPct val="1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05000"/>
                </a:lnSpc>
                <a:spcBef>
                  <a:spcPct val="1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05000"/>
                </a:lnSpc>
                <a:spcBef>
                  <a:spcPct val="1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15000"/>
                </a:lnSpc>
                <a:spcBef>
                  <a:spcPct val="65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20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主存储器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23" y="1377"/>
              <a:ext cx="1407" cy="1292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lnSpc>
                  <a:spcPct val="105000"/>
                </a:lnSpc>
                <a:spcBef>
                  <a:spcPct val="1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05000"/>
                </a:lnSpc>
                <a:spcBef>
                  <a:spcPct val="1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05000"/>
                </a:lnSpc>
                <a:spcBef>
                  <a:spcPct val="1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>
              <a:off x="4104" y="1879"/>
              <a:ext cx="0" cy="272"/>
            </a:xfrm>
            <a:prstGeom prst="line">
              <a:avLst/>
            </a:prstGeom>
            <a:noFill/>
            <a:ln w="22225" cap="sq">
              <a:solidFill>
                <a:srgbClr val="FF6600"/>
              </a:solidFill>
              <a:round/>
              <a:headEnd type="triangle"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椭圆 4"/>
          <p:cNvSpPr/>
          <p:nvPr/>
        </p:nvSpPr>
        <p:spPr bwMode="auto">
          <a:xfrm>
            <a:off x="2195736" y="1848307"/>
            <a:ext cx="864096" cy="62155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3059682" y="2095317"/>
            <a:ext cx="1384652" cy="127689"/>
          </a:xfrm>
          <a:custGeom>
            <a:avLst/>
            <a:gdLst>
              <a:gd name="connsiteX0" fmla="*/ 0 w 1105786"/>
              <a:gd name="connsiteY0" fmla="*/ 31898 h 255182"/>
              <a:gd name="connsiteX1" fmla="*/ 85060 w 1105786"/>
              <a:gd name="connsiteY1" fmla="*/ 21265 h 255182"/>
              <a:gd name="connsiteX2" fmla="*/ 127590 w 1105786"/>
              <a:gd name="connsiteY2" fmla="*/ 10633 h 255182"/>
              <a:gd name="connsiteX3" fmla="*/ 180753 w 1105786"/>
              <a:gd name="connsiteY3" fmla="*/ 0 h 255182"/>
              <a:gd name="connsiteX4" fmla="*/ 361507 w 1105786"/>
              <a:gd name="connsiteY4" fmla="*/ 10633 h 255182"/>
              <a:gd name="connsiteX5" fmla="*/ 393404 w 1105786"/>
              <a:gd name="connsiteY5" fmla="*/ 42530 h 255182"/>
              <a:gd name="connsiteX6" fmla="*/ 446567 w 1105786"/>
              <a:gd name="connsiteY6" fmla="*/ 138223 h 255182"/>
              <a:gd name="connsiteX7" fmla="*/ 457200 w 1105786"/>
              <a:gd name="connsiteY7" fmla="*/ 202019 h 255182"/>
              <a:gd name="connsiteX8" fmla="*/ 467832 w 1105786"/>
              <a:gd name="connsiteY8" fmla="*/ 233916 h 255182"/>
              <a:gd name="connsiteX9" fmla="*/ 435934 w 1105786"/>
              <a:gd name="connsiteY9" fmla="*/ 255182 h 255182"/>
              <a:gd name="connsiteX10" fmla="*/ 233916 w 1105786"/>
              <a:gd name="connsiteY10" fmla="*/ 244549 h 255182"/>
              <a:gd name="connsiteX11" fmla="*/ 244548 w 1105786"/>
              <a:gd name="connsiteY11" fmla="*/ 202019 h 255182"/>
              <a:gd name="connsiteX12" fmla="*/ 340241 w 1105786"/>
              <a:gd name="connsiteY12" fmla="*/ 148856 h 255182"/>
              <a:gd name="connsiteX13" fmla="*/ 393404 w 1105786"/>
              <a:gd name="connsiteY13" fmla="*/ 116958 h 255182"/>
              <a:gd name="connsiteX14" fmla="*/ 425302 w 1105786"/>
              <a:gd name="connsiteY14" fmla="*/ 95693 h 255182"/>
              <a:gd name="connsiteX15" fmla="*/ 520995 w 1105786"/>
              <a:gd name="connsiteY15" fmla="*/ 74428 h 255182"/>
              <a:gd name="connsiteX16" fmla="*/ 574158 w 1105786"/>
              <a:gd name="connsiteY16" fmla="*/ 63795 h 255182"/>
              <a:gd name="connsiteX17" fmla="*/ 659218 w 1105786"/>
              <a:gd name="connsiteY17" fmla="*/ 53163 h 255182"/>
              <a:gd name="connsiteX18" fmla="*/ 712381 w 1105786"/>
              <a:gd name="connsiteY18" fmla="*/ 42530 h 255182"/>
              <a:gd name="connsiteX19" fmla="*/ 754911 w 1105786"/>
              <a:gd name="connsiteY19" fmla="*/ 31898 h 255182"/>
              <a:gd name="connsiteX20" fmla="*/ 903767 w 1105786"/>
              <a:gd name="connsiteY20" fmla="*/ 21265 h 255182"/>
              <a:gd name="connsiteX21" fmla="*/ 1020725 w 1105786"/>
              <a:gd name="connsiteY21" fmla="*/ 31898 h 255182"/>
              <a:gd name="connsiteX22" fmla="*/ 1052623 w 1105786"/>
              <a:gd name="connsiteY22" fmla="*/ 53163 h 255182"/>
              <a:gd name="connsiteX23" fmla="*/ 1105786 w 1105786"/>
              <a:gd name="connsiteY23" fmla="*/ 63795 h 255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105786" h="255182">
                <a:moveTo>
                  <a:pt x="0" y="31898"/>
                </a:moveTo>
                <a:cubicBezTo>
                  <a:pt x="28353" y="28354"/>
                  <a:pt x="56875" y="25963"/>
                  <a:pt x="85060" y="21265"/>
                </a:cubicBezTo>
                <a:cubicBezTo>
                  <a:pt x="99474" y="18863"/>
                  <a:pt x="113325" y="13803"/>
                  <a:pt x="127590" y="10633"/>
                </a:cubicBezTo>
                <a:cubicBezTo>
                  <a:pt x="145232" y="6713"/>
                  <a:pt x="163032" y="3544"/>
                  <a:pt x="180753" y="0"/>
                </a:cubicBezTo>
                <a:cubicBezTo>
                  <a:pt x="241004" y="3544"/>
                  <a:pt x="302324" y="-1204"/>
                  <a:pt x="361507" y="10633"/>
                </a:cubicBezTo>
                <a:cubicBezTo>
                  <a:pt x="376251" y="13582"/>
                  <a:pt x="384173" y="30661"/>
                  <a:pt x="393404" y="42530"/>
                </a:cubicBezTo>
                <a:cubicBezTo>
                  <a:pt x="436056" y="97370"/>
                  <a:pt x="430524" y="90097"/>
                  <a:pt x="446567" y="138223"/>
                </a:cubicBezTo>
                <a:cubicBezTo>
                  <a:pt x="450111" y="159488"/>
                  <a:pt x="452523" y="180974"/>
                  <a:pt x="457200" y="202019"/>
                </a:cubicBezTo>
                <a:cubicBezTo>
                  <a:pt x="459631" y="212960"/>
                  <a:pt x="471994" y="223510"/>
                  <a:pt x="467832" y="233916"/>
                </a:cubicBezTo>
                <a:cubicBezTo>
                  <a:pt x="463086" y="245781"/>
                  <a:pt x="446567" y="248093"/>
                  <a:pt x="435934" y="255182"/>
                </a:cubicBezTo>
                <a:lnTo>
                  <a:pt x="233916" y="244549"/>
                </a:lnTo>
                <a:cubicBezTo>
                  <a:pt x="219836" y="240638"/>
                  <a:pt x="234925" y="213016"/>
                  <a:pt x="244548" y="202019"/>
                </a:cubicBezTo>
                <a:cubicBezTo>
                  <a:pt x="274655" y="167611"/>
                  <a:pt x="302961" y="161284"/>
                  <a:pt x="340241" y="148856"/>
                </a:cubicBezTo>
                <a:cubicBezTo>
                  <a:pt x="381778" y="107321"/>
                  <a:pt x="338194" y="144563"/>
                  <a:pt x="393404" y="116958"/>
                </a:cubicBezTo>
                <a:cubicBezTo>
                  <a:pt x="404834" y="111243"/>
                  <a:pt x="413872" y="101408"/>
                  <a:pt x="425302" y="95693"/>
                </a:cubicBezTo>
                <a:cubicBezTo>
                  <a:pt x="452081" y="82304"/>
                  <a:pt x="495332" y="79094"/>
                  <a:pt x="520995" y="74428"/>
                </a:cubicBezTo>
                <a:cubicBezTo>
                  <a:pt x="538775" y="71195"/>
                  <a:pt x="556296" y="66543"/>
                  <a:pt x="574158" y="63795"/>
                </a:cubicBezTo>
                <a:cubicBezTo>
                  <a:pt x="602400" y="59450"/>
                  <a:pt x="630976" y="57508"/>
                  <a:pt x="659218" y="53163"/>
                </a:cubicBezTo>
                <a:cubicBezTo>
                  <a:pt x="677080" y="50415"/>
                  <a:pt x="694739" y="46450"/>
                  <a:pt x="712381" y="42530"/>
                </a:cubicBezTo>
                <a:cubicBezTo>
                  <a:pt x="726646" y="39360"/>
                  <a:pt x="740387" y="33512"/>
                  <a:pt x="754911" y="31898"/>
                </a:cubicBezTo>
                <a:cubicBezTo>
                  <a:pt x="804352" y="26405"/>
                  <a:pt x="854148" y="24809"/>
                  <a:pt x="903767" y="21265"/>
                </a:cubicBezTo>
                <a:cubicBezTo>
                  <a:pt x="942753" y="24809"/>
                  <a:pt x="982447" y="23696"/>
                  <a:pt x="1020725" y="31898"/>
                </a:cubicBezTo>
                <a:cubicBezTo>
                  <a:pt x="1033220" y="34576"/>
                  <a:pt x="1040877" y="48129"/>
                  <a:pt x="1052623" y="53163"/>
                </a:cubicBezTo>
                <a:cubicBezTo>
                  <a:pt x="1079437" y="64655"/>
                  <a:pt x="1085186" y="63795"/>
                  <a:pt x="1105786" y="63795"/>
                </a:cubicBezTo>
              </a:path>
            </a:pathLst>
          </a:custGeom>
          <a:ln w="6350">
            <a:solidFill>
              <a:srgbClr val="FF0000"/>
            </a:solidFill>
            <a:tailEnd type="triangle" w="lg" len="lg"/>
          </a:ln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27984" y="1774557"/>
            <a:ext cx="264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对原本存在的事物，从某个角度看上去不存在</a:t>
            </a:r>
          </a:p>
        </p:txBody>
      </p:sp>
      <p:cxnSp>
        <p:nvCxnSpPr>
          <p:cNvPr id="28" name="直接连接符 27"/>
          <p:cNvCxnSpPr>
            <a:stCxn id="27" idx="3"/>
            <a:endCxn id="25" idx="1"/>
          </p:cNvCxnSpPr>
          <p:nvPr/>
        </p:nvCxnSpPr>
        <p:spPr bwMode="auto">
          <a:xfrm flipV="1">
            <a:off x="1323660" y="5152853"/>
            <a:ext cx="1143008" cy="0"/>
          </a:xfrm>
          <a:prstGeom prst="lin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grpSp>
        <p:nvGrpSpPr>
          <p:cNvPr id="37" name="组合 36"/>
          <p:cNvGrpSpPr/>
          <p:nvPr/>
        </p:nvGrpSpPr>
        <p:grpSpPr>
          <a:xfrm>
            <a:off x="323528" y="3959864"/>
            <a:ext cx="5429288" cy="2356978"/>
            <a:chOff x="323528" y="3959864"/>
            <a:chExt cx="5429288" cy="2356978"/>
          </a:xfrm>
        </p:grpSpPr>
        <p:sp>
          <p:nvSpPr>
            <p:cNvPr id="25" name="矩形 24"/>
            <p:cNvSpPr/>
            <p:nvPr/>
          </p:nvSpPr>
          <p:spPr bwMode="auto">
            <a:xfrm>
              <a:off x="2466668" y="4414675"/>
              <a:ext cx="1000132" cy="1476355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 w="25400" cap="sq" cmpd="sng" algn="ctr">
              <a:noFill/>
              <a:prstDash val="solid"/>
              <a:round/>
              <a:headEnd type="none" w="sm" len="sm"/>
              <a:tailEnd type="none" w="lg" len="lg"/>
            </a:ln>
            <a:effectLst/>
          </p:spPr>
          <p:txBody>
            <a:bodyPr vert="horz" wrap="square" lIns="86411" tIns="43205" rIns="86411" bIns="43205" numCol="1" rtlCol="0" anchor="ctr" anchorCtr="1" compatLnSpc="1">
              <a:prstTxWarp prst="textNoShape">
                <a:avLst/>
              </a:prstTxWarp>
            </a:bodyPr>
            <a:lstStyle/>
            <a:p>
              <a:pPr defTabSz="864108"/>
              <a:r>
                <a:rPr lang="en-US" altLang="zh-CN" sz="1700" b="1" dirty="0">
                  <a:solidFill>
                    <a:schemeClr val="bg1"/>
                  </a:solidFill>
                  <a:ea typeface="宋体" pitchFamily="2" charset="-122"/>
                </a:rPr>
                <a:t>Cache</a:t>
              </a:r>
              <a:endParaRPr lang="zh-CN" altLang="en-US" sz="1700" b="1" dirty="0">
                <a:solidFill>
                  <a:schemeClr val="bg1"/>
                </a:solidFill>
                <a:ea typeface="宋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 bwMode="auto">
            <a:xfrm>
              <a:off x="4681246" y="3959864"/>
              <a:ext cx="1071570" cy="2356978"/>
            </a:xfrm>
            <a:prstGeom prst="rect">
              <a:avLst/>
            </a:prstGeom>
            <a:solidFill>
              <a:schemeClr val="accent5">
                <a:lumMod val="25000"/>
              </a:schemeClr>
            </a:solidFill>
            <a:ln w="25400" cap="sq" cmpd="sng" algn="ctr">
              <a:noFill/>
              <a:prstDash val="solid"/>
              <a:round/>
              <a:headEnd type="none" w="sm" len="sm"/>
              <a:tailEnd type="none" w="lg" len="lg"/>
            </a:ln>
            <a:effectLst/>
          </p:spPr>
          <p:txBody>
            <a:bodyPr vert="horz" wrap="square" lIns="86411" tIns="43205" rIns="86411" bIns="43205" numCol="1" rtlCol="0" anchor="ctr" anchorCtr="1" compatLnSpc="1">
              <a:prstTxWarp prst="textNoShape">
                <a:avLst/>
              </a:prstTxWarp>
            </a:bodyPr>
            <a:lstStyle/>
            <a:p>
              <a:pPr defTabSz="864108"/>
              <a:r>
                <a:rPr lang="zh-CN" altLang="en-US" sz="1700" b="1" dirty="0">
                  <a:solidFill>
                    <a:schemeClr val="bg1"/>
                  </a:solidFill>
                  <a:latin typeface="华文中宋" pitchFamily="2" charset="-122"/>
                  <a:ea typeface="华文中宋" pitchFamily="2" charset="-122"/>
                </a:rPr>
                <a:t>主内存</a:t>
              </a:r>
            </a:p>
          </p:txBody>
        </p:sp>
        <p:sp>
          <p:nvSpPr>
            <p:cNvPr id="27" name="矩形 26"/>
            <p:cNvSpPr/>
            <p:nvPr/>
          </p:nvSpPr>
          <p:spPr bwMode="auto">
            <a:xfrm>
              <a:off x="323528" y="4644396"/>
              <a:ext cx="1000132" cy="1056133"/>
            </a:xfrm>
            <a:prstGeom prst="rect">
              <a:avLst/>
            </a:prstGeom>
            <a:solidFill>
              <a:srgbClr val="FFFF00"/>
            </a:solidFill>
            <a:ln w="25400" cap="sq" cmpd="sng" algn="ctr">
              <a:noFill/>
              <a:prstDash val="solid"/>
              <a:round/>
              <a:headEnd type="none" w="sm" len="sm"/>
              <a:tailEnd type="none" w="lg" len="lg"/>
            </a:ln>
            <a:effectLst/>
          </p:spPr>
          <p:txBody>
            <a:bodyPr vert="horz" wrap="square" lIns="86411" tIns="43205" rIns="86411" bIns="43205" numCol="1" rtlCol="0" anchor="ctr" anchorCtr="1" compatLnSpc="1">
              <a:prstTxWarp prst="textNoShape">
                <a:avLst/>
              </a:prstTxWarp>
            </a:bodyPr>
            <a:lstStyle/>
            <a:p>
              <a:pPr defTabSz="864108"/>
              <a:r>
                <a:rPr lang="en-US" altLang="zh-CN" sz="17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CPU</a:t>
              </a:r>
              <a:endParaRPr lang="zh-CN" altLang="en-US" sz="17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 bwMode="auto">
          <a:xfrm>
            <a:off x="3466801" y="5162597"/>
            <a:ext cx="1214446" cy="2117"/>
          </a:xfrm>
          <a:prstGeom prst="line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  <a:effectLst/>
        </p:spPr>
      </p:cxnSp>
      <p:sp>
        <p:nvSpPr>
          <p:cNvPr id="30" name="任意多边形 29"/>
          <p:cNvSpPr/>
          <p:nvPr/>
        </p:nvSpPr>
        <p:spPr bwMode="auto">
          <a:xfrm>
            <a:off x="1309386" y="5187570"/>
            <a:ext cx="3543300" cy="979677"/>
          </a:xfrm>
          <a:custGeom>
            <a:avLst/>
            <a:gdLst>
              <a:gd name="connsiteX0" fmla="*/ 0 w 3543300"/>
              <a:gd name="connsiteY0" fmla="*/ 198967 h 770467"/>
              <a:gd name="connsiteX1" fmla="*/ 609600 w 3543300"/>
              <a:gd name="connsiteY1" fmla="*/ 630767 h 770467"/>
              <a:gd name="connsiteX2" fmla="*/ 2527300 w 3543300"/>
              <a:gd name="connsiteY2" fmla="*/ 681567 h 770467"/>
              <a:gd name="connsiteX3" fmla="*/ 3403600 w 3543300"/>
              <a:gd name="connsiteY3" fmla="*/ 97367 h 770467"/>
              <a:gd name="connsiteX4" fmla="*/ 3365500 w 3543300"/>
              <a:gd name="connsiteY4" fmla="*/ 97367 h 77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3300" h="770467">
                <a:moveTo>
                  <a:pt x="0" y="198967"/>
                </a:moveTo>
                <a:cubicBezTo>
                  <a:pt x="94191" y="374650"/>
                  <a:pt x="188383" y="550334"/>
                  <a:pt x="609600" y="630767"/>
                </a:cubicBezTo>
                <a:cubicBezTo>
                  <a:pt x="1030817" y="711200"/>
                  <a:pt x="2061633" y="770467"/>
                  <a:pt x="2527300" y="681567"/>
                </a:cubicBezTo>
                <a:cubicBezTo>
                  <a:pt x="2992967" y="592667"/>
                  <a:pt x="3263900" y="194734"/>
                  <a:pt x="3403600" y="97367"/>
                </a:cubicBezTo>
                <a:cubicBezTo>
                  <a:pt x="3543300" y="0"/>
                  <a:pt x="3454400" y="48683"/>
                  <a:pt x="3365500" y="97367"/>
                </a:cubicBezTo>
              </a:path>
            </a:pathLst>
          </a:custGeom>
          <a:noFill/>
          <a:ln w="38100" cap="sq" cmpd="sng" algn="ctr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  <a:effectLst/>
        </p:spPr>
        <p:txBody>
          <a:bodyPr vert="horz" wrap="square" lIns="86411" tIns="43205" rIns="86411" bIns="43205" numCol="1" rtlCol="0" anchor="t" anchorCtr="0" compatLnSpc="1">
            <a:prstTxWarp prst="textNoShape">
              <a:avLst/>
            </a:prstTxWarp>
          </a:bodyPr>
          <a:lstStyle/>
          <a:p>
            <a:pPr defTabSz="864108"/>
            <a:endParaRPr lang="zh-CN" altLang="en-US" sz="1700">
              <a:ea typeface="宋体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466537" y="4792939"/>
            <a:ext cx="857255" cy="364253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algn="ctr"/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命中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1424" y="6167249"/>
            <a:ext cx="1214446" cy="364253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algn="ctr"/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不命中</a:t>
            </a:r>
          </a:p>
        </p:txBody>
      </p:sp>
      <p:sp>
        <p:nvSpPr>
          <p:cNvPr id="33" name="圆角矩形 32"/>
          <p:cNvSpPr/>
          <p:nvPr/>
        </p:nvSpPr>
        <p:spPr bwMode="auto">
          <a:xfrm>
            <a:off x="2181424" y="3796562"/>
            <a:ext cx="3847881" cy="2736304"/>
          </a:xfrm>
          <a:prstGeom prst="roundRect">
            <a:avLst/>
          </a:prstGeom>
          <a:noFill/>
          <a:ln w="19050" cap="sq" cmpd="sng" algn="ctr">
            <a:solidFill>
              <a:schemeClr val="accent5">
                <a:lumMod val="25000"/>
              </a:schemeClr>
            </a:solidFill>
            <a:prstDash val="sysDash"/>
            <a:round/>
            <a:headEnd type="none" w="sm" len="sm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97096" y="3429000"/>
            <a:ext cx="1830233" cy="364253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微机中的内存</a:t>
            </a:r>
          </a:p>
        </p:txBody>
      </p:sp>
    </p:spTree>
    <p:extLst>
      <p:ext uri="{BB962C8B-B14F-4D97-AF65-F5344CB8AC3E}">
        <p14:creationId xmlns:p14="http://schemas.microsoft.com/office/powerpoint/2010/main" val="2906279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1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14" grpId="0"/>
      <p:bldP spid="14" grpId="1"/>
      <p:bldP spid="30" grpId="0" animBg="1"/>
      <p:bldP spid="31" grpId="0"/>
      <p:bldP spid="32" grpId="0"/>
      <p:bldP spid="33" grpId="0" animBg="1"/>
      <p:bldP spid="3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2941" y="2244076"/>
            <a:ext cx="5253155" cy="2314344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1134"/>
              </a:spcBef>
            </a:pPr>
            <a:r>
              <a:rPr lang="zh-CN" altLang="en-US" sz="2000" dirty="0"/>
              <a:t>若访问的信息在</a:t>
            </a:r>
            <a:r>
              <a:rPr lang="en-US" altLang="zh-CN" sz="2000" dirty="0"/>
              <a:t>Cache</a:t>
            </a:r>
            <a:r>
              <a:rPr lang="zh-CN" altLang="en-US" sz="2000" dirty="0"/>
              <a:t>中，则“命中”；</a:t>
            </a:r>
            <a:endParaRPr lang="en-US" altLang="zh-CN" sz="2000" dirty="0"/>
          </a:p>
          <a:p>
            <a:pPr>
              <a:lnSpc>
                <a:spcPct val="120000"/>
              </a:lnSpc>
              <a:spcBef>
                <a:spcPts val="1134"/>
              </a:spcBef>
            </a:pPr>
            <a:r>
              <a:rPr lang="zh-CN" altLang="en-US" sz="2000" dirty="0"/>
              <a:t>若不在，则根据一定的规则，将主内存中的一块信息</a:t>
            </a:r>
            <a:r>
              <a:rPr lang="zh-CN" altLang="en-US" sz="2000" dirty="0">
                <a:solidFill>
                  <a:srgbClr val="0070C0"/>
                </a:solidFill>
              </a:rPr>
              <a:t>调入</a:t>
            </a:r>
            <a:r>
              <a:rPr lang="en-US" altLang="zh-CN" sz="2000" dirty="0"/>
              <a:t>Cache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若</a:t>
            </a:r>
            <a:r>
              <a:rPr lang="en-US" altLang="zh-CN" sz="2000" dirty="0"/>
              <a:t>Cache</a:t>
            </a:r>
            <a:r>
              <a:rPr lang="zh-CN" altLang="en-US" sz="2000" dirty="0"/>
              <a:t>中已无空间，则按一定算法将相关内容调回到主内存。</a:t>
            </a:r>
            <a:endParaRPr lang="en-US" altLang="zh-CN" sz="2000" dirty="0"/>
          </a:p>
        </p:txBody>
      </p:sp>
      <p:cxnSp>
        <p:nvCxnSpPr>
          <p:cNvPr id="18" name="直接箭头连接符 9"/>
          <p:cNvCxnSpPr>
            <a:cxnSpLocks noChangeShapeType="1"/>
          </p:cNvCxnSpPr>
          <p:nvPr/>
        </p:nvCxnSpPr>
        <p:spPr bwMode="auto">
          <a:xfrm flipH="1">
            <a:off x="6905498" y="1658903"/>
            <a:ext cx="972367" cy="1344365"/>
          </a:xfrm>
          <a:prstGeom prst="straightConnector1">
            <a:avLst/>
          </a:prstGeom>
          <a:noFill/>
          <a:ln w="22225" cap="sq" algn="ctr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16"/>
          <p:cNvCxnSpPr>
            <a:cxnSpLocks noChangeShapeType="1"/>
          </p:cNvCxnSpPr>
          <p:nvPr/>
        </p:nvCxnSpPr>
        <p:spPr bwMode="auto">
          <a:xfrm flipH="1" flipV="1">
            <a:off x="6905498" y="4041298"/>
            <a:ext cx="972367" cy="1080847"/>
          </a:xfrm>
          <a:prstGeom prst="straightConnector1">
            <a:avLst/>
          </a:prstGeom>
          <a:noFill/>
          <a:ln w="22225" cap="sq" algn="ctr">
            <a:solidFill>
              <a:srgbClr val="C0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17"/>
          <p:cNvCxnSpPr>
            <a:cxnSpLocks noChangeShapeType="1"/>
          </p:cNvCxnSpPr>
          <p:nvPr/>
        </p:nvCxnSpPr>
        <p:spPr bwMode="auto">
          <a:xfrm flipV="1">
            <a:off x="6905498" y="2043007"/>
            <a:ext cx="972367" cy="1259520"/>
          </a:xfrm>
          <a:prstGeom prst="straightConnector1">
            <a:avLst/>
          </a:prstGeom>
          <a:noFill/>
          <a:ln w="22225" cap="sq" algn="ctr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18"/>
          <p:cNvSpPr txBox="1">
            <a:spLocks noChangeArrowheads="1"/>
          </p:cNvSpPr>
          <p:nvPr/>
        </p:nvSpPr>
        <p:spPr bwMode="auto">
          <a:xfrm>
            <a:off x="5933131" y="6213350"/>
            <a:ext cx="972367" cy="39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411" tIns="43205" rIns="86411" bIns="43205">
            <a:spAutoFit/>
          </a:bodyPr>
          <a:lstStyle>
            <a:lvl1pPr eaLnBrk="0" hangingPunc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Tahoma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Tahoma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05000"/>
              </a:lnSpc>
              <a:spcBef>
                <a:spcPct val="1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chemeClr val="hlink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CPU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charset="-122"/>
            </a:endParaRPr>
          </a:p>
        </p:txBody>
      </p:sp>
      <p:cxnSp>
        <p:nvCxnSpPr>
          <p:cNvPr id="23" name="直接箭头连接符 19"/>
          <p:cNvCxnSpPr>
            <a:cxnSpLocks noChangeShapeType="1"/>
          </p:cNvCxnSpPr>
          <p:nvPr/>
        </p:nvCxnSpPr>
        <p:spPr bwMode="auto">
          <a:xfrm>
            <a:off x="6456713" y="4479717"/>
            <a:ext cx="0" cy="1733633"/>
          </a:xfrm>
          <a:prstGeom prst="straightConnector1">
            <a:avLst/>
          </a:prstGeom>
          <a:noFill/>
          <a:ln w="31750" cap="sq" algn="ctr">
            <a:solidFill>
              <a:srgbClr val="FF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3" name="组合 12"/>
          <p:cNvGrpSpPr/>
          <p:nvPr/>
        </p:nvGrpSpPr>
        <p:grpSpPr>
          <a:xfrm>
            <a:off x="7728270" y="898787"/>
            <a:ext cx="1196759" cy="4697187"/>
            <a:chOff x="7527733" y="651488"/>
            <a:chExt cx="1196759" cy="3522890"/>
          </a:xfrm>
        </p:grpSpPr>
        <p:grpSp>
          <p:nvGrpSpPr>
            <p:cNvPr id="19" name="组合 10"/>
            <p:cNvGrpSpPr>
              <a:grpSpLocks/>
            </p:cNvGrpSpPr>
            <p:nvPr/>
          </p:nvGrpSpPr>
          <p:grpSpPr bwMode="auto">
            <a:xfrm>
              <a:off x="7677328" y="1005516"/>
              <a:ext cx="897570" cy="3168862"/>
              <a:chOff x="7956376" y="2924944"/>
              <a:chExt cx="864096" cy="3168352"/>
            </a:xfrm>
          </p:grpSpPr>
          <p:sp>
            <p:nvSpPr>
              <p:cNvPr id="26" name="矩形 11"/>
              <p:cNvSpPr>
                <a:spLocks noChangeArrowheads="1"/>
              </p:cNvSpPr>
              <p:nvPr/>
            </p:nvSpPr>
            <p:spPr bwMode="auto">
              <a:xfrm>
                <a:off x="7956376" y="2924944"/>
                <a:ext cx="864096" cy="3168352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 cap="sq" algn="ctr">
                    <a:solidFill>
                      <a:srgbClr val="000000"/>
                    </a:solidFill>
                    <a:round/>
                    <a:headEnd type="none" w="sm" len="sm"/>
                    <a:tailEnd type="triangl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105000"/>
                  </a:lnSpc>
                  <a:spcBef>
                    <a:spcPct val="10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05000"/>
                  </a:lnSpc>
                  <a:spcBef>
                    <a:spcPct val="10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05000"/>
                  </a:lnSpc>
                  <a:spcBef>
                    <a:spcPct val="10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 b="1">
                    <a:solidFill>
                      <a:schemeClr val="hlink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1700" b="0">
                  <a:solidFill>
                    <a:schemeClr val="tx1"/>
                  </a:solidFill>
                  <a:ea typeface="宋体" charset="-122"/>
                </a:endParaRPr>
              </a:p>
            </p:txBody>
          </p:sp>
          <p:cxnSp>
            <p:nvCxnSpPr>
              <p:cNvPr id="27" name="直接连接符 12"/>
              <p:cNvCxnSpPr>
                <a:cxnSpLocks noChangeShapeType="1"/>
              </p:cNvCxnSpPr>
              <p:nvPr/>
            </p:nvCxnSpPr>
            <p:spPr bwMode="auto">
              <a:xfrm>
                <a:off x="7956376" y="3717032"/>
                <a:ext cx="864096" cy="0"/>
              </a:xfrm>
              <a:prstGeom prst="line">
                <a:avLst/>
              </a:prstGeom>
              <a:noFill/>
              <a:ln w="22225" cap="sq" algn="ctr">
                <a:solidFill>
                  <a:schemeClr val="bg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" name="直接连接符 13"/>
              <p:cNvCxnSpPr>
                <a:cxnSpLocks noChangeShapeType="1"/>
              </p:cNvCxnSpPr>
              <p:nvPr/>
            </p:nvCxnSpPr>
            <p:spPr bwMode="auto">
              <a:xfrm>
                <a:off x="7956376" y="4509120"/>
                <a:ext cx="864096" cy="0"/>
              </a:xfrm>
              <a:prstGeom prst="line">
                <a:avLst/>
              </a:prstGeom>
              <a:noFill/>
              <a:ln w="22225" cap="sq" algn="ctr">
                <a:solidFill>
                  <a:schemeClr val="bg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" name="直接连接符 14"/>
              <p:cNvCxnSpPr>
                <a:cxnSpLocks noChangeShapeType="1"/>
              </p:cNvCxnSpPr>
              <p:nvPr/>
            </p:nvCxnSpPr>
            <p:spPr bwMode="auto">
              <a:xfrm>
                <a:off x="7956376" y="5373216"/>
                <a:ext cx="864096" cy="0"/>
              </a:xfrm>
              <a:prstGeom prst="line">
                <a:avLst/>
              </a:prstGeom>
              <a:noFill/>
              <a:ln w="22225" cap="sq" algn="ctr">
                <a:solidFill>
                  <a:schemeClr val="bg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0" name="TextBox 15"/>
              <p:cNvSpPr txBox="1">
                <a:spLocks noChangeArrowheads="1"/>
              </p:cNvSpPr>
              <p:nvPr/>
            </p:nvSpPr>
            <p:spPr bwMode="auto">
              <a:xfrm>
                <a:off x="8100392" y="4653136"/>
                <a:ext cx="504056" cy="3923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lnSpc>
                    <a:spcPct val="105000"/>
                  </a:lnSpc>
                  <a:spcBef>
                    <a:spcPct val="10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05000"/>
                  </a:lnSpc>
                  <a:spcBef>
                    <a:spcPct val="10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05000"/>
                  </a:lnSpc>
                  <a:spcBef>
                    <a:spcPct val="10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 b="1">
                    <a:solidFill>
                      <a:schemeClr val="hlink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en-US" altLang="zh-CN">
                    <a:solidFill>
                      <a:schemeClr val="bg1"/>
                    </a:solidFill>
                    <a:ea typeface="宋体" charset="-122"/>
                  </a:rPr>
                  <a:t>…</a:t>
                </a:r>
                <a:endParaRPr lang="zh-CN" altLang="en-US">
                  <a:solidFill>
                    <a:schemeClr val="bg1"/>
                  </a:solidFill>
                  <a:ea typeface="宋体" charset="-122"/>
                </a:endParaRPr>
              </a:p>
            </p:txBody>
          </p:sp>
        </p:grpSp>
        <p:sp>
          <p:nvSpPr>
            <p:cNvPr id="24" name="TextBox 20"/>
            <p:cNvSpPr txBox="1">
              <a:spLocks noChangeArrowheads="1"/>
            </p:cNvSpPr>
            <p:nvPr/>
          </p:nvSpPr>
          <p:spPr bwMode="auto">
            <a:xfrm>
              <a:off x="7527733" y="651488"/>
              <a:ext cx="1196759" cy="288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lnSpc>
                  <a:spcPct val="105000"/>
                </a:lnSpc>
                <a:spcBef>
                  <a:spcPct val="1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05000"/>
                </a:lnSpc>
                <a:spcBef>
                  <a:spcPct val="1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05000"/>
                </a:lnSpc>
                <a:spcBef>
                  <a:spcPct val="1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zh-CN" altLang="en-US" sz="1900" u="sng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楷体" pitchFamily="2" charset="-122"/>
                  <a:ea typeface="华文楷体" pitchFamily="2" charset="-122"/>
                </a:rPr>
                <a:t>主内存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851213" y="2194935"/>
            <a:ext cx="1054285" cy="2308237"/>
            <a:chOff x="5650677" y="1623595"/>
            <a:chExt cx="1054285" cy="1731178"/>
          </a:xfrm>
        </p:grpSpPr>
        <p:grpSp>
          <p:nvGrpSpPr>
            <p:cNvPr id="17" name="组合 6"/>
            <p:cNvGrpSpPr>
              <a:grpSpLocks/>
            </p:cNvGrpSpPr>
            <p:nvPr/>
          </p:nvGrpSpPr>
          <p:grpSpPr bwMode="auto">
            <a:xfrm>
              <a:off x="5807392" y="1941770"/>
              <a:ext cx="897570" cy="1413003"/>
              <a:chOff x="6156176" y="3861048"/>
              <a:chExt cx="864096" cy="1412776"/>
            </a:xfrm>
          </p:grpSpPr>
          <p:sp>
            <p:nvSpPr>
              <p:cNvPr id="31" name="矩形 7"/>
              <p:cNvSpPr>
                <a:spLocks noChangeArrowheads="1"/>
              </p:cNvSpPr>
              <p:nvPr/>
            </p:nvSpPr>
            <p:spPr bwMode="auto">
              <a:xfrm>
                <a:off x="6156176" y="3861048"/>
                <a:ext cx="864096" cy="1412776"/>
              </a:xfrm>
              <a:prstGeom prst="rect">
                <a:avLst/>
              </a:prstGeom>
              <a:solidFill>
                <a:srgbClr val="3399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2225" cap="sq" algn="ctr">
                    <a:solidFill>
                      <a:srgbClr val="000000"/>
                    </a:solidFill>
                    <a:round/>
                    <a:headEnd type="none" w="sm" len="sm"/>
                    <a:tailEnd type="triangle" w="lg" len="lg"/>
                  </a14:hiddenLine>
                </a:ext>
              </a:extLst>
            </p:spPr>
            <p:txBody>
              <a:bodyPr/>
              <a:lstStyle>
                <a:lvl1pPr eaLnBrk="0" hangingPunct="0">
                  <a:lnSpc>
                    <a:spcPct val="105000"/>
                  </a:lnSpc>
                  <a:spcBef>
                    <a:spcPct val="10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itchFamily="34" charset="0"/>
                    <a:ea typeface="楷体_GB2312" pitchFamily="49" charset="-122"/>
                  </a:defRPr>
                </a:lvl1pPr>
                <a:lvl2pPr marL="742950" indent="-285750" eaLnBrk="0" hangingPunct="0">
                  <a:lnSpc>
                    <a:spcPct val="105000"/>
                  </a:lnSpc>
                  <a:spcBef>
                    <a:spcPct val="10000"/>
                  </a:spcBef>
                  <a:spcAft>
                    <a:spcPct val="500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itchFamily="34" charset="0"/>
                    <a:ea typeface="楷体_GB2312" pitchFamily="49" charset="-122"/>
                  </a:defRPr>
                </a:lvl2pPr>
                <a:lvl3pPr marL="1143000" indent="-228600" eaLnBrk="0" hangingPunct="0">
                  <a:lnSpc>
                    <a:spcPct val="105000"/>
                  </a:lnSpc>
                  <a:spcBef>
                    <a:spcPct val="10000"/>
                  </a:spcBef>
                  <a:spcAft>
                    <a:spcPct val="500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000" b="1">
                    <a:solidFill>
                      <a:schemeClr val="hlink"/>
                    </a:solidFill>
                    <a:latin typeface="Tahoma" pitchFamily="34" charset="0"/>
                    <a:ea typeface="宋体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lang="zh-CN" altLang="en-US" sz="1700" b="0">
                  <a:solidFill>
                    <a:schemeClr val="tx1"/>
                  </a:solidFill>
                  <a:ea typeface="宋体" charset="-122"/>
                </a:endParaRPr>
              </a:p>
            </p:txBody>
          </p:sp>
          <p:cxnSp>
            <p:nvCxnSpPr>
              <p:cNvPr id="32" name="直接连接符 8"/>
              <p:cNvCxnSpPr>
                <a:cxnSpLocks noChangeShapeType="1"/>
                <a:stCxn id="31" idx="1"/>
                <a:endCxn id="31" idx="3"/>
              </p:cNvCxnSpPr>
              <p:nvPr/>
            </p:nvCxnSpPr>
            <p:spPr bwMode="auto">
              <a:xfrm>
                <a:off x="6156176" y="4567436"/>
                <a:ext cx="864096" cy="0"/>
              </a:xfrm>
              <a:prstGeom prst="line">
                <a:avLst/>
              </a:prstGeom>
              <a:noFill/>
              <a:ln w="22225" cap="sq" algn="ctr">
                <a:solidFill>
                  <a:schemeClr val="bg1"/>
                </a:solidFill>
                <a:round/>
                <a:headEnd type="none" w="sm" len="sm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5" name="TextBox 21"/>
            <p:cNvSpPr txBox="1">
              <a:spLocks noChangeArrowheads="1"/>
            </p:cNvSpPr>
            <p:nvPr/>
          </p:nvSpPr>
          <p:spPr bwMode="auto">
            <a:xfrm>
              <a:off x="5650677" y="1623595"/>
              <a:ext cx="1054285" cy="288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lnSpc>
                  <a:spcPct val="105000"/>
                </a:lnSpc>
                <a:spcBef>
                  <a:spcPct val="10000"/>
                </a:spcBef>
                <a:spcAft>
                  <a:spcPct val="500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 b="1">
                  <a:solidFill>
                    <a:schemeClr val="tx2"/>
                  </a:solidFill>
                  <a:latin typeface="Tahoma" pitchFamily="34" charset="0"/>
                  <a:ea typeface="楷体_GB2312" pitchFamily="49" charset="-122"/>
                </a:defRPr>
              </a:lvl1pPr>
              <a:lvl2pPr marL="742950" indent="-285750" eaLnBrk="0" hangingPunct="0">
                <a:lnSpc>
                  <a:spcPct val="105000"/>
                </a:lnSpc>
                <a:spcBef>
                  <a:spcPct val="10000"/>
                </a:spcBef>
                <a:spcAft>
                  <a:spcPct val="5000"/>
                </a:spcAft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 b="1">
                  <a:solidFill>
                    <a:schemeClr val="tx1"/>
                  </a:solidFill>
                  <a:latin typeface="Tahoma" pitchFamily="34" charset="0"/>
                  <a:ea typeface="楷体_GB2312" pitchFamily="49" charset="-122"/>
                </a:defRPr>
              </a:lvl2pPr>
              <a:lvl3pPr marL="1143000" indent="-228600" eaLnBrk="0" hangingPunct="0">
                <a:lnSpc>
                  <a:spcPct val="105000"/>
                </a:lnSpc>
                <a:spcBef>
                  <a:spcPct val="10000"/>
                </a:spcBef>
                <a:spcAft>
                  <a:spcPct val="5000"/>
                </a:spcAft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000" b="1">
                  <a:solidFill>
                    <a:schemeClr val="hlink"/>
                  </a:solidFill>
                  <a:latin typeface="Tahoma" pitchFamily="34" charset="0"/>
                  <a:ea typeface="宋体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charset="-122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19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华文中宋" panose="02010600040101010101" pitchFamily="2" charset="-122"/>
                  <a:ea typeface="华文中宋" panose="02010600040101010101" pitchFamily="2" charset="-122"/>
                </a:rPr>
                <a:t>Cache</a:t>
              </a:r>
              <a:endParaRPr lang="zh-CN" altLang="en-US" sz="19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482304" name="TextBox 482303"/>
          <p:cNvSpPr txBox="1"/>
          <p:nvPr/>
        </p:nvSpPr>
        <p:spPr>
          <a:xfrm>
            <a:off x="6502620" y="4691258"/>
            <a:ext cx="360040" cy="641252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访问</a:t>
            </a:r>
          </a:p>
        </p:txBody>
      </p:sp>
      <p:sp>
        <p:nvSpPr>
          <p:cNvPr id="34" name="标题 1"/>
          <p:cNvSpPr>
            <a:spLocks noGrp="1"/>
          </p:cNvSpPr>
          <p:nvPr>
            <p:ph type="title"/>
          </p:nvPr>
        </p:nvSpPr>
        <p:spPr>
          <a:xfrm>
            <a:off x="182941" y="181684"/>
            <a:ext cx="4576506" cy="585112"/>
          </a:xfrm>
        </p:spPr>
        <p:txBody>
          <a:bodyPr/>
          <a:lstStyle/>
          <a:p>
            <a:r>
              <a:rPr lang="zh-CN" altLang="en-US" sz="3000" dirty="0"/>
              <a:t>存储系统的基本原理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04263" y="5042458"/>
            <a:ext cx="3238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实现：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速度接近快的存储器，容量接近大的存储，价格接近便宜的存储器</a:t>
            </a:r>
          </a:p>
        </p:txBody>
      </p:sp>
      <p:cxnSp>
        <p:nvCxnSpPr>
          <p:cNvPr id="33" name="直接箭头连接符 16"/>
          <p:cNvCxnSpPr>
            <a:cxnSpLocks noChangeShapeType="1"/>
          </p:cNvCxnSpPr>
          <p:nvPr/>
        </p:nvCxnSpPr>
        <p:spPr bwMode="auto">
          <a:xfrm flipH="1">
            <a:off x="6862660" y="3003268"/>
            <a:ext cx="1015205" cy="299259"/>
          </a:xfrm>
          <a:prstGeom prst="straightConnector1">
            <a:avLst/>
          </a:prstGeom>
          <a:noFill/>
          <a:ln w="22225" cap="sq" algn="ctr">
            <a:solidFill>
              <a:srgbClr val="0070C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11"/>
          <p:cNvSpPr/>
          <p:nvPr/>
        </p:nvSpPr>
        <p:spPr bwMode="auto">
          <a:xfrm>
            <a:off x="7877865" y="2427112"/>
            <a:ext cx="897570" cy="1056287"/>
          </a:xfrm>
          <a:prstGeom prst="rect">
            <a:avLst/>
          </a:prstGeom>
          <a:solidFill>
            <a:srgbClr val="FFFF00"/>
          </a:solidFill>
          <a:ln w="25400" cap="sq" cmpd="sng" algn="ctr">
            <a:noFill/>
            <a:prstDash val="solid"/>
            <a:round/>
            <a:headEnd type="none" w="sm" len="sm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627027" y="737443"/>
            <a:ext cx="3458046" cy="5050583"/>
          </a:xfrm>
          <a:prstGeom prst="rect">
            <a:avLst/>
          </a:prstGeom>
          <a:noFill/>
          <a:ln w="12700" cap="sq" cmpd="sng" algn="ctr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3234" y="4920747"/>
            <a:ext cx="4023305" cy="105259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能够实现调度的主要理由：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程序的局部性原理</a:t>
            </a:r>
          </a:p>
        </p:txBody>
      </p:sp>
      <p:sp>
        <p:nvSpPr>
          <p:cNvPr id="482305" name="任意多边形 482304"/>
          <p:cNvSpPr/>
          <p:nvPr/>
        </p:nvSpPr>
        <p:spPr bwMode="auto">
          <a:xfrm rot="21155618">
            <a:off x="4452433" y="5369599"/>
            <a:ext cx="1164830" cy="260216"/>
          </a:xfrm>
          <a:custGeom>
            <a:avLst/>
            <a:gdLst>
              <a:gd name="connsiteX0" fmla="*/ 1146629 w 1146629"/>
              <a:gd name="connsiteY0" fmla="*/ 0 h 232267"/>
              <a:gd name="connsiteX1" fmla="*/ 943429 w 1146629"/>
              <a:gd name="connsiteY1" fmla="*/ 29028 h 232267"/>
              <a:gd name="connsiteX2" fmla="*/ 798286 w 1146629"/>
              <a:gd name="connsiteY2" fmla="*/ 87085 h 232267"/>
              <a:gd name="connsiteX3" fmla="*/ 638629 w 1146629"/>
              <a:gd name="connsiteY3" fmla="*/ 116114 h 232267"/>
              <a:gd name="connsiteX4" fmla="*/ 595086 w 1146629"/>
              <a:gd name="connsiteY4" fmla="*/ 130628 h 232267"/>
              <a:gd name="connsiteX5" fmla="*/ 551543 w 1146629"/>
              <a:gd name="connsiteY5" fmla="*/ 159657 h 232267"/>
              <a:gd name="connsiteX6" fmla="*/ 566058 w 1146629"/>
              <a:gd name="connsiteY6" fmla="*/ 203200 h 232267"/>
              <a:gd name="connsiteX7" fmla="*/ 595086 w 1146629"/>
              <a:gd name="connsiteY7" fmla="*/ 159657 h 232267"/>
              <a:gd name="connsiteX8" fmla="*/ 493486 w 1146629"/>
              <a:gd name="connsiteY8" fmla="*/ 174171 h 232267"/>
              <a:gd name="connsiteX9" fmla="*/ 391886 w 1146629"/>
              <a:gd name="connsiteY9" fmla="*/ 203200 h 232267"/>
              <a:gd name="connsiteX10" fmla="*/ 58058 w 1146629"/>
              <a:gd name="connsiteY10" fmla="*/ 217714 h 232267"/>
              <a:gd name="connsiteX11" fmla="*/ 0 w 1146629"/>
              <a:gd name="connsiteY11" fmla="*/ 232228 h 232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6629" h="232267">
                <a:moveTo>
                  <a:pt x="1146629" y="0"/>
                </a:moveTo>
                <a:cubicBezTo>
                  <a:pt x="1098227" y="4840"/>
                  <a:pt x="1000824" y="7505"/>
                  <a:pt x="943429" y="29028"/>
                </a:cubicBezTo>
                <a:cubicBezTo>
                  <a:pt x="867615" y="57458"/>
                  <a:pt x="892306" y="71414"/>
                  <a:pt x="798286" y="87085"/>
                </a:cubicBezTo>
                <a:cubicBezTo>
                  <a:pt x="759473" y="93554"/>
                  <a:pt x="679194" y="105973"/>
                  <a:pt x="638629" y="116114"/>
                </a:cubicBezTo>
                <a:cubicBezTo>
                  <a:pt x="623786" y="119825"/>
                  <a:pt x="609600" y="125790"/>
                  <a:pt x="595086" y="130628"/>
                </a:cubicBezTo>
                <a:cubicBezTo>
                  <a:pt x="580572" y="140304"/>
                  <a:pt x="558021" y="143460"/>
                  <a:pt x="551543" y="159657"/>
                </a:cubicBezTo>
                <a:cubicBezTo>
                  <a:pt x="545861" y="173862"/>
                  <a:pt x="550758" y="203200"/>
                  <a:pt x="566058" y="203200"/>
                </a:cubicBezTo>
                <a:cubicBezTo>
                  <a:pt x="583502" y="203200"/>
                  <a:pt x="611282" y="166136"/>
                  <a:pt x="595086" y="159657"/>
                </a:cubicBezTo>
                <a:cubicBezTo>
                  <a:pt x="563322" y="146951"/>
                  <a:pt x="527353" y="169333"/>
                  <a:pt x="493486" y="174171"/>
                </a:cubicBezTo>
                <a:cubicBezTo>
                  <a:pt x="468962" y="182345"/>
                  <a:pt x="415313" y="201465"/>
                  <a:pt x="391886" y="203200"/>
                </a:cubicBezTo>
                <a:cubicBezTo>
                  <a:pt x="280809" y="211428"/>
                  <a:pt x="169334" y="212876"/>
                  <a:pt x="58058" y="217714"/>
                </a:cubicBezTo>
                <a:cubicBezTo>
                  <a:pt x="9925" y="233758"/>
                  <a:pt x="29814" y="232228"/>
                  <a:pt x="0" y="232228"/>
                </a:cubicBezTo>
              </a:path>
            </a:pathLst>
          </a:cu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 rot="18470658">
            <a:off x="6883753" y="1992299"/>
            <a:ext cx="817197" cy="364253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algn="ctr"/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映射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23309" y="847469"/>
            <a:ext cx="485366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7675">
              <a:lnSpc>
                <a:spcPct val="110000"/>
              </a:lnSpc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将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Cache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和主内存都分为大小相同的若干个存储块。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Cache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的“块”数远小于主存的块数。初始情况下，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Cache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中无内容。</a:t>
            </a:r>
          </a:p>
        </p:txBody>
      </p:sp>
      <p:sp>
        <p:nvSpPr>
          <p:cNvPr id="36" name="任意多边形 35"/>
          <p:cNvSpPr/>
          <p:nvPr/>
        </p:nvSpPr>
        <p:spPr bwMode="auto">
          <a:xfrm rot="10457369">
            <a:off x="7257052" y="901482"/>
            <a:ext cx="89030" cy="961157"/>
          </a:xfrm>
          <a:custGeom>
            <a:avLst/>
            <a:gdLst>
              <a:gd name="connsiteX0" fmla="*/ 52754 w 114312"/>
              <a:gd name="connsiteY0" fmla="*/ 0 h 1477107"/>
              <a:gd name="connsiteX1" fmla="*/ 43962 w 114312"/>
              <a:gd name="connsiteY1" fmla="*/ 43961 h 1477107"/>
              <a:gd name="connsiteX2" fmla="*/ 26377 w 114312"/>
              <a:gd name="connsiteY2" fmla="*/ 149469 h 1477107"/>
              <a:gd name="connsiteX3" fmla="*/ 17585 w 114312"/>
              <a:gd name="connsiteY3" fmla="*/ 175846 h 1477107"/>
              <a:gd name="connsiteX4" fmla="*/ 0 w 114312"/>
              <a:gd name="connsiteY4" fmla="*/ 246184 h 1477107"/>
              <a:gd name="connsiteX5" fmla="*/ 8793 w 114312"/>
              <a:gd name="connsiteY5" fmla="*/ 879230 h 1477107"/>
              <a:gd name="connsiteX6" fmla="*/ 26377 w 114312"/>
              <a:gd name="connsiteY6" fmla="*/ 967153 h 1477107"/>
              <a:gd name="connsiteX7" fmla="*/ 35169 w 114312"/>
              <a:gd name="connsiteY7" fmla="*/ 1002323 h 1477107"/>
              <a:gd name="connsiteX8" fmla="*/ 52754 w 114312"/>
              <a:gd name="connsiteY8" fmla="*/ 1055077 h 1477107"/>
              <a:gd name="connsiteX9" fmla="*/ 17585 w 114312"/>
              <a:gd name="connsiteY9" fmla="*/ 1011115 h 1477107"/>
              <a:gd name="connsiteX10" fmla="*/ 26377 w 114312"/>
              <a:gd name="connsiteY10" fmla="*/ 1037492 h 1477107"/>
              <a:gd name="connsiteX11" fmla="*/ 35169 w 114312"/>
              <a:gd name="connsiteY11" fmla="*/ 1099038 h 1477107"/>
              <a:gd name="connsiteX12" fmla="*/ 52754 w 114312"/>
              <a:gd name="connsiteY12" fmla="*/ 1125415 h 1477107"/>
              <a:gd name="connsiteX13" fmla="*/ 70339 w 114312"/>
              <a:gd name="connsiteY13" fmla="*/ 1257300 h 1477107"/>
              <a:gd name="connsiteX14" fmla="*/ 87923 w 114312"/>
              <a:gd name="connsiteY14" fmla="*/ 1318846 h 1477107"/>
              <a:gd name="connsiteX15" fmla="*/ 105508 w 114312"/>
              <a:gd name="connsiteY15" fmla="*/ 1433146 h 1477107"/>
              <a:gd name="connsiteX16" fmla="*/ 114300 w 114312"/>
              <a:gd name="connsiteY16" fmla="*/ 1477107 h 147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12" h="1477107">
                <a:moveTo>
                  <a:pt x="52754" y="0"/>
                </a:moveTo>
                <a:cubicBezTo>
                  <a:pt x="49823" y="14654"/>
                  <a:pt x="46419" y="29220"/>
                  <a:pt x="43962" y="43961"/>
                </a:cubicBezTo>
                <a:cubicBezTo>
                  <a:pt x="36519" y="88616"/>
                  <a:pt x="36735" y="108035"/>
                  <a:pt x="26377" y="149469"/>
                </a:cubicBezTo>
                <a:cubicBezTo>
                  <a:pt x="24129" y="158460"/>
                  <a:pt x="20024" y="166905"/>
                  <a:pt x="17585" y="175846"/>
                </a:cubicBezTo>
                <a:cubicBezTo>
                  <a:pt x="11226" y="199162"/>
                  <a:pt x="0" y="246184"/>
                  <a:pt x="0" y="246184"/>
                </a:cubicBezTo>
                <a:cubicBezTo>
                  <a:pt x="2931" y="457199"/>
                  <a:pt x="3452" y="668262"/>
                  <a:pt x="8793" y="879230"/>
                </a:cubicBezTo>
                <a:cubicBezTo>
                  <a:pt x="10252" y="936859"/>
                  <a:pt x="14897" y="926971"/>
                  <a:pt x="26377" y="967153"/>
                </a:cubicBezTo>
                <a:cubicBezTo>
                  <a:pt x="29697" y="978772"/>
                  <a:pt x="31697" y="990749"/>
                  <a:pt x="35169" y="1002323"/>
                </a:cubicBezTo>
                <a:cubicBezTo>
                  <a:pt x="40495" y="1020077"/>
                  <a:pt x="52754" y="1055077"/>
                  <a:pt x="52754" y="1055077"/>
                </a:cubicBezTo>
                <a:cubicBezTo>
                  <a:pt x="101030" y="982663"/>
                  <a:pt x="108894" y="999702"/>
                  <a:pt x="17585" y="1011115"/>
                </a:cubicBezTo>
                <a:cubicBezTo>
                  <a:pt x="20516" y="1019907"/>
                  <a:pt x="24559" y="1028404"/>
                  <a:pt x="26377" y="1037492"/>
                </a:cubicBezTo>
                <a:cubicBezTo>
                  <a:pt x="30441" y="1057813"/>
                  <a:pt x="29214" y="1079188"/>
                  <a:pt x="35169" y="1099038"/>
                </a:cubicBezTo>
                <a:cubicBezTo>
                  <a:pt x="38205" y="1109159"/>
                  <a:pt x="46892" y="1116623"/>
                  <a:pt x="52754" y="1125415"/>
                </a:cubicBezTo>
                <a:cubicBezTo>
                  <a:pt x="73087" y="1206751"/>
                  <a:pt x="50566" y="1109005"/>
                  <a:pt x="70339" y="1257300"/>
                </a:cubicBezTo>
                <a:cubicBezTo>
                  <a:pt x="72792" y="1275700"/>
                  <a:pt x="81895" y="1300762"/>
                  <a:pt x="87923" y="1318846"/>
                </a:cubicBezTo>
                <a:cubicBezTo>
                  <a:pt x="95536" y="1379746"/>
                  <a:pt x="94001" y="1381362"/>
                  <a:pt x="105508" y="1433146"/>
                </a:cubicBezTo>
                <a:cubicBezTo>
                  <a:pt x="115011" y="1475910"/>
                  <a:pt x="114300" y="1455079"/>
                  <a:pt x="114300" y="1477107"/>
                </a:cubicBezTo>
              </a:path>
            </a:pathLst>
          </a:custGeom>
          <a:noFill/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74579" y="121413"/>
            <a:ext cx="2813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映像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将内存对应块的地址和其中的数据“调入”到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Cache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itchFamily="2" charset="-122"/>
                <a:ea typeface="华文楷体" pitchFamily="2" charset="-122"/>
              </a:rPr>
              <a:t>某块中</a:t>
            </a:r>
          </a:p>
        </p:txBody>
      </p:sp>
    </p:spTree>
    <p:extLst>
      <p:ext uri="{BB962C8B-B14F-4D97-AF65-F5344CB8AC3E}">
        <p14:creationId xmlns:p14="http://schemas.microsoft.com/office/powerpoint/2010/main" val="276451025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8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2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82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2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48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82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82304" grpId="0"/>
      <p:bldP spid="7" grpId="0"/>
      <p:bldP spid="7" grpId="1"/>
      <p:bldP spid="12" grpId="0" animBg="1"/>
      <p:bldP spid="14" grpId="0" animBg="1"/>
      <p:bldP spid="38" grpId="0" animBg="1"/>
      <p:bldP spid="482305" grpId="0" animBg="1"/>
      <p:bldP spid="482305" grpId="1" animBg="1"/>
      <p:bldP spid="40" grpId="0"/>
      <p:bldP spid="36" grpId="0" animBg="1"/>
      <p:bldP spid="36" grpId="1" animBg="1"/>
      <p:bldP spid="37" grpId="0"/>
      <p:bldP spid="3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91BAA2-3B8D-4BFA-B203-461DDDC3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36" y="286321"/>
            <a:ext cx="8640960" cy="766415"/>
          </a:xfrm>
        </p:spPr>
        <p:txBody>
          <a:bodyPr/>
          <a:lstStyle/>
          <a:p>
            <a:r>
              <a:rPr lang="zh-CN" altLang="en-US" dirty="0"/>
              <a:t>随机存取存储器</a:t>
            </a:r>
            <a:r>
              <a:rPr lang="en-US" altLang="zh-CN" dirty="0"/>
              <a:t>RAM——</a:t>
            </a:r>
            <a:r>
              <a:rPr lang="zh-CN" altLang="en-US" dirty="0"/>
              <a:t>主内存主要构成部分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AD98F2-ABD7-4CC1-BAF4-4F1A31CF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68760"/>
            <a:ext cx="8137599" cy="1800200"/>
          </a:xfrm>
        </p:spPr>
        <p:txBody>
          <a:bodyPr/>
          <a:lstStyle/>
          <a:p>
            <a:r>
              <a:rPr lang="en-US" altLang="zh-CN" dirty="0"/>
              <a:t>DRAM</a:t>
            </a:r>
            <a:r>
              <a:rPr lang="zh-CN" altLang="en-US" dirty="0"/>
              <a:t>，动态随机存取存储器</a:t>
            </a:r>
            <a:endParaRPr lang="en-US" altLang="zh-CN" dirty="0"/>
          </a:p>
          <a:p>
            <a:pPr lvl="1"/>
            <a:r>
              <a:rPr lang="zh-CN" altLang="en-US" dirty="0"/>
              <a:t>电路简单，集成度高，功耗低</a:t>
            </a:r>
            <a:endParaRPr lang="en-US" altLang="zh-CN" dirty="0"/>
          </a:p>
          <a:p>
            <a:pPr lvl="1"/>
            <a:r>
              <a:rPr lang="zh-CN" altLang="en-US" dirty="0"/>
              <a:t>时间长了，电容漏电，信息丢失；需要定期刷新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FD7322-0A47-477E-920C-81765372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6F6875-25A3-44A0-87DE-77466C40171E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pic>
        <p:nvPicPr>
          <p:cNvPr id="71682" name="Picture 2" descr="https://editerupload.eepw.com.cn/201701/40331483449889.jpg">
            <a:extLst>
              <a:ext uri="{FF2B5EF4-FFF2-40B4-BE49-F238E27FC236}">
                <a16:creationId xmlns:a16="http://schemas.microsoft.com/office/drawing/2014/main" id="{3C943899-3CFB-4961-AD5B-5A088BEBF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270250"/>
            <a:ext cx="714375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439625"/>
      </p:ext>
    </p:extLst>
  </p:cSld>
  <p:clrMapOvr>
    <a:masterClrMapping/>
  </p:clrMapOvr>
  <p:transition spd="slow">
    <p:wipe dir="r"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86321"/>
            <a:ext cx="7308850" cy="83842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3</a:t>
            </a:r>
            <a:r>
              <a:rPr lang="zh-CN" altLang="en-US" dirty="0">
                <a:latin typeface="+mn-lt"/>
              </a:rPr>
              <a:t>）</a:t>
            </a:r>
            <a:r>
              <a:rPr lang="en-US" altLang="en-US" dirty="0"/>
              <a:t>Cache</a:t>
            </a:r>
            <a:r>
              <a:rPr lang="zh-CN" altLang="en-US" dirty="0"/>
              <a:t>的读写操作</a:t>
            </a: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1619672" y="2225824"/>
            <a:ext cx="1447800" cy="2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读操作</a:t>
            </a:r>
          </a:p>
          <a:p>
            <a:pPr>
              <a:spcBef>
                <a:spcPct val="50000"/>
              </a:spcBef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>
              <a:spcBef>
                <a:spcPct val="20000"/>
              </a:spcBef>
            </a:pP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  <a:p>
            <a:pPr>
              <a:spcBef>
                <a:spcPct val="20000"/>
              </a:spcBef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写操作</a:t>
            </a:r>
            <a:endParaRPr kumimoji="1" lang="zh-CN" altLang="en-US" sz="200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3076997" y="1844824"/>
            <a:ext cx="2514600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贯穿读出式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旁路读出式</a:t>
            </a:r>
          </a:p>
        </p:txBody>
      </p:sp>
      <p:sp>
        <p:nvSpPr>
          <p:cNvPr id="78854" name="Text Box 6"/>
          <p:cNvSpPr txBox="1">
            <a:spLocks noChangeArrowheads="1"/>
          </p:cNvSpPr>
          <p:nvPr/>
        </p:nvSpPr>
        <p:spPr bwMode="auto">
          <a:xfrm>
            <a:off x="3078585" y="3506936"/>
            <a:ext cx="175260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写穿式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回写式</a:t>
            </a:r>
            <a:endParaRPr kumimoji="1" lang="zh-CN" altLang="en-US" sz="20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78855" name="AutoShape 7"/>
          <p:cNvSpPr>
            <a:spLocks/>
          </p:cNvSpPr>
          <p:nvPr/>
        </p:nvSpPr>
        <p:spPr bwMode="auto">
          <a:xfrm>
            <a:off x="2924597" y="2109936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6" name="AutoShape 8"/>
          <p:cNvSpPr>
            <a:spLocks/>
          </p:cNvSpPr>
          <p:nvPr/>
        </p:nvSpPr>
        <p:spPr bwMode="auto">
          <a:xfrm>
            <a:off x="2926185" y="3811736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8FF3949B-DFE4-41CE-B2E3-65DBE0DA798E}" type="slidenum">
              <a:rPr lang="zh-CN" altLang="en-US" smtClean="0"/>
              <a:pPr eaLnBrk="1" hangingPunct="1"/>
              <a:t>91</a:t>
            </a:fld>
            <a:endParaRPr lang="en-US" altLang="zh-CN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86321"/>
            <a:ext cx="7308850" cy="838423"/>
          </a:xfrm>
        </p:spPr>
        <p:txBody>
          <a:bodyPr/>
          <a:lstStyle/>
          <a:p>
            <a:pPr eaLnBrk="1" hangingPunct="1"/>
            <a:r>
              <a:rPr lang="zh-CN" altLang="zh-CN" dirty="0"/>
              <a:t>贯穿读出式</a:t>
            </a:r>
            <a:endParaRPr lang="zh-CN" altLang="en-US" dirty="0"/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1242392" y="4005064"/>
            <a:ext cx="1600200" cy="914400"/>
          </a:xfrm>
          <a:prstGeom prst="rect">
            <a:avLst/>
          </a:prstGeom>
          <a:solidFill>
            <a:schemeClr val="accent5">
              <a:lumMod val="1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4" name="Rectangle 6"/>
          <p:cNvSpPr>
            <a:spLocks noChangeArrowheads="1"/>
          </p:cNvSpPr>
          <p:nvPr/>
        </p:nvSpPr>
        <p:spPr bwMode="auto">
          <a:xfrm>
            <a:off x="3756992" y="4005064"/>
            <a:ext cx="1600200" cy="914400"/>
          </a:xfrm>
          <a:prstGeom prst="rect">
            <a:avLst/>
          </a:prstGeom>
          <a:solidFill>
            <a:schemeClr val="accent5">
              <a:lumMod val="1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5" name="Rectangle 7"/>
          <p:cNvSpPr>
            <a:spLocks noChangeArrowheads="1"/>
          </p:cNvSpPr>
          <p:nvPr/>
        </p:nvSpPr>
        <p:spPr bwMode="auto">
          <a:xfrm>
            <a:off x="6500192" y="4005064"/>
            <a:ext cx="1600200" cy="914400"/>
          </a:xfrm>
          <a:prstGeom prst="rect">
            <a:avLst/>
          </a:prstGeom>
          <a:solidFill>
            <a:schemeClr val="accent5">
              <a:lumMod val="1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36" name="Text Box 8"/>
          <p:cNvSpPr txBox="1">
            <a:spLocks noChangeArrowheads="1"/>
          </p:cNvSpPr>
          <p:nvPr/>
        </p:nvSpPr>
        <p:spPr bwMode="auto">
          <a:xfrm>
            <a:off x="1529607" y="4216079"/>
            <a:ext cx="106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CPU</a:t>
            </a:r>
            <a:endParaRPr kumimoji="1" lang="en-US" altLang="zh-CN" sz="2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3737" name="Text Box 9"/>
          <p:cNvSpPr txBox="1">
            <a:spLocks noChangeArrowheads="1"/>
          </p:cNvSpPr>
          <p:nvPr/>
        </p:nvSpPr>
        <p:spPr bwMode="auto">
          <a:xfrm>
            <a:off x="3985592" y="4233664"/>
            <a:ext cx="1219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Cache</a:t>
            </a:r>
            <a:endParaRPr kumimoji="1" lang="en-US" altLang="zh-CN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73738" name="Text Box 10"/>
          <p:cNvSpPr txBox="1">
            <a:spLocks noChangeArrowheads="1"/>
          </p:cNvSpPr>
          <p:nvPr/>
        </p:nvSpPr>
        <p:spPr bwMode="auto">
          <a:xfrm>
            <a:off x="6804992" y="4233664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主存</a:t>
            </a:r>
            <a:endParaRPr kumimoji="1"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3740" name="AutoShape 12"/>
          <p:cNvSpPr>
            <a:spLocks noChangeArrowheads="1"/>
          </p:cNvSpPr>
          <p:nvPr/>
        </p:nvSpPr>
        <p:spPr bwMode="auto">
          <a:xfrm>
            <a:off x="5357192" y="4309864"/>
            <a:ext cx="1143000" cy="304800"/>
          </a:xfrm>
          <a:prstGeom prst="leftArrow">
            <a:avLst>
              <a:gd name="adj1" fmla="val 50000"/>
              <a:gd name="adj2" fmla="val 93750"/>
            </a:avLst>
          </a:prstGeom>
          <a:solidFill>
            <a:srgbClr val="FF0000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41" name="AutoShape 13"/>
          <p:cNvSpPr>
            <a:spLocks noChangeArrowheads="1"/>
          </p:cNvSpPr>
          <p:nvPr/>
        </p:nvSpPr>
        <p:spPr bwMode="auto">
          <a:xfrm>
            <a:off x="2842592" y="4309864"/>
            <a:ext cx="914400" cy="304800"/>
          </a:xfrm>
          <a:prstGeom prst="leftArrow">
            <a:avLst>
              <a:gd name="adj1" fmla="val 50000"/>
              <a:gd name="adj2" fmla="val 75000"/>
            </a:avLst>
          </a:prstGeom>
          <a:solidFill>
            <a:srgbClr val="FF0000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3742" name="Text Box 14"/>
          <p:cNvSpPr txBox="1">
            <a:spLocks noChangeArrowheads="1"/>
          </p:cNvSpPr>
          <p:nvPr/>
        </p:nvSpPr>
        <p:spPr bwMode="auto">
          <a:xfrm>
            <a:off x="687387" y="1556792"/>
            <a:ext cx="7989069" cy="195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marL="358775" indent="-358775"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tabLst>
                <a:tab pos="358775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8775" algn="l"/>
              </a:tabLs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just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SzPct val="60000"/>
              <a:buFont typeface="Wingdings" pitchFamily="2" charset="2"/>
              <a:buChar char="n"/>
            </a:pPr>
            <a:r>
              <a:rPr kumimoji="1" lang="en-GB" altLang="zh-CN" sz="2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CPU</a:t>
            </a:r>
            <a:r>
              <a:rPr kumimoji="1" lang="en-GB" altLang="en-US" sz="2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对主存的所有数据请求都首先送到</a:t>
            </a:r>
            <a:r>
              <a:rPr kumimoji="1" lang="en-GB" altLang="zh-CN" sz="2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Cache</a:t>
            </a:r>
            <a:r>
              <a:rPr kumimoji="1" lang="zh-CN" alt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，</a:t>
            </a:r>
            <a:r>
              <a:rPr kumimoji="1" lang="zh-CN" altLang="zh-CN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在</a:t>
            </a:r>
            <a:r>
              <a:rPr kumimoji="1" lang="en-GB" altLang="zh-CN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Cache</a:t>
            </a:r>
            <a:r>
              <a:rPr kumimoji="1" lang="zh-CN" altLang="en-GB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中查找。</a:t>
            </a:r>
          </a:p>
          <a:p>
            <a:pPr algn="just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SzPct val="60000"/>
              <a:buFont typeface="Wingdings" pitchFamily="2" charset="2"/>
              <a:buChar char="n"/>
            </a:pPr>
            <a:r>
              <a:rPr kumimoji="1" lang="en-GB" altLang="zh-CN" sz="2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若</a:t>
            </a:r>
            <a:r>
              <a:rPr kumimoji="1" lang="en-GB" altLang="en-US" sz="2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命中，将数据送出；如果不命中，则将数据请求传给主存</a:t>
            </a:r>
            <a:r>
              <a:rPr kumimoji="1" lang="en-GB" altLang="zh-CN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。</a:t>
            </a:r>
            <a:endParaRPr kumimoji="1" lang="zh-CN" altLang="en-US" sz="2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itchFamily="2" charset="-122"/>
              <a:ea typeface="华文中宋" pitchFamily="2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10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1000"/>
                                        <p:tgtEl>
                                          <p:spTgt spid="7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7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37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37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 animBg="1"/>
      <p:bldP spid="73734" grpId="0" animBg="1"/>
      <p:bldP spid="73735" grpId="0" animBg="1"/>
      <p:bldP spid="73736" grpId="0"/>
      <p:bldP spid="73737" grpId="0"/>
      <p:bldP spid="73738" grpId="0"/>
      <p:bldP spid="73740" grpId="0" animBg="1"/>
      <p:bldP spid="73741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66C0C91C-B42A-4F5C-9064-B2964D524586}" type="slidenum">
              <a:rPr lang="zh-CN" altLang="en-US" smtClean="0"/>
              <a:pPr eaLnBrk="1" hangingPunct="1"/>
              <a:t>92</a:t>
            </a:fld>
            <a:endParaRPr lang="en-US" altLang="zh-CN"/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60648"/>
            <a:ext cx="7308850" cy="910431"/>
          </a:xfrm>
        </p:spPr>
        <p:txBody>
          <a:bodyPr/>
          <a:lstStyle/>
          <a:p>
            <a:pPr eaLnBrk="1" hangingPunct="1"/>
            <a:r>
              <a:rPr lang="zh-CN" altLang="en-US"/>
              <a:t>旁路读出式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84784"/>
            <a:ext cx="8278813" cy="23622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GB" altLang="zh-CN" sz="2400" dirty="0">
                <a:latin typeface="Times New Roman" pitchFamily="18" charset="0"/>
              </a:rPr>
              <a:t>CPU</a:t>
            </a:r>
            <a:r>
              <a:rPr lang="zh-CN" altLang="en-GB" sz="2400" dirty="0">
                <a:latin typeface="Times New Roman" pitchFamily="18" charset="0"/>
              </a:rPr>
              <a:t>向</a:t>
            </a:r>
            <a:r>
              <a:rPr lang="en-GB" altLang="zh-CN" sz="2400" dirty="0" err="1">
                <a:latin typeface="Times New Roman" pitchFamily="18" charset="0"/>
              </a:rPr>
              <a:t>Cache</a:t>
            </a:r>
            <a:r>
              <a:rPr lang="en-GB" altLang="en-US" sz="2400" dirty="0" err="1">
                <a:latin typeface="Times New Roman" pitchFamily="18" charset="0"/>
              </a:rPr>
              <a:t>和主存同时发出</a:t>
            </a:r>
            <a:r>
              <a:rPr lang="zh-CN" altLang="zh-CN" sz="2400" dirty="0">
                <a:latin typeface="Times New Roman" pitchFamily="18" charset="0"/>
              </a:rPr>
              <a:t>数据</a:t>
            </a:r>
            <a:r>
              <a:rPr lang="zh-CN" altLang="en-GB" sz="2400" dirty="0">
                <a:latin typeface="Times New Roman" pitchFamily="18" charset="0"/>
              </a:rPr>
              <a:t>请求。</a:t>
            </a: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GB" altLang="en-US" sz="2400" dirty="0" err="1">
                <a:latin typeface="Times New Roman" pitchFamily="18" charset="0"/>
              </a:rPr>
              <a:t>命中，则</a:t>
            </a:r>
            <a:r>
              <a:rPr lang="en-GB" altLang="zh-CN" sz="2400" dirty="0" err="1">
                <a:latin typeface="Times New Roman" pitchFamily="18" charset="0"/>
              </a:rPr>
              <a:t>Cache</a:t>
            </a:r>
            <a:r>
              <a:rPr lang="en-GB" altLang="en-US" sz="2400" dirty="0" err="1">
                <a:latin typeface="Times New Roman" pitchFamily="18" charset="0"/>
              </a:rPr>
              <a:t>将数据回送给</a:t>
            </a:r>
            <a:r>
              <a:rPr lang="en-GB" altLang="zh-CN" sz="2400" dirty="0" err="1">
                <a:latin typeface="Times New Roman" pitchFamily="18" charset="0"/>
              </a:rPr>
              <a:t>CPU</a:t>
            </a:r>
            <a:r>
              <a:rPr lang="en-GB" altLang="zh-CN" sz="2400" dirty="0">
                <a:latin typeface="Times New Roman" pitchFamily="18" charset="0"/>
              </a:rPr>
              <a:t>，</a:t>
            </a:r>
            <a:r>
              <a:rPr lang="zh-CN" altLang="en-GB" sz="2400" dirty="0">
                <a:latin typeface="Times New Roman" pitchFamily="18" charset="0"/>
              </a:rPr>
              <a:t>并同时中断</a:t>
            </a:r>
            <a:r>
              <a:rPr lang="en-GB" altLang="zh-CN" sz="2400" dirty="0" err="1">
                <a:latin typeface="Times New Roman" pitchFamily="18" charset="0"/>
              </a:rPr>
              <a:t>CPU</a:t>
            </a:r>
            <a:r>
              <a:rPr lang="en-GB" altLang="en-US" sz="2400" dirty="0" err="1">
                <a:latin typeface="Times New Roman" pitchFamily="18" charset="0"/>
              </a:rPr>
              <a:t>对主</a:t>
            </a:r>
            <a:r>
              <a:rPr lang="en-GB" altLang="zh-CN" sz="2400" dirty="0">
                <a:latin typeface="Times New Roman" pitchFamily="18" charset="0"/>
              </a:rPr>
              <a:t>    </a:t>
            </a:r>
            <a:r>
              <a:rPr lang="en-GB" altLang="en-US" sz="2400" dirty="0" err="1">
                <a:latin typeface="Times New Roman" pitchFamily="18" charset="0"/>
              </a:rPr>
              <a:t>存的请求</a:t>
            </a:r>
            <a:r>
              <a:rPr lang="en-GB" altLang="en-US" sz="2400" dirty="0">
                <a:latin typeface="Times New Roman" pitchFamily="18" charset="0"/>
              </a:rPr>
              <a:t>；</a:t>
            </a:r>
            <a:endParaRPr lang="en-GB" altLang="zh-CN" sz="2400" dirty="0">
              <a:latin typeface="Times New Roman" pitchFamily="18" charset="0"/>
            </a:endParaRPr>
          </a:p>
          <a:p>
            <a:pPr eaLnBrk="1" hangingPunct="1">
              <a:lnSpc>
                <a:spcPct val="115000"/>
              </a:lnSpc>
              <a:spcBef>
                <a:spcPct val="15000"/>
              </a:spcBef>
            </a:pPr>
            <a:r>
              <a:rPr lang="en-GB" altLang="en-US" sz="2400" dirty="0" err="1">
                <a:latin typeface="Times New Roman" pitchFamily="18" charset="0"/>
              </a:rPr>
              <a:t>若不命中，则</a:t>
            </a:r>
            <a:r>
              <a:rPr lang="en-GB" altLang="zh-CN" sz="2400" dirty="0" err="1">
                <a:latin typeface="Times New Roman" pitchFamily="18" charset="0"/>
              </a:rPr>
              <a:t>Cache</a:t>
            </a:r>
            <a:r>
              <a:rPr lang="en-GB" altLang="en-US" sz="2400" dirty="0" err="1">
                <a:latin typeface="Times New Roman" pitchFamily="18" charset="0"/>
              </a:rPr>
              <a:t>不做任何动作，由</a:t>
            </a:r>
            <a:r>
              <a:rPr lang="en-GB" altLang="zh-CN" sz="2400" dirty="0" err="1">
                <a:latin typeface="Times New Roman" pitchFamily="18" charset="0"/>
              </a:rPr>
              <a:t>CPU</a:t>
            </a:r>
            <a:r>
              <a:rPr lang="en-GB" altLang="en-US" sz="2400" dirty="0" err="1">
                <a:latin typeface="Times New Roman" pitchFamily="18" charset="0"/>
              </a:rPr>
              <a:t>直接访问主存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2339752" y="4386064"/>
            <a:ext cx="1371600" cy="914400"/>
          </a:xfrm>
          <a:prstGeom prst="rect">
            <a:avLst/>
          </a:prstGeom>
          <a:solidFill>
            <a:schemeClr val="accent5">
              <a:lumMod val="1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4854352" y="4005064"/>
            <a:ext cx="1371600" cy="762000"/>
          </a:xfrm>
          <a:prstGeom prst="rect">
            <a:avLst/>
          </a:prstGeom>
          <a:solidFill>
            <a:schemeClr val="accent5">
              <a:lumMod val="1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4854352" y="5224264"/>
            <a:ext cx="1371600" cy="762000"/>
          </a:xfrm>
          <a:prstGeom prst="rect">
            <a:avLst/>
          </a:prstGeom>
          <a:solidFill>
            <a:schemeClr val="accent5">
              <a:lumMod val="1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2524944" y="4614664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CPU</a:t>
            </a:r>
            <a:endParaRPr kumimoji="1" lang="en-US" altLang="zh-CN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4760" name="Text Box 8"/>
          <p:cNvSpPr txBox="1">
            <a:spLocks noChangeArrowheads="1"/>
          </p:cNvSpPr>
          <p:nvPr/>
        </p:nvSpPr>
        <p:spPr bwMode="auto">
          <a:xfrm>
            <a:off x="4930552" y="4155727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800" b="1" dirty="0">
                <a:solidFill>
                  <a:schemeClr val="bg1"/>
                </a:solidFill>
                <a:latin typeface="Times New Roman" pitchFamily="18" charset="0"/>
              </a:rPr>
              <a:t>Cache</a:t>
            </a:r>
            <a:endParaRPr kumimoji="1" lang="en-US" altLang="zh-CN" sz="28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5082952" y="5376664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主存</a:t>
            </a:r>
            <a:endParaRPr kumimoji="1" lang="zh-CN" alt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4767" name="Line 15"/>
          <p:cNvSpPr>
            <a:spLocks noChangeShapeType="1"/>
          </p:cNvSpPr>
          <p:nvPr/>
        </p:nvSpPr>
        <p:spPr bwMode="auto">
          <a:xfrm flipH="1">
            <a:off x="3711352" y="4309864"/>
            <a:ext cx="1143000" cy="457200"/>
          </a:xfrm>
          <a:prstGeom prst="line">
            <a:avLst/>
          </a:prstGeom>
          <a:noFill/>
          <a:ln w="3175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4768" name="Line 16"/>
          <p:cNvSpPr>
            <a:spLocks noChangeShapeType="1"/>
          </p:cNvSpPr>
          <p:nvPr/>
        </p:nvSpPr>
        <p:spPr bwMode="auto">
          <a:xfrm flipH="1" flipV="1">
            <a:off x="3711352" y="4995664"/>
            <a:ext cx="1143000" cy="685800"/>
          </a:xfrm>
          <a:prstGeom prst="line">
            <a:avLst/>
          </a:prstGeom>
          <a:noFill/>
          <a:ln w="3175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4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7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4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1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4" dur="500"/>
                                        <p:tgtEl>
                                          <p:spTgt spid="74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76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  <p:bldP spid="74757" grpId="0" animBg="1"/>
      <p:bldP spid="74758" grpId="0" animBg="1"/>
      <p:bldP spid="74759" grpId="0"/>
      <p:bldP spid="74760" grpId="0"/>
      <p:bldP spid="74761" grpId="0"/>
      <p:bldP spid="74767" grpId="0" animBg="1"/>
      <p:bldP spid="74768" grpId="0" animBg="1"/>
      <p:bldP spid="74768" grpId="1" animBg="1"/>
      <p:bldP spid="74768" grpId="2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2697C37C-62DF-469B-9ECA-94FF2CEE301B}" type="slidenum">
              <a:rPr lang="zh-CN" altLang="en-US" smtClean="0"/>
              <a:pPr eaLnBrk="1" hangingPunct="1"/>
              <a:t>93</a:t>
            </a:fld>
            <a:endParaRPr lang="en-US" altLang="zh-CN"/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214313"/>
            <a:ext cx="7308850" cy="910431"/>
          </a:xfrm>
        </p:spPr>
        <p:txBody>
          <a:bodyPr/>
          <a:lstStyle/>
          <a:p>
            <a:pPr eaLnBrk="1" hangingPunct="1"/>
            <a:r>
              <a:rPr lang="zh-CN" altLang="en-US"/>
              <a:t>写穿式</a:t>
            </a:r>
          </a:p>
        </p:txBody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00808"/>
            <a:ext cx="7776864" cy="792088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从</a:t>
            </a:r>
            <a:r>
              <a:rPr lang="en-US" altLang="zh-CN" dirty="0"/>
              <a:t>CPU</a:t>
            </a:r>
            <a:r>
              <a:rPr lang="zh-CN" altLang="en-US" dirty="0"/>
              <a:t>发出的写信号送</a:t>
            </a:r>
            <a:r>
              <a:rPr lang="en-US" altLang="en-US" dirty="0"/>
              <a:t>Cache</a:t>
            </a:r>
            <a:r>
              <a:rPr lang="zh-CN" altLang="en-US" dirty="0"/>
              <a:t>的同时也写入主存。</a:t>
            </a:r>
            <a:endParaRPr lang="en-US" altLang="zh-CN" dirty="0"/>
          </a:p>
        </p:txBody>
      </p:sp>
      <p:sp>
        <p:nvSpPr>
          <p:cNvPr id="81925" name="Rectangle 4"/>
          <p:cNvSpPr>
            <a:spLocks noChangeArrowheads="1"/>
          </p:cNvSpPr>
          <p:nvPr/>
        </p:nvSpPr>
        <p:spPr bwMode="auto">
          <a:xfrm>
            <a:off x="2339752" y="3665984"/>
            <a:ext cx="13716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26" name="Rectangle 5"/>
          <p:cNvSpPr>
            <a:spLocks noChangeArrowheads="1"/>
          </p:cNvSpPr>
          <p:nvPr/>
        </p:nvSpPr>
        <p:spPr bwMode="auto">
          <a:xfrm>
            <a:off x="4854352" y="3284984"/>
            <a:ext cx="1371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27" name="Rectangle 6"/>
          <p:cNvSpPr>
            <a:spLocks noChangeArrowheads="1"/>
          </p:cNvSpPr>
          <p:nvPr/>
        </p:nvSpPr>
        <p:spPr bwMode="auto">
          <a:xfrm>
            <a:off x="4854352" y="4504184"/>
            <a:ext cx="13716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28" name="Text Box 7"/>
          <p:cNvSpPr txBox="1">
            <a:spLocks noChangeArrowheads="1"/>
          </p:cNvSpPr>
          <p:nvPr/>
        </p:nvSpPr>
        <p:spPr bwMode="auto">
          <a:xfrm>
            <a:off x="2488106" y="3859414"/>
            <a:ext cx="106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CPU</a:t>
            </a:r>
            <a:endParaRPr kumimoji="1" lang="en-US" altLang="zh-CN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1929" name="Text Box 8"/>
          <p:cNvSpPr txBox="1">
            <a:spLocks noChangeArrowheads="1"/>
          </p:cNvSpPr>
          <p:nvPr/>
        </p:nvSpPr>
        <p:spPr bwMode="auto">
          <a:xfrm>
            <a:off x="4985970" y="3453908"/>
            <a:ext cx="110836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Cache</a:t>
            </a:r>
            <a:endParaRPr kumimoji="1"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1930" name="Text Box 9"/>
          <p:cNvSpPr txBox="1">
            <a:spLocks noChangeArrowheads="1"/>
          </p:cNvSpPr>
          <p:nvPr/>
        </p:nvSpPr>
        <p:spPr bwMode="auto">
          <a:xfrm>
            <a:off x="5082952" y="4656584"/>
            <a:ext cx="99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主存</a:t>
            </a:r>
            <a:endParaRPr kumimoji="1"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1931" name="Line 10"/>
          <p:cNvSpPr>
            <a:spLocks noChangeShapeType="1"/>
          </p:cNvSpPr>
          <p:nvPr/>
        </p:nvSpPr>
        <p:spPr bwMode="auto">
          <a:xfrm flipV="1">
            <a:off x="3711352" y="3665984"/>
            <a:ext cx="1143000" cy="3048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32" name="Line 11"/>
          <p:cNvSpPr>
            <a:spLocks noChangeShapeType="1"/>
          </p:cNvSpPr>
          <p:nvPr/>
        </p:nvSpPr>
        <p:spPr bwMode="auto">
          <a:xfrm>
            <a:off x="3711352" y="4275584"/>
            <a:ext cx="1143000" cy="609600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3662D81-8B21-458D-A48D-76D7F595969F}" type="slidenum">
              <a:rPr lang="zh-CN" altLang="en-US" smtClean="0"/>
              <a:pPr eaLnBrk="1" hangingPunct="1"/>
              <a:t>94</a:t>
            </a:fld>
            <a:endParaRPr lang="en-US" altLang="zh-CN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14313"/>
            <a:ext cx="7308850" cy="910431"/>
          </a:xfrm>
        </p:spPr>
        <p:txBody>
          <a:bodyPr/>
          <a:lstStyle/>
          <a:p>
            <a:pPr eaLnBrk="1" hangingPunct="1"/>
            <a:r>
              <a:rPr lang="zh-CN" altLang="en-US"/>
              <a:t>回写式</a:t>
            </a:r>
            <a:r>
              <a:rPr lang="zh-CN" altLang="en-US" sz="3600"/>
              <a:t>（</a:t>
            </a:r>
            <a:r>
              <a:rPr lang="zh-CN" altLang="en-US"/>
              <a:t>写更新</a:t>
            </a:r>
            <a:r>
              <a:rPr lang="zh-CN" altLang="en-US" sz="3600"/>
              <a:t>）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56792"/>
            <a:ext cx="8064896" cy="1800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      数据一般只写到</a:t>
            </a:r>
            <a:r>
              <a:rPr lang="en-US" altLang="en-US" dirty="0"/>
              <a:t>Cache</a:t>
            </a:r>
            <a:r>
              <a:rPr lang="en-US" altLang="zh-CN" dirty="0"/>
              <a:t>，</a:t>
            </a:r>
            <a:r>
              <a:rPr lang="zh-CN" altLang="en-US" dirty="0"/>
              <a:t>当</a:t>
            </a:r>
            <a:r>
              <a:rPr lang="en-US" altLang="en-US" dirty="0"/>
              <a:t>Cache</a:t>
            </a:r>
            <a:r>
              <a:rPr lang="zh-CN" altLang="en-US" dirty="0"/>
              <a:t>中的数据被再次更新时，将原更新的数据写入主存相应单元，并接受新的数据。</a:t>
            </a:r>
          </a:p>
        </p:txBody>
      </p:sp>
      <p:sp>
        <p:nvSpPr>
          <p:cNvPr id="82949" name="Rectangle 4"/>
          <p:cNvSpPr>
            <a:spLocks noChangeArrowheads="1"/>
          </p:cNvSpPr>
          <p:nvPr/>
        </p:nvSpPr>
        <p:spPr bwMode="auto">
          <a:xfrm>
            <a:off x="1115616" y="4085456"/>
            <a:ext cx="1600200" cy="914400"/>
          </a:xfrm>
          <a:prstGeom prst="rect">
            <a:avLst/>
          </a:prstGeom>
          <a:solidFill>
            <a:schemeClr val="accent5">
              <a:lumMod val="1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950" name="Rectangle 5"/>
          <p:cNvSpPr>
            <a:spLocks noChangeArrowheads="1"/>
          </p:cNvSpPr>
          <p:nvPr/>
        </p:nvSpPr>
        <p:spPr bwMode="auto">
          <a:xfrm>
            <a:off x="3858816" y="4085456"/>
            <a:ext cx="1600200" cy="914400"/>
          </a:xfrm>
          <a:prstGeom prst="rect">
            <a:avLst/>
          </a:prstGeom>
          <a:solidFill>
            <a:schemeClr val="accent5">
              <a:lumMod val="1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951" name="Rectangle 6"/>
          <p:cNvSpPr>
            <a:spLocks noChangeArrowheads="1"/>
          </p:cNvSpPr>
          <p:nvPr/>
        </p:nvSpPr>
        <p:spPr bwMode="auto">
          <a:xfrm>
            <a:off x="6602016" y="4085456"/>
            <a:ext cx="1600200" cy="914400"/>
          </a:xfrm>
          <a:prstGeom prst="rect">
            <a:avLst/>
          </a:prstGeom>
          <a:solidFill>
            <a:schemeClr val="accent5">
              <a:lumMod val="1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952" name="Text Box 7"/>
          <p:cNvSpPr txBox="1">
            <a:spLocks noChangeArrowheads="1"/>
          </p:cNvSpPr>
          <p:nvPr/>
        </p:nvSpPr>
        <p:spPr bwMode="auto">
          <a:xfrm>
            <a:off x="1420416" y="4314056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CPU</a:t>
            </a:r>
            <a:endParaRPr kumimoji="1" lang="en-US" altLang="zh-CN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2953" name="Text Box 8"/>
          <p:cNvSpPr txBox="1">
            <a:spLocks noChangeArrowheads="1"/>
          </p:cNvSpPr>
          <p:nvPr/>
        </p:nvSpPr>
        <p:spPr bwMode="auto">
          <a:xfrm>
            <a:off x="4087416" y="431405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Cache</a:t>
            </a:r>
            <a:endParaRPr kumimoji="1"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2954" name="Text Box 9"/>
          <p:cNvSpPr txBox="1">
            <a:spLocks noChangeArrowheads="1"/>
          </p:cNvSpPr>
          <p:nvPr/>
        </p:nvSpPr>
        <p:spPr bwMode="auto">
          <a:xfrm>
            <a:off x="6781056" y="4314056"/>
            <a:ext cx="1295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主存</a:t>
            </a:r>
            <a:endParaRPr kumimoji="1" lang="zh-CN" altLang="en-US" sz="2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2955" name="AutoShape 12"/>
          <p:cNvSpPr>
            <a:spLocks noChangeArrowheads="1"/>
          </p:cNvSpPr>
          <p:nvPr/>
        </p:nvSpPr>
        <p:spPr bwMode="auto">
          <a:xfrm>
            <a:off x="2715816" y="4390256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rgbClr val="FF0000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956" name="AutoShape 13"/>
          <p:cNvSpPr>
            <a:spLocks noChangeArrowheads="1"/>
          </p:cNvSpPr>
          <p:nvPr/>
        </p:nvSpPr>
        <p:spPr bwMode="auto">
          <a:xfrm>
            <a:off x="5459016" y="4390256"/>
            <a:ext cx="1143000" cy="304800"/>
          </a:xfrm>
          <a:prstGeom prst="rightArrow">
            <a:avLst>
              <a:gd name="adj1" fmla="val 50000"/>
              <a:gd name="adj2" fmla="val 93750"/>
            </a:avLst>
          </a:prstGeom>
          <a:solidFill>
            <a:srgbClr val="FF0000"/>
          </a:solidFill>
          <a:ln w="12700" cap="sq">
            <a:solidFill>
              <a:srgbClr val="FF99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957" name="Text Box 14"/>
          <p:cNvSpPr txBox="1">
            <a:spLocks noChangeArrowheads="1"/>
          </p:cNvSpPr>
          <p:nvPr/>
        </p:nvSpPr>
        <p:spPr bwMode="auto">
          <a:xfrm>
            <a:off x="5611416" y="3933056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更新</a:t>
            </a:r>
          </a:p>
        </p:txBody>
      </p:sp>
      <p:sp>
        <p:nvSpPr>
          <p:cNvPr id="82958" name="Text Box 15"/>
          <p:cNvSpPr txBox="1">
            <a:spLocks noChangeArrowheads="1"/>
          </p:cNvSpPr>
          <p:nvPr/>
        </p:nvSpPr>
        <p:spPr bwMode="auto">
          <a:xfrm>
            <a:off x="2820591" y="3950519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写入</a:t>
            </a:r>
          </a:p>
        </p:txBody>
      </p:sp>
    </p:spTree>
  </p:cSld>
  <p:clrMapOvr>
    <a:masterClrMapping/>
  </p:clrMapOvr>
  <p:transition spd="slow">
    <p:wipe dir="r"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E838E42B-94A5-4AB5-B0B6-A844B8DCBD31}" type="slidenum">
              <a:rPr lang="zh-CN" altLang="en-US" smtClean="0"/>
              <a:pPr eaLnBrk="1" hangingPunct="1"/>
              <a:t>95</a:t>
            </a:fld>
            <a:endParaRPr lang="en-US" altLang="zh-CN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214313"/>
            <a:ext cx="7308850" cy="910431"/>
          </a:xfrm>
        </p:spPr>
        <p:txBody>
          <a:bodyPr/>
          <a:lstStyle/>
          <a:p>
            <a:pPr eaLnBrk="1" hangingPunct="1"/>
            <a:r>
              <a:rPr lang="en-US" altLang="en-US" dirty="0"/>
              <a:t>Cache</a:t>
            </a:r>
            <a:r>
              <a:rPr lang="zh-CN" altLang="en-US" dirty="0"/>
              <a:t>的分级体系结构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47" y="1484784"/>
            <a:ext cx="5305021" cy="76358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GB" dirty="0"/>
              <a:t>系统中的二级</a:t>
            </a:r>
            <a:r>
              <a:rPr lang="en-GB" altLang="zh-CN" dirty="0"/>
              <a:t>Cache </a:t>
            </a:r>
            <a:endParaRPr lang="zh-CN" altLang="en-US" dirty="0"/>
          </a:p>
        </p:txBody>
      </p:sp>
      <p:sp>
        <p:nvSpPr>
          <p:cNvPr id="90117" name="Rectangle 4"/>
          <p:cNvSpPr>
            <a:spLocks noChangeArrowheads="1"/>
          </p:cNvSpPr>
          <p:nvPr/>
        </p:nvSpPr>
        <p:spPr bwMode="auto">
          <a:xfrm>
            <a:off x="268288" y="3044205"/>
            <a:ext cx="1447800" cy="160972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0118" name="Rectangle 5"/>
          <p:cNvSpPr>
            <a:spLocks noChangeArrowheads="1"/>
          </p:cNvSpPr>
          <p:nvPr/>
        </p:nvSpPr>
        <p:spPr bwMode="auto">
          <a:xfrm>
            <a:off x="5160963" y="2996580"/>
            <a:ext cx="1371600" cy="157797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90119" name="Rectangle 6"/>
          <p:cNvSpPr>
            <a:spLocks noChangeArrowheads="1"/>
          </p:cNvSpPr>
          <p:nvPr/>
        </p:nvSpPr>
        <p:spPr bwMode="auto">
          <a:xfrm>
            <a:off x="2782888" y="3285505"/>
            <a:ext cx="1371600" cy="1223963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83976" name="Text Box 7"/>
          <p:cNvSpPr txBox="1">
            <a:spLocks noChangeArrowheads="1"/>
          </p:cNvSpPr>
          <p:nvPr/>
        </p:nvSpPr>
        <p:spPr bwMode="auto">
          <a:xfrm>
            <a:off x="496888" y="3573016"/>
            <a:ext cx="995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CPU</a:t>
            </a:r>
          </a:p>
        </p:txBody>
      </p:sp>
      <p:sp>
        <p:nvSpPr>
          <p:cNvPr id="83977" name="Text Box 8"/>
          <p:cNvSpPr txBox="1">
            <a:spLocks noChangeArrowheads="1"/>
          </p:cNvSpPr>
          <p:nvPr/>
        </p:nvSpPr>
        <p:spPr bwMode="auto">
          <a:xfrm>
            <a:off x="2733042" y="3645024"/>
            <a:ext cx="14938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 L1 Cache</a:t>
            </a:r>
          </a:p>
        </p:txBody>
      </p:sp>
      <p:sp>
        <p:nvSpPr>
          <p:cNvPr id="83978" name="Text Box 9"/>
          <p:cNvSpPr txBox="1">
            <a:spLocks noChangeArrowheads="1"/>
          </p:cNvSpPr>
          <p:nvPr/>
        </p:nvSpPr>
        <p:spPr bwMode="auto">
          <a:xfrm>
            <a:off x="5148064" y="3676962"/>
            <a:ext cx="13950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 eaLnBrk="1" hangingPunct="1"/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L2 Cache</a:t>
            </a:r>
            <a:endParaRPr kumimoji="1"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3979" name="AutoShape 11"/>
          <p:cNvSpPr>
            <a:spLocks noChangeArrowheads="1"/>
          </p:cNvSpPr>
          <p:nvPr/>
        </p:nvSpPr>
        <p:spPr bwMode="auto">
          <a:xfrm>
            <a:off x="4154488" y="3699843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FF0000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980" name="AutoShape 13"/>
          <p:cNvSpPr>
            <a:spLocks noChangeArrowheads="1"/>
          </p:cNvSpPr>
          <p:nvPr/>
        </p:nvSpPr>
        <p:spPr bwMode="auto">
          <a:xfrm>
            <a:off x="1708150" y="3699843"/>
            <a:ext cx="1076325" cy="304800"/>
          </a:xfrm>
          <a:prstGeom prst="leftRightArrow">
            <a:avLst>
              <a:gd name="adj1" fmla="val 50000"/>
              <a:gd name="adj2" fmla="val 70625"/>
            </a:avLst>
          </a:prstGeom>
          <a:solidFill>
            <a:srgbClr val="FF0000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46" name="Text Box 14"/>
          <p:cNvSpPr txBox="1">
            <a:spLocks noChangeArrowheads="1"/>
          </p:cNvSpPr>
          <p:nvPr/>
        </p:nvSpPr>
        <p:spPr bwMode="auto">
          <a:xfrm>
            <a:off x="4211960" y="5405154"/>
            <a:ext cx="25860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速度和存储容量兼备</a:t>
            </a:r>
          </a:p>
        </p:txBody>
      </p:sp>
      <p:sp>
        <p:nvSpPr>
          <p:cNvPr id="146447" name="Text Box 15"/>
          <p:cNvSpPr txBox="1">
            <a:spLocks noChangeArrowheads="1"/>
          </p:cNvSpPr>
          <p:nvPr/>
        </p:nvSpPr>
        <p:spPr bwMode="auto">
          <a:xfrm>
            <a:off x="1547664" y="5301208"/>
            <a:ext cx="23034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提高存取速度</a:t>
            </a:r>
          </a:p>
        </p:txBody>
      </p:sp>
      <p:sp>
        <p:nvSpPr>
          <p:cNvPr id="90127" name="Rectangle 17"/>
          <p:cNvSpPr>
            <a:spLocks noChangeArrowheads="1"/>
          </p:cNvSpPr>
          <p:nvPr/>
        </p:nvSpPr>
        <p:spPr bwMode="auto">
          <a:xfrm>
            <a:off x="7521575" y="2780928"/>
            <a:ext cx="1371600" cy="1799977"/>
          </a:xfrm>
          <a:prstGeom prst="rect">
            <a:avLst/>
          </a:prstGeom>
          <a:solidFill>
            <a:schemeClr val="accent5">
              <a:lumMod val="9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</p:txBody>
      </p:sp>
      <p:sp>
        <p:nvSpPr>
          <p:cNvPr id="83984" name="Text Box 18"/>
          <p:cNvSpPr txBox="1">
            <a:spLocks noChangeArrowheads="1"/>
          </p:cNvSpPr>
          <p:nvPr/>
        </p:nvSpPr>
        <p:spPr bwMode="auto">
          <a:xfrm>
            <a:off x="7668344" y="3619872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主 存</a:t>
            </a:r>
          </a:p>
        </p:txBody>
      </p:sp>
      <p:sp>
        <p:nvSpPr>
          <p:cNvPr id="83985" name="AutoShape 19"/>
          <p:cNvSpPr>
            <a:spLocks noChangeArrowheads="1"/>
          </p:cNvSpPr>
          <p:nvPr/>
        </p:nvSpPr>
        <p:spPr bwMode="auto">
          <a:xfrm>
            <a:off x="6518275" y="3699843"/>
            <a:ext cx="990600" cy="304800"/>
          </a:xfrm>
          <a:prstGeom prst="leftRightArrow">
            <a:avLst>
              <a:gd name="adj1" fmla="val 50000"/>
              <a:gd name="adj2" fmla="val 65000"/>
            </a:avLst>
          </a:prstGeom>
          <a:solidFill>
            <a:srgbClr val="FF0000"/>
          </a:solidFill>
          <a:ln w="127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52" name="Line 20"/>
          <p:cNvSpPr>
            <a:spLocks noChangeShapeType="1"/>
          </p:cNvSpPr>
          <p:nvPr/>
        </p:nvSpPr>
        <p:spPr bwMode="auto">
          <a:xfrm flipH="1">
            <a:off x="2700338" y="4438030"/>
            <a:ext cx="358775" cy="8636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53" name="Line 21"/>
          <p:cNvSpPr>
            <a:spLocks noChangeShapeType="1"/>
          </p:cNvSpPr>
          <p:nvPr/>
        </p:nvSpPr>
        <p:spPr bwMode="auto">
          <a:xfrm flipH="1">
            <a:off x="5508625" y="4509468"/>
            <a:ext cx="358775" cy="8636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54" name="Line 22"/>
          <p:cNvSpPr>
            <a:spLocks noChangeShapeType="1"/>
          </p:cNvSpPr>
          <p:nvPr/>
        </p:nvSpPr>
        <p:spPr bwMode="auto">
          <a:xfrm flipH="1">
            <a:off x="7920038" y="4365005"/>
            <a:ext cx="250825" cy="1240204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55" name="Text Box 23"/>
          <p:cNvSpPr txBox="1">
            <a:spLocks noChangeArrowheads="1"/>
          </p:cNvSpPr>
          <p:nvPr/>
        </p:nvSpPr>
        <p:spPr bwMode="auto">
          <a:xfrm>
            <a:off x="6875463" y="5621178"/>
            <a:ext cx="20891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itchFamily="2" charset="-122"/>
                <a:ea typeface="华文中宋" pitchFamily="2" charset="-122"/>
              </a:rPr>
              <a:t>提供存储容量</a:t>
            </a: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6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6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6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6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6" grpId="0"/>
      <p:bldP spid="146447" grpId="0"/>
      <p:bldP spid="146452" grpId="0" animBg="1"/>
      <p:bldP spid="146453" grpId="0" animBg="1"/>
      <p:bldP spid="146454" grpId="0" animBg="1"/>
      <p:bldP spid="146455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6950075" cy="766415"/>
          </a:xfrm>
        </p:spPr>
        <p:txBody>
          <a:bodyPr/>
          <a:lstStyle/>
          <a:p>
            <a:pPr eaLnBrk="1" hangingPunct="1"/>
            <a:r>
              <a:rPr lang="zh-CN" altLang="en-US" dirty="0"/>
              <a:t>本章应会的：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124744"/>
            <a:ext cx="8223792" cy="4536504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charset="-122"/>
              </a:rPr>
              <a:t>基本概念：</a:t>
            </a:r>
          </a:p>
          <a:p>
            <a:pPr lvl="1" eaLnBrk="1" hangingPunct="1">
              <a:lnSpc>
                <a:spcPct val="115000"/>
              </a:lnSpc>
              <a:spcBef>
                <a:spcPts val="0"/>
              </a:spcBef>
            </a:pPr>
            <a:r>
              <a:rPr lang="zh-CN" altLang="en-US" dirty="0">
                <a:latin typeface="宋体" charset="-122"/>
              </a:rPr>
              <a:t>不同半导体存储器的特点及应用场合</a:t>
            </a:r>
          </a:p>
          <a:p>
            <a:pPr lvl="1" eaLnBrk="1" hangingPunct="1">
              <a:lnSpc>
                <a:spcPct val="115000"/>
              </a:lnSpc>
              <a:spcBef>
                <a:spcPts val="0"/>
              </a:spcBef>
            </a:pPr>
            <a:r>
              <a:rPr lang="en-US" altLang="zh-CN" dirty="0">
                <a:latin typeface="宋体" charset="-122"/>
              </a:rPr>
              <a:t>Cache</a:t>
            </a:r>
            <a:r>
              <a:rPr lang="zh-CN" altLang="en-US" dirty="0">
                <a:latin typeface="宋体" charset="-122"/>
              </a:rPr>
              <a:t>的基本概念</a:t>
            </a:r>
          </a:p>
          <a:p>
            <a:pPr eaLnBrk="1" hangingPunct="1"/>
            <a:r>
              <a:rPr lang="zh-CN" altLang="en-US" dirty="0">
                <a:latin typeface="宋体" charset="-122"/>
              </a:rPr>
              <a:t>系统设计：</a:t>
            </a:r>
          </a:p>
          <a:p>
            <a:pPr lvl="1" eaLnBrk="1" hangingPunct="1">
              <a:lnSpc>
                <a:spcPct val="115000"/>
              </a:lnSpc>
            </a:pPr>
            <a:r>
              <a:rPr lang="zh-CN" altLang="en-US" dirty="0"/>
              <a:t>译码电路设计</a:t>
            </a:r>
            <a:endParaRPr lang="en-US" altLang="zh-CN" dirty="0"/>
          </a:p>
          <a:p>
            <a:pPr lvl="2" eaLnBrk="1" hangingPunct="1">
              <a:lnSpc>
                <a:spcPct val="115000"/>
              </a:lnSpc>
            </a:pPr>
            <a:r>
              <a:rPr lang="zh-CN" altLang="en-US" dirty="0">
                <a:solidFill>
                  <a:srgbClr val="990033"/>
                </a:solidFill>
                <a:latin typeface="宋体" charset="-122"/>
              </a:rPr>
              <a:t>译码电路及其他控制信号</a:t>
            </a:r>
            <a:endParaRPr lang="zh-CN" altLang="en-US" dirty="0">
              <a:solidFill>
                <a:srgbClr val="990033"/>
              </a:solidFill>
            </a:endParaRPr>
          </a:p>
          <a:p>
            <a:pPr lvl="1" eaLnBrk="1" hangingPunct="1">
              <a:lnSpc>
                <a:spcPct val="115000"/>
              </a:lnSpc>
            </a:pPr>
            <a:r>
              <a:rPr lang="zh-CN" altLang="en-US" dirty="0"/>
              <a:t>半导体存储器系统设计（存储器扩展技术）</a:t>
            </a:r>
          </a:p>
          <a:p>
            <a:pPr lvl="2" eaLnBrk="1" hangingPunct="1">
              <a:lnSpc>
                <a:spcPct val="115000"/>
              </a:lnSpc>
            </a:pPr>
            <a:r>
              <a:rPr lang="en-US" altLang="zh-CN" dirty="0">
                <a:solidFill>
                  <a:srgbClr val="990033"/>
                </a:solidFill>
              </a:rPr>
              <a:t>SRAM</a:t>
            </a:r>
            <a:r>
              <a:rPr lang="zh-CN" altLang="en-US" dirty="0">
                <a:solidFill>
                  <a:srgbClr val="990033"/>
                </a:solidFill>
              </a:rPr>
              <a:t>存储器系统设计（软、硬件设计）</a:t>
            </a:r>
            <a:endParaRPr lang="en-US" altLang="zh-CN" dirty="0">
              <a:solidFill>
                <a:srgbClr val="990033"/>
              </a:solidFill>
            </a:endParaRPr>
          </a:p>
          <a:p>
            <a:pPr lvl="2" eaLnBrk="1" hangingPunct="1">
              <a:lnSpc>
                <a:spcPct val="115000"/>
              </a:lnSpc>
            </a:pPr>
            <a:r>
              <a:rPr lang="en-US" altLang="zh-CN" dirty="0">
                <a:solidFill>
                  <a:srgbClr val="990033"/>
                </a:solidFill>
              </a:rPr>
              <a:t>EPROM</a:t>
            </a:r>
            <a:r>
              <a:rPr lang="zh-CN" altLang="en-US" dirty="0">
                <a:solidFill>
                  <a:srgbClr val="990033"/>
                </a:solidFill>
              </a:rPr>
              <a:t>和</a:t>
            </a:r>
            <a:r>
              <a:rPr lang="en-US" altLang="zh-CN" dirty="0">
                <a:solidFill>
                  <a:srgbClr val="990033"/>
                </a:solidFill>
              </a:rPr>
              <a:t>EEPROM</a:t>
            </a:r>
            <a:r>
              <a:rPr lang="zh-CN" altLang="en-US" dirty="0">
                <a:solidFill>
                  <a:srgbClr val="990033"/>
                </a:solidFill>
              </a:rPr>
              <a:t>与系统的连接及其读操作或读、写操作</a:t>
            </a:r>
            <a:endParaRPr lang="en-US" altLang="zh-CN" dirty="0">
              <a:solidFill>
                <a:srgbClr val="990033"/>
              </a:solidFill>
            </a:endParaRP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6372200" y="2276872"/>
            <a:ext cx="2520280" cy="1178372"/>
          </a:xfrm>
          <a:prstGeom prst="rect">
            <a:avLst/>
          </a:prstGeom>
          <a:solidFill>
            <a:schemeClr val="bg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 tIns="108000" bIns="1080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能够设计出所需要的内存储器</a:t>
            </a:r>
          </a:p>
        </p:txBody>
      </p:sp>
      <p:sp>
        <p:nvSpPr>
          <p:cNvPr id="5" name="WordArt 6"/>
          <p:cNvSpPr>
            <a:spLocks noChangeArrowheads="1" noChangeShapeType="1" noTextEdit="1"/>
          </p:cNvSpPr>
          <p:nvPr/>
        </p:nvSpPr>
        <p:spPr bwMode="auto">
          <a:xfrm>
            <a:off x="8244408" y="6099696"/>
            <a:ext cx="720080" cy="71368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>
              <a:defRPr/>
            </a:pPr>
            <a:r>
              <a:rPr lang="zh-CN" altLang="en-US" sz="4000" kern="10" dirty="0">
                <a:ln w="9525" cap="sq">
                  <a:round/>
                  <a:headEnd type="none" w="sm" len="sm"/>
                  <a:tailEnd type="none" w="lg" len="lg"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谢谢</a:t>
            </a:r>
            <a:r>
              <a:rPr lang="en-US" altLang="zh-CN" sz="4000" kern="10" dirty="0">
                <a:ln w="9525" cap="sq">
                  <a:round/>
                  <a:headEnd type="none" w="sm" len="sm"/>
                  <a:tailEnd type="none" w="lg" len="lg"/>
                </a:ln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!</a:t>
            </a:r>
            <a:endParaRPr lang="zh-CN" altLang="en-US" sz="4000" kern="10" dirty="0">
              <a:ln w="9525" cap="sq">
                <a:round/>
                <a:headEnd type="none" w="sm" len="sm"/>
                <a:tailEnd type="none" w="lg" len="lg"/>
              </a:ln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81688089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57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22225" cap="sq" cmpd="sng" algn="ctr">
          <a:solidFill>
            <a:srgbClr val="FF6600"/>
          </a:solidFill>
          <a:prstDash val="solid"/>
          <a:round/>
          <a:headEnd type="none" w="sm" len="sm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9966"/>
        </a:solidFill>
        <a:ln w="22225" cap="sq" cmpd="sng" algn="ctr">
          <a:solidFill>
            <a:srgbClr val="FF6600"/>
          </a:solidFill>
          <a:prstDash val="solid"/>
          <a:round/>
          <a:headEnd type="none" w="sm" len="sm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7633</TotalTime>
  <Words>4758</Words>
  <Application>Microsoft Office PowerPoint</Application>
  <PresentationFormat>全屏显示(4:3)</PresentationFormat>
  <Paragraphs>1158</Paragraphs>
  <Slides>96</Slides>
  <Notes>63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96</vt:i4>
      </vt:variant>
    </vt:vector>
  </HeadingPairs>
  <TitlesOfParts>
    <vt:vector size="114" baseType="lpstr">
      <vt:lpstr>方正舒体</vt:lpstr>
      <vt:lpstr>黑体</vt:lpstr>
      <vt:lpstr>华文琥珀</vt:lpstr>
      <vt:lpstr>华文楷体</vt:lpstr>
      <vt:lpstr>华文行楷</vt:lpstr>
      <vt:lpstr>华文中宋</vt:lpstr>
      <vt:lpstr>楷体_GB2312</vt:lpstr>
      <vt:lpstr>隶书</vt:lpstr>
      <vt:lpstr>宋体</vt:lpstr>
      <vt:lpstr>微软雅黑</vt:lpstr>
      <vt:lpstr>Arial</vt:lpstr>
      <vt:lpstr>Symbol</vt:lpstr>
      <vt:lpstr>Tahoma</vt:lpstr>
      <vt:lpstr>Times New Roman</vt:lpstr>
      <vt:lpstr>Wingdings</vt:lpstr>
      <vt:lpstr>Blends</vt:lpstr>
      <vt:lpstr>剪辑</vt:lpstr>
      <vt:lpstr>Visio</vt:lpstr>
      <vt:lpstr>第5章  半导体存储器</vt:lpstr>
      <vt:lpstr>主要内容：</vt:lpstr>
      <vt:lpstr>一、半导体存储器分类及特点</vt:lpstr>
      <vt:lpstr>主要内容</vt:lpstr>
      <vt:lpstr>微机中的存储器系统</vt:lpstr>
      <vt:lpstr>1. 半导体存储器</vt:lpstr>
      <vt:lpstr>2. 半导体存储器分类</vt:lpstr>
      <vt:lpstr>随机存取存储器RAM——主内存主要构成部分</vt:lpstr>
      <vt:lpstr>随机存取存储器RAM——主内存主要构成部分</vt:lpstr>
      <vt:lpstr>随机存取存储器RAM——主内存主要构成部分</vt:lpstr>
      <vt:lpstr>只读存储器ROM，非易失性</vt:lpstr>
      <vt:lpstr>存储器的技术指标</vt:lpstr>
      <vt:lpstr>8088总线信号</vt:lpstr>
      <vt:lpstr>例：</vt:lpstr>
      <vt:lpstr>二、RAM存储器设计</vt:lpstr>
      <vt:lpstr>随机存取存储器</vt:lpstr>
      <vt:lpstr>SRAM 6264芯片</vt:lpstr>
      <vt:lpstr>典型SRAM芯片</vt:lpstr>
      <vt:lpstr>6264的真值表</vt:lpstr>
      <vt:lpstr>6264的工作过程</vt:lpstr>
      <vt:lpstr>6264的工作过程</vt:lpstr>
      <vt:lpstr>6264的工作过程</vt:lpstr>
      <vt:lpstr>任何一个内存单元地址在逻辑上都包括： 段基地址+偏移地址</vt:lpstr>
      <vt:lpstr>6264芯片与系统的连接</vt:lpstr>
      <vt:lpstr>6264与系统的连接框架图</vt:lpstr>
      <vt:lpstr>存储单元编址</vt:lpstr>
      <vt:lpstr>6264芯片的编址</vt:lpstr>
      <vt:lpstr>74LS138译码器</vt:lpstr>
      <vt:lpstr>存储器编址</vt:lpstr>
      <vt:lpstr>译码电路</vt:lpstr>
      <vt:lpstr>译码方式</vt:lpstr>
      <vt:lpstr>全地址译码</vt:lpstr>
      <vt:lpstr>全地址译码例</vt:lpstr>
      <vt:lpstr>6264芯片全地址译码例</vt:lpstr>
      <vt:lpstr>全地址译码例</vt:lpstr>
      <vt:lpstr>全地址译码例</vt:lpstr>
      <vt:lpstr>全地址译码</vt:lpstr>
      <vt:lpstr>全地址译码例</vt:lpstr>
      <vt:lpstr>部分地址译码</vt:lpstr>
      <vt:lpstr>部分地址译码例</vt:lpstr>
      <vt:lpstr>例：</vt:lpstr>
      <vt:lpstr>用基本逻辑门设计</vt:lpstr>
      <vt:lpstr>74LS138译码器</vt:lpstr>
      <vt:lpstr>74LS138译码器</vt:lpstr>
      <vt:lpstr>74LS138译码器</vt:lpstr>
      <vt:lpstr>利用74LS138专用译码器设计地址范围：20000H～27FFFH的32KB存储器（用SRAM 6264）</vt:lpstr>
      <vt:lpstr>译码电路小结</vt:lpstr>
      <vt:lpstr>2. 动态随机存取存储器DRAM</vt:lpstr>
      <vt:lpstr>典型DRAM芯片2164A</vt:lpstr>
      <vt:lpstr>工作原理</vt:lpstr>
      <vt:lpstr>工作原理</vt:lpstr>
      <vt:lpstr>2164A在系统中的连接</vt:lpstr>
      <vt:lpstr>2164A在系统中的连接</vt:lpstr>
      <vt:lpstr>三、ROM存储器设计</vt:lpstr>
      <vt:lpstr>1. EPROM</vt:lpstr>
      <vt:lpstr>EPROM 2764芯片</vt:lpstr>
      <vt:lpstr>2764的工作方式</vt:lpstr>
      <vt:lpstr>PowerPoint 演示文稿</vt:lpstr>
      <vt:lpstr>EPROM 2764的应用</vt:lpstr>
      <vt:lpstr>2. EEPROM</vt:lpstr>
      <vt:lpstr>工作方式</vt:lpstr>
      <vt:lpstr>典型EEPROM芯片____98C64A</vt:lpstr>
      <vt:lpstr>EEPROM的应用</vt:lpstr>
      <vt:lpstr>3.  Flash</vt:lpstr>
      <vt:lpstr>工作方式</vt:lpstr>
      <vt:lpstr>28F400闪速存储器与8088接口示例</vt:lpstr>
      <vt:lpstr>ROM存储器接口设计例</vt:lpstr>
      <vt:lpstr>PowerPoint 演示文稿</vt:lpstr>
      <vt:lpstr>四、半导体存储器扩展技术 </vt:lpstr>
      <vt:lpstr>1. 存储器扩展</vt:lpstr>
      <vt:lpstr>2. 存储器扩展方法</vt:lpstr>
      <vt:lpstr>位扩展</vt:lpstr>
      <vt:lpstr>位扩展例</vt:lpstr>
      <vt:lpstr>2164A的位扩展连接</vt:lpstr>
      <vt:lpstr>位扩展方法：</vt:lpstr>
      <vt:lpstr>字扩展</vt:lpstr>
      <vt:lpstr>PowerPoint 演示文稿</vt:lpstr>
      <vt:lpstr>字位扩展</vt:lpstr>
      <vt:lpstr>字位扩展例</vt:lpstr>
      <vt:lpstr>字位扩展例</vt:lpstr>
      <vt:lpstr>五、计算机中的内存管理</vt:lpstr>
      <vt:lpstr>关于微机中的存储系统。。。</vt:lpstr>
      <vt:lpstr>1. 微机中的存储器系统</vt:lpstr>
      <vt:lpstr>存储系统</vt:lpstr>
      <vt:lpstr>Cache存储系统</vt:lpstr>
      <vt:lpstr>2. 高速缓冲存储器（Cache)</vt:lpstr>
      <vt:lpstr>1）Cache的基本概念</vt:lpstr>
      <vt:lpstr>2）Cache存储系统</vt:lpstr>
      <vt:lpstr>存储系统的基本原理</vt:lpstr>
      <vt:lpstr>3）Cache的读写操作</vt:lpstr>
      <vt:lpstr>贯穿读出式</vt:lpstr>
      <vt:lpstr>旁路读出式</vt:lpstr>
      <vt:lpstr>写穿式</vt:lpstr>
      <vt:lpstr>回写式（写更新）</vt:lpstr>
      <vt:lpstr>Cache的分级体系结构</vt:lpstr>
      <vt:lpstr>本章应会的：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存储系统</dc:title>
  <dc:creator>cf08</dc:creator>
  <cp:lastModifiedBy>dell</cp:lastModifiedBy>
  <cp:revision>378</cp:revision>
  <cp:lastPrinted>1995-12-08T18:33:06Z</cp:lastPrinted>
  <dcterms:created xsi:type="dcterms:W3CDTF">2002-02-20T03:40:55Z</dcterms:created>
  <dcterms:modified xsi:type="dcterms:W3CDTF">2025-05-06T10:49:35Z</dcterms:modified>
</cp:coreProperties>
</file>