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103"/>
  </p:notesMasterIdLst>
  <p:handoutMasterIdLst>
    <p:handoutMasterId r:id="rId104"/>
  </p:handoutMasterIdLst>
  <p:sldIdLst>
    <p:sldId id="1328" r:id="rId2"/>
    <p:sldId id="1240" r:id="rId3"/>
    <p:sldId id="1262" r:id="rId4"/>
    <p:sldId id="1160" r:id="rId5"/>
    <p:sldId id="1258" r:id="rId6"/>
    <p:sldId id="1161" r:id="rId7"/>
    <p:sldId id="1167" r:id="rId8"/>
    <p:sldId id="1169" r:id="rId9"/>
    <p:sldId id="1170" r:id="rId10"/>
    <p:sldId id="1174" r:id="rId11"/>
    <p:sldId id="1175" r:id="rId12"/>
    <p:sldId id="1176" r:id="rId13"/>
    <p:sldId id="1260" r:id="rId14"/>
    <p:sldId id="1261" r:id="rId15"/>
    <p:sldId id="1177" r:id="rId16"/>
    <p:sldId id="1259" r:id="rId17"/>
    <p:sldId id="1178" r:id="rId18"/>
    <p:sldId id="1179" r:id="rId19"/>
    <p:sldId id="1180" r:id="rId20"/>
    <p:sldId id="1181" r:id="rId21"/>
    <p:sldId id="1182" r:id="rId22"/>
    <p:sldId id="1254" r:id="rId23"/>
    <p:sldId id="1250" r:id="rId24"/>
    <p:sldId id="1187" r:id="rId25"/>
    <p:sldId id="1188" r:id="rId26"/>
    <p:sldId id="1189" r:id="rId27"/>
    <p:sldId id="1190" r:id="rId28"/>
    <p:sldId id="1284" r:id="rId29"/>
    <p:sldId id="1191" r:id="rId30"/>
    <p:sldId id="1192" r:id="rId31"/>
    <p:sldId id="1193" r:id="rId32"/>
    <p:sldId id="1194" r:id="rId33"/>
    <p:sldId id="1195" r:id="rId34"/>
    <p:sldId id="1196" r:id="rId35"/>
    <p:sldId id="1197" r:id="rId36"/>
    <p:sldId id="1198" r:id="rId37"/>
    <p:sldId id="1199" r:id="rId38"/>
    <p:sldId id="1200" r:id="rId39"/>
    <p:sldId id="1201" r:id="rId40"/>
    <p:sldId id="1202" r:id="rId41"/>
    <p:sldId id="1203" r:id="rId42"/>
    <p:sldId id="1270" r:id="rId43"/>
    <p:sldId id="1210" r:id="rId44"/>
    <p:sldId id="1211" r:id="rId45"/>
    <p:sldId id="1212" r:id="rId46"/>
    <p:sldId id="1213" r:id="rId47"/>
    <p:sldId id="1214" r:id="rId48"/>
    <p:sldId id="1215" r:id="rId49"/>
    <p:sldId id="1216" r:id="rId50"/>
    <p:sldId id="1219" r:id="rId51"/>
    <p:sldId id="1220" r:id="rId52"/>
    <p:sldId id="1221" r:id="rId53"/>
    <p:sldId id="1222" r:id="rId54"/>
    <p:sldId id="1223" r:id="rId55"/>
    <p:sldId id="1224" r:id="rId56"/>
    <p:sldId id="1225" r:id="rId57"/>
    <p:sldId id="1226" r:id="rId58"/>
    <p:sldId id="1227" r:id="rId59"/>
    <p:sldId id="1327" r:id="rId60"/>
    <p:sldId id="1285" r:id="rId61"/>
    <p:sldId id="1325" r:id="rId62"/>
    <p:sldId id="1286" r:id="rId63"/>
    <p:sldId id="1287" r:id="rId64"/>
    <p:sldId id="1288" r:id="rId65"/>
    <p:sldId id="1289" r:id="rId66"/>
    <p:sldId id="1290" r:id="rId67"/>
    <p:sldId id="1297" r:id="rId68"/>
    <p:sldId id="1298" r:id="rId69"/>
    <p:sldId id="1299" r:id="rId70"/>
    <p:sldId id="1300" r:id="rId71"/>
    <p:sldId id="1301" r:id="rId72"/>
    <p:sldId id="1302" r:id="rId73"/>
    <p:sldId id="1303" r:id="rId74"/>
    <p:sldId id="1304" r:id="rId75"/>
    <p:sldId id="1326" r:id="rId76"/>
    <p:sldId id="1306" r:id="rId77"/>
    <p:sldId id="1307" r:id="rId78"/>
    <p:sldId id="1308" r:id="rId79"/>
    <p:sldId id="1309" r:id="rId80"/>
    <p:sldId id="1310" r:id="rId81"/>
    <p:sldId id="1311" r:id="rId82"/>
    <p:sldId id="1312" r:id="rId83"/>
    <p:sldId id="1313" r:id="rId84"/>
    <p:sldId id="1314" r:id="rId85"/>
    <p:sldId id="1315" r:id="rId86"/>
    <p:sldId id="1316" r:id="rId87"/>
    <p:sldId id="1317" r:id="rId88"/>
    <p:sldId id="1318" r:id="rId89"/>
    <p:sldId id="1319" r:id="rId90"/>
    <p:sldId id="1320" r:id="rId91"/>
    <p:sldId id="1321" r:id="rId92"/>
    <p:sldId id="1322" r:id="rId93"/>
    <p:sldId id="1323" r:id="rId94"/>
    <p:sldId id="1324" r:id="rId95"/>
    <p:sldId id="1329" r:id="rId96"/>
    <p:sldId id="1330" r:id="rId97"/>
    <p:sldId id="1331" r:id="rId98"/>
    <p:sldId id="1332" r:id="rId99"/>
    <p:sldId id="1333" r:id="rId100"/>
    <p:sldId id="1229" r:id="rId101"/>
    <p:sldId id="1230" r:id="rId102"/>
  </p:sldIdLst>
  <p:sldSz cx="9290050" cy="6121400"/>
  <p:notesSz cx="6858000" cy="9144000"/>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27560" algn="l" rtl="0" fontAlgn="base">
      <a:spcBef>
        <a:spcPct val="0"/>
      </a:spcBef>
      <a:spcAft>
        <a:spcPct val="0"/>
      </a:spcAft>
      <a:defRPr kern="1200">
        <a:solidFill>
          <a:schemeClr val="tx1"/>
        </a:solidFill>
        <a:latin typeface="Arial" charset="0"/>
        <a:ea typeface="宋体" charset="-122"/>
        <a:cs typeface="+mn-cs"/>
      </a:defRPr>
    </a:lvl2pPr>
    <a:lvl3pPr marL="855120" algn="l" rtl="0" fontAlgn="base">
      <a:spcBef>
        <a:spcPct val="0"/>
      </a:spcBef>
      <a:spcAft>
        <a:spcPct val="0"/>
      </a:spcAft>
      <a:defRPr kern="1200">
        <a:solidFill>
          <a:schemeClr val="tx1"/>
        </a:solidFill>
        <a:latin typeface="Arial" charset="0"/>
        <a:ea typeface="宋体" charset="-122"/>
        <a:cs typeface="+mn-cs"/>
      </a:defRPr>
    </a:lvl3pPr>
    <a:lvl4pPr marL="1282680" algn="l" rtl="0" fontAlgn="base">
      <a:spcBef>
        <a:spcPct val="0"/>
      </a:spcBef>
      <a:spcAft>
        <a:spcPct val="0"/>
      </a:spcAft>
      <a:defRPr kern="1200">
        <a:solidFill>
          <a:schemeClr val="tx1"/>
        </a:solidFill>
        <a:latin typeface="Arial" charset="0"/>
        <a:ea typeface="宋体" charset="-122"/>
        <a:cs typeface="+mn-cs"/>
      </a:defRPr>
    </a:lvl4pPr>
    <a:lvl5pPr marL="1710242" algn="l" rtl="0" fontAlgn="base">
      <a:spcBef>
        <a:spcPct val="0"/>
      </a:spcBef>
      <a:spcAft>
        <a:spcPct val="0"/>
      </a:spcAft>
      <a:defRPr kern="1200">
        <a:solidFill>
          <a:schemeClr val="tx1"/>
        </a:solidFill>
        <a:latin typeface="Arial" charset="0"/>
        <a:ea typeface="宋体" charset="-122"/>
        <a:cs typeface="+mn-cs"/>
      </a:defRPr>
    </a:lvl5pPr>
    <a:lvl6pPr marL="2137802" algn="l" defTabSz="855120" rtl="0" eaLnBrk="1" latinLnBrk="0" hangingPunct="1">
      <a:defRPr kern="1200">
        <a:solidFill>
          <a:schemeClr val="tx1"/>
        </a:solidFill>
        <a:latin typeface="Arial" charset="0"/>
        <a:ea typeface="宋体" charset="-122"/>
        <a:cs typeface="+mn-cs"/>
      </a:defRPr>
    </a:lvl6pPr>
    <a:lvl7pPr marL="2565362" algn="l" defTabSz="855120" rtl="0" eaLnBrk="1" latinLnBrk="0" hangingPunct="1">
      <a:defRPr kern="1200">
        <a:solidFill>
          <a:schemeClr val="tx1"/>
        </a:solidFill>
        <a:latin typeface="Arial" charset="0"/>
        <a:ea typeface="宋体" charset="-122"/>
        <a:cs typeface="+mn-cs"/>
      </a:defRPr>
    </a:lvl7pPr>
    <a:lvl8pPr marL="2992922" algn="l" defTabSz="855120" rtl="0" eaLnBrk="1" latinLnBrk="0" hangingPunct="1">
      <a:defRPr kern="1200">
        <a:solidFill>
          <a:schemeClr val="tx1"/>
        </a:solidFill>
        <a:latin typeface="Arial" charset="0"/>
        <a:ea typeface="宋体" charset="-122"/>
        <a:cs typeface="+mn-cs"/>
      </a:defRPr>
    </a:lvl8pPr>
    <a:lvl9pPr marL="3420482" algn="l" defTabSz="85512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1928">
          <p15:clr>
            <a:srgbClr val="A4A3A4"/>
          </p15:clr>
        </p15:guide>
        <p15:guide id="2" pos="29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800000"/>
    <a:srgbClr val="58001D"/>
    <a:srgbClr val="82002B"/>
    <a:srgbClr val="990033"/>
    <a:srgbClr val="89A4A7"/>
    <a:srgbClr val="FFFFFF"/>
    <a:srgbClr val="FFCCFF"/>
    <a:srgbClr val="003B68"/>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21" autoAdjust="0"/>
    <p:restoredTop sz="92167" autoAdjust="0"/>
  </p:normalViewPr>
  <p:slideViewPr>
    <p:cSldViewPr>
      <p:cViewPr varScale="1">
        <p:scale>
          <a:sx n="117" d="100"/>
          <a:sy n="117" d="100"/>
        </p:scale>
        <p:origin x="1548" y="60"/>
      </p:cViewPr>
      <p:guideLst>
        <p:guide orient="horz" pos="1928"/>
        <p:guide pos="2927"/>
      </p:guideLst>
    </p:cSldViewPr>
  </p:slideViewPr>
  <p:notesTextViewPr>
    <p:cViewPr>
      <p:scale>
        <a:sx n="100" d="100"/>
        <a:sy n="100" d="100"/>
      </p:scale>
      <p:origin x="0" y="0"/>
    </p:cViewPr>
  </p:notesTextViewPr>
  <p:sorterViewPr>
    <p:cViewPr>
      <p:scale>
        <a:sx n="75" d="100"/>
        <a:sy n="75" d="100"/>
      </p:scale>
      <p:origin x="0" y="119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2C07ECE4-3FC9-4BDE-B382-6D815CE130D5}" type="datetimeFigureOut">
              <a:rPr lang="zh-CN" altLang="en-US"/>
              <a:pPr>
                <a:defRPr/>
              </a:pPr>
              <a:t>2025/5/24</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825F52A6-5150-4636-A6A8-D22D8309DA96}" type="slidenum">
              <a:rPr lang="zh-CN" altLang="en-US"/>
              <a:pPr>
                <a:defRPr/>
              </a:pPr>
              <a:t>‹#›</a:t>
            </a:fld>
            <a:endParaRPr lang="zh-CN" altLang="en-US"/>
          </a:p>
        </p:txBody>
      </p:sp>
    </p:spTree>
    <p:extLst>
      <p:ext uri="{BB962C8B-B14F-4D97-AF65-F5344CB8AC3E}">
        <p14:creationId xmlns:p14="http://schemas.microsoft.com/office/powerpoint/2010/main" val="2218924800"/>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itchFamily="2" charset="-122"/>
              </a:defRPr>
            </a:lvl1pPr>
          </a:lstStyle>
          <a:p>
            <a:pPr>
              <a:defRPr/>
            </a:pPr>
            <a:fld id="{7C2AB7B8-E0F4-4FBE-845C-45857DE0F547}" type="datetimeFigureOut">
              <a:rPr lang="zh-CN" altLang="en-US"/>
              <a:pPr>
                <a:defRPr/>
              </a:pPr>
              <a:t>2025/5/24</a:t>
            </a:fld>
            <a:endParaRPr lang="zh-CN" altLang="en-US"/>
          </a:p>
        </p:txBody>
      </p:sp>
      <p:sp>
        <p:nvSpPr>
          <p:cNvPr id="4" name="幻灯片图像占位符 3"/>
          <p:cNvSpPr>
            <a:spLocks noGrp="1" noRot="1" noChangeAspect="1"/>
          </p:cNvSpPr>
          <p:nvPr>
            <p:ph type="sldImg" idx="2"/>
          </p:nvPr>
        </p:nvSpPr>
        <p:spPr>
          <a:xfrm>
            <a:off x="827088" y="685800"/>
            <a:ext cx="5203825"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itchFamily="2" charset="-122"/>
              </a:defRPr>
            </a:lvl1pPr>
          </a:lstStyle>
          <a:p>
            <a:pPr>
              <a:defRPr/>
            </a:pPr>
            <a:fld id="{5477F8F6-AE88-4672-87AA-4197E243D548}" type="slidenum">
              <a:rPr lang="zh-CN" altLang="en-US"/>
              <a:pPr>
                <a:defRPr/>
              </a:pPr>
              <a:t>‹#›</a:t>
            </a:fld>
            <a:endParaRPr lang="zh-CN" altLang="en-US"/>
          </a:p>
        </p:txBody>
      </p:sp>
    </p:spTree>
    <p:extLst>
      <p:ext uri="{BB962C8B-B14F-4D97-AF65-F5344CB8AC3E}">
        <p14:creationId xmlns:p14="http://schemas.microsoft.com/office/powerpoint/2010/main" val="1354713060"/>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100" kern="1200">
        <a:solidFill>
          <a:schemeClr val="tx1"/>
        </a:solidFill>
        <a:latin typeface="+mn-lt"/>
        <a:ea typeface="+mn-ea"/>
        <a:cs typeface="+mn-cs"/>
      </a:defRPr>
    </a:lvl1pPr>
    <a:lvl2pPr marL="427560" algn="l" rtl="0" eaLnBrk="0" fontAlgn="base" hangingPunct="0">
      <a:spcBef>
        <a:spcPct val="30000"/>
      </a:spcBef>
      <a:spcAft>
        <a:spcPct val="0"/>
      </a:spcAft>
      <a:defRPr sz="1100" kern="1200">
        <a:solidFill>
          <a:schemeClr val="tx1"/>
        </a:solidFill>
        <a:latin typeface="+mn-lt"/>
        <a:ea typeface="+mn-ea"/>
        <a:cs typeface="+mn-cs"/>
      </a:defRPr>
    </a:lvl2pPr>
    <a:lvl3pPr marL="855120" algn="l" rtl="0" eaLnBrk="0" fontAlgn="base" hangingPunct="0">
      <a:spcBef>
        <a:spcPct val="30000"/>
      </a:spcBef>
      <a:spcAft>
        <a:spcPct val="0"/>
      </a:spcAft>
      <a:defRPr sz="1100" kern="1200">
        <a:solidFill>
          <a:schemeClr val="tx1"/>
        </a:solidFill>
        <a:latin typeface="+mn-lt"/>
        <a:ea typeface="+mn-ea"/>
        <a:cs typeface="+mn-cs"/>
      </a:defRPr>
    </a:lvl3pPr>
    <a:lvl4pPr marL="1282680" algn="l" rtl="0" eaLnBrk="0" fontAlgn="base" hangingPunct="0">
      <a:spcBef>
        <a:spcPct val="30000"/>
      </a:spcBef>
      <a:spcAft>
        <a:spcPct val="0"/>
      </a:spcAft>
      <a:defRPr sz="1100" kern="1200">
        <a:solidFill>
          <a:schemeClr val="tx1"/>
        </a:solidFill>
        <a:latin typeface="+mn-lt"/>
        <a:ea typeface="+mn-ea"/>
        <a:cs typeface="+mn-cs"/>
      </a:defRPr>
    </a:lvl4pPr>
    <a:lvl5pPr marL="1710242" algn="l" rtl="0" eaLnBrk="0" fontAlgn="base" hangingPunct="0">
      <a:spcBef>
        <a:spcPct val="30000"/>
      </a:spcBef>
      <a:spcAft>
        <a:spcPct val="0"/>
      </a:spcAft>
      <a:defRPr sz="1100" kern="1200">
        <a:solidFill>
          <a:schemeClr val="tx1"/>
        </a:solidFill>
        <a:latin typeface="+mn-lt"/>
        <a:ea typeface="+mn-ea"/>
        <a:cs typeface="+mn-cs"/>
      </a:defRPr>
    </a:lvl5pPr>
    <a:lvl6pPr marL="2137802" algn="l" defTabSz="855120" rtl="0" eaLnBrk="1" latinLnBrk="0" hangingPunct="1">
      <a:defRPr sz="1100" kern="1200">
        <a:solidFill>
          <a:schemeClr val="tx1"/>
        </a:solidFill>
        <a:latin typeface="+mn-lt"/>
        <a:ea typeface="+mn-ea"/>
        <a:cs typeface="+mn-cs"/>
      </a:defRPr>
    </a:lvl6pPr>
    <a:lvl7pPr marL="2565362" algn="l" defTabSz="855120" rtl="0" eaLnBrk="1" latinLnBrk="0" hangingPunct="1">
      <a:defRPr sz="1100" kern="1200">
        <a:solidFill>
          <a:schemeClr val="tx1"/>
        </a:solidFill>
        <a:latin typeface="+mn-lt"/>
        <a:ea typeface="+mn-ea"/>
        <a:cs typeface="+mn-cs"/>
      </a:defRPr>
    </a:lvl7pPr>
    <a:lvl8pPr marL="2992922" algn="l" defTabSz="855120" rtl="0" eaLnBrk="1" latinLnBrk="0" hangingPunct="1">
      <a:defRPr sz="1100" kern="1200">
        <a:solidFill>
          <a:schemeClr val="tx1"/>
        </a:solidFill>
        <a:latin typeface="+mn-lt"/>
        <a:ea typeface="+mn-ea"/>
        <a:cs typeface="+mn-cs"/>
      </a:defRPr>
    </a:lvl8pPr>
    <a:lvl9pPr marL="3420482" algn="l" defTabSz="85512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0431DC8-4A52-499A-AECD-B0E778DDD64D}" type="slidenum">
              <a:rPr lang="zh-CN" altLang="en-US" smtClean="0"/>
              <a:pPr>
                <a:defRPr/>
              </a:pPr>
              <a:t>29</a:t>
            </a:fld>
            <a:endParaRPr lang="en-US" altLang="zh-CN"/>
          </a:p>
        </p:txBody>
      </p:sp>
    </p:spTree>
    <p:extLst>
      <p:ext uri="{BB962C8B-B14F-4D97-AF65-F5344CB8AC3E}">
        <p14:creationId xmlns:p14="http://schemas.microsoft.com/office/powerpoint/2010/main" val="41901768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幻灯片图像占位符 1"/>
          <p:cNvSpPr>
            <a:spLocks noGrp="1" noRot="1" noChangeAspect="1"/>
          </p:cNvSpPr>
          <p:nvPr>
            <p:ph type="sldImg"/>
          </p:nvPr>
        </p:nvSpPr>
        <p:spPr>
          <a:ln/>
        </p:spPr>
      </p:sp>
      <p:sp>
        <p:nvSpPr>
          <p:cNvPr id="71682" name="备注占位符 2"/>
          <p:cNvSpPr>
            <a:spLocks noGrp="1"/>
          </p:cNvSpPr>
          <p:nvPr>
            <p:ph type="body" idx="1"/>
          </p:nvPr>
        </p:nvSpPr>
        <p:spPr>
          <a:noFill/>
          <a:ln w="9525"/>
        </p:spPr>
        <p:txBody>
          <a:bodyPr/>
          <a:lstStyle/>
          <a:p>
            <a:endParaRPr lang="zh-CN" altLang="en-US">
              <a:ea typeface="宋体" charset="-122"/>
            </a:endParaRPr>
          </a:p>
        </p:txBody>
      </p:sp>
      <p:sp>
        <p:nvSpPr>
          <p:cNvPr id="71683" name="灯片编号占位符 3"/>
          <p:cNvSpPr>
            <a:spLocks noGrp="1"/>
          </p:cNvSpPr>
          <p:nvPr>
            <p:ph type="sldNum" sz="quarter" idx="5"/>
          </p:nvPr>
        </p:nvSpPr>
        <p:spPr>
          <a:noFill/>
        </p:spPr>
        <p:txBody>
          <a:bodyPr/>
          <a:lstStyle/>
          <a:p>
            <a:fld id="{62180AD3-6CA4-43C4-A185-FCF910A2E6B1}" type="slidenum">
              <a:rPr lang="zh-CN" altLang="en-US" smtClean="0">
                <a:ea typeface="宋体" charset="-122"/>
              </a:rPr>
              <a:pPr/>
              <a:t>35</a:t>
            </a:fld>
            <a:endParaRPr lang="en-US" altLang="zh-CN">
              <a:ea typeface="宋体"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6"/>
          <p:cNvGrpSpPr>
            <a:grpSpLocks/>
          </p:cNvGrpSpPr>
          <p:nvPr/>
        </p:nvGrpSpPr>
        <p:grpSpPr bwMode="auto">
          <a:xfrm>
            <a:off x="1" y="5169183"/>
            <a:ext cx="9290050" cy="952218"/>
            <a:chOff x="0" y="3648"/>
            <a:chExt cx="5760" cy="672"/>
          </a:xfrm>
        </p:grpSpPr>
        <p:sp>
          <p:nvSpPr>
            <p:cNvPr id="5" name="Line 17"/>
            <p:cNvSpPr>
              <a:spLocks noChangeShapeType="1"/>
            </p:cNvSpPr>
            <p:nvPr/>
          </p:nvSpPr>
          <p:spPr bwMode="auto">
            <a:xfrm>
              <a:off x="0" y="4320"/>
              <a:ext cx="576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6" name="Picture 18" descr="84"/>
            <p:cNvPicPr>
              <a:picLocks noChangeAspect="1" noChangeArrowheads="1"/>
            </p:cNvPicPr>
            <p:nvPr/>
          </p:nvPicPr>
          <p:blipFill>
            <a:blip r:embed="rId2">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Line 19"/>
            <p:cNvSpPr>
              <a:spLocks noChangeShapeType="1"/>
            </p:cNvSpPr>
            <p:nvPr/>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pic>
          <p:nvPicPr>
            <p:cNvPr id="8" name="Picture 20" descr="84"/>
            <p:cNvPicPr>
              <a:picLocks noChangeAspect="1" noChangeArrowheads="1"/>
            </p:cNvPicPr>
            <p:nvPr/>
          </p:nvPicPr>
          <p:blipFill>
            <a:blip r:embed="rId2">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Line 21"/>
            <p:cNvSpPr>
              <a:spLocks noChangeShapeType="1"/>
            </p:cNvSpPr>
            <p:nvPr/>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pic>
          <p:nvPicPr>
            <p:cNvPr id="10" name="Picture 22" descr="84"/>
            <p:cNvPicPr>
              <a:picLocks noChangeAspect="1" noChangeArrowheads="1"/>
            </p:cNvPicPr>
            <p:nvPr userDrawn="1"/>
          </p:nvPicPr>
          <p:blipFill>
            <a:blip r:embed="rId2">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23"/>
            <p:cNvSpPr>
              <a:spLocks noChangeShapeType="1"/>
            </p:cNvSpPr>
            <p:nvPr userDrawn="1"/>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grpSp>
        <p:nvGrpSpPr>
          <p:cNvPr id="12" name="Group 24"/>
          <p:cNvGrpSpPr>
            <a:grpSpLocks/>
          </p:cNvGrpSpPr>
          <p:nvPr/>
        </p:nvGrpSpPr>
        <p:grpSpPr bwMode="auto">
          <a:xfrm>
            <a:off x="397936" y="-24442"/>
            <a:ext cx="8892114" cy="1068414"/>
            <a:chOff x="612" y="300"/>
            <a:chExt cx="3811" cy="510"/>
          </a:xfrm>
        </p:grpSpPr>
        <p:pic>
          <p:nvPicPr>
            <p:cNvPr id="13" name="Picture 25" descr="1"/>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12" y="300"/>
              <a:ext cx="204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6" descr="2"/>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653" y="300"/>
              <a:ext cx="177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122" name="Rectangle 2"/>
          <p:cNvSpPr>
            <a:spLocks noGrp="1" noChangeArrowheads="1"/>
          </p:cNvSpPr>
          <p:nvPr>
            <p:ph type="ctrTitle"/>
          </p:nvPr>
        </p:nvSpPr>
        <p:spPr>
          <a:xfrm>
            <a:off x="696756" y="1901605"/>
            <a:ext cx="7896541" cy="1312133"/>
          </a:xfrm>
        </p:spPr>
        <p:txBody>
          <a:bodyPr/>
          <a:lstStyle>
            <a:lvl1pPr>
              <a:defRPr/>
            </a:lvl1pPr>
          </a:lstStyle>
          <a:p>
            <a:r>
              <a:rPr lang="zh-CN" altLang="en-US"/>
              <a:t>单击此处编辑母版标题样式</a:t>
            </a:r>
          </a:p>
        </p:txBody>
      </p:sp>
      <p:sp>
        <p:nvSpPr>
          <p:cNvPr id="5123" name="Rectangle 3"/>
          <p:cNvSpPr>
            <a:spLocks noGrp="1" noChangeArrowheads="1"/>
          </p:cNvSpPr>
          <p:nvPr>
            <p:ph type="subTitle" idx="1"/>
          </p:nvPr>
        </p:nvSpPr>
        <p:spPr>
          <a:xfrm>
            <a:off x="1393509" y="3468793"/>
            <a:ext cx="6503035" cy="1564359"/>
          </a:xfrm>
        </p:spPr>
        <p:txBody>
          <a:bodyPr/>
          <a:lstStyle>
            <a:lvl1pPr marL="0" indent="0" algn="ctr">
              <a:buFontTx/>
              <a:buNone/>
              <a:defRPr/>
            </a:lvl1pPr>
          </a:lstStyle>
          <a:p>
            <a:r>
              <a:rPr lang="zh-CN" altLang="en-US"/>
              <a:t>单击此处编辑母版副标题样式</a:t>
            </a:r>
          </a:p>
        </p:txBody>
      </p:sp>
      <p:sp>
        <p:nvSpPr>
          <p:cNvPr id="15" name="Rectangle 4"/>
          <p:cNvSpPr>
            <a:spLocks noGrp="1" noChangeArrowheads="1"/>
          </p:cNvSpPr>
          <p:nvPr>
            <p:ph type="dt" sz="half" idx="10"/>
          </p:nvPr>
        </p:nvSpPr>
        <p:spPr>
          <a:xfrm>
            <a:off x="464503" y="5760070"/>
            <a:ext cx="2167680" cy="257893"/>
          </a:xfrm>
        </p:spPr>
        <p:txBody>
          <a:bodyPr/>
          <a:lstStyle>
            <a:lvl1pPr>
              <a:defRPr/>
            </a:lvl1pPr>
          </a:lstStyle>
          <a:p>
            <a:pPr>
              <a:defRPr/>
            </a:pPr>
            <a:fld id="{73BEBC84-A141-4536-B64F-6285F414F31E}" type="datetime1">
              <a:rPr lang="zh-CN" altLang="en-US" smtClean="0"/>
              <a:t>2025/5/24</a:t>
            </a:fld>
            <a:endParaRPr lang="en-US" altLang="zh-CN"/>
          </a:p>
        </p:txBody>
      </p:sp>
      <p:sp>
        <p:nvSpPr>
          <p:cNvPr id="16" name="Rectangle 6"/>
          <p:cNvSpPr>
            <a:spLocks noGrp="1" noChangeArrowheads="1"/>
          </p:cNvSpPr>
          <p:nvPr>
            <p:ph type="sldNum" sz="quarter" idx="11"/>
          </p:nvPr>
        </p:nvSpPr>
        <p:spPr>
          <a:xfrm>
            <a:off x="4353099" y="5760073"/>
            <a:ext cx="2167680" cy="239471"/>
          </a:xfrm>
        </p:spPr>
        <p:txBody>
          <a:bodyPr/>
          <a:lstStyle>
            <a:lvl1pPr>
              <a:defRPr/>
            </a:lvl1pPr>
          </a:lstStyle>
          <a:p>
            <a:pPr>
              <a:defRPr/>
            </a:pPr>
            <a:fld id="{360A439E-49AB-4B73-AE68-EB4888582437}" type="slidenum">
              <a:rPr lang="en-US" altLang="zh-CN"/>
              <a:pPr>
                <a:defRPr/>
              </a:pPr>
              <a:t>‹#›</a:t>
            </a:fld>
            <a:endParaRPr lang="en-US" altLang="zh-CN"/>
          </a:p>
        </p:txBody>
      </p:sp>
    </p:spTree>
    <p:extLst>
      <p:ext uri="{BB962C8B-B14F-4D97-AF65-F5344CB8AC3E}">
        <p14:creationId xmlns:p14="http://schemas.microsoft.com/office/powerpoint/2010/main" val="50016935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3E6A343-5CFF-4F39-A376-6A85EA4466FB}" type="datetime1">
              <a:rPr lang="zh-CN" altLang="en-US" smtClean="0"/>
              <a:t>2025/5/24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0409176E-A134-476E-924D-576815BC23A9}" type="slidenum">
              <a:rPr lang="en-US" altLang="zh-CN"/>
              <a:pPr>
                <a:defRPr/>
              </a:pPr>
              <a:t>‹#›</a:t>
            </a:fld>
            <a:endParaRPr lang="en-US" altLang="zh-CN"/>
          </a:p>
        </p:txBody>
      </p:sp>
    </p:spTree>
    <p:extLst>
      <p:ext uri="{BB962C8B-B14F-4D97-AF65-F5344CB8AC3E}">
        <p14:creationId xmlns:p14="http://schemas.microsoft.com/office/powerpoint/2010/main" val="1675715798"/>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44966" y="232391"/>
            <a:ext cx="2091874" cy="523578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64504" y="232391"/>
            <a:ext cx="6125628" cy="5235781"/>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7C821F9F-76ED-40B7-80A0-960646B99D4E}" type="datetime1">
              <a:rPr lang="zh-CN" altLang="en-US" smtClean="0"/>
              <a:t>2025/5/24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F3D2487-0FCB-4B1B-A1AE-00BE71DAACA1}" type="slidenum">
              <a:rPr lang="en-US" altLang="zh-CN"/>
              <a:pPr>
                <a:defRPr/>
              </a:pPr>
              <a:t>‹#›</a:t>
            </a:fld>
            <a:endParaRPr lang="en-US" altLang="zh-CN"/>
          </a:p>
        </p:txBody>
      </p:sp>
    </p:spTree>
    <p:extLst>
      <p:ext uri="{BB962C8B-B14F-4D97-AF65-F5344CB8AC3E}">
        <p14:creationId xmlns:p14="http://schemas.microsoft.com/office/powerpoint/2010/main" val="686257527"/>
      </p:ext>
    </p:extLst>
  </p:cSld>
  <p:clrMapOvr>
    <a:masterClrMapping/>
  </p:clrMapOvr>
  <p:transition spd="med">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4503" y="247974"/>
            <a:ext cx="8361045" cy="1020233"/>
          </a:xfrm>
        </p:spPr>
        <p:txBody>
          <a:bodyPr/>
          <a:lstStyle/>
          <a:p>
            <a:r>
              <a:rPr lang="zh-CN" altLang="en-US"/>
              <a:t>单击此处编辑母版标题样式</a:t>
            </a:r>
          </a:p>
        </p:txBody>
      </p:sp>
      <p:sp>
        <p:nvSpPr>
          <p:cNvPr id="3" name="表格占位符 2"/>
          <p:cNvSpPr>
            <a:spLocks noGrp="1"/>
          </p:cNvSpPr>
          <p:nvPr>
            <p:ph type="tbl" idx="1"/>
          </p:nvPr>
        </p:nvSpPr>
        <p:spPr>
          <a:xfrm>
            <a:off x="464503" y="1428327"/>
            <a:ext cx="8361045" cy="4044092"/>
          </a:xfrm>
        </p:spPr>
        <p:txBody>
          <a:bodyPr/>
          <a:lstStyle/>
          <a:p>
            <a:pPr lvl="0"/>
            <a:endParaRPr lang="zh-CN" altLang="en-US" noProof="0"/>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p:cNvSpPr>
            <a:spLocks noGrp="1" noChangeArrowheads="1"/>
          </p:cNvSpPr>
          <p:nvPr>
            <p:ph type="sldNum" sz="quarter" idx="12"/>
          </p:nvPr>
        </p:nvSpPr>
        <p:spPr>
          <a:ln/>
        </p:spPr>
        <p:txBody>
          <a:bodyPr/>
          <a:lstStyle>
            <a:lvl1pPr>
              <a:defRPr/>
            </a:lvl1pPr>
          </a:lstStyle>
          <a:p>
            <a:pPr>
              <a:defRPr/>
            </a:pPr>
            <a:fld id="{11F181D4-B645-4A29-97FA-B8F173044BFF}" type="slidenum">
              <a:rPr lang="zh-CN" altLang="en-US"/>
              <a:pPr>
                <a:defRPr/>
              </a:pPr>
              <a:t>‹#›</a:t>
            </a:fld>
            <a:endParaRPr lang="en-US" altLang="zh-CN"/>
          </a:p>
        </p:txBody>
      </p:sp>
    </p:spTree>
    <p:extLst>
      <p:ext uri="{BB962C8B-B14F-4D97-AF65-F5344CB8AC3E}">
        <p14:creationId xmlns:p14="http://schemas.microsoft.com/office/powerpoint/2010/main" val="4212262556"/>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96553" y="324396"/>
            <a:ext cx="8361045" cy="578464"/>
          </a:xfrm>
        </p:spPr>
        <p:txBody>
          <a:bodyPr anchor="b" anchorCtr="0"/>
          <a:lstStyle>
            <a:lvl1pPr algn="l">
              <a:defRPr sz="3400" b="1">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stStyle>
          <a:p>
            <a:r>
              <a:rPr lang="zh-CN" altLang="en-US" dirty="0"/>
              <a:t>单击此处编辑母版标题样式</a:t>
            </a:r>
          </a:p>
        </p:txBody>
      </p:sp>
      <p:sp>
        <p:nvSpPr>
          <p:cNvPr id="3" name="内容占位符 2"/>
          <p:cNvSpPr>
            <a:spLocks noGrp="1"/>
          </p:cNvSpPr>
          <p:nvPr>
            <p:ph idx="1"/>
          </p:nvPr>
        </p:nvSpPr>
        <p:spPr>
          <a:xfrm>
            <a:off x="396553" y="1188492"/>
            <a:ext cx="8361045" cy="4078587"/>
          </a:xfrm>
        </p:spPr>
        <p:txBody>
          <a:bodyPr/>
          <a:lstStyle>
            <a:lvl1pPr marL="320670" indent="-320670" algn="just">
              <a:lnSpc>
                <a:spcPct val="120000"/>
              </a:lnSpc>
              <a:spcBef>
                <a:spcPts val="600"/>
              </a:spcBef>
              <a:buClr>
                <a:srgbClr val="82002B"/>
              </a:buClr>
              <a:buSzPct val="90000"/>
              <a:buFont typeface="Wingdings" panose="05000000000000000000" pitchFamily="2" charset="2"/>
              <a:buChar char="Ø"/>
              <a:defRPr sz="2400" b="1">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defRPr>
            </a:lvl1pPr>
            <a:lvl2pPr marL="694785" indent="-267225" algn="just">
              <a:lnSpc>
                <a:spcPct val="120000"/>
              </a:lnSpc>
              <a:spcBef>
                <a:spcPts val="561"/>
              </a:spcBef>
              <a:buClr>
                <a:srgbClr val="FF0000"/>
              </a:buClr>
              <a:buSzPct val="60000"/>
              <a:buFont typeface="Wingdings" panose="05000000000000000000" pitchFamily="2" charset="2"/>
              <a:buChar char="u"/>
              <a:defRPr sz="22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2pPr>
            <a:lvl3pPr marL="1068901" indent="-213780" algn="just">
              <a:lnSpc>
                <a:spcPct val="120000"/>
              </a:lnSpc>
              <a:spcBef>
                <a:spcPts val="561"/>
              </a:spcBef>
              <a:buClr>
                <a:srgbClr val="FF0000"/>
              </a:buClr>
              <a:buSzPct val="53000"/>
              <a:buFont typeface="Wingdings" panose="05000000000000000000" pitchFamily="2" charset="2"/>
              <a:buChar char="n"/>
              <a:defRPr sz="1800" b="1">
                <a:solidFill>
                  <a:srgbClr val="990033"/>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3pPr>
            <a:lvl4pPr algn="just">
              <a:defRPr/>
            </a:lvl4pPr>
            <a:lvl5pPr algn="just">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fld id="{5B884D8A-8869-406F-887A-98A360574404}" type="datetime1">
              <a:rPr lang="zh-CN" altLang="en-US" smtClean="0"/>
              <a:t>2025/5/24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8539313" y="5643794"/>
            <a:ext cx="679057" cy="425097"/>
          </a:xfrm>
          <a:ln/>
        </p:spPr>
        <p:txBody>
          <a:bodyPr anchor="b" anchorCtr="0"/>
          <a:lstStyle>
            <a:lvl1pPr>
              <a:defRPr/>
            </a:lvl1pPr>
          </a:lstStyle>
          <a:p>
            <a:pPr>
              <a:defRPr/>
            </a:pPr>
            <a:fld id="{558518B6-FD30-4138-B8AE-2C1CB6870D37}" type="slidenum">
              <a:rPr lang="en-US" altLang="zh-CN"/>
              <a:pPr>
                <a:defRPr/>
              </a:pPr>
              <a:t>‹#›</a:t>
            </a:fld>
            <a:endParaRPr lang="en-US" altLang="zh-CN"/>
          </a:p>
        </p:txBody>
      </p:sp>
    </p:spTree>
    <p:extLst>
      <p:ext uri="{BB962C8B-B14F-4D97-AF65-F5344CB8AC3E}">
        <p14:creationId xmlns:p14="http://schemas.microsoft.com/office/powerpoint/2010/main" val="49187528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33852" y="3933570"/>
            <a:ext cx="7896541" cy="1215777"/>
          </a:xfrm>
        </p:spPr>
        <p:txBody>
          <a:bodyPr anchor="t"/>
          <a:lstStyle>
            <a:lvl1pPr algn="l">
              <a:defRPr sz="3700" b="1" cap="all"/>
            </a:lvl1pPr>
          </a:lstStyle>
          <a:p>
            <a:r>
              <a:rPr lang="zh-CN" altLang="en-US"/>
              <a:t>单击此处编辑母版标题样式</a:t>
            </a:r>
          </a:p>
        </p:txBody>
      </p:sp>
      <p:sp>
        <p:nvSpPr>
          <p:cNvPr id="3" name="文本占位符 2"/>
          <p:cNvSpPr>
            <a:spLocks noGrp="1"/>
          </p:cNvSpPr>
          <p:nvPr>
            <p:ph type="body" idx="1"/>
          </p:nvPr>
        </p:nvSpPr>
        <p:spPr>
          <a:xfrm>
            <a:off x="733852" y="2594511"/>
            <a:ext cx="7896541" cy="1339055"/>
          </a:xfrm>
        </p:spPr>
        <p:txBody>
          <a:bodyPr anchor="b"/>
          <a:lstStyle>
            <a:lvl1pPr marL="0" indent="0">
              <a:buNone/>
              <a:defRPr sz="1900"/>
            </a:lvl1pPr>
            <a:lvl2pPr marL="427560" indent="0">
              <a:buNone/>
              <a:defRPr sz="1800"/>
            </a:lvl2pPr>
            <a:lvl3pPr marL="855120" indent="0">
              <a:buNone/>
              <a:defRPr sz="1500"/>
            </a:lvl3pPr>
            <a:lvl4pPr marL="1282680" indent="0">
              <a:buNone/>
              <a:defRPr sz="1300"/>
            </a:lvl4pPr>
            <a:lvl5pPr marL="1710242" indent="0">
              <a:buNone/>
              <a:defRPr sz="1300"/>
            </a:lvl5pPr>
            <a:lvl6pPr marL="2137802" indent="0">
              <a:buNone/>
              <a:defRPr sz="1300"/>
            </a:lvl6pPr>
            <a:lvl7pPr marL="2565362" indent="0">
              <a:buNone/>
              <a:defRPr sz="1300"/>
            </a:lvl7pPr>
            <a:lvl8pPr marL="2992922" indent="0">
              <a:buNone/>
              <a:defRPr sz="1300"/>
            </a:lvl8pPr>
            <a:lvl9pPr marL="3420482" indent="0">
              <a:buNone/>
              <a:defRPr sz="13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8901F8FC-257A-4FF9-B58B-9C10B01F47F4}" type="datetime1">
              <a:rPr lang="zh-CN" altLang="en-US" smtClean="0"/>
              <a:t>2025/5/24</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DF27C9-4AE0-4A4D-AFEE-048554FD33EE}" type="slidenum">
              <a:rPr lang="en-US" altLang="zh-CN"/>
              <a:pPr>
                <a:defRPr/>
              </a:pPr>
              <a:t>‹#›</a:t>
            </a:fld>
            <a:endParaRPr lang="en-US" altLang="zh-CN"/>
          </a:p>
        </p:txBody>
      </p:sp>
    </p:spTree>
    <p:extLst>
      <p:ext uri="{BB962C8B-B14F-4D97-AF65-F5344CB8AC3E}">
        <p14:creationId xmlns:p14="http://schemas.microsoft.com/office/powerpoint/2010/main" val="48049938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4504" y="1428332"/>
            <a:ext cx="4103107" cy="4039841"/>
          </a:xfrm>
        </p:spPr>
        <p:txBody>
          <a:bodyPr/>
          <a:lstStyle>
            <a:lvl1pPr>
              <a:defRPr sz="2600"/>
            </a:lvl1pPr>
            <a:lvl2pPr>
              <a:defRPr sz="2200"/>
            </a:lvl2pPr>
            <a:lvl3pPr>
              <a:defRPr sz="19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22442" y="1428332"/>
            <a:ext cx="4103107" cy="4039841"/>
          </a:xfrm>
        </p:spPr>
        <p:txBody>
          <a:bodyPr/>
          <a:lstStyle>
            <a:lvl1pPr>
              <a:defRPr sz="2600"/>
            </a:lvl1pPr>
            <a:lvl2pPr>
              <a:defRPr sz="2200"/>
            </a:lvl2pPr>
            <a:lvl3pPr>
              <a:defRPr sz="19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71BC5846-62DB-47C7-9FE3-DE8A5F321D00}" type="datetime1">
              <a:rPr lang="zh-CN" altLang="en-US" smtClean="0"/>
              <a:t>2025/5/24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D2B0C19-915D-47D0-8AB3-28B63CA3265C}" type="slidenum">
              <a:rPr lang="en-US" altLang="zh-CN"/>
              <a:pPr>
                <a:defRPr/>
              </a:pPr>
              <a:t>‹#›</a:t>
            </a:fld>
            <a:endParaRPr lang="en-US" altLang="zh-CN"/>
          </a:p>
        </p:txBody>
      </p:sp>
    </p:spTree>
    <p:extLst>
      <p:ext uri="{BB962C8B-B14F-4D97-AF65-F5344CB8AC3E}">
        <p14:creationId xmlns:p14="http://schemas.microsoft.com/office/powerpoint/2010/main" val="405302403"/>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64504" y="245141"/>
            <a:ext cx="8361045" cy="1020233"/>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64505" y="1370231"/>
            <a:ext cx="4104720" cy="571047"/>
          </a:xfrm>
        </p:spPr>
        <p:txBody>
          <a:bodyPr anchor="b"/>
          <a:lstStyle>
            <a:lvl1pPr marL="0" indent="0">
              <a:buNone/>
              <a:defRPr sz="2200" b="1"/>
            </a:lvl1pPr>
            <a:lvl2pPr marL="427560" indent="0">
              <a:buNone/>
              <a:defRPr sz="1900" b="1"/>
            </a:lvl2pPr>
            <a:lvl3pPr marL="855120" indent="0">
              <a:buNone/>
              <a:defRPr sz="1800" b="1"/>
            </a:lvl3pPr>
            <a:lvl4pPr marL="1282680" indent="0">
              <a:buNone/>
              <a:defRPr sz="1500" b="1"/>
            </a:lvl4pPr>
            <a:lvl5pPr marL="1710242" indent="0">
              <a:buNone/>
              <a:defRPr sz="1500" b="1"/>
            </a:lvl5pPr>
            <a:lvl6pPr marL="2137802" indent="0">
              <a:buNone/>
              <a:defRPr sz="1500" b="1"/>
            </a:lvl6pPr>
            <a:lvl7pPr marL="2565362" indent="0">
              <a:buNone/>
              <a:defRPr sz="1500" b="1"/>
            </a:lvl7pPr>
            <a:lvl8pPr marL="2992922" indent="0">
              <a:buNone/>
              <a:defRPr sz="1500" b="1"/>
            </a:lvl8pPr>
            <a:lvl9pPr marL="3420482" indent="0">
              <a:buNone/>
              <a:defRPr sz="1500" b="1"/>
            </a:lvl9pPr>
          </a:lstStyle>
          <a:p>
            <a:pPr lvl="0"/>
            <a:r>
              <a:rPr lang="zh-CN" altLang="en-US"/>
              <a:t>单击此处编辑母版文本样式</a:t>
            </a:r>
          </a:p>
        </p:txBody>
      </p:sp>
      <p:sp>
        <p:nvSpPr>
          <p:cNvPr id="4" name="内容占位符 3"/>
          <p:cNvSpPr>
            <a:spLocks noGrp="1"/>
          </p:cNvSpPr>
          <p:nvPr>
            <p:ph sz="half" idx="2"/>
          </p:nvPr>
        </p:nvSpPr>
        <p:spPr>
          <a:xfrm>
            <a:off x="464505" y="1941279"/>
            <a:ext cx="4104720" cy="3526890"/>
          </a:xfrm>
        </p:spPr>
        <p:txBody>
          <a:bodyPr/>
          <a:lstStyle>
            <a:lvl1pPr>
              <a:defRPr sz="2200"/>
            </a:lvl1pPr>
            <a:lvl2pPr>
              <a:defRPr sz="19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719218" y="1370231"/>
            <a:ext cx="4106331" cy="571047"/>
          </a:xfrm>
        </p:spPr>
        <p:txBody>
          <a:bodyPr anchor="b"/>
          <a:lstStyle>
            <a:lvl1pPr marL="0" indent="0">
              <a:buNone/>
              <a:defRPr sz="2200" b="1"/>
            </a:lvl1pPr>
            <a:lvl2pPr marL="427560" indent="0">
              <a:buNone/>
              <a:defRPr sz="1900" b="1"/>
            </a:lvl2pPr>
            <a:lvl3pPr marL="855120" indent="0">
              <a:buNone/>
              <a:defRPr sz="1800" b="1"/>
            </a:lvl3pPr>
            <a:lvl4pPr marL="1282680" indent="0">
              <a:buNone/>
              <a:defRPr sz="1500" b="1"/>
            </a:lvl4pPr>
            <a:lvl5pPr marL="1710242" indent="0">
              <a:buNone/>
              <a:defRPr sz="1500" b="1"/>
            </a:lvl5pPr>
            <a:lvl6pPr marL="2137802" indent="0">
              <a:buNone/>
              <a:defRPr sz="1500" b="1"/>
            </a:lvl6pPr>
            <a:lvl7pPr marL="2565362" indent="0">
              <a:buNone/>
              <a:defRPr sz="1500" b="1"/>
            </a:lvl7pPr>
            <a:lvl8pPr marL="2992922" indent="0">
              <a:buNone/>
              <a:defRPr sz="1500" b="1"/>
            </a:lvl8pPr>
            <a:lvl9pPr marL="3420482" indent="0">
              <a:buNone/>
              <a:defRPr sz="1500" b="1"/>
            </a:lvl9pPr>
          </a:lstStyle>
          <a:p>
            <a:pPr lvl="0"/>
            <a:r>
              <a:rPr lang="zh-CN" altLang="en-US"/>
              <a:t>单击此处编辑母版文本样式</a:t>
            </a:r>
          </a:p>
        </p:txBody>
      </p:sp>
      <p:sp>
        <p:nvSpPr>
          <p:cNvPr id="6" name="内容占位符 5"/>
          <p:cNvSpPr>
            <a:spLocks noGrp="1"/>
          </p:cNvSpPr>
          <p:nvPr>
            <p:ph sz="quarter" idx="4"/>
          </p:nvPr>
        </p:nvSpPr>
        <p:spPr>
          <a:xfrm>
            <a:off x="4719218" y="1941279"/>
            <a:ext cx="4106331" cy="3526890"/>
          </a:xfrm>
        </p:spPr>
        <p:txBody>
          <a:bodyPr/>
          <a:lstStyle>
            <a:lvl1pPr>
              <a:defRPr sz="2200"/>
            </a:lvl1pPr>
            <a:lvl2pPr>
              <a:defRPr sz="19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0B84835D-07B3-4A6E-A381-9EF5F65BB330}" type="datetime1">
              <a:rPr lang="zh-CN" altLang="en-US" smtClean="0"/>
              <a:t>2025/5/24</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52B66F6-FC30-45EA-9255-35158C88B889}" type="slidenum">
              <a:rPr lang="en-US" altLang="zh-CN"/>
              <a:pPr>
                <a:defRPr/>
              </a:pPr>
              <a:t>‹#›</a:t>
            </a:fld>
            <a:endParaRPr lang="en-US" altLang="zh-CN"/>
          </a:p>
        </p:txBody>
      </p:sp>
    </p:spTree>
    <p:extLst>
      <p:ext uri="{BB962C8B-B14F-4D97-AF65-F5344CB8AC3E}">
        <p14:creationId xmlns:p14="http://schemas.microsoft.com/office/powerpoint/2010/main" val="3241040218"/>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C57FB3D6-76BB-4851-BD63-F74E8AA87B3E}" type="datetime1">
              <a:rPr lang="zh-CN" altLang="en-US" smtClean="0"/>
              <a:t>2025/5/24</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00B20FB-AA06-4261-AD75-4D54D37C26AA}" type="slidenum">
              <a:rPr lang="en-US" altLang="zh-CN"/>
              <a:pPr>
                <a:defRPr/>
              </a:pPr>
              <a:t>‹#›</a:t>
            </a:fld>
            <a:endParaRPr lang="en-US" altLang="zh-CN"/>
          </a:p>
        </p:txBody>
      </p:sp>
    </p:spTree>
    <p:extLst>
      <p:ext uri="{BB962C8B-B14F-4D97-AF65-F5344CB8AC3E}">
        <p14:creationId xmlns:p14="http://schemas.microsoft.com/office/powerpoint/2010/main" val="3092551857"/>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E6D7E6C1-A477-43F3-A4DE-D9F692524914}" type="datetime1">
              <a:rPr lang="zh-CN" altLang="en-US" smtClean="0"/>
              <a:t>2025/5/24</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4391872-1526-45E2-BEDD-CEF66117D888}" type="slidenum">
              <a:rPr lang="en-US" altLang="zh-CN"/>
              <a:pPr>
                <a:defRPr/>
              </a:pPr>
              <a:t>‹#›</a:t>
            </a:fld>
            <a:endParaRPr lang="en-US" altLang="zh-CN"/>
          </a:p>
        </p:txBody>
      </p:sp>
    </p:spTree>
    <p:extLst>
      <p:ext uri="{BB962C8B-B14F-4D97-AF65-F5344CB8AC3E}">
        <p14:creationId xmlns:p14="http://schemas.microsoft.com/office/powerpoint/2010/main" val="281208193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64504" y="243725"/>
            <a:ext cx="3056363" cy="1037237"/>
          </a:xfrm>
        </p:spPr>
        <p:txBody>
          <a:bodyPr anchor="b"/>
          <a:lstStyle>
            <a:lvl1pPr algn="l">
              <a:defRPr sz="1900" b="1"/>
            </a:lvl1pPr>
          </a:lstStyle>
          <a:p>
            <a:r>
              <a:rPr lang="zh-CN" altLang="en-US"/>
              <a:t>单击此处编辑母版标题样式</a:t>
            </a:r>
          </a:p>
        </p:txBody>
      </p:sp>
      <p:sp>
        <p:nvSpPr>
          <p:cNvPr id="3" name="内容占位符 2"/>
          <p:cNvSpPr>
            <a:spLocks noGrp="1"/>
          </p:cNvSpPr>
          <p:nvPr>
            <p:ph idx="1"/>
          </p:nvPr>
        </p:nvSpPr>
        <p:spPr>
          <a:xfrm>
            <a:off x="3632151" y="243727"/>
            <a:ext cx="5193396" cy="5224445"/>
          </a:xfrm>
        </p:spPr>
        <p:txBody>
          <a:bodyPr/>
          <a:lstStyle>
            <a:lvl1pPr>
              <a:defRPr sz="3000"/>
            </a:lvl1pPr>
            <a:lvl2pPr>
              <a:defRPr sz="2600"/>
            </a:lvl2pPr>
            <a:lvl3pPr>
              <a:defRPr sz="2200"/>
            </a:lvl3pPr>
            <a:lvl4pPr>
              <a:defRPr sz="1900"/>
            </a:lvl4pPr>
            <a:lvl5pPr>
              <a:defRPr sz="1900"/>
            </a:lvl5pPr>
            <a:lvl6pPr>
              <a:defRPr sz="1900"/>
            </a:lvl6pPr>
            <a:lvl7pPr>
              <a:defRPr sz="1900"/>
            </a:lvl7pPr>
            <a:lvl8pPr>
              <a:defRPr sz="1900"/>
            </a:lvl8pPr>
            <a:lvl9pPr>
              <a:defRPr sz="19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64504" y="1280964"/>
            <a:ext cx="3056363" cy="4187208"/>
          </a:xfrm>
        </p:spPr>
        <p:txBody>
          <a:bodyPr/>
          <a:lstStyle>
            <a:lvl1pPr marL="0" indent="0">
              <a:buNone/>
              <a:defRPr sz="1300"/>
            </a:lvl1pPr>
            <a:lvl2pPr marL="427560" indent="0">
              <a:buNone/>
              <a:defRPr sz="1100"/>
            </a:lvl2pPr>
            <a:lvl3pPr marL="855120" indent="0">
              <a:buNone/>
              <a:defRPr sz="900"/>
            </a:lvl3pPr>
            <a:lvl4pPr marL="1282680" indent="0">
              <a:buNone/>
              <a:defRPr sz="800"/>
            </a:lvl4pPr>
            <a:lvl5pPr marL="1710242" indent="0">
              <a:buNone/>
              <a:defRPr sz="800"/>
            </a:lvl5pPr>
            <a:lvl6pPr marL="2137802" indent="0">
              <a:buNone/>
              <a:defRPr sz="800"/>
            </a:lvl6pPr>
            <a:lvl7pPr marL="2565362" indent="0">
              <a:buNone/>
              <a:defRPr sz="800"/>
            </a:lvl7pPr>
            <a:lvl8pPr marL="2992922" indent="0">
              <a:buNone/>
              <a:defRPr sz="800"/>
            </a:lvl8pPr>
            <a:lvl9pPr marL="3420482" indent="0">
              <a:buNone/>
              <a:defRPr sz="8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6F870DAC-2648-4B99-A4D4-E2A96251C807}" type="datetime1">
              <a:rPr lang="zh-CN" altLang="en-US" smtClean="0"/>
              <a:t>2025/5/24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FE38588-DB22-4EB6-ABE0-8D57136DFA7D}" type="slidenum">
              <a:rPr lang="en-US" altLang="zh-CN"/>
              <a:pPr>
                <a:defRPr/>
              </a:pPr>
              <a:t>‹#›</a:t>
            </a:fld>
            <a:endParaRPr lang="en-US" altLang="zh-CN"/>
          </a:p>
        </p:txBody>
      </p:sp>
    </p:spTree>
    <p:extLst>
      <p:ext uri="{BB962C8B-B14F-4D97-AF65-F5344CB8AC3E}">
        <p14:creationId xmlns:p14="http://schemas.microsoft.com/office/powerpoint/2010/main" val="1024382505"/>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820916" y="4284981"/>
            <a:ext cx="5574030" cy="505865"/>
          </a:xfrm>
        </p:spPr>
        <p:txBody>
          <a:bodyPr anchor="b"/>
          <a:lstStyle>
            <a:lvl1pPr algn="l">
              <a:defRPr sz="1900" b="1"/>
            </a:lvl1pPr>
          </a:lstStyle>
          <a:p>
            <a:r>
              <a:rPr lang="zh-CN" altLang="en-US"/>
              <a:t>单击此处编辑母版标题样式</a:t>
            </a:r>
          </a:p>
        </p:txBody>
      </p:sp>
      <p:sp>
        <p:nvSpPr>
          <p:cNvPr id="3" name="图片占位符 2"/>
          <p:cNvSpPr>
            <a:spLocks noGrp="1"/>
          </p:cNvSpPr>
          <p:nvPr>
            <p:ph type="pic" idx="1"/>
          </p:nvPr>
        </p:nvSpPr>
        <p:spPr>
          <a:xfrm>
            <a:off x="1820916" y="546960"/>
            <a:ext cx="5574030" cy="3672840"/>
          </a:xfrm>
        </p:spPr>
        <p:txBody>
          <a:bodyPr/>
          <a:lstStyle>
            <a:lvl1pPr marL="0" indent="0">
              <a:buNone/>
              <a:defRPr sz="3000"/>
            </a:lvl1pPr>
            <a:lvl2pPr marL="427560" indent="0">
              <a:buNone/>
              <a:defRPr sz="2600"/>
            </a:lvl2pPr>
            <a:lvl3pPr marL="855120" indent="0">
              <a:buNone/>
              <a:defRPr sz="2200"/>
            </a:lvl3pPr>
            <a:lvl4pPr marL="1282680" indent="0">
              <a:buNone/>
              <a:defRPr sz="1900"/>
            </a:lvl4pPr>
            <a:lvl5pPr marL="1710242" indent="0">
              <a:buNone/>
              <a:defRPr sz="1900"/>
            </a:lvl5pPr>
            <a:lvl6pPr marL="2137802" indent="0">
              <a:buNone/>
              <a:defRPr sz="1900"/>
            </a:lvl6pPr>
            <a:lvl7pPr marL="2565362" indent="0">
              <a:buNone/>
              <a:defRPr sz="1900"/>
            </a:lvl7pPr>
            <a:lvl8pPr marL="2992922" indent="0">
              <a:buNone/>
              <a:defRPr sz="1900"/>
            </a:lvl8pPr>
            <a:lvl9pPr marL="3420482" indent="0">
              <a:buNone/>
              <a:defRPr sz="1900"/>
            </a:lvl9pPr>
          </a:lstStyle>
          <a:p>
            <a:pPr lvl="0"/>
            <a:endParaRPr lang="zh-CN" altLang="en-US" noProof="0"/>
          </a:p>
        </p:txBody>
      </p:sp>
      <p:sp>
        <p:nvSpPr>
          <p:cNvPr id="4" name="文本占位符 3"/>
          <p:cNvSpPr>
            <a:spLocks noGrp="1"/>
          </p:cNvSpPr>
          <p:nvPr>
            <p:ph type="body" sz="half" idx="2"/>
          </p:nvPr>
        </p:nvSpPr>
        <p:spPr>
          <a:xfrm>
            <a:off x="1820916" y="4790847"/>
            <a:ext cx="5574030" cy="718413"/>
          </a:xfrm>
        </p:spPr>
        <p:txBody>
          <a:bodyPr/>
          <a:lstStyle>
            <a:lvl1pPr marL="0" indent="0">
              <a:buNone/>
              <a:defRPr sz="1300"/>
            </a:lvl1pPr>
            <a:lvl2pPr marL="427560" indent="0">
              <a:buNone/>
              <a:defRPr sz="1100"/>
            </a:lvl2pPr>
            <a:lvl3pPr marL="855120" indent="0">
              <a:buNone/>
              <a:defRPr sz="900"/>
            </a:lvl3pPr>
            <a:lvl4pPr marL="1282680" indent="0">
              <a:buNone/>
              <a:defRPr sz="800"/>
            </a:lvl4pPr>
            <a:lvl5pPr marL="1710242" indent="0">
              <a:buNone/>
              <a:defRPr sz="800"/>
            </a:lvl5pPr>
            <a:lvl6pPr marL="2137802" indent="0">
              <a:buNone/>
              <a:defRPr sz="800"/>
            </a:lvl6pPr>
            <a:lvl7pPr marL="2565362" indent="0">
              <a:buNone/>
              <a:defRPr sz="800"/>
            </a:lvl7pPr>
            <a:lvl8pPr marL="2992922" indent="0">
              <a:buNone/>
              <a:defRPr sz="800"/>
            </a:lvl8pPr>
            <a:lvl9pPr marL="3420482" indent="0">
              <a:buNone/>
              <a:defRPr sz="8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9C233797-B818-4576-8935-9B388ADDBD5F}" type="datetime1">
              <a:rPr lang="zh-CN" altLang="en-US" smtClean="0"/>
              <a:t>2025/5/24</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C1E70FD-2026-4720-BE33-CA086553C9E2}" type="slidenum">
              <a:rPr lang="en-US" altLang="zh-CN"/>
              <a:pPr>
                <a:defRPr/>
              </a:pPr>
              <a:t>‹#›</a:t>
            </a:fld>
            <a:endParaRPr lang="en-US" altLang="zh-CN"/>
          </a:p>
        </p:txBody>
      </p:sp>
    </p:spTree>
    <p:extLst>
      <p:ext uri="{BB962C8B-B14F-4D97-AF65-F5344CB8AC3E}">
        <p14:creationId xmlns:p14="http://schemas.microsoft.com/office/powerpoint/2010/main" val="3493119899"/>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9"/>
          <p:cNvGrpSpPr>
            <a:grpSpLocks/>
          </p:cNvGrpSpPr>
          <p:nvPr/>
        </p:nvGrpSpPr>
        <p:grpSpPr bwMode="auto">
          <a:xfrm>
            <a:off x="1" y="2"/>
            <a:ext cx="9290050" cy="453436"/>
            <a:chOff x="0" y="0"/>
            <a:chExt cx="5760" cy="320"/>
          </a:xfrm>
        </p:grpSpPr>
        <p:sp>
          <p:nvSpPr>
            <p:cNvPr id="1041" name="Rectangle 10"/>
            <p:cNvSpPr>
              <a:spLocks noChangeArrowheads="1"/>
            </p:cNvSpPr>
            <p:nvPr userDrawn="1"/>
          </p:nvSpPr>
          <p:spPr bwMode="auto">
            <a:xfrm>
              <a:off x="0" y="0"/>
              <a:ext cx="5760" cy="300"/>
            </a:xfrm>
            <a:prstGeom prst="rect">
              <a:avLst/>
            </a:prstGeom>
            <a:gradFill rotWithShape="0">
              <a:gsLst>
                <a:gs pos="0">
                  <a:srgbClr val="0033CC"/>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endParaRPr kumimoji="1" lang="zh-CN" altLang="zh-CN" sz="3400" b="1">
                <a:solidFill>
                  <a:srgbClr val="FF0000"/>
                </a:solidFill>
                <a:latin typeface="Times New Roman" pitchFamily="18" charset="0"/>
                <a:ea typeface="黑体" pitchFamily="2" charset="-122"/>
              </a:endParaRPr>
            </a:p>
          </p:txBody>
        </p:sp>
        <p:pic>
          <p:nvPicPr>
            <p:cNvPr id="1042" name="Picture 11" descr="xjtut"/>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0" y="41"/>
              <a:ext cx="912"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3" name="Text Box 12"/>
            <p:cNvSpPr txBox="1">
              <a:spLocks noChangeArrowheads="1"/>
            </p:cNvSpPr>
            <p:nvPr/>
          </p:nvSpPr>
          <p:spPr bwMode="auto">
            <a:xfrm>
              <a:off x="3840" y="57"/>
              <a:ext cx="18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defRPr/>
              </a:pPr>
              <a:r>
                <a:rPr kumimoji="1" lang="en-US" altLang="zh-CN" b="1" i="1">
                  <a:solidFill>
                    <a:srgbClr val="0000CC"/>
                  </a:solidFill>
                  <a:ea typeface="黑体" pitchFamily="2" charset="-122"/>
                </a:rPr>
                <a:t>Xi’an Jiaotong University</a:t>
              </a:r>
            </a:p>
          </p:txBody>
        </p:sp>
        <p:sp>
          <p:nvSpPr>
            <p:cNvPr id="1044" name="Line 13"/>
            <p:cNvSpPr>
              <a:spLocks noChangeShapeType="1"/>
            </p:cNvSpPr>
            <p:nvPr/>
          </p:nvSpPr>
          <p:spPr bwMode="auto">
            <a:xfrm>
              <a:off x="0" y="320"/>
              <a:ext cx="5760" cy="0"/>
            </a:xfrm>
            <a:prstGeom prst="line">
              <a:avLst/>
            </a:prstGeom>
            <a:noFill/>
            <a:ln w="12700" cap="sq">
              <a:solidFill>
                <a:srgbClr val="9999FF"/>
              </a:solidFill>
              <a:round/>
              <a:headEnd/>
              <a:tailEnd type="non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5" name="Text Box 14"/>
            <p:cNvSpPr txBox="1">
              <a:spLocks noChangeArrowheads="1"/>
            </p:cNvSpPr>
            <p:nvPr/>
          </p:nvSpPr>
          <p:spPr bwMode="auto">
            <a:xfrm>
              <a:off x="3840" y="57"/>
              <a:ext cx="18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defRPr/>
              </a:pPr>
              <a:r>
                <a:rPr kumimoji="1" lang="en-US" altLang="zh-CN" b="1" i="1">
                  <a:solidFill>
                    <a:srgbClr val="0000CC"/>
                  </a:solidFill>
                  <a:ea typeface="黑体" pitchFamily="2" charset="-122"/>
                </a:rPr>
                <a:t>Xi’an Jiaotong University</a:t>
              </a:r>
            </a:p>
          </p:txBody>
        </p:sp>
        <p:sp>
          <p:nvSpPr>
            <p:cNvPr id="1046" name="Line 15"/>
            <p:cNvSpPr>
              <a:spLocks noChangeShapeType="1"/>
            </p:cNvSpPr>
            <p:nvPr/>
          </p:nvSpPr>
          <p:spPr bwMode="auto">
            <a:xfrm>
              <a:off x="0" y="320"/>
              <a:ext cx="5760" cy="0"/>
            </a:xfrm>
            <a:prstGeom prst="line">
              <a:avLst/>
            </a:prstGeom>
            <a:noFill/>
            <a:ln w="12700" cap="sq">
              <a:solidFill>
                <a:srgbClr val="9999FF"/>
              </a:solidFill>
              <a:round/>
              <a:headEnd/>
              <a:tailEnd type="none" w="lg" len="me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1047" name="Text Box 16"/>
            <p:cNvSpPr txBox="1">
              <a:spLocks noChangeArrowheads="1"/>
            </p:cNvSpPr>
            <p:nvPr userDrawn="1"/>
          </p:nvSpPr>
          <p:spPr bwMode="auto">
            <a:xfrm>
              <a:off x="3840" y="57"/>
              <a:ext cx="1872" cy="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eaLnBrk="1" hangingPunct="1">
                <a:spcBef>
                  <a:spcPct val="50000"/>
                </a:spcBef>
                <a:defRPr/>
              </a:pPr>
              <a:r>
                <a:rPr kumimoji="1" lang="en-US" altLang="zh-CN" b="1" i="1">
                  <a:solidFill>
                    <a:srgbClr val="0000CC"/>
                  </a:solidFill>
                  <a:ea typeface="黑体" pitchFamily="2" charset="-122"/>
                </a:rPr>
                <a:t>Xi’an Jiaotong University</a:t>
              </a:r>
            </a:p>
          </p:txBody>
        </p:sp>
        <p:sp>
          <p:nvSpPr>
            <p:cNvPr id="1048" name="Line 17"/>
            <p:cNvSpPr>
              <a:spLocks noChangeShapeType="1"/>
            </p:cNvSpPr>
            <p:nvPr userDrawn="1"/>
          </p:nvSpPr>
          <p:spPr bwMode="auto">
            <a:xfrm>
              <a:off x="0" y="320"/>
              <a:ext cx="5760" cy="0"/>
            </a:xfrm>
            <a:prstGeom prst="line">
              <a:avLst/>
            </a:prstGeom>
            <a:noFill/>
            <a:ln w="12700" cap="sq">
              <a:solidFill>
                <a:srgbClr val="9999FF"/>
              </a:solidFill>
              <a:round/>
              <a:headEnd/>
              <a:tailEnd type="none" w="lg" len="med"/>
            </a:ln>
            <a:extLst>
              <a:ext uri="{909E8E84-426E-40DD-AFC4-6F175D3DCCD1}">
                <a14:hiddenFill xmlns:a14="http://schemas.microsoft.com/office/drawing/2010/main">
                  <a:noFill/>
                </a14:hiddenFill>
              </a:ext>
            </a:extLst>
          </p:spPr>
          <p:txBody>
            <a:bodyPr>
              <a:spAutoFit/>
            </a:bodyPr>
            <a:lstStyle/>
            <a:p>
              <a:endParaRPr lang="zh-CN" altLang="en-US"/>
            </a:p>
          </p:txBody>
        </p:sp>
      </p:grpSp>
      <p:grpSp>
        <p:nvGrpSpPr>
          <p:cNvPr id="1027" name="Group 18"/>
          <p:cNvGrpSpPr>
            <a:grpSpLocks/>
          </p:cNvGrpSpPr>
          <p:nvPr/>
        </p:nvGrpSpPr>
        <p:grpSpPr bwMode="auto">
          <a:xfrm>
            <a:off x="1" y="5169183"/>
            <a:ext cx="9290050" cy="952218"/>
            <a:chOff x="0" y="3648"/>
            <a:chExt cx="5760" cy="672"/>
          </a:xfrm>
        </p:grpSpPr>
        <p:sp>
          <p:nvSpPr>
            <p:cNvPr id="1034" name="Line 19"/>
            <p:cNvSpPr>
              <a:spLocks noChangeShapeType="1"/>
            </p:cNvSpPr>
            <p:nvPr/>
          </p:nvSpPr>
          <p:spPr bwMode="auto">
            <a:xfrm>
              <a:off x="0" y="4320"/>
              <a:ext cx="576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pic>
          <p:nvPicPr>
            <p:cNvPr id="1035" name="Picture 20" descr="84"/>
            <p:cNvPicPr>
              <a:picLocks noChangeAspect="1" noChangeArrowheads="1"/>
            </p:cNvPicPr>
            <p:nvPr/>
          </p:nvPicPr>
          <p:blipFill>
            <a:blip r:embed="rId15">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6" name="Line 21"/>
            <p:cNvSpPr>
              <a:spLocks noChangeShapeType="1"/>
            </p:cNvSpPr>
            <p:nvPr/>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pic>
          <p:nvPicPr>
            <p:cNvPr id="1037" name="Picture 22" descr="84"/>
            <p:cNvPicPr>
              <a:picLocks noChangeAspect="1" noChangeArrowheads="1"/>
            </p:cNvPicPr>
            <p:nvPr/>
          </p:nvPicPr>
          <p:blipFill>
            <a:blip r:embed="rId15">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8" name="Line 23"/>
            <p:cNvSpPr>
              <a:spLocks noChangeShapeType="1"/>
            </p:cNvSpPr>
            <p:nvPr/>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pic>
          <p:nvPicPr>
            <p:cNvPr id="1039" name="Picture 24" descr="84"/>
            <p:cNvPicPr>
              <a:picLocks noChangeAspect="1" noChangeArrowheads="1"/>
            </p:cNvPicPr>
            <p:nvPr userDrawn="1"/>
          </p:nvPicPr>
          <p:blipFill>
            <a:blip r:embed="rId15">
              <a:extLst>
                <a:ext uri="{28A0092B-C50C-407E-A947-70E740481C1C}">
                  <a14:useLocalDpi xmlns:a14="http://schemas.microsoft.com/office/drawing/2010/main" val="0"/>
                </a:ext>
              </a:extLst>
            </a:blip>
            <a:srcRect l="38531"/>
            <a:stretch>
              <a:fillRect/>
            </a:stretch>
          </p:blipFill>
          <p:spPr bwMode="auto">
            <a:xfrm>
              <a:off x="4152" y="3648"/>
              <a:ext cx="160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0" name="Line 25"/>
            <p:cNvSpPr>
              <a:spLocks noChangeShapeType="1"/>
            </p:cNvSpPr>
            <p:nvPr userDrawn="1"/>
          </p:nvSpPr>
          <p:spPr bwMode="auto">
            <a:xfrm>
              <a:off x="0" y="4032"/>
              <a:ext cx="4032" cy="0"/>
            </a:xfrm>
            <a:prstGeom prst="line">
              <a:avLst/>
            </a:prstGeom>
            <a:noFill/>
            <a:ln w="28575">
              <a:solidFill>
                <a:srgbClr val="000099"/>
              </a:solidFill>
              <a:round/>
              <a:headEnd/>
              <a:tailEnd/>
            </a:ln>
            <a:extLst>
              <a:ext uri="{909E8E84-426E-40DD-AFC4-6F175D3DCCD1}">
                <a14:hiddenFill xmlns:a14="http://schemas.microsoft.com/office/drawing/2010/main">
                  <a:noFill/>
                </a14:hiddenFill>
              </a:ext>
            </a:extLst>
          </p:spPr>
          <p:txBody>
            <a:bodyPr anchor="ctr"/>
            <a:lstStyle/>
            <a:p>
              <a:endParaRPr lang="zh-CN" altLang="en-US"/>
            </a:p>
          </p:txBody>
        </p:sp>
      </p:grpSp>
      <p:sp>
        <p:nvSpPr>
          <p:cNvPr id="1028" name="Rectangle 2"/>
          <p:cNvSpPr>
            <a:spLocks noGrp="1" noChangeArrowheads="1"/>
          </p:cNvSpPr>
          <p:nvPr>
            <p:ph type="title"/>
          </p:nvPr>
        </p:nvSpPr>
        <p:spPr bwMode="auto">
          <a:xfrm>
            <a:off x="475795" y="232389"/>
            <a:ext cx="8361045" cy="1020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512" tIns="42756" rIns="85512" bIns="42756" numCol="1" anchor="ctr" anchorCtr="0" compatLnSpc="1">
            <a:prstTxWarp prst="textNoShape">
              <a:avLst/>
            </a:prstTxWarp>
          </a:bodyPr>
          <a:lstStyle/>
          <a:p>
            <a:pPr lvl="0"/>
            <a:r>
              <a:rPr lang="zh-CN" altLang="en-US"/>
              <a:t>单击此处编辑母版标题样式</a:t>
            </a:r>
          </a:p>
        </p:txBody>
      </p:sp>
      <p:sp>
        <p:nvSpPr>
          <p:cNvPr id="1029" name="Rectangle 3"/>
          <p:cNvSpPr>
            <a:spLocks noGrp="1" noChangeArrowheads="1"/>
          </p:cNvSpPr>
          <p:nvPr>
            <p:ph type="body" idx="1"/>
          </p:nvPr>
        </p:nvSpPr>
        <p:spPr bwMode="auto">
          <a:xfrm>
            <a:off x="464504" y="1428332"/>
            <a:ext cx="8361045" cy="4039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512" tIns="42756" rIns="85512" bIns="42756"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2"/>
          </p:nvPr>
        </p:nvSpPr>
        <p:spPr bwMode="auto">
          <a:xfrm>
            <a:off x="464503" y="5574443"/>
            <a:ext cx="2167680" cy="425097"/>
          </a:xfrm>
          <a:prstGeom prst="rect">
            <a:avLst/>
          </a:prstGeom>
          <a:noFill/>
          <a:ln w="9525">
            <a:noFill/>
            <a:miter lim="800000"/>
            <a:headEnd/>
            <a:tailEnd/>
          </a:ln>
          <a:effectLst/>
        </p:spPr>
        <p:txBody>
          <a:bodyPr vert="horz" wrap="square" lIns="85512" tIns="42756" rIns="85512" bIns="42756" numCol="1" anchor="t" anchorCtr="0" compatLnSpc="1">
            <a:prstTxWarp prst="textNoShape">
              <a:avLst/>
            </a:prstTxWarp>
          </a:bodyPr>
          <a:lstStyle>
            <a:lvl1pPr>
              <a:defRPr sz="1300">
                <a:ea typeface="宋体" charset="-122"/>
              </a:defRPr>
            </a:lvl1pPr>
          </a:lstStyle>
          <a:p>
            <a:pPr>
              <a:defRPr/>
            </a:pPr>
            <a:fld id="{3BEE359D-D51C-492E-9104-FDB8FCF4C60B}" type="datetime1">
              <a:rPr lang="zh-CN" altLang="en-US" smtClean="0"/>
              <a:t>2025/5/24</a:t>
            </a:fld>
            <a:endParaRPr lang="en-US" altLang="zh-CN"/>
          </a:p>
        </p:txBody>
      </p:sp>
      <p:sp>
        <p:nvSpPr>
          <p:cNvPr id="5" name="Rectangle 5"/>
          <p:cNvSpPr>
            <a:spLocks noGrp="1" noChangeArrowheads="1"/>
          </p:cNvSpPr>
          <p:nvPr>
            <p:ph type="ftr" sz="quarter" idx="3"/>
          </p:nvPr>
        </p:nvSpPr>
        <p:spPr bwMode="auto">
          <a:xfrm>
            <a:off x="3174102" y="5574443"/>
            <a:ext cx="2941849" cy="425097"/>
          </a:xfrm>
          <a:prstGeom prst="rect">
            <a:avLst/>
          </a:prstGeom>
          <a:noFill/>
          <a:ln w="9525">
            <a:noFill/>
            <a:miter lim="800000"/>
            <a:headEnd/>
            <a:tailEnd/>
          </a:ln>
          <a:effectLst/>
        </p:spPr>
        <p:txBody>
          <a:bodyPr vert="horz" wrap="square" lIns="85512" tIns="42756" rIns="85512" bIns="42756" numCol="1" anchor="t" anchorCtr="0" compatLnSpc="1">
            <a:prstTxWarp prst="textNoShape">
              <a:avLst/>
            </a:prstTxWarp>
          </a:bodyPr>
          <a:lstStyle>
            <a:lvl1pPr algn="ctr">
              <a:defRPr sz="130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657870" y="5574443"/>
            <a:ext cx="2167680" cy="425097"/>
          </a:xfrm>
          <a:prstGeom prst="rect">
            <a:avLst/>
          </a:prstGeom>
          <a:noFill/>
          <a:ln w="9525">
            <a:noFill/>
            <a:miter lim="800000"/>
            <a:headEnd/>
            <a:tailEnd/>
          </a:ln>
          <a:effectLst/>
        </p:spPr>
        <p:txBody>
          <a:bodyPr vert="horz" wrap="square" lIns="85512" tIns="42756" rIns="85512" bIns="42756" numCol="1" anchor="t" anchorCtr="0" compatLnSpc="1">
            <a:prstTxWarp prst="textNoShape">
              <a:avLst/>
            </a:prstTxWarp>
          </a:bodyPr>
          <a:lstStyle>
            <a:lvl1pPr algn="r">
              <a:defRPr sz="1300">
                <a:ea typeface="宋体" charset="-122"/>
              </a:defRPr>
            </a:lvl1pPr>
          </a:lstStyle>
          <a:p>
            <a:pPr>
              <a:defRPr/>
            </a:pPr>
            <a:fld id="{3D50F4CB-E707-4F12-A747-E8C0F718822D}" type="slidenum">
              <a:rPr lang="en-US" altLang="zh-CN"/>
              <a:pPr>
                <a:defRPr/>
              </a:pPr>
              <a:t>‹#›</a:t>
            </a:fld>
            <a:endParaRPr lang="en-US" altLang="zh-CN"/>
          </a:p>
        </p:txBody>
      </p:sp>
      <p:pic>
        <p:nvPicPr>
          <p:cNvPr id="1033" name="Picture 26" descr="hui3"/>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146773" y="39677"/>
            <a:ext cx="401599" cy="352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5" r:id="rId12"/>
  </p:sldLayoutIdLst>
  <p:transition spd="med">
    <p:wipe dir="r"/>
  </p:transition>
  <p:hf hdr="0" ftr="0" dt="0"/>
  <p:txStyles>
    <p:titleStyle>
      <a:lvl1pPr algn="ctr" rtl="0" eaLnBrk="0" fontAlgn="base" hangingPunct="0">
        <a:spcBef>
          <a:spcPct val="0"/>
        </a:spcBef>
        <a:spcAft>
          <a:spcPct val="0"/>
        </a:spcAft>
        <a:defRPr sz="4100">
          <a:solidFill>
            <a:schemeClr val="tx2"/>
          </a:solidFill>
          <a:latin typeface="+mj-lt"/>
          <a:ea typeface="+mj-ea"/>
          <a:cs typeface="+mj-cs"/>
        </a:defRPr>
      </a:lvl1pPr>
      <a:lvl2pPr algn="ctr" rtl="0" eaLnBrk="0" fontAlgn="base" hangingPunct="0">
        <a:spcBef>
          <a:spcPct val="0"/>
        </a:spcBef>
        <a:spcAft>
          <a:spcPct val="0"/>
        </a:spcAft>
        <a:defRPr sz="4100">
          <a:solidFill>
            <a:schemeClr val="tx2"/>
          </a:solidFill>
          <a:latin typeface="Arial" charset="0"/>
          <a:ea typeface="宋体" charset="-122"/>
        </a:defRPr>
      </a:lvl2pPr>
      <a:lvl3pPr algn="ctr" rtl="0" eaLnBrk="0" fontAlgn="base" hangingPunct="0">
        <a:spcBef>
          <a:spcPct val="0"/>
        </a:spcBef>
        <a:spcAft>
          <a:spcPct val="0"/>
        </a:spcAft>
        <a:defRPr sz="4100">
          <a:solidFill>
            <a:schemeClr val="tx2"/>
          </a:solidFill>
          <a:latin typeface="Arial" charset="0"/>
          <a:ea typeface="宋体" charset="-122"/>
        </a:defRPr>
      </a:lvl3pPr>
      <a:lvl4pPr algn="ctr" rtl="0" eaLnBrk="0" fontAlgn="base" hangingPunct="0">
        <a:spcBef>
          <a:spcPct val="0"/>
        </a:spcBef>
        <a:spcAft>
          <a:spcPct val="0"/>
        </a:spcAft>
        <a:defRPr sz="4100">
          <a:solidFill>
            <a:schemeClr val="tx2"/>
          </a:solidFill>
          <a:latin typeface="Arial" charset="0"/>
          <a:ea typeface="宋体" charset="-122"/>
        </a:defRPr>
      </a:lvl4pPr>
      <a:lvl5pPr algn="ctr" rtl="0" eaLnBrk="0" fontAlgn="base" hangingPunct="0">
        <a:spcBef>
          <a:spcPct val="0"/>
        </a:spcBef>
        <a:spcAft>
          <a:spcPct val="0"/>
        </a:spcAft>
        <a:defRPr sz="4100">
          <a:solidFill>
            <a:schemeClr val="tx2"/>
          </a:solidFill>
          <a:latin typeface="Arial" charset="0"/>
          <a:ea typeface="宋体" charset="-122"/>
        </a:defRPr>
      </a:lvl5pPr>
      <a:lvl6pPr marL="427560" algn="ctr" rtl="0" fontAlgn="base">
        <a:spcBef>
          <a:spcPct val="0"/>
        </a:spcBef>
        <a:spcAft>
          <a:spcPct val="0"/>
        </a:spcAft>
        <a:defRPr sz="4100">
          <a:solidFill>
            <a:schemeClr val="tx2"/>
          </a:solidFill>
          <a:latin typeface="Arial" charset="0"/>
          <a:ea typeface="宋体" charset="-122"/>
        </a:defRPr>
      </a:lvl6pPr>
      <a:lvl7pPr marL="855120" algn="ctr" rtl="0" fontAlgn="base">
        <a:spcBef>
          <a:spcPct val="0"/>
        </a:spcBef>
        <a:spcAft>
          <a:spcPct val="0"/>
        </a:spcAft>
        <a:defRPr sz="4100">
          <a:solidFill>
            <a:schemeClr val="tx2"/>
          </a:solidFill>
          <a:latin typeface="Arial" charset="0"/>
          <a:ea typeface="宋体" charset="-122"/>
        </a:defRPr>
      </a:lvl7pPr>
      <a:lvl8pPr marL="1282680" algn="ctr" rtl="0" fontAlgn="base">
        <a:spcBef>
          <a:spcPct val="0"/>
        </a:spcBef>
        <a:spcAft>
          <a:spcPct val="0"/>
        </a:spcAft>
        <a:defRPr sz="4100">
          <a:solidFill>
            <a:schemeClr val="tx2"/>
          </a:solidFill>
          <a:latin typeface="Arial" charset="0"/>
          <a:ea typeface="宋体" charset="-122"/>
        </a:defRPr>
      </a:lvl8pPr>
      <a:lvl9pPr marL="1710242" algn="ctr" rtl="0" fontAlgn="base">
        <a:spcBef>
          <a:spcPct val="0"/>
        </a:spcBef>
        <a:spcAft>
          <a:spcPct val="0"/>
        </a:spcAft>
        <a:defRPr sz="4100">
          <a:solidFill>
            <a:schemeClr val="tx2"/>
          </a:solidFill>
          <a:latin typeface="Arial" charset="0"/>
          <a:ea typeface="宋体" charset="-122"/>
        </a:defRPr>
      </a:lvl9pPr>
    </p:titleStyle>
    <p:bodyStyle>
      <a:lvl1pPr marL="320670" indent="-320670" algn="l" rtl="0" eaLnBrk="0" fontAlgn="base" hangingPunct="0">
        <a:spcBef>
          <a:spcPct val="20000"/>
        </a:spcBef>
        <a:spcAft>
          <a:spcPct val="0"/>
        </a:spcAft>
        <a:buChar char="•"/>
        <a:defRPr sz="3000">
          <a:solidFill>
            <a:schemeClr val="tx1"/>
          </a:solidFill>
          <a:latin typeface="+mn-lt"/>
          <a:ea typeface="+mn-ea"/>
          <a:cs typeface="+mn-cs"/>
        </a:defRPr>
      </a:lvl1pPr>
      <a:lvl2pPr marL="694785" indent="-267225" algn="l" rtl="0" eaLnBrk="0" fontAlgn="base" hangingPunct="0">
        <a:spcBef>
          <a:spcPct val="20000"/>
        </a:spcBef>
        <a:spcAft>
          <a:spcPct val="0"/>
        </a:spcAft>
        <a:buChar char="–"/>
        <a:defRPr sz="2600">
          <a:solidFill>
            <a:schemeClr val="tx1"/>
          </a:solidFill>
          <a:latin typeface="+mn-lt"/>
          <a:ea typeface="+mn-ea"/>
        </a:defRPr>
      </a:lvl2pPr>
      <a:lvl3pPr marL="1068901" indent="-213780" algn="l" rtl="0" eaLnBrk="0" fontAlgn="base" hangingPunct="0">
        <a:spcBef>
          <a:spcPct val="20000"/>
        </a:spcBef>
        <a:spcAft>
          <a:spcPct val="0"/>
        </a:spcAft>
        <a:buChar char="•"/>
        <a:defRPr sz="2200">
          <a:solidFill>
            <a:schemeClr val="tx1"/>
          </a:solidFill>
          <a:latin typeface="+mn-lt"/>
          <a:ea typeface="+mn-ea"/>
        </a:defRPr>
      </a:lvl3pPr>
      <a:lvl4pPr marL="1496461" indent="-213780" algn="l" rtl="0" eaLnBrk="0" fontAlgn="base" hangingPunct="0">
        <a:spcBef>
          <a:spcPct val="20000"/>
        </a:spcBef>
        <a:spcAft>
          <a:spcPct val="0"/>
        </a:spcAft>
        <a:buChar char="–"/>
        <a:defRPr sz="1900">
          <a:solidFill>
            <a:schemeClr val="tx1"/>
          </a:solidFill>
          <a:latin typeface="+mn-lt"/>
          <a:ea typeface="+mn-ea"/>
        </a:defRPr>
      </a:lvl4pPr>
      <a:lvl5pPr marL="1924022" indent="-213780" algn="l" rtl="0" eaLnBrk="0" fontAlgn="base" hangingPunct="0">
        <a:spcBef>
          <a:spcPct val="20000"/>
        </a:spcBef>
        <a:spcAft>
          <a:spcPct val="0"/>
        </a:spcAft>
        <a:buChar char="»"/>
        <a:defRPr sz="1900">
          <a:solidFill>
            <a:schemeClr val="tx1"/>
          </a:solidFill>
          <a:latin typeface="+mn-lt"/>
          <a:ea typeface="+mn-ea"/>
        </a:defRPr>
      </a:lvl5pPr>
      <a:lvl6pPr marL="2351582" indent="-213780" algn="l" rtl="0" fontAlgn="base">
        <a:spcBef>
          <a:spcPct val="20000"/>
        </a:spcBef>
        <a:spcAft>
          <a:spcPct val="0"/>
        </a:spcAft>
        <a:buChar char="»"/>
        <a:defRPr sz="1900">
          <a:solidFill>
            <a:schemeClr val="tx1"/>
          </a:solidFill>
          <a:latin typeface="+mn-lt"/>
          <a:ea typeface="+mn-ea"/>
        </a:defRPr>
      </a:lvl6pPr>
      <a:lvl7pPr marL="2779143" indent="-213780" algn="l" rtl="0" fontAlgn="base">
        <a:spcBef>
          <a:spcPct val="20000"/>
        </a:spcBef>
        <a:spcAft>
          <a:spcPct val="0"/>
        </a:spcAft>
        <a:buChar char="»"/>
        <a:defRPr sz="1900">
          <a:solidFill>
            <a:schemeClr val="tx1"/>
          </a:solidFill>
          <a:latin typeface="+mn-lt"/>
          <a:ea typeface="+mn-ea"/>
        </a:defRPr>
      </a:lvl7pPr>
      <a:lvl8pPr marL="3206703" indent="-213780" algn="l" rtl="0" fontAlgn="base">
        <a:spcBef>
          <a:spcPct val="20000"/>
        </a:spcBef>
        <a:spcAft>
          <a:spcPct val="0"/>
        </a:spcAft>
        <a:buChar char="»"/>
        <a:defRPr sz="1900">
          <a:solidFill>
            <a:schemeClr val="tx1"/>
          </a:solidFill>
          <a:latin typeface="+mn-lt"/>
          <a:ea typeface="+mn-ea"/>
        </a:defRPr>
      </a:lvl8pPr>
      <a:lvl9pPr marL="3634263" indent="-213780" algn="l" rtl="0" fontAlgn="base">
        <a:spcBef>
          <a:spcPct val="20000"/>
        </a:spcBef>
        <a:spcAft>
          <a:spcPct val="0"/>
        </a:spcAft>
        <a:buChar char="»"/>
        <a:defRPr sz="1900">
          <a:solidFill>
            <a:schemeClr val="tx1"/>
          </a:solidFill>
          <a:latin typeface="+mn-lt"/>
          <a:ea typeface="+mn-ea"/>
        </a:defRPr>
      </a:lvl9pPr>
    </p:bodyStyle>
    <p:otherStyle>
      <a:defPPr>
        <a:defRPr lang="zh-CN"/>
      </a:defPPr>
      <a:lvl1pPr marL="0" algn="l" defTabSz="855120" rtl="0" eaLnBrk="1" latinLnBrk="0" hangingPunct="1">
        <a:defRPr sz="1800" kern="1200">
          <a:solidFill>
            <a:schemeClr val="tx1"/>
          </a:solidFill>
          <a:latin typeface="+mn-lt"/>
          <a:ea typeface="+mn-ea"/>
          <a:cs typeface="+mn-cs"/>
        </a:defRPr>
      </a:lvl1pPr>
      <a:lvl2pPr marL="427560" algn="l" defTabSz="855120" rtl="0" eaLnBrk="1" latinLnBrk="0" hangingPunct="1">
        <a:defRPr sz="1800" kern="1200">
          <a:solidFill>
            <a:schemeClr val="tx1"/>
          </a:solidFill>
          <a:latin typeface="+mn-lt"/>
          <a:ea typeface="+mn-ea"/>
          <a:cs typeface="+mn-cs"/>
        </a:defRPr>
      </a:lvl2pPr>
      <a:lvl3pPr marL="855120" algn="l" defTabSz="855120" rtl="0" eaLnBrk="1" latinLnBrk="0" hangingPunct="1">
        <a:defRPr sz="1800" kern="1200">
          <a:solidFill>
            <a:schemeClr val="tx1"/>
          </a:solidFill>
          <a:latin typeface="+mn-lt"/>
          <a:ea typeface="+mn-ea"/>
          <a:cs typeface="+mn-cs"/>
        </a:defRPr>
      </a:lvl3pPr>
      <a:lvl4pPr marL="1282680" algn="l" defTabSz="855120" rtl="0" eaLnBrk="1" latinLnBrk="0" hangingPunct="1">
        <a:defRPr sz="1800" kern="1200">
          <a:solidFill>
            <a:schemeClr val="tx1"/>
          </a:solidFill>
          <a:latin typeface="+mn-lt"/>
          <a:ea typeface="+mn-ea"/>
          <a:cs typeface="+mn-cs"/>
        </a:defRPr>
      </a:lvl4pPr>
      <a:lvl5pPr marL="1710242" algn="l" defTabSz="855120" rtl="0" eaLnBrk="1" latinLnBrk="0" hangingPunct="1">
        <a:defRPr sz="1800" kern="1200">
          <a:solidFill>
            <a:schemeClr val="tx1"/>
          </a:solidFill>
          <a:latin typeface="+mn-lt"/>
          <a:ea typeface="+mn-ea"/>
          <a:cs typeface="+mn-cs"/>
        </a:defRPr>
      </a:lvl5pPr>
      <a:lvl6pPr marL="2137802" algn="l" defTabSz="855120" rtl="0" eaLnBrk="1" latinLnBrk="0" hangingPunct="1">
        <a:defRPr sz="1800" kern="1200">
          <a:solidFill>
            <a:schemeClr val="tx1"/>
          </a:solidFill>
          <a:latin typeface="+mn-lt"/>
          <a:ea typeface="+mn-ea"/>
          <a:cs typeface="+mn-cs"/>
        </a:defRPr>
      </a:lvl6pPr>
      <a:lvl7pPr marL="2565362" algn="l" defTabSz="855120" rtl="0" eaLnBrk="1" latinLnBrk="0" hangingPunct="1">
        <a:defRPr sz="1800" kern="1200">
          <a:solidFill>
            <a:schemeClr val="tx1"/>
          </a:solidFill>
          <a:latin typeface="+mn-lt"/>
          <a:ea typeface="+mn-ea"/>
          <a:cs typeface="+mn-cs"/>
        </a:defRPr>
      </a:lvl7pPr>
      <a:lvl8pPr marL="2992922" algn="l" defTabSz="855120" rtl="0" eaLnBrk="1" latinLnBrk="0" hangingPunct="1">
        <a:defRPr sz="1800" kern="1200">
          <a:solidFill>
            <a:schemeClr val="tx1"/>
          </a:solidFill>
          <a:latin typeface="+mn-lt"/>
          <a:ea typeface="+mn-ea"/>
          <a:cs typeface="+mn-cs"/>
        </a:defRPr>
      </a:lvl8pPr>
      <a:lvl9pPr marL="3420482" algn="l" defTabSz="85512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4.png"/><Relationship Id="rId4" Type="http://schemas.openxmlformats.org/officeDocument/2006/relationships/image" Target="../media/image13.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7.w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18.emf"/></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1.e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240B97E2-EA6D-4DB7-B928-558BA02A223D}"/>
              </a:ext>
            </a:extLst>
          </p:cNvPr>
          <p:cNvSpPr>
            <a:spLocks noGrp="1"/>
          </p:cNvSpPr>
          <p:nvPr>
            <p:ph type="sldNum" sz="quarter" idx="12"/>
          </p:nvPr>
        </p:nvSpPr>
        <p:spPr/>
        <p:txBody>
          <a:bodyPr/>
          <a:lstStyle/>
          <a:p>
            <a:pPr>
              <a:defRPr/>
            </a:pPr>
            <a:fld id="{558518B6-FD30-4138-B8AE-2C1CB6870D37}" type="slidenum">
              <a:rPr lang="en-US" altLang="zh-CN" smtClean="0"/>
              <a:pPr>
                <a:defRPr/>
              </a:pPr>
              <a:t>1</a:t>
            </a:fld>
            <a:endParaRPr lang="en-US" altLang="zh-CN"/>
          </a:p>
        </p:txBody>
      </p:sp>
      <p:sp>
        <p:nvSpPr>
          <p:cNvPr id="5" name="Rectangle 3" descr="Large confetti">
            <a:extLst>
              <a:ext uri="{FF2B5EF4-FFF2-40B4-BE49-F238E27FC236}">
                <a16:creationId xmlns:a16="http://schemas.microsoft.com/office/drawing/2014/main" id="{C0671297-106D-4B93-810B-9E4698789013}"/>
              </a:ext>
            </a:extLst>
          </p:cNvPr>
          <p:cNvSpPr txBox="1">
            <a:spLocks noChangeArrowheads="1"/>
          </p:cNvSpPr>
          <p:nvPr/>
        </p:nvSpPr>
        <p:spPr bwMode="auto">
          <a:xfrm>
            <a:off x="180529" y="1908572"/>
            <a:ext cx="8928992" cy="1872208"/>
          </a:xfrm>
          <a:prstGeom prst="rect">
            <a:avLst/>
          </a:prstGeom>
          <a:noFill/>
          <a:ln>
            <a:noFill/>
          </a:ln>
          <a:effectLst>
            <a:outerShdw dist="12700" dir="5400000" algn="ctr" rotWithShape="0">
              <a:schemeClr val="bg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512" tIns="42756" rIns="85512" bIns="42756"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lnSpc>
                <a:spcPct val="130000"/>
              </a:lnSpc>
            </a:pPr>
            <a:r>
              <a:rPr lang="zh-CN" altLang="en-US" sz="36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第</a:t>
            </a:r>
            <a:r>
              <a:rPr lang="en-US" altLang="zh-CN" sz="36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6</a:t>
            </a:r>
            <a:r>
              <a:rPr lang="zh-CN" altLang="en-US" sz="36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章</a:t>
            </a:r>
            <a:endParaRPr lang="en-US" altLang="zh-CN" sz="36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endParaRPr>
          </a:p>
          <a:p>
            <a:pPr eaLnBrk="1" hangingPunct="1">
              <a:lnSpc>
                <a:spcPct val="130000"/>
              </a:lnSpc>
            </a:pPr>
            <a:r>
              <a:rPr lang="zh-CN" altLang="en-US" sz="40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输入输出技术</a:t>
            </a:r>
            <a:endParaRPr lang="en-US" altLang="zh-CN" sz="4000" b="1" dirty="0">
              <a:solidFill>
                <a:srgbClr val="82002B"/>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endParaRPr>
          </a:p>
        </p:txBody>
      </p:sp>
    </p:spTree>
    <p:extLst>
      <p:ext uri="{BB962C8B-B14F-4D97-AF65-F5344CB8AC3E}">
        <p14:creationId xmlns:p14="http://schemas.microsoft.com/office/powerpoint/2010/main" val="2922294545"/>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77" name="Rectangle 16"/>
          <p:cNvSpPr>
            <a:spLocks noGrp="1" noChangeArrowheads="1"/>
          </p:cNvSpPr>
          <p:nvPr>
            <p:ph type="sldNum" sz="quarter" idx="4294967295"/>
          </p:nvPr>
        </p:nvSpPr>
        <p:spPr>
          <a:xfrm>
            <a:off x="8506160" y="5605042"/>
            <a:ext cx="673881" cy="407987"/>
          </a:xfrm>
          <a:prstGeom prst="rect">
            <a:avLst/>
          </a:prstGeom>
          <a:noFill/>
        </p:spPr>
        <p:txBody>
          <a:bodyPr/>
          <a:lstStyle/>
          <a:p>
            <a:fld id="{64F6DA11-1250-4DDC-B008-94D4DFA64339}" type="slidenum">
              <a:rPr lang="zh-CN" altLang="en-US" smtClean="0">
                <a:ea typeface="宋体" charset="-122"/>
              </a:rPr>
              <a:pPr/>
              <a:t>10</a:t>
            </a:fld>
            <a:endParaRPr lang="en-US" altLang="zh-CN">
              <a:ea typeface="宋体" charset="-122"/>
            </a:endParaRPr>
          </a:p>
        </p:txBody>
      </p:sp>
      <p:sp>
        <p:nvSpPr>
          <p:cNvPr id="50178" name="Rectangle 2"/>
          <p:cNvSpPr>
            <a:spLocks noGrp="1" noChangeArrowheads="1"/>
          </p:cNvSpPr>
          <p:nvPr>
            <p:ph type="ctrTitle"/>
          </p:nvPr>
        </p:nvSpPr>
        <p:spPr>
          <a:xfrm>
            <a:off x="795761" y="1188492"/>
            <a:ext cx="7809704" cy="1304925"/>
          </a:xfrm>
        </p:spPr>
        <p:txBody>
          <a:bodyPr/>
          <a:lstStyle/>
          <a:p>
            <a:pPr algn="ctr" eaLnBrk="1" hangingPunct="1"/>
            <a:r>
              <a:rPr lang="zh-CN" altLang="en-US" sz="3600" b="1" dirty="0">
                <a:solidFill>
                  <a:srgbClr val="82002B"/>
                </a:solidFill>
                <a:effectLst>
                  <a:outerShdw blurRad="38100" dist="38100" dir="2700000" algn="tl">
                    <a:srgbClr val="000000">
                      <a:alpha val="43137"/>
                    </a:srgbClr>
                  </a:outerShdw>
                </a:effectLst>
                <a:latin typeface="微软雅黑" pitchFamily="34" charset="-122"/>
                <a:ea typeface="微软雅黑" pitchFamily="34" charset="-122"/>
                <a:cs typeface="华文行楷"/>
              </a:rPr>
              <a:t>二、简单接口电路</a:t>
            </a:r>
          </a:p>
        </p:txBody>
      </p:sp>
      <p:sp>
        <p:nvSpPr>
          <p:cNvPr id="2" name="TextBox 1"/>
          <p:cNvSpPr txBox="1"/>
          <p:nvPr/>
        </p:nvSpPr>
        <p:spPr>
          <a:xfrm>
            <a:off x="900609" y="2493417"/>
            <a:ext cx="7632848" cy="1391150"/>
          </a:xfrm>
          <a:prstGeom prst="rect">
            <a:avLst/>
          </a:prstGeom>
          <a:noFill/>
          <a:ln>
            <a:solidFill>
              <a:schemeClr val="tx2">
                <a:lumMod val="40000"/>
                <a:lumOff val="60000"/>
              </a:schemeClr>
            </a:solidFill>
          </a:ln>
        </p:spPr>
        <p:txBody>
          <a:bodyPr wrap="square" rtlCol="0">
            <a:spAutoFit/>
          </a:bodyPr>
          <a:lstStyle/>
          <a:p>
            <a:pPr>
              <a:lnSpc>
                <a:spcPct val="120000"/>
              </a:lnSpc>
              <a:spcAft>
                <a:spcPts val="600"/>
              </a:spcAft>
              <a:buSzPct val="90000"/>
            </a:pPr>
            <a:r>
              <a:rPr lang="zh-CN" altLang="en-US" sz="2200" b="1"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简单：</a:t>
            </a:r>
            <a:endParaRPr lang="en-US" altLang="zh-CN" sz="2200" b="1" u="sng"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54013" lvl="1" indent="-265113">
              <a:lnSpc>
                <a:spcPct val="120000"/>
              </a:lnSpc>
              <a:spcAft>
                <a:spcPts val="600"/>
              </a:spcAft>
              <a:buClr>
                <a:srgbClr val="C00000"/>
              </a:buClr>
              <a:buSzPct val="70000"/>
              <a:buFont typeface="Wingdings" panose="05000000000000000000" pitchFamily="2" charset="2"/>
              <a:buChar char="Ø"/>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不能通过软件改变其输入输出工作方式</a:t>
            </a:r>
            <a:endPar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marL="354013" lvl="1" indent="-265113">
              <a:lnSpc>
                <a:spcPct val="120000"/>
              </a:lnSpc>
              <a:spcAft>
                <a:spcPts val="600"/>
              </a:spcAft>
              <a:buClr>
                <a:srgbClr val="C00000"/>
              </a:buClr>
              <a:buSzPct val="70000"/>
              <a:buFont typeface="Wingdings" panose="05000000000000000000" pitchFamily="2" charset="2"/>
              <a:buChar char="Ø"/>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接口电路内部功能简单，通常仅有驱动功能，不含独立端口。</a:t>
            </a:r>
          </a:p>
        </p:txBody>
      </p:sp>
      <p:sp>
        <p:nvSpPr>
          <p:cNvPr id="5" name="TextBox 4"/>
          <p:cNvSpPr txBox="1"/>
          <p:nvPr/>
        </p:nvSpPr>
        <p:spPr>
          <a:xfrm>
            <a:off x="4969805" y="4263593"/>
            <a:ext cx="2267508" cy="707886"/>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无片内地址。选择接口，即选择端口</a:t>
            </a:r>
          </a:p>
        </p:txBody>
      </p:sp>
      <p:sp>
        <p:nvSpPr>
          <p:cNvPr id="4" name="任意多边形 3"/>
          <p:cNvSpPr/>
          <p:nvPr/>
        </p:nvSpPr>
        <p:spPr>
          <a:xfrm>
            <a:off x="4598761" y="3807502"/>
            <a:ext cx="406304" cy="779256"/>
          </a:xfrm>
          <a:custGeom>
            <a:avLst/>
            <a:gdLst>
              <a:gd name="connsiteX0" fmla="*/ 104932 w 254833"/>
              <a:gd name="connsiteY0" fmla="*/ 0 h 614596"/>
              <a:gd name="connsiteX1" fmla="*/ 44971 w 254833"/>
              <a:gd name="connsiteY1" fmla="*/ 164891 h 614596"/>
              <a:gd name="connsiteX2" fmla="*/ 29981 w 254833"/>
              <a:gd name="connsiteY2" fmla="*/ 209862 h 614596"/>
              <a:gd name="connsiteX3" fmla="*/ 0 w 254833"/>
              <a:gd name="connsiteY3" fmla="*/ 329783 h 614596"/>
              <a:gd name="connsiteX4" fmla="*/ 14991 w 254833"/>
              <a:gd name="connsiteY4" fmla="*/ 374754 h 614596"/>
              <a:gd name="connsiteX5" fmla="*/ 104932 w 254833"/>
              <a:gd name="connsiteY5" fmla="*/ 359764 h 614596"/>
              <a:gd name="connsiteX6" fmla="*/ 59961 w 254833"/>
              <a:gd name="connsiteY6" fmla="*/ 344773 h 614596"/>
              <a:gd name="connsiteX7" fmla="*/ 29981 w 254833"/>
              <a:gd name="connsiteY7" fmla="*/ 374754 h 614596"/>
              <a:gd name="connsiteX8" fmla="*/ 44971 w 254833"/>
              <a:gd name="connsiteY8" fmla="*/ 434714 h 614596"/>
              <a:gd name="connsiteX9" fmla="*/ 59961 w 254833"/>
              <a:gd name="connsiteY9" fmla="*/ 479685 h 614596"/>
              <a:gd name="connsiteX10" fmla="*/ 194873 w 254833"/>
              <a:gd name="connsiteY10" fmla="*/ 584616 h 614596"/>
              <a:gd name="connsiteX11" fmla="*/ 254833 w 254833"/>
              <a:gd name="connsiteY11" fmla="*/ 614596 h 614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833" h="614596">
                <a:moveTo>
                  <a:pt x="104932" y="0"/>
                </a:moveTo>
                <a:cubicBezTo>
                  <a:pt x="63215" y="104290"/>
                  <a:pt x="83459" y="49425"/>
                  <a:pt x="44971" y="164891"/>
                </a:cubicBezTo>
                <a:cubicBezTo>
                  <a:pt x="39974" y="179881"/>
                  <a:pt x="33813" y="194533"/>
                  <a:pt x="29981" y="209862"/>
                </a:cubicBezTo>
                <a:lnTo>
                  <a:pt x="0" y="329783"/>
                </a:lnTo>
                <a:cubicBezTo>
                  <a:pt x="4997" y="344773"/>
                  <a:pt x="-202" y="370413"/>
                  <a:pt x="14991" y="374754"/>
                </a:cubicBezTo>
                <a:cubicBezTo>
                  <a:pt x="44215" y="383104"/>
                  <a:pt x="79643" y="376624"/>
                  <a:pt x="104932" y="359764"/>
                </a:cubicBezTo>
                <a:cubicBezTo>
                  <a:pt x="118079" y="350999"/>
                  <a:pt x="74951" y="349770"/>
                  <a:pt x="59961" y="344773"/>
                </a:cubicBezTo>
                <a:cubicBezTo>
                  <a:pt x="49968" y="354767"/>
                  <a:pt x="32304" y="360813"/>
                  <a:pt x="29981" y="374754"/>
                </a:cubicBezTo>
                <a:cubicBezTo>
                  <a:pt x="26594" y="395075"/>
                  <a:pt x="39311" y="414905"/>
                  <a:pt x="44971" y="434714"/>
                </a:cubicBezTo>
                <a:cubicBezTo>
                  <a:pt x="49312" y="449907"/>
                  <a:pt x="51196" y="466538"/>
                  <a:pt x="59961" y="479685"/>
                </a:cubicBezTo>
                <a:cubicBezTo>
                  <a:pt x="82132" y="512942"/>
                  <a:pt x="169350" y="576108"/>
                  <a:pt x="194873" y="584616"/>
                </a:cubicBezTo>
                <a:cubicBezTo>
                  <a:pt x="246547" y="601841"/>
                  <a:pt x="228670" y="588433"/>
                  <a:pt x="254833" y="614596"/>
                </a:cubicBezTo>
              </a:path>
            </a:pathLst>
          </a:custGeom>
          <a:noFill/>
          <a:ln w="158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490265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up)">
                                      <p:cBhvr>
                                        <p:cTn id="12" dur="500"/>
                                        <p:tgtEl>
                                          <p:spTgt spid="4"/>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4" grpId="0" animBg="1"/>
    </p:bld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7" name="灯片编号占位符 5"/>
          <p:cNvSpPr>
            <a:spLocks noGrp="1"/>
          </p:cNvSpPr>
          <p:nvPr>
            <p:ph type="sldNum" sz="quarter" idx="12"/>
          </p:nvPr>
        </p:nvSpPr>
        <p:spPr>
          <a:noFill/>
        </p:spPr>
        <p:txBody>
          <a:bodyPr/>
          <a:lstStyle/>
          <a:p>
            <a:fld id="{9807696F-9B18-4519-87F2-56E15BBA6D47}" type="slidenum">
              <a:rPr lang="zh-CN" altLang="en-US" smtClean="0">
                <a:ea typeface="宋体" charset="-122"/>
              </a:rPr>
              <a:pPr/>
              <a:t>100</a:t>
            </a:fld>
            <a:endParaRPr lang="en-US" altLang="zh-CN">
              <a:ea typeface="宋体" charset="-122"/>
            </a:endParaRPr>
          </a:p>
        </p:txBody>
      </p:sp>
      <p:sp>
        <p:nvSpPr>
          <p:cNvPr id="106498" name="Rectangle 2"/>
          <p:cNvSpPr>
            <a:spLocks noGrp="1" noChangeArrowheads="1"/>
          </p:cNvSpPr>
          <p:nvPr>
            <p:ph type="title"/>
          </p:nvPr>
        </p:nvSpPr>
        <p:spPr/>
        <p:txBody>
          <a:bodyPr/>
          <a:lstStyle/>
          <a:p>
            <a:pPr eaLnBrk="1" hangingPunct="1"/>
            <a:r>
              <a:rPr lang="zh-CN" altLang="en-US" sz="3200" dirty="0"/>
              <a:t>8088内部中断与</a:t>
            </a:r>
            <a:r>
              <a:rPr lang="en-US" altLang="zh-CN" sz="3200" dirty="0"/>
              <a:t>NMI</a:t>
            </a:r>
            <a:r>
              <a:rPr lang="zh-CN" altLang="en-US" sz="3200" dirty="0"/>
              <a:t>中断</a:t>
            </a:r>
            <a:endParaRPr lang="en-US" altLang="zh-CN" sz="3200" dirty="0"/>
          </a:p>
        </p:txBody>
      </p:sp>
      <p:sp>
        <p:nvSpPr>
          <p:cNvPr id="106499" name="Rectangle 3"/>
          <p:cNvSpPr>
            <a:spLocks noGrp="1" noChangeArrowheads="1"/>
          </p:cNvSpPr>
          <p:nvPr>
            <p:ph type="body" idx="1"/>
          </p:nvPr>
        </p:nvSpPr>
        <p:spPr>
          <a:xfrm>
            <a:off x="768318" y="1224136"/>
            <a:ext cx="7896783" cy="2340620"/>
          </a:xfrm>
        </p:spPr>
        <p:txBody>
          <a:bodyPr/>
          <a:lstStyle/>
          <a:p>
            <a:pPr eaLnBrk="1" hangingPunct="1">
              <a:spcAft>
                <a:spcPts val="1200"/>
              </a:spcAft>
              <a:buFont typeface="Wingdings" pitchFamily="2" charset="2"/>
              <a:buNone/>
            </a:pPr>
            <a:r>
              <a:rPr lang="zh-CN" altLang="en-GB" sz="2800" u="sng" dirty="0">
                <a:solidFill>
                  <a:schemeClr val="tx1"/>
                </a:solidFill>
                <a:cs typeface="华文中宋"/>
              </a:rPr>
              <a:t>特点：</a:t>
            </a:r>
          </a:p>
          <a:p>
            <a:pPr eaLnBrk="1" hangingPunct="1">
              <a:lnSpc>
                <a:spcPct val="130000"/>
              </a:lnSpc>
            </a:pPr>
            <a:r>
              <a:rPr lang="zh-CN" altLang="en-US" dirty="0">
                <a:cs typeface="华文中宋"/>
              </a:rPr>
              <a:t>无</a:t>
            </a:r>
            <a:r>
              <a:rPr lang="en-US" altLang="zh-CN" dirty="0">
                <a:cs typeface="华文中宋"/>
              </a:rPr>
              <a:t>#INTA</a:t>
            </a:r>
            <a:r>
              <a:rPr lang="zh-CN" altLang="en-US" dirty="0">
                <a:cs typeface="华文中宋"/>
              </a:rPr>
              <a:t>周期</a:t>
            </a:r>
          </a:p>
          <a:p>
            <a:pPr eaLnBrk="1" hangingPunct="1">
              <a:lnSpc>
                <a:spcPct val="130000"/>
              </a:lnSpc>
            </a:pPr>
            <a:r>
              <a:rPr lang="zh-CN" altLang="en-GB" dirty="0">
                <a:cs typeface="华文中宋"/>
              </a:rPr>
              <a:t>中断类型码固定或由指令给出</a:t>
            </a:r>
            <a:endParaRPr lang="zh-CN" altLang="en-US" sz="2800" dirty="0">
              <a:solidFill>
                <a:schemeClr val="tx1"/>
              </a:solidFill>
              <a:cs typeface="华文中宋"/>
            </a:endParaRPr>
          </a:p>
        </p:txBody>
      </p:sp>
    </p:spTree>
    <p:extLst>
      <p:ext uri="{BB962C8B-B14F-4D97-AF65-F5344CB8AC3E}">
        <p14:creationId xmlns:p14="http://schemas.microsoft.com/office/powerpoint/2010/main" val="3589754292"/>
      </p:ext>
    </p:extLst>
  </p:cSld>
  <p:clrMapOvr>
    <a:masterClrMapping/>
  </p:clrMapOvr>
  <p:transition spd="med">
    <p:wipe dir="r"/>
  </p:transition>
</p:sld>
</file>

<file path=ppt/slides/slide10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7521" name="Rectangle 6"/>
          <p:cNvSpPr>
            <a:spLocks noGrp="1" noChangeArrowheads="1"/>
          </p:cNvSpPr>
          <p:nvPr>
            <p:ph type="title"/>
          </p:nvPr>
        </p:nvSpPr>
        <p:spPr>
          <a:xfrm>
            <a:off x="256300" y="252388"/>
            <a:ext cx="8340242" cy="684212"/>
          </a:xfrm>
        </p:spPr>
        <p:txBody>
          <a:bodyPr/>
          <a:lstStyle/>
          <a:p>
            <a:pPr algn="l" eaLnBrk="1" hangingPunct="1"/>
            <a:r>
              <a:rPr lang="zh-CN" altLang="en-US" sz="3200" b="1" dirty="0">
                <a:solidFill>
                  <a:srgbClr val="82002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8088/8086中断响应总体顺序</a:t>
            </a:r>
            <a:endParaRPr lang="zh-CN" altLang="en-US" sz="3600" b="1" dirty="0">
              <a:solidFill>
                <a:srgbClr val="82002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99" name="WordArt 4"/>
          <p:cNvSpPr>
            <a:spLocks noChangeArrowheads="1" noChangeShapeType="1" noTextEdit="1"/>
          </p:cNvSpPr>
          <p:nvPr/>
        </p:nvSpPr>
        <p:spPr bwMode="auto">
          <a:xfrm>
            <a:off x="8448587" y="5364957"/>
            <a:ext cx="731454" cy="663289"/>
          </a:xfrm>
          <a:prstGeom prst="rect">
            <a:avLst/>
          </a:prstGeom>
        </p:spPr>
        <p:txBody>
          <a:bodyPr wrap="none" fromWordArt="1">
            <a:prstTxWarp prst="textCascadeUp">
              <a:avLst>
                <a:gd name="adj" fmla="val 44444"/>
              </a:avLst>
            </a:prstTxWarp>
            <a:scene3d>
              <a:camera prst="legacyPerspectiveFront">
                <a:rot lat="20519999" lon="1080000" rev="0"/>
              </a:camera>
              <a:lightRig rig="legacyHarsh2" dir="b"/>
            </a:scene3d>
            <a:sp3d extrusionH="430200" prstMaterial="legacyMatte">
              <a:extrusionClr>
                <a:srgbClr val="FF6600"/>
              </a:extrusionClr>
            </a:sp3d>
          </a:bodyPr>
          <a:lstStyle/>
          <a:p>
            <a:pPr algn="ctr">
              <a:defRPr/>
            </a:pPr>
            <a:r>
              <a:rPr lang="zh-CN" altLang="en-US" sz="4000" kern="10" dirty="0">
                <a:ln w="9525" cap="sq">
                  <a:round/>
                  <a:headEnd type="none" w="sm" len="sm"/>
                  <a:tailEnd type="none" w="lg" len="lg"/>
                </a:ln>
                <a:gradFill rotWithShape="0">
                  <a:gsLst>
                    <a:gs pos="0">
                      <a:srgbClr val="FFE701"/>
                    </a:gs>
                    <a:gs pos="100000">
                      <a:srgbClr val="FE3E02"/>
                    </a:gs>
                  </a:gsLst>
                  <a:lin ang="5400000" scaled="1"/>
                </a:gradFill>
                <a:latin typeface="宋体"/>
                <a:ea typeface="宋体"/>
              </a:rPr>
              <a:t>谢谢</a:t>
            </a:r>
            <a:r>
              <a:rPr lang="en-US" altLang="zh-CN" sz="4000" kern="10" dirty="0">
                <a:ln w="9525" cap="sq">
                  <a:round/>
                  <a:headEnd type="none" w="sm" len="sm"/>
                  <a:tailEnd type="none" w="lg" len="lg"/>
                </a:ln>
                <a:gradFill rotWithShape="0">
                  <a:gsLst>
                    <a:gs pos="0">
                      <a:srgbClr val="FFE701"/>
                    </a:gs>
                    <a:gs pos="100000">
                      <a:srgbClr val="FE3E02"/>
                    </a:gs>
                  </a:gsLst>
                  <a:lin ang="5400000" scaled="1"/>
                </a:gradFill>
                <a:latin typeface="宋体"/>
                <a:ea typeface="宋体"/>
              </a:rPr>
              <a:t>!</a:t>
            </a:r>
            <a:endParaRPr lang="zh-CN" altLang="en-US" sz="4000" kern="10" dirty="0">
              <a:ln w="9525" cap="sq">
                <a:round/>
                <a:headEnd type="none" w="sm" len="sm"/>
                <a:tailEnd type="none" w="lg" len="lg"/>
              </a:ln>
              <a:gradFill rotWithShape="0">
                <a:gsLst>
                  <a:gs pos="0">
                    <a:srgbClr val="FFE701"/>
                  </a:gs>
                  <a:gs pos="100000">
                    <a:srgbClr val="FE3E02"/>
                  </a:gs>
                </a:gsLst>
                <a:lin ang="5400000" scaled="1"/>
              </a:gradFill>
              <a:latin typeface="宋体"/>
              <a:ea typeface="宋体"/>
            </a:endParaRPr>
          </a:p>
        </p:txBody>
      </p:sp>
      <p:sp>
        <p:nvSpPr>
          <p:cNvPr id="2" name="TextBox 1"/>
          <p:cNvSpPr txBox="1"/>
          <p:nvPr/>
        </p:nvSpPr>
        <p:spPr>
          <a:xfrm>
            <a:off x="684585" y="1188492"/>
            <a:ext cx="5120180" cy="1729704"/>
          </a:xfrm>
          <a:prstGeom prst="rect">
            <a:avLst/>
          </a:prstGeom>
          <a:noFill/>
          <a:ln w="3175">
            <a:noFill/>
          </a:ln>
        </p:spPr>
        <p:txBody>
          <a:bodyPr wrap="square" rtlCol="0">
            <a:spAutoFit/>
          </a:bodyPr>
          <a:lstStyle/>
          <a:p>
            <a:pPr>
              <a:lnSpc>
                <a:spcPct val="120000"/>
              </a:lnSpc>
              <a:spcBef>
                <a:spcPts val="1200"/>
              </a:spcBef>
              <a:buClr>
                <a:srgbClr val="990033"/>
              </a:buClr>
            </a:pP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1</a:t>
            </a: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内部中断</a:t>
            </a:r>
            <a:endPar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spcBef>
                <a:spcPts val="1200"/>
              </a:spcBef>
              <a:buClr>
                <a:srgbClr val="990033"/>
              </a:buClr>
            </a:pP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2</a:t>
            </a: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外边非屏蔽中断（</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NMI</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a:lnSpc>
                <a:spcPct val="120000"/>
              </a:lnSpc>
              <a:spcBef>
                <a:spcPts val="1200"/>
              </a:spcBef>
              <a:buClr>
                <a:srgbClr val="990033"/>
              </a:buClr>
            </a:pP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3</a:t>
            </a:r>
            <a:r>
              <a:rPr lang="zh-CN" altLang="en-US" sz="2400" b="1" dirty="0">
                <a:solidFill>
                  <a:srgbClr val="990033"/>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外边可屏蔽中断（</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INTR</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1363512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99"/>
                                        </p:tgtEl>
                                        <p:attrNameLst>
                                          <p:attrName>style.visibility</p:attrName>
                                        </p:attrNameLst>
                                      </p:cBhvr>
                                      <p:to>
                                        <p:strVal val="visible"/>
                                      </p:to>
                                    </p:set>
                                    <p:anim calcmode="lin" valueType="num">
                                      <p:cBhvr additive="base">
                                        <p:cTn id="7" dur="1250" fill="hold"/>
                                        <p:tgtEl>
                                          <p:spTgt spid="99"/>
                                        </p:tgtEl>
                                        <p:attrNameLst>
                                          <p:attrName>ppt_x</p:attrName>
                                        </p:attrNameLst>
                                      </p:cBhvr>
                                      <p:tavLst>
                                        <p:tav tm="0">
                                          <p:val>
                                            <p:strVal val="#ppt_x"/>
                                          </p:val>
                                        </p:tav>
                                        <p:tav tm="100000">
                                          <p:val>
                                            <p:strVal val="#ppt_x"/>
                                          </p:val>
                                        </p:tav>
                                      </p:tavLst>
                                    </p:anim>
                                    <p:anim calcmode="lin" valueType="num">
                                      <p:cBhvr additive="base">
                                        <p:cTn id="8" dur="1250" fill="hold"/>
                                        <p:tgtEl>
                                          <p:spTgt spid="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1" name="灯片编号占位符 5"/>
          <p:cNvSpPr>
            <a:spLocks noGrp="1"/>
          </p:cNvSpPr>
          <p:nvPr>
            <p:ph type="sldNum" sz="quarter" idx="12"/>
          </p:nvPr>
        </p:nvSpPr>
        <p:spPr>
          <a:noFill/>
        </p:spPr>
        <p:txBody>
          <a:bodyPr/>
          <a:lstStyle/>
          <a:p>
            <a:fld id="{8C1410CA-F7C9-4FE5-AF0F-D564D23D34FC}" type="slidenum">
              <a:rPr lang="zh-CN" altLang="en-US" smtClean="0">
                <a:ea typeface="宋体" charset="-122"/>
              </a:rPr>
              <a:pPr/>
              <a:t>11</a:t>
            </a:fld>
            <a:endParaRPr lang="en-US" altLang="zh-CN">
              <a:ea typeface="宋体" charset="-122"/>
            </a:endParaRPr>
          </a:p>
        </p:txBody>
      </p:sp>
      <p:sp>
        <p:nvSpPr>
          <p:cNvPr id="51202" name="Rectangle 2"/>
          <p:cNvSpPr>
            <a:spLocks noGrp="1" noChangeArrowheads="1"/>
          </p:cNvSpPr>
          <p:nvPr>
            <p:ph type="title"/>
          </p:nvPr>
        </p:nvSpPr>
        <p:spPr/>
        <p:txBody>
          <a:bodyPr/>
          <a:lstStyle/>
          <a:p>
            <a:pPr eaLnBrk="1" hangingPunct="1"/>
            <a:r>
              <a:rPr lang="zh-CN" altLang="en-US" dirty="0"/>
              <a:t>接口的类型及特点</a:t>
            </a:r>
          </a:p>
        </p:txBody>
      </p:sp>
      <p:sp>
        <p:nvSpPr>
          <p:cNvPr id="51203" name="Rectangle 5"/>
          <p:cNvSpPr>
            <a:spLocks noGrp="1" noChangeArrowheads="1"/>
          </p:cNvSpPr>
          <p:nvPr>
            <p:ph type="body" idx="1"/>
          </p:nvPr>
        </p:nvSpPr>
        <p:spPr>
          <a:xfrm>
            <a:off x="756593" y="1188492"/>
            <a:ext cx="7096947" cy="4025900"/>
          </a:xfrm>
        </p:spPr>
        <p:txBody>
          <a:bodyPr lIns="92075" tIns="46038" rIns="92075" bIns="46038"/>
          <a:lstStyle/>
          <a:p>
            <a:pPr eaLnBrk="1" hangingPunct="1">
              <a:lnSpc>
                <a:spcPct val="110000"/>
              </a:lnSpc>
            </a:pPr>
            <a:r>
              <a:rPr kumimoji="1" lang="zh-CN" altLang="en-US" sz="2400" dirty="0">
                <a:cs typeface="华文中宋"/>
              </a:rPr>
              <a:t>按传输信息的方向分类：</a:t>
            </a:r>
          </a:p>
          <a:p>
            <a:pPr lvl="1" eaLnBrk="1" hangingPunct="1">
              <a:lnSpc>
                <a:spcPct val="110000"/>
              </a:lnSpc>
            </a:pPr>
            <a:r>
              <a:rPr lang="zh-CN" altLang="en-US" sz="2000" dirty="0">
                <a:latin typeface="华文中宋"/>
                <a:ea typeface="华文中宋"/>
                <a:cs typeface="华文中宋"/>
              </a:rPr>
              <a:t>输入接口</a:t>
            </a:r>
          </a:p>
          <a:p>
            <a:pPr lvl="1" eaLnBrk="1" hangingPunct="1">
              <a:lnSpc>
                <a:spcPct val="110000"/>
              </a:lnSpc>
            </a:pPr>
            <a:r>
              <a:rPr lang="zh-CN" altLang="en-US" sz="2000" dirty="0">
                <a:latin typeface="华文中宋"/>
                <a:ea typeface="华文中宋"/>
                <a:cs typeface="华文中宋"/>
              </a:rPr>
              <a:t>输出接口</a:t>
            </a:r>
          </a:p>
          <a:p>
            <a:pPr eaLnBrk="1" hangingPunct="1">
              <a:lnSpc>
                <a:spcPct val="110000"/>
              </a:lnSpc>
              <a:spcBef>
                <a:spcPts val="1200"/>
              </a:spcBef>
            </a:pPr>
            <a:r>
              <a:rPr kumimoji="1" lang="zh-CN" altLang="en-US" sz="2400" dirty="0">
                <a:cs typeface="华文中宋"/>
              </a:rPr>
              <a:t>按传输信息的类型分类：</a:t>
            </a:r>
            <a:endParaRPr lang="zh-CN" altLang="en-US" sz="2400" dirty="0">
              <a:cs typeface="华文中宋"/>
            </a:endParaRPr>
          </a:p>
          <a:p>
            <a:pPr lvl="1" eaLnBrk="1" hangingPunct="1">
              <a:lnSpc>
                <a:spcPct val="110000"/>
              </a:lnSpc>
            </a:pPr>
            <a:r>
              <a:rPr lang="zh-CN" altLang="en-US" sz="2000" dirty="0">
                <a:latin typeface="华文中宋"/>
                <a:ea typeface="华文中宋"/>
                <a:cs typeface="华文中宋"/>
              </a:rPr>
              <a:t>数字接口</a:t>
            </a:r>
          </a:p>
          <a:p>
            <a:pPr lvl="1" eaLnBrk="1" hangingPunct="1">
              <a:lnSpc>
                <a:spcPct val="110000"/>
              </a:lnSpc>
            </a:pPr>
            <a:r>
              <a:rPr lang="zh-CN" altLang="en-US" sz="2000" dirty="0">
                <a:latin typeface="华文中宋"/>
                <a:ea typeface="华文中宋"/>
                <a:cs typeface="华文中宋"/>
              </a:rPr>
              <a:t>模拟接口</a:t>
            </a:r>
          </a:p>
          <a:p>
            <a:pPr eaLnBrk="1" hangingPunct="1">
              <a:lnSpc>
                <a:spcPct val="110000"/>
              </a:lnSpc>
              <a:spcBef>
                <a:spcPts val="1200"/>
              </a:spcBef>
            </a:pPr>
            <a:r>
              <a:rPr kumimoji="1" lang="zh-CN" altLang="en-US" dirty="0">
                <a:cs typeface="华文中宋"/>
              </a:rPr>
              <a:t>按传输信息的方式分类：</a:t>
            </a:r>
          </a:p>
          <a:p>
            <a:pPr lvl="1" eaLnBrk="1" hangingPunct="1">
              <a:lnSpc>
                <a:spcPct val="110000"/>
              </a:lnSpc>
            </a:pPr>
            <a:r>
              <a:rPr lang="zh-CN" altLang="en-US" sz="2000" dirty="0">
                <a:latin typeface="华文中宋"/>
                <a:ea typeface="华文中宋"/>
                <a:cs typeface="华文中宋"/>
              </a:rPr>
              <a:t>并行接口</a:t>
            </a:r>
          </a:p>
          <a:p>
            <a:pPr lvl="1" eaLnBrk="1" hangingPunct="1">
              <a:lnSpc>
                <a:spcPct val="110000"/>
              </a:lnSpc>
            </a:pPr>
            <a:r>
              <a:rPr lang="zh-CN" altLang="en-US" sz="2000" dirty="0">
                <a:latin typeface="华文中宋"/>
                <a:ea typeface="华文中宋"/>
                <a:cs typeface="华文中宋"/>
              </a:rPr>
              <a:t>串行接口</a:t>
            </a:r>
          </a:p>
        </p:txBody>
      </p:sp>
    </p:spTree>
    <p:extLst>
      <p:ext uri="{BB962C8B-B14F-4D97-AF65-F5344CB8AC3E}">
        <p14:creationId xmlns:p14="http://schemas.microsoft.com/office/powerpoint/2010/main" val="23749374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51203">
                                            <p:txEl>
                                              <p:pRg st="1" end="1"/>
                                            </p:txEl>
                                          </p:spTgt>
                                        </p:tgtEl>
                                        <p:attrNameLst>
                                          <p:attrName>style.color</p:attrName>
                                        </p:attrNameLst>
                                      </p:cBhvr>
                                      <p:to>
                                        <a:srgbClr val="CC0000"/>
                                      </p:to>
                                    </p:animClr>
                                  </p:childTnLst>
                                </p:cTn>
                              </p:par>
                              <p:par>
                                <p:cTn id="7" presetID="3" presetClass="emph" presetSubtype="2" fill="hold" nodeType="withEffect">
                                  <p:stCondLst>
                                    <p:cond delay="0"/>
                                  </p:stCondLst>
                                  <p:childTnLst>
                                    <p:animClr clrSpc="rgb" dir="cw">
                                      <p:cBhvr override="childStyle">
                                        <p:cTn id="8" dur="500" fill="hold"/>
                                        <p:tgtEl>
                                          <p:spTgt spid="51203">
                                            <p:txEl>
                                              <p:pRg st="2" end="2"/>
                                            </p:txEl>
                                          </p:spTgt>
                                        </p:tgtEl>
                                        <p:attrNameLst>
                                          <p:attrName>style.color</p:attrName>
                                        </p:attrNameLst>
                                      </p:cBhvr>
                                      <p:to>
                                        <a:srgbClr val="CC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5" name="灯片编号占位符 5"/>
          <p:cNvSpPr>
            <a:spLocks noGrp="1"/>
          </p:cNvSpPr>
          <p:nvPr>
            <p:ph type="sldNum" sz="quarter" idx="12"/>
          </p:nvPr>
        </p:nvSpPr>
        <p:spPr>
          <a:xfrm>
            <a:off x="8595030" y="5630864"/>
            <a:ext cx="641805" cy="409575"/>
          </a:xfrm>
          <a:noFill/>
        </p:spPr>
        <p:txBody>
          <a:bodyPr/>
          <a:lstStyle/>
          <a:p>
            <a:fld id="{8DE1B0FA-A8C5-45AD-B1D7-787448914FB8}" type="slidenum">
              <a:rPr lang="zh-CN" altLang="en-US" smtClean="0">
                <a:ea typeface="宋体" charset="-122"/>
              </a:rPr>
              <a:pPr/>
              <a:t>12</a:t>
            </a:fld>
            <a:endParaRPr lang="en-US" altLang="zh-CN">
              <a:ea typeface="宋体" charset="-122"/>
            </a:endParaRPr>
          </a:p>
        </p:txBody>
      </p:sp>
      <p:sp>
        <p:nvSpPr>
          <p:cNvPr id="52226" name="Rectangle 2"/>
          <p:cNvSpPr>
            <a:spLocks noGrp="1" noChangeArrowheads="1"/>
          </p:cNvSpPr>
          <p:nvPr>
            <p:ph type="title"/>
          </p:nvPr>
        </p:nvSpPr>
        <p:spPr/>
        <p:txBody>
          <a:bodyPr/>
          <a:lstStyle/>
          <a:p>
            <a:pPr eaLnBrk="1" hangingPunct="1"/>
            <a:r>
              <a:rPr lang="zh-CN" altLang="en-US" sz="3200" dirty="0">
                <a:solidFill>
                  <a:srgbClr val="800000"/>
                </a:solidFill>
              </a:rPr>
              <a:t>输入和输出接口应具备的必要条件</a:t>
            </a:r>
          </a:p>
        </p:txBody>
      </p:sp>
      <p:sp>
        <p:nvSpPr>
          <p:cNvPr id="91139" name="Rectangle 3"/>
          <p:cNvSpPr>
            <a:spLocks noGrp="1" noChangeArrowheads="1"/>
          </p:cNvSpPr>
          <p:nvPr>
            <p:ph type="body" idx="1"/>
          </p:nvPr>
        </p:nvSpPr>
        <p:spPr>
          <a:xfrm>
            <a:off x="540569" y="1260500"/>
            <a:ext cx="5544564" cy="2664296"/>
          </a:xfrm>
        </p:spPr>
        <p:txBody>
          <a:bodyPr/>
          <a:lstStyle/>
          <a:p>
            <a:pPr eaLnBrk="1" hangingPunct="1">
              <a:spcAft>
                <a:spcPct val="20000"/>
              </a:spcAft>
            </a:pPr>
            <a:r>
              <a:rPr lang="zh-CN" altLang="en-US" u="sng" dirty="0">
                <a:solidFill>
                  <a:schemeClr val="tx1"/>
                </a:solidFill>
                <a:cs typeface="华文中宋"/>
              </a:rPr>
              <a:t>输入接口</a:t>
            </a:r>
            <a:r>
              <a:rPr lang="zh-CN" altLang="en-US" dirty="0">
                <a:solidFill>
                  <a:schemeClr val="tx1"/>
                </a:solidFill>
                <a:cs typeface="华文中宋"/>
              </a:rPr>
              <a:t>必须</a:t>
            </a:r>
            <a:r>
              <a:rPr lang="zh-CN" altLang="en-US" dirty="0">
                <a:solidFill>
                  <a:schemeClr val="tx1"/>
                </a:solidFill>
                <a:latin typeface="华文中宋"/>
                <a:ea typeface="华文中宋"/>
                <a:cs typeface="华文中宋"/>
              </a:rPr>
              <a:t>对数据具有控制能力</a:t>
            </a:r>
          </a:p>
          <a:p>
            <a:pPr lvl="1" eaLnBrk="1" hangingPunct="1">
              <a:spcBef>
                <a:spcPts val="400"/>
              </a:spcBef>
              <a:spcAft>
                <a:spcPct val="40000"/>
              </a:spcAft>
            </a:pPr>
            <a:r>
              <a:rPr lang="zh-CN" altLang="en-US" dirty="0">
                <a:latin typeface="华文中宋"/>
                <a:ea typeface="华文中宋"/>
                <a:cs typeface="华文中宋"/>
              </a:rPr>
              <a:t>常用</a:t>
            </a:r>
            <a:r>
              <a:rPr lang="zh-CN" altLang="en-US" dirty="0">
                <a:solidFill>
                  <a:srgbClr val="C00000"/>
                </a:solidFill>
                <a:latin typeface="黑体" panose="02010609060101010101" pitchFamily="49" charset="-122"/>
                <a:ea typeface="黑体" panose="02010609060101010101" pitchFamily="49" charset="-122"/>
                <a:cs typeface="华文中宋"/>
              </a:rPr>
              <a:t>三态门</a:t>
            </a:r>
            <a:r>
              <a:rPr lang="zh-CN" altLang="en-US" dirty="0">
                <a:latin typeface="华文中宋"/>
                <a:ea typeface="华文中宋"/>
                <a:cs typeface="华文中宋"/>
              </a:rPr>
              <a:t>实现</a:t>
            </a:r>
          </a:p>
          <a:p>
            <a:pPr eaLnBrk="1" hangingPunct="1">
              <a:spcBef>
                <a:spcPts val="1800"/>
              </a:spcBef>
              <a:spcAft>
                <a:spcPct val="20000"/>
              </a:spcAft>
            </a:pPr>
            <a:r>
              <a:rPr lang="zh-CN" altLang="en-US" u="sng" dirty="0">
                <a:solidFill>
                  <a:schemeClr val="tx1"/>
                </a:solidFill>
                <a:cs typeface="华文中宋"/>
              </a:rPr>
              <a:t>输出接口</a:t>
            </a:r>
            <a:r>
              <a:rPr lang="zh-CN" altLang="en-US" dirty="0">
                <a:cs typeface="华文中宋"/>
              </a:rPr>
              <a:t>必须</a:t>
            </a:r>
            <a:r>
              <a:rPr lang="zh-CN" altLang="en-US" dirty="0">
                <a:latin typeface="华文中宋"/>
                <a:ea typeface="华文中宋"/>
                <a:cs typeface="华文中宋"/>
              </a:rPr>
              <a:t>对数据具有锁存能力</a:t>
            </a:r>
          </a:p>
          <a:p>
            <a:pPr lvl="1" eaLnBrk="1" hangingPunct="1">
              <a:spcBef>
                <a:spcPts val="400"/>
              </a:spcBef>
            </a:pPr>
            <a:r>
              <a:rPr lang="zh-CN" altLang="en-US" dirty="0">
                <a:latin typeface="华文中宋"/>
                <a:ea typeface="华文中宋"/>
                <a:cs typeface="华文中宋"/>
              </a:rPr>
              <a:t>常用</a:t>
            </a:r>
            <a:r>
              <a:rPr lang="zh-CN" altLang="en-US" dirty="0">
                <a:solidFill>
                  <a:srgbClr val="C00000"/>
                </a:solidFill>
                <a:latin typeface="黑体" panose="02010609060101010101" pitchFamily="49" charset="-122"/>
                <a:ea typeface="黑体" panose="02010609060101010101" pitchFamily="49" charset="-122"/>
                <a:cs typeface="华文中宋"/>
              </a:rPr>
              <a:t>锁存器</a:t>
            </a:r>
            <a:r>
              <a:rPr lang="zh-CN" altLang="en-US" dirty="0">
                <a:latin typeface="华文中宋"/>
                <a:ea typeface="华文中宋"/>
                <a:cs typeface="华文中宋"/>
              </a:rPr>
              <a:t>实现</a:t>
            </a:r>
          </a:p>
        </p:txBody>
      </p:sp>
      <p:grpSp>
        <p:nvGrpSpPr>
          <p:cNvPr id="3" name="组合 2"/>
          <p:cNvGrpSpPr>
            <a:grpSpLocks/>
          </p:cNvGrpSpPr>
          <p:nvPr/>
        </p:nvGrpSpPr>
        <p:grpSpPr bwMode="auto">
          <a:xfrm>
            <a:off x="5963943" y="1380580"/>
            <a:ext cx="2902637" cy="1216025"/>
            <a:chOff x="5531550" y="3218658"/>
            <a:chExt cx="2856874" cy="1362470"/>
          </a:xfrm>
        </p:grpSpPr>
        <p:sp>
          <p:nvSpPr>
            <p:cNvPr id="52262" name="AutoShape 42"/>
            <p:cNvSpPr>
              <a:spLocks noChangeArrowheads="1"/>
            </p:cNvSpPr>
            <p:nvPr/>
          </p:nvSpPr>
          <p:spPr bwMode="auto">
            <a:xfrm rot="-5464848">
              <a:off x="6617543" y="3294858"/>
              <a:ext cx="762000" cy="609600"/>
            </a:xfrm>
            <a:prstGeom prst="triangle">
              <a:avLst>
                <a:gd name="adj" fmla="val 50000"/>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52263" name="Line 43"/>
            <p:cNvSpPr>
              <a:spLocks noChangeShapeType="1"/>
            </p:cNvSpPr>
            <p:nvPr/>
          </p:nvSpPr>
          <p:spPr bwMode="auto">
            <a:xfrm>
              <a:off x="5963351" y="3589777"/>
              <a:ext cx="730392" cy="9881"/>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52264" name="Line 44"/>
            <p:cNvSpPr>
              <a:spLocks noChangeShapeType="1"/>
            </p:cNvSpPr>
            <p:nvPr/>
          </p:nvSpPr>
          <p:spPr bwMode="auto">
            <a:xfrm flipV="1">
              <a:off x="7322393" y="3613946"/>
              <a:ext cx="561975"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52265" name="Line 45"/>
            <p:cNvSpPr>
              <a:spLocks noChangeShapeType="1"/>
            </p:cNvSpPr>
            <p:nvPr/>
          </p:nvSpPr>
          <p:spPr bwMode="auto">
            <a:xfrm flipH="1">
              <a:off x="6994909" y="3946449"/>
              <a:ext cx="0" cy="634679"/>
            </a:xfrm>
            <a:prstGeom prst="line">
              <a:avLst/>
            </a:prstGeom>
            <a:noFill/>
            <a:ln w="28575" cap="sq">
              <a:solidFill>
                <a:srgbClr val="339966"/>
              </a:solidFill>
              <a:round/>
              <a:headEnd type="triangle" w="lg" len="lg"/>
              <a:tailEnd type="none" w="sm" len="sm"/>
            </a:ln>
          </p:spPr>
          <p:txBody>
            <a:bodyPr/>
            <a:lstStyle/>
            <a:p>
              <a:endParaRPr lang="zh-CN" altLang="en-US"/>
            </a:p>
          </p:txBody>
        </p:sp>
        <p:sp>
          <p:nvSpPr>
            <p:cNvPr id="52266" name="Oval 46"/>
            <p:cNvSpPr>
              <a:spLocks noChangeArrowheads="1"/>
            </p:cNvSpPr>
            <p:nvPr/>
          </p:nvSpPr>
          <p:spPr bwMode="auto">
            <a:xfrm>
              <a:off x="6922343" y="3794921"/>
              <a:ext cx="152400" cy="152400"/>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52267" name="TextBox 11"/>
            <p:cNvSpPr txBox="1">
              <a:spLocks noChangeArrowheads="1"/>
            </p:cNvSpPr>
            <p:nvPr/>
          </p:nvSpPr>
          <p:spPr bwMode="auto">
            <a:xfrm>
              <a:off x="7884368" y="3399603"/>
              <a:ext cx="504056" cy="448256"/>
            </a:xfrm>
            <a:prstGeom prst="rect">
              <a:avLst/>
            </a:prstGeom>
            <a:noFill/>
            <a:ln w="9525">
              <a:noFill/>
              <a:miter lim="800000"/>
              <a:headEnd/>
              <a:tailEnd/>
            </a:ln>
          </p:spPr>
          <p:txBody>
            <a:bodyPr>
              <a:spAutoFit/>
            </a:bodyPr>
            <a:lstStyle/>
            <a:p>
              <a:pPr algn="ctr"/>
              <a:r>
                <a:rPr lang="en-US" altLang="zh-CN" sz="2000" b="1"/>
                <a:t>X</a:t>
              </a:r>
              <a:endParaRPr lang="zh-CN" altLang="en-US" sz="2000" b="1"/>
            </a:p>
          </p:txBody>
        </p:sp>
        <p:sp>
          <p:nvSpPr>
            <p:cNvPr id="52268" name="TextBox 12"/>
            <p:cNvSpPr txBox="1">
              <a:spLocks noChangeArrowheads="1"/>
            </p:cNvSpPr>
            <p:nvPr/>
          </p:nvSpPr>
          <p:spPr bwMode="auto">
            <a:xfrm>
              <a:off x="5531550" y="3377207"/>
              <a:ext cx="560784" cy="448256"/>
            </a:xfrm>
            <a:prstGeom prst="rect">
              <a:avLst/>
            </a:prstGeom>
            <a:noFill/>
            <a:ln w="9525">
              <a:noFill/>
              <a:miter lim="800000"/>
              <a:headEnd/>
              <a:tailEnd/>
            </a:ln>
          </p:spPr>
          <p:txBody>
            <a:bodyPr>
              <a:spAutoFit/>
            </a:bodyPr>
            <a:lstStyle/>
            <a:p>
              <a:pPr algn="ctr"/>
              <a:r>
                <a:rPr lang="en-US" altLang="zh-CN" sz="2000" b="1"/>
                <a:t>Y</a:t>
              </a:r>
              <a:endParaRPr lang="zh-CN" altLang="en-US" sz="2000" b="1"/>
            </a:p>
          </p:txBody>
        </p:sp>
        <p:sp>
          <p:nvSpPr>
            <p:cNvPr id="52269" name="TextBox 13"/>
            <p:cNvSpPr txBox="1">
              <a:spLocks noChangeArrowheads="1"/>
            </p:cNvSpPr>
            <p:nvPr/>
          </p:nvSpPr>
          <p:spPr bwMode="auto">
            <a:xfrm>
              <a:off x="6482732" y="3986339"/>
              <a:ext cx="560784" cy="448256"/>
            </a:xfrm>
            <a:prstGeom prst="rect">
              <a:avLst/>
            </a:prstGeom>
            <a:noFill/>
            <a:ln w="9525">
              <a:noFill/>
              <a:miter lim="800000"/>
              <a:headEnd/>
              <a:tailEnd/>
            </a:ln>
          </p:spPr>
          <p:txBody>
            <a:bodyPr>
              <a:spAutoFit/>
            </a:bodyPr>
            <a:lstStyle/>
            <a:p>
              <a:pPr algn="ctr"/>
              <a:r>
                <a:rPr lang="en-US" altLang="zh-CN" sz="2000" b="1"/>
                <a:t>C</a:t>
              </a:r>
              <a:endParaRPr lang="zh-CN" altLang="en-US" sz="2000" b="1"/>
            </a:p>
          </p:txBody>
        </p:sp>
      </p:grpSp>
      <p:grpSp>
        <p:nvGrpSpPr>
          <p:cNvPr id="22" name="组合 21"/>
          <p:cNvGrpSpPr>
            <a:grpSpLocks/>
          </p:cNvGrpSpPr>
          <p:nvPr/>
        </p:nvGrpSpPr>
        <p:grpSpPr bwMode="auto">
          <a:xfrm>
            <a:off x="2055765" y="4185320"/>
            <a:ext cx="2207616" cy="963612"/>
            <a:chOff x="6239907" y="4941168"/>
            <a:chExt cx="2173407" cy="1080120"/>
          </a:xfrm>
        </p:grpSpPr>
        <p:sp>
          <p:nvSpPr>
            <p:cNvPr id="4" name="矩形 3"/>
            <p:cNvSpPr/>
            <p:nvPr/>
          </p:nvSpPr>
          <p:spPr bwMode="auto">
            <a:xfrm>
              <a:off x="6914631" y="4941168"/>
              <a:ext cx="827134" cy="1080120"/>
            </a:xfrm>
            <a:prstGeom prst="rect">
              <a:avLst/>
            </a:prstGeom>
            <a:solidFill>
              <a:schemeClr val="accent1">
                <a:lumMod val="50000"/>
              </a:schemeClr>
            </a:solidFill>
            <a:ln w="25400" cap="sq" cmpd="sng" algn="ctr">
              <a:noFill/>
              <a:prstDash val="solid"/>
              <a:round/>
              <a:headEnd type="none" w="sm" len="sm"/>
              <a:tailEnd type="none" w="lg" len="lg"/>
            </a:ln>
            <a:effectLst/>
          </p:spPr>
          <p:txBody>
            <a:bodyPr/>
            <a:lstStyle/>
            <a:p>
              <a:pPr>
                <a:defRPr/>
              </a:pPr>
              <a:endParaRPr lang="zh-CN" altLang="en-US">
                <a:ea typeface="宋体" pitchFamily="2" charset="-122"/>
              </a:endParaRPr>
            </a:p>
          </p:txBody>
        </p:sp>
        <p:cxnSp>
          <p:nvCxnSpPr>
            <p:cNvPr id="16" name="直接箭头连接符 15"/>
            <p:cNvCxnSpPr/>
            <p:nvPr/>
          </p:nvCxnSpPr>
          <p:spPr bwMode="auto">
            <a:xfrm>
              <a:off x="6244669" y="5156480"/>
              <a:ext cx="669962"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cxnSp>
          <p:nvCxnSpPr>
            <p:cNvPr id="20" name="直接箭头连接符 19"/>
            <p:cNvCxnSpPr/>
            <p:nvPr/>
          </p:nvCxnSpPr>
          <p:spPr bwMode="auto">
            <a:xfrm>
              <a:off x="6239907" y="5733019"/>
              <a:ext cx="671549"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cxnSp>
          <p:nvCxnSpPr>
            <p:cNvPr id="21" name="直接箭头连接符 20"/>
            <p:cNvCxnSpPr/>
            <p:nvPr/>
          </p:nvCxnSpPr>
          <p:spPr bwMode="auto">
            <a:xfrm>
              <a:off x="7741765" y="5733019"/>
              <a:ext cx="671549"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sp>
          <p:nvSpPr>
            <p:cNvPr id="52256" name="TextBox 16"/>
            <p:cNvSpPr txBox="1">
              <a:spLocks noChangeArrowheads="1"/>
            </p:cNvSpPr>
            <p:nvPr/>
          </p:nvSpPr>
          <p:spPr bwMode="auto">
            <a:xfrm>
              <a:off x="6963456" y="4972526"/>
              <a:ext cx="365196" cy="413774"/>
            </a:xfrm>
            <a:prstGeom prst="rect">
              <a:avLst/>
            </a:prstGeom>
            <a:noFill/>
            <a:ln w="9525">
              <a:noFill/>
              <a:miter lim="800000"/>
              <a:headEnd/>
              <a:tailEnd/>
            </a:ln>
          </p:spPr>
          <p:txBody>
            <a:bodyPr>
              <a:spAutoFit/>
            </a:bodyPr>
            <a:lstStyle/>
            <a:p>
              <a:r>
                <a:rPr lang="en-US" altLang="zh-CN" b="1" dirty="0">
                  <a:solidFill>
                    <a:schemeClr val="bg1"/>
                  </a:solidFill>
                </a:rPr>
                <a:t>D</a:t>
              </a:r>
              <a:endParaRPr lang="zh-CN" altLang="en-US" b="1" dirty="0">
                <a:solidFill>
                  <a:schemeClr val="bg1"/>
                </a:solidFill>
              </a:endParaRPr>
            </a:p>
          </p:txBody>
        </p:sp>
        <p:sp>
          <p:nvSpPr>
            <p:cNvPr id="52257" name="TextBox 22"/>
            <p:cNvSpPr txBox="1">
              <a:spLocks noChangeArrowheads="1"/>
            </p:cNvSpPr>
            <p:nvPr/>
          </p:nvSpPr>
          <p:spPr bwMode="auto">
            <a:xfrm>
              <a:off x="6889648" y="5554071"/>
              <a:ext cx="648073" cy="413774"/>
            </a:xfrm>
            <a:prstGeom prst="rect">
              <a:avLst/>
            </a:prstGeom>
            <a:noFill/>
            <a:ln w="9525">
              <a:noFill/>
              <a:miter lim="800000"/>
              <a:headEnd/>
              <a:tailEnd/>
            </a:ln>
          </p:spPr>
          <p:txBody>
            <a:bodyPr>
              <a:spAutoFit/>
            </a:bodyPr>
            <a:lstStyle/>
            <a:p>
              <a:r>
                <a:rPr lang="en-US" altLang="zh-CN" b="1">
                  <a:solidFill>
                    <a:schemeClr val="bg1"/>
                  </a:solidFill>
                </a:rPr>
                <a:t>CP</a:t>
              </a:r>
              <a:endParaRPr lang="zh-CN" altLang="en-US" b="1">
                <a:solidFill>
                  <a:schemeClr val="bg1"/>
                </a:solidFill>
              </a:endParaRPr>
            </a:p>
          </p:txBody>
        </p:sp>
        <p:cxnSp>
          <p:nvCxnSpPr>
            <p:cNvPr id="24" name="直接箭头连接符 23"/>
            <p:cNvCxnSpPr/>
            <p:nvPr/>
          </p:nvCxnSpPr>
          <p:spPr bwMode="auto">
            <a:xfrm>
              <a:off x="7740177" y="5229437"/>
              <a:ext cx="671550"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sp>
          <p:nvSpPr>
            <p:cNvPr id="52259" name="TextBox 24"/>
            <p:cNvSpPr txBox="1">
              <a:spLocks noChangeArrowheads="1"/>
            </p:cNvSpPr>
            <p:nvPr/>
          </p:nvSpPr>
          <p:spPr bwMode="auto">
            <a:xfrm>
              <a:off x="7411995" y="5036623"/>
              <a:ext cx="365196" cy="413774"/>
            </a:xfrm>
            <a:prstGeom prst="rect">
              <a:avLst/>
            </a:prstGeom>
            <a:noFill/>
            <a:ln w="9525">
              <a:noFill/>
              <a:miter lim="800000"/>
              <a:headEnd/>
              <a:tailEnd/>
            </a:ln>
          </p:spPr>
          <p:txBody>
            <a:bodyPr>
              <a:spAutoFit/>
            </a:bodyPr>
            <a:lstStyle/>
            <a:p>
              <a:r>
                <a:rPr lang="en-US" altLang="zh-CN" b="1">
                  <a:solidFill>
                    <a:schemeClr val="bg1"/>
                  </a:solidFill>
                </a:rPr>
                <a:t>Q</a:t>
              </a:r>
              <a:endParaRPr lang="zh-CN" altLang="en-US" b="1">
                <a:solidFill>
                  <a:schemeClr val="bg1"/>
                </a:solidFill>
              </a:endParaRPr>
            </a:p>
          </p:txBody>
        </p:sp>
        <p:sp>
          <p:nvSpPr>
            <p:cNvPr id="52260" name="TextBox 25"/>
            <p:cNvSpPr txBox="1">
              <a:spLocks noChangeArrowheads="1"/>
            </p:cNvSpPr>
            <p:nvPr/>
          </p:nvSpPr>
          <p:spPr bwMode="auto">
            <a:xfrm>
              <a:off x="7411996" y="5540678"/>
              <a:ext cx="365196" cy="413774"/>
            </a:xfrm>
            <a:prstGeom prst="rect">
              <a:avLst/>
            </a:prstGeom>
            <a:noFill/>
            <a:ln w="9525">
              <a:noFill/>
              <a:miter lim="800000"/>
              <a:headEnd/>
              <a:tailEnd/>
            </a:ln>
          </p:spPr>
          <p:txBody>
            <a:bodyPr>
              <a:spAutoFit/>
            </a:bodyPr>
            <a:lstStyle/>
            <a:p>
              <a:r>
                <a:rPr lang="en-US" altLang="zh-CN" b="1">
                  <a:solidFill>
                    <a:schemeClr val="bg1"/>
                  </a:solidFill>
                </a:rPr>
                <a:t>Q</a:t>
              </a:r>
              <a:endParaRPr lang="zh-CN" altLang="en-US" b="1">
                <a:solidFill>
                  <a:schemeClr val="bg1"/>
                </a:solidFill>
              </a:endParaRPr>
            </a:p>
          </p:txBody>
        </p:sp>
        <p:cxnSp>
          <p:nvCxnSpPr>
            <p:cNvPr id="52261" name="直接连接符 18"/>
            <p:cNvCxnSpPr>
              <a:cxnSpLocks noChangeShapeType="1"/>
            </p:cNvCxnSpPr>
            <p:nvPr/>
          </p:nvCxnSpPr>
          <p:spPr bwMode="auto">
            <a:xfrm>
              <a:off x="7475766" y="5589240"/>
              <a:ext cx="213852" cy="0"/>
            </a:xfrm>
            <a:prstGeom prst="line">
              <a:avLst/>
            </a:prstGeom>
            <a:noFill/>
            <a:ln w="25400" cap="sq" algn="ctr">
              <a:solidFill>
                <a:schemeClr val="bg1"/>
              </a:solidFill>
              <a:round/>
              <a:headEnd type="none" w="sm" len="sm"/>
              <a:tailEnd type="none" w="lg" len="lg"/>
            </a:ln>
          </p:spPr>
        </p:cxnSp>
      </p:grpSp>
      <p:grpSp>
        <p:nvGrpSpPr>
          <p:cNvPr id="27" name="组合 26"/>
          <p:cNvGrpSpPr>
            <a:grpSpLocks/>
          </p:cNvGrpSpPr>
          <p:nvPr/>
        </p:nvGrpSpPr>
        <p:grpSpPr bwMode="auto">
          <a:xfrm>
            <a:off x="6983092" y="2601367"/>
            <a:ext cx="1083651" cy="341312"/>
            <a:chOff x="6871288" y="3645024"/>
            <a:chExt cx="1066800" cy="381000"/>
          </a:xfrm>
        </p:grpSpPr>
        <p:sp>
          <p:nvSpPr>
            <p:cNvPr id="52247" name="Line 53"/>
            <p:cNvSpPr>
              <a:spLocks noChangeShapeType="1"/>
            </p:cNvSpPr>
            <p:nvPr/>
          </p:nvSpPr>
          <p:spPr bwMode="auto">
            <a:xfrm>
              <a:off x="6871288" y="3645024"/>
              <a:ext cx="30480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8" name="Line 54"/>
            <p:cNvSpPr>
              <a:spLocks noChangeShapeType="1"/>
            </p:cNvSpPr>
            <p:nvPr/>
          </p:nvSpPr>
          <p:spPr bwMode="auto">
            <a:xfrm flipV="1">
              <a:off x="7557088" y="3645024"/>
              <a:ext cx="0" cy="38100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9" name="Line 55"/>
            <p:cNvSpPr>
              <a:spLocks noChangeShapeType="1"/>
            </p:cNvSpPr>
            <p:nvPr/>
          </p:nvSpPr>
          <p:spPr bwMode="auto">
            <a:xfrm>
              <a:off x="7557088" y="3645024"/>
              <a:ext cx="38100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50" name="Line 56"/>
            <p:cNvSpPr>
              <a:spLocks noChangeShapeType="1"/>
            </p:cNvSpPr>
            <p:nvPr/>
          </p:nvSpPr>
          <p:spPr bwMode="auto">
            <a:xfrm>
              <a:off x="7176088" y="3645024"/>
              <a:ext cx="0" cy="38100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51" name="Line 57"/>
            <p:cNvSpPr>
              <a:spLocks noChangeShapeType="1"/>
            </p:cNvSpPr>
            <p:nvPr/>
          </p:nvSpPr>
          <p:spPr bwMode="auto">
            <a:xfrm>
              <a:off x="7176088" y="4026024"/>
              <a:ext cx="381000" cy="0"/>
            </a:xfrm>
            <a:prstGeom prst="line">
              <a:avLst/>
            </a:prstGeom>
            <a:noFill/>
            <a:ln w="25400" cap="sq">
              <a:solidFill>
                <a:srgbClr val="FF6600"/>
              </a:solidFill>
              <a:round/>
              <a:headEnd type="none" w="sm" len="sm"/>
              <a:tailEnd type="none" w="sm" len="sm"/>
            </a:ln>
          </p:spPr>
          <p:txBody>
            <a:bodyPr/>
            <a:lstStyle/>
            <a:p>
              <a:endParaRPr lang="zh-CN" altLang="en-US"/>
            </a:p>
          </p:txBody>
        </p:sp>
      </p:grpSp>
      <p:sp>
        <p:nvSpPr>
          <p:cNvPr id="35" name="TextBox 34"/>
          <p:cNvSpPr txBox="1">
            <a:spLocks noChangeArrowheads="1"/>
          </p:cNvSpPr>
          <p:nvPr/>
        </p:nvSpPr>
        <p:spPr bwMode="auto">
          <a:xfrm>
            <a:off x="6110688" y="3115717"/>
            <a:ext cx="2705902" cy="400050"/>
          </a:xfrm>
          <a:prstGeom prst="rect">
            <a:avLst/>
          </a:prstGeom>
          <a:noFill/>
          <a:ln w="9525">
            <a:noFill/>
            <a:miter lim="800000"/>
            <a:headEnd/>
            <a:tailEnd/>
          </a:ln>
        </p:spPr>
        <p:txBody>
          <a:bodyPr>
            <a:spAutoFit/>
          </a:bodyPr>
          <a:lstStyle/>
          <a:p>
            <a:r>
              <a:rPr lang="zh-CN" altLang="en-US" sz="2000" b="1"/>
              <a:t>若</a:t>
            </a:r>
            <a:r>
              <a:rPr lang="en-US" altLang="zh-CN" sz="2000" b="1"/>
              <a:t>C=</a:t>
            </a:r>
            <a:r>
              <a:rPr lang="en-US" altLang="zh-CN" sz="2000" b="1">
                <a:solidFill>
                  <a:srgbClr val="FF0000"/>
                </a:solidFill>
              </a:rPr>
              <a:t>0</a:t>
            </a:r>
            <a:r>
              <a:rPr lang="zh-CN" altLang="en-US" sz="2000" b="1"/>
              <a:t>，则：</a:t>
            </a:r>
            <a:r>
              <a:rPr lang="en-US" altLang="zh-CN" sz="2000" b="1"/>
              <a:t>X=Y</a:t>
            </a:r>
            <a:endParaRPr lang="zh-CN" altLang="en-US" sz="2000" b="1"/>
          </a:p>
        </p:txBody>
      </p:sp>
      <p:grpSp>
        <p:nvGrpSpPr>
          <p:cNvPr id="29" name="组合 28"/>
          <p:cNvGrpSpPr>
            <a:grpSpLocks/>
          </p:cNvGrpSpPr>
          <p:nvPr/>
        </p:nvGrpSpPr>
        <p:grpSpPr bwMode="auto">
          <a:xfrm>
            <a:off x="5765596" y="1334543"/>
            <a:ext cx="3271917" cy="2154237"/>
            <a:chOff x="6105012" y="620688"/>
            <a:chExt cx="2859476" cy="2014788"/>
          </a:xfrm>
        </p:grpSpPr>
        <p:sp>
          <p:nvSpPr>
            <p:cNvPr id="52233" name="矩形 27"/>
            <p:cNvSpPr>
              <a:spLocks noChangeArrowheads="1"/>
            </p:cNvSpPr>
            <p:nvPr/>
          </p:nvSpPr>
          <p:spPr bwMode="auto">
            <a:xfrm>
              <a:off x="6105012" y="620688"/>
              <a:ext cx="2859476" cy="2014788"/>
            </a:xfrm>
            <a:prstGeom prst="rect">
              <a:avLst/>
            </a:prstGeom>
            <a:solidFill>
              <a:schemeClr val="bg1"/>
            </a:solidFill>
            <a:ln w="25400" cap="sq" algn="ctr">
              <a:noFill/>
              <a:round/>
              <a:headEnd type="none" w="sm" len="sm"/>
              <a:tailEnd type="none" w="lg" len="lg"/>
            </a:ln>
          </p:spPr>
          <p:txBody>
            <a:bodyPr/>
            <a:lstStyle/>
            <a:p>
              <a:endParaRPr lang="zh-CN" altLang="en-US"/>
            </a:p>
          </p:txBody>
        </p:sp>
        <p:grpSp>
          <p:nvGrpSpPr>
            <p:cNvPr id="52234" name="组合 36"/>
            <p:cNvGrpSpPr>
              <a:grpSpLocks/>
            </p:cNvGrpSpPr>
            <p:nvPr/>
          </p:nvGrpSpPr>
          <p:grpSpPr bwMode="auto">
            <a:xfrm>
              <a:off x="6192657" y="714158"/>
              <a:ext cx="2684185" cy="1743470"/>
              <a:chOff x="986880" y="3218658"/>
              <a:chExt cx="2684185" cy="1743470"/>
            </a:xfrm>
          </p:grpSpPr>
          <p:sp>
            <p:nvSpPr>
              <p:cNvPr id="52235" name="AutoShape 37"/>
              <p:cNvSpPr>
                <a:spLocks noChangeArrowheads="1"/>
              </p:cNvSpPr>
              <p:nvPr/>
            </p:nvSpPr>
            <p:spPr bwMode="auto">
              <a:xfrm rot="-5464848">
                <a:off x="1953816" y="3294858"/>
                <a:ext cx="762000" cy="609600"/>
              </a:xfrm>
              <a:prstGeom prst="triangle">
                <a:avLst>
                  <a:gd name="adj" fmla="val 50000"/>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52236" name="Line 39"/>
              <p:cNvSpPr>
                <a:spLocks noChangeShapeType="1"/>
              </p:cNvSpPr>
              <p:nvPr/>
            </p:nvSpPr>
            <p:spPr bwMode="auto">
              <a:xfrm>
                <a:off x="1403648" y="3601500"/>
                <a:ext cx="626368"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52237" name="Line 40"/>
              <p:cNvSpPr>
                <a:spLocks noChangeShapeType="1"/>
              </p:cNvSpPr>
              <p:nvPr/>
            </p:nvSpPr>
            <p:spPr bwMode="auto">
              <a:xfrm flipV="1">
                <a:off x="2658666" y="3589777"/>
                <a:ext cx="561975"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52238" name="Line 41"/>
              <p:cNvSpPr>
                <a:spLocks noChangeShapeType="1"/>
              </p:cNvSpPr>
              <p:nvPr/>
            </p:nvSpPr>
            <p:spPr bwMode="auto">
              <a:xfrm flipH="1">
                <a:off x="2346539" y="3793088"/>
                <a:ext cx="0" cy="716031"/>
              </a:xfrm>
              <a:prstGeom prst="line">
                <a:avLst/>
              </a:prstGeom>
              <a:noFill/>
              <a:ln w="28575" cap="sq">
                <a:solidFill>
                  <a:srgbClr val="339966"/>
                </a:solidFill>
                <a:round/>
                <a:headEnd type="triangle" w="lg" len="lg"/>
                <a:tailEnd type="none" w="sm" len="sm"/>
              </a:ln>
            </p:spPr>
            <p:txBody>
              <a:bodyPr/>
              <a:lstStyle/>
              <a:p>
                <a:endParaRPr lang="zh-CN" altLang="en-US"/>
              </a:p>
            </p:txBody>
          </p:sp>
          <p:sp>
            <p:nvSpPr>
              <p:cNvPr id="52239" name="Line 47"/>
              <p:cNvSpPr>
                <a:spLocks noChangeShapeType="1"/>
              </p:cNvSpPr>
              <p:nvPr/>
            </p:nvSpPr>
            <p:spPr bwMode="auto">
              <a:xfrm>
                <a:off x="1849016" y="4962128"/>
                <a:ext cx="30480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0" name="Line 48"/>
              <p:cNvSpPr>
                <a:spLocks noChangeShapeType="1"/>
              </p:cNvSpPr>
              <p:nvPr/>
            </p:nvSpPr>
            <p:spPr bwMode="auto">
              <a:xfrm flipV="1">
                <a:off x="2153816" y="4581128"/>
                <a:ext cx="0" cy="38100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1" name="Line 50"/>
              <p:cNvSpPr>
                <a:spLocks noChangeShapeType="1"/>
              </p:cNvSpPr>
              <p:nvPr/>
            </p:nvSpPr>
            <p:spPr bwMode="auto">
              <a:xfrm>
                <a:off x="2153816" y="4581128"/>
                <a:ext cx="38100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2" name="Line 51"/>
              <p:cNvSpPr>
                <a:spLocks noChangeShapeType="1"/>
              </p:cNvSpPr>
              <p:nvPr/>
            </p:nvSpPr>
            <p:spPr bwMode="auto">
              <a:xfrm>
                <a:off x="2534816" y="4581128"/>
                <a:ext cx="0" cy="38100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3" name="Line 52"/>
              <p:cNvSpPr>
                <a:spLocks noChangeShapeType="1"/>
              </p:cNvSpPr>
              <p:nvPr/>
            </p:nvSpPr>
            <p:spPr bwMode="auto">
              <a:xfrm>
                <a:off x="2534816" y="4962128"/>
                <a:ext cx="38100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52244" name="TextBox 46"/>
              <p:cNvSpPr txBox="1">
                <a:spLocks noChangeArrowheads="1"/>
              </p:cNvSpPr>
              <p:nvPr/>
            </p:nvSpPr>
            <p:spPr bwMode="auto">
              <a:xfrm>
                <a:off x="3167009" y="3380438"/>
                <a:ext cx="504056" cy="373987"/>
              </a:xfrm>
              <a:prstGeom prst="rect">
                <a:avLst/>
              </a:prstGeom>
              <a:noFill/>
              <a:ln w="9525">
                <a:noFill/>
                <a:miter lim="800000"/>
                <a:headEnd/>
                <a:tailEnd/>
              </a:ln>
            </p:spPr>
            <p:txBody>
              <a:bodyPr>
                <a:spAutoFit/>
              </a:bodyPr>
              <a:lstStyle/>
              <a:p>
                <a:pPr algn="ctr"/>
                <a:r>
                  <a:rPr lang="en-US" altLang="zh-CN" sz="2000" b="1"/>
                  <a:t>X</a:t>
                </a:r>
                <a:endParaRPr lang="zh-CN" altLang="en-US" sz="2000" b="1"/>
              </a:p>
            </p:txBody>
          </p:sp>
          <p:sp>
            <p:nvSpPr>
              <p:cNvPr id="52245" name="TextBox 47"/>
              <p:cNvSpPr txBox="1">
                <a:spLocks noChangeArrowheads="1"/>
              </p:cNvSpPr>
              <p:nvPr/>
            </p:nvSpPr>
            <p:spPr bwMode="auto">
              <a:xfrm>
                <a:off x="986880" y="3393568"/>
                <a:ext cx="560784" cy="373987"/>
              </a:xfrm>
              <a:prstGeom prst="rect">
                <a:avLst/>
              </a:prstGeom>
              <a:noFill/>
              <a:ln w="9525">
                <a:noFill/>
                <a:miter lim="800000"/>
                <a:headEnd/>
                <a:tailEnd/>
              </a:ln>
            </p:spPr>
            <p:txBody>
              <a:bodyPr>
                <a:spAutoFit/>
              </a:bodyPr>
              <a:lstStyle/>
              <a:p>
                <a:pPr algn="ctr"/>
                <a:r>
                  <a:rPr lang="en-US" altLang="zh-CN" sz="2000" b="1"/>
                  <a:t>Y</a:t>
                </a:r>
                <a:endParaRPr lang="zh-CN" altLang="en-US" sz="2000" b="1"/>
              </a:p>
            </p:txBody>
          </p:sp>
          <p:sp>
            <p:nvSpPr>
              <p:cNvPr id="52246" name="TextBox 48"/>
              <p:cNvSpPr txBox="1">
                <a:spLocks noChangeArrowheads="1"/>
              </p:cNvSpPr>
              <p:nvPr/>
            </p:nvSpPr>
            <p:spPr bwMode="auto">
              <a:xfrm>
                <a:off x="1862699" y="3884494"/>
                <a:ext cx="560784" cy="373987"/>
              </a:xfrm>
              <a:prstGeom prst="rect">
                <a:avLst/>
              </a:prstGeom>
              <a:noFill/>
              <a:ln w="9525">
                <a:noFill/>
                <a:miter lim="800000"/>
                <a:headEnd/>
                <a:tailEnd/>
              </a:ln>
            </p:spPr>
            <p:txBody>
              <a:bodyPr>
                <a:spAutoFit/>
              </a:bodyPr>
              <a:lstStyle/>
              <a:p>
                <a:pPr algn="ctr"/>
                <a:r>
                  <a:rPr lang="en-US" altLang="zh-CN" sz="2000" b="1"/>
                  <a:t>C</a:t>
                </a:r>
                <a:endParaRPr lang="zh-CN" altLang="en-US" sz="2000" b="1"/>
              </a:p>
            </p:txBody>
          </p:sp>
        </p:grpSp>
      </p:grpSp>
      <p:cxnSp>
        <p:nvCxnSpPr>
          <p:cNvPr id="5" name="直接连接符 4"/>
          <p:cNvCxnSpPr/>
          <p:nvPr/>
        </p:nvCxnSpPr>
        <p:spPr bwMode="auto">
          <a:xfrm>
            <a:off x="972617" y="5058046"/>
            <a:ext cx="438873" cy="0"/>
          </a:xfrm>
          <a:prstGeom prst="line">
            <a:avLst/>
          </a:prstGeom>
          <a:solidFill>
            <a:schemeClr val="accent1"/>
          </a:solidFill>
          <a:ln w="25400" cap="sq" cmpd="sng" algn="ctr">
            <a:solidFill>
              <a:srgbClr val="FF6600"/>
            </a:solidFill>
            <a:prstDash val="solid"/>
            <a:round/>
            <a:headEnd type="none" w="sm" len="sm"/>
            <a:tailEnd type="none" w="lg" len="lg"/>
          </a:ln>
          <a:effectLst/>
        </p:spPr>
      </p:cxnSp>
      <p:cxnSp>
        <p:nvCxnSpPr>
          <p:cNvPr id="7" name="直接连接符 6"/>
          <p:cNvCxnSpPr/>
          <p:nvPr/>
        </p:nvCxnSpPr>
        <p:spPr bwMode="auto">
          <a:xfrm flipV="1">
            <a:off x="1411490" y="4688904"/>
            <a:ext cx="146291" cy="369142"/>
          </a:xfrm>
          <a:prstGeom prst="line">
            <a:avLst/>
          </a:prstGeom>
          <a:solidFill>
            <a:schemeClr val="accent1"/>
          </a:solidFill>
          <a:ln w="25400" cap="sq" cmpd="sng" algn="ctr">
            <a:solidFill>
              <a:srgbClr val="FF6600"/>
            </a:solidFill>
            <a:prstDash val="solid"/>
            <a:round/>
            <a:headEnd type="none" w="sm" len="sm"/>
            <a:tailEnd type="triangle" w="lg" len="lg"/>
          </a:ln>
          <a:effectLst/>
        </p:spPr>
      </p:cxnSp>
      <p:cxnSp>
        <p:nvCxnSpPr>
          <p:cNvPr id="9" name="直接连接符 8"/>
          <p:cNvCxnSpPr/>
          <p:nvPr/>
        </p:nvCxnSpPr>
        <p:spPr bwMode="auto">
          <a:xfrm>
            <a:off x="1557781" y="4688904"/>
            <a:ext cx="365727" cy="0"/>
          </a:xfrm>
          <a:prstGeom prst="line">
            <a:avLst/>
          </a:prstGeom>
          <a:solidFill>
            <a:schemeClr val="accent1"/>
          </a:solidFill>
          <a:ln w="25400" cap="sq" cmpd="sng" algn="ctr">
            <a:solidFill>
              <a:srgbClr val="FF6600"/>
            </a:solidFill>
            <a:prstDash val="solid"/>
            <a:round/>
            <a:headEnd type="none" w="sm" len="sm"/>
            <a:tailEnd type="none" w="lg" len="lg"/>
          </a:ln>
          <a:effectLst/>
        </p:spPr>
      </p:cxnSp>
      <p:sp>
        <p:nvSpPr>
          <p:cNvPr id="8" name="TextBox 7"/>
          <p:cNvSpPr txBox="1"/>
          <p:nvPr/>
        </p:nvSpPr>
        <p:spPr>
          <a:xfrm>
            <a:off x="5641944" y="3916536"/>
            <a:ext cx="1559190" cy="830997"/>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三态门有锁存能力吗 </a:t>
            </a:r>
            <a:r>
              <a:rPr lang="zh-CN" altLang="en-US" sz="2800" b="1" i="1" dirty="0">
                <a:solidFill>
                  <a:srgbClr val="C00000"/>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a:t>
            </a:r>
          </a:p>
        </p:txBody>
      </p:sp>
    </p:spTree>
    <p:extLst>
      <p:ext uri="{BB962C8B-B14F-4D97-AF65-F5344CB8AC3E}">
        <p14:creationId xmlns:p14="http://schemas.microsoft.com/office/powerpoint/2010/main" val="404878654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39">
                                            <p:txEl>
                                              <p:pRg st="1" end="1"/>
                                            </p:txEl>
                                          </p:spTgt>
                                        </p:tgtEl>
                                        <p:attrNameLst>
                                          <p:attrName>style.visibility</p:attrName>
                                        </p:attrNameLst>
                                      </p:cBhvr>
                                      <p:to>
                                        <p:strVal val="visible"/>
                                      </p:to>
                                    </p:set>
                                    <p:animEffect transition="in" filter="wipe(left)">
                                      <p:cBhvr>
                                        <p:cTn id="7" dur="500"/>
                                        <p:tgtEl>
                                          <p:spTgt spid="911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wipe(left)">
                                      <p:cBhvr>
                                        <p:cTn id="18" dur="500"/>
                                        <p:tgtEl>
                                          <p:spTgt spid="27"/>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wipe(left)">
                                      <p:cBhvr>
                                        <p:cTn id="22" dur="5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down)">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29"/>
                                        </p:tgtEl>
                                      </p:cBhvr>
                                    </p:animEffect>
                                    <p:set>
                                      <p:cBhvr>
                                        <p:cTn id="32" dur="1" fill="hold">
                                          <p:stCondLst>
                                            <p:cond delay="499"/>
                                          </p:stCondLst>
                                        </p:cTn>
                                        <p:tgtEl>
                                          <p:spTgt spid="29"/>
                                        </p:tgtEl>
                                        <p:attrNameLst>
                                          <p:attrName>style.visibility</p:attrName>
                                        </p:attrNameLst>
                                      </p:cBhvr>
                                      <p:to>
                                        <p:strVal val="hidden"/>
                                      </p:to>
                                    </p:se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91139">
                                            <p:txEl>
                                              <p:pRg st="2" end="2"/>
                                            </p:txEl>
                                          </p:spTgt>
                                        </p:tgtEl>
                                        <p:attrNameLst>
                                          <p:attrName>style.visibility</p:attrName>
                                        </p:attrNameLst>
                                      </p:cBhvr>
                                      <p:to>
                                        <p:strVal val="visible"/>
                                      </p:to>
                                    </p:set>
                                    <p:animEffect transition="in" filter="wipe(left)">
                                      <p:cBhvr>
                                        <p:cTn id="36" dur="500"/>
                                        <p:tgtEl>
                                          <p:spTgt spid="91139">
                                            <p:txEl>
                                              <p:pRg st="2" end="2"/>
                                            </p:txEl>
                                          </p:spTgt>
                                        </p:tgtEl>
                                      </p:cBhvr>
                                    </p:animEffect>
                                  </p:childTnLst>
                                </p:cTn>
                              </p:par>
                            </p:childTnLst>
                          </p:cTn>
                        </p:par>
                        <p:par>
                          <p:cTn id="37" fill="hold">
                            <p:stCondLst>
                              <p:cond delay="1000"/>
                            </p:stCondLst>
                            <p:childTnLst>
                              <p:par>
                                <p:cTn id="38" presetID="22" presetClass="entr" presetSubtype="8" fill="hold" nodeType="afterEffect">
                                  <p:stCondLst>
                                    <p:cond delay="0"/>
                                  </p:stCondLst>
                                  <p:childTnLst>
                                    <p:set>
                                      <p:cBhvr>
                                        <p:cTn id="39" dur="1" fill="hold">
                                          <p:stCondLst>
                                            <p:cond delay="0"/>
                                          </p:stCondLst>
                                        </p:cTn>
                                        <p:tgtEl>
                                          <p:spTgt spid="91139">
                                            <p:txEl>
                                              <p:pRg st="3" end="3"/>
                                            </p:txEl>
                                          </p:spTgt>
                                        </p:tgtEl>
                                        <p:attrNameLst>
                                          <p:attrName>style.visibility</p:attrName>
                                        </p:attrNameLst>
                                      </p:cBhvr>
                                      <p:to>
                                        <p:strVal val="visible"/>
                                      </p:to>
                                    </p:set>
                                    <p:animEffect transition="in" filter="wipe(left)">
                                      <p:cBhvr>
                                        <p:cTn id="40" dur="500"/>
                                        <p:tgtEl>
                                          <p:spTgt spid="91139">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22"/>
                                        </p:tgtEl>
                                        <p:attrNameLst>
                                          <p:attrName>style.visibility</p:attrName>
                                        </p:attrNameLst>
                                      </p:cBhvr>
                                      <p:to>
                                        <p:strVal val="visible"/>
                                      </p:to>
                                    </p:set>
                                    <p:anim calcmode="lin" valueType="num">
                                      <p:cBhvr additive="base">
                                        <p:cTn id="45" dur="500" fill="hold"/>
                                        <p:tgtEl>
                                          <p:spTgt spid="22"/>
                                        </p:tgtEl>
                                        <p:attrNameLst>
                                          <p:attrName>ppt_x</p:attrName>
                                        </p:attrNameLst>
                                      </p:cBhvr>
                                      <p:tavLst>
                                        <p:tav tm="0">
                                          <p:val>
                                            <p:strVal val="#ppt_x"/>
                                          </p:val>
                                        </p:tav>
                                        <p:tav tm="100000">
                                          <p:val>
                                            <p:strVal val="#ppt_x"/>
                                          </p:val>
                                        </p:tav>
                                      </p:tavLst>
                                    </p:anim>
                                    <p:anim calcmode="lin" valueType="num">
                                      <p:cBhvr additive="base">
                                        <p:cTn id="46"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animEffect transition="in" filter="wipe(left)">
                                      <p:cBhvr>
                                        <p:cTn id="51" dur="500"/>
                                        <p:tgtEl>
                                          <p:spTgt spid="5"/>
                                        </p:tgtEl>
                                      </p:cBhvr>
                                    </p:animEffect>
                                  </p:childTnLst>
                                </p:cTn>
                              </p:par>
                            </p:childTnLst>
                          </p:cTn>
                        </p:par>
                        <p:par>
                          <p:cTn id="52" fill="hold">
                            <p:stCondLst>
                              <p:cond delay="500"/>
                            </p:stCondLst>
                            <p:childTnLst>
                              <p:par>
                                <p:cTn id="53" presetID="22" presetClass="entr" presetSubtype="4"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down)">
                                      <p:cBhvr>
                                        <p:cTn id="55" dur="500"/>
                                        <p:tgtEl>
                                          <p:spTgt spid="7"/>
                                        </p:tgtEl>
                                      </p:cBhvr>
                                    </p:animEffect>
                                  </p:childTnLst>
                                </p:cTn>
                              </p:par>
                            </p:childTnLst>
                          </p:cTn>
                        </p:par>
                        <p:par>
                          <p:cTn id="56" fill="hold">
                            <p:stCondLst>
                              <p:cond delay="1000"/>
                            </p:stCondLst>
                            <p:childTnLst>
                              <p:par>
                                <p:cTn id="57" presetID="22" presetClass="entr" presetSubtype="8" fill="hold" nodeType="after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left)">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31" presetClass="entr" presetSubtype="0" fill="hold" grpId="0" nodeType="clickEffect">
                                  <p:stCondLst>
                                    <p:cond delay="0"/>
                                  </p:stCondLst>
                                  <p:childTnLst>
                                    <p:set>
                                      <p:cBhvr>
                                        <p:cTn id="63" dur="1" fill="hold">
                                          <p:stCondLst>
                                            <p:cond delay="0"/>
                                          </p:stCondLst>
                                        </p:cTn>
                                        <p:tgtEl>
                                          <p:spTgt spid="8"/>
                                        </p:tgtEl>
                                        <p:attrNameLst>
                                          <p:attrName>style.visibility</p:attrName>
                                        </p:attrNameLst>
                                      </p:cBhvr>
                                      <p:to>
                                        <p:strVal val="visible"/>
                                      </p:to>
                                    </p:set>
                                    <p:anim calcmode="lin" valueType="num">
                                      <p:cBhvr>
                                        <p:cTn id="64" dur="1000" fill="hold"/>
                                        <p:tgtEl>
                                          <p:spTgt spid="8"/>
                                        </p:tgtEl>
                                        <p:attrNameLst>
                                          <p:attrName>ppt_w</p:attrName>
                                        </p:attrNameLst>
                                      </p:cBhvr>
                                      <p:tavLst>
                                        <p:tav tm="0">
                                          <p:val>
                                            <p:fltVal val="0"/>
                                          </p:val>
                                        </p:tav>
                                        <p:tav tm="100000">
                                          <p:val>
                                            <p:strVal val="#ppt_w"/>
                                          </p:val>
                                        </p:tav>
                                      </p:tavLst>
                                    </p:anim>
                                    <p:anim calcmode="lin" valueType="num">
                                      <p:cBhvr>
                                        <p:cTn id="65" dur="1000" fill="hold"/>
                                        <p:tgtEl>
                                          <p:spTgt spid="8"/>
                                        </p:tgtEl>
                                        <p:attrNameLst>
                                          <p:attrName>ppt_h</p:attrName>
                                        </p:attrNameLst>
                                      </p:cBhvr>
                                      <p:tavLst>
                                        <p:tav tm="0">
                                          <p:val>
                                            <p:fltVal val="0"/>
                                          </p:val>
                                        </p:tav>
                                        <p:tav tm="100000">
                                          <p:val>
                                            <p:strVal val="#ppt_h"/>
                                          </p:val>
                                        </p:tav>
                                      </p:tavLst>
                                    </p:anim>
                                    <p:anim calcmode="lin" valueType="num">
                                      <p:cBhvr>
                                        <p:cTn id="66" dur="1000" fill="hold"/>
                                        <p:tgtEl>
                                          <p:spTgt spid="8"/>
                                        </p:tgtEl>
                                        <p:attrNameLst>
                                          <p:attrName>style.rotation</p:attrName>
                                        </p:attrNameLst>
                                      </p:cBhvr>
                                      <p:tavLst>
                                        <p:tav tm="0">
                                          <p:val>
                                            <p:fltVal val="90"/>
                                          </p:val>
                                        </p:tav>
                                        <p:tav tm="100000">
                                          <p:val>
                                            <p:fltVal val="0"/>
                                          </p:val>
                                        </p:tav>
                                      </p:tavLst>
                                    </p:anim>
                                    <p:animEffect transition="in" filter="fade">
                                      <p:cBhvr>
                                        <p:cTn id="67"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08860" y="3755093"/>
            <a:ext cx="1472269" cy="1177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13</a:t>
            </a:fld>
            <a:endParaRPr lang="en-US" altLang="zh-CN"/>
          </a:p>
        </p:txBody>
      </p:sp>
      <p:sp>
        <p:nvSpPr>
          <p:cNvPr id="5" name="TextBox 4"/>
          <p:cNvSpPr txBox="1"/>
          <p:nvPr/>
        </p:nvSpPr>
        <p:spPr>
          <a:xfrm>
            <a:off x="366877" y="2772668"/>
            <a:ext cx="2451941" cy="1052596"/>
          </a:xfrm>
          <a:prstGeom prst="rect">
            <a:avLst/>
          </a:prstGeom>
          <a:noFill/>
        </p:spPr>
        <p:txBody>
          <a:bodyPr wrap="square" rtlCol="0">
            <a:spAutoFit/>
          </a:bodyPr>
          <a:lstStyle/>
          <a:p>
            <a:pPr>
              <a:lnSpc>
                <a:spcPct val="130000"/>
              </a:lnSpc>
            </a:pP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三态门和锁存器作为</a:t>
            </a:r>
            <a:r>
              <a:rPr lang="zh-CN" altLang="en-US" sz="24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接口</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时</a:t>
            </a:r>
          </a:p>
        </p:txBody>
      </p:sp>
      <p:sp>
        <p:nvSpPr>
          <p:cNvPr id="6" name="TextBox 5"/>
          <p:cNvSpPr txBox="1"/>
          <p:nvPr/>
        </p:nvSpPr>
        <p:spPr>
          <a:xfrm>
            <a:off x="975652" y="4034430"/>
            <a:ext cx="1672144" cy="523220"/>
          </a:xfrm>
          <a:prstGeom prst="rect">
            <a:avLst/>
          </a:prstGeom>
          <a:noFill/>
        </p:spPr>
        <p:txBody>
          <a:bodyPr wrap="square" rtlCol="0">
            <a:spAutoFit/>
          </a:bodyPr>
          <a:lstStyle/>
          <a:p>
            <a:r>
              <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片选端</a:t>
            </a:r>
            <a:r>
              <a:rPr lang="en-US" altLang="zh-CN"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endParaRPr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pSp>
        <p:nvGrpSpPr>
          <p:cNvPr id="9" name="组合 8"/>
          <p:cNvGrpSpPr/>
          <p:nvPr/>
        </p:nvGrpSpPr>
        <p:grpSpPr>
          <a:xfrm>
            <a:off x="392884" y="512666"/>
            <a:ext cx="2091901" cy="1234144"/>
            <a:chOff x="679899" y="2024834"/>
            <a:chExt cx="2451941" cy="1395906"/>
          </a:xfrm>
        </p:grpSpPr>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024834"/>
              <a:ext cx="2304256" cy="1395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标题 1"/>
            <p:cNvSpPr txBox="1">
              <a:spLocks/>
            </p:cNvSpPr>
            <p:nvPr/>
          </p:nvSpPr>
          <p:spPr bwMode="auto">
            <a:xfrm>
              <a:off x="679899" y="2024834"/>
              <a:ext cx="1444846" cy="544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9270" tIns="39635" rIns="79270" bIns="39635" numCol="1" anchor="b" anchorCtr="0" compatLnSpc="1">
              <a:prstTxWarp prst="textNoShape">
                <a:avLst/>
              </a:prstTxWarp>
            </a:bodyPr>
            <a:lstStyle>
              <a:lvl1pPr algn="l" rtl="0" eaLnBrk="0" fontAlgn="base" hangingPunct="0">
                <a:spcBef>
                  <a:spcPct val="0"/>
                </a:spcBef>
                <a:spcAft>
                  <a:spcPct val="0"/>
                </a:spcAft>
                <a:defRPr sz="3400" b="1">
                  <a:solidFill>
                    <a:srgbClr val="99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100">
                  <a:solidFill>
                    <a:schemeClr val="tx2"/>
                  </a:solidFill>
                  <a:latin typeface="Arial" charset="0"/>
                  <a:ea typeface="宋体" charset="-122"/>
                </a:defRPr>
              </a:lvl2pPr>
              <a:lvl3pPr algn="ctr" rtl="0" eaLnBrk="0" fontAlgn="base" hangingPunct="0">
                <a:spcBef>
                  <a:spcPct val="0"/>
                </a:spcBef>
                <a:spcAft>
                  <a:spcPct val="0"/>
                </a:spcAft>
                <a:defRPr sz="4100">
                  <a:solidFill>
                    <a:schemeClr val="tx2"/>
                  </a:solidFill>
                  <a:latin typeface="Arial" charset="0"/>
                  <a:ea typeface="宋体" charset="-122"/>
                </a:defRPr>
              </a:lvl3pPr>
              <a:lvl4pPr algn="ctr" rtl="0" eaLnBrk="0" fontAlgn="base" hangingPunct="0">
                <a:spcBef>
                  <a:spcPct val="0"/>
                </a:spcBef>
                <a:spcAft>
                  <a:spcPct val="0"/>
                </a:spcAft>
                <a:defRPr sz="4100">
                  <a:solidFill>
                    <a:schemeClr val="tx2"/>
                  </a:solidFill>
                  <a:latin typeface="Arial" charset="0"/>
                  <a:ea typeface="宋体" charset="-122"/>
                </a:defRPr>
              </a:lvl4pPr>
              <a:lvl5pPr algn="ctr" rtl="0" eaLnBrk="0" fontAlgn="base" hangingPunct="0">
                <a:spcBef>
                  <a:spcPct val="0"/>
                </a:spcBef>
                <a:spcAft>
                  <a:spcPct val="0"/>
                </a:spcAft>
                <a:defRPr sz="4100">
                  <a:solidFill>
                    <a:schemeClr val="tx2"/>
                  </a:solidFill>
                  <a:latin typeface="Arial" charset="0"/>
                  <a:ea typeface="宋体" charset="-122"/>
                </a:defRPr>
              </a:lvl5pPr>
              <a:lvl6pPr marL="427560" algn="ctr" rtl="0" fontAlgn="base">
                <a:spcBef>
                  <a:spcPct val="0"/>
                </a:spcBef>
                <a:spcAft>
                  <a:spcPct val="0"/>
                </a:spcAft>
                <a:defRPr sz="4100">
                  <a:solidFill>
                    <a:schemeClr val="tx2"/>
                  </a:solidFill>
                  <a:latin typeface="Arial" charset="0"/>
                  <a:ea typeface="宋体" charset="-122"/>
                </a:defRPr>
              </a:lvl6pPr>
              <a:lvl7pPr marL="855120" algn="ctr" rtl="0" fontAlgn="base">
                <a:spcBef>
                  <a:spcPct val="0"/>
                </a:spcBef>
                <a:spcAft>
                  <a:spcPct val="0"/>
                </a:spcAft>
                <a:defRPr sz="4100">
                  <a:solidFill>
                    <a:schemeClr val="tx2"/>
                  </a:solidFill>
                  <a:latin typeface="Arial" charset="0"/>
                  <a:ea typeface="宋体" charset="-122"/>
                </a:defRPr>
              </a:lvl7pPr>
              <a:lvl8pPr marL="1282680" algn="ctr" rtl="0" fontAlgn="base">
                <a:spcBef>
                  <a:spcPct val="0"/>
                </a:spcBef>
                <a:spcAft>
                  <a:spcPct val="0"/>
                </a:spcAft>
                <a:defRPr sz="4100">
                  <a:solidFill>
                    <a:schemeClr val="tx2"/>
                  </a:solidFill>
                  <a:latin typeface="Arial" charset="0"/>
                  <a:ea typeface="宋体" charset="-122"/>
                </a:defRPr>
              </a:lvl8pPr>
              <a:lvl9pPr marL="1710242" algn="ctr" rtl="0" fontAlgn="base">
                <a:spcBef>
                  <a:spcPct val="0"/>
                </a:spcBef>
                <a:spcAft>
                  <a:spcPct val="0"/>
                </a:spcAft>
                <a:defRPr sz="4100">
                  <a:solidFill>
                    <a:schemeClr val="tx2"/>
                  </a:solidFill>
                  <a:latin typeface="Arial" charset="0"/>
                  <a:ea typeface="宋体" charset="-122"/>
                </a:defRPr>
              </a:lvl9pPr>
            </a:lstStyle>
            <a:p>
              <a:pPr algn="just"/>
              <a:endParaRPr lang="zh-CN" altLang="en-US" sz="3600" dirty="0">
                <a:solidFill>
                  <a:srgbClr val="82002B"/>
                </a:solidFill>
                <a:latin typeface="方正舒体" panose="02010601030101010101" pitchFamily="2" charset="-122"/>
                <a:ea typeface="方正舒体" panose="02010601030101010101" pitchFamily="2" charset="-122"/>
              </a:endParaRPr>
            </a:p>
          </p:txBody>
        </p:sp>
      </p:grpSp>
      <p:grpSp>
        <p:nvGrpSpPr>
          <p:cNvPr id="47" name="组合 46"/>
          <p:cNvGrpSpPr/>
          <p:nvPr/>
        </p:nvGrpSpPr>
        <p:grpSpPr>
          <a:xfrm>
            <a:off x="3380790" y="396404"/>
            <a:ext cx="5584715" cy="2790319"/>
            <a:chOff x="3204865" y="1404516"/>
            <a:chExt cx="5584715" cy="2790319"/>
          </a:xfrm>
        </p:grpSpPr>
        <p:sp>
          <p:nvSpPr>
            <p:cNvPr id="10" name="Rectangle 4"/>
            <p:cNvSpPr>
              <a:spLocks noChangeArrowheads="1"/>
            </p:cNvSpPr>
            <p:nvPr/>
          </p:nvSpPr>
          <p:spPr bwMode="auto">
            <a:xfrm>
              <a:off x="3204865" y="1800623"/>
              <a:ext cx="800678" cy="2346535"/>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1" name="Rectangle 5"/>
            <p:cNvSpPr>
              <a:spLocks noChangeArrowheads="1"/>
            </p:cNvSpPr>
            <p:nvPr/>
          </p:nvSpPr>
          <p:spPr bwMode="auto">
            <a:xfrm>
              <a:off x="5444374" y="1783945"/>
              <a:ext cx="1080000" cy="2363213"/>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 name="Rectangle 6"/>
            <p:cNvSpPr>
              <a:spLocks noChangeArrowheads="1"/>
            </p:cNvSpPr>
            <p:nvPr/>
          </p:nvSpPr>
          <p:spPr bwMode="auto">
            <a:xfrm>
              <a:off x="7900375" y="1772964"/>
              <a:ext cx="889205" cy="2421871"/>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3" name="Line 7"/>
            <p:cNvSpPr>
              <a:spLocks noChangeShapeType="1"/>
            </p:cNvSpPr>
            <p:nvPr/>
          </p:nvSpPr>
          <p:spPr bwMode="auto">
            <a:xfrm>
              <a:off x="5444374" y="2582670"/>
              <a:ext cx="1083839" cy="0"/>
            </a:xfrm>
            <a:prstGeom prst="line">
              <a:avLst/>
            </a:prstGeom>
            <a:noFill/>
            <a:ln w="25400" cap="sq">
              <a:solidFill>
                <a:schemeClr val="tx1">
                  <a:lumMod val="95000"/>
                  <a:lumOff val="5000"/>
                </a:schemeClr>
              </a:solidFill>
              <a:round/>
              <a:headEnd type="none" w="sm" len="sm"/>
              <a:tailEnd type="none" w="sm" len="sm"/>
            </a:ln>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4" name="Line 8"/>
            <p:cNvSpPr>
              <a:spLocks noChangeShapeType="1"/>
            </p:cNvSpPr>
            <p:nvPr/>
          </p:nvSpPr>
          <p:spPr bwMode="auto">
            <a:xfrm>
              <a:off x="5444374" y="3276724"/>
              <a:ext cx="1083839" cy="0"/>
            </a:xfrm>
            <a:prstGeom prst="line">
              <a:avLst/>
            </a:prstGeom>
            <a:noFill/>
            <a:ln w="25400" cap="sq">
              <a:solidFill>
                <a:schemeClr val="tx1">
                  <a:lumMod val="95000"/>
                  <a:lumOff val="5000"/>
                </a:schemeClr>
              </a:solidFill>
              <a:round/>
              <a:headEnd type="none" w="sm" len="sm"/>
              <a:tailEnd type="none" w="sm" len="sm"/>
            </a:ln>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5" name="Text Box 9"/>
            <p:cNvSpPr txBox="1">
              <a:spLocks noChangeArrowheads="1"/>
            </p:cNvSpPr>
            <p:nvPr/>
          </p:nvSpPr>
          <p:spPr bwMode="auto">
            <a:xfrm>
              <a:off x="3204865" y="2781076"/>
              <a:ext cx="800678" cy="400110"/>
            </a:xfrm>
            <a:prstGeom prst="rect">
              <a:avLst/>
            </a:prstGeom>
            <a:noFill/>
            <a:ln w="25400" cap="sq">
              <a:noFill/>
              <a:miter lim="800000"/>
              <a:headEnd type="none" w="sm" len="sm"/>
              <a:tailEnd type="none" w="sm" len="sm"/>
            </a:ln>
          </p:spPr>
          <p:txBody>
            <a:bodyPr wrap="square">
              <a:spAutoFit/>
            </a:bodyPr>
            <a:lstStyle/>
            <a:p>
              <a:pPr algn="ctr" eaLnBrk="0" hangingPunct="0">
                <a:spcBef>
                  <a:spcPct val="50000"/>
                </a:spcBef>
                <a:defRPr/>
              </a:pPr>
              <a:r>
                <a:rPr kumimoji="1" lang="en-US" altLang="zh-CN"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CPU</a:t>
              </a:r>
            </a:p>
          </p:txBody>
        </p:sp>
        <p:sp>
          <p:nvSpPr>
            <p:cNvPr id="16" name="Text Box 10"/>
            <p:cNvSpPr txBox="1">
              <a:spLocks noChangeArrowheads="1"/>
            </p:cNvSpPr>
            <p:nvPr/>
          </p:nvSpPr>
          <p:spPr bwMode="auto">
            <a:xfrm>
              <a:off x="5517518" y="1994772"/>
              <a:ext cx="948359" cy="400110"/>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数据</a:t>
              </a:r>
            </a:p>
          </p:txBody>
        </p:sp>
        <p:sp>
          <p:nvSpPr>
            <p:cNvPr id="17" name="Text Box 11"/>
            <p:cNvSpPr txBox="1">
              <a:spLocks noChangeArrowheads="1"/>
            </p:cNvSpPr>
            <p:nvPr/>
          </p:nvSpPr>
          <p:spPr bwMode="auto">
            <a:xfrm>
              <a:off x="5509121" y="2754922"/>
              <a:ext cx="948359" cy="400110"/>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状态</a:t>
              </a:r>
            </a:p>
          </p:txBody>
        </p:sp>
        <p:sp>
          <p:nvSpPr>
            <p:cNvPr id="18" name="Text Box 12"/>
            <p:cNvSpPr txBox="1">
              <a:spLocks noChangeArrowheads="1"/>
            </p:cNvSpPr>
            <p:nvPr/>
          </p:nvSpPr>
          <p:spPr bwMode="auto">
            <a:xfrm>
              <a:off x="5496866" y="3524686"/>
              <a:ext cx="948359" cy="400110"/>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控制</a:t>
              </a:r>
            </a:p>
          </p:txBody>
        </p:sp>
        <p:sp>
          <p:nvSpPr>
            <p:cNvPr id="19" name="Text Box 13"/>
            <p:cNvSpPr txBox="1">
              <a:spLocks noChangeArrowheads="1"/>
            </p:cNvSpPr>
            <p:nvPr/>
          </p:nvSpPr>
          <p:spPr bwMode="auto">
            <a:xfrm>
              <a:off x="7898181" y="2844676"/>
              <a:ext cx="876410" cy="400110"/>
            </a:xfrm>
            <a:prstGeom prst="rect">
              <a:avLst/>
            </a:prstGeom>
            <a:noFill/>
            <a:ln w="25400" cap="sq">
              <a:noFill/>
              <a:miter lim="800000"/>
              <a:headEnd type="none" w="sm" len="sm"/>
              <a:tailEnd type="none" w="sm" len="sm"/>
            </a:ln>
          </p:spPr>
          <p:txBody>
            <a:bodyPr wrap="square">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外设</a:t>
              </a:r>
            </a:p>
          </p:txBody>
        </p:sp>
        <p:sp>
          <p:nvSpPr>
            <p:cNvPr id="20" name="Line 16"/>
            <p:cNvSpPr>
              <a:spLocks noChangeShapeType="1"/>
            </p:cNvSpPr>
            <p:nvPr/>
          </p:nvSpPr>
          <p:spPr bwMode="auto">
            <a:xfrm flipH="1" flipV="1">
              <a:off x="4629932" y="2988692"/>
              <a:ext cx="808041" cy="0"/>
            </a:xfrm>
            <a:prstGeom prst="line">
              <a:avLst/>
            </a:prstGeom>
            <a:noFill/>
            <a:ln w="25400"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21" name="Line 19"/>
            <p:cNvSpPr>
              <a:spLocks noChangeShapeType="1"/>
            </p:cNvSpPr>
            <p:nvPr/>
          </p:nvSpPr>
          <p:spPr bwMode="auto">
            <a:xfrm flipH="1">
              <a:off x="6553385" y="2985936"/>
              <a:ext cx="1332000" cy="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22" name="Text Box 21"/>
            <p:cNvSpPr txBox="1">
              <a:spLocks noChangeArrowheads="1"/>
            </p:cNvSpPr>
            <p:nvPr/>
          </p:nvSpPr>
          <p:spPr bwMode="auto">
            <a:xfrm>
              <a:off x="5419921" y="1404516"/>
              <a:ext cx="1169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dirty="0">
                  <a:effectLst>
                    <a:outerShdw blurRad="38100" dist="38100" dir="2700000" algn="tl">
                      <a:srgbClr val="000000">
                        <a:alpha val="43137"/>
                      </a:srgbClr>
                    </a:outerShdw>
                  </a:effectLst>
                </a:rPr>
                <a:t>I/O</a:t>
              </a:r>
              <a:r>
                <a:rPr lang="zh-CN" altLang="en-US" b="1" dirty="0">
                  <a:effectLst>
                    <a:outerShdw blurRad="38100" dist="38100" dir="2700000" algn="tl">
                      <a:srgbClr val="000000">
                        <a:alpha val="43137"/>
                      </a:srgbClr>
                    </a:outerShdw>
                  </a:effectLst>
                  <a:latin typeface="华文中宋" pitchFamily="2" charset="-122"/>
                  <a:ea typeface="华文中宋" pitchFamily="2" charset="-122"/>
                </a:rPr>
                <a:t>接口</a:t>
              </a:r>
            </a:p>
          </p:txBody>
        </p:sp>
        <p:sp>
          <p:nvSpPr>
            <p:cNvPr id="23" name="Line 23"/>
            <p:cNvSpPr>
              <a:spLocks noChangeShapeType="1"/>
            </p:cNvSpPr>
            <p:nvPr/>
          </p:nvSpPr>
          <p:spPr bwMode="auto">
            <a:xfrm flipV="1">
              <a:off x="4629932" y="2268612"/>
              <a:ext cx="0" cy="68400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27" name="Text Box 30"/>
            <p:cNvSpPr txBox="1">
              <a:spLocks noChangeArrowheads="1"/>
            </p:cNvSpPr>
            <p:nvPr/>
          </p:nvSpPr>
          <p:spPr bwMode="auto">
            <a:xfrm>
              <a:off x="4267471" y="1764556"/>
              <a:ext cx="803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dirty="0">
                  <a:effectLst>
                    <a:outerShdw blurRad="38100" dist="38100" dir="2700000" algn="tl">
                      <a:srgbClr val="000000">
                        <a:alpha val="43137"/>
                      </a:srgbClr>
                    </a:outerShdw>
                  </a:effectLst>
                </a:rPr>
                <a:t>DB</a:t>
              </a:r>
              <a:endParaRPr lang="zh-CN" altLang="en-US" b="1" dirty="0">
                <a:effectLst>
                  <a:outerShdw blurRad="38100" dist="38100" dir="2700000" algn="tl">
                    <a:srgbClr val="000000">
                      <a:alpha val="43137"/>
                    </a:srgbClr>
                  </a:outerShdw>
                </a:effectLst>
              </a:endParaRPr>
            </a:p>
          </p:txBody>
        </p:sp>
        <p:sp>
          <p:nvSpPr>
            <p:cNvPr id="28" name="AutoShape 31"/>
            <p:cNvSpPr>
              <a:spLocks noChangeArrowheads="1"/>
            </p:cNvSpPr>
            <p:nvPr/>
          </p:nvSpPr>
          <p:spPr bwMode="auto">
            <a:xfrm>
              <a:off x="4005543" y="3564756"/>
              <a:ext cx="1383405" cy="256476"/>
            </a:xfrm>
            <a:prstGeom prst="rightArrow">
              <a:avLst>
                <a:gd name="adj1" fmla="val 50000"/>
                <a:gd name="adj2" fmla="val 137845"/>
              </a:avLst>
            </a:prstGeom>
            <a:solidFill>
              <a:srgbClr val="FF6600"/>
            </a:solidFill>
            <a:ln w="25400" cap="sq">
              <a:solidFill>
                <a:srgbClr val="FF6600"/>
              </a:solidFill>
              <a:miter lim="800000"/>
              <a:headEnd type="none" w="sm" len="sm"/>
              <a:tailEnd type="none" w="lg" len="lg"/>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29" name="AutoShape 32"/>
            <p:cNvSpPr>
              <a:spLocks noChangeArrowheads="1"/>
            </p:cNvSpPr>
            <p:nvPr/>
          </p:nvSpPr>
          <p:spPr bwMode="auto">
            <a:xfrm>
              <a:off x="6553385" y="3564756"/>
              <a:ext cx="1332000" cy="256476"/>
            </a:xfrm>
            <a:prstGeom prst="rightArrow">
              <a:avLst>
                <a:gd name="adj1" fmla="val 50000"/>
                <a:gd name="adj2" fmla="val 137845"/>
              </a:avLst>
            </a:prstGeom>
            <a:solidFill>
              <a:srgbClr val="FF6600"/>
            </a:solidFill>
            <a:ln w="25400" cap="sq">
              <a:solidFill>
                <a:srgbClr val="FF6600"/>
              </a:solidFill>
              <a:miter lim="800000"/>
              <a:headEnd type="none" w="sm" len="sm"/>
              <a:tailEnd type="none" w="lg" len="lg"/>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30" name="TextBox 29"/>
            <p:cNvSpPr txBox="1">
              <a:spLocks noChangeArrowheads="1"/>
            </p:cNvSpPr>
            <p:nvPr/>
          </p:nvSpPr>
          <p:spPr bwMode="auto">
            <a:xfrm>
              <a:off x="6510833" y="2604370"/>
              <a:ext cx="143424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状态信息</a:t>
              </a:r>
            </a:p>
          </p:txBody>
        </p:sp>
        <p:sp>
          <p:nvSpPr>
            <p:cNvPr id="31" name="TextBox 30"/>
            <p:cNvSpPr txBox="1">
              <a:spLocks noChangeArrowheads="1"/>
            </p:cNvSpPr>
            <p:nvPr/>
          </p:nvSpPr>
          <p:spPr bwMode="auto">
            <a:xfrm>
              <a:off x="3924945" y="3771488"/>
              <a:ext cx="131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控制命令</a:t>
              </a:r>
            </a:p>
          </p:txBody>
        </p:sp>
        <p:sp>
          <p:nvSpPr>
            <p:cNvPr id="32" name="左右箭头 31"/>
            <p:cNvSpPr/>
            <p:nvPr/>
          </p:nvSpPr>
          <p:spPr bwMode="auto">
            <a:xfrm>
              <a:off x="4042615" y="2061912"/>
              <a:ext cx="1388098" cy="288000"/>
            </a:xfrm>
            <a:prstGeom prst="leftRightArrow">
              <a:avLst/>
            </a:prstGeom>
            <a:solidFill>
              <a:srgbClr val="FF0000"/>
            </a:solidFill>
            <a:ln w="2540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Tahoma" pitchFamily="34" charset="0"/>
                <a:ea typeface="宋体" pitchFamily="2" charset="-122"/>
              </a:endParaRPr>
            </a:p>
          </p:txBody>
        </p:sp>
        <p:sp>
          <p:nvSpPr>
            <p:cNvPr id="33" name="左右箭头 32"/>
            <p:cNvSpPr/>
            <p:nvPr/>
          </p:nvSpPr>
          <p:spPr>
            <a:xfrm>
              <a:off x="6517233" y="2052588"/>
              <a:ext cx="1350653" cy="288000"/>
            </a:xfrm>
            <a:prstGeom prst="lef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9" name="组合 48"/>
          <p:cNvGrpSpPr/>
          <p:nvPr/>
        </p:nvGrpSpPr>
        <p:grpSpPr>
          <a:xfrm>
            <a:off x="5560338" y="3132708"/>
            <a:ext cx="1138487" cy="578134"/>
            <a:chOff x="5528429" y="3410984"/>
            <a:chExt cx="1138487" cy="578134"/>
          </a:xfrm>
        </p:grpSpPr>
        <p:cxnSp>
          <p:nvCxnSpPr>
            <p:cNvPr id="35" name="直接连接符 34"/>
            <p:cNvCxnSpPr/>
            <p:nvPr/>
          </p:nvCxnSpPr>
          <p:spPr>
            <a:xfrm>
              <a:off x="5593917" y="3410984"/>
              <a:ext cx="0" cy="576000"/>
            </a:xfrm>
            <a:prstGeom prst="line">
              <a:avLst/>
            </a:prstGeom>
            <a:ln w="25400">
              <a:solidFill>
                <a:srgbClr val="0066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666916" y="3410984"/>
              <a:ext cx="0" cy="576000"/>
            </a:xfrm>
            <a:prstGeom prst="line">
              <a:avLst/>
            </a:prstGeom>
            <a:ln w="25400">
              <a:solidFill>
                <a:srgbClr val="006600"/>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578927" y="3989118"/>
              <a:ext cx="1082322" cy="0"/>
            </a:xfrm>
            <a:prstGeom prst="line">
              <a:avLst/>
            </a:prstGeom>
            <a:ln w="25400">
              <a:solidFill>
                <a:srgbClr val="006600"/>
              </a:solidFill>
              <a:prstDash val="sysDash"/>
              <a:tailEnd type="none"/>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5528429" y="3604796"/>
              <a:ext cx="668165" cy="369332"/>
            </a:xfrm>
            <a:prstGeom prst="rect">
              <a:avLst/>
            </a:prstGeom>
            <a:noFill/>
          </p:spPr>
          <p:txBody>
            <a:bodyPr wrap="square" rtlCol="0">
              <a:spAutoFit/>
            </a:bodyPr>
            <a:lstStyle/>
            <a:p>
              <a:pPr algn="ctr"/>
              <a:r>
                <a:rPr lang="en-US" altLang="zh-CN" b="1" dirty="0">
                  <a:effectLst>
                    <a:outerShdw blurRad="38100" dist="38100" dir="2700000" algn="tl">
                      <a:srgbClr val="000000">
                        <a:alpha val="43137"/>
                      </a:srgbClr>
                    </a:outerShdw>
                  </a:effectLst>
                </a:rPr>
                <a:t>CS</a:t>
              </a:r>
              <a:endParaRPr lang="zh-CN" altLang="en-US" b="1" dirty="0">
                <a:effectLst>
                  <a:outerShdw blurRad="38100" dist="38100" dir="2700000" algn="tl">
                    <a:srgbClr val="000000">
                      <a:alpha val="43137"/>
                    </a:srgbClr>
                  </a:outerShdw>
                </a:effectLst>
              </a:endParaRPr>
            </a:p>
          </p:txBody>
        </p:sp>
        <p:cxnSp>
          <p:nvCxnSpPr>
            <p:cNvPr id="41" name="直接连接符 40"/>
            <p:cNvCxnSpPr/>
            <p:nvPr/>
          </p:nvCxnSpPr>
          <p:spPr>
            <a:xfrm>
              <a:off x="5674377" y="3656116"/>
              <a:ext cx="360000" cy="0"/>
            </a:xfrm>
            <a:prstGeom prst="line">
              <a:avLst/>
            </a:prstGeom>
            <a:ln w="25400">
              <a:solidFill>
                <a:schemeClr val="tx1"/>
              </a:solidFill>
              <a:prstDash val="solid"/>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2670072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500"/>
                                        <p:tgtEl>
                                          <p:spTgt spid="4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wipe(left)">
                                      <p:cBhvr>
                                        <p:cTn id="16" dur="500"/>
                                        <p:tgtEl>
                                          <p:spTgt spid="6"/>
                                        </p:tgtEl>
                                      </p:cBhvr>
                                    </p:animEffect>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11267"/>
                                        </p:tgtEl>
                                        <p:attrNameLst>
                                          <p:attrName>style.visibility</p:attrName>
                                        </p:attrNameLst>
                                      </p:cBhvr>
                                      <p:to>
                                        <p:strVal val="visible"/>
                                      </p:to>
                                    </p:set>
                                    <p:animEffect transition="in" filter="fade">
                                      <p:cBhvr>
                                        <p:cTn id="20" dur="500"/>
                                        <p:tgtEl>
                                          <p:spTgt spid="11267"/>
                                        </p:tgtEl>
                                      </p:cBhvr>
                                    </p:animEffect>
                                  </p:childTnLst>
                                </p:cTn>
                              </p:par>
                            </p:childTnLst>
                          </p:cTn>
                        </p:par>
                        <p:par>
                          <p:cTn id="21" fill="hold">
                            <p:stCondLst>
                              <p:cond delay="1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7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99803" y="180380"/>
            <a:ext cx="2893591" cy="578464"/>
          </a:xfrm>
        </p:spPr>
        <p:txBody>
          <a:bodyPr/>
          <a:lstStyle/>
          <a:p>
            <a:pPr algn="ctr"/>
            <a:r>
              <a:rPr lang="zh-CN" altLang="en-US" sz="2800" dirty="0">
                <a:latin typeface="黑体" panose="02010609060101010101" pitchFamily="49" charset="-122"/>
                <a:ea typeface="黑体" panose="02010609060101010101" pitchFamily="49" charset="-122"/>
              </a:rPr>
              <a:t>三态门接口</a:t>
            </a:r>
          </a:p>
        </p:txBody>
      </p:sp>
      <p:grpSp>
        <p:nvGrpSpPr>
          <p:cNvPr id="5" name="组合 4"/>
          <p:cNvGrpSpPr>
            <a:grpSpLocks/>
          </p:cNvGrpSpPr>
          <p:nvPr/>
        </p:nvGrpSpPr>
        <p:grpSpPr bwMode="auto">
          <a:xfrm>
            <a:off x="5108630" y="908568"/>
            <a:ext cx="2902637" cy="1261562"/>
            <a:chOff x="5531550" y="3218658"/>
            <a:chExt cx="2856874" cy="1413492"/>
          </a:xfrm>
        </p:grpSpPr>
        <p:sp>
          <p:nvSpPr>
            <p:cNvPr id="6" name="AutoShape 42"/>
            <p:cNvSpPr>
              <a:spLocks noChangeArrowheads="1"/>
            </p:cNvSpPr>
            <p:nvPr/>
          </p:nvSpPr>
          <p:spPr bwMode="auto">
            <a:xfrm rot="-5464848">
              <a:off x="6617543" y="3294858"/>
              <a:ext cx="762000" cy="609600"/>
            </a:xfrm>
            <a:prstGeom prst="triangle">
              <a:avLst>
                <a:gd name="adj" fmla="val 50000"/>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7" name="Line 43"/>
            <p:cNvSpPr>
              <a:spLocks noChangeShapeType="1"/>
            </p:cNvSpPr>
            <p:nvPr/>
          </p:nvSpPr>
          <p:spPr bwMode="auto">
            <a:xfrm>
              <a:off x="5963351" y="3589777"/>
              <a:ext cx="730392" cy="9881"/>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8" name="Line 44"/>
            <p:cNvSpPr>
              <a:spLocks noChangeShapeType="1"/>
            </p:cNvSpPr>
            <p:nvPr/>
          </p:nvSpPr>
          <p:spPr bwMode="auto">
            <a:xfrm flipV="1">
              <a:off x="7322393" y="3613946"/>
              <a:ext cx="561975"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9" name="Line 45"/>
            <p:cNvSpPr>
              <a:spLocks noChangeShapeType="1"/>
            </p:cNvSpPr>
            <p:nvPr/>
          </p:nvSpPr>
          <p:spPr bwMode="auto">
            <a:xfrm flipH="1">
              <a:off x="6994909" y="3946447"/>
              <a:ext cx="0" cy="685703"/>
            </a:xfrm>
            <a:prstGeom prst="line">
              <a:avLst/>
            </a:prstGeom>
            <a:noFill/>
            <a:ln w="28575" cap="sq">
              <a:solidFill>
                <a:srgbClr val="339966"/>
              </a:solidFill>
              <a:round/>
              <a:headEnd type="triangle" w="lg" len="lg"/>
              <a:tailEnd type="none" w="sm" len="sm"/>
            </a:ln>
          </p:spPr>
          <p:txBody>
            <a:bodyPr/>
            <a:lstStyle/>
            <a:p>
              <a:endParaRPr lang="zh-CN" altLang="en-US"/>
            </a:p>
          </p:txBody>
        </p:sp>
        <p:sp>
          <p:nvSpPr>
            <p:cNvPr id="10" name="Oval 46"/>
            <p:cNvSpPr>
              <a:spLocks noChangeArrowheads="1"/>
            </p:cNvSpPr>
            <p:nvPr/>
          </p:nvSpPr>
          <p:spPr bwMode="auto">
            <a:xfrm>
              <a:off x="6922343" y="3794921"/>
              <a:ext cx="152400" cy="152400"/>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11" name="TextBox 11"/>
            <p:cNvSpPr txBox="1">
              <a:spLocks noChangeArrowheads="1"/>
            </p:cNvSpPr>
            <p:nvPr/>
          </p:nvSpPr>
          <p:spPr bwMode="auto">
            <a:xfrm>
              <a:off x="7884368" y="3399603"/>
              <a:ext cx="504056" cy="448256"/>
            </a:xfrm>
            <a:prstGeom prst="rect">
              <a:avLst/>
            </a:prstGeom>
            <a:noFill/>
            <a:ln w="9525">
              <a:noFill/>
              <a:miter lim="800000"/>
              <a:headEnd/>
              <a:tailEnd/>
            </a:ln>
          </p:spPr>
          <p:txBody>
            <a:bodyPr>
              <a:spAutoFit/>
            </a:bodyPr>
            <a:lstStyle/>
            <a:p>
              <a:pPr algn="ctr"/>
              <a:r>
                <a:rPr lang="en-US" altLang="zh-CN" sz="2000" b="1"/>
                <a:t>X</a:t>
              </a:r>
              <a:endParaRPr lang="zh-CN" altLang="en-US" sz="2000" b="1"/>
            </a:p>
          </p:txBody>
        </p:sp>
        <p:sp>
          <p:nvSpPr>
            <p:cNvPr id="12" name="TextBox 12"/>
            <p:cNvSpPr txBox="1">
              <a:spLocks noChangeArrowheads="1"/>
            </p:cNvSpPr>
            <p:nvPr/>
          </p:nvSpPr>
          <p:spPr bwMode="auto">
            <a:xfrm>
              <a:off x="5531550" y="3377207"/>
              <a:ext cx="560784" cy="448256"/>
            </a:xfrm>
            <a:prstGeom prst="rect">
              <a:avLst/>
            </a:prstGeom>
            <a:noFill/>
            <a:ln w="9525">
              <a:noFill/>
              <a:miter lim="800000"/>
              <a:headEnd/>
              <a:tailEnd/>
            </a:ln>
          </p:spPr>
          <p:txBody>
            <a:bodyPr>
              <a:spAutoFit/>
            </a:bodyPr>
            <a:lstStyle/>
            <a:p>
              <a:pPr algn="ctr"/>
              <a:r>
                <a:rPr lang="en-US" altLang="zh-CN" sz="2000" b="1"/>
                <a:t>Y</a:t>
              </a:r>
              <a:endParaRPr lang="zh-CN" altLang="en-US" sz="2000" b="1"/>
            </a:p>
          </p:txBody>
        </p:sp>
        <p:sp>
          <p:nvSpPr>
            <p:cNvPr id="13" name="TextBox 13"/>
            <p:cNvSpPr txBox="1">
              <a:spLocks noChangeArrowheads="1"/>
            </p:cNvSpPr>
            <p:nvPr/>
          </p:nvSpPr>
          <p:spPr bwMode="auto">
            <a:xfrm>
              <a:off x="6482732" y="3986339"/>
              <a:ext cx="560784" cy="448256"/>
            </a:xfrm>
            <a:prstGeom prst="rect">
              <a:avLst/>
            </a:prstGeom>
            <a:noFill/>
            <a:ln w="9525">
              <a:noFill/>
              <a:miter lim="800000"/>
              <a:headEnd/>
              <a:tailEnd/>
            </a:ln>
          </p:spPr>
          <p:txBody>
            <a:bodyPr>
              <a:spAutoFit/>
            </a:bodyPr>
            <a:lstStyle/>
            <a:p>
              <a:pPr algn="ctr"/>
              <a:r>
                <a:rPr lang="en-US" altLang="zh-CN" sz="2000" b="1"/>
                <a:t>C</a:t>
              </a:r>
              <a:endParaRPr lang="zh-CN" altLang="en-US" sz="2000" b="1"/>
            </a:p>
          </p:txBody>
        </p:sp>
      </p:grpSp>
      <p:grpSp>
        <p:nvGrpSpPr>
          <p:cNvPr id="36" name="组合 35"/>
          <p:cNvGrpSpPr/>
          <p:nvPr/>
        </p:nvGrpSpPr>
        <p:grpSpPr>
          <a:xfrm>
            <a:off x="1260649" y="756444"/>
            <a:ext cx="3271917" cy="1479715"/>
            <a:chOff x="633906" y="1188666"/>
            <a:chExt cx="3271917" cy="1479715"/>
          </a:xfrm>
        </p:grpSpPr>
        <p:sp>
          <p:nvSpPr>
            <p:cNvPr id="22" name="矩形 27"/>
            <p:cNvSpPr>
              <a:spLocks noChangeArrowheads="1"/>
            </p:cNvSpPr>
            <p:nvPr/>
          </p:nvSpPr>
          <p:spPr bwMode="auto">
            <a:xfrm>
              <a:off x="633906" y="1188666"/>
              <a:ext cx="3271917" cy="1470139"/>
            </a:xfrm>
            <a:prstGeom prst="rect">
              <a:avLst/>
            </a:prstGeom>
            <a:solidFill>
              <a:schemeClr val="bg1"/>
            </a:solidFill>
            <a:ln w="25400" cap="sq" algn="ctr">
              <a:noFill/>
              <a:round/>
              <a:headEnd type="none" w="sm" len="sm"/>
              <a:tailEnd type="none" w="lg" len="lg"/>
            </a:ln>
          </p:spPr>
          <p:txBody>
            <a:bodyPr/>
            <a:lstStyle/>
            <a:p>
              <a:endParaRPr lang="zh-CN" altLang="en-US"/>
            </a:p>
          </p:txBody>
        </p:sp>
        <p:sp>
          <p:nvSpPr>
            <p:cNvPr id="24" name="AutoShape 37"/>
            <p:cNvSpPr>
              <a:spLocks noChangeArrowheads="1"/>
            </p:cNvSpPr>
            <p:nvPr/>
          </p:nvSpPr>
          <p:spPr bwMode="auto">
            <a:xfrm rot="16135152">
              <a:off x="1869181" y="1347211"/>
              <a:ext cx="814740" cy="697527"/>
            </a:xfrm>
            <a:prstGeom prst="triangle">
              <a:avLst>
                <a:gd name="adj" fmla="val 50000"/>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25" name="Line 39"/>
            <p:cNvSpPr>
              <a:spLocks noChangeShapeType="1"/>
            </p:cNvSpPr>
            <p:nvPr/>
          </p:nvSpPr>
          <p:spPr bwMode="auto">
            <a:xfrm>
              <a:off x="1211074" y="1697943"/>
              <a:ext cx="716713"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26" name="Line 40"/>
            <p:cNvSpPr>
              <a:spLocks noChangeShapeType="1"/>
            </p:cNvSpPr>
            <p:nvPr/>
          </p:nvSpPr>
          <p:spPr bwMode="auto">
            <a:xfrm flipV="1">
              <a:off x="2647112" y="1685409"/>
              <a:ext cx="643032" cy="0"/>
            </a:xfrm>
            <a:prstGeom prst="line">
              <a:avLst/>
            </a:prstGeom>
            <a:noFill/>
            <a:ln w="28575" cap="sq">
              <a:solidFill>
                <a:srgbClr val="339966"/>
              </a:solidFill>
              <a:round/>
              <a:headEnd type="triangle" w="lg" len="lg"/>
              <a:tailEnd type="none" w="lg" len="lg"/>
            </a:ln>
          </p:spPr>
          <p:txBody>
            <a:bodyPr/>
            <a:lstStyle/>
            <a:p>
              <a:endParaRPr lang="zh-CN" altLang="en-US"/>
            </a:p>
          </p:txBody>
        </p:sp>
        <p:sp>
          <p:nvSpPr>
            <p:cNvPr id="27" name="Line 41"/>
            <p:cNvSpPr>
              <a:spLocks noChangeShapeType="1"/>
            </p:cNvSpPr>
            <p:nvPr/>
          </p:nvSpPr>
          <p:spPr bwMode="auto">
            <a:xfrm flipH="1">
              <a:off x="2289965" y="1902792"/>
              <a:ext cx="0" cy="765589"/>
            </a:xfrm>
            <a:prstGeom prst="line">
              <a:avLst/>
            </a:prstGeom>
            <a:noFill/>
            <a:ln w="28575" cap="sq">
              <a:solidFill>
                <a:srgbClr val="339966"/>
              </a:solidFill>
              <a:round/>
              <a:headEnd type="triangle" w="lg" len="lg"/>
              <a:tailEnd type="none" w="sm" len="sm"/>
            </a:ln>
          </p:spPr>
          <p:txBody>
            <a:bodyPr/>
            <a:lstStyle/>
            <a:p>
              <a:endParaRPr lang="zh-CN" altLang="en-US"/>
            </a:p>
          </p:txBody>
        </p:sp>
        <p:sp>
          <p:nvSpPr>
            <p:cNvPr id="33" name="TextBox 46"/>
            <p:cNvSpPr txBox="1">
              <a:spLocks noChangeArrowheads="1"/>
            </p:cNvSpPr>
            <p:nvPr/>
          </p:nvSpPr>
          <p:spPr bwMode="auto">
            <a:xfrm>
              <a:off x="3228777" y="1461581"/>
              <a:ext cx="576759" cy="399872"/>
            </a:xfrm>
            <a:prstGeom prst="rect">
              <a:avLst/>
            </a:prstGeom>
            <a:noFill/>
            <a:ln w="9525">
              <a:noFill/>
              <a:miter lim="800000"/>
              <a:headEnd/>
              <a:tailEnd/>
            </a:ln>
          </p:spPr>
          <p:txBody>
            <a:bodyPr>
              <a:spAutoFit/>
            </a:bodyPr>
            <a:lstStyle/>
            <a:p>
              <a:pPr algn="ctr"/>
              <a:r>
                <a:rPr lang="en-US" altLang="zh-CN" sz="2000" b="1"/>
                <a:t>X</a:t>
              </a:r>
              <a:endParaRPr lang="zh-CN" altLang="en-US" sz="2000" b="1"/>
            </a:p>
          </p:txBody>
        </p:sp>
        <p:sp>
          <p:nvSpPr>
            <p:cNvPr id="34" name="TextBox 47"/>
            <p:cNvSpPr txBox="1">
              <a:spLocks noChangeArrowheads="1"/>
            </p:cNvSpPr>
            <p:nvPr/>
          </p:nvSpPr>
          <p:spPr bwMode="auto">
            <a:xfrm>
              <a:off x="734193" y="1475620"/>
              <a:ext cx="641670" cy="399872"/>
            </a:xfrm>
            <a:prstGeom prst="rect">
              <a:avLst/>
            </a:prstGeom>
            <a:noFill/>
            <a:ln w="9525">
              <a:noFill/>
              <a:miter lim="800000"/>
              <a:headEnd/>
              <a:tailEnd/>
            </a:ln>
          </p:spPr>
          <p:txBody>
            <a:bodyPr>
              <a:spAutoFit/>
            </a:bodyPr>
            <a:lstStyle/>
            <a:p>
              <a:pPr algn="ctr"/>
              <a:r>
                <a:rPr lang="en-US" altLang="zh-CN" sz="2000" b="1"/>
                <a:t>Y</a:t>
              </a:r>
              <a:endParaRPr lang="zh-CN" altLang="en-US" sz="2000" b="1"/>
            </a:p>
          </p:txBody>
        </p:sp>
        <p:sp>
          <p:nvSpPr>
            <p:cNvPr id="35" name="TextBox 48"/>
            <p:cNvSpPr txBox="1">
              <a:spLocks noChangeArrowheads="1"/>
            </p:cNvSpPr>
            <p:nvPr/>
          </p:nvSpPr>
          <p:spPr bwMode="auto">
            <a:xfrm>
              <a:off x="1642018" y="1908745"/>
              <a:ext cx="808577" cy="399872"/>
            </a:xfrm>
            <a:prstGeom prst="rect">
              <a:avLst/>
            </a:prstGeom>
            <a:noFill/>
            <a:ln w="9525">
              <a:noFill/>
              <a:miter lim="800000"/>
              <a:headEnd/>
              <a:tailEnd/>
            </a:ln>
          </p:spPr>
          <p:txBody>
            <a:bodyPr wrap="square">
              <a:spAutoFit/>
            </a:bodyPr>
            <a:lstStyle/>
            <a:p>
              <a:pPr algn="ctr"/>
              <a:r>
                <a:rPr lang="en-US" altLang="zh-CN" sz="2000" b="1" dirty="0"/>
                <a:t>C</a:t>
              </a:r>
              <a:endParaRPr lang="zh-CN" altLang="en-US" sz="2000" b="1" dirty="0"/>
            </a:p>
          </p:txBody>
        </p:sp>
      </p:grpSp>
      <p:sp>
        <p:nvSpPr>
          <p:cNvPr id="37" name="TextBox 36"/>
          <p:cNvSpPr txBox="1"/>
          <p:nvPr/>
        </p:nvSpPr>
        <p:spPr>
          <a:xfrm>
            <a:off x="1260649" y="2124595"/>
            <a:ext cx="655896" cy="461665"/>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rPr>
              <a:t>CS</a:t>
            </a:r>
            <a:endParaRPr lang="zh-CN" altLang="en-US" sz="2400" b="1" dirty="0">
              <a:effectLst>
                <a:outerShdw blurRad="38100" dist="38100" dir="2700000" algn="tl">
                  <a:srgbClr val="000000">
                    <a:alpha val="43137"/>
                  </a:srgbClr>
                </a:outerShdw>
              </a:effectLst>
            </a:endParaRPr>
          </a:p>
        </p:txBody>
      </p:sp>
      <p:sp>
        <p:nvSpPr>
          <p:cNvPr id="39" name="标题 1"/>
          <p:cNvSpPr txBox="1">
            <a:spLocks/>
          </p:cNvSpPr>
          <p:nvPr/>
        </p:nvSpPr>
        <p:spPr bwMode="auto">
          <a:xfrm>
            <a:off x="3198229" y="3132708"/>
            <a:ext cx="2893591" cy="57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512" tIns="42756" rIns="85512" bIns="42756" numCol="1" anchor="b" anchorCtr="0" compatLnSpc="1">
            <a:prstTxWarp prst="textNoShape">
              <a:avLst/>
            </a:prstTxWarp>
          </a:bodyPr>
          <a:lstStyle>
            <a:lvl1pPr algn="l" rtl="0" eaLnBrk="0" fontAlgn="base" hangingPunct="0">
              <a:spcBef>
                <a:spcPct val="0"/>
              </a:spcBef>
              <a:spcAft>
                <a:spcPct val="0"/>
              </a:spcAft>
              <a:defRPr sz="3400" b="1">
                <a:solidFill>
                  <a:srgbClr val="80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100">
                <a:solidFill>
                  <a:schemeClr val="tx2"/>
                </a:solidFill>
                <a:latin typeface="Arial" charset="0"/>
                <a:ea typeface="宋体" charset="-122"/>
              </a:defRPr>
            </a:lvl2pPr>
            <a:lvl3pPr algn="ctr" rtl="0" eaLnBrk="0" fontAlgn="base" hangingPunct="0">
              <a:spcBef>
                <a:spcPct val="0"/>
              </a:spcBef>
              <a:spcAft>
                <a:spcPct val="0"/>
              </a:spcAft>
              <a:defRPr sz="4100">
                <a:solidFill>
                  <a:schemeClr val="tx2"/>
                </a:solidFill>
                <a:latin typeface="Arial" charset="0"/>
                <a:ea typeface="宋体" charset="-122"/>
              </a:defRPr>
            </a:lvl3pPr>
            <a:lvl4pPr algn="ctr" rtl="0" eaLnBrk="0" fontAlgn="base" hangingPunct="0">
              <a:spcBef>
                <a:spcPct val="0"/>
              </a:spcBef>
              <a:spcAft>
                <a:spcPct val="0"/>
              </a:spcAft>
              <a:defRPr sz="4100">
                <a:solidFill>
                  <a:schemeClr val="tx2"/>
                </a:solidFill>
                <a:latin typeface="Arial" charset="0"/>
                <a:ea typeface="宋体" charset="-122"/>
              </a:defRPr>
            </a:lvl4pPr>
            <a:lvl5pPr algn="ctr" rtl="0" eaLnBrk="0" fontAlgn="base" hangingPunct="0">
              <a:spcBef>
                <a:spcPct val="0"/>
              </a:spcBef>
              <a:spcAft>
                <a:spcPct val="0"/>
              </a:spcAft>
              <a:defRPr sz="4100">
                <a:solidFill>
                  <a:schemeClr val="tx2"/>
                </a:solidFill>
                <a:latin typeface="Arial" charset="0"/>
                <a:ea typeface="宋体" charset="-122"/>
              </a:defRPr>
            </a:lvl5pPr>
            <a:lvl6pPr marL="427560" algn="ctr" rtl="0" fontAlgn="base">
              <a:spcBef>
                <a:spcPct val="0"/>
              </a:spcBef>
              <a:spcAft>
                <a:spcPct val="0"/>
              </a:spcAft>
              <a:defRPr sz="4100">
                <a:solidFill>
                  <a:schemeClr val="tx2"/>
                </a:solidFill>
                <a:latin typeface="Arial" charset="0"/>
                <a:ea typeface="宋体" charset="-122"/>
              </a:defRPr>
            </a:lvl6pPr>
            <a:lvl7pPr marL="855120" algn="ctr" rtl="0" fontAlgn="base">
              <a:spcBef>
                <a:spcPct val="0"/>
              </a:spcBef>
              <a:spcAft>
                <a:spcPct val="0"/>
              </a:spcAft>
              <a:defRPr sz="4100">
                <a:solidFill>
                  <a:schemeClr val="tx2"/>
                </a:solidFill>
                <a:latin typeface="Arial" charset="0"/>
                <a:ea typeface="宋体" charset="-122"/>
              </a:defRPr>
            </a:lvl7pPr>
            <a:lvl8pPr marL="1282680" algn="ctr" rtl="0" fontAlgn="base">
              <a:spcBef>
                <a:spcPct val="0"/>
              </a:spcBef>
              <a:spcAft>
                <a:spcPct val="0"/>
              </a:spcAft>
              <a:defRPr sz="4100">
                <a:solidFill>
                  <a:schemeClr val="tx2"/>
                </a:solidFill>
                <a:latin typeface="Arial" charset="0"/>
                <a:ea typeface="宋体" charset="-122"/>
              </a:defRPr>
            </a:lvl8pPr>
            <a:lvl9pPr marL="1710242" algn="ctr" rtl="0" fontAlgn="base">
              <a:spcBef>
                <a:spcPct val="0"/>
              </a:spcBef>
              <a:spcAft>
                <a:spcPct val="0"/>
              </a:spcAft>
              <a:defRPr sz="4100">
                <a:solidFill>
                  <a:schemeClr val="tx2"/>
                </a:solidFill>
                <a:latin typeface="Arial" charset="0"/>
                <a:ea typeface="宋体" charset="-122"/>
              </a:defRPr>
            </a:lvl9pPr>
          </a:lstStyle>
          <a:p>
            <a:pPr algn="ctr"/>
            <a:r>
              <a:rPr lang="zh-CN" altLang="en-US" sz="2800" dirty="0">
                <a:latin typeface="黑体" panose="02010609060101010101" pitchFamily="49" charset="-122"/>
                <a:ea typeface="黑体" panose="02010609060101010101" pitchFamily="49" charset="-122"/>
              </a:rPr>
              <a:t>锁存器接口</a:t>
            </a:r>
          </a:p>
        </p:txBody>
      </p:sp>
      <p:grpSp>
        <p:nvGrpSpPr>
          <p:cNvPr id="40" name="组合 39"/>
          <p:cNvGrpSpPr>
            <a:grpSpLocks/>
          </p:cNvGrpSpPr>
          <p:nvPr/>
        </p:nvGrpSpPr>
        <p:grpSpPr bwMode="auto">
          <a:xfrm>
            <a:off x="3517529" y="3783180"/>
            <a:ext cx="2207616" cy="963612"/>
            <a:chOff x="6239907" y="4941168"/>
            <a:chExt cx="2173407" cy="1080120"/>
          </a:xfrm>
        </p:grpSpPr>
        <p:sp>
          <p:nvSpPr>
            <p:cNvPr id="41" name="矩形 40"/>
            <p:cNvSpPr/>
            <p:nvPr/>
          </p:nvSpPr>
          <p:spPr bwMode="auto">
            <a:xfrm>
              <a:off x="6914631" y="4941168"/>
              <a:ext cx="827134" cy="1080120"/>
            </a:xfrm>
            <a:prstGeom prst="rect">
              <a:avLst/>
            </a:prstGeom>
            <a:solidFill>
              <a:schemeClr val="accent1">
                <a:lumMod val="50000"/>
              </a:schemeClr>
            </a:solidFill>
            <a:ln w="25400" cap="sq" cmpd="sng" algn="ctr">
              <a:noFill/>
              <a:prstDash val="solid"/>
              <a:round/>
              <a:headEnd type="none" w="sm" len="sm"/>
              <a:tailEnd type="none" w="lg" len="lg"/>
            </a:ln>
            <a:effectLst/>
          </p:spPr>
          <p:txBody>
            <a:bodyPr/>
            <a:lstStyle/>
            <a:p>
              <a:pPr>
                <a:defRPr/>
              </a:pPr>
              <a:endParaRPr lang="zh-CN" altLang="en-US">
                <a:ea typeface="宋体" pitchFamily="2" charset="-122"/>
              </a:endParaRPr>
            </a:p>
          </p:txBody>
        </p:sp>
        <p:cxnSp>
          <p:nvCxnSpPr>
            <p:cNvPr id="42" name="直接箭头连接符 41"/>
            <p:cNvCxnSpPr/>
            <p:nvPr/>
          </p:nvCxnSpPr>
          <p:spPr bwMode="auto">
            <a:xfrm>
              <a:off x="6244669" y="5156480"/>
              <a:ext cx="669962"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cxnSp>
          <p:nvCxnSpPr>
            <p:cNvPr id="43" name="直接箭头连接符 42"/>
            <p:cNvCxnSpPr/>
            <p:nvPr/>
          </p:nvCxnSpPr>
          <p:spPr bwMode="auto">
            <a:xfrm>
              <a:off x="6239907" y="5733019"/>
              <a:ext cx="671549"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cxnSp>
          <p:nvCxnSpPr>
            <p:cNvPr id="44" name="直接箭头连接符 43"/>
            <p:cNvCxnSpPr/>
            <p:nvPr/>
          </p:nvCxnSpPr>
          <p:spPr bwMode="auto">
            <a:xfrm>
              <a:off x="7741765" y="5733019"/>
              <a:ext cx="671549"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sp>
          <p:nvSpPr>
            <p:cNvPr id="45" name="TextBox 16"/>
            <p:cNvSpPr txBox="1">
              <a:spLocks noChangeArrowheads="1"/>
            </p:cNvSpPr>
            <p:nvPr/>
          </p:nvSpPr>
          <p:spPr bwMode="auto">
            <a:xfrm>
              <a:off x="6963456" y="4972526"/>
              <a:ext cx="365196" cy="413774"/>
            </a:xfrm>
            <a:prstGeom prst="rect">
              <a:avLst/>
            </a:prstGeom>
            <a:noFill/>
            <a:ln w="9525">
              <a:noFill/>
              <a:miter lim="800000"/>
              <a:headEnd/>
              <a:tailEnd/>
            </a:ln>
          </p:spPr>
          <p:txBody>
            <a:bodyPr>
              <a:spAutoFit/>
            </a:bodyPr>
            <a:lstStyle/>
            <a:p>
              <a:r>
                <a:rPr lang="en-US" altLang="zh-CN" b="1" dirty="0">
                  <a:solidFill>
                    <a:schemeClr val="bg1"/>
                  </a:solidFill>
                </a:rPr>
                <a:t>D</a:t>
              </a:r>
              <a:endParaRPr lang="zh-CN" altLang="en-US" b="1" dirty="0">
                <a:solidFill>
                  <a:schemeClr val="bg1"/>
                </a:solidFill>
              </a:endParaRPr>
            </a:p>
          </p:txBody>
        </p:sp>
        <p:sp>
          <p:nvSpPr>
            <p:cNvPr id="46" name="TextBox 22"/>
            <p:cNvSpPr txBox="1">
              <a:spLocks noChangeArrowheads="1"/>
            </p:cNvSpPr>
            <p:nvPr/>
          </p:nvSpPr>
          <p:spPr bwMode="auto">
            <a:xfrm>
              <a:off x="6889648" y="5554071"/>
              <a:ext cx="648073" cy="413774"/>
            </a:xfrm>
            <a:prstGeom prst="rect">
              <a:avLst/>
            </a:prstGeom>
            <a:noFill/>
            <a:ln w="9525">
              <a:noFill/>
              <a:miter lim="800000"/>
              <a:headEnd/>
              <a:tailEnd/>
            </a:ln>
          </p:spPr>
          <p:txBody>
            <a:bodyPr>
              <a:spAutoFit/>
            </a:bodyPr>
            <a:lstStyle/>
            <a:p>
              <a:r>
                <a:rPr lang="en-US" altLang="zh-CN" b="1">
                  <a:solidFill>
                    <a:schemeClr val="bg1"/>
                  </a:solidFill>
                </a:rPr>
                <a:t>CP</a:t>
              </a:r>
              <a:endParaRPr lang="zh-CN" altLang="en-US" b="1">
                <a:solidFill>
                  <a:schemeClr val="bg1"/>
                </a:solidFill>
              </a:endParaRPr>
            </a:p>
          </p:txBody>
        </p:sp>
        <p:cxnSp>
          <p:nvCxnSpPr>
            <p:cNvPr id="47" name="直接箭头连接符 46"/>
            <p:cNvCxnSpPr/>
            <p:nvPr/>
          </p:nvCxnSpPr>
          <p:spPr bwMode="auto">
            <a:xfrm>
              <a:off x="7740177" y="5212635"/>
              <a:ext cx="671550" cy="0"/>
            </a:xfrm>
            <a:prstGeom prst="straightConnector1">
              <a:avLst/>
            </a:prstGeom>
            <a:solidFill>
              <a:schemeClr val="accent1"/>
            </a:solidFill>
            <a:ln w="25400" cap="sq" cmpd="sng" algn="ctr">
              <a:solidFill>
                <a:schemeClr val="accent1">
                  <a:lumMod val="50000"/>
                </a:schemeClr>
              </a:solidFill>
              <a:prstDash val="solid"/>
              <a:round/>
              <a:headEnd type="none" w="sm" len="sm"/>
              <a:tailEnd type="triangle" w="lg" len="lg"/>
            </a:ln>
            <a:effectLst/>
          </p:spPr>
        </p:cxnSp>
        <p:sp>
          <p:nvSpPr>
            <p:cNvPr id="48" name="TextBox 24"/>
            <p:cNvSpPr txBox="1">
              <a:spLocks noChangeArrowheads="1"/>
            </p:cNvSpPr>
            <p:nvPr/>
          </p:nvSpPr>
          <p:spPr bwMode="auto">
            <a:xfrm>
              <a:off x="7411995" y="4986216"/>
              <a:ext cx="365196" cy="413774"/>
            </a:xfrm>
            <a:prstGeom prst="rect">
              <a:avLst/>
            </a:prstGeom>
            <a:noFill/>
            <a:ln w="9525">
              <a:noFill/>
              <a:miter lim="800000"/>
              <a:headEnd/>
              <a:tailEnd/>
            </a:ln>
          </p:spPr>
          <p:txBody>
            <a:bodyPr>
              <a:spAutoFit/>
            </a:bodyPr>
            <a:lstStyle/>
            <a:p>
              <a:r>
                <a:rPr lang="en-US" altLang="zh-CN" b="1" dirty="0">
                  <a:solidFill>
                    <a:schemeClr val="bg1"/>
                  </a:solidFill>
                </a:rPr>
                <a:t>Q</a:t>
              </a:r>
              <a:endParaRPr lang="zh-CN" altLang="en-US" b="1" dirty="0">
                <a:solidFill>
                  <a:schemeClr val="bg1"/>
                </a:solidFill>
              </a:endParaRPr>
            </a:p>
          </p:txBody>
        </p:sp>
        <p:sp>
          <p:nvSpPr>
            <p:cNvPr id="49" name="TextBox 25"/>
            <p:cNvSpPr txBox="1">
              <a:spLocks noChangeArrowheads="1"/>
            </p:cNvSpPr>
            <p:nvPr/>
          </p:nvSpPr>
          <p:spPr bwMode="auto">
            <a:xfrm>
              <a:off x="7411996" y="5540678"/>
              <a:ext cx="365196" cy="413774"/>
            </a:xfrm>
            <a:prstGeom prst="rect">
              <a:avLst/>
            </a:prstGeom>
            <a:noFill/>
            <a:ln w="9525">
              <a:noFill/>
              <a:miter lim="800000"/>
              <a:headEnd/>
              <a:tailEnd/>
            </a:ln>
          </p:spPr>
          <p:txBody>
            <a:bodyPr>
              <a:spAutoFit/>
            </a:bodyPr>
            <a:lstStyle/>
            <a:p>
              <a:r>
                <a:rPr lang="en-US" altLang="zh-CN" b="1">
                  <a:solidFill>
                    <a:schemeClr val="bg1"/>
                  </a:solidFill>
                </a:rPr>
                <a:t>Q</a:t>
              </a:r>
              <a:endParaRPr lang="zh-CN" altLang="en-US" b="1">
                <a:solidFill>
                  <a:schemeClr val="bg1"/>
                </a:solidFill>
              </a:endParaRPr>
            </a:p>
          </p:txBody>
        </p:sp>
        <p:cxnSp>
          <p:nvCxnSpPr>
            <p:cNvPr id="50" name="直接连接符 18"/>
            <p:cNvCxnSpPr>
              <a:cxnSpLocks noChangeShapeType="1"/>
            </p:cNvCxnSpPr>
            <p:nvPr/>
          </p:nvCxnSpPr>
          <p:spPr bwMode="auto">
            <a:xfrm>
              <a:off x="7475766" y="5589240"/>
              <a:ext cx="213852" cy="0"/>
            </a:xfrm>
            <a:prstGeom prst="line">
              <a:avLst/>
            </a:prstGeom>
            <a:noFill/>
            <a:ln w="25400" cap="sq" algn="ctr">
              <a:solidFill>
                <a:schemeClr val="bg1"/>
              </a:solidFill>
              <a:round/>
              <a:headEnd type="none" w="sm" len="sm"/>
              <a:tailEnd type="none" w="lg" len="lg"/>
            </a:ln>
          </p:spPr>
        </p:cxnSp>
      </p:grpSp>
      <p:grpSp>
        <p:nvGrpSpPr>
          <p:cNvPr id="54" name="组合 53"/>
          <p:cNvGrpSpPr/>
          <p:nvPr/>
        </p:nvGrpSpPr>
        <p:grpSpPr>
          <a:xfrm>
            <a:off x="1836397" y="3840794"/>
            <a:ext cx="950891" cy="369142"/>
            <a:chOff x="2556793" y="4644404"/>
            <a:chExt cx="950891" cy="369142"/>
          </a:xfrm>
        </p:grpSpPr>
        <p:cxnSp>
          <p:nvCxnSpPr>
            <p:cNvPr id="51" name="直接连接符 50"/>
            <p:cNvCxnSpPr/>
            <p:nvPr/>
          </p:nvCxnSpPr>
          <p:spPr bwMode="auto">
            <a:xfrm>
              <a:off x="2556793" y="5013546"/>
              <a:ext cx="438873" cy="0"/>
            </a:xfrm>
            <a:prstGeom prst="line">
              <a:avLst/>
            </a:prstGeom>
            <a:solidFill>
              <a:schemeClr val="accent1"/>
            </a:solidFill>
            <a:ln w="25400" cap="sq" cmpd="sng" algn="ctr">
              <a:solidFill>
                <a:srgbClr val="FF6600"/>
              </a:solidFill>
              <a:prstDash val="solid"/>
              <a:round/>
              <a:headEnd type="none" w="sm" len="sm"/>
              <a:tailEnd type="none" w="lg" len="lg"/>
            </a:ln>
            <a:effectLst/>
          </p:spPr>
        </p:cxnSp>
        <p:cxnSp>
          <p:nvCxnSpPr>
            <p:cNvPr id="52" name="直接连接符 51"/>
            <p:cNvCxnSpPr/>
            <p:nvPr/>
          </p:nvCxnSpPr>
          <p:spPr bwMode="auto">
            <a:xfrm flipV="1">
              <a:off x="2995666" y="4644404"/>
              <a:ext cx="146291" cy="369142"/>
            </a:xfrm>
            <a:prstGeom prst="line">
              <a:avLst/>
            </a:prstGeom>
            <a:solidFill>
              <a:schemeClr val="accent1"/>
            </a:solidFill>
            <a:ln w="25400" cap="sq" cmpd="sng" algn="ctr">
              <a:solidFill>
                <a:schemeClr val="tx1"/>
              </a:solidFill>
              <a:prstDash val="solid"/>
              <a:round/>
              <a:headEnd type="none" w="sm" len="sm"/>
              <a:tailEnd type="triangle" w="lg" len="lg"/>
            </a:ln>
            <a:effectLst/>
          </p:spPr>
        </p:cxnSp>
        <p:cxnSp>
          <p:nvCxnSpPr>
            <p:cNvPr id="53" name="直接连接符 52"/>
            <p:cNvCxnSpPr/>
            <p:nvPr/>
          </p:nvCxnSpPr>
          <p:spPr bwMode="auto">
            <a:xfrm>
              <a:off x="3141957" y="4644404"/>
              <a:ext cx="365727" cy="0"/>
            </a:xfrm>
            <a:prstGeom prst="line">
              <a:avLst/>
            </a:prstGeom>
            <a:solidFill>
              <a:schemeClr val="accent1"/>
            </a:solidFill>
            <a:ln w="25400" cap="sq" cmpd="sng" algn="ctr">
              <a:solidFill>
                <a:srgbClr val="FF6600"/>
              </a:solidFill>
              <a:prstDash val="solid"/>
              <a:round/>
              <a:headEnd type="none" w="sm" len="sm"/>
              <a:tailEnd type="none" w="lg" len="lg"/>
            </a:ln>
            <a:effectLst/>
          </p:spPr>
        </p:cxnSp>
      </p:grpSp>
      <p:sp>
        <p:nvSpPr>
          <p:cNvPr id="56" name="任意多边形 55"/>
          <p:cNvSpPr/>
          <p:nvPr/>
        </p:nvSpPr>
        <p:spPr>
          <a:xfrm>
            <a:off x="1903751" y="1980579"/>
            <a:ext cx="914400" cy="359764"/>
          </a:xfrm>
          <a:custGeom>
            <a:avLst/>
            <a:gdLst>
              <a:gd name="connsiteX0" fmla="*/ 0 w 914400"/>
              <a:gd name="connsiteY0" fmla="*/ 359764 h 359764"/>
              <a:gd name="connsiteX1" fmla="*/ 74951 w 914400"/>
              <a:gd name="connsiteY1" fmla="*/ 329784 h 359764"/>
              <a:gd name="connsiteX2" fmla="*/ 104931 w 914400"/>
              <a:gd name="connsiteY2" fmla="*/ 299803 h 359764"/>
              <a:gd name="connsiteX3" fmla="*/ 164892 w 914400"/>
              <a:gd name="connsiteY3" fmla="*/ 284813 h 359764"/>
              <a:gd name="connsiteX4" fmla="*/ 254833 w 914400"/>
              <a:gd name="connsiteY4" fmla="*/ 254833 h 359764"/>
              <a:gd name="connsiteX5" fmla="*/ 344774 w 914400"/>
              <a:gd name="connsiteY5" fmla="*/ 224852 h 359764"/>
              <a:gd name="connsiteX6" fmla="*/ 434715 w 914400"/>
              <a:gd name="connsiteY6" fmla="*/ 179882 h 359764"/>
              <a:gd name="connsiteX7" fmla="*/ 524656 w 914400"/>
              <a:gd name="connsiteY7" fmla="*/ 149902 h 359764"/>
              <a:gd name="connsiteX8" fmla="*/ 509665 w 914400"/>
              <a:gd name="connsiteY8" fmla="*/ 224852 h 359764"/>
              <a:gd name="connsiteX9" fmla="*/ 464695 w 914400"/>
              <a:gd name="connsiteY9" fmla="*/ 239843 h 359764"/>
              <a:gd name="connsiteX10" fmla="*/ 509665 w 914400"/>
              <a:gd name="connsiteY10" fmla="*/ 134911 h 359764"/>
              <a:gd name="connsiteX11" fmla="*/ 599606 w 914400"/>
              <a:gd name="connsiteY11" fmla="*/ 74951 h 359764"/>
              <a:gd name="connsiteX12" fmla="*/ 629587 w 914400"/>
              <a:gd name="connsiteY12" fmla="*/ 44970 h 359764"/>
              <a:gd name="connsiteX13" fmla="*/ 854439 w 914400"/>
              <a:gd name="connsiteY13" fmla="*/ 14990 h 359764"/>
              <a:gd name="connsiteX14" fmla="*/ 914400 w 914400"/>
              <a:gd name="connsiteY14" fmla="*/ 0 h 35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359764">
                <a:moveTo>
                  <a:pt x="0" y="359764"/>
                </a:moveTo>
                <a:cubicBezTo>
                  <a:pt x="24984" y="349771"/>
                  <a:pt x="51588" y="343134"/>
                  <a:pt x="74951" y="329784"/>
                </a:cubicBezTo>
                <a:cubicBezTo>
                  <a:pt x="87222" y="322772"/>
                  <a:pt x="92290" y="306124"/>
                  <a:pt x="104931" y="299803"/>
                </a:cubicBezTo>
                <a:cubicBezTo>
                  <a:pt x="123358" y="290589"/>
                  <a:pt x="145159" y="290733"/>
                  <a:pt x="164892" y="284813"/>
                </a:cubicBezTo>
                <a:cubicBezTo>
                  <a:pt x="195161" y="275732"/>
                  <a:pt x="224853" y="264826"/>
                  <a:pt x="254833" y="254833"/>
                </a:cubicBezTo>
                <a:lnTo>
                  <a:pt x="344774" y="224852"/>
                </a:lnTo>
                <a:cubicBezTo>
                  <a:pt x="508793" y="170178"/>
                  <a:pt x="260345" y="257378"/>
                  <a:pt x="434715" y="179882"/>
                </a:cubicBezTo>
                <a:cubicBezTo>
                  <a:pt x="463593" y="167047"/>
                  <a:pt x="524656" y="149902"/>
                  <a:pt x="524656" y="149902"/>
                </a:cubicBezTo>
                <a:cubicBezTo>
                  <a:pt x="519659" y="174885"/>
                  <a:pt x="523798" y="203653"/>
                  <a:pt x="509665" y="224852"/>
                </a:cubicBezTo>
                <a:cubicBezTo>
                  <a:pt x="500900" y="237999"/>
                  <a:pt x="473460" y="252990"/>
                  <a:pt x="464695" y="239843"/>
                </a:cubicBezTo>
                <a:cubicBezTo>
                  <a:pt x="451683" y="220325"/>
                  <a:pt x="496565" y="146373"/>
                  <a:pt x="509665" y="134911"/>
                </a:cubicBezTo>
                <a:cubicBezTo>
                  <a:pt x="536782" y="111184"/>
                  <a:pt x="574128" y="100429"/>
                  <a:pt x="599606" y="74951"/>
                </a:cubicBezTo>
                <a:cubicBezTo>
                  <a:pt x="609600" y="64957"/>
                  <a:pt x="616354" y="49933"/>
                  <a:pt x="629587" y="44970"/>
                </a:cubicBezTo>
                <a:cubicBezTo>
                  <a:pt x="657917" y="34346"/>
                  <a:pt x="847482" y="15763"/>
                  <a:pt x="854439" y="14990"/>
                </a:cubicBezTo>
                <a:lnTo>
                  <a:pt x="914400" y="0"/>
                </a:lnTo>
              </a:path>
            </a:pathLst>
          </a:custGeom>
          <a:noFill/>
          <a:ln w="158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TextBox 56"/>
          <p:cNvSpPr txBox="1"/>
          <p:nvPr/>
        </p:nvSpPr>
        <p:spPr>
          <a:xfrm>
            <a:off x="4745823" y="2166986"/>
            <a:ext cx="868256" cy="461665"/>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rPr>
              <a:t>#CS</a:t>
            </a:r>
            <a:endParaRPr lang="zh-CN" altLang="en-US" sz="2400" b="1" dirty="0">
              <a:effectLst>
                <a:outerShdw blurRad="38100" dist="38100" dir="2700000" algn="tl">
                  <a:srgbClr val="000000">
                    <a:alpha val="43137"/>
                  </a:srgbClr>
                </a:outerShdw>
              </a:effectLst>
            </a:endParaRPr>
          </a:p>
        </p:txBody>
      </p:sp>
      <p:sp>
        <p:nvSpPr>
          <p:cNvPr id="58" name="任意多边形 57"/>
          <p:cNvSpPr/>
          <p:nvPr/>
        </p:nvSpPr>
        <p:spPr>
          <a:xfrm>
            <a:off x="5601285" y="2022970"/>
            <a:ext cx="914400" cy="359764"/>
          </a:xfrm>
          <a:custGeom>
            <a:avLst/>
            <a:gdLst>
              <a:gd name="connsiteX0" fmla="*/ 0 w 914400"/>
              <a:gd name="connsiteY0" fmla="*/ 359764 h 359764"/>
              <a:gd name="connsiteX1" fmla="*/ 74951 w 914400"/>
              <a:gd name="connsiteY1" fmla="*/ 329784 h 359764"/>
              <a:gd name="connsiteX2" fmla="*/ 104931 w 914400"/>
              <a:gd name="connsiteY2" fmla="*/ 299803 h 359764"/>
              <a:gd name="connsiteX3" fmla="*/ 164892 w 914400"/>
              <a:gd name="connsiteY3" fmla="*/ 284813 h 359764"/>
              <a:gd name="connsiteX4" fmla="*/ 254833 w 914400"/>
              <a:gd name="connsiteY4" fmla="*/ 254833 h 359764"/>
              <a:gd name="connsiteX5" fmla="*/ 344774 w 914400"/>
              <a:gd name="connsiteY5" fmla="*/ 224852 h 359764"/>
              <a:gd name="connsiteX6" fmla="*/ 434715 w 914400"/>
              <a:gd name="connsiteY6" fmla="*/ 179882 h 359764"/>
              <a:gd name="connsiteX7" fmla="*/ 524656 w 914400"/>
              <a:gd name="connsiteY7" fmla="*/ 149902 h 359764"/>
              <a:gd name="connsiteX8" fmla="*/ 509665 w 914400"/>
              <a:gd name="connsiteY8" fmla="*/ 224852 h 359764"/>
              <a:gd name="connsiteX9" fmla="*/ 464695 w 914400"/>
              <a:gd name="connsiteY9" fmla="*/ 239843 h 359764"/>
              <a:gd name="connsiteX10" fmla="*/ 509665 w 914400"/>
              <a:gd name="connsiteY10" fmla="*/ 134911 h 359764"/>
              <a:gd name="connsiteX11" fmla="*/ 599606 w 914400"/>
              <a:gd name="connsiteY11" fmla="*/ 74951 h 359764"/>
              <a:gd name="connsiteX12" fmla="*/ 629587 w 914400"/>
              <a:gd name="connsiteY12" fmla="*/ 44970 h 359764"/>
              <a:gd name="connsiteX13" fmla="*/ 854439 w 914400"/>
              <a:gd name="connsiteY13" fmla="*/ 14990 h 359764"/>
              <a:gd name="connsiteX14" fmla="*/ 914400 w 914400"/>
              <a:gd name="connsiteY14" fmla="*/ 0 h 35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359764">
                <a:moveTo>
                  <a:pt x="0" y="359764"/>
                </a:moveTo>
                <a:cubicBezTo>
                  <a:pt x="24984" y="349771"/>
                  <a:pt x="51588" y="343134"/>
                  <a:pt x="74951" y="329784"/>
                </a:cubicBezTo>
                <a:cubicBezTo>
                  <a:pt x="87222" y="322772"/>
                  <a:pt x="92290" y="306124"/>
                  <a:pt x="104931" y="299803"/>
                </a:cubicBezTo>
                <a:cubicBezTo>
                  <a:pt x="123358" y="290589"/>
                  <a:pt x="145159" y="290733"/>
                  <a:pt x="164892" y="284813"/>
                </a:cubicBezTo>
                <a:cubicBezTo>
                  <a:pt x="195161" y="275732"/>
                  <a:pt x="224853" y="264826"/>
                  <a:pt x="254833" y="254833"/>
                </a:cubicBezTo>
                <a:lnTo>
                  <a:pt x="344774" y="224852"/>
                </a:lnTo>
                <a:cubicBezTo>
                  <a:pt x="508793" y="170178"/>
                  <a:pt x="260345" y="257378"/>
                  <a:pt x="434715" y="179882"/>
                </a:cubicBezTo>
                <a:cubicBezTo>
                  <a:pt x="463593" y="167047"/>
                  <a:pt x="524656" y="149902"/>
                  <a:pt x="524656" y="149902"/>
                </a:cubicBezTo>
                <a:cubicBezTo>
                  <a:pt x="519659" y="174885"/>
                  <a:pt x="523798" y="203653"/>
                  <a:pt x="509665" y="224852"/>
                </a:cubicBezTo>
                <a:cubicBezTo>
                  <a:pt x="500900" y="237999"/>
                  <a:pt x="473460" y="252990"/>
                  <a:pt x="464695" y="239843"/>
                </a:cubicBezTo>
                <a:cubicBezTo>
                  <a:pt x="451683" y="220325"/>
                  <a:pt x="496565" y="146373"/>
                  <a:pt x="509665" y="134911"/>
                </a:cubicBezTo>
                <a:cubicBezTo>
                  <a:pt x="536782" y="111184"/>
                  <a:pt x="574128" y="100429"/>
                  <a:pt x="599606" y="74951"/>
                </a:cubicBezTo>
                <a:cubicBezTo>
                  <a:pt x="609600" y="64957"/>
                  <a:pt x="616354" y="49933"/>
                  <a:pt x="629587" y="44970"/>
                </a:cubicBezTo>
                <a:cubicBezTo>
                  <a:pt x="657917" y="34346"/>
                  <a:pt x="847482" y="15763"/>
                  <a:pt x="854439" y="14990"/>
                </a:cubicBezTo>
                <a:lnTo>
                  <a:pt x="914400" y="0"/>
                </a:lnTo>
              </a:path>
            </a:pathLst>
          </a:custGeom>
          <a:noFill/>
          <a:ln w="158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58"/>
          <p:cNvSpPr txBox="1"/>
          <p:nvPr/>
        </p:nvSpPr>
        <p:spPr>
          <a:xfrm>
            <a:off x="1780018" y="4637174"/>
            <a:ext cx="655896" cy="461665"/>
          </a:xfrm>
          <a:prstGeom prst="rect">
            <a:avLst/>
          </a:prstGeom>
          <a:noFill/>
        </p:spPr>
        <p:txBody>
          <a:bodyPr wrap="square" rtlCol="0">
            <a:spAutoFit/>
          </a:bodyPr>
          <a:lstStyle/>
          <a:p>
            <a:pPr algn="ctr"/>
            <a:r>
              <a:rPr lang="en-US" altLang="zh-CN" sz="2400" b="1" dirty="0">
                <a:effectLst>
                  <a:outerShdw blurRad="38100" dist="38100" dir="2700000" algn="tl">
                    <a:srgbClr val="000000">
                      <a:alpha val="43137"/>
                    </a:srgbClr>
                  </a:outerShdw>
                </a:effectLst>
              </a:rPr>
              <a:t>CS</a:t>
            </a:r>
            <a:endParaRPr lang="zh-CN" altLang="en-US" sz="2400" b="1" dirty="0">
              <a:effectLst>
                <a:outerShdw blurRad="38100" dist="38100" dir="2700000" algn="tl">
                  <a:srgbClr val="000000">
                    <a:alpha val="43137"/>
                  </a:srgbClr>
                </a:outerShdw>
              </a:effectLst>
            </a:endParaRPr>
          </a:p>
        </p:txBody>
      </p:sp>
      <p:sp>
        <p:nvSpPr>
          <p:cNvPr id="60" name="任意多边形 59"/>
          <p:cNvSpPr/>
          <p:nvPr/>
        </p:nvSpPr>
        <p:spPr>
          <a:xfrm>
            <a:off x="2423120" y="4493158"/>
            <a:ext cx="914400" cy="359764"/>
          </a:xfrm>
          <a:custGeom>
            <a:avLst/>
            <a:gdLst>
              <a:gd name="connsiteX0" fmla="*/ 0 w 914400"/>
              <a:gd name="connsiteY0" fmla="*/ 359764 h 359764"/>
              <a:gd name="connsiteX1" fmla="*/ 74951 w 914400"/>
              <a:gd name="connsiteY1" fmla="*/ 329784 h 359764"/>
              <a:gd name="connsiteX2" fmla="*/ 104931 w 914400"/>
              <a:gd name="connsiteY2" fmla="*/ 299803 h 359764"/>
              <a:gd name="connsiteX3" fmla="*/ 164892 w 914400"/>
              <a:gd name="connsiteY3" fmla="*/ 284813 h 359764"/>
              <a:gd name="connsiteX4" fmla="*/ 254833 w 914400"/>
              <a:gd name="connsiteY4" fmla="*/ 254833 h 359764"/>
              <a:gd name="connsiteX5" fmla="*/ 344774 w 914400"/>
              <a:gd name="connsiteY5" fmla="*/ 224852 h 359764"/>
              <a:gd name="connsiteX6" fmla="*/ 434715 w 914400"/>
              <a:gd name="connsiteY6" fmla="*/ 179882 h 359764"/>
              <a:gd name="connsiteX7" fmla="*/ 524656 w 914400"/>
              <a:gd name="connsiteY7" fmla="*/ 149902 h 359764"/>
              <a:gd name="connsiteX8" fmla="*/ 509665 w 914400"/>
              <a:gd name="connsiteY8" fmla="*/ 224852 h 359764"/>
              <a:gd name="connsiteX9" fmla="*/ 464695 w 914400"/>
              <a:gd name="connsiteY9" fmla="*/ 239843 h 359764"/>
              <a:gd name="connsiteX10" fmla="*/ 509665 w 914400"/>
              <a:gd name="connsiteY10" fmla="*/ 134911 h 359764"/>
              <a:gd name="connsiteX11" fmla="*/ 599606 w 914400"/>
              <a:gd name="connsiteY11" fmla="*/ 74951 h 359764"/>
              <a:gd name="connsiteX12" fmla="*/ 629587 w 914400"/>
              <a:gd name="connsiteY12" fmla="*/ 44970 h 359764"/>
              <a:gd name="connsiteX13" fmla="*/ 854439 w 914400"/>
              <a:gd name="connsiteY13" fmla="*/ 14990 h 359764"/>
              <a:gd name="connsiteX14" fmla="*/ 914400 w 914400"/>
              <a:gd name="connsiteY14" fmla="*/ 0 h 35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914400" h="359764">
                <a:moveTo>
                  <a:pt x="0" y="359764"/>
                </a:moveTo>
                <a:cubicBezTo>
                  <a:pt x="24984" y="349771"/>
                  <a:pt x="51588" y="343134"/>
                  <a:pt x="74951" y="329784"/>
                </a:cubicBezTo>
                <a:cubicBezTo>
                  <a:pt x="87222" y="322772"/>
                  <a:pt x="92290" y="306124"/>
                  <a:pt x="104931" y="299803"/>
                </a:cubicBezTo>
                <a:cubicBezTo>
                  <a:pt x="123358" y="290589"/>
                  <a:pt x="145159" y="290733"/>
                  <a:pt x="164892" y="284813"/>
                </a:cubicBezTo>
                <a:cubicBezTo>
                  <a:pt x="195161" y="275732"/>
                  <a:pt x="224853" y="264826"/>
                  <a:pt x="254833" y="254833"/>
                </a:cubicBezTo>
                <a:lnTo>
                  <a:pt x="344774" y="224852"/>
                </a:lnTo>
                <a:cubicBezTo>
                  <a:pt x="508793" y="170178"/>
                  <a:pt x="260345" y="257378"/>
                  <a:pt x="434715" y="179882"/>
                </a:cubicBezTo>
                <a:cubicBezTo>
                  <a:pt x="463593" y="167047"/>
                  <a:pt x="524656" y="149902"/>
                  <a:pt x="524656" y="149902"/>
                </a:cubicBezTo>
                <a:cubicBezTo>
                  <a:pt x="519659" y="174885"/>
                  <a:pt x="523798" y="203653"/>
                  <a:pt x="509665" y="224852"/>
                </a:cubicBezTo>
                <a:cubicBezTo>
                  <a:pt x="500900" y="237999"/>
                  <a:pt x="473460" y="252990"/>
                  <a:pt x="464695" y="239843"/>
                </a:cubicBezTo>
                <a:cubicBezTo>
                  <a:pt x="451683" y="220325"/>
                  <a:pt x="496565" y="146373"/>
                  <a:pt x="509665" y="134911"/>
                </a:cubicBezTo>
                <a:cubicBezTo>
                  <a:pt x="536782" y="111184"/>
                  <a:pt x="574128" y="100429"/>
                  <a:pt x="599606" y="74951"/>
                </a:cubicBezTo>
                <a:cubicBezTo>
                  <a:pt x="609600" y="64957"/>
                  <a:pt x="616354" y="49933"/>
                  <a:pt x="629587" y="44970"/>
                </a:cubicBezTo>
                <a:cubicBezTo>
                  <a:pt x="657917" y="34346"/>
                  <a:pt x="847482" y="15763"/>
                  <a:pt x="854439" y="14990"/>
                </a:cubicBezTo>
                <a:lnTo>
                  <a:pt x="914400" y="0"/>
                </a:lnTo>
              </a:path>
            </a:pathLst>
          </a:custGeom>
          <a:noFill/>
          <a:ln w="158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16370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
                                        </p:tgtEl>
                                        <p:attrNameLst>
                                          <p:attrName>style.visibility</p:attrName>
                                        </p:attrNameLst>
                                      </p:cBhvr>
                                      <p:to>
                                        <p:strVal val="visible"/>
                                      </p:to>
                                    </p:set>
                                    <p:animEffect transition="in" filter="wipe(left)">
                                      <p:cBhvr>
                                        <p:cTn id="11" dur="500"/>
                                        <p:tgtEl>
                                          <p:spTgt spid="5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fade">
                                      <p:cBhvr>
                                        <p:cTn id="16" dur="500"/>
                                        <p:tgtEl>
                                          <p:spTgt spid="57"/>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8"/>
                                        </p:tgtEl>
                                        <p:attrNameLst>
                                          <p:attrName>style.visibility</p:attrName>
                                        </p:attrNameLst>
                                      </p:cBhvr>
                                      <p:to>
                                        <p:strVal val="visible"/>
                                      </p:to>
                                    </p:set>
                                    <p:animEffect transition="in" filter="wipe(left)">
                                      <p:cBhvr>
                                        <p:cTn id="20" dur="500"/>
                                        <p:tgtEl>
                                          <p:spTgt spid="5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childTnLst>
                          </p:cTn>
                        </p:par>
                        <p:par>
                          <p:cTn id="26" fill="hold">
                            <p:stCondLst>
                              <p:cond delay="500"/>
                            </p:stCondLst>
                            <p:childTnLst>
                              <p:par>
                                <p:cTn id="27" presetID="10" presetClass="entr" presetSubtype="0" fill="hold" nodeType="afterEffect">
                                  <p:stCondLst>
                                    <p:cond delay="0"/>
                                  </p:stCondLst>
                                  <p:childTnLst>
                                    <p:set>
                                      <p:cBhvr>
                                        <p:cTn id="28" dur="1" fill="hold">
                                          <p:stCondLst>
                                            <p:cond delay="0"/>
                                          </p:stCondLst>
                                        </p:cTn>
                                        <p:tgtEl>
                                          <p:spTgt spid="40"/>
                                        </p:tgtEl>
                                        <p:attrNameLst>
                                          <p:attrName>style.visibility</p:attrName>
                                        </p:attrNameLst>
                                      </p:cBhvr>
                                      <p:to>
                                        <p:strVal val="visible"/>
                                      </p:to>
                                    </p:set>
                                    <p:animEffect transition="in" filter="fade">
                                      <p:cBhvr>
                                        <p:cTn id="29" dur="500"/>
                                        <p:tgtEl>
                                          <p:spTgt spid="4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59"/>
                                        </p:tgtEl>
                                        <p:attrNameLst>
                                          <p:attrName>style.visibility</p:attrName>
                                        </p:attrNameLst>
                                      </p:cBhvr>
                                      <p:to>
                                        <p:strVal val="visible"/>
                                      </p:to>
                                    </p:set>
                                    <p:animEffect transition="in" filter="fade">
                                      <p:cBhvr>
                                        <p:cTn id="34" dur="500"/>
                                        <p:tgtEl>
                                          <p:spTgt spid="5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Effect transition="in" filter="wipe(left)">
                                      <p:cBhvr>
                                        <p:cTn id="38" dur="500"/>
                                        <p:tgtEl>
                                          <p:spTgt spid="60"/>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fade">
                                      <p:cBhvr>
                                        <p:cTn id="43"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39" grpId="0"/>
      <p:bldP spid="56" grpId="0" animBg="1"/>
      <p:bldP spid="57" grpId="0"/>
      <p:bldP spid="58" grpId="0" animBg="1"/>
      <p:bldP spid="59" grpId="0"/>
      <p:bldP spid="6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96553" y="466012"/>
            <a:ext cx="8361045" cy="578464"/>
          </a:xfrm>
        </p:spPr>
        <p:txBody>
          <a:bodyPr/>
          <a:lstStyle/>
          <a:p>
            <a:pPr eaLnBrk="1" hangingPunct="1"/>
            <a:r>
              <a:rPr lang="en-US" altLang="zh-CN" sz="4000" dirty="0">
                <a:latin typeface="+mj-lt"/>
              </a:rPr>
              <a:t>2. </a:t>
            </a:r>
            <a:r>
              <a:rPr lang="zh-CN" altLang="en-US" dirty="0"/>
              <a:t>三态门接口</a:t>
            </a:r>
            <a:endParaRPr lang="en-US" altLang="zh-CN" dirty="0"/>
          </a:p>
        </p:txBody>
      </p:sp>
      <p:sp>
        <p:nvSpPr>
          <p:cNvPr id="94211" name="Rectangle 3"/>
          <p:cNvSpPr>
            <a:spLocks noGrp="1" noChangeArrowheads="1"/>
          </p:cNvSpPr>
          <p:nvPr>
            <p:ph type="body" idx="1"/>
          </p:nvPr>
        </p:nvSpPr>
        <p:spPr>
          <a:xfrm>
            <a:off x="396553" y="1260500"/>
            <a:ext cx="7016242" cy="2952328"/>
          </a:xfrm>
        </p:spPr>
        <p:txBody>
          <a:bodyPr/>
          <a:lstStyle/>
          <a:p>
            <a:pPr eaLnBrk="1" hangingPunct="1">
              <a:lnSpc>
                <a:spcPct val="125000"/>
              </a:lnSpc>
              <a:spcAft>
                <a:spcPct val="5000"/>
              </a:spcAft>
            </a:pPr>
            <a:r>
              <a:rPr lang="zh-CN" altLang="en-US" sz="2400" dirty="0">
                <a:latin typeface="黑体" panose="02010609060101010101" pitchFamily="49" charset="-122"/>
                <a:ea typeface="黑体" panose="02010609060101010101" pitchFamily="49" charset="-122"/>
                <a:cs typeface="华文中宋"/>
              </a:rPr>
              <a:t>特点：</a:t>
            </a:r>
            <a:endParaRPr lang="en-US" altLang="zh-CN" sz="2400" dirty="0">
              <a:latin typeface="黑体" panose="02010609060101010101" pitchFamily="49" charset="-122"/>
              <a:ea typeface="黑体" panose="02010609060101010101" pitchFamily="49" charset="-122"/>
              <a:cs typeface="华文中宋"/>
            </a:endParaRPr>
          </a:p>
          <a:p>
            <a:pPr marL="693738" lvl="1" indent="-333375" eaLnBrk="1" hangingPunct="1">
              <a:lnSpc>
                <a:spcPct val="125000"/>
              </a:lnSpc>
              <a:spcBef>
                <a:spcPts val="0"/>
              </a:spcBef>
              <a:spcAft>
                <a:spcPct val="5000"/>
              </a:spcAft>
            </a:pPr>
            <a:r>
              <a:rPr lang="zh-CN" altLang="en-US" dirty="0">
                <a:latin typeface="华文中宋"/>
                <a:ea typeface="华文中宋"/>
                <a:cs typeface="华文中宋"/>
              </a:rPr>
              <a:t>具有数据的控制能力，不具备数据的锁存能力</a:t>
            </a:r>
            <a:endParaRPr lang="en-US" altLang="zh-CN" dirty="0">
              <a:latin typeface="华文中宋"/>
              <a:ea typeface="华文中宋"/>
              <a:cs typeface="华文中宋"/>
            </a:endParaRPr>
          </a:p>
          <a:p>
            <a:pPr eaLnBrk="1" hangingPunct="1">
              <a:lnSpc>
                <a:spcPct val="125000"/>
              </a:lnSpc>
              <a:spcBef>
                <a:spcPts val="1200"/>
              </a:spcBef>
              <a:spcAft>
                <a:spcPct val="5000"/>
              </a:spcAft>
            </a:pPr>
            <a:r>
              <a:rPr lang="zh-CN" altLang="en-US" sz="2400" dirty="0">
                <a:latin typeface="黑体" panose="02010609060101010101" pitchFamily="49" charset="-122"/>
                <a:ea typeface="黑体" panose="02010609060101010101" pitchFamily="49" charset="-122"/>
                <a:cs typeface="华文中宋"/>
              </a:rPr>
              <a:t>典型三态门接口芯片：74</a:t>
            </a:r>
            <a:r>
              <a:rPr lang="en-US" altLang="zh-CN" sz="2400" dirty="0">
                <a:latin typeface="黑体" panose="02010609060101010101" pitchFamily="49" charset="-122"/>
                <a:ea typeface="黑体" panose="02010609060101010101" pitchFamily="49" charset="-122"/>
                <a:cs typeface="华文中宋"/>
              </a:rPr>
              <a:t>LS244</a:t>
            </a:r>
          </a:p>
          <a:p>
            <a:pPr lvl="1" eaLnBrk="1" hangingPunct="1">
              <a:lnSpc>
                <a:spcPct val="125000"/>
              </a:lnSpc>
              <a:spcAft>
                <a:spcPct val="5000"/>
              </a:spcAft>
            </a:pPr>
            <a:r>
              <a:rPr lang="zh-CN" altLang="en-US" dirty="0">
                <a:latin typeface="华文中宋"/>
                <a:ea typeface="华文中宋"/>
                <a:cs typeface="华文中宋"/>
              </a:rPr>
              <a:t>含8个三态门的集成电路芯片</a:t>
            </a:r>
          </a:p>
          <a:p>
            <a:pPr lvl="1" eaLnBrk="1" hangingPunct="1">
              <a:lnSpc>
                <a:spcPct val="125000"/>
              </a:lnSpc>
              <a:spcAft>
                <a:spcPct val="5000"/>
              </a:spcAft>
            </a:pPr>
            <a:r>
              <a:rPr lang="zh-CN" altLang="en-US" dirty="0">
                <a:latin typeface="华文中宋"/>
                <a:ea typeface="华文中宋"/>
                <a:cs typeface="华文中宋"/>
              </a:rPr>
              <a:t>在外设具有数据保持能力时用来输入接口</a:t>
            </a:r>
          </a:p>
        </p:txBody>
      </p:sp>
      <p:cxnSp>
        <p:nvCxnSpPr>
          <p:cNvPr id="4" name="直接箭头连接符 3"/>
          <p:cNvCxnSpPr/>
          <p:nvPr/>
        </p:nvCxnSpPr>
        <p:spPr bwMode="auto">
          <a:xfrm>
            <a:off x="6915945" y="2034443"/>
            <a:ext cx="512018" cy="0"/>
          </a:xfrm>
          <a:prstGeom prst="straightConnector1">
            <a:avLst/>
          </a:prstGeom>
          <a:solidFill>
            <a:schemeClr val="accent1"/>
          </a:solidFill>
          <a:ln w="25400" cap="sq" cmpd="sng" algn="ctr">
            <a:solidFill>
              <a:srgbClr val="FF0000"/>
            </a:solidFill>
            <a:prstDash val="solid"/>
            <a:round/>
            <a:headEnd type="none" w="sm" len="sm"/>
            <a:tailEnd type="triangle" w="lg" len="lg"/>
          </a:ln>
          <a:effectLst/>
        </p:spPr>
      </p:cxnSp>
      <p:sp>
        <p:nvSpPr>
          <p:cNvPr id="10" name="Text Box 11"/>
          <p:cNvSpPr txBox="1">
            <a:spLocks noChangeArrowheads="1"/>
          </p:cNvSpPr>
          <p:nvPr/>
        </p:nvSpPr>
        <p:spPr bwMode="auto">
          <a:xfrm>
            <a:off x="7396180" y="1796494"/>
            <a:ext cx="1788940" cy="400110"/>
          </a:xfrm>
          <a:prstGeom prst="rect">
            <a:avLst/>
          </a:prstGeom>
          <a:noFill/>
          <a:ln w="25400" cap="sq">
            <a:noFill/>
            <a:miter lim="800000"/>
            <a:headEnd type="none" w="sm" len="sm"/>
            <a:tailEnd type="none" w="lg" len="lg"/>
          </a:ln>
        </p:spPr>
        <p:txBody>
          <a:bodyPr wrap="square">
            <a:spAutoFit/>
          </a:bodyPr>
          <a:lstStyle/>
          <a:p>
            <a:pPr algn="just">
              <a:spcBef>
                <a:spcPct val="50000"/>
              </a:spcBef>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只能做输入口</a:t>
            </a:r>
          </a:p>
        </p:txBody>
      </p:sp>
      <p:graphicFrame>
        <p:nvGraphicFramePr>
          <p:cNvPr id="3" name="对象 2"/>
          <p:cNvGraphicFramePr>
            <a:graphicFrameLocks noChangeAspect="1"/>
          </p:cNvGraphicFramePr>
          <p:nvPr>
            <p:extLst>
              <p:ext uri="{D42A27DB-BD31-4B8C-83A1-F6EECF244321}">
                <p14:modId xmlns:p14="http://schemas.microsoft.com/office/powerpoint/2010/main" val="2322652328"/>
              </p:ext>
            </p:extLst>
          </p:nvPr>
        </p:nvGraphicFramePr>
        <p:xfrm>
          <a:off x="6077419" y="2340620"/>
          <a:ext cx="3104110" cy="3528392"/>
        </p:xfrm>
        <a:graphic>
          <a:graphicData uri="http://schemas.openxmlformats.org/presentationml/2006/ole">
            <mc:AlternateContent xmlns:mc="http://schemas.openxmlformats.org/markup-compatibility/2006">
              <mc:Choice xmlns:v="urn:schemas-microsoft-com:vml" Requires="v">
                <p:oleObj spid="_x0000_s9260" name="Visio" r:id="rId3" imgW="1944360" imgH="1944360" progId="Visio.Drawing.11">
                  <p:embed/>
                </p:oleObj>
              </mc:Choice>
              <mc:Fallback>
                <p:oleObj name="Visio" r:id="rId3" imgW="1944360" imgH="194436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7419" y="2340620"/>
                        <a:ext cx="3104110" cy="3528392"/>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039351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wipe(left)">
                                      <p:cBhvr>
                                        <p:cTn id="16" dur="500"/>
                                        <p:tgtEl>
                                          <p:spTgt spid="94211">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94211">
                                            <p:txEl>
                                              <p:pRg st="3" end="3"/>
                                            </p:txEl>
                                          </p:spTgt>
                                        </p:tgtEl>
                                        <p:attrNameLst>
                                          <p:attrName>style.visibility</p:attrName>
                                        </p:attrNameLst>
                                      </p:cBhvr>
                                      <p:to>
                                        <p:strVal val="visible"/>
                                      </p:to>
                                    </p:set>
                                    <p:animEffect transition="in" filter="wipe(left)">
                                      <p:cBhvr>
                                        <p:cTn id="20" dur="500"/>
                                        <p:tgtEl>
                                          <p:spTgt spid="94211">
                                            <p:txEl>
                                              <p:pRg st="3" end="3"/>
                                            </p:txEl>
                                          </p:spTgt>
                                        </p:tgtEl>
                                      </p:cBhvr>
                                    </p:animEffect>
                                  </p:childTnLst>
                                </p:cTn>
                              </p:par>
                            </p:childTnLst>
                          </p:cTn>
                        </p:par>
                        <p:par>
                          <p:cTn id="21" fill="hold">
                            <p:stCondLst>
                              <p:cond delay="1000"/>
                            </p:stCondLst>
                            <p:childTnLst>
                              <p:par>
                                <p:cTn id="22" presetID="10"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94211">
                                            <p:txEl>
                                              <p:pRg st="4" end="4"/>
                                            </p:txEl>
                                          </p:spTgt>
                                        </p:tgtEl>
                                        <p:attrNameLst>
                                          <p:attrName>style.visibility</p:attrName>
                                        </p:attrNameLst>
                                      </p:cBhvr>
                                      <p:to>
                                        <p:strVal val="visible"/>
                                      </p:to>
                                    </p:set>
                                    <p:animEffect transition="in" filter="wipe(left)">
                                      <p:cBhvr>
                                        <p:cTn id="29"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40568" y="540420"/>
            <a:ext cx="3888433" cy="648072"/>
          </a:xfrm>
        </p:spPr>
        <p:txBody>
          <a:bodyPr/>
          <a:lstStyle/>
          <a:p>
            <a:pPr marL="0" indent="0">
              <a:buNone/>
            </a:pPr>
            <a:r>
              <a:rPr lang="zh-CN" altLang="en-US" sz="3200" dirty="0">
                <a:solidFill>
                  <a:srgbClr val="800000"/>
                </a:solidFill>
                <a:latin typeface="微软雅黑" panose="020B0503020204020204" pitchFamily="34" charset="-122"/>
                <a:ea typeface="微软雅黑" panose="020B0503020204020204" pitchFamily="34" charset="-122"/>
                <a:cs typeface="华文中宋"/>
              </a:rPr>
              <a:t>74</a:t>
            </a:r>
            <a:r>
              <a:rPr lang="en-US" altLang="zh-CN" sz="3200" dirty="0">
                <a:solidFill>
                  <a:srgbClr val="800000"/>
                </a:solidFill>
                <a:latin typeface="微软雅黑" panose="020B0503020204020204" pitchFamily="34" charset="-122"/>
                <a:ea typeface="微软雅黑" panose="020B0503020204020204" pitchFamily="34" charset="-122"/>
                <a:cs typeface="华文中宋"/>
              </a:rPr>
              <a:t>LS244</a:t>
            </a:r>
            <a:r>
              <a:rPr lang="zh-CN" altLang="en-US" sz="3200" dirty="0">
                <a:solidFill>
                  <a:srgbClr val="800000"/>
                </a:solidFill>
                <a:latin typeface="微软雅黑" panose="020B0503020204020204" pitchFamily="34" charset="-122"/>
                <a:ea typeface="微软雅黑" panose="020B0503020204020204" pitchFamily="34" charset="-122"/>
                <a:cs typeface="华文中宋"/>
              </a:rPr>
              <a:t>应用</a:t>
            </a:r>
            <a:r>
              <a:rPr lang="zh-CN" altLang="en-US" sz="3200" dirty="0">
                <a:solidFill>
                  <a:srgbClr val="800000"/>
                </a:solidFill>
                <a:latin typeface="微软雅黑" panose="020B0503020204020204" pitchFamily="34" charset="-122"/>
                <a:ea typeface="微软雅黑" panose="020B0503020204020204" pitchFamily="34" charset="-122"/>
              </a:rPr>
              <a:t>例</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16</a:t>
            </a:fld>
            <a:endParaRPr lang="en-US" altLang="zh-CN"/>
          </a:p>
        </p:txBody>
      </p:sp>
      <p:graphicFrame>
        <p:nvGraphicFramePr>
          <p:cNvPr id="5" name="对象 4"/>
          <p:cNvGraphicFramePr>
            <a:graphicFrameLocks noChangeAspect="1"/>
          </p:cNvGraphicFramePr>
          <p:nvPr>
            <p:extLst>
              <p:ext uri="{D42A27DB-BD31-4B8C-83A1-F6EECF244321}">
                <p14:modId xmlns:p14="http://schemas.microsoft.com/office/powerpoint/2010/main" val="2234899147"/>
              </p:ext>
            </p:extLst>
          </p:nvPr>
        </p:nvGraphicFramePr>
        <p:xfrm>
          <a:off x="3175214" y="181932"/>
          <a:ext cx="5790291" cy="5759088"/>
        </p:xfrm>
        <a:graphic>
          <a:graphicData uri="http://schemas.openxmlformats.org/presentationml/2006/ole">
            <mc:AlternateContent xmlns:mc="http://schemas.openxmlformats.org/markup-compatibility/2006">
              <mc:Choice xmlns:v="urn:schemas-microsoft-com:vml" Requires="v">
                <p:oleObj spid="_x0000_s10284" name="Visio" r:id="rId3" imgW="3888360" imgH="3774600" progId="Visio.Drawing.11">
                  <p:embed/>
                </p:oleObj>
              </mc:Choice>
              <mc:Fallback>
                <p:oleObj name="Visio" r:id="rId3" imgW="3888360" imgH="3774600" progId="Visio.Drawing.11">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75214" y="181932"/>
                        <a:ext cx="5790291" cy="5759088"/>
                      </a:xfrm>
                      <a:prstGeom prst="rect">
                        <a:avLst/>
                      </a:prstGeom>
                      <a:noFill/>
                      <a:ln>
                        <a:noFill/>
                      </a:ln>
                    </p:spPr>
                  </p:pic>
                </p:oleObj>
              </mc:Fallback>
            </mc:AlternateContent>
          </a:graphicData>
        </a:graphic>
      </p:graphicFrame>
      <p:sp>
        <p:nvSpPr>
          <p:cNvPr id="9" name="TextBox 8"/>
          <p:cNvSpPr txBox="1"/>
          <p:nvPr/>
        </p:nvSpPr>
        <p:spPr>
          <a:xfrm>
            <a:off x="608988" y="1692548"/>
            <a:ext cx="3171799" cy="830997"/>
          </a:xfrm>
          <a:prstGeom prst="rect">
            <a:avLst/>
          </a:prstGeom>
          <a:noFill/>
        </p:spPr>
        <p:txBody>
          <a:bodyPr wrap="square" rtlCol="0">
            <a:spAutoFit/>
          </a:bodyPr>
          <a:lstStyle/>
          <a:p>
            <a:r>
              <a:rPr lang="zh-CN"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编写程序判断图中的开关的状态</a:t>
            </a:r>
            <a:endPar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78349194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3" name="灯片编号占位符 5"/>
          <p:cNvSpPr>
            <a:spLocks noGrp="1"/>
          </p:cNvSpPr>
          <p:nvPr>
            <p:ph type="sldNum" sz="quarter" idx="12"/>
          </p:nvPr>
        </p:nvSpPr>
        <p:spPr>
          <a:noFill/>
        </p:spPr>
        <p:txBody>
          <a:bodyPr/>
          <a:lstStyle/>
          <a:p>
            <a:fld id="{8ECB9797-0BA9-4F89-9EF7-2CEA6879DEDB}" type="slidenum">
              <a:rPr lang="zh-CN" altLang="en-US" smtClean="0">
                <a:ea typeface="宋体" charset="-122"/>
              </a:rPr>
              <a:pPr/>
              <a:t>17</a:t>
            </a:fld>
            <a:endParaRPr lang="en-US" altLang="zh-CN">
              <a:ea typeface="宋体" charset="-122"/>
            </a:endParaRPr>
          </a:p>
        </p:txBody>
      </p:sp>
      <p:sp>
        <p:nvSpPr>
          <p:cNvPr id="54274" name="Rectangle 2"/>
          <p:cNvSpPr>
            <a:spLocks noGrp="1" noChangeArrowheads="1"/>
          </p:cNvSpPr>
          <p:nvPr>
            <p:ph type="title"/>
          </p:nvPr>
        </p:nvSpPr>
        <p:spPr/>
        <p:txBody>
          <a:bodyPr/>
          <a:lstStyle/>
          <a:p>
            <a:pPr eaLnBrk="1" hangingPunct="1"/>
            <a:r>
              <a:rPr lang="en-US" altLang="zh-CN" sz="3600" dirty="0">
                <a:latin typeface="Tahoma" pitchFamily="34" charset="0"/>
              </a:rPr>
              <a:t>3. </a:t>
            </a:r>
            <a:r>
              <a:rPr lang="zh-CN" altLang="en-US" dirty="0"/>
              <a:t>锁存器接口</a:t>
            </a:r>
          </a:p>
        </p:txBody>
      </p:sp>
      <p:sp>
        <p:nvSpPr>
          <p:cNvPr id="54275" name="Rectangle 3"/>
          <p:cNvSpPr>
            <a:spLocks noGrp="1" noChangeArrowheads="1"/>
          </p:cNvSpPr>
          <p:nvPr>
            <p:ph type="body" idx="1"/>
          </p:nvPr>
        </p:nvSpPr>
        <p:spPr>
          <a:xfrm>
            <a:off x="622027" y="1168746"/>
            <a:ext cx="7896783" cy="3097212"/>
          </a:xfrm>
        </p:spPr>
        <p:txBody>
          <a:bodyPr/>
          <a:lstStyle/>
          <a:p>
            <a:pPr eaLnBrk="1" hangingPunct="1">
              <a:lnSpc>
                <a:spcPct val="120000"/>
              </a:lnSpc>
              <a:spcAft>
                <a:spcPts val="0"/>
              </a:spcAft>
            </a:pPr>
            <a:r>
              <a:rPr lang="zh-CN" altLang="en-US" sz="2400" dirty="0">
                <a:latin typeface="黑体" panose="02010609060101010101" pitchFamily="49" charset="-122"/>
                <a:ea typeface="黑体" panose="02010609060101010101" pitchFamily="49" charset="-122"/>
                <a:cs typeface="华文中宋"/>
              </a:rPr>
              <a:t>特点：</a:t>
            </a:r>
          </a:p>
          <a:p>
            <a:pPr lvl="1" eaLnBrk="1" hangingPunct="1">
              <a:lnSpc>
                <a:spcPct val="120000"/>
              </a:lnSpc>
              <a:spcBef>
                <a:spcPts val="0"/>
              </a:spcBef>
              <a:spcAft>
                <a:spcPct val="25000"/>
              </a:spcAft>
            </a:pPr>
            <a:r>
              <a:rPr lang="zh-CN" altLang="en-US" dirty="0">
                <a:latin typeface="华文中宋"/>
                <a:ea typeface="华文中宋"/>
                <a:cs typeface="华文中宋"/>
              </a:rPr>
              <a:t>具有对数据的锁存能力</a:t>
            </a:r>
            <a:endParaRPr lang="en-US" altLang="zh-CN" dirty="0">
              <a:latin typeface="华文中宋"/>
              <a:ea typeface="华文中宋"/>
              <a:cs typeface="华文中宋"/>
            </a:endParaRPr>
          </a:p>
          <a:p>
            <a:pPr eaLnBrk="1" hangingPunct="1">
              <a:spcBef>
                <a:spcPts val="1200"/>
              </a:spcBef>
            </a:pPr>
            <a:r>
              <a:rPr lang="zh-CN" altLang="en-US" dirty="0">
                <a:cs typeface="华文中宋"/>
              </a:rPr>
              <a:t>典型锁存器接口芯片：74</a:t>
            </a:r>
            <a:r>
              <a:rPr lang="en-US" altLang="zh-CN" dirty="0">
                <a:cs typeface="华文中宋"/>
              </a:rPr>
              <a:t>LS273</a:t>
            </a:r>
          </a:p>
          <a:p>
            <a:pPr lvl="1" eaLnBrk="1" hangingPunct="1">
              <a:lnSpc>
                <a:spcPct val="120000"/>
              </a:lnSpc>
              <a:spcBef>
                <a:spcPts val="0"/>
              </a:spcBef>
            </a:pPr>
            <a:r>
              <a:rPr lang="en-US" altLang="zh-CN" dirty="0">
                <a:latin typeface="华文中宋"/>
                <a:ea typeface="华文中宋"/>
                <a:cs typeface="华文中宋"/>
              </a:rPr>
              <a:t>8D</a:t>
            </a:r>
            <a:r>
              <a:rPr lang="zh-CN" altLang="en-US" dirty="0">
                <a:latin typeface="华文中宋"/>
                <a:ea typeface="华文中宋"/>
                <a:cs typeface="华文中宋"/>
              </a:rPr>
              <a:t>触发器，不具备数据的控制能力</a:t>
            </a:r>
          </a:p>
          <a:p>
            <a:pPr eaLnBrk="1" hangingPunct="1">
              <a:spcBef>
                <a:spcPts val="1200"/>
              </a:spcBef>
            </a:pPr>
            <a:r>
              <a:rPr lang="zh-CN" altLang="en-US" dirty="0">
                <a:cs typeface="华文中宋"/>
              </a:rPr>
              <a:t>锁存器接口74</a:t>
            </a:r>
            <a:r>
              <a:rPr lang="en-US" altLang="zh-CN" dirty="0">
                <a:cs typeface="华文中宋"/>
              </a:rPr>
              <a:t>LS373</a:t>
            </a:r>
          </a:p>
          <a:p>
            <a:pPr lvl="1" eaLnBrk="1" hangingPunct="1">
              <a:lnSpc>
                <a:spcPct val="120000"/>
              </a:lnSpc>
              <a:spcBef>
                <a:spcPts val="0"/>
              </a:spcBef>
            </a:pPr>
            <a:r>
              <a:rPr lang="zh-CN" altLang="en-US" dirty="0">
                <a:latin typeface="华文中宋"/>
                <a:ea typeface="华文中宋"/>
                <a:cs typeface="华文中宋"/>
              </a:rPr>
              <a:t>含三态的</a:t>
            </a:r>
            <a:r>
              <a:rPr lang="en-US" altLang="zh-CN" dirty="0">
                <a:latin typeface="华文中宋"/>
                <a:ea typeface="华文中宋"/>
                <a:cs typeface="华文中宋"/>
              </a:rPr>
              <a:t>8D</a:t>
            </a:r>
            <a:r>
              <a:rPr lang="zh-CN" altLang="en-US" dirty="0">
                <a:latin typeface="华文中宋"/>
                <a:ea typeface="华文中宋"/>
                <a:cs typeface="华文中宋"/>
              </a:rPr>
              <a:t>触发器，具有对数据的控制能力</a:t>
            </a:r>
          </a:p>
        </p:txBody>
      </p:sp>
      <p:cxnSp>
        <p:nvCxnSpPr>
          <p:cNvPr id="5" name="直接箭头连接符 4"/>
          <p:cNvCxnSpPr/>
          <p:nvPr/>
        </p:nvCxnSpPr>
        <p:spPr bwMode="auto">
          <a:xfrm>
            <a:off x="5827133" y="2953956"/>
            <a:ext cx="512018" cy="0"/>
          </a:xfrm>
          <a:prstGeom prst="straightConnector1">
            <a:avLst/>
          </a:prstGeom>
          <a:solidFill>
            <a:schemeClr val="accent1"/>
          </a:solidFill>
          <a:ln w="25400" cap="sq" cmpd="sng" algn="ctr">
            <a:solidFill>
              <a:srgbClr val="FF0000"/>
            </a:solidFill>
            <a:prstDash val="solid"/>
            <a:round/>
            <a:headEnd type="none" w="sm" len="sm"/>
            <a:tailEnd type="triangle" w="lg" len="lg"/>
          </a:ln>
          <a:effectLst/>
        </p:spPr>
      </p:cxnSp>
      <p:sp>
        <p:nvSpPr>
          <p:cNvPr id="6" name="Text Box 11"/>
          <p:cNvSpPr txBox="1">
            <a:spLocks noChangeArrowheads="1"/>
          </p:cNvSpPr>
          <p:nvPr/>
        </p:nvSpPr>
        <p:spPr bwMode="auto">
          <a:xfrm>
            <a:off x="6340501" y="2737932"/>
            <a:ext cx="2122566" cy="400110"/>
          </a:xfrm>
          <a:prstGeom prst="rect">
            <a:avLst/>
          </a:prstGeom>
          <a:noFill/>
          <a:ln w="25400" cap="sq">
            <a:noFill/>
            <a:miter lim="800000"/>
            <a:headEnd type="none" w="sm" len="sm"/>
            <a:tailEnd type="none" w="lg" len="lg"/>
          </a:ln>
        </p:spPr>
        <p:txBody>
          <a:bodyPr wrap="square">
            <a:spAutoFit/>
          </a:bodyPr>
          <a:lstStyle/>
          <a:p>
            <a:pPr algn="just">
              <a:spcBef>
                <a:spcPct val="50000"/>
              </a:spcBef>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只能做输出口</a:t>
            </a:r>
          </a:p>
        </p:txBody>
      </p:sp>
      <p:sp>
        <p:nvSpPr>
          <p:cNvPr id="8" name="Text Box 11"/>
          <p:cNvSpPr txBox="1">
            <a:spLocks noChangeArrowheads="1"/>
          </p:cNvSpPr>
          <p:nvPr/>
        </p:nvSpPr>
        <p:spPr bwMode="auto">
          <a:xfrm>
            <a:off x="4580017" y="4421301"/>
            <a:ext cx="1865208" cy="1015663"/>
          </a:xfrm>
          <a:prstGeom prst="rect">
            <a:avLst/>
          </a:prstGeom>
          <a:noFill/>
          <a:ln w="25400" cap="sq">
            <a:noFill/>
            <a:miter lim="800000"/>
            <a:headEnd type="none" w="sm" len="sm"/>
            <a:tailEnd type="none" w="lg" len="lg"/>
          </a:ln>
        </p:spPr>
        <p:txBody>
          <a:bodyPr wrap="square">
            <a:spAutoFit/>
          </a:bodyPr>
          <a:lstStyle/>
          <a:p>
            <a:pPr algn="just">
              <a:spcBef>
                <a:spcPct val="50000"/>
              </a:spcBef>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既可以做输入接口，也可以做输出接口</a:t>
            </a:r>
          </a:p>
        </p:txBody>
      </p:sp>
      <p:sp>
        <p:nvSpPr>
          <p:cNvPr id="2" name="任意多边形 1"/>
          <p:cNvSpPr/>
          <p:nvPr/>
        </p:nvSpPr>
        <p:spPr bwMode="auto">
          <a:xfrm>
            <a:off x="6428760" y="3905051"/>
            <a:ext cx="1447107" cy="880065"/>
          </a:xfrm>
          <a:custGeom>
            <a:avLst/>
            <a:gdLst>
              <a:gd name="connsiteX0" fmla="*/ 693174 w 1424604"/>
              <a:gd name="connsiteY0" fmla="*/ 53928 h 689418"/>
              <a:gd name="connsiteX1" fmla="*/ 1253613 w 1424604"/>
              <a:gd name="connsiteY1" fmla="*/ 53928 h 689418"/>
              <a:gd name="connsiteX2" fmla="*/ 1327355 w 1424604"/>
              <a:gd name="connsiteY2" fmla="*/ 614367 h 689418"/>
              <a:gd name="connsiteX3" fmla="*/ 0 w 1424604"/>
              <a:gd name="connsiteY3" fmla="*/ 688108 h 689418"/>
            </a:gdLst>
            <a:ahLst/>
            <a:cxnLst>
              <a:cxn ang="0">
                <a:pos x="connsiteX0" y="connsiteY0"/>
              </a:cxn>
              <a:cxn ang="0">
                <a:pos x="connsiteX1" y="connsiteY1"/>
              </a:cxn>
              <a:cxn ang="0">
                <a:pos x="connsiteX2" y="connsiteY2"/>
              </a:cxn>
              <a:cxn ang="0">
                <a:pos x="connsiteX3" y="connsiteY3"/>
              </a:cxn>
            </a:cxnLst>
            <a:rect l="l" t="t" r="r" b="b"/>
            <a:pathLst>
              <a:path w="1424604" h="689418">
                <a:moveTo>
                  <a:pt x="693174" y="53928"/>
                </a:moveTo>
                <a:cubicBezTo>
                  <a:pt x="920545" y="7224"/>
                  <a:pt x="1147916" y="-39479"/>
                  <a:pt x="1253613" y="53928"/>
                </a:cubicBezTo>
                <a:cubicBezTo>
                  <a:pt x="1359310" y="147335"/>
                  <a:pt x="1536291" y="508670"/>
                  <a:pt x="1327355" y="614367"/>
                </a:cubicBezTo>
                <a:cubicBezTo>
                  <a:pt x="1118420" y="720064"/>
                  <a:pt x="228600" y="680734"/>
                  <a:pt x="0" y="688108"/>
                </a:cubicBezTo>
              </a:path>
            </a:pathLst>
          </a:custGeom>
          <a:noFill/>
          <a:ln w="19050"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5159" y="4310637"/>
            <a:ext cx="2759826" cy="1595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5684043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Effect transition="in" filter="wipe(left)">
                                      <p:cBhvr>
                                        <p:cTn id="7" dur="500"/>
                                        <p:tgtEl>
                                          <p:spTgt spid="54275">
                                            <p:txEl>
                                              <p:pRg st="2" end="2"/>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4275">
                                            <p:txEl>
                                              <p:pRg st="3" end="3"/>
                                            </p:txEl>
                                          </p:spTgt>
                                        </p:tgtEl>
                                        <p:attrNameLst>
                                          <p:attrName>style.visibility</p:attrName>
                                        </p:attrNameLst>
                                      </p:cBhvr>
                                      <p:to>
                                        <p:strVal val="visible"/>
                                      </p:to>
                                    </p:set>
                                    <p:animEffect transition="in" filter="wipe(left)">
                                      <p:cBhvr>
                                        <p:cTn id="11" dur="500"/>
                                        <p:tgtEl>
                                          <p:spTgt spid="5427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500"/>
                                        <p:tgtEl>
                                          <p:spTgt spid="5"/>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54275">
                                            <p:txEl>
                                              <p:pRg st="4" end="4"/>
                                            </p:txEl>
                                          </p:spTgt>
                                        </p:tgtEl>
                                        <p:attrNameLst>
                                          <p:attrName>style.visibility</p:attrName>
                                        </p:attrNameLst>
                                      </p:cBhvr>
                                      <p:to>
                                        <p:strVal val="visible"/>
                                      </p:to>
                                    </p:set>
                                    <p:animEffect transition="in" filter="wipe(left)">
                                      <p:cBhvr>
                                        <p:cTn id="25" dur="500"/>
                                        <p:tgtEl>
                                          <p:spTgt spid="54275">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54275">
                                            <p:txEl>
                                              <p:pRg st="5" end="5"/>
                                            </p:txEl>
                                          </p:spTgt>
                                        </p:tgtEl>
                                        <p:attrNameLst>
                                          <p:attrName>style.visibility</p:attrName>
                                        </p:attrNameLst>
                                      </p:cBhvr>
                                      <p:to>
                                        <p:strVal val="visible"/>
                                      </p:to>
                                    </p:set>
                                    <p:animEffect transition="in" filter="wipe(left)">
                                      <p:cBhvr>
                                        <p:cTn id="29" dur="500"/>
                                        <p:tgtEl>
                                          <p:spTgt spid="54275">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1" presetClass="entr" presetSubtype="1" fill="hold" grpId="0" nodeType="clickEffect">
                                  <p:stCondLst>
                                    <p:cond delay="0"/>
                                  </p:stCondLst>
                                  <p:childTnLst>
                                    <p:set>
                                      <p:cBhvr>
                                        <p:cTn id="33" dur="1" fill="hold">
                                          <p:stCondLst>
                                            <p:cond delay="0"/>
                                          </p:stCondLst>
                                        </p:cTn>
                                        <p:tgtEl>
                                          <p:spTgt spid="2"/>
                                        </p:tgtEl>
                                        <p:attrNameLst>
                                          <p:attrName>style.visibility</p:attrName>
                                        </p:attrNameLst>
                                      </p:cBhvr>
                                      <p:to>
                                        <p:strVal val="visible"/>
                                      </p:to>
                                    </p:set>
                                    <p:animEffect transition="in" filter="wheel(1)">
                                      <p:cBhvr>
                                        <p:cTn id="34" dur="1000"/>
                                        <p:tgtEl>
                                          <p:spTgt spid="2"/>
                                        </p:tgtEl>
                                      </p:cBhvr>
                                    </p:animEffect>
                                  </p:childTnLst>
                                </p:cTn>
                              </p:par>
                            </p:childTnLst>
                          </p:cTn>
                        </p:par>
                        <p:par>
                          <p:cTn id="35" fill="hold">
                            <p:stCondLst>
                              <p:cond delay="1000"/>
                            </p:stCondLst>
                            <p:childTnLst>
                              <p:par>
                                <p:cTn id="36" presetID="10" presetClass="entr" presetSubtype="0" fill="hold" grpId="0" nodeType="after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par>
                          <p:cTn id="39" fill="hold">
                            <p:stCondLst>
                              <p:cond delay="1500"/>
                            </p:stCondLst>
                            <p:childTnLst>
                              <p:par>
                                <p:cTn id="40" presetID="10" presetClass="entr" presetSubtype="0" fill="hold" nodeType="afterEffect">
                                  <p:stCondLst>
                                    <p:cond delay="0"/>
                                  </p:stCondLst>
                                  <p:childTnLst>
                                    <p:set>
                                      <p:cBhvr>
                                        <p:cTn id="41" dur="1" fill="hold">
                                          <p:stCondLst>
                                            <p:cond delay="0"/>
                                          </p:stCondLst>
                                        </p:cTn>
                                        <p:tgtEl>
                                          <p:spTgt spid="11266"/>
                                        </p:tgtEl>
                                        <p:attrNameLst>
                                          <p:attrName>style.visibility</p:attrName>
                                        </p:attrNameLst>
                                      </p:cBhvr>
                                      <p:to>
                                        <p:strVal val="visible"/>
                                      </p:to>
                                    </p:set>
                                    <p:animEffect transition="in" filter="fade">
                                      <p:cBhvr>
                                        <p:cTn id="4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1" name="灯片编号占位符 5"/>
          <p:cNvSpPr>
            <a:spLocks noGrp="1"/>
          </p:cNvSpPr>
          <p:nvPr>
            <p:ph type="sldNum" sz="quarter" idx="12"/>
          </p:nvPr>
        </p:nvSpPr>
        <p:spPr>
          <a:noFill/>
        </p:spPr>
        <p:txBody>
          <a:bodyPr/>
          <a:lstStyle/>
          <a:p>
            <a:fld id="{52171EB4-5F64-4DBF-8FA3-331ADAC79FF1}" type="slidenum">
              <a:rPr lang="zh-CN" altLang="en-US" smtClean="0">
                <a:ea typeface="宋体" charset="-122"/>
              </a:rPr>
              <a:pPr/>
              <a:t>18</a:t>
            </a:fld>
            <a:endParaRPr lang="en-US" altLang="zh-CN">
              <a:ea typeface="宋体" charset="-122"/>
            </a:endParaRPr>
          </a:p>
        </p:txBody>
      </p:sp>
      <p:sp>
        <p:nvSpPr>
          <p:cNvPr id="56322" name="Rectangle 2"/>
          <p:cNvSpPr>
            <a:spLocks noGrp="1" noChangeArrowheads="1"/>
          </p:cNvSpPr>
          <p:nvPr>
            <p:ph type="title"/>
          </p:nvPr>
        </p:nvSpPr>
        <p:spPr>
          <a:xfrm>
            <a:off x="548882" y="252388"/>
            <a:ext cx="7554917" cy="708372"/>
          </a:xfrm>
        </p:spPr>
        <p:txBody>
          <a:bodyPr/>
          <a:lstStyle/>
          <a:p>
            <a:pPr eaLnBrk="1" hangingPunct="1"/>
            <a:r>
              <a:rPr lang="en-US" altLang="zh-CN" sz="3600" dirty="0"/>
              <a:t>I/O</a:t>
            </a:r>
            <a:r>
              <a:rPr lang="zh-CN" altLang="en-US" dirty="0"/>
              <a:t>接口综合应用例</a:t>
            </a:r>
          </a:p>
        </p:txBody>
      </p:sp>
      <p:sp>
        <p:nvSpPr>
          <p:cNvPr id="103427" name="Rectangle 3"/>
          <p:cNvSpPr>
            <a:spLocks noGrp="1" noChangeArrowheads="1"/>
          </p:cNvSpPr>
          <p:nvPr>
            <p:ph type="body" idx="1"/>
          </p:nvPr>
        </p:nvSpPr>
        <p:spPr>
          <a:xfrm>
            <a:off x="695173" y="1116484"/>
            <a:ext cx="8040303" cy="2470894"/>
          </a:xfrm>
        </p:spPr>
        <p:txBody>
          <a:bodyPr/>
          <a:lstStyle/>
          <a:p>
            <a:pPr eaLnBrk="1" hangingPunct="1">
              <a:lnSpc>
                <a:spcPct val="110000"/>
              </a:lnSpc>
              <a:spcAft>
                <a:spcPct val="5000"/>
              </a:spcAft>
            </a:pPr>
            <a:r>
              <a:rPr lang="zh-CN" altLang="en-US" sz="2400" dirty="0">
                <a:latin typeface="华文中宋"/>
                <a:ea typeface="华文中宋"/>
                <a:cs typeface="华文中宋"/>
              </a:rPr>
              <a:t>根据开关状态在</a:t>
            </a:r>
            <a:r>
              <a:rPr lang="en-US" altLang="zh-CN" sz="2400" dirty="0">
                <a:latin typeface="华文中宋"/>
                <a:ea typeface="华文中宋"/>
                <a:cs typeface="华文中宋"/>
              </a:rPr>
              <a:t>7</a:t>
            </a:r>
            <a:r>
              <a:rPr lang="zh-CN" altLang="en-US" sz="2400" dirty="0">
                <a:latin typeface="华文中宋"/>
                <a:ea typeface="华文中宋"/>
                <a:cs typeface="华文中宋"/>
              </a:rPr>
              <a:t>段数码管上显示数字或符号</a:t>
            </a:r>
          </a:p>
          <a:p>
            <a:pPr eaLnBrk="1" hangingPunct="1">
              <a:lnSpc>
                <a:spcPct val="110000"/>
              </a:lnSpc>
              <a:spcAft>
                <a:spcPct val="5000"/>
              </a:spcAft>
            </a:pPr>
            <a:r>
              <a:rPr lang="zh-CN" altLang="en-US" sz="2400" dirty="0">
                <a:latin typeface="华文中宋"/>
                <a:ea typeface="华文中宋"/>
                <a:cs typeface="华文中宋"/>
              </a:rPr>
              <a:t>设输出接口的地址为</a:t>
            </a:r>
            <a:r>
              <a:rPr lang="en-US" altLang="zh-CN" sz="2400" dirty="0">
                <a:latin typeface="华文中宋"/>
                <a:ea typeface="华文中宋"/>
                <a:cs typeface="华文中宋"/>
              </a:rPr>
              <a:t>F0H</a:t>
            </a:r>
          </a:p>
          <a:p>
            <a:pPr eaLnBrk="1" hangingPunct="1">
              <a:lnSpc>
                <a:spcPct val="110000"/>
              </a:lnSpc>
              <a:spcAft>
                <a:spcPct val="5000"/>
              </a:spcAft>
            </a:pPr>
            <a:r>
              <a:rPr lang="zh-CN" altLang="en-US" sz="2400" dirty="0">
                <a:latin typeface="华文中宋"/>
                <a:ea typeface="华文中宋"/>
                <a:cs typeface="华文中宋"/>
              </a:rPr>
              <a:t>设输入接口地址为</a:t>
            </a:r>
            <a:r>
              <a:rPr lang="en-US" altLang="zh-CN" sz="2400" dirty="0">
                <a:latin typeface="华文中宋"/>
                <a:ea typeface="华文中宋"/>
                <a:cs typeface="华文中宋"/>
              </a:rPr>
              <a:t>F1H</a:t>
            </a:r>
          </a:p>
          <a:p>
            <a:pPr eaLnBrk="1" hangingPunct="1">
              <a:lnSpc>
                <a:spcPct val="110000"/>
              </a:lnSpc>
              <a:spcAft>
                <a:spcPct val="5000"/>
              </a:spcAft>
            </a:pPr>
            <a:r>
              <a:rPr lang="zh-CN" altLang="en-US" sz="2400" dirty="0">
                <a:latin typeface="华文中宋"/>
                <a:ea typeface="华文中宋"/>
                <a:cs typeface="华文中宋"/>
              </a:rPr>
              <a:t>当开关的状态分别为</a:t>
            </a:r>
            <a:r>
              <a:rPr lang="en-US" altLang="zh-CN" sz="2400" dirty="0">
                <a:latin typeface="华文中宋"/>
                <a:ea typeface="华文中宋"/>
                <a:cs typeface="华文中宋"/>
              </a:rPr>
              <a:t>0000</a:t>
            </a:r>
            <a:r>
              <a:rPr lang="zh-CN" altLang="en-US" sz="2400" dirty="0">
                <a:latin typeface="华文中宋"/>
                <a:ea typeface="华文中宋"/>
                <a:cs typeface="华文中宋"/>
              </a:rPr>
              <a:t>～</a:t>
            </a:r>
            <a:r>
              <a:rPr lang="en-US" altLang="zh-CN" sz="2400" dirty="0">
                <a:latin typeface="华文中宋"/>
                <a:ea typeface="华文中宋"/>
                <a:cs typeface="华文中宋"/>
              </a:rPr>
              <a:t>1111</a:t>
            </a:r>
            <a:r>
              <a:rPr lang="zh-CN" altLang="en-US" sz="2400" dirty="0">
                <a:latin typeface="华文中宋"/>
                <a:ea typeface="华文中宋"/>
                <a:cs typeface="华文中宋"/>
              </a:rPr>
              <a:t>时，在</a:t>
            </a:r>
            <a:r>
              <a:rPr lang="en-US" altLang="zh-CN" sz="2400" dirty="0">
                <a:latin typeface="华文中宋"/>
                <a:ea typeface="华文中宋"/>
                <a:cs typeface="华文中宋"/>
              </a:rPr>
              <a:t>7</a:t>
            </a:r>
            <a:r>
              <a:rPr lang="zh-CN" altLang="en-US" sz="2400" dirty="0">
                <a:latin typeface="华文中宋"/>
                <a:ea typeface="华文中宋"/>
                <a:cs typeface="华文中宋"/>
              </a:rPr>
              <a:t>段数码管上对应显示</a:t>
            </a:r>
            <a:r>
              <a:rPr lang="en-US" altLang="zh-CN" sz="2400" dirty="0">
                <a:latin typeface="Arial" charset="0"/>
                <a:ea typeface="华文中宋"/>
                <a:cs typeface="华文中宋"/>
              </a:rPr>
              <a:t>’</a:t>
            </a:r>
            <a:r>
              <a:rPr lang="en-US" altLang="zh-CN" sz="2400" dirty="0">
                <a:latin typeface="华文中宋"/>
                <a:ea typeface="华文中宋"/>
                <a:cs typeface="华文中宋"/>
              </a:rPr>
              <a:t>0</a:t>
            </a:r>
            <a:r>
              <a:rPr lang="en-US" altLang="zh-CN" sz="2400" dirty="0">
                <a:latin typeface="Arial" charset="0"/>
                <a:ea typeface="华文中宋"/>
                <a:cs typeface="华文中宋"/>
              </a:rPr>
              <a:t>’</a:t>
            </a:r>
            <a:r>
              <a:rPr lang="zh-CN" altLang="en-US" sz="2400" dirty="0">
                <a:latin typeface="华文中宋"/>
                <a:ea typeface="华文中宋"/>
                <a:cs typeface="华文中宋"/>
              </a:rPr>
              <a:t>～</a:t>
            </a:r>
            <a:r>
              <a:rPr lang="en-US" altLang="zh-CN" sz="2400" dirty="0">
                <a:latin typeface="Arial" charset="0"/>
                <a:ea typeface="华文中宋"/>
                <a:cs typeface="华文中宋"/>
              </a:rPr>
              <a:t>’</a:t>
            </a:r>
            <a:r>
              <a:rPr lang="en-US" altLang="zh-CN" sz="2400" dirty="0">
                <a:latin typeface="华文中宋"/>
                <a:ea typeface="华文中宋"/>
                <a:cs typeface="华文中宋"/>
              </a:rPr>
              <a:t>F</a:t>
            </a:r>
            <a:r>
              <a:rPr lang="en-US" altLang="zh-CN" sz="2400" dirty="0">
                <a:latin typeface="Arial" charset="0"/>
                <a:ea typeface="华文中宋"/>
                <a:cs typeface="华文中宋"/>
              </a:rPr>
              <a:t>’</a:t>
            </a:r>
            <a:endParaRPr lang="zh-CN" altLang="en-US" sz="2400" dirty="0">
              <a:latin typeface="华文中宋"/>
              <a:ea typeface="华文中宋"/>
              <a:cs typeface="华文中宋"/>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441399753"/>
              </p:ext>
            </p:extLst>
          </p:nvPr>
        </p:nvGraphicFramePr>
        <p:xfrm>
          <a:off x="471530" y="3780780"/>
          <a:ext cx="4036798" cy="1800200"/>
        </p:xfrm>
        <a:graphic>
          <a:graphicData uri="http://schemas.openxmlformats.org/presentationml/2006/ole">
            <mc:AlternateContent xmlns:mc="http://schemas.openxmlformats.org/markup-compatibility/2006">
              <mc:Choice xmlns:v="urn:schemas-microsoft-com:vml" Requires="v">
                <p:oleObj spid="_x0000_s1081" name="Visio" r:id="rId3" imgW="2994279" imgH="1544193" progId="Visio.Drawing.11">
                  <p:embed/>
                </p:oleObj>
              </mc:Choice>
              <mc:Fallback>
                <p:oleObj name="Visio" r:id="rId3" imgW="2994279" imgH="1544193" progId="Visio.Drawing.11">
                  <p:embed/>
                  <p:pic>
                    <p:nvPicPr>
                      <p:cNvPr id="0" name=""/>
                      <p:cNvPicPr>
                        <a:picLocks noChangeAspect="1" noChangeArrowheads="1"/>
                      </p:cNvPicPr>
                      <p:nvPr/>
                    </p:nvPicPr>
                    <p:blipFill>
                      <a:blip r:embed="rId4"/>
                      <a:srcRect/>
                      <a:stretch>
                        <a:fillRect/>
                      </a:stretch>
                    </p:blipFill>
                    <p:spPr bwMode="auto">
                      <a:xfrm>
                        <a:off x="471530" y="3780780"/>
                        <a:ext cx="4036798" cy="1800200"/>
                      </a:xfrm>
                      <a:prstGeom prst="rect">
                        <a:avLst/>
                      </a:prstGeom>
                      <a:noFill/>
                      <a:ln>
                        <a:noFill/>
                      </a:ln>
                    </p:spPr>
                  </p:pic>
                </p:oleObj>
              </mc:Fallback>
            </mc:AlternateContent>
          </a:graphicData>
        </a:graphic>
      </p:graphicFrame>
      <p:pic>
        <p:nvPicPr>
          <p:cNvPr id="10035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8734" y="3492748"/>
            <a:ext cx="4429601" cy="20882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187691" y="3789925"/>
            <a:ext cx="1828636" cy="1089529"/>
          </a:xfrm>
          <a:prstGeom prst="rect">
            <a:avLst/>
          </a:prstGeom>
          <a:solidFill>
            <a:schemeClr val="bg1"/>
          </a:solidFill>
        </p:spPr>
        <p:txBody>
          <a:bodyPr wrap="square" rtlCol="0">
            <a:spAutoFit/>
          </a:bodyPr>
          <a:lstStyle/>
          <a:p>
            <a:pPr>
              <a:lnSpc>
                <a:spcPct val="120000"/>
              </a:lnSpc>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由图的连接方式，可以得出显示输出字符的编码</a:t>
            </a:r>
          </a:p>
        </p:txBody>
      </p:sp>
      <p:sp>
        <p:nvSpPr>
          <p:cNvPr id="3" name="任意多边形 2"/>
          <p:cNvSpPr/>
          <p:nvPr/>
        </p:nvSpPr>
        <p:spPr bwMode="auto">
          <a:xfrm>
            <a:off x="3035826" y="3436374"/>
            <a:ext cx="3271323" cy="638825"/>
          </a:xfrm>
          <a:custGeom>
            <a:avLst/>
            <a:gdLst>
              <a:gd name="connsiteX0" fmla="*/ 2875936 w 2875936"/>
              <a:gd name="connsiteY0" fmla="*/ 457200 h 457200"/>
              <a:gd name="connsiteX1" fmla="*/ 2802194 w 2875936"/>
              <a:gd name="connsiteY1" fmla="*/ 427703 h 457200"/>
              <a:gd name="connsiteX2" fmla="*/ 2743200 w 2875936"/>
              <a:gd name="connsiteY2" fmla="*/ 383458 h 457200"/>
              <a:gd name="connsiteX3" fmla="*/ 2698955 w 2875936"/>
              <a:gd name="connsiteY3" fmla="*/ 353961 h 457200"/>
              <a:gd name="connsiteX4" fmla="*/ 2625213 w 2875936"/>
              <a:gd name="connsiteY4" fmla="*/ 250723 h 457200"/>
              <a:gd name="connsiteX5" fmla="*/ 2551471 w 2875936"/>
              <a:gd name="connsiteY5" fmla="*/ 162232 h 457200"/>
              <a:gd name="connsiteX6" fmla="*/ 2462981 w 2875936"/>
              <a:gd name="connsiteY6" fmla="*/ 103239 h 457200"/>
              <a:gd name="connsiteX7" fmla="*/ 2374491 w 2875936"/>
              <a:gd name="connsiteY7" fmla="*/ 73742 h 457200"/>
              <a:gd name="connsiteX8" fmla="*/ 2330246 w 2875936"/>
              <a:gd name="connsiteY8" fmla="*/ 58994 h 457200"/>
              <a:gd name="connsiteX9" fmla="*/ 2168013 w 2875936"/>
              <a:gd name="connsiteY9" fmla="*/ 29497 h 457200"/>
              <a:gd name="connsiteX10" fmla="*/ 2020530 w 2875936"/>
              <a:gd name="connsiteY10" fmla="*/ 0 h 457200"/>
              <a:gd name="connsiteX11" fmla="*/ 1769807 w 2875936"/>
              <a:gd name="connsiteY11" fmla="*/ 29497 h 457200"/>
              <a:gd name="connsiteX12" fmla="*/ 1725562 w 2875936"/>
              <a:gd name="connsiteY12" fmla="*/ 44245 h 457200"/>
              <a:gd name="connsiteX13" fmla="*/ 1637071 w 2875936"/>
              <a:gd name="connsiteY13" fmla="*/ 117987 h 457200"/>
              <a:gd name="connsiteX14" fmla="*/ 1681317 w 2875936"/>
              <a:gd name="connsiteY14" fmla="*/ 147484 h 457200"/>
              <a:gd name="connsiteX15" fmla="*/ 1622323 w 2875936"/>
              <a:gd name="connsiteY15" fmla="*/ 58994 h 457200"/>
              <a:gd name="connsiteX16" fmla="*/ 1578078 w 2875936"/>
              <a:gd name="connsiteY16" fmla="*/ 73742 h 457200"/>
              <a:gd name="connsiteX17" fmla="*/ 1519084 w 2875936"/>
              <a:gd name="connsiteY17" fmla="*/ 88491 h 457200"/>
              <a:gd name="connsiteX18" fmla="*/ 1386349 w 2875936"/>
              <a:gd name="connsiteY18" fmla="*/ 103239 h 457200"/>
              <a:gd name="connsiteX19" fmla="*/ 1342104 w 2875936"/>
              <a:gd name="connsiteY19" fmla="*/ 117987 h 457200"/>
              <a:gd name="connsiteX20" fmla="*/ 1179871 w 2875936"/>
              <a:gd name="connsiteY20" fmla="*/ 147484 h 457200"/>
              <a:gd name="connsiteX21" fmla="*/ 1032388 w 2875936"/>
              <a:gd name="connsiteY21" fmla="*/ 191729 h 457200"/>
              <a:gd name="connsiteX22" fmla="*/ 840659 w 2875936"/>
              <a:gd name="connsiteY22" fmla="*/ 206478 h 457200"/>
              <a:gd name="connsiteX23" fmla="*/ 678426 w 2875936"/>
              <a:gd name="connsiteY23" fmla="*/ 221226 h 457200"/>
              <a:gd name="connsiteX24" fmla="*/ 545691 w 2875936"/>
              <a:gd name="connsiteY24" fmla="*/ 235974 h 457200"/>
              <a:gd name="connsiteX25" fmla="*/ 398207 w 2875936"/>
              <a:gd name="connsiteY25" fmla="*/ 265471 h 457200"/>
              <a:gd name="connsiteX26" fmla="*/ 353962 w 2875936"/>
              <a:gd name="connsiteY26" fmla="*/ 294968 h 457200"/>
              <a:gd name="connsiteX27" fmla="*/ 309717 w 2875936"/>
              <a:gd name="connsiteY27" fmla="*/ 309716 h 457200"/>
              <a:gd name="connsiteX28" fmla="*/ 250723 w 2875936"/>
              <a:gd name="connsiteY28" fmla="*/ 339213 h 457200"/>
              <a:gd name="connsiteX29" fmla="*/ 162233 w 2875936"/>
              <a:gd name="connsiteY29" fmla="*/ 383458 h 457200"/>
              <a:gd name="connsiteX30" fmla="*/ 14749 w 2875936"/>
              <a:gd name="connsiteY30" fmla="*/ 427703 h 457200"/>
              <a:gd name="connsiteX31" fmla="*/ 0 w 2875936"/>
              <a:gd name="connsiteY31" fmla="*/ 442452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875936" h="457200">
                <a:moveTo>
                  <a:pt x="2875936" y="457200"/>
                </a:moveTo>
                <a:cubicBezTo>
                  <a:pt x="2851355" y="447368"/>
                  <a:pt x="2825337" y="440560"/>
                  <a:pt x="2802194" y="427703"/>
                </a:cubicBezTo>
                <a:cubicBezTo>
                  <a:pt x="2780707" y="415766"/>
                  <a:pt x="2763202" y="397745"/>
                  <a:pt x="2743200" y="383458"/>
                </a:cubicBezTo>
                <a:cubicBezTo>
                  <a:pt x="2728776" y="373155"/>
                  <a:pt x="2713703" y="363793"/>
                  <a:pt x="2698955" y="353961"/>
                </a:cubicBezTo>
                <a:cubicBezTo>
                  <a:pt x="2629442" y="249689"/>
                  <a:pt x="2716680" y="378776"/>
                  <a:pt x="2625213" y="250723"/>
                </a:cubicBezTo>
                <a:cubicBezTo>
                  <a:pt x="2594778" y="208114"/>
                  <a:pt x="2595742" y="196665"/>
                  <a:pt x="2551471" y="162232"/>
                </a:cubicBezTo>
                <a:cubicBezTo>
                  <a:pt x="2523488" y="140468"/>
                  <a:pt x="2496612" y="114450"/>
                  <a:pt x="2462981" y="103239"/>
                </a:cubicBezTo>
                <a:lnTo>
                  <a:pt x="2374491" y="73742"/>
                </a:lnTo>
                <a:cubicBezTo>
                  <a:pt x="2359743" y="68826"/>
                  <a:pt x="2345636" y="61193"/>
                  <a:pt x="2330246" y="58994"/>
                </a:cubicBezTo>
                <a:cubicBezTo>
                  <a:pt x="2127447" y="30022"/>
                  <a:pt x="2307084" y="59298"/>
                  <a:pt x="2168013" y="29497"/>
                </a:cubicBezTo>
                <a:cubicBezTo>
                  <a:pt x="2118991" y="18992"/>
                  <a:pt x="2020530" y="0"/>
                  <a:pt x="2020530" y="0"/>
                </a:cubicBezTo>
                <a:cubicBezTo>
                  <a:pt x="1911941" y="9049"/>
                  <a:pt x="1862059" y="6435"/>
                  <a:pt x="1769807" y="29497"/>
                </a:cubicBezTo>
                <a:cubicBezTo>
                  <a:pt x="1754725" y="33267"/>
                  <a:pt x="1740310" y="39329"/>
                  <a:pt x="1725562" y="44245"/>
                </a:cubicBezTo>
                <a:cubicBezTo>
                  <a:pt x="1712216" y="53143"/>
                  <a:pt x="1637071" y="99062"/>
                  <a:pt x="1637071" y="117987"/>
                </a:cubicBezTo>
                <a:cubicBezTo>
                  <a:pt x="1637071" y="135713"/>
                  <a:pt x="1666568" y="137652"/>
                  <a:pt x="1681317" y="147484"/>
                </a:cubicBezTo>
                <a:cubicBezTo>
                  <a:pt x="1670266" y="114331"/>
                  <a:pt x="1663751" y="72803"/>
                  <a:pt x="1622323" y="58994"/>
                </a:cubicBezTo>
                <a:cubicBezTo>
                  <a:pt x="1607575" y="54078"/>
                  <a:pt x="1593026" y="69471"/>
                  <a:pt x="1578078" y="73742"/>
                </a:cubicBezTo>
                <a:cubicBezTo>
                  <a:pt x="1558588" y="79311"/>
                  <a:pt x="1539118" y="85409"/>
                  <a:pt x="1519084" y="88491"/>
                </a:cubicBezTo>
                <a:cubicBezTo>
                  <a:pt x="1475084" y="95260"/>
                  <a:pt x="1430594" y="98323"/>
                  <a:pt x="1386349" y="103239"/>
                </a:cubicBezTo>
                <a:cubicBezTo>
                  <a:pt x="1371601" y="108155"/>
                  <a:pt x="1357186" y="114216"/>
                  <a:pt x="1342104" y="117987"/>
                </a:cubicBezTo>
                <a:cubicBezTo>
                  <a:pt x="1300865" y="128297"/>
                  <a:pt x="1219334" y="140907"/>
                  <a:pt x="1179871" y="147484"/>
                </a:cubicBezTo>
                <a:cubicBezTo>
                  <a:pt x="1156069" y="155418"/>
                  <a:pt x="1066838" y="187676"/>
                  <a:pt x="1032388" y="191729"/>
                </a:cubicBezTo>
                <a:cubicBezTo>
                  <a:pt x="968729" y="199218"/>
                  <a:pt x="904536" y="201155"/>
                  <a:pt x="840659" y="206478"/>
                </a:cubicBezTo>
                <a:lnTo>
                  <a:pt x="678426" y="221226"/>
                </a:lnTo>
                <a:cubicBezTo>
                  <a:pt x="634130" y="225656"/>
                  <a:pt x="589664" y="229031"/>
                  <a:pt x="545691" y="235974"/>
                </a:cubicBezTo>
                <a:cubicBezTo>
                  <a:pt x="496170" y="243793"/>
                  <a:pt x="398207" y="265471"/>
                  <a:pt x="398207" y="265471"/>
                </a:cubicBezTo>
                <a:cubicBezTo>
                  <a:pt x="383459" y="275303"/>
                  <a:pt x="369816" y="287041"/>
                  <a:pt x="353962" y="294968"/>
                </a:cubicBezTo>
                <a:cubicBezTo>
                  <a:pt x="340057" y="301920"/>
                  <a:pt x="324006" y="303592"/>
                  <a:pt x="309717" y="309716"/>
                </a:cubicBezTo>
                <a:cubicBezTo>
                  <a:pt x="289509" y="318377"/>
                  <a:pt x="269812" y="328305"/>
                  <a:pt x="250723" y="339213"/>
                </a:cubicBezTo>
                <a:cubicBezTo>
                  <a:pt x="186083" y="376150"/>
                  <a:pt x="229836" y="364143"/>
                  <a:pt x="162233" y="383458"/>
                </a:cubicBezTo>
                <a:cubicBezTo>
                  <a:pt x="134163" y="391478"/>
                  <a:pt x="28766" y="413686"/>
                  <a:pt x="14749" y="427703"/>
                </a:cubicBezTo>
                <a:lnTo>
                  <a:pt x="0" y="442452"/>
                </a:lnTo>
              </a:path>
            </a:pathLst>
          </a:custGeom>
          <a:noFill/>
          <a:ln w="6350"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30544296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wipe(left)">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wipe(left)">
                                      <p:cBhvr>
                                        <p:cTn id="12" dur="500"/>
                                        <p:tgtEl>
                                          <p:spTgt spid="1034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3427">
                                            <p:txEl>
                                              <p:pRg st="2" end="2"/>
                                            </p:txEl>
                                          </p:spTgt>
                                        </p:tgtEl>
                                        <p:attrNameLst>
                                          <p:attrName>style.visibility</p:attrName>
                                        </p:attrNameLst>
                                      </p:cBhvr>
                                      <p:to>
                                        <p:strVal val="visible"/>
                                      </p:to>
                                    </p:set>
                                    <p:animEffect transition="in" filter="wipe(left)">
                                      <p:cBhvr>
                                        <p:cTn id="17" dur="500"/>
                                        <p:tgtEl>
                                          <p:spTgt spid="1034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3427">
                                            <p:txEl>
                                              <p:pRg st="3" end="3"/>
                                            </p:txEl>
                                          </p:spTgt>
                                        </p:tgtEl>
                                        <p:attrNameLst>
                                          <p:attrName>style.visibility</p:attrName>
                                        </p:attrNameLst>
                                      </p:cBhvr>
                                      <p:to>
                                        <p:strVal val="visible"/>
                                      </p:to>
                                    </p:set>
                                    <p:animEffect transition="in" filter="blinds(horizontal)">
                                      <p:cBhvr>
                                        <p:cTn id="22" dur="500"/>
                                        <p:tgtEl>
                                          <p:spTgt spid="1034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0359"/>
                                        </p:tgtEl>
                                        <p:attrNameLst>
                                          <p:attrName>style.visibility</p:attrName>
                                        </p:attrNameLst>
                                      </p:cBhvr>
                                      <p:to>
                                        <p:strVal val="visible"/>
                                      </p:to>
                                    </p:set>
                                    <p:animEffect transition="in" filter="fade">
                                      <p:cBhvr>
                                        <p:cTn id="32" dur="500"/>
                                        <p:tgtEl>
                                          <p:spTgt spid="1003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par>
                          <p:cTn id="38" fill="hold">
                            <p:stCondLst>
                              <p:cond delay="500"/>
                            </p:stCondLst>
                            <p:childTnLst>
                              <p:par>
                                <p:cTn id="39" presetID="22" presetClass="entr" presetSubtype="2"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right)">
                                      <p:cBhvr>
                                        <p:cTn id="41" dur="750"/>
                                        <p:tgtEl>
                                          <p:spTgt spid="3"/>
                                        </p:tgtEl>
                                      </p:cBhvr>
                                    </p:animEffect>
                                  </p:childTnLst>
                                </p:cTn>
                              </p:par>
                            </p:childTnLst>
                          </p:cTn>
                        </p:par>
                        <p:par>
                          <p:cTn id="42" fill="hold">
                            <p:stCondLst>
                              <p:cond delay="1250"/>
                            </p:stCondLst>
                            <p:childTnLst>
                              <p:par>
                                <p:cTn id="43" presetID="10" presetClass="entr" presetSubtype="0" fill="hold" grpId="0"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fade">
                                      <p:cBhvr>
                                        <p:cTn id="45"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452" name="Rectangle 4"/>
          <p:cNvSpPr>
            <a:spLocks noChangeArrowheads="1"/>
          </p:cNvSpPr>
          <p:nvPr/>
        </p:nvSpPr>
        <p:spPr bwMode="auto">
          <a:xfrm>
            <a:off x="1506146" y="1946276"/>
            <a:ext cx="2780081" cy="3921125"/>
          </a:xfrm>
          <a:prstGeom prst="rect">
            <a:avLst/>
          </a:prstGeom>
          <a:solidFill>
            <a:srgbClr val="339966"/>
          </a:solidFill>
          <a:ln w="12700">
            <a:solidFill>
              <a:srgbClr val="339966"/>
            </a:solidFill>
            <a:miter lim="800000"/>
            <a:headEnd/>
            <a:tailEnd/>
          </a:ln>
        </p:spPr>
        <p:txBody>
          <a:bodyPr wrap="none" anchor="ctr"/>
          <a:lstStyle/>
          <a:p>
            <a:endParaRPr lang="zh-CN" altLang="en-US"/>
          </a:p>
        </p:txBody>
      </p:sp>
      <p:sp>
        <p:nvSpPr>
          <p:cNvPr id="104453" name="Rectangle 5"/>
          <p:cNvSpPr>
            <a:spLocks noChangeArrowheads="1"/>
          </p:cNvSpPr>
          <p:nvPr/>
        </p:nvSpPr>
        <p:spPr bwMode="auto">
          <a:xfrm>
            <a:off x="7798417" y="917575"/>
            <a:ext cx="440234" cy="2185988"/>
          </a:xfrm>
          <a:prstGeom prst="rect">
            <a:avLst/>
          </a:prstGeom>
          <a:solidFill>
            <a:srgbClr val="339966"/>
          </a:solidFill>
          <a:ln w="12700">
            <a:solidFill>
              <a:srgbClr val="339966"/>
            </a:solidFill>
            <a:miter lim="800000"/>
            <a:headEnd/>
            <a:tailEnd/>
          </a:ln>
        </p:spPr>
        <p:txBody>
          <a:bodyPr wrap="none" anchor="ctr"/>
          <a:lstStyle/>
          <a:p>
            <a:endParaRPr lang="zh-CN" altLang="en-US"/>
          </a:p>
        </p:txBody>
      </p:sp>
      <p:sp>
        <p:nvSpPr>
          <p:cNvPr id="104454" name="Rectangle 6"/>
          <p:cNvSpPr>
            <a:spLocks noChangeArrowheads="1"/>
          </p:cNvSpPr>
          <p:nvPr/>
        </p:nvSpPr>
        <p:spPr bwMode="auto">
          <a:xfrm>
            <a:off x="5400984" y="4033171"/>
            <a:ext cx="803063" cy="1690688"/>
          </a:xfrm>
          <a:prstGeom prst="rect">
            <a:avLst/>
          </a:prstGeom>
          <a:noFill/>
          <a:ln w="9525">
            <a:solidFill>
              <a:schemeClr val="tx1"/>
            </a:solidFill>
            <a:miter lim="800000"/>
            <a:headEnd/>
            <a:tailEnd/>
          </a:ln>
        </p:spPr>
        <p:txBody>
          <a:bodyPr wrap="none" lIns="0" tIns="0" rIns="0" bIns="0" anchor="ctr"/>
          <a:lstStyle/>
          <a:p>
            <a:pPr algn="ctr">
              <a:lnSpc>
                <a:spcPct val="110000"/>
              </a:lnSpc>
              <a:spcBef>
                <a:spcPct val="20000"/>
              </a:spcBef>
            </a:pPr>
            <a:r>
              <a:rPr lang="en-US" altLang="zh-CN" dirty="0">
                <a:latin typeface="Times New Roman" pitchFamily="18" charset="0"/>
              </a:rPr>
              <a:t>O</a:t>
            </a:r>
            <a:r>
              <a:rPr lang="en-US" altLang="zh-CN" sz="1600" dirty="0">
                <a:latin typeface="Times New Roman" pitchFamily="18" charset="0"/>
              </a:rPr>
              <a:t>0</a:t>
            </a:r>
            <a:r>
              <a:rPr lang="en-US" altLang="zh-CN" dirty="0">
                <a:latin typeface="Times New Roman" pitchFamily="18" charset="0"/>
              </a:rPr>
              <a:t>   I</a:t>
            </a:r>
            <a:r>
              <a:rPr lang="en-US" altLang="zh-CN" sz="1600" dirty="0">
                <a:latin typeface="Times New Roman" pitchFamily="18" charset="0"/>
              </a:rPr>
              <a:t>0</a:t>
            </a:r>
            <a:endParaRPr lang="en-US" altLang="zh-CN" dirty="0">
              <a:latin typeface="Times New Roman" pitchFamily="18" charset="0"/>
            </a:endParaRPr>
          </a:p>
          <a:p>
            <a:pPr algn="ctr">
              <a:lnSpc>
                <a:spcPct val="110000"/>
              </a:lnSpc>
              <a:spcBef>
                <a:spcPts val="300"/>
              </a:spcBef>
            </a:pPr>
            <a:r>
              <a:rPr lang="en-US" altLang="zh-CN" dirty="0">
                <a:latin typeface="Times New Roman" pitchFamily="18" charset="0"/>
              </a:rPr>
              <a:t>O</a:t>
            </a:r>
            <a:r>
              <a:rPr lang="en-US" altLang="zh-CN" sz="1600" dirty="0">
                <a:latin typeface="Times New Roman" pitchFamily="18" charset="0"/>
              </a:rPr>
              <a:t>1 </a:t>
            </a:r>
            <a:r>
              <a:rPr lang="en-US" altLang="zh-CN" dirty="0">
                <a:latin typeface="Times New Roman" pitchFamily="18" charset="0"/>
              </a:rPr>
              <a:t>  I</a:t>
            </a:r>
            <a:r>
              <a:rPr lang="en-US" altLang="zh-CN" sz="1600" dirty="0">
                <a:latin typeface="Times New Roman" pitchFamily="18" charset="0"/>
              </a:rPr>
              <a:t>1</a:t>
            </a:r>
          </a:p>
          <a:p>
            <a:pPr algn="ctr">
              <a:lnSpc>
                <a:spcPct val="110000"/>
              </a:lnSpc>
              <a:spcBef>
                <a:spcPts val="300"/>
              </a:spcBef>
            </a:pPr>
            <a:r>
              <a:rPr lang="en-US" altLang="zh-CN" dirty="0">
                <a:latin typeface="Times New Roman" pitchFamily="18" charset="0"/>
              </a:rPr>
              <a:t>O</a:t>
            </a:r>
            <a:r>
              <a:rPr lang="en-US" altLang="zh-CN" sz="1600" dirty="0">
                <a:latin typeface="Times New Roman" pitchFamily="18" charset="0"/>
              </a:rPr>
              <a:t>2</a:t>
            </a:r>
            <a:r>
              <a:rPr lang="en-US" altLang="zh-CN" dirty="0">
                <a:latin typeface="Times New Roman" pitchFamily="18" charset="0"/>
              </a:rPr>
              <a:t>   I</a:t>
            </a:r>
            <a:r>
              <a:rPr lang="en-US" altLang="zh-CN" sz="1600" dirty="0">
                <a:latin typeface="Times New Roman" pitchFamily="18" charset="0"/>
              </a:rPr>
              <a:t>2</a:t>
            </a:r>
          </a:p>
          <a:p>
            <a:pPr algn="ctr">
              <a:lnSpc>
                <a:spcPct val="110000"/>
              </a:lnSpc>
              <a:spcBef>
                <a:spcPts val="300"/>
              </a:spcBef>
            </a:pPr>
            <a:r>
              <a:rPr lang="en-US" altLang="zh-CN" dirty="0">
                <a:latin typeface="Times New Roman" pitchFamily="18" charset="0"/>
              </a:rPr>
              <a:t>O</a:t>
            </a:r>
            <a:r>
              <a:rPr lang="en-US" altLang="zh-CN" sz="1600" dirty="0">
                <a:latin typeface="Times New Roman" pitchFamily="18" charset="0"/>
              </a:rPr>
              <a:t>3</a:t>
            </a:r>
            <a:r>
              <a:rPr lang="en-US" altLang="zh-CN" dirty="0">
                <a:latin typeface="Times New Roman" pitchFamily="18" charset="0"/>
              </a:rPr>
              <a:t>   I</a:t>
            </a:r>
            <a:r>
              <a:rPr lang="en-US" altLang="zh-CN" sz="1600" dirty="0">
                <a:latin typeface="Times New Roman" pitchFamily="18" charset="0"/>
              </a:rPr>
              <a:t>3</a:t>
            </a:r>
          </a:p>
          <a:p>
            <a:pPr>
              <a:spcBef>
                <a:spcPts val="300"/>
              </a:spcBef>
            </a:pPr>
            <a:r>
              <a:rPr lang="en-US" altLang="zh-CN" dirty="0">
                <a:latin typeface="Arial" charset="0"/>
              </a:rPr>
              <a:t> E</a:t>
            </a:r>
            <a:r>
              <a:rPr lang="en-US" altLang="zh-CN" sz="1600" dirty="0">
                <a:latin typeface="Arial" charset="0"/>
              </a:rPr>
              <a:t>1</a:t>
            </a:r>
            <a:r>
              <a:rPr lang="en-US" altLang="zh-CN" sz="1600" dirty="0">
                <a:latin typeface="Times New Roman" pitchFamily="18" charset="0"/>
              </a:rPr>
              <a:t> </a:t>
            </a:r>
            <a:r>
              <a:rPr lang="en-US" altLang="zh-CN" dirty="0">
                <a:latin typeface="Times New Roman" pitchFamily="18" charset="0"/>
              </a:rPr>
              <a:t>   </a:t>
            </a:r>
          </a:p>
        </p:txBody>
      </p:sp>
      <p:sp>
        <p:nvSpPr>
          <p:cNvPr id="104455" name="Line 7"/>
          <p:cNvSpPr>
            <a:spLocks noChangeShapeType="1"/>
          </p:cNvSpPr>
          <p:nvPr/>
        </p:nvSpPr>
        <p:spPr bwMode="auto">
          <a:xfrm>
            <a:off x="6217802" y="4195763"/>
            <a:ext cx="1353040" cy="0"/>
          </a:xfrm>
          <a:prstGeom prst="line">
            <a:avLst/>
          </a:prstGeom>
          <a:noFill/>
          <a:ln w="9525">
            <a:solidFill>
              <a:schemeClr val="tx1"/>
            </a:solidFill>
            <a:round/>
            <a:headEnd/>
            <a:tailEnd/>
          </a:ln>
        </p:spPr>
        <p:txBody>
          <a:bodyPr/>
          <a:lstStyle/>
          <a:p>
            <a:endParaRPr lang="zh-CN" altLang="en-US"/>
          </a:p>
        </p:txBody>
      </p:sp>
      <p:sp>
        <p:nvSpPr>
          <p:cNvPr id="104456" name="Oval 8"/>
          <p:cNvSpPr>
            <a:spLocks noChangeArrowheads="1"/>
          </p:cNvSpPr>
          <p:nvPr/>
        </p:nvSpPr>
        <p:spPr bwMode="auto">
          <a:xfrm>
            <a:off x="7579107" y="4157664"/>
            <a:ext cx="109655" cy="96837"/>
          </a:xfrm>
          <a:prstGeom prst="ellipse">
            <a:avLst/>
          </a:prstGeom>
          <a:noFill/>
          <a:ln w="9525">
            <a:solidFill>
              <a:schemeClr val="tx1"/>
            </a:solidFill>
            <a:round/>
            <a:headEnd/>
            <a:tailEnd/>
          </a:ln>
        </p:spPr>
        <p:txBody>
          <a:bodyPr wrap="none" anchor="ctr"/>
          <a:lstStyle/>
          <a:p>
            <a:endParaRPr lang="zh-CN" altLang="en-US"/>
          </a:p>
        </p:txBody>
      </p:sp>
      <p:sp>
        <p:nvSpPr>
          <p:cNvPr id="104457" name="Oval 9"/>
          <p:cNvSpPr>
            <a:spLocks noChangeArrowheads="1"/>
          </p:cNvSpPr>
          <p:nvPr/>
        </p:nvSpPr>
        <p:spPr bwMode="auto">
          <a:xfrm>
            <a:off x="8046754" y="4144964"/>
            <a:ext cx="109655" cy="96837"/>
          </a:xfrm>
          <a:prstGeom prst="ellipse">
            <a:avLst/>
          </a:prstGeom>
          <a:noFill/>
          <a:ln w="9525">
            <a:solidFill>
              <a:schemeClr val="tx1"/>
            </a:solidFill>
            <a:round/>
            <a:headEnd/>
            <a:tailEnd/>
          </a:ln>
        </p:spPr>
        <p:txBody>
          <a:bodyPr wrap="none" anchor="ctr"/>
          <a:lstStyle/>
          <a:p>
            <a:endParaRPr lang="zh-CN" altLang="en-US"/>
          </a:p>
        </p:txBody>
      </p:sp>
      <p:sp>
        <p:nvSpPr>
          <p:cNvPr id="104458" name="Line 10"/>
          <p:cNvSpPr>
            <a:spLocks noChangeShapeType="1"/>
          </p:cNvSpPr>
          <p:nvPr/>
        </p:nvSpPr>
        <p:spPr bwMode="auto">
          <a:xfrm flipV="1">
            <a:off x="7696825" y="4056063"/>
            <a:ext cx="320902" cy="127000"/>
          </a:xfrm>
          <a:prstGeom prst="line">
            <a:avLst/>
          </a:prstGeom>
          <a:noFill/>
          <a:ln w="9525">
            <a:solidFill>
              <a:schemeClr val="tx1"/>
            </a:solidFill>
            <a:round/>
            <a:headEnd/>
            <a:tailEnd/>
          </a:ln>
        </p:spPr>
        <p:txBody>
          <a:bodyPr/>
          <a:lstStyle/>
          <a:p>
            <a:endParaRPr lang="zh-CN" altLang="en-US"/>
          </a:p>
        </p:txBody>
      </p:sp>
      <p:sp>
        <p:nvSpPr>
          <p:cNvPr id="104459" name="Line 11"/>
          <p:cNvSpPr>
            <a:spLocks noChangeShapeType="1"/>
          </p:cNvSpPr>
          <p:nvPr/>
        </p:nvSpPr>
        <p:spPr bwMode="auto">
          <a:xfrm>
            <a:off x="8164472" y="4195763"/>
            <a:ext cx="293489" cy="0"/>
          </a:xfrm>
          <a:prstGeom prst="line">
            <a:avLst/>
          </a:prstGeom>
          <a:noFill/>
          <a:ln w="9525">
            <a:solidFill>
              <a:schemeClr val="tx1"/>
            </a:solidFill>
            <a:round/>
            <a:headEnd/>
            <a:tailEnd/>
          </a:ln>
        </p:spPr>
        <p:txBody>
          <a:bodyPr/>
          <a:lstStyle/>
          <a:p>
            <a:endParaRPr lang="zh-CN" altLang="en-US"/>
          </a:p>
        </p:txBody>
      </p:sp>
      <p:sp>
        <p:nvSpPr>
          <p:cNvPr id="104460" name="Line 12"/>
          <p:cNvSpPr>
            <a:spLocks noChangeShapeType="1"/>
          </p:cNvSpPr>
          <p:nvPr/>
        </p:nvSpPr>
        <p:spPr bwMode="auto">
          <a:xfrm>
            <a:off x="6217802" y="4518025"/>
            <a:ext cx="1353040" cy="0"/>
          </a:xfrm>
          <a:prstGeom prst="line">
            <a:avLst/>
          </a:prstGeom>
          <a:noFill/>
          <a:ln w="9525">
            <a:solidFill>
              <a:schemeClr val="tx1"/>
            </a:solidFill>
            <a:round/>
            <a:headEnd/>
            <a:tailEnd/>
          </a:ln>
        </p:spPr>
        <p:txBody>
          <a:bodyPr/>
          <a:lstStyle/>
          <a:p>
            <a:endParaRPr lang="zh-CN" altLang="en-US"/>
          </a:p>
        </p:txBody>
      </p:sp>
      <p:sp>
        <p:nvSpPr>
          <p:cNvPr id="104461" name="Oval 13"/>
          <p:cNvSpPr>
            <a:spLocks noChangeArrowheads="1"/>
          </p:cNvSpPr>
          <p:nvPr/>
        </p:nvSpPr>
        <p:spPr bwMode="auto">
          <a:xfrm>
            <a:off x="7579107" y="4478339"/>
            <a:ext cx="109655" cy="96837"/>
          </a:xfrm>
          <a:prstGeom prst="ellipse">
            <a:avLst/>
          </a:prstGeom>
          <a:noFill/>
          <a:ln w="9525">
            <a:solidFill>
              <a:schemeClr val="tx1"/>
            </a:solidFill>
            <a:round/>
            <a:headEnd/>
            <a:tailEnd/>
          </a:ln>
        </p:spPr>
        <p:txBody>
          <a:bodyPr wrap="none" anchor="ctr"/>
          <a:lstStyle/>
          <a:p>
            <a:endParaRPr lang="zh-CN" altLang="en-US"/>
          </a:p>
        </p:txBody>
      </p:sp>
      <p:sp>
        <p:nvSpPr>
          <p:cNvPr id="104462" name="Oval 14"/>
          <p:cNvSpPr>
            <a:spLocks noChangeArrowheads="1"/>
          </p:cNvSpPr>
          <p:nvPr/>
        </p:nvSpPr>
        <p:spPr bwMode="auto">
          <a:xfrm>
            <a:off x="8046754" y="4465639"/>
            <a:ext cx="109655" cy="96837"/>
          </a:xfrm>
          <a:prstGeom prst="ellipse">
            <a:avLst/>
          </a:prstGeom>
          <a:noFill/>
          <a:ln w="9525">
            <a:solidFill>
              <a:schemeClr val="tx1"/>
            </a:solidFill>
            <a:round/>
            <a:headEnd/>
            <a:tailEnd/>
          </a:ln>
        </p:spPr>
        <p:txBody>
          <a:bodyPr wrap="none" anchor="ctr"/>
          <a:lstStyle/>
          <a:p>
            <a:endParaRPr lang="zh-CN" altLang="en-US"/>
          </a:p>
        </p:txBody>
      </p:sp>
      <p:sp>
        <p:nvSpPr>
          <p:cNvPr id="104463" name="Line 15"/>
          <p:cNvSpPr>
            <a:spLocks noChangeShapeType="1"/>
          </p:cNvSpPr>
          <p:nvPr/>
        </p:nvSpPr>
        <p:spPr bwMode="auto">
          <a:xfrm flipV="1">
            <a:off x="7696825" y="4376739"/>
            <a:ext cx="320902" cy="128587"/>
          </a:xfrm>
          <a:prstGeom prst="line">
            <a:avLst/>
          </a:prstGeom>
          <a:noFill/>
          <a:ln w="9525">
            <a:solidFill>
              <a:schemeClr val="tx1"/>
            </a:solidFill>
            <a:round/>
            <a:headEnd/>
            <a:tailEnd/>
          </a:ln>
        </p:spPr>
        <p:txBody>
          <a:bodyPr/>
          <a:lstStyle/>
          <a:p>
            <a:endParaRPr lang="zh-CN" altLang="en-US"/>
          </a:p>
        </p:txBody>
      </p:sp>
      <p:sp>
        <p:nvSpPr>
          <p:cNvPr id="104464" name="Line 16"/>
          <p:cNvSpPr>
            <a:spLocks noChangeShapeType="1"/>
          </p:cNvSpPr>
          <p:nvPr/>
        </p:nvSpPr>
        <p:spPr bwMode="auto">
          <a:xfrm>
            <a:off x="8164472" y="4518025"/>
            <a:ext cx="293489" cy="0"/>
          </a:xfrm>
          <a:prstGeom prst="line">
            <a:avLst/>
          </a:prstGeom>
          <a:noFill/>
          <a:ln w="9525">
            <a:solidFill>
              <a:schemeClr val="tx1"/>
            </a:solidFill>
            <a:round/>
            <a:headEnd/>
            <a:tailEnd/>
          </a:ln>
        </p:spPr>
        <p:txBody>
          <a:bodyPr/>
          <a:lstStyle/>
          <a:p>
            <a:endParaRPr lang="zh-CN" altLang="en-US"/>
          </a:p>
        </p:txBody>
      </p:sp>
      <p:sp>
        <p:nvSpPr>
          <p:cNvPr id="104465" name="Line 17"/>
          <p:cNvSpPr>
            <a:spLocks noChangeShapeType="1"/>
          </p:cNvSpPr>
          <p:nvPr/>
        </p:nvSpPr>
        <p:spPr bwMode="auto">
          <a:xfrm>
            <a:off x="6217802" y="4838700"/>
            <a:ext cx="1353040" cy="0"/>
          </a:xfrm>
          <a:prstGeom prst="line">
            <a:avLst/>
          </a:prstGeom>
          <a:noFill/>
          <a:ln w="9525">
            <a:solidFill>
              <a:schemeClr val="tx1"/>
            </a:solidFill>
            <a:round/>
            <a:headEnd/>
            <a:tailEnd/>
          </a:ln>
        </p:spPr>
        <p:txBody>
          <a:bodyPr/>
          <a:lstStyle/>
          <a:p>
            <a:endParaRPr lang="zh-CN" altLang="en-US"/>
          </a:p>
        </p:txBody>
      </p:sp>
      <p:sp>
        <p:nvSpPr>
          <p:cNvPr id="104466" name="Oval 18"/>
          <p:cNvSpPr>
            <a:spLocks noChangeArrowheads="1"/>
          </p:cNvSpPr>
          <p:nvPr/>
        </p:nvSpPr>
        <p:spPr bwMode="auto">
          <a:xfrm>
            <a:off x="7579107" y="4800600"/>
            <a:ext cx="109655" cy="96838"/>
          </a:xfrm>
          <a:prstGeom prst="ellipse">
            <a:avLst/>
          </a:prstGeom>
          <a:noFill/>
          <a:ln w="9525">
            <a:solidFill>
              <a:schemeClr val="tx1"/>
            </a:solidFill>
            <a:round/>
            <a:headEnd/>
            <a:tailEnd/>
          </a:ln>
        </p:spPr>
        <p:txBody>
          <a:bodyPr wrap="none" anchor="ctr"/>
          <a:lstStyle/>
          <a:p>
            <a:endParaRPr lang="zh-CN" altLang="en-US"/>
          </a:p>
        </p:txBody>
      </p:sp>
      <p:sp>
        <p:nvSpPr>
          <p:cNvPr id="104467" name="Oval 19"/>
          <p:cNvSpPr>
            <a:spLocks noChangeArrowheads="1"/>
          </p:cNvSpPr>
          <p:nvPr/>
        </p:nvSpPr>
        <p:spPr bwMode="auto">
          <a:xfrm>
            <a:off x="8046754" y="4787900"/>
            <a:ext cx="109655" cy="96838"/>
          </a:xfrm>
          <a:prstGeom prst="ellipse">
            <a:avLst/>
          </a:prstGeom>
          <a:noFill/>
          <a:ln w="9525">
            <a:solidFill>
              <a:schemeClr val="tx1"/>
            </a:solidFill>
            <a:round/>
            <a:headEnd/>
            <a:tailEnd/>
          </a:ln>
        </p:spPr>
        <p:txBody>
          <a:bodyPr wrap="none" anchor="ctr"/>
          <a:lstStyle/>
          <a:p>
            <a:endParaRPr lang="zh-CN" altLang="en-US"/>
          </a:p>
        </p:txBody>
      </p:sp>
      <p:sp>
        <p:nvSpPr>
          <p:cNvPr id="104468" name="Line 20"/>
          <p:cNvSpPr>
            <a:spLocks noChangeShapeType="1"/>
          </p:cNvSpPr>
          <p:nvPr/>
        </p:nvSpPr>
        <p:spPr bwMode="auto">
          <a:xfrm flipV="1">
            <a:off x="7696825" y="4699000"/>
            <a:ext cx="320902" cy="127000"/>
          </a:xfrm>
          <a:prstGeom prst="line">
            <a:avLst/>
          </a:prstGeom>
          <a:noFill/>
          <a:ln w="9525">
            <a:solidFill>
              <a:schemeClr val="tx1"/>
            </a:solidFill>
            <a:round/>
            <a:headEnd/>
            <a:tailEnd/>
          </a:ln>
        </p:spPr>
        <p:txBody>
          <a:bodyPr/>
          <a:lstStyle/>
          <a:p>
            <a:endParaRPr lang="zh-CN" altLang="en-US"/>
          </a:p>
        </p:txBody>
      </p:sp>
      <p:sp>
        <p:nvSpPr>
          <p:cNvPr id="104469" name="Line 21"/>
          <p:cNvSpPr>
            <a:spLocks noChangeShapeType="1"/>
          </p:cNvSpPr>
          <p:nvPr/>
        </p:nvSpPr>
        <p:spPr bwMode="auto">
          <a:xfrm>
            <a:off x="8164472" y="4838700"/>
            <a:ext cx="293489" cy="0"/>
          </a:xfrm>
          <a:prstGeom prst="line">
            <a:avLst/>
          </a:prstGeom>
          <a:noFill/>
          <a:ln w="9525">
            <a:solidFill>
              <a:schemeClr val="tx1"/>
            </a:solidFill>
            <a:round/>
            <a:headEnd/>
            <a:tailEnd/>
          </a:ln>
        </p:spPr>
        <p:txBody>
          <a:bodyPr/>
          <a:lstStyle/>
          <a:p>
            <a:endParaRPr lang="zh-CN" altLang="en-US"/>
          </a:p>
        </p:txBody>
      </p:sp>
      <p:sp>
        <p:nvSpPr>
          <p:cNvPr id="104470" name="Line 22"/>
          <p:cNvSpPr>
            <a:spLocks noChangeShapeType="1"/>
          </p:cNvSpPr>
          <p:nvPr/>
        </p:nvSpPr>
        <p:spPr bwMode="auto">
          <a:xfrm>
            <a:off x="6217802" y="5160963"/>
            <a:ext cx="1353040" cy="0"/>
          </a:xfrm>
          <a:prstGeom prst="line">
            <a:avLst/>
          </a:prstGeom>
          <a:noFill/>
          <a:ln w="9525">
            <a:solidFill>
              <a:schemeClr val="tx1"/>
            </a:solidFill>
            <a:round/>
            <a:headEnd/>
            <a:tailEnd/>
          </a:ln>
        </p:spPr>
        <p:txBody>
          <a:bodyPr/>
          <a:lstStyle/>
          <a:p>
            <a:endParaRPr lang="zh-CN" altLang="en-US"/>
          </a:p>
        </p:txBody>
      </p:sp>
      <p:sp>
        <p:nvSpPr>
          <p:cNvPr id="104471" name="Oval 23"/>
          <p:cNvSpPr>
            <a:spLocks noChangeArrowheads="1"/>
          </p:cNvSpPr>
          <p:nvPr/>
        </p:nvSpPr>
        <p:spPr bwMode="auto">
          <a:xfrm>
            <a:off x="7579107" y="5122863"/>
            <a:ext cx="109655" cy="95250"/>
          </a:xfrm>
          <a:prstGeom prst="ellipse">
            <a:avLst/>
          </a:prstGeom>
          <a:noFill/>
          <a:ln w="9525">
            <a:solidFill>
              <a:schemeClr val="tx1"/>
            </a:solidFill>
            <a:round/>
            <a:headEnd/>
            <a:tailEnd/>
          </a:ln>
        </p:spPr>
        <p:txBody>
          <a:bodyPr wrap="none" anchor="ctr"/>
          <a:lstStyle/>
          <a:p>
            <a:endParaRPr lang="zh-CN" altLang="en-US"/>
          </a:p>
        </p:txBody>
      </p:sp>
      <p:sp>
        <p:nvSpPr>
          <p:cNvPr id="104472" name="Oval 24"/>
          <p:cNvSpPr>
            <a:spLocks noChangeArrowheads="1"/>
          </p:cNvSpPr>
          <p:nvPr/>
        </p:nvSpPr>
        <p:spPr bwMode="auto">
          <a:xfrm>
            <a:off x="8046754" y="5110163"/>
            <a:ext cx="109655" cy="95250"/>
          </a:xfrm>
          <a:prstGeom prst="ellipse">
            <a:avLst/>
          </a:prstGeom>
          <a:noFill/>
          <a:ln w="9525">
            <a:solidFill>
              <a:schemeClr val="tx1"/>
            </a:solidFill>
            <a:round/>
            <a:headEnd/>
            <a:tailEnd/>
          </a:ln>
        </p:spPr>
        <p:txBody>
          <a:bodyPr wrap="none" anchor="ctr"/>
          <a:lstStyle/>
          <a:p>
            <a:endParaRPr lang="zh-CN" altLang="en-US"/>
          </a:p>
        </p:txBody>
      </p:sp>
      <p:sp>
        <p:nvSpPr>
          <p:cNvPr id="104473" name="Line 25"/>
          <p:cNvSpPr>
            <a:spLocks noChangeShapeType="1"/>
          </p:cNvSpPr>
          <p:nvPr/>
        </p:nvSpPr>
        <p:spPr bwMode="auto">
          <a:xfrm flipV="1">
            <a:off x="7696825" y="5019675"/>
            <a:ext cx="320902" cy="128588"/>
          </a:xfrm>
          <a:prstGeom prst="line">
            <a:avLst/>
          </a:prstGeom>
          <a:noFill/>
          <a:ln w="9525">
            <a:solidFill>
              <a:schemeClr val="tx1"/>
            </a:solidFill>
            <a:round/>
            <a:headEnd/>
            <a:tailEnd/>
          </a:ln>
        </p:spPr>
        <p:txBody>
          <a:bodyPr/>
          <a:lstStyle/>
          <a:p>
            <a:endParaRPr lang="zh-CN" altLang="en-US"/>
          </a:p>
        </p:txBody>
      </p:sp>
      <p:sp>
        <p:nvSpPr>
          <p:cNvPr id="104474" name="Line 26"/>
          <p:cNvSpPr>
            <a:spLocks noChangeShapeType="1"/>
          </p:cNvSpPr>
          <p:nvPr/>
        </p:nvSpPr>
        <p:spPr bwMode="auto">
          <a:xfrm>
            <a:off x="8164472" y="5160963"/>
            <a:ext cx="293489" cy="0"/>
          </a:xfrm>
          <a:prstGeom prst="line">
            <a:avLst/>
          </a:prstGeom>
          <a:noFill/>
          <a:ln w="9525">
            <a:solidFill>
              <a:schemeClr val="tx1"/>
            </a:solidFill>
            <a:round/>
            <a:headEnd/>
            <a:tailEnd/>
          </a:ln>
        </p:spPr>
        <p:txBody>
          <a:bodyPr/>
          <a:lstStyle/>
          <a:p>
            <a:endParaRPr lang="zh-CN" altLang="en-US"/>
          </a:p>
        </p:txBody>
      </p:sp>
      <p:sp>
        <p:nvSpPr>
          <p:cNvPr id="104475" name="Line 27"/>
          <p:cNvSpPr>
            <a:spLocks noChangeShapeType="1"/>
          </p:cNvSpPr>
          <p:nvPr/>
        </p:nvSpPr>
        <p:spPr bwMode="auto">
          <a:xfrm>
            <a:off x="8457961" y="4195764"/>
            <a:ext cx="0" cy="1157287"/>
          </a:xfrm>
          <a:prstGeom prst="line">
            <a:avLst/>
          </a:prstGeom>
          <a:noFill/>
          <a:ln w="9525">
            <a:solidFill>
              <a:schemeClr val="tx1"/>
            </a:solidFill>
            <a:round/>
            <a:headEnd/>
            <a:tailEnd/>
          </a:ln>
        </p:spPr>
        <p:txBody>
          <a:bodyPr/>
          <a:lstStyle/>
          <a:p>
            <a:endParaRPr lang="zh-CN" altLang="en-US"/>
          </a:p>
        </p:txBody>
      </p:sp>
      <p:sp>
        <p:nvSpPr>
          <p:cNvPr id="104476" name="Line 28"/>
          <p:cNvSpPr>
            <a:spLocks noChangeShapeType="1"/>
          </p:cNvSpPr>
          <p:nvPr/>
        </p:nvSpPr>
        <p:spPr bwMode="auto">
          <a:xfrm>
            <a:off x="8311216" y="5353050"/>
            <a:ext cx="291877" cy="0"/>
          </a:xfrm>
          <a:prstGeom prst="line">
            <a:avLst/>
          </a:prstGeom>
          <a:noFill/>
          <a:ln w="9525">
            <a:solidFill>
              <a:schemeClr val="tx1"/>
            </a:solidFill>
            <a:round/>
            <a:headEnd/>
            <a:tailEnd/>
          </a:ln>
        </p:spPr>
        <p:txBody>
          <a:bodyPr/>
          <a:lstStyle/>
          <a:p>
            <a:endParaRPr lang="zh-CN" altLang="en-US"/>
          </a:p>
        </p:txBody>
      </p:sp>
      <p:sp>
        <p:nvSpPr>
          <p:cNvPr id="104477" name="Line 29"/>
          <p:cNvSpPr>
            <a:spLocks noChangeShapeType="1"/>
          </p:cNvSpPr>
          <p:nvPr/>
        </p:nvSpPr>
        <p:spPr bwMode="auto">
          <a:xfrm>
            <a:off x="8383782" y="5405438"/>
            <a:ext cx="146744" cy="0"/>
          </a:xfrm>
          <a:prstGeom prst="line">
            <a:avLst/>
          </a:prstGeom>
          <a:noFill/>
          <a:ln w="9525">
            <a:solidFill>
              <a:schemeClr val="tx1"/>
            </a:solidFill>
            <a:round/>
            <a:headEnd/>
            <a:tailEnd/>
          </a:ln>
        </p:spPr>
        <p:txBody>
          <a:bodyPr/>
          <a:lstStyle/>
          <a:p>
            <a:endParaRPr lang="zh-CN" altLang="en-US"/>
          </a:p>
        </p:txBody>
      </p:sp>
      <p:sp>
        <p:nvSpPr>
          <p:cNvPr id="104478" name="Line 30"/>
          <p:cNvSpPr>
            <a:spLocks noChangeShapeType="1"/>
          </p:cNvSpPr>
          <p:nvPr/>
        </p:nvSpPr>
        <p:spPr bwMode="auto">
          <a:xfrm>
            <a:off x="8428935" y="5468938"/>
            <a:ext cx="72565" cy="0"/>
          </a:xfrm>
          <a:prstGeom prst="line">
            <a:avLst/>
          </a:prstGeom>
          <a:noFill/>
          <a:ln w="9525">
            <a:solidFill>
              <a:schemeClr val="tx1"/>
            </a:solidFill>
            <a:round/>
            <a:headEnd/>
            <a:tailEnd/>
          </a:ln>
        </p:spPr>
        <p:txBody>
          <a:bodyPr/>
          <a:lstStyle/>
          <a:p>
            <a:endParaRPr lang="zh-CN" altLang="en-US"/>
          </a:p>
        </p:txBody>
      </p:sp>
      <p:sp>
        <p:nvSpPr>
          <p:cNvPr id="104479" name="Rectangle 31"/>
          <p:cNvSpPr>
            <a:spLocks noChangeArrowheads="1"/>
          </p:cNvSpPr>
          <p:nvPr/>
        </p:nvSpPr>
        <p:spPr bwMode="auto">
          <a:xfrm>
            <a:off x="6335811" y="3746501"/>
            <a:ext cx="146744" cy="257175"/>
          </a:xfrm>
          <a:prstGeom prst="rect">
            <a:avLst/>
          </a:prstGeom>
          <a:noFill/>
          <a:ln w="9525">
            <a:solidFill>
              <a:schemeClr val="tx1"/>
            </a:solidFill>
            <a:miter lim="800000"/>
            <a:headEnd/>
            <a:tailEnd/>
          </a:ln>
        </p:spPr>
        <p:txBody>
          <a:bodyPr wrap="none" anchor="ctr"/>
          <a:lstStyle/>
          <a:p>
            <a:endParaRPr lang="zh-CN" altLang="en-US"/>
          </a:p>
        </p:txBody>
      </p:sp>
      <p:sp>
        <p:nvSpPr>
          <p:cNvPr id="104480" name="Line 32"/>
          <p:cNvSpPr>
            <a:spLocks noChangeShapeType="1"/>
          </p:cNvSpPr>
          <p:nvPr/>
        </p:nvSpPr>
        <p:spPr bwMode="auto">
          <a:xfrm>
            <a:off x="6409990" y="4003675"/>
            <a:ext cx="0" cy="192088"/>
          </a:xfrm>
          <a:prstGeom prst="line">
            <a:avLst/>
          </a:prstGeom>
          <a:noFill/>
          <a:ln w="9525">
            <a:solidFill>
              <a:schemeClr val="tx1"/>
            </a:solidFill>
            <a:round/>
            <a:headEnd/>
            <a:tailEnd type="oval" w="sm" len="sm"/>
          </a:ln>
        </p:spPr>
        <p:txBody>
          <a:bodyPr/>
          <a:lstStyle/>
          <a:p>
            <a:endParaRPr lang="zh-CN" altLang="en-US"/>
          </a:p>
        </p:txBody>
      </p:sp>
      <p:sp>
        <p:nvSpPr>
          <p:cNvPr id="104481" name="Line 33"/>
          <p:cNvSpPr>
            <a:spLocks noChangeShapeType="1"/>
          </p:cNvSpPr>
          <p:nvPr/>
        </p:nvSpPr>
        <p:spPr bwMode="auto">
          <a:xfrm flipV="1">
            <a:off x="6409990" y="3683000"/>
            <a:ext cx="0" cy="63500"/>
          </a:xfrm>
          <a:prstGeom prst="line">
            <a:avLst/>
          </a:prstGeom>
          <a:noFill/>
          <a:ln w="9525">
            <a:solidFill>
              <a:schemeClr val="tx1"/>
            </a:solidFill>
            <a:round/>
            <a:headEnd/>
            <a:tailEnd/>
          </a:ln>
        </p:spPr>
        <p:txBody>
          <a:bodyPr/>
          <a:lstStyle/>
          <a:p>
            <a:endParaRPr lang="zh-CN" altLang="en-US"/>
          </a:p>
        </p:txBody>
      </p:sp>
      <p:sp>
        <p:nvSpPr>
          <p:cNvPr id="104482" name="Line 34"/>
          <p:cNvSpPr>
            <a:spLocks noChangeShapeType="1"/>
          </p:cNvSpPr>
          <p:nvPr/>
        </p:nvSpPr>
        <p:spPr bwMode="auto">
          <a:xfrm>
            <a:off x="6409990" y="3683000"/>
            <a:ext cx="2047971" cy="0"/>
          </a:xfrm>
          <a:prstGeom prst="line">
            <a:avLst/>
          </a:prstGeom>
          <a:noFill/>
          <a:ln w="9525">
            <a:solidFill>
              <a:schemeClr val="tx1"/>
            </a:solidFill>
            <a:round/>
            <a:headEnd/>
            <a:tailEnd/>
          </a:ln>
        </p:spPr>
        <p:txBody>
          <a:bodyPr/>
          <a:lstStyle/>
          <a:p>
            <a:endParaRPr lang="zh-CN" altLang="en-US"/>
          </a:p>
        </p:txBody>
      </p:sp>
      <p:sp>
        <p:nvSpPr>
          <p:cNvPr id="104483" name="Rectangle 35"/>
          <p:cNvSpPr>
            <a:spLocks noChangeArrowheads="1"/>
          </p:cNvSpPr>
          <p:nvPr/>
        </p:nvSpPr>
        <p:spPr bwMode="auto">
          <a:xfrm>
            <a:off x="6629300" y="3746501"/>
            <a:ext cx="146744" cy="257175"/>
          </a:xfrm>
          <a:prstGeom prst="rect">
            <a:avLst/>
          </a:prstGeom>
          <a:noFill/>
          <a:ln w="9525">
            <a:solidFill>
              <a:schemeClr val="tx1"/>
            </a:solidFill>
            <a:miter lim="800000"/>
            <a:headEnd/>
            <a:tailEnd/>
          </a:ln>
        </p:spPr>
        <p:txBody>
          <a:bodyPr wrap="none" anchor="ctr"/>
          <a:lstStyle/>
          <a:p>
            <a:endParaRPr lang="zh-CN" altLang="en-US"/>
          </a:p>
        </p:txBody>
      </p:sp>
      <p:sp>
        <p:nvSpPr>
          <p:cNvPr id="104484" name="Line 36"/>
          <p:cNvSpPr>
            <a:spLocks noChangeShapeType="1"/>
          </p:cNvSpPr>
          <p:nvPr/>
        </p:nvSpPr>
        <p:spPr bwMode="auto">
          <a:xfrm flipH="1">
            <a:off x="6701865" y="4003675"/>
            <a:ext cx="1613" cy="514350"/>
          </a:xfrm>
          <a:prstGeom prst="line">
            <a:avLst/>
          </a:prstGeom>
          <a:noFill/>
          <a:ln w="9525">
            <a:solidFill>
              <a:schemeClr val="tx1"/>
            </a:solidFill>
            <a:round/>
            <a:headEnd/>
            <a:tailEnd type="oval" w="sm" len="sm"/>
          </a:ln>
        </p:spPr>
        <p:txBody>
          <a:bodyPr/>
          <a:lstStyle/>
          <a:p>
            <a:endParaRPr lang="zh-CN" altLang="en-US"/>
          </a:p>
        </p:txBody>
      </p:sp>
      <p:sp>
        <p:nvSpPr>
          <p:cNvPr id="104485" name="Line 37"/>
          <p:cNvSpPr>
            <a:spLocks noChangeShapeType="1"/>
          </p:cNvSpPr>
          <p:nvPr/>
        </p:nvSpPr>
        <p:spPr bwMode="auto">
          <a:xfrm flipV="1">
            <a:off x="6703478" y="3683000"/>
            <a:ext cx="0" cy="63500"/>
          </a:xfrm>
          <a:prstGeom prst="line">
            <a:avLst/>
          </a:prstGeom>
          <a:noFill/>
          <a:ln w="9525">
            <a:solidFill>
              <a:schemeClr val="tx1"/>
            </a:solidFill>
            <a:round/>
            <a:headEnd/>
            <a:tailEnd/>
          </a:ln>
        </p:spPr>
        <p:txBody>
          <a:bodyPr/>
          <a:lstStyle/>
          <a:p>
            <a:endParaRPr lang="zh-CN" altLang="en-US"/>
          </a:p>
        </p:txBody>
      </p:sp>
      <p:sp>
        <p:nvSpPr>
          <p:cNvPr id="104486" name="Rectangle 38"/>
          <p:cNvSpPr>
            <a:spLocks noChangeArrowheads="1"/>
          </p:cNvSpPr>
          <p:nvPr/>
        </p:nvSpPr>
        <p:spPr bwMode="auto">
          <a:xfrm>
            <a:off x="6921176" y="3746501"/>
            <a:ext cx="146745" cy="257175"/>
          </a:xfrm>
          <a:prstGeom prst="rect">
            <a:avLst/>
          </a:prstGeom>
          <a:noFill/>
          <a:ln w="9525">
            <a:solidFill>
              <a:schemeClr val="tx1"/>
            </a:solidFill>
            <a:miter lim="800000"/>
            <a:headEnd/>
            <a:tailEnd/>
          </a:ln>
        </p:spPr>
        <p:txBody>
          <a:bodyPr wrap="none" anchor="ctr"/>
          <a:lstStyle/>
          <a:p>
            <a:endParaRPr lang="zh-CN" altLang="en-US"/>
          </a:p>
        </p:txBody>
      </p:sp>
      <p:sp>
        <p:nvSpPr>
          <p:cNvPr id="104487" name="Line 39"/>
          <p:cNvSpPr>
            <a:spLocks noChangeShapeType="1"/>
          </p:cNvSpPr>
          <p:nvPr/>
        </p:nvSpPr>
        <p:spPr bwMode="auto">
          <a:xfrm flipH="1">
            <a:off x="6993743" y="4003676"/>
            <a:ext cx="1612" cy="835025"/>
          </a:xfrm>
          <a:prstGeom prst="line">
            <a:avLst/>
          </a:prstGeom>
          <a:noFill/>
          <a:ln w="9525">
            <a:solidFill>
              <a:schemeClr val="tx1"/>
            </a:solidFill>
            <a:round/>
            <a:headEnd/>
            <a:tailEnd type="oval" w="sm" len="sm"/>
          </a:ln>
        </p:spPr>
        <p:txBody>
          <a:bodyPr/>
          <a:lstStyle/>
          <a:p>
            <a:endParaRPr lang="zh-CN" altLang="en-US"/>
          </a:p>
        </p:txBody>
      </p:sp>
      <p:sp>
        <p:nvSpPr>
          <p:cNvPr id="104488" name="Line 40"/>
          <p:cNvSpPr>
            <a:spLocks noChangeShapeType="1"/>
          </p:cNvSpPr>
          <p:nvPr/>
        </p:nvSpPr>
        <p:spPr bwMode="auto">
          <a:xfrm flipV="1">
            <a:off x="6995354" y="3683000"/>
            <a:ext cx="0" cy="63500"/>
          </a:xfrm>
          <a:prstGeom prst="line">
            <a:avLst/>
          </a:prstGeom>
          <a:noFill/>
          <a:ln w="9525">
            <a:solidFill>
              <a:schemeClr val="tx1"/>
            </a:solidFill>
            <a:round/>
            <a:headEnd/>
            <a:tailEnd/>
          </a:ln>
        </p:spPr>
        <p:txBody>
          <a:bodyPr/>
          <a:lstStyle/>
          <a:p>
            <a:endParaRPr lang="zh-CN" altLang="en-US"/>
          </a:p>
        </p:txBody>
      </p:sp>
      <p:sp>
        <p:nvSpPr>
          <p:cNvPr id="104489" name="Rectangle 41"/>
          <p:cNvSpPr>
            <a:spLocks noChangeArrowheads="1"/>
          </p:cNvSpPr>
          <p:nvPr/>
        </p:nvSpPr>
        <p:spPr bwMode="auto">
          <a:xfrm>
            <a:off x="7214665" y="3746501"/>
            <a:ext cx="146745" cy="257175"/>
          </a:xfrm>
          <a:prstGeom prst="rect">
            <a:avLst/>
          </a:prstGeom>
          <a:noFill/>
          <a:ln w="9525">
            <a:solidFill>
              <a:schemeClr val="tx1"/>
            </a:solidFill>
            <a:miter lim="800000"/>
            <a:headEnd/>
            <a:tailEnd/>
          </a:ln>
        </p:spPr>
        <p:txBody>
          <a:bodyPr wrap="none" anchor="ctr"/>
          <a:lstStyle/>
          <a:p>
            <a:endParaRPr lang="zh-CN" altLang="en-US"/>
          </a:p>
        </p:txBody>
      </p:sp>
      <p:sp>
        <p:nvSpPr>
          <p:cNvPr id="104490" name="Line 42"/>
          <p:cNvSpPr>
            <a:spLocks noChangeShapeType="1"/>
          </p:cNvSpPr>
          <p:nvPr/>
        </p:nvSpPr>
        <p:spPr bwMode="auto">
          <a:xfrm flipH="1">
            <a:off x="7287231" y="4003675"/>
            <a:ext cx="1612" cy="1157288"/>
          </a:xfrm>
          <a:prstGeom prst="line">
            <a:avLst/>
          </a:prstGeom>
          <a:noFill/>
          <a:ln w="9525">
            <a:solidFill>
              <a:schemeClr val="tx1"/>
            </a:solidFill>
            <a:round/>
            <a:headEnd/>
            <a:tailEnd type="oval" w="sm" len="sm"/>
          </a:ln>
        </p:spPr>
        <p:txBody>
          <a:bodyPr/>
          <a:lstStyle/>
          <a:p>
            <a:endParaRPr lang="zh-CN" altLang="en-US"/>
          </a:p>
        </p:txBody>
      </p:sp>
      <p:sp>
        <p:nvSpPr>
          <p:cNvPr id="104491" name="Line 43"/>
          <p:cNvSpPr>
            <a:spLocks noChangeShapeType="1"/>
          </p:cNvSpPr>
          <p:nvPr/>
        </p:nvSpPr>
        <p:spPr bwMode="auto">
          <a:xfrm flipV="1">
            <a:off x="7288843" y="3683000"/>
            <a:ext cx="0" cy="63500"/>
          </a:xfrm>
          <a:prstGeom prst="line">
            <a:avLst/>
          </a:prstGeom>
          <a:noFill/>
          <a:ln w="9525">
            <a:solidFill>
              <a:schemeClr val="tx1"/>
            </a:solidFill>
            <a:round/>
            <a:headEnd/>
            <a:tailEnd/>
          </a:ln>
        </p:spPr>
        <p:txBody>
          <a:bodyPr/>
          <a:lstStyle/>
          <a:p>
            <a:endParaRPr lang="zh-CN" altLang="en-US"/>
          </a:p>
        </p:txBody>
      </p:sp>
      <p:sp>
        <p:nvSpPr>
          <p:cNvPr id="104492" name="Oval 44"/>
          <p:cNvSpPr>
            <a:spLocks noChangeArrowheads="1"/>
          </p:cNvSpPr>
          <p:nvPr/>
        </p:nvSpPr>
        <p:spPr bwMode="auto">
          <a:xfrm>
            <a:off x="8457961" y="3617913"/>
            <a:ext cx="109655" cy="95250"/>
          </a:xfrm>
          <a:prstGeom prst="ellipse">
            <a:avLst/>
          </a:prstGeom>
          <a:noFill/>
          <a:ln w="9525">
            <a:solidFill>
              <a:schemeClr val="tx1"/>
            </a:solidFill>
            <a:round/>
            <a:headEnd/>
            <a:tailEnd/>
          </a:ln>
        </p:spPr>
        <p:txBody>
          <a:bodyPr wrap="none" anchor="ctr"/>
          <a:lstStyle/>
          <a:p>
            <a:endParaRPr lang="zh-CN" altLang="en-US"/>
          </a:p>
        </p:txBody>
      </p:sp>
      <p:sp>
        <p:nvSpPr>
          <p:cNvPr id="104493" name="Text Box 45"/>
          <p:cNvSpPr txBox="1">
            <a:spLocks noChangeArrowheads="1"/>
          </p:cNvSpPr>
          <p:nvPr/>
        </p:nvSpPr>
        <p:spPr bwMode="auto">
          <a:xfrm>
            <a:off x="7579107" y="3746500"/>
            <a:ext cx="804676" cy="338138"/>
          </a:xfrm>
          <a:prstGeom prst="rect">
            <a:avLst/>
          </a:prstGeom>
          <a:noFill/>
          <a:ln w="9525">
            <a:noFill/>
            <a:miter lim="800000"/>
            <a:headEnd/>
            <a:tailEnd/>
          </a:ln>
        </p:spPr>
        <p:txBody>
          <a:bodyPr lIns="0" rIns="0">
            <a:spAutoFit/>
          </a:bodyPr>
          <a:lstStyle/>
          <a:p>
            <a:pPr>
              <a:spcBef>
                <a:spcPct val="50000"/>
              </a:spcBef>
            </a:pPr>
            <a:r>
              <a:rPr lang="en-US" altLang="zh-CN" sz="1600" b="1">
                <a:latin typeface="Arial" charset="0"/>
              </a:rPr>
              <a:t>K0</a:t>
            </a:r>
            <a:r>
              <a:rPr lang="zh-CN" altLang="en-US" sz="1600" b="1">
                <a:latin typeface="Arial" charset="0"/>
              </a:rPr>
              <a:t>～</a:t>
            </a:r>
            <a:r>
              <a:rPr lang="en-US" altLang="zh-CN" sz="1600" b="1">
                <a:latin typeface="Arial" charset="0"/>
              </a:rPr>
              <a:t>K3</a:t>
            </a:r>
          </a:p>
        </p:txBody>
      </p:sp>
      <p:sp>
        <p:nvSpPr>
          <p:cNvPr id="104494" name="Text Box 46"/>
          <p:cNvSpPr txBox="1">
            <a:spLocks noChangeArrowheads="1"/>
          </p:cNvSpPr>
          <p:nvPr/>
        </p:nvSpPr>
        <p:spPr bwMode="auto">
          <a:xfrm>
            <a:off x="8654696" y="3516313"/>
            <a:ext cx="403144" cy="338137"/>
          </a:xfrm>
          <a:prstGeom prst="rect">
            <a:avLst/>
          </a:prstGeom>
          <a:noFill/>
          <a:ln w="9525">
            <a:noFill/>
            <a:miter lim="800000"/>
            <a:headEnd/>
            <a:tailEnd/>
          </a:ln>
        </p:spPr>
        <p:txBody>
          <a:bodyPr lIns="0" rIns="0">
            <a:spAutoFit/>
          </a:bodyPr>
          <a:lstStyle/>
          <a:p>
            <a:pPr>
              <a:spcBef>
                <a:spcPct val="50000"/>
              </a:spcBef>
            </a:pPr>
            <a:r>
              <a:rPr lang="en-US" altLang="zh-CN" sz="1600" b="1">
                <a:latin typeface="Arial" charset="0"/>
              </a:rPr>
              <a:t>+5V</a:t>
            </a:r>
          </a:p>
        </p:txBody>
      </p:sp>
      <p:sp>
        <p:nvSpPr>
          <p:cNvPr id="104495" name="Rectangle 47"/>
          <p:cNvSpPr>
            <a:spLocks noChangeArrowheads="1"/>
          </p:cNvSpPr>
          <p:nvPr/>
        </p:nvSpPr>
        <p:spPr bwMode="auto">
          <a:xfrm>
            <a:off x="2310822" y="3040063"/>
            <a:ext cx="804675" cy="2120900"/>
          </a:xfrm>
          <a:prstGeom prst="rect">
            <a:avLst/>
          </a:prstGeom>
          <a:noFill/>
          <a:ln w="9525">
            <a:solidFill>
              <a:schemeClr val="tx1"/>
            </a:solidFill>
            <a:miter lim="800000"/>
            <a:headEnd/>
            <a:tailEnd/>
          </a:ln>
        </p:spPr>
        <p:txBody>
          <a:bodyPr wrap="none" lIns="0" tIns="0" rIns="0" bIns="0" anchor="ctr"/>
          <a:lstStyle/>
          <a:p>
            <a:r>
              <a:rPr lang="en-US" altLang="zh-CN" dirty="0">
                <a:latin typeface="Arial" charset="0"/>
              </a:rPr>
              <a:t> G</a:t>
            </a:r>
          </a:p>
          <a:p>
            <a:endParaRPr lang="en-US" altLang="zh-CN" dirty="0">
              <a:latin typeface="Arial" charset="0"/>
            </a:endParaRPr>
          </a:p>
          <a:p>
            <a:r>
              <a:rPr lang="en-US" altLang="zh-CN" dirty="0">
                <a:latin typeface="Arial" charset="0"/>
              </a:rPr>
              <a:t> G</a:t>
            </a:r>
            <a:r>
              <a:rPr lang="en-US" altLang="zh-CN" sz="1200" dirty="0">
                <a:latin typeface="Arial" charset="0"/>
              </a:rPr>
              <a:t>2A</a:t>
            </a:r>
          </a:p>
          <a:p>
            <a:endParaRPr lang="en-US" altLang="zh-CN" dirty="0">
              <a:latin typeface="Arial" charset="0"/>
            </a:endParaRPr>
          </a:p>
          <a:p>
            <a:r>
              <a:rPr lang="en-US" altLang="zh-CN" dirty="0">
                <a:latin typeface="Arial" charset="0"/>
              </a:rPr>
              <a:t> G</a:t>
            </a:r>
            <a:r>
              <a:rPr lang="en-US" altLang="zh-CN" sz="1200" dirty="0">
                <a:latin typeface="Arial" charset="0"/>
              </a:rPr>
              <a:t>2B</a:t>
            </a:r>
          </a:p>
          <a:p>
            <a:r>
              <a:rPr lang="en-US" altLang="zh-CN" dirty="0">
                <a:latin typeface="Arial" charset="0"/>
              </a:rPr>
              <a:t> C</a:t>
            </a:r>
          </a:p>
          <a:p>
            <a:pPr>
              <a:lnSpc>
                <a:spcPct val="90000"/>
              </a:lnSpc>
            </a:pPr>
            <a:r>
              <a:rPr lang="en-US" altLang="zh-CN" dirty="0">
                <a:latin typeface="Arial" charset="0"/>
              </a:rPr>
              <a:t> B</a:t>
            </a:r>
          </a:p>
          <a:p>
            <a:pPr>
              <a:lnSpc>
                <a:spcPct val="90000"/>
              </a:lnSpc>
            </a:pPr>
            <a:r>
              <a:rPr lang="en-US" altLang="zh-CN" dirty="0">
                <a:latin typeface="Arial" charset="0"/>
              </a:rPr>
              <a:t> A</a:t>
            </a:r>
          </a:p>
        </p:txBody>
      </p:sp>
      <p:sp>
        <p:nvSpPr>
          <p:cNvPr id="104496" name="Rectangle 48"/>
          <p:cNvSpPr>
            <a:spLocks noChangeArrowheads="1"/>
          </p:cNvSpPr>
          <p:nvPr/>
        </p:nvSpPr>
        <p:spPr bwMode="auto">
          <a:xfrm>
            <a:off x="3700863" y="5205207"/>
            <a:ext cx="364442" cy="577850"/>
          </a:xfrm>
          <a:prstGeom prst="rect">
            <a:avLst/>
          </a:prstGeom>
          <a:noFill/>
          <a:ln w="9525">
            <a:solidFill>
              <a:schemeClr val="tx1"/>
            </a:solidFill>
            <a:miter lim="800000"/>
            <a:headEnd/>
            <a:tailEnd/>
          </a:ln>
        </p:spPr>
        <p:txBody>
          <a:bodyPr wrap="none" anchor="ctr"/>
          <a:lstStyle/>
          <a:p>
            <a:pPr algn="ctr"/>
            <a:r>
              <a:rPr lang="en-US" altLang="zh-CN" sz="1600" b="1">
                <a:latin typeface="宋体" charset="-122"/>
              </a:rPr>
              <a:t>≥1</a:t>
            </a:r>
          </a:p>
        </p:txBody>
      </p:sp>
      <p:sp>
        <p:nvSpPr>
          <p:cNvPr id="104497" name="Line 49"/>
          <p:cNvSpPr>
            <a:spLocks noChangeShapeType="1"/>
          </p:cNvSpPr>
          <p:nvPr/>
        </p:nvSpPr>
        <p:spPr bwMode="auto">
          <a:xfrm flipV="1">
            <a:off x="4066917" y="5532026"/>
            <a:ext cx="1319087" cy="0"/>
          </a:xfrm>
          <a:prstGeom prst="line">
            <a:avLst/>
          </a:prstGeom>
          <a:noFill/>
          <a:ln w="9525">
            <a:solidFill>
              <a:schemeClr val="tx1"/>
            </a:solidFill>
            <a:round/>
            <a:headEnd/>
            <a:tailEnd/>
          </a:ln>
        </p:spPr>
        <p:txBody>
          <a:bodyPr/>
          <a:lstStyle/>
          <a:p>
            <a:endParaRPr lang="zh-CN" altLang="en-US"/>
          </a:p>
        </p:txBody>
      </p:sp>
      <p:sp>
        <p:nvSpPr>
          <p:cNvPr id="104498" name="Line 50"/>
          <p:cNvSpPr>
            <a:spLocks noChangeShapeType="1"/>
          </p:cNvSpPr>
          <p:nvPr/>
        </p:nvSpPr>
        <p:spPr bwMode="auto">
          <a:xfrm flipV="1">
            <a:off x="1237152" y="5546725"/>
            <a:ext cx="2450100" cy="0"/>
          </a:xfrm>
          <a:prstGeom prst="line">
            <a:avLst/>
          </a:prstGeom>
          <a:noFill/>
          <a:ln w="9525">
            <a:solidFill>
              <a:schemeClr val="tx1"/>
            </a:solidFill>
            <a:round/>
            <a:headEnd/>
            <a:tailEnd/>
          </a:ln>
        </p:spPr>
        <p:txBody>
          <a:bodyPr/>
          <a:lstStyle/>
          <a:p>
            <a:endParaRPr lang="zh-CN" altLang="en-US"/>
          </a:p>
        </p:txBody>
      </p:sp>
      <p:sp>
        <p:nvSpPr>
          <p:cNvPr id="104499" name="Line 51"/>
          <p:cNvSpPr>
            <a:spLocks noChangeShapeType="1"/>
          </p:cNvSpPr>
          <p:nvPr/>
        </p:nvSpPr>
        <p:spPr bwMode="auto">
          <a:xfrm>
            <a:off x="3115497" y="4646613"/>
            <a:ext cx="293489" cy="0"/>
          </a:xfrm>
          <a:prstGeom prst="line">
            <a:avLst/>
          </a:prstGeom>
          <a:noFill/>
          <a:ln w="9525">
            <a:solidFill>
              <a:schemeClr val="tx1"/>
            </a:solidFill>
            <a:round/>
            <a:headEnd/>
            <a:tailEnd/>
          </a:ln>
        </p:spPr>
        <p:txBody>
          <a:bodyPr/>
          <a:lstStyle/>
          <a:p>
            <a:endParaRPr lang="zh-CN" altLang="en-US"/>
          </a:p>
        </p:txBody>
      </p:sp>
      <p:sp>
        <p:nvSpPr>
          <p:cNvPr id="104500" name="Line 52"/>
          <p:cNvSpPr>
            <a:spLocks noChangeShapeType="1"/>
          </p:cNvSpPr>
          <p:nvPr/>
        </p:nvSpPr>
        <p:spPr bwMode="auto">
          <a:xfrm>
            <a:off x="3408985" y="4646614"/>
            <a:ext cx="0" cy="642937"/>
          </a:xfrm>
          <a:prstGeom prst="line">
            <a:avLst/>
          </a:prstGeom>
          <a:noFill/>
          <a:ln w="9525">
            <a:solidFill>
              <a:schemeClr val="tx1"/>
            </a:solidFill>
            <a:round/>
            <a:headEnd/>
            <a:tailEnd/>
          </a:ln>
        </p:spPr>
        <p:txBody>
          <a:bodyPr/>
          <a:lstStyle/>
          <a:p>
            <a:endParaRPr lang="zh-CN" altLang="en-US"/>
          </a:p>
        </p:txBody>
      </p:sp>
      <p:sp>
        <p:nvSpPr>
          <p:cNvPr id="104501" name="Line 53"/>
          <p:cNvSpPr>
            <a:spLocks noChangeShapeType="1"/>
          </p:cNvSpPr>
          <p:nvPr/>
        </p:nvSpPr>
        <p:spPr bwMode="auto">
          <a:xfrm>
            <a:off x="3408986" y="5302250"/>
            <a:ext cx="293489" cy="0"/>
          </a:xfrm>
          <a:prstGeom prst="line">
            <a:avLst/>
          </a:prstGeom>
          <a:noFill/>
          <a:ln w="9525">
            <a:solidFill>
              <a:schemeClr val="tx1"/>
            </a:solidFill>
            <a:round/>
            <a:headEnd/>
            <a:tailEnd/>
          </a:ln>
        </p:spPr>
        <p:txBody>
          <a:bodyPr/>
          <a:lstStyle/>
          <a:p>
            <a:endParaRPr lang="zh-CN" altLang="en-US"/>
          </a:p>
        </p:txBody>
      </p:sp>
      <p:sp>
        <p:nvSpPr>
          <p:cNvPr id="104502" name="Text Box 54"/>
          <p:cNvSpPr txBox="1">
            <a:spLocks noChangeArrowheads="1"/>
          </p:cNvSpPr>
          <p:nvPr/>
        </p:nvSpPr>
        <p:spPr bwMode="auto">
          <a:xfrm>
            <a:off x="5239260" y="3746500"/>
            <a:ext cx="951420" cy="246063"/>
          </a:xfrm>
          <a:prstGeom prst="rect">
            <a:avLst/>
          </a:prstGeom>
          <a:noFill/>
          <a:ln w="9525">
            <a:noFill/>
            <a:miter lim="800000"/>
            <a:headEnd/>
            <a:tailEnd/>
          </a:ln>
        </p:spPr>
        <p:txBody>
          <a:bodyPr lIns="0" tIns="0" rIns="0" bIns="0">
            <a:spAutoFit/>
          </a:bodyPr>
          <a:lstStyle/>
          <a:p>
            <a:pPr>
              <a:spcBef>
                <a:spcPct val="50000"/>
              </a:spcBef>
            </a:pPr>
            <a:r>
              <a:rPr lang="en-US" altLang="zh-CN" sz="1600" b="1">
                <a:latin typeface="Arial" charset="0"/>
              </a:rPr>
              <a:t>74LS244</a:t>
            </a:r>
          </a:p>
        </p:txBody>
      </p:sp>
      <p:sp>
        <p:nvSpPr>
          <p:cNvPr id="104503" name="Line 55"/>
          <p:cNvSpPr>
            <a:spLocks noChangeShapeType="1"/>
          </p:cNvSpPr>
          <p:nvPr/>
        </p:nvSpPr>
        <p:spPr bwMode="auto">
          <a:xfrm>
            <a:off x="4505537" y="1368425"/>
            <a:ext cx="0" cy="3663950"/>
          </a:xfrm>
          <a:prstGeom prst="line">
            <a:avLst/>
          </a:prstGeom>
          <a:noFill/>
          <a:ln w="57150">
            <a:solidFill>
              <a:srgbClr val="FF6600"/>
            </a:solidFill>
            <a:round/>
            <a:headEnd/>
            <a:tailEnd/>
          </a:ln>
        </p:spPr>
        <p:txBody>
          <a:bodyPr/>
          <a:lstStyle/>
          <a:p>
            <a:endParaRPr lang="zh-CN" altLang="en-US"/>
          </a:p>
        </p:txBody>
      </p:sp>
      <p:sp>
        <p:nvSpPr>
          <p:cNvPr id="104504" name="Line 56"/>
          <p:cNvSpPr>
            <a:spLocks noChangeShapeType="1"/>
          </p:cNvSpPr>
          <p:nvPr/>
        </p:nvSpPr>
        <p:spPr bwMode="auto">
          <a:xfrm>
            <a:off x="4653895" y="5160963"/>
            <a:ext cx="732109" cy="0"/>
          </a:xfrm>
          <a:prstGeom prst="line">
            <a:avLst/>
          </a:prstGeom>
          <a:noFill/>
          <a:ln w="9525">
            <a:solidFill>
              <a:srgbClr val="FF6600"/>
            </a:solidFill>
            <a:round/>
            <a:headEnd/>
            <a:tailEnd/>
          </a:ln>
        </p:spPr>
        <p:txBody>
          <a:bodyPr/>
          <a:lstStyle/>
          <a:p>
            <a:endParaRPr lang="zh-CN" altLang="en-US"/>
          </a:p>
        </p:txBody>
      </p:sp>
      <p:sp>
        <p:nvSpPr>
          <p:cNvPr id="104505" name="Line 57"/>
          <p:cNvSpPr>
            <a:spLocks noChangeShapeType="1"/>
          </p:cNvSpPr>
          <p:nvPr/>
        </p:nvSpPr>
        <p:spPr bwMode="auto">
          <a:xfrm>
            <a:off x="4505537" y="5032375"/>
            <a:ext cx="148357" cy="128588"/>
          </a:xfrm>
          <a:prstGeom prst="line">
            <a:avLst/>
          </a:prstGeom>
          <a:noFill/>
          <a:ln w="28575">
            <a:solidFill>
              <a:srgbClr val="FF6600"/>
            </a:solidFill>
            <a:round/>
            <a:headEnd/>
            <a:tailEnd/>
          </a:ln>
        </p:spPr>
        <p:txBody>
          <a:bodyPr/>
          <a:lstStyle/>
          <a:p>
            <a:endParaRPr lang="zh-CN" altLang="en-US"/>
          </a:p>
        </p:txBody>
      </p:sp>
      <p:sp>
        <p:nvSpPr>
          <p:cNvPr id="104506" name="Line 58"/>
          <p:cNvSpPr>
            <a:spLocks noChangeShapeType="1"/>
          </p:cNvSpPr>
          <p:nvPr/>
        </p:nvSpPr>
        <p:spPr bwMode="auto">
          <a:xfrm>
            <a:off x="4653895" y="4838700"/>
            <a:ext cx="732109" cy="0"/>
          </a:xfrm>
          <a:prstGeom prst="line">
            <a:avLst/>
          </a:prstGeom>
          <a:noFill/>
          <a:ln w="9525">
            <a:solidFill>
              <a:srgbClr val="FF6600"/>
            </a:solidFill>
            <a:round/>
            <a:headEnd/>
            <a:tailEnd/>
          </a:ln>
        </p:spPr>
        <p:txBody>
          <a:bodyPr/>
          <a:lstStyle/>
          <a:p>
            <a:endParaRPr lang="zh-CN" altLang="en-US"/>
          </a:p>
        </p:txBody>
      </p:sp>
      <p:sp>
        <p:nvSpPr>
          <p:cNvPr id="104507" name="Line 59"/>
          <p:cNvSpPr>
            <a:spLocks noChangeShapeType="1"/>
          </p:cNvSpPr>
          <p:nvPr/>
        </p:nvSpPr>
        <p:spPr bwMode="auto">
          <a:xfrm>
            <a:off x="4653895" y="4518025"/>
            <a:ext cx="732109" cy="0"/>
          </a:xfrm>
          <a:prstGeom prst="line">
            <a:avLst/>
          </a:prstGeom>
          <a:noFill/>
          <a:ln w="9525">
            <a:solidFill>
              <a:srgbClr val="FF6600"/>
            </a:solidFill>
            <a:round/>
            <a:headEnd/>
            <a:tailEnd/>
          </a:ln>
        </p:spPr>
        <p:txBody>
          <a:bodyPr/>
          <a:lstStyle/>
          <a:p>
            <a:endParaRPr lang="zh-CN" altLang="en-US"/>
          </a:p>
        </p:txBody>
      </p:sp>
      <p:sp>
        <p:nvSpPr>
          <p:cNvPr id="104508" name="Line 60"/>
          <p:cNvSpPr>
            <a:spLocks noChangeShapeType="1"/>
          </p:cNvSpPr>
          <p:nvPr/>
        </p:nvSpPr>
        <p:spPr bwMode="auto">
          <a:xfrm>
            <a:off x="4653895" y="4195763"/>
            <a:ext cx="732109" cy="0"/>
          </a:xfrm>
          <a:prstGeom prst="line">
            <a:avLst/>
          </a:prstGeom>
          <a:noFill/>
          <a:ln w="9525">
            <a:solidFill>
              <a:srgbClr val="FF6600"/>
            </a:solidFill>
            <a:round/>
            <a:headEnd/>
            <a:tailEnd/>
          </a:ln>
        </p:spPr>
        <p:txBody>
          <a:bodyPr/>
          <a:lstStyle/>
          <a:p>
            <a:endParaRPr lang="zh-CN" altLang="en-US"/>
          </a:p>
        </p:txBody>
      </p:sp>
      <p:sp>
        <p:nvSpPr>
          <p:cNvPr id="104509" name="Line 61"/>
          <p:cNvSpPr>
            <a:spLocks noChangeShapeType="1"/>
          </p:cNvSpPr>
          <p:nvPr/>
        </p:nvSpPr>
        <p:spPr bwMode="auto">
          <a:xfrm>
            <a:off x="4505537" y="4710114"/>
            <a:ext cx="148357" cy="128587"/>
          </a:xfrm>
          <a:prstGeom prst="line">
            <a:avLst/>
          </a:prstGeom>
          <a:noFill/>
          <a:ln w="28575">
            <a:solidFill>
              <a:srgbClr val="FF6600"/>
            </a:solidFill>
            <a:round/>
            <a:headEnd/>
            <a:tailEnd/>
          </a:ln>
        </p:spPr>
        <p:txBody>
          <a:bodyPr/>
          <a:lstStyle/>
          <a:p>
            <a:endParaRPr lang="zh-CN" altLang="en-US"/>
          </a:p>
        </p:txBody>
      </p:sp>
      <p:sp>
        <p:nvSpPr>
          <p:cNvPr id="104510" name="Line 62"/>
          <p:cNvSpPr>
            <a:spLocks noChangeShapeType="1"/>
          </p:cNvSpPr>
          <p:nvPr/>
        </p:nvSpPr>
        <p:spPr bwMode="auto">
          <a:xfrm>
            <a:off x="4505537" y="4389439"/>
            <a:ext cx="148357" cy="128587"/>
          </a:xfrm>
          <a:prstGeom prst="line">
            <a:avLst/>
          </a:prstGeom>
          <a:noFill/>
          <a:ln w="28575">
            <a:solidFill>
              <a:srgbClr val="FF6600"/>
            </a:solidFill>
            <a:round/>
            <a:headEnd/>
            <a:tailEnd/>
          </a:ln>
        </p:spPr>
        <p:txBody>
          <a:bodyPr/>
          <a:lstStyle/>
          <a:p>
            <a:endParaRPr lang="zh-CN" altLang="en-US"/>
          </a:p>
        </p:txBody>
      </p:sp>
      <p:sp>
        <p:nvSpPr>
          <p:cNvPr id="104511" name="Line 63"/>
          <p:cNvSpPr>
            <a:spLocks noChangeShapeType="1"/>
          </p:cNvSpPr>
          <p:nvPr/>
        </p:nvSpPr>
        <p:spPr bwMode="auto">
          <a:xfrm>
            <a:off x="4505537" y="4068764"/>
            <a:ext cx="148357" cy="128587"/>
          </a:xfrm>
          <a:prstGeom prst="line">
            <a:avLst/>
          </a:prstGeom>
          <a:noFill/>
          <a:ln w="28575">
            <a:solidFill>
              <a:srgbClr val="FF6600"/>
            </a:solidFill>
            <a:round/>
            <a:headEnd/>
            <a:tailEnd/>
          </a:ln>
        </p:spPr>
        <p:txBody>
          <a:bodyPr/>
          <a:lstStyle/>
          <a:p>
            <a:endParaRPr lang="zh-CN" altLang="en-US"/>
          </a:p>
        </p:txBody>
      </p:sp>
      <p:sp>
        <p:nvSpPr>
          <p:cNvPr id="104512" name="Rectangle 64"/>
          <p:cNvSpPr>
            <a:spLocks noChangeArrowheads="1"/>
          </p:cNvSpPr>
          <p:nvPr/>
        </p:nvSpPr>
        <p:spPr bwMode="auto">
          <a:xfrm>
            <a:off x="4945771" y="848520"/>
            <a:ext cx="732109" cy="2193131"/>
          </a:xfrm>
          <a:prstGeom prst="rect">
            <a:avLst/>
          </a:prstGeom>
          <a:noFill/>
          <a:ln w="9525">
            <a:solidFill>
              <a:schemeClr val="tx1"/>
            </a:solidFill>
            <a:miter lim="800000"/>
            <a:headEnd/>
            <a:tailEnd/>
          </a:ln>
        </p:spPr>
        <p:txBody>
          <a:bodyPr wrap="none" lIns="0" tIns="0" rIns="0" bIns="0" anchor="ctr"/>
          <a:lstStyle/>
          <a:p>
            <a:pPr algn="ctr"/>
            <a:r>
              <a:rPr lang="en-US" altLang="zh-CN" dirty="0">
                <a:latin typeface="Times New Roman" pitchFamily="18" charset="0"/>
              </a:rPr>
              <a:t>D</a:t>
            </a:r>
            <a:r>
              <a:rPr lang="en-US" altLang="zh-CN" sz="1200" dirty="0">
                <a:latin typeface="Times New Roman" pitchFamily="18" charset="0"/>
              </a:rPr>
              <a:t>0</a:t>
            </a:r>
            <a:r>
              <a:rPr lang="en-US" altLang="zh-CN" dirty="0">
                <a:latin typeface="Times New Roman" pitchFamily="18" charset="0"/>
              </a:rPr>
              <a:t>  Q</a:t>
            </a:r>
            <a:r>
              <a:rPr lang="en-US" altLang="zh-CN" sz="1200" dirty="0">
                <a:latin typeface="Times New Roman" pitchFamily="18" charset="0"/>
              </a:rPr>
              <a:t>0</a:t>
            </a:r>
          </a:p>
          <a:p>
            <a:pPr algn="ctr"/>
            <a:r>
              <a:rPr lang="en-US" altLang="zh-CN" dirty="0">
                <a:latin typeface="Times New Roman" pitchFamily="18" charset="0"/>
              </a:rPr>
              <a:t> |    Q</a:t>
            </a:r>
            <a:r>
              <a:rPr lang="en-US" altLang="zh-CN" sz="1200" dirty="0">
                <a:latin typeface="Times New Roman" pitchFamily="18" charset="0"/>
              </a:rPr>
              <a:t>1</a:t>
            </a:r>
          </a:p>
          <a:p>
            <a:pPr algn="ctr"/>
            <a:r>
              <a:rPr lang="en-US" altLang="zh-CN" dirty="0">
                <a:latin typeface="Times New Roman" pitchFamily="18" charset="0"/>
              </a:rPr>
              <a:t>D</a:t>
            </a:r>
            <a:r>
              <a:rPr lang="en-US" altLang="zh-CN" sz="1200" dirty="0">
                <a:latin typeface="Times New Roman" pitchFamily="18" charset="0"/>
              </a:rPr>
              <a:t>7</a:t>
            </a:r>
            <a:r>
              <a:rPr lang="en-US" altLang="zh-CN" dirty="0">
                <a:latin typeface="Times New Roman" pitchFamily="18" charset="0"/>
              </a:rPr>
              <a:t>  Q</a:t>
            </a:r>
            <a:r>
              <a:rPr lang="en-US" altLang="zh-CN" sz="1200" dirty="0">
                <a:latin typeface="Times New Roman" pitchFamily="18" charset="0"/>
              </a:rPr>
              <a:t>2</a:t>
            </a:r>
          </a:p>
          <a:p>
            <a:pPr algn="ctr"/>
            <a:r>
              <a:rPr lang="en-US" altLang="zh-CN" dirty="0">
                <a:latin typeface="Times New Roman" pitchFamily="18" charset="0"/>
              </a:rPr>
              <a:t>      Q</a:t>
            </a:r>
            <a:r>
              <a:rPr lang="en-US" altLang="zh-CN" sz="1200" dirty="0">
                <a:latin typeface="Times New Roman" pitchFamily="18" charset="0"/>
              </a:rPr>
              <a:t>3</a:t>
            </a:r>
          </a:p>
          <a:p>
            <a:pPr algn="ctr"/>
            <a:r>
              <a:rPr lang="en-US" altLang="zh-CN" dirty="0">
                <a:latin typeface="Times New Roman" pitchFamily="18" charset="0"/>
              </a:rPr>
              <a:t>      Q</a:t>
            </a:r>
            <a:r>
              <a:rPr lang="en-US" altLang="zh-CN" sz="1200" dirty="0">
                <a:latin typeface="Times New Roman" pitchFamily="18" charset="0"/>
              </a:rPr>
              <a:t>4</a:t>
            </a:r>
          </a:p>
          <a:p>
            <a:pPr algn="ctr"/>
            <a:r>
              <a:rPr lang="en-US" altLang="zh-CN" dirty="0">
                <a:latin typeface="Times New Roman" pitchFamily="18" charset="0"/>
              </a:rPr>
              <a:t>CP  Q</a:t>
            </a:r>
            <a:r>
              <a:rPr lang="en-US" altLang="zh-CN" sz="1200" dirty="0">
                <a:latin typeface="Times New Roman" pitchFamily="18" charset="0"/>
              </a:rPr>
              <a:t>5 </a:t>
            </a:r>
          </a:p>
          <a:p>
            <a:pPr algn="ctr"/>
            <a:r>
              <a:rPr lang="en-US" altLang="zh-CN" dirty="0">
                <a:latin typeface="Times New Roman" pitchFamily="18" charset="0"/>
              </a:rPr>
              <a:t>      Q</a:t>
            </a:r>
            <a:r>
              <a:rPr lang="en-US" altLang="zh-CN" sz="1200" dirty="0">
                <a:latin typeface="Times New Roman" pitchFamily="18" charset="0"/>
              </a:rPr>
              <a:t>6</a:t>
            </a:r>
          </a:p>
          <a:p>
            <a:pPr algn="ctr"/>
            <a:r>
              <a:rPr lang="en-US" altLang="zh-CN" dirty="0">
                <a:latin typeface="Times New Roman" pitchFamily="18" charset="0"/>
              </a:rPr>
              <a:t>      Q</a:t>
            </a:r>
            <a:r>
              <a:rPr lang="en-US" altLang="zh-CN" sz="1200" dirty="0">
                <a:latin typeface="Times New Roman" pitchFamily="18" charset="0"/>
              </a:rPr>
              <a:t>7</a:t>
            </a:r>
          </a:p>
        </p:txBody>
      </p:sp>
      <p:sp>
        <p:nvSpPr>
          <p:cNvPr id="104513" name="AutoShape 65"/>
          <p:cNvSpPr>
            <a:spLocks noChangeArrowheads="1"/>
          </p:cNvSpPr>
          <p:nvPr/>
        </p:nvSpPr>
        <p:spPr bwMode="auto">
          <a:xfrm>
            <a:off x="1580325" y="1176339"/>
            <a:ext cx="3365446" cy="320675"/>
          </a:xfrm>
          <a:prstGeom prst="leftRightArrow">
            <a:avLst>
              <a:gd name="adj1" fmla="val 49556"/>
              <a:gd name="adj2" fmla="val 56346"/>
            </a:avLst>
          </a:prstGeom>
          <a:solidFill>
            <a:srgbClr val="FF6600"/>
          </a:solidFill>
          <a:ln w="9525">
            <a:solidFill>
              <a:srgbClr val="FF6600"/>
            </a:solidFill>
            <a:miter lim="800000"/>
            <a:headEnd/>
            <a:tailEnd/>
          </a:ln>
        </p:spPr>
        <p:txBody>
          <a:bodyPr wrap="none" anchor="ctr"/>
          <a:lstStyle/>
          <a:p>
            <a:pPr algn="ctr"/>
            <a:endParaRPr lang="zh-CN" altLang="en-US">
              <a:solidFill>
                <a:schemeClr val="bg2"/>
              </a:solidFill>
              <a:latin typeface="Times New Roman" pitchFamily="18" charset="0"/>
            </a:endParaRPr>
          </a:p>
        </p:txBody>
      </p:sp>
      <p:sp>
        <p:nvSpPr>
          <p:cNvPr id="104514" name="Rectangle 66"/>
          <p:cNvSpPr>
            <a:spLocks noChangeArrowheads="1"/>
          </p:cNvSpPr>
          <p:nvPr/>
        </p:nvSpPr>
        <p:spPr bwMode="auto">
          <a:xfrm>
            <a:off x="7214664" y="1047750"/>
            <a:ext cx="440234" cy="128588"/>
          </a:xfrm>
          <a:prstGeom prst="rect">
            <a:avLst/>
          </a:prstGeom>
          <a:noFill/>
          <a:ln w="9525">
            <a:solidFill>
              <a:schemeClr val="tx1"/>
            </a:solidFill>
            <a:miter lim="800000"/>
            <a:headEnd/>
            <a:tailEnd/>
          </a:ln>
        </p:spPr>
        <p:txBody>
          <a:bodyPr wrap="none" anchor="ctr"/>
          <a:lstStyle/>
          <a:p>
            <a:endParaRPr lang="zh-CN" altLang="en-US"/>
          </a:p>
        </p:txBody>
      </p:sp>
      <p:sp>
        <p:nvSpPr>
          <p:cNvPr id="104515" name="Line 67"/>
          <p:cNvSpPr>
            <a:spLocks noChangeShapeType="1"/>
          </p:cNvSpPr>
          <p:nvPr/>
        </p:nvSpPr>
        <p:spPr bwMode="auto">
          <a:xfrm>
            <a:off x="6980842" y="1111250"/>
            <a:ext cx="219310" cy="0"/>
          </a:xfrm>
          <a:prstGeom prst="line">
            <a:avLst/>
          </a:prstGeom>
          <a:noFill/>
          <a:ln w="9525">
            <a:solidFill>
              <a:schemeClr val="tx1"/>
            </a:solidFill>
            <a:round/>
            <a:headEnd/>
            <a:tailEnd/>
          </a:ln>
        </p:spPr>
        <p:txBody>
          <a:bodyPr/>
          <a:lstStyle/>
          <a:p>
            <a:endParaRPr lang="zh-CN" altLang="en-US"/>
          </a:p>
        </p:txBody>
      </p:sp>
      <p:sp>
        <p:nvSpPr>
          <p:cNvPr id="104516" name="Line 68"/>
          <p:cNvSpPr>
            <a:spLocks noChangeShapeType="1"/>
          </p:cNvSpPr>
          <p:nvPr/>
        </p:nvSpPr>
        <p:spPr bwMode="auto">
          <a:xfrm>
            <a:off x="7669411" y="1111250"/>
            <a:ext cx="219310" cy="0"/>
          </a:xfrm>
          <a:prstGeom prst="line">
            <a:avLst/>
          </a:prstGeom>
          <a:noFill/>
          <a:ln w="9525">
            <a:solidFill>
              <a:schemeClr val="tx1"/>
            </a:solidFill>
            <a:round/>
            <a:headEnd/>
            <a:tailEnd/>
          </a:ln>
        </p:spPr>
        <p:txBody>
          <a:bodyPr/>
          <a:lstStyle/>
          <a:p>
            <a:endParaRPr lang="zh-CN" altLang="en-US"/>
          </a:p>
        </p:txBody>
      </p:sp>
      <p:sp>
        <p:nvSpPr>
          <p:cNvPr id="104517" name="Line 69"/>
          <p:cNvSpPr>
            <a:spLocks noChangeShapeType="1"/>
          </p:cNvSpPr>
          <p:nvPr/>
        </p:nvSpPr>
        <p:spPr bwMode="auto">
          <a:xfrm>
            <a:off x="7903235" y="1009650"/>
            <a:ext cx="0" cy="192088"/>
          </a:xfrm>
          <a:prstGeom prst="line">
            <a:avLst/>
          </a:prstGeom>
          <a:noFill/>
          <a:ln w="9525">
            <a:solidFill>
              <a:schemeClr val="tx1"/>
            </a:solidFill>
            <a:round/>
            <a:headEnd/>
            <a:tailEnd/>
          </a:ln>
        </p:spPr>
        <p:txBody>
          <a:bodyPr/>
          <a:lstStyle/>
          <a:p>
            <a:endParaRPr lang="zh-CN" altLang="en-US"/>
          </a:p>
        </p:txBody>
      </p:sp>
      <p:sp>
        <p:nvSpPr>
          <p:cNvPr id="104518" name="AutoShape 70"/>
          <p:cNvSpPr>
            <a:spLocks noChangeArrowheads="1"/>
          </p:cNvSpPr>
          <p:nvPr/>
        </p:nvSpPr>
        <p:spPr bwMode="auto">
          <a:xfrm rot="-5400000">
            <a:off x="7934584" y="996039"/>
            <a:ext cx="192088"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19" name="Line 71"/>
          <p:cNvSpPr>
            <a:spLocks noChangeShapeType="1"/>
          </p:cNvSpPr>
          <p:nvPr/>
        </p:nvSpPr>
        <p:spPr bwMode="auto">
          <a:xfrm>
            <a:off x="8122545" y="1111250"/>
            <a:ext cx="219310" cy="0"/>
          </a:xfrm>
          <a:prstGeom prst="line">
            <a:avLst/>
          </a:prstGeom>
          <a:noFill/>
          <a:ln w="9525">
            <a:solidFill>
              <a:schemeClr val="tx1"/>
            </a:solidFill>
            <a:round/>
            <a:headEnd/>
            <a:tailEnd/>
          </a:ln>
        </p:spPr>
        <p:txBody>
          <a:bodyPr/>
          <a:lstStyle/>
          <a:p>
            <a:endParaRPr lang="zh-CN" altLang="en-US"/>
          </a:p>
        </p:txBody>
      </p:sp>
      <p:sp>
        <p:nvSpPr>
          <p:cNvPr id="104520" name="Rectangle 72"/>
          <p:cNvSpPr>
            <a:spLocks noChangeArrowheads="1"/>
          </p:cNvSpPr>
          <p:nvPr/>
        </p:nvSpPr>
        <p:spPr bwMode="auto">
          <a:xfrm>
            <a:off x="7214664" y="1303339"/>
            <a:ext cx="440234" cy="128587"/>
          </a:xfrm>
          <a:prstGeom prst="rect">
            <a:avLst/>
          </a:prstGeom>
          <a:noFill/>
          <a:ln w="9525">
            <a:solidFill>
              <a:schemeClr val="tx1"/>
            </a:solidFill>
            <a:miter lim="800000"/>
            <a:headEnd/>
            <a:tailEnd/>
          </a:ln>
        </p:spPr>
        <p:txBody>
          <a:bodyPr wrap="none" anchor="ctr"/>
          <a:lstStyle/>
          <a:p>
            <a:endParaRPr lang="zh-CN" altLang="en-US"/>
          </a:p>
        </p:txBody>
      </p:sp>
      <p:sp>
        <p:nvSpPr>
          <p:cNvPr id="104521" name="Line 73"/>
          <p:cNvSpPr>
            <a:spLocks noChangeShapeType="1"/>
          </p:cNvSpPr>
          <p:nvPr/>
        </p:nvSpPr>
        <p:spPr bwMode="auto">
          <a:xfrm>
            <a:off x="6980842" y="1366838"/>
            <a:ext cx="219310" cy="0"/>
          </a:xfrm>
          <a:prstGeom prst="line">
            <a:avLst/>
          </a:prstGeom>
          <a:noFill/>
          <a:ln w="9525">
            <a:solidFill>
              <a:schemeClr val="tx1"/>
            </a:solidFill>
            <a:round/>
            <a:headEnd/>
            <a:tailEnd/>
          </a:ln>
        </p:spPr>
        <p:txBody>
          <a:bodyPr/>
          <a:lstStyle/>
          <a:p>
            <a:endParaRPr lang="zh-CN" altLang="en-US"/>
          </a:p>
        </p:txBody>
      </p:sp>
      <p:sp>
        <p:nvSpPr>
          <p:cNvPr id="104522" name="Line 74"/>
          <p:cNvSpPr>
            <a:spLocks noChangeShapeType="1"/>
          </p:cNvSpPr>
          <p:nvPr/>
        </p:nvSpPr>
        <p:spPr bwMode="auto">
          <a:xfrm>
            <a:off x="7669411" y="1366838"/>
            <a:ext cx="219310" cy="0"/>
          </a:xfrm>
          <a:prstGeom prst="line">
            <a:avLst/>
          </a:prstGeom>
          <a:noFill/>
          <a:ln w="9525">
            <a:solidFill>
              <a:schemeClr val="tx1"/>
            </a:solidFill>
            <a:round/>
            <a:headEnd/>
            <a:tailEnd/>
          </a:ln>
        </p:spPr>
        <p:txBody>
          <a:bodyPr/>
          <a:lstStyle/>
          <a:p>
            <a:endParaRPr lang="zh-CN" altLang="en-US"/>
          </a:p>
        </p:txBody>
      </p:sp>
      <p:sp>
        <p:nvSpPr>
          <p:cNvPr id="104523" name="Line 75"/>
          <p:cNvSpPr>
            <a:spLocks noChangeShapeType="1"/>
          </p:cNvSpPr>
          <p:nvPr/>
        </p:nvSpPr>
        <p:spPr bwMode="auto">
          <a:xfrm>
            <a:off x="7903235" y="1265239"/>
            <a:ext cx="0" cy="192087"/>
          </a:xfrm>
          <a:prstGeom prst="line">
            <a:avLst/>
          </a:prstGeom>
          <a:noFill/>
          <a:ln w="9525">
            <a:solidFill>
              <a:schemeClr val="tx1"/>
            </a:solidFill>
            <a:round/>
            <a:headEnd/>
            <a:tailEnd/>
          </a:ln>
        </p:spPr>
        <p:txBody>
          <a:bodyPr/>
          <a:lstStyle/>
          <a:p>
            <a:endParaRPr lang="zh-CN" altLang="en-US"/>
          </a:p>
        </p:txBody>
      </p:sp>
      <p:sp>
        <p:nvSpPr>
          <p:cNvPr id="104524" name="AutoShape 76"/>
          <p:cNvSpPr>
            <a:spLocks noChangeArrowheads="1"/>
          </p:cNvSpPr>
          <p:nvPr/>
        </p:nvSpPr>
        <p:spPr bwMode="auto">
          <a:xfrm rot="-5400000">
            <a:off x="7934584" y="1251627"/>
            <a:ext cx="192087"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25" name="Line 77"/>
          <p:cNvSpPr>
            <a:spLocks noChangeShapeType="1"/>
          </p:cNvSpPr>
          <p:nvPr/>
        </p:nvSpPr>
        <p:spPr bwMode="auto">
          <a:xfrm>
            <a:off x="8122545" y="1366838"/>
            <a:ext cx="219310" cy="0"/>
          </a:xfrm>
          <a:prstGeom prst="line">
            <a:avLst/>
          </a:prstGeom>
          <a:noFill/>
          <a:ln w="9525">
            <a:solidFill>
              <a:schemeClr val="tx1"/>
            </a:solidFill>
            <a:round/>
            <a:headEnd/>
            <a:tailEnd/>
          </a:ln>
        </p:spPr>
        <p:txBody>
          <a:bodyPr/>
          <a:lstStyle/>
          <a:p>
            <a:endParaRPr lang="zh-CN" altLang="en-US"/>
          </a:p>
        </p:txBody>
      </p:sp>
      <p:sp>
        <p:nvSpPr>
          <p:cNvPr id="104526" name="Rectangle 78"/>
          <p:cNvSpPr>
            <a:spLocks noChangeArrowheads="1"/>
          </p:cNvSpPr>
          <p:nvPr/>
        </p:nvSpPr>
        <p:spPr bwMode="auto">
          <a:xfrm>
            <a:off x="7214664" y="1560513"/>
            <a:ext cx="440234" cy="128587"/>
          </a:xfrm>
          <a:prstGeom prst="rect">
            <a:avLst/>
          </a:prstGeom>
          <a:noFill/>
          <a:ln w="9525">
            <a:solidFill>
              <a:schemeClr val="tx1"/>
            </a:solidFill>
            <a:miter lim="800000"/>
            <a:headEnd/>
            <a:tailEnd/>
          </a:ln>
        </p:spPr>
        <p:txBody>
          <a:bodyPr wrap="none" anchor="ctr"/>
          <a:lstStyle/>
          <a:p>
            <a:endParaRPr lang="zh-CN" altLang="en-US"/>
          </a:p>
        </p:txBody>
      </p:sp>
      <p:sp>
        <p:nvSpPr>
          <p:cNvPr id="104527" name="Line 79"/>
          <p:cNvSpPr>
            <a:spLocks noChangeShapeType="1"/>
          </p:cNvSpPr>
          <p:nvPr/>
        </p:nvSpPr>
        <p:spPr bwMode="auto">
          <a:xfrm>
            <a:off x="6980842" y="1624013"/>
            <a:ext cx="219310" cy="0"/>
          </a:xfrm>
          <a:prstGeom prst="line">
            <a:avLst/>
          </a:prstGeom>
          <a:noFill/>
          <a:ln w="9525">
            <a:solidFill>
              <a:schemeClr val="tx1"/>
            </a:solidFill>
            <a:round/>
            <a:headEnd/>
            <a:tailEnd/>
          </a:ln>
        </p:spPr>
        <p:txBody>
          <a:bodyPr/>
          <a:lstStyle/>
          <a:p>
            <a:endParaRPr lang="zh-CN" altLang="en-US"/>
          </a:p>
        </p:txBody>
      </p:sp>
      <p:sp>
        <p:nvSpPr>
          <p:cNvPr id="104528" name="Line 80"/>
          <p:cNvSpPr>
            <a:spLocks noChangeShapeType="1"/>
          </p:cNvSpPr>
          <p:nvPr/>
        </p:nvSpPr>
        <p:spPr bwMode="auto">
          <a:xfrm>
            <a:off x="7669411" y="1624013"/>
            <a:ext cx="219310" cy="0"/>
          </a:xfrm>
          <a:prstGeom prst="line">
            <a:avLst/>
          </a:prstGeom>
          <a:noFill/>
          <a:ln w="9525">
            <a:solidFill>
              <a:schemeClr val="tx1"/>
            </a:solidFill>
            <a:round/>
            <a:headEnd/>
            <a:tailEnd/>
          </a:ln>
        </p:spPr>
        <p:txBody>
          <a:bodyPr/>
          <a:lstStyle/>
          <a:p>
            <a:endParaRPr lang="zh-CN" altLang="en-US"/>
          </a:p>
        </p:txBody>
      </p:sp>
      <p:sp>
        <p:nvSpPr>
          <p:cNvPr id="104529" name="Line 81"/>
          <p:cNvSpPr>
            <a:spLocks noChangeShapeType="1"/>
          </p:cNvSpPr>
          <p:nvPr/>
        </p:nvSpPr>
        <p:spPr bwMode="auto">
          <a:xfrm>
            <a:off x="7903235" y="1522414"/>
            <a:ext cx="0" cy="192087"/>
          </a:xfrm>
          <a:prstGeom prst="line">
            <a:avLst/>
          </a:prstGeom>
          <a:noFill/>
          <a:ln w="9525">
            <a:solidFill>
              <a:schemeClr val="tx1"/>
            </a:solidFill>
            <a:round/>
            <a:headEnd/>
            <a:tailEnd/>
          </a:ln>
        </p:spPr>
        <p:txBody>
          <a:bodyPr/>
          <a:lstStyle/>
          <a:p>
            <a:endParaRPr lang="zh-CN" altLang="en-US"/>
          </a:p>
        </p:txBody>
      </p:sp>
      <p:sp>
        <p:nvSpPr>
          <p:cNvPr id="104530" name="AutoShape 82"/>
          <p:cNvSpPr>
            <a:spLocks noChangeArrowheads="1"/>
          </p:cNvSpPr>
          <p:nvPr/>
        </p:nvSpPr>
        <p:spPr bwMode="auto">
          <a:xfrm rot="-5400000">
            <a:off x="7934584" y="1508802"/>
            <a:ext cx="192087"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31" name="Line 83"/>
          <p:cNvSpPr>
            <a:spLocks noChangeShapeType="1"/>
          </p:cNvSpPr>
          <p:nvPr/>
        </p:nvSpPr>
        <p:spPr bwMode="auto">
          <a:xfrm>
            <a:off x="8122545" y="1624013"/>
            <a:ext cx="219310" cy="0"/>
          </a:xfrm>
          <a:prstGeom prst="line">
            <a:avLst/>
          </a:prstGeom>
          <a:noFill/>
          <a:ln w="9525">
            <a:solidFill>
              <a:schemeClr val="tx1"/>
            </a:solidFill>
            <a:round/>
            <a:headEnd/>
            <a:tailEnd/>
          </a:ln>
        </p:spPr>
        <p:txBody>
          <a:bodyPr/>
          <a:lstStyle/>
          <a:p>
            <a:endParaRPr lang="zh-CN" altLang="en-US"/>
          </a:p>
        </p:txBody>
      </p:sp>
      <p:sp>
        <p:nvSpPr>
          <p:cNvPr id="104532" name="Rectangle 84"/>
          <p:cNvSpPr>
            <a:spLocks noChangeArrowheads="1"/>
          </p:cNvSpPr>
          <p:nvPr/>
        </p:nvSpPr>
        <p:spPr bwMode="auto">
          <a:xfrm>
            <a:off x="6189067" y="848519"/>
            <a:ext cx="804676" cy="2191544"/>
          </a:xfrm>
          <a:prstGeom prst="rect">
            <a:avLst/>
          </a:prstGeom>
          <a:noFill/>
          <a:ln w="9525">
            <a:solidFill>
              <a:schemeClr val="tx1"/>
            </a:solidFill>
            <a:miter lim="800000"/>
            <a:headEnd/>
            <a:tailEnd/>
          </a:ln>
        </p:spPr>
        <p:txBody>
          <a:bodyPr wrap="none" anchor="ctr"/>
          <a:lstStyle/>
          <a:p>
            <a:pPr algn="ctr"/>
            <a:r>
              <a:rPr lang="en-US" altLang="zh-CN">
                <a:latin typeface="Times New Roman" pitchFamily="18" charset="0"/>
              </a:rPr>
              <a:t>      </a:t>
            </a:r>
            <a:endParaRPr lang="zh-CN" altLang="en-US">
              <a:latin typeface="Times New Roman" pitchFamily="18" charset="0"/>
            </a:endParaRPr>
          </a:p>
        </p:txBody>
      </p:sp>
      <p:sp>
        <p:nvSpPr>
          <p:cNvPr id="104533" name="AutoShape 85"/>
          <p:cNvSpPr>
            <a:spLocks noChangeArrowheads="1"/>
          </p:cNvSpPr>
          <p:nvPr/>
        </p:nvSpPr>
        <p:spPr bwMode="auto">
          <a:xfrm rot="5400000">
            <a:off x="6352770" y="1876119"/>
            <a:ext cx="309562" cy="243499"/>
          </a:xfrm>
          <a:prstGeom prst="triangle">
            <a:avLst>
              <a:gd name="adj" fmla="val 50000"/>
            </a:avLst>
          </a:prstGeom>
          <a:noFill/>
          <a:ln w="9525">
            <a:solidFill>
              <a:schemeClr val="tx1"/>
            </a:solidFill>
            <a:miter lim="800000"/>
            <a:headEnd/>
            <a:tailEnd/>
          </a:ln>
        </p:spPr>
        <p:txBody>
          <a:bodyPr wrap="none" anchor="ctr"/>
          <a:lstStyle/>
          <a:p>
            <a:endParaRPr lang="zh-CN" altLang="en-US"/>
          </a:p>
        </p:txBody>
      </p:sp>
      <p:sp>
        <p:nvSpPr>
          <p:cNvPr id="104534" name="Oval 86"/>
          <p:cNvSpPr>
            <a:spLocks noChangeArrowheads="1"/>
          </p:cNvSpPr>
          <p:nvPr/>
        </p:nvSpPr>
        <p:spPr bwMode="auto">
          <a:xfrm>
            <a:off x="6614786" y="1946275"/>
            <a:ext cx="109655" cy="96838"/>
          </a:xfrm>
          <a:prstGeom prst="ellipse">
            <a:avLst/>
          </a:prstGeom>
          <a:noFill/>
          <a:ln w="9525">
            <a:solidFill>
              <a:schemeClr val="tx1"/>
            </a:solidFill>
            <a:round/>
            <a:headEnd/>
            <a:tailEnd/>
          </a:ln>
        </p:spPr>
        <p:txBody>
          <a:bodyPr wrap="none" anchor="ctr"/>
          <a:lstStyle/>
          <a:p>
            <a:endParaRPr lang="zh-CN" altLang="en-US"/>
          </a:p>
        </p:txBody>
      </p:sp>
      <p:sp>
        <p:nvSpPr>
          <p:cNvPr id="104535" name="Line 87"/>
          <p:cNvSpPr>
            <a:spLocks noChangeShapeType="1"/>
          </p:cNvSpPr>
          <p:nvPr/>
        </p:nvSpPr>
        <p:spPr bwMode="auto">
          <a:xfrm>
            <a:off x="6248732" y="2011363"/>
            <a:ext cx="146744" cy="0"/>
          </a:xfrm>
          <a:prstGeom prst="line">
            <a:avLst/>
          </a:prstGeom>
          <a:noFill/>
          <a:ln w="28575">
            <a:solidFill>
              <a:schemeClr val="tx1"/>
            </a:solidFill>
            <a:round/>
            <a:headEnd/>
            <a:tailEnd/>
          </a:ln>
        </p:spPr>
        <p:txBody>
          <a:bodyPr/>
          <a:lstStyle/>
          <a:p>
            <a:endParaRPr lang="zh-CN" altLang="en-US"/>
          </a:p>
        </p:txBody>
      </p:sp>
      <p:sp>
        <p:nvSpPr>
          <p:cNvPr id="104536" name="Line 88"/>
          <p:cNvSpPr>
            <a:spLocks noChangeShapeType="1"/>
          </p:cNvSpPr>
          <p:nvPr/>
        </p:nvSpPr>
        <p:spPr bwMode="auto">
          <a:xfrm>
            <a:off x="6717991" y="1998663"/>
            <a:ext cx="203185" cy="0"/>
          </a:xfrm>
          <a:prstGeom prst="line">
            <a:avLst/>
          </a:prstGeom>
          <a:noFill/>
          <a:ln w="28575">
            <a:solidFill>
              <a:schemeClr val="tx1"/>
            </a:solidFill>
            <a:round/>
            <a:headEnd/>
            <a:tailEnd/>
          </a:ln>
        </p:spPr>
        <p:txBody>
          <a:bodyPr/>
          <a:lstStyle/>
          <a:p>
            <a:endParaRPr lang="zh-CN" altLang="en-US"/>
          </a:p>
        </p:txBody>
      </p:sp>
      <p:sp>
        <p:nvSpPr>
          <p:cNvPr id="104537" name="Rectangle 89"/>
          <p:cNvSpPr>
            <a:spLocks noChangeArrowheads="1"/>
          </p:cNvSpPr>
          <p:nvPr/>
        </p:nvSpPr>
        <p:spPr bwMode="auto">
          <a:xfrm>
            <a:off x="7214664" y="1819275"/>
            <a:ext cx="440234" cy="128588"/>
          </a:xfrm>
          <a:prstGeom prst="rect">
            <a:avLst/>
          </a:prstGeom>
          <a:noFill/>
          <a:ln w="9525">
            <a:solidFill>
              <a:schemeClr val="tx1"/>
            </a:solidFill>
            <a:miter lim="800000"/>
            <a:headEnd/>
            <a:tailEnd/>
          </a:ln>
        </p:spPr>
        <p:txBody>
          <a:bodyPr wrap="none" anchor="ctr"/>
          <a:lstStyle/>
          <a:p>
            <a:endParaRPr lang="zh-CN" altLang="en-US"/>
          </a:p>
        </p:txBody>
      </p:sp>
      <p:sp>
        <p:nvSpPr>
          <p:cNvPr id="104538" name="Line 90"/>
          <p:cNvSpPr>
            <a:spLocks noChangeShapeType="1"/>
          </p:cNvSpPr>
          <p:nvPr/>
        </p:nvSpPr>
        <p:spPr bwMode="auto">
          <a:xfrm>
            <a:off x="6980842" y="1882775"/>
            <a:ext cx="219310" cy="0"/>
          </a:xfrm>
          <a:prstGeom prst="line">
            <a:avLst/>
          </a:prstGeom>
          <a:noFill/>
          <a:ln w="9525">
            <a:solidFill>
              <a:schemeClr val="tx1"/>
            </a:solidFill>
            <a:round/>
            <a:headEnd/>
            <a:tailEnd/>
          </a:ln>
        </p:spPr>
        <p:txBody>
          <a:bodyPr/>
          <a:lstStyle/>
          <a:p>
            <a:endParaRPr lang="zh-CN" altLang="en-US"/>
          </a:p>
        </p:txBody>
      </p:sp>
      <p:sp>
        <p:nvSpPr>
          <p:cNvPr id="104539" name="Line 91"/>
          <p:cNvSpPr>
            <a:spLocks noChangeShapeType="1"/>
          </p:cNvSpPr>
          <p:nvPr/>
        </p:nvSpPr>
        <p:spPr bwMode="auto">
          <a:xfrm>
            <a:off x="7669411" y="1882775"/>
            <a:ext cx="219310" cy="0"/>
          </a:xfrm>
          <a:prstGeom prst="line">
            <a:avLst/>
          </a:prstGeom>
          <a:noFill/>
          <a:ln w="9525">
            <a:solidFill>
              <a:schemeClr val="tx1"/>
            </a:solidFill>
            <a:round/>
            <a:headEnd/>
            <a:tailEnd/>
          </a:ln>
        </p:spPr>
        <p:txBody>
          <a:bodyPr/>
          <a:lstStyle/>
          <a:p>
            <a:endParaRPr lang="zh-CN" altLang="en-US"/>
          </a:p>
        </p:txBody>
      </p:sp>
      <p:sp>
        <p:nvSpPr>
          <p:cNvPr id="104540" name="Line 92"/>
          <p:cNvSpPr>
            <a:spLocks noChangeShapeType="1"/>
          </p:cNvSpPr>
          <p:nvPr/>
        </p:nvSpPr>
        <p:spPr bwMode="auto">
          <a:xfrm>
            <a:off x="7903235" y="1781175"/>
            <a:ext cx="0" cy="192088"/>
          </a:xfrm>
          <a:prstGeom prst="line">
            <a:avLst/>
          </a:prstGeom>
          <a:noFill/>
          <a:ln w="9525">
            <a:solidFill>
              <a:schemeClr val="tx1"/>
            </a:solidFill>
            <a:round/>
            <a:headEnd/>
            <a:tailEnd/>
          </a:ln>
        </p:spPr>
        <p:txBody>
          <a:bodyPr/>
          <a:lstStyle/>
          <a:p>
            <a:endParaRPr lang="zh-CN" altLang="en-US"/>
          </a:p>
        </p:txBody>
      </p:sp>
      <p:sp>
        <p:nvSpPr>
          <p:cNvPr id="104541" name="AutoShape 93"/>
          <p:cNvSpPr>
            <a:spLocks noChangeArrowheads="1"/>
          </p:cNvSpPr>
          <p:nvPr/>
        </p:nvSpPr>
        <p:spPr bwMode="auto">
          <a:xfrm rot="-5400000">
            <a:off x="7934584" y="1767564"/>
            <a:ext cx="192088"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42" name="Line 94"/>
          <p:cNvSpPr>
            <a:spLocks noChangeShapeType="1"/>
          </p:cNvSpPr>
          <p:nvPr/>
        </p:nvSpPr>
        <p:spPr bwMode="auto">
          <a:xfrm>
            <a:off x="8122545" y="1882775"/>
            <a:ext cx="219310" cy="0"/>
          </a:xfrm>
          <a:prstGeom prst="line">
            <a:avLst/>
          </a:prstGeom>
          <a:noFill/>
          <a:ln w="9525">
            <a:solidFill>
              <a:schemeClr val="tx1"/>
            </a:solidFill>
            <a:round/>
            <a:headEnd/>
            <a:tailEnd/>
          </a:ln>
        </p:spPr>
        <p:txBody>
          <a:bodyPr/>
          <a:lstStyle/>
          <a:p>
            <a:endParaRPr lang="zh-CN" altLang="en-US"/>
          </a:p>
        </p:txBody>
      </p:sp>
      <p:sp>
        <p:nvSpPr>
          <p:cNvPr id="104543" name="Rectangle 95"/>
          <p:cNvSpPr>
            <a:spLocks noChangeArrowheads="1"/>
          </p:cNvSpPr>
          <p:nvPr/>
        </p:nvSpPr>
        <p:spPr bwMode="auto">
          <a:xfrm>
            <a:off x="7227565" y="2590800"/>
            <a:ext cx="440234" cy="128588"/>
          </a:xfrm>
          <a:prstGeom prst="rect">
            <a:avLst/>
          </a:prstGeom>
          <a:noFill/>
          <a:ln w="9525">
            <a:solidFill>
              <a:schemeClr val="tx1"/>
            </a:solidFill>
            <a:miter lim="800000"/>
            <a:headEnd/>
            <a:tailEnd/>
          </a:ln>
        </p:spPr>
        <p:txBody>
          <a:bodyPr wrap="none" anchor="ctr"/>
          <a:lstStyle/>
          <a:p>
            <a:endParaRPr lang="zh-CN" altLang="en-US"/>
          </a:p>
        </p:txBody>
      </p:sp>
      <p:sp>
        <p:nvSpPr>
          <p:cNvPr id="104544" name="Line 96"/>
          <p:cNvSpPr>
            <a:spLocks noChangeShapeType="1"/>
          </p:cNvSpPr>
          <p:nvPr/>
        </p:nvSpPr>
        <p:spPr bwMode="auto">
          <a:xfrm>
            <a:off x="6993742" y="2654300"/>
            <a:ext cx="219310" cy="0"/>
          </a:xfrm>
          <a:prstGeom prst="line">
            <a:avLst/>
          </a:prstGeom>
          <a:noFill/>
          <a:ln w="9525">
            <a:solidFill>
              <a:schemeClr val="tx1"/>
            </a:solidFill>
            <a:round/>
            <a:headEnd/>
            <a:tailEnd/>
          </a:ln>
        </p:spPr>
        <p:txBody>
          <a:bodyPr/>
          <a:lstStyle/>
          <a:p>
            <a:endParaRPr lang="zh-CN" altLang="en-US"/>
          </a:p>
        </p:txBody>
      </p:sp>
      <p:sp>
        <p:nvSpPr>
          <p:cNvPr id="104545" name="Line 97"/>
          <p:cNvSpPr>
            <a:spLocks noChangeShapeType="1"/>
          </p:cNvSpPr>
          <p:nvPr/>
        </p:nvSpPr>
        <p:spPr bwMode="auto">
          <a:xfrm>
            <a:off x="7682312" y="2654300"/>
            <a:ext cx="219310" cy="0"/>
          </a:xfrm>
          <a:prstGeom prst="line">
            <a:avLst/>
          </a:prstGeom>
          <a:noFill/>
          <a:ln w="9525">
            <a:solidFill>
              <a:schemeClr val="tx1"/>
            </a:solidFill>
            <a:round/>
            <a:headEnd/>
            <a:tailEnd/>
          </a:ln>
        </p:spPr>
        <p:txBody>
          <a:bodyPr/>
          <a:lstStyle/>
          <a:p>
            <a:endParaRPr lang="zh-CN" altLang="en-US"/>
          </a:p>
        </p:txBody>
      </p:sp>
      <p:sp>
        <p:nvSpPr>
          <p:cNvPr id="104546" name="Line 98"/>
          <p:cNvSpPr>
            <a:spLocks noChangeShapeType="1"/>
          </p:cNvSpPr>
          <p:nvPr/>
        </p:nvSpPr>
        <p:spPr bwMode="auto">
          <a:xfrm>
            <a:off x="7916135" y="2552700"/>
            <a:ext cx="0" cy="192088"/>
          </a:xfrm>
          <a:prstGeom prst="line">
            <a:avLst/>
          </a:prstGeom>
          <a:noFill/>
          <a:ln w="9525">
            <a:solidFill>
              <a:schemeClr val="tx1"/>
            </a:solidFill>
            <a:round/>
            <a:headEnd/>
            <a:tailEnd/>
          </a:ln>
        </p:spPr>
        <p:txBody>
          <a:bodyPr/>
          <a:lstStyle/>
          <a:p>
            <a:endParaRPr lang="zh-CN" altLang="en-US"/>
          </a:p>
        </p:txBody>
      </p:sp>
      <p:sp>
        <p:nvSpPr>
          <p:cNvPr id="104547" name="AutoShape 99"/>
          <p:cNvSpPr>
            <a:spLocks noChangeArrowheads="1"/>
          </p:cNvSpPr>
          <p:nvPr/>
        </p:nvSpPr>
        <p:spPr bwMode="auto">
          <a:xfrm rot="-5400000">
            <a:off x="7947484" y="2539089"/>
            <a:ext cx="192088"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48" name="Line 100"/>
          <p:cNvSpPr>
            <a:spLocks noChangeShapeType="1"/>
          </p:cNvSpPr>
          <p:nvPr/>
        </p:nvSpPr>
        <p:spPr bwMode="auto">
          <a:xfrm>
            <a:off x="8135446" y="2654300"/>
            <a:ext cx="219310" cy="0"/>
          </a:xfrm>
          <a:prstGeom prst="line">
            <a:avLst/>
          </a:prstGeom>
          <a:noFill/>
          <a:ln w="9525">
            <a:solidFill>
              <a:schemeClr val="tx1"/>
            </a:solidFill>
            <a:round/>
            <a:headEnd/>
            <a:tailEnd/>
          </a:ln>
        </p:spPr>
        <p:txBody>
          <a:bodyPr/>
          <a:lstStyle/>
          <a:p>
            <a:endParaRPr lang="zh-CN" altLang="en-US"/>
          </a:p>
        </p:txBody>
      </p:sp>
      <p:sp>
        <p:nvSpPr>
          <p:cNvPr id="104549" name="Rectangle 101"/>
          <p:cNvSpPr>
            <a:spLocks noChangeArrowheads="1"/>
          </p:cNvSpPr>
          <p:nvPr/>
        </p:nvSpPr>
        <p:spPr bwMode="auto">
          <a:xfrm>
            <a:off x="7227565" y="2846389"/>
            <a:ext cx="440234" cy="128587"/>
          </a:xfrm>
          <a:prstGeom prst="rect">
            <a:avLst/>
          </a:prstGeom>
          <a:noFill/>
          <a:ln w="9525">
            <a:solidFill>
              <a:schemeClr val="tx1"/>
            </a:solidFill>
            <a:miter lim="800000"/>
            <a:headEnd/>
            <a:tailEnd/>
          </a:ln>
        </p:spPr>
        <p:txBody>
          <a:bodyPr wrap="none" anchor="ctr"/>
          <a:lstStyle/>
          <a:p>
            <a:endParaRPr lang="zh-CN" altLang="en-US"/>
          </a:p>
        </p:txBody>
      </p:sp>
      <p:sp>
        <p:nvSpPr>
          <p:cNvPr id="104550" name="Line 102"/>
          <p:cNvSpPr>
            <a:spLocks noChangeShapeType="1"/>
          </p:cNvSpPr>
          <p:nvPr/>
        </p:nvSpPr>
        <p:spPr bwMode="auto">
          <a:xfrm>
            <a:off x="6993742" y="2909888"/>
            <a:ext cx="219310" cy="0"/>
          </a:xfrm>
          <a:prstGeom prst="line">
            <a:avLst/>
          </a:prstGeom>
          <a:noFill/>
          <a:ln w="9525">
            <a:solidFill>
              <a:schemeClr val="tx1"/>
            </a:solidFill>
            <a:round/>
            <a:headEnd/>
            <a:tailEnd/>
          </a:ln>
        </p:spPr>
        <p:txBody>
          <a:bodyPr/>
          <a:lstStyle/>
          <a:p>
            <a:endParaRPr lang="zh-CN" altLang="en-US"/>
          </a:p>
        </p:txBody>
      </p:sp>
      <p:sp>
        <p:nvSpPr>
          <p:cNvPr id="104551" name="Line 103"/>
          <p:cNvSpPr>
            <a:spLocks noChangeShapeType="1"/>
          </p:cNvSpPr>
          <p:nvPr/>
        </p:nvSpPr>
        <p:spPr bwMode="auto">
          <a:xfrm>
            <a:off x="7682312" y="2909888"/>
            <a:ext cx="219310" cy="0"/>
          </a:xfrm>
          <a:prstGeom prst="line">
            <a:avLst/>
          </a:prstGeom>
          <a:noFill/>
          <a:ln w="9525">
            <a:solidFill>
              <a:schemeClr val="tx1"/>
            </a:solidFill>
            <a:round/>
            <a:headEnd/>
            <a:tailEnd/>
          </a:ln>
        </p:spPr>
        <p:txBody>
          <a:bodyPr/>
          <a:lstStyle/>
          <a:p>
            <a:endParaRPr lang="zh-CN" altLang="en-US"/>
          </a:p>
        </p:txBody>
      </p:sp>
      <p:sp>
        <p:nvSpPr>
          <p:cNvPr id="104552" name="Line 104"/>
          <p:cNvSpPr>
            <a:spLocks noChangeShapeType="1"/>
          </p:cNvSpPr>
          <p:nvPr/>
        </p:nvSpPr>
        <p:spPr bwMode="auto">
          <a:xfrm>
            <a:off x="7916135" y="2808289"/>
            <a:ext cx="0" cy="193675"/>
          </a:xfrm>
          <a:prstGeom prst="line">
            <a:avLst/>
          </a:prstGeom>
          <a:noFill/>
          <a:ln w="9525">
            <a:solidFill>
              <a:schemeClr val="tx1"/>
            </a:solidFill>
            <a:round/>
            <a:headEnd/>
            <a:tailEnd/>
          </a:ln>
        </p:spPr>
        <p:txBody>
          <a:bodyPr/>
          <a:lstStyle/>
          <a:p>
            <a:endParaRPr lang="zh-CN" altLang="en-US"/>
          </a:p>
        </p:txBody>
      </p:sp>
      <p:sp>
        <p:nvSpPr>
          <p:cNvPr id="104553" name="AutoShape 105"/>
          <p:cNvSpPr>
            <a:spLocks noChangeArrowheads="1"/>
          </p:cNvSpPr>
          <p:nvPr/>
        </p:nvSpPr>
        <p:spPr bwMode="auto">
          <a:xfrm rot="-5400000">
            <a:off x="7946691" y="2795471"/>
            <a:ext cx="193675"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54" name="Line 106"/>
          <p:cNvSpPr>
            <a:spLocks noChangeShapeType="1"/>
          </p:cNvSpPr>
          <p:nvPr/>
        </p:nvSpPr>
        <p:spPr bwMode="auto">
          <a:xfrm>
            <a:off x="8135446" y="2909888"/>
            <a:ext cx="219310" cy="0"/>
          </a:xfrm>
          <a:prstGeom prst="line">
            <a:avLst/>
          </a:prstGeom>
          <a:noFill/>
          <a:ln w="9525">
            <a:solidFill>
              <a:schemeClr val="tx1"/>
            </a:solidFill>
            <a:round/>
            <a:headEnd/>
            <a:tailEnd/>
          </a:ln>
        </p:spPr>
        <p:txBody>
          <a:bodyPr/>
          <a:lstStyle/>
          <a:p>
            <a:endParaRPr lang="zh-CN" altLang="en-US"/>
          </a:p>
        </p:txBody>
      </p:sp>
      <p:sp>
        <p:nvSpPr>
          <p:cNvPr id="104555" name="Rectangle 107"/>
          <p:cNvSpPr>
            <a:spLocks noChangeArrowheads="1"/>
          </p:cNvSpPr>
          <p:nvPr/>
        </p:nvSpPr>
        <p:spPr bwMode="auto">
          <a:xfrm>
            <a:off x="7214664" y="2076450"/>
            <a:ext cx="440234" cy="128588"/>
          </a:xfrm>
          <a:prstGeom prst="rect">
            <a:avLst/>
          </a:prstGeom>
          <a:noFill/>
          <a:ln w="9525">
            <a:solidFill>
              <a:schemeClr val="tx1"/>
            </a:solidFill>
            <a:miter lim="800000"/>
            <a:headEnd/>
            <a:tailEnd/>
          </a:ln>
        </p:spPr>
        <p:txBody>
          <a:bodyPr wrap="none" anchor="ctr"/>
          <a:lstStyle/>
          <a:p>
            <a:endParaRPr lang="zh-CN" altLang="en-US"/>
          </a:p>
        </p:txBody>
      </p:sp>
      <p:sp>
        <p:nvSpPr>
          <p:cNvPr id="104556" name="Line 108"/>
          <p:cNvSpPr>
            <a:spLocks noChangeShapeType="1"/>
          </p:cNvSpPr>
          <p:nvPr/>
        </p:nvSpPr>
        <p:spPr bwMode="auto">
          <a:xfrm>
            <a:off x="6980842" y="2139950"/>
            <a:ext cx="219310" cy="0"/>
          </a:xfrm>
          <a:prstGeom prst="line">
            <a:avLst/>
          </a:prstGeom>
          <a:noFill/>
          <a:ln w="9525">
            <a:solidFill>
              <a:schemeClr val="tx1"/>
            </a:solidFill>
            <a:round/>
            <a:headEnd/>
            <a:tailEnd/>
          </a:ln>
        </p:spPr>
        <p:txBody>
          <a:bodyPr/>
          <a:lstStyle/>
          <a:p>
            <a:endParaRPr lang="zh-CN" altLang="en-US"/>
          </a:p>
        </p:txBody>
      </p:sp>
      <p:sp>
        <p:nvSpPr>
          <p:cNvPr id="104557" name="Line 109"/>
          <p:cNvSpPr>
            <a:spLocks noChangeShapeType="1"/>
          </p:cNvSpPr>
          <p:nvPr/>
        </p:nvSpPr>
        <p:spPr bwMode="auto">
          <a:xfrm>
            <a:off x="7669411" y="2139950"/>
            <a:ext cx="219310" cy="0"/>
          </a:xfrm>
          <a:prstGeom prst="line">
            <a:avLst/>
          </a:prstGeom>
          <a:noFill/>
          <a:ln w="9525">
            <a:solidFill>
              <a:schemeClr val="tx1"/>
            </a:solidFill>
            <a:round/>
            <a:headEnd/>
            <a:tailEnd/>
          </a:ln>
        </p:spPr>
        <p:txBody>
          <a:bodyPr/>
          <a:lstStyle/>
          <a:p>
            <a:endParaRPr lang="zh-CN" altLang="en-US"/>
          </a:p>
        </p:txBody>
      </p:sp>
      <p:sp>
        <p:nvSpPr>
          <p:cNvPr id="104558" name="Line 110"/>
          <p:cNvSpPr>
            <a:spLocks noChangeShapeType="1"/>
          </p:cNvSpPr>
          <p:nvPr/>
        </p:nvSpPr>
        <p:spPr bwMode="auto">
          <a:xfrm>
            <a:off x="7903235" y="2038350"/>
            <a:ext cx="0" cy="192088"/>
          </a:xfrm>
          <a:prstGeom prst="line">
            <a:avLst/>
          </a:prstGeom>
          <a:noFill/>
          <a:ln w="9525">
            <a:solidFill>
              <a:schemeClr val="tx1"/>
            </a:solidFill>
            <a:round/>
            <a:headEnd/>
            <a:tailEnd/>
          </a:ln>
        </p:spPr>
        <p:txBody>
          <a:bodyPr/>
          <a:lstStyle/>
          <a:p>
            <a:endParaRPr lang="zh-CN" altLang="en-US"/>
          </a:p>
        </p:txBody>
      </p:sp>
      <p:sp>
        <p:nvSpPr>
          <p:cNvPr id="104559" name="AutoShape 111"/>
          <p:cNvSpPr>
            <a:spLocks noChangeArrowheads="1"/>
          </p:cNvSpPr>
          <p:nvPr/>
        </p:nvSpPr>
        <p:spPr bwMode="auto">
          <a:xfrm rot="-5400000">
            <a:off x="7934584" y="2024739"/>
            <a:ext cx="192088"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60" name="Line 112"/>
          <p:cNvSpPr>
            <a:spLocks noChangeShapeType="1"/>
          </p:cNvSpPr>
          <p:nvPr/>
        </p:nvSpPr>
        <p:spPr bwMode="auto">
          <a:xfrm>
            <a:off x="8122545" y="2139950"/>
            <a:ext cx="219310" cy="0"/>
          </a:xfrm>
          <a:prstGeom prst="line">
            <a:avLst/>
          </a:prstGeom>
          <a:noFill/>
          <a:ln w="9525">
            <a:solidFill>
              <a:schemeClr val="tx1"/>
            </a:solidFill>
            <a:round/>
            <a:headEnd/>
            <a:tailEnd/>
          </a:ln>
        </p:spPr>
        <p:txBody>
          <a:bodyPr/>
          <a:lstStyle/>
          <a:p>
            <a:endParaRPr lang="zh-CN" altLang="en-US"/>
          </a:p>
        </p:txBody>
      </p:sp>
      <p:sp>
        <p:nvSpPr>
          <p:cNvPr id="104561" name="Rectangle 113"/>
          <p:cNvSpPr>
            <a:spLocks noChangeArrowheads="1"/>
          </p:cNvSpPr>
          <p:nvPr/>
        </p:nvSpPr>
        <p:spPr bwMode="auto">
          <a:xfrm>
            <a:off x="7214664" y="2332039"/>
            <a:ext cx="440234" cy="128587"/>
          </a:xfrm>
          <a:prstGeom prst="rect">
            <a:avLst/>
          </a:prstGeom>
          <a:noFill/>
          <a:ln w="9525">
            <a:solidFill>
              <a:schemeClr val="tx1"/>
            </a:solidFill>
            <a:miter lim="800000"/>
            <a:headEnd/>
            <a:tailEnd/>
          </a:ln>
        </p:spPr>
        <p:txBody>
          <a:bodyPr wrap="none" anchor="ctr"/>
          <a:lstStyle/>
          <a:p>
            <a:endParaRPr lang="zh-CN" altLang="en-US"/>
          </a:p>
        </p:txBody>
      </p:sp>
      <p:sp>
        <p:nvSpPr>
          <p:cNvPr id="104562" name="Line 114"/>
          <p:cNvSpPr>
            <a:spLocks noChangeShapeType="1"/>
          </p:cNvSpPr>
          <p:nvPr/>
        </p:nvSpPr>
        <p:spPr bwMode="auto">
          <a:xfrm>
            <a:off x="6980842" y="2395538"/>
            <a:ext cx="219310" cy="0"/>
          </a:xfrm>
          <a:prstGeom prst="line">
            <a:avLst/>
          </a:prstGeom>
          <a:noFill/>
          <a:ln w="9525">
            <a:solidFill>
              <a:schemeClr val="tx1"/>
            </a:solidFill>
            <a:round/>
            <a:headEnd/>
            <a:tailEnd/>
          </a:ln>
        </p:spPr>
        <p:txBody>
          <a:bodyPr/>
          <a:lstStyle/>
          <a:p>
            <a:endParaRPr lang="zh-CN" altLang="en-US"/>
          </a:p>
        </p:txBody>
      </p:sp>
      <p:sp>
        <p:nvSpPr>
          <p:cNvPr id="104563" name="Line 115"/>
          <p:cNvSpPr>
            <a:spLocks noChangeShapeType="1"/>
          </p:cNvSpPr>
          <p:nvPr/>
        </p:nvSpPr>
        <p:spPr bwMode="auto">
          <a:xfrm>
            <a:off x="7669411" y="2395538"/>
            <a:ext cx="219310" cy="0"/>
          </a:xfrm>
          <a:prstGeom prst="line">
            <a:avLst/>
          </a:prstGeom>
          <a:noFill/>
          <a:ln w="9525">
            <a:solidFill>
              <a:schemeClr val="tx1"/>
            </a:solidFill>
            <a:round/>
            <a:headEnd/>
            <a:tailEnd/>
          </a:ln>
        </p:spPr>
        <p:txBody>
          <a:bodyPr/>
          <a:lstStyle/>
          <a:p>
            <a:endParaRPr lang="zh-CN" altLang="en-US"/>
          </a:p>
        </p:txBody>
      </p:sp>
      <p:sp>
        <p:nvSpPr>
          <p:cNvPr id="104564" name="Line 116"/>
          <p:cNvSpPr>
            <a:spLocks noChangeShapeType="1"/>
          </p:cNvSpPr>
          <p:nvPr/>
        </p:nvSpPr>
        <p:spPr bwMode="auto">
          <a:xfrm>
            <a:off x="7903235" y="2293939"/>
            <a:ext cx="0" cy="193675"/>
          </a:xfrm>
          <a:prstGeom prst="line">
            <a:avLst/>
          </a:prstGeom>
          <a:noFill/>
          <a:ln w="9525">
            <a:solidFill>
              <a:schemeClr val="tx1"/>
            </a:solidFill>
            <a:round/>
            <a:headEnd/>
            <a:tailEnd/>
          </a:ln>
        </p:spPr>
        <p:txBody>
          <a:bodyPr/>
          <a:lstStyle/>
          <a:p>
            <a:endParaRPr lang="zh-CN" altLang="en-US"/>
          </a:p>
        </p:txBody>
      </p:sp>
      <p:sp>
        <p:nvSpPr>
          <p:cNvPr id="104565" name="AutoShape 117"/>
          <p:cNvSpPr>
            <a:spLocks noChangeArrowheads="1"/>
          </p:cNvSpPr>
          <p:nvPr/>
        </p:nvSpPr>
        <p:spPr bwMode="auto">
          <a:xfrm rot="-5400000">
            <a:off x="7933790" y="2281121"/>
            <a:ext cx="193675" cy="219310"/>
          </a:xfrm>
          <a:prstGeom prst="triangle">
            <a:avLst>
              <a:gd name="adj" fmla="val 50000"/>
            </a:avLst>
          </a:prstGeom>
          <a:solidFill>
            <a:schemeClr val="tx1"/>
          </a:solidFill>
          <a:ln w="9525">
            <a:solidFill>
              <a:schemeClr val="tx1"/>
            </a:solidFill>
            <a:miter lim="800000"/>
            <a:headEnd/>
            <a:tailEnd/>
          </a:ln>
        </p:spPr>
        <p:txBody>
          <a:bodyPr wrap="none" anchor="ctr"/>
          <a:lstStyle/>
          <a:p>
            <a:endParaRPr lang="zh-CN" altLang="en-US"/>
          </a:p>
        </p:txBody>
      </p:sp>
      <p:sp>
        <p:nvSpPr>
          <p:cNvPr id="104566" name="Line 118"/>
          <p:cNvSpPr>
            <a:spLocks noChangeShapeType="1"/>
          </p:cNvSpPr>
          <p:nvPr/>
        </p:nvSpPr>
        <p:spPr bwMode="auto">
          <a:xfrm>
            <a:off x="8122545" y="2395538"/>
            <a:ext cx="219310" cy="0"/>
          </a:xfrm>
          <a:prstGeom prst="line">
            <a:avLst/>
          </a:prstGeom>
          <a:noFill/>
          <a:ln w="9525">
            <a:solidFill>
              <a:schemeClr val="tx1"/>
            </a:solidFill>
            <a:round/>
            <a:headEnd/>
            <a:tailEnd/>
          </a:ln>
        </p:spPr>
        <p:txBody>
          <a:bodyPr/>
          <a:lstStyle/>
          <a:p>
            <a:endParaRPr lang="zh-CN" altLang="en-US"/>
          </a:p>
        </p:txBody>
      </p:sp>
      <p:sp>
        <p:nvSpPr>
          <p:cNvPr id="104567" name="Line 119"/>
          <p:cNvSpPr>
            <a:spLocks noChangeShapeType="1"/>
          </p:cNvSpPr>
          <p:nvPr/>
        </p:nvSpPr>
        <p:spPr bwMode="auto">
          <a:xfrm>
            <a:off x="5677881" y="1029728"/>
            <a:ext cx="511186" cy="0"/>
          </a:xfrm>
          <a:prstGeom prst="line">
            <a:avLst/>
          </a:prstGeom>
          <a:noFill/>
          <a:ln w="9525">
            <a:solidFill>
              <a:schemeClr val="tx1"/>
            </a:solidFill>
            <a:round/>
            <a:headEnd/>
            <a:tailEnd/>
          </a:ln>
        </p:spPr>
        <p:txBody>
          <a:bodyPr/>
          <a:lstStyle/>
          <a:p>
            <a:endParaRPr lang="zh-CN" altLang="en-US"/>
          </a:p>
        </p:txBody>
      </p:sp>
      <p:sp>
        <p:nvSpPr>
          <p:cNvPr id="104568" name="Line 120"/>
          <p:cNvSpPr>
            <a:spLocks noChangeShapeType="1"/>
          </p:cNvSpPr>
          <p:nvPr/>
        </p:nvSpPr>
        <p:spPr bwMode="auto">
          <a:xfrm>
            <a:off x="5677881" y="1317760"/>
            <a:ext cx="511186" cy="0"/>
          </a:xfrm>
          <a:prstGeom prst="line">
            <a:avLst/>
          </a:prstGeom>
          <a:noFill/>
          <a:ln w="9525">
            <a:solidFill>
              <a:schemeClr val="tx1"/>
            </a:solidFill>
            <a:round/>
            <a:headEnd/>
            <a:tailEnd/>
          </a:ln>
        </p:spPr>
        <p:txBody>
          <a:bodyPr/>
          <a:lstStyle/>
          <a:p>
            <a:endParaRPr lang="zh-CN" altLang="en-US"/>
          </a:p>
        </p:txBody>
      </p:sp>
      <p:sp>
        <p:nvSpPr>
          <p:cNvPr id="104569" name="Line 121"/>
          <p:cNvSpPr>
            <a:spLocks noChangeShapeType="1"/>
          </p:cNvSpPr>
          <p:nvPr/>
        </p:nvSpPr>
        <p:spPr bwMode="auto">
          <a:xfrm>
            <a:off x="5677881" y="1576296"/>
            <a:ext cx="511186" cy="0"/>
          </a:xfrm>
          <a:prstGeom prst="line">
            <a:avLst/>
          </a:prstGeom>
          <a:noFill/>
          <a:ln w="9525">
            <a:solidFill>
              <a:schemeClr val="tx1"/>
            </a:solidFill>
            <a:round/>
            <a:headEnd/>
            <a:tailEnd/>
          </a:ln>
        </p:spPr>
        <p:txBody>
          <a:bodyPr/>
          <a:lstStyle/>
          <a:p>
            <a:endParaRPr lang="zh-CN" altLang="en-US"/>
          </a:p>
        </p:txBody>
      </p:sp>
      <p:sp>
        <p:nvSpPr>
          <p:cNvPr id="104570" name="Line 122"/>
          <p:cNvSpPr>
            <a:spLocks noChangeShapeType="1"/>
          </p:cNvSpPr>
          <p:nvPr/>
        </p:nvSpPr>
        <p:spPr bwMode="auto">
          <a:xfrm>
            <a:off x="5677881" y="1868027"/>
            <a:ext cx="511186" cy="0"/>
          </a:xfrm>
          <a:prstGeom prst="line">
            <a:avLst/>
          </a:prstGeom>
          <a:noFill/>
          <a:ln w="9525">
            <a:solidFill>
              <a:schemeClr val="tx1"/>
            </a:solidFill>
            <a:round/>
            <a:headEnd/>
            <a:tailEnd/>
          </a:ln>
        </p:spPr>
        <p:txBody>
          <a:bodyPr/>
          <a:lstStyle/>
          <a:p>
            <a:endParaRPr lang="zh-CN" altLang="en-US"/>
          </a:p>
        </p:txBody>
      </p:sp>
      <p:sp>
        <p:nvSpPr>
          <p:cNvPr id="104571" name="Line 123"/>
          <p:cNvSpPr>
            <a:spLocks noChangeShapeType="1"/>
          </p:cNvSpPr>
          <p:nvPr/>
        </p:nvSpPr>
        <p:spPr bwMode="auto">
          <a:xfrm>
            <a:off x="5677881" y="2110454"/>
            <a:ext cx="511186" cy="0"/>
          </a:xfrm>
          <a:prstGeom prst="line">
            <a:avLst/>
          </a:prstGeom>
          <a:noFill/>
          <a:ln w="9525">
            <a:solidFill>
              <a:schemeClr val="tx1"/>
            </a:solidFill>
            <a:round/>
            <a:headEnd/>
            <a:tailEnd/>
          </a:ln>
        </p:spPr>
        <p:txBody>
          <a:bodyPr/>
          <a:lstStyle/>
          <a:p>
            <a:endParaRPr lang="zh-CN" altLang="en-US"/>
          </a:p>
        </p:txBody>
      </p:sp>
      <p:sp>
        <p:nvSpPr>
          <p:cNvPr id="104572" name="Line 124"/>
          <p:cNvSpPr>
            <a:spLocks noChangeShapeType="1"/>
          </p:cNvSpPr>
          <p:nvPr/>
        </p:nvSpPr>
        <p:spPr bwMode="auto">
          <a:xfrm>
            <a:off x="5677881" y="2395538"/>
            <a:ext cx="511186" cy="0"/>
          </a:xfrm>
          <a:prstGeom prst="line">
            <a:avLst/>
          </a:prstGeom>
          <a:noFill/>
          <a:ln w="9525">
            <a:solidFill>
              <a:schemeClr val="tx1"/>
            </a:solidFill>
            <a:round/>
            <a:headEnd/>
            <a:tailEnd/>
          </a:ln>
        </p:spPr>
        <p:txBody>
          <a:bodyPr/>
          <a:lstStyle/>
          <a:p>
            <a:endParaRPr lang="zh-CN" altLang="en-US"/>
          </a:p>
        </p:txBody>
      </p:sp>
      <p:sp>
        <p:nvSpPr>
          <p:cNvPr id="104573" name="Line 125"/>
          <p:cNvSpPr>
            <a:spLocks noChangeShapeType="1"/>
          </p:cNvSpPr>
          <p:nvPr/>
        </p:nvSpPr>
        <p:spPr bwMode="auto">
          <a:xfrm>
            <a:off x="5677881" y="2654300"/>
            <a:ext cx="511186" cy="0"/>
          </a:xfrm>
          <a:prstGeom prst="line">
            <a:avLst/>
          </a:prstGeom>
          <a:noFill/>
          <a:ln w="9525">
            <a:solidFill>
              <a:schemeClr val="tx1"/>
            </a:solidFill>
            <a:round/>
            <a:headEnd/>
            <a:tailEnd/>
          </a:ln>
        </p:spPr>
        <p:txBody>
          <a:bodyPr/>
          <a:lstStyle/>
          <a:p>
            <a:endParaRPr lang="zh-CN" altLang="en-US"/>
          </a:p>
        </p:txBody>
      </p:sp>
      <p:sp>
        <p:nvSpPr>
          <p:cNvPr id="104574" name="Line 126"/>
          <p:cNvSpPr>
            <a:spLocks noChangeShapeType="1"/>
          </p:cNvSpPr>
          <p:nvPr/>
        </p:nvSpPr>
        <p:spPr bwMode="auto">
          <a:xfrm>
            <a:off x="5677881" y="2909888"/>
            <a:ext cx="511186" cy="0"/>
          </a:xfrm>
          <a:prstGeom prst="line">
            <a:avLst/>
          </a:prstGeom>
          <a:noFill/>
          <a:ln w="9525">
            <a:solidFill>
              <a:schemeClr val="tx1"/>
            </a:solidFill>
            <a:round/>
            <a:headEnd/>
            <a:tailEnd/>
          </a:ln>
        </p:spPr>
        <p:txBody>
          <a:bodyPr/>
          <a:lstStyle/>
          <a:p>
            <a:endParaRPr lang="zh-CN" altLang="en-US"/>
          </a:p>
        </p:txBody>
      </p:sp>
      <p:sp>
        <p:nvSpPr>
          <p:cNvPr id="104575" name="Line 127"/>
          <p:cNvSpPr>
            <a:spLocks noChangeShapeType="1"/>
          </p:cNvSpPr>
          <p:nvPr/>
        </p:nvSpPr>
        <p:spPr bwMode="auto">
          <a:xfrm>
            <a:off x="8354756" y="1111250"/>
            <a:ext cx="0" cy="2571750"/>
          </a:xfrm>
          <a:prstGeom prst="line">
            <a:avLst/>
          </a:prstGeom>
          <a:noFill/>
          <a:ln w="9525">
            <a:solidFill>
              <a:schemeClr val="tx1"/>
            </a:solidFill>
            <a:round/>
            <a:headEnd/>
            <a:tailEnd type="oval" w="sm" len="sm"/>
          </a:ln>
        </p:spPr>
        <p:txBody>
          <a:bodyPr/>
          <a:lstStyle/>
          <a:p>
            <a:endParaRPr lang="zh-CN" altLang="en-US"/>
          </a:p>
        </p:txBody>
      </p:sp>
      <p:sp>
        <p:nvSpPr>
          <p:cNvPr id="104576" name="Text Box 128"/>
          <p:cNvSpPr txBox="1">
            <a:spLocks noChangeArrowheads="1"/>
          </p:cNvSpPr>
          <p:nvPr/>
        </p:nvSpPr>
        <p:spPr bwMode="auto">
          <a:xfrm>
            <a:off x="8530527" y="982664"/>
            <a:ext cx="366055" cy="2327275"/>
          </a:xfrm>
          <a:prstGeom prst="rect">
            <a:avLst/>
          </a:prstGeom>
          <a:noFill/>
          <a:ln w="9525">
            <a:noFill/>
            <a:miter lim="800000"/>
            <a:headEnd/>
            <a:tailEnd/>
          </a:ln>
        </p:spPr>
        <p:txBody>
          <a:bodyPr lIns="0" tIns="0" rIns="0" bIns="0">
            <a:spAutoFit/>
          </a:bodyPr>
          <a:lstStyle/>
          <a:p>
            <a:pPr>
              <a:lnSpc>
                <a:spcPct val="105000"/>
              </a:lnSpc>
            </a:pPr>
            <a:r>
              <a:rPr lang="en-US" altLang="zh-CN">
                <a:latin typeface="Times New Roman" pitchFamily="18" charset="0"/>
              </a:rPr>
              <a:t>a</a:t>
            </a:r>
          </a:p>
          <a:p>
            <a:pPr>
              <a:lnSpc>
                <a:spcPct val="105000"/>
              </a:lnSpc>
            </a:pPr>
            <a:r>
              <a:rPr lang="en-US" altLang="zh-CN">
                <a:latin typeface="Times New Roman" pitchFamily="18" charset="0"/>
              </a:rPr>
              <a:t>b</a:t>
            </a:r>
          </a:p>
          <a:p>
            <a:pPr>
              <a:lnSpc>
                <a:spcPct val="105000"/>
              </a:lnSpc>
            </a:pPr>
            <a:r>
              <a:rPr lang="en-US" altLang="zh-CN">
                <a:latin typeface="Times New Roman" pitchFamily="18" charset="0"/>
              </a:rPr>
              <a:t>c</a:t>
            </a:r>
          </a:p>
          <a:p>
            <a:pPr>
              <a:lnSpc>
                <a:spcPct val="105000"/>
              </a:lnSpc>
            </a:pPr>
            <a:r>
              <a:rPr lang="en-US" altLang="zh-CN">
                <a:latin typeface="Times New Roman" pitchFamily="18" charset="0"/>
              </a:rPr>
              <a:t>d</a:t>
            </a:r>
          </a:p>
          <a:p>
            <a:pPr>
              <a:lnSpc>
                <a:spcPct val="105000"/>
              </a:lnSpc>
            </a:pPr>
            <a:r>
              <a:rPr lang="en-US" altLang="zh-CN">
                <a:latin typeface="Times New Roman" pitchFamily="18" charset="0"/>
              </a:rPr>
              <a:t>e</a:t>
            </a:r>
          </a:p>
          <a:p>
            <a:pPr>
              <a:lnSpc>
                <a:spcPct val="105000"/>
              </a:lnSpc>
            </a:pPr>
            <a:r>
              <a:rPr lang="en-US" altLang="zh-CN">
                <a:latin typeface="Times New Roman" pitchFamily="18" charset="0"/>
              </a:rPr>
              <a:t>f</a:t>
            </a:r>
          </a:p>
          <a:p>
            <a:pPr>
              <a:lnSpc>
                <a:spcPct val="105000"/>
              </a:lnSpc>
            </a:pPr>
            <a:r>
              <a:rPr lang="en-US" altLang="zh-CN">
                <a:latin typeface="Times New Roman" pitchFamily="18" charset="0"/>
              </a:rPr>
              <a:t>g</a:t>
            </a:r>
          </a:p>
          <a:p>
            <a:pPr>
              <a:lnSpc>
                <a:spcPct val="105000"/>
              </a:lnSpc>
            </a:pPr>
            <a:r>
              <a:rPr lang="en-US" altLang="zh-CN">
                <a:latin typeface="Times New Roman" pitchFamily="18" charset="0"/>
              </a:rPr>
              <a:t>DP</a:t>
            </a:r>
          </a:p>
        </p:txBody>
      </p:sp>
      <p:sp>
        <p:nvSpPr>
          <p:cNvPr id="104577" name="Text Box 129"/>
          <p:cNvSpPr txBox="1">
            <a:spLocks noChangeArrowheads="1"/>
          </p:cNvSpPr>
          <p:nvPr/>
        </p:nvSpPr>
        <p:spPr bwMode="auto">
          <a:xfrm>
            <a:off x="6335811" y="540420"/>
            <a:ext cx="585365" cy="246062"/>
          </a:xfrm>
          <a:prstGeom prst="rect">
            <a:avLst/>
          </a:prstGeom>
          <a:noFill/>
          <a:ln w="9525">
            <a:noFill/>
            <a:miter lim="800000"/>
            <a:headEnd/>
            <a:tailEnd/>
          </a:ln>
        </p:spPr>
        <p:txBody>
          <a:bodyPr lIns="0" tIns="0" rIns="0" bIns="0">
            <a:spAutoFit/>
          </a:bodyPr>
          <a:lstStyle/>
          <a:p>
            <a:pPr>
              <a:spcBef>
                <a:spcPct val="50000"/>
              </a:spcBef>
            </a:pPr>
            <a:r>
              <a:rPr lang="en-US" altLang="zh-CN" sz="1600" b="1" dirty="0">
                <a:latin typeface="Arial" charset="0"/>
              </a:rPr>
              <a:t>7406</a:t>
            </a:r>
          </a:p>
        </p:txBody>
      </p:sp>
      <p:sp>
        <p:nvSpPr>
          <p:cNvPr id="104578" name="Text Box 130"/>
          <p:cNvSpPr txBox="1">
            <a:spLocks noChangeArrowheads="1"/>
          </p:cNvSpPr>
          <p:nvPr/>
        </p:nvSpPr>
        <p:spPr bwMode="auto">
          <a:xfrm>
            <a:off x="6263245" y="1303338"/>
            <a:ext cx="657931" cy="246062"/>
          </a:xfrm>
          <a:prstGeom prst="rect">
            <a:avLst/>
          </a:prstGeom>
          <a:noFill/>
          <a:ln w="9525">
            <a:noFill/>
            <a:miter lim="800000"/>
            <a:headEnd/>
            <a:tailEnd/>
          </a:ln>
        </p:spPr>
        <p:txBody>
          <a:bodyPr lIns="0" tIns="0" rIns="0" bIns="0">
            <a:spAutoFit/>
          </a:bodyPr>
          <a:lstStyle/>
          <a:p>
            <a:pPr>
              <a:spcBef>
                <a:spcPct val="50000"/>
              </a:spcBef>
            </a:pPr>
            <a:r>
              <a:rPr lang="zh-CN" altLang="en-US" sz="1600" b="1">
                <a:latin typeface="Arial" charset="0"/>
              </a:rPr>
              <a:t>反相器</a:t>
            </a:r>
          </a:p>
        </p:txBody>
      </p:sp>
      <p:sp>
        <p:nvSpPr>
          <p:cNvPr id="104579" name="Text Box 131"/>
          <p:cNvSpPr txBox="1">
            <a:spLocks noChangeArrowheads="1"/>
          </p:cNvSpPr>
          <p:nvPr/>
        </p:nvSpPr>
        <p:spPr bwMode="auto">
          <a:xfrm>
            <a:off x="4873205" y="540420"/>
            <a:ext cx="951420" cy="246062"/>
          </a:xfrm>
          <a:prstGeom prst="rect">
            <a:avLst/>
          </a:prstGeom>
          <a:noFill/>
          <a:ln w="9525">
            <a:noFill/>
            <a:miter lim="800000"/>
            <a:headEnd/>
            <a:tailEnd/>
          </a:ln>
        </p:spPr>
        <p:txBody>
          <a:bodyPr lIns="0" tIns="0" rIns="0" bIns="0">
            <a:spAutoFit/>
          </a:bodyPr>
          <a:lstStyle/>
          <a:p>
            <a:pPr>
              <a:spcBef>
                <a:spcPct val="50000"/>
              </a:spcBef>
            </a:pPr>
            <a:r>
              <a:rPr lang="en-US" altLang="zh-CN" sz="1600" b="1" dirty="0">
                <a:latin typeface="Arial" charset="0"/>
              </a:rPr>
              <a:t>74LS273</a:t>
            </a:r>
          </a:p>
        </p:txBody>
      </p:sp>
      <p:sp>
        <p:nvSpPr>
          <p:cNvPr id="104580" name="Text Box 132"/>
          <p:cNvSpPr txBox="1">
            <a:spLocks noChangeArrowheads="1"/>
          </p:cNvSpPr>
          <p:nvPr/>
        </p:nvSpPr>
        <p:spPr bwMode="auto">
          <a:xfrm>
            <a:off x="7213053" y="725488"/>
            <a:ext cx="440233" cy="246062"/>
          </a:xfrm>
          <a:prstGeom prst="rect">
            <a:avLst/>
          </a:prstGeom>
          <a:noFill/>
          <a:ln w="9525">
            <a:noFill/>
            <a:miter lim="800000"/>
            <a:headEnd/>
            <a:tailEnd/>
          </a:ln>
        </p:spPr>
        <p:txBody>
          <a:bodyPr lIns="0" tIns="0" rIns="0" bIns="0">
            <a:spAutoFit/>
          </a:bodyPr>
          <a:lstStyle/>
          <a:p>
            <a:pPr>
              <a:spcBef>
                <a:spcPct val="50000"/>
              </a:spcBef>
            </a:pPr>
            <a:r>
              <a:rPr lang="en-US" altLang="zh-CN" sz="1600" b="1">
                <a:latin typeface="Arial" charset="0"/>
              </a:rPr>
              <a:t>Rx8</a:t>
            </a:r>
          </a:p>
        </p:txBody>
      </p:sp>
      <p:sp>
        <p:nvSpPr>
          <p:cNvPr id="104581" name="Rectangle 133"/>
          <p:cNvSpPr>
            <a:spLocks noChangeArrowheads="1"/>
          </p:cNvSpPr>
          <p:nvPr/>
        </p:nvSpPr>
        <p:spPr bwMode="auto">
          <a:xfrm>
            <a:off x="3716988" y="2114550"/>
            <a:ext cx="364442" cy="577850"/>
          </a:xfrm>
          <a:prstGeom prst="rect">
            <a:avLst/>
          </a:prstGeom>
          <a:noFill/>
          <a:ln w="9525">
            <a:solidFill>
              <a:schemeClr val="tx1"/>
            </a:solidFill>
            <a:miter lim="800000"/>
            <a:headEnd/>
            <a:tailEnd/>
          </a:ln>
        </p:spPr>
        <p:txBody>
          <a:bodyPr wrap="none" anchor="ctr"/>
          <a:lstStyle/>
          <a:p>
            <a:pPr algn="ctr"/>
            <a:r>
              <a:rPr lang="en-US" altLang="zh-CN" sz="1600" b="1">
                <a:latin typeface="宋体" charset="-122"/>
              </a:rPr>
              <a:t>≥1</a:t>
            </a:r>
          </a:p>
        </p:txBody>
      </p:sp>
      <p:sp>
        <p:nvSpPr>
          <p:cNvPr id="104582" name="Line 134"/>
          <p:cNvSpPr>
            <a:spLocks noChangeShapeType="1"/>
          </p:cNvSpPr>
          <p:nvPr/>
        </p:nvSpPr>
        <p:spPr bwMode="auto">
          <a:xfrm>
            <a:off x="4102393" y="2381250"/>
            <a:ext cx="843378" cy="0"/>
          </a:xfrm>
          <a:prstGeom prst="line">
            <a:avLst/>
          </a:prstGeom>
          <a:noFill/>
          <a:ln w="9525">
            <a:solidFill>
              <a:schemeClr val="tx1"/>
            </a:solidFill>
            <a:round/>
            <a:headEnd/>
            <a:tailEnd/>
          </a:ln>
        </p:spPr>
        <p:txBody>
          <a:bodyPr/>
          <a:lstStyle/>
          <a:p>
            <a:endParaRPr lang="zh-CN" altLang="en-US"/>
          </a:p>
        </p:txBody>
      </p:sp>
      <p:sp>
        <p:nvSpPr>
          <p:cNvPr id="104583" name="Line 135"/>
          <p:cNvSpPr>
            <a:spLocks noChangeShapeType="1"/>
          </p:cNvSpPr>
          <p:nvPr/>
        </p:nvSpPr>
        <p:spPr bwMode="auto">
          <a:xfrm>
            <a:off x="3115497" y="3308350"/>
            <a:ext cx="293489" cy="0"/>
          </a:xfrm>
          <a:prstGeom prst="line">
            <a:avLst/>
          </a:prstGeom>
          <a:noFill/>
          <a:ln w="9525">
            <a:solidFill>
              <a:schemeClr val="tx1"/>
            </a:solidFill>
            <a:round/>
            <a:headEnd/>
            <a:tailEnd/>
          </a:ln>
        </p:spPr>
        <p:txBody>
          <a:bodyPr/>
          <a:lstStyle/>
          <a:p>
            <a:endParaRPr lang="zh-CN" altLang="en-US"/>
          </a:p>
        </p:txBody>
      </p:sp>
      <p:sp>
        <p:nvSpPr>
          <p:cNvPr id="104584" name="Line 136"/>
          <p:cNvSpPr>
            <a:spLocks noChangeShapeType="1"/>
          </p:cNvSpPr>
          <p:nvPr/>
        </p:nvSpPr>
        <p:spPr bwMode="auto">
          <a:xfrm>
            <a:off x="3408985" y="2589214"/>
            <a:ext cx="0" cy="708025"/>
          </a:xfrm>
          <a:prstGeom prst="line">
            <a:avLst/>
          </a:prstGeom>
          <a:noFill/>
          <a:ln w="9525">
            <a:solidFill>
              <a:schemeClr val="tx1"/>
            </a:solidFill>
            <a:round/>
            <a:headEnd/>
            <a:tailEnd/>
          </a:ln>
        </p:spPr>
        <p:txBody>
          <a:bodyPr/>
          <a:lstStyle/>
          <a:p>
            <a:endParaRPr lang="zh-CN" altLang="en-US"/>
          </a:p>
        </p:txBody>
      </p:sp>
      <p:sp>
        <p:nvSpPr>
          <p:cNvPr id="104585" name="Line 137"/>
          <p:cNvSpPr>
            <a:spLocks noChangeShapeType="1"/>
          </p:cNvSpPr>
          <p:nvPr/>
        </p:nvSpPr>
        <p:spPr bwMode="auto">
          <a:xfrm>
            <a:off x="3408986" y="2589213"/>
            <a:ext cx="293489" cy="0"/>
          </a:xfrm>
          <a:prstGeom prst="line">
            <a:avLst/>
          </a:prstGeom>
          <a:noFill/>
          <a:ln w="9525">
            <a:solidFill>
              <a:schemeClr val="tx1"/>
            </a:solidFill>
            <a:round/>
            <a:headEnd/>
            <a:tailEnd/>
          </a:ln>
        </p:spPr>
        <p:txBody>
          <a:bodyPr/>
          <a:lstStyle/>
          <a:p>
            <a:endParaRPr lang="zh-CN" altLang="en-US"/>
          </a:p>
        </p:txBody>
      </p:sp>
      <p:sp>
        <p:nvSpPr>
          <p:cNvPr id="104587" name="Line 139"/>
          <p:cNvSpPr>
            <a:spLocks noChangeShapeType="1"/>
          </p:cNvSpPr>
          <p:nvPr/>
        </p:nvSpPr>
        <p:spPr bwMode="auto">
          <a:xfrm>
            <a:off x="1317172" y="2268538"/>
            <a:ext cx="2376962" cy="0"/>
          </a:xfrm>
          <a:prstGeom prst="line">
            <a:avLst/>
          </a:prstGeom>
          <a:noFill/>
          <a:ln w="9525">
            <a:solidFill>
              <a:schemeClr val="tx1"/>
            </a:solidFill>
            <a:round/>
            <a:headEnd/>
            <a:tailEnd/>
          </a:ln>
        </p:spPr>
        <p:txBody>
          <a:bodyPr/>
          <a:lstStyle/>
          <a:p>
            <a:endParaRPr lang="zh-CN" altLang="en-US"/>
          </a:p>
        </p:txBody>
      </p:sp>
      <p:sp>
        <p:nvSpPr>
          <p:cNvPr id="104588" name="Text Box 140"/>
          <p:cNvSpPr txBox="1">
            <a:spLocks noChangeArrowheads="1"/>
          </p:cNvSpPr>
          <p:nvPr/>
        </p:nvSpPr>
        <p:spPr bwMode="auto">
          <a:xfrm>
            <a:off x="2238256" y="2782888"/>
            <a:ext cx="951420" cy="246062"/>
          </a:xfrm>
          <a:prstGeom prst="rect">
            <a:avLst/>
          </a:prstGeom>
          <a:noFill/>
          <a:ln w="9525">
            <a:noFill/>
            <a:miter lim="800000"/>
            <a:headEnd/>
            <a:tailEnd/>
          </a:ln>
        </p:spPr>
        <p:txBody>
          <a:bodyPr lIns="0" tIns="0" rIns="0" bIns="0">
            <a:spAutoFit/>
          </a:bodyPr>
          <a:lstStyle/>
          <a:p>
            <a:pPr>
              <a:spcBef>
                <a:spcPct val="50000"/>
              </a:spcBef>
            </a:pPr>
            <a:r>
              <a:rPr lang="en-US" altLang="zh-CN" sz="1600" b="1">
                <a:latin typeface="Arial" charset="0"/>
              </a:rPr>
              <a:t>74LS138</a:t>
            </a:r>
          </a:p>
        </p:txBody>
      </p:sp>
      <p:sp>
        <p:nvSpPr>
          <p:cNvPr id="104589" name="Text Box 141"/>
          <p:cNvSpPr txBox="1">
            <a:spLocks noChangeArrowheads="1"/>
          </p:cNvSpPr>
          <p:nvPr/>
        </p:nvSpPr>
        <p:spPr bwMode="auto">
          <a:xfrm>
            <a:off x="556339" y="1176339"/>
            <a:ext cx="877241"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D0</a:t>
            </a:r>
            <a:r>
              <a:rPr lang="zh-CN" altLang="en-US" b="1">
                <a:latin typeface="Arial" charset="0"/>
              </a:rPr>
              <a:t>～</a:t>
            </a:r>
            <a:r>
              <a:rPr lang="en-US" altLang="zh-CN" b="1">
                <a:latin typeface="Arial" charset="0"/>
              </a:rPr>
              <a:t>D7</a:t>
            </a:r>
          </a:p>
        </p:txBody>
      </p:sp>
      <p:sp>
        <p:nvSpPr>
          <p:cNvPr id="104590" name="Text Box 142"/>
          <p:cNvSpPr txBox="1">
            <a:spLocks noChangeArrowheads="1"/>
          </p:cNvSpPr>
          <p:nvPr/>
        </p:nvSpPr>
        <p:spPr bwMode="auto">
          <a:xfrm>
            <a:off x="556340" y="2139951"/>
            <a:ext cx="732109"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IOW</a:t>
            </a:r>
          </a:p>
        </p:txBody>
      </p:sp>
      <p:sp>
        <p:nvSpPr>
          <p:cNvPr id="104591" name="Text Box 143"/>
          <p:cNvSpPr txBox="1">
            <a:spLocks noChangeArrowheads="1"/>
          </p:cNvSpPr>
          <p:nvPr/>
        </p:nvSpPr>
        <p:spPr bwMode="auto">
          <a:xfrm>
            <a:off x="556340" y="5416551"/>
            <a:ext cx="732109" cy="277813"/>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IOR</a:t>
            </a:r>
          </a:p>
        </p:txBody>
      </p:sp>
      <p:sp>
        <p:nvSpPr>
          <p:cNvPr id="104592" name="Text Box 144"/>
          <p:cNvSpPr txBox="1">
            <a:spLocks noChangeArrowheads="1"/>
          </p:cNvSpPr>
          <p:nvPr/>
        </p:nvSpPr>
        <p:spPr bwMode="auto">
          <a:xfrm>
            <a:off x="3189676" y="3360738"/>
            <a:ext cx="366055" cy="277812"/>
          </a:xfrm>
          <a:prstGeom prst="rect">
            <a:avLst/>
          </a:prstGeom>
          <a:noFill/>
          <a:ln w="9525">
            <a:noFill/>
            <a:miter lim="800000"/>
            <a:headEnd/>
            <a:tailEnd/>
          </a:ln>
        </p:spPr>
        <p:txBody>
          <a:bodyPr lIns="0" tIns="0" rIns="0" bIns="0">
            <a:spAutoFit/>
          </a:bodyPr>
          <a:lstStyle/>
          <a:p>
            <a:pPr>
              <a:spcBef>
                <a:spcPct val="50000"/>
              </a:spcBef>
            </a:pPr>
            <a:r>
              <a:rPr lang="en-US" altLang="zh-CN" b="1">
                <a:latin typeface="Arial" charset="0"/>
              </a:rPr>
              <a:t>Y</a:t>
            </a:r>
            <a:r>
              <a:rPr lang="en-US" altLang="zh-CN" sz="1400" b="1">
                <a:latin typeface="Arial" charset="0"/>
              </a:rPr>
              <a:t>0</a:t>
            </a:r>
            <a:endParaRPr lang="zh-CN" altLang="en-US" sz="1400" b="1">
              <a:latin typeface="Arial" charset="0"/>
            </a:endParaRPr>
          </a:p>
        </p:txBody>
      </p:sp>
      <p:sp>
        <p:nvSpPr>
          <p:cNvPr id="104593" name="Text Box 145"/>
          <p:cNvSpPr txBox="1">
            <a:spLocks noChangeArrowheads="1"/>
          </p:cNvSpPr>
          <p:nvPr/>
        </p:nvSpPr>
        <p:spPr bwMode="auto">
          <a:xfrm>
            <a:off x="3189675" y="4364038"/>
            <a:ext cx="440234" cy="277812"/>
          </a:xfrm>
          <a:prstGeom prst="rect">
            <a:avLst/>
          </a:prstGeom>
          <a:noFill/>
          <a:ln w="9525">
            <a:noFill/>
            <a:miter lim="800000"/>
            <a:headEnd/>
            <a:tailEnd/>
          </a:ln>
        </p:spPr>
        <p:txBody>
          <a:bodyPr lIns="0" tIns="0" rIns="0" bIns="0">
            <a:spAutoFit/>
          </a:bodyPr>
          <a:lstStyle/>
          <a:p>
            <a:pPr>
              <a:spcBef>
                <a:spcPct val="50000"/>
              </a:spcBef>
            </a:pPr>
            <a:r>
              <a:rPr lang="en-US" altLang="zh-CN" b="1">
                <a:latin typeface="Arial" charset="0"/>
              </a:rPr>
              <a:t>Y</a:t>
            </a:r>
            <a:r>
              <a:rPr lang="en-US" altLang="zh-CN" sz="1400" b="1">
                <a:latin typeface="Arial" charset="0"/>
              </a:rPr>
              <a:t>1</a:t>
            </a:r>
            <a:endParaRPr lang="zh-CN" altLang="en-US" sz="1400" b="1">
              <a:latin typeface="Arial" charset="0"/>
            </a:endParaRPr>
          </a:p>
        </p:txBody>
      </p:sp>
      <p:sp>
        <p:nvSpPr>
          <p:cNvPr id="104594" name="Line 146"/>
          <p:cNvSpPr>
            <a:spLocks noChangeShapeType="1"/>
          </p:cNvSpPr>
          <p:nvPr/>
        </p:nvSpPr>
        <p:spPr bwMode="auto">
          <a:xfrm>
            <a:off x="2368875" y="3552825"/>
            <a:ext cx="328965" cy="0"/>
          </a:xfrm>
          <a:prstGeom prst="line">
            <a:avLst/>
          </a:prstGeom>
          <a:noFill/>
          <a:ln w="19050">
            <a:solidFill>
              <a:schemeClr val="tx1"/>
            </a:solidFill>
            <a:round/>
            <a:headEnd/>
            <a:tailEnd/>
          </a:ln>
        </p:spPr>
        <p:txBody>
          <a:bodyPr/>
          <a:lstStyle/>
          <a:p>
            <a:endParaRPr lang="zh-CN" altLang="en-US"/>
          </a:p>
        </p:txBody>
      </p:sp>
      <p:sp>
        <p:nvSpPr>
          <p:cNvPr id="104595" name="Line 147"/>
          <p:cNvSpPr>
            <a:spLocks noChangeShapeType="1"/>
          </p:cNvSpPr>
          <p:nvPr/>
        </p:nvSpPr>
        <p:spPr bwMode="auto">
          <a:xfrm>
            <a:off x="2383387" y="4056063"/>
            <a:ext cx="328965" cy="0"/>
          </a:xfrm>
          <a:prstGeom prst="line">
            <a:avLst/>
          </a:prstGeom>
          <a:noFill/>
          <a:ln w="19050">
            <a:solidFill>
              <a:schemeClr val="tx1"/>
            </a:solidFill>
            <a:round/>
            <a:headEnd/>
            <a:tailEnd/>
          </a:ln>
        </p:spPr>
        <p:txBody>
          <a:bodyPr/>
          <a:lstStyle/>
          <a:p>
            <a:endParaRPr lang="zh-CN" altLang="en-US"/>
          </a:p>
        </p:txBody>
      </p:sp>
      <p:sp>
        <p:nvSpPr>
          <p:cNvPr id="104596" name="Line 148"/>
          <p:cNvSpPr>
            <a:spLocks noChangeShapeType="1"/>
          </p:cNvSpPr>
          <p:nvPr/>
        </p:nvSpPr>
        <p:spPr bwMode="auto">
          <a:xfrm>
            <a:off x="3189676" y="3360738"/>
            <a:ext cx="256400" cy="0"/>
          </a:xfrm>
          <a:prstGeom prst="line">
            <a:avLst/>
          </a:prstGeom>
          <a:noFill/>
          <a:ln w="28575">
            <a:solidFill>
              <a:schemeClr val="tx1"/>
            </a:solidFill>
            <a:round/>
            <a:headEnd/>
            <a:tailEnd/>
          </a:ln>
        </p:spPr>
        <p:txBody>
          <a:bodyPr/>
          <a:lstStyle/>
          <a:p>
            <a:endParaRPr lang="zh-CN" altLang="en-US"/>
          </a:p>
        </p:txBody>
      </p:sp>
      <p:sp>
        <p:nvSpPr>
          <p:cNvPr id="104597" name="Line 149"/>
          <p:cNvSpPr>
            <a:spLocks noChangeShapeType="1"/>
          </p:cNvSpPr>
          <p:nvPr/>
        </p:nvSpPr>
        <p:spPr bwMode="auto">
          <a:xfrm>
            <a:off x="3189676" y="4376738"/>
            <a:ext cx="256400" cy="0"/>
          </a:xfrm>
          <a:prstGeom prst="line">
            <a:avLst/>
          </a:prstGeom>
          <a:noFill/>
          <a:ln w="28575">
            <a:solidFill>
              <a:schemeClr val="tx1"/>
            </a:solidFill>
            <a:round/>
            <a:headEnd/>
            <a:tailEnd/>
          </a:ln>
        </p:spPr>
        <p:txBody>
          <a:bodyPr/>
          <a:lstStyle/>
          <a:p>
            <a:endParaRPr lang="zh-CN" altLang="en-US"/>
          </a:p>
        </p:txBody>
      </p:sp>
      <p:sp>
        <p:nvSpPr>
          <p:cNvPr id="104598" name="Text Box 150"/>
          <p:cNvSpPr txBox="1">
            <a:spLocks noChangeArrowheads="1"/>
          </p:cNvSpPr>
          <p:nvPr/>
        </p:nvSpPr>
        <p:spPr bwMode="auto">
          <a:xfrm>
            <a:off x="548276" y="231775"/>
            <a:ext cx="2559158" cy="554038"/>
          </a:xfrm>
          <a:prstGeom prst="rect">
            <a:avLst/>
          </a:prstGeom>
          <a:noFill/>
          <a:ln w="9525">
            <a:noFill/>
            <a:miter lim="800000"/>
            <a:headEnd/>
            <a:tailEnd/>
          </a:ln>
        </p:spPr>
        <p:txBody>
          <a:bodyPr tIns="0" bIns="0">
            <a:spAutoFit/>
          </a:bodyPr>
          <a:lstStyle/>
          <a:p>
            <a:pPr>
              <a:lnSpc>
                <a:spcPct val="90000"/>
              </a:lnSpc>
            </a:pPr>
            <a:r>
              <a:rPr lang="en-US" altLang="zh-CN" sz="2000" b="1" dirty="0">
                <a:solidFill>
                  <a:srgbClr val="C00000"/>
                </a:solidFill>
                <a:latin typeface="Times New Roman" pitchFamily="18" charset="0"/>
              </a:rPr>
              <a:t>F0H = 1111  0000</a:t>
            </a:r>
          </a:p>
          <a:p>
            <a:pPr>
              <a:lnSpc>
                <a:spcPct val="90000"/>
              </a:lnSpc>
            </a:pPr>
            <a:r>
              <a:rPr lang="en-US" altLang="zh-CN" sz="2000" b="1" dirty="0">
                <a:solidFill>
                  <a:srgbClr val="C00000"/>
                </a:solidFill>
                <a:latin typeface="Times New Roman" pitchFamily="18" charset="0"/>
              </a:rPr>
              <a:t>F1H = 1111  0001</a:t>
            </a:r>
          </a:p>
        </p:txBody>
      </p:sp>
      <p:sp>
        <p:nvSpPr>
          <p:cNvPr id="104599" name="Rectangle 151"/>
          <p:cNvSpPr>
            <a:spLocks noChangeArrowheads="1"/>
          </p:cNvSpPr>
          <p:nvPr/>
        </p:nvSpPr>
        <p:spPr bwMode="auto">
          <a:xfrm>
            <a:off x="1580325" y="2782888"/>
            <a:ext cx="366055" cy="514350"/>
          </a:xfrm>
          <a:prstGeom prst="rect">
            <a:avLst/>
          </a:prstGeom>
          <a:noFill/>
          <a:ln w="9525">
            <a:solidFill>
              <a:schemeClr val="tx1"/>
            </a:solidFill>
            <a:miter lim="800000"/>
            <a:headEnd/>
            <a:tailEnd/>
          </a:ln>
        </p:spPr>
        <p:txBody>
          <a:bodyPr wrap="none" lIns="0" rIns="0" anchor="ctr"/>
          <a:lstStyle/>
          <a:p>
            <a:pPr algn="ctr"/>
            <a:r>
              <a:rPr lang="en-US" altLang="zh-CN">
                <a:latin typeface="Arial" charset="0"/>
              </a:rPr>
              <a:t>&amp;</a:t>
            </a:r>
          </a:p>
        </p:txBody>
      </p:sp>
      <p:sp>
        <p:nvSpPr>
          <p:cNvPr id="104601" name="Line 153"/>
          <p:cNvSpPr>
            <a:spLocks noChangeShapeType="1"/>
          </p:cNvSpPr>
          <p:nvPr/>
        </p:nvSpPr>
        <p:spPr bwMode="auto">
          <a:xfrm>
            <a:off x="2165690" y="3168650"/>
            <a:ext cx="145132" cy="0"/>
          </a:xfrm>
          <a:prstGeom prst="line">
            <a:avLst/>
          </a:prstGeom>
          <a:noFill/>
          <a:ln w="9525">
            <a:solidFill>
              <a:schemeClr val="tx1"/>
            </a:solidFill>
            <a:round/>
            <a:headEnd/>
            <a:tailEnd/>
          </a:ln>
        </p:spPr>
        <p:txBody>
          <a:bodyPr/>
          <a:lstStyle/>
          <a:p>
            <a:endParaRPr lang="zh-CN" altLang="en-US"/>
          </a:p>
        </p:txBody>
      </p:sp>
      <p:sp>
        <p:nvSpPr>
          <p:cNvPr id="104602" name="Line 154"/>
          <p:cNvSpPr>
            <a:spLocks noChangeShapeType="1"/>
          </p:cNvSpPr>
          <p:nvPr/>
        </p:nvSpPr>
        <p:spPr bwMode="auto">
          <a:xfrm>
            <a:off x="1361014" y="2847975"/>
            <a:ext cx="219310" cy="0"/>
          </a:xfrm>
          <a:prstGeom prst="line">
            <a:avLst/>
          </a:prstGeom>
          <a:noFill/>
          <a:ln w="9525">
            <a:solidFill>
              <a:schemeClr val="tx1"/>
            </a:solidFill>
            <a:round/>
            <a:headEnd/>
            <a:tailEnd/>
          </a:ln>
        </p:spPr>
        <p:txBody>
          <a:bodyPr/>
          <a:lstStyle/>
          <a:p>
            <a:endParaRPr lang="zh-CN" altLang="en-US"/>
          </a:p>
        </p:txBody>
      </p:sp>
      <p:sp>
        <p:nvSpPr>
          <p:cNvPr id="104603" name="Line 155"/>
          <p:cNvSpPr>
            <a:spLocks noChangeShapeType="1"/>
          </p:cNvSpPr>
          <p:nvPr/>
        </p:nvSpPr>
        <p:spPr bwMode="auto">
          <a:xfrm>
            <a:off x="1361014" y="2997200"/>
            <a:ext cx="219310" cy="0"/>
          </a:xfrm>
          <a:prstGeom prst="line">
            <a:avLst/>
          </a:prstGeom>
          <a:noFill/>
          <a:ln w="9525">
            <a:solidFill>
              <a:schemeClr val="tx1"/>
            </a:solidFill>
            <a:round/>
            <a:headEnd/>
            <a:tailEnd/>
          </a:ln>
        </p:spPr>
        <p:txBody>
          <a:bodyPr/>
          <a:lstStyle/>
          <a:p>
            <a:endParaRPr lang="zh-CN" altLang="en-US"/>
          </a:p>
        </p:txBody>
      </p:sp>
      <p:sp>
        <p:nvSpPr>
          <p:cNvPr id="104604" name="Line 156"/>
          <p:cNvSpPr>
            <a:spLocks noChangeShapeType="1"/>
          </p:cNvSpPr>
          <p:nvPr/>
        </p:nvSpPr>
        <p:spPr bwMode="auto">
          <a:xfrm>
            <a:off x="1361014" y="3189288"/>
            <a:ext cx="219310" cy="0"/>
          </a:xfrm>
          <a:prstGeom prst="line">
            <a:avLst/>
          </a:prstGeom>
          <a:noFill/>
          <a:ln w="9525">
            <a:solidFill>
              <a:schemeClr val="tx1"/>
            </a:solidFill>
            <a:round/>
            <a:headEnd/>
            <a:tailEnd/>
          </a:ln>
        </p:spPr>
        <p:txBody>
          <a:bodyPr/>
          <a:lstStyle/>
          <a:p>
            <a:endParaRPr lang="zh-CN" altLang="en-US"/>
          </a:p>
        </p:txBody>
      </p:sp>
      <p:sp>
        <p:nvSpPr>
          <p:cNvPr id="104614" name="Line 166"/>
          <p:cNvSpPr>
            <a:spLocks noChangeShapeType="1"/>
          </p:cNvSpPr>
          <p:nvPr/>
        </p:nvSpPr>
        <p:spPr bwMode="auto">
          <a:xfrm flipV="1">
            <a:off x="1967342" y="3657600"/>
            <a:ext cx="337029" cy="0"/>
          </a:xfrm>
          <a:prstGeom prst="line">
            <a:avLst/>
          </a:prstGeom>
          <a:noFill/>
          <a:ln w="9525">
            <a:solidFill>
              <a:schemeClr val="tx1"/>
            </a:solidFill>
            <a:round/>
            <a:headEnd/>
            <a:tailEnd/>
          </a:ln>
        </p:spPr>
        <p:txBody>
          <a:bodyPr/>
          <a:lstStyle/>
          <a:p>
            <a:endParaRPr lang="zh-CN" altLang="en-US"/>
          </a:p>
        </p:txBody>
      </p:sp>
      <p:sp>
        <p:nvSpPr>
          <p:cNvPr id="104615" name="Line 167"/>
          <p:cNvSpPr>
            <a:spLocks noChangeShapeType="1"/>
          </p:cNvSpPr>
          <p:nvPr/>
        </p:nvSpPr>
        <p:spPr bwMode="auto">
          <a:xfrm>
            <a:off x="1346033" y="4191255"/>
            <a:ext cx="949808" cy="0"/>
          </a:xfrm>
          <a:prstGeom prst="line">
            <a:avLst/>
          </a:prstGeom>
          <a:noFill/>
          <a:ln w="9525">
            <a:solidFill>
              <a:schemeClr val="tx1"/>
            </a:solidFill>
            <a:round/>
            <a:headEnd/>
            <a:tailEnd/>
          </a:ln>
        </p:spPr>
        <p:txBody>
          <a:bodyPr/>
          <a:lstStyle/>
          <a:p>
            <a:endParaRPr lang="zh-CN" altLang="en-US"/>
          </a:p>
        </p:txBody>
      </p:sp>
      <p:sp>
        <p:nvSpPr>
          <p:cNvPr id="104616" name="Line 168"/>
          <p:cNvSpPr>
            <a:spLocks noChangeShapeType="1"/>
          </p:cNvSpPr>
          <p:nvPr/>
        </p:nvSpPr>
        <p:spPr bwMode="auto">
          <a:xfrm>
            <a:off x="1361014" y="4572868"/>
            <a:ext cx="949808" cy="0"/>
          </a:xfrm>
          <a:prstGeom prst="line">
            <a:avLst/>
          </a:prstGeom>
          <a:noFill/>
          <a:ln w="9525">
            <a:solidFill>
              <a:schemeClr val="tx1"/>
            </a:solidFill>
            <a:round/>
            <a:headEnd/>
            <a:tailEnd/>
          </a:ln>
        </p:spPr>
        <p:txBody>
          <a:bodyPr/>
          <a:lstStyle/>
          <a:p>
            <a:endParaRPr lang="zh-CN" altLang="en-US"/>
          </a:p>
        </p:txBody>
      </p:sp>
      <p:sp>
        <p:nvSpPr>
          <p:cNvPr id="104617" name="Line 169"/>
          <p:cNvSpPr>
            <a:spLocks noChangeShapeType="1"/>
          </p:cNvSpPr>
          <p:nvPr/>
        </p:nvSpPr>
        <p:spPr bwMode="auto">
          <a:xfrm>
            <a:off x="1361014" y="4788892"/>
            <a:ext cx="949808" cy="0"/>
          </a:xfrm>
          <a:prstGeom prst="line">
            <a:avLst/>
          </a:prstGeom>
          <a:noFill/>
          <a:ln w="9525">
            <a:solidFill>
              <a:schemeClr val="tx1"/>
            </a:solidFill>
            <a:round/>
            <a:headEnd/>
            <a:tailEnd/>
          </a:ln>
        </p:spPr>
        <p:txBody>
          <a:bodyPr/>
          <a:lstStyle/>
          <a:p>
            <a:endParaRPr lang="zh-CN" altLang="en-US"/>
          </a:p>
        </p:txBody>
      </p:sp>
      <p:sp>
        <p:nvSpPr>
          <p:cNvPr id="104618" name="Line 170"/>
          <p:cNvSpPr>
            <a:spLocks noChangeShapeType="1"/>
          </p:cNvSpPr>
          <p:nvPr/>
        </p:nvSpPr>
        <p:spPr bwMode="auto">
          <a:xfrm>
            <a:off x="1354564" y="5004916"/>
            <a:ext cx="949808" cy="0"/>
          </a:xfrm>
          <a:prstGeom prst="line">
            <a:avLst/>
          </a:prstGeom>
          <a:noFill/>
          <a:ln w="9525">
            <a:solidFill>
              <a:schemeClr val="tx1"/>
            </a:solidFill>
            <a:round/>
            <a:headEnd/>
            <a:tailEnd/>
          </a:ln>
        </p:spPr>
        <p:txBody>
          <a:bodyPr/>
          <a:lstStyle/>
          <a:p>
            <a:endParaRPr lang="zh-CN" altLang="en-US"/>
          </a:p>
        </p:txBody>
      </p:sp>
      <p:sp>
        <p:nvSpPr>
          <p:cNvPr id="104619" name="Line 171"/>
          <p:cNvSpPr>
            <a:spLocks noChangeShapeType="1"/>
          </p:cNvSpPr>
          <p:nvPr/>
        </p:nvSpPr>
        <p:spPr bwMode="auto">
          <a:xfrm flipV="1">
            <a:off x="2165690" y="3040063"/>
            <a:ext cx="0" cy="128587"/>
          </a:xfrm>
          <a:prstGeom prst="line">
            <a:avLst/>
          </a:prstGeom>
          <a:noFill/>
          <a:ln w="9525">
            <a:solidFill>
              <a:schemeClr val="tx1"/>
            </a:solidFill>
            <a:round/>
            <a:headEnd/>
            <a:tailEnd/>
          </a:ln>
        </p:spPr>
        <p:txBody>
          <a:bodyPr/>
          <a:lstStyle/>
          <a:p>
            <a:endParaRPr lang="zh-CN" altLang="en-US"/>
          </a:p>
        </p:txBody>
      </p:sp>
      <p:sp>
        <p:nvSpPr>
          <p:cNvPr id="104620" name="Line 172"/>
          <p:cNvSpPr>
            <a:spLocks noChangeShapeType="1"/>
          </p:cNvSpPr>
          <p:nvPr/>
        </p:nvSpPr>
        <p:spPr bwMode="auto">
          <a:xfrm flipH="1">
            <a:off x="1946380" y="3040063"/>
            <a:ext cx="219310" cy="0"/>
          </a:xfrm>
          <a:prstGeom prst="line">
            <a:avLst/>
          </a:prstGeom>
          <a:noFill/>
          <a:ln w="9525">
            <a:solidFill>
              <a:schemeClr val="tx1"/>
            </a:solidFill>
            <a:round/>
            <a:headEnd/>
            <a:tailEnd/>
          </a:ln>
        </p:spPr>
        <p:txBody>
          <a:bodyPr/>
          <a:lstStyle/>
          <a:p>
            <a:endParaRPr lang="zh-CN" altLang="en-US"/>
          </a:p>
        </p:txBody>
      </p:sp>
      <p:sp>
        <p:nvSpPr>
          <p:cNvPr id="104621" name="AutoShape 173"/>
          <p:cNvSpPr>
            <a:spLocks/>
          </p:cNvSpPr>
          <p:nvPr/>
        </p:nvSpPr>
        <p:spPr bwMode="auto">
          <a:xfrm>
            <a:off x="1214270" y="2846388"/>
            <a:ext cx="70953" cy="342900"/>
          </a:xfrm>
          <a:prstGeom prst="leftBrace">
            <a:avLst>
              <a:gd name="adj1" fmla="val 45841"/>
              <a:gd name="adj2" fmla="val 50000"/>
            </a:avLst>
          </a:prstGeom>
          <a:noFill/>
          <a:ln w="12700">
            <a:solidFill>
              <a:srgbClr val="FF6600"/>
            </a:solidFill>
            <a:round/>
            <a:headEnd/>
            <a:tailEnd/>
          </a:ln>
        </p:spPr>
        <p:txBody>
          <a:bodyPr wrap="none" anchor="ctr"/>
          <a:lstStyle/>
          <a:p>
            <a:endParaRPr lang="zh-CN" altLang="en-US"/>
          </a:p>
        </p:txBody>
      </p:sp>
      <p:sp>
        <p:nvSpPr>
          <p:cNvPr id="104623" name="Text Box 175"/>
          <p:cNvSpPr txBox="1">
            <a:spLocks noChangeArrowheads="1"/>
          </p:cNvSpPr>
          <p:nvPr/>
        </p:nvSpPr>
        <p:spPr bwMode="auto">
          <a:xfrm>
            <a:off x="328965" y="2919414"/>
            <a:ext cx="870791" cy="249237"/>
          </a:xfrm>
          <a:prstGeom prst="rect">
            <a:avLst/>
          </a:prstGeom>
          <a:noFill/>
          <a:ln w="9525">
            <a:noFill/>
            <a:miter lim="800000"/>
            <a:headEnd/>
            <a:tailEnd/>
          </a:ln>
        </p:spPr>
        <p:txBody>
          <a:bodyPr lIns="0" tIns="0" rIns="0" bIns="0">
            <a:spAutoFit/>
          </a:bodyPr>
          <a:lstStyle/>
          <a:p>
            <a:pPr algn="ctr">
              <a:lnSpc>
                <a:spcPct val="90000"/>
              </a:lnSpc>
            </a:pPr>
            <a:r>
              <a:rPr lang="en-US" altLang="zh-CN" b="1">
                <a:latin typeface="Arial" charset="0"/>
              </a:rPr>
              <a:t>A</a:t>
            </a:r>
            <a:r>
              <a:rPr lang="en-US" altLang="zh-CN" sz="1400" b="1">
                <a:latin typeface="Arial" charset="0"/>
              </a:rPr>
              <a:t>6</a:t>
            </a:r>
            <a:r>
              <a:rPr lang="zh-CN" altLang="en-US" sz="1400" b="1">
                <a:latin typeface="Arial" charset="0"/>
              </a:rPr>
              <a:t>～</a:t>
            </a:r>
            <a:r>
              <a:rPr lang="en-US" altLang="zh-CN" b="1">
                <a:latin typeface="Arial" charset="0"/>
              </a:rPr>
              <a:t>A</a:t>
            </a:r>
            <a:r>
              <a:rPr lang="en-US" altLang="zh-CN" sz="1400" b="1">
                <a:latin typeface="Arial" charset="0"/>
              </a:rPr>
              <a:t>4</a:t>
            </a:r>
          </a:p>
        </p:txBody>
      </p:sp>
      <p:sp>
        <p:nvSpPr>
          <p:cNvPr id="104625" name="Text Box 177"/>
          <p:cNvSpPr txBox="1">
            <a:spLocks noChangeArrowheads="1"/>
          </p:cNvSpPr>
          <p:nvPr/>
        </p:nvSpPr>
        <p:spPr bwMode="auto">
          <a:xfrm>
            <a:off x="848216" y="4043363"/>
            <a:ext cx="366055" cy="220662"/>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A3</a:t>
            </a:r>
          </a:p>
        </p:txBody>
      </p:sp>
      <p:sp>
        <p:nvSpPr>
          <p:cNvPr id="104626" name="Text Box 178"/>
          <p:cNvSpPr txBox="1">
            <a:spLocks noChangeArrowheads="1"/>
          </p:cNvSpPr>
          <p:nvPr/>
        </p:nvSpPr>
        <p:spPr bwMode="auto">
          <a:xfrm>
            <a:off x="848216" y="4378424"/>
            <a:ext cx="366055" cy="222250"/>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A2</a:t>
            </a:r>
          </a:p>
        </p:txBody>
      </p:sp>
      <p:sp>
        <p:nvSpPr>
          <p:cNvPr id="104627" name="Text Box 179"/>
          <p:cNvSpPr txBox="1">
            <a:spLocks noChangeArrowheads="1"/>
          </p:cNvSpPr>
          <p:nvPr/>
        </p:nvSpPr>
        <p:spPr bwMode="auto">
          <a:xfrm>
            <a:off x="848216" y="4597499"/>
            <a:ext cx="366055" cy="222250"/>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A1</a:t>
            </a:r>
          </a:p>
        </p:txBody>
      </p:sp>
      <p:sp>
        <p:nvSpPr>
          <p:cNvPr id="104628" name="Text Box 180"/>
          <p:cNvSpPr txBox="1">
            <a:spLocks noChangeArrowheads="1"/>
          </p:cNvSpPr>
          <p:nvPr/>
        </p:nvSpPr>
        <p:spPr bwMode="auto">
          <a:xfrm>
            <a:off x="848216" y="4854674"/>
            <a:ext cx="366055" cy="222250"/>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A0</a:t>
            </a:r>
          </a:p>
        </p:txBody>
      </p:sp>
      <p:sp>
        <p:nvSpPr>
          <p:cNvPr id="104629" name="Text Box 181"/>
          <p:cNvSpPr txBox="1">
            <a:spLocks noChangeArrowheads="1"/>
          </p:cNvSpPr>
          <p:nvPr/>
        </p:nvSpPr>
        <p:spPr bwMode="auto">
          <a:xfrm>
            <a:off x="4873205" y="4003676"/>
            <a:ext cx="366055" cy="220663"/>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D0</a:t>
            </a:r>
          </a:p>
        </p:txBody>
      </p:sp>
      <p:sp>
        <p:nvSpPr>
          <p:cNvPr id="104630" name="Text Box 182"/>
          <p:cNvSpPr txBox="1">
            <a:spLocks noChangeArrowheads="1"/>
          </p:cNvSpPr>
          <p:nvPr/>
        </p:nvSpPr>
        <p:spPr bwMode="auto">
          <a:xfrm>
            <a:off x="4873205" y="4324350"/>
            <a:ext cx="366055" cy="222250"/>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D1</a:t>
            </a:r>
          </a:p>
        </p:txBody>
      </p:sp>
      <p:sp>
        <p:nvSpPr>
          <p:cNvPr id="104631" name="Text Box 183"/>
          <p:cNvSpPr txBox="1">
            <a:spLocks noChangeArrowheads="1"/>
          </p:cNvSpPr>
          <p:nvPr/>
        </p:nvSpPr>
        <p:spPr bwMode="auto">
          <a:xfrm>
            <a:off x="4873205" y="4646613"/>
            <a:ext cx="366055" cy="220662"/>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D2</a:t>
            </a:r>
          </a:p>
        </p:txBody>
      </p:sp>
      <p:sp>
        <p:nvSpPr>
          <p:cNvPr id="104632" name="Text Box 184"/>
          <p:cNvSpPr txBox="1">
            <a:spLocks noChangeArrowheads="1"/>
          </p:cNvSpPr>
          <p:nvPr/>
        </p:nvSpPr>
        <p:spPr bwMode="auto">
          <a:xfrm>
            <a:off x="4873205" y="4967288"/>
            <a:ext cx="366055" cy="222250"/>
          </a:xfrm>
          <a:prstGeom prst="rect">
            <a:avLst/>
          </a:prstGeom>
          <a:noFill/>
          <a:ln w="9525">
            <a:noFill/>
            <a:miter lim="800000"/>
            <a:headEnd/>
            <a:tailEnd/>
          </a:ln>
        </p:spPr>
        <p:txBody>
          <a:bodyPr lIns="0" tIns="0" rIns="0" bIns="0">
            <a:spAutoFit/>
          </a:bodyPr>
          <a:lstStyle/>
          <a:p>
            <a:pPr algn="ctr">
              <a:lnSpc>
                <a:spcPct val="90000"/>
              </a:lnSpc>
            </a:pPr>
            <a:r>
              <a:rPr lang="en-US" altLang="zh-CN" sz="1600" b="1">
                <a:latin typeface="Arial" charset="0"/>
              </a:rPr>
              <a:t>D3</a:t>
            </a:r>
          </a:p>
        </p:txBody>
      </p:sp>
      <p:sp>
        <p:nvSpPr>
          <p:cNvPr id="104633" name="Text Box 185"/>
          <p:cNvSpPr txBox="1">
            <a:spLocks noChangeArrowheads="1"/>
          </p:cNvSpPr>
          <p:nvPr/>
        </p:nvSpPr>
        <p:spPr bwMode="auto">
          <a:xfrm>
            <a:off x="2472756" y="1620540"/>
            <a:ext cx="732109" cy="276225"/>
          </a:xfrm>
          <a:prstGeom prst="rect">
            <a:avLst/>
          </a:prstGeom>
          <a:noFill/>
          <a:ln w="9525">
            <a:noFill/>
            <a:miter lim="800000"/>
            <a:headEnd/>
            <a:tailEnd/>
          </a:ln>
        </p:spPr>
        <p:txBody>
          <a:bodyPr lIns="0" tIns="0" rIns="0" bIns="0">
            <a:spAutoFit/>
          </a:bodyPr>
          <a:lstStyle/>
          <a:p>
            <a:pPr algn="ctr">
              <a:spcBef>
                <a:spcPct val="50000"/>
              </a:spcBef>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译码器</a:t>
            </a:r>
          </a:p>
        </p:txBody>
      </p:sp>
      <p:sp>
        <p:nvSpPr>
          <p:cNvPr id="104634" name="Line 186"/>
          <p:cNvSpPr>
            <a:spLocks noChangeShapeType="1"/>
          </p:cNvSpPr>
          <p:nvPr/>
        </p:nvSpPr>
        <p:spPr bwMode="auto">
          <a:xfrm>
            <a:off x="5480033" y="5393913"/>
            <a:ext cx="232211" cy="0"/>
          </a:xfrm>
          <a:prstGeom prst="line">
            <a:avLst/>
          </a:prstGeom>
          <a:noFill/>
          <a:ln w="12700" cap="sq">
            <a:solidFill>
              <a:schemeClr val="tx1"/>
            </a:solidFill>
            <a:round/>
            <a:headEnd type="none" w="sm" len="sm"/>
            <a:tailEnd type="none" w="sm" len="sm"/>
          </a:ln>
        </p:spPr>
        <p:txBody>
          <a:bodyPr/>
          <a:lstStyle/>
          <a:p>
            <a:endParaRPr lang="zh-CN" altLang="en-US"/>
          </a:p>
        </p:txBody>
      </p:sp>
      <p:sp>
        <p:nvSpPr>
          <p:cNvPr id="104635" name="Text Box 187"/>
          <p:cNvSpPr txBox="1">
            <a:spLocks noChangeArrowheads="1"/>
          </p:cNvSpPr>
          <p:nvPr/>
        </p:nvSpPr>
        <p:spPr bwMode="auto">
          <a:xfrm>
            <a:off x="796613" y="3465514"/>
            <a:ext cx="583752" cy="369887"/>
          </a:xfrm>
          <a:prstGeom prst="rect">
            <a:avLst/>
          </a:prstGeom>
          <a:noFill/>
          <a:ln w="25400" cap="sq">
            <a:noFill/>
            <a:miter lim="800000"/>
            <a:headEnd type="none" w="sm" len="sm"/>
            <a:tailEnd type="none" w="lg" len="lg"/>
          </a:ln>
        </p:spPr>
        <p:txBody>
          <a:bodyPr>
            <a:spAutoFit/>
          </a:bodyPr>
          <a:lstStyle/>
          <a:p>
            <a:pPr>
              <a:spcBef>
                <a:spcPct val="50000"/>
              </a:spcBef>
            </a:pPr>
            <a:r>
              <a:rPr lang="en-US" altLang="zh-CN" b="1"/>
              <a:t>A</a:t>
            </a:r>
            <a:r>
              <a:rPr lang="en-US" altLang="zh-CN" sz="1400" b="1"/>
              <a:t>7</a:t>
            </a:r>
            <a:endParaRPr lang="zh-CN" altLang="en-US" sz="1400" b="1"/>
          </a:p>
        </p:txBody>
      </p:sp>
      <p:sp>
        <p:nvSpPr>
          <p:cNvPr id="104636" name="Line 188"/>
          <p:cNvSpPr>
            <a:spLocks noChangeShapeType="1"/>
          </p:cNvSpPr>
          <p:nvPr/>
        </p:nvSpPr>
        <p:spPr bwMode="auto">
          <a:xfrm>
            <a:off x="709533" y="5400675"/>
            <a:ext cx="401532" cy="0"/>
          </a:xfrm>
          <a:prstGeom prst="line">
            <a:avLst/>
          </a:prstGeom>
          <a:noFill/>
          <a:ln w="28575">
            <a:solidFill>
              <a:schemeClr val="tx1"/>
            </a:solidFill>
            <a:round/>
            <a:headEnd/>
            <a:tailEnd/>
          </a:ln>
        </p:spPr>
        <p:txBody>
          <a:bodyPr/>
          <a:lstStyle/>
          <a:p>
            <a:endParaRPr lang="zh-CN" altLang="en-US"/>
          </a:p>
        </p:txBody>
      </p:sp>
      <p:sp>
        <p:nvSpPr>
          <p:cNvPr id="104637" name="Line 189"/>
          <p:cNvSpPr>
            <a:spLocks noChangeShapeType="1"/>
          </p:cNvSpPr>
          <p:nvPr/>
        </p:nvSpPr>
        <p:spPr bwMode="auto">
          <a:xfrm>
            <a:off x="703083" y="2122488"/>
            <a:ext cx="401532" cy="0"/>
          </a:xfrm>
          <a:prstGeom prst="line">
            <a:avLst/>
          </a:prstGeom>
          <a:noFill/>
          <a:ln w="28575">
            <a:solidFill>
              <a:schemeClr val="tx1"/>
            </a:solidFill>
            <a:round/>
            <a:headEnd/>
            <a:tailEnd/>
          </a:ln>
        </p:spPr>
        <p:txBody>
          <a:bodyPr/>
          <a:lstStyle/>
          <a:p>
            <a:endParaRPr lang="zh-CN" altLang="en-US"/>
          </a:p>
        </p:txBody>
      </p:sp>
      <p:sp>
        <p:nvSpPr>
          <p:cNvPr id="104638" name="Text Box 190"/>
          <p:cNvSpPr txBox="1">
            <a:spLocks noChangeArrowheads="1"/>
          </p:cNvSpPr>
          <p:nvPr/>
        </p:nvSpPr>
        <p:spPr bwMode="auto">
          <a:xfrm>
            <a:off x="3107434" y="206375"/>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b="1"/>
              <a:t>0</a:t>
            </a:r>
          </a:p>
        </p:txBody>
      </p:sp>
      <p:sp>
        <p:nvSpPr>
          <p:cNvPr id="104639" name="Rectangle 191"/>
          <p:cNvSpPr>
            <a:spLocks noChangeArrowheads="1"/>
          </p:cNvSpPr>
          <p:nvPr/>
        </p:nvSpPr>
        <p:spPr bwMode="auto">
          <a:xfrm>
            <a:off x="1586775" y="3448051"/>
            <a:ext cx="366055" cy="411163"/>
          </a:xfrm>
          <a:prstGeom prst="rect">
            <a:avLst/>
          </a:prstGeom>
          <a:noFill/>
          <a:ln w="9525">
            <a:solidFill>
              <a:schemeClr val="tx1"/>
            </a:solidFill>
            <a:miter lim="800000"/>
            <a:headEnd/>
            <a:tailEnd/>
          </a:ln>
        </p:spPr>
        <p:txBody>
          <a:bodyPr wrap="none" lIns="0" rIns="0" anchor="ctr"/>
          <a:lstStyle/>
          <a:p>
            <a:pPr algn="ctr"/>
            <a:r>
              <a:rPr lang="en-US" altLang="zh-CN">
                <a:latin typeface="Arial" charset="0"/>
              </a:rPr>
              <a:t>1</a:t>
            </a:r>
          </a:p>
        </p:txBody>
      </p:sp>
      <p:sp>
        <p:nvSpPr>
          <p:cNvPr id="104640" name="Oval 192"/>
          <p:cNvSpPr>
            <a:spLocks noChangeArrowheads="1"/>
          </p:cNvSpPr>
          <p:nvPr/>
        </p:nvSpPr>
        <p:spPr bwMode="auto">
          <a:xfrm>
            <a:off x="1938316" y="3627438"/>
            <a:ext cx="72566" cy="63500"/>
          </a:xfrm>
          <a:prstGeom prst="ellipse">
            <a:avLst/>
          </a:prstGeom>
          <a:solidFill>
            <a:schemeClr val="tx1"/>
          </a:solidFill>
          <a:ln w="19050" cap="sq">
            <a:solidFill>
              <a:schemeClr val="tx1"/>
            </a:solidFill>
            <a:round/>
            <a:headEnd type="none" w="sm" len="sm"/>
            <a:tailEnd type="none" w="lg" len="lg"/>
          </a:ln>
        </p:spPr>
        <p:txBody>
          <a:bodyPr wrap="none" anchor="ctr"/>
          <a:lstStyle/>
          <a:p>
            <a:endParaRPr lang="zh-CN" altLang="en-US"/>
          </a:p>
        </p:txBody>
      </p:sp>
      <p:sp>
        <p:nvSpPr>
          <p:cNvPr id="104641" name="Line 193"/>
          <p:cNvSpPr>
            <a:spLocks noChangeShapeType="1"/>
          </p:cNvSpPr>
          <p:nvPr/>
        </p:nvSpPr>
        <p:spPr bwMode="auto">
          <a:xfrm flipV="1">
            <a:off x="1249747" y="3651250"/>
            <a:ext cx="337028" cy="0"/>
          </a:xfrm>
          <a:prstGeom prst="line">
            <a:avLst/>
          </a:prstGeom>
          <a:noFill/>
          <a:ln w="9525">
            <a:solidFill>
              <a:schemeClr val="tx1"/>
            </a:solidFill>
            <a:round/>
            <a:headEnd/>
            <a:tailEnd/>
          </a:ln>
        </p:spPr>
        <p:txBody>
          <a:bodyPr/>
          <a:lstStyle/>
          <a:p>
            <a:endParaRPr lang="zh-CN" altLang="en-US"/>
          </a:p>
        </p:txBody>
      </p:sp>
      <p:sp>
        <p:nvSpPr>
          <p:cNvPr id="104642" name="Line 194"/>
          <p:cNvSpPr>
            <a:spLocks noChangeShapeType="1"/>
          </p:cNvSpPr>
          <p:nvPr/>
        </p:nvSpPr>
        <p:spPr bwMode="auto">
          <a:xfrm flipV="1">
            <a:off x="2668813" y="425450"/>
            <a:ext cx="438621" cy="192088"/>
          </a:xfrm>
          <a:prstGeom prst="line">
            <a:avLst/>
          </a:prstGeom>
          <a:noFill/>
          <a:ln w="22225" cap="sq">
            <a:solidFill>
              <a:schemeClr val="tx1"/>
            </a:solidFill>
            <a:round/>
            <a:headEnd type="none" w="sm" len="sm"/>
            <a:tailEnd type="triangle" w="lg" len="lg"/>
          </a:ln>
        </p:spPr>
        <p:txBody>
          <a:bodyPr/>
          <a:lstStyle/>
          <a:p>
            <a:endParaRPr lang="zh-CN" altLang="en-US"/>
          </a:p>
        </p:txBody>
      </p:sp>
    </p:spTree>
    <p:extLst>
      <p:ext uri="{BB962C8B-B14F-4D97-AF65-F5344CB8AC3E}">
        <p14:creationId xmlns:p14="http://schemas.microsoft.com/office/powerpoint/2010/main" val="340892189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04453"/>
                                        </p:tgtEl>
                                        <p:attrNameLst>
                                          <p:attrName>style.visibility</p:attrName>
                                        </p:attrNameLst>
                                      </p:cBhvr>
                                      <p:to>
                                        <p:strVal val="visible"/>
                                      </p:to>
                                    </p:set>
                                    <p:animEffect transition="in" filter="blinds(horizontal)">
                                      <p:cBhvr>
                                        <p:cTn id="7" dur="1000"/>
                                        <p:tgtEl>
                                          <p:spTgt spid="10445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4512"/>
                                        </p:tgtEl>
                                        <p:attrNameLst>
                                          <p:attrName>style.visibility</p:attrName>
                                        </p:attrNameLst>
                                      </p:cBhvr>
                                      <p:to>
                                        <p:strVal val="visible"/>
                                      </p:to>
                                    </p:set>
                                    <p:animEffect transition="in" filter="blinds(horizontal)">
                                      <p:cBhvr>
                                        <p:cTn id="10" dur="1000"/>
                                        <p:tgtEl>
                                          <p:spTgt spid="10451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4514"/>
                                        </p:tgtEl>
                                        <p:attrNameLst>
                                          <p:attrName>style.visibility</p:attrName>
                                        </p:attrNameLst>
                                      </p:cBhvr>
                                      <p:to>
                                        <p:strVal val="visible"/>
                                      </p:to>
                                    </p:set>
                                    <p:animEffect transition="in" filter="blinds(horizontal)">
                                      <p:cBhvr>
                                        <p:cTn id="13" dur="1000"/>
                                        <p:tgtEl>
                                          <p:spTgt spid="10451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04515"/>
                                        </p:tgtEl>
                                        <p:attrNameLst>
                                          <p:attrName>style.visibility</p:attrName>
                                        </p:attrNameLst>
                                      </p:cBhvr>
                                      <p:to>
                                        <p:strVal val="visible"/>
                                      </p:to>
                                    </p:set>
                                    <p:animEffect transition="in" filter="blinds(horizontal)">
                                      <p:cBhvr>
                                        <p:cTn id="16" dur="1000"/>
                                        <p:tgtEl>
                                          <p:spTgt spid="104515"/>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04516"/>
                                        </p:tgtEl>
                                        <p:attrNameLst>
                                          <p:attrName>style.visibility</p:attrName>
                                        </p:attrNameLst>
                                      </p:cBhvr>
                                      <p:to>
                                        <p:strVal val="visible"/>
                                      </p:to>
                                    </p:set>
                                    <p:animEffect transition="in" filter="blinds(horizontal)">
                                      <p:cBhvr>
                                        <p:cTn id="19" dur="1000"/>
                                        <p:tgtEl>
                                          <p:spTgt spid="104516"/>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4517"/>
                                        </p:tgtEl>
                                        <p:attrNameLst>
                                          <p:attrName>style.visibility</p:attrName>
                                        </p:attrNameLst>
                                      </p:cBhvr>
                                      <p:to>
                                        <p:strVal val="visible"/>
                                      </p:to>
                                    </p:set>
                                    <p:animEffect transition="in" filter="blinds(horizontal)">
                                      <p:cBhvr>
                                        <p:cTn id="22" dur="1000"/>
                                        <p:tgtEl>
                                          <p:spTgt spid="10451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04518"/>
                                        </p:tgtEl>
                                        <p:attrNameLst>
                                          <p:attrName>style.visibility</p:attrName>
                                        </p:attrNameLst>
                                      </p:cBhvr>
                                      <p:to>
                                        <p:strVal val="visible"/>
                                      </p:to>
                                    </p:set>
                                    <p:animEffect transition="in" filter="blinds(horizontal)">
                                      <p:cBhvr>
                                        <p:cTn id="25" dur="1000"/>
                                        <p:tgtEl>
                                          <p:spTgt spid="10451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04519"/>
                                        </p:tgtEl>
                                        <p:attrNameLst>
                                          <p:attrName>style.visibility</p:attrName>
                                        </p:attrNameLst>
                                      </p:cBhvr>
                                      <p:to>
                                        <p:strVal val="visible"/>
                                      </p:to>
                                    </p:set>
                                    <p:animEffect transition="in" filter="blinds(horizontal)">
                                      <p:cBhvr>
                                        <p:cTn id="28" dur="1000"/>
                                        <p:tgtEl>
                                          <p:spTgt spid="104519"/>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04520"/>
                                        </p:tgtEl>
                                        <p:attrNameLst>
                                          <p:attrName>style.visibility</p:attrName>
                                        </p:attrNameLst>
                                      </p:cBhvr>
                                      <p:to>
                                        <p:strVal val="visible"/>
                                      </p:to>
                                    </p:set>
                                    <p:animEffect transition="in" filter="blinds(horizontal)">
                                      <p:cBhvr>
                                        <p:cTn id="31" dur="1000"/>
                                        <p:tgtEl>
                                          <p:spTgt spid="104520"/>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04521"/>
                                        </p:tgtEl>
                                        <p:attrNameLst>
                                          <p:attrName>style.visibility</p:attrName>
                                        </p:attrNameLst>
                                      </p:cBhvr>
                                      <p:to>
                                        <p:strVal val="visible"/>
                                      </p:to>
                                    </p:set>
                                    <p:animEffect transition="in" filter="blinds(horizontal)">
                                      <p:cBhvr>
                                        <p:cTn id="34" dur="1000"/>
                                        <p:tgtEl>
                                          <p:spTgt spid="1045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04522"/>
                                        </p:tgtEl>
                                        <p:attrNameLst>
                                          <p:attrName>style.visibility</p:attrName>
                                        </p:attrNameLst>
                                      </p:cBhvr>
                                      <p:to>
                                        <p:strVal val="visible"/>
                                      </p:to>
                                    </p:set>
                                    <p:animEffect transition="in" filter="blinds(horizontal)">
                                      <p:cBhvr>
                                        <p:cTn id="37" dur="1000"/>
                                        <p:tgtEl>
                                          <p:spTgt spid="104522"/>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04523"/>
                                        </p:tgtEl>
                                        <p:attrNameLst>
                                          <p:attrName>style.visibility</p:attrName>
                                        </p:attrNameLst>
                                      </p:cBhvr>
                                      <p:to>
                                        <p:strVal val="visible"/>
                                      </p:to>
                                    </p:set>
                                    <p:animEffect transition="in" filter="blinds(horizontal)">
                                      <p:cBhvr>
                                        <p:cTn id="40" dur="1000"/>
                                        <p:tgtEl>
                                          <p:spTgt spid="104523"/>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04524"/>
                                        </p:tgtEl>
                                        <p:attrNameLst>
                                          <p:attrName>style.visibility</p:attrName>
                                        </p:attrNameLst>
                                      </p:cBhvr>
                                      <p:to>
                                        <p:strVal val="visible"/>
                                      </p:to>
                                    </p:set>
                                    <p:animEffect transition="in" filter="blinds(horizontal)">
                                      <p:cBhvr>
                                        <p:cTn id="43" dur="1000"/>
                                        <p:tgtEl>
                                          <p:spTgt spid="104524"/>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04525"/>
                                        </p:tgtEl>
                                        <p:attrNameLst>
                                          <p:attrName>style.visibility</p:attrName>
                                        </p:attrNameLst>
                                      </p:cBhvr>
                                      <p:to>
                                        <p:strVal val="visible"/>
                                      </p:to>
                                    </p:set>
                                    <p:animEffect transition="in" filter="blinds(horizontal)">
                                      <p:cBhvr>
                                        <p:cTn id="46" dur="1000"/>
                                        <p:tgtEl>
                                          <p:spTgt spid="104525"/>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4526"/>
                                        </p:tgtEl>
                                        <p:attrNameLst>
                                          <p:attrName>style.visibility</p:attrName>
                                        </p:attrNameLst>
                                      </p:cBhvr>
                                      <p:to>
                                        <p:strVal val="visible"/>
                                      </p:to>
                                    </p:set>
                                    <p:animEffect transition="in" filter="blinds(horizontal)">
                                      <p:cBhvr>
                                        <p:cTn id="49" dur="1000"/>
                                        <p:tgtEl>
                                          <p:spTgt spid="10452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04527"/>
                                        </p:tgtEl>
                                        <p:attrNameLst>
                                          <p:attrName>style.visibility</p:attrName>
                                        </p:attrNameLst>
                                      </p:cBhvr>
                                      <p:to>
                                        <p:strVal val="visible"/>
                                      </p:to>
                                    </p:set>
                                    <p:animEffect transition="in" filter="blinds(horizontal)">
                                      <p:cBhvr>
                                        <p:cTn id="52" dur="1000"/>
                                        <p:tgtEl>
                                          <p:spTgt spid="104527"/>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04528"/>
                                        </p:tgtEl>
                                        <p:attrNameLst>
                                          <p:attrName>style.visibility</p:attrName>
                                        </p:attrNameLst>
                                      </p:cBhvr>
                                      <p:to>
                                        <p:strVal val="visible"/>
                                      </p:to>
                                    </p:set>
                                    <p:animEffect transition="in" filter="blinds(horizontal)">
                                      <p:cBhvr>
                                        <p:cTn id="55" dur="1000"/>
                                        <p:tgtEl>
                                          <p:spTgt spid="10452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04529"/>
                                        </p:tgtEl>
                                        <p:attrNameLst>
                                          <p:attrName>style.visibility</p:attrName>
                                        </p:attrNameLst>
                                      </p:cBhvr>
                                      <p:to>
                                        <p:strVal val="visible"/>
                                      </p:to>
                                    </p:set>
                                    <p:animEffect transition="in" filter="blinds(horizontal)">
                                      <p:cBhvr>
                                        <p:cTn id="58" dur="1000"/>
                                        <p:tgtEl>
                                          <p:spTgt spid="104529"/>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104530"/>
                                        </p:tgtEl>
                                        <p:attrNameLst>
                                          <p:attrName>style.visibility</p:attrName>
                                        </p:attrNameLst>
                                      </p:cBhvr>
                                      <p:to>
                                        <p:strVal val="visible"/>
                                      </p:to>
                                    </p:set>
                                    <p:animEffect transition="in" filter="blinds(horizontal)">
                                      <p:cBhvr>
                                        <p:cTn id="61" dur="1000"/>
                                        <p:tgtEl>
                                          <p:spTgt spid="104530"/>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04531"/>
                                        </p:tgtEl>
                                        <p:attrNameLst>
                                          <p:attrName>style.visibility</p:attrName>
                                        </p:attrNameLst>
                                      </p:cBhvr>
                                      <p:to>
                                        <p:strVal val="visible"/>
                                      </p:to>
                                    </p:set>
                                    <p:animEffect transition="in" filter="blinds(horizontal)">
                                      <p:cBhvr>
                                        <p:cTn id="64" dur="1000"/>
                                        <p:tgtEl>
                                          <p:spTgt spid="104531"/>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04532"/>
                                        </p:tgtEl>
                                        <p:attrNameLst>
                                          <p:attrName>style.visibility</p:attrName>
                                        </p:attrNameLst>
                                      </p:cBhvr>
                                      <p:to>
                                        <p:strVal val="visible"/>
                                      </p:to>
                                    </p:set>
                                    <p:animEffect transition="in" filter="blinds(horizontal)">
                                      <p:cBhvr>
                                        <p:cTn id="67" dur="1000"/>
                                        <p:tgtEl>
                                          <p:spTgt spid="104532"/>
                                        </p:tgtEl>
                                      </p:cBhvr>
                                    </p:animEffect>
                                  </p:childTnLst>
                                </p:cTn>
                              </p:par>
                              <p:par>
                                <p:cTn id="68" presetID="3" presetClass="entr" presetSubtype="10" fill="hold" grpId="0" nodeType="withEffect">
                                  <p:stCondLst>
                                    <p:cond delay="0"/>
                                  </p:stCondLst>
                                  <p:childTnLst>
                                    <p:set>
                                      <p:cBhvr>
                                        <p:cTn id="69" dur="1" fill="hold">
                                          <p:stCondLst>
                                            <p:cond delay="0"/>
                                          </p:stCondLst>
                                        </p:cTn>
                                        <p:tgtEl>
                                          <p:spTgt spid="104533"/>
                                        </p:tgtEl>
                                        <p:attrNameLst>
                                          <p:attrName>style.visibility</p:attrName>
                                        </p:attrNameLst>
                                      </p:cBhvr>
                                      <p:to>
                                        <p:strVal val="visible"/>
                                      </p:to>
                                    </p:set>
                                    <p:animEffect transition="in" filter="blinds(horizontal)">
                                      <p:cBhvr>
                                        <p:cTn id="70" dur="1000"/>
                                        <p:tgtEl>
                                          <p:spTgt spid="10453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104534"/>
                                        </p:tgtEl>
                                        <p:attrNameLst>
                                          <p:attrName>style.visibility</p:attrName>
                                        </p:attrNameLst>
                                      </p:cBhvr>
                                      <p:to>
                                        <p:strVal val="visible"/>
                                      </p:to>
                                    </p:set>
                                    <p:animEffect transition="in" filter="blinds(horizontal)">
                                      <p:cBhvr>
                                        <p:cTn id="73" dur="1000"/>
                                        <p:tgtEl>
                                          <p:spTgt spid="104534"/>
                                        </p:tgtEl>
                                      </p:cBhvr>
                                    </p:animEffect>
                                  </p:childTnLst>
                                </p:cTn>
                              </p:par>
                              <p:par>
                                <p:cTn id="74" presetID="3" presetClass="entr" presetSubtype="10" fill="hold" grpId="0" nodeType="withEffect">
                                  <p:stCondLst>
                                    <p:cond delay="0"/>
                                  </p:stCondLst>
                                  <p:childTnLst>
                                    <p:set>
                                      <p:cBhvr>
                                        <p:cTn id="75" dur="1" fill="hold">
                                          <p:stCondLst>
                                            <p:cond delay="0"/>
                                          </p:stCondLst>
                                        </p:cTn>
                                        <p:tgtEl>
                                          <p:spTgt spid="104535"/>
                                        </p:tgtEl>
                                        <p:attrNameLst>
                                          <p:attrName>style.visibility</p:attrName>
                                        </p:attrNameLst>
                                      </p:cBhvr>
                                      <p:to>
                                        <p:strVal val="visible"/>
                                      </p:to>
                                    </p:set>
                                    <p:animEffect transition="in" filter="blinds(horizontal)">
                                      <p:cBhvr>
                                        <p:cTn id="76" dur="1000"/>
                                        <p:tgtEl>
                                          <p:spTgt spid="104535"/>
                                        </p:tgtEl>
                                      </p:cBhvr>
                                    </p:animEffect>
                                  </p:childTnLst>
                                </p:cTn>
                              </p:par>
                              <p:par>
                                <p:cTn id="77" presetID="3" presetClass="entr" presetSubtype="10" fill="hold" grpId="0" nodeType="withEffect">
                                  <p:stCondLst>
                                    <p:cond delay="0"/>
                                  </p:stCondLst>
                                  <p:childTnLst>
                                    <p:set>
                                      <p:cBhvr>
                                        <p:cTn id="78" dur="1" fill="hold">
                                          <p:stCondLst>
                                            <p:cond delay="0"/>
                                          </p:stCondLst>
                                        </p:cTn>
                                        <p:tgtEl>
                                          <p:spTgt spid="104536"/>
                                        </p:tgtEl>
                                        <p:attrNameLst>
                                          <p:attrName>style.visibility</p:attrName>
                                        </p:attrNameLst>
                                      </p:cBhvr>
                                      <p:to>
                                        <p:strVal val="visible"/>
                                      </p:to>
                                    </p:set>
                                    <p:animEffect transition="in" filter="blinds(horizontal)">
                                      <p:cBhvr>
                                        <p:cTn id="79" dur="1000"/>
                                        <p:tgtEl>
                                          <p:spTgt spid="104536"/>
                                        </p:tgtEl>
                                      </p:cBhvr>
                                    </p:animEffect>
                                  </p:childTnLst>
                                </p:cTn>
                              </p:par>
                              <p:par>
                                <p:cTn id="80" presetID="3" presetClass="entr" presetSubtype="10" fill="hold" grpId="0" nodeType="withEffect">
                                  <p:stCondLst>
                                    <p:cond delay="0"/>
                                  </p:stCondLst>
                                  <p:childTnLst>
                                    <p:set>
                                      <p:cBhvr>
                                        <p:cTn id="81" dur="1" fill="hold">
                                          <p:stCondLst>
                                            <p:cond delay="0"/>
                                          </p:stCondLst>
                                        </p:cTn>
                                        <p:tgtEl>
                                          <p:spTgt spid="104537"/>
                                        </p:tgtEl>
                                        <p:attrNameLst>
                                          <p:attrName>style.visibility</p:attrName>
                                        </p:attrNameLst>
                                      </p:cBhvr>
                                      <p:to>
                                        <p:strVal val="visible"/>
                                      </p:to>
                                    </p:set>
                                    <p:animEffect transition="in" filter="blinds(horizontal)">
                                      <p:cBhvr>
                                        <p:cTn id="82" dur="1000"/>
                                        <p:tgtEl>
                                          <p:spTgt spid="104537"/>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104538"/>
                                        </p:tgtEl>
                                        <p:attrNameLst>
                                          <p:attrName>style.visibility</p:attrName>
                                        </p:attrNameLst>
                                      </p:cBhvr>
                                      <p:to>
                                        <p:strVal val="visible"/>
                                      </p:to>
                                    </p:set>
                                    <p:animEffect transition="in" filter="blinds(horizontal)">
                                      <p:cBhvr>
                                        <p:cTn id="85" dur="1000"/>
                                        <p:tgtEl>
                                          <p:spTgt spid="104538"/>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04539"/>
                                        </p:tgtEl>
                                        <p:attrNameLst>
                                          <p:attrName>style.visibility</p:attrName>
                                        </p:attrNameLst>
                                      </p:cBhvr>
                                      <p:to>
                                        <p:strVal val="visible"/>
                                      </p:to>
                                    </p:set>
                                    <p:animEffect transition="in" filter="blinds(horizontal)">
                                      <p:cBhvr>
                                        <p:cTn id="88" dur="1000"/>
                                        <p:tgtEl>
                                          <p:spTgt spid="104539"/>
                                        </p:tgtEl>
                                      </p:cBhvr>
                                    </p:animEffect>
                                  </p:childTnLst>
                                </p:cTn>
                              </p:par>
                              <p:par>
                                <p:cTn id="89" presetID="3" presetClass="entr" presetSubtype="10" fill="hold" grpId="0" nodeType="withEffect">
                                  <p:stCondLst>
                                    <p:cond delay="0"/>
                                  </p:stCondLst>
                                  <p:childTnLst>
                                    <p:set>
                                      <p:cBhvr>
                                        <p:cTn id="90" dur="1" fill="hold">
                                          <p:stCondLst>
                                            <p:cond delay="0"/>
                                          </p:stCondLst>
                                        </p:cTn>
                                        <p:tgtEl>
                                          <p:spTgt spid="104540"/>
                                        </p:tgtEl>
                                        <p:attrNameLst>
                                          <p:attrName>style.visibility</p:attrName>
                                        </p:attrNameLst>
                                      </p:cBhvr>
                                      <p:to>
                                        <p:strVal val="visible"/>
                                      </p:to>
                                    </p:set>
                                    <p:animEffect transition="in" filter="blinds(horizontal)">
                                      <p:cBhvr>
                                        <p:cTn id="91" dur="1000"/>
                                        <p:tgtEl>
                                          <p:spTgt spid="104540"/>
                                        </p:tgtEl>
                                      </p:cBhvr>
                                    </p:animEffect>
                                  </p:childTnLst>
                                </p:cTn>
                              </p:par>
                              <p:par>
                                <p:cTn id="92" presetID="3" presetClass="entr" presetSubtype="10" fill="hold" grpId="0" nodeType="withEffect">
                                  <p:stCondLst>
                                    <p:cond delay="0"/>
                                  </p:stCondLst>
                                  <p:childTnLst>
                                    <p:set>
                                      <p:cBhvr>
                                        <p:cTn id="93" dur="1" fill="hold">
                                          <p:stCondLst>
                                            <p:cond delay="0"/>
                                          </p:stCondLst>
                                        </p:cTn>
                                        <p:tgtEl>
                                          <p:spTgt spid="104541"/>
                                        </p:tgtEl>
                                        <p:attrNameLst>
                                          <p:attrName>style.visibility</p:attrName>
                                        </p:attrNameLst>
                                      </p:cBhvr>
                                      <p:to>
                                        <p:strVal val="visible"/>
                                      </p:to>
                                    </p:set>
                                    <p:animEffect transition="in" filter="blinds(horizontal)">
                                      <p:cBhvr>
                                        <p:cTn id="94" dur="1000"/>
                                        <p:tgtEl>
                                          <p:spTgt spid="104541"/>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104542"/>
                                        </p:tgtEl>
                                        <p:attrNameLst>
                                          <p:attrName>style.visibility</p:attrName>
                                        </p:attrNameLst>
                                      </p:cBhvr>
                                      <p:to>
                                        <p:strVal val="visible"/>
                                      </p:to>
                                    </p:set>
                                    <p:animEffect transition="in" filter="blinds(horizontal)">
                                      <p:cBhvr>
                                        <p:cTn id="97" dur="1000"/>
                                        <p:tgtEl>
                                          <p:spTgt spid="104542"/>
                                        </p:tgtEl>
                                      </p:cBhvr>
                                    </p:animEffect>
                                  </p:childTnLst>
                                </p:cTn>
                              </p:par>
                              <p:par>
                                <p:cTn id="98" presetID="3" presetClass="entr" presetSubtype="10" fill="hold" grpId="0" nodeType="withEffect">
                                  <p:stCondLst>
                                    <p:cond delay="0"/>
                                  </p:stCondLst>
                                  <p:childTnLst>
                                    <p:set>
                                      <p:cBhvr>
                                        <p:cTn id="99" dur="1" fill="hold">
                                          <p:stCondLst>
                                            <p:cond delay="0"/>
                                          </p:stCondLst>
                                        </p:cTn>
                                        <p:tgtEl>
                                          <p:spTgt spid="104543"/>
                                        </p:tgtEl>
                                        <p:attrNameLst>
                                          <p:attrName>style.visibility</p:attrName>
                                        </p:attrNameLst>
                                      </p:cBhvr>
                                      <p:to>
                                        <p:strVal val="visible"/>
                                      </p:to>
                                    </p:set>
                                    <p:animEffect transition="in" filter="blinds(horizontal)">
                                      <p:cBhvr>
                                        <p:cTn id="100" dur="1000"/>
                                        <p:tgtEl>
                                          <p:spTgt spid="10454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104544"/>
                                        </p:tgtEl>
                                        <p:attrNameLst>
                                          <p:attrName>style.visibility</p:attrName>
                                        </p:attrNameLst>
                                      </p:cBhvr>
                                      <p:to>
                                        <p:strVal val="visible"/>
                                      </p:to>
                                    </p:set>
                                    <p:animEffect transition="in" filter="blinds(horizontal)">
                                      <p:cBhvr>
                                        <p:cTn id="103" dur="1000"/>
                                        <p:tgtEl>
                                          <p:spTgt spid="10454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104545"/>
                                        </p:tgtEl>
                                        <p:attrNameLst>
                                          <p:attrName>style.visibility</p:attrName>
                                        </p:attrNameLst>
                                      </p:cBhvr>
                                      <p:to>
                                        <p:strVal val="visible"/>
                                      </p:to>
                                    </p:set>
                                    <p:animEffect transition="in" filter="blinds(horizontal)">
                                      <p:cBhvr>
                                        <p:cTn id="106" dur="1000"/>
                                        <p:tgtEl>
                                          <p:spTgt spid="104545"/>
                                        </p:tgtEl>
                                      </p:cBhvr>
                                    </p:animEffect>
                                  </p:childTnLst>
                                </p:cTn>
                              </p:par>
                              <p:par>
                                <p:cTn id="107" presetID="3" presetClass="entr" presetSubtype="10" fill="hold" grpId="0" nodeType="withEffect">
                                  <p:stCondLst>
                                    <p:cond delay="0"/>
                                  </p:stCondLst>
                                  <p:childTnLst>
                                    <p:set>
                                      <p:cBhvr>
                                        <p:cTn id="108" dur="1" fill="hold">
                                          <p:stCondLst>
                                            <p:cond delay="0"/>
                                          </p:stCondLst>
                                        </p:cTn>
                                        <p:tgtEl>
                                          <p:spTgt spid="104546"/>
                                        </p:tgtEl>
                                        <p:attrNameLst>
                                          <p:attrName>style.visibility</p:attrName>
                                        </p:attrNameLst>
                                      </p:cBhvr>
                                      <p:to>
                                        <p:strVal val="visible"/>
                                      </p:to>
                                    </p:set>
                                    <p:animEffect transition="in" filter="blinds(horizontal)">
                                      <p:cBhvr>
                                        <p:cTn id="109" dur="1000"/>
                                        <p:tgtEl>
                                          <p:spTgt spid="104546"/>
                                        </p:tgtEl>
                                      </p:cBhvr>
                                    </p:animEffect>
                                  </p:childTnLst>
                                </p:cTn>
                              </p:par>
                              <p:par>
                                <p:cTn id="110" presetID="3" presetClass="entr" presetSubtype="10" fill="hold" grpId="0" nodeType="withEffect">
                                  <p:stCondLst>
                                    <p:cond delay="0"/>
                                  </p:stCondLst>
                                  <p:childTnLst>
                                    <p:set>
                                      <p:cBhvr>
                                        <p:cTn id="111" dur="1" fill="hold">
                                          <p:stCondLst>
                                            <p:cond delay="0"/>
                                          </p:stCondLst>
                                        </p:cTn>
                                        <p:tgtEl>
                                          <p:spTgt spid="104547"/>
                                        </p:tgtEl>
                                        <p:attrNameLst>
                                          <p:attrName>style.visibility</p:attrName>
                                        </p:attrNameLst>
                                      </p:cBhvr>
                                      <p:to>
                                        <p:strVal val="visible"/>
                                      </p:to>
                                    </p:set>
                                    <p:animEffect transition="in" filter="blinds(horizontal)">
                                      <p:cBhvr>
                                        <p:cTn id="112" dur="1000"/>
                                        <p:tgtEl>
                                          <p:spTgt spid="104547"/>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104548"/>
                                        </p:tgtEl>
                                        <p:attrNameLst>
                                          <p:attrName>style.visibility</p:attrName>
                                        </p:attrNameLst>
                                      </p:cBhvr>
                                      <p:to>
                                        <p:strVal val="visible"/>
                                      </p:to>
                                    </p:set>
                                    <p:animEffect transition="in" filter="blinds(horizontal)">
                                      <p:cBhvr>
                                        <p:cTn id="115" dur="1000"/>
                                        <p:tgtEl>
                                          <p:spTgt spid="104548"/>
                                        </p:tgtEl>
                                      </p:cBhvr>
                                    </p:animEffect>
                                  </p:childTnLst>
                                </p:cTn>
                              </p:par>
                              <p:par>
                                <p:cTn id="116" presetID="3" presetClass="entr" presetSubtype="10" fill="hold" grpId="0" nodeType="withEffect">
                                  <p:stCondLst>
                                    <p:cond delay="0"/>
                                  </p:stCondLst>
                                  <p:childTnLst>
                                    <p:set>
                                      <p:cBhvr>
                                        <p:cTn id="117" dur="1" fill="hold">
                                          <p:stCondLst>
                                            <p:cond delay="0"/>
                                          </p:stCondLst>
                                        </p:cTn>
                                        <p:tgtEl>
                                          <p:spTgt spid="104549"/>
                                        </p:tgtEl>
                                        <p:attrNameLst>
                                          <p:attrName>style.visibility</p:attrName>
                                        </p:attrNameLst>
                                      </p:cBhvr>
                                      <p:to>
                                        <p:strVal val="visible"/>
                                      </p:to>
                                    </p:set>
                                    <p:animEffect transition="in" filter="blinds(horizontal)">
                                      <p:cBhvr>
                                        <p:cTn id="118" dur="1000"/>
                                        <p:tgtEl>
                                          <p:spTgt spid="104549"/>
                                        </p:tgtEl>
                                      </p:cBhvr>
                                    </p:animEffect>
                                  </p:childTnLst>
                                </p:cTn>
                              </p:par>
                              <p:par>
                                <p:cTn id="119" presetID="3" presetClass="entr" presetSubtype="10" fill="hold" grpId="0" nodeType="withEffect">
                                  <p:stCondLst>
                                    <p:cond delay="0"/>
                                  </p:stCondLst>
                                  <p:childTnLst>
                                    <p:set>
                                      <p:cBhvr>
                                        <p:cTn id="120" dur="1" fill="hold">
                                          <p:stCondLst>
                                            <p:cond delay="0"/>
                                          </p:stCondLst>
                                        </p:cTn>
                                        <p:tgtEl>
                                          <p:spTgt spid="104550"/>
                                        </p:tgtEl>
                                        <p:attrNameLst>
                                          <p:attrName>style.visibility</p:attrName>
                                        </p:attrNameLst>
                                      </p:cBhvr>
                                      <p:to>
                                        <p:strVal val="visible"/>
                                      </p:to>
                                    </p:set>
                                    <p:animEffect transition="in" filter="blinds(horizontal)">
                                      <p:cBhvr>
                                        <p:cTn id="121" dur="1000"/>
                                        <p:tgtEl>
                                          <p:spTgt spid="104550"/>
                                        </p:tgtEl>
                                      </p:cBhvr>
                                    </p:animEffect>
                                  </p:childTnLst>
                                </p:cTn>
                              </p:par>
                              <p:par>
                                <p:cTn id="122" presetID="3" presetClass="entr" presetSubtype="10" fill="hold" grpId="0" nodeType="withEffect">
                                  <p:stCondLst>
                                    <p:cond delay="0"/>
                                  </p:stCondLst>
                                  <p:childTnLst>
                                    <p:set>
                                      <p:cBhvr>
                                        <p:cTn id="123" dur="1" fill="hold">
                                          <p:stCondLst>
                                            <p:cond delay="0"/>
                                          </p:stCondLst>
                                        </p:cTn>
                                        <p:tgtEl>
                                          <p:spTgt spid="104551"/>
                                        </p:tgtEl>
                                        <p:attrNameLst>
                                          <p:attrName>style.visibility</p:attrName>
                                        </p:attrNameLst>
                                      </p:cBhvr>
                                      <p:to>
                                        <p:strVal val="visible"/>
                                      </p:to>
                                    </p:set>
                                    <p:animEffect transition="in" filter="blinds(horizontal)">
                                      <p:cBhvr>
                                        <p:cTn id="124" dur="1000"/>
                                        <p:tgtEl>
                                          <p:spTgt spid="104551"/>
                                        </p:tgtEl>
                                      </p:cBhvr>
                                    </p:animEffect>
                                  </p:childTnLst>
                                </p:cTn>
                              </p:par>
                              <p:par>
                                <p:cTn id="125" presetID="3" presetClass="entr" presetSubtype="10" fill="hold" grpId="0" nodeType="withEffect">
                                  <p:stCondLst>
                                    <p:cond delay="0"/>
                                  </p:stCondLst>
                                  <p:childTnLst>
                                    <p:set>
                                      <p:cBhvr>
                                        <p:cTn id="126" dur="1" fill="hold">
                                          <p:stCondLst>
                                            <p:cond delay="0"/>
                                          </p:stCondLst>
                                        </p:cTn>
                                        <p:tgtEl>
                                          <p:spTgt spid="104552"/>
                                        </p:tgtEl>
                                        <p:attrNameLst>
                                          <p:attrName>style.visibility</p:attrName>
                                        </p:attrNameLst>
                                      </p:cBhvr>
                                      <p:to>
                                        <p:strVal val="visible"/>
                                      </p:to>
                                    </p:set>
                                    <p:animEffect transition="in" filter="blinds(horizontal)">
                                      <p:cBhvr>
                                        <p:cTn id="127" dur="1000"/>
                                        <p:tgtEl>
                                          <p:spTgt spid="104552"/>
                                        </p:tgtEl>
                                      </p:cBhvr>
                                    </p:animEffect>
                                  </p:childTnLst>
                                </p:cTn>
                              </p:par>
                              <p:par>
                                <p:cTn id="128" presetID="3" presetClass="entr" presetSubtype="10" fill="hold" grpId="0" nodeType="withEffect">
                                  <p:stCondLst>
                                    <p:cond delay="0"/>
                                  </p:stCondLst>
                                  <p:childTnLst>
                                    <p:set>
                                      <p:cBhvr>
                                        <p:cTn id="129" dur="1" fill="hold">
                                          <p:stCondLst>
                                            <p:cond delay="0"/>
                                          </p:stCondLst>
                                        </p:cTn>
                                        <p:tgtEl>
                                          <p:spTgt spid="104553"/>
                                        </p:tgtEl>
                                        <p:attrNameLst>
                                          <p:attrName>style.visibility</p:attrName>
                                        </p:attrNameLst>
                                      </p:cBhvr>
                                      <p:to>
                                        <p:strVal val="visible"/>
                                      </p:to>
                                    </p:set>
                                    <p:animEffect transition="in" filter="blinds(horizontal)">
                                      <p:cBhvr>
                                        <p:cTn id="130" dur="1000"/>
                                        <p:tgtEl>
                                          <p:spTgt spid="104553"/>
                                        </p:tgtEl>
                                      </p:cBhvr>
                                    </p:animEffect>
                                  </p:childTnLst>
                                </p:cTn>
                              </p:par>
                              <p:par>
                                <p:cTn id="131" presetID="3" presetClass="entr" presetSubtype="10" fill="hold" grpId="0" nodeType="withEffect">
                                  <p:stCondLst>
                                    <p:cond delay="0"/>
                                  </p:stCondLst>
                                  <p:childTnLst>
                                    <p:set>
                                      <p:cBhvr>
                                        <p:cTn id="132" dur="1" fill="hold">
                                          <p:stCondLst>
                                            <p:cond delay="0"/>
                                          </p:stCondLst>
                                        </p:cTn>
                                        <p:tgtEl>
                                          <p:spTgt spid="104554"/>
                                        </p:tgtEl>
                                        <p:attrNameLst>
                                          <p:attrName>style.visibility</p:attrName>
                                        </p:attrNameLst>
                                      </p:cBhvr>
                                      <p:to>
                                        <p:strVal val="visible"/>
                                      </p:to>
                                    </p:set>
                                    <p:animEffect transition="in" filter="blinds(horizontal)">
                                      <p:cBhvr>
                                        <p:cTn id="133" dur="1000"/>
                                        <p:tgtEl>
                                          <p:spTgt spid="104554"/>
                                        </p:tgtEl>
                                      </p:cBhvr>
                                    </p:animEffect>
                                  </p:childTnLst>
                                </p:cTn>
                              </p:par>
                              <p:par>
                                <p:cTn id="134" presetID="3" presetClass="entr" presetSubtype="10" fill="hold" grpId="0" nodeType="withEffect">
                                  <p:stCondLst>
                                    <p:cond delay="0"/>
                                  </p:stCondLst>
                                  <p:childTnLst>
                                    <p:set>
                                      <p:cBhvr>
                                        <p:cTn id="135" dur="1" fill="hold">
                                          <p:stCondLst>
                                            <p:cond delay="0"/>
                                          </p:stCondLst>
                                        </p:cTn>
                                        <p:tgtEl>
                                          <p:spTgt spid="104555"/>
                                        </p:tgtEl>
                                        <p:attrNameLst>
                                          <p:attrName>style.visibility</p:attrName>
                                        </p:attrNameLst>
                                      </p:cBhvr>
                                      <p:to>
                                        <p:strVal val="visible"/>
                                      </p:to>
                                    </p:set>
                                    <p:animEffect transition="in" filter="blinds(horizontal)">
                                      <p:cBhvr>
                                        <p:cTn id="136" dur="1000"/>
                                        <p:tgtEl>
                                          <p:spTgt spid="104555"/>
                                        </p:tgtEl>
                                      </p:cBhvr>
                                    </p:animEffect>
                                  </p:childTnLst>
                                </p:cTn>
                              </p:par>
                              <p:par>
                                <p:cTn id="137" presetID="3" presetClass="entr" presetSubtype="10" fill="hold" grpId="0" nodeType="withEffect">
                                  <p:stCondLst>
                                    <p:cond delay="0"/>
                                  </p:stCondLst>
                                  <p:childTnLst>
                                    <p:set>
                                      <p:cBhvr>
                                        <p:cTn id="138" dur="1" fill="hold">
                                          <p:stCondLst>
                                            <p:cond delay="0"/>
                                          </p:stCondLst>
                                        </p:cTn>
                                        <p:tgtEl>
                                          <p:spTgt spid="104556"/>
                                        </p:tgtEl>
                                        <p:attrNameLst>
                                          <p:attrName>style.visibility</p:attrName>
                                        </p:attrNameLst>
                                      </p:cBhvr>
                                      <p:to>
                                        <p:strVal val="visible"/>
                                      </p:to>
                                    </p:set>
                                    <p:animEffect transition="in" filter="blinds(horizontal)">
                                      <p:cBhvr>
                                        <p:cTn id="139" dur="1000"/>
                                        <p:tgtEl>
                                          <p:spTgt spid="104556"/>
                                        </p:tgtEl>
                                      </p:cBhvr>
                                    </p:animEffect>
                                  </p:childTnLst>
                                </p:cTn>
                              </p:par>
                              <p:par>
                                <p:cTn id="140" presetID="3" presetClass="entr" presetSubtype="10" fill="hold" grpId="0" nodeType="withEffect">
                                  <p:stCondLst>
                                    <p:cond delay="0"/>
                                  </p:stCondLst>
                                  <p:childTnLst>
                                    <p:set>
                                      <p:cBhvr>
                                        <p:cTn id="141" dur="1" fill="hold">
                                          <p:stCondLst>
                                            <p:cond delay="0"/>
                                          </p:stCondLst>
                                        </p:cTn>
                                        <p:tgtEl>
                                          <p:spTgt spid="104557"/>
                                        </p:tgtEl>
                                        <p:attrNameLst>
                                          <p:attrName>style.visibility</p:attrName>
                                        </p:attrNameLst>
                                      </p:cBhvr>
                                      <p:to>
                                        <p:strVal val="visible"/>
                                      </p:to>
                                    </p:set>
                                    <p:animEffect transition="in" filter="blinds(horizontal)">
                                      <p:cBhvr>
                                        <p:cTn id="142" dur="1000"/>
                                        <p:tgtEl>
                                          <p:spTgt spid="104557"/>
                                        </p:tgtEl>
                                      </p:cBhvr>
                                    </p:animEffect>
                                  </p:childTnLst>
                                </p:cTn>
                              </p:par>
                              <p:par>
                                <p:cTn id="143" presetID="3" presetClass="entr" presetSubtype="10" fill="hold" grpId="0" nodeType="withEffect">
                                  <p:stCondLst>
                                    <p:cond delay="0"/>
                                  </p:stCondLst>
                                  <p:childTnLst>
                                    <p:set>
                                      <p:cBhvr>
                                        <p:cTn id="144" dur="1" fill="hold">
                                          <p:stCondLst>
                                            <p:cond delay="0"/>
                                          </p:stCondLst>
                                        </p:cTn>
                                        <p:tgtEl>
                                          <p:spTgt spid="104558"/>
                                        </p:tgtEl>
                                        <p:attrNameLst>
                                          <p:attrName>style.visibility</p:attrName>
                                        </p:attrNameLst>
                                      </p:cBhvr>
                                      <p:to>
                                        <p:strVal val="visible"/>
                                      </p:to>
                                    </p:set>
                                    <p:animEffect transition="in" filter="blinds(horizontal)">
                                      <p:cBhvr>
                                        <p:cTn id="145" dur="1000"/>
                                        <p:tgtEl>
                                          <p:spTgt spid="104558"/>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104559"/>
                                        </p:tgtEl>
                                        <p:attrNameLst>
                                          <p:attrName>style.visibility</p:attrName>
                                        </p:attrNameLst>
                                      </p:cBhvr>
                                      <p:to>
                                        <p:strVal val="visible"/>
                                      </p:to>
                                    </p:set>
                                    <p:animEffect transition="in" filter="blinds(horizontal)">
                                      <p:cBhvr>
                                        <p:cTn id="148" dur="1000"/>
                                        <p:tgtEl>
                                          <p:spTgt spid="104559"/>
                                        </p:tgtEl>
                                      </p:cBhvr>
                                    </p:animEffect>
                                  </p:childTnLst>
                                </p:cTn>
                              </p:par>
                              <p:par>
                                <p:cTn id="149" presetID="3" presetClass="entr" presetSubtype="10" fill="hold" grpId="0" nodeType="withEffect">
                                  <p:stCondLst>
                                    <p:cond delay="0"/>
                                  </p:stCondLst>
                                  <p:childTnLst>
                                    <p:set>
                                      <p:cBhvr>
                                        <p:cTn id="150" dur="1" fill="hold">
                                          <p:stCondLst>
                                            <p:cond delay="0"/>
                                          </p:stCondLst>
                                        </p:cTn>
                                        <p:tgtEl>
                                          <p:spTgt spid="104560"/>
                                        </p:tgtEl>
                                        <p:attrNameLst>
                                          <p:attrName>style.visibility</p:attrName>
                                        </p:attrNameLst>
                                      </p:cBhvr>
                                      <p:to>
                                        <p:strVal val="visible"/>
                                      </p:to>
                                    </p:set>
                                    <p:animEffect transition="in" filter="blinds(horizontal)">
                                      <p:cBhvr>
                                        <p:cTn id="151" dur="1000"/>
                                        <p:tgtEl>
                                          <p:spTgt spid="104560"/>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104561"/>
                                        </p:tgtEl>
                                        <p:attrNameLst>
                                          <p:attrName>style.visibility</p:attrName>
                                        </p:attrNameLst>
                                      </p:cBhvr>
                                      <p:to>
                                        <p:strVal val="visible"/>
                                      </p:to>
                                    </p:set>
                                    <p:animEffect transition="in" filter="blinds(horizontal)">
                                      <p:cBhvr>
                                        <p:cTn id="154" dur="1000"/>
                                        <p:tgtEl>
                                          <p:spTgt spid="104561"/>
                                        </p:tgtEl>
                                      </p:cBhvr>
                                    </p:animEffect>
                                  </p:childTnLst>
                                </p:cTn>
                              </p:par>
                              <p:par>
                                <p:cTn id="155" presetID="3" presetClass="entr" presetSubtype="10" fill="hold" grpId="0" nodeType="withEffect">
                                  <p:stCondLst>
                                    <p:cond delay="0"/>
                                  </p:stCondLst>
                                  <p:childTnLst>
                                    <p:set>
                                      <p:cBhvr>
                                        <p:cTn id="156" dur="1" fill="hold">
                                          <p:stCondLst>
                                            <p:cond delay="0"/>
                                          </p:stCondLst>
                                        </p:cTn>
                                        <p:tgtEl>
                                          <p:spTgt spid="104562"/>
                                        </p:tgtEl>
                                        <p:attrNameLst>
                                          <p:attrName>style.visibility</p:attrName>
                                        </p:attrNameLst>
                                      </p:cBhvr>
                                      <p:to>
                                        <p:strVal val="visible"/>
                                      </p:to>
                                    </p:set>
                                    <p:animEffect transition="in" filter="blinds(horizontal)">
                                      <p:cBhvr>
                                        <p:cTn id="157" dur="1000"/>
                                        <p:tgtEl>
                                          <p:spTgt spid="104562"/>
                                        </p:tgtEl>
                                      </p:cBhvr>
                                    </p:animEffect>
                                  </p:childTnLst>
                                </p:cTn>
                              </p:par>
                              <p:par>
                                <p:cTn id="158" presetID="3" presetClass="entr" presetSubtype="10" fill="hold" grpId="0" nodeType="withEffect">
                                  <p:stCondLst>
                                    <p:cond delay="0"/>
                                  </p:stCondLst>
                                  <p:childTnLst>
                                    <p:set>
                                      <p:cBhvr>
                                        <p:cTn id="159" dur="1" fill="hold">
                                          <p:stCondLst>
                                            <p:cond delay="0"/>
                                          </p:stCondLst>
                                        </p:cTn>
                                        <p:tgtEl>
                                          <p:spTgt spid="104563"/>
                                        </p:tgtEl>
                                        <p:attrNameLst>
                                          <p:attrName>style.visibility</p:attrName>
                                        </p:attrNameLst>
                                      </p:cBhvr>
                                      <p:to>
                                        <p:strVal val="visible"/>
                                      </p:to>
                                    </p:set>
                                    <p:animEffect transition="in" filter="blinds(horizontal)">
                                      <p:cBhvr>
                                        <p:cTn id="160" dur="1000"/>
                                        <p:tgtEl>
                                          <p:spTgt spid="104563"/>
                                        </p:tgtEl>
                                      </p:cBhvr>
                                    </p:animEffect>
                                  </p:childTnLst>
                                </p:cTn>
                              </p:par>
                              <p:par>
                                <p:cTn id="161" presetID="3" presetClass="entr" presetSubtype="10" fill="hold" grpId="0" nodeType="withEffect">
                                  <p:stCondLst>
                                    <p:cond delay="0"/>
                                  </p:stCondLst>
                                  <p:childTnLst>
                                    <p:set>
                                      <p:cBhvr>
                                        <p:cTn id="162" dur="1" fill="hold">
                                          <p:stCondLst>
                                            <p:cond delay="0"/>
                                          </p:stCondLst>
                                        </p:cTn>
                                        <p:tgtEl>
                                          <p:spTgt spid="104564"/>
                                        </p:tgtEl>
                                        <p:attrNameLst>
                                          <p:attrName>style.visibility</p:attrName>
                                        </p:attrNameLst>
                                      </p:cBhvr>
                                      <p:to>
                                        <p:strVal val="visible"/>
                                      </p:to>
                                    </p:set>
                                    <p:animEffect transition="in" filter="blinds(horizontal)">
                                      <p:cBhvr>
                                        <p:cTn id="163" dur="1000"/>
                                        <p:tgtEl>
                                          <p:spTgt spid="104564"/>
                                        </p:tgtEl>
                                      </p:cBhvr>
                                    </p:animEffect>
                                  </p:childTnLst>
                                </p:cTn>
                              </p:par>
                              <p:par>
                                <p:cTn id="164" presetID="3" presetClass="entr" presetSubtype="10" fill="hold" grpId="0" nodeType="withEffect">
                                  <p:stCondLst>
                                    <p:cond delay="0"/>
                                  </p:stCondLst>
                                  <p:childTnLst>
                                    <p:set>
                                      <p:cBhvr>
                                        <p:cTn id="165" dur="1" fill="hold">
                                          <p:stCondLst>
                                            <p:cond delay="0"/>
                                          </p:stCondLst>
                                        </p:cTn>
                                        <p:tgtEl>
                                          <p:spTgt spid="104565"/>
                                        </p:tgtEl>
                                        <p:attrNameLst>
                                          <p:attrName>style.visibility</p:attrName>
                                        </p:attrNameLst>
                                      </p:cBhvr>
                                      <p:to>
                                        <p:strVal val="visible"/>
                                      </p:to>
                                    </p:set>
                                    <p:animEffect transition="in" filter="blinds(horizontal)">
                                      <p:cBhvr>
                                        <p:cTn id="166" dur="1000"/>
                                        <p:tgtEl>
                                          <p:spTgt spid="104565"/>
                                        </p:tgtEl>
                                      </p:cBhvr>
                                    </p:animEffect>
                                  </p:childTnLst>
                                </p:cTn>
                              </p:par>
                              <p:par>
                                <p:cTn id="167" presetID="3" presetClass="entr" presetSubtype="10" fill="hold" grpId="0" nodeType="withEffect">
                                  <p:stCondLst>
                                    <p:cond delay="0"/>
                                  </p:stCondLst>
                                  <p:childTnLst>
                                    <p:set>
                                      <p:cBhvr>
                                        <p:cTn id="168" dur="1" fill="hold">
                                          <p:stCondLst>
                                            <p:cond delay="0"/>
                                          </p:stCondLst>
                                        </p:cTn>
                                        <p:tgtEl>
                                          <p:spTgt spid="104566"/>
                                        </p:tgtEl>
                                        <p:attrNameLst>
                                          <p:attrName>style.visibility</p:attrName>
                                        </p:attrNameLst>
                                      </p:cBhvr>
                                      <p:to>
                                        <p:strVal val="visible"/>
                                      </p:to>
                                    </p:set>
                                    <p:animEffect transition="in" filter="blinds(horizontal)">
                                      <p:cBhvr>
                                        <p:cTn id="169" dur="1000"/>
                                        <p:tgtEl>
                                          <p:spTgt spid="104566"/>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104567"/>
                                        </p:tgtEl>
                                        <p:attrNameLst>
                                          <p:attrName>style.visibility</p:attrName>
                                        </p:attrNameLst>
                                      </p:cBhvr>
                                      <p:to>
                                        <p:strVal val="visible"/>
                                      </p:to>
                                    </p:set>
                                    <p:animEffect transition="in" filter="blinds(horizontal)">
                                      <p:cBhvr>
                                        <p:cTn id="172" dur="1000"/>
                                        <p:tgtEl>
                                          <p:spTgt spid="104567"/>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04568"/>
                                        </p:tgtEl>
                                        <p:attrNameLst>
                                          <p:attrName>style.visibility</p:attrName>
                                        </p:attrNameLst>
                                      </p:cBhvr>
                                      <p:to>
                                        <p:strVal val="visible"/>
                                      </p:to>
                                    </p:set>
                                    <p:animEffect transition="in" filter="blinds(horizontal)">
                                      <p:cBhvr>
                                        <p:cTn id="175" dur="1000"/>
                                        <p:tgtEl>
                                          <p:spTgt spid="104568"/>
                                        </p:tgtEl>
                                      </p:cBhvr>
                                    </p:animEffect>
                                  </p:childTnLst>
                                </p:cTn>
                              </p:par>
                              <p:par>
                                <p:cTn id="176" presetID="3" presetClass="entr" presetSubtype="10" fill="hold" grpId="0" nodeType="withEffect">
                                  <p:stCondLst>
                                    <p:cond delay="0"/>
                                  </p:stCondLst>
                                  <p:childTnLst>
                                    <p:set>
                                      <p:cBhvr>
                                        <p:cTn id="177" dur="1" fill="hold">
                                          <p:stCondLst>
                                            <p:cond delay="0"/>
                                          </p:stCondLst>
                                        </p:cTn>
                                        <p:tgtEl>
                                          <p:spTgt spid="104569"/>
                                        </p:tgtEl>
                                        <p:attrNameLst>
                                          <p:attrName>style.visibility</p:attrName>
                                        </p:attrNameLst>
                                      </p:cBhvr>
                                      <p:to>
                                        <p:strVal val="visible"/>
                                      </p:to>
                                    </p:set>
                                    <p:animEffect transition="in" filter="blinds(horizontal)">
                                      <p:cBhvr>
                                        <p:cTn id="178" dur="1000"/>
                                        <p:tgtEl>
                                          <p:spTgt spid="104569"/>
                                        </p:tgtEl>
                                      </p:cBhvr>
                                    </p:animEffect>
                                  </p:childTnLst>
                                </p:cTn>
                              </p:par>
                              <p:par>
                                <p:cTn id="179" presetID="3" presetClass="entr" presetSubtype="10" fill="hold" grpId="0" nodeType="withEffect">
                                  <p:stCondLst>
                                    <p:cond delay="0"/>
                                  </p:stCondLst>
                                  <p:childTnLst>
                                    <p:set>
                                      <p:cBhvr>
                                        <p:cTn id="180" dur="1" fill="hold">
                                          <p:stCondLst>
                                            <p:cond delay="0"/>
                                          </p:stCondLst>
                                        </p:cTn>
                                        <p:tgtEl>
                                          <p:spTgt spid="104570"/>
                                        </p:tgtEl>
                                        <p:attrNameLst>
                                          <p:attrName>style.visibility</p:attrName>
                                        </p:attrNameLst>
                                      </p:cBhvr>
                                      <p:to>
                                        <p:strVal val="visible"/>
                                      </p:to>
                                    </p:set>
                                    <p:animEffect transition="in" filter="blinds(horizontal)">
                                      <p:cBhvr>
                                        <p:cTn id="181" dur="1000"/>
                                        <p:tgtEl>
                                          <p:spTgt spid="104570"/>
                                        </p:tgtEl>
                                      </p:cBhvr>
                                    </p:animEffect>
                                  </p:childTnLst>
                                </p:cTn>
                              </p:par>
                              <p:par>
                                <p:cTn id="182" presetID="3" presetClass="entr" presetSubtype="10" fill="hold" grpId="0" nodeType="withEffect">
                                  <p:stCondLst>
                                    <p:cond delay="0"/>
                                  </p:stCondLst>
                                  <p:childTnLst>
                                    <p:set>
                                      <p:cBhvr>
                                        <p:cTn id="183" dur="1" fill="hold">
                                          <p:stCondLst>
                                            <p:cond delay="0"/>
                                          </p:stCondLst>
                                        </p:cTn>
                                        <p:tgtEl>
                                          <p:spTgt spid="104571"/>
                                        </p:tgtEl>
                                        <p:attrNameLst>
                                          <p:attrName>style.visibility</p:attrName>
                                        </p:attrNameLst>
                                      </p:cBhvr>
                                      <p:to>
                                        <p:strVal val="visible"/>
                                      </p:to>
                                    </p:set>
                                    <p:animEffect transition="in" filter="blinds(horizontal)">
                                      <p:cBhvr>
                                        <p:cTn id="184" dur="1000"/>
                                        <p:tgtEl>
                                          <p:spTgt spid="104571"/>
                                        </p:tgtEl>
                                      </p:cBhvr>
                                    </p:animEffect>
                                  </p:childTnLst>
                                </p:cTn>
                              </p:par>
                              <p:par>
                                <p:cTn id="185" presetID="3" presetClass="entr" presetSubtype="10" fill="hold" grpId="0" nodeType="withEffect">
                                  <p:stCondLst>
                                    <p:cond delay="0"/>
                                  </p:stCondLst>
                                  <p:childTnLst>
                                    <p:set>
                                      <p:cBhvr>
                                        <p:cTn id="186" dur="1" fill="hold">
                                          <p:stCondLst>
                                            <p:cond delay="0"/>
                                          </p:stCondLst>
                                        </p:cTn>
                                        <p:tgtEl>
                                          <p:spTgt spid="104572"/>
                                        </p:tgtEl>
                                        <p:attrNameLst>
                                          <p:attrName>style.visibility</p:attrName>
                                        </p:attrNameLst>
                                      </p:cBhvr>
                                      <p:to>
                                        <p:strVal val="visible"/>
                                      </p:to>
                                    </p:set>
                                    <p:animEffect transition="in" filter="blinds(horizontal)">
                                      <p:cBhvr>
                                        <p:cTn id="187" dur="1000"/>
                                        <p:tgtEl>
                                          <p:spTgt spid="104572"/>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104573"/>
                                        </p:tgtEl>
                                        <p:attrNameLst>
                                          <p:attrName>style.visibility</p:attrName>
                                        </p:attrNameLst>
                                      </p:cBhvr>
                                      <p:to>
                                        <p:strVal val="visible"/>
                                      </p:to>
                                    </p:set>
                                    <p:animEffect transition="in" filter="blinds(horizontal)">
                                      <p:cBhvr>
                                        <p:cTn id="190" dur="1000"/>
                                        <p:tgtEl>
                                          <p:spTgt spid="104573"/>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104574"/>
                                        </p:tgtEl>
                                        <p:attrNameLst>
                                          <p:attrName>style.visibility</p:attrName>
                                        </p:attrNameLst>
                                      </p:cBhvr>
                                      <p:to>
                                        <p:strVal val="visible"/>
                                      </p:to>
                                    </p:set>
                                    <p:animEffect transition="in" filter="blinds(horizontal)">
                                      <p:cBhvr>
                                        <p:cTn id="193" dur="1000"/>
                                        <p:tgtEl>
                                          <p:spTgt spid="104574"/>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104576"/>
                                        </p:tgtEl>
                                        <p:attrNameLst>
                                          <p:attrName>style.visibility</p:attrName>
                                        </p:attrNameLst>
                                      </p:cBhvr>
                                      <p:to>
                                        <p:strVal val="visible"/>
                                      </p:to>
                                    </p:set>
                                    <p:animEffect transition="in" filter="blinds(horizontal)">
                                      <p:cBhvr>
                                        <p:cTn id="196" dur="1000"/>
                                        <p:tgtEl>
                                          <p:spTgt spid="104576"/>
                                        </p:tgtEl>
                                      </p:cBhvr>
                                    </p:animEffect>
                                  </p:childTnLst>
                                </p:cTn>
                              </p:par>
                              <p:par>
                                <p:cTn id="197" presetID="3" presetClass="entr" presetSubtype="10" fill="hold" grpId="0" nodeType="withEffect">
                                  <p:stCondLst>
                                    <p:cond delay="0"/>
                                  </p:stCondLst>
                                  <p:childTnLst>
                                    <p:set>
                                      <p:cBhvr>
                                        <p:cTn id="198" dur="1" fill="hold">
                                          <p:stCondLst>
                                            <p:cond delay="0"/>
                                          </p:stCondLst>
                                        </p:cTn>
                                        <p:tgtEl>
                                          <p:spTgt spid="104577"/>
                                        </p:tgtEl>
                                        <p:attrNameLst>
                                          <p:attrName>style.visibility</p:attrName>
                                        </p:attrNameLst>
                                      </p:cBhvr>
                                      <p:to>
                                        <p:strVal val="visible"/>
                                      </p:to>
                                    </p:set>
                                    <p:animEffect transition="in" filter="blinds(horizontal)">
                                      <p:cBhvr>
                                        <p:cTn id="199" dur="1000"/>
                                        <p:tgtEl>
                                          <p:spTgt spid="104577"/>
                                        </p:tgtEl>
                                      </p:cBhvr>
                                    </p:animEffect>
                                  </p:childTnLst>
                                </p:cTn>
                              </p:par>
                              <p:par>
                                <p:cTn id="200" presetID="3" presetClass="entr" presetSubtype="10" fill="hold" grpId="0" nodeType="withEffect">
                                  <p:stCondLst>
                                    <p:cond delay="0"/>
                                  </p:stCondLst>
                                  <p:childTnLst>
                                    <p:set>
                                      <p:cBhvr>
                                        <p:cTn id="201" dur="1" fill="hold">
                                          <p:stCondLst>
                                            <p:cond delay="0"/>
                                          </p:stCondLst>
                                        </p:cTn>
                                        <p:tgtEl>
                                          <p:spTgt spid="104578"/>
                                        </p:tgtEl>
                                        <p:attrNameLst>
                                          <p:attrName>style.visibility</p:attrName>
                                        </p:attrNameLst>
                                      </p:cBhvr>
                                      <p:to>
                                        <p:strVal val="visible"/>
                                      </p:to>
                                    </p:set>
                                    <p:animEffect transition="in" filter="blinds(horizontal)">
                                      <p:cBhvr>
                                        <p:cTn id="202" dur="1000"/>
                                        <p:tgtEl>
                                          <p:spTgt spid="104578"/>
                                        </p:tgtEl>
                                      </p:cBhvr>
                                    </p:animEffect>
                                  </p:childTnLst>
                                </p:cTn>
                              </p:par>
                              <p:par>
                                <p:cTn id="203" presetID="3" presetClass="entr" presetSubtype="10" fill="hold" grpId="0" nodeType="withEffect">
                                  <p:stCondLst>
                                    <p:cond delay="0"/>
                                  </p:stCondLst>
                                  <p:childTnLst>
                                    <p:set>
                                      <p:cBhvr>
                                        <p:cTn id="204" dur="1" fill="hold">
                                          <p:stCondLst>
                                            <p:cond delay="0"/>
                                          </p:stCondLst>
                                        </p:cTn>
                                        <p:tgtEl>
                                          <p:spTgt spid="104579"/>
                                        </p:tgtEl>
                                        <p:attrNameLst>
                                          <p:attrName>style.visibility</p:attrName>
                                        </p:attrNameLst>
                                      </p:cBhvr>
                                      <p:to>
                                        <p:strVal val="visible"/>
                                      </p:to>
                                    </p:set>
                                    <p:animEffect transition="in" filter="blinds(horizontal)">
                                      <p:cBhvr>
                                        <p:cTn id="205" dur="1000"/>
                                        <p:tgtEl>
                                          <p:spTgt spid="104579"/>
                                        </p:tgtEl>
                                      </p:cBhvr>
                                    </p:animEffect>
                                  </p:childTnLst>
                                </p:cTn>
                              </p:par>
                              <p:par>
                                <p:cTn id="206" presetID="3" presetClass="entr" presetSubtype="10" fill="hold" grpId="0" nodeType="withEffect">
                                  <p:stCondLst>
                                    <p:cond delay="0"/>
                                  </p:stCondLst>
                                  <p:childTnLst>
                                    <p:set>
                                      <p:cBhvr>
                                        <p:cTn id="207" dur="1" fill="hold">
                                          <p:stCondLst>
                                            <p:cond delay="0"/>
                                          </p:stCondLst>
                                        </p:cTn>
                                        <p:tgtEl>
                                          <p:spTgt spid="104580"/>
                                        </p:tgtEl>
                                        <p:attrNameLst>
                                          <p:attrName>style.visibility</p:attrName>
                                        </p:attrNameLst>
                                      </p:cBhvr>
                                      <p:to>
                                        <p:strVal val="visible"/>
                                      </p:to>
                                    </p:set>
                                    <p:animEffect transition="in" filter="blinds(horizontal)">
                                      <p:cBhvr>
                                        <p:cTn id="208" dur="1000"/>
                                        <p:tgtEl>
                                          <p:spTgt spid="104580"/>
                                        </p:tgtEl>
                                      </p:cBhvr>
                                    </p:animEffect>
                                  </p:childTnLst>
                                </p:cTn>
                              </p:par>
                              <p:par>
                                <p:cTn id="209" presetID="3" presetClass="entr" presetSubtype="10" fill="hold" grpId="0" nodeType="withEffect">
                                  <p:stCondLst>
                                    <p:cond delay="0"/>
                                  </p:stCondLst>
                                  <p:childTnLst>
                                    <p:set>
                                      <p:cBhvr>
                                        <p:cTn id="210" dur="1" fill="hold">
                                          <p:stCondLst>
                                            <p:cond delay="0"/>
                                          </p:stCondLst>
                                        </p:cTn>
                                        <p:tgtEl>
                                          <p:spTgt spid="104575"/>
                                        </p:tgtEl>
                                        <p:attrNameLst>
                                          <p:attrName>style.visibility</p:attrName>
                                        </p:attrNameLst>
                                      </p:cBhvr>
                                      <p:to>
                                        <p:strVal val="visible"/>
                                      </p:to>
                                    </p:set>
                                    <p:animEffect transition="in" filter="blinds(horizontal)">
                                      <p:cBhvr>
                                        <p:cTn id="211" dur="500"/>
                                        <p:tgtEl>
                                          <p:spTgt spid="104575"/>
                                        </p:tgtEl>
                                      </p:cBhvr>
                                    </p:animEffect>
                                  </p:childTnLst>
                                </p:cTn>
                              </p:par>
                              <p:par>
                                <p:cTn id="212" presetID="3" presetClass="entr" presetSubtype="10" fill="hold" grpId="0" nodeType="withEffect">
                                  <p:stCondLst>
                                    <p:cond delay="0"/>
                                  </p:stCondLst>
                                  <p:childTnLst>
                                    <p:set>
                                      <p:cBhvr>
                                        <p:cTn id="213" dur="1" fill="hold">
                                          <p:stCondLst>
                                            <p:cond delay="0"/>
                                          </p:stCondLst>
                                        </p:cTn>
                                        <p:tgtEl>
                                          <p:spTgt spid="104494"/>
                                        </p:tgtEl>
                                        <p:attrNameLst>
                                          <p:attrName>style.visibility</p:attrName>
                                        </p:attrNameLst>
                                      </p:cBhvr>
                                      <p:to>
                                        <p:strVal val="visible"/>
                                      </p:to>
                                    </p:set>
                                    <p:animEffect transition="in" filter="blinds(horizontal)">
                                      <p:cBhvr>
                                        <p:cTn id="214" dur="1000"/>
                                        <p:tgtEl>
                                          <p:spTgt spid="104494"/>
                                        </p:tgtEl>
                                      </p:cBhvr>
                                    </p:animEffect>
                                  </p:childTnLst>
                                </p:cTn>
                              </p:par>
                              <p:par>
                                <p:cTn id="215" presetID="3" presetClass="entr" presetSubtype="10" fill="hold" grpId="0" nodeType="withEffect">
                                  <p:stCondLst>
                                    <p:cond delay="0"/>
                                  </p:stCondLst>
                                  <p:childTnLst>
                                    <p:set>
                                      <p:cBhvr>
                                        <p:cTn id="216" dur="1" fill="hold">
                                          <p:stCondLst>
                                            <p:cond delay="0"/>
                                          </p:stCondLst>
                                        </p:cTn>
                                        <p:tgtEl>
                                          <p:spTgt spid="104492"/>
                                        </p:tgtEl>
                                        <p:attrNameLst>
                                          <p:attrName>style.visibility</p:attrName>
                                        </p:attrNameLst>
                                      </p:cBhvr>
                                      <p:to>
                                        <p:strVal val="visible"/>
                                      </p:to>
                                    </p:set>
                                    <p:animEffect transition="in" filter="blinds(horizontal)">
                                      <p:cBhvr>
                                        <p:cTn id="217" dur="1000"/>
                                        <p:tgtEl>
                                          <p:spTgt spid="104492"/>
                                        </p:tgtEl>
                                      </p:cBhvr>
                                    </p:animEffect>
                                  </p:childTnLst>
                                </p:cTn>
                              </p:par>
                            </p:childTnLst>
                          </p:cTn>
                        </p:par>
                      </p:childTnLst>
                    </p:cTn>
                  </p:par>
                  <p:par>
                    <p:cTn id="218" fill="hold">
                      <p:stCondLst>
                        <p:cond delay="indefinite"/>
                      </p:stCondLst>
                      <p:childTnLst>
                        <p:par>
                          <p:cTn id="219" fill="hold">
                            <p:stCondLst>
                              <p:cond delay="0"/>
                            </p:stCondLst>
                            <p:childTnLst>
                              <p:par>
                                <p:cTn id="220" presetID="3" presetClass="entr" presetSubtype="10" fill="hold" grpId="0" nodeType="clickEffect">
                                  <p:stCondLst>
                                    <p:cond delay="0"/>
                                  </p:stCondLst>
                                  <p:childTnLst>
                                    <p:set>
                                      <p:cBhvr>
                                        <p:cTn id="221" dur="1" fill="hold">
                                          <p:stCondLst>
                                            <p:cond delay="0"/>
                                          </p:stCondLst>
                                        </p:cTn>
                                        <p:tgtEl>
                                          <p:spTgt spid="104454"/>
                                        </p:tgtEl>
                                        <p:attrNameLst>
                                          <p:attrName>style.visibility</p:attrName>
                                        </p:attrNameLst>
                                      </p:cBhvr>
                                      <p:to>
                                        <p:strVal val="visible"/>
                                      </p:to>
                                    </p:set>
                                    <p:animEffect transition="in" filter="blinds(horizontal)">
                                      <p:cBhvr>
                                        <p:cTn id="222" dur="1000"/>
                                        <p:tgtEl>
                                          <p:spTgt spid="104454"/>
                                        </p:tgtEl>
                                      </p:cBhvr>
                                    </p:animEffect>
                                  </p:childTnLst>
                                </p:cTn>
                              </p:par>
                              <p:par>
                                <p:cTn id="223" presetID="3" presetClass="entr" presetSubtype="10" fill="hold" grpId="0" nodeType="withEffect">
                                  <p:stCondLst>
                                    <p:cond delay="0"/>
                                  </p:stCondLst>
                                  <p:childTnLst>
                                    <p:set>
                                      <p:cBhvr>
                                        <p:cTn id="224" dur="1" fill="hold">
                                          <p:stCondLst>
                                            <p:cond delay="0"/>
                                          </p:stCondLst>
                                        </p:cTn>
                                        <p:tgtEl>
                                          <p:spTgt spid="104455"/>
                                        </p:tgtEl>
                                        <p:attrNameLst>
                                          <p:attrName>style.visibility</p:attrName>
                                        </p:attrNameLst>
                                      </p:cBhvr>
                                      <p:to>
                                        <p:strVal val="visible"/>
                                      </p:to>
                                    </p:set>
                                    <p:animEffect transition="in" filter="blinds(horizontal)">
                                      <p:cBhvr>
                                        <p:cTn id="225" dur="1000"/>
                                        <p:tgtEl>
                                          <p:spTgt spid="104455"/>
                                        </p:tgtEl>
                                      </p:cBhvr>
                                    </p:animEffect>
                                  </p:childTnLst>
                                </p:cTn>
                              </p:par>
                              <p:par>
                                <p:cTn id="226" presetID="3" presetClass="entr" presetSubtype="10" fill="hold" grpId="0" nodeType="withEffect">
                                  <p:stCondLst>
                                    <p:cond delay="0"/>
                                  </p:stCondLst>
                                  <p:childTnLst>
                                    <p:set>
                                      <p:cBhvr>
                                        <p:cTn id="227" dur="1" fill="hold">
                                          <p:stCondLst>
                                            <p:cond delay="0"/>
                                          </p:stCondLst>
                                        </p:cTn>
                                        <p:tgtEl>
                                          <p:spTgt spid="104456"/>
                                        </p:tgtEl>
                                        <p:attrNameLst>
                                          <p:attrName>style.visibility</p:attrName>
                                        </p:attrNameLst>
                                      </p:cBhvr>
                                      <p:to>
                                        <p:strVal val="visible"/>
                                      </p:to>
                                    </p:set>
                                    <p:animEffect transition="in" filter="blinds(horizontal)">
                                      <p:cBhvr>
                                        <p:cTn id="228" dur="1000"/>
                                        <p:tgtEl>
                                          <p:spTgt spid="104456"/>
                                        </p:tgtEl>
                                      </p:cBhvr>
                                    </p:animEffect>
                                  </p:childTnLst>
                                </p:cTn>
                              </p:par>
                              <p:par>
                                <p:cTn id="229" presetID="3" presetClass="entr" presetSubtype="10" fill="hold" grpId="0" nodeType="withEffect">
                                  <p:stCondLst>
                                    <p:cond delay="0"/>
                                  </p:stCondLst>
                                  <p:childTnLst>
                                    <p:set>
                                      <p:cBhvr>
                                        <p:cTn id="230" dur="1" fill="hold">
                                          <p:stCondLst>
                                            <p:cond delay="0"/>
                                          </p:stCondLst>
                                        </p:cTn>
                                        <p:tgtEl>
                                          <p:spTgt spid="104457"/>
                                        </p:tgtEl>
                                        <p:attrNameLst>
                                          <p:attrName>style.visibility</p:attrName>
                                        </p:attrNameLst>
                                      </p:cBhvr>
                                      <p:to>
                                        <p:strVal val="visible"/>
                                      </p:to>
                                    </p:set>
                                    <p:animEffect transition="in" filter="blinds(horizontal)">
                                      <p:cBhvr>
                                        <p:cTn id="231" dur="1000"/>
                                        <p:tgtEl>
                                          <p:spTgt spid="104457"/>
                                        </p:tgtEl>
                                      </p:cBhvr>
                                    </p:animEffect>
                                  </p:childTnLst>
                                </p:cTn>
                              </p:par>
                              <p:par>
                                <p:cTn id="232" presetID="3" presetClass="entr" presetSubtype="10" fill="hold" grpId="0" nodeType="withEffect">
                                  <p:stCondLst>
                                    <p:cond delay="0"/>
                                  </p:stCondLst>
                                  <p:childTnLst>
                                    <p:set>
                                      <p:cBhvr>
                                        <p:cTn id="233" dur="1" fill="hold">
                                          <p:stCondLst>
                                            <p:cond delay="0"/>
                                          </p:stCondLst>
                                        </p:cTn>
                                        <p:tgtEl>
                                          <p:spTgt spid="104458"/>
                                        </p:tgtEl>
                                        <p:attrNameLst>
                                          <p:attrName>style.visibility</p:attrName>
                                        </p:attrNameLst>
                                      </p:cBhvr>
                                      <p:to>
                                        <p:strVal val="visible"/>
                                      </p:to>
                                    </p:set>
                                    <p:animEffect transition="in" filter="blinds(horizontal)">
                                      <p:cBhvr>
                                        <p:cTn id="234" dur="1000"/>
                                        <p:tgtEl>
                                          <p:spTgt spid="104458"/>
                                        </p:tgtEl>
                                      </p:cBhvr>
                                    </p:animEffect>
                                  </p:childTnLst>
                                </p:cTn>
                              </p:par>
                              <p:par>
                                <p:cTn id="235" presetID="3" presetClass="entr" presetSubtype="10" fill="hold" grpId="0" nodeType="withEffect">
                                  <p:stCondLst>
                                    <p:cond delay="0"/>
                                  </p:stCondLst>
                                  <p:childTnLst>
                                    <p:set>
                                      <p:cBhvr>
                                        <p:cTn id="236" dur="1" fill="hold">
                                          <p:stCondLst>
                                            <p:cond delay="0"/>
                                          </p:stCondLst>
                                        </p:cTn>
                                        <p:tgtEl>
                                          <p:spTgt spid="104459"/>
                                        </p:tgtEl>
                                        <p:attrNameLst>
                                          <p:attrName>style.visibility</p:attrName>
                                        </p:attrNameLst>
                                      </p:cBhvr>
                                      <p:to>
                                        <p:strVal val="visible"/>
                                      </p:to>
                                    </p:set>
                                    <p:animEffect transition="in" filter="blinds(horizontal)">
                                      <p:cBhvr>
                                        <p:cTn id="237" dur="1000"/>
                                        <p:tgtEl>
                                          <p:spTgt spid="104459"/>
                                        </p:tgtEl>
                                      </p:cBhvr>
                                    </p:animEffect>
                                  </p:childTnLst>
                                </p:cTn>
                              </p:par>
                              <p:par>
                                <p:cTn id="238" presetID="3" presetClass="entr" presetSubtype="10" fill="hold" grpId="0" nodeType="withEffect">
                                  <p:stCondLst>
                                    <p:cond delay="0"/>
                                  </p:stCondLst>
                                  <p:childTnLst>
                                    <p:set>
                                      <p:cBhvr>
                                        <p:cTn id="239" dur="1" fill="hold">
                                          <p:stCondLst>
                                            <p:cond delay="0"/>
                                          </p:stCondLst>
                                        </p:cTn>
                                        <p:tgtEl>
                                          <p:spTgt spid="104460"/>
                                        </p:tgtEl>
                                        <p:attrNameLst>
                                          <p:attrName>style.visibility</p:attrName>
                                        </p:attrNameLst>
                                      </p:cBhvr>
                                      <p:to>
                                        <p:strVal val="visible"/>
                                      </p:to>
                                    </p:set>
                                    <p:animEffect transition="in" filter="blinds(horizontal)">
                                      <p:cBhvr>
                                        <p:cTn id="240" dur="1000"/>
                                        <p:tgtEl>
                                          <p:spTgt spid="104460"/>
                                        </p:tgtEl>
                                      </p:cBhvr>
                                    </p:animEffect>
                                  </p:childTnLst>
                                </p:cTn>
                              </p:par>
                              <p:par>
                                <p:cTn id="241" presetID="3" presetClass="entr" presetSubtype="10" fill="hold" grpId="0" nodeType="withEffect">
                                  <p:stCondLst>
                                    <p:cond delay="0"/>
                                  </p:stCondLst>
                                  <p:childTnLst>
                                    <p:set>
                                      <p:cBhvr>
                                        <p:cTn id="242" dur="1" fill="hold">
                                          <p:stCondLst>
                                            <p:cond delay="0"/>
                                          </p:stCondLst>
                                        </p:cTn>
                                        <p:tgtEl>
                                          <p:spTgt spid="104461"/>
                                        </p:tgtEl>
                                        <p:attrNameLst>
                                          <p:attrName>style.visibility</p:attrName>
                                        </p:attrNameLst>
                                      </p:cBhvr>
                                      <p:to>
                                        <p:strVal val="visible"/>
                                      </p:to>
                                    </p:set>
                                    <p:animEffect transition="in" filter="blinds(horizontal)">
                                      <p:cBhvr>
                                        <p:cTn id="243" dur="1000"/>
                                        <p:tgtEl>
                                          <p:spTgt spid="104461"/>
                                        </p:tgtEl>
                                      </p:cBhvr>
                                    </p:animEffect>
                                  </p:childTnLst>
                                </p:cTn>
                              </p:par>
                              <p:par>
                                <p:cTn id="244" presetID="3" presetClass="entr" presetSubtype="10" fill="hold" grpId="0" nodeType="withEffect">
                                  <p:stCondLst>
                                    <p:cond delay="0"/>
                                  </p:stCondLst>
                                  <p:childTnLst>
                                    <p:set>
                                      <p:cBhvr>
                                        <p:cTn id="245" dur="1" fill="hold">
                                          <p:stCondLst>
                                            <p:cond delay="0"/>
                                          </p:stCondLst>
                                        </p:cTn>
                                        <p:tgtEl>
                                          <p:spTgt spid="104462"/>
                                        </p:tgtEl>
                                        <p:attrNameLst>
                                          <p:attrName>style.visibility</p:attrName>
                                        </p:attrNameLst>
                                      </p:cBhvr>
                                      <p:to>
                                        <p:strVal val="visible"/>
                                      </p:to>
                                    </p:set>
                                    <p:animEffect transition="in" filter="blinds(horizontal)">
                                      <p:cBhvr>
                                        <p:cTn id="246" dur="1000"/>
                                        <p:tgtEl>
                                          <p:spTgt spid="104462"/>
                                        </p:tgtEl>
                                      </p:cBhvr>
                                    </p:animEffect>
                                  </p:childTnLst>
                                </p:cTn>
                              </p:par>
                              <p:par>
                                <p:cTn id="247" presetID="3" presetClass="entr" presetSubtype="10" fill="hold" grpId="0" nodeType="withEffect">
                                  <p:stCondLst>
                                    <p:cond delay="0"/>
                                  </p:stCondLst>
                                  <p:childTnLst>
                                    <p:set>
                                      <p:cBhvr>
                                        <p:cTn id="248" dur="1" fill="hold">
                                          <p:stCondLst>
                                            <p:cond delay="0"/>
                                          </p:stCondLst>
                                        </p:cTn>
                                        <p:tgtEl>
                                          <p:spTgt spid="104463"/>
                                        </p:tgtEl>
                                        <p:attrNameLst>
                                          <p:attrName>style.visibility</p:attrName>
                                        </p:attrNameLst>
                                      </p:cBhvr>
                                      <p:to>
                                        <p:strVal val="visible"/>
                                      </p:to>
                                    </p:set>
                                    <p:animEffect transition="in" filter="blinds(horizontal)">
                                      <p:cBhvr>
                                        <p:cTn id="249" dur="1000"/>
                                        <p:tgtEl>
                                          <p:spTgt spid="104463"/>
                                        </p:tgtEl>
                                      </p:cBhvr>
                                    </p:animEffect>
                                  </p:childTnLst>
                                </p:cTn>
                              </p:par>
                              <p:par>
                                <p:cTn id="250" presetID="3" presetClass="entr" presetSubtype="10" fill="hold" grpId="0" nodeType="withEffect">
                                  <p:stCondLst>
                                    <p:cond delay="0"/>
                                  </p:stCondLst>
                                  <p:childTnLst>
                                    <p:set>
                                      <p:cBhvr>
                                        <p:cTn id="251" dur="1" fill="hold">
                                          <p:stCondLst>
                                            <p:cond delay="0"/>
                                          </p:stCondLst>
                                        </p:cTn>
                                        <p:tgtEl>
                                          <p:spTgt spid="104464"/>
                                        </p:tgtEl>
                                        <p:attrNameLst>
                                          <p:attrName>style.visibility</p:attrName>
                                        </p:attrNameLst>
                                      </p:cBhvr>
                                      <p:to>
                                        <p:strVal val="visible"/>
                                      </p:to>
                                    </p:set>
                                    <p:animEffect transition="in" filter="blinds(horizontal)">
                                      <p:cBhvr>
                                        <p:cTn id="252" dur="1000"/>
                                        <p:tgtEl>
                                          <p:spTgt spid="104464"/>
                                        </p:tgtEl>
                                      </p:cBhvr>
                                    </p:animEffect>
                                  </p:childTnLst>
                                </p:cTn>
                              </p:par>
                              <p:par>
                                <p:cTn id="253" presetID="3" presetClass="entr" presetSubtype="10" fill="hold" grpId="0" nodeType="withEffect">
                                  <p:stCondLst>
                                    <p:cond delay="0"/>
                                  </p:stCondLst>
                                  <p:childTnLst>
                                    <p:set>
                                      <p:cBhvr>
                                        <p:cTn id="254" dur="1" fill="hold">
                                          <p:stCondLst>
                                            <p:cond delay="0"/>
                                          </p:stCondLst>
                                        </p:cTn>
                                        <p:tgtEl>
                                          <p:spTgt spid="104465"/>
                                        </p:tgtEl>
                                        <p:attrNameLst>
                                          <p:attrName>style.visibility</p:attrName>
                                        </p:attrNameLst>
                                      </p:cBhvr>
                                      <p:to>
                                        <p:strVal val="visible"/>
                                      </p:to>
                                    </p:set>
                                    <p:animEffect transition="in" filter="blinds(horizontal)">
                                      <p:cBhvr>
                                        <p:cTn id="255" dur="1000"/>
                                        <p:tgtEl>
                                          <p:spTgt spid="104465"/>
                                        </p:tgtEl>
                                      </p:cBhvr>
                                    </p:animEffect>
                                  </p:childTnLst>
                                </p:cTn>
                              </p:par>
                              <p:par>
                                <p:cTn id="256" presetID="3" presetClass="entr" presetSubtype="10" fill="hold" grpId="0" nodeType="withEffect">
                                  <p:stCondLst>
                                    <p:cond delay="0"/>
                                  </p:stCondLst>
                                  <p:childTnLst>
                                    <p:set>
                                      <p:cBhvr>
                                        <p:cTn id="257" dur="1" fill="hold">
                                          <p:stCondLst>
                                            <p:cond delay="0"/>
                                          </p:stCondLst>
                                        </p:cTn>
                                        <p:tgtEl>
                                          <p:spTgt spid="104466"/>
                                        </p:tgtEl>
                                        <p:attrNameLst>
                                          <p:attrName>style.visibility</p:attrName>
                                        </p:attrNameLst>
                                      </p:cBhvr>
                                      <p:to>
                                        <p:strVal val="visible"/>
                                      </p:to>
                                    </p:set>
                                    <p:animEffect transition="in" filter="blinds(horizontal)">
                                      <p:cBhvr>
                                        <p:cTn id="258" dur="1000"/>
                                        <p:tgtEl>
                                          <p:spTgt spid="104466"/>
                                        </p:tgtEl>
                                      </p:cBhvr>
                                    </p:animEffect>
                                  </p:childTnLst>
                                </p:cTn>
                              </p:par>
                              <p:par>
                                <p:cTn id="259" presetID="3" presetClass="entr" presetSubtype="10" fill="hold" grpId="0" nodeType="withEffect">
                                  <p:stCondLst>
                                    <p:cond delay="0"/>
                                  </p:stCondLst>
                                  <p:childTnLst>
                                    <p:set>
                                      <p:cBhvr>
                                        <p:cTn id="260" dur="1" fill="hold">
                                          <p:stCondLst>
                                            <p:cond delay="0"/>
                                          </p:stCondLst>
                                        </p:cTn>
                                        <p:tgtEl>
                                          <p:spTgt spid="104467"/>
                                        </p:tgtEl>
                                        <p:attrNameLst>
                                          <p:attrName>style.visibility</p:attrName>
                                        </p:attrNameLst>
                                      </p:cBhvr>
                                      <p:to>
                                        <p:strVal val="visible"/>
                                      </p:to>
                                    </p:set>
                                    <p:animEffect transition="in" filter="blinds(horizontal)">
                                      <p:cBhvr>
                                        <p:cTn id="261" dur="1000"/>
                                        <p:tgtEl>
                                          <p:spTgt spid="104467"/>
                                        </p:tgtEl>
                                      </p:cBhvr>
                                    </p:animEffect>
                                  </p:childTnLst>
                                </p:cTn>
                              </p:par>
                              <p:par>
                                <p:cTn id="262" presetID="3" presetClass="entr" presetSubtype="10" fill="hold" grpId="0" nodeType="withEffect">
                                  <p:stCondLst>
                                    <p:cond delay="0"/>
                                  </p:stCondLst>
                                  <p:childTnLst>
                                    <p:set>
                                      <p:cBhvr>
                                        <p:cTn id="263" dur="1" fill="hold">
                                          <p:stCondLst>
                                            <p:cond delay="0"/>
                                          </p:stCondLst>
                                        </p:cTn>
                                        <p:tgtEl>
                                          <p:spTgt spid="104468"/>
                                        </p:tgtEl>
                                        <p:attrNameLst>
                                          <p:attrName>style.visibility</p:attrName>
                                        </p:attrNameLst>
                                      </p:cBhvr>
                                      <p:to>
                                        <p:strVal val="visible"/>
                                      </p:to>
                                    </p:set>
                                    <p:animEffect transition="in" filter="blinds(horizontal)">
                                      <p:cBhvr>
                                        <p:cTn id="264" dur="1000"/>
                                        <p:tgtEl>
                                          <p:spTgt spid="104468"/>
                                        </p:tgtEl>
                                      </p:cBhvr>
                                    </p:animEffect>
                                  </p:childTnLst>
                                </p:cTn>
                              </p:par>
                              <p:par>
                                <p:cTn id="265" presetID="3" presetClass="entr" presetSubtype="10" fill="hold" grpId="0" nodeType="withEffect">
                                  <p:stCondLst>
                                    <p:cond delay="0"/>
                                  </p:stCondLst>
                                  <p:childTnLst>
                                    <p:set>
                                      <p:cBhvr>
                                        <p:cTn id="266" dur="1" fill="hold">
                                          <p:stCondLst>
                                            <p:cond delay="0"/>
                                          </p:stCondLst>
                                        </p:cTn>
                                        <p:tgtEl>
                                          <p:spTgt spid="104469"/>
                                        </p:tgtEl>
                                        <p:attrNameLst>
                                          <p:attrName>style.visibility</p:attrName>
                                        </p:attrNameLst>
                                      </p:cBhvr>
                                      <p:to>
                                        <p:strVal val="visible"/>
                                      </p:to>
                                    </p:set>
                                    <p:animEffect transition="in" filter="blinds(horizontal)">
                                      <p:cBhvr>
                                        <p:cTn id="267" dur="1000"/>
                                        <p:tgtEl>
                                          <p:spTgt spid="104469"/>
                                        </p:tgtEl>
                                      </p:cBhvr>
                                    </p:animEffect>
                                  </p:childTnLst>
                                </p:cTn>
                              </p:par>
                              <p:par>
                                <p:cTn id="268" presetID="3" presetClass="entr" presetSubtype="10" fill="hold" grpId="0" nodeType="withEffect">
                                  <p:stCondLst>
                                    <p:cond delay="0"/>
                                  </p:stCondLst>
                                  <p:childTnLst>
                                    <p:set>
                                      <p:cBhvr>
                                        <p:cTn id="269" dur="1" fill="hold">
                                          <p:stCondLst>
                                            <p:cond delay="0"/>
                                          </p:stCondLst>
                                        </p:cTn>
                                        <p:tgtEl>
                                          <p:spTgt spid="104470"/>
                                        </p:tgtEl>
                                        <p:attrNameLst>
                                          <p:attrName>style.visibility</p:attrName>
                                        </p:attrNameLst>
                                      </p:cBhvr>
                                      <p:to>
                                        <p:strVal val="visible"/>
                                      </p:to>
                                    </p:set>
                                    <p:animEffect transition="in" filter="blinds(horizontal)">
                                      <p:cBhvr>
                                        <p:cTn id="270" dur="1000"/>
                                        <p:tgtEl>
                                          <p:spTgt spid="104470"/>
                                        </p:tgtEl>
                                      </p:cBhvr>
                                    </p:animEffect>
                                  </p:childTnLst>
                                </p:cTn>
                              </p:par>
                              <p:par>
                                <p:cTn id="271" presetID="3" presetClass="entr" presetSubtype="10" fill="hold" grpId="0" nodeType="withEffect">
                                  <p:stCondLst>
                                    <p:cond delay="0"/>
                                  </p:stCondLst>
                                  <p:childTnLst>
                                    <p:set>
                                      <p:cBhvr>
                                        <p:cTn id="272" dur="1" fill="hold">
                                          <p:stCondLst>
                                            <p:cond delay="0"/>
                                          </p:stCondLst>
                                        </p:cTn>
                                        <p:tgtEl>
                                          <p:spTgt spid="104471"/>
                                        </p:tgtEl>
                                        <p:attrNameLst>
                                          <p:attrName>style.visibility</p:attrName>
                                        </p:attrNameLst>
                                      </p:cBhvr>
                                      <p:to>
                                        <p:strVal val="visible"/>
                                      </p:to>
                                    </p:set>
                                    <p:animEffect transition="in" filter="blinds(horizontal)">
                                      <p:cBhvr>
                                        <p:cTn id="273" dur="1000"/>
                                        <p:tgtEl>
                                          <p:spTgt spid="104471"/>
                                        </p:tgtEl>
                                      </p:cBhvr>
                                    </p:animEffect>
                                  </p:childTnLst>
                                </p:cTn>
                              </p:par>
                              <p:par>
                                <p:cTn id="274" presetID="3" presetClass="entr" presetSubtype="10" fill="hold" grpId="0" nodeType="withEffect">
                                  <p:stCondLst>
                                    <p:cond delay="0"/>
                                  </p:stCondLst>
                                  <p:childTnLst>
                                    <p:set>
                                      <p:cBhvr>
                                        <p:cTn id="275" dur="1" fill="hold">
                                          <p:stCondLst>
                                            <p:cond delay="0"/>
                                          </p:stCondLst>
                                        </p:cTn>
                                        <p:tgtEl>
                                          <p:spTgt spid="104472"/>
                                        </p:tgtEl>
                                        <p:attrNameLst>
                                          <p:attrName>style.visibility</p:attrName>
                                        </p:attrNameLst>
                                      </p:cBhvr>
                                      <p:to>
                                        <p:strVal val="visible"/>
                                      </p:to>
                                    </p:set>
                                    <p:animEffect transition="in" filter="blinds(horizontal)">
                                      <p:cBhvr>
                                        <p:cTn id="276" dur="1000"/>
                                        <p:tgtEl>
                                          <p:spTgt spid="104472"/>
                                        </p:tgtEl>
                                      </p:cBhvr>
                                    </p:animEffect>
                                  </p:childTnLst>
                                </p:cTn>
                              </p:par>
                              <p:par>
                                <p:cTn id="277" presetID="3" presetClass="entr" presetSubtype="10" fill="hold" grpId="0" nodeType="withEffect">
                                  <p:stCondLst>
                                    <p:cond delay="0"/>
                                  </p:stCondLst>
                                  <p:childTnLst>
                                    <p:set>
                                      <p:cBhvr>
                                        <p:cTn id="278" dur="1" fill="hold">
                                          <p:stCondLst>
                                            <p:cond delay="0"/>
                                          </p:stCondLst>
                                        </p:cTn>
                                        <p:tgtEl>
                                          <p:spTgt spid="104473"/>
                                        </p:tgtEl>
                                        <p:attrNameLst>
                                          <p:attrName>style.visibility</p:attrName>
                                        </p:attrNameLst>
                                      </p:cBhvr>
                                      <p:to>
                                        <p:strVal val="visible"/>
                                      </p:to>
                                    </p:set>
                                    <p:animEffect transition="in" filter="blinds(horizontal)">
                                      <p:cBhvr>
                                        <p:cTn id="279" dur="1000"/>
                                        <p:tgtEl>
                                          <p:spTgt spid="104473"/>
                                        </p:tgtEl>
                                      </p:cBhvr>
                                    </p:animEffect>
                                  </p:childTnLst>
                                </p:cTn>
                              </p:par>
                              <p:par>
                                <p:cTn id="280" presetID="3" presetClass="entr" presetSubtype="10" fill="hold" grpId="0" nodeType="withEffect">
                                  <p:stCondLst>
                                    <p:cond delay="0"/>
                                  </p:stCondLst>
                                  <p:childTnLst>
                                    <p:set>
                                      <p:cBhvr>
                                        <p:cTn id="281" dur="1" fill="hold">
                                          <p:stCondLst>
                                            <p:cond delay="0"/>
                                          </p:stCondLst>
                                        </p:cTn>
                                        <p:tgtEl>
                                          <p:spTgt spid="104474"/>
                                        </p:tgtEl>
                                        <p:attrNameLst>
                                          <p:attrName>style.visibility</p:attrName>
                                        </p:attrNameLst>
                                      </p:cBhvr>
                                      <p:to>
                                        <p:strVal val="visible"/>
                                      </p:to>
                                    </p:set>
                                    <p:animEffect transition="in" filter="blinds(horizontal)">
                                      <p:cBhvr>
                                        <p:cTn id="282" dur="1000"/>
                                        <p:tgtEl>
                                          <p:spTgt spid="104474"/>
                                        </p:tgtEl>
                                      </p:cBhvr>
                                    </p:animEffect>
                                  </p:childTnLst>
                                </p:cTn>
                              </p:par>
                              <p:par>
                                <p:cTn id="283" presetID="3" presetClass="entr" presetSubtype="10" fill="hold" grpId="0" nodeType="withEffect">
                                  <p:stCondLst>
                                    <p:cond delay="0"/>
                                  </p:stCondLst>
                                  <p:childTnLst>
                                    <p:set>
                                      <p:cBhvr>
                                        <p:cTn id="284" dur="1" fill="hold">
                                          <p:stCondLst>
                                            <p:cond delay="0"/>
                                          </p:stCondLst>
                                        </p:cTn>
                                        <p:tgtEl>
                                          <p:spTgt spid="104475"/>
                                        </p:tgtEl>
                                        <p:attrNameLst>
                                          <p:attrName>style.visibility</p:attrName>
                                        </p:attrNameLst>
                                      </p:cBhvr>
                                      <p:to>
                                        <p:strVal val="visible"/>
                                      </p:to>
                                    </p:set>
                                    <p:animEffect transition="in" filter="blinds(horizontal)">
                                      <p:cBhvr>
                                        <p:cTn id="285" dur="1000"/>
                                        <p:tgtEl>
                                          <p:spTgt spid="104475"/>
                                        </p:tgtEl>
                                      </p:cBhvr>
                                    </p:animEffect>
                                  </p:childTnLst>
                                </p:cTn>
                              </p:par>
                              <p:par>
                                <p:cTn id="286" presetID="3" presetClass="entr" presetSubtype="10" fill="hold" grpId="0" nodeType="withEffect">
                                  <p:stCondLst>
                                    <p:cond delay="0"/>
                                  </p:stCondLst>
                                  <p:childTnLst>
                                    <p:set>
                                      <p:cBhvr>
                                        <p:cTn id="287" dur="1" fill="hold">
                                          <p:stCondLst>
                                            <p:cond delay="0"/>
                                          </p:stCondLst>
                                        </p:cTn>
                                        <p:tgtEl>
                                          <p:spTgt spid="104476"/>
                                        </p:tgtEl>
                                        <p:attrNameLst>
                                          <p:attrName>style.visibility</p:attrName>
                                        </p:attrNameLst>
                                      </p:cBhvr>
                                      <p:to>
                                        <p:strVal val="visible"/>
                                      </p:to>
                                    </p:set>
                                    <p:animEffect transition="in" filter="blinds(horizontal)">
                                      <p:cBhvr>
                                        <p:cTn id="288" dur="1000"/>
                                        <p:tgtEl>
                                          <p:spTgt spid="104476"/>
                                        </p:tgtEl>
                                      </p:cBhvr>
                                    </p:animEffect>
                                  </p:childTnLst>
                                </p:cTn>
                              </p:par>
                              <p:par>
                                <p:cTn id="289" presetID="3" presetClass="entr" presetSubtype="10" fill="hold" grpId="0" nodeType="withEffect">
                                  <p:stCondLst>
                                    <p:cond delay="0"/>
                                  </p:stCondLst>
                                  <p:childTnLst>
                                    <p:set>
                                      <p:cBhvr>
                                        <p:cTn id="290" dur="1" fill="hold">
                                          <p:stCondLst>
                                            <p:cond delay="0"/>
                                          </p:stCondLst>
                                        </p:cTn>
                                        <p:tgtEl>
                                          <p:spTgt spid="104477"/>
                                        </p:tgtEl>
                                        <p:attrNameLst>
                                          <p:attrName>style.visibility</p:attrName>
                                        </p:attrNameLst>
                                      </p:cBhvr>
                                      <p:to>
                                        <p:strVal val="visible"/>
                                      </p:to>
                                    </p:set>
                                    <p:animEffect transition="in" filter="blinds(horizontal)">
                                      <p:cBhvr>
                                        <p:cTn id="291" dur="1000"/>
                                        <p:tgtEl>
                                          <p:spTgt spid="104477"/>
                                        </p:tgtEl>
                                      </p:cBhvr>
                                    </p:animEffect>
                                  </p:childTnLst>
                                </p:cTn>
                              </p:par>
                              <p:par>
                                <p:cTn id="292" presetID="3" presetClass="entr" presetSubtype="10" fill="hold" grpId="0" nodeType="withEffect">
                                  <p:stCondLst>
                                    <p:cond delay="0"/>
                                  </p:stCondLst>
                                  <p:childTnLst>
                                    <p:set>
                                      <p:cBhvr>
                                        <p:cTn id="293" dur="1" fill="hold">
                                          <p:stCondLst>
                                            <p:cond delay="0"/>
                                          </p:stCondLst>
                                        </p:cTn>
                                        <p:tgtEl>
                                          <p:spTgt spid="104478"/>
                                        </p:tgtEl>
                                        <p:attrNameLst>
                                          <p:attrName>style.visibility</p:attrName>
                                        </p:attrNameLst>
                                      </p:cBhvr>
                                      <p:to>
                                        <p:strVal val="visible"/>
                                      </p:to>
                                    </p:set>
                                    <p:animEffect transition="in" filter="blinds(horizontal)">
                                      <p:cBhvr>
                                        <p:cTn id="294" dur="1000"/>
                                        <p:tgtEl>
                                          <p:spTgt spid="104478"/>
                                        </p:tgtEl>
                                      </p:cBhvr>
                                    </p:animEffect>
                                  </p:childTnLst>
                                </p:cTn>
                              </p:par>
                              <p:par>
                                <p:cTn id="295" presetID="3" presetClass="entr" presetSubtype="10" fill="hold" grpId="0" nodeType="withEffect">
                                  <p:stCondLst>
                                    <p:cond delay="0"/>
                                  </p:stCondLst>
                                  <p:childTnLst>
                                    <p:set>
                                      <p:cBhvr>
                                        <p:cTn id="296" dur="1" fill="hold">
                                          <p:stCondLst>
                                            <p:cond delay="0"/>
                                          </p:stCondLst>
                                        </p:cTn>
                                        <p:tgtEl>
                                          <p:spTgt spid="104479"/>
                                        </p:tgtEl>
                                        <p:attrNameLst>
                                          <p:attrName>style.visibility</p:attrName>
                                        </p:attrNameLst>
                                      </p:cBhvr>
                                      <p:to>
                                        <p:strVal val="visible"/>
                                      </p:to>
                                    </p:set>
                                    <p:animEffect transition="in" filter="blinds(horizontal)">
                                      <p:cBhvr>
                                        <p:cTn id="297" dur="1000"/>
                                        <p:tgtEl>
                                          <p:spTgt spid="104479"/>
                                        </p:tgtEl>
                                      </p:cBhvr>
                                    </p:animEffect>
                                  </p:childTnLst>
                                </p:cTn>
                              </p:par>
                              <p:par>
                                <p:cTn id="298" presetID="3" presetClass="entr" presetSubtype="10" fill="hold" grpId="0" nodeType="withEffect">
                                  <p:stCondLst>
                                    <p:cond delay="0"/>
                                  </p:stCondLst>
                                  <p:childTnLst>
                                    <p:set>
                                      <p:cBhvr>
                                        <p:cTn id="299" dur="1" fill="hold">
                                          <p:stCondLst>
                                            <p:cond delay="0"/>
                                          </p:stCondLst>
                                        </p:cTn>
                                        <p:tgtEl>
                                          <p:spTgt spid="104480"/>
                                        </p:tgtEl>
                                        <p:attrNameLst>
                                          <p:attrName>style.visibility</p:attrName>
                                        </p:attrNameLst>
                                      </p:cBhvr>
                                      <p:to>
                                        <p:strVal val="visible"/>
                                      </p:to>
                                    </p:set>
                                    <p:animEffect transition="in" filter="blinds(horizontal)">
                                      <p:cBhvr>
                                        <p:cTn id="300" dur="1000"/>
                                        <p:tgtEl>
                                          <p:spTgt spid="104480"/>
                                        </p:tgtEl>
                                      </p:cBhvr>
                                    </p:animEffect>
                                  </p:childTnLst>
                                </p:cTn>
                              </p:par>
                              <p:par>
                                <p:cTn id="301" presetID="3" presetClass="entr" presetSubtype="10" fill="hold" grpId="0" nodeType="withEffect">
                                  <p:stCondLst>
                                    <p:cond delay="0"/>
                                  </p:stCondLst>
                                  <p:childTnLst>
                                    <p:set>
                                      <p:cBhvr>
                                        <p:cTn id="302" dur="1" fill="hold">
                                          <p:stCondLst>
                                            <p:cond delay="0"/>
                                          </p:stCondLst>
                                        </p:cTn>
                                        <p:tgtEl>
                                          <p:spTgt spid="104481"/>
                                        </p:tgtEl>
                                        <p:attrNameLst>
                                          <p:attrName>style.visibility</p:attrName>
                                        </p:attrNameLst>
                                      </p:cBhvr>
                                      <p:to>
                                        <p:strVal val="visible"/>
                                      </p:to>
                                    </p:set>
                                    <p:animEffect transition="in" filter="blinds(horizontal)">
                                      <p:cBhvr>
                                        <p:cTn id="303" dur="1000"/>
                                        <p:tgtEl>
                                          <p:spTgt spid="104481"/>
                                        </p:tgtEl>
                                      </p:cBhvr>
                                    </p:animEffect>
                                  </p:childTnLst>
                                </p:cTn>
                              </p:par>
                              <p:par>
                                <p:cTn id="304" presetID="3" presetClass="entr" presetSubtype="10" fill="hold" grpId="0" nodeType="withEffect">
                                  <p:stCondLst>
                                    <p:cond delay="0"/>
                                  </p:stCondLst>
                                  <p:childTnLst>
                                    <p:set>
                                      <p:cBhvr>
                                        <p:cTn id="305" dur="1" fill="hold">
                                          <p:stCondLst>
                                            <p:cond delay="0"/>
                                          </p:stCondLst>
                                        </p:cTn>
                                        <p:tgtEl>
                                          <p:spTgt spid="104482"/>
                                        </p:tgtEl>
                                        <p:attrNameLst>
                                          <p:attrName>style.visibility</p:attrName>
                                        </p:attrNameLst>
                                      </p:cBhvr>
                                      <p:to>
                                        <p:strVal val="visible"/>
                                      </p:to>
                                    </p:set>
                                    <p:animEffect transition="in" filter="blinds(horizontal)">
                                      <p:cBhvr>
                                        <p:cTn id="306" dur="1000"/>
                                        <p:tgtEl>
                                          <p:spTgt spid="104482"/>
                                        </p:tgtEl>
                                      </p:cBhvr>
                                    </p:animEffect>
                                  </p:childTnLst>
                                </p:cTn>
                              </p:par>
                              <p:par>
                                <p:cTn id="307" presetID="3" presetClass="entr" presetSubtype="10" fill="hold" grpId="0" nodeType="withEffect">
                                  <p:stCondLst>
                                    <p:cond delay="0"/>
                                  </p:stCondLst>
                                  <p:childTnLst>
                                    <p:set>
                                      <p:cBhvr>
                                        <p:cTn id="308" dur="1" fill="hold">
                                          <p:stCondLst>
                                            <p:cond delay="0"/>
                                          </p:stCondLst>
                                        </p:cTn>
                                        <p:tgtEl>
                                          <p:spTgt spid="104483"/>
                                        </p:tgtEl>
                                        <p:attrNameLst>
                                          <p:attrName>style.visibility</p:attrName>
                                        </p:attrNameLst>
                                      </p:cBhvr>
                                      <p:to>
                                        <p:strVal val="visible"/>
                                      </p:to>
                                    </p:set>
                                    <p:animEffect transition="in" filter="blinds(horizontal)">
                                      <p:cBhvr>
                                        <p:cTn id="309" dur="1000"/>
                                        <p:tgtEl>
                                          <p:spTgt spid="104483"/>
                                        </p:tgtEl>
                                      </p:cBhvr>
                                    </p:animEffect>
                                  </p:childTnLst>
                                </p:cTn>
                              </p:par>
                              <p:par>
                                <p:cTn id="310" presetID="3" presetClass="entr" presetSubtype="10" fill="hold" grpId="0" nodeType="withEffect">
                                  <p:stCondLst>
                                    <p:cond delay="0"/>
                                  </p:stCondLst>
                                  <p:childTnLst>
                                    <p:set>
                                      <p:cBhvr>
                                        <p:cTn id="311" dur="1" fill="hold">
                                          <p:stCondLst>
                                            <p:cond delay="0"/>
                                          </p:stCondLst>
                                        </p:cTn>
                                        <p:tgtEl>
                                          <p:spTgt spid="104484"/>
                                        </p:tgtEl>
                                        <p:attrNameLst>
                                          <p:attrName>style.visibility</p:attrName>
                                        </p:attrNameLst>
                                      </p:cBhvr>
                                      <p:to>
                                        <p:strVal val="visible"/>
                                      </p:to>
                                    </p:set>
                                    <p:animEffect transition="in" filter="blinds(horizontal)">
                                      <p:cBhvr>
                                        <p:cTn id="312" dur="1000"/>
                                        <p:tgtEl>
                                          <p:spTgt spid="104484"/>
                                        </p:tgtEl>
                                      </p:cBhvr>
                                    </p:animEffect>
                                  </p:childTnLst>
                                </p:cTn>
                              </p:par>
                              <p:par>
                                <p:cTn id="313" presetID="3" presetClass="entr" presetSubtype="10" fill="hold" grpId="0" nodeType="withEffect">
                                  <p:stCondLst>
                                    <p:cond delay="0"/>
                                  </p:stCondLst>
                                  <p:childTnLst>
                                    <p:set>
                                      <p:cBhvr>
                                        <p:cTn id="314" dur="1" fill="hold">
                                          <p:stCondLst>
                                            <p:cond delay="0"/>
                                          </p:stCondLst>
                                        </p:cTn>
                                        <p:tgtEl>
                                          <p:spTgt spid="104485"/>
                                        </p:tgtEl>
                                        <p:attrNameLst>
                                          <p:attrName>style.visibility</p:attrName>
                                        </p:attrNameLst>
                                      </p:cBhvr>
                                      <p:to>
                                        <p:strVal val="visible"/>
                                      </p:to>
                                    </p:set>
                                    <p:animEffect transition="in" filter="blinds(horizontal)">
                                      <p:cBhvr>
                                        <p:cTn id="315" dur="1000"/>
                                        <p:tgtEl>
                                          <p:spTgt spid="104485"/>
                                        </p:tgtEl>
                                      </p:cBhvr>
                                    </p:animEffect>
                                  </p:childTnLst>
                                </p:cTn>
                              </p:par>
                              <p:par>
                                <p:cTn id="316" presetID="3" presetClass="entr" presetSubtype="10" fill="hold" grpId="0" nodeType="withEffect">
                                  <p:stCondLst>
                                    <p:cond delay="0"/>
                                  </p:stCondLst>
                                  <p:childTnLst>
                                    <p:set>
                                      <p:cBhvr>
                                        <p:cTn id="317" dur="1" fill="hold">
                                          <p:stCondLst>
                                            <p:cond delay="0"/>
                                          </p:stCondLst>
                                        </p:cTn>
                                        <p:tgtEl>
                                          <p:spTgt spid="104486"/>
                                        </p:tgtEl>
                                        <p:attrNameLst>
                                          <p:attrName>style.visibility</p:attrName>
                                        </p:attrNameLst>
                                      </p:cBhvr>
                                      <p:to>
                                        <p:strVal val="visible"/>
                                      </p:to>
                                    </p:set>
                                    <p:animEffect transition="in" filter="blinds(horizontal)">
                                      <p:cBhvr>
                                        <p:cTn id="318" dur="1000"/>
                                        <p:tgtEl>
                                          <p:spTgt spid="104486"/>
                                        </p:tgtEl>
                                      </p:cBhvr>
                                    </p:animEffect>
                                  </p:childTnLst>
                                </p:cTn>
                              </p:par>
                              <p:par>
                                <p:cTn id="319" presetID="3" presetClass="entr" presetSubtype="10" fill="hold" grpId="0" nodeType="withEffect">
                                  <p:stCondLst>
                                    <p:cond delay="0"/>
                                  </p:stCondLst>
                                  <p:childTnLst>
                                    <p:set>
                                      <p:cBhvr>
                                        <p:cTn id="320" dur="1" fill="hold">
                                          <p:stCondLst>
                                            <p:cond delay="0"/>
                                          </p:stCondLst>
                                        </p:cTn>
                                        <p:tgtEl>
                                          <p:spTgt spid="104487"/>
                                        </p:tgtEl>
                                        <p:attrNameLst>
                                          <p:attrName>style.visibility</p:attrName>
                                        </p:attrNameLst>
                                      </p:cBhvr>
                                      <p:to>
                                        <p:strVal val="visible"/>
                                      </p:to>
                                    </p:set>
                                    <p:animEffect transition="in" filter="blinds(horizontal)">
                                      <p:cBhvr>
                                        <p:cTn id="321" dur="1000"/>
                                        <p:tgtEl>
                                          <p:spTgt spid="104487"/>
                                        </p:tgtEl>
                                      </p:cBhvr>
                                    </p:animEffect>
                                  </p:childTnLst>
                                </p:cTn>
                              </p:par>
                              <p:par>
                                <p:cTn id="322" presetID="3" presetClass="entr" presetSubtype="10" fill="hold" grpId="0" nodeType="withEffect">
                                  <p:stCondLst>
                                    <p:cond delay="0"/>
                                  </p:stCondLst>
                                  <p:childTnLst>
                                    <p:set>
                                      <p:cBhvr>
                                        <p:cTn id="323" dur="1" fill="hold">
                                          <p:stCondLst>
                                            <p:cond delay="0"/>
                                          </p:stCondLst>
                                        </p:cTn>
                                        <p:tgtEl>
                                          <p:spTgt spid="104488"/>
                                        </p:tgtEl>
                                        <p:attrNameLst>
                                          <p:attrName>style.visibility</p:attrName>
                                        </p:attrNameLst>
                                      </p:cBhvr>
                                      <p:to>
                                        <p:strVal val="visible"/>
                                      </p:to>
                                    </p:set>
                                    <p:animEffect transition="in" filter="blinds(horizontal)">
                                      <p:cBhvr>
                                        <p:cTn id="324" dur="1000"/>
                                        <p:tgtEl>
                                          <p:spTgt spid="104488"/>
                                        </p:tgtEl>
                                      </p:cBhvr>
                                    </p:animEffect>
                                  </p:childTnLst>
                                </p:cTn>
                              </p:par>
                              <p:par>
                                <p:cTn id="325" presetID="3" presetClass="entr" presetSubtype="10" fill="hold" grpId="0" nodeType="withEffect">
                                  <p:stCondLst>
                                    <p:cond delay="0"/>
                                  </p:stCondLst>
                                  <p:childTnLst>
                                    <p:set>
                                      <p:cBhvr>
                                        <p:cTn id="326" dur="1" fill="hold">
                                          <p:stCondLst>
                                            <p:cond delay="0"/>
                                          </p:stCondLst>
                                        </p:cTn>
                                        <p:tgtEl>
                                          <p:spTgt spid="104489"/>
                                        </p:tgtEl>
                                        <p:attrNameLst>
                                          <p:attrName>style.visibility</p:attrName>
                                        </p:attrNameLst>
                                      </p:cBhvr>
                                      <p:to>
                                        <p:strVal val="visible"/>
                                      </p:to>
                                    </p:set>
                                    <p:animEffect transition="in" filter="blinds(horizontal)">
                                      <p:cBhvr>
                                        <p:cTn id="327" dur="1000"/>
                                        <p:tgtEl>
                                          <p:spTgt spid="104489"/>
                                        </p:tgtEl>
                                      </p:cBhvr>
                                    </p:animEffect>
                                  </p:childTnLst>
                                </p:cTn>
                              </p:par>
                              <p:par>
                                <p:cTn id="328" presetID="3" presetClass="entr" presetSubtype="10" fill="hold" grpId="0" nodeType="withEffect">
                                  <p:stCondLst>
                                    <p:cond delay="0"/>
                                  </p:stCondLst>
                                  <p:childTnLst>
                                    <p:set>
                                      <p:cBhvr>
                                        <p:cTn id="329" dur="1" fill="hold">
                                          <p:stCondLst>
                                            <p:cond delay="0"/>
                                          </p:stCondLst>
                                        </p:cTn>
                                        <p:tgtEl>
                                          <p:spTgt spid="104490"/>
                                        </p:tgtEl>
                                        <p:attrNameLst>
                                          <p:attrName>style.visibility</p:attrName>
                                        </p:attrNameLst>
                                      </p:cBhvr>
                                      <p:to>
                                        <p:strVal val="visible"/>
                                      </p:to>
                                    </p:set>
                                    <p:animEffect transition="in" filter="blinds(horizontal)">
                                      <p:cBhvr>
                                        <p:cTn id="330" dur="1000"/>
                                        <p:tgtEl>
                                          <p:spTgt spid="104490"/>
                                        </p:tgtEl>
                                      </p:cBhvr>
                                    </p:animEffect>
                                  </p:childTnLst>
                                </p:cTn>
                              </p:par>
                              <p:par>
                                <p:cTn id="331" presetID="3" presetClass="entr" presetSubtype="10" fill="hold" grpId="0" nodeType="withEffect">
                                  <p:stCondLst>
                                    <p:cond delay="0"/>
                                  </p:stCondLst>
                                  <p:childTnLst>
                                    <p:set>
                                      <p:cBhvr>
                                        <p:cTn id="332" dur="1" fill="hold">
                                          <p:stCondLst>
                                            <p:cond delay="0"/>
                                          </p:stCondLst>
                                        </p:cTn>
                                        <p:tgtEl>
                                          <p:spTgt spid="104491"/>
                                        </p:tgtEl>
                                        <p:attrNameLst>
                                          <p:attrName>style.visibility</p:attrName>
                                        </p:attrNameLst>
                                      </p:cBhvr>
                                      <p:to>
                                        <p:strVal val="visible"/>
                                      </p:to>
                                    </p:set>
                                    <p:animEffect transition="in" filter="blinds(horizontal)">
                                      <p:cBhvr>
                                        <p:cTn id="333" dur="1000"/>
                                        <p:tgtEl>
                                          <p:spTgt spid="104491"/>
                                        </p:tgtEl>
                                      </p:cBhvr>
                                    </p:animEffect>
                                  </p:childTnLst>
                                </p:cTn>
                              </p:par>
                              <p:par>
                                <p:cTn id="334" presetID="3" presetClass="entr" presetSubtype="10" fill="hold" grpId="0" nodeType="withEffect">
                                  <p:stCondLst>
                                    <p:cond delay="0"/>
                                  </p:stCondLst>
                                  <p:childTnLst>
                                    <p:set>
                                      <p:cBhvr>
                                        <p:cTn id="335" dur="1" fill="hold">
                                          <p:stCondLst>
                                            <p:cond delay="0"/>
                                          </p:stCondLst>
                                        </p:cTn>
                                        <p:tgtEl>
                                          <p:spTgt spid="104493"/>
                                        </p:tgtEl>
                                        <p:attrNameLst>
                                          <p:attrName>style.visibility</p:attrName>
                                        </p:attrNameLst>
                                      </p:cBhvr>
                                      <p:to>
                                        <p:strVal val="visible"/>
                                      </p:to>
                                    </p:set>
                                    <p:animEffect transition="in" filter="blinds(horizontal)">
                                      <p:cBhvr>
                                        <p:cTn id="336" dur="1000"/>
                                        <p:tgtEl>
                                          <p:spTgt spid="104493"/>
                                        </p:tgtEl>
                                      </p:cBhvr>
                                    </p:animEffect>
                                  </p:childTnLst>
                                </p:cTn>
                              </p:par>
                              <p:par>
                                <p:cTn id="337" presetID="3" presetClass="entr" presetSubtype="10" fill="hold" grpId="0" nodeType="withEffect">
                                  <p:stCondLst>
                                    <p:cond delay="0"/>
                                  </p:stCondLst>
                                  <p:childTnLst>
                                    <p:set>
                                      <p:cBhvr>
                                        <p:cTn id="338" dur="1" fill="hold">
                                          <p:stCondLst>
                                            <p:cond delay="0"/>
                                          </p:stCondLst>
                                        </p:cTn>
                                        <p:tgtEl>
                                          <p:spTgt spid="104502"/>
                                        </p:tgtEl>
                                        <p:attrNameLst>
                                          <p:attrName>style.visibility</p:attrName>
                                        </p:attrNameLst>
                                      </p:cBhvr>
                                      <p:to>
                                        <p:strVal val="visible"/>
                                      </p:to>
                                    </p:set>
                                    <p:animEffect transition="in" filter="blinds(horizontal)">
                                      <p:cBhvr>
                                        <p:cTn id="339" dur="1000"/>
                                        <p:tgtEl>
                                          <p:spTgt spid="104502"/>
                                        </p:tgtEl>
                                      </p:cBhvr>
                                    </p:animEffect>
                                  </p:childTnLst>
                                </p:cTn>
                              </p:par>
                              <p:par>
                                <p:cTn id="340" presetID="3" presetClass="entr" presetSubtype="10" fill="hold" grpId="0" nodeType="withEffect">
                                  <p:stCondLst>
                                    <p:cond delay="0"/>
                                  </p:stCondLst>
                                  <p:childTnLst>
                                    <p:set>
                                      <p:cBhvr>
                                        <p:cTn id="341" dur="1" fill="hold">
                                          <p:stCondLst>
                                            <p:cond delay="0"/>
                                          </p:stCondLst>
                                        </p:cTn>
                                        <p:tgtEl>
                                          <p:spTgt spid="104634"/>
                                        </p:tgtEl>
                                        <p:attrNameLst>
                                          <p:attrName>style.visibility</p:attrName>
                                        </p:attrNameLst>
                                      </p:cBhvr>
                                      <p:to>
                                        <p:strVal val="visible"/>
                                      </p:to>
                                    </p:set>
                                    <p:animEffect transition="in" filter="blinds(horizontal)">
                                      <p:cBhvr>
                                        <p:cTn id="342" dur="1000"/>
                                        <p:tgtEl>
                                          <p:spTgt spid="104634"/>
                                        </p:tgtEl>
                                      </p:cBhvr>
                                    </p:animEffect>
                                  </p:childTnLst>
                                </p:cTn>
                              </p:par>
                            </p:childTnLst>
                          </p:cTn>
                        </p:par>
                      </p:childTnLst>
                    </p:cTn>
                  </p:par>
                  <p:par>
                    <p:cTn id="343" fill="hold">
                      <p:stCondLst>
                        <p:cond delay="indefinite"/>
                      </p:stCondLst>
                      <p:childTnLst>
                        <p:par>
                          <p:cTn id="344" fill="hold">
                            <p:stCondLst>
                              <p:cond delay="0"/>
                            </p:stCondLst>
                            <p:childTnLst>
                              <p:par>
                                <p:cTn id="345" presetID="22" presetClass="entr" presetSubtype="2" fill="hold" grpId="0" nodeType="clickEffect">
                                  <p:stCondLst>
                                    <p:cond delay="0"/>
                                  </p:stCondLst>
                                  <p:childTnLst>
                                    <p:set>
                                      <p:cBhvr>
                                        <p:cTn id="346" dur="1" fill="hold">
                                          <p:stCondLst>
                                            <p:cond delay="0"/>
                                          </p:stCondLst>
                                        </p:cTn>
                                        <p:tgtEl>
                                          <p:spTgt spid="104513"/>
                                        </p:tgtEl>
                                        <p:attrNameLst>
                                          <p:attrName>style.visibility</p:attrName>
                                        </p:attrNameLst>
                                      </p:cBhvr>
                                      <p:to>
                                        <p:strVal val="visible"/>
                                      </p:to>
                                    </p:set>
                                    <p:animEffect transition="in" filter="wipe(right)">
                                      <p:cBhvr>
                                        <p:cTn id="347" dur="500"/>
                                        <p:tgtEl>
                                          <p:spTgt spid="104513"/>
                                        </p:tgtEl>
                                      </p:cBhvr>
                                    </p:animEffect>
                                  </p:childTnLst>
                                </p:cTn>
                              </p:par>
                            </p:childTnLst>
                          </p:cTn>
                        </p:par>
                        <p:par>
                          <p:cTn id="348" fill="hold">
                            <p:stCondLst>
                              <p:cond delay="500"/>
                            </p:stCondLst>
                            <p:childTnLst>
                              <p:par>
                                <p:cTn id="349" presetID="3" presetClass="entr" presetSubtype="10" fill="hold" grpId="0" nodeType="afterEffect">
                                  <p:stCondLst>
                                    <p:cond delay="0"/>
                                  </p:stCondLst>
                                  <p:childTnLst>
                                    <p:set>
                                      <p:cBhvr>
                                        <p:cTn id="350" dur="1" fill="hold">
                                          <p:stCondLst>
                                            <p:cond delay="0"/>
                                          </p:stCondLst>
                                        </p:cTn>
                                        <p:tgtEl>
                                          <p:spTgt spid="104589"/>
                                        </p:tgtEl>
                                        <p:attrNameLst>
                                          <p:attrName>style.visibility</p:attrName>
                                        </p:attrNameLst>
                                      </p:cBhvr>
                                      <p:to>
                                        <p:strVal val="visible"/>
                                      </p:to>
                                    </p:set>
                                    <p:animEffect transition="in" filter="blinds(horizontal)">
                                      <p:cBhvr>
                                        <p:cTn id="351" dur="500"/>
                                        <p:tgtEl>
                                          <p:spTgt spid="104589"/>
                                        </p:tgtEl>
                                      </p:cBhvr>
                                    </p:animEffect>
                                  </p:childTnLst>
                                </p:cTn>
                              </p:par>
                            </p:childTnLst>
                          </p:cTn>
                        </p:par>
                      </p:childTnLst>
                    </p:cTn>
                  </p:par>
                  <p:par>
                    <p:cTn id="352" fill="hold">
                      <p:stCondLst>
                        <p:cond delay="indefinite"/>
                      </p:stCondLst>
                      <p:childTnLst>
                        <p:par>
                          <p:cTn id="353" fill="hold">
                            <p:stCondLst>
                              <p:cond delay="0"/>
                            </p:stCondLst>
                            <p:childTnLst>
                              <p:par>
                                <p:cTn id="354" presetID="18" presetClass="entr" presetSubtype="12" fill="hold" grpId="0" nodeType="clickEffect">
                                  <p:stCondLst>
                                    <p:cond delay="0"/>
                                  </p:stCondLst>
                                  <p:childTnLst>
                                    <p:set>
                                      <p:cBhvr>
                                        <p:cTn id="355" dur="1" fill="hold">
                                          <p:stCondLst>
                                            <p:cond delay="0"/>
                                          </p:stCondLst>
                                        </p:cTn>
                                        <p:tgtEl>
                                          <p:spTgt spid="104508"/>
                                        </p:tgtEl>
                                        <p:attrNameLst>
                                          <p:attrName>style.visibility</p:attrName>
                                        </p:attrNameLst>
                                      </p:cBhvr>
                                      <p:to>
                                        <p:strVal val="visible"/>
                                      </p:to>
                                    </p:set>
                                    <p:animEffect transition="in" filter="strips(downLeft)">
                                      <p:cBhvr>
                                        <p:cTn id="356" dur="750"/>
                                        <p:tgtEl>
                                          <p:spTgt spid="104508"/>
                                        </p:tgtEl>
                                      </p:cBhvr>
                                    </p:animEffect>
                                  </p:childTnLst>
                                </p:cTn>
                              </p:par>
                              <p:par>
                                <p:cTn id="357" presetID="18" presetClass="entr" presetSubtype="12" fill="hold" grpId="0" nodeType="withEffect">
                                  <p:stCondLst>
                                    <p:cond delay="0"/>
                                  </p:stCondLst>
                                  <p:childTnLst>
                                    <p:set>
                                      <p:cBhvr>
                                        <p:cTn id="358" dur="1" fill="hold">
                                          <p:stCondLst>
                                            <p:cond delay="0"/>
                                          </p:stCondLst>
                                        </p:cTn>
                                        <p:tgtEl>
                                          <p:spTgt spid="104507"/>
                                        </p:tgtEl>
                                        <p:attrNameLst>
                                          <p:attrName>style.visibility</p:attrName>
                                        </p:attrNameLst>
                                      </p:cBhvr>
                                      <p:to>
                                        <p:strVal val="visible"/>
                                      </p:to>
                                    </p:set>
                                    <p:animEffect transition="in" filter="strips(downLeft)">
                                      <p:cBhvr>
                                        <p:cTn id="359" dur="750"/>
                                        <p:tgtEl>
                                          <p:spTgt spid="104507"/>
                                        </p:tgtEl>
                                      </p:cBhvr>
                                    </p:animEffect>
                                  </p:childTnLst>
                                </p:cTn>
                              </p:par>
                              <p:par>
                                <p:cTn id="360" presetID="18" presetClass="entr" presetSubtype="12" fill="hold" grpId="0" nodeType="withEffect">
                                  <p:stCondLst>
                                    <p:cond delay="0"/>
                                  </p:stCondLst>
                                  <p:childTnLst>
                                    <p:set>
                                      <p:cBhvr>
                                        <p:cTn id="361" dur="1" fill="hold">
                                          <p:stCondLst>
                                            <p:cond delay="0"/>
                                          </p:stCondLst>
                                        </p:cTn>
                                        <p:tgtEl>
                                          <p:spTgt spid="104506"/>
                                        </p:tgtEl>
                                        <p:attrNameLst>
                                          <p:attrName>style.visibility</p:attrName>
                                        </p:attrNameLst>
                                      </p:cBhvr>
                                      <p:to>
                                        <p:strVal val="visible"/>
                                      </p:to>
                                    </p:set>
                                    <p:animEffect transition="in" filter="strips(downLeft)">
                                      <p:cBhvr>
                                        <p:cTn id="362" dur="750"/>
                                        <p:tgtEl>
                                          <p:spTgt spid="104506"/>
                                        </p:tgtEl>
                                      </p:cBhvr>
                                    </p:animEffect>
                                  </p:childTnLst>
                                </p:cTn>
                              </p:par>
                              <p:par>
                                <p:cTn id="363" presetID="18" presetClass="entr" presetSubtype="12" fill="hold" grpId="0" nodeType="withEffect">
                                  <p:stCondLst>
                                    <p:cond delay="0"/>
                                  </p:stCondLst>
                                  <p:childTnLst>
                                    <p:set>
                                      <p:cBhvr>
                                        <p:cTn id="364" dur="1" fill="hold">
                                          <p:stCondLst>
                                            <p:cond delay="0"/>
                                          </p:stCondLst>
                                        </p:cTn>
                                        <p:tgtEl>
                                          <p:spTgt spid="104504"/>
                                        </p:tgtEl>
                                        <p:attrNameLst>
                                          <p:attrName>style.visibility</p:attrName>
                                        </p:attrNameLst>
                                      </p:cBhvr>
                                      <p:to>
                                        <p:strVal val="visible"/>
                                      </p:to>
                                    </p:set>
                                    <p:animEffect transition="in" filter="strips(downLeft)">
                                      <p:cBhvr>
                                        <p:cTn id="365" dur="750"/>
                                        <p:tgtEl>
                                          <p:spTgt spid="104504"/>
                                        </p:tgtEl>
                                      </p:cBhvr>
                                    </p:animEffect>
                                  </p:childTnLst>
                                </p:cTn>
                              </p:par>
                            </p:childTnLst>
                          </p:cTn>
                        </p:par>
                        <p:par>
                          <p:cTn id="366" fill="hold">
                            <p:stCondLst>
                              <p:cond delay="750"/>
                            </p:stCondLst>
                            <p:childTnLst>
                              <p:par>
                                <p:cTn id="367" presetID="18" presetClass="entr" presetSubtype="12" fill="hold" grpId="0" nodeType="afterEffect">
                                  <p:stCondLst>
                                    <p:cond delay="0"/>
                                  </p:stCondLst>
                                  <p:childTnLst>
                                    <p:set>
                                      <p:cBhvr>
                                        <p:cTn id="368" dur="1" fill="hold">
                                          <p:stCondLst>
                                            <p:cond delay="0"/>
                                          </p:stCondLst>
                                        </p:cTn>
                                        <p:tgtEl>
                                          <p:spTgt spid="104511"/>
                                        </p:tgtEl>
                                        <p:attrNameLst>
                                          <p:attrName>style.visibility</p:attrName>
                                        </p:attrNameLst>
                                      </p:cBhvr>
                                      <p:to>
                                        <p:strVal val="visible"/>
                                      </p:to>
                                    </p:set>
                                    <p:animEffect transition="in" filter="strips(downLeft)">
                                      <p:cBhvr>
                                        <p:cTn id="369" dur="750"/>
                                        <p:tgtEl>
                                          <p:spTgt spid="104511"/>
                                        </p:tgtEl>
                                      </p:cBhvr>
                                    </p:animEffect>
                                  </p:childTnLst>
                                </p:cTn>
                              </p:par>
                              <p:par>
                                <p:cTn id="370" presetID="18" presetClass="entr" presetSubtype="12" fill="hold" grpId="0" nodeType="withEffect">
                                  <p:stCondLst>
                                    <p:cond delay="0"/>
                                  </p:stCondLst>
                                  <p:childTnLst>
                                    <p:set>
                                      <p:cBhvr>
                                        <p:cTn id="371" dur="1" fill="hold">
                                          <p:stCondLst>
                                            <p:cond delay="0"/>
                                          </p:stCondLst>
                                        </p:cTn>
                                        <p:tgtEl>
                                          <p:spTgt spid="104510"/>
                                        </p:tgtEl>
                                        <p:attrNameLst>
                                          <p:attrName>style.visibility</p:attrName>
                                        </p:attrNameLst>
                                      </p:cBhvr>
                                      <p:to>
                                        <p:strVal val="visible"/>
                                      </p:to>
                                    </p:set>
                                    <p:animEffect transition="in" filter="strips(downLeft)">
                                      <p:cBhvr>
                                        <p:cTn id="372" dur="750"/>
                                        <p:tgtEl>
                                          <p:spTgt spid="104510"/>
                                        </p:tgtEl>
                                      </p:cBhvr>
                                    </p:animEffect>
                                  </p:childTnLst>
                                </p:cTn>
                              </p:par>
                              <p:par>
                                <p:cTn id="373" presetID="18" presetClass="entr" presetSubtype="12" fill="hold" grpId="0" nodeType="withEffect">
                                  <p:stCondLst>
                                    <p:cond delay="0"/>
                                  </p:stCondLst>
                                  <p:childTnLst>
                                    <p:set>
                                      <p:cBhvr>
                                        <p:cTn id="374" dur="1" fill="hold">
                                          <p:stCondLst>
                                            <p:cond delay="0"/>
                                          </p:stCondLst>
                                        </p:cTn>
                                        <p:tgtEl>
                                          <p:spTgt spid="104509"/>
                                        </p:tgtEl>
                                        <p:attrNameLst>
                                          <p:attrName>style.visibility</p:attrName>
                                        </p:attrNameLst>
                                      </p:cBhvr>
                                      <p:to>
                                        <p:strVal val="visible"/>
                                      </p:to>
                                    </p:set>
                                    <p:animEffect transition="in" filter="strips(downLeft)">
                                      <p:cBhvr>
                                        <p:cTn id="375" dur="750"/>
                                        <p:tgtEl>
                                          <p:spTgt spid="104509"/>
                                        </p:tgtEl>
                                      </p:cBhvr>
                                    </p:animEffect>
                                  </p:childTnLst>
                                </p:cTn>
                              </p:par>
                              <p:par>
                                <p:cTn id="376" presetID="18" presetClass="entr" presetSubtype="12" fill="hold" grpId="0" nodeType="withEffect">
                                  <p:stCondLst>
                                    <p:cond delay="0"/>
                                  </p:stCondLst>
                                  <p:childTnLst>
                                    <p:set>
                                      <p:cBhvr>
                                        <p:cTn id="377" dur="1" fill="hold">
                                          <p:stCondLst>
                                            <p:cond delay="0"/>
                                          </p:stCondLst>
                                        </p:cTn>
                                        <p:tgtEl>
                                          <p:spTgt spid="104505"/>
                                        </p:tgtEl>
                                        <p:attrNameLst>
                                          <p:attrName>style.visibility</p:attrName>
                                        </p:attrNameLst>
                                      </p:cBhvr>
                                      <p:to>
                                        <p:strVal val="visible"/>
                                      </p:to>
                                    </p:set>
                                    <p:animEffect transition="in" filter="strips(downLeft)">
                                      <p:cBhvr>
                                        <p:cTn id="378" dur="750"/>
                                        <p:tgtEl>
                                          <p:spTgt spid="104505"/>
                                        </p:tgtEl>
                                      </p:cBhvr>
                                    </p:animEffect>
                                  </p:childTnLst>
                                </p:cTn>
                              </p:par>
                            </p:childTnLst>
                          </p:cTn>
                        </p:par>
                        <p:par>
                          <p:cTn id="379" fill="hold">
                            <p:stCondLst>
                              <p:cond delay="1500"/>
                            </p:stCondLst>
                            <p:childTnLst>
                              <p:par>
                                <p:cTn id="380" presetID="22" presetClass="entr" presetSubtype="4" fill="hold" grpId="0" nodeType="afterEffect">
                                  <p:stCondLst>
                                    <p:cond delay="0"/>
                                  </p:stCondLst>
                                  <p:childTnLst>
                                    <p:set>
                                      <p:cBhvr>
                                        <p:cTn id="381" dur="1" fill="hold">
                                          <p:stCondLst>
                                            <p:cond delay="0"/>
                                          </p:stCondLst>
                                        </p:cTn>
                                        <p:tgtEl>
                                          <p:spTgt spid="104503"/>
                                        </p:tgtEl>
                                        <p:attrNameLst>
                                          <p:attrName>style.visibility</p:attrName>
                                        </p:attrNameLst>
                                      </p:cBhvr>
                                      <p:to>
                                        <p:strVal val="visible"/>
                                      </p:to>
                                    </p:set>
                                    <p:animEffect transition="in" filter="wipe(down)">
                                      <p:cBhvr>
                                        <p:cTn id="382" dur="500"/>
                                        <p:tgtEl>
                                          <p:spTgt spid="104503"/>
                                        </p:tgtEl>
                                      </p:cBhvr>
                                    </p:animEffect>
                                  </p:childTnLst>
                                </p:cTn>
                              </p:par>
                            </p:childTnLst>
                          </p:cTn>
                        </p:par>
                        <p:par>
                          <p:cTn id="383" fill="hold">
                            <p:stCondLst>
                              <p:cond delay="2000"/>
                            </p:stCondLst>
                            <p:childTnLst>
                              <p:par>
                                <p:cTn id="384" presetID="3" presetClass="entr" presetSubtype="10" fill="hold" grpId="0" nodeType="afterEffect">
                                  <p:stCondLst>
                                    <p:cond delay="0"/>
                                  </p:stCondLst>
                                  <p:childTnLst>
                                    <p:set>
                                      <p:cBhvr>
                                        <p:cTn id="385" dur="1" fill="hold">
                                          <p:stCondLst>
                                            <p:cond delay="0"/>
                                          </p:stCondLst>
                                        </p:cTn>
                                        <p:tgtEl>
                                          <p:spTgt spid="104629"/>
                                        </p:tgtEl>
                                        <p:attrNameLst>
                                          <p:attrName>style.visibility</p:attrName>
                                        </p:attrNameLst>
                                      </p:cBhvr>
                                      <p:to>
                                        <p:strVal val="visible"/>
                                      </p:to>
                                    </p:set>
                                    <p:animEffect transition="in" filter="blinds(horizontal)">
                                      <p:cBhvr>
                                        <p:cTn id="386" dur="500"/>
                                        <p:tgtEl>
                                          <p:spTgt spid="104629"/>
                                        </p:tgtEl>
                                      </p:cBhvr>
                                    </p:animEffect>
                                  </p:childTnLst>
                                </p:cTn>
                              </p:par>
                            </p:childTnLst>
                          </p:cTn>
                        </p:par>
                        <p:par>
                          <p:cTn id="387" fill="hold">
                            <p:stCondLst>
                              <p:cond delay="2500"/>
                            </p:stCondLst>
                            <p:childTnLst>
                              <p:par>
                                <p:cTn id="388" presetID="3" presetClass="entr" presetSubtype="10" fill="hold" grpId="0" nodeType="afterEffect">
                                  <p:stCondLst>
                                    <p:cond delay="0"/>
                                  </p:stCondLst>
                                  <p:childTnLst>
                                    <p:set>
                                      <p:cBhvr>
                                        <p:cTn id="389" dur="1" fill="hold">
                                          <p:stCondLst>
                                            <p:cond delay="0"/>
                                          </p:stCondLst>
                                        </p:cTn>
                                        <p:tgtEl>
                                          <p:spTgt spid="104630"/>
                                        </p:tgtEl>
                                        <p:attrNameLst>
                                          <p:attrName>style.visibility</p:attrName>
                                        </p:attrNameLst>
                                      </p:cBhvr>
                                      <p:to>
                                        <p:strVal val="visible"/>
                                      </p:to>
                                    </p:set>
                                    <p:animEffect transition="in" filter="blinds(horizontal)">
                                      <p:cBhvr>
                                        <p:cTn id="390" dur="500"/>
                                        <p:tgtEl>
                                          <p:spTgt spid="104630"/>
                                        </p:tgtEl>
                                      </p:cBhvr>
                                    </p:animEffect>
                                  </p:childTnLst>
                                </p:cTn>
                              </p:par>
                            </p:childTnLst>
                          </p:cTn>
                        </p:par>
                        <p:par>
                          <p:cTn id="391" fill="hold">
                            <p:stCondLst>
                              <p:cond delay="3000"/>
                            </p:stCondLst>
                            <p:childTnLst>
                              <p:par>
                                <p:cTn id="392" presetID="3" presetClass="entr" presetSubtype="10" fill="hold" grpId="0" nodeType="afterEffect">
                                  <p:stCondLst>
                                    <p:cond delay="0"/>
                                  </p:stCondLst>
                                  <p:childTnLst>
                                    <p:set>
                                      <p:cBhvr>
                                        <p:cTn id="393" dur="1" fill="hold">
                                          <p:stCondLst>
                                            <p:cond delay="0"/>
                                          </p:stCondLst>
                                        </p:cTn>
                                        <p:tgtEl>
                                          <p:spTgt spid="104631"/>
                                        </p:tgtEl>
                                        <p:attrNameLst>
                                          <p:attrName>style.visibility</p:attrName>
                                        </p:attrNameLst>
                                      </p:cBhvr>
                                      <p:to>
                                        <p:strVal val="visible"/>
                                      </p:to>
                                    </p:set>
                                    <p:animEffect transition="in" filter="blinds(horizontal)">
                                      <p:cBhvr>
                                        <p:cTn id="394" dur="500"/>
                                        <p:tgtEl>
                                          <p:spTgt spid="104631"/>
                                        </p:tgtEl>
                                      </p:cBhvr>
                                    </p:animEffect>
                                  </p:childTnLst>
                                </p:cTn>
                              </p:par>
                            </p:childTnLst>
                          </p:cTn>
                        </p:par>
                        <p:par>
                          <p:cTn id="395" fill="hold">
                            <p:stCondLst>
                              <p:cond delay="3500"/>
                            </p:stCondLst>
                            <p:childTnLst>
                              <p:par>
                                <p:cTn id="396" presetID="3" presetClass="entr" presetSubtype="10" fill="hold" grpId="0" nodeType="afterEffect">
                                  <p:stCondLst>
                                    <p:cond delay="0"/>
                                  </p:stCondLst>
                                  <p:childTnLst>
                                    <p:set>
                                      <p:cBhvr>
                                        <p:cTn id="397" dur="1" fill="hold">
                                          <p:stCondLst>
                                            <p:cond delay="0"/>
                                          </p:stCondLst>
                                        </p:cTn>
                                        <p:tgtEl>
                                          <p:spTgt spid="104632"/>
                                        </p:tgtEl>
                                        <p:attrNameLst>
                                          <p:attrName>style.visibility</p:attrName>
                                        </p:attrNameLst>
                                      </p:cBhvr>
                                      <p:to>
                                        <p:strVal val="visible"/>
                                      </p:to>
                                    </p:set>
                                    <p:animEffect transition="in" filter="blinds(horizontal)">
                                      <p:cBhvr>
                                        <p:cTn id="398" dur="500"/>
                                        <p:tgtEl>
                                          <p:spTgt spid="104632"/>
                                        </p:tgtEl>
                                      </p:cBhvr>
                                    </p:animEffect>
                                  </p:childTnLst>
                                </p:cTn>
                              </p:par>
                            </p:childTnLst>
                          </p:cTn>
                        </p:par>
                      </p:childTnLst>
                    </p:cTn>
                  </p:par>
                  <p:par>
                    <p:cTn id="399" fill="hold">
                      <p:stCondLst>
                        <p:cond delay="indefinite"/>
                      </p:stCondLst>
                      <p:childTnLst>
                        <p:par>
                          <p:cTn id="400" fill="hold">
                            <p:stCondLst>
                              <p:cond delay="0"/>
                            </p:stCondLst>
                            <p:childTnLst>
                              <p:par>
                                <p:cTn id="401" presetID="22" presetClass="entr" presetSubtype="8" fill="hold" nodeType="clickEffect">
                                  <p:stCondLst>
                                    <p:cond delay="0"/>
                                  </p:stCondLst>
                                  <p:childTnLst>
                                    <p:set>
                                      <p:cBhvr>
                                        <p:cTn id="402" dur="1" fill="hold">
                                          <p:stCondLst>
                                            <p:cond delay="0"/>
                                          </p:stCondLst>
                                        </p:cTn>
                                        <p:tgtEl>
                                          <p:spTgt spid="104598">
                                            <p:txEl>
                                              <p:pRg st="0" end="0"/>
                                            </p:txEl>
                                          </p:spTgt>
                                        </p:tgtEl>
                                        <p:attrNameLst>
                                          <p:attrName>style.visibility</p:attrName>
                                        </p:attrNameLst>
                                      </p:cBhvr>
                                      <p:to>
                                        <p:strVal val="visible"/>
                                      </p:to>
                                    </p:set>
                                    <p:animEffect transition="in" filter="wipe(left)">
                                      <p:cBhvr>
                                        <p:cTn id="403" dur="500"/>
                                        <p:tgtEl>
                                          <p:spTgt spid="104598">
                                            <p:txEl>
                                              <p:pRg st="0" end="0"/>
                                            </p:txEl>
                                          </p:spTgt>
                                        </p:tgtEl>
                                      </p:cBhvr>
                                    </p:animEffect>
                                  </p:childTnLst>
                                </p:cTn>
                              </p:par>
                            </p:childTnLst>
                          </p:cTn>
                        </p:par>
                        <p:par>
                          <p:cTn id="404" fill="hold">
                            <p:stCondLst>
                              <p:cond delay="500"/>
                            </p:stCondLst>
                            <p:childTnLst>
                              <p:par>
                                <p:cTn id="405" presetID="22" presetClass="entr" presetSubtype="8" fill="hold" nodeType="afterEffect">
                                  <p:stCondLst>
                                    <p:cond delay="0"/>
                                  </p:stCondLst>
                                  <p:childTnLst>
                                    <p:set>
                                      <p:cBhvr>
                                        <p:cTn id="406" dur="1" fill="hold">
                                          <p:stCondLst>
                                            <p:cond delay="0"/>
                                          </p:stCondLst>
                                        </p:cTn>
                                        <p:tgtEl>
                                          <p:spTgt spid="104598">
                                            <p:txEl>
                                              <p:pRg st="1" end="1"/>
                                            </p:txEl>
                                          </p:spTgt>
                                        </p:tgtEl>
                                        <p:attrNameLst>
                                          <p:attrName>style.visibility</p:attrName>
                                        </p:attrNameLst>
                                      </p:cBhvr>
                                      <p:to>
                                        <p:strVal val="visible"/>
                                      </p:to>
                                    </p:set>
                                    <p:animEffect transition="in" filter="wipe(left)">
                                      <p:cBhvr>
                                        <p:cTn id="407" dur="500"/>
                                        <p:tgtEl>
                                          <p:spTgt spid="104598">
                                            <p:txEl>
                                              <p:pRg st="1" end="1"/>
                                            </p:txEl>
                                          </p:spTgt>
                                        </p:tgtEl>
                                      </p:cBhvr>
                                    </p:animEffect>
                                  </p:childTnLst>
                                </p:cTn>
                              </p:par>
                            </p:childTnLst>
                          </p:cTn>
                        </p:par>
                      </p:childTnLst>
                    </p:cTn>
                  </p:par>
                  <p:par>
                    <p:cTn id="408" fill="hold">
                      <p:stCondLst>
                        <p:cond delay="indefinite"/>
                      </p:stCondLst>
                      <p:childTnLst>
                        <p:par>
                          <p:cTn id="409" fill="hold">
                            <p:stCondLst>
                              <p:cond delay="0"/>
                            </p:stCondLst>
                            <p:childTnLst>
                              <p:par>
                                <p:cTn id="410" presetID="18" presetClass="entr" presetSubtype="3" fill="hold" grpId="0" nodeType="clickEffect">
                                  <p:stCondLst>
                                    <p:cond delay="0"/>
                                  </p:stCondLst>
                                  <p:childTnLst>
                                    <p:set>
                                      <p:cBhvr>
                                        <p:cTn id="411" dur="1" fill="hold">
                                          <p:stCondLst>
                                            <p:cond delay="0"/>
                                          </p:stCondLst>
                                        </p:cTn>
                                        <p:tgtEl>
                                          <p:spTgt spid="104642"/>
                                        </p:tgtEl>
                                        <p:attrNameLst>
                                          <p:attrName>style.visibility</p:attrName>
                                        </p:attrNameLst>
                                      </p:cBhvr>
                                      <p:to>
                                        <p:strVal val="visible"/>
                                      </p:to>
                                    </p:set>
                                    <p:animEffect transition="in" filter="strips(upRight)">
                                      <p:cBhvr>
                                        <p:cTn id="412" dur="1000"/>
                                        <p:tgtEl>
                                          <p:spTgt spid="104642"/>
                                        </p:tgtEl>
                                      </p:cBhvr>
                                    </p:animEffect>
                                  </p:childTnLst>
                                </p:cTn>
                              </p:par>
                            </p:childTnLst>
                          </p:cTn>
                        </p:par>
                        <p:par>
                          <p:cTn id="413" fill="hold">
                            <p:stCondLst>
                              <p:cond delay="1000"/>
                            </p:stCondLst>
                            <p:childTnLst>
                              <p:par>
                                <p:cTn id="414" presetID="3" presetClass="entr" presetSubtype="10" fill="hold" grpId="0" nodeType="afterEffect">
                                  <p:stCondLst>
                                    <p:cond delay="0"/>
                                  </p:stCondLst>
                                  <p:childTnLst>
                                    <p:set>
                                      <p:cBhvr>
                                        <p:cTn id="415" dur="1" fill="hold">
                                          <p:stCondLst>
                                            <p:cond delay="0"/>
                                          </p:stCondLst>
                                        </p:cTn>
                                        <p:tgtEl>
                                          <p:spTgt spid="104638"/>
                                        </p:tgtEl>
                                        <p:attrNameLst>
                                          <p:attrName>style.visibility</p:attrName>
                                        </p:attrNameLst>
                                      </p:cBhvr>
                                      <p:to>
                                        <p:strVal val="visible"/>
                                      </p:to>
                                    </p:set>
                                    <p:animEffect transition="in" filter="blinds(horizontal)">
                                      <p:cBhvr>
                                        <p:cTn id="416" dur="500"/>
                                        <p:tgtEl>
                                          <p:spTgt spid="104638"/>
                                        </p:tgtEl>
                                      </p:cBhvr>
                                    </p:animEffect>
                                  </p:childTnLst>
                                </p:cTn>
                              </p:par>
                            </p:childTnLst>
                          </p:cTn>
                        </p:par>
                      </p:childTnLst>
                    </p:cTn>
                  </p:par>
                  <p:par>
                    <p:cTn id="417" fill="hold">
                      <p:stCondLst>
                        <p:cond delay="indefinite"/>
                      </p:stCondLst>
                      <p:childTnLst>
                        <p:par>
                          <p:cTn id="418" fill="hold">
                            <p:stCondLst>
                              <p:cond delay="0"/>
                            </p:stCondLst>
                            <p:childTnLst>
                              <p:par>
                                <p:cTn id="419" presetID="2" presetClass="entr" presetSubtype="4" fill="hold" grpId="0" nodeType="clickEffect">
                                  <p:stCondLst>
                                    <p:cond delay="0"/>
                                  </p:stCondLst>
                                  <p:childTnLst>
                                    <p:set>
                                      <p:cBhvr>
                                        <p:cTn id="420" dur="1" fill="hold">
                                          <p:stCondLst>
                                            <p:cond delay="0"/>
                                          </p:stCondLst>
                                        </p:cTn>
                                        <p:tgtEl>
                                          <p:spTgt spid="104452"/>
                                        </p:tgtEl>
                                        <p:attrNameLst>
                                          <p:attrName>style.visibility</p:attrName>
                                        </p:attrNameLst>
                                      </p:cBhvr>
                                      <p:to>
                                        <p:strVal val="visible"/>
                                      </p:to>
                                    </p:set>
                                    <p:anim calcmode="lin" valueType="num">
                                      <p:cBhvr additive="base">
                                        <p:cTn id="421" dur="1000" fill="hold"/>
                                        <p:tgtEl>
                                          <p:spTgt spid="104452"/>
                                        </p:tgtEl>
                                        <p:attrNameLst>
                                          <p:attrName>ppt_x</p:attrName>
                                        </p:attrNameLst>
                                      </p:cBhvr>
                                      <p:tavLst>
                                        <p:tav tm="0">
                                          <p:val>
                                            <p:strVal val="#ppt_x"/>
                                          </p:val>
                                        </p:tav>
                                        <p:tav tm="100000">
                                          <p:val>
                                            <p:strVal val="#ppt_x"/>
                                          </p:val>
                                        </p:tav>
                                      </p:tavLst>
                                    </p:anim>
                                    <p:anim calcmode="lin" valueType="num">
                                      <p:cBhvr additive="base">
                                        <p:cTn id="422" dur="1000" fill="hold"/>
                                        <p:tgtEl>
                                          <p:spTgt spid="104452"/>
                                        </p:tgtEl>
                                        <p:attrNameLst>
                                          <p:attrName>ppt_y</p:attrName>
                                        </p:attrNameLst>
                                      </p:cBhvr>
                                      <p:tavLst>
                                        <p:tav tm="0">
                                          <p:val>
                                            <p:strVal val="1+#ppt_h/2"/>
                                          </p:val>
                                        </p:tav>
                                        <p:tav tm="100000">
                                          <p:val>
                                            <p:strVal val="#ppt_y"/>
                                          </p:val>
                                        </p:tav>
                                      </p:tavLst>
                                    </p:anim>
                                  </p:childTnLst>
                                </p:cTn>
                              </p:par>
                              <p:par>
                                <p:cTn id="423" presetID="2" presetClass="entr" presetSubtype="4" fill="hold" grpId="0" nodeType="withEffect">
                                  <p:stCondLst>
                                    <p:cond delay="0"/>
                                  </p:stCondLst>
                                  <p:childTnLst>
                                    <p:set>
                                      <p:cBhvr>
                                        <p:cTn id="424" dur="1" fill="hold">
                                          <p:stCondLst>
                                            <p:cond delay="0"/>
                                          </p:stCondLst>
                                        </p:cTn>
                                        <p:tgtEl>
                                          <p:spTgt spid="104495"/>
                                        </p:tgtEl>
                                        <p:attrNameLst>
                                          <p:attrName>style.visibility</p:attrName>
                                        </p:attrNameLst>
                                      </p:cBhvr>
                                      <p:to>
                                        <p:strVal val="visible"/>
                                      </p:to>
                                    </p:set>
                                    <p:anim calcmode="lin" valueType="num">
                                      <p:cBhvr additive="base">
                                        <p:cTn id="425" dur="1000" fill="hold"/>
                                        <p:tgtEl>
                                          <p:spTgt spid="104495"/>
                                        </p:tgtEl>
                                        <p:attrNameLst>
                                          <p:attrName>ppt_x</p:attrName>
                                        </p:attrNameLst>
                                      </p:cBhvr>
                                      <p:tavLst>
                                        <p:tav tm="0">
                                          <p:val>
                                            <p:strVal val="#ppt_x"/>
                                          </p:val>
                                        </p:tav>
                                        <p:tav tm="100000">
                                          <p:val>
                                            <p:strVal val="#ppt_x"/>
                                          </p:val>
                                        </p:tav>
                                      </p:tavLst>
                                    </p:anim>
                                    <p:anim calcmode="lin" valueType="num">
                                      <p:cBhvr additive="base">
                                        <p:cTn id="426" dur="1000" fill="hold"/>
                                        <p:tgtEl>
                                          <p:spTgt spid="104495"/>
                                        </p:tgtEl>
                                        <p:attrNameLst>
                                          <p:attrName>ppt_y</p:attrName>
                                        </p:attrNameLst>
                                      </p:cBhvr>
                                      <p:tavLst>
                                        <p:tav tm="0">
                                          <p:val>
                                            <p:strVal val="1+#ppt_h/2"/>
                                          </p:val>
                                        </p:tav>
                                        <p:tav tm="100000">
                                          <p:val>
                                            <p:strVal val="#ppt_y"/>
                                          </p:val>
                                        </p:tav>
                                      </p:tavLst>
                                    </p:anim>
                                  </p:childTnLst>
                                </p:cTn>
                              </p:par>
                              <p:par>
                                <p:cTn id="427" presetID="2" presetClass="entr" presetSubtype="4" fill="hold" grpId="0" nodeType="withEffect">
                                  <p:stCondLst>
                                    <p:cond delay="0"/>
                                  </p:stCondLst>
                                  <p:childTnLst>
                                    <p:set>
                                      <p:cBhvr>
                                        <p:cTn id="428" dur="1" fill="hold">
                                          <p:stCondLst>
                                            <p:cond delay="0"/>
                                          </p:stCondLst>
                                        </p:cTn>
                                        <p:tgtEl>
                                          <p:spTgt spid="104496"/>
                                        </p:tgtEl>
                                        <p:attrNameLst>
                                          <p:attrName>style.visibility</p:attrName>
                                        </p:attrNameLst>
                                      </p:cBhvr>
                                      <p:to>
                                        <p:strVal val="visible"/>
                                      </p:to>
                                    </p:set>
                                    <p:anim calcmode="lin" valueType="num">
                                      <p:cBhvr additive="base">
                                        <p:cTn id="429" dur="1000" fill="hold"/>
                                        <p:tgtEl>
                                          <p:spTgt spid="104496"/>
                                        </p:tgtEl>
                                        <p:attrNameLst>
                                          <p:attrName>ppt_x</p:attrName>
                                        </p:attrNameLst>
                                      </p:cBhvr>
                                      <p:tavLst>
                                        <p:tav tm="0">
                                          <p:val>
                                            <p:strVal val="#ppt_x"/>
                                          </p:val>
                                        </p:tav>
                                        <p:tav tm="100000">
                                          <p:val>
                                            <p:strVal val="#ppt_x"/>
                                          </p:val>
                                        </p:tav>
                                      </p:tavLst>
                                    </p:anim>
                                    <p:anim calcmode="lin" valueType="num">
                                      <p:cBhvr additive="base">
                                        <p:cTn id="430" dur="1000" fill="hold"/>
                                        <p:tgtEl>
                                          <p:spTgt spid="104496"/>
                                        </p:tgtEl>
                                        <p:attrNameLst>
                                          <p:attrName>ppt_y</p:attrName>
                                        </p:attrNameLst>
                                      </p:cBhvr>
                                      <p:tavLst>
                                        <p:tav tm="0">
                                          <p:val>
                                            <p:strVal val="1+#ppt_h/2"/>
                                          </p:val>
                                        </p:tav>
                                        <p:tav tm="100000">
                                          <p:val>
                                            <p:strVal val="#ppt_y"/>
                                          </p:val>
                                        </p:tav>
                                      </p:tavLst>
                                    </p:anim>
                                  </p:childTnLst>
                                </p:cTn>
                              </p:par>
                              <p:par>
                                <p:cTn id="431" presetID="2" presetClass="entr" presetSubtype="4" fill="hold" grpId="0" nodeType="withEffect">
                                  <p:stCondLst>
                                    <p:cond delay="0"/>
                                  </p:stCondLst>
                                  <p:childTnLst>
                                    <p:set>
                                      <p:cBhvr>
                                        <p:cTn id="432" dur="1" fill="hold">
                                          <p:stCondLst>
                                            <p:cond delay="0"/>
                                          </p:stCondLst>
                                        </p:cTn>
                                        <p:tgtEl>
                                          <p:spTgt spid="104498"/>
                                        </p:tgtEl>
                                        <p:attrNameLst>
                                          <p:attrName>style.visibility</p:attrName>
                                        </p:attrNameLst>
                                      </p:cBhvr>
                                      <p:to>
                                        <p:strVal val="visible"/>
                                      </p:to>
                                    </p:set>
                                    <p:anim calcmode="lin" valueType="num">
                                      <p:cBhvr additive="base">
                                        <p:cTn id="433" dur="1000" fill="hold"/>
                                        <p:tgtEl>
                                          <p:spTgt spid="104498"/>
                                        </p:tgtEl>
                                        <p:attrNameLst>
                                          <p:attrName>ppt_x</p:attrName>
                                        </p:attrNameLst>
                                      </p:cBhvr>
                                      <p:tavLst>
                                        <p:tav tm="0">
                                          <p:val>
                                            <p:strVal val="#ppt_x"/>
                                          </p:val>
                                        </p:tav>
                                        <p:tav tm="100000">
                                          <p:val>
                                            <p:strVal val="#ppt_x"/>
                                          </p:val>
                                        </p:tav>
                                      </p:tavLst>
                                    </p:anim>
                                    <p:anim calcmode="lin" valueType="num">
                                      <p:cBhvr additive="base">
                                        <p:cTn id="434" dur="1000" fill="hold"/>
                                        <p:tgtEl>
                                          <p:spTgt spid="104498"/>
                                        </p:tgtEl>
                                        <p:attrNameLst>
                                          <p:attrName>ppt_y</p:attrName>
                                        </p:attrNameLst>
                                      </p:cBhvr>
                                      <p:tavLst>
                                        <p:tav tm="0">
                                          <p:val>
                                            <p:strVal val="1+#ppt_h/2"/>
                                          </p:val>
                                        </p:tav>
                                        <p:tav tm="100000">
                                          <p:val>
                                            <p:strVal val="#ppt_y"/>
                                          </p:val>
                                        </p:tav>
                                      </p:tavLst>
                                    </p:anim>
                                  </p:childTnLst>
                                </p:cTn>
                              </p:par>
                              <p:par>
                                <p:cTn id="435" presetID="2" presetClass="entr" presetSubtype="4" fill="hold" grpId="0" nodeType="withEffect">
                                  <p:stCondLst>
                                    <p:cond delay="0"/>
                                  </p:stCondLst>
                                  <p:childTnLst>
                                    <p:set>
                                      <p:cBhvr>
                                        <p:cTn id="436" dur="1" fill="hold">
                                          <p:stCondLst>
                                            <p:cond delay="0"/>
                                          </p:stCondLst>
                                        </p:cTn>
                                        <p:tgtEl>
                                          <p:spTgt spid="104499"/>
                                        </p:tgtEl>
                                        <p:attrNameLst>
                                          <p:attrName>style.visibility</p:attrName>
                                        </p:attrNameLst>
                                      </p:cBhvr>
                                      <p:to>
                                        <p:strVal val="visible"/>
                                      </p:to>
                                    </p:set>
                                    <p:anim calcmode="lin" valueType="num">
                                      <p:cBhvr additive="base">
                                        <p:cTn id="437" dur="1000" fill="hold"/>
                                        <p:tgtEl>
                                          <p:spTgt spid="104499"/>
                                        </p:tgtEl>
                                        <p:attrNameLst>
                                          <p:attrName>ppt_x</p:attrName>
                                        </p:attrNameLst>
                                      </p:cBhvr>
                                      <p:tavLst>
                                        <p:tav tm="0">
                                          <p:val>
                                            <p:strVal val="#ppt_x"/>
                                          </p:val>
                                        </p:tav>
                                        <p:tav tm="100000">
                                          <p:val>
                                            <p:strVal val="#ppt_x"/>
                                          </p:val>
                                        </p:tav>
                                      </p:tavLst>
                                    </p:anim>
                                    <p:anim calcmode="lin" valueType="num">
                                      <p:cBhvr additive="base">
                                        <p:cTn id="438" dur="1000" fill="hold"/>
                                        <p:tgtEl>
                                          <p:spTgt spid="104499"/>
                                        </p:tgtEl>
                                        <p:attrNameLst>
                                          <p:attrName>ppt_y</p:attrName>
                                        </p:attrNameLst>
                                      </p:cBhvr>
                                      <p:tavLst>
                                        <p:tav tm="0">
                                          <p:val>
                                            <p:strVal val="1+#ppt_h/2"/>
                                          </p:val>
                                        </p:tav>
                                        <p:tav tm="100000">
                                          <p:val>
                                            <p:strVal val="#ppt_y"/>
                                          </p:val>
                                        </p:tav>
                                      </p:tavLst>
                                    </p:anim>
                                  </p:childTnLst>
                                </p:cTn>
                              </p:par>
                              <p:par>
                                <p:cTn id="439" presetID="2" presetClass="entr" presetSubtype="4" fill="hold" grpId="0" nodeType="withEffect">
                                  <p:stCondLst>
                                    <p:cond delay="0"/>
                                  </p:stCondLst>
                                  <p:childTnLst>
                                    <p:set>
                                      <p:cBhvr>
                                        <p:cTn id="440" dur="1" fill="hold">
                                          <p:stCondLst>
                                            <p:cond delay="0"/>
                                          </p:stCondLst>
                                        </p:cTn>
                                        <p:tgtEl>
                                          <p:spTgt spid="104500"/>
                                        </p:tgtEl>
                                        <p:attrNameLst>
                                          <p:attrName>style.visibility</p:attrName>
                                        </p:attrNameLst>
                                      </p:cBhvr>
                                      <p:to>
                                        <p:strVal val="visible"/>
                                      </p:to>
                                    </p:set>
                                    <p:anim calcmode="lin" valueType="num">
                                      <p:cBhvr additive="base">
                                        <p:cTn id="441" dur="1000" fill="hold"/>
                                        <p:tgtEl>
                                          <p:spTgt spid="104500"/>
                                        </p:tgtEl>
                                        <p:attrNameLst>
                                          <p:attrName>ppt_x</p:attrName>
                                        </p:attrNameLst>
                                      </p:cBhvr>
                                      <p:tavLst>
                                        <p:tav tm="0">
                                          <p:val>
                                            <p:strVal val="#ppt_x"/>
                                          </p:val>
                                        </p:tav>
                                        <p:tav tm="100000">
                                          <p:val>
                                            <p:strVal val="#ppt_x"/>
                                          </p:val>
                                        </p:tav>
                                      </p:tavLst>
                                    </p:anim>
                                    <p:anim calcmode="lin" valueType="num">
                                      <p:cBhvr additive="base">
                                        <p:cTn id="442" dur="1000" fill="hold"/>
                                        <p:tgtEl>
                                          <p:spTgt spid="104500"/>
                                        </p:tgtEl>
                                        <p:attrNameLst>
                                          <p:attrName>ppt_y</p:attrName>
                                        </p:attrNameLst>
                                      </p:cBhvr>
                                      <p:tavLst>
                                        <p:tav tm="0">
                                          <p:val>
                                            <p:strVal val="1+#ppt_h/2"/>
                                          </p:val>
                                        </p:tav>
                                        <p:tav tm="100000">
                                          <p:val>
                                            <p:strVal val="#ppt_y"/>
                                          </p:val>
                                        </p:tav>
                                      </p:tavLst>
                                    </p:anim>
                                  </p:childTnLst>
                                </p:cTn>
                              </p:par>
                              <p:par>
                                <p:cTn id="443" presetID="2" presetClass="entr" presetSubtype="4" fill="hold" grpId="0" nodeType="withEffect">
                                  <p:stCondLst>
                                    <p:cond delay="0"/>
                                  </p:stCondLst>
                                  <p:childTnLst>
                                    <p:set>
                                      <p:cBhvr>
                                        <p:cTn id="444" dur="1" fill="hold">
                                          <p:stCondLst>
                                            <p:cond delay="0"/>
                                          </p:stCondLst>
                                        </p:cTn>
                                        <p:tgtEl>
                                          <p:spTgt spid="104501"/>
                                        </p:tgtEl>
                                        <p:attrNameLst>
                                          <p:attrName>style.visibility</p:attrName>
                                        </p:attrNameLst>
                                      </p:cBhvr>
                                      <p:to>
                                        <p:strVal val="visible"/>
                                      </p:to>
                                    </p:set>
                                    <p:anim calcmode="lin" valueType="num">
                                      <p:cBhvr additive="base">
                                        <p:cTn id="445" dur="1000" fill="hold"/>
                                        <p:tgtEl>
                                          <p:spTgt spid="104501"/>
                                        </p:tgtEl>
                                        <p:attrNameLst>
                                          <p:attrName>ppt_x</p:attrName>
                                        </p:attrNameLst>
                                      </p:cBhvr>
                                      <p:tavLst>
                                        <p:tav tm="0">
                                          <p:val>
                                            <p:strVal val="#ppt_x"/>
                                          </p:val>
                                        </p:tav>
                                        <p:tav tm="100000">
                                          <p:val>
                                            <p:strVal val="#ppt_x"/>
                                          </p:val>
                                        </p:tav>
                                      </p:tavLst>
                                    </p:anim>
                                    <p:anim calcmode="lin" valueType="num">
                                      <p:cBhvr additive="base">
                                        <p:cTn id="446" dur="1000" fill="hold"/>
                                        <p:tgtEl>
                                          <p:spTgt spid="104501"/>
                                        </p:tgtEl>
                                        <p:attrNameLst>
                                          <p:attrName>ppt_y</p:attrName>
                                        </p:attrNameLst>
                                      </p:cBhvr>
                                      <p:tavLst>
                                        <p:tav tm="0">
                                          <p:val>
                                            <p:strVal val="1+#ppt_h/2"/>
                                          </p:val>
                                        </p:tav>
                                        <p:tav tm="100000">
                                          <p:val>
                                            <p:strVal val="#ppt_y"/>
                                          </p:val>
                                        </p:tav>
                                      </p:tavLst>
                                    </p:anim>
                                  </p:childTnLst>
                                </p:cTn>
                              </p:par>
                              <p:par>
                                <p:cTn id="447" presetID="2" presetClass="entr" presetSubtype="4" fill="hold" grpId="0" nodeType="withEffect">
                                  <p:stCondLst>
                                    <p:cond delay="0"/>
                                  </p:stCondLst>
                                  <p:childTnLst>
                                    <p:set>
                                      <p:cBhvr>
                                        <p:cTn id="448" dur="1" fill="hold">
                                          <p:stCondLst>
                                            <p:cond delay="0"/>
                                          </p:stCondLst>
                                        </p:cTn>
                                        <p:tgtEl>
                                          <p:spTgt spid="104581"/>
                                        </p:tgtEl>
                                        <p:attrNameLst>
                                          <p:attrName>style.visibility</p:attrName>
                                        </p:attrNameLst>
                                      </p:cBhvr>
                                      <p:to>
                                        <p:strVal val="visible"/>
                                      </p:to>
                                    </p:set>
                                    <p:anim calcmode="lin" valueType="num">
                                      <p:cBhvr additive="base">
                                        <p:cTn id="449" dur="1000" fill="hold"/>
                                        <p:tgtEl>
                                          <p:spTgt spid="104581"/>
                                        </p:tgtEl>
                                        <p:attrNameLst>
                                          <p:attrName>ppt_x</p:attrName>
                                        </p:attrNameLst>
                                      </p:cBhvr>
                                      <p:tavLst>
                                        <p:tav tm="0">
                                          <p:val>
                                            <p:strVal val="#ppt_x"/>
                                          </p:val>
                                        </p:tav>
                                        <p:tav tm="100000">
                                          <p:val>
                                            <p:strVal val="#ppt_x"/>
                                          </p:val>
                                        </p:tav>
                                      </p:tavLst>
                                    </p:anim>
                                    <p:anim calcmode="lin" valueType="num">
                                      <p:cBhvr additive="base">
                                        <p:cTn id="450" dur="1000" fill="hold"/>
                                        <p:tgtEl>
                                          <p:spTgt spid="104581"/>
                                        </p:tgtEl>
                                        <p:attrNameLst>
                                          <p:attrName>ppt_y</p:attrName>
                                        </p:attrNameLst>
                                      </p:cBhvr>
                                      <p:tavLst>
                                        <p:tav tm="0">
                                          <p:val>
                                            <p:strVal val="1+#ppt_h/2"/>
                                          </p:val>
                                        </p:tav>
                                        <p:tav tm="100000">
                                          <p:val>
                                            <p:strVal val="#ppt_y"/>
                                          </p:val>
                                        </p:tav>
                                      </p:tavLst>
                                    </p:anim>
                                  </p:childTnLst>
                                </p:cTn>
                              </p:par>
                              <p:par>
                                <p:cTn id="451" presetID="2" presetClass="entr" presetSubtype="4" fill="hold" grpId="0" nodeType="withEffect">
                                  <p:stCondLst>
                                    <p:cond delay="0"/>
                                  </p:stCondLst>
                                  <p:childTnLst>
                                    <p:set>
                                      <p:cBhvr>
                                        <p:cTn id="452" dur="1" fill="hold">
                                          <p:stCondLst>
                                            <p:cond delay="0"/>
                                          </p:stCondLst>
                                        </p:cTn>
                                        <p:tgtEl>
                                          <p:spTgt spid="104583"/>
                                        </p:tgtEl>
                                        <p:attrNameLst>
                                          <p:attrName>style.visibility</p:attrName>
                                        </p:attrNameLst>
                                      </p:cBhvr>
                                      <p:to>
                                        <p:strVal val="visible"/>
                                      </p:to>
                                    </p:set>
                                    <p:anim calcmode="lin" valueType="num">
                                      <p:cBhvr additive="base">
                                        <p:cTn id="453" dur="1000" fill="hold"/>
                                        <p:tgtEl>
                                          <p:spTgt spid="104583"/>
                                        </p:tgtEl>
                                        <p:attrNameLst>
                                          <p:attrName>ppt_x</p:attrName>
                                        </p:attrNameLst>
                                      </p:cBhvr>
                                      <p:tavLst>
                                        <p:tav tm="0">
                                          <p:val>
                                            <p:strVal val="#ppt_x"/>
                                          </p:val>
                                        </p:tav>
                                        <p:tav tm="100000">
                                          <p:val>
                                            <p:strVal val="#ppt_x"/>
                                          </p:val>
                                        </p:tav>
                                      </p:tavLst>
                                    </p:anim>
                                    <p:anim calcmode="lin" valueType="num">
                                      <p:cBhvr additive="base">
                                        <p:cTn id="454" dur="1000" fill="hold"/>
                                        <p:tgtEl>
                                          <p:spTgt spid="104583"/>
                                        </p:tgtEl>
                                        <p:attrNameLst>
                                          <p:attrName>ppt_y</p:attrName>
                                        </p:attrNameLst>
                                      </p:cBhvr>
                                      <p:tavLst>
                                        <p:tav tm="0">
                                          <p:val>
                                            <p:strVal val="1+#ppt_h/2"/>
                                          </p:val>
                                        </p:tav>
                                        <p:tav tm="100000">
                                          <p:val>
                                            <p:strVal val="#ppt_y"/>
                                          </p:val>
                                        </p:tav>
                                      </p:tavLst>
                                    </p:anim>
                                  </p:childTnLst>
                                </p:cTn>
                              </p:par>
                              <p:par>
                                <p:cTn id="455" presetID="2" presetClass="entr" presetSubtype="4" fill="hold" grpId="0" nodeType="withEffect">
                                  <p:stCondLst>
                                    <p:cond delay="0"/>
                                  </p:stCondLst>
                                  <p:childTnLst>
                                    <p:set>
                                      <p:cBhvr>
                                        <p:cTn id="456" dur="1" fill="hold">
                                          <p:stCondLst>
                                            <p:cond delay="0"/>
                                          </p:stCondLst>
                                        </p:cTn>
                                        <p:tgtEl>
                                          <p:spTgt spid="104584"/>
                                        </p:tgtEl>
                                        <p:attrNameLst>
                                          <p:attrName>style.visibility</p:attrName>
                                        </p:attrNameLst>
                                      </p:cBhvr>
                                      <p:to>
                                        <p:strVal val="visible"/>
                                      </p:to>
                                    </p:set>
                                    <p:anim calcmode="lin" valueType="num">
                                      <p:cBhvr additive="base">
                                        <p:cTn id="457" dur="1000" fill="hold"/>
                                        <p:tgtEl>
                                          <p:spTgt spid="104584"/>
                                        </p:tgtEl>
                                        <p:attrNameLst>
                                          <p:attrName>ppt_x</p:attrName>
                                        </p:attrNameLst>
                                      </p:cBhvr>
                                      <p:tavLst>
                                        <p:tav tm="0">
                                          <p:val>
                                            <p:strVal val="#ppt_x"/>
                                          </p:val>
                                        </p:tav>
                                        <p:tav tm="100000">
                                          <p:val>
                                            <p:strVal val="#ppt_x"/>
                                          </p:val>
                                        </p:tav>
                                      </p:tavLst>
                                    </p:anim>
                                    <p:anim calcmode="lin" valueType="num">
                                      <p:cBhvr additive="base">
                                        <p:cTn id="458" dur="1000" fill="hold"/>
                                        <p:tgtEl>
                                          <p:spTgt spid="104584"/>
                                        </p:tgtEl>
                                        <p:attrNameLst>
                                          <p:attrName>ppt_y</p:attrName>
                                        </p:attrNameLst>
                                      </p:cBhvr>
                                      <p:tavLst>
                                        <p:tav tm="0">
                                          <p:val>
                                            <p:strVal val="1+#ppt_h/2"/>
                                          </p:val>
                                        </p:tav>
                                        <p:tav tm="100000">
                                          <p:val>
                                            <p:strVal val="#ppt_y"/>
                                          </p:val>
                                        </p:tav>
                                      </p:tavLst>
                                    </p:anim>
                                  </p:childTnLst>
                                </p:cTn>
                              </p:par>
                              <p:par>
                                <p:cTn id="459" presetID="2" presetClass="entr" presetSubtype="4" fill="hold" grpId="0" nodeType="withEffect">
                                  <p:stCondLst>
                                    <p:cond delay="0"/>
                                  </p:stCondLst>
                                  <p:childTnLst>
                                    <p:set>
                                      <p:cBhvr>
                                        <p:cTn id="460" dur="1" fill="hold">
                                          <p:stCondLst>
                                            <p:cond delay="0"/>
                                          </p:stCondLst>
                                        </p:cTn>
                                        <p:tgtEl>
                                          <p:spTgt spid="104585"/>
                                        </p:tgtEl>
                                        <p:attrNameLst>
                                          <p:attrName>style.visibility</p:attrName>
                                        </p:attrNameLst>
                                      </p:cBhvr>
                                      <p:to>
                                        <p:strVal val="visible"/>
                                      </p:to>
                                    </p:set>
                                    <p:anim calcmode="lin" valueType="num">
                                      <p:cBhvr additive="base">
                                        <p:cTn id="461" dur="1000" fill="hold"/>
                                        <p:tgtEl>
                                          <p:spTgt spid="104585"/>
                                        </p:tgtEl>
                                        <p:attrNameLst>
                                          <p:attrName>ppt_x</p:attrName>
                                        </p:attrNameLst>
                                      </p:cBhvr>
                                      <p:tavLst>
                                        <p:tav tm="0">
                                          <p:val>
                                            <p:strVal val="#ppt_x"/>
                                          </p:val>
                                        </p:tav>
                                        <p:tav tm="100000">
                                          <p:val>
                                            <p:strVal val="#ppt_x"/>
                                          </p:val>
                                        </p:tav>
                                      </p:tavLst>
                                    </p:anim>
                                    <p:anim calcmode="lin" valueType="num">
                                      <p:cBhvr additive="base">
                                        <p:cTn id="462" dur="1000" fill="hold"/>
                                        <p:tgtEl>
                                          <p:spTgt spid="104585"/>
                                        </p:tgtEl>
                                        <p:attrNameLst>
                                          <p:attrName>ppt_y</p:attrName>
                                        </p:attrNameLst>
                                      </p:cBhvr>
                                      <p:tavLst>
                                        <p:tav tm="0">
                                          <p:val>
                                            <p:strVal val="1+#ppt_h/2"/>
                                          </p:val>
                                        </p:tav>
                                        <p:tav tm="100000">
                                          <p:val>
                                            <p:strVal val="#ppt_y"/>
                                          </p:val>
                                        </p:tav>
                                      </p:tavLst>
                                    </p:anim>
                                  </p:childTnLst>
                                </p:cTn>
                              </p:par>
                              <p:par>
                                <p:cTn id="463" presetID="2" presetClass="entr" presetSubtype="4" fill="hold" grpId="0" nodeType="withEffect">
                                  <p:stCondLst>
                                    <p:cond delay="0"/>
                                  </p:stCondLst>
                                  <p:childTnLst>
                                    <p:set>
                                      <p:cBhvr>
                                        <p:cTn id="464" dur="1" fill="hold">
                                          <p:stCondLst>
                                            <p:cond delay="0"/>
                                          </p:stCondLst>
                                        </p:cTn>
                                        <p:tgtEl>
                                          <p:spTgt spid="104587"/>
                                        </p:tgtEl>
                                        <p:attrNameLst>
                                          <p:attrName>style.visibility</p:attrName>
                                        </p:attrNameLst>
                                      </p:cBhvr>
                                      <p:to>
                                        <p:strVal val="visible"/>
                                      </p:to>
                                    </p:set>
                                    <p:anim calcmode="lin" valueType="num">
                                      <p:cBhvr additive="base">
                                        <p:cTn id="465" dur="1000" fill="hold"/>
                                        <p:tgtEl>
                                          <p:spTgt spid="104587"/>
                                        </p:tgtEl>
                                        <p:attrNameLst>
                                          <p:attrName>ppt_x</p:attrName>
                                        </p:attrNameLst>
                                      </p:cBhvr>
                                      <p:tavLst>
                                        <p:tav tm="0">
                                          <p:val>
                                            <p:strVal val="#ppt_x"/>
                                          </p:val>
                                        </p:tav>
                                        <p:tav tm="100000">
                                          <p:val>
                                            <p:strVal val="#ppt_x"/>
                                          </p:val>
                                        </p:tav>
                                      </p:tavLst>
                                    </p:anim>
                                    <p:anim calcmode="lin" valueType="num">
                                      <p:cBhvr additive="base">
                                        <p:cTn id="466" dur="1000" fill="hold"/>
                                        <p:tgtEl>
                                          <p:spTgt spid="104587"/>
                                        </p:tgtEl>
                                        <p:attrNameLst>
                                          <p:attrName>ppt_y</p:attrName>
                                        </p:attrNameLst>
                                      </p:cBhvr>
                                      <p:tavLst>
                                        <p:tav tm="0">
                                          <p:val>
                                            <p:strVal val="1+#ppt_h/2"/>
                                          </p:val>
                                        </p:tav>
                                        <p:tav tm="100000">
                                          <p:val>
                                            <p:strVal val="#ppt_y"/>
                                          </p:val>
                                        </p:tav>
                                      </p:tavLst>
                                    </p:anim>
                                  </p:childTnLst>
                                </p:cTn>
                              </p:par>
                              <p:par>
                                <p:cTn id="467" presetID="2" presetClass="entr" presetSubtype="4" fill="hold" grpId="0" nodeType="withEffect">
                                  <p:stCondLst>
                                    <p:cond delay="0"/>
                                  </p:stCondLst>
                                  <p:childTnLst>
                                    <p:set>
                                      <p:cBhvr>
                                        <p:cTn id="468" dur="1" fill="hold">
                                          <p:stCondLst>
                                            <p:cond delay="0"/>
                                          </p:stCondLst>
                                        </p:cTn>
                                        <p:tgtEl>
                                          <p:spTgt spid="104588"/>
                                        </p:tgtEl>
                                        <p:attrNameLst>
                                          <p:attrName>style.visibility</p:attrName>
                                        </p:attrNameLst>
                                      </p:cBhvr>
                                      <p:to>
                                        <p:strVal val="visible"/>
                                      </p:to>
                                    </p:set>
                                    <p:anim calcmode="lin" valueType="num">
                                      <p:cBhvr additive="base">
                                        <p:cTn id="469" dur="1000" fill="hold"/>
                                        <p:tgtEl>
                                          <p:spTgt spid="104588"/>
                                        </p:tgtEl>
                                        <p:attrNameLst>
                                          <p:attrName>ppt_x</p:attrName>
                                        </p:attrNameLst>
                                      </p:cBhvr>
                                      <p:tavLst>
                                        <p:tav tm="0">
                                          <p:val>
                                            <p:strVal val="#ppt_x"/>
                                          </p:val>
                                        </p:tav>
                                        <p:tav tm="100000">
                                          <p:val>
                                            <p:strVal val="#ppt_x"/>
                                          </p:val>
                                        </p:tav>
                                      </p:tavLst>
                                    </p:anim>
                                    <p:anim calcmode="lin" valueType="num">
                                      <p:cBhvr additive="base">
                                        <p:cTn id="470" dur="1000" fill="hold"/>
                                        <p:tgtEl>
                                          <p:spTgt spid="104588"/>
                                        </p:tgtEl>
                                        <p:attrNameLst>
                                          <p:attrName>ppt_y</p:attrName>
                                        </p:attrNameLst>
                                      </p:cBhvr>
                                      <p:tavLst>
                                        <p:tav tm="0">
                                          <p:val>
                                            <p:strVal val="1+#ppt_h/2"/>
                                          </p:val>
                                        </p:tav>
                                        <p:tav tm="100000">
                                          <p:val>
                                            <p:strVal val="#ppt_y"/>
                                          </p:val>
                                        </p:tav>
                                      </p:tavLst>
                                    </p:anim>
                                  </p:childTnLst>
                                </p:cTn>
                              </p:par>
                              <p:par>
                                <p:cTn id="471" presetID="2" presetClass="entr" presetSubtype="4" fill="hold" grpId="0" nodeType="withEffect">
                                  <p:stCondLst>
                                    <p:cond delay="0"/>
                                  </p:stCondLst>
                                  <p:childTnLst>
                                    <p:set>
                                      <p:cBhvr>
                                        <p:cTn id="472" dur="1" fill="hold">
                                          <p:stCondLst>
                                            <p:cond delay="0"/>
                                          </p:stCondLst>
                                        </p:cTn>
                                        <p:tgtEl>
                                          <p:spTgt spid="104590"/>
                                        </p:tgtEl>
                                        <p:attrNameLst>
                                          <p:attrName>style.visibility</p:attrName>
                                        </p:attrNameLst>
                                      </p:cBhvr>
                                      <p:to>
                                        <p:strVal val="visible"/>
                                      </p:to>
                                    </p:set>
                                    <p:anim calcmode="lin" valueType="num">
                                      <p:cBhvr additive="base">
                                        <p:cTn id="473" dur="1000" fill="hold"/>
                                        <p:tgtEl>
                                          <p:spTgt spid="104590"/>
                                        </p:tgtEl>
                                        <p:attrNameLst>
                                          <p:attrName>ppt_x</p:attrName>
                                        </p:attrNameLst>
                                      </p:cBhvr>
                                      <p:tavLst>
                                        <p:tav tm="0">
                                          <p:val>
                                            <p:strVal val="#ppt_x"/>
                                          </p:val>
                                        </p:tav>
                                        <p:tav tm="100000">
                                          <p:val>
                                            <p:strVal val="#ppt_x"/>
                                          </p:val>
                                        </p:tav>
                                      </p:tavLst>
                                    </p:anim>
                                    <p:anim calcmode="lin" valueType="num">
                                      <p:cBhvr additive="base">
                                        <p:cTn id="474" dur="1000" fill="hold"/>
                                        <p:tgtEl>
                                          <p:spTgt spid="104590"/>
                                        </p:tgtEl>
                                        <p:attrNameLst>
                                          <p:attrName>ppt_y</p:attrName>
                                        </p:attrNameLst>
                                      </p:cBhvr>
                                      <p:tavLst>
                                        <p:tav tm="0">
                                          <p:val>
                                            <p:strVal val="1+#ppt_h/2"/>
                                          </p:val>
                                        </p:tav>
                                        <p:tav tm="100000">
                                          <p:val>
                                            <p:strVal val="#ppt_y"/>
                                          </p:val>
                                        </p:tav>
                                      </p:tavLst>
                                    </p:anim>
                                  </p:childTnLst>
                                </p:cTn>
                              </p:par>
                              <p:par>
                                <p:cTn id="475" presetID="2" presetClass="entr" presetSubtype="4" fill="hold" grpId="0" nodeType="withEffect">
                                  <p:stCondLst>
                                    <p:cond delay="0"/>
                                  </p:stCondLst>
                                  <p:childTnLst>
                                    <p:set>
                                      <p:cBhvr>
                                        <p:cTn id="476" dur="1" fill="hold">
                                          <p:stCondLst>
                                            <p:cond delay="0"/>
                                          </p:stCondLst>
                                        </p:cTn>
                                        <p:tgtEl>
                                          <p:spTgt spid="104591"/>
                                        </p:tgtEl>
                                        <p:attrNameLst>
                                          <p:attrName>style.visibility</p:attrName>
                                        </p:attrNameLst>
                                      </p:cBhvr>
                                      <p:to>
                                        <p:strVal val="visible"/>
                                      </p:to>
                                    </p:set>
                                    <p:anim calcmode="lin" valueType="num">
                                      <p:cBhvr additive="base">
                                        <p:cTn id="477" dur="1000" fill="hold"/>
                                        <p:tgtEl>
                                          <p:spTgt spid="104591"/>
                                        </p:tgtEl>
                                        <p:attrNameLst>
                                          <p:attrName>ppt_x</p:attrName>
                                        </p:attrNameLst>
                                      </p:cBhvr>
                                      <p:tavLst>
                                        <p:tav tm="0">
                                          <p:val>
                                            <p:strVal val="#ppt_x"/>
                                          </p:val>
                                        </p:tav>
                                        <p:tav tm="100000">
                                          <p:val>
                                            <p:strVal val="#ppt_x"/>
                                          </p:val>
                                        </p:tav>
                                      </p:tavLst>
                                    </p:anim>
                                    <p:anim calcmode="lin" valueType="num">
                                      <p:cBhvr additive="base">
                                        <p:cTn id="478" dur="1000" fill="hold"/>
                                        <p:tgtEl>
                                          <p:spTgt spid="104591"/>
                                        </p:tgtEl>
                                        <p:attrNameLst>
                                          <p:attrName>ppt_y</p:attrName>
                                        </p:attrNameLst>
                                      </p:cBhvr>
                                      <p:tavLst>
                                        <p:tav tm="0">
                                          <p:val>
                                            <p:strVal val="1+#ppt_h/2"/>
                                          </p:val>
                                        </p:tav>
                                        <p:tav tm="100000">
                                          <p:val>
                                            <p:strVal val="#ppt_y"/>
                                          </p:val>
                                        </p:tav>
                                      </p:tavLst>
                                    </p:anim>
                                  </p:childTnLst>
                                </p:cTn>
                              </p:par>
                              <p:par>
                                <p:cTn id="479" presetID="2" presetClass="entr" presetSubtype="4" fill="hold" grpId="0" nodeType="withEffect">
                                  <p:stCondLst>
                                    <p:cond delay="0"/>
                                  </p:stCondLst>
                                  <p:childTnLst>
                                    <p:set>
                                      <p:cBhvr>
                                        <p:cTn id="480" dur="1" fill="hold">
                                          <p:stCondLst>
                                            <p:cond delay="0"/>
                                          </p:stCondLst>
                                        </p:cTn>
                                        <p:tgtEl>
                                          <p:spTgt spid="104592"/>
                                        </p:tgtEl>
                                        <p:attrNameLst>
                                          <p:attrName>style.visibility</p:attrName>
                                        </p:attrNameLst>
                                      </p:cBhvr>
                                      <p:to>
                                        <p:strVal val="visible"/>
                                      </p:to>
                                    </p:set>
                                    <p:anim calcmode="lin" valueType="num">
                                      <p:cBhvr additive="base">
                                        <p:cTn id="481" dur="1000" fill="hold"/>
                                        <p:tgtEl>
                                          <p:spTgt spid="104592"/>
                                        </p:tgtEl>
                                        <p:attrNameLst>
                                          <p:attrName>ppt_x</p:attrName>
                                        </p:attrNameLst>
                                      </p:cBhvr>
                                      <p:tavLst>
                                        <p:tav tm="0">
                                          <p:val>
                                            <p:strVal val="#ppt_x"/>
                                          </p:val>
                                        </p:tav>
                                        <p:tav tm="100000">
                                          <p:val>
                                            <p:strVal val="#ppt_x"/>
                                          </p:val>
                                        </p:tav>
                                      </p:tavLst>
                                    </p:anim>
                                    <p:anim calcmode="lin" valueType="num">
                                      <p:cBhvr additive="base">
                                        <p:cTn id="482" dur="1000" fill="hold"/>
                                        <p:tgtEl>
                                          <p:spTgt spid="104592"/>
                                        </p:tgtEl>
                                        <p:attrNameLst>
                                          <p:attrName>ppt_y</p:attrName>
                                        </p:attrNameLst>
                                      </p:cBhvr>
                                      <p:tavLst>
                                        <p:tav tm="0">
                                          <p:val>
                                            <p:strVal val="1+#ppt_h/2"/>
                                          </p:val>
                                        </p:tav>
                                        <p:tav tm="100000">
                                          <p:val>
                                            <p:strVal val="#ppt_y"/>
                                          </p:val>
                                        </p:tav>
                                      </p:tavLst>
                                    </p:anim>
                                  </p:childTnLst>
                                </p:cTn>
                              </p:par>
                              <p:par>
                                <p:cTn id="483" presetID="2" presetClass="entr" presetSubtype="4" fill="hold" grpId="0" nodeType="withEffect">
                                  <p:stCondLst>
                                    <p:cond delay="0"/>
                                  </p:stCondLst>
                                  <p:childTnLst>
                                    <p:set>
                                      <p:cBhvr>
                                        <p:cTn id="484" dur="1" fill="hold">
                                          <p:stCondLst>
                                            <p:cond delay="0"/>
                                          </p:stCondLst>
                                        </p:cTn>
                                        <p:tgtEl>
                                          <p:spTgt spid="104593"/>
                                        </p:tgtEl>
                                        <p:attrNameLst>
                                          <p:attrName>style.visibility</p:attrName>
                                        </p:attrNameLst>
                                      </p:cBhvr>
                                      <p:to>
                                        <p:strVal val="visible"/>
                                      </p:to>
                                    </p:set>
                                    <p:anim calcmode="lin" valueType="num">
                                      <p:cBhvr additive="base">
                                        <p:cTn id="485" dur="1000" fill="hold"/>
                                        <p:tgtEl>
                                          <p:spTgt spid="104593"/>
                                        </p:tgtEl>
                                        <p:attrNameLst>
                                          <p:attrName>ppt_x</p:attrName>
                                        </p:attrNameLst>
                                      </p:cBhvr>
                                      <p:tavLst>
                                        <p:tav tm="0">
                                          <p:val>
                                            <p:strVal val="#ppt_x"/>
                                          </p:val>
                                        </p:tav>
                                        <p:tav tm="100000">
                                          <p:val>
                                            <p:strVal val="#ppt_x"/>
                                          </p:val>
                                        </p:tav>
                                      </p:tavLst>
                                    </p:anim>
                                    <p:anim calcmode="lin" valueType="num">
                                      <p:cBhvr additive="base">
                                        <p:cTn id="486" dur="1000" fill="hold"/>
                                        <p:tgtEl>
                                          <p:spTgt spid="104593"/>
                                        </p:tgtEl>
                                        <p:attrNameLst>
                                          <p:attrName>ppt_y</p:attrName>
                                        </p:attrNameLst>
                                      </p:cBhvr>
                                      <p:tavLst>
                                        <p:tav tm="0">
                                          <p:val>
                                            <p:strVal val="1+#ppt_h/2"/>
                                          </p:val>
                                        </p:tav>
                                        <p:tav tm="100000">
                                          <p:val>
                                            <p:strVal val="#ppt_y"/>
                                          </p:val>
                                        </p:tav>
                                      </p:tavLst>
                                    </p:anim>
                                  </p:childTnLst>
                                </p:cTn>
                              </p:par>
                              <p:par>
                                <p:cTn id="487" presetID="2" presetClass="entr" presetSubtype="4" fill="hold" grpId="0" nodeType="withEffect">
                                  <p:stCondLst>
                                    <p:cond delay="0"/>
                                  </p:stCondLst>
                                  <p:childTnLst>
                                    <p:set>
                                      <p:cBhvr>
                                        <p:cTn id="488" dur="1" fill="hold">
                                          <p:stCondLst>
                                            <p:cond delay="0"/>
                                          </p:stCondLst>
                                        </p:cTn>
                                        <p:tgtEl>
                                          <p:spTgt spid="104594"/>
                                        </p:tgtEl>
                                        <p:attrNameLst>
                                          <p:attrName>style.visibility</p:attrName>
                                        </p:attrNameLst>
                                      </p:cBhvr>
                                      <p:to>
                                        <p:strVal val="visible"/>
                                      </p:to>
                                    </p:set>
                                    <p:anim calcmode="lin" valueType="num">
                                      <p:cBhvr additive="base">
                                        <p:cTn id="489" dur="1000" fill="hold"/>
                                        <p:tgtEl>
                                          <p:spTgt spid="104594"/>
                                        </p:tgtEl>
                                        <p:attrNameLst>
                                          <p:attrName>ppt_x</p:attrName>
                                        </p:attrNameLst>
                                      </p:cBhvr>
                                      <p:tavLst>
                                        <p:tav tm="0">
                                          <p:val>
                                            <p:strVal val="#ppt_x"/>
                                          </p:val>
                                        </p:tav>
                                        <p:tav tm="100000">
                                          <p:val>
                                            <p:strVal val="#ppt_x"/>
                                          </p:val>
                                        </p:tav>
                                      </p:tavLst>
                                    </p:anim>
                                    <p:anim calcmode="lin" valueType="num">
                                      <p:cBhvr additive="base">
                                        <p:cTn id="490" dur="1000" fill="hold"/>
                                        <p:tgtEl>
                                          <p:spTgt spid="104594"/>
                                        </p:tgtEl>
                                        <p:attrNameLst>
                                          <p:attrName>ppt_y</p:attrName>
                                        </p:attrNameLst>
                                      </p:cBhvr>
                                      <p:tavLst>
                                        <p:tav tm="0">
                                          <p:val>
                                            <p:strVal val="1+#ppt_h/2"/>
                                          </p:val>
                                        </p:tav>
                                        <p:tav tm="100000">
                                          <p:val>
                                            <p:strVal val="#ppt_y"/>
                                          </p:val>
                                        </p:tav>
                                      </p:tavLst>
                                    </p:anim>
                                  </p:childTnLst>
                                </p:cTn>
                              </p:par>
                              <p:par>
                                <p:cTn id="491" presetID="2" presetClass="entr" presetSubtype="4" fill="hold" grpId="0" nodeType="withEffect">
                                  <p:stCondLst>
                                    <p:cond delay="0"/>
                                  </p:stCondLst>
                                  <p:childTnLst>
                                    <p:set>
                                      <p:cBhvr>
                                        <p:cTn id="492" dur="1" fill="hold">
                                          <p:stCondLst>
                                            <p:cond delay="0"/>
                                          </p:stCondLst>
                                        </p:cTn>
                                        <p:tgtEl>
                                          <p:spTgt spid="104595"/>
                                        </p:tgtEl>
                                        <p:attrNameLst>
                                          <p:attrName>style.visibility</p:attrName>
                                        </p:attrNameLst>
                                      </p:cBhvr>
                                      <p:to>
                                        <p:strVal val="visible"/>
                                      </p:to>
                                    </p:set>
                                    <p:anim calcmode="lin" valueType="num">
                                      <p:cBhvr additive="base">
                                        <p:cTn id="493" dur="1000" fill="hold"/>
                                        <p:tgtEl>
                                          <p:spTgt spid="104595"/>
                                        </p:tgtEl>
                                        <p:attrNameLst>
                                          <p:attrName>ppt_x</p:attrName>
                                        </p:attrNameLst>
                                      </p:cBhvr>
                                      <p:tavLst>
                                        <p:tav tm="0">
                                          <p:val>
                                            <p:strVal val="#ppt_x"/>
                                          </p:val>
                                        </p:tav>
                                        <p:tav tm="100000">
                                          <p:val>
                                            <p:strVal val="#ppt_x"/>
                                          </p:val>
                                        </p:tav>
                                      </p:tavLst>
                                    </p:anim>
                                    <p:anim calcmode="lin" valueType="num">
                                      <p:cBhvr additive="base">
                                        <p:cTn id="494" dur="1000" fill="hold"/>
                                        <p:tgtEl>
                                          <p:spTgt spid="104595"/>
                                        </p:tgtEl>
                                        <p:attrNameLst>
                                          <p:attrName>ppt_y</p:attrName>
                                        </p:attrNameLst>
                                      </p:cBhvr>
                                      <p:tavLst>
                                        <p:tav tm="0">
                                          <p:val>
                                            <p:strVal val="1+#ppt_h/2"/>
                                          </p:val>
                                        </p:tav>
                                        <p:tav tm="100000">
                                          <p:val>
                                            <p:strVal val="#ppt_y"/>
                                          </p:val>
                                        </p:tav>
                                      </p:tavLst>
                                    </p:anim>
                                  </p:childTnLst>
                                </p:cTn>
                              </p:par>
                              <p:par>
                                <p:cTn id="495" presetID="2" presetClass="entr" presetSubtype="4" fill="hold" grpId="0" nodeType="withEffect">
                                  <p:stCondLst>
                                    <p:cond delay="0"/>
                                  </p:stCondLst>
                                  <p:childTnLst>
                                    <p:set>
                                      <p:cBhvr>
                                        <p:cTn id="496" dur="1" fill="hold">
                                          <p:stCondLst>
                                            <p:cond delay="0"/>
                                          </p:stCondLst>
                                        </p:cTn>
                                        <p:tgtEl>
                                          <p:spTgt spid="104596"/>
                                        </p:tgtEl>
                                        <p:attrNameLst>
                                          <p:attrName>style.visibility</p:attrName>
                                        </p:attrNameLst>
                                      </p:cBhvr>
                                      <p:to>
                                        <p:strVal val="visible"/>
                                      </p:to>
                                    </p:set>
                                    <p:anim calcmode="lin" valueType="num">
                                      <p:cBhvr additive="base">
                                        <p:cTn id="497" dur="1000" fill="hold"/>
                                        <p:tgtEl>
                                          <p:spTgt spid="104596"/>
                                        </p:tgtEl>
                                        <p:attrNameLst>
                                          <p:attrName>ppt_x</p:attrName>
                                        </p:attrNameLst>
                                      </p:cBhvr>
                                      <p:tavLst>
                                        <p:tav tm="0">
                                          <p:val>
                                            <p:strVal val="#ppt_x"/>
                                          </p:val>
                                        </p:tav>
                                        <p:tav tm="100000">
                                          <p:val>
                                            <p:strVal val="#ppt_x"/>
                                          </p:val>
                                        </p:tav>
                                      </p:tavLst>
                                    </p:anim>
                                    <p:anim calcmode="lin" valueType="num">
                                      <p:cBhvr additive="base">
                                        <p:cTn id="498" dur="1000" fill="hold"/>
                                        <p:tgtEl>
                                          <p:spTgt spid="104596"/>
                                        </p:tgtEl>
                                        <p:attrNameLst>
                                          <p:attrName>ppt_y</p:attrName>
                                        </p:attrNameLst>
                                      </p:cBhvr>
                                      <p:tavLst>
                                        <p:tav tm="0">
                                          <p:val>
                                            <p:strVal val="1+#ppt_h/2"/>
                                          </p:val>
                                        </p:tav>
                                        <p:tav tm="100000">
                                          <p:val>
                                            <p:strVal val="#ppt_y"/>
                                          </p:val>
                                        </p:tav>
                                      </p:tavLst>
                                    </p:anim>
                                  </p:childTnLst>
                                </p:cTn>
                              </p:par>
                              <p:par>
                                <p:cTn id="499" presetID="2" presetClass="entr" presetSubtype="4" fill="hold" grpId="0" nodeType="withEffect">
                                  <p:stCondLst>
                                    <p:cond delay="0"/>
                                  </p:stCondLst>
                                  <p:childTnLst>
                                    <p:set>
                                      <p:cBhvr>
                                        <p:cTn id="500" dur="1" fill="hold">
                                          <p:stCondLst>
                                            <p:cond delay="0"/>
                                          </p:stCondLst>
                                        </p:cTn>
                                        <p:tgtEl>
                                          <p:spTgt spid="104597"/>
                                        </p:tgtEl>
                                        <p:attrNameLst>
                                          <p:attrName>style.visibility</p:attrName>
                                        </p:attrNameLst>
                                      </p:cBhvr>
                                      <p:to>
                                        <p:strVal val="visible"/>
                                      </p:to>
                                    </p:set>
                                    <p:anim calcmode="lin" valueType="num">
                                      <p:cBhvr additive="base">
                                        <p:cTn id="501" dur="1000" fill="hold"/>
                                        <p:tgtEl>
                                          <p:spTgt spid="104597"/>
                                        </p:tgtEl>
                                        <p:attrNameLst>
                                          <p:attrName>ppt_x</p:attrName>
                                        </p:attrNameLst>
                                      </p:cBhvr>
                                      <p:tavLst>
                                        <p:tav tm="0">
                                          <p:val>
                                            <p:strVal val="#ppt_x"/>
                                          </p:val>
                                        </p:tav>
                                        <p:tav tm="100000">
                                          <p:val>
                                            <p:strVal val="#ppt_x"/>
                                          </p:val>
                                        </p:tav>
                                      </p:tavLst>
                                    </p:anim>
                                    <p:anim calcmode="lin" valueType="num">
                                      <p:cBhvr additive="base">
                                        <p:cTn id="502" dur="1000" fill="hold"/>
                                        <p:tgtEl>
                                          <p:spTgt spid="104597"/>
                                        </p:tgtEl>
                                        <p:attrNameLst>
                                          <p:attrName>ppt_y</p:attrName>
                                        </p:attrNameLst>
                                      </p:cBhvr>
                                      <p:tavLst>
                                        <p:tav tm="0">
                                          <p:val>
                                            <p:strVal val="1+#ppt_h/2"/>
                                          </p:val>
                                        </p:tav>
                                        <p:tav tm="100000">
                                          <p:val>
                                            <p:strVal val="#ppt_y"/>
                                          </p:val>
                                        </p:tav>
                                      </p:tavLst>
                                    </p:anim>
                                  </p:childTnLst>
                                </p:cTn>
                              </p:par>
                              <p:par>
                                <p:cTn id="503" presetID="2" presetClass="entr" presetSubtype="4" fill="hold" grpId="0" nodeType="withEffect">
                                  <p:stCondLst>
                                    <p:cond delay="0"/>
                                  </p:stCondLst>
                                  <p:childTnLst>
                                    <p:set>
                                      <p:cBhvr>
                                        <p:cTn id="504" dur="1" fill="hold">
                                          <p:stCondLst>
                                            <p:cond delay="0"/>
                                          </p:stCondLst>
                                        </p:cTn>
                                        <p:tgtEl>
                                          <p:spTgt spid="104599"/>
                                        </p:tgtEl>
                                        <p:attrNameLst>
                                          <p:attrName>style.visibility</p:attrName>
                                        </p:attrNameLst>
                                      </p:cBhvr>
                                      <p:to>
                                        <p:strVal val="visible"/>
                                      </p:to>
                                    </p:set>
                                    <p:anim calcmode="lin" valueType="num">
                                      <p:cBhvr additive="base">
                                        <p:cTn id="505" dur="1000" fill="hold"/>
                                        <p:tgtEl>
                                          <p:spTgt spid="104599"/>
                                        </p:tgtEl>
                                        <p:attrNameLst>
                                          <p:attrName>ppt_x</p:attrName>
                                        </p:attrNameLst>
                                      </p:cBhvr>
                                      <p:tavLst>
                                        <p:tav tm="0">
                                          <p:val>
                                            <p:strVal val="#ppt_x"/>
                                          </p:val>
                                        </p:tav>
                                        <p:tav tm="100000">
                                          <p:val>
                                            <p:strVal val="#ppt_x"/>
                                          </p:val>
                                        </p:tav>
                                      </p:tavLst>
                                    </p:anim>
                                    <p:anim calcmode="lin" valueType="num">
                                      <p:cBhvr additive="base">
                                        <p:cTn id="506" dur="1000" fill="hold"/>
                                        <p:tgtEl>
                                          <p:spTgt spid="104599"/>
                                        </p:tgtEl>
                                        <p:attrNameLst>
                                          <p:attrName>ppt_y</p:attrName>
                                        </p:attrNameLst>
                                      </p:cBhvr>
                                      <p:tavLst>
                                        <p:tav tm="0">
                                          <p:val>
                                            <p:strVal val="1+#ppt_h/2"/>
                                          </p:val>
                                        </p:tav>
                                        <p:tav tm="100000">
                                          <p:val>
                                            <p:strVal val="#ppt_y"/>
                                          </p:val>
                                        </p:tav>
                                      </p:tavLst>
                                    </p:anim>
                                  </p:childTnLst>
                                </p:cTn>
                              </p:par>
                              <p:par>
                                <p:cTn id="507" presetID="2" presetClass="entr" presetSubtype="4" fill="hold" grpId="0" nodeType="withEffect">
                                  <p:stCondLst>
                                    <p:cond delay="0"/>
                                  </p:stCondLst>
                                  <p:childTnLst>
                                    <p:set>
                                      <p:cBhvr>
                                        <p:cTn id="508" dur="1" fill="hold">
                                          <p:stCondLst>
                                            <p:cond delay="0"/>
                                          </p:stCondLst>
                                        </p:cTn>
                                        <p:tgtEl>
                                          <p:spTgt spid="104601"/>
                                        </p:tgtEl>
                                        <p:attrNameLst>
                                          <p:attrName>style.visibility</p:attrName>
                                        </p:attrNameLst>
                                      </p:cBhvr>
                                      <p:to>
                                        <p:strVal val="visible"/>
                                      </p:to>
                                    </p:set>
                                    <p:anim calcmode="lin" valueType="num">
                                      <p:cBhvr additive="base">
                                        <p:cTn id="509" dur="1000" fill="hold"/>
                                        <p:tgtEl>
                                          <p:spTgt spid="104601"/>
                                        </p:tgtEl>
                                        <p:attrNameLst>
                                          <p:attrName>ppt_x</p:attrName>
                                        </p:attrNameLst>
                                      </p:cBhvr>
                                      <p:tavLst>
                                        <p:tav tm="0">
                                          <p:val>
                                            <p:strVal val="#ppt_x"/>
                                          </p:val>
                                        </p:tav>
                                        <p:tav tm="100000">
                                          <p:val>
                                            <p:strVal val="#ppt_x"/>
                                          </p:val>
                                        </p:tav>
                                      </p:tavLst>
                                    </p:anim>
                                    <p:anim calcmode="lin" valueType="num">
                                      <p:cBhvr additive="base">
                                        <p:cTn id="510" dur="1000" fill="hold"/>
                                        <p:tgtEl>
                                          <p:spTgt spid="104601"/>
                                        </p:tgtEl>
                                        <p:attrNameLst>
                                          <p:attrName>ppt_y</p:attrName>
                                        </p:attrNameLst>
                                      </p:cBhvr>
                                      <p:tavLst>
                                        <p:tav tm="0">
                                          <p:val>
                                            <p:strVal val="1+#ppt_h/2"/>
                                          </p:val>
                                        </p:tav>
                                        <p:tav tm="100000">
                                          <p:val>
                                            <p:strVal val="#ppt_y"/>
                                          </p:val>
                                        </p:tav>
                                      </p:tavLst>
                                    </p:anim>
                                  </p:childTnLst>
                                </p:cTn>
                              </p:par>
                              <p:par>
                                <p:cTn id="511" presetID="2" presetClass="entr" presetSubtype="4" fill="hold" grpId="0" nodeType="withEffect">
                                  <p:stCondLst>
                                    <p:cond delay="0"/>
                                  </p:stCondLst>
                                  <p:childTnLst>
                                    <p:set>
                                      <p:cBhvr>
                                        <p:cTn id="512" dur="1" fill="hold">
                                          <p:stCondLst>
                                            <p:cond delay="0"/>
                                          </p:stCondLst>
                                        </p:cTn>
                                        <p:tgtEl>
                                          <p:spTgt spid="104602"/>
                                        </p:tgtEl>
                                        <p:attrNameLst>
                                          <p:attrName>style.visibility</p:attrName>
                                        </p:attrNameLst>
                                      </p:cBhvr>
                                      <p:to>
                                        <p:strVal val="visible"/>
                                      </p:to>
                                    </p:set>
                                    <p:anim calcmode="lin" valueType="num">
                                      <p:cBhvr additive="base">
                                        <p:cTn id="513" dur="1000" fill="hold"/>
                                        <p:tgtEl>
                                          <p:spTgt spid="104602"/>
                                        </p:tgtEl>
                                        <p:attrNameLst>
                                          <p:attrName>ppt_x</p:attrName>
                                        </p:attrNameLst>
                                      </p:cBhvr>
                                      <p:tavLst>
                                        <p:tav tm="0">
                                          <p:val>
                                            <p:strVal val="#ppt_x"/>
                                          </p:val>
                                        </p:tav>
                                        <p:tav tm="100000">
                                          <p:val>
                                            <p:strVal val="#ppt_x"/>
                                          </p:val>
                                        </p:tav>
                                      </p:tavLst>
                                    </p:anim>
                                    <p:anim calcmode="lin" valueType="num">
                                      <p:cBhvr additive="base">
                                        <p:cTn id="514" dur="1000" fill="hold"/>
                                        <p:tgtEl>
                                          <p:spTgt spid="104602"/>
                                        </p:tgtEl>
                                        <p:attrNameLst>
                                          <p:attrName>ppt_y</p:attrName>
                                        </p:attrNameLst>
                                      </p:cBhvr>
                                      <p:tavLst>
                                        <p:tav tm="0">
                                          <p:val>
                                            <p:strVal val="1+#ppt_h/2"/>
                                          </p:val>
                                        </p:tav>
                                        <p:tav tm="100000">
                                          <p:val>
                                            <p:strVal val="#ppt_y"/>
                                          </p:val>
                                        </p:tav>
                                      </p:tavLst>
                                    </p:anim>
                                  </p:childTnLst>
                                </p:cTn>
                              </p:par>
                              <p:par>
                                <p:cTn id="515" presetID="2" presetClass="entr" presetSubtype="4" fill="hold" grpId="0" nodeType="withEffect">
                                  <p:stCondLst>
                                    <p:cond delay="0"/>
                                  </p:stCondLst>
                                  <p:childTnLst>
                                    <p:set>
                                      <p:cBhvr>
                                        <p:cTn id="516" dur="1" fill="hold">
                                          <p:stCondLst>
                                            <p:cond delay="0"/>
                                          </p:stCondLst>
                                        </p:cTn>
                                        <p:tgtEl>
                                          <p:spTgt spid="104603"/>
                                        </p:tgtEl>
                                        <p:attrNameLst>
                                          <p:attrName>style.visibility</p:attrName>
                                        </p:attrNameLst>
                                      </p:cBhvr>
                                      <p:to>
                                        <p:strVal val="visible"/>
                                      </p:to>
                                    </p:set>
                                    <p:anim calcmode="lin" valueType="num">
                                      <p:cBhvr additive="base">
                                        <p:cTn id="517" dur="1000" fill="hold"/>
                                        <p:tgtEl>
                                          <p:spTgt spid="104603"/>
                                        </p:tgtEl>
                                        <p:attrNameLst>
                                          <p:attrName>ppt_x</p:attrName>
                                        </p:attrNameLst>
                                      </p:cBhvr>
                                      <p:tavLst>
                                        <p:tav tm="0">
                                          <p:val>
                                            <p:strVal val="#ppt_x"/>
                                          </p:val>
                                        </p:tav>
                                        <p:tav tm="100000">
                                          <p:val>
                                            <p:strVal val="#ppt_x"/>
                                          </p:val>
                                        </p:tav>
                                      </p:tavLst>
                                    </p:anim>
                                    <p:anim calcmode="lin" valueType="num">
                                      <p:cBhvr additive="base">
                                        <p:cTn id="518" dur="1000" fill="hold"/>
                                        <p:tgtEl>
                                          <p:spTgt spid="104603"/>
                                        </p:tgtEl>
                                        <p:attrNameLst>
                                          <p:attrName>ppt_y</p:attrName>
                                        </p:attrNameLst>
                                      </p:cBhvr>
                                      <p:tavLst>
                                        <p:tav tm="0">
                                          <p:val>
                                            <p:strVal val="1+#ppt_h/2"/>
                                          </p:val>
                                        </p:tav>
                                        <p:tav tm="100000">
                                          <p:val>
                                            <p:strVal val="#ppt_y"/>
                                          </p:val>
                                        </p:tav>
                                      </p:tavLst>
                                    </p:anim>
                                  </p:childTnLst>
                                </p:cTn>
                              </p:par>
                              <p:par>
                                <p:cTn id="519" presetID="2" presetClass="entr" presetSubtype="4" fill="hold" grpId="0" nodeType="withEffect">
                                  <p:stCondLst>
                                    <p:cond delay="0"/>
                                  </p:stCondLst>
                                  <p:childTnLst>
                                    <p:set>
                                      <p:cBhvr>
                                        <p:cTn id="520" dur="1" fill="hold">
                                          <p:stCondLst>
                                            <p:cond delay="0"/>
                                          </p:stCondLst>
                                        </p:cTn>
                                        <p:tgtEl>
                                          <p:spTgt spid="104604"/>
                                        </p:tgtEl>
                                        <p:attrNameLst>
                                          <p:attrName>style.visibility</p:attrName>
                                        </p:attrNameLst>
                                      </p:cBhvr>
                                      <p:to>
                                        <p:strVal val="visible"/>
                                      </p:to>
                                    </p:set>
                                    <p:anim calcmode="lin" valueType="num">
                                      <p:cBhvr additive="base">
                                        <p:cTn id="521" dur="1000" fill="hold"/>
                                        <p:tgtEl>
                                          <p:spTgt spid="104604"/>
                                        </p:tgtEl>
                                        <p:attrNameLst>
                                          <p:attrName>ppt_x</p:attrName>
                                        </p:attrNameLst>
                                      </p:cBhvr>
                                      <p:tavLst>
                                        <p:tav tm="0">
                                          <p:val>
                                            <p:strVal val="#ppt_x"/>
                                          </p:val>
                                        </p:tav>
                                        <p:tav tm="100000">
                                          <p:val>
                                            <p:strVal val="#ppt_x"/>
                                          </p:val>
                                        </p:tav>
                                      </p:tavLst>
                                    </p:anim>
                                    <p:anim calcmode="lin" valueType="num">
                                      <p:cBhvr additive="base">
                                        <p:cTn id="522" dur="1000" fill="hold"/>
                                        <p:tgtEl>
                                          <p:spTgt spid="104604"/>
                                        </p:tgtEl>
                                        <p:attrNameLst>
                                          <p:attrName>ppt_y</p:attrName>
                                        </p:attrNameLst>
                                      </p:cBhvr>
                                      <p:tavLst>
                                        <p:tav tm="0">
                                          <p:val>
                                            <p:strVal val="1+#ppt_h/2"/>
                                          </p:val>
                                        </p:tav>
                                        <p:tav tm="100000">
                                          <p:val>
                                            <p:strVal val="#ppt_y"/>
                                          </p:val>
                                        </p:tav>
                                      </p:tavLst>
                                    </p:anim>
                                  </p:childTnLst>
                                </p:cTn>
                              </p:par>
                              <p:par>
                                <p:cTn id="523" presetID="2" presetClass="entr" presetSubtype="4" fill="hold" grpId="0" nodeType="withEffect">
                                  <p:stCondLst>
                                    <p:cond delay="0"/>
                                  </p:stCondLst>
                                  <p:childTnLst>
                                    <p:set>
                                      <p:cBhvr>
                                        <p:cTn id="524" dur="1" fill="hold">
                                          <p:stCondLst>
                                            <p:cond delay="0"/>
                                          </p:stCondLst>
                                        </p:cTn>
                                        <p:tgtEl>
                                          <p:spTgt spid="104614"/>
                                        </p:tgtEl>
                                        <p:attrNameLst>
                                          <p:attrName>style.visibility</p:attrName>
                                        </p:attrNameLst>
                                      </p:cBhvr>
                                      <p:to>
                                        <p:strVal val="visible"/>
                                      </p:to>
                                    </p:set>
                                    <p:anim calcmode="lin" valueType="num">
                                      <p:cBhvr additive="base">
                                        <p:cTn id="525" dur="1000" fill="hold"/>
                                        <p:tgtEl>
                                          <p:spTgt spid="104614"/>
                                        </p:tgtEl>
                                        <p:attrNameLst>
                                          <p:attrName>ppt_x</p:attrName>
                                        </p:attrNameLst>
                                      </p:cBhvr>
                                      <p:tavLst>
                                        <p:tav tm="0">
                                          <p:val>
                                            <p:strVal val="#ppt_x"/>
                                          </p:val>
                                        </p:tav>
                                        <p:tav tm="100000">
                                          <p:val>
                                            <p:strVal val="#ppt_x"/>
                                          </p:val>
                                        </p:tav>
                                      </p:tavLst>
                                    </p:anim>
                                    <p:anim calcmode="lin" valueType="num">
                                      <p:cBhvr additive="base">
                                        <p:cTn id="526" dur="1000" fill="hold"/>
                                        <p:tgtEl>
                                          <p:spTgt spid="104614"/>
                                        </p:tgtEl>
                                        <p:attrNameLst>
                                          <p:attrName>ppt_y</p:attrName>
                                        </p:attrNameLst>
                                      </p:cBhvr>
                                      <p:tavLst>
                                        <p:tav tm="0">
                                          <p:val>
                                            <p:strVal val="1+#ppt_h/2"/>
                                          </p:val>
                                        </p:tav>
                                        <p:tav tm="100000">
                                          <p:val>
                                            <p:strVal val="#ppt_y"/>
                                          </p:val>
                                        </p:tav>
                                      </p:tavLst>
                                    </p:anim>
                                  </p:childTnLst>
                                </p:cTn>
                              </p:par>
                              <p:par>
                                <p:cTn id="527" presetID="2" presetClass="entr" presetSubtype="4" fill="hold" grpId="0" nodeType="withEffect">
                                  <p:stCondLst>
                                    <p:cond delay="0"/>
                                  </p:stCondLst>
                                  <p:childTnLst>
                                    <p:set>
                                      <p:cBhvr>
                                        <p:cTn id="528" dur="1" fill="hold">
                                          <p:stCondLst>
                                            <p:cond delay="0"/>
                                          </p:stCondLst>
                                        </p:cTn>
                                        <p:tgtEl>
                                          <p:spTgt spid="104615"/>
                                        </p:tgtEl>
                                        <p:attrNameLst>
                                          <p:attrName>style.visibility</p:attrName>
                                        </p:attrNameLst>
                                      </p:cBhvr>
                                      <p:to>
                                        <p:strVal val="visible"/>
                                      </p:to>
                                    </p:set>
                                    <p:anim calcmode="lin" valueType="num">
                                      <p:cBhvr additive="base">
                                        <p:cTn id="529" dur="1000" fill="hold"/>
                                        <p:tgtEl>
                                          <p:spTgt spid="104615"/>
                                        </p:tgtEl>
                                        <p:attrNameLst>
                                          <p:attrName>ppt_x</p:attrName>
                                        </p:attrNameLst>
                                      </p:cBhvr>
                                      <p:tavLst>
                                        <p:tav tm="0">
                                          <p:val>
                                            <p:strVal val="#ppt_x"/>
                                          </p:val>
                                        </p:tav>
                                        <p:tav tm="100000">
                                          <p:val>
                                            <p:strVal val="#ppt_x"/>
                                          </p:val>
                                        </p:tav>
                                      </p:tavLst>
                                    </p:anim>
                                    <p:anim calcmode="lin" valueType="num">
                                      <p:cBhvr additive="base">
                                        <p:cTn id="530" dur="1000" fill="hold"/>
                                        <p:tgtEl>
                                          <p:spTgt spid="104615"/>
                                        </p:tgtEl>
                                        <p:attrNameLst>
                                          <p:attrName>ppt_y</p:attrName>
                                        </p:attrNameLst>
                                      </p:cBhvr>
                                      <p:tavLst>
                                        <p:tav tm="0">
                                          <p:val>
                                            <p:strVal val="1+#ppt_h/2"/>
                                          </p:val>
                                        </p:tav>
                                        <p:tav tm="100000">
                                          <p:val>
                                            <p:strVal val="#ppt_y"/>
                                          </p:val>
                                        </p:tav>
                                      </p:tavLst>
                                    </p:anim>
                                  </p:childTnLst>
                                </p:cTn>
                              </p:par>
                              <p:par>
                                <p:cTn id="531" presetID="2" presetClass="entr" presetSubtype="4" fill="hold" grpId="0" nodeType="withEffect">
                                  <p:stCondLst>
                                    <p:cond delay="0"/>
                                  </p:stCondLst>
                                  <p:childTnLst>
                                    <p:set>
                                      <p:cBhvr>
                                        <p:cTn id="532" dur="1" fill="hold">
                                          <p:stCondLst>
                                            <p:cond delay="0"/>
                                          </p:stCondLst>
                                        </p:cTn>
                                        <p:tgtEl>
                                          <p:spTgt spid="104616"/>
                                        </p:tgtEl>
                                        <p:attrNameLst>
                                          <p:attrName>style.visibility</p:attrName>
                                        </p:attrNameLst>
                                      </p:cBhvr>
                                      <p:to>
                                        <p:strVal val="visible"/>
                                      </p:to>
                                    </p:set>
                                    <p:anim calcmode="lin" valueType="num">
                                      <p:cBhvr additive="base">
                                        <p:cTn id="533" dur="1000" fill="hold"/>
                                        <p:tgtEl>
                                          <p:spTgt spid="104616"/>
                                        </p:tgtEl>
                                        <p:attrNameLst>
                                          <p:attrName>ppt_x</p:attrName>
                                        </p:attrNameLst>
                                      </p:cBhvr>
                                      <p:tavLst>
                                        <p:tav tm="0">
                                          <p:val>
                                            <p:strVal val="#ppt_x"/>
                                          </p:val>
                                        </p:tav>
                                        <p:tav tm="100000">
                                          <p:val>
                                            <p:strVal val="#ppt_x"/>
                                          </p:val>
                                        </p:tav>
                                      </p:tavLst>
                                    </p:anim>
                                    <p:anim calcmode="lin" valueType="num">
                                      <p:cBhvr additive="base">
                                        <p:cTn id="534" dur="1000" fill="hold"/>
                                        <p:tgtEl>
                                          <p:spTgt spid="104616"/>
                                        </p:tgtEl>
                                        <p:attrNameLst>
                                          <p:attrName>ppt_y</p:attrName>
                                        </p:attrNameLst>
                                      </p:cBhvr>
                                      <p:tavLst>
                                        <p:tav tm="0">
                                          <p:val>
                                            <p:strVal val="1+#ppt_h/2"/>
                                          </p:val>
                                        </p:tav>
                                        <p:tav tm="100000">
                                          <p:val>
                                            <p:strVal val="#ppt_y"/>
                                          </p:val>
                                        </p:tav>
                                      </p:tavLst>
                                    </p:anim>
                                  </p:childTnLst>
                                </p:cTn>
                              </p:par>
                              <p:par>
                                <p:cTn id="535" presetID="2" presetClass="entr" presetSubtype="4" fill="hold" grpId="0" nodeType="withEffect">
                                  <p:stCondLst>
                                    <p:cond delay="0"/>
                                  </p:stCondLst>
                                  <p:childTnLst>
                                    <p:set>
                                      <p:cBhvr>
                                        <p:cTn id="536" dur="1" fill="hold">
                                          <p:stCondLst>
                                            <p:cond delay="0"/>
                                          </p:stCondLst>
                                        </p:cTn>
                                        <p:tgtEl>
                                          <p:spTgt spid="104617"/>
                                        </p:tgtEl>
                                        <p:attrNameLst>
                                          <p:attrName>style.visibility</p:attrName>
                                        </p:attrNameLst>
                                      </p:cBhvr>
                                      <p:to>
                                        <p:strVal val="visible"/>
                                      </p:to>
                                    </p:set>
                                    <p:anim calcmode="lin" valueType="num">
                                      <p:cBhvr additive="base">
                                        <p:cTn id="537" dur="1000" fill="hold"/>
                                        <p:tgtEl>
                                          <p:spTgt spid="104617"/>
                                        </p:tgtEl>
                                        <p:attrNameLst>
                                          <p:attrName>ppt_x</p:attrName>
                                        </p:attrNameLst>
                                      </p:cBhvr>
                                      <p:tavLst>
                                        <p:tav tm="0">
                                          <p:val>
                                            <p:strVal val="#ppt_x"/>
                                          </p:val>
                                        </p:tav>
                                        <p:tav tm="100000">
                                          <p:val>
                                            <p:strVal val="#ppt_x"/>
                                          </p:val>
                                        </p:tav>
                                      </p:tavLst>
                                    </p:anim>
                                    <p:anim calcmode="lin" valueType="num">
                                      <p:cBhvr additive="base">
                                        <p:cTn id="538" dur="1000" fill="hold"/>
                                        <p:tgtEl>
                                          <p:spTgt spid="104617"/>
                                        </p:tgtEl>
                                        <p:attrNameLst>
                                          <p:attrName>ppt_y</p:attrName>
                                        </p:attrNameLst>
                                      </p:cBhvr>
                                      <p:tavLst>
                                        <p:tav tm="0">
                                          <p:val>
                                            <p:strVal val="1+#ppt_h/2"/>
                                          </p:val>
                                        </p:tav>
                                        <p:tav tm="100000">
                                          <p:val>
                                            <p:strVal val="#ppt_y"/>
                                          </p:val>
                                        </p:tav>
                                      </p:tavLst>
                                    </p:anim>
                                  </p:childTnLst>
                                </p:cTn>
                              </p:par>
                              <p:par>
                                <p:cTn id="539" presetID="2" presetClass="entr" presetSubtype="4" fill="hold" grpId="0" nodeType="withEffect">
                                  <p:stCondLst>
                                    <p:cond delay="0"/>
                                  </p:stCondLst>
                                  <p:childTnLst>
                                    <p:set>
                                      <p:cBhvr>
                                        <p:cTn id="540" dur="1" fill="hold">
                                          <p:stCondLst>
                                            <p:cond delay="0"/>
                                          </p:stCondLst>
                                        </p:cTn>
                                        <p:tgtEl>
                                          <p:spTgt spid="104618"/>
                                        </p:tgtEl>
                                        <p:attrNameLst>
                                          <p:attrName>style.visibility</p:attrName>
                                        </p:attrNameLst>
                                      </p:cBhvr>
                                      <p:to>
                                        <p:strVal val="visible"/>
                                      </p:to>
                                    </p:set>
                                    <p:anim calcmode="lin" valueType="num">
                                      <p:cBhvr additive="base">
                                        <p:cTn id="541" dur="1000" fill="hold"/>
                                        <p:tgtEl>
                                          <p:spTgt spid="104618"/>
                                        </p:tgtEl>
                                        <p:attrNameLst>
                                          <p:attrName>ppt_x</p:attrName>
                                        </p:attrNameLst>
                                      </p:cBhvr>
                                      <p:tavLst>
                                        <p:tav tm="0">
                                          <p:val>
                                            <p:strVal val="#ppt_x"/>
                                          </p:val>
                                        </p:tav>
                                        <p:tav tm="100000">
                                          <p:val>
                                            <p:strVal val="#ppt_x"/>
                                          </p:val>
                                        </p:tav>
                                      </p:tavLst>
                                    </p:anim>
                                    <p:anim calcmode="lin" valueType="num">
                                      <p:cBhvr additive="base">
                                        <p:cTn id="542" dur="1000" fill="hold"/>
                                        <p:tgtEl>
                                          <p:spTgt spid="104618"/>
                                        </p:tgtEl>
                                        <p:attrNameLst>
                                          <p:attrName>ppt_y</p:attrName>
                                        </p:attrNameLst>
                                      </p:cBhvr>
                                      <p:tavLst>
                                        <p:tav tm="0">
                                          <p:val>
                                            <p:strVal val="1+#ppt_h/2"/>
                                          </p:val>
                                        </p:tav>
                                        <p:tav tm="100000">
                                          <p:val>
                                            <p:strVal val="#ppt_y"/>
                                          </p:val>
                                        </p:tav>
                                      </p:tavLst>
                                    </p:anim>
                                  </p:childTnLst>
                                </p:cTn>
                              </p:par>
                              <p:par>
                                <p:cTn id="543" presetID="2" presetClass="entr" presetSubtype="4" fill="hold" grpId="0" nodeType="withEffect">
                                  <p:stCondLst>
                                    <p:cond delay="0"/>
                                  </p:stCondLst>
                                  <p:childTnLst>
                                    <p:set>
                                      <p:cBhvr>
                                        <p:cTn id="544" dur="1" fill="hold">
                                          <p:stCondLst>
                                            <p:cond delay="0"/>
                                          </p:stCondLst>
                                        </p:cTn>
                                        <p:tgtEl>
                                          <p:spTgt spid="104619"/>
                                        </p:tgtEl>
                                        <p:attrNameLst>
                                          <p:attrName>style.visibility</p:attrName>
                                        </p:attrNameLst>
                                      </p:cBhvr>
                                      <p:to>
                                        <p:strVal val="visible"/>
                                      </p:to>
                                    </p:set>
                                    <p:anim calcmode="lin" valueType="num">
                                      <p:cBhvr additive="base">
                                        <p:cTn id="545" dur="1000" fill="hold"/>
                                        <p:tgtEl>
                                          <p:spTgt spid="104619"/>
                                        </p:tgtEl>
                                        <p:attrNameLst>
                                          <p:attrName>ppt_x</p:attrName>
                                        </p:attrNameLst>
                                      </p:cBhvr>
                                      <p:tavLst>
                                        <p:tav tm="0">
                                          <p:val>
                                            <p:strVal val="#ppt_x"/>
                                          </p:val>
                                        </p:tav>
                                        <p:tav tm="100000">
                                          <p:val>
                                            <p:strVal val="#ppt_x"/>
                                          </p:val>
                                        </p:tav>
                                      </p:tavLst>
                                    </p:anim>
                                    <p:anim calcmode="lin" valueType="num">
                                      <p:cBhvr additive="base">
                                        <p:cTn id="546" dur="1000" fill="hold"/>
                                        <p:tgtEl>
                                          <p:spTgt spid="104619"/>
                                        </p:tgtEl>
                                        <p:attrNameLst>
                                          <p:attrName>ppt_y</p:attrName>
                                        </p:attrNameLst>
                                      </p:cBhvr>
                                      <p:tavLst>
                                        <p:tav tm="0">
                                          <p:val>
                                            <p:strVal val="1+#ppt_h/2"/>
                                          </p:val>
                                        </p:tav>
                                        <p:tav tm="100000">
                                          <p:val>
                                            <p:strVal val="#ppt_y"/>
                                          </p:val>
                                        </p:tav>
                                      </p:tavLst>
                                    </p:anim>
                                  </p:childTnLst>
                                </p:cTn>
                              </p:par>
                              <p:par>
                                <p:cTn id="547" presetID="2" presetClass="entr" presetSubtype="4" fill="hold" grpId="0" nodeType="withEffect">
                                  <p:stCondLst>
                                    <p:cond delay="0"/>
                                  </p:stCondLst>
                                  <p:childTnLst>
                                    <p:set>
                                      <p:cBhvr>
                                        <p:cTn id="548" dur="1" fill="hold">
                                          <p:stCondLst>
                                            <p:cond delay="0"/>
                                          </p:stCondLst>
                                        </p:cTn>
                                        <p:tgtEl>
                                          <p:spTgt spid="104620"/>
                                        </p:tgtEl>
                                        <p:attrNameLst>
                                          <p:attrName>style.visibility</p:attrName>
                                        </p:attrNameLst>
                                      </p:cBhvr>
                                      <p:to>
                                        <p:strVal val="visible"/>
                                      </p:to>
                                    </p:set>
                                    <p:anim calcmode="lin" valueType="num">
                                      <p:cBhvr additive="base">
                                        <p:cTn id="549" dur="1000" fill="hold"/>
                                        <p:tgtEl>
                                          <p:spTgt spid="104620"/>
                                        </p:tgtEl>
                                        <p:attrNameLst>
                                          <p:attrName>ppt_x</p:attrName>
                                        </p:attrNameLst>
                                      </p:cBhvr>
                                      <p:tavLst>
                                        <p:tav tm="0">
                                          <p:val>
                                            <p:strVal val="#ppt_x"/>
                                          </p:val>
                                        </p:tav>
                                        <p:tav tm="100000">
                                          <p:val>
                                            <p:strVal val="#ppt_x"/>
                                          </p:val>
                                        </p:tav>
                                      </p:tavLst>
                                    </p:anim>
                                    <p:anim calcmode="lin" valueType="num">
                                      <p:cBhvr additive="base">
                                        <p:cTn id="550" dur="1000" fill="hold"/>
                                        <p:tgtEl>
                                          <p:spTgt spid="104620"/>
                                        </p:tgtEl>
                                        <p:attrNameLst>
                                          <p:attrName>ppt_y</p:attrName>
                                        </p:attrNameLst>
                                      </p:cBhvr>
                                      <p:tavLst>
                                        <p:tav tm="0">
                                          <p:val>
                                            <p:strVal val="1+#ppt_h/2"/>
                                          </p:val>
                                        </p:tav>
                                        <p:tav tm="100000">
                                          <p:val>
                                            <p:strVal val="#ppt_y"/>
                                          </p:val>
                                        </p:tav>
                                      </p:tavLst>
                                    </p:anim>
                                  </p:childTnLst>
                                </p:cTn>
                              </p:par>
                              <p:par>
                                <p:cTn id="551" presetID="2" presetClass="entr" presetSubtype="4" fill="hold" grpId="0" nodeType="withEffect">
                                  <p:stCondLst>
                                    <p:cond delay="0"/>
                                  </p:stCondLst>
                                  <p:childTnLst>
                                    <p:set>
                                      <p:cBhvr>
                                        <p:cTn id="552" dur="1" fill="hold">
                                          <p:stCondLst>
                                            <p:cond delay="0"/>
                                          </p:stCondLst>
                                        </p:cTn>
                                        <p:tgtEl>
                                          <p:spTgt spid="104621"/>
                                        </p:tgtEl>
                                        <p:attrNameLst>
                                          <p:attrName>style.visibility</p:attrName>
                                        </p:attrNameLst>
                                      </p:cBhvr>
                                      <p:to>
                                        <p:strVal val="visible"/>
                                      </p:to>
                                    </p:set>
                                    <p:anim calcmode="lin" valueType="num">
                                      <p:cBhvr additive="base">
                                        <p:cTn id="553" dur="1000" fill="hold"/>
                                        <p:tgtEl>
                                          <p:spTgt spid="104621"/>
                                        </p:tgtEl>
                                        <p:attrNameLst>
                                          <p:attrName>ppt_x</p:attrName>
                                        </p:attrNameLst>
                                      </p:cBhvr>
                                      <p:tavLst>
                                        <p:tav tm="0">
                                          <p:val>
                                            <p:strVal val="#ppt_x"/>
                                          </p:val>
                                        </p:tav>
                                        <p:tav tm="100000">
                                          <p:val>
                                            <p:strVal val="#ppt_x"/>
                                          </p:val>
                                        </p:tav>
                                      </p:tavLst>
                                    </p:anim>
                                    <p:anim calcmode="lin" valueType="num">
                                      <p:cBhvr additive="base">
                                        <p:cTn id="554" dur="1000" fill="hold"/>
                                        <p:tgtEl>
                                          <p:spTgt spid="104621"/>
                                        </p:tgtEl>
                                        <p:attrNameLst>
                                          <p:attrName>ppt_y</p:attrName>
                                        </p:attrNameLst>
                                      </p:cBhvr>
                                      <p:tavLst>
                                        <p:tav tm="0">
                                          <p:val>
                                            <p:strVal val="1+#ppt_h/2"/>
                                          </p:val>
                                        </p:tav>
                                        <p:tav tm="100000">
                                          <p:val>
                                            <p:strVal val="#ppt_y"/>
                                          </p:val>
                                        </p:tav>
                                      </p:tavLst>
                                    </p:anim>
                                  </p:childTnLst>
                                </p:cTn>
                              </p:par>
                              <p:par>
                                <p:cTn id="555" presetID="2" presetClass="entr" presetSubtype="4" fill="hold" grpId="0" nodeType="withEffect">
                                  <p:stCondLst>
                                    <p:cond delay="0"/>
                                  </p:stCondLst>
                                  <p:childTnLst>
                                    <p:set>
                                      <p:cBhvr>
                                        <p:cTn id="556" dur="1" fill="hold">
                                          <p:stCondLst>
                                            <p:cond delay="0"/>
                                          </p:stCondLst>
                                        </p:cTn>
                                        <p:tgtEl>
                                          <p:spTgt spid="104623"/>
                                        </p:tgtEl>
                                        <p:attrNameLst>
                                          <p:attrName>style.visibility</p:attrName>
                                        </p:attrNameLst>
                                      </p:cBhvr>
                                      <p:to>
                                        <p:strVal val="visible"/>
                                      </p:to>
                                    </p:set>
                                    <p:anim calcmode="lin" valueType="num">
                                      <p:cBhvr additive="base">
                                        <p:cTn id="557" dur="1000" fill="hold"/>
                                        <p:tgtEl>
                                          <p:spTgt spid="104623"/>
                                        </p:tgtEl>
                                        <p:attrNameLst>
                                          <p:attrName>ppt_x</p:attrName>
                                        </p:attrNameLst>
                                      </p:cBhvr>
                                      <p:tavLst>
                                        <p:tav tm="0">
                                          <p:val>
                                            <p:strVal val="#ppt_x"/>
                                          </p:val>
                                        </p:tav>
                                        <p:tav tm="100000">
                                          <p:val>
                                            <p:strVal val="#ppt_x"/>
                                          </p:val>
                                        </p:tav>
                                      </p:tavLst>
                                    </p:anim>
                                    <p:anim calcmode="lin" valueType="num">
                                      <p:cBhvr additive="base">
                                        <p:cTn id="558" dur="1000" fill="hold"/>
                                        <p:tgtEl>
                                          <p:spTgt spid="104623"/>
                                        </p:tgtEl>
                                        <p:attrNameLst>
                                          <p:attrName>ppt_y</p:attrName>
                                        </p:attrNameLst>
                                      </p:cBhvr>
                                      <p:tavLst>
                                        <p:tav tm="0">
                                          <p:val>
                                            <p:strVal val="1+#ppt_h/2"/>
                                          </p:val>
                                        </p:tav>
                                        <p:tav tm="100000">
                                          <p:val>
                                            <p:strVal val="#ppt_y"/>
                                          </p:val>
                                        </p:tav>
                                      </p:tavLst>
                                    </p:anim>
                                  </p:childTnLst>
                                </p:cTn>
                              </p:par>
                              <p:par>
                                <p:cTn id="559" presetID="2" presetClass="entr" presetSubtype="4" fill="hold" grpId="0" nodeType="withEffect">
                                  <p:stCondLst>
                                    <p:cond delay="0"/>
                                  </p:stCondLst>
                                  <p:childTnLst>
                                    <p:set>
                                      <p:cBhvr>
                                        <p:cTn id="560" dur="1" fill="hold">
                                          <p:stCondLst>
                                            <p:cond delay="0"/>
                                          </p:stCondLst>
                                        </p:cTn>
                                        <p:tgtEl>
                                          <p:spTgt spid="104625"/>
                                        </p:tgtEl>
                                        <p:attrNameLst>
                                          <p:attrName>style.visibility</p:attrName>
                                        </p:attrNameLst>
                                      </p:cBhvr>
                                      <p:to>
                                        <p:strVal val="visible"/>
                                      </p:to>
                                    </p:set>
                                    <p:anim calcmode="lin" valueType="num">
                                      <p:cBhvr additive="base">
                                        <p:cTn id="561" dur="1000" fill="hold"/>
                                        <p:tgtEl>
                                          <p:spTgt spid="104625"/>
                                        </p:tgtEl>
                                        <p:attrNameLst>
                                          <p:attrName>ppt_x</p:attrName>
                                        </p:attrNameLst>
                                      </p:cBhvr>
                                      <p:tavLst>
                                        <p:tav tm="0">
                                          <p:val>
                                            <p:strVal val="#ppt_x"/>
                                          </p:val>
                                        </p:tav>
                                        <p:tav tm="100000">
                                          <p:val>
                                            <p:strVal val="#ppt_x"/>
                                          </p:val>
                                        </p:tav>
                                      </p:tavLst>
                                    </p:anim>
                                    <p:anim calcmode="lin" valueType="num">
                                      <p:cBhvr additive="base">
                                        <p:cTn id="562" dur="1000" fill="hold"/>
                                        <p:tgtEl>
                                          <p:spTgt spid="104625"/>
                                        </p:tgtEl>
                                        <p:attrNameLst>
                                          <p:attrName>ppt_y</p:attrName>
                                        </p:attrNameLst>
                                      </p:cBhvr>
                                      <p:tavLst>
                                        <p:tav tm="0">
                                          <p:val>
                                            <p:strVal val="1+#ppt_h/2"/>
                                          </p:val>
                                        </p:tav>
                                        <p:tav tm="100000">
                                          <p:val>
                                            <p:strVal val="#ppt_y"/>
                                          </p:val>
                                        </p:tav>
                                      </p:tavLst>
                                    </p:anim>
                                  </p:childTnLst>
                                </p:cTn>
                              </p:par>
                              <p:par>
                                <p:cTn id="563" presetID="2" presetClass="entr" presetSubtype="4" fill="hold" grpId="0" nodeType="withEffect">
                                  <p:stCondLst>
                                    <p:cond delay="0"/>
                                  </p:stCondLst>
                                  <p:childTnLst>
                                    <p:set>
                                      <p:cBhvr>
                                        <p:cTn id="564" dur="1" fill="hold">
                                          <p:stCondLst>
                                            <p:cond delay="0"/>
                                          </p:stCondLst>
                                        </p:cTn>
                                        <p:tgtEl>
                                          <p:spTgt spid="104626"/>
                                        </p:tgtEl>
                                        <p:attrNameLst>
                                          <p:attrName>style.visibility</p:attrName>
                                        </p:attrNameLst>
                                      </p:cBhvr>
                                      <p:to>
                                        <p:strVal val="visible"/>
                                      </p:to>
                                    </p:set>
                                    <p:anim calcmode="lin" valueType="num">
                                      <p:cBhvr additive="base">
                                        <p:cTn id="565" dur="1000" fill="hold"/>
                                        <p:tgtEl>
                                          <p:spTgt spid="104626"/>
                                        </p:tgtEl>
                                        <p:attrNameLst>
                                          <p:attrName>ppt_x</p:attrName>
                                        </p:attrNameLst>
                                      </p:cBhvr>
                                      <p:tavLst>
                                        <p:tav tm="0">
                                          <p:val>
                                            <p:strVal val="#ppt_x"/>
                                          </p:val>
                                        </p:tav>
                                        <p:tav tm="100000">
                                          <p:val>
                                            <p:strVal val="#ppt_x"/>
                                          </p:val>
                                        </p:tav>
                                      </p:tavLst>
                                    </p:anim>
                                    <p:anim calcmode="lin" valueType="num">
                                      <p:cBhvr additive="base">
                                        <p:cTn id="566" dur="1000" fill="hold"/>
                                        <p:tgtEl>
                                          <p:spTgt spid="104626"/>
                                        </p:tgtEl>
                                        <p:attrNameLst>
                                          <p:attrName>ppt_y</p:attrName>
                                        </p:attrNameLst>
                                      </p:cBhvr>
                                      <p:tavLst>
                                        <p:tav tm="0">
                                          <p:val>
                                            <p:strVal val="1+#ppt_h/2"/>
                                          </p:val>
                                        </p:tav>
                                        <p:tav tm="100000">
                                          <p:val>
                                            <p:strVal val="#ppt_y"/>
                                          </p:val>
                                        </p:tav>
                                      </p:tavLst>
                                    </p:anim>
                                  </p:childTnLst>
                                </p:cTn>
                              </p:par>
                              <p:par>
                                <p:cTn id="567" presetID="2" presetClass="entr" presetSubtype="4" fill="hold" grpId="0" nodeType="withEffect">
                                  <p:stCondLst>
                                    <p:cond delay="0"/>
                                  </p:stCondLst>
                                  <p:childTnLst>
                                    <p:set>
                                      <p:cBhvr>
                                        <p:cTn id="568" dur="1" fill="hold">
                                          <p:stCondLst>
                                            <p:cond delay="0"/>
                                          </p:stCondLst>
                                        </p:cTn>
                                        <p:tgtEl>
                                          <p:spTgt spid="104627"/>
                                        </p:tgtEl>
                                        <p:attrNameLst>
                                          <p:attrName>style.visibility</p:attrName>
                                        </p:attrNameLst>
                                      </p:cBhvr>
                                      <p:to>
                                        <p:strVal val="visible"/>
                                      </p:to>
                                    </p:set>
                                    <p:anim calcmode="lin" valueType="num">
                                      <p:cBhvr additive="base">
                                        <p:cTn id="569" dur="1000" fill="hold"/>
                                        <p:tgtEl>
                                          <p:spTgt spid="104627"/>
                                        </p:tgtEl>
                                        <p:attrNameLst>
                                          <p:attrName>ppt_x</p:attrName>
                                        </p:attrNameLst>
                                      </p:cBhvr>
                                      <p:tavLst>
                                        <p:tav tm="0">
                                          <p:val>
                                            <p:strVal val="#ppt_x"/>
                                          </p:val>
                                        </p:tav>
                                        <p:tav tm="100000">
                                          <p:val>
                                            <p:strVal val="#ppt_x"/>
                                          </p:val>
                                        </p:tav>
                                      </p:tavLst>
                                    </p:anim>
                                    <p:anim calcmode="lin" valueType="num">
                                      <p:cBhvr additive="base">
                                        <p:cTn id="570" dur="1000" fill="hold"/>
                                        <p:tgtEl>
                                          <p:spTgt spid="104627"/>
                                        </p:tgtEl>
                                        <p:attrNameLst>
                                          <p:attrName>ppt_y</p:attrName>
                                        </p:attrNameLst>
                                      </p:cBhvr>
                                      <p:tavLst>
                                        <p:tav tm="0">
                                          <p:val>
                                            <p:strVal val="1+#ppt_h/2"/>
                                          </p:val>
                                        </p:tav>
                                        <p:tav tm="100000">
                                          <p:val>
                                            <p:strVal val="#ppt_y"/>
                                          </p:val>
                                        </p:tav>
                                      </p:tavLst>
                                    </p:anim>
                                  </p:childTnLst>
                                </p:cTn>
                              </p:par>
                              <p:par>
                                <p:cTn id="571" presetID="2" presetClass="entr" presetSubtype="4" fill="hold" grpId="0" nodeType="withEffect">
                                  <p:stCondLst>
                                    <p:cond delay="0"/>
                                  </p:stCondLst>
                                  <p:childTnLst>
                                    <p:set>
                                      <p:cBhvr>
                                        <p:cTn id="572" dur="1" fill="hold">
                                          <p:stCondLst>
                                            <p:cond delay="0"/>
                                          </p:stCondLst>
                                        </p:cTn>
                                        <p:tgtEl>
                                          <p:spTgt spid="104628"/>
                                        </p:tgtEl>
                                        <p:attrNameLst>
                                          <p:attrName>style.visibility</p:attrName>
                                        </p:attrNameLst>
                                      </p:cBhvr>
                                      <p:to>
                                        <p:strVal val="visible"/>
                                      </p:to>
                                    </p:set>
                                    <p:anim calcmode="lin" valueType="num">
                                      <p:cBhvr additive="base">
                                        <p:cTn id="573" dur="1000" fill="hold"/>
                                        <p:tgtEl>
                                          <p:spTgt spid="104628"/>
                                        </p:tgtEl>
                                        <p:attrNameLst>
                                          <p:attrName>ppt_x</p:attrName>
                                        </p:attrNameLst>
                                      </p:cBhvr>
                                      <p:tavLst>
                                        <p:tav tm="0">
                                          <p:val>
                                            <p:strVal val="#ppt_x"/>
                                          </p:val>
                                        </p:tav>
                                        <p:tav tm="100000">
                                          <p:val>
                                            <p:strVal val="#ppt_x"/>
                                          </p:val>
                                        </p:tav>
                                      </p:tavLst>
                                    </p:anim>
                                    <p:anim calcmode="lin" valueType="num">
                                      <p:cBhvr additive="base">
                                        <p:cTn id="574" dur="1000" fill="hold"/>
                                        <p:tgtEl>
                                          <p:spTgt spid="104628"/>
                                        </p:tgtEl>
                                        <p:attrNameLst>
                                          <p:attrName>ppt_y</p:attrName>
                                        </p:attrNameLst>
                                      </p:cBhvr>
                                      <p:tavLst>
                                        <p:tav tm="0">
                                          <p:val>
                                            <p:strVal val="1+#ppt_h/2"/>
                                          </p:val>
                                        </p:tav>
                                        <p:tav tm="100000">
                                          <p:val>
                                            <p:strVal val="#ppt_y"/>
                                          </p:val>
                                        </p:tav>
                                      </p:tavLst>
                                    </p:anim>
                                  </p:childTnLst>
                                </p:cTn>
                              </p:par>
                              <p:par>
                                <p:cTn id="575" presetID="2" presetClass="entr" presetSubtype="4" fill="hold" grpId="0" nodeType="withEffect">
                                  <p:stCondLst>
                                    <p:cond delay="0"/>
                                  </p:stCondLst>
                                  <p:childTnLst>
                                    <p:set>
                                      <p:cBhvr>
                                        <p:cTn id="576" dur="1" fill="hold">
                                          <p:stCondLst>
                                            <p:cond delay="0"/>
                                          </p:stCondLst>
                                        </p:cTn>
                                        <p:tgtEl>
                                          <p:spTgt spid="104633"/>
                                        </p:tgtEl>
                                        <p:attrNameLst>
                                          <p:attrName>style.visibility</p:attrName>
                                        </p:attrNameLst>
                                      </p:cBhvr>
                                      <p:to>
                                        <p:strVal val="visible"/>
                                      </p:to>
                                    </p:set>
                                    <p:anim calcmode="lin" valueType="num">
                                      <p:cBhvr additive="base">
                                        <p:cTn id="577" dur="1000" fill="hold"/>
                                        <p:tgtEl>
                                          <p:spTgt spid="104633"/>
                                        </p:tgtEl>
                                        <p:attrNameLst>
                                          <p:attrName>ppt_x</p:attrName>
                                        </p:attrNameLst>
                                      </p:cBhvr>
                                      <p:tavLst>
                                        <p:tav tm="0">
                                          <p:val>
                                            <p:strVal val="#ppt_x"/>
                                          </p:val>
                                        </p:tav>
                                        <p:tav tm="100000">
                                          <p:val>
                                            <p:strVal val="#ppt_x"/>
                                          </p:val>
                                        </p:tav>
                                      </p:tavLst>
                                    </p:anim>
                                    <p:anim calcmode="lin" valueType="num">
                                      <p:cBhvr additive="base">
                                        <p:cTn id="578" dur="1000" fill="hold"/>
                                        <p:tgtEl>
                                          <p:spTgt spid="104633"/>
                                        </p:tgtEl>
                                        <p:attrNameLst>
                                          <p:attrName>ppt_y</p:attrName>
                                        </p:attrNameLst>
                                      </p:cBhvr>
                                      <p:tavLst>
                                        <p:tav tm="0">
                                          <p:val>
                                            <p:strVal val="1+#ppt_h/2"/>
                                          </p:val>
                                        </p:tav>
                                        <p:tav tm="100000">
                                          <p:val>
                                            <p:strVal val="#ppt_y"/>
                                          </p:val>
                                        </p:tav>
                                      </p:tavLst>
                                    </p:anim>
                                  </p:childTnLst>
                                </p:cTn>
                              </p:par>
                              <p:par>
                                <p:cTn id="579" presetID="2" presetClass="entr" presetSubtype="4" fill="hold" grpId="0" nodeType="withEffect">
                                  <p:stCondLst>
                                    <p:cond delay="0"/>
                                  </p:stCondLst>
                                  <p:childTnLst>
                                    <p:set>
                                      <p:cBhvr>
                                        <p:cTn id="580" dur="1" fill="hold">
                                          <p:stCondLst>
                                            <p:cond delay="0"/>
                                          </p:stCondLst>
                                        </p:cTn>
                                        <p:tgtEl>
                                          <p:spTgt spid="104635"/>
                                        </p:tgtEl>
                                        <p:attrNameLst>
                                          <p:attrName>style.visibility</p:attrName>
                                        </p:attrNameLst>
                                      </p:cBhvr>
                                      <p:to>
                                        <p:strVal val="visible"/>
                                      </p:to>
                                    </p:set>
                                    <p:anim calcmode="lin" valueType="num">
                                      <p:cBhvr additive="base">
                                        <p:cTn id="581" dur="1000" fill="hold"/>
                                        <p:tgtEl>
                                          <p:spTgt spid="104635"/>
                                        </p:tgtEl>
                                        <p:attrNameLst>
                                          <p:attrName>ppt_x</p:attrName>
                                        </p:attrNameLst>
                                      </p:cBhvr>
                                      <p:tavLst>
                                        <p:tav tm="0">
                                          <p:val>
                                            <p:strVal val="#ppt_x"/>
                                          </p:val>
                                        </p:tav>
                                        <p:tav tm="100000">
                                          <p:val>
                                            <p:strVal val="#ppt_x"/>
                                          </p:val>
                                        </p:tav>
                                      </p:tavLst>
                                    </p:anim>
                                    <p:anim calcmode="lin" valueType="num">
                                      <p:cBhvr additive="base">
                                        <p:cTn id="582" dur="1000" fill="hold"/>
                                        <p:tgtEl>
                                          <p:spTgt spid="104635"/>
                                        </p:tgtEl>
                                        <p:attrNameLst>
                                          <p:attrName>ppt_y</p:attrName>
                                        </p:attrNameLst>
                                      </p:cBhvr>
                                      <p:tavLst>
                                        <p:tav tm="0">
                                          <p:val>
                                            <p:strVal val="1+#ppt_h/2"/>
                                          </p:val>
                                        </p:tav>
                                        <p:tav tm="100000">
                                          <p:val>
                                            <p:strVal val="#ppt_y"/>
                                          </p:val>
                                        </p:tav>
                                      </p:tavLst>
                                    </p:anim>
                                  </p:childTnLst>
                                </p:cTn>
                              </p:par>
                              <p:par>
                                <p:cTn id="583" presetID="2" presetClass="entr" presetSubtype="4" fill="hold" grpId="0" nodeType="withEffect">
                                  <p:stCondLst>
                                    <p:cond delay="0"/>
                                  </p:stCondLst>
                                  <p:childTnLst>
                                    <p:set>
                                      <p:cBhvr>
                                        <p:cTn id="584" dur="1" fill="hold">
                                          <p:stCondLst>
                                            <p:cond delay="0"/>
                                          </p:stCondLst>
                                        </p:cTn>
                                        <p:tgtEl>
                                          <p:spTgt spid="104636"/>
                                        </p:tgtEl>
                                        <p:attrNameLst>
                                          <p:attrName>style.visibility</p:attrName>
                                        </p:attrNameLst>
                                      </p:cBhvr>
                                      <p:to>
                                        <p:strVal val="visible"/>
                                      </p:to>
                                    </p:set>
                                    <p:anim calcmode="lin" valueType="num">
                                      <p:cBhvr additive="base">
                                        <p:cTn id="585" dur="1000" fill="hold"/>
                                        <p:tgtEl>
                                          <p:spTgt spid="104636"/>
                                        </p:tgtEl>
                                        <p:attrNameLst>
                                          <p:attrName>ppt_x</p:attrName>
                                        </p:attrNameLst>
                                      </p:cBhvr>
                                      <p:tavLst>
                                        <p:tav tm="0">
                                          <p:val>
                                            <p:strVal val="#ppt_x"/>
                                          </p:val>
                                        </p:tav>
                                        <p:tav tm="100000">
                                          <p:val>
                                            <p:strVal val="#ppt_x"/>
                                          </p:val>
                                        </p:tav>
                                      </p:tavLst>
                                    </p:anim>
                                    <p:anim calcmode="lin" valueType="num">
                                      <p:cBhvr additive="base">
                                        <p:cTn id="586" dur="1000" fill="hold"/>
                                        <p:tgtEl>
                                          <p:spTgt spid="104636"/>
                                        </p:tgtEl>
                                        <p:attrNameLst>
                                          <p:attrName>ppt_y</p:attrName>
                                        </p:attrNameLst>
                                      </p:cBhvr>
                                      <p:tavLst>
                                        <p:tav tm="0">
                                          <p:val>
                                            <p:strVal val="1+#ppt_h/2"/>
                                          </p:val>
                                        </p:tav>
                                        <p:tav tm="100000">
                                          <p:val>
                                            <p:strVal val="#ppt_y"/>
                                          </p:val>
                                        </p:tav>
                                      </p:tavLst>
                                    </p:anim>
                                  </p:childTnLst>
                                </p:cTn>
                              </p:par>
                              <p:par>
                                <p:cTn id="587" presetID="2" presetClass="entr" presetSubtype="4" fill="hold" grpId="0" nodeType="withEffect">
                                  <p:stCondLst>
                                    <p:cond delay="0"/>
                                  </p:stCondLst>
                                  <p:childTnLst>
                                    <p:set>
                                      <p:cBhvr>
                                        <p:cTn id="588" dur="1" fill="hold">
                                          <p:stCondLst>
                                            <p:cond delay="0"/>
                                          </p:stCondLst>
                                        </p:cTn>
                                        <p:tgtEl>
                                          <p:spTgt spid="104637"/>
                                        </p:tgtEl>
                                        <p:attrNameLst>
                                          <p:attrName>style.visibility</p:attrName>
                                        </p:attrNameLst>
                                      </p:cBhvr>
                                      <p:to>
                                        <p:strVal val="visible"/>
                                      </p:to>
                                    </p:set>
                                    <p:anim calcmode="lin" valueType="num">
                                      <p:cBhvr additive="base">
                                        <p:cTn id="589" dur="1000" fill="hold"/>
                                        <p:tgtEl>
                                          <p:spTgt spid="104637"/>
                                        </p:tgtEl>
                                        <p:attrNameLst>
                                          <p:attrName>ppt_x</p:attrName>
                                        </p:attrNameLst>
                                      </p:cBhvr>
                                      <p:tavLst>
                                        <p:tav tm="0">
                                          <p:val>
                                            <p:strVal val="#ppt_x"/>
                                          </p:val>
                                        </p:tav>
                                        <p:tav tm="100000">
                                          <p:val>
                                            <p:strVal val="#ppt_x"/>
                                          </p:val>
                                        </p:tav>
                                      </p:tavLst>
                                    </p:anim>
                                    <p:anim calcmode="lin" valueType="num">
                                      <p:cBhvr additive="base">
                                        <p:cTn id="590" dur="1000" fill="hold"/>
                                        <p:tgtEl>
                                          <p:spTgt spid="104637"/>
                                        </p:tgtEl>
                                        <p:attrNameLst>
                                          <p:attrName>ppt_y</p:attrName>
                                        </p:attrNameLst>
                                      </p:cBhvr>
                                      <p:tavLst>
                                        <p:tav tm="0">
                                          <p:val>
                                            <p:strVal val="1+#ppt_h/2"/>
                                          </p:val>
                                        </p:tav>
                                        <p:tav tm="100000">
                                          <p:val>
                                            <p:strVal val="#ppt_y"/>
                                          </p:val>
                                        </p:tav>
                                      </p:tavLst>
                                    </p:anim>
                                  </p:childTnLst>
                                </p:cTn>
                              </p:par>
                              <p:par>
                                <p:cTn id="591" presetID="2" presetClass="entr" presetSubtype="4" fill="hold" grpId="0" nodeType="withEffect">
                                  <p:stCondLst>
                                    <p:cond delay="0"/>
                                  </p:stCondLst>
                                  <p:childTnLst>
                                    <p:set>
                                      <p:cBhvr>
                                        <p:cTn id="592" dur="1" fill="hold">
                                          <p:stCondLst>
                                            <p:cond delay="0"/>
                                          </p:stCondLst>
                                        </p:cTn>
                                        <p:tgtEl>
                                          <p:spTgt spid="104639"/>
                                        </p:tgtEl>
                                        <p:attrNameLst>
                                          <p:attrName>style.visibility</p:attrName>
                                        </p:attrNameLst>
                                      </p:cBhvr>
                                      <p:to>
                                        <p:strVal val="visible"/>
                                      </p:to>
                                    </p:set>
                                    <p:anim calcmode="lin" valueType="num">
                                      <p:cBhvr additive="base">
                                        <p:cTn id="593" dur="1000" fill="hold"/>
                                        <p:tgtEl>
                                          <p:spTgt spid="104639"/>
                                        </p:tgtEl>
                                        <p:attrNameLst>
                                          <p:attrName>ppt_x</p:attrName>
                                        </p:attrNameLst>
                                      </p:cBhvr>
                                      <p:tavLst>
                                        <p:tav tm="0">
                                          <p:val>
                                            <p:strVal val="#ppt_x"/>
                                          </p:val>
                                        </p:tav>
                                        <p:tav tm="100000">
                                          <p:val>
                                            <p:strVal val="#ppt_x"/>
                                          </p:val>
                                        </p:tav>
                                      </p:tavLst>
                                    </p:anim>
                                    <p:anim calcmode="lin" valueType="num">
                                      <p:cBhvr additive="base">
                                        <p:cTn id="594" dur="1000" fill="hold"/>
                                        <p:tgtEl>
                                          <p:spTgt spid="104639"/>
                                        </p:tgtEl>
                                        <p:attrNameLst>
                                          <p:attrName>ppt_y</p:attrName>
                                        </p:attrNameLst>
                                      </p:cBhvr>
                                      <p:tavLst>
                                        <p:tav tm="0">
                                          <p:val>
                                            <p:strVal val="1+#ppt_h/2"/>
                                          </p:val>
                                        </p:tav>
                                        <p:tav tm="100000">
                                          <p:val>
                                            <p:strVal val="#ppt_y"/>
                                          </p:val>
                                        </p:tav>
                                      </p:tavLst>
                                    </p:anim>
                                  </p:childTnLst>
                                </p:cTn>
                              </p:par>
                              <p:par>
                                <p:cTn id="595" presetID="2" presetClass="entr" presetSubtype="4" fill="hold" grpId="0" nodeType="withEffect">
                                  <p:stCondLst>
                                    <p:cond delay="0"/>
                                  </p:stCondLst>
                                  <p:childTnLst>
                                    <p:set>
                                      <p:cBhvr>
                                        <p:cTn id="596" dur="1" fill="hold">
                                          <p:stCondLst>
                                            <p:cond delay="0"/>
                                          </p:stCondLst>
                                        </p:cTn>
                                        <p:tgtEl>
                                          <p:spTgt spid="104640"/>
                                        </p:tgtEl>
                                        <p:attrNameLst>
                                          <p:attrName>style.visibility</p:attrName>
                                        </p:attrNameLst>
                                      </p:cBhvr>
                                      <p:to>
                                        <p:strVal val="visible"/>
                                      </p:to>
                                    </p:set>
                                    <p:anim calcmode="lin" valueType="num">
                                      <p:cBhvr additive="base">
                                        <p:cTn id="597" dur="1000" fill="hold"/>
                                        <p:tgtEl>
                                          <p:spTgt spid="104640"/>
                                        </p:tgtEl>
                                        <p:attrNameLst>
                                          <p:attrName>ppt_x</p:attrName>
                                        </p:attrNameLst>
                                      </p:cBhvr>
                                      <p:tavLst>
                                        <p:tav tm="0">
                                          <p:val>
                                            <p:strVal val="#ppt_x"/>
                                          </p:val>
                                        </p:tav>
                                        <p:tav tm="100000">
                                          <p:val>
                                            <p:strVal val="#ppt_x"/>
                                          </p:val>
                                        </p:tav>
                                      </p:tavLst>
                                    </p:anim>
                                    <p:anim calcmode="lin" valueType="num">
                                      <p:cBhvr additive="base">
                                        <p:cTn id="598" dur="1000" fill="hold"/>
                                        <p:tgtEl>
                                          <p:spTgt spid="104640"/>
                                        </p:tgtEl>
                                        <p:attrNameLst>
                                          <p:attrName>ppt_y</p:attrName>
                                        </p:attrNameLst>
                                      </p:cBhvr>
                                      <p:tavLst>
                                        <p:tav tm="0">
                                          <p:val>
                                            <p:strVal val="1+#ppt_h/2"/>
                                          </p:val>
                                        </p:tav>
                                        <p:tav tm="100000">
                                          <p:val>
                                            <p:strVal val="#ppt_y"/>
                                          </p:val>
                                        </p:tav>
                                      </p:tavLst>
                                    </p:anim>
                                  </p:childTnLst>
                                </p:cTn>
                              </p:par>
                              <p:par>
                                <p:cTn id="599" presetID="2" presetClass="entr" presetSubtype="4" fill="hold" grpId="0" nodeType="withEffect">
                                  <p:stCondLst>
                                    <p:cond delay="0"/>
                                  </p:stCondLst>
                                  <p:childTnLst>
                                    <p:set>
                                      <p:cBhvr>
                                        <p:cTn id="600" dur="1" fill="hold">
                                          <p:stCondLst>
                                            <p:cond delay="0"/>
                                          </p:stCondLst>
                                        </p:cTn>
                                        <p:tgtEl>
                                          <p:spTgt spid="104641"/>
                                        </p:tgtEl>
                                        <p:attrNameLst>
                                          <p:attrName>style.visibility</p:attrName>
                                        </p:attrNameLst>
                                      </p:cBhvr>
                                      <p:to>
                                        <p:strVal val="visible"/>
                                      </p:to>
                                    </p:set>
                                    <p:anim calcmode="lin" valueType="num">
                                      <p:cBhvr additive="base">
                                        <p:cTn id="601" dur="1000" fill="hold"/>
                                        <p:tgtEl>
                                          <p:spTgt spid="104641"/>
                                        </p:tgtEl>
                                        <p:attrNameLst>
                                          <p:attrName>ppt_x</p:attrName>
                                        </p:attrNameLst>
                                      </p:cBhvr>
                                      <p:tavLst>
                                        <p:tav tm="0">
                                          <p:val>
                                            <p:strVal val="#ppt_x"/>
                                          </p:val>
                                        </p:tav>
                                        <p:tav tm="100000">
                                          <p:val>
                                            <p:strVal val="#ppt_x"/>
                                          </p:val>
                                        </p:tav>
                                      </p:tavLst>
                                    </p:anim>
                                    <p:anim calcmode="lin" valueType="num">
                                      <p:cBhvr additive="base">
                                        <p:cTn id="602" dur="1000" fill="hold"/>
                                        <p:tgtEl>
                                          <p:spTgt spid="104641"/>
                                        </p:tgtEl>
                                        <p:attrNameLst>
                                          <p:attrName>ppt_y</p:attrName>
                                        </p:attrNameLst>
                                      </p:cBhvr>
                                      <p:tavLst>
                                        <p:tav tm="0">
                                          <p:val>
                                            <p:strVal val="1+#ppt_h/2"/>
                                          </p:val>
                                        </p:tav>
                                        <p:tav tm="100000">
                                          <p:val>
                                            <p:strVal val="#ppt_y"/>
                                          </p:val>
                                        </p:tav>
                                      </p:tavLst>
                                    </p:anim>
                                  </p:childTnLst>
                                </p:cTn>
                              </p:par>
                            </p:childTnLst>
                          </p:cTn>
                        </p:par>
                      </p:childTnLst>
                    </p:cTn>
                  </p:par>
                  <p:par>
                    <p:cTn id="603" fill="hold">
                      <p:stCondLst>
                        <p:cond delay="indefinite"/>
                      </p:stCondLst>
                      <p:childTnLst>
                        <p:par>
                          <p:cTn id="604" fill="hold">
                            <p:stCondLst>
                              <p:cond delay="0"/>
                            </p:stCondLst>
                            <p:childTnLst>
                              <p:par>
                                <p:cTn id="605" presetID="18" presetClass="entr" presetSubtype="6" fill="hold" grpId="0" nodeType="clickEffect">
                                  <p:stCondLst>
                                    <p:cond delay="0"/>
                                  </p:stCondLst>
                                  <p:childTnLst>
                                    <p:set>
                                      <p:cBhvr>
                                        <p:cTn id="606" dur="1" fill="hold">
                                          <p:stCondLst>
                                            <p:cond delay="0"/>
                                          </p:stCondLst>
                                        </p:cTn>
                                        <p:tgtEl>
                                          <p:spTgt spid="104582"/>
                                        </p:tgtEl>
                                        <p:attrNameLst>
                                          <p:attrName>style.visibility</p:attrName>
                                        </p:attrNameLst>
                                      </p:cBhvr>
                                      <p:to>
                                        <p:strVal val="visible"/>
                                      </p:to>
                                    </p:set>
                                    <p:animEffect transition="in" filter="strips(downRight)">
                                      <p:cBhvr>
                                        <p:cTn id="607" dur="500"/>
                                        <p:tgtEl>
                                          <p:spTgt spid="104582"/>
                                        </p:tgtEl>
                                      </p:cBhvr>
                                    </p:animEffect>
                                  </p:childTnLst>
                                </p:cTn>
                              </p:par>
                            </p:childTnLst>
                          </p:cTn>
                        </p:par>
                        <p:par>
                          <p:cTn id="608" fill="hold">
                            <p:stCondLst>
                              <p:cond delay="500"/>
                            </p:stCondLst>
                            <p:childTnLst>
                              <p:par>
                                <p:cTn id="609" presetID="18" presetClass="entr" presetSubtype="6" fill="hold" grpId="0" nodeType="afterEffect">
                                  <p:stCondLst>
                                    <p:cond delay="0"/>
                                  </p:stCondLst>
                                  <p:childTnLst>
                                    <p:set>
                                      <p:cBhvr>
                                        <p:cTn id="610" dur="1" fill="hold">
                                          <p:stCondLst>
                                            <p:cond delay="0"/>
                                          </p:stCondLst>
                                        </p:cTn>
                                        <p:tgtEl>
                                          <p:spTgt spid="104497"/>
                                        </p:tgtEl>
                                        <p:attrNameLst>
                                          <p:attrName>style.visibility</p:attrName>
                                        </p:attrNameLst>
                                      </p:cBhvr>
                                      <p:to>
                                        <p:strVal val="visible"/>
                                      </p:to>
                                    </p:set>
                                    <p:animEffect transition="in" filter="strips(downRight)">
                                      <p:cBhvr>
                                        <p:cTn id="611" dur="500"/>
                                        <p:tgtEl>
                                          <p:spTgt spid="104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P spid="104453" grpId="0" animBg="1"/>
      <p:bldP spid="104454" grpId="0" animBg="1"/>
      <p:bldP spid="104455" grpId="0" animBg="1"/>
      <p:bldP spid="104456" grpId="0" animBg="1"/>
      <p:bldP spid="104457" grpId="0" animBg="1"/>
      <p:bldP spid="104458" grpId="0" animBg="1"/>
      <p:bldP spid="104459" grpId="0" animBg="1"/>
      <p:bldP spid="104460" grpId="0" animBg="1"/>
      <p:bldP spid="104461" grpId="0" animBg="1"/>
      <p:bldP spid="104462" grpId="0" animBg="1"/>
      <p:bldP spid="104463" grpId="0" animBg="1"/>
      <p:bldP spid="104464" grpId="0" animBg="1"/>
      <p:bldP spid="104465" grpId="0" animBg="1"/>
      <p:bldP spid="104466" grpId="0" animBg="1"/>
      <p:bldP spid="104467" grpId="0" animBg="1"/>
      <p:bldP spid="104468" grpId="0" animBg="1"/>
      <p:bldP spid="104469" grpId="0" animBg="1"/>
      <p:bldP spid="104470" grpId="0" animBg="1"/>
      <p:bldP spid="104471" grpId="0" animBg="1"/>
      <p:bldP spid="104472" grpId="0" animBg="1"/>
      <p:bldP spid="104473" grpId="0" animBg="1"/>
      <p:bldP spid="104474" grpId="0" animBg="1"/>
      <p:bldP spid="104475" grpId="0" animBg="1"/>
      <p:bldP spid="104476" grpId="0" animBg="1"/>
      <p:bldP spid="104477" grpId="0" animBg="1"/>
      <p:bldP spid="104478" grpId="0" animBg="1"/>
      <p:bldP spid="104479" grpId="0" animBg="1"/>
      <p:bldP spid="104480" grpId="0" animBg="1"/>
      <p:bldP spid="104481" grpId="0" animBg="1"/>
      <p:bldP spid="104482" grpId="0" animBg="1"/>
      <p:bldP spid="104483" grpId="0" animBg="1"/>
      <p:bldP spid="104484" grpId="0" animBg="1"/>
      <p:bldP spid="104485" grpId="0" animBg="1"/>
      <p:bldP spid="104486" grpId="0" animBg="1"/>
      <p:bldP spid="104487" grpId="0" animBg="1"/>
      <p:bldP spid="104488" grpId="0" animBg="1"/>
      <p:bldP spid="104489" grpId="0" animBg="1"/>
      <p:bldP spid="104490" grpId="0" animBg="1"/>
      <p:bldP spid="104491" grpId="0" animBg="1"/>
      <p:bldP spid="104492" grpId="0" animBg="1"/>
      <p:bldP spid="104493" grpId="0"/>
      <p:bldP spid="104494" grpId="0"/>
      <p:bldP spid="104495" grpId="0" animBg="1"/>
      <p:bldP spid="104496" grpId="0" animBg="1"/>
      <p:bldP spid="104497" grpId="0" animBg="1"/>
      <p:bldP spid="104498" grpId="0" animBg="1"/>
      <p:bldP spid="104499" grpId="0" animBg="1"/>
      <p:bldP spid="104500" grpId="0" animBg="1"/>
      <p:bldP spid="104501" grpId="0" animBg="1"/>
      <p:bldP spid="104502" grpId="0"/>
      <p:bldP spid="104503" grpId="0" animBg="1"/>
      <p:bldP spid="104504" grpId="0" animBg="1"/>
      <p:bldP spid="104505" grpId="0" animBg="1"/>
      <p:bldP spid="104506" grpId="0" animBg="1"/>
      <p:bldP spid="104507" grpId="0" animBg="1"/>
      <p:bldP spid="104508" grpId="0" animBg="1"/>
      <p:bldP spid="104509" grpId="0" animBg="1"/>
      <p:bldP spid="104510" grpId="0" animBg="1"/>
      <p:bldP spid="104511" grpId="0" animBg="1"/>
      <p:bldP spid="104512" grpId="0" animBg="1"/>
      <p:bldP spid="104513" grpId="0" animBg="1"/>
      <p:bldP spid="104514" grpId="0" animBg="1"/>
      <p:bldP spid="104515" grpId="0" animBg="1"/>
      <p:bldP spid="104516" grpId="0" animBg="1"/>
      <p:bldP spid="104517" grpId="0" animBg="1"/>
      <p:bldP spid="104518" grpId="0" animBg="1"/>
      <p:bldP spid="104519" grpId="0" animBg="1"/>
      <p:bldP spid="104520" grpId="0" animBg="1"/>
      <p:bldP spid="104521" grpId="0" animBg="1"/>
      <p:bldP spid="104522" grpId="0" animBg="1"/>
      <p:bldP spid="104523" grpId="0" animBg="1"/>
      <p:bldP spid="104524" grpId="0" animBg="1"/>
      <p:bldP spid="104525" grpId="0" animBg="1"/>
      <p:bldP spid="104526" grpId="0" animBg="1"/>
      <p:bldP spid="104527" grpId="0" animBg="1"/>
      <p:bldP spid="104528" grpId="0" animBg="1"/>
      <p:bldP spid="104529" grpId="0" animBg="1"/>
      <p:bldP spid="104530" grpId="0" animBg="1"/>
      <p:bldP spid="104531" grpId="0" animBg="1"/>
      <p:bldP spid="104532" grpId="0" animBg="1"/>
      <p:bldP spid="104533" grpId="0" animBg="1"/>
      <p:bldP spid="104534" grpId="0" animBg="1"/>
      <p:bldP spid="104535" grpId="0" animBg="1"/>
      <p:bldP spid="104536" grpId="0" animBg="1"/>
      <p:bldP spid="104537" grpId="0" animBg="1"/>
      <p:bldP spid="104538" grpId="0" animBg="1"/>
      <p:bldP spid="104539" grpId="0" animBg="1"/>
      <p:bldP spid="104540" grpId="0" animBg="1"/>
      <p:bldP spid="104541" grpId="0" animBg="1"/>
      <p:bldP spid="104542" grpId="0" animBg="1"/>
      <p:bldP spid="104543" grpId="0" animBg="1"/>
      <p:bldP spid="104544" grpId="0" animBg="1"/>
      <p:bldP spid="104545" grpId="0" animBg="1"/>
      <p:bldP spid="104546" grpId="0" animBg="1"/>
      <p:bldP spid="104547" grpId="0" animBg="1"/>
      <p:bldP spid="104548" grpId="0" animBg="1"/>
      <p:bldP spid="104549" grpId="0" animBg="1"/>
      <p:bldP spid="104550" grpId="0" animBg="1"/>
      <p:bldP spid="104551" grpId="0" animBg="1"/>
      <p:bldP spid="104552" grpId="0" animBg="1"/>
      <p:bldP spid="104553" grpId="0" animBg="1"/>
      <p:bldP spid="104554" grpId="0" animBg="1"/>
      <p:bldP spid="104555" grpId="0" animBg="1"/>
      <p:bldP spid="104556" grpId="0" animBg="1"/>
      <p:bldP spid="104557" grpId="0" animBg="1"/>
      <p:bldP spid="104558" grpId="0" animBg="1"/>
      <p:bldP spid="104559" grpId="0" animBg="1"/>
      <p:bldP spid="104560" grpId="0" animBg="1"/>
      <p:bldP spid="104561" grpId="0" animBg="1"/>
      <p:bldP spid="104562" grpId="0" animBg="1"/>
      <p:bldP spid="104563" grpId="0" animBg="1"/>
      <p:bldP spid="104564" grpId="0" animBg="1"/>
      <p:bldP spid="104565" grpId="0" animBg="1"/>
      <p:bldP spid="104566" grpId="0" animBg="1"/>
      <p:bldP spid="104567" grpId="0" animBg="1"/>
      <p:bldP spid="104568" grpId="0" animBg="1"/>
      <p:bldP spid="104569" grpId="0" animBg="1"/>
      <p:bldP spid="104570" grpId="0" animBg="1"/>
      <p:bldP spid="104571" grpId="0" animBg="1"/>
      <p:bldP spid="104572" grpId="0" animBg="1"/>
      <p:bldP spid="104573" grpId="0" animBg="1"/>
      <p:bldP spid="104574" grpId="0" animBg="1"/>
      <p:bldP spid="104575" grpId="0" animBg="1"/>
      <p:bldP spid="104576" grpId="0"/>
      <p:bldP spid="104577" grpId="0"/>
      <p:bldP spid="104578" grpId="0"/>
      <p:bldP spid="104579" grpId="0"/>
      <p:bldP spid="104580" grpId="0"/>
      <p:bldP spid="104581" grpId="0" animBg="1"/>
      <p:bldP spid="104582" grpId="0" animBg="1"/>
      <p:bldP spid="104583" grpId="0" animBg="1"/>
      <p:bldP spid="104584" grpId="0" animBg="1"/>
      <p:bldP spid="104585" grpId="0" animBg="1"/>
      <p:bldP spid="104587" grpId="0" animBg="1"/>
      <p:bldP spid="104588" grpId="0"/>
      <p:bldP spid="104589" grpId="0"/>
      <p:bldP spid="104590" grpId="0"/>
      <p:bldP spid="104591" grpId="0"/>
      <p:bldP spid="104592" grpId="0"/>
      <p:bldP spid="104593" grpId="0"/>
      <p:bldP spid="104594" grpId="0" animBg="1"/>
      <p:bldP spid="104595" grpId="0" animBg="1"/>
      <p:bldP spid="104596" grpId="0" animBg="1"/>
      <p:bldP spid="104597" grpId="0" animBg="1"/>
      <p:bldP spid="104599" grpId="0" animBg="1"/>
      <p:bldP spid="104601" grpId="0" animBg="1"/>
      <p:bldP spid="104602" grpId="0" animBg="1"/>
      <p:bldP spid="104603" grpId="0" animBg="1"/>
      <p:bldP spid="104604" grpId="0" animBg="1"/>
      <p:bldP spid="104614" grpId="0" animBg="1"/>
      <p:bldP spid="104615" grpId="0" animBg="1"/>
      <p:bldP spid="104616" grpId="0" animBg="1"/>
      <p:bldP spid="104617" grpId="0" animBg="1"/>
      <p:bldP spid="104618" grpId="0" animBg="1"/>
      <p:bldP spid="104619" grpId="0" animBg="1"/>
      <p:bldP spid="104620" grpId="0" animBg="1"/>
      <p:bldP spid="104621" grpId="0" animBg="1"/>
      <p:bldP spid="104623" grpId="0"/>
      <p:bldP spid="104625" grpId="0"/>
      <p:bldP spid="104626" grpId="0"/>
      <p:bldP spid="104627" grpId="0"/>
      <p:bldP spid="104628" grpId="0"/>
      <p:bldP spid="104629" grpId="0"/>
      <p:bldP spid="104630" grpId="0"/>
      <p:bldP spid="104631" grpId="0"/>
      <p:bldP spid="104632" grpId="0"/>
      <p:bldP spid="104633" grpId="0"/>
      <p:bldP spid="104634" grpId="0" animBg="1"/>
      <p:bldP spid="104635" grpId="0"/>
      <p:bldP spid="104636" grpId="0" animBg="1"/>
      <p:bldP spid="104637" grpId="0" animBg="1"/>
      <p:bldP spid="104638" grpId="0"/>
      <p:bldP spid="104639" grpId="0" animBg="1"/>
      <p:bldP spid="104640" grpId="0" animBg="1"/>
      <p:bldP spid="104641" grpId="0" animBg="1"/>
      <p:bldP spid="10464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灯片编号占位符 5"/>
          <p:cNvSpPr>
            <a:spLocks noGrp="1"/>
          </p:cNvSpPr>
          <p:nvPr>
            <p:ph type="sldNum" sz="quarter" idx="12"/>
          </p:nvPr>
        </p:nvSpPr>
        <p:spPr>
          <a:noFill/>
        </p:spPr>
        <p:txBody>
          <a:bodyPr/>
          <a:lstStyle/>
          <a:p>
            <a:fld id="{6CEB9499-39D6-47D6-955F-88493E512ECC}" type="slidenum">
              <a:rPr lang="zh-CN" altLang="en-US" smtClean="0">
                <a:ea typeface="宋体" charset="-122"/>
              </a:rPr>
              <a:pPr/>
              <a:t>2</a:t>
            </a:fld>
            <a:endParaRPr lang="en-US" altLang="zh-CN">
              <a:ea typeface="宋体" charset="-122"/>
            </a:endParaRPr>
          </a:p>
        </p:txBody>
      </p:sp>
      <p:sp>
        <p:nvSpPr>
          <p:cNvPr id="30722" name="Rectangle 2"/>
          <p:cNvSpPr>
            <a:spLocks noGrp="1" noChangeArrowheads="1"/>
          </p:cNvSpPr>
          <p:nvPr>
            <p:ph type="title"/>
          </p:nvPr>
        </p:nvSpPr>
        <p:spPr>
          <a:xfrm>
            <a:off x="180529" y="321996"/>
            <a:ext cx="8784976" cy="578464"/>
          </a:xfrm>
        </p:spPr>
        <p:txBody>
          <a:bodyPr/>
          <a:lstStyle/>
          <a:p>
            <a:pPr eaLnBrk="1" hangingPunct="1"/>
            <a:r>
              <a:rPr lang="zh-CN" altLang="en-US" sz="3200" dirty="0"/>
              <a:t>第</a:t>
            </a:r>
            <a:r>
              <a:rPr lang="en-US" altLang="zh-CN" sz="3200" dirty="0"/>
              <a:t>6</a:t>
            </a:r>
            <a:r>
              <a:rPr lang="zh-CN" altLang="en-US" sz="3200" dirty="0"/>
              <a:t>章 </a:t>
            </a:r>
            <a:r>
              <a:rPr lang="zh-CN" altLang="en-US" sz="2800" dirty="0">
                <a:solidFill>
                  <a:schemeClr val="tx1"/>
                </a:solidFill>
                <a:latin typeface="华文行楷" panose="02010800040101010101" pitchFamily="2" charset="-122"/>
                <a:ea typeface="华文行楷" panose="02010800040101010101" pitchFamily="2" charset="-122"/>
              </a:rPr>
              <a:t>输入输出技术</a:t>
            </a:r>
            <a:r>
              <a:rPr lang="zh-CN" altLang="en-US" sz="3200" dirty="0">
                <a:solidFill>
                  <a:srgbClr val="82002B"/>
                </a:solidFill>
              </a:rPr>
              <a:t>应知应会的</a:t>
            </a:r>
            <a:r>
              <a:rPr lang="zh-CN" altLang="en-US" sz="3200" dirty="0"/>
              <a:t>主要内容</a:t>
            </a:r>
            <a:endParaRPr lang="zh-CN" altLang="en-US" sz="2800" dirty="0"/>
          </a:p>
        </p:txBody>
      </p:sp>
      <p:sp>
        <p:nvSpPr>
          <p:cNvPr id="30723" name="Rectangle 3"/>
          <p:cNvSpPr>
            <a:spLocks noGrp="1" noChangeArrowheads="1"/>
          </p:cNvSpPr>
          <p:nvPr>
            <p:ph type="body" idx="1"/>
          </p:nvPr>
        </p:nvSpPr>
        <p:spPr>
          <a:xfrm>
            <a:off x="468561" y="1188492"/>
            <a:ext cx="7024380" cy="3816424"/>
          </a:xfrm>
        </p:spPr>
        <p:txBody>
          <a:bodyPr/>
          <a:lstStyle/>
          <a:p>
            <a:pPr eaLnBrk="1" hangingPunct="1">
              <a:lnSpc>
                <a:spcPct val="120000"/>
              </a:lnSpc>
              <a:spcBef>
                <a:spcPct val="30000"/>
              </a:spcBef>
            </a:pPr>
            <a:r>
              <a:rPr lang="zh-CN" altLang="en-US" sz="2400" dirty="0">
                <a:latin typeface="黑体" panose="02010609060101010101" pitchFamily="49" charset="-122"/>
                <a:ea typeface="黑体" panose="02010609060101010101" pitchFamily="49" charset="-122"/>
                <a:cs typeface="华文中宋"/>
              </a:rPr>
              <a:t>基本概念</a:t>
            </a:r>
          </a:p>
          <a:p>
            <a:pPr lvl="1" eaLnBrk="1" hangingPunct="1">
              <a:lnSpc>
                <a:spcPct val="120000"/>
              </a:lnSpc>
              <a:spcBef>
                <a:spcPct val="30000"/>
              </a:spcBef>
            </a:pPr>
            <a:r>
              <a:rPr lang="en-US" altLang="zh-CN" sz="2400" dirty="0">
                <a:latin typeface="黑体" panose="02010609060101010101" pitchFamily="49" charset="-122"/>
                <a:ea typeface="黑体" panose="02010609060101010101" pitchFamily="49" charset="-122"/>
                <a:cs typeface="华文中宋"/>
              </a:rPr>
              <a:t>I/O</a:t>
            </a:r>
            <a:r>
              <a:rPr lang="zh-CN" altLang="en-US" sz="2400" dirty="0">
                <a:latin typeface="黑体" panose="02010609060101010101" pitchFamily="49" charset="-122"/>
                <a:ea typeface="黑体" panose="02010609060101010101" pitchFamily="49" charset="-122"/>
                <a:cs typeface="华文中宋"/>
              </a:rPr>
              <a:t>接口和端口</a:t>
            </a:r>
          </a:p>
          <a:p>
            <a:pPr lvl="1" eaLnBrk="1" hangingPunct="1">
              <a:lnSpc>
                <a:spcPct val="120000"/>
              </a:lnSpc>
              <a:spcBef>
                <a:spcPct val="30000"/>
              </a:spcBef>
            </a:pPr>
            <a:r>
              <a:rPr lang="zh-CN" altLang="en-US" sz="2400" dirty="0">
                <a:latin typeface="黑体" panose="02010609060101010101" pitchFamily="49" charset="-122"/>
                <a:ea typeface="黑体" panose="02010609060101010101" pitchFamily="49" charset="-122"/>
                <a:cs typeface="华文中宋"/>
              </a:rPr>
              <a:t>端口的编址方式</a:t>
            </a:r>
          </a:p>
          <a:p>
            <a:pPr eaLnBrk="1" hangingPunct="1">
              <a:lnSpc>
                <a:spcPct val="120000"/>
              </a:lnSpc>
              <a:spcBef>
                <a:spcPts val="1200"/>
              </a:spcBef>
            </a:pPr>
            <a:r>
              <a:rPr lang="zh-CN" altLang="en-US" sz="2400" dirty="0">
                <a:latin typeface="黑体" panose="02010609060101010101" pitchFamily="49" charset="-122"/>
                <a:ea typeface="黑体" panose="02010609060101010101" pitchFamily="49" charset="-122"/>
                <a:cs typeface="华文中宋"/>
              </a:rPr>
              <a:t>简单接口芯片及其应用</a:t>
            </a:r>
          </a:p>
          <a:p>
            <a:pPr eaLnBrk="1" hangingPunct="1">
              <a:lnSpc>
                <a:spcPct val="120000"/>
              </a:lnSpc>
              <a:spcBef>
                <a:spcPct val="25000"/>
              </a:spcBef>
            </a:pPr>
            <a:r>
              <a:rPr lang="zh-CN" altLang="en-US" sz="2400" dirty="0">
                <a:latin typeface="黑体" panose="02010609060101010101" pitchFamily="49" charset="-122"/>
                <a:ea typeface="黑体" panose="02010609060101010101" pitchFamily="49" charset="-122"/>
                <a:cs typeface="华文中宋"/>
              </a:rPr>
              <a:t>基本输入输出方法</a:t>
            </a:r>
          </a:p>
          <a:p>
            <a:pPr eaLnBrk="1" hangingPunct="1">
              <a:lnSpc>
                <a:spcPct val="120000"/>
              </a:lnSpc>
              <a:spcBef>
                <a:spcPct val="25000"/>
              </a:spcBef>
            </a:pPr>
            <a:r>
              <a:rPr lang="zh-CN" altLang="en-US" sz="2400" dirty="0">
                <a:latin typeface="黑体" panose="02010609060101010101" pitchFamily="49" charset="-122"/>
                <a:ea typeface="黑体" panose="02010609060101010101" pitchFamily="49" charset="-122"/>
                <a:cs typeface="华文中宋"/>
              </a:rPr>
              <a:t>中断的基本概念及工作过程</a:t>
            </a:r>
          </a:p>
        </p:txBody>
      </p:sp>
      <p:sp>
        <p:nvSpPr>
          <p:cNvPr id="2" name="右大括号 1"/>
          <p:cNvSpPr/>
          <p:nvPr/>
        </p:nvSpPr>
        <p:spPr>
          <a:xfrm>
            <a:off x="3492897" y="1908572"/>
            <a:ext cx="288032" cy="720080"/>
          </a:xfrm>
          <a:prstGeom prst="rightBrace">
            <a:avLst/>
          </a:prstGeom>
          <a:ln>
            <a:solidFill>
              <a:srgbClr val="FF0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 name="TextBox 2"/>
          <p:cNvSpPr txBox="1"/>
          <p:nvPr/>
        </p:nvSpPr>
        <p:spPr>
          <a:xfrm>
            <a:off x="3780929" y="2067578"/>
            <a:ext cx="2016224" cy="400110"/>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在线学习内容</a:t>
            </a:r>
          </a:p>
        </p:txBody>
      </p:sp>
    </p:spTree>
    <p:extLst>
      <p:ext uri="{BB962C8B-B14F-4D97-AF65-F5344CB8AC3E}">
        <p14:creationId xmlns:p14="http://schemas.microsoft.com/office/powerpoint/2010/main" val="281894125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mph" presetSubtype="1" nodeType="clickEffect">
                                  <p:stCondLst>
                                    <p:cond delay="0"/>
                                  </p:stCondLst>
                                  <p:childTnLst>
                                    <p:set>
                                      <p:cBhvr override="childStyle">
                                        <p:cTn id="15" dur="indefinite"/>
                                        <p:tgtEl>
                                          <p:spTgt spid="30723">
                                            <p:txEl>
                                              <p:pRg st="3" end="3"/>
                                            </p:txEl>
                                          </p:spTgt>
                                        </p:tgtEl>
                                        <p:attrNameLst>
                                          <p:attrName>style.color</p:attrName>
                                        </p:attrNameLst>
                                      </p:cBhvr>
                                      <p:to>
                                        <p:clrVal>
                                          <a:srgbClr val="990000"/>
                                        </p:clrVal>
                                      </p:to>
                                    </p:set>
                                  </p:childTnLst>
                                </p:cTn>
                              </p:par>
                              <p:par>
                                <p:cTn id="16" presetID="3" presetClass="emph" presetSubtype="1" nodeType="withEffect">
                                  <p:stCondLst>
                                    <p:cond delay="0"/>
                                  </p:stCondLst>
                                  <p:childTnLst>
                                    <p:set>
                                      <p:cBhvr override="childStyle">
                                        <p:cTn id="17" dur="indefinite"/>
                                        <p:tgtEl>
                                          <p:spTgt spid="30723">
                                            <p:txEl>
                                              <p:pRg st="4" end="4"/>
                                            </p:txEl>
                                          </p:spTgt>
                                        </p:tgtEl>
                                        <p:attrNameLst>
                                          <p:attrName>style.color</p:attrName>
                                        </p:attrNameLst>
                                      </p:cBhvr>
                                      <p:to>
                                        <p:clrVal>
                                          <a:srgbClr val="99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62822" name="Group 6"/>
          <p:cNvGraphicFramePr>
            <a:graphicFrameLocks noGrp="1"/>
          </p:cNvGraphicFramePr>
          <p:nvPr/>
        </p:nvGraphicFramePr>
        <p:xfrm>
          <a:off x="328965" y="682625"/>
          <a:ext cx="8622328" cy="4854608"/>
        </p:xfrm>
        <a:graphic>
          <a:graphicData uri="http://schemas.openxmlformats.org/drawingml/2006/table">
            <a:tbl>
              <a:tblPr/>
              <a:tblGrid>
                <a:gridCol w="1390282">
                  <a:extLst>
                    <a:ext uri="{9D8B030D-6E8A-4147-A177-3AD203B41FA5}">
                      <a16:colId xmlns:a16="http://schemas.microsoft.com/office/drawing/2014/main" val="20000"/>
                    </a:ext>
                  </a:extLst>
                </a:gridCol>
                <a:gridCol w="1243513">
                  <a:extLst>
                    <a:ext uri="{9D8B030D-6E8A-4147-A177-3AD203B41FA5}">
                      <a16:colId xmlns:a16="http://schemas.microsoft.com/office/drawing/2014/main" val="20001"/>
                    </a:ext>
                  </a:extLst>
                </a:gridCol>
                <a:gridCol w="1677370">
                  <a:extLst>
                    <a:ext uri="{9D8B030D-6E8A-4147-A177-3AD203B41FA5}">
                      <a16:colId xmlns:a16="http://schemas.microsoft.com/office/drawing/2014/main" val="20002"/>
                    </a:ext>
                  </a:extLst>
                </a:gridCol>
                <a:gridCol w="1437054">
                  <a:extLst>
                    <a:ext uri="{9D8B030D-6E8A-4147-A177-3AD203B41FA5}">
                      <a16:colId xmlns:a16="http://schemas.microsoft.com/office/drawing/2014/main" val="20003"/>
                    </a:ext>
                  </a:extLst>
                </a:gridCol>
                <a:gridCol w="1201578">
                  <a:extLst>
                    <a:ext uri="{9D8B030D-6E8A-4147-A177-3AD203B41FA5}">
                      <a16:colId xmlns:a16="http://schemas.microsoft.com/office/drawing/2014/main" val="20004"/>
                    </a:ext>
                  </a:extLst>
                </a:gridCol>
                <a:gridCol w="1672531">
                  <a:extLst>
                    <a:ext uri="{9D8B030D-6E8A-4147-A177-3AD203B41FA5}">
                      <a16:colId xmlns:a16="http://schemas.microsoft.com/office/drawing/2014/main" val="20005"/>
                    </a:ext>
                  </a:extLst>
                </a:gridCol>
              </a:tblGrid>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1" i="0" u="none" strike="noStrike" cap="none" normalizeH="0" baseline="0">
                          <a:ln>
                            <a:noFill/>
                          </a:ln>
                          <a:solidFill>
                            <a:schemeClr val="tx2"/>
                          </a:solidFill>
                          <a:effectLst/>
                          <a:latin typeface="Tahoma" pitchFamily="34" charset="0"/>
                          <a:ea typeface="楷体_GB2312" pitchFamily="49" charset="-122"/>
                        </a:rPr>
                        <a:t>符号</a:t>
                      </a: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1" i="0" u="none" strike="noStrike" cap="none" normalizeH="0" baseline="0">
                          <a:ln>
                            <a:noFill/>
                          </a:ln>
                          <a:solidFill>
                            <a:schemeClr val="tx2"/>
                          </a:solidFill>
                          <a:effectLst/>
                          <a:latin typeface="Tahoma" pitchFamily="34" charset="0"/>
                          <a:ea typeface="楷体_GB2312" pitchFamily="49" charset="-122"/>
                        </a:rPr>
                        <a:t>形状</a:t>
                      </a: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2"/>
                          </a:solidFill>
                          <a:effectLst/>
                          <a:latin typeface="Tahoma" pitchFamily="34" charset="0"/>
                          <a:ea typeface="楷体_GB2312" pitchFamily="49" charset="-122"/>
                        </a:rPr>
                        <a:t>7</a:t>
                      </a:r>
                      <a:r>
                        <a:rPr kumimoji="0" lang="zh-CN" altLang="en-US" sz="1400" b="1" i="0" u="none" strike="noStrike" cap="none" normalizeH="0" baseline="0">
                          <a:ln>
                            <a:noFill/>
                          </a:ln>
                          <a:solidFill>
                            <a:schemeClr val="tx2"/>
                          </a:solidFill>
                          <a:effectLst/>
                          <a:latin typeface="Tahoma" pitchFamily="34" charset="0"/>
                          <a:ea typeface="楷体_GB2312" pitchFamily="49" charset="-122"/>
                        </a:rPr>
                        <a:t>段码</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2"/>
                          </a:solidFill>
                          <a:effectLst/>
                          <a:latin typeface="Tahoma" pitchFamily="34" charset="0"/>
                          <a:ea typeface="楷体_GB2312" pitchFamily="49" charset="-122"/>
                        </a:rPr>
                        <a:t>.gfedcba</a:t>
                      </a:r>
                    </a:p>
                  </a:txBody>
                  <a:tcPr marL="92901" marR="92901" marT="40809" marB="40809"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1" i="0" u="none" strike="noStrike" cap="none" normalizeH="0" baseline="0">
                          <a:ln>
                            <a:noFill/>
                          </a:ln>
                          <a:solidFill>
                            <a:schemeClr val="tx2"/>
                          </a:solidFill>
                          <a:effectLst/>
                          <a:latin typeface="Tahoma" pitchFamily="34" charset="0"/>
                          <a:ea typeface="楷体_GB2312" pitchFamily="49" charset="-122"/>
                        </a:rPr>
                        <a:t>符号</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2200" b="1" i="0" u="none" strike="noStrike" cap="none" normalizeH="0" baseline="0">
                          <a:ln>
                            <a:noFill/>
                          </a:ln>
                          <a:solidFill>
                            <a:schemeClr val="tx2"/>
                          </a:solidFill>
                          <a:effectLst/>
                          <a:latin typeface="Tahoma" pitchFamily="34" charset="0"/>
                          <a:ea typeface="楷体_GB2312" pitchFamily="49" charset="-122"/>
                        </a:rPr>
                        <a:t>形状</a:t>
                      </a: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2"/>
                          </a:solidFill>
                          <a:effectLst/>
                          <a:latin typeface="Tahoma" pitchFamily="34" charset="0"/>
                          <a:ea typeface="楷体_GB2312" pitchFamily="49" charset="-122"/>
                        </a:rPr>
                        <a:t>7</a:t>
                      </a:r>
                      <a:r>
                        <a:rPr kumimoji="0" lang="zh-CN" altLang="en-US" sz="1400" b="1" i="0" u="none" strike="noStrike" cap="none" normalizeH="0" baseline="0">
                          <a:ln>
                            <a:noFill/>
                          </a:ln>
                          <a:solidFill>
                            <a:schemeClr val="tx2"/>
                          </a:solidFill>
                          <a:effectLst/>
                          <a:latin typeface="Tahoma" pitchFamily="34" charset="0"/>
                          <a:ea typeface="楷体_GB2312" pitchFamily="49" charset="-122"/>
                        </a:rPr>
                        <a:t>段码</a:t>
                      </a:r>
                    </a:p>
                    <a:p>
                      <a:pPr marL="0" marR="0" lvl="0" indent="0" algn="ctr" defTabSz="914400" rtl="0" eaLnBrk="1" fontAlgn="base" latinLnBrk="0" hangingPunct="1">
                        <a:lnSpc>
                          <a:spcPct val="100000"/>
                        </a:lnSpc>
                        <a:spcBef>
                          <a:spcPct val="0"/>
                        </a:spcBef>
                        <a:spcAft>
                          <a:spcPct val="0"/>
                        </a:spcAft>
                        <a:buClr>
                          <a:schemeClr val="folHlink"/>
                        </a:buClr>
                        <a:buSzPct val="60000"/>
                        <a:buFont typeface="Wingdings" pitchFamily="2" charset="2"/>
                        <a:buNone/>
                        <a:tabLst/>
                      </a:pPr>
                      <a:r>
                        <a:rPr kumimoji="0" lang="en-US" altLang="zh-CN" sz="1400" b="1" i="0" u="none" strike="noStrike" cap="none" normalizeH="0" baseline="0">
                          <a:ln>
                            <a:noFill/>
                          </a:ln>
                          <a:solidFill>
                            <a:schemeClr val="tx2"/>
                          </a:solidFill>
                          <a:effectLst/>
                          <a:latin typeface="Tahoma" pitchFamily="34" charset="0"/>
                          <a:ea typeface="楷体_GB2312" pitchFamily="49" charset="-122"/>
                        </a:rPr>
                        <a:t>.gfedcba</a:t>
                      </a:r>
                      <a:endParaRPr kumimoji="0" lang="zh-CN" altLang="en-US" sz="14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0</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00111111</a:t>
                      </a: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8</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01111111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13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1</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00000110</a:t>
                      </a: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9</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01100111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1214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2</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01011011</a:t>
                      </a: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A</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01110111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3</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01001111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B</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01111100</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4</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01100110</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C</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00111001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3137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5</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01101101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D</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01011110</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6</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01111101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E</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01111001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29954">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7</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00000111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2200" b="1" i="0" u="none" strike="noStrike" cap="none" normalizeH="0" baseline="0">
                          <a:ln>
                            <a:noFill/>
                          </a:ln>
                          <a:solidFill>
                            <a:schemeClr val="tx2"/>
                          </a:solidFill>
                          <a:effectLst/>
                          <a:latin typeface="Arial"/>
                          <a:ea typeface="楷体_GB2312" pitchFamily="49" charset="-122"/>
                        </a:rPr>
                        <a:t>’</a:t>
                      </a:r>
                      <a:r>
                        <a:rPr kumimoji="0" lang="en-US" altLang="zh-CN" sz="2200" b="1" i="0" u="none" strike="noStrike" cap="none" normalizeH="0" baseline="0">
                          <a:ln>
                            <a:noFill/>
                          </a:ln>
                          <a:solidFill>
                            <a:schemeClr val="tx2"/>
                          </a:solidFill>
                          <a:effectLst/>
                          <a:latin typeface="Tahoma" pitchFamily="34" charset="0"/>
                          <a:ea typeface="楷体_GB2312" pitchFamily="49" charset="-122"/>
                        </a:rPr>
                        <a:t>F</a:t>
                      </a:r>
                      <a:r>
                        <a:rPr kumimoji="0" lang="en-US" altLang="zh-CN" sz="2200" b="1" i="0" u="none" strike="noStrike" cap="none" normalizeH="0" baseline="0">
                          <a:ln>
                            <a:noFill/>
                          </a:ln>
                          <a:solidFill>
                            <a:schemeClr val="tx2"/>
                          </a:solidFill>
                          <a:effectLst/>
                          <a:latin typeface="Arial"/>
                          <a:ea typeface="楷体_GB2312" pitchFamily="49" charset="-122"/>
                        </a:rPr>
                        <a:t>’</a:t>
                      </a:r>
                      <a:endParaRPr kumimoji="0" lang="en-US" altLang="zh-CN"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en-US" sz="22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altLang="zh-CN" sz="1600" b="1" i="0" u="none" strike="noStrike" cap="none" normalizeH="0" baseline="0">
                          <a:ln>
                            <a:noFill/>
                          </a:ln>
                          <a:solidFill>
                            <a:schemeClr val="tx2"/>
                          </a:solidFill>
                          <a:effectLst/>
                          <a:latin typeface="Tahoma" pitchFamily="34" charset="0"/>
                          <a:ea typeface="楷体_GB2312" pitchFamily="49" charset="-122"/>
                        </a:rPr>
                        <a:t>01110001</a:t>
                      </a:r>
                      <a:endParaRPr kumimoji="0" lang="zh-CN" altLang="en-US" sz="1600" b="1" i="0" u="none" strike="noStrike" cap="none" normalizeH="0" baseline="0">
                        <a:ln>
                          <a:noFill/>
                        </a:ln>
                        <a:solidFill>
                          <a:schemeClr val="tx2"/>
                        </a:solidFill>
                        <a:effectLst/>
                        <a:latin typeface="Tahoma" pitchFamily="34" charset="0"/>
                        <a:ea typeface="楷体_GB2312" pitchFamily="49" charset="-122"/>
                      </a:endParaRPr>
                    </a:p>
                  </a:txBody>
                  <a:tcPr marL="92901" marR="92901" marT="40809" marB="40809"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58441" name="Line 78"/>
          <p:cNvSpPr>
            <a:spLocks noChangeShapeType="1"/>
          </p:cNvSpPr>
          <p:nvPr/>
        </p:nvSpPr>
        <p:spPr bwMode="auto">
          <a:xfrm>
            <a:off x="2157627" y="1327150"/>
            <a:ext cx="219310" cy="0"/>
          </a:xfrm>
          <a:prstGeom prst="line">
            <a:avLst/>
          </a:prstGeom>
          <a:noFill/>
          <a:ln w="31750">
            <a:solidFill>
              <a:srgbClr val="FF0000"/>
            </a:solidFill>
            <a:round/>
            <a:headEnd/>
            <a:tailEnd/>
          </a:ln>
        </p:spPr>
        <p:txBody>
          <a:bodyPr/>
          <a:lstStyle/>
          <a:p>
            <a:endParaRPr lang="zh-CN" altLang="en-US"/>
          </a:p>
        </p:txBody>
      </p:sp>
      <p:sp>
        <p:nvSpPr>
          <p:cNvPr id="58442" name="Line 79"/>
          <p:cNvSpPr>
            <a:spLocks noChangeShapeType="1"/>
          </p:cNvSpPr>
          <p:nvPr/>
        </p:nvSpPr>
        <p:spPr bwMode="auto">
          <a:xfrm>
            <a:off x="2128600" y="1352551"/>
            <a:ext cx="0" cy="130175"/>
          </a:xfrm>
          <a:prstGeom prst="line">
            <a:avLst/>
          </a:prstGeom>
          <a:noFill/>
          <a:ln w="31750">
            <a:solidFill>
              <a:srgbClr val="FF0000"/>
            </a:solidFill>
            <a:round/>
            <a:headEnd/>
            <a:tailEnd/>
          </a:ln>
        </p:spPr>
        <p:txBody>
          <a:bodyPr/>
          <a:lstStyle/>
          <a:p>
            <a:endParaRPr lang="zh-CN" altLang="en-US"/>
          </a:p>
        </p:txBody>
      </p:sp>
      <p:sp>
        <p:nvSpPr>
          <p:cNvPr id="58443" name="Line 80"/>
          <p:cNvSpPr>
            <a:spLocks noChangeShapeType="1"/>
          </p:cNvSpPr>
          <p:nvPr/>
        </p:nvSpPr>
        <p:spPr bwMode="auto">
          <a:xfrm>
            <a:off x="2405963" y="1352551"/>
            <a:ext cx="0" cy="130175"/>
          </a:xfrm>
          <a:prstGeom prst="line">
            <a:avLst/>
          </a:prstGeom>
          <a:noFill/>
          <a:ln w="31750">
            <a:solidFill>
              <a:srgbClr val="FF0000"/>
            </a:solidFill>
            <a:round/>
            <a:headEnd/>
            <a:tailEnd/>
          </a:ln>
        </p:spPr>
        <p:txBody>
          <a:bodyPr/>
          <a:lstStyle/>
          <a:p>
            <a:endParaRPr lang="zh-CN" altLang="en-US"/>
          </a:p>
        </p:txBody>
      </p:sp>
      <p:sp>
        <p:nvSpPr>
          <p:cNvPr id="58444" name="Line 81"/>
          <p:cNvSpPr>
            <a:spLocks noChangeShapeType="1"/>
          </p:cNvSpPr>
          <p:nvPr/>
        </p:nvSpPr>
        <p:spPr bwMode="auto">
          <a:xfrm>
            <a:off x="2157627" y="1712913"/>
            <a:ext cx="219310" cy="0"/>
          </a:xfrm>
          <a:prstGeom prst="line">
            <a:avLst/>
          </a:prstGeom>
          <a:noFill/>
          <a:ln w="31750">
            <a:solidFill>
              <a:srgbClr val="FF0000"/>
            </a:solidFill>
            <a:round/>
            <a:headEnd/>
            <a:tailEnd/>
          </a:ln>
        </p:spPr>
        <p:txBody>
          <a:bodyPr/>
          <a:lstStyle/>
          <a:p>
            <a:endParaRPr lang="zh-CN" altLang="en-US"/>
          </a:p>
        </p:txBody>
      </p:sp>
      <p:sp>
        <p:nvSpPr>
          <p:cNvPr id="58445" name="Line 82"/>
          <p:cNvSpPr>
            <a:spLocks noChangeShapeType="1"/>
          </p:cNvSpPr>
          <p:nvPr/>
        </p:nvSpPr>
        <p:spPr bwMode="auto">
          <a:xfrm>
            <a:off x="2128600" y="1546225"/>
            <a:ext cx="0" cy="128588"/>
          </a:xfrm>
          <a:prstGeom prst="line">
            <a:avLst/>
          </a:prstGeom>
          <a:noFill/>
          <a:ln w="31750">
            <a:solidFill>
              <a:srgbClr val="FF0000"/>
            </a:solidFill>
            <a:round/>
            <a:headEnd/>
            <a:tailEnd/>
          </a:ln>
        </p:spPr>
        <p:txBody>
          <a:bodyPr/>
          <a:lstStyle/>
          <a:p>
            <a:endParaRPr lang="zh-CN" altLang="en-US"/>
          </a:p>
        </p:txBody>
      </p:sp>
      <p:sp>
        <p:nvSpPr>
          <p:cNvPr id="58446" name="Line 83"/>
          <p:cNvSpPr>
            <a:spLocks noChangeShapeType="1"/>
          </p:cNvSpPr>
          <p:nvPr/>
        </p:nvSpPr>
        <p:spPr bwMode="auto">
          <a:xfrm>
            <a:off x="2405963" y="1546225"/>
            <a:ext cx="0" cy="128588"/>
          </a:xfrm>
          <a:prstGeom prst="line">
            <a:avLst/>
          </a:prstGeom>
          <a:noFill/>
          <a:ln w="31750">
            <a:solidFill>
              <a:srgbClr val="FF0000"/>
            </a:solidFill>
            <a:round/>
            <a:headEnd/>
            <a:tailEnd/>
          </a:ln>
        </p:spPr>
        <p:txBody>
          <a:bodyPr/>
          <a:lstStyle/>
          <a:p>
            <a:endParaRPr lang="zh-CN" altLang="en-US"/>
          </a:p>
        </p:txBody>
      </p:sp>
      <p:sp>
        <p:nvSpPr>
          <p:cNvPr id="58447" name="Line 84"/>
          <p:cNvSpPr>
            <a:spLocks noChangeShapeType="1"/>
          </p:cNvSpPr>
          <p:nvPr/>
        </p:nvSpPr>
        <p:spPr bwMode="auto">
          <a:xfrm>
            <a:off x="2405963" y="1906588"/>
            <a:ext cx="0" cy="130175"/>
          </a:xfrm>
          <a:prstGeom prst="line">
            <a:avLst/>
          </a:prstGeom>
          <a:noFill/>
          <a:ln w="31750">
            <a:solidFill>
              <a:srgbClr val="FF0000"/>
            </a:solidFill>
            <a:round/>
            <a:headEnd/>
            <a:tailEnd/>
          </a:ln>
        </p:spPr>
        <p:txBody>
          <a:bodyPr/>
          <a:lstStyle/>
          <a:p>
            <a:endParaRPr lang="zh-CN" altLang="en-US"/>
          </a:p>
        </p:txBody>
      </p:sp>
      <p:sp>
        <p:nvSpPr>
          <p:cNvPr id="58448" name="Line 85"/>
          <p:cNvSpPr>
            <a:spLocks noChangeShapeType="1"/>
          </p:cNvSpPr>
          <p:nvPr/>
        </p:nvSpPr>
        <p:spPr bwMode="auto">
          <a:xfrm>
            <a:off x="2405963" y="2100264"/>
            <a:ext cx="0" cy="128587"/>
          </a:xfrm>
          <a:prstGeom prst="line">
            <a:avLst/>
          </a:prstGeom>
          <a:noFill/>
          <a:ln w="31750">
            <a:solidFill>
              <a:srgbClr val="FF0000"/>
            </a:solidFill>
            <a:round/>
            <a:headEnd/>
            <a:tailEnd/>
          </a:ln>
        </p:spPr>
        <p:txBody>
          <a:bodyPr/>
          <a:lstStyle/>
          <a:p>
            <a:endParaRPr lang="zh-CN" altLang="en-US"/>
          </a:p>
        </p:txBody>
      </p:sp>
      <p:sp>
        <p:nvSpPr>
          <p:cNvPr id="58449" name="Line 86"/>
          <p:cNvSpPr>
            <a:spLocks noChangeShapeType="1"/>
          </p:cNvSpPr>
          <p:nvPr/>
        </p:nvSpPr>
        <p:spPr bwMode="auto">
          <a:xfrm>
            <a:off x="2157627" y="2413000"/>
            <a:ext cx="219310" cy="0"/>
          </a:xfrm>
          <a:prstGeom prst="line">
            <a:avLst/>
          </a:prstGeom>
          <a:noFill/>
          <a:ln w="31750">
            <a:solidFill>
              <a:srgbClr val="FF0000"/>
            </a:solidFill>
            <a:round/>
            <a:headEnd/>
            <a:tailEnd/>
          </a:ln>
        </p:spPr>
        <p:txBody>
          <a:bodyPr/>
          <a:lstStyle/>
          <a:p>
            <a:endParaRPr lang="zh-CN" altLang="en-US"/>
          </a:p>
        </p:txBody>
      </p:sp>
      <p:sp>
        <p:nvSpPr>
          <p:cNvPr id="58450" name="Line 87"/>
          <p:cNvSpPr>
            <a:spLocks noChangeShapeType="1"/>
          </p:cNvSpPr>
          <p:nvPr/>
        </p:nvSpPr>
        <p:spPr bwMode="auto">
          <a:xfrm>
            <a:off x="2405963" y="2438400"/>
            <a:ext cx="0" cy="128588"/>
          </a:xfrm>
          <a:prstGeom prst="line">
            <a:avLst/>
          </a:prstGeom>
          <a:noFill/>
          <a:ln w="31750">
            <a:solidFill>
              <a:srgbClr val="FF0000"/>
            </a:solidFill>
            <a:round/>
            <a:headEnd/>
            <a:tailEnd/>
          </a:ln>
        </p:spPr>
        <p:txBody>
          <a:bodyPr/>
          <a:lstStyle/>
          <a:p>
            <a:endParaRPr lang="zh-CN" altLang="en-US"/>
          </a:p>
        </p:txBody>
      </p:sp>
      <p:sp>
        <p:nvSpPr>
          <p:cNvPr id="58451" name="Line 88"/>
          <p:cNvSpPr>
            <a:spLocks noChangeShapeType="1"/>
          </p:cNvSpPr>
          <p:nvPr/>
        </p:nvSpPr>
        <p:spPr bwMode="auto">
          <a:xfrm>
            <a:off x="2157627" y="2605088"/>
            <a:ext cx="219310" cy="0"/>
          </a:xfrm>
          <a:prstGeom prst="line">
            <a:avLst/>
          </a:prstGeom>
          <a:noFill/>
          <a:ln w="31750">
            <a:solidFill>
              <a:srgbClr val="FF0000"/>
            </a:solidFill>
            <a:round/>
            <a:headEnd/>
            <a:tailEnd/>
          </a:ln>
        </p:spPr>
        <p:txBody>
          <a:bodyPr/>
          <a:lstStyle/>
          <a:p>
            <a:endParaRPr lang="zh-CN" altLang="en-US"/>
          </a:p>
        </p:txBody>
      </p:sp>
      <p:sp>
        <p:nvSpPr>
          <p:cNvPr id="58452" name="Line 89"/>
          <p:cNvSpPr>
            <a:spLocks noChangeShapeType="1"/>
          </p:cNvSpPr>
          <p:nvPr/>
        </p:nvSpPr>
        <p:spPr bwMode="auto">
          <a:xfrm>
            <a:off x="2157627" y="2798763"/>
            <a:ext cx="219310" cy="0"/>
          </a:xfrm>
          <a:prstGeom prst="line">
            <a:avLst/>
          </a:prstGeom>
          <a:noFill/>
          <a:ln w="31750">
            <a:solidFill>
              <a:srgbClr val="FF0000"/>
            </a:solidFill>
            <a:round/>
            <a:headEnd/>
            <a:tailEnd/>
          </a:ln>
        </p:spPr>
        <p:txBody>
          <a:bodyPr/>
          <a:lstStyle/>
          <a:p>
            <a:endParaRPr lang="zh-CN" altLang="en-US"/>
          </a:p>
        </p:txBody>
      </p:sp>
      <p:sp>
        <p:nvSpPr>
          <p:cNvPr id="58453" name="Line 90"/>
          <p:cNvSpPr>
            <a:spLocks noChangeShapeType="1"/>
          </p:cNvSpPr>
          <p:nvPr/>
        </p:nvSpPr>
        <p:spPr bwMode="auto">
          <a:xfrm>
            <a:off x="2128600" y="2632075"/>
            <a:ext cx="0" cy="128588"/>
          </a:xfrm>
          <a:prstGeom prst="line">
            <a:avLst/>
          </a:prstGeom>
          <a:noFill/>
          <a:ln w="31750">
            <a:solidFill>
              <a:srgbClr val="FF0000"/>
            </a:solidFill>
            <a:round/>
            <a:headEnd/>
            <a:tailEnd/>
          </a:ln>
        </p:spPr>
        <p:txBody>
          <a:bodyPr/>
          <a:lstStyle/>
          <a:p>
            <a:endParaRPr lang="zh-CN" altLang="en-US"/>
          </a:p>
        </p:txBody>
      </p:sp>
      <p:sp>
        <p:nvSpPr>
          <p:cNvPr id="58454" name="Line 91"/>
          <p:cNvSpPr>
            <a:spLocks noChangeShapeType="1"/>
          </p:cNvSpPr>
          <p:nvPr/>
        </p:nvSpPr>
        <p:spPr bwMode="auto">
          <a:xfrm>
            <a:off x="2157627" y="2995613"/>
            <a:ext cx="219310" cy="0"/>
          </a:xfrm>
          <a:prstGeom prst="line">
            <a:avLst/>
          </a:prstGeom>
          <a:noFill/>
          <a:ln w="31750">
            <a:solidFill>
              <a:srgbClr val="FF0000"/>
            </a:solidFill>
            <a:round/>
            <a:headEnd/>
            <a:tailEnd/>
          </a:ln>
        </p:spPr>
        <p:txBody>
          <a:bodyPr/>
          <a:lstStyle/>
          <a:p>
            <a:endParaRPr lang="zh-CN" altLang="en-US"/>
          </a:p>
        </p:txBody>
      </p:sp>
      <p:sp>
        <p:nvSpPr>
          <p:cNvPr id="58455" name="Line 92"/>
          <p:cNvSpPr>
            <a:spLocks noChangeShapeType="1"/>
          </p:cNvSpPr>
          <p:nvPr/>
        </p:nvSpPr>
        <p:spPr bwMode="auto">
          <a:xfrm>
            <a:off x="2405963" y="3041650"/>
            <a:ext cx="0" cy="128588"/>
          </a:xfrm>
          <a:prstGeom prst="line">
            <a:avLst/>
          </a:prstGeom>
          <a:noFill/>
          <a:ln w="31750">
            <a:solidFill>
              <a:srgbClr val="FF0000"/>
            </a:solidFill>
            <a:round/>
            <a:headEnd/>
            <a:tailEnd/>
          </a:ln>
        </p:spPr>
        <p:txBody>
          <a:bodyPr/>
          <a:lstStyle/>
          <a:p>
            <a:endParaRPr lang="zh-CN" altLang="en-US"/>
          </a:p>
        </p:txBody>
      </p:sp>
      <p:sp>
        <p:nvSpPr>
          <p:cNvPr id="58456" name="Line 93"/>
          <p:cNvSpPr>
            <a:spLocks noChangeShapeType="1"/>
          </p:cNvSpPr>
          <p:nvPr/>
        </p:nvSpPr>
        <p:spPr bwMode="auto">
          <a:xfrm>
            <a:off x="2157627" y="3208338"/>
            <a:ext cx="219310" cy="0"/>
          </a:xfrm>
          <a:prstGeom prst="line">
            <a:avLst/>
          </a:prstGeom>
          <a:noFill/>
          <a:ln w="31750">
            <a:solidFill>
              <a:srgbClr val="FF0000"/>
            </a:solidFill>
            <a:round/>
            <a:headEnd/>
            <a:tailEnd/>
          </a:ln>
        </p:spPr>
        <p:txBody>
          <a:bodyPr/>
          <a:lstStyle/>
          <a:p>
            <a:endParaRPr lang="zh-CN" altLang="en-US"/>
          </a:p>
        </p:txBody>
      </p:sp>
      <p:sp>
        <p:nvSpPr>
          <p:cNvPr id="58457" name="Line 94"/>
          <p:cNvSpPr>
            <a:spLocks noChangeShapeType="1"/>
          </p:cNvSpPr>
          <p:nvPr/>
        </p:nvSpPr>
        <p:spPr bwMode="auto">
          <a:xfrm>
            <a:off x="2157627" y="3400425"/>
            <a:ext cx="219310" cy="0"/>
          </a:xfrm>
          <a:prstGeom prst="line">
            <a:avLst/>
          </a:prstGeom>
          <a:noFill/>
          <a:ln w="31750">
            <a:solidFill>
              <a:srgbClr val="FF0000"/>
            </a:solidFill>
            <a:round/>
            <a:headEnd/>
            <a:tailEnd/>
          </a:ln>
        </p:spPr>
        <p:txBody>
          <a:bodyPr/>
          <a:lstStyle/>
          <a:p>
            <a:endParaRPr lang="zh-CN" altLang="en-US"/>
          </a:p>
        </p:txBody>
      </p:sp>
      <p:sp>
        <p:nvSpPr>
          <p:cNvPr id="58458" name="Line 95"/>
          <p:cNvSpPr>
            <a:spLocks noChangeShapeType="1"/>
          </p:cNvSpPr>
          <p:nvPr/>
        </p:nvSpPr>
        <p:spPr bwMode="auto">
          <a:xfrm>
            <a:off x="2405963" y="3233738"/>
            <a:ext cx="0" cy="128587"/>
          </a:xfrm>
          <a:prstGeom prst="line">
            <a:avLst/>
          </a:prstGeom>
          <a:noFill/>
          <a:ln w="31750">
            <a:solidFill>
              <a:srgbClr val="FF0000"/>
            </a:solidFill>
            <a:round/>
            <a:headEnd/>
            <a:tailEnd/>
          </a:ln>
        </p:spPr>
        <p:txBody>
          <a:bodyPr/>
          <a:lstStyle/>
          <a:p>
            <a:endParaRPr lang="zh-CN" altLang="en-US"/>
          </a:p>
        </p:txBody>
      </p:sp>
      <p:sp>
        <p:nvSpPr>
          <p:cNvPr id="58459" name="Line 96"/>
          <p:cNvSpPr>
            <a:spLocks noChangeShapeType="1"/>
          </p:cNvSpPr>
          <p:nvPr/>
        </p:nvSpPr>
        <p:spPr bwMode="auto">
          <a:xfrm>
            <a:off x="2128600" y="3556000"/>
            <a:ext cx="0" cy="128588"/>
          </a:xfrm>
          <a:prstGeom prst="line">
            <a:avLst/>
          </a:prstGeom>
          <a:noFill/>
          <a:ln w="31750">
            <a:solidFill>
              <a:srgbClr val="FF0000"/>
            </a:solidFill>
            <a:round/>
            <a:headEnd/>
            <a:tailEnd/>
          </a:ln>
        </p:spPr>
        <p:txBody>
          <a:bodyPr/>
          <a:lstStyle/>
          <a:p>
            <a:endParaRPr lang="zh-CN" altLang="en-US"/>
          </a:p>
        </p:txBody>
      </p:sp>
      <p:sp>
        <p:nvSpPr>
          <p:cNvPr id="58460" name="Line 97"/>
          <p:cNvSpPr>
            <a:spLocks noChangeShapeType="1"/>
          </p:cNvSpPr>
          <p:nvPr/>
        </p:nvSpPr>
        <p:spPr bwMode="auto">
          <a:xfrm>
            <a:off x="2405963" y="3556000"/>
            <a:ext cx="0" cy="128588"/>
          </a:xfrm>
          <a:prstGeom prst="line">
            <a:avLst/>
          </a:prstGeom>
          <a:noFill/>
          <a:ln w="31750">
            <a:solidFill>
              <a:srgbClr val="FF0000"/>
            </a:solidFill>
            <a:round/>
            <a:headEnd/>
            <a:tailEnd/>
          </a:ln>
        </p:spPr>
        <p:txBody>
          <a:bodyPr/>
          <a:lstStyle/>
          <a:p>
            <a:endParaRPr lang="zh-CN" altLang="en-US"/>
          </a:p>
        </p:txBody>
      </p:sp>
      <p:sp>
        <p:nvSpPr>
          <p:cNvPr id="58461" name="Line 98"/>
          <p:cNvSpPr>
            <a:spLocks noChangeShapeType="1"/>
          </p:cNvSpPr>
          <p:nvPr/>
        </p:nvSpPr>
        <p:spPr bwMode="auto">
          <a:xfrm>
            <a:off x="2157627" y="3722688"/>
            <a:ext cx="219310" cy="0"/>
          </a:xfrm>
          <a:prstGeom prst="line">
            <a:avLst/>
          </a:prstGeom>
          <a:noFill/>
          <a:ln w="31750">
            <a:solidFill>
              <a:srgbClr val="FF0000"/>
            </a:solidFill>
            <a:round/>
            <a:headEnd/>
            <a:tailEnd/>
          </a:ln>
        </p:spPr>
        <p:txBody>
          <a:bodyPr/>
          <a:lstStyle/>
          <a:p>
            <a:endParaRPr lang="zh-CN" altLang="en-US"/>
          </a:p>
        </p:txBody>
      </p:sp>
      <p:sp>
        <p:nvSpPr>
          <p:cNvPr id="58462" name="Line 99"/>
          <p:cNvSpPr>
            <a:spLocks noChangeShapeType="1"/>
          </p:cNvSpPr>
          <p:nvPr/>
        </p:nvSpPr>
        <p:spPr bwMode="auto">
          <a:xfrm>
            <a:off x="2405963" y="3748089"/>
            <a:ext cx="0" cy="128587"/>
          </a:xfrm>
          <a:prstGeom prst="line">
            <a:avLst/>
          </a:prstGeom>
          <a:noFill/>
          <a:ln w="31750">
            <a:solidFill>
              <a:srgbClr val="FF0000"/>
            </a:solidFill>
            <a:round/>
            <a:headEnd/>
            <a:tailEnd/>
          </a:ln>
        </p:spPr>
        <p:txBody>
          <a:bodyPr/>
          <a:lstStyle/>
          <a:p>
            <a:endParaRPr lang="zh-CN" altLang="en-US"/>
          </a:p>
        </p:txBody>
      </p:sp>
      <p:sp>
        <p:nvSpPr>
          <p:cNvPr id="58463" name="Line 100"/>
          <p:cNvSpPr>
            <a:spLocks noChangeShapeType="1"/>
          </p:cNvSpPr>
          <p:nvPr/>
        </p:nvSpPr>
        <p:spPr bwMode="auto">
          <a:xfrm>
            <a:off x="2157627" y="4108450"/>
            <a:ext cx="219310" cy="0"/>
          </a:xfrm>
          <a:prstGeom prst="line">
            <a:avLst/>
          </a:prstGeom>
          <a:noFill/>
          <a:ln w="31750">
            <a:solidFill>
              <a:srgbClr val="FF0000"/>
            </a:solidFill>
            <a:round/>
            <a:headEnd/>
            <a:tailEnd/>
          </a:ln>
        </p:spPr>
        <p:txBody>
          <a:bodyPr/>
          <a:lstStyle/>
          <a:p>
            <a:endParaRPr lang="zh-CN" altLang="en-US"/>
          </a:p>
        </p:txBody>
      </p:sp>
      <p:sp>
        <p:nvSpPr>
          <p:cNvPr id="58464" name="Line 101"/>
          <p:cNvSpPr>
            <a:spLocks noChangeShapeType="1"/>
          </p:cNvSpPr>
          <p:nvPr/>
        </p:nvSpPr>
        <p:spPr bwMode="auto">
          <a:xfrm>
            <a:off x="2128600" y="4133850"/>
            <a:ext cx="0" cy="128588"/>
          </a:xfrm>
          <a:prstGeom prst="line">
            <a:avLst/>
          </a:prstGeom>
          <a:noFill/>
          <a:ln w="31750">
            <a:solidFill>
              <a:srgbClr val="FF0000"/>
            </a:solidFill>
            <a:round/>
            <a:headEnd/>
            <a:tailEnd/>
          </a:ln>
        </p:spPr>
        <p:txBody>
          <a:bodyPr/>
          <a:lstStyle/>
          <a:p>
            <a:endParaRPr lang="zh-CN" altLang="en-US"/>
          </a:p>
        </p:txBody>
      </p:sp>
      <p:sp>
        <p:nvSpPr>
          <p:cNvPr id="58465" name="Line 102"/>
          <p:cNvSpPr>
            <a:spLocks noChangeShapeType="1"/>
          </p:cNvSpPr>
          <p:nvPr/>
        </p:nvSpPr>
        <p:spPr bwMode="auto">
          <a:xfrm>
            <a:off x="2157627" y="4300538"/>
            <a:ext cx="219310" cy="0"/>
          </a:xfrm>
          <a:prstGeom prst="line">
            <a:avLst/>
          </a:prstGeom>
          <a:noFill/>
          <a:ln w="31750">
            <a:solidFill>
              <a:srgbClr val="FF0000"/>
            </a:solidFill>
            <a:round/>
            <a:headEnd/>
            <a:tailEnd/>
          </a:ln>
        </p:spPr>
        <p:txBody>
          <a:bodyPr/>
          <a:lstStyle/>
          <a:p>
            <a:endParaRPr lang="zh-CN" altLang="en-US"/>
          </a:p>
        </p:txBody>
      </p:sp>
      <p:sp>
        <p:nvSpPr>
          <p:cNvPr id="58466" name="Line 103"/>
          <p:cNvSpPr>
            <a:spLocks noChangeShapeType="1"/>
          </p:cNvSpPr>
          <p:nvPr/>
        </p:nvSpPr>
        <p:spPr bwMode="auto">
          <a:xfrm>
            <a:off x="2157627" y="4492625"/>
            <a:ext cx="219310" cy="0"/>
          </a:xfrm>
          <a:prstGeom prst="line">
            <a:avLst/>
          </a:prstGeom>
          <a:noFill/>
          <a:ln w="31750">
            <a:solidFill>
              <a:srgbClr val="FF0000"/>
            </a:solidFill>
            <a:round/>
            <a:headEnd/>
            <a:tailEnd/>
          </a:ln>
        </p:spPr>
        <p:txBody>
          <a:bodyPr/>
          <a:lstStyle/>
          <a:p>
            <a:endParaRPr lang="zh-CN" altLang="en-US"/>
          </a:p>
        </p:txBody>
      </p:sp>
      <p:sp>
        <p:nvSpPr>
          <p:cNvPr id="58467" name="Line 104"/>
          <p:cNvSpPr>
            <a:spLocks noChangeShapeType="1"/>
          </p:cNvSpPr>
          <p:nvPr/>
        </p:nvSpPr>
        <p:spPr bwMode="auto">
          <a:xfrm>
            <a:off x="2405963" y="4325939"/>
            <a:ext cx="0" cy="128587"/>
          </a:xfrm>
          <a:prstGeom prst="line">
            <a:avLst/>
          </a:prstGeom>
          <a:noFill/>
          <a:ln w="31750">
            <a:solidFill>
              <a:srgbClr val="FF0000"/>
            </a:solidFill>
            <a:round/>
            <a:headEnd/>
            <a:tailEnd/>
          </a:ln>
        </p:spPr>
        <p:txBody>
          <a:bodyPr/>
          <a:lstStyle/>
          <a:p>
            <a:endParaRPr lang="zh-CN" altLang="en-US"/>
          </a:p>
        </p:txBody>
      </p:sp>
      <p:sp>
        <p:nvSpPr>
          <p:cNvPr id="58468" name="Line 105"/>
          <p:cNvSpPr>
            <a:spLocks noChangeShapeType="1"/>
          </p:cNvSpPr>
          <p:nvPr/>
        </p:nvSpPr>
        <p:spPr bwMode="auto">
          <a:xfrm>
            <a:off x="2157627" y="4622800"/>
            <a:ext cx="219310" cy="0"/>
          </a:xfrm>
          <a:prstGeom prst="line">
            <a:avLst/>
          </a:prstGeom>
          <a:noFill/>
          <a:ln w="31750">
            <a:solidFill>
              <a:srgbClr val="FF0000"/>
            </a:solidFill>
            <a:round/>
            <a:headEnd/>
            <a:tailEnd/>
          </a:ln>
        </p:spPr>
        <p:txBody>
          <a:bodyPr/>
          <a:lstStyle/>
          <a:p>
            <a:endParaRPr lang="zh-CN" altLang="en-US"/>
          </a:p>
        </p:txBody>
      </p:sp>
      <p:sp>
        <p:nvSpPr>
          <p:cNvPr id="58469" name="Line 106"/>
          <p:cNvSpPr>
            <a:spLocks noChangeShapeType="1"/>
          </p:cNvSpPr>
          <p:nvPr/>
        </p:nvSpPr>
        <p:spPr bwMode="auto">
          <a:xfrm>
            <a:off x="2128600" y="4648200"/>
            <a:ext cx="0" cy="128588"/>
          </a:xfrm>
          <a:prstGeom prst="line">
            <a:avLst/>
          </a:prstGeom>
          <a:noFill/>
          <a:ln w="31750">
            <a:solidFill>
              <a:srgbClr val="FF0000"/>
            </a:solidFill>
            <a:round/>
            <a:headEnd/>
            <a:tailEnd/>
          </a:ln>
        </p:spPr>
        <p:txBody>
          <a:bodyPr/>
          <a:lstStyle/>
          <a:p>
            <a:endParaRPr lang="zh-CN" altLang="en-US"/>
          </a:p>
        </p:txBody>
      </p:sp>
      <p:sp>
        <p:nvSpPr>
          <p:cNvPr id="58470" name="Line 107"/>
          <p:cNvSpPr>
            <a:spLocks noChangeShapeType="1"/>
          </p:cNvSpPr>
          <p:nvPr/>
        </p:nvSpPr>
        <p:spPr bwMode="auto">
          <a:xfrm>
            <a:off x="2157627" y="4814888"/>
            <a:ext cx="219310" cy="0"/>
          </a:xfrm>
          <a:prstGeom prst="line">
            <a:avLst/>
          </a:prstGeom>
          <a:noFill/>
          <a:ln w="31750">
            <a:solidFill>
              <a:srgbClr val="FF0000"/>
            </a:solidFill>
            <a:round/>
            <a:headEnd/>
            <a:tailEnd/>
          </a:ln>
        </p:spPr>
        <p:txBody>
          <a:bodyPr/>
          <a:lstStyle/>
          <a:p>
            <a:endParaRPr lang="zh-CN" altLang="en-US"/>
          </a:p>
        </p:txBody>
      </p:sp>
      <p:sp>
        <p:nvSpPr>
          <p:cNvPr id="58471" name="Line 108"/>
          <p:cNvSpPr>
            <a:spLocks noChangeShapeType="1"/>
          </p:cNvSpPr>
          <p:nvPr/>
        </p:nvSpPr>
        <p:spPr bwMode="auto">
          <a:xfrm>
            <a:off x="2157627" y="5006975"/>
            <a:ext cx="219310" cy="0"/>
          </a:xfrm>
          <a:prstGeom prst="line">
            <a:avLst/>
          </a:prstGeom>
          <a:noFill/>
          <a:ln w="31750">
            <a:solidFill>
              <a:srgbClr val="FF0000"/>
            </a:solidFill>
            <a:round/>
            <a:headEnd/>
            <a:tailEnd/>
          </a:ln>
        </p:spPr>
        <p:txBody>
          <a:bodyPr/>
          <a:lstStyle/>
          <a:p>
            <a:endParaRPr lang="zh-CN" altLang="en-US"/>
          </a:p>
        </p:txBody>
      </p:sp>
      <p:sp>
        <p:nvSpPr>
          <p:cNvPr id="58472" name="Line 109"/>
          <p:cNvSpPr>
            <a:spLocks noChangeShapeType="1"/>
          </p:cNvSpPr>
          <p:nvPr/>
        </p:nvSpPr>
        <p:spPr bwMode="auto">
          <a:xfrm>
            <a:off x="2128600" y="4840289"/>
            <a:ext cx="0" cy="128587"/>
          </a:xfrm>
          <a:prstGeom prst="line">
            <a:avLst/>
          </a:prstGeom>
          <a:noFill/>
          <a:ln w="31750">
            <a:solidFill>
              <a:srgbClr val="FF0000"/>
            </a:solidFill>
            <a:round/>
            <a:headEnd/>
            <a:tailEnd/>
          </a:ln>
        </p:spPr>
        <p:txBody>
          <a:bodyPr/>
          <a:lstStyle/>
          <a:p>
            <a:endParaRPr lang="zh-CN" altLang="en-US"/>
          </a:p>
        </p:txBody>
      </p:sp>
      <p:sp>
        <p:nvSpPr>
          <p:cNvPr id="58473" name="Line 110"/>
          <p:cNvSpPr>
            <a:spLocks noChangeShapeType="1"/>
          </p:cNvSpPr>
          <p:nvPr/>
        </p:nvSpPr>
        <p:spPr bwMode="auto">
          <a:xfrm>
            <a:off x="2405963" y="4840289"/>
            <a:ext cx="0" cy="128587"/>
          </a:xfrm>
          <a:prstGeom prst="line">
            <a:avLst/>
          </a:prstGeom>
          <a:noFill/>
          <a:ln w="31750">
            <a:solidFill>
              <a:srgbClr val="FF0000"/>
            </a:solidFill>
            <a:round/>
            <a:headEnd/>
            <a:tailEnd/>
          </a:ln>
        </p:spPr>
        <p:txBody>
          <a:bodyPr/>
          <a:lstStyle/>
          <a:p>
            <a:endParaRPr lang="zh-CN" altLang="en-US"/>
          </a:p>
        </p:txBody>
      </p:sp>
      <p:sp>
        <p:nvSpPr>
          <p:cNvPr id="58474" name="Line 111"/>
          <p:cNvSpPr>
            <a:spLocks noChangeShapeType="1"/>
          </p:cNvSpPr>
          <p:nvPr/>
        </p:nvSpPr>
        <p:spPr bwMode="auto">
          <a:xfrm>
            <a:off x="2157627" y="5137150"/>
            <a:ext cx="219310" cy="0"/>
          </a:xfrm>
          <a:prstGeom prst="line">
            <a:avLst/>
          </a:prstGeom>
          <a:noFill/>
          <a:ln w="31750">
            <a:solidFill>
              <a:srgbClr val="FF0000"/>
            </a:solidFill>
            <a:round/>
            <a:headEnd/>
            <a:tailEnd/>
          </a:ln>
        </p:spPr>
        <p:txBody>
          <a:bodyPr/>
          <a:lstStyle/>
          <a:p>
            <a:endParaRPr lang="zh-CN" altLang="en-US"/>
          </a:p>
        </p:txBody>
      </p:sp>
      <p:sp>
        <p:nvSpPr>
          <p:cNvPr id="58475" name="Line 112"/>
          <p:cNvSpPr>
            <a:spLocks noChangeShapeType="1"/>
          </p:cNvSpPr>
          <p:nvPr/>
        </p:nvSpPr>
        <p:spPr bwMode="auto">
          <a:xfrm>
            <a:off x="2405963" y="5162550"/>
            <a:ext cx="0" cy="128588"/>
          </a:xfrm>
          <a:prstGeom prst="line">
            <a:avLst/>
          </a:prstGeom>
          <a:noFill/>
          <a:ln w="31750">
            <a:solidFill>
              <a:srgbClr val="FF0000"/>
            </a:solidFill>
            <a:round/>
            <a:headEnd/>
            <a:tailEnd/>
          </a:ln>
        </p:spPr>
        <p:txBody>
          <a:bodyPr/>
          <a:lstStyle/>
          <a:p>
            <a:endParaRPr lang="zh-CN" altLang="en-US"/>
          </a:p>
        </p:txBody>
      </p:sp>
      <p:sp>
        <p:nvSpPr>
          <p:cNvPr id="58476" name="Line 113"/>
          <p:cNvSpPr>
            <a:spLocks noChangeShapeType="1"/>
          </p:cNvSpPr>
          <p:nvPr/>
        </p:nvSpPr>
        <p:spPr bwMode="auto">
          <a:xfrm>
            <a:off x="2405963" y="5354639"/>
            <a:ext cx="0" cy="128587"/>
          </a:xfrm>
          <a:prstGeom prst="line">
            <a:avLst/>
          </a:prstGeom>
          <a:noFill/>
          <a:ln w="31750">
            <a:solidFill>
              <a:srgbClr val="FF0000"/>
            </a:solidFill>
            <a:round/>
            <a:headEnd/>
            <a:tailEnd/>
          </a:ln>
        </p:spPr>
        <p:txBody>
          <a:bodyPr/>
          <a:lstStyle/>
          <a:p>
            <a:endParaRPr lang="zh-CN" altLang="en-US"/>
          </a:p>
        </p:txBody>
      </p:sp>
      <p:sp>
        <p:nvSpPr>
          <p:cNvPr id="58477" name="Line 114"/>
          <p:cNvSpPr>
            <a:spLocks noChangeShapeType="1"/>
          </p:cNvSpPr>
          <p:nvPr/>
        </p:nvSpPr>
        <p:spPr bwMode="auto">
          <a:xfrm>
            <a:off x="6621237" y="1357313"/>
            <a:ext cx="219310" cy="0"/>
          </a:xfrm>
          <a:prstGeom prst="line">
            <a:avLst/>
          </a:prstGeom>
          <a:noFill/>
          <a:ln w="28575">
            <a:solidFill>
              <a:srgbClr val="FF0000"/>
            </a:solidFill>
            <a:round/>
            <a:headEnd/>
            <a:tailEnd/>
          </a:ln>
        </p:spPr>
        <p:txBody>
          <a:bodyPr/>
          <a:lstStyle/>
          <a:p>
            <a:endParaRPr lang="zh-CN" altLang="en-US"/>
          </a:p>
        </p:txBody>
      </p:sp>
      <p:sp>
        <p:nvSpPr>
          <p:cNvPr id="58478" name="Line 115"/>
          <p:cNvSpPr>
            <a:spLocks noChangeShapeType="1"/>
          </p:cNvSpPr>
          <p:nvPr/>
        </p:nvSpPr>
        <p:spPr bwMode="auto">
          <a:xfrm>
            <a:off x="6592210" y="1382714"/>
            <a:ext cx="0" cy="128587"/>
          </a:xfrm>
          <a:prstGeom prst="line">
            <a:avLst/>
          </a:prstGeom>
          <a:noFill/>
          <a:ln w="28575">
            <a:solidFill>
              <a:srgbClr val="FF0000"/>
            </a:solidFill>
            <a:round/>
            <a:headEnd/>
            <a:tailEnd/>
          </a:ln>
        </p:spPr>
        <p:txBody>
          <a:bodyPr/>
          <a:lstStyle/>
          <a:p>
            <a:endParaRPr lang="zh-CN" altLang="en-US"/>
          </a:p>
        </p:txBody>
      </p:sp>
      <p:sp>
        <p:nvSpPr>
          <p:cNvPr id="58479" name="Line 116"/>
          <p:cNvSpPr>
            <a:spLocks noChangeShapeType="1"/>
          </p:cNvSpPr>
          <p:nvPr/>
        </p:nvSpPr>
        <p:spPr bwMode="auto">
          <a:xfrm>
            <a:off x="6869573" y="1382714"/>
            <a:ext cx="0" cy="128587"/>
          </a:xfrm>
          <a:prstGeom prst="line">
            <a:avLst/>
          </a:prstGeom>
          <a:noFill/>
          <a:ln w="28575">
            <a:solidFill>
              <a:srgbClr val="FF0000"/>
            </a:solidFill>
            <a:round/>
            <a:headEnd/>
            <a:tailEnd/>
          </a:ln>
        </p:spPr>
        <p:txBody>
          <a:bodyPr/>
          <a:lstStyle/>
          <a:p>
            <a:endParaRPr lang="zh-CN" altLang="en-US"/>
          </a:p>
        </p:txBody>
      </p:sp>
      <p:sp>
        <p:nvSpPr>
          <p:cNvPr id="58480" name="Line 117"/>
          <p:cNvSpPr>
            <a:spLocks noChangeShapeType="1"/>
          </p:cNvSpPr>
          <p:nvPr/>
        </p:nvSpPr>
        <p:spPr bwMode="auto">
          <a:xfrm>
            <a:off x="6621237" y="1549400"/>
            <a:ext cx="219310" cy="0"/>
          </a:xfrm>
          <a:prstGeom prst="line">
            <a:avLst/>
          </a:prstGeom>
          <a:noFill/>
          <a:ln w="28575">
            <a:solidFill>
              <a:srgbClr val="FF0000"/>
            </a:solidFill>
            <a:round/>
            <a:headEnd/>
            <a:tailEnd/>
          </a:ln>
        </p:spPr>
        <p:txBody>
          <a:bodyPr/>
          <a:lstStyle/>
          <a:p>
            <a:endParaRPr lang="zh-CN" altLang="en-US"/>
          </a:p>
        </p:txBody>
      </p:sp>
      <p:sp>
        <p:nvSpPr>
          <p:cNvPr id="58481" name="Line 118"/>
          <p:cNvSpPr>
            <a:spLocks noChangeShapeType="1"/>
          </p:cNvSpPr>
          <p:nvPr/>
        </p:nvSpPr>
        <p:spPr bwMode="auto">
          <a:xfrm>
            <a:off x="6621237" y="1743075"/>
            <a:ext cx="219310" cy="0"/>
          </a:xfrm>
          <a:prstGeom prst="line">
            <a:avLst/>
          </a:prstGeom>
          <a:noFill/>
          <a:ln w="28575">
            <a:solidFill>
              <a:srgbClr val="FF0000"/>
            </a:solidFill>
            <a:round/>
            <a:headEnd/>
            <a:tailEnd/>
          </a:ln>
        </p:spPr>
        <p:txBody>
          <a:bodyPr/>
          <a:lstStyle/>
          <a:p>
            <a:endParaRPr lang="zh-CN" altLang="en-US"/>
          </a:p>
        </p:txBody>
      </p:sp>
      <p:sp>
        <p:nvSpPr>
          <p:cNvPr id="58482" name="Line 119"/>
          <p:cNvSpPr>
            <a:spLocks noChangeShapeType="1"/>
          </p:cNvSpPr>
          <p:nvPr/>
        </p:nvSpPr>
        <p:spPr bwMode="auto">
          <a:xfrm>
            <a:off x="6592210" y="1576389"/>
            <a:ext cx="0" cy="128587"/>
          </a:xfrm>
          <a:prstGeom prst="line">
            <a:avLst/>
          </a:prstGeom>
          <a:noFill/>
          <a:ln w="28575">
            <a:solidFill>
              <a:srgbClr val="FF0000"/>
            </a:solidFill>
            <a:round/>
            <a:headEnd/>
            <a:tailEnd/>
          </a:ln>
        </p:spPr>
        <p:txBody>
          <a:bodyPr/>
          <a:lstStyle/>
          <a:p>
            <a:endParaRPr lang="zh-CN" altLang="en-US"/>
          </a:p>
        </p:txBody>
      </p:sp>
      <p:sp>
        <p:nvSpPr>
          <p:cNvPr id="58483" name="Line 120"/>
          <p:cNvSpPr>
            <a:spLocks noChangeShapeType="1"/>
          </p:cNvSpPr>
          <p:nvPr/>
        </p:nvSpPr>
        <p:spPr bwMode="auto">
          <a:xfrm>
            <a:off x="6869573" y="1576389"/>
            <a:ext cx="0" cy="128587"/>
          </a:xfrm>
          <a:prstGeom prst="line">
            <a:avLst/>
          </a:prstGeom>
          <a:noFill/>
          <a:ln w="28575">
            <a:solidFill>
              <a:srgbClr val="FF0000"/>
            </a:solidFill>
            <a:round/>
            <a:headEnd/>
            <a:tailEnd/>
          </a:ln>
        </p:spPr>
        <p:txBody>
          <a:bodyPr/>
          <a:lstStyle/>
          <a:p>
            <a:endParaRPr lang="zh-CN" altLang="en-US"/>
          </a:p>
        </p:txBody>
      </p:sp>
      <p:sp>
        <p:nvSpPr>
          <p:cNvPr id="58484" name="Line 121"/>
          <p:cNvSpPr>
            <a:spLocks noChangeShapeType="1"/>
          </p:cNvSpPr>
          <p:nvPr/>
        </p:nvSpPr>
        <p:spPr bwMode="auto">
          <a:xfrm>
            <a:off x="6621237" y="1922463"/>
            <a:ext cx="219310" cy="0"/>
          </a:xfrm>
          <a:prstGeom prst="line">
            <a:avLst/>
          </a:prstGeom>
          <a:noFill/>
          <a:ln w="28575">
            <a:solidFill>
              <a:srgbClr val="FF0000"/>
            </a:solidFill>
            <a:round/>
            <a:headEnd/>
            <a:tailEnd/>
          </a:ln>
        </p:spPr>
        <p:txBody>
          <a:bodyPr/>
          <a:lstStyle/>
          <a:p>
            <a:endParaRPr lang="zh-CN" altLang="en-US"/>
          </a:p>
        </p:txBody>
      </p:sp>
      <p:sp>
        <p:nvSpPr>
          <p:cNvPr id="58485" name="Line 122"/>
          <p:cNvSpPr>
            <a:spLocks noChangeShapeType="1"/>
          </p:cNvSpPr>
          <p:nvPr/>
        </p:nvSpPr>
        <p:spPr bwMode="auto">
          <a:xfrm>
            <a:off x="6592210" y="1947864"/>
            <a:ext cx="0" cy="130175"/>
          </a:xfrm>
          <a:prstGeom prst="line">
            <a:avLst/>
          </a:prstGeom>
          <a:noFill/>
          <a:ln w="28575">
            <a:solidFill>
              <a:srgbClr val="FF0000"/>
            </a:solidFill>
            <a:round/>
            <a:headEnd/>
            <a:tailEnd/>
          </a:ln>
        </p:spPr>
        <p:txBody>
          <a:bodyPr/>
          <a:lstStyle/>
          <a:p>
            <a:endParaRPr lang="zh-CN" altLang="en-US"/>
          </a:p>
        </p:txBody>
      </p:sp>
      <p:sp>
        <p:nvSpPr>
          <p:cNvPr id="58486" name="Line 123"/>
          <p:cNvSpPr>
            <a:spLocks noChangeShapeType="1"/>
          </p:cNvSpPr>
          <p:nvPr/>
        </p:nvSpPr>
        <p:spPr bwMode="auto">
          <a:xfrm>
            <a:off x="6869573" y="1947864"/>
            <a:ext cx="0" cy="130175"/>
          </a:xfrm>
          <a:prstGeom prst="line">
            <a:avLst/>
          </a:prstGeom>
          <a:noFill/>
          <a:ln w="28575">
            <a:solidFill>
              <a:srgbClr val="FF0000"/>
            </a:solidFill>
            <a:round/>
            <a:headEnd/>
            <a:tailEnd/>
          </a:ln>
        </p:spPr>
        <p:txBody>
          <a:bodyPr/>
          <a:lstStyle/>
          <a:p>
            <a:endParaRPr lang="zh-CN" altLang="en-US"/>
          </a:p>
        </p:txBody>
      </p:sp>
      <p:sp>
        <p:nvSpPr>
          <p:cNvPr id="58487" name="Line 124"/>
          <p:cNvSpPr>
            <a:spLocks noChangeShapeType="1"/>
          </p:cNvSpPr>
          <p:nvPr/>
        </p:nvSpPr>
        <p:spPr bwMode="auto">
          <a:xfrm>
            <a:off x="6621237" y="2116138"/>
            <a:ext cx="219310" cy="0"/>
          </a:xfrm>
          <a:prstGeom prst="line">
            <a:avLst/>
          </a:prstGeom>
          <a:noFill/>
          <a:ln w="28575">
            <a:solidFill>
              <a:srgbClr val="FF0000"/>
            </a:solidFill>
            <a:round/>
            <a:headEnd/>
            <a:tailEnd/>
          </a:ln>
        </p:spPr>
        <p:txBody>
          <a:bodyPr/>
          <a:lstStyle/>
          <a:p>
            <a:endParaRPr lang="zh-CN" altLang="en-US"/>
          </a:p>
        </p:txBody>
      </p:sp>
      <p:sp>
        <p:nvSpPr>
          <p:cNvPr id="58488" name="Line 125"/>
          <p:cNvSpPr>
            <a:spLocks noChangeShapeType="1"/>
          </p:cNvSpPr>
          <p:nvPr/>
        </p:nvSpPr>
        <p:spPr bwMode="auto">
          <a:xfrm>
            <a:off x="6869573" y="2141539"/>
            <a:ext cx="0" cy="128587"/>
          </a:xfrm>
          <a:prstGeom prst="line">
            <a:avLst/>
          </a:prstGeom>
          <a:noFill/>
          <a:ln w="28575">
            <a:solidFill>
              <a:srgbClr val="FF0000"/>
            </a:solidFill>
            <a:round/>
            <a:headEnd/>
            <a:tailEnd/>
          </a:ln>
        </p:spPr>
        <p:txBody>
          <a:bodyPr/>
          <a:lstStyle/>
          <a:p>
            <a:endParaRPr lang="zh-CN" altLang="en-US"/>
          </a:p>
        </p:txBody>
      </p:sp>
      <p:sp>
        <p:nvSpPr>
          <p:cNvPr id="58489" name="Line 126"/>
          <p:cNvSpPr>
            <a:spLocks noChangeShapeType="1"/>
          </p:cNvSpPr>
          <p:nvPr/>
        </p:nvSpPr>
        <p:spPr bwMode="auto">
          <a:xfrm>
            <a:off x="6621237" y="2500313"/>
            <a:ext cx="219310" cy="0"/>
          </a:xfrm>
          <a:prstGeom prst="line">
            <a:avLst/>
          </a:prstGeom>
          <a:noFill/>
          <a:ln w="28575">
            <a:solidFill>
              <a:srgbClr val="FF0000"/>
            </a:solidFill>
            <a:round/>
            <a:headEnd/>
            <a:tailEnd/>
          </a:ln>
        </p:spPr>
        <p:txBody>
          <a:bodyPr/>
          <a:lstStyle/>
          <a:p>
            <a:endParaRPr lang="zh-CN" altLang="en-US"/>
          </a:p>
        </p:txBody>
      </p:sp>
      <p:sp>
        <p:nvSpPr>
          <p:cNvPr id="58490" name="Line 127"/>
          <p:cNvSpPr>
            <a:spLocks noChangeShapeType="1"/>
          </p:cNvSpPr>
          <p:nvPr/>
        </p:nvSpPr>
        <p:spPr bwMode="auto">
          <a:xfrm>
            <a:off x="6592210" y="2525714"/>
            <a:ext cx="0" cy="130175"/>
          </a:xfrm>
          <a:prstGeom prst="line">
            <a:avLst/>
          </a:prstGeom>
          <a:noFill/>
          <a:ln w="28575">
            <a:solidFill>
              <a:srgbClr val="FF0000"/>
            </a:solidFill>
            <a:round/>
            <a:headEnd/>
            <a:tailEnd/>
          </a:ln>
        </p:spPr>
        <p:txBody>
          <a:bodyPr/>
          <a:lstStyle/>
          <a:p>
            <a:endParaRPr lang="zh-CN" altLang="en-US"/>
          </a:p>
        </p:txBody>
      </p:sp>
      <p:sp>
        <p:nvSpPr>
          <p:cNvPr id="58491" name="Line 128"/>
          <p:cNvSpPr>
            <a:spLocks noChangeShapeType="1"/>
          </p:cNvSpPr>
          <p:nvPr/>
        </p:nvSpPr>
        <p:spPr bwMode="auto">
          <a:xfrm>
            <a:off x="6869573" y="2525714"/>
            <a:ext cx="0" cy="130175"/>
          </a:xfrm>
          <a:prstGeom prst="line">
            <a:avLst/>
          </a:prstGeom>
          <a:noFill/>
          <a:ln w="28575">
            <a:solidFill>
              <a:srgbClr val="FF0000"/>
            </a:solidFill>
            <a:round/>
            <a:headEnd/>
            <a:tailEnd/>
          </a:ln>
        </p:spPr>
        <p:txBody>
          <a:bodyPr/>
          <a:lstStyle/>
          <a:p>
            <a:endParaRPr lang="zh-CN" altLang="en-US"/>
          </a:p>
        </p:txBody>
      </p:sp>
      <p:sp>
        <p:nvSpPr>
          <p:cNvPr id="58492" name="Line 129"/>
          <p:cNvSpPr>
            <a:spLocks noChangeShapeType="1"/>
          </p:cNvSpPr>
          <p:nvPr/>
        </p:nvSpPr>
        <p:spPr bwMode="auto">
          <a:xfrm>
            <a:off x="6621237" y="2693988"/>
            <a:ext cx="219310" cy="0"/>
          </a:xfrm>
          <a:prstGeom prst="line">
            <a:avLst/>
          </a:prstGeom>
          <a:noFill/>
          <a:ln w="28575">
            <a:solidFill>
              <a:srgbClr val="FF0000"/>
            </a:solidFill>
            <a:round/>
            <a:headEnd/>
            <a:tailEnd/>
          </a:ln>
        </p:spPr>
        <p:txBody>
          <a:bodyPr/>
          <a:lstStyle/>
          <a:p>
            <a:endParaRPr lang="zh-CN" altLang="en-US"/>
          </a:p>
        </p:txBody>
      </p:sp>
      <p:sp>
        <p:nvSpPr>
          <p:cNvPr id="58493" name="Line 130"/>
          <p:cNvSpPr>
            <a:spLocks noChangeShapeType="1"/>
          </p:cNvSpPr>
          <p:nvPr/>
        </p:nvSpPr>
        <p:spPr bwMode="auto">
          <a:xfrm>
            <a:off x="6592210" y="2719389"/>
            <a:ext cx="0" cy="128587"/>
          </a:xfrm>
          <a:prstGeom prst="line">
            <a:avLst/>
          </a:prstGeom>
          <a:noFill/>
          <a:ln w="28575">
            <a:solidFill>
              <a:srgbClr val="FF0000"/>
            </a:solidFill>
            <a:round/>
            <a:headEnd/>
            <a:tailEnd/>
          </a:ln>
        </p:spPr>
        <p:txBody>
          <a:bodyPr/>
          <a:lstStyle/>
          <a:p>
            <a:endParaRPr lang="zh-CN" altLang="en-US"/>
          </a:p>
        </p:txBody>
      </p:sp>
      <p:sp>
        <p:nvSpPr>
          <p:cNvPr id="58494" name="Line 131"/>
          <p:cNvSpPr>
            <a:spLocks noChangeShapeType="1"/>
          </p:cNvSpPr>
          <p:nvPr/>
        </p:nvSpPr>
        <p:spPr bwMode="auto">
          <a:xfrm>
            <a:off x="6869573" y="2719389"/>
            <a:ext cx="0" cy="128587"/>
          </a:xfrm>
          <a:prstGeom prst="line">
            <a:avLst/>
          </a:prstGeom>
          <a:noFill/>
          <a:ln w="28575">
            <a:solidFill>
              <a:srgbClr val="FF0000"/>
            </a:solidFill>
            <a:round/>
            <a:headEnd/>
            <a:tailEnd/>
          </a:ln>
        </p:spPr>
        <p:txBody>
          <a:bodyPr/>
          <a:lstStyle/>
          <a:p>
            <a:endParaRPr lang="zh-CN" altLang="en-US"/>
          </a:p>
        </p:txBody>
      </p:sp>
      <p:sp>
        <p:nvSpPr>
          <p:cNvPr id="58495" name="Line 132"/>
          <p:cNvSpPr>
            <a:spLocks noChangeShapeType="1"/>
          </p:cNvSpPr>
          <p:nvPr/>
        </p:nvSpPr>
        <p:spPr bwMode="auto">
          <a:xfrm>
            <a:off x="6592210" y="3041650"/>
            <a:ext cx="0" cy="128588"/>
          </a:xfrm>
          <a:prstGeom prst="line">
            <a:avLst/>
          </a:prstGeom>
          <a:noFill/>
          <a:ln w="28575">
            <a:solidFill>
              <a:srgbClr val="FF0000"/>
            </a:solidFill>
            <a:round/>
            <a:headEnd/>
            <a:tailEnd/>
          </a:ln>
        </p:spPr>
        <p:txBody>
          <a:bodyPr/>
          <a:lstStyle/>
          <a:p>
            <a:endParaRPr lang="zh-CN" altLang="en-US"/>
          </a:p>
        </p:txBody>
      </p:sp>
      <p:sp>
        <p:nvSpPr>
          <p:cNvPr id="58496" name="Line 133"/>
          <p:cNvSpPr>
            <a:spLocks noChangeShapeType="1"/>
          </p:cNvSpPr>
          <p:nvPr/>
        </p:nvSpPr>
        <p:spPr bwMode="auto">
          <a:xfrm>
            <a:off x="6621237" y="3208338"/>
            <a:ext cx="219310" cy="0"/>
          </a:xfrm>
          <a:prstGeom prst="line">
            <a:avLst/>
          </a:prstGeom>
          <a:noFill/>
          <a:ln w="28575">
            <a:solidFill>
              <a:srgbClr val="FF0000"/>
            </a:solidFill>
            <a:round/>
            <a:headEnd/>
            <a:tailEnd/>
          </a:ln>
        </p:spPr>
        <p:txBody>
          <a:bodyPr/>
          <a:lstStyle/>
          <a:p>
            <a:endParaRPr lang="zh-CN" altLang="en-US"/>
          </a:p>
        </p:txBody>
      </p:sp>
      <p:sp>
        <p:nvSpPr>
          <p:cNvPr id="58497" name="Line 134"/>
          <p:cNvSpPr>
            <a:spLocks noChangeShapeType="1"/>
          </p:cNvSpPr>
          <p:nvPr/>
        </p:nvSpPr>
        <p:spPr bwMode="auto">
          <a:xfrm>
            <a:off x="6621237" y="3400425"/>
            <a:ext cx="219310" cy="0"/>
          </a:xfrm>
          <a:prstGeom prst="line">
            <a:avLst/>
          </a:prstGeom>
          <a:noFill/>
          <a:ln w="28575">
            <a:solidFill>
              <a:srgbClr val="FF0000"/>
            </a:solidFill>
            <a:round/>
            <a:headEnd/>
            <a:tailEnd/>
          </a:ln>
        </p:spPr>
        <p:txBody>
          <a:bodyPr/>
          <a:lstStyle/>
          <a:p>
            <a:endParaRPr lang="zh-CN" altLang="en-US"/>
          </a:p>
        </p:txBody>
      </p:sp>
      <p:sp>
        <p:nvSpPr>
          <p:cNvPr id="58498" name="Line 135"/>
          <p:cNvSpPr>
            <a:spLocks noChangeShapeType="1"/>
          </p:cNvSpPr>
          <p:nvPr/>
        </p:nvSpPr>
        <p:spPr bwMode="auto">
          <a:xfrm>
            <a:off x="6592210" y="3233738"/>
            <a:ext cx="0" cy="128587"/>
          </a:xfrm>
          <a:prstGeom prst="line">
            <a:avLst/>
          </a:prstGeom>
          <a:noFill/>
          <a:ln w="28575">
            <a:solidFill>
              <a:srgbClr val="FF0000"/>
            </a:solidFill>
            <a:round/>
            <a:headEnd/>
            <a:tailEnd/>
          </a:ln>
        </p:spPr>
        <p:txBody>
          <a:bodyPr/>
          <a:lstStyle/>
          <a:p>
            <a:endParaRPr lang="zh-CN" altLang="en-US"/>
          </a:p>
        </p:txBody>
      </p:sp>
      <p:sp>
        <p:nvSpPr>
          <p:cNvPr id="58499" name="Line 136"/>
          <p:cNvSpPr>
            <a:spLocks noChangeShapeType="1"/>
          </p:cNvSpPr>
          <p:nvPr/>
        </p:nvSpPr>
        <p:spPr bwMode="auto">
          <a:xfrm>
            <a:off x="6869573" y="3233738"/>
            <a:ext cx="0" cy="128587"/>
          </a:xfrm>
          <a:prstGeom prst="line">
            <a:avLst/>
          </a:prstGeom>
          <a:noFill/>
          <a:ln w="28575">
            <a:solidFill>
              <a:srgbClr val="FF0000"/>
            </a:solidFill>
            <a:round/>
            <a:headEnd/>
            <a:tailEnd/>
          </a:ln>
        </p:spPr>
        <p:txBody>
          <a:bodyPr/>
          <a:lstStyle/>
          <a:p>
            <a:endParaRPr lang="zh-CN" altLang="en-US"/>
          </a:p>
        </p:txBody>
      </p:sp>
      <p:sp>
        <p:nvSpPr>
          <p:cNvPr id="58500" name="Line 137"/>
          <p:cNvSpPr>
            <a:spLocks noChangeShapeType="1"/>
          </p:cNvSpPr>
          <p:nvPr/>
        </p:nvSpPr>
        <p:spPr bwMode="auto">
          <a:xfrm>
            <a:off x="6621237" y="3529013"/>
            <a:ext cx="219310" cy="0"/>
          </a:xfrm>
          <a:prstGeom prst="line">
            <a:avLst/>
          </a:prstGeom>
          <a:noFill/>
          <a:ln w="28575">
            <a:solidFill>
              <a:srgbClr val="FF0000"/>
            </a:solidFill>
            <a:round/>
            <a:headEnd/>
            <a:tailEnd/>
          </a:ln>
        </p:spPr>
        <p:txBody>
          <a:bodyPr/>
          <a:lstStyle/>
          <a:p>
            <a:endParaRPr lang="zh-CN" altLang="en-US"/>
          </a:p>
        </p:txBody>
      </p:sp>
      <p:sp>
        <p:nvSpPr>
          <p:cNvPr id="58501" name="Line 138"/>
          <p:cNvSpPr>
            <a:spLocks noChangeShapeType="1"/>
          </p:cNvSpPr>
          <p:nvPr/>
        </p:nvSpPr>
        <p:spPr bwMode="auto">
          <a:xfrm>
            <a:off x="6592210" y="3556000"/>
            <a:ext cx="0" cy="128588"/>
          </a:xfrm>
          <a:prstGeom prst="line">
            <a:avLst/>
          </a:prstGeom>
          <a:noFill/>
          <a:ln w="28575">
            <a:solidFill>
              <a:srgbClr val="FF0000"/>
            </a:solidFill>
            <a:round/>
            <a:headEnd/>
            <a:tailEnd/>
          </a:ln>
        </p:spPr>
        <p:txBody>
          <a:bodyPr/>
          <a:lstStyle/>
          <a:p>
            <a:endParaRPr lang="zh-CN" altLang="en-US"/>
          </a:p>
        </p:txBody>
      </p:sp>
      <p:sp>
        <p:nvSpPr>
          <p:cNvPr id="58502" name="Line 139"/>
          <p:cNvSpPr>
            <a:spLocks noChangeShapeType="1"/>
          </p:cNvSpPr>
          <p:nvPr/>
        </p:nvSpPr>
        <p:spPr bwMode="auto">
          <a:xfrm>
            <a:off x="6621237" y="3914775"/>
            <a:ext cx="219310" cy="0"/>
          </a:xfrm>
          <a:prstGeom prst="line">
            <a:avLst/>
          </a:prstGeom>
          <a:noFill/>
          <a:ln w="28575">
            <a:solidFill>
              <a:srgbClr val="FF0000"/>
            </a:solidFill>
            <a:round/>
            <a:headEnd/>
            <a:tailEnd/>
          </a:ln>
        </p:spPr>
        <p:txBody>
          <a:bodyPr/>
          <a:lstStyle/>
          <a:p>
            <a:endParaRPr lang="zh-CN" altLang="en-US"/>
          </a:p>
        </p:txBody>
      </p:sp>
      <p:sp>
        <p:nvSpPr>
          <p:cNvPr id="58503" name="Line 140"/>
          <p:cNvSpPr>
            <a:spLocks noChangeShapeType="1"/>
          </p:cNvSpPr>
          <p:nvPr/>
        </p:nvSpPr>
        <p:spPr bwMode="auto">
          <a:xfrm>
            <a:off x="6592210" y="3748089"/>
            <a:ext cx="0" cy="128587"/>
          </a:xfrm>
          <a:prstGeom prst="line">
            <a:avLst/>
          </a:prstGeom>
          <a:noFill/>
          <a:ln w="28575">
            <a:solidFill>
              <a:srgbClr val="FF0000"/>
            </a:solidFill>
            <a:round/>
            <a:headEnd/>
            <a:tailEnd/>
          </a:ln>
        </p:spPr>
        <p:txBody>
          <a:bodyPr/>
          <a:lstStyle/>
          <a:p>
            <a:endParaRPr lang="zh-CN" altLang="en-US"/>
          </a:p>
        </p:txBody>
      </p:sp>
      <p:sp>
        <p:nvSpPr>
          <p:cNvPr id="58504" name="Line 141"/>
          <p:cNvSpPr>
            <a:spLocks noChangeShapeType="1"/>
          </p:cNvSpPr>
          <p:nvPr/>
        </p:nvSpPr>
        <p:spPr bwMode="auto">
          <a:xfrm>
            <a:off x="6869573" y="4108450"/>
            <a:ext cx="0" cy="128588"/>
          </a:xfrm>
          <a:prstGeom prst="line">
            <a:avLst/>
          </a:prstGeom>
          <a:noFill/>
          <a:ln w="28575">
            <a:solidFill>
              <a:srgbClr val="FF0000"/>
            </a:solidFill>
            <a:round/>
            <a:headEnd/>
            <a:tailEnd/>
          </a:ln>
        </p:spPr>
        <p:txBody>
          <a:bodyPr/>
          <a:lstStyle/>
          <a:p>
            <a:endParaRPr lang="zh-CN" altLang="en-US"/>
          </a:p>
        </p:txBody>
      </p:sp>
      <p:sp>
        <p:nvSpPr>
          <p:cNvPr id="58505" name="Line 142"/>
          <p:cNvSpPr>
            <a:spLocks noChangeShapeType="1"/>
          </p:cNvSpPr>
          <p:nvPr/>
        </p:nvSpPr>
        <p:spPr bwMode="auto">
          <a:xfrm>
            <a:off x="6621237" y="4275138"/>
            <a:ext cx="219310" cy="0"/>
          </a:xfrm>
          <a:prstGeom prst="line">
            <a:avLst/>
          </a:prstGeom>
          <a:noFill/>
          <a:ln w="28575">
            <a:solidFill>
              <a:srgbClr val="FF0000"/>
            </a:solidFill>
            <a:round/>
            <a:headEnd/>
            <a:tailEnd/>
          </a:ln>
        </p:spPr>
        <p:txBody>
          <a:bodyPr/>
          <a:lstStyle/>
          <a:p>
            <a:endParaRPr lang="zh-CN" altLang="en-US"/>
          </a:p>
        </p:txBody>
      </p:sp>
      <p:sp>
        <p:nvSpPr>
          <p:cNvPr id="58506" name="Line 143"/>
          <p:cNvSpPr>
            <a:spLocks noChangeShapeType="1"/>
          </p:cNvSpPr>
          <p:nvPr/>
        </p:nvSpPr>
        <p:spPr bwMode="auto">
          <a:xfrm>
            <a:off x="6621237" y="4467225"/>
            <a:ext cx="219310" cy="0"/>
          </a:xfrm>
          <a:prstGeom prst="line">
            <a:avLst/>
          </a:prstGeom>
          <a:noFill/>
          <a:ln w="28575">
            <a:solidFill>
              <a:srgbClr val="FF0000"/>
            </a:solidFill>
            <a:round/>
            <a:headEnd/>
            <a:tailEnd/>
          </a:ln>
        </p:spPr>
        <p:txBody>
          <a:bodyPr/>
          <a:lstStyle/>
          <a:p>
            <a:endParaRPr lang="zh-CN" altLang="en-US"/>
          </a:p>
        </p:txBody>
      </p:sp>
      <p:sp>
        <p:nvSpPr>
          <p:cNvPr id="58507" name="Line 144"/>
          <p:cNvSpPr>
            <a:spLocks noChangeShapeType="1"/>
          </p:cNvSpPr>
          <p:nvPr/>
        </p:nvSpPr>
        <p:spPr bwMode="auto">
          <a:xfrm>
            <a:off x="6592210" y="4300539"/>
            <a:ext cx="0" cy="128587"/>
          </a:xfrm>
          <a:prstGeom prst="line">
            <a:avLst/>
          </a:prstGeom>
          <a:noFill/>
          <a:ln w="28575">
            <a:solidFill>
              <a:srgbClr val="FF0000"/>
            </a:solidFill>
            <a:round/>
            <a:headEnd/>
            <a:tailEnd/>
          </a:ln>
        </p:spPr>
        <p:txBody>
          <a:bodyPr/>
          <a:lstStyle/>
          <a:p>
            <a:endParaRPr lang="zh-CN" altLang="en-US"/>
          </a:p>
        </p:txBody>
      </p:sp>
      <p:sp>
        <p:nvSpPr>
          <p:cNvPr id="58508" name="Line 145"/>
          <p:cNvSpPr>
            <a:spLocks noChangeShapeType="1"/>
          </p:cNvSpPr>
          <p:nvPr/>
        </p:nvSpPr>
        <p:spPr bwMode="auto">
          <a:xfrm>
            <a:off x="6869573" y="4300539"/>
            <a:ext cx="0" cy="128587"/>
          </a:xfrm>
          <a:prstGeom prst="line">
            <a:avLst/>
          </a:prstGeom>
          <a:noFill/>
          <a:ln w="28575">
            <a:solidFill>
              <a:srgbClr val="FF0000"/>
            </a:solidFill>
            <a:round/>
            <a:headEnd/>
            <a:tailEnd/>
          </a:ln>
        </p:spPr>
        <p:txBody>
          <a:bodyPr/>
          <a:lstStyle/>
          <a:p>
            <a:endParaRPr lang="zh-CN" altLang="en-US"/>
          </a:p>
        </p:txBody>
      </p:sp>
      <p:sp>
        <p:nvSpPr>
          <p:cNvPr id="58509" name="Line 146"/>
          <p:cNvSpPr>
            <a:spLocks noChangeShapeType="1"/>
          </p:cNvSpPr>
          <p:nvPr/>
        </p:nvSpPr>
        <p:spPr bwMode="auto">
          <a:xfrm>
            <a:off x="6621237" y="4622800"/>
            <a:ext cx="219310" cy="0"/>
          </a:xfrm>
          <a:prstGeom prst="line">
            <a:avLst/>
          </a:prstGeom>
          <a:noFill/>
          <a:ln w="28575">
            <a:solidFill>
              <a:srgbClr val="FF0000"/>
            </a:solidFill>
            <a:round/>
            <a:headEnd/>
            <a:tailEnd/>
          </a:ln>
        </p:spPr>
        <p:txBody>
          <a:bodyPr/>
          <a:lstStyle/>
          <a:p>
            <a:endParaRPr lang="zh-CN" altLang="en-US"/>
          </a:p>
        </p:txBody>
      </p:sp>
      <p:sp>
        <p:nvSpPr>
          <p:cNvPr id="58510" name="Line 147"/>
          <p:cNvSpPr>
            <a:spLocks noChangeShapeType="1"/>
          </p:cNvSpPr>
          <p:nvPr/>
        </p:nvSpPr>
        <p:spPr bwMode="auto">
          <a:xfrm>
            <a:off x="6592210" y="4648200"/>
            <a:ext cx="0" cy="128588"/>
          </a:xfrm>
          <a:prstGeom prst="line">
            <a:avLst/>
          </a:prstGeom>
          <a:noFill/>
          <a:ln w="28575">
            <a:solidFill>
              <a:srgbClr val="FF0000"/>
            </a:solidFill>
            <a:round/>
            <a:headEnd/>
            <a:tailEnd/>
          </a:ln>
        </p:spPr>
        <p:txBody>
          <a:bodyPr/>
          <a:lstStyle/>
          <a:p>
            <a:endParaRPr lang="zh-CN" altLang="en-US"/>
          </a:p>
        </p:txBody>
      </p:sp>
      <p:sp>
        <p:nvSpPr>
          <p:cNvPr id="58511" name="Line 148"/>
          <p:cNvSpPr>
            <a:spLocks noChangeShapeType="1"/>
          </p:cNvSpPr>
          <p:nvPr/>
        </p:nvSpPr>
        <p:spPr bwMode="auto">
          <a:xfrm>
            <a:off x="6621237" y="4814888"/>
            <a:ext cx="219310" cy="0"/>
          </a:xfrm>
          <a:prstGeom prst="line">
            <a:avLst/>
          </a:prstGeom>
          <a:noFill/>
          <a:ln w="28575">
            <a:solidFill>
              <a:srgbClr val="FF0000"/>
            </a:solidFill>
            <a:round/>
            <a:headEnd/>
            <a:tailEnd/>
          </a:ln>
        </p:spPr>
        <p:txBody>
          <a:bodyPr/>
          <a:lstStyle/>
          <a:p>
            <a:endParaRPr lang="zh-CN" altLang="en-US"/>
          </a:p>
        </p:txBody>
      </p:sp>
      <p:sp>
        <p:nvSpPr>
          <p:cNvPr id="58512" name="Line 149"/>
          <p:cNvSpPr>
            <a:spLocks noChangeShapeType="1"/>
          </p:cNvSpPr>
          <p:nvPr/>
        </p:nvSpPr>
        <p:spPr bwMode="auto">
          <a:xfrm>
            <a:off x="6621237" y="5006975"/>
            <a:ext cx="219310" cy="0"/>
          </a:xfrm>
          <a:prstGeom prst="line">
            <a:avLst/>
          </a:prstGeom>
          <a:noFill/>
          <a:ln w="28575">
            <a:solidFill>
              <a:srgbClr val="FF0000"/>
            </a:solidFill>
            <a:round/>
            <a:headEnd/>
            <a:tailEnd/>
          </a:ln>
        </p:spPr>
        <p:txBody>
          <a:bodyPr/>
          <a:lstStyle/>
          <a:p>
            <a:endParaRPr lang="zh-CN" altLang="en-US"/>
          </a:p>
        </p:txBody>
      </p:sp>
      <p:sp>
        <p:nvSpPr>
          <p:cNvPr id="58513" name="Line 150"/>
          <p:cNvSpPr>
            <a:spLocks noChangeShapeType="1"/>
          </p:cNvSpPr>
          <p:nvPr/>
        </p:nvSpPr>
        <p:spPr bwMode="auto">
          <a:xfrm>
            <a:off x="6592210" y="4840289"/>
            <a:ext cx="0" cy="128587"/>
          </a:xfrm>
          <a:prstGeom prst="line">
            <a:avLst/>
          </a:prstGeom>
          <a:noFill/>
          <a:ln w="28575">
            <a:solidFill>
              <a:srgbClr val="FF0000"/>
            </a:solidFill>
            <a:round/>
            <a:headEnd/>
            <a:tailEnd/>
          </a:ln>
        </p:spPr>
        <p:txBody>
          <a:bodyPr/>
          <a:lstStyle/>
          <a:p>
            <a:endParaRPr lang="zh-CN" altLang="en-US"/>
          </a:p>
        </p:txBody>
      </p:sp>
      <p:sp>
        <p:nvSpPr>
          <p:cNvPr id="58514" name="Line 151"/>
          <p:cNvSpPr>
            <a:spLocks noChangeShapeType="1"/>
          </p:cNvSpPr>
          <p:nvPr/>
        </p:nvSpPr>
        <p:spPr bwMode="auto">
          <a:xfrm>
            <a:off x="6621237" y="5137150"/>
            <a:ext cx="219310" cy="0"/>
          </a:xfrm>
          <a:prstGeom prst="line">
            <a:avLst/>
          </a:prstGeom>
          <a:noFill/>
          <a:ln w="28575">
            <a:solidFill>
              <a:srgbClr val="FF0000"/>
            </a:solidFill>
            <a:round/>
            <a:headEnd/>
            <a:tailEnd/>
          </a:ln>
        </p:spPr>
        <p:txBody>
          <a:bodyPr/>
          <a:lstStyle/>
          <a:p>
            <a:endParaRPr lang="zh-CN" altLang="en-US"/>
          </a:p>
        </p:txBody>
      </p:sp>
      <p:sp>
        <p:nvSpPr>
          <p:cNvPr id="58515" name="Line 152"/>
          <p:cNvSpPr>
            <a:spLocks noChangeShapeType="1"/>
          </p:cNvSpPr>
          <p:nvPr/>
        </p:nvSpPr>
        <p:spPr bwMode="auto">
          <a:xfrm>
            <a:off x="6592210" y="5162550"/>
            <a:ext cx="0" cy="128588"/>
          </a:xfrm>
          <a:prstGeom prst="line">
            <a:avLst/>
          </a:prstGeom>
          <a:noFill/>
          <a:ln w="28575">
            <a:solidFill>
              <a:srgbClr val="FF0000"/>
            </a:solidFill>
            <a:round/>
            <a:headEnd/>
            <a:tailEnd/>
          </a:ln>
        </p:spPr>
        <p:txBody>
          <a:bodyPr/>
          <a:lstStyle/>
          <a:p>
            <a:endParaRPr lang="zh-CN" altLang="en-US"/>
          </a:p>
        </p:txBody>
      </p:sp>
      <p:sp>
        <p:nvSpPr>
          <p:cNvPr id="58516" name="Line 153"/>
          <p:cNvSpPr>
            <a:spLocks noChangeShapeType="1"/>
          </p:cNvSpPr>
          <p:nvPr/>
        </p:nvSpPr>
        <p:spPr bwMode="auto">
          <a:xfrm>
            <a:off x="6621237" y="5329238"/>
            <a:ext cx="219310" cy="0"/>
          </a:xfrm>
          <a:prstGeom prst="line">
            <a:avLst/>
          </a:prstGeom>
          <a:noFill/>
          <a:ln w="28575">
            <a:solidFill>
              <a:srgbClr val="FF0000"/>
            </a:solidFill>
            <a:round/>
            <a:headEnd/>
            <a:tailEnd/>
          </a:ln>
        </p:spPr>
        <p:txBody>
          <a:bodyPr/>
          <a:lstStyle/>
          <a:p>
            <a:endParaRPr lang="zh-CN" altLang="en-US"/>
          </a:p>
        </p:txBody>
      </p:sp>
      <p:sp>
        <p:nvSpPr>
          <p:cNvPr id="58517" name="Line 154"/>
          <p:cNvSpPr>
            <a:spLocks noChangeShapeType="1"/>
          </p:cNvSpPr>
          <p:nvPr/>
        </p:nvSpPr>
        <p:spPr bwMode="auto">
          <a:xfrm>
            <a:off x="6592210" y="5354639"/>
            <a:ext cx="0" cy="128587"/>
          </a:xfrm>
          <a:prstGeom prst="line">
            <a:avLst/>
          </a:prstGeom>
          <a:noFill/>
          <a:ln w="28575">
            <a:solidFill>
              <a:srgbClr val="FF0000"/>
            </a:solidFill>
            <a:round/>
            <a:headEnd/>
            <a:tailEnd/>
          </a:ln>
        </p:spPr>
        <p:txBody>
          <a:bodyPr/>
          <a:lstStyle/>
          <a:p>
            <a:endParaRPr lang="zh-CN" altLang="en-US"/>
          </a:p>
        </p:txBody>
      </p:sp>
    </p:spTree>
    <p:extLst>
      <p:ext uri="{BB962C8B-B14F-4D97-AF65-F5344CB8AC3E}">
        <p14:creationId xmlns:p14="http://schemas.microsoft.com/office/powerpoint/2010/main" val="1495619951"/>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3" name="灯片编号占位符 5"/>
          <p:cNvSpPr>
            <a:spLocks noGrp="1"/>
          </p:cNvSpPr>
          <p:nvPr>
            <p:ph type="sldNum" sz="quarter" idx="12"/>
          </p:nvPr>
        </p:nvSpPr>
        <p:spPr>
          <a:noFill/>
        </p:spPr>
        <p:txBody>
          <a:bodyPr/>
          <a:lstStyle/>
          <a:p>
            <a:fld id="{95040721-36A6-4262-9BFA-9FF63328E08A}" type="slidenum">
              <a:rPr lang="zh-CN" altLang="en-US" smtClean="0">
                <a:ea typeface="宋体" charset="-122"/>
              </a:rPr>
              <a:pPr/>
              <a:t>21</a:t>
            </a:fld>
            <a:endParaRPr lang="en-US" altLang="zh-CN">
              <a:ea typeface="宋体" charset="-122"/>
            </a:endParaRPr>
          </a:p>
        </p:txBody>
      </p:sp>
      <p:sp>
        <p:nvSpPr>
          <p:cNvPr id="59394" name="Rectangle 2"/>
          <p:cNvSpPr>
            <a:spLocks noGrp="1" noChangeArrowheads="1"/>
          </p:cNvSpPr>
          <p:nvPr>
            <p:ph type="title"/>
          </p:nvPr>
        </p:nvSpPr>
        <p:spPr>
          <a:xfrm>
            <a:off x="402591" y="108372"/>
            <a:ext cx="7388823" cy="1020762"/>
          </a:xfrm>
        </p:spPr>
        <p:txBody>
          <a:bodyPr/>
          <a:lstStyle/>
          <a:p>
            <a:pPr eaLnBrk="1" hangingPunct="1"/>
            <a:r>
              <a:rPr lang="en-US" altLang="zh-CN" sz="3600"/>
              <a:t>I/O</a:t>
            </a:r>
            <a:r>
              <a:rPr lang="zh-CN" altLang="en-US"/>
              <a:t>接口综合应用例 </a:t>
            </a:r>
            <a:r>
              <a:rPr lang="en-US" altLang="zh-CN" sz="3600">
                <a:solidFill>
                  <a:schemeClr val="tx1"/>
                </a:solidFill>
                <a:latin typeface="Arial" charset="0"/>
              </a:rPr>
              <a:t>——</a:t>
            </a:r>
            <a:r>
              <a:rPr lang="en-US" altLang="zh-CN" sz="3600">
                <a:solidFill>
                  <a:schemeClr val="tx1"/>
                </a:solidFill>
              </a:rPr>
              <a:t> </a:t>
            </a:r>
            <a:r>
              <a:rPr lang="zh-CN" altLang="en-US" sz="3200">
                <a:solidFill>
                  <a:schemeClr val="tx1"/>
                </a:solidFill>
              </a:rPr>
              <a:t>程序段</a:t>
            </a:r>
          </a:p>
        </p:txBody>
      </p:sp>
      <p:sp>
        <p:nvSpPr>
          <p:cNvPr id="40964" name="Rectangle 3"/>
          <p:cNvSpPr>
            <a:spLocks noGrp="1" noChangeArrowheads="1"/>
          </p:cNvSpPr>
          <p:nvPr>
            <p:ph type="body" idx="1"/>
          </p:nvPr>
        </p:nvSpPr>
        <p:spPr>
          <a:xfrm>
            <a:off x="548881" y="1260500"/>
            <a:ext cx="8484869" cy="4464496"/>
          </a:xfrm>
        </p:spPr>
        <p:txBody>
          <a:bodyPr/>
          <a:lstStyle/>
          <a:p>
            <a:pPr eaLnBrk="1" hangingPunct="1">
              <a:lnSpc>
                <a:spcPct val="115000"/>
              </a:lnSpc>
              <a:buFont typeface="Wingdings" pitchFamily="2" charset="2"/>
              <a:buNone/>
              <a:defRPr/>
            </a:pPr>
            <a:r>
              <a:rPr lang="en-US" altLang="zh-CN" sz="2400" b="0" dirty="0">
                <a:latin typeface="+mj-lt"/>
              </a:rPr>
              <a:t>	</a:t>
            </a:r>
            <a:r>
              <a:rPr lang="en-US" altLang="zh-CN" sz="1800" dirty="0">
                <a:latin typeface="+mj-lt"/>
              </a:rPr>
              <a:t>	……</a:t>
            </a:r>
            <a:endParaRPr lang="zh-CN" altLang="en-US" sz="1800" dirty="0">
              <a:latin typeface="+mj-lt"/>
            </a:endParaRPr>
          </a:p>
          <a:p>
            <a:pPr marL="0" indent="0" eaLnBrk="1" hangingPunct="1">
              <a:lnSpc>
                <a:spcPct val="115000"/>
              </a:lnSpc>
              <a:buFont typeface="Wingdings" pitchFamily="2" charset="2"/>
              <a:buNone/>
              <a:defRPr/>
            </a:pPr>
            <a:r>
              <a:rPr lang="en-US" altLang="zh-CN" sz="1600" dirty="0">
                <a:solidFill>
                  <a:schemeClr val="tx1"/>
                </a:solidFill>
                <a:latin typeface="Times New Roman" pitchFamily="18" charset="0"/>
                <a:cs typeface="Times New Roman" pitchFamily="18" charset="0"/>
              </a:rPr>
              <a:t>Seg7  DB</a:t>
            </a:r>
            <a:r>
              <a:rPr lang="en-US" altLang="zh-CN" sz="1600" dirty="0">
                <a:latin typeface="Times New Roman" pitchFamily="18" charset="0"/>
                <a:cs typeface="Times New Roman" pitchFamily="18" charset="0"/>
              </a:rPr>
              <a:t>   </a:t>
            </a:r>
          </a:p>
          <a:p>
            <a:pPr marL="0" indent="0" eaLnBrk="1" hangingPunct="1">
              <a:lnSpc>
                <a:spcPct val="115000"/>
              </a:lnSpc>
              <a:buFont typeface="Wingdings" pitchFamily="2" charset="2"/>
              <a:buNone/>
              <a:defRPr/>
            </a:pPr>
            <a:r>
              <a:rPr lang="en-US" altLang="zh-CN" sz="1600" dirty="0">
                <a:latin typeface="Times New Roman" pitchFamily="18" charset="0"/>
                <a:cs typeface="Times New Roman" pitchFamily="18" charset="0"/>
              </a:rPr>
              <a:t>     3FH,06H,5BH,4FH,66H,6DH,7DH,07H,7FH,67H,77H,7CH,39H,5EH,79H,71H</a:t>
            </a:r>
          </a:p>
          <a:p>
            <a:pPr eaLnBrk="1" hangingPunct="1">
              <a:lnSpc>
                <a:spcPct val="115000"/>
              </a:lnSpc>
              <a:spcBef>
                <a:spcPct val="10000"/>
              </a:spcBef>
              <a:buFont typeface="Wingdings" pitchFamily="2" charset="2"/>
              <a:buNone/>
              <a:defRPr/>
            </a:pPr>
            <a:r>
              <a:rPr lang="en-US" altLang="zh-CN" sz="1600" dirty="0">
                <a:latin typeface="Times New Roman" pitchFamily="18" charset="0"/>
                <a:cs typeface="Times New Roman" pitchFamily="18" charset="0"/>
              </a:rPr>
              <a:t>        ……</a:t>
            </a:r>
          </a:p>
          <a:p>
            <a:pPr marL="0" indent="530225" eaLnBrk="1" hangingPunct="1">
              <a:lnSpc>
                <a:spcPct val="115000"/>
              </a:lnSpc>
              <a:buFont typeface="Wingdings" pitchFamily="2" charset="2"/>
              <a:buNone/>
              <a:defRPr/>
            </a:pPr>
            <a:r>
              <a:rPr lang="en-US" altLang="zh-CN" sz="1600" dirty="0">
                <a:latin typeface="Times New Roman" pitchFamily="18" charset="0"/>
                <a:cs typeface="Times New Roman" pitchFamily="18" charset="0"/>
              </a:rPr>
              <a:t>LEA   BX, Seg7	 </a:t>
            </a:r>
          </a:p>
          <a:p>
            <a:pPr marL="0" indent="530225" eaLnBrk="1" hangingPunct="1">
              <a:lnSpc>
                <a:spcPct val="115000"/>
              </a:lnSpc>
              <a:buFont typeface="Wingdings" pitchFamily="2" charset="2"/>
              <a:buNone/>
              <a:defRPr/>
            </a:pPr>
            <a:r>
              <a:rPr lang="en-US" altLang="zh-CN" sz="1600" dirty="0">
                <a:latin typeface="Times New Roman" pitchFamily="18" charset="0"/>
                <a:cs typeface="Times New Roman" pitchFamily="18" charset="0"/>
              </a:rPr>
              <a:t>MOV  AH, 0</a:t>
            </a:r>
          </a:p>
          <a:p>
            <a:pPr>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GO:  IN AL, </a:t>
            </a:r>
            <a:r>
              <a:rPr kumimoji="1" lang="en-US" altLang="zh-CN" sz="1600" dirty="0">
                <a:solidFill>
                  <a:srgbClr val="990033"/>
                </a:solidFill>
                <a:latin typeface="Times New Roman" pitchFamily="18" charset="0"/>
                <a:cs typeface="Times New Roman" pitchFamily="18" charset="0"/>
              </a:rPr>
              <a:t>0F1H</a:t>
            </a:r>
          </a:p>
          <a:p>
            <a:pPr marL="0" indent="539750">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AND  AL, 0FH     </a:t>
            </a:r>
            <a:endParaRPr kumimoji="1" lang="zh-CN" altLang="en-US" sz="1600" dirty="0">
              <a:latin typeface="Times New Roman" pitchFamily="18" charset="0"/>
              <a:cs typeface="Times New Roman" pitchFamily="18" charset="0"/>
            </a:endParaRPr>
          </a:p>
          <a:p>
            <a:pPr marL="0" indent="539750">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MOV  SI, AX     </a:t>
            </a:r>
          </a:p>
          <a:p>
            <a:pPr marL="0" indent="539750">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MOV  AL, </a:t>
            </a:r>
            <a:r>
              <a:rPr kumimoji="1" lang="zh-CN" altLang="en-US" sz="1600" dirty="0">
                <a:latin typeface="Times New Roman" pitchFamily="18" charset="0"/>
                <a:cs typeface="Times New Roman" pitchFamily="18" charset="0"/>
              </a:rPr>
              <a:t>［</a:t>
            </a:r>
            <a:r>
              <a:rPr kumimoji="1" lang="en-US" altLang="zh-CN" sz="1600" dirty="0">
                <a:latin typeface="Times New Roman" pitchFamily="18" charset="0"/>
                <a:cs typeface="Times New Roman" pitchFamily="18" charset="0"/>
              </a:rPr>
              <a:t>BX+SI</a:t>
            </a:r>
            <a:r>
              <a:rPr kumimoji="1" lang="zh-CN" altLang="en-US" sz="1600" dirty="0">
                <a:latin typeface="Times New Roman" pitchFamily="18" charset="0"/>
                <a:cs typeface="Times New Roman" pitchFamily="18" charset="0"/>
              </a:rPr>
              <a:t>］</a:t>
            </a:r>
          </a:p>
          <a:p>
            <a:pPr marL="0" indent="539750">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OUT  </a:t>
            </a:r>
            <a:r>
              <a:rPr kumimoji="1" lang="en-US" altLang="zh-CN" sz="1600" dirty="0">
                <a:solidFill>
                  <a:srgbClr val="990033"/>
                </a:solidFill>
                <a:latin typeface="Times New Roman" pitchFamily="18" charset="0"/>
                <a:cs typeface="Times New Roman" pitchFamily="18" charset="0"/>
              </a:rPr>
              <a:t>0F0H</a:t>
            </a:r>
            <a:r>
              <a:rPr kumimoji="1" lang="en-US" altLang="zh-CN" sz="1600" dirty="0">
                <a:latin typeface="Times New Roman" pitchFamily="18" charset="0"/>
                <a:cs typeface="Times New Roman" pitchFamily="18" charset="0"/>
              </a:rPr>
              <a:t>, AL</a:t>
            </a:r>
          </a:p>
          <a:p>
            <a:pPr marL="0" indent="539750">
              <a:lnSpc>
                <a:spcPct val="110000"/>
              </a:lnSpc>
              <a:buClr>
                <a:schemeClr val="accent2"/>
              </a:buClr>
              <a:buSzPct val="80000"/>
              <a:buFont typeface="Wingdings" pitchFamily="2" charset="2"/>
              <a:buNone/>
              <a:defRPr/>
            </a:pPr>
            <a:r>
              <a:rPr kumimoji="1" lang="en-US" altLang="zh-CN" sz="1600" dirty="0">
                <a:latin typeface="Times New Roman" pitchFamily="18" charset="0"/>
                <a:cs typeface="Times New Roman" pitchFamily="18" charset="0"/>
              </a:rPr>
              <a:t>JMP   GO</a:t>
            </a:r>
            <a:endParaRPr kumimoji="1" lang="zh-CN" altLang="en-US" sz="1600" dirty="0">
              <a:latin typeface="Times New Roman" pitchFamily="18" charset="0"/>
              <a:cs typeface="Times New Roman" pitchFamily="18" charset="0"/>
            </a:endParaRPr>
          </a:p>
        </p:txBody>
      </p:sp>
    </p:spTree>
    <p:extLst>
      <p:ext uri="{BB962C8B-B14F-4D97-AF65-F5344CB8AC3E}">
        <p14:creationId xmlns:p14="http://schemas.microsoft.com/office/powerpoint/2010/main" val="3547708015"/>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89396" y="1762156"/>
            <a:ext cx="2647517" cy="578464"/>
          </a:xfrm>
        </p:spPr>
        <p:txBody>
          <a:bodyPr/>
          <a:lstStyle/>
          <a:p>
            <a:r>
              <a:rPr lang="en-US" altLang="zh-CN" sz="3200" dirty="0">
                <a:latin typeface="黑体" panose="02010609060101010101" pitchFamily="49" charset="-122"/>
                <a:ea typeface="黑体" panose="02010609060101010101" pitchFamily="49" charset="-122"/>
              </a:rPr>
              <a:t>I/O</a:t>
            </a:r>
            <a:r>
              <a:rPr lang="zh-CN" altLang="en-US" sz="3200" dirty="0">
                <a:latin typeface="黑体" panose="02010609060101010101" pitchFamily="49" charset="-122"/>
                <a:ea typeface="黑体" panose="02010609060101010101" pitchFamily="49" charset="-122"/>
              </a:rPr>
              <a:t>地址译码 </a:t>
            </a:r>
            <a:endParaRPr lang="zh-CN" altLang="en-US" sz="3200" dirty="0">
              <a:solidFill>
                <a:schemeClr val="tx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22</a:t>
            </a:fld>
            <a:endParaRPr lang="en-US" altLang="zh-CN"/>
          </a:p>
        </p:txBody>
      </p:sp>
      <p:sp>
        <p:nvSpPr>
          <p:cNvPr id="5" name="标题 1"/>
          <p:cNvSpPr txBox="1">
            <a:spLocks/>
          </p:cNvSpPr>
          <p:nvPr/>
        </p:nvSpPr>
        <p:spPr bwMode="auto">
          <a:xfrm>
            <a:off x="4068961" y="1908572"/>
            <a:ext cx="4608512" cy="578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5512" tIns="42756" rIns="85512" bIns="42756" numCol="1" anchor="b" anchorCtr="0" compatLnSpc="1">
            <a:prstTxWarp prst="textNoShape">
              <a:avLst/>
            </a:prstTxWarp>
          </a:bodyPr>
          <a:lstStyle>
            <a:lvl1pPr algn="l" rtl="0" eaLnBrk="0" fontAlgn="base" hangingPunct="0">
              <a:spcBef>
                <a:spcPct val="0"/>
              </a:spcBef>
              <a:spcAft>
                <a:spcPct val="0"/>
              </a:spcAft>
              <a:defRPr sz="3400" b="1">
                <a:solidFill>
                  <a:srgbClr val="99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4100">
                <a:solidFill>
                  <a:schemeClr val="tx2"/>
                </a:solidFill>
                <a:latin typeface="Arial" charset="0"/>
                <a:ea typeface="宋体" charset="-122"/>
              </a:defRPr>
            </a:lvl2pPr>
            <a:lvl3pPr algn="ctr" rtl="0" eaLnBrk="0" fontAlgn="base" hangingPunct="0">
              <a:spcBef>
                <a:spcPct val="0"/>
              </a:spcBef>
              <a:spcAft>
                <a:spcPct val="0"/>
              </a:spcAft>
              <a:defRPr sz="4100">
                <a:solidFill>
                  <a:schemeClr val="tx2"/>
                </a:solidFill>
                <a:latin typeface="Arial" charset="0"/>
                <a:ea typeface="宋体" charset="-122"/>
              </a:defRPr>
            </a:lvl3pPr>
            <a:lvl4pPr algn="ctr" rtl="0" eaLnBrk="0" fontAlgn="base" hangingPunct="0">
              <a:spcBef>
                <a:spcPct val="0"/>
              </a:spcBef>
              <a:spcAft>
                <a:spcPct val="0"/>
              </a:spcAft>
              <a:defRPr sz="4100">
                <a:solidFill>
                  <a:schemeClr val="tx2"/>
                </a:solidFill>
                <a:latin typeface="Arial" charset="0"/>
                <a:ea typeface="宋体" charset="-122"/>
              </a:defRPr>
            </a:lvl4pPr>
            <a:lvl5pPr algn="ctr" rtl="0" eaLnBrk="0" fontAlgn="base" hangingPunct="0">
              <a:spcBef>
                <a:spcPct val="0"/>
              </a:spcBef>
              <a:spcAft>
                <a:spcPct val="0"/>
              </a:spcAft>
              <a:defRPr sz="4100">
                <a:solidFill>
                  <a:schemeClr val="tx2"/>
                </a:solidFill>
                <a:latin typeface="Arial" charset="0"/>
                <a:ea typeface="宋体" charset="-122"/>
              </a:defRPr>
            </a:lvl5pPr>
            <a:lvl6pPr marL="427560" algn="ctr" rtl="0" fontAlgn="base">
              <a:spcBef>
                <a:spcPct val="0"/>
              </a:spcBef>
              <a:spcAft>
                <a:spcPct val="0"/>
              </a:spcAft>
              <a:defRPr sz="4100">
                <a:solidFill>
                  <a:schemeClr val="tx2"/>
                </a:solidFill>
                <a:latin typeface="Arial" charset="0"/>
                <a:ea typeface="宋体" charset="-122"/>
              </a:defRPr>
            </a:lvl6pPr>
            <a:lvl7pPr marL="855120" algn="ctr" rtl="0" fontAlgn="base">
              <a:spcBef>
                <a:spcPct val="0"/>
              </a:spcBef>
              <a:spcAft>
                <a:spcPct val="0"/>
              </a:spcAft>
              <a:defRPr sz="4100">
                <a:solidFill>
                  <a:schemeClr val="tx2"/>
                </a:solidFill>
                <a:latin typeface="Arial" charset="0"/>
                <a:ea typeface="宋体" charset="-122"/>
              </a:defRPr>
            </a:lvl7pPr>
            <a:lvl8pPr marL="1282680" algn="ctr" rtl="0" fontAlgn="base">
              <a:spcBef>
                <a:spcPct val="0"/>
              </a:spcBef>
              <a:spcAft>
                <a:spcPct val="0"/>
              </a:spcAft>
              <a:defRPr sz="4100">
                <a:solidFill>
                  <a:schemeClr val="tx2"/>
                </a:solidFill>
                <a:latin typeface="Arial" charset="0"/>
                <a:ea typeface="宋体" charset="-122"/>
              </a:defRPr>
            </a:lvl8pPr>
            <a:lvl9pPr marL="1710242" algn="ctr" rtl="0" fontAlgn="base">
              <a:spcBef>
                <a:spcPct val="0"/>
              </a:spcBef>
              <a:spcAft>
                <a:spcPct val="0"/>
              </a:spcAft>
              <a:defRPr sz="4100">
                <a:solidFill>
                  <a:schemeClr val="tx2"/>
                </a:solidFill>
                <a:latin typeface="Arial" charset="0"/>
                <a:ea typeface="宋体" charset="-122"/>
              </a:defRPr>
            </a:lvl9pPr>
          </a:lstStyle>
          <a:p>
            <a:r>
              <a:rPr lang="zh-CN" altLang="en-US" sz="3200" dirty="0">
                <a:latin typeface="黑体" panose="02010609060101010101" pitchFamily="49" charset="-122"/>
                <a:ea typeface="黑体" panose="02010609060101010101" pitchFamily="49" charset="-122"/>
              </a:rPr>
              <a:t>存储器接口地址译码</a:t>
            </a:r>
          </a:p>
        </p:txBody>
      </p:sp>
      <p:sp>
        <p:nvSpPr>
          <p:cNvPr id="6" name="TextBox 5"/>
          <p:cNvSpPr txBox="1"/>
          <p:nvPr/>
        </p:nvSpPr>
        <p:spPr>
          <a:xfrm>
            <a:off x="3620135" y="3404500"/>
            <a:ext cx="1512168" cy="707886"/>
          </a:xfrm>
          <a:prstGeom prst="rect">
            <a:avLst/>
          </a:prstGeom>
          <a:noFill/>
        </p:spPr>
        <p:txBody>
          <a:bodyPr wrap="square" rtlCol="0">
            <a:spAutoFit/>
          </a:bodyPr>
          <a:lstStyle/>
          <a:p>
            <a:pPr algn="ctr"/>
            <a:r>
              <a:rPr lang="zh-CN" altLang="en-US" sz="4000" b="1" i="1" dirty="0">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区别</a:t>
            </a:r>
          </a:p>
        </p:txBody>
      </p:sp>
      <p:sp>
        <p:nvSpPr>
          <p:cNvPr id="7" name="TextBox 6"/>
          <p:cNvSpPr txBox="1"/>
          <p:nvPr/>
        </p:nvSpPr>
        <p:spPr>
          <a:xfrm>
            <a:off x="3420889" y="1840705"/>
            <a:ext cx="792088" cy="646331"/>
          </a:xfrm>
          <a:prstGeom prst="rect">
            <a:avLst/>
          </a:prstGeom>
          <a:noFill/>
        </p:spPr>
        <p:txBody>
          <a:bodyPr wrap="square" rtlCol="0">
            <a:spAutoFit/>
          </a:bodyPr>
          <a:lstStyle/>
          <a:p>
            <a:pPr algn="ctr"/>
            <a:r>
              <a:rPr lang="en-US" altLang="zh-CN" sz="3600" b="1" dirty="0">
                <a:effectLst>
                  <a:outerShdw blurRad="38100" dist="38100" dir="2700000" algn="tl">
                    <a:srgbClr val="000000">
                      <a:alpha val="43137"/>
                    </a:srgbClr>
                  </a:outerShdw>
                </a:effectLst>
              </a:rPr>
              <a:t>&amp;</a:t>
            </a:r>
            <a:endParaRPr lang="zh-CN" altLang="en-US" sz="3600" b="1" dirty="0">
              <a:effectLst>
                <a:outerShdw blurRad="38100" dist="38100" dir="2700000" algn="tl">
                  <a:srgbClr val="000000">
                    <a:alpha val="43137"/>
                  </a:srgbClr>
                </a:outerShdw>
              </a:effectLst>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769524">
            <a:off x="4985598" y="3224363"/>
            <a:ext cx="919099" cy="12254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4530172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dirty="0"/>
              <a:t>I/O</a:t>
            </a:r>
            <a:r>
              <a:rPr lang="zh-CN" altLang="en-US" sz="2800" dirty="0"/>
              <a:t>地址译码与存储器接口地址译码电路的主要区别</a:t>
            </a:r>
          </a:p>
        </p:txBody>
      </p:sp>
      <p:sp>
        <p:nvSpPr>
          <p:cNvPr id="3" name="内容占位符 2"/>
          <p:cNvSpPr>
            <a:spLocks noGrp="1"/>
          </p:cNvSpPr>
          <p:nvPr>
            <p:ph idx="1"/>
          </p:nvPr>
        </p:nvSpPr>
        <p:spPr>
          <a:xfrm>
            <a:off x="431594" y="1217042"/>
            <a:ext cx="8558015" cy="1843658"/>
          </a:xfrm>
        </p:spPr>
        <p:txBody>
          <a:bodyPr/>
          <a:lstStyle/>
          <a:p>
            <a:pPr>
              <a:spcAft>
                <a:spcPts val="600"/>
              </a:spcAft>
              <a:buSzPct val="80000"/>
              <a:buFont typeface="Wingdings" panose="05000000000000000000" pitchFamily="2" charset="2"/>
              <a:buChar char="Ø"/>
            </a:pPr>
            <a:r>
              <a:rPr lang="zh-CN" altLang="en-US" sz="2200" dirty="0">
                <a:solidFill>
                  <a:srgbClr val="C00000"/>
                </a:solidFill>
              </a:rPr>
              <a:t>存储器接口</a:t>
            </a:r>
            <a:r>
              <a:rPr lang="zh-CN" altLang="en-US" sz="2200" dirty="0"/>
              <a:t>通常为全地址译码；</a:t>
            </a:r>
            <a:r>
              <a:rPr lang="en-US" altLang="zh-CN" sz="2200" dirty="0">
                <a:solidFill>
                  <a:srgbClr val="C00000"/>
                </a:solidFill>
              </a:rPr>
              <a:t>I/O</a:t>
            </a:r>
            <a:r>
              <a:rPr lang="zh-CN" altLang="en-US" sz="2200" dirty="0">
                <a:solidFill>
                  <a:srgbClr val="C00000"/>
                </a:solidFill>
              </a:rPr>
              <a:t>接口</a:t>
            </a:r>
            <a:r>
              <a:rPr lang="zh-CN" altLang="en-US" sz="2200" dirty="0"/>
              <a:t>通常采用部分地址译码</a:t>
            </a:r>
            <a:endParaRPr lang="en-US" altLang="zh-CN" sz="2200" dirty="0"/>
          </a:p>
          <a:p>
            <a:pPr>
              <a:spcAft>
                <a:spcPts val="600"/>
              </a:spcAft>
              <a:buSzPct val="80000"/>
              <a:buFont typeface="Wingdings" panose="05000000000000000000" pitchFamily="2" charset="2"/>
              <a:buChar char="Ø"/>
            </a:pPr>
            <a:r>
              <a:rPr lang="zh-CN" altLang="en-US" sz="2200" dirty="0">
                <a:solidFill>
                  <a:srgbClr val="C00000"/>
                </a:solidFill>
              </a:rPr>
              <a:t>寻址存储器</a:t>
            </a:r>
            <a:r>
              <a:rPr lang="zh-CN" altLang="en-US" sz="2200" dirty="0"/>
              <a:t>需</a:t>
            </a:r>
            <a:r>
              <a:rPr lang="en-US" altLang="zh-CN" sz="2200" dirty="0"/>
              <a:t>20</a:t>
            </a:r>
            <a:r>
              <a:rPr lang="zh-CN" altLang="en-US" sz="2200" dirty="0"/>
              <a:t>位地址信号；</a:t>
            </a:r>
            <a:r>
              <a:rPr lang="zh-CN" altLang="en-US" sz="2200" dirty="0">
                <a:solidFill>
                  <a:srgbClr val="C00000"/>
                </a:solidFill>
              </a:rPr>
              <a:t>寻址端口</a:t>
            </a:r>
            <a:r>
              <a:rPr lang="zh-CN" altLang="en-US" sz="2200" dirty="0"/>
              <a:t>最多为</a:t>
            </a:r>
            <a:r>
              <a:rPr lang="en-US" altLang="zh-CN" sz="2200" dirty="0"/>
              <a:t>16</a:t>
            </a:r>
            <a:r>
              <a:rPr lang="zh-CN" altLang="en-US" sz="2200" dirty="0"/>
              <a:t>位地址信号。</a:t>
            </a:r>
            <a:endParaRPr lang="en-US" altLang="zh-CN" sz="2200" dirty="0"/>
          </a:p>
          <a:p>
            <a:pPr>
              <a:spcAft>
                <a:spcPts val="600"/>
              </a:spcAft>
              <a:buSzPct val="80000"/>
              <a:buFont typeface="Wingdings" panose="05000000000000000000" pitchFamily="2" charset="2"/>
              <a:buChar char="Ø"/>
            </a:pPr>
            <a:r>
              <a:rPr lang="zh-CN" altLang="en-US" sz="2200" dirty="0">
                <a:solidFill>
                  <a:srgbClr val="C00000"/>
                </a:solidFill>
              </a:rPr>
              <a:t>访问存储器</a:t>
            </a:r>
            <a:r>
              <a:rPr lang="zh-CN" altLang="en-US" sz="2200" dirty="0"/>
              <a:t>使用</a:t>
            </a:r>
            <a:r>
              <a:rPr lang="en-US" altLang="zh-CN" sz="2200" dirty="0"/>
              <a:t>#MEMR</a:t>
            </a:r>
            <a:r>
              <a:rPr lang="zh-CN" altLang="en-US" sz="2200" dirty="0"/>
              <a:t>、</a:t>
            </a:r>
            <a:r>
              <a:rPr lang="en-US" altLang="zh-CN" sz="2200" dirty="0"/>
              <a:t>#MEMW</a:t>
            </a:r>
            <a:r>
              <a:rPr lang="zh-CN" altLang="en-US" sz="2200" dirty="0"/>
              <a:t>；</a:t>
            </a:r>
            <a:r>
              <a:rPr lang="zh-CN" altLang="en-US" sz="2200" dirty="0">
                <a:solidFill>
                  <a:srgbClr val="C00000"/>
                </a:solidFill>
              </a:rPr>
              <a:t>访问接口</a:t>
            </a:r>
            <a:r>
              <a:rPr lang="zh-CN" altLang="en-US" sz="2200" dirty="0"/>
              <a:t>使用</a:t>
            </a:r>
            <a:r>
              <a:rPr lang="en-US" altLang="zh-CN" sz="2200" dirty="0"/>
              <a:t>#IOR</a:t>
            </a:r>
            <a:r>
              <a:rPr lang="zh-CN" altLang="en-US" sz="2200" dirty="0"/>
              <a:t>、</a:t>
            </a:r>
            <a:r>
              <a:rPr lang="en-US" altLang="zh-CN" sz="2200" dirty="0"/>
              <a:t>#IOW</a:t>
            </a:r>
            <a:endParaRPr lang="zh-CN" altLang="en-US" sz="2200" dirty="0"/>
          </a:p>
        </p:txBody>
      </p:sp>
      <p:sp>
        <p:nvSpPr>
          <p:cNvPr id="4" name="灯片编号占位符 3"/>
          <p:cNvSpPr>
            <a:spLocks noGrp="1"/>
          </p:cNvSpPr>
          <p:nvPr>
            <p:ph type="sldNum" sz="quarter" idx="12"/>
          </p:nvPr>
        </p:nvSpPr>
        <p:spPr/>
        <p:txBody>
          <a:bodyPr/>
          <a:lstStyle/>
          <a:p>
            <a:pPr>
              <a:defRPr/>
            </a:pPr>
            <a:fld id="{67C6FDA1-AF2C-43A0-A28F-20D3DD73D05B}" type="slidenum">
              <a:rPr lang="zh-CN" altLang="en-US" smtClean="0"/>
              <a:pPr>
                <a:defRPr/>
              </a:pPr>
              <a:t>23</a:t>
            </a:fld>
            <a:endParaRPr lang="en-US" altLang="zh-CN"/>
          </a:p>
        </p:txBody>
      </p:sp>
      <p:sp>
        <p:nvSpPr>
          <p:cNvPr id="5" name="TextBox 4"/>
          <p:cNvSpPr txBox="1"/>
          <p:nvPr/>
        </p:nvSpPr>
        <p:spPr>
          <a:xfrm>
            <a:off x="756593" y="3180616"/>
            <a:ext cx="7018707" cy="600164"/>
          </a:xfrm>
          <a:prstGeom prst="rect">
            <a:avLst/>
          </a:prstGeom>
          <a:noFill/>
        </p:spPr>
        <p:txBody>
          <a:bodyPr wrap="square" rtlCol="0">
            <a:spAutoFit/>
          </a:bodyPr>
          <a:lstStyle/>
          <a:p>
            <a:pPr>
              <a:lnSpc>
                <a:spcPct val="150000"/>
              </a:lnSpc>
            </a:pPr>
            <a:r>
              <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MOV</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指令会使总线的</a:t>
            </a:r>
            <a:r>
              <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#MEMR</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a:t>
            </a:r>
            <a:r>
              <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#MEMW</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有效</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6" name="TextBox 5"/>
          <p:cNvSpPr txBox="1"/>
          <p:nvPr/>
        </p:nvSpPr>
        <p:spPr>
          <a:xfrm>
            <a:off x="360040" y="3900696"/>
            <a:ext cx="8605465" cy="600164"/>
          </a:xfrm>
          <a:prstGeom prst="rect">
            <a:avLst/>
          </a:prstGeom>
          <a:noFill/>
        </p:spPr>
        <p:txBody>
          <a:bodyPr wrap="square" rtlCol="0">
            <a:spAutoFit/>
          </a:bodyPr>
          <a:lstStyle/>
          <a:p>
            <a:pPr>
              <a:lnSpc>
                <a:spcPct val="150000"/>
              </a:lnSpc>
            </a:pPr>
            <a:r>
              <a:rPr lang="en-US" altLang="zh-CN" sz="22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OUT</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指令将使总线的</a:t>
            </a:r>
            <a:r>
              <a:rPr lang="en-US" altLang="zh-CN" sz="22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#IOW</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信号有效，</a:t>
            </a:r>
            <a:r>
              <a:rPr lang="en-US" altLang="zh-CN" sz="22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IN</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指令将使总线的</a:t>
            </a:r>
            <a:r>
              <a:rPr lang="en-US" altLang="zh-CN" sz="2200" b="1" dirty="0">
                <a:solidFill>
                  <a:srgbClr val="C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#IOR</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信号有效。</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780823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1000" fill="hold"/>
                                        <p:tgtEl>
                                          <p:spTgt spid="5"/>
                                        </p:tgtEl>
                                        <p:attrNameLst>
                                          <p:attrName>ppt_w</p:attrName>
                                        </p:attrNameLst>
                                      </p:cBhvr>
                                      <p:tavLst>
                                        <p:tav tm="0">
                                          <p:val>
                                            <p:fltVal val="0"/>
                                          </p:val>
                                        </p:tav>
                                        <p:tav tm="100000">
                                          <p:val>
                                            <p:strVal val="#ppt_w"/>
                                          </p:val>
                                        </p:tav>
                                      </p:tavLst>
                                    </p:anim>
                                    <p:anim calcmode="lin" valueType="num">
                                      <p:cBhvr>
                                        <p:cTn id="23" dur="1000" fill="hold"/>
                                        <p:tgtEl>
                                          <p:spTgt spid="5"/>
                                        </p:tgtEl>
                                        <p:attrNameLst>
                                          <p:attrName>ppt_h</p:attrName>
                                        </p:attrNameLst>
                                      </p:cBhvr>
                                      <p:tavLst>
                                        <p:tav tm="0">
                                          <p:val>
                                            <p:fltVal val="0"/>
                                          </p:val>
                                        </p:tav>
                                        <p:tav tm="100000">
                                          <p:val>
                                            <p:strVal val="#ppt_h"/>
                                          </p:val>
                                        </p:tav>
                                      </p:tavLst>
                                    </p:anim>
                                    <p:animEffect transition="in" filter="fade">
                                      <p:cBhvr>
                                        <p:cTn id="24" dur="10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18" name="Rectangle 4"/>
          <p:cNvSpPr>
            <a:spLocks noGrp="1" noChangeArrowheads="1"/>
          </p:cNvSpPr>
          <p:nvPr>
            <p:ph type="ctrTitle"/>
          </p:nvPr>
        </p:nvSpPr>
        <p:spPr>
          <a:xfrm>
            <a:off x="695172" y="2115815"/>
            <a:ext cx="8027251" cy="1304925"/>
          </a:xfrm>
        </p:spPr>
        <p:txBody>
          <a:bodyPr/>
          <a:lstStyle/>
          <a:p>
            <a:pPr algn="ctr" eaLnBrk="1" hangingPunct="1"/>
            <a:r>
              <a:rPr lang="zh-CN" altLang="en-US" sz="4000" b="1" dirty="0">
                <a:solidFill>
                  <a:srgbClr val="82002B"/>
                </a:solidFill>
                <a:effectLst>
                  <a:outerShdw blurRad="38100" dist="38100" dir="2700000" algn="tl">
                    <a:srgbClr val="000000">
                      <a:alpha val="43137"/>
                    </a:srgbClr>
                  </a:outerShdw>
                </a:effectLst>
                <a:latin typeface="黑体" pitchFamily="49" charset="-122"/>
                <a:ea typeface="黑体" pitchFamily="49" charset="-122"/>
                <a:cs typeface="华文行楷"/>
              </a:rPr>
              <a:t>三、基本输入/输出方法</a:t>
            </a:r>
          </a:p>
        </p:txBody>
      </p:sp>
    </p:spTree>
    <p:extLst>
      <p:ext uri="{BB962C8B-B14F-4D97-AF65-F5344CB8AC3E}">
        <p14:creationId xmlns:p14="http://schemas.microsoft.com/office/powerpoint/2010/main" val="1675463444"/>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1" name="灯片编号占位符 5"/>
          <p:cNvSpPr>
            <a:spLocks noGrp="1"/>
          </p:cNvSpPr>
          <p:nvPr>
            <p:ph type="sldNum" sz="quarter" idx="12"/>
          </p:nvPr>
        </p:nvSpPr>
        <p:spPr>
          <a:noFill/>
        </p:spPr>
        <p:txBody>
          <a:bodyPr/>
          <a:lstStyle/>
          <a:p>
            <a:fld id="{25786CA8-3D1A-4C23-8E8E-1B5F8A274952}" type="slidenum">
              <a:rPr lang="zh-CN" altLang="en-US" smtClean="0">
                <a:ea typeface="宋体" charset="-122"/>
              </a:rPr>
              <a:pPr/>
              <a:t>25</a:t>
            </a:fld>
            <a:endParaRPr lang="en-US" altLang="zh-CN">
              <a:ea typeface="宋体" charset="-122"/>
            </a:endParaRPr>
          </a:p>
        </p:txBody>
      </p:sp>
      <p:sp>
        <p:nvSpPr>
          <p:cNvPr id="61442" name="Rectangle 2"/>
          <p:cNvSpPr>
            <a:spLocks noGrp="1" noChangeArrowheads="1"/>
          </p:cNvSpPr>
          <p:nvPr>
            <p:ph type="title"/>
          </p:nvPr>
        </p:nvSpPr>
        <p:spPr>
          <a:xfrm>
            <a:off x="475736" y="180380"/>
            <a:ext cx="7509765" cy="936104"/>
          </a:xfrm>
        </p:spPr>
        <p:txBody>
          <a:bodyPr/>
          <a:lstStyle/>
          <a:p>
            <a:pPr eaLnBrk="1" hangingPunct="1"/>
            <a:r>
              <a:rPr lang="zh-CN" altLang="en-US" dirty="0">
                <a:latin typeface="隶书"/>
              </a:rPr>
              <a:t>基本输入/输出方法</a:t>
            </a:r>
          </a:p>
        </p:txBody>
      </p:sp>
      <p:sp>
        <p:nvSpPr>
          <p:cNvPr id="61443" name="Rectangle 3"/>
          <p:cNvSpPr>
            <a:spLocks noGrp="1" noChangeArrowheads="1"/>
          </p:cNvSpPr>
          <p:nvPr>
            <p:ph type="body" idx="1"/>
          </p:nvPr>
        </p:nvSpPr>
        <p:spPr>
          <a:xfrm>
            <a:off x="1572211" y="1692549"/>
            <a:ext cx="6039097" cy="3144837"/>
          </a:xfrm>
        </p:spPr>
        <p:txBody>
          <a:bodyPr/>
          <a:lstStyle/>
          <a:p>
            <a:pPr marL="0" lvl="1" indent="0" eaLnBrk="1" hangingPunct="1">
              <a:lnSpc>
                <a:spcPct val="120000"/>
              </a:lnSpc>
              <a:spcAft>
                <a:spcPct val="15000"/>
              </a:spcAft>
              <a:buFont typeface="Wingdings" pitchFamily="2" charset="2"/>
              <a:buNone/>
            </a:pPr>
            <a:r>
              <a:rPr lang="zh-CN" altLang="en-US" sz="2800" dirty="0">
                <a:latin typeface="黑体" panose="02010609060101010101" pitchFamily="49" charset="-122"/>
                <a:ea typeface="黑体" panose="02010609060101010101" pitchFamily="49" charset="-122"/>
                <a:cs typeface="华文中宋"/>
              </a:rPr>
              <a:t>无条件传送</a:t>
            </a:r>
          </a:p>
          <a:p>
            <a:pPr marL="0" lvl="1" indent="0" eaLnBrk="1" hangingPunct="1">
              <a:lnSpc>
                <a:spcPct val="120000"/>
              </a:lnSpc>
              <a:spcAft>
                <a:spcPct val="15000"/>
              </a:spcAft>
              <a:buFont typeface="Wingdings" pitchFamily="2" charset="2"/>
              <a:buNone/>
            </a:pPr>
            <a:r>
              <a:rPr lang="zh-CN" altLang="en-US" sz="2800" dirty="0">
                <a:latin typeface="黑体" panose="02010609060101010101" pitchFamily="49" charset="-122"/>
                <a:ea typeface="黑体" panose="02010609060101010101" pitchFamily="49" charset="-122"/>
                <a:cs typeface="华文中宋"/>
              </a:rPr>
              <a:t>查询式传送</a:t>
            </a:r>
          </a:p>
          <a:p>
            <a:pPr marL="0" lvl="1" indent="0" eaLnBrk="1" hangingPunct="1">
              <a:lnSpc>
                <a:spcPct val="120000"/>
              </a:lnSpc>
              <a:spcAft>
                <a:spcPct val="15000"/>
              </a:spcAft>
              <a:buFont typeface="Wingdings" pitchFamily="2" charset="2"/>
              <a:buNone/>
            </a:pPr>
            <a:r>
              <a:rPr lang="zh-CN" altLang="en-US" sz="2800" dirty="0">
                <a:latin typeface="黑体" panose="02010609060101010101" pitchFamily="49" charset="-122"/>
                <a:ea typeface="黑体" panose="02010609060101010101" pitchFamily="49" charset="-122"/>
                <a:cs typeface="华文中宋"/>
              </a:rPr>
              <a:t>中断方式传送</a:t>
            </a:r>
          </a:p>
          <a:p>
            <a:pPr marL="0" lvl="1" indent="0" eaLnBrk="1" hangingPunct="1">
              <a:lnSpc>
                <a:spcPct val="120000"/>
              </a:lnSpc>
              <a:spcAft>
                <a:spcPct val="15000"/>
              </a:spcAft>
              <a:buFont typeface="Wingdings" pitchFamily="2" charset="2"/>
              <a:buNone/>
            </a:pPr>
            <a:r>
              <a:rPr lang="zh-CN" altLang="en-US" sz="2800" dirty="0">
                <a:latin typeface="黑体" panose="02010609060101010101" pitchFamily="49" charset="-122"/>
                <a:ea typeface="黑体" panose="02010609060101010101" pitchFamily="49" charset="-122"/>
                <a:cs typeface="华文中宋"/>
              </a:rPr>
              <a:t>直接存储器存取</a:t>
            </a:r>
            <a:r>
              <a:rPr lang="en-US" altLang="zh-CN" sz="2800" dirty="0">
                <a:latin typeface="黑体" panose="02010609060101010101" pitchFamily="49" charset="-122"/>
                <a:ea typeface="黑体" panose="02010609060101010101" pitchFamily="49" charset="-122"/>
                <a:cs typeface="华文中宋"/>
              </a:rPr>
              <a:t>(DMA)</a:t>
            </a:r>
            <a:endParaRPr lang="zh-CN" altLang="en-US" sz="2800" dirty="0">
              <a:latin typeface="黑体" panose="02010609060101010101" pitchFamily="49" charset="-122"/>
              <a:ea typeface="黑体" panose="02010609060101010101" pitchFamily="49" charset="-122"/>
              <a:cs typeface="华文中宋"/>
            </a:endParaRPr>
          </a:p>
        </p:txBody>
      </p:sp>
      <p:sp>
        <p:nvSpPr>
          <p:cNvPr id="61444" name="AutoShape 4"/>
          <p:cNvSpPr>
            <a:spLocks/>
          </p:cNvSpPr>
          <p:nvPr/>
        </p:nvSpPr>
        <p:spPr bwMode="auto">
          <a:xfrm>
            <a:off x="1280336" y="1987824"/>
            <a:ext cx="254787" cy="2033587"/>
          </a:xfrm>
          <a:prstGeom prst="leftBrace">
            <a:avLst>
              <a:gd name="adj1" fmla="val 75708"/>
              <a:gd name="adj2" fmla="val 50000"/>
            </a:avLst>
          </a:prstGeom>
          <a:noFill/>
          <a:ln w="25400" cap="sq">
            <a:solidFill>
              <a:srgbClr val="FF6600"/>
            </a:solidFill>
            <a:round/>
            <a:headEnd type="none" w="sm" len="sm"/>
            <a:tailEnd type="none" w="sm" len="sm"/>
          </a:ln>
        </p:spPr>
        <p:txBody>
          <a:bodyPr wrap="none" anchor="ctr"/>
          <a:lstStyle/>
          <a:p>
            <a:endParaRPr lang="zh-CN" altLang="en-US">
              <a:effectLst>
                <a:outerShdw blurRad="38100" dist="38100" dir="2700000" algn="tl">
                  <a:srgbClr val="000000">
                    <a:alpha val="43137"/>
                  </a:srgbClr>
                </a:outerShdw>
              </a:effectLst>
            </a:endParaRPr>
          </a:p>
        </p:txBody>
      </p:sp>
      <p:sp>
        <p:nvSpPr>
          <p:cNvPr id="99333" name="Text Box 5"/>
          <p:cNvSpPr txBox="1">
            <a:spLocks noChangeArrowheads="1"/>
          </p:cNvSpPr>
          <p:nvPr/>
        </p:nvSpPr>
        <p:spPr bwMode="auto">
          <a:xfrm>
            <a:off x="4016877" y="2033861"/>
            <a:ext cx="2705902" cy="523875"/>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800" b="1">
                <a:effectLst>
                  <a:outerShdw blurRad="38100" dist="38100" dir="2700000" algn="tl">
                    <a:srgbClr val="000000">
                      <a:alpha val="43137"/>
                    </a:srgbClr>
                  </a:outerShdw>
                </a:effectLst>
                <a:latin typeface="华文中宋"/>
                <a:ea typeface="华文中宋"/>
                <a:cs typeface="华文中宋"/>
              </a:rPr>
              <a:t>程序控制方式</a:t>
            </a:r>
          </a:p>
        </p:txBody>
      </p:sp>
      <p:sp>
        <p:nvSpPr>
          <p:cNvPr id="99334" name="AutoShape 6"/>
          <p:cNvSpPr>
            <a:spLocks/>
          </p:cNvSpPr>
          <p:nvPr/>
        </p:nvSpPr>
        <p:spPr bwMode="auto">
          <a:xfrm flipH="1">
            <a:off x="3768540" y="1906861"/>
            <a:ext cx="219310" cy="746125"/>
          </a:xfrm>
          <a:prstGeom prst="leftBrace">
            <a:avLst>
              <a:gd name="adj1" fmla="val 32271"/>
              <a:gd name="adj2" fmla="val 50000"/>
            </a:avLst>
          </a:prstGeom>
          <a:noFill/>
          <a:ln w="25400" cap="sq">
            <a:solidFill>
              <a:srgbClr val="FF6600"/>
            </a:solidFill>
            <a:round/>
            <a:headEnd type="none" w="sm" len="sm"/>
            <a:tailEnd type="none" w="sm" len="sm"/>
          </a:ln>
        </p:spPr>
        <p:txBody>
          <a:bodyPr wrap="none" anchor="ctr"/>
          <a:lstStyle/>
          <a:p>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5349527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9334"/>
                                        </p:tgtEl>
                                        <p:attrNameLst>
                                          <p:attrName>style.visibility</p:attrName>
                                        </p:attrNameLst>
                                      </p:cBhvr>
                                      <p:to>
                                        <p:strVal val="visible"/>
                                      </p:to>
                                    </p:set>
                                    <p:animEffect transition="in" filter="wipe(up)">
                                      <p:cBhvr>
                                        <p:cTn id="7" dur="500"/>
                                        <p:tgtEl>
                                          <p:spTgt spid="9933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9333"/>
                                        </p:tgtEl>
                                        <p:attrNameLst>
                                          <p:attrName>style.visibility</p:attrName>
                                        </p:attrNameLst>
                                      </p:cBhvr>
                                      <p:to>
                                        <p:strVal val="visible"/>
                                      </p:to>
                                    </p:set>
                                    <p:animEffect transition="in" filter="wipe(left)">
                                      <p:cBhvr>
                                        <p:cTn id="11" dur="500"/>
                                        <p:tgtEl>
                                          <p:spTgt spid="993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p:bldP spid="99334"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465" name="灯片编号占位符 5"/>
          <p:cNvSpPr>
            <a:spLocks noGrp="1"/>
          </p:cNvSpPr>
          <p:nvPr>
            <p:ph type="sldNum" sz="quarter" idx="12"/>
          </p:nvPr>
        </p:nvSpPr>
        <p:spPr>
          <a:noFill/>
        </p:spPr>
        <p:txBody>
          <a:bodyPr/>
          <a:lstStyle/>
          <a:p>
            <a:fld id="{37B36379-E809-4B8D-A2F9-61E44C203E84}" type="slidenum">
              <a:rPr lang="zh-CN" altLang="en-US" smtClean="0">
                <a:ea typeface="宋体" charset="-122"/>
              </a:rPr>
              <a:pPr/>
              <a:t>26</a:t>
            </a:fld>
            <a:endParaRPr lang="en-US" altLang="zh-CN">
              <a:ea typeface="宋体" charset="-122"/>
            </a:endParaRPr>
          </a:p>
        </p:txBody>
      </p:sp>
      <p:sp>
        <p:nvSpPr>
          <p:cNvPr id="62466" name="Rectangle 2"/>
          <p:cNvSpPr>
            <a:spLocks noGrp="1" noChangeArrowheads="1"/>
          </p:cNvSpPr>
          <p:nvPr>
            <p:ph type="title"/>
          </p:nvPr>
        </p:nvSpPr>
        <p:spPr/>
        <p:txBody>
          <a:bodyPr/>
          <a:lstStyle/>
          <a:p>
            <a:pPr eaLnBrk="1" hangingPunct="1"/>
            <a:r>
              <a:rPr lang="en-US" altLang="zh-CN"/>
              <a:t>1. </a:t>
            </a:r>
            <a:r>
              <a:rPr lang="zh-CN" altLang="en-US"/>
              <a:t>无条件传送</a:t>
            </a:r>
          </a:p>
        </p:txBody>
      </p:sp>
      <p:sp>
        <p:nvSpPr>
          <p:cNvPr id="108547" name="Rectangle 3"/>
          <p:cNvSpPr>
            <a:spLocks noGrp="1" noChangeArrowheads="1"/>
          </p:cNvSpPr>
          <p:nvPr>
            <p:ph type="body" idx="1"/>
          </p:nvPr>
        </p:nvSpPr>
        <p:spPr>
          <a:xfrm>
            <a:off x="548881" y="1188492"/>
            <a:ext cx="8120932" cy="3471863"/>
          </a:xfrm>
        </p:spPr>
        <p:txBody>
          <a:bodyPr/>
          <a:lstStyle/>
          <a:p>
            <a:pPr eaLnBrk="1" hangingPunct="1">
              <a:lnSpc>
                <a:spcPct val="120000"/>
              </a:lnSpc>
              <a:spcBef>
                <a:spcPct val="15000"/>
              </a:spcBef>
            </a:pPr>
            <a:r>
              <a:rPr lang="zh-CN" altLang="en-US" dirty="0">
                <a:latin typeface="华文中宋"/>
                <a:ea typeface="华文中宋"/>
                <a:cs typeface="华文中宋"/>
              </a:rPr>
              <a:t>要求外设总是处于准备好状态</a:t>
            </a:r>
          </a:p>
          <a:p>
            <a:pPr eaLnBrk="1" hangingPunct="1">
              <a:lnSpc>
                <a:spcPct val="120000"/>
              </a:lnSpc>
              <a:spcBef>
                <a:spcPct val="15000"/>
              </a:spcBef>
            </a:pPr>
            <a:r>
              <a:rPr lang="zh-CN" altLang="en-US" dirty="0">
                <a:latin typeface="华文中宋"/>
                <a:ea typeface="华文中宋"/>
                <a:cs typeface="华文中宋"/>
              </a:rPr>
              <a:t>优点：</a:t>
            </a:r>
          </a:p>
          <a:p>
            <a:pPr lvl="1" eaLnBrk="1" hangingPunct="1">
              <a:lnSpc>
                <a:spcPct val="120000"/>
              </a:lnSpc>
              <a:spcBef>
                <a:spcPct val="5000"/>
              </a:spcBef>
            </a:pPr>
            <a:r>
              <a:rPr lang="zh-CN" altLang="en-US" dirty="0">
                <a:latin typeface="华文中宋"/>
                <a:ea typeface="华文中宋"/>
                <a:cs typeface="华文中宋"/>
              </a:rPr>
              <a:t>软件及接口硬件简单</a:t>
            </a:r>
          </a:p>
          <a:p>
            <a:pPr eaLnBrk="1" hangingPunct="1">
              <a:lnSpc>
                <a:spcPct val="120000"/>
              </a:lnSpc>
              <a:spcBef>
                <a:spcPct val="15000"/>
              </a:spcBef>
            </a:pPr>
            <a:r>
              <a:rPr lang="zh-CN" altLang="en-US" dirty="0">
                <a:latin typeface="华文中宋"/>
                <a:ea typeface="华文中宋"/>
                <a:cs typeface="华文中宋"/>
              </a:rPr>
              <a:t>缺点：</a:t>
            </a:r>
          </a:p>
          <a:p>
            <a:pPr lvl="1" eaLnBrk="1" hangingPunct="1">
              <a:lnSpc>
                <a:spcPct val="120000"/>
              </a:lnSpc>
              <a:spcBef>
                <a:spcPct val="5000"/>
              </a:spcBef>
            </a:pPr>
            <a:r>
              <a:rPr lang="zh-CN" altLang="en-US" dirty="0">
                <a:latin typeface="华文中宋"/>
                <a:ea typeface="华文中宋"/>
                <a:cs typeface="华文中宋"/>
              </a:rPr>
              <a:t>只适用于简单外设，适应范围较窄</a:t>
            </a:r>
          </a:p>
        </p:txBody>
      </p:sp>
    </p:spTree>
    <p:extLst>
      <p:ext uri="{BB962C8B-B14F-4D97-AF65-F5344CB8AC3E}">
        <p14:creationId xmlns:p14="http://schemas.microsoft.com/office/powerpoint/2010/main" val="318678410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ipe(left)">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8547">
                                            <p:txEl>
                                              <p:pRg st="1" end="1"/>
                                            </p:txEl>
                                          </p:spTgt>
                                        </p:tgtEl>
                                        <p:attrNameLst>
                                          <p:attrName>style.visibility</p:attrName>
                                        </p:attrNameLst>
                                      </p:cBhvr>
                                      <p:to>
                                        <p:strVal val="visible"/>
                                      </p:to>
                                    </p:set>
                                    <p:animEffect transition="in" filter="wipe(left)">
                                      <p:cBhvr>
                                        <p:cTn id="12" dur="500"/>
                                        <p:tgtEl>
                                          <p:spTgt spid="108547">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08547">
                                            <p:txEl>
                                              <p:pRg st="2" end="2"/>
                                            </p:txEl>
                                          </p:spTgt>
                                        </p:tgtEl>
                                        <p:attrNameLst>
                                          <p:attrName>style.visibility</p:attrName>
                                        </p:attrNameLst>
                                      </p:cBhvr>
                                      <p:to>
                                        <p:strVal val="visible"/>
                                      </p:to>
                                    </p:set>
                                    <p:animEffect transition="in" filter="wipe(left)">
                                      <p:cBhvr>
                                        <p:cTn id="16" dur="500"/>
                                        <p:tgtEl>
                                          <p:spTgt spid="10854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8547">
                                            <p:txEl>
                                              <p:pRg st="3" end="3"/>
                                            </p:txEl>
                                          </p:spTgt>
                                        </p:tgtEl>
                                        <p:attrNameLst>
                                          <p:attrName>style.visibility</p:attrName>
                                        </p:attrNameLst>
                                      </p:cBhvr>
                                      <p:to>
                                        <p:strVal val="visible"/>
                                      </p:to>
                                    </p:set>
                                    <p:animEffect transition="in" filter="wipe(left)">
                                      <p:cBhvr>
                                        <p:cTn id="21" dur="500"/>
                                        <p:tgtEl>
                                          <p:spTgt spid="108547">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108547">
                                            <p:txEl>
                                              <p:pRg st="4" end="4"/>
                                            </p:txEl>
                                          </p:spTgt>
                                        </p:tgtEl>
                                        <p:attrNameLst>
                                          <p:attrName>style.visibility</p:attrName>
                                        </p:attrNameLst>
                                      </p:cBhvr>
                                      <p:to>
                                        <p:strVal val="visible"/>
                                      </p:to>
                                    </p:set>
                                    <p:animEffect transition="in" filter="wipe(left)">
                                      <p:cBhvr>
                                        <p:cTn id="25" dur="500"/>
                                        <p:tgtEl>
                                          <p:spTgt spid="1085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489" name="AutoShape 4"/>
          <p:cNvSpPr>
            <a:spLocks noChangeArrowheads="1"/>
          </p:cNvSpPr>
          <p:nvPr/>
        </p:nvSpPr>
        <p:spPr bwMode="auto">
          <a:xfrm rot="-5386489">
            <a:off x="5097889" y="4381449"/>
            <a:ext cx="476250" cy="619229"/>
          </a:xfrm>
          <a:prstGeom prst="triangle">
            <a:avLst>
              <a:gd name="adj" fmla="val 50000"/>
            </a:avLst>
          </a:prstGeom>
          <a:solidFill>
            <a:srgbClr val="FF6600"/>
          </a:solidFill>
          <a:ln w="25400" cap="sq">
            <a:solidFill>
              <a:srgbClr val="FF6600"/>
            </a:solidFill>
            <a:miter lim="800000"/>
            <a:headEnd type="none" w="sm" len="sm"/>
            <a:tailEnd type="none" w="sm" len="sm"/>
          </a:ln>
        </p:spPr>
        <p:txBody>
          <a:bodyPr wrap="none" anchor="ctr"/>
          <a:lstStyle/>
          <a:p>
            <a:endParaRPr lang="zh-CN" altLang="en-US"/>
          </a:p>
        </p:txBody>
      </p:sp>
      <p:sp>
        <p:nvSpPr>
          <p:cNvPr id="63490" name="Line 5"/>
          <p:cNvSpPr>
            <a:spLocks noChangeShapeType="1"/>
          </p:cNvSpPr>
          <p:nvPr/>
        </p:nvSpPr>
        <p:spPr bwMode="auto">
          <a:xfrm>
            <a:off x="5365040" y="4918076"/>
            <a:ext cx="0" cy="542925"/>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491" name="Oval 6"/>
          <p:cNvSpPr>
            <a:spLocks noChangeArrowheads="1"/>
          </p:cNvSpPr>
          <p:nvPr/>
        </p:nvSpPr>
        <p:spPr bwMode="auto">
          <a:xfrm>
            <a:off x="5286024" y="4813300"/>
            <a:ext cx="146745" cy="127000"/>
          </a:xfrm>
          <a:prstGeom prst="ellipse">
            <a:avLst/>
          </a:prstGeom>
          <a:solidFill>
            <a:srgbClr val="339966"/>
          </a:solidFill>
          <a:ln w="25400" cap="sq">
            <a:solidFill>
              <a:srgbClr val="339966"/>
            </a:solidFill>
            <a:round/>
            <a:headEnd type="none" w="sm" len="sm"/>
            <a:tailEnd type="none" w="sm" len="sm"/>
          </a:ln>
        </p:spPr>
        <p:txBody>
          <a:bodyPr wrap="none" anchor="ctr"/>
          <a:lstStyle/>
          <a:p>
            <a:endParaRPr lang="zh-CN" altLang="en-US"/>
          </a:p>
        </p:txBody>
      </p:sp>
      <p:sp>
        <p:nvSpPr>
          <p:cNvPr id="63492" name="Line 7"/>
          <p:cNvSpPr>
            <a:spLocks noChangeShapeType="1"/>
          </p:cNvSpPr>
          <p:nvPr/>
        </p:nvSpPr>
        <p:spPr bwMode="auto">
          <a:xfrm flipH="1">
            <a:off x="4165284" y="4700588"/>
            <a:ext cx="851440" cy="0"/>
          </a:xfrm>
          <a:prstGeom prst="line">
            <a:avLst/>
          </a:prstGeom>
          <a:noFill/>
          <a:ln w="25400" cap="sq">
            <a:solidFill>
              <a:srgbClr val="FF6600"/>
            </a:solidFill>
            <a:round/>
            <a:headEnd/>
            <a:tailEnd type="triangle" w="med" len="med"/>
          </a:ln>
        </p:spPr>
        <p:txBody>
          <a:bodyPr/>
          <a:lstStyle/>
          <a:p>
            <a:endParaRPr lang="zh-CN" altLang="en-US"/>
          </a:p>
        </p:txBody>
      </p:sp>
      <p:sp>
        <p:nvSpPr>
          <p:cNvPr id="63493" name="Line 8"/>
          <p:cNvSpPr>
            <a:spLocks noChangeShapeType="1"/>
          </p:cNvSpPr>
          <p:nvPr/>
        </p:nvSpPr>
        <p:spPr bwMode="auto">
          <a:xfrm flipH="1">
            <a:off x="5645629" y="4657725"/>
            <a:ext cx="851440"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63494" name="Rectangle 9"/>
          <p:cNvSpPr>
            <a:spLocks noChangeArrowheads="1"/>
          </p:cNvSpPr>
          <p:nvPr/>
        </p:nvSpPr>
        <p:spPr bwMode="auto">
          <a:xfrm>
            <a:off x="4223337" y="3187701"/>
            <a:ext cx="1006247" cy="1019175"/>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63495" name="Line 10"/>
          <p:cNvSpPr>
            <a:spLocks noChangeShapeType="1"/>
          </p:cNvSpPr>
          <p:nvPr/>
        </p:nvSpPr>
        <p:spPr bwMode="auto">
          <a:xfrm flipH="1">
            <a:off x="3370284" y="3459163"/>
            <a:ext cx="853053" cy="0"/>
          </a:xfrm>
          <a:prstGeom prst="line">
            <a:avLst/>
          </a:prstGeom>
          <a:noFill/>
          <a:ln w="25400" cap="sq">
            <a:solidFill>
              <a:srgbClr val="FF6600"/>
            </a:solidFill>
            <a:round/>
            <a:headEnd type="triangle" w="med" len="med"/>
            <a:tailEnd type="none" w="sm" len="sm"/>
          </a:ln>
        </p:spPr>
        <p:txBody>
          <a:bodyPr/>
          <a:lstStyle/>
          <a:p>
            <a:endParaRPr lang="zh-CN" altLang="en-US"/>
          </a:p>
        </p:txBody>
      </p:sp>
      <p:sp>
        <p:nvSpPr>
          <p:cNvPr id="63496" name="Line 11"/>
          <p:cNvSpPr>
            <a:spLocks noChangeShapeType="1"/>
          </p:cNvSpPr>
          <p:nvPr/>
        </p:nvSpPr>
        <p:spPr bwMode="auto">
          <a:xfrm flipH="1">
            <a:off x="5229584" y="3459163"/>
            <a:ext cx="85144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497" name="Rectangle 12"/>
          <p:cNvSpPr>
            <a:spLocks noChangeArrowheads="1"/>
          </p:cNvSpPr>
          <p:nvPr/>
        </p:nvSpPr>
        <p:spPr bwMode="auto">
          <a:xfrm>
            <a:off x="6081024" y="3187701"/>
            <a:ext cx="464422" cy="542925"/>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63498" name="Oval 13"/>
          <p:cNvSpPr>
            <a:spLocks noChangeArrowheads="1"/>
          </p:cNvSpPr>
          <p:nvPr/>
        </p:nvSpPr>
        <p:spPr bwMode="auto">
          <a:xfrm>
            <a:off x="6545446" y="3390901"/>
            <a:ext cx="154807" cy="136525"/>
          </a:xfrm>
          <a:prstGeom prst="ellipse">
            <a:avLst/>
          </a:prstGeom>
          <a:solidFill>
            <a:srgbClr val="339966"/>
          </a:solidFill>
          <a:ln w="25400" cap="sq">
            <a:solidFill>
              <a:srgbClr val="339966"/>
            </a:solidFill>
            <a:round/>
            <a:headEnd type="none" w="sm" len="sm"/>
            <a:tailEnd type="none" w="sm" len="sm"/>
          </a:ln>
        </p:spPr>
        <p:txBody>
          <a:bodyPr wrap="none" anchor="ctr"/>
          <a:lstStyle/>
          <a:p>
            <a:endParaRPr lang="zh-CN" altLang="en-US"/>
          </a:p>
        </p:txBody>
      </p:sp>
      <p:sp>
        <p:nvSpPr>
          <p:cNvPr id="63499" name="Line 14"/>
          <p:cNvSpPr>
            <a:spLocks noChangeShapeType="1"/>
          </p:cNvSpPr>
          <p:nvPr/>
        </p:nvSpPr>
        <p:spPr bwMode="auto">
          <a:xfrm flipH="1">
            <a:off x="6700253" y="3459163"/>
            <a:ext cx="851440"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0" name="Rectangle 15"/>
          <p:cNvSpPr>
            <a:spLocks noChangeArrowheads="1"/>
          </p:cNvSpPr>
          <p:nvPr/>
        </p:nvSpPr>
        <p:spPr bwMode="auto">
          <a:xfrm>
            <a:off x="7474290" y="1827214"/>
            <a:ext cx="154807" cy="611187"/>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63501" name="AutoShape 16"/>
          <p:cNvSpPr>
            <a:spLocks noChangeArrowheads="1"/>
          </p:cNvSpPr>
          <p:nvPr/>
        </p:nvSpPr>
        <p:spPr bwMode="auto">
          <a:xfrm rot="-10708236">
            <a:off x="7271105" y="2805114"/>
            <a:ext cx="541825" cy="339725"/>
          </a:xfrm>
          <a:prstGeom prst="triangle">
            <a:avLst>
              <a:gd name="adj" fmla="val 50000"/>
            </a:avLst>
          </a:prstGeom>
          <a:solidFill>
            <a:srgbClr val="FF6600"/>
          </a:solidFill>
          <a:ln w="25400" cap="sq">
            <a:solidFill>
              <a:srgbClr val="FF6600"/>
            </a:solidFill>
            <a:miter lim="800000"/>
            <a:headEnd type="none" w="sm" len="sm"/>
            <a:tailEnd type="none" w="sm" len="sm"/>
          </a:ln>
        </p:spPr>
        <p:txBody>
          <a:bodyPr wrap="none" anchor="ctr"/>
          <a:lstStyle/>
          <a:p>
            <a:endParaRPr lang="zh-CN" altLang="en-US"/>
          </a:p>
        </p:txBody>
      </p:sp>
      <p:sp>
        <p:nvSpPr>
          <p:cNvPr id="63502" name="Line 17"/>
          <p:cNvSpPr>
            <a:spLocks noChangeShapeType="1"/>
          </p:cNvSpPr>
          <p:nvPr/>
        </p:nvSpPr>
        <p:spPr bwMode="auto">
          <a:xfrm>
            <a:off x="7551693" y="3051175"/>
            <a:ext cx="0" cy="407988"/>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3" name="Line 18"/>
          <p:cNvSpPr>
            <a:spLocks noChangeShapeType="1"/>
          </p:cNvSpPr>
          <p:nvPr/>
        </p:nvSpPr>
        <p:spPr bwMode="auto">
          <a:xfrm>
            <a:off x="7551693" y="2463801"/>
            <a:ext cx="0" cy="341313"/>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4" name="Line 19"/>
          <p:cNvSpPr>
            <a:spLocks noChangeShapeType="1"/>
          </p:cNvSpPr>
          <p:nvPr/>
        </p:nvSpPr>
        <p:spPr bwMode="auto">
          <a:xfrm>
            <a:off x="7551693" y="1462089"/>
            <a:ext cx="0" cy="339725"/>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5" name="Line 20"/>
          <p:cNvSpPr>
            <a:spLocks noChangeShapeType="1"/>
          </p:cNvSpPr>
          <p:nvPr/>
        </p:nvSpPr>
        <p:spPr bwMode="auto">
          <a:xfrm>
            <a:off x="6526095" y="4700588"/>
            <a:ext cx="0" cy="271462"/>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6" name="Line 21"/>
          <p:cNvSpPr>
            <a:spLocks noChangeShapeType="1"/>
          </p:cNvSpPr>
          <p:nvPr/>
        </p:nvSpPr>
        <p:spPr bwMode="auto">
          <a:xfrm>
            <a:off x="6322911" y="4972050"/>
            <a:ext cx="387018"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7" name="Line 22"/>
          <p:cNvSpPr>
            <a:spLocks noChangeShapeType="1"/>
          </p:cNvSpPr>
          <p:nvPr/>
        </p:nvSpPr>
        <p:spPr bwMode="auto">
          <a:xfrm>
            <a:off x="6322911" y="5108575"/>
            <a:ext cx="387018"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8" name="Line 23"/>
          <p:cNvSpPr>
            <a:spLocks noChangeShapeType="1"/>
          </p:cNvSpPr>
          <p:nvPr/>
        </p:nvSpPr>
        <p:spPr bwMode="auto">
          <a:xfrm>
            <a:off x="6526095" y="5108576"/>
            <a:ext cx="0" cy="785813"/>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09" name="Line 24"/>
          <p:cNvSpPr>
            <a:spLocks noChangeShapeType="1"/>
          </p:cNvSpPr>
          <p:nvPr/>
        </p:nvSpPr>
        <p:spPr bwMode="auto">
          <a:xfrm>
            <a:off x="6574472" y="5541963"/>
            <a:ext cx="309615"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0" name="Line 25"/>
          <p:cNvSpPr>
            <a:spLocks noChangeShapeType="1"/>
          </p:cNvSpPr>
          <p:nvPr/>
        </p:nvSpPr>
        <p:spPr bwMode="auto">
          <a:xfrm>
            <a:off x="6526096" y="4657725"/>
            <a:ext cx="2215679"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1" name="Line 26"/>
          <p:cNvSpPr>
            <a:spLocks noChangeShapeType="1"/>
          </p:cNvSpPr>
          <p:nvPr/>
        </p:nvSpPr>
        <p:spPr bwMode="auto">
          <a:xfrm>
            <a:off x="6927626" y="4683125"/>
            <a:ext cx="0" cy="27305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2" name="Line 27"/>
          <p:cNvSpPr>
            <a:spLocks noChangeShapeType="1"/>
          </p:cNvSpPr>
          <p:nvPr/>
        </p:nvSpPr>
        <p:spPr bwMode="auto">
          <a:xfrm>
            <a:off x="6913113" y="5270501"/>
            <a:ext cx="0" cy="271463"/>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3" name="Line 28"/>
          <p:cNvSpPr>
            <a:spLocks noChangeShapeType="1"/>
          </p:cNvSpPr>
          <p:nvPr/>
        </p:nvSpPr>
        <p:spPr bwMode="auto">
          <a:xfrm flipH="1">
            <a:off x="6913113" y="4930776"/>
            <a:ext cx="232211" cy="271463"/>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4" name="Line 29"/>
          <p:cNvSpPr>
            <a:spLocks noChangeShapeType="1"/>
          </p:cNvSpPr>
          <p:nvPr/>
        </p:nvSpPr>
        <p:spPr bwMode="auto">
          <a:xfrm>
            <a:off x="7580719" y="1665288"/>
            <a:ext cx="1161055"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5" name="Line 30"/>
          <p:cNvSpPr>
            <a:spLocks noChangeShapeType="1"/>
          </p:cNvSpPr>
          <p:nvPr/>
        </p:nvSpPr>
        <p:spPr bwMode="auto">
          <a:xfrm>
            <a:off x="8741774" y="1665289"/>
            <a:ext cx="0" cy="2992437"/>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6" name="Rectangle 31"/>
          <p:cNvSpPr>
            <a:spLocks noChangeArrowheads="1"/>
          </p:cNvSpPr>
          <p:nvPr/>
        </p:nvSpPr>
        <p:spPr bwMode="auto">
          <a:xfrm rot="5400000">
            <a:off x="7938177" y="4309410"/>
            <a:ext cx="136525" cy="696633"/>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63517" name="Line 32"/>
          <p:cNvSpPr>
            <a:spLocks noChangeShapeType="1"/>
          </p:cNvSpPr>
          <p:nvPr/>
        </p:nvSpPr>
        <p:spPr bwMode="auto">
          <a:xfrm>
            <a:off x="6390638" y="5894388"/>
            <a:ext cx="309615"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18" name="Oval 33"/>
          <p:cNvSpPr>
            <a:spLocks noChangeArrowheads="1"/>
          </p:cNvSpPr>
          <p:nvPr/>
        </p:nvSpPr>
        <p:spPr bwMode="auto">
          <a:xfrm>
            <a:off x="6453529" y="5470525"/>
            <a:ext cx="132231" cy="115888"/>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63519" name="Oval 34"/>
          <p:cNvSpPr>
            <a:spLocks noChangeArrowheads="1"/>
          </p:cNvSpPr>
          <p:nvPr/>
        </p:nvSpPr>
        <p:spPr bwMode="auto">
          <a:xfrm>
            <a:off x="6455142" y="4602164"/>
            <a:ext cx="132231" cy="117475"/>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63520" name="Oval 35"/>
          <p:cNvSpPr>
            <a:spLocks noChangeArrowheads="1"/>
          </p:cNvSpPr>
          <p:nvPr/>
        </p:nvSpPr>
        <p:spPr bwMode="auto">
          <a:xfrm>
            <a:off x="6846998" y="4602164"/>
            <a:ext cx="132231" cy="117475"/>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63521" name="Oval 36"/>
          <p:cNvSpPr>
            <a:spLocks noChangeArrowheads="1"/>
          </p:cNvSpPr>
          <p:nvPr/>
        </p:nvSpPr>
        <p:spPr bwMode="auto">
          <a:xfrm>
            <a:off x="7479127" y="1597025"/>
            <a:ext cx="132231" cy="115888"/>
          </a:xfrm>
          <a:prstGeom prst="ellipse">
            <a:avLst/>
          </a:prstGeom>
          <a:solidFill>
            <a:srgbClr val="FF6600"/>
          </a:solidFill>
          <a:ln w="25400" cap="sq">
            <a:solidFill>
              <a:srgbClr val="FF6600"/>
            </a:solidFill>
            <a:round/>
            <a:headEnd type="none" w="sm" len="sm"/>
            <a:tailEnd type="none" w="sm" len="sm"/>
          </a:ln>
        </p:spPr>
        <p:txBody>
          <a:bodyPr wrap="none" anchor="ctr"/>
          <a:lstStyle/>
          <a:p>
            <a:endParaRPr lang="zh-CN" altLang="en-US"/>
          </a:p>
        </p:txBody>
      </p:sp>
      <p:sp>
        <p:nvSpPr>
          <p:cNvPr id="63522" name="Line 37"/>
          <p:cNvSpPr>
            <a:spLocks noChangeShapeType="1"/>
          </p:cNvSpPr>
          <p:nvPr/>
        </p:nvSpPr>
        <p:spPr bwMode="auto">
          <a:xfrm>
            <a:off x="7348509" y="3149600"/>
            <a:ext cx="387018" cy="0"/>
          </a:xfrm>
          <a:prstGeom prst="line">
            <a:avLst/>
          </a:prstGeom>
          <a:noFill/>
          <a:ln w="25400" cap="sq">
            <a:solidFill>
              <a:srgbClr val="FF6600"/>
            </a:solidFill>
            <a:round/>
            <a:headEnd type="none" w="sm" len="sm"/>
            <a:tailEnd type="none" w="sm" len="sm"/>
          </a:ln>
        </p:spPr>
        <p:txBody>
          <a:bodyPr/>
          <a:lstStyle/>
          <a:p>
            <a:endParaRPr lang="zh-CN" altLang="en-US"/>
          </a:p>
        </p:txBody>
      </p:sp>
      <p:sp>
        <p:nvSpPr>
          <p:cNvPr id="63523" name="Line 38"/>
          <p:cNvSpPr>
            <a:spLocks noChangeShapeType="1"/>
          </p:cNvSpPr>
          <p:nvPr/>
        </p:nvSpPr>
        <p:spPr bwMode="auto">
          <a:xfrm flipH="1">
            <a:off x="3399310" y="3978275"/>
            <a:ext cx="790162" cy="0"/>
          </a:xfrm>
          <a:prstGeom prst="line">
            <a:avLst/>
          </a:prstGeom>
          <a:noFill/>
          <a:ln w="25400" cap="sq">
            <a:solidFill>
              <a:srgbClr val="FF6600"/>
            </a:solidFill>
            <a:round/>
            <a:headEnd type="triangle" w="med" len="med"/>
            <a:tailEnd type="none" w="sm" len="sm"/>
          </a:ln>
        </p:spPr>
        <p:txBody>
          <a:bodyPr/>
          <a:lstStyle/>
          <a:p>
            <a:endParaRPr lang="zh-CN" altLang="en-US"/>
          </a:p>
        </p:txBody>
      </p:sp>
      <p:sp>
        <p:nvSpPr>
          <p:cNvPr id="63524" name="Text Box 39"/>
          <p:cNvSpPr txBox="1">
            <a:spLocks noChangeArrowheads="1"/>
          </p:cNvSpPr>
          <p:nvPr/>
        </p:nvSpPr>
        <p:spPr bwMode="auto">
          <a:xfrm>
            <a:off x="4252363" y="3233738"/>
            <a:ext cx="541825" cy="461962"/>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D</a:t>
            </a:r>
          </a:p>
        </p:txBody>
      </p:sp>
      <p:sp>
        <p:nvSpPr>
          <p:cNvPr id="63525" name="Text Box 40"/>
          <p:cNvSpPr txBox="1">
            <a:spLocks noChangeArrowheads="1"/>
          </p:cNvSpPr>
          <p:nvPr/>
        </p:nvSpPr>
        <p:spPr bwMode="auto">
          <a:xfrm>
            <a:off x="4252363" y="3773488"/>
            <a:ext cx="696633" cy="461962"/>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CP</a:t>
            </a:r>
          </a:p>
        </p:txBody>
      </p:sp>
      <p:sp>
        <p:nvSpPr>
          <p:cNvPr id="63526" name="Text Box 41"/>
          <p:cNvSpPr txBox="1">
            <a:spLocks noChangeArrowheads="1"/>
          </p:cNvSpPr>
          <p:nvPr/>
        </p:nvSpPr>
        <p:spPr bwMode="auto">
          <a:xfrm>
            <a:off x="4871592" y="3228976"/>
            <a:ext cx="541825" cy="461963"/>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Q</a:t>
            </a:r>
          </a:p>
        </p:txBody>
      </p:sp>
      <p:sp>
        <p:nvSpPr>
          <p:cNvPr id="63527" name="Text Box 42"/>
          <p:cNvSpPr txBox="1">
            <a:spLocks noChangeArrowheads="1"/>
          </p:cNvSpPr>
          <p:nvPr/>
        </p:nvSpPr>
        <p:spPr bwMode="auto">
          <a:xfrm>
            <a:off x="3555730" y="4522789"/>
            <a:ext cx="774036" cy="460375"/>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D0</a:t>
            </a:r>
          </a:p>
        </p:txBody>
      </p:sp>
      <p:sp>
        <p:nvSpPr>
          <p:cNvPr id="63528" name="Text Box 43"/>
          <p:cNvSpPr txBox="1">
            <a:spLocks noChangeArrowheads="1"/>
          </p:cNvSpPr>
          <p:nvPr/>
        </p:nvSpPr>
        <p:spPr bwMode="auto">
          <a:xfrm>
            <a:off x="2780081" y="3228976"/>
            <a:ext cx="775649" cy="461963"/>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D1</a:t>
            </a:r>
          </a:p>
        </p:txBody>
      </p:sp>
      <p:sp>
        <p:nvSpPr>
          <p:cNvPr id="63529" name="Text Box 44"/>
          <p:cNvSpPr txBox="1">
            <a:spLocks noChangeArrowheads="1"/>
          </p:cNvSpPr>
          <p:nvPr/>
        </p:nvSpPr>
        <p:spPr bwMode="auto">
          <a:xfrm>
            <a:off x="1851237" y="3638550"/>
            <a:ext cx="1548073" cy="706438"/>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zh-CN" altLang="en-US" sz="2000" b="1" dirty="0">
                <a:latin typeface="华文中宋" panose="02010600040101010101" pitchFamily="2" charset="-122"/>
                <a:ea typeface="华文中宋" panose="02010600040101010101" pitchFamily="2" charset="-122"/>
              </a:rPr>
              <a:t>输出口地址</a:t>
            </a:r>
            <a:r>
              <a:rPr kumimoji="1" lang="zh-CN" altLang="en-US" sz="2000" b="1" dirty="0">
                <a:latin typeface="Times New Roman" pitchFamily="18" charset="0"/>
              </a:rPr>
              <a:t>38</a:t>
            </a:r>
            <a:r>
              <a:rPr kumimoji="1" lang="en-US" altLang="zh-CN" sz="2000" b="1" dirty="0">
                <a:latin typeface="Times New Roman" pitchFamily="18" charset="0"/>
              </a:rPr>
              <a:t>F3H</a:t>
            </a:r>
          </a:p>
        </p:txBody>
      </p:sp>
      <p:sp>
        <p:nvSpPr>
          <p:cNvPr id="63530" name="Text Box 45"/>
          <p:cNvSpPr txBox="1">
            <a:spLocks noChangeArrowheads="1"/>
          </p:cNvSpPr>
          <p:nvPr/>
        </p:nvSpPr>
        <p:spPr bwMode="auto">
          <a:xfrm>
            <a:off x="2006044" y="4945064"/>
            <a:ext cx="1549686" cy="706437"/>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zh-CN" altLang="en-US" sz="2000" b="1" dirty="0">
                <a:latin typeface="华文中宋" panose="02010600040101010101" pitchFamily="2" charset="-122"/>
                <a:ea typeface="华文中宋" panose="02010600040101010101" pitchFamily="2" charset="-122"/>
              </a:rPr>
              <a:t>输入口地址</a:t>
            </a:r>
            <a:r>
              <a:rPr kumimoji="1" lang="zh-CN" altLang="en-US" sz="2000" b="1" dirty="0">
                <a:latin typeface="Times New Roman" pitchFamily="18" charset="0"/>
              </a:rPr>
              <a:t>38</a:t>
            </a:r>
            <a:r>
              <a:rPr kumimoji="1" lang="en-US" altLang="zh-CN" sz="2000" b="1" dirty="0">
                <a:latin typeface="Times New Roman" pitchFamily="18" charset="0"/>
              </a:rPr>
              <a:t>F0H</a:t>
            </a:r>
          </a:p>
        </p:txBody>
      </p:sp>
      <p:sp>
        <p:nvSpPr>
          <p:cNvPr id="63531" name="Line 46"/>
          <p:cNvSpPr>
            <a:spLocks noChangeShapeType="1"/>
          </p:cNvSpPr>
          <p:nvPr/>
        </p:nvSpPr>
        <p:spPr bwMode="auto">
          <a:xfrm>
            <a:off x="3507353" y="5456238"/>
            <a:ext cx="1857687"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63532" name="Text Box 47"/>
          <p:cNvSpPr txBox="1">
            <a:spLocks noChangeArrowheads="1"/>
          </p:cNvSpPr>
          <p:nvPr/>
        </p:nvSpPr>
        <p:spPr bwMode="auto">
          <a:xfrm>
            <a:off x="7271105" y="1046163"/>
            <a:ext cx="774036" cy="461962"/>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+5V</a:t>
            </a:r>
          </a:p>
        </p:txBody>
      </p:sp>
      <p:sp>
        <p:nvSpPr>
          <p:cNvPr id="63533" name="Text Box 48"/>
          <p:cNvSpPr txBox="1">
            <a:spLocks noChangeArrowheads="1"/>
          </p:cNvSpPr>
          <p:nvPr/>
        </p:nvSpPr>
        <p:spPr bwMode="auto">
          <a:xfrm>
            <a:off x="6110051" y="3228976"/>
            <a:ext cx="541825" cy="461963"/>
          </a:xfrm>
          <a:prstGeom prst="rect">
            <a:avLst/>
          </a:prstGeom>
          <a:noFill/>
          <a:ln w="25400" cap="sq">
            <a:noFill/>
            <a:miter lim="800000"/>
            <a:headEnd type="none" w="sm" len="sm"/>
            <a:tailEnd type="none" w="sm" len="sm"/>
          </a:ln>
        </p:spPr>
        <p:txBody>
          <a:bodyPr>
            <a:spAutoFit/>
          </a:bodyPr>
          <a:lstStyle/>
          <a:p>
            <a:pPr eaLnBrk="0" hangingPunct="0">
              <a:spcBef>
                <a:spcPct val="50000"/>
              </a:spcBef>
            </a:pPr>
            <a:r>
              <a:rPr kumimoji="1" lang="en-US" altLang="zh-CN" sz="2400" b="1">
                <a:latin typeface="Times New Roman" pitchFamily="18" charset="0"/>
              </a:rPr>
              <a:t>1</a:t>
            </a:r>
          </a:p>
        </p:txBody>
      </p:sp>
      <p:sp>
        <p:nvSpPr>
          <p:cNvPr id="63534" name="Line 49"/>
          <p:cNvSpPr>
            <a:spLocks noChangeShapeType="1"/>
          </p:cNvSpPr>
          <p:nvPr/>
        </p:nvSpPr>
        <p:spPr bwMode="auto">
          <a:xfrm flipH="1">
            <a:off x="8045142" y="2686051"/>
            <a:ext cx="154807" cy="271463"/>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63535" name="Line 50"/>
          <p:cNvSpPr>
            <a:spLocks noChangeShapeType="1"/>
          </p:cNvSpPr>
          <p:nvPr/>
        </p:nvSpPr>
        <p:spPr bwMode="auto">
          <a:xfrm>
            <a:off x="8045142" y="2957513"/>
            <a:ext cx="154807"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63536" name="Line 51"/>
          <p:cNvSpPr>
            <a:spLocks noChangeShapeType="1"/>
          </p:cNvSpPr>
          <p:nvPr/>
        </p:nvSpPr>
        <p:spPr bwMode="auto">
          <a:xfrm flipH="1">
            <a:off x="7967738" y="2957514"/>
            <a:ext cx="232211" cy="339725"/>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50" name="Rectangle 3"/>
          <p:cNvSpPr txBox="1">
            <a:spLocks noChangeArrowheads="1"/>
          </p:cNvSpPr>
          <p:nvPr/>
        </p:nvSpPr>
        <p:spPr bwMode="auto">
          <a:xfrm>
            <a:off x="583752" y="1039813"/>
            <a:ext cx="6542221" cy="977900"/>
          </a:xfrm>
          <a:prstGeom prst="rect">
            <a:avLst/>
          </a:prstGeom>
          <a:noFill/>
          <a:ln w="9525">
            <a:noFill/>
            <a:miter lim="800000"/>
            <a:headEnd/>
            <a:tailEnd/>
          </a:ln>
        </p:spPr>
        <p:txBody>
          <a:bodyPr/>
          <a:lstStyle>
            <a:lvl1pPr marL="0" indent="0" algn="ctr" rtl="0" eaLnBrk="0" fontAlgn="base" hangingPunct="0">
              <a:spcBef>
                <a:spcPct val="20000"/>
              </a:spcBef>
              <a:spcAft>
                <a:spcPct val="0"/>
              </a:spcAft>
              <a:buClr>
                <a:schemeClr val="folHlink"/>
              </a:buClr>
              <a:buSzPct val="60000"/>
              <a:buFont typeface="Wingdings" pitchFamily="2" charset="2"/>
              <a:buNone/>
              <a:defRPr sz="2800" b="1">
                <a:solidFill>
                  <a:schemeClr val="tx2"/>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000" b="1">
                <a:solidFill>
                  <a:schemeClr val="hlink"/>
                </a:solidFill>
                <a:latin typeface="+mn-lt"/>
                <a:ea typeface="宋体"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algn="l" eaLnBrk="1" hangingPunct="1">
              <a:lnSpc>
                <a:spcPct val="125000"/>
              </a:lnSpc>
              <a:defRPr/>
            </a:pPr>
            <a:r>
              <a:rPr lang="zh-CN" altLang="en-US" sz="2400" kern="0" dirty="0">
                <a:solidFill>
                  <a:schemeClr val="tx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读取开关的状态；</a:t>
            </a:r>
          </a:p>
          <a:p>
            <a:pPr algn="l" eaLnBrk="1" hangingPunct="1">
              <a:lnSpc>
                <a:spcPct val="125000"/>
              </a:lnSpc>
              <a:defRPr/>
            </a:pPr>
            <a:r>
              <a:rPr lang="zh-CN" altLang="en-US" sz="2400" kern="0" dirty="0">
                <a:solidFill>
                  <a:schemeClr val="tx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当开关闭合时，输出编码使发光二极管亮。</a:t>
            </a:r>
          </a:p>
        </p:txBody>
      </p:sp>
      <p:sp>
        <p:nvSpPr>
          <p:cNvPr id="51" name="Rectangle 2"/>
          <p:cNvSpPr txBox="1">
            <a:spLocks noChangeArrowheads="1"/>
          </p:cNvSpPr>
          <p:nvPr/>
        </p:nvSpPr>
        <p:spPr bwMode="auto">
          <a:xfrm>
            <a:off x="370893" y="206375"/>
            <a:ext cx="4771612" cy="693738"/>
          </a:xfrm>
          <a:prstGeom prst="rect">
            <a:avLst/>
          </a:prstGeom>
          <a:noFill/>
          <a:ln w="9525">
            <a:noFill/>
            <a:miter lim="800000"/>
            <a:headEnd/>
            <a:tailEnd/>
          </a:ln>
        </p:spPr>
        <p:txBody>
          <a:bodyPr anchor="b"/>
          <a:lstStyle>
            <a:lvl1pPr algn="l" rtl="0" eaLnBrk="0" fontAlgn="base" hangingPunct="0">
              <a:spcBef>
                <a:spcPct val="0"/>
              </a:spcBef>
              <a:spcAft>
                <a:spcPct val="0"/>
              </a:spcAft>
              <a:defRPr sz="4400" b="1">
                <a:solidFill>
                  <a:srgbClr val="990033"/>
                </a:solidFill>
                <a:latin typeface="+mj-lt"/>
                <a:ea typeface="+mj-ea"/>
                <a:cs typeface="+mj-cs"/>
              </a:defRPr>
            </a:lvl1pPr>
            <a:lvl2pPr algn="l" rtl="0" eaLnBrk="0" fontAlgn="base" hangingPunct="0">
              <a:spcBef>
                <a:spcPct val="0"/>
              </a:spcBef>
              <a:spcAft>
                <a:spcPct val="0"/>
              </a:spcAft>
              <a:defRPr sz="4400">
                <a:solidFill>
                  <a:srgbClr val="990033"/>
                </a:solidFill>
                <a:latin typeface="Tahoma" pitchFamily="34" charset="0"/>
                <a:ea typeface="隶书" pitchFamily="49" charset="-122"/>
              </a:defRPr>
            </a:lvl2pPr>
            <a:lvl3pPr algn="l" rtl="0" eaLnBrk="0" fontAlgn="base" hangingPunct="0">
              <a:spcBef>
                <a:spcPct val="0"/>
              </a:spcBef>
              <a:spcAft>
                <a:spcPct val="0"/>
              </a:spcAft>
              <a:defRPr sz="4400">
                <a:solidFill>
                  <a:srgbClr val="990033"/>
                </a:solidFill>
                <a:latin typeface="Tahoma" pitchFamily="34" charset="0"/>
                <a:ea typeface="隶书" pitchFamily="49" charset="-122"/>
              </a:defRPr>
            </a:lvl3pPr>
            <a:lvl4pPr algn="l" rtl="0" eaLnBrk="0" fontAlgn="base" hangingPunct="0">
              <a:spcBef>
                <a:spcPct val="0"/>
              </a:spcBef>
              <a:spcAft>
                <a:spcPct val="0"/>
              </a:spcAft>
              <a:defRPr sz="4400">
                <a:solidFill>
                  <a:srgbClr val="990033"/>
                </a:solidFill>
                <a:latin typeface="Tahoma" pitchFamily="34" charset="0"/>
                <a:ea typeface="隶书" pitchFamily="49" charset="-122"/>
              </a:defRPr>
            </a:lvl4pPr>
            <a:lvl5pPr algn="l" rtl="0" eaLnBrk="0" fontAlgn="base" hangingPunct="0">
              <a:spcBef>
                <a:spcPct val="0"/>
              </a:spcBef>
              <a:spcAft>
                <a:spcPct val="0"/>
              </a:spcAft>
              <a:defRPr sz="4400">
                <a:solidFill>
                  <a:srgbClr val="990033"/>
                </a:solidFill>
                <a:latin typeface="Tahoma" pitchFamily="34" charset="0"/>
                <a:ea typeface="隶书" pitchFamily="49" charset="-122"/>
              </a:defRPr>
            </a:lvl5pPr>
            <a:lvl6pPr marL="457200" algn="l" rtl="0" fontAlgn="base">
              <a:spcBef>
                <a:spcPct val="0"/>
              </a:spcBef>
              <a:spcAft>
                <a:spcPct val="0"/>
              </a:spcAft>
              <a:defRPr sz="4400">
                <a:solidFill>
                  <a:srgbClr val="990033"/>
                </a:solidFill>
                <a:latin typeface="Tahoma" pitchFamily="34" charset="0"/>
                <a:ea typeface="隶书" pitchFamily="49" charset="-122"/>
              </a:defRPr>
            </a:lvl6pPr>
            <a:lvl7pPr marL="914400" algn="l" rtl="0" fontAlgn="base">
              <a:spcBef>
                <a:spcPct val="0"/>
              </a:spcBef>
              <a:spcAft>
                <a:spcPct val="0"/>
              </a:spcAft>
              <a:defRPr sz="4400">
                <a:solidFill>
                  <a:srgbClr val="990033"/>
                </a:solidFill>
                <a:latin typeface="Tahoma" pitchFamily="34" charset="0"/>
                <a:ea typeface="隶书" pitchFamily="49" charset="-122"/>
              </a:defRPr>
            </a:lvl7pPr>
            <a:lvl8pPr marL="1371600" algn="l" rtl="0" fontAlgn="base">
              <a:spcBef>
                <a:spcPct val="0"/>
              </a:spcBef>
              <a:spcAft>
                <a:spcPct val="0"/>
              </a:spcAft>
              <a:defRPr sz="4400">
                <a:solidFill>
                  <a:srgbClr val="990033"/>
                </a:solidFill>
                <a:latin typeface="Tahoma" pitchFamily="34" charset="0"/>
                <a:ea typeface="隶书" pitchFamily="49" charset="-122"/>
              </a:defRPr>
            </a:lvl8pPr>
            <a:lvl9pPr marL="1828800" algn="l" rtl="0" fontAlgn="base">
              <a:spcBef>
                <a:spcPct val="0"/>
              </a:spcBef>
              <a:spcAft>
                <a:spcPct val="0"/>
              </a:spcAft>
              <a:defRPr sz="4400">
                <a:solidFill>
                  <a:srgbClr val="990033"/>
                </a:solidFill>
                <a:latin typeface="Tahoma" pitchFamily="34" charset="0"/>
                <a:ea typeface="隶书" pitchFamily="49" charset="-122"/>
              </a:defRPr>
            </a:lvl9pPr>
          </a:lstStyle>
          <a:p>
            <a:pPr eaLnBrk="1" hangingPunct="1">
              <a:defRPr/>
            </a:pPr>
            <a:r>
              <a:rPr lang="zh-CN" altLang="en-US" sz="4000" kern="0" dirty="0">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无条件传送例</a:t>
            </a:r>
          </a:p>
        </p:txBody>
      </p:sp>
    </p:spTree>
    <p:extLst>
      <p:ext uri="{BB962C8B-B14F-4D97-AF65-F5344CB8AC3E}">
        <p14:creationId xmlns:p14="http://schemas.microsoft.com/office/powerpoint/2010/main" val="462251981"/>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521" y="108372"/>
            <a:ext cx="3306330" cy="659029"/>
          </a:xfrm>
        </p:spPr>
        <p:txBody>
          <a:bodyPr/>
          <a:lstStyle/>
          <a:p>
            <a:r>
              <a:rPr lang="zh-CN" altLang="en-US" sz="2800" dirty="0"/>
              <a:t>无条件传送例</a:t>
            </a:r>
          </a:p>
        </p:txBody>
      </p:sp>
      <p:sp>
        <p:nvSpPr>
          <p:cNvPr id="4" name="灯片编号占位符 3"/>
          <p:cNvSpPr>
            <a:spLocks noGrp="1"/>
          </p:cNvSpPr>
          <p:nvPr>
            <p:ph type="sldNum" sz="quarter" idx="12"/>
          </p:nvPr>
        </p:nvSpPr>
        <p:spPr/>
        <p:txBody>
          <a:bodyPr/>
          <a:lstStyle/>
          <a:p>
            <a:pPr>
              <a:defRPr/>
            </a:pPr>
            <a:fld id="{67C6FDA1-AF2C-43A0-A28F-20D3DD73D05B}" type="slidenum">
              <a:rPr lang="zh-CN" altLang="en-US" smtClean="0"/>
              <a:pPr>
                <a:defRPr/>
              </a:pPr>
              <a:t>28</a:t>
            </a:fld>
            <a:endParaRPr lang="en-US" altLang="zh-CN"/>
          </a:p>
        </p:txBody>
      </p:sp>
      <p:sp>
        <p:nvSpPr>
          <p:cNvPr id="73" name="TextBox 72"/>
          <p:cNvSpPr txBox="1"/>
          <p:nvPr/>
        </p:nvSpPr>
        <p:spPr>
          <a:xfrm>
            <a:off x="36513" y="1513639"/>
            <a:ext cx="2852672" cy="2662075"/>
          </a:xfrm>
          <a:prstGeom prst="rect">
            <a:avLst/>
          </a:prstGeom>
          <a:noFill/>
          <a:ln>
            <a:solidFill>
              <a:srgbClr val="FF0000"/>
            </a:solidFill>
          </a:ln>
        </p:spPr>
        <p:txBody>
          <a:bodyPr wrap="square" rtlCol="0">
            <a:spAutoFit/>
          </a:bodyPr>
          <a:lstStyle/>
          <a:p>
            <a:pPr>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L0</a:t>
            </a:r>
            <a:r>
              <a:rPr lang="zh-CN" altLang="en-US"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MOV  DX, 38F0H</a:t>
            </a:r>
          </a:p>
          <a:p>
            <a:pPr>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L1</a:t>
            </a:r>
            <a:r>
              <a:rPr lang="zh-CN" altLang="en-US"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IN  AL, DX</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AND  AL, 1</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JNZ  L1</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MOV  DX, 38F3H</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MOV  AL, 2</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OUT  DX,  AL</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JMP  L0</a:t>
            </a:r>
          </a:p>
          <a:p>
            <a:pPr indent="530225">
              <a:lnSpc>
                <a:spcPct val="110000"/>
              </a:lnSpc>
            </a:pPr>
            <a:r>
              <a:rPr lang="en-US" altLang="zh-CN"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HLT</a:t>
            </a:r>
            <a:endParaRPr lang="zh-CN" altLang="en-US" sz="17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grpSp>
        <p:nvGrpSpPr>
          <p:cNvPr id="75" name="组合 74"/>
          <p:cNvGrpSpPr/>
          <p:nvPr/>
        </p:nvGrpSpPr>
        <p:grpSpPr>
          <a:xfrm>
            <a:off x="3118422" y="540420"/>
            <a:ext cx="6063107" cy="4536504"/>
            <a:chOff x="3572903" y="1188491"/>
            <a:chExt cx="5472611" cy="3915253"/>
          </a:xfrm>
          <a:solidFill>
            <a:schemeClr val="bg1"/>
          </a:solidFill>
        </p:grpSpPr>
        <p:pic>
          <p:nvPicPr>
            <p:cNvPr id="1044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2903" y="1188491"/>
              <a:ext cx="5472611" cy="3915253"/>
            </a:xfrm>
            <a:prstGeom prst="rect">
              <a:avLst/>
            </a:prstGeom>
            <a:grpFill/>
            <a:ln>
              <a:noFill/>
            </a:ln>
            <a:extLst>
              <a:ext uri="{91240B29-F687-4F45-9708-019B960494DF}">
                <a14:hiddenLine xmlns:a14="http://schemas.microsoft.com/office/drawing/2010/main" w="9525">
                  <a:solidFill>
                    <a:schemeClr val="tx1"/>
                  </a:solidFill>
                  <a:miter lim="800000"/>
                  <a:headEnd/>
                  <a:tailEnd/>
                </a14:hiddenLine>
              </a:ext>
            </a:extLst>
          </p:spPr>
        </p:pic>
        <p:sp>
          <p:nvSpPr>
            <p:cNvPr id="74" name="TextBox 73"/>
            <p:cNvSpPr txBox="1"/>
            <p:nvPr/>
          </p:nvSpPr>
          <p:spPr>
            <a:xfrm>
              <a:off x="5605767" y="2912991"/>
              <a:ext cx="649318" cy="292191"/>
            </a:xfrm>
            <a:prstGeom prst="rect">
              <a:avLst/>
            </a:prstGeom>
            <a:grpFill/>
          </p:spPr>
          <p:txBody>
            <a:bodyPr wrap="square" rtlCol="0">
              <a:spAutoFit/>
            </a:bodyPr>
            <a:lstStyle/>
            <a:p>
              <a:r>
                <a:rPr lang="en-US" altLang="zh-CN" sz="1600" b="1" dirty="0"/>
                <a:t>#Y</a:t>
              </a:r>
              <a:r>
                <a:rPr lang="en-US" altLang="zh-CN" sz="1200" b="1" dirty="0"/>
                <a:t>3</a:t>
              </a:r>
              <a:endParaRPr lang="zh-CN" altLang="en-US" sz="1600" b="1" dirty="0"/>
            </a:p>
          </p:txBody>
        </p:sp>
        <p:sp>
          <p:nvSpPr>
            <p:cNvPr id="79" name="TextBox 78"/>
            <p:cNvSpPr txBox="1"/>
            <p:nvPr/>
          </p:nvSpPr>
          <p:spPr>
            <a:xfrm>
              <a:off x="5630670" y="3598665"/>
              <a:ext cx="618104" cy="292191"/>
            </a:xfrm>
            <a:prstGeom prst="rect">
              <a:avLst/>
            </a:prstGeom>
            <a:grpFill/>
          </p:spPr>
          <p:txBody>
            <a:bodyPr wrap="square" rtlCol="0">
              <a:spAutoFit/>
            </a:bodyPr>
            <a:lstStyle/>
            <a:p>
              <a:r>
                <a:rPr lang="en-US" altLang="zh-CN" sz="1600" b="1" dirty="0"/>
                <a:t>#Y</a:t>
              </a:r>
              <a:r>
                <a:rPr lang="en-US" altLang="zh-CN" sz="1200" b="1" dirty="0"/>
                <a:t>0</a:t>
              </a:r>
              <a:endParaRPr lang="zh-CN" altLang="en-US" sz="1600" b="1" dirty="0"/>
            </a:p>
          </p:txBody>
        </p:sp>
      </p:grpSp>
    </p:spTree>
    <p:extLst>
      <p:ext uri="{BB962C8B-B14F-4D97-AF65-F5344CB8AC3E}">
        <p14:creationId xmlns:p14="http://schemas.microsoft.com/office/powerpoint/2010/main" val="290789428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fade">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3" name="灯片编号占位符 5"/>
          <p:cNvSpPr>
            <a:spLocks noGrp="1"/>
          </p:cNvSpPr>
          <p:nvPr>
            <p:ph type="sldNum" sz="quarter" idx="12"/>
          </p:nvPr>
        </p:nvSpPr>
        <p:spPr>
          <a:noFill/>
        </p:spPr>
        <p:txBody>
          <a:bodyPr/>
          <a:lstStyle/>
          <a:p>
            <a:fld id="{94185733-917D-4BCD-A910-1FB101B74D7F}" type="slidenum">
              <a:rPr lang="zh-CN" altLang="en-US" smtClean="0">
                <a:ea typeface="宋体" charset="-122"/>
              </a:rPr>
              <a:pPr/>
              <a:t>29</a:t>
            </a:fld>
            <a:endParaRPr lang="en-US" altLang="zh-CN">
              <a:ea typeface="宋体" charset="-122"/>
            </a:endParaRPr>
          </a:p>
        </p:txBody>
      </p:sp>
      <p:sp>
        <p:nvSpPr>
          <p:cNvPr id="64514" name="Rectangle 2"/>
          <p:cNvSpPr>
            <a:spLocks noGrp="1" noChangeArrowheads="1"/>
          </p:cNvSpPr>
          <p:nvPr>
            <p:ph type="title"/>
          </p:nvPr>
        </p:nvSpPr>
        <p:spPr/>
        <p:txBody>
          <a:bodyPr/>
          <a:lstStyle/>
          <a:p>
            <a:pPr eaLnBrk="1" hangingPunct="1"/>
            <a:r>
              <a:rPr lang="en-US" altLang="zh-CN" sz="3600" dirty="0">
                <a:latin typeface="Tahoma" pitchFamily="34" charset="0"/>
              </a:rPr>
              <a:t>2. </a:t>
            </a:r>
            <a:r>
              <a:rPr lang="zh-CN" altLang="en-US" dirty="0"/>
              <a:t>查询工作方式</a:t>
            </a:r>
          </a:p>
        </p:txBody>
      </p:sp>
      <p:sp>
        <p:nvSpPr>
          <p:cNvPr id="197635" name="Rectangle 3"/>
          <p:cNvSpPr>
            <a:spLocks noGrp="1" noChangeArrowheads="1"/>
          </p:cNvSpPr>
          <p:nvPr>
            <p:ph type="body" idx="1"/>
          </p:nvPr>
        </p:nvSpPr>
        <p:spPr>
          <a:xfrm>
            <a:off x="768318" y="1188492"/>
            <a:ext cx="7896784" cy="3959225"/>
          </a:xfrm>
        </p:spPr>
        <p:txBody>
          <a:bodyPr/>
          <a:lstStyle/>
          <a:p>
            <a:pPr eaLnBrk="1" hangingPunct="1">
              <a:lnSpc>
                <a:spcPct val="105000"/>
              </a:lnSpc>
              <a:spcAft>
                <a:spcPct val="5000"/>
              </a:spcAft>
            </a:pPr>
            <a:r>
              <a:rPr lang="zh-CN" altLang="en-US" sz="2400" dirty="0">
                <a:latin typeface="华文中宋"/>
                <a:ea typeface="华文中宋"/>
                <a:cs typeface="华文中宋"/>
              </a:rPr>
              <a:t>仅当条件满足时才能进行数据传送；</a:t>
            </a:r>
          </a:p>
          <a:p>
            <a:pPr eaLnBrk="1" hangingPunct="1">
              <a:lnSpc>
                <a:spcPct val="105000"/>
              </a:lnSpc>
              <a:spcAft>
                <a:spcPct val="5000"/>
              </a:spcAft>
            </a:pPr>
            <a:r>
              <a:rPr lang="zh-CN" altLang="en-US" sz="2400" dirty="0">
                <a:solidFill>
                  <a:srgbClr val="C00000"/>
                </a:solidFill>
                <a:latin typeface="华文中宋"/>
                <a:ea typeface="华文中宋"/>
                <a:cs typeface="华文中宋"/>
              </a:rPr>
              <a:t>每满足一次条件只能进行一次数据传送。</a:t>
            </a:r>
          </a:p>
          <a:p>
            <a:pPr eaLnBrk="1" hangingPunct="1">
              <a:lnSpc>
                <a:spcPct val="110000"/>
              </a:lnSpc>
              <a:spcBef>
                <a:spcPct val="40000"/>
              </a:spcBef>
              <a:spcAft>
                <a:spcPct val="15000"/>
              </a:spcAft>
            </a:pPr>
            <a:r>
              <a:rPr lang="zh-CN" altLang="en-US" sz="2400" dirty="0">
                <a:latin typeface="华文中宋"/>
                <a:ea typeface="华文中宋"/>
                <a:cs typeface="华文中宋"/>
              </a:rPr>
              <a:t>适用场合：</a:t>
            </a:r>
          </a:p>
          <a:p>
            <a:pPr lvl="1" eaLnBrk="1" hangingPunct="1">
              <a:spcBef>
                <a:spcPct val="10000"/>
              </a:spcBef>
            </a:pPr>
            <a:r>
              <a:rPr lang="zh-CN" altLang="en-US" sz="2000" dirty="0">
                <a:latin typeface="华文中宋"/>
                <a:ea typeface="华文中宋"/>
                <a:cs typeface="华文中宋"/>
              </a:rPr>
              <a:t>外设并不总是准备好</a:t>
            </a:r>
          </a:p>
          <a:p>
            <a:pPr lvl="1" eaLnBrk="1" hangingPunct="1"/>
            <a:r>
              <a:rPr lang="zh-CN" altLang="en-US" sz="2000" dirty="0">
                <a:latin typeface="华文中宋"/>
                <a:ea typeface="华文中宋"/>
                <a:cs typeface="华文中宋"/>
              </a:rPr>
              <a:t>对传送速率和效率要求不高</a:t>
            </a:r>
          </a:p>
          <a:p>
            <a:pPr eaLnBrk="1" hangingPunct="1">
              <a:lnSpc>
                <a:spcPct val="110000"/>
              </a:lnSpc>
              <a:spcBef>
                <a:spcPct val="40000"/>
              </a:spcBef>
              <a:spcAft>
                <a:spcPct val="15000"/>
              </a:spcAft>
            </a:pPr>
            <a:r>
              <a:rPr lang="zh-CN" altLang="en-US" sz="2400" dirty="0">
                <a:latin typeface="华文中宋"/>
                <a:ea typeface="华文中宋"/>
                <a:cs typeface="华文中宋"/>
              </a:rPr>
              <a:t>工作条件：</a:t>
            </a:r>
          </a:p>
          <a:p>
            <a:pPr lvl="1" eaLnBrk="1" hangingPunct="1">
              <a:lnSpc>
                <a:spcPct val="110000"/>
              </a:lnSpc>
              <a:spcBef>
                <a:spcPct val="10000"/>
              </a:spcBef>
            </a:pPr>
            <a:r>
              <a:rPr lang="zh-CN" altLang="en-US" sz="2000" dirty="0">
                <a:latin typeface="华文中宋"/>
                <a:ea typeface="华文中宋"/>
                <a:cs typeface="华文中宋"/>
              </a:rPr>
              <a:t>外设应提供设备状态信息</a:t>
            </a:r>
          </a:p>
          <a:p>
            <a:pPr lvl="1" eaLnBrk="1" hangingPunct="1">
              <a:lnSpc>
                <a:spcPct val="110000"/>
              </a:lnSpc>
            </a:pPr>
            <a:r>
              <a:rPr lang="zh-CN" altLang="en-US" sz="2000" dirty="0">
                <a:latin typeface="华文中宋"/>
                <a:ea typeface="华文中宋"/>
                <a:cs typeface="华文中宋"/>
              </a:rPr>
              <a:t>接口应具备状态端口</a:t>
            </a:r>
          </a:p>
        </p:txBody>
      </p:sp>
    </p:spTree>
    <p:extLst>
      <p:ext uri="{BB962C8B-B14F-4D97-AF65-F5344CB8AC3E}">
        <p14:creationId xmlns:p14="http://schemas.microsoft.com/office/powerpoint/2010/main" val="413033093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7635">
                                            <p:txEl>
                                              <p:pRg st="1" end="1"/>
                                            </p:txEl>
                                          </p:spTgt>
                                        </p:tgtEl>
                                        <p:attrNameLst>
                                          <p:attrName>style.visibility</p:attrName>
                                        </p:attrNameLst>
                                      </p:cBhvr>
                                      <p:to>
                                        <p:strVal val="visible"/>
                                      </p:to>
                                    </p:set>
                                    <p:animEffect transition="in" filter="wipe(left)">
                                      <p:cBhvr>
                                        <p:cTn id="12" dur="500"/>
                                        <p:tgtEl>
                                          <p:spTgt spid="197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7635">
                                            <p:txEl>
                                              <p:pRg st="2" end="2"/>
                                            </p:txEl>
                                          </p:spTgt>
                                        </p:tgtEl>
                                        <p:attrNameLst>
                                          <p:attrName>style.visibility</p:attrName>
                                        </p:attrNameLst>
                                      </p:cBhvr>
                                      <p:to>
                                        <p:strVal val="visible"/>
                                      </p:to>
                                    </p:set>
                                    <p:animEffect transition="in" filter="wipe(left)">
                                      <p:cBhvr>
                                        <p:cTn id="17" dur="500"/>
                                        <p:tgtEl>
                                          <p:spTgt spid="197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7635">
                                            <p:txEl>
                                              <p:pRg st="3" end="3"/>
                                            </p:txEl>
                                          </p:spTgt>
                                        </p:tgtEl>
                                        <p:attrNameLst>
                                          <p:attrName>style.visibility</p:attrName>
                                        </p:attrNameLst>
                                      </p:cBhvr>
                                      <p:to>
                                        <p:strVal val="visible"/>
                                      </p:to>
                                    </p:set>
                                    <p:animEffect transition="in" filter="wipe(left)">
                                      <p:cBhvr>
                                        <p:cTn id="22" dur="500"/>
                                        <p:tgtEl>
                                          <p:spTgt spid="197635">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197635">
                                            <p:txEl>
                                              <p:pRg st="4" end="4"/>
                                            </p:txEl>
                                          </p:spTgt>
                                        </p:tgtEl>
                                        <p:attrNameLst>
                                          <p:attrName>style.visibility</p:attrName>
                                        </p:attrNameLst>
                                      </p:cBhvr>
                                      <p:to>
                                        <p:strVal val="visible"/>
                                      </p:to>
                                    </p:set>
                                    <p:animEffect transition="in" filter="wipe(left)">
                                      <p:cBhvr>
                                        <p:cTn id="26" dur="500"/>
                                        <p:tgtEl>
                                          <p:spTgt spid="197635">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7635">
                                            <p:txEl>
                                              <p:pRg st="5" end="5"/>
                                            </p:txEl>
                                          </p:spTgt>
                                        </p:tgtEl>
                                        <p:attrNameLst>
                                          <p:attrName>style.visibility</p:attrName>
                                        </p:attrNameLst>
                                      </p:cBhvr>
                                      <p:to>
                                        <p:strVal val="visible"/>
                                      </p:to>
                                    </p:set>
                                    <p:animEffect transition="in" filter="wipe(left)">
                                      <p:cBhvr>
                                        <p:cTn id="31" dur="500"/>
                                        <p:tgtEl>
                                          <p:spTgt spid="197635">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97635">
                                            <p:txEl>
                                              <p:pRg st="6" end="6"/>
                                            </p:txEl>
                                          </p:spTgt>
                                        </p:tgtEl>
                                        <p:attrNameLst>
                                          <p:attrName>style.visibility</p:attrName>
                                        </p:attrNameLst>
                                      </p:cBhvr>
                                      <p:to>
                                        <p:strVal val="visible"/>
                                      </p:to>
                                    </p:set>
                                    <p:animEffect transition="in" filter="wipe(left)">
                                      <p:cBhvr>
                                        <p:cTn id="36" dur="500"/>
                                        <p:tgtEl>
                                          <p:spTgt spid="197635">
                                            <p:txEl>
                                              <p:pRg st="6" end="6"/>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97635">
                                            <p:txEl>
                                              <p:pRg st="7" end="7"/>
                                            </p:txEl>
                                          </p:spTgt>
                                        </p:tgtEl>
                                        <p:attrNameLst>
                                          <p:attrName>style.visibility</p:attrName>
                                        </p:attrNameLst>
                                      </p:cBhvr>
                                      <p:to>
                                        <p:strVal val="visible"/>
                                      </p:to>
                                    </p:set>
                                    <p:animEffect transition="in" filter="wipe(left)">
                                      <p:cBhvr>
                                        <p:cTn id="40" dur="500"/>
                                        <p:tgtEl>
                                          <p:spTgt spid="19763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8561" y="1908572"/>
            <a:ext cx="8361045" cy="938504"/>
          </a:xfrm>
        </p:spPr>
        <p:txBody>
          <a:bodyPr/>
          <a:lstStyle/>
          <a:p>
            <a:pPr algn="ctr"/>
            <a:r>
              <a:rPr lang="zh-CN" altLang="en-US" sz="3600" dirty="0"/>
              <a:t>一、在线学习内容要点串讲</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3</a:t>
            </a:fld>
            <a:endParaRPr lang="en-US" altLang="zh-CN"/>
          </a:p>
        </p:txBody>
      </p:sp>
    </p:spTree>
    <p:extLst>
      <p:ext uri="{BB962C8B-B14F-4D97-AF65-F5344CB8AC3E}">
        <p14:creationId xmlns:p14="http://schemas.microsoft.com/office/powerpoint/2010/main" val="2126858459"/>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5749" name="Line 37"/>
          <p:cNvSpPr>
            <a:spLocks noChangeShapeType="1"/>
          </p:cNvSpPr>
          <p:nvPr/>
        </p:nvSpPr>
        <p:spPr bwMode="auto">
          <a:xfrm>
            <a:off x="4908681" y="1392239"/>
            <a:ext cx="0" cy="708025"/>
          </a:xfrm>
          <a:prstGeom prst="line">
            <a:avLst/>
          </a:prstGeom>
          <a:noFill/>
          <a:ln w="22225">
            <a:solidFill>
              <a:srgbClr val="FF6600"/>
            </a:solidFill>
            <a:round/>
            <a:headEnd/>
            <a:tailEnd type="triangle" w="lg" len="lg"/>
          </a:ln>
        </p:spPr>
        <p:txBody>
          <a:bodyPr/>
          <a:lstStyle/>
          <a:p>
            <a:endParaRPr lang="zh-CN" altLang="en-US"/>
          </a:p>
        </p:txBody>
      </p:sp>
      <p:sp>
        <p:nvSpPr>
          <p:cNvPr id="115718" name="AutoShape 6"/>
          <p:cNvSpPr>
            <a:spLocks noChangeArrowheads="1"/>
          </p:cNvSpPr>
          <p:nvPr/>
        </p:nvSpPr>
        <p:spPr bwMode="auto">
          <a:xfrm>
            <a:off x="3815354" y="2817814"/>
            <a:ext cx="2186653" cy="561975"/>
          </a:xfrm>
          <a:prstGeom prst="flowChartDecision">
            <a:avLst/>
          </a:prstGeom>
          <a:noFill/>
          <a:ln w="22225">
            <a:solidFill>
              <a:schemeClr val="accent5">
                <a:lumMod val="25000"/>
              </a:schemeClr>
            </a:solidFill>
            <a:miter lim="800000"/>
            <a:headEnd/>
            <a:tailEnd/>
          </a:ln>
        </p:spPr>
        <p:txBody>
          <a:bodyPr tIns="10800"/>
          <a:lstStyle/>
          <a:p>
            <a:pPr algn="ctr">
              <a:defRPr/>
            </a:pPr>
            <a:r>
              <a:rPr lang="en-US" altLang="zh-CN" b="1" dirty="0">
                <a:latin typeface="华文中宋" panose="02010600040101010101" pitchFamily="2" charset="-122"/>
                <a:ea typeface="华文中宋" panose="02010600040101010101" pitchFamily="2" charset="-122"/>
              </a:rPr>
              <a:t>READY?</a:t>
            </a:r>
          </a:p>
        </p:txBody>
      </p:sp>
      <p:sp>
        <p:nvSpPr>
          <p:cNvPr id="115719" name="AutoShape 7"/>
          <p:cNvSpPr>
            <a:spLocks noChangeArrowheads="1"/>
          </p:cNvSpPr>
          <p:nvPr/>
        </p:nvSpPr>
        <p:spPr bwMode="auto">
          <a:xfrm>
            <a:off x="3815355" y="3659188"/>
            <a:ext cx="2194716" cy="647700"/>
          </a:xfrm>
          <a:prstGeom prst="flowChartPredefinedProcess">
            <a:avLst/>
          </a:prstGeom>
          <a:noFill/>
          <a:ln w="22225">
            <a:solidFill>
              <a:schemeClr val="accent5">
                <a:lumMod val="25000"/>
              </a:schemeClr>
            </a:solidFill>
            <a:miter lim="800000"/>
            <a:headEnd/>
            <a:tailEnd/>
          </a:ln>
        </p:spPr>
        <p:txBody>
          <a:bodyPr tIns="10800"/>
          <a:lstStyle/>
          <a:p>
            <a:pPr algn="ctr">
              <a:defRPr/>
            </a:pPr>
            <a:r>
              <a:rPr lang="zh-CN" altLang="en-US" b="1" dirty="0">
                <a:latin typeface="华文中宋" panose="02010600040101010101" pitchFamily="2" charset="-122"/>
                <a:ea typeface="华文中宋" panose="02010600040101010101" pitchFamily="2" charset="-122"/>
              </a:rPr>
              <a:t>进行一次</a:t>
            </a:r>
          </a:p>
          <a:p>
            <a:pPr algn="ctr">
              <a:defRPr/>
            </a:pPr>
            <a:r>
              <a:rPr lang="zh-CN" altLang="en-US" b="1" dirty="0">
                <a:latin typeface="华文中宋" panose="02010600040101010101" pitchFamily="2" charset="-122"/>
                <a:ea typeface="华文中宋" panose="02010600040101010101" pitchFamily="2" charset="-122"/>
              </a:rPr>
              <a:t>数据交换</a:t>
            </a:r>
          </a:p>
        </p:txBody>
      </p:sp>
      <p:sp>
        <p:nvSpPr>
          <p:cNvPr id="115720" name="Line 8"/>
          <p:cNvSpPr>
            <a:spLocks noChangeShapeType="1"/>
          </p:cNvSpPr>
          <p:nvPr/>
        </p:nvSpPr>
        <p:spPr bwMode="auto">
          <a:xfrm>
            <a:off x="4908681" y="1739901"/>
            <a:ext cx="0" cy="365125"/>
          </a:xfrm>
          <a:prstGeom prst="line">
            <a:avLst/>
          </a:prstGeom>
          <a:noFill/>
          <a:ln w="22225">
            <a:solidFill>
              <a:srgbClr val="FF6600"/>
            </a:solidFill>
            <a:round/>
            <a:headEnd/>
            <a:tailEnd type="triangle" w="lg" len="lg"/>
          </a:ln>
        </p:spPr>
        <p:txBody>
          <a:bodyPr/>
          <a:lstStyle/>
          <a:p>
            <a:endParaRPr lang="zh-CN" altLang="en-US"/>
          </a:p>
        </p:txBody>
      </p:sp>
      <p:sp>
        <p:nvSpPr>
          <p:cNvPr id="115721" name="Line 9"/>
          <p:cNvSpPr>
            <a:spLocks noChangeShapeType="1"/>
          </p:cNvSpPr>
          <p:nvPr/>
        </p:nvSpPr>
        <p:spPr bwMode="auto">
          <a:xfrm>
            <a:off x="4908681" y="3379788"/>
            <a:ext cx="0" cy="279400"/>
          </a:xfrm>
          <a:prstGeom prst="line">
            <a:avLst/>
          </a:prstGeom>
          <a:noFill/>
          <a:ln w="22225">
            <a:solidFill>
              <a:srgbClr val="FF6600"/>
            </a:solidFill>
            <a:round/>
            <a:headEnd/>
            <a:tailEnd type="triangle" w="lg" len="lg"/>
          </a:ln>
        </p:spPr>
        <p:txBody>
          <a:bodyPr/>
          <a:lstStyle/>
          <a:p>
            <a:endParaRPr lang="zh-CN" altLang="en-US"/>
          </a:p>
        </p:txBody>
      </p:sp>
      <p:sp>
        <p:nvSpPr>
          <p:cNvPr id="115722" name="Line 10"/>
          <p:cNvSpPr>
            <a:spLocks noChangeShapeType="1"/>
          </p:cNvSpPr>
          <p:nvPr/>
        </p:nvSpPr>
        <p:spPr bwMode="auto">
          <a:xfrm flipH="1">
            <a:off x="2723642" y="3098800"/>
            <a:ext cx="1091713" cy="0"/>
          </a:xfrm>
          <a:prstGeom prst="line">
            <a:avLst/>
          </a:prstGeom>
          <a:noFill/>
          <a:ln w="22225">
            <a:solidFill>
              <a:srgbClr val="FF6600"/>
            </a:solidFill>
            <a:round/>
            <a:headEnd/>
            <a:tailEnd type="triangle" w="lg" len="lg"/>
          </a:ln>
        </p:spPr>
        <p:txBody>
          <a:bodyPr/>
          <a:lstStyle/>
          <a:p>
            <a:endParaRPr lang="zh-CN" altLang="en-US"/>
          </a:p>
        </p:txBody>
      </p:sp>
      <p:sp>
        <p:nvSpPr>
          <p:cNvPr id="115723" name="Line 11"/>
          <p:cNvSpPr>
            <a:spLocks noChangeShapeType="1"/>
          </p:cNvSpPr>
          <p:nvPr/>
        </p:nvSpPr>
        <p:spPr bwMode="auto">
          <a:xfrm flipV="1">
            <a:off x="2726866" y="1739901"/>
            <a:ext cx="0" cy="1349375"/>
          </a:xfrm>
          <a:prstGeom prst="line">
            <a:avLst/>
          </a:prstGeom>
          <a:noFill/>
          <a:ln w="22225">
            <a:solidFill>
              <a:srgbClr val="FF6600"/>
            </a:solidFill>
            <a:round/>
            <a:headEnd/>
            <a:tailEnd type="triangle" w="lg" len="lg"/>
          </a:ln>
        </p:spPr>
        <p:txBody>
          <a:bodyPr/>
          <a:lstStyle/>
          <a:p>
            <a:endParaRPr lang="zh-CN" altLang="en-US"/>
          </a:p>
        </p:txBody>
      </p:sp>
      <p:sp>
        <p:nvSpPr>
          <p:cNvPr id="115724" name="Line 12"/>
          <p:cNvSpPr>
            <a:spLocks noChangeShapeType="1"/>
          </p:cNvSpPr>
          <p:nvPr/>
        </p:nvSpPr>
        <p:spPr bwMode="auto">
          <a:xfrm>
            <a:off x="2712353" y="1739900"/>
            <a:ext cx="2185041" cy="0"/>
          </a:xfrm>
          <a:prstGeom prst="line">
            <a:avLst/>
          </a:prstGeom>
          <a:noFill/>
          <a:ln w="22225">
            <a:solidFill>
              <a:srgbClr val="FF6600"/>
            </a:solidFill>
            <a:round/>
            <a:headEnd/>
            <a:tailEnd type="triangle" w="lg" len="lg"/>
          </a:ln>
        </p:spPr>
        <p:txBody>
          <a:bodyPr/>
          <a:lstStyle/>
          <a:p>
            <a:endParaRPr lang="zh-CN" altLang="en-US"/>
          </a:p>
        </p:txBody>
      </p:sp>
      <p:sp>
        <p:nvSpPr>
          <p:cNvPr id="115725" name="Line 13"/>
          <p:cNvSpPr>
            <a:spLocks noChangeShapeType="1"/>
          </p:cNvSpPr>
          <p:nvPr/>
        </p:nvSpPr>
        <p:spPr bwMode="auto">
          <a:xfrm>
            <a:off x="4892555" y="4292600"/>
            <a:ext cx="0" cy="323850"/>
          </a:xfrm>
          <a:prstGeom prst="line">
            <a:avLst/>
          </a:prstGeom>
          <a:noFill/>
          <a:ln w="22225">
            <a:solidFill>
              <a:srgbClr val="FF6600"/>
            </a:solidFill>
            <a:round/>
            <a:headEnd/>
            <a:tailEnd type="triangle" w="lg" len="lg"/>
          </a:ln>
        </p:spPr>
        <p:txBody>
          <a:bodyPr/>
          <a:lstStyle/>
          <a:p>
            <a:endParaRPr lang="zh-CN" altLang="en-US"/>
          </a:p>
        </p:txBody>
      </p:sp>
      <p:sp>
        <p:nvSpPr>
          <p:cNvPr id="115729" name="AutoShape 17"/>
          <p:cNvSpPr>
            <a:spLocks noChangeArrowheads="1"/>
          </p:cNvSpPr>
          <p:nvPr/>
        </p:nvSpPr>
        <p:spPr bwMode="auto">
          <a:xfrm>
            <a:off x="3391248" y="2117726"/>
            <a:ext cx="3002616" cy="422275"/>
          </a:xfrm>
          <a:prstGeom prst="flowChartProcess">
            <a:avLst/>
          </a:prstGeom>
          <a:noFill/>
          <a:ln w="22225">
            <a:solidFill>
              <a:schemeClr val="accent5">
                <a:lumMod val="25000"/>
              </a:schemeClr>
            </a:solidFill>
            <a:miter lim="800000"/>
            <a:headEnd/>
            <a:tailEnd/>
          </a:ln>
        </p:spPr>
        <p:txBody>
          <a:bodyPr tIns="82800"/>
          <a:lstStyle/>
          <a:p>
            <a:pPr algn="ctr">
              <a:defRPr/>
            </a:pPr>
            <a:r>
              <a:rPr lang="zh-CN" altLang="en-US" b="1" dirty="0">
                <a:latin typeface="华文中宋" panose="02010600040101010101" pitchFamily="2" charset="-122"/>
                <a:ea typeface="华文中宋" panose="02010600040101010101" pitchFamily="2" charset="-122"/>
              </a:rPr>
              <a:t>读入并测试外设状态</a:t>
            </a:r>
          </a:p>
        </p:txBody>
      </p:sp>
      <p:sp>
        <p:nvSpPr>
          <p:cNvPr id="115730" name="Line 18"/>
          <p:cNvSpPr>
            <a:spLocks noChangeShapeType="1"/>
          </p:cNvSpPr>
          <p:nvPr/>
        </p:nvSpPr>
        <p:spPr bwMode="auto">
          <a:xfrm>
            <a:off x="4908681" y="2540001"/>
            <a:ext cx="0" cy="277813"/>
          </a:xfrm>
          <a:prstGeom prst="line">
            <a:avLst/>
          </a:prstGeom>
          <a:noFill/>
          <a:ln w="22225">
            <a:solidFill>
              <a:srgbClr val="FF6600"/>
            </a:solidFill>
            <a:round/>
            <a:headEnd/>
            <a:tailEnd type="triangle" w="lg" len="lg"/>
          </a:ln>
        </p:spPr>
        <p:txBody>
          <a:bodyPr/>
          <a:lstStyle/>
          <a:p>
            <a:endParaRPr lang="zh-CN" altLang="en-US"/>
          </a:p>
        </p:txBody>
      </p:sp>
      <p:sp>
        <p:nvSpPr>
          <p:cNvPr id="115733" name="Text Box 21"/>
          <p:cNvSpPr txBox="1">
            <a:spLocks noChangeArrowheads="1"/>
          </p:cNvSpPr>
          <p:nvPr/>
        </p:nvSpPr>
        <p:spPr bwMode="auto">
          <a:xfrm>
            <a:off x="4992535" y="3359150"/>
            <a:ext cx="291877" cy="277813"/>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Y</a:t>
            </a:r>
          </a:p>
        </p:txBody>
      </p:sp>
      <p:sp>
        <p:nvSpPr>
          <p:cNvPr id="115734" name="Text Box 22"/>
          <p:cNvSpPr txBox="1">
            <a:spLocks noChangeArrowheads="1"/>
          </p:cNvSpPr>
          <p:nvPr/>
        </p:nvSpPr>
        <p:spPr bwMode="auto">
          <a:xfrm>
            <a:off x="3381572" y="2816226"/>
            <a:ext cx="291876"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
        <p:nvSpPr>
          <p:cNvPr id="115735" name="AutoShape 23"/>
          <p:cNvSpPr>
            <a:spLocks noChangeArrowheads="1"/>
          </p:cNvSpPr>
          <p:nvPr/>
        </p:nvSpPr>
        <p:spPr bwMode="auto">
          <a:xfrm>
            <a:off x="3721825" y="4616450"/>
            <a:ext cx="2360811" cy="560388"/>
          </a:xfrm>
          <a:prstGeom prst="flowChartDecision">
            <a:avLst/>
          </a:prstGeom>
          <a:noFill/>
          <a:ln w="22225">
            <a:solidFill>
              <a:schemeClr val="accent5">
                <a:lumMod val="25000"/>
              </a:schemeClr>
            </a:solidFill>
            <a:miter lim="800000"/>
            <a:headEnd/>
            <a:tailEnd/>
          </a:ln>
        </p:spPr>
        <p:txBody>
          <a:bodyPr tIns="10800"/>
          <a:lstStyle/>
          <a:p>
            <a:pPr algn="ctr">
              <a:defRPr/>
            </a:pPr>
            <a:r>
              <a:rPr lang="zh-CN" altLang="en-US" b="1" dirty="0">
                <a:latin typeface="华文中宋" panose="02010600040101010101" pitchFamily="2" charset="-122"/>
                <a:ea typeface="华文中宋" panose="02010600040101010101" pitchFamily="2" charset="-122"/>
              </a:rPr>
              <a:t>传送完？</a:t>
            </a:r>
          </a:p>
        </p:txBody>
      </p:sp>
      <p:sp>
        <p:nvSpPr>
          <p:cNvPr id="115736" name="Line 24"/>
          <p:cNvSpPr>
            <a:spLocks noChangeShapeType="1"/>
          </p:cNvSpPr>
          <p:nvPr/>
        </p:nvSpPr>
        <p:spPr bwMode="auto">
          <a:xfrm flipH="1">
            <a:off x="2723641" y="4899025"/>
            <a:ext cx="1056237" cy="0"/>
          </a:xfrm>
          <a:prstGeom prst="line">
            <a:avLst/>
          </a:prstGeom>
          <a:noFill/>
          <a:ln w="22225">
            <a:solidFill>
              <a:srgbClr val="FF6600"/>
            </a:solidFill>
            <a:round/>
            <a:headEnd/>
            <a:tailEnd/>
          </a:ln>
        </p:spPr>
        <p:txBody>
          <a:bodyPr/>
          <a:lstStyle/>
          <a:p>
            <a:endParaRPr lang="zh-CN" altLang="en-US"/>
          </a:p>
        </p:txBody>
      </p:sp>
      <p:sp>
        <p:nvSpPr>
          <p:cNvPr id="115738" name="Line 26"/>
          <p:cNvSpPr>
            <a:spLocks noChangeShapeType="1"/>
          </p:cNvSpPr>
          <p:nvPr/>
        </p:nvSpPr>
        <p:spPr bwMode="auto">
          <a:xfrm>
            <a:off x="4919969" y="5194301"/>
            <a:ext cx="0" cy="347663"/>
          </a:xfrm>
          <a:prstGeom prst="line">
            <a:avLst/>
          </a:prstGeom>
          <a:noFill/>
          <a:ln w="22225">
            <a:solidFill>
              <a:srgbClr val="FF6600"/>
            </a:solidFill>
            <a:round/>
            <a:headEnd/>
            <a:tailEnd type="triangle" w="lg" len="lg"/>
          </a:ln>
        </p:spPr>
        <p:txBody>
          <a:bodyPr/>
          <a:lstStyle/>
          <a:p>
            <a:endParaRPr lang="zh-CN" altLang="en-US"/>
          </a:p>
        </p:txBody>
      </p:sp>
      <p:sp>
        <p:nvSpPr>
          <p:cNvPr id="115740" name="Line 28"/>
          <p:cNvSpPr>
            <a:spLocks noChangeShapeType="1"/>
          </p:cNvSpPr>
          <p:nvPr/>
        </p:nvSpPr>
        <p:spPr bwMode="auto">
          <a:xfrm flipV="1">
            <a:off x="2726866" y="1739900"/>
            <a:ext cx="0" cy="3132138"/>
          </a:xfrm>
          <a:prstGeom prst="line">
            <a:avLst/>
          </a:prstGeom>
          <a:noFill/>
          <a:ln w="22225">
            <a:solidFill>
              <a:schemeClr val="tx1"/>
            </a:solidFill>
            <a:round/>
            <a:headEnd/>
            <a:tailEnd type="triangle" w="lg" len="lg"/>
          </a:ln>
        </p:spPr>
        <p:txBody>
          <a:bodyPr/>
          <a:lstStyle/>
          <a:p>
            <a:endParaRPr lang="zh-CN" altLang="en-US"/>
          </a:p>
        </p:txBody>
      </p:sp>
      <p:sp>
        <p:nvSpPr>
          <p:cNvPr id="115742" name="Text Box 30"/>
          <p:cNvSpPr txBox="1">
            <a:spLocks noChangeArrowheads="1"/>
          </p:cNvSpPr>
          <p:nvPr/>
        </p:nvSpPr>
        <p:spPr bwMode="auto">
          <a:xfrm>
            <a:off x="4992535" y="5194301"/>
            <a:ext cx="291877"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Y</a:t>
            </a:r>
          </a:p>
        </p:txBody>
      </p:sp>
      <p:sp>
        <p:nvSpPr>
          <p:cNvPr id="115744" name="AutoShape 32"/>
          <p:cNvSpPr>
            <a:spLocks noChangeArrowheads="1"/>
          </p:cNvSpPr>
          <p:nvPr/>
        </p:nvSpPr>
        <p:spPr bwMode="auto">
          <a:xfrm>
            <a:off x="4160446" y="5519739"/>
            <a:ext cx="1536785" cy="420687"/>
          </a:xfrm>
          <a:prstGeom prst="flowChartProcess">
            <a:avLst/>
          </a:prstGeom>
          <a:noFill/>
          <a:ln w="22225">
            <a:solidFill>
              <a:schemeClr val="accent5">
                <a:lumMod val="25000"/>
              </a:schemeClr>
            </a:solidFill>
            <a:miter lim="800000"/>
            <a:headEnd/>
            <a:tailEnd/>
          </a:ln>
        </p:spPr>
        <p:txBody>
          <a:bodyPr tIns="82800"/>
          <a:lstStyle/>
          <a:p>
            <a:pPr algn="ctr">
              <a:defRPr/>
            </a:pPr>
            <a:r>
              <a:rPr lang="zh-CN" altLang="en-US" b="1" dirty="0">
                <a:latin typeface="华文中宋" panose="02010600040101010101" pitchFamily="2" charset="-122"/>
                <a:ea typeface="华文中宋" panose="02010600040101010101" pitchFamily="2" charset="-122"/>
              </a:rPr>
              <a:t>结 束</a:t>
            </a:r>
          </a:p>
        </p:txBody>
      </p:sp>
      <p:sp>
        <p:nvSpPr>
          <p:cNvPr id="115745" name="Text Box 33"/>
          <p:cNvSpPr txBox="1">
            <a:spLocks noChangeArrowheads="1"/>
          </p:cNvSpPr>
          <p:nvPr/>
        </p:nvSpPr>
        <p:spPr bwMode="auto">
          <a:xfrm>
            <a:off x="3399310" y="4633914"/>
            <a:ext cx="291877"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
        <p:nvSpPr>
          <p:cNvPr id="115746" name="Line 34"/>
          <p:cNvSpPr>
            <a:spLocks noChangeShapeType="1"/>
          </p:cNvSpPr>
          <p:nvPr/>
        </p:nvSpPr>
        <p:spPr bwMode="auto">
          <a:xfrm>
            <a:off x="2712353" y="1739900"/>
            <a:ext cx="2185041" cy="0"/>
          </a:xfrm>
          <a:prstGeom prst="line">
            <a:avLst/>
          </a:prstGeom>
          <a:noFill/>
          <a:ln w="22225">
            <a:solidFill>
              <a:schemeClr val="tx1"/>
            </a:solidFill>
            <a:round/>
            <a:headEnd/>
            <a:tailEnd type="triangle" w="lg" len="lg"/>
          </a:ln>
        </p:spPr>
        <p:txBody>
          <a:bodyPr/>
          <a:lstStyle/>
          <a:p>
            <a:endParaRPr lang="zh-CN" altLang="en-US"/>
          </a:p>
        </p:txBody>
      </p:sp>
      <p:sp>
        <p:nvSpPr>
          <p:cNvPr id="115747" name="Line 35"/>
          <p:cNvSpPr>
            <a:spLocks noChangeShapeType="1"/>
          </p:cNvSpPr>
          <p:nvPr/>
        </p:nvSpPr>
        <p:spPr bwMode="auto">
          <a:xfrm>
            <a:off x="4908681" y="1735139"/>
            <a:ext cx="0" cy="365125"/>
          </a:xfrm>
          <a:prstGeom prst="line">
            <a:avLst/>
          </a:prstGeom>
          <a:noFill/>
          <a:ln w="22225">
            <a:solidFill>
              <a:schemeClr val="tx1"/>
            </a:solidFill>
            <a:round/>
            <a:headEnd/>
            <a:tailEnd type="triangle" w="lg" len="lg"/>
          </a:ln>
        </p:spPr>
        <p:txBody>
          <a:bodyPr/>
          <a:lstStyle/>
          <a:p>
            <a:endParaRPr lang="zh-CN" altLang="en-US"/>
          </a:p>
        </p:txBody>
      </p:sp>
      <p:sp>
        <p:nvSpPr>
          <p:cNvPr id="115750" name="AutoShape 38"/>
          <p:cNvSpPr>
            <a:spLocks noChangeArrowheads="1"/>
          </p:cNvSpPr>
          <p:nvPr/>
        </p:nvSpPr>
        <p:spPr bwMode="auto">
          <a:xfrm>
            <a:off x="6913114" y="3217864"/>
            <a:ext cx="2194715" cy="1436687"/>
          </a:xfrm>
          <a:prstGeom prst="cloudCallout">
            <a:avLst>
              <a:gd name="adj1" fmla="val -94894"/>
              <a:gd name="adj2" fmla="val -6134"/>
            </a:avLst>
          </a:prstGeom>
          <a:noFill/>
          <a:ln w="25400" cap="sq">
            <a:solidFill>
              <a:srgbClr val="FF0000"/>
            </a:solidFill>
            <a:round/>
            <a:headEnd type="none" w="sm" len="sm"/>
            <a:tailEnd type="none" w="lg" len="lg"/>
          </a:ln>
        </p:spPr>
        <p:txBody>
          <a:bodyPr/>
          <a:lstStyle/>
          <a:p>
            <a:pPr algn="ctr"/>
            <a:r>
              <a:rPr lang="zh-CN" altLang="en-US" b="1" dirty="0">
                <a:effectLst>
                  <a:outerShdw blurRad="38100" dist="38100" dir="2700000" algn="tl">
                    <a:srgbClr val="000000">
                      <a:alpha val="43137"/>
                    </a:srgbClr>
                  </a:outerShdw>
                </a:effectLst>
                <a:latin typeface="华文楷体"/>
                <a:ea typeface="华文楷体"/>
                <a:cs typeface="华文楷体"/>
              </a:rPr>
              <a:t>每满足一次条件只能进行一次数据传送</a:t>
            </a:r>
          </a:p>
        </p:txBody>
      </p:sp>
      <p:sp>
        <p:nvSpPr>
          <p:cNvPr id="48155" name="AutoShape 39"/>
          <p:cNvSpPr>
            <a:spLocks noChangeArrowheads="1"/>
          </p:cNvSpPr>
          <p:nvPr/>
        </p:nvSpPr>
        <p:spPr bwMode="auto">
          <a:xfrm>
            <a:off x="4181410" y="989013"/>
            <a:ext cx="1464219" cy="387350"/>
          </a:xfrm>
          <a:prstGeom prst="flowChartAlternateProcess">
            <a:avLst/>
          </a:prstGeom>
          <a:noFill/>
          <a:ln w="22225" cap="sq">
            <a:solidFill>
              <a:schemeClr val="accent5">
                <a:lumMod val="25000"/>
              </a:schemeClr>
            </a:solidFill>
            <a:miter lim="800000"/>
            <a:headEnd type="none" w="sm" len="sm"/>
            <a:tailEnd type="none" w="lg" len="lg"/>
          </a:ln>
        </p:spPr>
        <p:txBody>
          <a:bodyPr wrap="none" anchor="ctr"/>
          <a:lstStyle/>
          <a:p>
            <a:pPr>
              <a:defRPr/>
            </a:pPr>
            <a:endParaRPr lang="zh-CN" altLang="en-US">
              <a:latin typeface="华文中宋" panose="02010600040101010101" pitchFamily="2" charset="-122"/>
              <a:ea typeface="华文中宋" panose="02010600040101010101" pitchFamily="2" charset="-122"/>
            </a:endParaRPr>
          </a:p>
        </p:txBody>
      </p:sp>
      <p:sp>
        <p:nvSpPr>
          <p:cNvPr id="65561" name="Text Box 40"/>
          <p:cNvSpPr txBox="1">
            <a:spLocks noChangeArrowheads="1"/>
          </p:cNvSpPr>
          <p:nvPr/>
        </p:nvSpPr>
        <p:spPr bwMode="auto">
          <a:xfrm>
            <a:off x="4571654" y="1003300"/>
            <a:ext cx="878853" cy="369888"/>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latin typeface="华文中宋"/>
                <a:ea typeface="华文中宋"/>
                <a:cs typeface="华文中宋"/>
              </a:rPr>
              <a:t>开 始</a:t>
            </a:r>
          </a:p>
        </p:txBody>
      </p:sp>
      <p:sp>
        <p:nvSpPr>
          <p:cNvPr id="115754" name="Text Box 42"/>
          <p:cNvSpPr txBox="1">
            <a:spLocks noChangeArrowheads="1"/>
          </p:cNvSpPr>
          <p:nvPr/>
        </p:nvSpPr>
        <p:spPr bwMode="auto">
          <a:xfrm>
            <a:off x="328966" y="296863"/>
            <a:ext cx="4096623" cy="523220"/>
          </a:xfrm>
          <a:prstGeom prst="rect">
            <a:avLst/>
          </a:prstGeom>
          <a:noFill/>
          <a:ln w="25400" cap="sq">
            <a:noFill/>
            <a:miter lim="800000"/>
            <a:headEnd type="none" w="sm" len="sm"/>
            <a:tailEnd type="none" w="lg" len="lg"/>
          </a:ln>
        </p:spPr>
        <p:txBody>
          <a:bodyPr wrap="square">
            <a:spAutoFit/>
          </a:bodyPr>
          <a:lstStyle/>
          <a:p>
            <a:pPr>
              <a:spcBef>
                <a:spcPct val="50000"/>
              </a:spcBef>
            </a:pPr>
            <a:r>
              <a:rPr lang="zh-CN" altLang="en-US" sz="2800" b="1" dirty="0">
                <a:solidFill>
                  <a:srgbClr val="990033"/>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华文中宋"/>
              </a:rPr>
              <a:t>查询工作方式控制流程</a:t>
            </a:r>
          </a:p>
        </p:txBody>
      </p:sp>
    </p:spTree>
    <p:extLst>
      <p:ext uri="{BB962C8B-B14F-4D97-AF65-F5344CB8AC3E}">
        <p14:creationId xmlns:p14="http://schemas.microsoft.com/office/powerpoint/2010/main" val="92637675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15754"/>
                                        </p:tgtEl>
                                        <p:attrNameLst>
                                          <p:attrName>style.visibility</p:attrName>
                                        </p:attrNameLst>
                                      </p:cBhvr>
                                      <p:to>
                                        <p:strVal val="visible"/>
                                      </p:to>
                                    </p:set>
                                    <p:anim calcmode="lin" valueType="num">
                                      <p:cBhvr>
                                        <p:cTn id="7" dur="1000" fill="hold"/>
                                        <p:tgtEl>
                                          <p:spTgt spid="115754"/>
                                        </p:tgtEl>
                                        <p:attrNameLst>
                                          <p:attrName>ppt_w</p:attrName>
                                        </p:attrNameLst>
                                      </p:cBhvr>
                                      <p:tavLst>
                                        <p:tav tm="0">
                                          <p:val>
                                            <p:strVal val="#ppt_w*0.70"/>
                                          </p:val>
                                        </p:tav>
                                        <p:tav tm="100000">
                                          <p:val>
                                            <p:strVal val="#ppt_w"/>
                                          </p:val>
                                        </p:tav>
                                      </p:tavLst>
                                    </p:anim>
                                    <p:anim calcmode="lin" valueType="num">
                                      <p:cBhvr>
                                        <p:cTn id="8" dur="1000" fill="hold"/>
                                        <p:tgtEl>
                                          <p:spTgt spid="115754"/>
                                        </p:tgtEl>
                                        <p:attrNameLst>
                                          <p:attrName>ppt_h</p:attrName>
                                        </p:attrNameLst>
                                      </p:cBhvr>
                                      <p:tavLst>
                                        <p:tav tm="0">
                                          <p:val>
                                            <p:strVal val="#ppt_h"/>
                                          </p:val>
                                        </p:tav>
                                        <p:tav tm="100000">
                                          <p:val>
                                            <p:strVal val="#ppt_h"/>
                                          </p:val>
                                        </p:tav>
                                      </p:tavLst>
                                    </p:anim>
                                    <p:animEffect transition="in" filter="fade">
                                      <p:cBhvr>
                                        <p:cTn id="9" dur="1000"/>
                                        <p:tgtEl>
                                          <p:spTgt spid="115754"/>
                                        </p:tgtEl>
                                      </p:cBhvr>
                                    </p:animEffect>
                                  </p:childTnLst>
                                </p:cTn>
                              </p:par>
                            </p:childTnLst>
                          </p:cTn>
                        </p:par>
                        <p:par>
                          <p:cTn id="10" fill="hold">
                            <p:stCondLst>
                              <p:cond delay="1000"/>
                            </p:stCondLst>
                            <p:childTnLst>
                              <p:par>
                                <p:cTn id="11" presetID="22" presetClass="entr" presetSubtype="1" fill="hold" grpId="0" nodeType="afterEffect">
                                  <p:stCondLst>
                                    <p:cond delay="0"/>
                                  </p:stCondLst>
                                  <p:childTnLst>
                                    <p:set>
                                      <p:cBhvr>
                                        <p:cTn id="12" dur="1" fill="hold">
                                          <p:stCondLst>
                                            <p:cond delay="0"/>
                                          </p:stCondLst>
                                        </p:cTn>
                                        <p:tgtEl>
                                          <p:spTgt spid="115749"/>
                                        </p:tgtEl>
                                        <p:attrNameLst>
                                          <p:attrName>style.visibility</p:attrName>
                                        </p:attrNameLst>
                                      </p:cBhvr>
                                      <p:to>
                                        <p:strVal val="visible"/>
                                      </p:to>
                                    </p:set>
                                    <p:animEffect transition="in" filter="wipe(up)">
                                      <p:cBhvr>
                                        <p:cTn id="13" dur="500"/>
                                        <p:tgtEl>
                                          <p:spTgt spid="115749"/>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15729"/>
                                        </p:tgtEl>
                                        <p:attrNameLst>
                                          <p:attrName>style.visibility</p:attrName>
                                        </p:attrNameLst>
                                      </p:cBhvr>
                                      <p:to>
                                        <p:strVal val="visible"/>
                                      </p:to>
                                    </p:set>
                                    <p:animEffect transition="in" filter="blinds(horizontal)">
                                      <p:cBhvr>
                                        <p:cTn id="18" dur="500"/>
                                        <p:tgtEl>
                                          <p:spTgt spid="115729"/>
                                        </p:tgtEl>
                                      </p:cBhvr>
                                    </p:animEffect>
                                  </p:childTnLst>
                                </p:cTn>
                              </p:par>
                            </p:childTnLst>
                          </p:cTn>
                        </p:par>
                        <p:par>
                          <p:cTn id="19" fill="hold">
                            <p:stCondLst>
                              <p:cond delay="500"/>
                            </p:stCondLst>
                            <p:childTnLst>
                              <p:par>
                                <p:cTn id="20" presetID="22" presetClass="entr" presetSubtype="1" fill="hold" grpId="0" nodeType="afterEffect">
                                  <p:stCondLst>
                                    <p:cond delay="0"/>
                                  </p:stCondLst>
                                  <p:childTnLst>
                                    <p:set>
                                      <p:cBhvr>
                                        <p:cTn id="21" dur="1" fill="hold">
                                          <p:stCondLst>
                                            <p:cond delay="0"/>
                                          </p:stCondLst>
                                        </p:cTn>
                                        <p:tgtEl>
                                          <p:spTgt spid="115730"/>
                                        </p:tgtEl>
                                        <p:attrNameLst>
                                          <p:attrName>style.visibility</p:attrName>
                                        </p:attrNameLst>
                                      </p:cBhvr>
                                      <p:to>
                                        <p:strVal val="visible"/>
                                      </p:to>
                                    </p:set>
                                    <p:animEffect transition="in" filter="wipe(up)">
                                      <p:cBhvr>
                                        <p:cTn id="22" dur="500"/>
                                        <p:tgtEl>
                                          <p:spTgt spid="115730"/>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5718"/>
                                        </p:tgtEl>
                                        <p:attrNameLst>
                                          <p:attrName>style.visibility</p:attrName>
                                        </p:attrNameLst>
                                      </p:cBhvr>
                                      <p:to>
                                        <p:strVal val="visible"/>
                                      </p:to>
                                    </p:set>
                                    <p:animEffect transition="in" filter="blinds(horizontal)">
                                      <p:cBhvr>
                                        <p:cTn id="27" dur="500"/>
                                        <p:tgtEl>
                                          <p:spTgt spid="115718"/>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15734"/>
                                        </p:tgtEl>
                                        <p:attrNameLst>
                                          <p:attrName>style.visibility</p:attrName>
                                        </p:attrNameLst>
                                      </p:cBhvr>
                                      <p:to>
                                        <p:strVal val="visible"/>
                                      </p:to>
                                    </p:set>
                                    <p:animEffect transition="in" filter="blinds(horizontal)">
                                      <p:cBhvr>
                                        <p:cTn id="32" dur="500"/>
                                        <p:tgtEl>
                                          <p:spTgt spid="115734"/>
                                        </p:tgtEl>
                                      </p:cBhvr>
                                    </p:animEffect>
                                  </p:childTnLst>
                                </p:cTn>
                              </p:par>
                            </p:childTnLst>
                          </p:cTn>
                        </p:par>
                        <p:par>
                          <p:cTn id="33" fill="hold">
                            <p:stCondLst>
                              <p:cond delay="500"/>
                            </p:stCondLst>
                            <p:childTnLst>
                              <p:par>
                                <p:cTn id="34" presetID="18" presetClass="entr" presetSubtype="12" fill="hold" grpId="0" nodeType="afterEffect">
                                  <p:stCondLst>
                                    <p:cond delay="0"/>
                                  </p:stCondLst>
                                  <p:childTnLst>
                                    <p:set>
                                      <p:cBhvr>
                                        <p:cTn id="35" dur="1" fill="hold">
                                          <p:stCondLst>
                                            <p:cond delay="0"/>
                                          </p:stCondLst>
                                        </p:cTn>
                                        <p:tgtEl>
                                          <p:spTgt spid="115722"/>
                                        </p:tgtEl>
                                        <p:attrNameLst>
                                          <p:attrName>style.visibility</p:attrName>
                                        </p:attrNameLst>
                                      </p:cBhvr>
                                      <p:to>
                                        <p:strVal val="visible"/>
                                      </p:to>
                                    </p:set>
                                    <p:animEffect transition="in" filter="strips(downLeft)">
                                      <p:cBhvr>
                                        <p:cTn id="36" dur="1000"/>
                                        <p:tgtEl>
                                          <p:spTgt spid="115722"/>
                                        </p:tgtEl>
                                      </p:cBhvr>
                                    </p:animEffect>
                                  </p:childTnLst>
                                </p:cTn>
                              </p:par>
                            </p:childTnLst>
                          </p:cTn>
                        </p:par>
                        <p:par>
                          <p:cTn id="37" fill="hold">
                            <p:stCondLst>
                              <p:cond delay="1500"/>
                            </p:stCondLst>
                            <p:childTnLst>
                              <p:par>
                                <p:cTn id="38" presetID="18" presetClass="entr" presetSubtype="3" fill="hold" grpId="0" nodeType="afterEffect">
                                  <p:stCondLst>
                                    <p:cond delay="0"/>
                                  </p:stCondLst>
                                  <p:childTnLst>
                                    <p:set>
                                      <p:cBhvr>
                                        <p:cTn id="39" dur="1" fill="hold">
                                          <p:stCondLst>
                                            <p:cond delay="0"/>
                                          </p:stCondLst>
                                        </p:cTn>
                                        <p:tgtEl>
                                          <p:spTgt spid="115723"/>
                                        </p:tgtEl>
                                        <p:attrNameLst>
                                          <p:attrName>style.visibility</p:attrName>
                                        </p:attrNameLst>
                                      </p:cBhvr>
                                      <p:to>
                                        <p:strVal val="visible"/>
                                      </p:to>
                                    </p:set>
                                    <p:animEffect transition="in" filter="strips(upRight)">
                                      <p:cBhvr>
                                        <p:cTn id="40" dur="1000"/>
                                        <p:tgtEl>
                                          <p:spTgt spid="115723"/>
                                        </p:tgtEl>
                                      </p:cBhvr>
                                    </p:animEffect>
                                  </p:childTnLst>
                                </p:cTn>
                              </p:par>
                            </p:childTnLst>
                          </p:cTn>
                        </p:par>
                        <p:par>
                          <p:cTn id="41" fill="hold">
                            <p:stCondLst>
                              <p:cond delay="2500"/>
                            </p:stCondLst>
                            <p:childTnLst>
                              <p:par>
                                <p:cTn id="42" presetID="18" presetClass="entr" presetSubtype="3" fill="hold" grpId="0" nodeType="afterEffect">
                                  <p:stCondLst>
                                    <p:cond delay="0"/>
                                  </p:stCondLst>
                                  <p:childTnLst>
                                    <p:set>
                                      <p:cBhvr>
                                        <p:cTn id="43" dur="1" fill="hold">
                                          <p:stCondLst>
                                            <p:cond delay="0"/>
                                          </p:stCondLst>
                                        </p:cTn>
                                        <p:tgtEl>
                                          <p:spTgt spid="115724"/>
                                        </p:tgtEl>
                                        <p:attrNameLst>
                                          <p:attrName>style.visibility</p:attrName>
                                        </p:attrNameLst>
                                      </p:cBhvr>
                                      <p:to>
                                        <p:strVal val="visible"/>
                                      </p:to>
                                    </p:set>
                                    <p:animEffect transition="in" filter="strips(upRight)">
                                      <p:cBhvr>
                                        <p:cTn id="44" dur="1000"/>
                                        <p:tgtEl>
                                          <p:spTgt spid="115724"/>
                                        </p:tgtEl>
                                      </p:cBhvr>
                                    </p:animEffect>
                                  </p:childTnLst>
                                </p:cTn>
                              </p:par>
                            </p:childTnLst>
                          </p:cTn>
                        </p:par>
                        <p:par>
                          <p:cTn id="45" fill="hold">
                            <p:stCondLst>
                              <p:cond delay="3500"/>
                            </p:stCondLst>
                            <p:childTnLst>
                              <p:par>
                                <p:cTn id="46" presetID="18" presetClass="entr" presetSubtype="12" fill="hold" grpId="0" nodeType="afterEffect">
                                  <p:stCondLst>
                                    <p:cond delay="0"/>
                                  </p:stCondLst>
                                  <p:childTnLst>
                                    <p:set>
                                      <p:cBhvr>
                                        <p:cTn id="47" dur="1" fill="hold">
                                          <p:stCondLst>
                                            <p:cond delay="0"/>
                                          </p:stCondLst>
                                        </p:cTn>
                                        <p:tgtEl>
                                          <p:spTgt spid="115720"/>
                                        </p:tgtEl>
                                        <p:attrNameLst>
                                          <p:attrName>style.visibility</p:attrName>
                                        </p:attrNameLst>
                                      </p:cBhvr>
                                      <p:to>
                                        <p:strVal val="visible"/>
                                      </p:to>
                                    </p:set>
                                    <p:animEffect transition="in" filter="strips(downLeft)">
                                      <p:cBhvr>
                                        <p:cTn id="48" dur="500"/>
                                        <p:tgtEl>
                                          <p:spTgt spid="115720"/>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5733"/>
                                        </p:tgtEl>
                                        <p:attrNameLst>
                                          <p:attrName>style.visibility</p:attrName>
                                        </p:attrNameLst>
                                      </p:cBhvr>
                                      <p:to>
                                        <p:strVal val="visible"/>
                                      </p:to>
                                    </p:set>
                                    <p:animEffect transition="in" filter="blinds(horizontal)">
                                      <p:cBhvr>
                                        <p:cTn id="53" dur="500"/>
                                        <p:tgtEl>
                                          <p:spTgt spid="115733"/>
                                        </p:tgtEl>
                                      </p:cBhvr>
                                    </p:animEffect>
                                  </p:childTnLst>
                                </p:cTn>
                              </p:par>
                            </p:childTnLst>
                          </p:cTn>
                        </p:par>
                        <p:par>
                          <p:cTn id="54" fill="hold">
                            <p:stCondLst>
                              <p:cond delay="500"/>
                            </p:stCondLst>
                            <p:childTnLst>
                              <p:par>
                                <p:cTn id="55" presetID="22" presetClass="entr" presetSubtype="1" fill="hold" grpId="0" nodeType="afterEffect">
                                  <p:stCondLst>
                                    <p:cond delay="0"/>
                                  </p:stCondLst>
                                  <p:childTnLst>
                                    <p:set>
                                      <p:cBhvr>
                                        <p:cTn id="56" dur="1" fill="hold">
                                          <p:stCondLst>
                                            <p:cond delay="0"/>
                                          </p:stCondLst>
                                        </p:cTn>
                                        <p:tgtEl>
                                          <p:spTgt spid="115721"/>
                                        </p:tgtEl>
                                        <p:attrNameLst>
                                          <p:attrName>style.visibility</p:attrName>
                                        </p:attrNameLst>
                                      </p:cBhvr>
                                      <p:to>
                                        <p:strVal val="visible"/>
                                      </p:to>
                                    </p:set>
                                    <p:animEffect transition="in" filter="wipe(up)">
                                      <p:cBhvr>
                                        <p:cTn id="57" dur="500"/>
                                        <p:tgtEl>
                                          <p:spTgt spid="115721"/>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15719"/>
                                        </p:tgtEl>
                                        <p:attrNameLst>
                                          <p:attrName>style.visibility</p:attrName>
                                        </p:attrNameLst>
                                      </p:cBhvr>
                                      <p:to>
                                        <p:strVal val="visible"/>
                                      </p:to>
                                    </p:set>
                                    <p:animEffect transition="in" filter="blinds(horizontal)">
                                      <p:cBhvr>
                                        <p:cTn id="62" dur="500"/>
                                        <p:tgtEl>
                                          <p:spTgt spid="11571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115725"/>
                                        </p:tgtEl>
                                        <p:attrNameLst>
                                          <p:attrName>style.visibility</p:attrName>
                                        </p:attrNameLst>
                                      </p:cBhvr>
                                      <p:to>
                                        <p:strVal val="visible"/>
                                      </p:to>
                                    </p:set>
                                    <p:animEffect transition="in" filter="wipe(up)">
                                      <p:cBhvr>
                                        <p:cTn id="67" dur="500"/>
                                        <p:tgtEl>
                                          <p:spTgt spid="11572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grpId="0" nodeType="clickEffect">
                                  <p:stCondLst>
                                    <p:cond delay="0"/>
                                  </p:stCondLst>
                                  <p:childTnLst>
                                    <p:set>
                                      <p:cBhvr>
                                        <p:cTn id="71" dur="1" fill="hold">
                                          <p:stCondLst>
                                            <p:cond delay="0"/>
                                          </p:stCondLst>
                                        </p:cTn>
                                        <p:tgtEl>
                                          <p:spTgt spid="115735"/>
                                        </p:tgtEl>
                                        <p:attrNameLst>
                                          <p:attrName>style.visibility</p:attrName>
                                        </p:attrNameLst>
                                      </p:cBhvr>
                                      <p:to>
                                        <p:strVal val="visible"/>
                                      </p:to>
                                    </p:set>
                                    <p:animEffect transition="in" filter="blinds(horizontal)">
                                      <p:cBhvr>
                                        <p:cTn id="72" dur="500"/>
                                        <p:tgtEl>
                                          <p:spTgt spid="115735"/>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15742"/>
                                        </p:tgtEl>
                                        <p:attrNameLst>
                                          <p:attrName>style.visibility</p:attrName>
                                        </p:attrNameLst>
                                      </p:cBhvr>
                                      <p:to>
                                        <p:strVal val="visible"/>
                                      </p:to>
                                    </p:set>
                                    <p:animEffect transition="in" filter="blinds(horizontal)">
                                      <p:cBhvr>
                                        <p:cTn id="77" dur="500"/>
                                        <p:tgtEl>
                                          <p:spTgt spid="115742"/>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15738"/>
                                        </p:tgtEl>
                                        <p:attrNameLst>
                                          <p:attrName>style.visibility</p:attrName>
                                        </p:attrNameLst>
                                      </p:cBhvr>
                                      <p:to>
                                        <p:strVal val="visible"/>
                                      </p:to>
                                    </p:set>
                                    <p:animEffect transition="in" filter="wipe(up)">
                                      <p:cBhvr>
                                        <p:cTn id="81" dur="500"/>
                                        <p:tgtEl>
                                          <p:spTgt spid="115738"/>
                                        </p:tgtEl>
                                      </p:cBhvr>
                                    </p:animEffect>
                                  </p:childTnLst>
                                </p:cTn>
                              </p:par>
                            </p:childTnLst>
                          </p:cTn>
                        </p:par>
                        <p:par>
                          <p:cTn id="82" fill="hold">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115744"/>
                                        </p:tgtEl>
                                        <p:attrNameLst>
                                          <p:attrName>style.visibility</p:attrName>
                                        </p:attrNameLst>
                                      </p:cBhvr>
                                      <p:to>
                                        <p:strVal val="visible"/>
                                      </p:to>
                                    </p:set>
                                    <p:animEffect transition="in" filter="blinds(horizontal)">
                                      <p:cBhvr>
                                        <p:cTn id="85" dur="500"/>
                                        <p:tgtEl>
                                          <p:spTgt spid="115744"/>
                                        </p:tgtEl>
                                      </p:cBhvr>
                                    </p:animEffect>
                                  </p:childTnLst>
                                </p:cTn>
                              </p:par>
                            </p:childTnLst>
                          </p:cTn>
                        </p:par>
                      </p:childTnLst>
                    </p:cTn>
                  </p:par>
                  <p:par>
                    <p:cTn id="86" fill="hold">
                      <p:stCondLst>
                        <p:cond delay="indefinite"/>
                      </p:stCondLst>
                      <p:childTnLst>
                        <p:par>
                          <p:cTn id="87" fill="hold">
                            <p:stCondLst>
                              <p:cond delay="0"/>
                            </p:stCondLst>
                            <p:childTnLst>
                              <p:par>
                                <p:cTn id="88" presetID="3" presetClass="entr" presetSubtype="10" fill="hold" grpId="0" nodeType="clickEffect">
                                  <p:stCondLst>
                                    <p:cond delay="0"/>
                                  </p:stCondLst>
                                  <p:childTnLst>
                                    <p:set>
                                      <p:cBhvr>
                                        <p:cTn id="89" dur="1" fill="hold">
                                          <p:stCondLst>
                                            <p:cond delay="0"/>
                                          </p:stCondLst>
                                        </p:cTn>
                                        <p:tgtEl>
                                          <p:spTgt spid="115745"/>
                                        </p:tgtEl>
                                        <p:attrNameLst>
                                          <p:attrName>style.visibility</p:attrName>
                                        </p:attrNameLst>
                                      </p:cBhvr>
                                      <p:to>
                                        <p:strVal val="visible"/>
                                      </p:to>
                                    </p:set>
                                    <p:animEffect transition="in" filter="blinds(horizontal)">
                                      <p:cBhvr>
                                        <p:cTn id="90" dur="500"/>
                                        <p:tgtEl>
                                          <p:spTgt spid="115745"/>
                                        </p:tgtEl>
                                      </p:cBhvr>
                                    </p:animEffect>
                                  </p:childTnLst>
                                </p:cTn>
                              </p:par>
                            </p:childTnLst>
                          </p:cTn>
                        </p:par>
                        <p:par>
                          <p:cTn id="91" fill="hold">
                            <p:stCondLst>
                              <p:cond delay="500"/>
                            </p:stCondLst>
                            <p:childTnLst>
                              <p:par>
                                <p:cTn id="92" presetID="18" presetClass="entr" presetSubtype="9" fill="hold" grpId="0" nodeType="afterEffect">
                                  <p:stCondLst>
                                    <p:cond delay="0"/>
                                  </p:stCondLst>
                                  <p:childTnLst>
                                    <p:set>
                                      <p:cBhvr>
                                        <p:cTn id="93" dur="1" fill="hold">
                                          <p:stCondLst>
                                            <p:cond delay="0"/>
                                          </p:stCondLst>
                                        </p:cTn>
                                        <p:tgtEl>
                                          <p:spTgt spid="115736"/>
                                        </p:tgtEl>
                                        <p:attrNameLst>
                                          <p:attrName>style.visibility</p:attrName>
                                        </p:attrNameLst>
                                      </p:cBhvr>
                                      <p:to>
                                        <p:strVal val="visible"/>
                                      </p:to>
                                    </p:set>
                                    <p:animEffect transition="in" filter="strips(upLeft)">
                                      <p:cBhvr>
                                        <p:cTn id="94" dur="500"/>
                                        <p:tgtEl>
                                          <p:spTgt spid="115736"/>
                                        </p:tgtEl>
                                      </p:cBhvr>
                                    </p:animEffect>
                                  </p:childTnLst>
                                </p:cTn>
                              </p:par>
                            </p:childTnLst>
                          </p:cTn>
                        </p:par>
                        <p:par>
                          <p:cTn id="95" fill="hold">
                            <p:stCondLst>
                              <p:cond delay="1000"/>
                            </p:stCondLst>
                            <p:childTnLst>
                              <p:par>
                                <p:cTn id="96" presetID="22" presetClass="entr" presetSubtype="4" fill="hold" grpId="0" nodeType="afterEffect">
                                  <p:stCondLst>
                                    <p:cond delay="0"/>
                                  </p:stCondLst>
                                  <p:childTnLst>
                                    <p:set>
                                      <p:cBhvr>
                                        <p:cTn id="97" dur="1" fill="hold">
                                          <p:stCondLst>
                                            <p:cond delay="0"/>
                                          </p:stCondLst>
                                        </p:cTn>
                                        <p:tgtEl>
                                          <p:spTgt spid="115740"/>
                                        </p:tgtEl>
                                        <p:attrNameLst>
                                          <p:attrName>style.visibility</p:attrName>
                                        </p:attrNameLst>
                                      </p:cBhvr>
                                      <p:to>
                                        <p:strVal val="visible"/>
                                      </p:to>
                                    </p:set>
                                    <p:animEffect transition="in" filter="wipe(down)">
                                      <p:cBhvr>
                                        <p:cTn id="98" dur="500"/>
                                        <p:tgtEl>
                                          <p:spTgt spid="115740"/>
                                        </p:tgtEl>
                                      </p:cBhvr>
                                    </p:animEffect>
                                  </p:childTnLst>
                                </p:cTn>
                              </p:par>
                            </p:childTnLst>
                          </p:cTn>
                        </p:par>
                        <p:par>
                          <p:cTn id="99" fill="hold">
                            <p:stCondLst>
                              <p:cond delay="1500"/>
                            </p:stCondLst>
                            <p:childTnLst>
                              <p:par>
                                <p:cTn id="100" presetID="18" presetClass="entr" presetSubtype="3" fill="hold" grpId="0" nodeType="afterEffect">
                                  <p:stCondLst>
                                    <p:cond delay="0"/>
                                  </p:stCondLst>
                                  <p:childTnLst>
                                    <p:set>
                                      <p:cBhvr>
                                        <p:cTn id="101" dur="1" fill="hold">
                                          <p:stCondLst>
                                            <p:cond delay="0"/>
                                          </p:stCondLst>
                                        </p:cTn>
                                        <p:tgtEl>
                                          <p:spTgt spid="115746"/>
                                        </p:tgtEl>
                                        <p:attrNameLst>
                                          <p:attrName>style.visibility</p:attrName>
                                        </p:attrNameLst>
                                      </p:cBhvr>
                                      <p:to>
                                        <p:strVal val="visible"/>
                                      </p:to>
                                    </p:set>
                                    <p:animEffect transition="in" filter="strips(upRight)">
                                      <p:cBhvr>
                                        <p:cTn id="102" dur="1000"/>
                                        <p:tgtEl>
                                          <p:spTgt spid="115746"/>
                                        </p:tgtEl>
                                      </p:cBhvr>
                                    </p:animEffect>
                                  </p:childTnLst>
                                </p:cTn>
                              </p:par>
                            </p:childTnLst>
                          </p:cTn>
                        </p:par>
                        <p:par>
                          <p:cTn id="103" fill="hold">
                            <p:stCondLst>
                              <p:cond delay="2500"/>
                            </p:stCondLst>
                            <p:childTnLst>
                              <p:par>
                                <p:cTn id="104" presetID="22" presetClass="entr" presetSubtype="1" fill="hold" grpId="0" nodeType="afterEffect">
                                  <p:stCondLst>
                                    <p:cond delay="0"/>
                                  </p:stCondLst>
                                  <p:childTnLst>
                                    <p:set>
                                      <p:cBhvr>
                                        <p:cTn id="105" dur="1" fill="hold">
                                          <p:stCondLst>
                                            <p:cond delay="0"/>
                                          </p:stCondLst>
                                        </p:cTn>
                                        <p:tgtEl>
                                          <p:spTgt spid="115747"/>
                                        </p:tgtEl>
                                        <p:attrNameLst>
                                          <p:attrName>style.visibility</p:attrName>
                                        </p:attrNameLst>
                                      </p:cBhvr>
                                      <p:to>
                                        <p:strVal val="visible"/>
                                      </p:to>
                                    </p:set>
                                    <p:animEffect transition="in" filter="wipe(up)">
                                      <p:cBhvr>
                                        <p:cTn id="106" dur="500"/>
                                        <p:tgtEl>
                                          <p:spTgt spid="115747"/>
                                        </p:tgtEl>
                                      </p:cBhvr>
                                    </p:animEffect>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grpId="0" nodeType="clickEffect">
                                  <p:stCondLst>
                                    <p:cond delay="0"/>
                                  </p:stCondLst>
                                  <p:childTnLst>
                                    <p:set>
                                      <p:cBhvr>
                                        <p:cTn id="110" dur="1" fill="hold">
                                          <p:stCondLst>
                                            <p:cond delay="0"/>
                                          </p:stCondLst>
                                        </p:cTn>
                                        <p:tgtEl>
                                          <p:spTgt spid="115750"/>
                                        </p:tgtEl>
                                        <p:attrNameLst>
                                          <p:attrName>style.visibility</p:attrName>
                                        </p:attrNameLst>
                                      </p:cBhvr>
                                      <p:to>
                                        <p:strVal val="visible"/>
                                      </p:to>
                                    </p:set>
                                    <p:anim calcmode="lin" valueType="num">
                                      <p:cBhvr additive="base">
                                        <p:cTn id="111" dur="500" fill="hold"/>
                                        <p:tgtEl>
                                          <p:spTgt spid="115750"/>
                                        </p:tgtEl>
                                        <p:attrNameLst>
                                          <p:attrName>ppt_x</p:attrName>
                                        </p:attrNameLst>
                                      </p:cBhvr>
                                      <p:tavLst>
                                        <p:tav tm="0">
                                          <p:val>
                                            <p:strVal val="#ppt_x"/>
                                          </p:val>
                                        </p:tav>
                                        <p:tav tm="100000">
                                          <p:val>
                                            <p:strVal val="#ppt_x"/>
                                          </p:val>
                                        </p:tav>
                                      </p:tavLst>
                                    </p:anim>
                                    <p:anim calcmode="lin" valueType="num">
                                      <p:cBhvr additive="base">
                                        <p:cTn id="112" dur="500" fill="hold"/>
                                        <p:tgtEl>
                                          <p:spTgt spid="115750"/>
                                        </p:tgtEl>
                                        <p:attrNameLst>
                                          <p:attrName>ppt_y</p:attrName>
                                        </p:attrNameLst>
                                      </p:cBhvr>
                                      <p:tavLst>
                                        <p:tav tm="0">
                                          <p:val>
                                            <p:strVal val="1+#ppt_h/2"/>
                                          </p:val>
                                        </p:tav>
                                        <p:tav tm="100000">
                                          <p:val>
                                            <p:strVal val="#ppt_y"/>
                                          </p:val>
                                        </p:tav>
                                      </p:tavLst>
                                    </p:anim>
                                  </p:childTnLst>
                                </p:cTn>
                              </p:par>
                            </p:childTnLst>
                          </p:cTn>
                        </p:par>
                        <p:par>
                          <p:cTn id="113" fill="hold">
                            <p:stCondLst>
                              <p:cond delay="500"/>
                            </p:stCondLst>
                            <p:childTnLst>
                              <p:par>
                                <p:cTn id="114" presetID="26" presetClass="emph" presetSubtype="0" repeatCount="3000" fill="hold" grpId="1" nodeType="afterEffect">
                                  <p:stCondLst>
                                    <p:cond delay="0"/>
                                  </p:stCondLst>
                                  <p:childTnLst>
                                    <p:animEffect transition="out" filter="fade">
                                      <p:cBhvr>
                                        <p:cTn id="115" dur="500" tmFilter="0, 0; .2, .5; .8, .5; 1, 0"/>
                                        <p:tgtEl>
                                          <p:spTgt spid="115750"/>
                                        </p:tgtEl>
                                      </p:cBhvr>
                                    </p:animEffect>
                                    <p:animScale>
                                      <p:cBhvr>
                                        <p:cTn id="116" dur="250" autoRev="1" fill="hold"/>
                                        <p:tgtEl>
                                          <p:spTgt spid="115750"/>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9" grpId="0" animBg="1"/>
      <p:bldP spid="115718" grpId="0" animBg="1"/>
      <p:bldP spid="115719" grpId="0" animBg="1"/>
      <p:bldP spid="115720" grpId="0" animBg="1"/>
      <p:bldP spid="115721" grpId="0" animBg="1"/>
      <p:bldP spid="115722" grpId="0" animBg="1"/>
      <p:bldP spid="115723" grpId="0" animBg="1"/>
      <p:bldP spid="115724" grpId="0" animBg="1"/>
      <p:bldP spid="115725" grpId="0" animBg="1"/>
      <p:bldP spid="115730" grpId="0" animBg="1"/>
      <p:bldP spid="115733" grpId="0"/>
      <p:bldP spid="115735" grpId="0" animBg="1"/>
      <p:bldP spid="115736" grpId="0" animBg="1"/>
      <p:bldP spid="115738" grpId="0" animBg="1"/>
      <p:bldP spid="115740" grpId="0" animBg="1"/>
      <p:bldP spid="115742" grpId="0"/>
      <p:bldP spid="115744" grpId="0" animBg="1"/>
      <p:bldP spid="115745" grpId="0"/>
      <p:bldP spid="115746" grpId="0" animBg="1"/>
      <p:bldP spid="115747" grpId="0" animBg="1"/>
      <p:bldP spid="115750" grpId="0" animBg="1"/>
      <p:bldP spid="115750" grpId="1" animBg="1"/>
      <p:bldP spid="115754"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6561" name="Line 2"/>
          <p:cNvSpPr>
            <a:spLocks noChangeShapeType="1"/>
          </p:cNvSpPr>
          <p:nvPr/>
        </p:nvSpPr>
        <p:spPr bwMode="auto">
          <a:xfrm>
            <a:off x="4615192" y="506414"/>
            <a:ext cx="0" cy="496887"/>
          </a:xfrm>
          <a:prstGeom prst="line">
            <a:avLst/>
          </a:prstGeom>
          <a:noFill/>
          <a:ln w="22225">
            <a:solidFill>
              <a:srgbClr val="FF6600"/>
            </a:solidFill>
            <a:round/>
            <a:headEnd/>
            <a:tailEnd type="triangle" w="lg" len="lg"/>
          </a:ln>
        </p:spPr>
        <p:txBody>
          <a:bodyPr/>
          <a:lstStyle/>
          <a:p>
            <a:endParaRPr lang="zh-CN" altLang="en-US"/>
          </a:p>
        </p:txBody>
      </p:sp>
      <p:sp>
        <p:nvSpPr>
          <p:cNvPr id="66562" name="AutoShape 3"/>
          <p:cNvSpPr>
            <a:spLocks noChangeArrowheads="1"/>
          </p:cNvSpPr>
          <p:nvPr/>
        </p:nvSpPr>
        <p:spPr bwMode="auto">
          <a:xfrm>
            <a:off x="3523479" y="998538"/>
            <a:ext cx="2186653" cy="558800"/>
          </a:xfrm>
          <a:prstGeom prst="flowChartDecision">
            <a:avLst/>
          </a:prstGeom>
          <a:solidFill>
            <a:srgbClr val="33CCCC"/>
          </a:solidFill>
          <a:ln w="9525">
            <a:solidFill>
              <a:srgbClr val="33CCCC"/>
            </a:solidFill>
            <a:miter lim="800000"/>
            <a:headEnd/>
            <a:tailEnd/>
          </a:ln>
        </p:spPr>
        <p:txBody>
          <a:bodyPr/>
          <a:lstStyle/>
          <a:p>
            <a:pPr algn="ctr">
              <a:lnSpc>
                <a:spcPct val="80000"/>
              </a:lnSpc>
            </a:pPr>
            <a:r>
              <a:rPr lang="zh-CN" altLang="en-US" b="1">
                <a:latin typeface="华文中宋"/>
                <a:ea typeface="华文中宋"/>
                <a:cs typeface="华文中宋"/>
              </a:rPr>
              <a:t>超时</a:t>
            </a:r>
            <a:r>
              <a:rPr lang="en-US" altLang="zh-CN" b="1">
                <a:latin typeface="华文中宋"/>
                <a:ea typeface="华文中宋"/>
                <a:cs typeface="华文中宋"/>
              </a:rPr>
              <a:t>?</a:t>
            </a:r>
          </a:p>
        </p:txBody>
      </p:sp>
      <p:sp>
        <p:nvSpPr>
          <p:cNvPr id="49156" name="AutoShape 4"/>
          <p:cNvSpPr>
            <a:spLocks noChangeArrowheads="1"/>
          </p:cNvSpPr>
          <p:nvPr/>
        </p:nvSpPr>
        <p:spPr bwMode="auto">
          <a:xfrm>
            <a:off x="3523479" y="2854325"/>
            <a:ext cx="2186653" cy="560388"/>
          </a:xfrm>
          <a:prstGeom prst="flowChartDecision">
            <a:avLst/>
          </a:prstGeom>
          <a:noFill/>
          <a:ln w="9525">
            <a:solidFill>
              <a:schemeClr val="accent5">
                <a:lumMod val="25000"/>
              </a:schemeClr>
            </a:solidFill>
            <a:miter lim="800000"/>
            <a:headEnd/>
            <a:tailEnd/>
          </a:ln>
        </p:spPr>
        <p:txBody>
          <a:bodyPr tIns="10800"/>
          <a:lstStyle/>
          <a:p>
            <a:pPr algn="ctr">
              <a:defRPr/>
            </a:pPr>
            <a:r>
              <a:rPr lang="en-US" altLang="zh-CN" b="1">
                <a:latin typeface="华文中宋" panose="02010600040101010101" pitchFamily="2" charset="-122"/>
                <a:ea typeface="华文中宋" panose="02010600040101010101" pitchFamily="2" charset="-122"/>
              </a:rPr>
              <a:t>READY?</a:t>
            </a:r>
          </a:p>
        </p:txBody>
      </p:sp>
      <p:sp>
        <p:nvSpPr>
          <p:cNvPr id="49157" name="AutoShape 5"/>
          <p:cNvSpPr>
            <a:spLocks noChangeArrowheads="1"/>
          </p:cNvSpPr>
          <p:nvPr/>
        </p:nvSpPr>
        <p:spPr bwMode="auto">
          <a:xfrm>
            <a:off x="3523479" y="3694114"/>
            <a:ext cx="2186653" cy="560387"/>
          </a:xfrm>
          <a:prstGeom prst="flowChartPredefinedProcess">
            <a:avLst/>
          </a:prstGeom>
          <a:noFill/>
          <a:ln w="9525">
            <a:solidFill>
              <a:schemeClr val="accent5">
                <a:lumMod val="25000"/>
              </a:schemeClr>
            </a:solidFill>
            <a:miter lim="800000"/>
            <a:headEnd/>
            <a:tailEnd/>
          </a:ln>
        </p:spPr>
        <p:txBody>
          <a:bodyPr tIns="10800"/>
          <a:lstStyle/>
          <a:p>
            <a:pPr algn="ctr">
              <a:defRPr/>
            </a:pPr>
            <a:r>
              <a:rPr lang="zh-CN" altLang="en-US" b="1" dirty="0">
                <a:latin typeface="华文中宋" panose="02010600040101010101" pitchFamily="2" charset="-122"/>
                <a:ea typeface="华文中宋" panose="02010600040101010101" pitchFamily="2" charset="-122"/>
              </a:rPr>
              <a:t>与外设进</a:t>
            </a:r>
          </a:p>
          <a:p>
            <a:pPr algn="ctr">
              <a:defRPr/>
            </a:pPr>
            <a:r>
              <a:rPr lang="zh-CN" altLang="en-US" b="1" dirty="0">
                <a:latin typeface="华文中宋" panose="02010600040101010101" pitchFamily="2" charset="-122"/>
                <a:ea typeface="华文中宋" panose="02010600040101010101" pitchFamily="2" charset="-122"/>
              </a:rPr>
              <a:t>行数据交换</a:t>
            </a:r>
          </a:p>
        </p:txBody>
      </p:sp>
      <p:sp>
        <p:nvSpPr>
          <p:cNvPr id="66565" name="Line 6"/>
          <p:cNvSpPr>
            <a:spLocks noChangeShapeType="1"/>
          </p:cNvSpPr>
          <p:nvPr/>
        </p:nvSpPr>
        <p:spPr bwMode="auto">
          <a:xfrm flipH="1">
            <a:off x="4600679" y="1570038"/>
            <a:ext cx="0" cy="558800"/>
          </a:xfrm>
          <a:prstGeom prst="line">
            <a:avLst/>
          </a:prstGeom>
          <a:noFill/>
          <a:ln w="22225">
            <a:solidFill>
              <a:srgbClr val="FF6600"/>
            </a:solidFill>
            <a:round/>
            <a:headEnd/>
            <a:tailEnd type="triangle" w="lg" len="lg"/>
          </a:ln>
        </p:spPr>
        <p:txBody>
          <a:bodyPr/>
          <a:lstStyle/>
          <a:p>
            <a:endParaRPr lang="zh-CN" altLang="en-US"/>
          </a:p>
        </p:txBody>
      </p:sp>
      <p:sp>
        <p:nvSpPr>
          <p:cNvPr id="66566" name="Line 7"/>
          <p:cNvSpPr>
            <a:spLocks noChangeShapeType="1"/>
          </p:cNvSpPr>
          <p:nvPr/>
        </p:nvSpPr>
        <p:spPr bwMode="auto">
          <a:xfrm>
            <a:off x="4615192" y="3414713"/>
            <a:ext cx="0" cy="279400"/>
          </a:xfrm>
          <a:prstGeom prst="line">
            <a:avLst/>
          </a:prstGeom>
          <a:noFill/>
          <a:ln w="22225">
            <a:solidFill>
              <a:srgbClr val="FF6600"/>
            </a:solidFill>
            <a:round/>
            <a:headEnd/>
            <a:tailEnd type="triangle" w="lg" len="lg"/>
          </a:ln>
        </p:spPr>
        <p:txBody>
          <a:bodyPr/>
          <a:lstStyle/>
          <a:p>
            <a:endParaRPr lang="zh-CN" altLang="en-US"/>
          </a:p>
        </p:txBody>
      </p:sp>
      <p:sp>
        <p:nvSpPr>
          <p:cNvPr id="66567" name="Line 8"/>
          <p:cNvSpPr>
            <a:spLocks noChangeShapeType="1"/>
          </p:cNvSpPr>
          <p:nvPr/>
        </p:nvSpPr>
        <p:spPr bwMode="auto">
          <a:xfrm flipH="1">
            <a:off x="2431765" y="3148473"/>
            <a:ext cx="1091714" cy="0"/>
          </a:xfrm>
          <a:prstGeom prst="line">
            <a:avLst/>
          </a:prstGeom>
          <a:noFill/>
          <a:ln w="22225">
            <a:solidFill>
              <a:srgbClr val="FF6600"/>
            </a:solidFill>
            <a:round/>
            <a:headEnd/>
            <a:tailEnd type="triangle" w="lg" len="lg"/>
          </a:ln>
        </p:spPr>
        <p:txBody>
          <a:bodyPr/>
          <a:lstStyle/>
          <a:p>
            <a:endParaRPr lang="zh-CN" altLang="en-US"/>
          </a:p>
        </p:txBody>
      </p:sp>
      <p:sp>
        <p:nvSpPr>
          <p:cNvPr id="66568" name="Line 9"/>
          <p:cNvSpPr>
            <a:spLocks noChangeShapeType="1"/>
          </p:cNvSpPr>
          <p:nvPr/>
        </p:nvSpPr>
        <p:spPr bwMode="auto">
          <a:xfrm flipV="1">
            <a:off x="2420477" y="762001"/>
            <a:ext cx="11288" cy="4049713"/>
          </a:xfrm>
          <a:prstGeom prst="line">
            <a:avLst/>
          </a:prstGeom>
          <a:noFill/>
          <a:ln w="22225">
            <a:solidFill>
              <a:srgbClr val="FF6600"/>
            </a:solidFill>
            <a:round/>
            <a:headEnd/>
            <a:tailEnd type="triangle" w="lg" len="lg"/>
          </a:ln>
        </p:spPr>
        <p:txBody>
          <a:bodyPr/>
          <a:lstStyle/>
          <a:p>
            <a:endParaRPr lang="zh-CN" altLang="en-US"/>
          </a:p>
        </p:txBody>
      </p:sp>
      <p:sp>
        <p:nvSpPr>
          <p:cNvPr id="66569" name="Line 10"/>
          <p:cNvSpPr>
            <a:spLocks noChangeShapeType="1"/>
          </p:cNvSpPr>
          <p:nvPr/>
        </p:nvSpPr>
        <p:spPr bwMode="auto">
          <a:xfrm>
            <a:off x="2452729" y="762000"/>
            <a:ext cx="2183428" cy="0"/>
          </a:xfrm>
          <a:prstGeom prst="line">
            <a:avLst/>
          </a:prstGeom>
          <a:noFill/>
          <a:ln w="22225">
            <a:solidFill>
              <a:srgbClr val="FF6600"/>
            </a:solidFill>
            <a:round/>
            <a:headEnd/>
            <a:tailEnd type="triangle" w="lg" len="lg"/>
          </a:ln>
        </p:spPr>
        <p:txBody>
          <a:bodyPr/>
          <a:lstStyle/>
          <a:p>
            <a:endParaRPr lang="zh-CN" altLang="en-US"/>
          </a:p>
        </p:txBody>
      </p:sp>
      <p:sp>
        <p:nvSpPr>
          <p:cNvPr id="66570" name="Line 11"/>
          <p:cNvSpPr>
            <a:spLocks noChangeShapeType="1"/>
          </p:cNvSpPr>
          <p:nvPr/>
        </p:nvSpPr>
        <p:spPr bwMode="auto">
          <a:xfrm>
            <a:off x="4615192" y="4254500"/>
            <a:ext cx="0" cy="279400"/>
          </a:xfrm>
          <a:prstGeom prst="line">
            <a:avLst/>
          </a:prstGeom>
          <a:noFill/>
          <a:ln w="22225">
            <a:solidFill>
              <a:srgbClr val="FF6600"/>
            </a:solidFill>
            <a:round/>
            <a:headEnd/>
            <a:tailEnd type="triangle" w="lg" len="lg"/>
          </a:ln>
        </p:spPr>
        <p:txBody>
          <a:bodyPr/>
          <a:lstStyle/>
          <a:p>
            <a:endParaRPr lang="zh-CN" altLang="en-US"/>
          </a:p>
        </p:txBody>
      </p:sp>
      <p:sp>
        <p:nvSpPr>
          <p:cNvPr id="66571" name="AutoShape 12"/>
          <p:cNvSpPr>
            <a:spLocks noChangeArrowheads="1"/>
          </p:cNvSpPr>
          <p:nvPr/>
        </p:nvSpPr>
        <p:spPr bwMode="auto">
          <a:xfrm>
            <a:off x="6800233" y="1974850"/>
            <a:ext cx="1638377" cy="419100"/>
          </a:xfrm>
          <a:prstGeom prst="flowChartTerminator">
            <a:avLst/>
          </a:prstGeom>
          <a:solidFill>
            <a:srgbClr val="33CCCC"/>
          </a:solidFill>
          <a:ln w="9525">
            <a:solidFill>
              <a:srgbClr val="33CCCC"/>
            </a:solidFill>
            <a:miter lim="800000"/>
            <a:headEnd/>
            <a:tailEnd/>
          </a:ln>
        </p:spPr>
        <p:txBody>
          <a:bodyPr tIns="10800"/>
          <a:lstStyle/>
          <a:p>
            <a:pPr algn="ctr"/>
            <a:r>
              <a:rPr lang="zh-CN" altLang="en-US" b="1">
                <a:latin typeface="华文中宋"/>
                <a:ea typeface="华文中宋"/>
                <a:cs typeface="华文中宋"/>
              </a:rPr>
              <a:t>超时错</a:t>
            </a:r>
          </a:p>
        </p:txBody>
      </p:sp>
      <p:sp>
        <p:nvSpPr>
          <p:cNvPr id="66572" name="Line 13"/>
          <p:cNvSpPr>
            <a:spLocks noChangeShapeType="1"/>
          </p:cNvSpPr>
          <p:nvPr/>
        </p:nvSpPr>
        <p:spPr bwMode="auto">
          <a:xfrm>
            <a:off x="5710132" y="1276350"/>
            <a:ext cx="1909290" cy="0"/>
          </a:xfrm>
          <a:prstGeom prst="line">
            <a:avLst/>
          </a:prstGeom>
          <a:noFill/>
          <a:ln w="22225">
            <a:solidFill>
              <a:srgbClr val="FF6600"/>
            </a:solidFill>
            <a:round/>
            <a:headEnd/>
            <a:tailEnd/>
          </a:ln>
        </p:spPr>
        <p:txBody>
          <a:bodyPr/>
          <a:lstStyle/>
          <a:p>
            <a:endParaRPr lang="zh-CN" altLang="en-US"/>
          </a:p>
        </p:txBody>
      </p:sp>
      <p:sp>
        <p:nvSpPr>
          <p:cNvPr id="66573" name="Line 14"/>
          <p:cNvSpPr>
            <a:spLocks noChangeShapeType="1"/>
          </p:cNvSpPr>
          <p:nvPr/>
        </p:nvSpPr>
        <p:spPr bwMode="auto">
          <a:xfrm>
            <a:off x="7619421" y="1273176"/>
            <a:ext cx="0" cy="701675"/>
          </a:xfrm>
          <a:prstGeom prst="line">
            <a:avLst/>
          </a:prstGeom>
          <a:noFill/>
          <a:ln w="22225">
            <a:solidFill>
              <a:srgbClr val="FF6600"/>
            </a:solidFill>
            <a:round/>
            <a:headEnd/>
            <a:tailEnd type="triangle" w="lg" len="lg"/>
          </a:ln>
        </p:spPr>
        <p:txBody>
          <a:bodyPr/>
          <a:lstStyle/>
          <a:p>
            <a:endParaRPr lang="zh-CN" altLang="en-US"/>
          </a:p>
        </p:txBody>
      </p:sp>
      <p:sp>
        <p:nvSpPr>
          <p:cNvPr id="49167" name="AutoShape 15"/>
          <p:cNvSpPr>
            <a:spLocks noChangeArrowheads="1"/>
          </p:cNvSpPr>
          <p:nvPr/>
        </p:nvSpPr>
        <p:spPr bwMode="auto">
          <a:xfrm>
            <a:off x="3099371" y="2154239"/>
            <a:ext cx="3002616" cy="420687"/>
          </a:xfrm>
          <a:prstGeom prst="flowChartProcess">
            <a:avLst/>
          </a:prstGeom>
          <a:noFill/>
          <a:ln w="9525">
            <a:solidFill>
              <a:schemeClr val="accent5">
                <a:lumMod val="25000"/>
              </a:schemeClr>
            </a:solidFill>
            <a:miter lim="800000"/>
            <a:headEnd/>
            <a:tailEnd/>
          </a:ln>
        </p:spPr>
        <p:txBody>
          <a:bodyPr tIns="82800"/>
          <a:lstStyle/>
          <a:p>
            <a:pPr algn="ctr">
              <a:defRPr/>
            </a:pPr>
            <a:r>
              <a:rPr lang="zh-CN" altLang="en-US" b="1">
                <a:latin typeface="华文中宋" panose="02010600040101010101" pitchFamily="2" charset="-122"/>
                <a:ea typeface="华文中宋" panose="02010600040101010101" pitchFamily="2" charset="-122"/>
              </a:rPr>
              <a:t>读入并测试外设状态</a:t>
            </a:r>
          </a:p>
        </p:txBody>
      </p:sp>
      <p:sp>
        <p:nvSpPr>
          <p:cNvPr id="66575" name="Line 16"/>
          <p:cNvSpPr>
            <a:spLocks noChangeShapeType="1"/>
          </p:cNvSpPr>
          <p:nvPr/>
        </p:nvSpPr>
        <p:spPr bwMode="auto">
          <a:xfrm>
            <a:off x="4615192" y="2574925"/>
            <a:ext cx="0" cy="279400"/>
          </a:xfrm>
          <a:prstGeom prst="line">
            <a:avLst/>
          </a:prstGeom>
          <a:noFill/>
          <a:ln w="22225">
            <a:solidFill>
              <a:srgbClr val="FF6600"/>
            </a:solidFill>
            <a:round/>
            <a:headEnd/>
            <a:tailEnd type="triangle" w="lg" len="lg"/>
          </a:ln>
        </p:spPr>
        <p:txBody>
          <a:bodyPr/>
          <a:lstStyle/>
          <a:p>
            <a:endParaRPr lang="zh-CN" altLang="en-US"/>
          </a:p>
        </p:txBody>
      </p:sp>
      <p:sp>
        <p:nvSpPr>
          <p:cNvPr id="66576" name="Text Box 17"/>
          <p:cNvSpPr txBox="1">
            <a:spLocks noChangeArrowheads="1"/>
          </p:cNvSpPr>
          <p:nvPr/>
        </p:nvSpPr>
        <p:spPr bwMode="auto">
          <a:xfrm>
            <a:off x="6456754" y="1012826"/>
            <a:ext cx="291877" cy="277813"/>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Y</a:t>
            </a:r>
          </a:p>
        </p:txBody>
      </p:sp>
      <p:sp>
        <p:nvSpPr>
          <p:cNvPr id="66577" name="Text Box 18"/>
          <p:cNvSpPr txBox="1">
            <a:spLocks noChangeArrowheads="1"/>
          </p:cNvSpPr>
          <p:nvPr/>
        </p:nvSpPr>
        <p:spPr bwMode="auto">
          <a:xfrm>
            <a:off x="4700659" y="1873251"/>
            <a:ext cx="291876"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
        <p:nvSpPr>
          <p:cNvPr id="66578" name="Text Box 19"/>
          <p:cNvSpPr txBox="1">
            <a:spLocks noChangeArrowheads="1"/>
          </p:cNvSpPr>
          <p:nvPr/>
        </p:nvSpPr>
        <p:spPr bwMode="auto">
          <a:xfrm>
            <a:off x="4700659" y="3395663"/>
            <a:ext cx="291876"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Y</a:t>
            </a:r>
          </a:p>
        </p:txBody>
      </p:sp>
      <p:sp>
        <p:nvSpPr>
          <p:cNvPr id="66579" name="Text Box 20"/>
          <p:cNvSpPr txBox="1">
            <a:spLocks noChangeArrowheads="1"/>
          </p:cNvSpPr>
          <p:nvPr/>
        </p:nvSpPr>
        <p:spPr bwMode="auto">
          <a:xfrm>
            <a:off x="3089695" y="2851151"/>
            <a:ext cx="291877"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
        <p:nvSpPr>
          <p:cNvPr id="49173" name="AutoShape 21"/>
          <p:cNvSpPr>
            <a:spLocks noChangeArrowheads="1"/>
          </p:cNvSpPr>
          <p:nvPr/>
        </p:nvSpPr>
        <p:spPr bwMode="auto">
          <a:xfrm>
            <a:off x="3429949" y="4533901"/>
            <a:ext cx="2360811" cy="561975"/>
          </a:xfrm>
          <a:prstGeom prst="flowChartDecision">
            <a:avLst/>
          </a:prstGeom>
          <a:noFill/>
          <a:ln w="9525">
            <a:solidFill>
              <a:schemeClr val="accent5">
                <a:lumMod val="25000"/>
              </a:schemeClr>
            </a:solidFill>
            <a:miter lim="800000"/>
            <a:headEnd/>
            <a:tailEnd/>
          </a:ln>
        </p:spPr>
        <p:txBody>
          <a:bodyPr tIns="10800"/>
          <a:lstStyle/>
          <a:p>
            <a:pPr algn="ctr">
              <a:defRPr/>
            </a:pPr>
            <a:r>
              <a:rPr lang="zh-CN" altLang="en-US" b="1" dirty="0">
                <a:latin typeface="华文中宋" panose="02010600040101010101" pitchFamily="2" charset="-122"/>
                <a:ea typeface="华文中宋" panose="02010600040101010101" pitchFamily="2" charset="-122"/>
              </a:rPr>
              <a:t>传送完？</a:t>
            </a:r>
          </a:p>
        </p:txBody>
      </p:sp>
      <p:sp>
        <p:nvSpPr>
          <p:cNvPr id="66581" name="Line 22"/>
          <p:cNvSpPr>
            <a:spLocks noChangeShapeType="1"/>
          </p:cNvSpPr>
          <p:nvPr/>
        </p:nvSpPr>
        <p:spPr bwMode="auto">
          <a:xfrm flipH="1">
            <a:off x="2431765" y="4818063"/>
            <a:ext cx="1056238" cy="0"/>
          </a:xfrm>
          <a:prstGeom prst="line">
            <a:avLst/>
          </a:prstGeom>
          <a:noFill/>
          <a:ln w="22225">
            <a:solidFill>
              <a:srgbClr val="FF6600"/>
            </a:solidFill>
            <a:round/>
            <a:headEnd/>
            <a:tailEnd/>
          </a:ln>
        </p:spPr>
        <p:txBody>
          <a:bodyPr/>
          <a:lstStyle/>
          <a:p>
            <a:endParaRPr lang="zh-CN" altLang="en-US"/>
          </a:p>
        </p:txBody>
      </p:sp>
      <p:sp>
        <p:nvSpPr>
          <p:cNvPr id="66582" name="AutoShape 23"/>
          <p:cNvSpPr>
            <a:spLocks noChangeArrowheads="1"/>
          </p:cNvSpPr>
          <p:nvPr/>
        </p:nvSpPr>
        <p:spPr bwMode="auto">
          <a:xfrm>
            <a:off x="6034259" y="296863"/>
            <a:ext cx="1902840" cy="449262"/>
          </a:xfrm>
          <a:prstGeom prst="wedgeRoundRectCallout">
            <a:avLst>
              <a:gd name="adj1" fmla="val -91019"/>
              <a:gd name="adj2" fmla="val 135491"/>
              <a:gd name="adj3" fmla="val 16667"/>
            </a:avLst>
          </a:prstGeom>
          <a:noFill/>
          <a:ln w="9525">
            <a:solidFill>
              <a:srgbClr val="993300"/>
            </a:solidFill>
            <a:miter lim="800000"/>
            <a:headEnd/>
            <a:tailEnd/>
          </a:ln>
        </p:spPr>
        <p:txBody>
          <a:bodyPr/>
          <a:lstStyle/>
          <a:p>
            <a:pPr algn="ctr"/>
            <a:r>
              <a:rPr lang="zh-CN" altLang="en-US" b="1">
                <a:latin typeface="华文中宋"/>
                <a:ea typeface="华文中宋"/>
                <a:cs typeface="华文中宋"/>
              </a:rPr>
              <a:t>防止死循环</a:t>
            </a:r>
          </a:p>
        </p:txBody>
      </p:sp>
      <p:sp>
        <p:nvSpPr>
          <p:cNvPr id="66583" name="Line 24"/>
          <p:cNvSpPr>
            <a:spLocks noChangeShapeType="1"/>
          </p:cNvSpPr>
          <p:nvPr/>
        </p:nvSpPr>
        <p:spPr bwMode="auto">
          <a:xfrm>
            <a:off x="4626481" y="5111751"/>
            <a:ext cx="0" cy="347663"/>
          </a:xfrm>
          <a:prstGeom prst="line">
            <a:avLst/>
          </a:prstGeom>
          <a:noFill/>
          <a:ln w="22225">
            <a:solidFill>
              <a:srgbClr val="FF6600"/>
            </a:solidFill>
            <a:round/>
            <a:headEnd/>
            <a:tailEnd type="triangle" w="lg" len="lg"/>
          </a:ln>
        </p:spPr>
        <p:txBody>
          <a:bodyPr/>
          <a:lstStyle/>
          <a:p>
            <a:endParaRPr lang="zh-CN" altLang="en-US"/>
          </a:p>
        </p:txBody>
      </p:sp>
      <p:sp>
        <p:nvSpPr>
          <p:cNvPr id="66584" name="AutoShape 25"/>
          <p:cNvSpPr>
            <a:spLocks noChangeArrowheads="1"/>
          </p:cNvSpPr>
          <p:nvPr/>
        </p:nvSpPr>
        <p:spPr bwMode="auto">
          <a:xfrm>
            <a:off x="1661044" y="3648126"/>
            <a:ext cx="1535172" cy="420687"/>
          </a:xfrm>
          <a:prstGeom prst="flowChartProcess">
            <a:avLst/>
          </a:prstGeom>
          <a:solidFill>
            <a:srgbClr val="33CCCC"/>
          </a:solidFill>
          <a:ln w="9525">
            <a:solidFill>
              <a:srgbClr val="33CCCC"/>
            </a:solidFill>
            <a:miter lim="800000"/>
            <a:headEnd/>
            <a:tailEnd/>
          </a:ln>
        </p:spPr>
        <p:txBody>
          <a:bodyPr tIns="82800"/>
          <a:lstStyle/>
          <a:p>
            <a:pPr algn="ctr"/>
            <a:r>
              <a:rPr lang="zh-CN" altLang="en-US" b="1" dirty="0">
                <a:latin typeface="华文中宋"/>
                <a:ea typeface="华文中宋"/>
                <a:cs typeface="华文中宋"/>
              </a:rPr>
              <a:t>复位计时器</a:t>
            </a:r>
          </a:p>
        </p:txBody>
      </p:sp>
      <p:sp>
        <p:nvSpPr>
          <p:cNvPr id="66585" name="Text Box 27"/>
          <p:cNvSpPr txBox="1">
            <a:spLocks noChangeArrowheads="1"/>
          </p:cNvSpPr>
          <p:nvPr/>
        </p:nvSpPr>
        <p:spPr bwMode="auto">
          <a:xfrm>
            <a:off x="3089695" y="4533901"/>
            <a:ext cx="291877" cy="277813"/>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
        <p:nvSpPr>
          <p:cNvPr id="66586" name="Text Box 28"/>
          <p:cNvSpPr txBox="1">
            <a:spLocks noChangeArrowheads="1"/>
          </p:cNvSpPr>
          <p:nvPr/>
        </p:nvSpPr>
        <p:spPr bwMode="auto">
          <a:xfrm>
            <a:off x="4700659" y="5111751"/>
            <a:ext cx="291876" cy="277813"/>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Y</a:t>
            </a:r>
          </a:p>
        </p:txBody>
      </p:sp>
      <p:sp>
        <p:nvSpPr>
          <p:cNvPr id="49181" name="AutoShape 29"/>
          <p:cNvSpPr>
            <a:spLocks noChangeArrowheads="1"/>
          </p:cNvSpPr>
          <p:nvPr/>
        </p:nvSpPr>
        <p:spPr bwMode="auto">
          <a:xfrm>
            <a:off x="3868571" y="5438775"/>
            <a:ext cx="1536784" cy="420688"/>
          </a:xfrm>
          <a:prstGeom prst="flowChartProcess">
            <a:avLst/>
          </a:prstGeom>
          <a:noFill/>
          <a:ln w="9525">
            <a:solidFill>
              <a:schemeClr val="accent5">
                <a:lumMod val="25000"/>
              </a:schemeClr>
            </a:solidFill>
            <a:miter lim="800000"/>
            <a:headEnd/>
            <a:tailEnd/>
          </a:ln>
        </p:spPr>
        <p:txBody>
          <a:bodyPr tIns="82800"/>
          <a:lstStyle/>
          <a:p>
            <a:pPr algn="ctr">
              <a:defRPr/>
            </a:pPr>
            <a:r>
              <a:rPr lang="zh-CN" altLang="en-US" b="1" dirty="0">
                <a:latin typeface="华文中宋" panose="02010600040101010101" pitchFamily="2" charset="-122"/>
                <a:ea typeface="华文中宋" panose="02010600040101010101" pitchFamily="2" charset="-122"/>
              </a:rPr>
              <a:t>结 束</a:t>
            </a:r>
          </a:p>
        </p:txBody>
      </p:sp>
      <p:sp>
        <p:nvSpPr>
          <p:cNvPr id="66588" name="Text Box 30"/>
          <p:cNvSpPr txBox="1">
            <a:spLocks noChangeArrowheads="1"/>
          </p:cNvSpPr>
          <p:nvPr/>
        </p:nvSpPr>
        <p:spPr bwMode="auto">
          <a:xfrm>
            <a:off x="3107435" y="4538664"/>
            <a:ext cx="291876" cy="276225"/>
          </a:xfrm>
          <a:prstGeom prst="rect">
            <a:avLst/>
          </a:prstGeom>
          <a:noFill/>
          <a:ln w="9525">
            <a:noFill/>
            <a:miter lim="800000"/>
            <a:headEnd/>
            <a:tailEnd/>
          </a:ln>
        </p:spPr>
        <p:txBody>
          <a:bodyPr lIns="0" tIns="0" rIns="0" bIns="0">
            <a:spAutoFit/>
          </a:bodyPr>
          <a:lstStyle/>
          <a:p>
            <a:pPr algn="ctr">
              <a:spcBef>
                <a:spcPct val="50000"/>
              </a:spcBef>
            </a:pPr>
            <a:r>
              <a:rPr lang="en-US" altLang="zh-CN" b="1">
                <a:latin typeface="Arial" charset="0"/>
              </a:rPr>
              <a:t>N</a:t>
            </a:r>
          </a:p>
        </p:txBody>
      </p:sp>
    </p:spTree>
    <p:extLst>
      <p:ext uri="{BB962C8B-B14F-4D97-AF65-F5344CB8AC3E}">
        <p14:creationId xmlns:p14="http://schemas.microsoft.com/office/powerpoint/2010/main" val="340990257"/>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5" name="灯片编号占位符 5"/>
          <p:cNvSpPr>
            <a:spLocks noGrp="1"/>
          </p:cNvSpPr>
          <p:nvPr>
            <p:ph type="sldNum" sz="quarter" idx="12"/>
          </p:nvPr>
        </p:nvSpPr>
        <p:spPr>
          <a:noFill/>
        </p:spPr>
        <p:txBody>
          <a:bodyPr/>
          <a:lstStyle/>
          <a:p>
            <a:fld id="{598297CF-AC26-4A9B-A4B5-5293382BEAE6}" type="slidenum">
              <a:rPr lang="zh-CN" altLang="en-US" smtClean="0">
                <a:ea typeface="宋体" charset="-122"/>
              </a:rPr>
              <a:pPr/>
              <a:t>32</a:t>
            </a:fld>
            <a:endParaRPr lang="en-US" altLang="zh-CN">
              <a:ea typeface="宋体" charset="-122"/>
            </a:endParaRPr>
          </a:p>
        </p:txBody>
      </p:sp>
      <p:sp>
        <p:nvSpPr>
          <p:cNvPr id="67586" name="Rectangle 2"/>
          <p:cNvSpPr>
            <a:spLocks noGrp="1" noChangeArrowheads="1"/>
          </p:cNvSpPr>
          <p:nvPr>
            <p:ph type="title"/>
          </p:nvPr>
        </p:nvSpPr>
        <p:spPr/>
        <p:txBody>
          <a:bodyPr/>
          <a:lstStyle/>
          <a:p>
            <a:pPr eaLnBrk="1" hangingPunct="1"/>
            <a:r>
              <a:rPr lang="zh-CN" altLang="en-US"/>
              <a:t>查询工作方式例</a:t>
            </a:r>
          </a:p>
        </p:txBody>
      </p:sp>
      <p:sp>
        <p:nvSpPr>
          <p:cNvPr id="67587" name="Rectangle 3"/>
          <p:cNvSpPr>
            <a:spLocks noGrp="1" noChangeArrowheads="1"/>
          </p:cNvSpPr>
          <p:nvPr>
            <p:ph type="body" idx="1"/>
          </p:nvPr>
        </p:nvSpPr>
        <p:spPr>
          <a:xfrm>
            <a:off x="622027" y="1260500"/>
            <a:ext cx="8191885" cy="3673475"/>
          </a:xfrm>
        </p:spPr>
        <p:txBody>
          <a:bodyPr/>
          <a:lstStyle/>
          <a:p>
            <a:pPr eaLnBrk="1" hangingPunct="1">
              <a:lnSpc>
                <a:spcPct val="125000"/>
              </a:lnSpc>
              <a:spcBef>
                <a:spcPct val="50000"/>
              </a:spcBef>
              <a:buClrTx/>
              <a:buSzTx/>
              <a:buFont typeface="Wingdings" pitchFamily="2" charset="2"/>
              <a:buChar char="Ø"/>
            </a:pPr>
            <a:r>
              <a:rPr lang="zh-CN" altLang="en-US" dirty="0">
                <a:latin typeface="Times New Roman" pitchFamily="18" charset="0"/>
                <a:ea typeface="华文中宋"/>
                <a:cs typeface="华文中宋"/>
              </a:rPr>
              <a:t>外设状态端口地址为0</a:t>
            </a:r>
            <a:r>
              <a:rPr lang="en-US" altLang="zh-CN" dirty="0">
                <a:latin typeface="Times New Roman" pitchFamily="18" charset="0"/>
                <a:ea typeface="华文中宋"/>
                <a:cs typeface="华文中宋"/>
              </a:rPr>
              <a:t>3FBH</a:t>
            </a:r>
            <a:r>
              <a:rPr lang="zh-CN" altLang="en-US" dirty="0">
                <a:latin typeface="Times New Roman" pitchFamily="18" charset="0"/>
                <a:ea typeface="华文中宋"/>
                <a:cs typeface="华文中宋"/>
              </a:rPr>
              <a:t>，第</a:t>
            </a:r>
            <a:r>
              <a:rPr lang="en-US" altLang="zh-CN" dirty="0">
                <a:latin typeface="Times New Roman" pitchFamily="18" charset="0"/>
                <a:ea typeface="华文中宋"/>
                <a:cs typeface="华文中宋"/>
              </a:rPr>
              <a:t>5</a:t>
            </a:r>
            <a:r>
              <a:rPr lang="zh-CN" altLang="en-US" dirty="0">
                <a:latin typeface="Times New Roman" pitchFamily="18" charset="0"/>
                <a:ea typeface="华文中宋"/>
                <a:cs typeface="华文中宋"/>
              </a:rPr>
              <a:t>位</a:t>
            </a:r>
            <a:r>
              <a:rPr lang="en-US" altLang="zh-CN" dirty="0">
                <a:latin typeface="Times New Roman" pitchFamily="18" charset="0"/>
                <a:ea typeface="华文中宋"/>
                <a:cs typeface="华文中宋"/>
              </a:rPr>
              <a:t>(bit5)</a:t>
            </a:r>
            <a:r>
              <a:rPr lang="zh-CN" altLang="en-US" dirty="0">
                <a:latin typeface="Times New Roman" pitchFamily="18" charset="0"/>
                <a:ea typeface="华文中宋"/>
                <a:cs typeface="华文中宋"/>
              </a:rPr>
              <a:t>为状态标志（</a:t>
            </a:r>
            <a:r>
              <a:rPr lang="en-US" altLang="zh-CN" dirty="0">
                <a:latin typeface="Times New Roman" pitchFamily="18" charset="0"/>
                <a:ea typeface="华文中宋"/>
                <a:cs typeface="华文中宋"/>
              </a:rPr>
              <a:t>=1</a:t>
            </a:r>
            <a:r>
              <a:rPr lang="zh-CN" altLang="en-US" dirty="0">
                <a:latin typeface="Times New Roman" pitchFamily="18" charset="0"/>
                <a:ea typeface="华文中宋"/>
                <a:cs typeface="华文中宋"/>
              </a:rPr>
              <a:t>忙，</a:t>
            </a:r>
            <a:r>
              <a:rPr lang="en-US" altLang="zh-CN" dirty="0">
                <a:latin typeface="Times New Roman" pitchFamily="18" charset="0"/>
                <a:ea typeface="华文中宋"/>
                <a:cs typeface="华文中宋"/>
              </a:rPr>
              <a:t>=0</a:t>
            </a:r>
            <a:r>
              <a:rPr lang="zh-CN" altLang="en-US" dirty="0">
                <a:latin typeface="Times New Roman" pitchFamily="18" charset="0"/>
                <a:ea typeface="华文中宋"/>
                <a:cs typeface="华文中宋"/>
              </a:rPr>
              <a:t>准备好）</a:t>
            </a:r>
          </a:p>
          <a:p>
            <a:pPr eaLnBrk="1" hangingPunct="1">
              <a:lnSpc>
                <a:spcPct val="125000"/>
              </a:lnSpc>
              <a:spcBef>
                <a:spcPct val="50000"/>
              </a:spcBef>
              <a:buClrTx/>
              <a:buSzTx/>
              <a:buFont typeface="Wingdings" pitchFamily="2" charset="2"/>
              <a:buChar char="Ø"/>
            </a:pPr>
            <a:r>
              <a:rPr lang="zh-CN" altLang="en-US" dirty="0">
                <a:latin typeface="Times New Roman" pitchFamily="18" charset="0"/>
                <a:ea typeface="华文中宋"/>
                <a:cs typeface="华文中宋"/>
              </a:rPr>
              <a:t>外设数据端口地址为0</a:t>
            </a:r>
            <a:r>
              <a:rPr lang="en-US" altLang="zh-CN" dirty="0">
                <a:latin typeface="Times New Roman" pitchFamily="18" charset="0"/>
                <a:ea typeface="华文中宋"/>
                <a:cs typeface="华文中宋"/>
              </a:rPr>
              <a:t>3F8H</a:t>
            </a:r>
            <a:r>
              <a:rPr lang="zh-CN" altLang="en-US" dirty="0">
                <a:latin typeface="Times New Roman" pitchFamily="18" charset="0"/>
                <a:ea typeface="华文中宋"/>
                <a:cs typeface="华文中宋"/>
              </a:rPr>
              <a:t>，写入数据会使状态标志置</a:t>
            </a:r>
            <a:r>
              <a:rPr lang="en-US" altLang="zh-CN" dirty="0">
                <a:latin typeface="Times New Roman" pitchFamily="18" charset="0"/>
                <a:ea typeface="华文中宋"/>
                <a:cs typeface="华文中宋"/>
              </a:rPr>
              <a:t>1 </a:t>
            </a:r>
            <a:r>
              <a:rPr lang="zh-CN" altLang="en-US" dirty="0">
                <a:latin typeface="Times New Roman" pitchFamily="18" charset="0"/>
                <a:ea typeface="华文中宋"/>
                <a:cs typeface="华文中宋"/>
              </a:rPr>
              <a:t>；外设把数据读走后又把它置</a:t>
            </a:r>
            <a:r>
              <a:rPr lang="en-US" altLang="zh-CN" dirty="0">
                <a:latin typeface="Times New Roman" pitchFamily="18" charset="0"/>
                <a:ea typeface="华文中宋"/>
                <a:cs typeface="华文中宋"/>
              </a:rPr>
              <a:t>0</a:t>
            </a:r>
            <a:r>
              <a:rPr lang="zh-CN" altLang="en-US" dirty="0">
                <a:latin typeface="Times New Roman" pitchFamily="18" charset="0"/>
                <a:ea typeface="华文中宋"/>
                <a:cs typeface="华文中宋"/>
              </a:rPr>
              <a:t>。</a:t>
            </a:r>
          </a:p>
          <a:p>
            <a:pPr eaLnBrk="1" hangingPunct="1">
              <a:lnSpc>
                <a:spcPct val="125000"/>
              </a:lnSpc>
              <a:spcBef>
                <a:spcPct val="50000"/>
              </a:spcBef>
              <a:buClrTx/>
              <a:buSzTx/>
              <a:buFont typeface="Wingdings" pitchFamily="2" charset="2"/>
              <a:buChar char="Ø"/>
            </a:pPr>
            <a:r>
              <a:rPr lang="zh-CN" altLang="en-US" dirty="0">
                <a:latin typeface="Times New Roman" pitchFamily="18" charset="0"/>
                <a:ea typeface="华文中宋"/>
                <a:cs typeface="华文中宋"/>
              </a:rPr>
              <a:t>试画出其电路图，并将</a:t>
            </a:r>
            <a:r>
              <a:rPr lang="en-US" altLang="zh-CN" dirty="0">
                <a:latin typeface="Times New Roman" pitchFamily="18" charset="0"/>
                <a:ea typeface="华文中宋"/>
                <a:cs typeface="华文中宋"/>
              </a:rPr>
              <a:t>DATA</a:t>
            </a:r>
            <a:r>
              <a:rPr lang="zh-CN" altLang="en-US" dirty="0">
                <a:latin typeface="Times New Roman" pitchFamily="18" charset="0"/>
                <a:ea typeface="华文中宋"/>
                <a:cs typeface="华文中宋"/>
              </a:rPr>
              <a:t>下100</a:t>
            </a:r>
            <a:r>
              <a:rPr lang="en-US" altLang="zh-CN" dirty="0">
                <a:latin typeface="Times New Roman" pitchFamily="18" charset="0"/>
                <a:ea typeface="华文中宋"/>
                <a:cs typeface="华文中宋"/>
              </a:rPr>
              <a:t>B</a:t>
            </a:r>
            <a:r>
              <a:rPr lang="zh-CN" altLang="en-US" dirty="0">
                <a:latin typeface="Times New Roman" pitchFamily="18" charset="0"/>
                <a:ea typeface="华文中宋"/>
                <a:cs typeface="华文中宋"/>
              </a:rPr>
              <a:t>数据输出。</a:t>
            </a:r>
            <a:endParaRPr lang="en-US" altLang="zh-CN" dirty="0">
              <a:latin typeface="华文中宋"/>
              <a:ea typeface="华文中宋"/>
              <a:cs typeface="华文中宋"/>
            </a:endParaRPr>
          </a:p>
        </p:txBody>
      </p:sp>
    </p:spTree>
    <p:extLst>
      <p:ext uri="{BB962C8B-B14F-4D97-AF65-F5344CB8AC3E}">
        <p14:creationId xmlns:p14="http://schemas.microsoft.com/office/powerpoint/2010/main" val="4100155939"/>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09" name="标题 1"/>
          <p:cNvSpPr>
            <a:spLocks noGrp="1"/>
          </p:cNvSpPr>
          <p:nvPr>
            <p:ph type="title"/>
          </p:nvPr>
        </p:nvSpPr>
        <p:spPr/>
        <p:txBody>
          <a:bodyPr/>
          <a:lstStyle/>
          <a:p>
            <a:r>
              <a:rPr lang="zh-CN" altLang="en-US"/>
              <a:t>查询工作方式例</a:t>
            </a:r>
          </a:p>
        </p:txBody>
      </p:sp>
      <p:sp>
        <p:nvSpPr>
          <p:cNvPr id="3" name="内容占位符 2"/>
          <p:cNvSpPr>
            <a:spLocks noGrp="1"/>
          </p:cNvSpPr>
          <p:nvPr>
            <p:ph idx="1"/>
          </p:nvPr>
        </p:nvSpPr>
        <p:spPr>
          <a:xfrm>
            <a:off x="684585" y="1134715"/>
            <a:ext cx="7896784" cy="4086225"/>
          </a:xfrm>
        </p:spPr>
        <p:txBody>
          <a:bodyPr/>
          <a:lstStyle/>
          <a:p>
            <a:pPr>
              <a:lnSpc>
                <a:spcPct val="120000"/>
              </a:lnSpc>
            </a:pPr>
            <a:r>
              <a:rPr lang="zh-CN" altLang="en-US" sz="2400" dirty="0">
                <a:latin typeface="华文中宋"/>
                <a:ea typeface="华文中宋"/>
                <a:cs typeface="华文中宋"/>
              </a:rPr>
              <a:t>题目分析</a:t>
            </a:r>
            <a:r>
              <a:rPr lang="en-US" altLang="zh-CN" sz="2400" dirty="0">
                <a:latin typeface="华文中宋"/>
                <a:ea typeface="华文中宋"/>
                <a:cs typeface="华文中宋"/>
              </a:rPr>
              <a:t>:</a:t>
            </a:r>
          </a:p>
          <a:p>
            <a:pPr lvl="1">
              <a:lnSpc>
                <a:spcPct val="120000"/>
              </a:lnSpc>
            </a:pPr>
            <a:r>
              <a:rPr lang="zh-CN" altLang="en-US" sz="2000" dirty="0">
                <a:latin typeface="华文中宋"/>
                <a:ea typeface="华文中宋"/>
                <a:cs typeface="华文中宋"/>
              </a:rPr>
              <a:t>外设有</a:t>
            </a:r>
            <a:r>
              <a:rPr lang="en-US" altLang="zh-CN" sz="2000" dirty="0">
                <a:latin typeface="华文中宋"/>
                <a:ea typeface="华文中宋"/>
                <a:cs typeface="华文中宋"/>
              </a:rPr>
              <a:t>1</a:t>
            </a:r>
            <a:r>
              <a:rPr lang="zh-CN" altLang="en-US" sz="2000" dirty="0">
                <a:latin typeface="华文中宋"/>
                <a:ea typeface="华文中宋"/>
                <a:cs typeface="华文中宋"/>
              </a:rPr>
              <a:t>位状态位，需要通过输入接口将状态信息输入系统；</a:t>
            </a:r>
            <a:endParaRPr lang="en-US" altLang="zh-CN" sz="2000" dirty="0">
              <a:latin typeface="华文中宋"/>
              <a:ea typeface="华文中宋"/>
              <a:cs typeface="华文中宋"/>
            </a:endParaRPr>
          </a:p>
          <a:p>
            <a:pPr lvl="2">
              <a:lnSpc>
                <a:spcPct val="120000"/>
              </a:lnSpc>
            </a:pPr>
            <a:r>
              <a:rPr lang="zh-CN" altLang="en-US" sz="1800" dirty="0">
                <a:latin typeface="华文中宋"/>
                <a:ea typeface="华文中宋"/>
                <a:cs typeface="华文中宋"/>
              </a:rPr>
              <a:t>可选择一个三态门或</a:t>
            </a:r>
            <a:r>
              <a:rPr lang="en-US" altLang="zh-CN" sz="1800" dirty="0">
                <a:latin typeface="华文中宋"/>
                <a:ea typeface="华文中宋"/>
                <a:cs typeface="华文中宋"/>
              </a:rPr>
              <a:t>74LS244</a:t>
            </a:r>
            <a:r>
              <a:rPr lang="zh-CN" altLang="en-US" sz="1800" dirty="0">
                <a:latin typeface="华文中宋"/>
                <a:ea typeface="华文中宋"/>
                <a:cs typeface="华文中宋"/>
              </a:rPr>
              <a:t>接口</a:t>
            </a:r>
            <a:endParaRPr lang="en-US" altLang="zh-CN" sz="1800" dirty="0">
              <a:latin typeface="华文中宋"/>
              <a:ea typeface="华文中宋"/>
              <a:cs typeface="华文中宋"/>
            </a:endParaRPr>
          </a:p>
          <a:p>
            <a:pPr lvl="1">
              <a:lnSpc>
                <a:spcPct val="120000"/>
              </a:lnSpc>
            </a:pPr>
            <a:r>
              <a:rPr lang="zh-CN" altLang="en-US" sz="2000" dirty="0">
                <a:latin typeface="华文中宋"/>
                <a:ea typeface="华文中宋"/>
                <a:cs typeface="华文中宋"/>
              </a:rPr>
              <a:t>数据需由系统输出，需要通过输出接口</a:t>
            </a:r>
            <a:endParaRPr lang="en-US" altLang="zh-CN" sz="2000" dirty="0">
              <a:latin typeface="华文中宋"/>
              <a:ea typeface="华文中宋"/>
              <a:cs typeface="华文中宋"/>
            </a:endParaRPr>
          </a:p>
          <a:p>
            <a:pPr lvl="2">
              <a:lnSpc>
                <a:spcPct val="120000"/>
              </a:lnSpc>
            </a:pPr>
            <a:r>
              <a:rPr lang="zh-CN" altLang="en-US" sz="1800" dirty="0">
                <a:latin typeface="华文中宋"/>
                <a:ea typeface="华文中宋"/>
                <a:cs typeface="华文中宋"/>
              </a:rPr>
              <a:t>可选择</a:t>
            </a:r>
            <a:r>
              <a:rPr lang="en-US" altLang="zh-CN" sz="1800" dirty="0">
                <a:latin typeface="华文中宋"/>
                <a:ea typeface="华文中宋"/>
                <a:cs typeface="华文中宋"/>
              </a:rPr>
              <a:t>74LS273</a:t>
            </a:r>
            <a:r>
              <a:rPr lang="zh-CN" altLang="en-US" sz="1800" dirty="0">
                <a:latin typeface="华文中宋"/>
                <a:ea typeface="华文中宋"/>
                <a:cs typeface="华文中宋"/>
              </a:rPr>
              <a:t>接口</a:t>
            </a:r>
            <a:endParaRPr lang="en-US" altLang="zh-CN" sz="1800" dirty="0">
              <a:latin typeface="华文中宋"/>
              <a:ea typeface="华文中宋"/>
              <a:cs typeface="华文中宋"/>
            </a:endParaRPr>
          </a:p>
          <a:p>
            <a:pPr lvl="1">
              <a:lnSpc>
                <a:spcPct val="120000"/>
              </a:lnSpc>
            </a:pPr>
            <a:r>
              <a:rPr lang="zh-CN" altLang="en-US" sz="2000" dirty="0">
                <a:latin typeface="华文中宋"/>
                <a:ea typeface="华文中宋"/>
                <a:cs typeface="华文中宋"/>
              </a:rPr>
              <a:t>输入接口地址</a:t>
            </a:r>
            <a:r>
              <a:rPr lang="en-US" altLang="zh-CN" sz="2000" dirty="0">
                <a:latin typeface="华文中宋"/>
                <a:ea typeface="华文中宋"/>
                <a:cs typeface="华文中宋"/>
              </a:rPr>
              <a:t>=</a:t>
            </a:r>
            <a:r>
              <a:rPr lang="zh-CN" altLang="en-US" sz="2000" dirty="0">
                <a:latin typeface="Times New Roman" pitchFamily="18" charset="0"/>
                <a:ea typeface="华文中宋"/>
                <a:cs typeface="华文中宋"/>
              </a:rPr>
              <a:t> 0</a:t>
            </a:r>
            <a:r>
              <a:rPr lang="en-US" altLang="zh-CN" sz="2000" dirty="0">
                <a:latin typeface="Times New Roman" pitchFamily="18" charset="0"/>
                <a:ea typeface="华文中宋"/>
                <a:cs typeface="华文中宋"/>
              </a:rPr>
              <a:t>3FBH</a:t>
            </a:r>
            <a:r>
              <a:rPr lang="zh-CN" altLang="en-US" sz="2000" dirty="0">
                <a:latin typeface="Times New Roman" pitchFamily="18" charset="0"/>
                <a:ea typeface="华文中宋"/>
                <a:cs typeface="华文中宋"/>
              </a:rPr>
              <a:t>，</a:t>
            </a:r>
            <a:r>
              <a:rPr lang="en-US" altLang="zh-CN" sz="2000" dirty="0">
                <a:latin typeface="Times New Roman" pitchFamily="18" charset="0"/>
                <a:ea typeface="华文中宋"/>
                <a:cs typeface="华文中宋"/>
              </a:rPr>
              <a:t>bit5=1</a:t>
            </a:r>
            <a:r>
              <a:rPr lang="zh-CN" altLang="en-US" sz="2000" dirty="0">
                <a:latin typeface="Times New Roman" pitchFamily="18" charset="0"/>
                <a:ea typeface="华文中宋"/>
                <a:cs typeface="华文中宋"/>
              </a:rPr>
              <a:t>表示“忙”；</a:t>
            </a:r>
            <a:endParaRPr lang="en-US" altLang="zh-CN" sz="2000" dirty="0">
              <a:latin typeface="Times New Roman" pitchFamily="18" charset="0"/>
              <a:ea typeface="华文中宋"/>
              <a:cs typeface="华文中宋"/>
            </a:endParaRPr>
          </a:p>
          <a:p>
            <a:pPr lvl="1">
              <a:lnSpc>
                <a:spcPct val="120000"/>
              </a:lnSpc>
            </a:pPr>
            <a:r>
              <a:rPr lang="zh-CN" altLang="en-US" sz="2000" dirty="0">
                <a:latin typeface="Times New Roman" pitchFamily="18" charset="0"/>
                <a:ea typeface="华文中宋"/>
                <a:cs typeface="华文中宋"/>
              </a:rPr>
              <a:t>输出接口地址</a:t>
            </a:r>
            <a:r>
              <a:rPr lang="en-US" altLang="zh-CN" sz="2000" dirty="0">
                <a:latin typeface="Times New Roman" pitchFamily="18" charset="0"/>
                <a:ea typeface="华文中宋"/>
                <a:cs typeface="华文中宋"/>
              </a:rPr>
              <a:t>=03F8H</a:t>
            </a:r>
          </a:p>
          <a:p>
            <a:pPr lvl="1">
              <a:lnSpc>
                <a:spcPct val="120000"/>
              </a:lnSpc>
            </a:pPr>
            <a:r>
              <a:rPr lang="zh-CN" altLang="en-US" sz="2000" dirty="0">
                <a:latin typeface="Times New Roman" pitchFamily="18" charset="0"/>
                <a:ea typeface="华文中宋"/>
                <a:cs typeface="华文中宋"/>
              </a:rPr>
              <a:t>待输出数据在内存中的首地址</a:t>
            </a:r>
            <a:r>
              <a:rPr lang="en-US" altLang="zh-CN" sz="2000" dirty="0">
                <a:latin typeface="Times New Roman" pitchFamily="18" charset="0"/>
                <a:ea typeface="华文中宋"/>
                <a:cs typeface="华文中宋"/>
              </a:rPr>
              <a:t>=DATA</a:t>
            </a:r>
            <a:r>
              <a:rPr lang="zh-CN" altLang="en-US" sz="2000" dirty="0">
                <a:latin typeface="Times New Roman" pitchFamily="18" charset="0"/>
                <a:ea typeface="华文中宋"/>
                <a:cs typeface="华文中宋"/>
              </a:rPr>
              <a:t>；</a:t>
            </a:r>
            <a:endParaRPr lang="en-US" altLang="zh-CN" sz="2000" dirty="0">
              <a:latin typeface="Times New Roman" pitchFamily="18" charset="0"/>
              <a:ea typeface="华文中宋"/>
              <a:cs typeface="华文中宋"/>
            </a:endParaRPr>
          </a:p>
          <a:p>
            <a:pPr lvl="1">
              <a:lnSpc>
                <a:spcPct val="120000"/>
              </a:lnSpc>
            </a:pPr>
            <a:r>
              <a:rPr lang="zh-CN" altLang="en-US" sz="2000" dirty="0">
                <a:latin typeface="Times New Roman" pitchFamily="18" charset="0"/>
                <a:ea typeface="华文中宋"/>
                <a:cs typeface="华文中宋"/>
              </a:rPr>
              <a:t>待输出数据块大小</a:t>
            </a:r>
            <a:r>
              <a:rPr lang="en-US" altLang="zh-CN" sz="2000" dirty="0">
                <a:latin typeface="Times New Roman" pitchFamily="18" charset="0"/>
                <a:ea typeface="华文中宋"/>
                <a:cs typeface="华文中宋"/>
              </a:rPr>
              <a:t>=100B</a:t>
            </a:r>
            <a:endParaRPr lang="zh-CN" altLang="en-US" sz="2000" dirty="0">
              <a:latin typeface="华文中宋"/>
              <a:ea typeface="华文中宋"/>
              <a:cs typeface="华文中宋"/>
            </a:endParaRPr>
          </a:p>
        </p:txBody>
      </p:sp>
      <p:sp>
        <p:nvSpPr>
          <p:cNvPr id="68611" name="灯片编号占位符 3"/>
          <p:cNvSpPr>
            <a:spLocks noGrp="1"/>
          </p:cNvSpPr>
          <p:nvPr>
            <p:ph type="sldNum" sz="quarter" idx="12"/>
          </p:nvPr>
        </p:nvSpPr>
        <p:spPr>
          <a:noFill/>
        </p:spPr>
        <p:txBody>
          <a:bodyPr/>
          <a:lstStyle/>
          <a:p>
            <a:fld id="{CB9657C1-A7BF-4655-B88E-591021ECE5D8}" type="slidenum">
              <a:rPr lang="zh-CN" altLang="en-US" smtClean="0">
                <a:ea typeface="宋体" charset="-122"/>
              </a:rPr>
              <a:pPr/>
              <a:t>33</a:t>
            </a:fld>
            <a:endParaRPr lang="en-US" altLang="zh-CN">
              <a:ea typeface="宋体" charset="-122"/>
            </a:endParaRPr>
          </a:p>
        </p:txBody>
      </p:sp>
    </p:spTree>
    <p:extLst>
      <p:ext uri="{BB962C8B-B14F-4D97-AF65-F5344CB8AC3E}">
        <p14:creationId xmlns:p14="http://schemas.microsoft.com/office/powerpoint/2010/main" val="1009061579"/>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Effect transition="in" filter="wipe(left)">
                                      <p:cBhvr>
                                        <p:cTn id="41" dur="500"/>
                                        <p:tgtEl>
                                          <p:spTgt spid="3">
                                            <p:txEl>
                                              <p:pRg st="7" end="7"/>
                                            </p:txEl>
                                          </p:spTgt>
                                        </p:tgtEl>
                                      </p:cBhvr>
                                    </p:animEffect>
                                  </p:childTnLst>
                                </p:cTn>
                              </p:par>
                            </p:childTnLst>
                          </p:cTn>
                        </p:par>
                        <p:par>
                          <p:cTn id="42" fill="hold">
                            <p:stCondLst>
                              <p:cond delay="1000"/>
                            </p:stCondLst>
                            <p:childTnLst>
                              <p:par>
                                <p:cTn id="43" presetID="22" presetClass="entr" presetSubtype="8" fill="hold" nodeType="afterEffect">
                                  <p:stCondLst>
                                    <p:cond delay="0"/>
                                  </p:stCondLst>
                                  <p:childTnLst>
                                    <p:set>
                                      <p:cBhvr>
                                        <p:cTn id="44" dur="1" fill="hold">
                                          <p:stCondLst>
                                            <p:cond delay="0"/>
                                          </p:stCondLst>
                                        </p:cTn>
                                        <p:tgtEl>
                                          <p:spTgt spid="3">
                                            <p:txEl>
                                              <p:pRg st="8" end="8"/>
                                            </p:txEl>
                                          </p:spTgt>
                                        </p:tgtEl>
                                        <p:attrNameLst>
                                          <p:attrName>style.visibility</p:attrName>
                                        </p:attrNameLst>
                                      </p:cBhvr>
                                      <p:to>
                                        <p:strVal val="visible"/>
                                      </p:to>
                                    </p:set>
                                    <p:animEffect transition="in" filter="wipe(left)">
                                      <p:cBhvr>
                                        <p:cTn id="4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122"/>
          <p:cNvGrpSpPr>
            <a:grpSpLocks/>
          </p:cNvGrpSpPr>
          <p:nvPr/>
        </p:nvGrpSpPr>
        <p:grpSpPr bwMode="auto">
          <a:xfrm>
            <a:off x="4645832" y="3462339"/>
            <a:ext cx="1023985" cy="1544637"/>
            <a:chOff x="2880" y="2296"/>
            <a:chExt cx="635" cy="1089"/>
          </a:xfrm>
        </p:grpSpPr>
        <p:sp>
          <p:nvSpPr>
            <p:cNvPr id="69722" name="Rectangle 4"/>
            <p:cNvSpPr>
              <a:spLocks noChangeArrowheads="1"/>
            </p:cNvSpPr>
            <p:nvPr/>
          </p:nvSpPr>
          <p:spPr bwMode="auto">
            <a:xfrm>
              <a:off x="2880" y="2296"/>
              <a:ext cx="635" cy="1089"/>
            </a:xfrm>
            <a:prstGeom prst="rect">
              <a:avLst/>
            </a:prstGeom>
            <a:solidFill>
              <a:srgbClr val="CCFFFF"/>
            </a:solidFill>
            <a:ln w="9525">
              <a:solidFill>
                <a:srgbClr val="CCFFFF"/>
              </a:solidFill>
              <a:prstDash val="dash"/>
              <a:miter lim="800000"/>
              <a:headEnd/>
              <a:tailEnd/>
            </a:ln>
          </p:spPr>
          <p:txBody>
            <a:bodyPr wrap="none" anchor="ctr"/>
            <a:lstStyle/>
            <a:p>
              <a:endParaRPr lang="zh-CN" altLang="en-US"/>
            </a:p>
          </p:txBody>
        </p:sp>
        <p:grpSp>
          <p:nvGrpSpPr>
            <p:cNvPr id="69723" name="Group 33"/>
            <p:cNvGrpSpPr>
              <a:grpSpLocks/>
            </p:cNvGrpSpPr>
            <p:nvPr/>
          </p:nvGrpSpPr>
          <p:grpSpPr bwMode="auto">
            <a:xfrm>
              <a:off x="2976" y="2353"/>
              <a:ext cx="287" cy="240"/>
              <a:chOff x="3288" y="1848"/>
              <a:chExt cx="288" cy="250"/>
            </a:xfrm>
          </p:grpSpPr>
          <p:sp>
            <p:nvSpPr>
              <p:cNvPr id="69726" name="AutoShape 34"/>
              <p:cNvSpPr>
                <a:spLocks noChangeArrowheads="1"/>
              </p:cNvSpPr>
              <p:nvPr/>
            </p:nvSpPr>
            <p:spPr bwMode="auto">
              <a:xfrm>
                <a:off x="3288" y="1848"/>
                <a:ext cx="288" cy="250"/>
              </a:xfrm>
              <a:prstGeom prst="triangle">
                <a:avLst>
                  <a:gd name="adj" fmla="val 50000"/>
                </a:avLst>
              </a:prstGeom>
              <a:solidFill>
                <a:srgbClr val="339966"/>
              </a:solidFill>
              <a:ln w="9525">
                <a:solidFill>
                  <a:srgbClr val="339966"/>
                </a:solidFill>
                <a:miter lim="800000"/>
                <a:headEnd/>
                <a:tailEnd/>
              </a:ln>
            </p:spPr>
            <p:txBody>
              <a:bodyPr/>
              <a:lstStyle/>
              <a:p>
                <a:endParaRPr lang="zh-CN" altLang="en-US"/>
              </a:p>
            </p:txBody>
          </p:sp>
          <p:sp>
            <p:nvSpPr>
              <p:cNvPr id="69727" name="Oval 35"/>
              <p:cNvSpPr>
                <a:spLocks noChangeArrowheads="1"/>
              </p:cNvSpPr>
              <p:nvPr/>
            </p:nvSpPr>
            <p:spPr bwMode="auto">
              <a:xfrm rot="5400000">
                <a:off x="3311" y="1944"/>
                <a:ext cx="45" cy="45"/>
              </a:xfrm>
              <a:prstGeom prst="ellipse">
                <a:avLst/>
              </a:prstGeom>
              <a:solidFill>
                <a:srgbClr val="339966"/>
              </a:solidFill>
              <a:ln w="9525">
                <a:solidFill>
                  <a:srgbClr val="339966"/>
                </a:solidFill>
                <a:round/>
                <a:headEnd/>
                <a:tailEnd/>
              </a:ln>
            </p:spPr>
            <p:txBody>
              <a:bodyPr/>
              <a:lstStyle/>
              <a:p>
                <a:endParaRPr lang="zh-CN" altLang="en-US"/>
              </a:p>
            </p:txBody>
          </p:sp>
        </p:grpSp>
        <p:sp>
          <p:nvSpPr>
            <p:cNvPr id="69724" name="Text Box 46"/>
            <p:cNvSpPr txBox="1">
              <a:spLocks noChangeArrowheads="1"/>
            </p:cNvSpPr>
            <p:nvPr/>
          </p:nvSpPr>
          <p:spPr bwMode="auto">
            <a:xfrm>
              <a:off x="2939" y="3113"/>
              <a:ext cx="519" cy="131"/>
            </a:xfrm>
            <a:prstGeom prst="rect">
              <a:avLst/>
            </a:prstGeom>
            <a:noFill/>
            <a:ln w="9525" algn="ctr">
              <a:noFill/>
              <a:miter lim="800000"/>
              <a:headEnd/>
              <a:tailEnd/>
            </a:ln>
          </p:spPr>
          <p:txBody>
            <a:bodyPr lIns="0" tIns="0" rIns="0" bIns="0"/>
            <a:lstStyle/>
            <a:p>
              <a:pPr algn="ctr"/>
              <a:r>
                <a:rPr lang="zh-CN" altLang="en-US" sz="1600" b="1">
                  <a:solidFill>
                    <a:srgbClr val="FF0066"/>
                  </a:solidFill>
                  <a:latin typeface="Times New Roman" pitchFamily="18" charset="0"/>
                </a:rPr>
                <a:t>状态端口</a:t>
              </a:r>
            </a:p>
          </p:txBody>
        </p:sp>
        <p:sp>
          <p:nvSpPr>
            <p:cNvPr id="69725" name="Line 98"/>
            <p:cNvSpPr>
              <a:spLocks noChangeShapeType="1"/>
            </p:cNvSpPr>
            <p:nvPr/>
          </p:nvSpPr>
          <p:spPr bwMode="auto">
            <a:xfrm>
              <a:off x="3127" y="2594"/>
              <a:ext cx="0" cy="224"/>
            </a:xfrm>
            <a:prstGeom prst="line">
              <a:avLst/>
            </a:prstGeom>
            <a:noFill/>
            <a:ln w="9525">
              <a:solidFill>
                <a:srgbClr val="FF6600"/>
              </a:solidFill>
              <a:round/>
              <a:headEnd/>
              <a:tailEnd/>
            </a:ln>
          </p:spPr>
          <p:txBody>
            <a:bodyPr/>
            <a:lstStyle/>
            <a:p>
              <a:endParaRPr lang="zh-CN" altLang="en-US"/>
            </a:p>
          </p:txBody>
        </p:sp>
      </p:grpSp>
      <p:sp>
        <p:nvSpPr>
          <p:cNvPr id="116741" name="Text Box 5"/>
          <p:cNvSpPr txBox="1">
            <a:spLocks noChangeArrowheads="1"/>
          </p:cNvSpPr>
          <p:nvPr/>
        </p:nvSpPr>
        <p:spPr bwMode="auto">
          <a:xfrm>
            <a:off x="5042526" y="1743075"/>
            <a:ext cx="291876" cy="223838"/>
          </a:xfrm>
          <a:prstGeom prst="rect">
            <a:avLst/>
          </a:prstGeom>
          <a:noFill/>
          <a:ln w="9525">
            <a:noFill/>
            <a:miter lim="800000"/>
            <a:headEnd/>
            <a:tailEnd/>
          </a:ln>
        </p:spPr>
        <p:txBody>
          <a:bodyPr lIns="0" tIns="0" rIns="0" bIns="0"/>
          <a:lstStyle/>
          <a:p>
            <a:pPr algn="ctr"/>
            <a:r>
              <a:rPr lang="en-US" altLang="zh-CN" sz="1400" b="1">
                <a:latin typeface="Arial" charset="0"/>
              </a:rPr>
              <a:t>D5</a:t>
            </a:r>
          </a:p>
        </p:txBody>
      </p:sp>
      <p:sp>
        <p:nvSpPr>
          <p:cNvPr id="116743" name="Text Box 7"/>
          <p:cNvSpPr txBox="1">
            <a:spLocks noChangeArrowheads="1"/>
          </p:cNvSpPr>
          <p:nvPr/>
        </p:nvSpPr>
        <p:spPr bwMode="auto">
          <a:xfrm>
            <a:off x="798226" y="1471614"/>
            <a:ext cx="641805" cy="263525"/>
          </a:xfrm>
          <a:prstGeom prst="rect">
            <a:avLst/>
          </a:prstGeom>
          <a:noFill/>
          <a:ln w="9525">
            <a:noFill/>
            <a:miter lim="800000"/>
            <a:headEnd/>
            <a:tailEnd/>
          </a:ln>
        </p:spPr>
        <p:txBody>
          <a:bodyPr/>
          <a:lstStyle/>
          <a:p>
            <a:pPr algn="r"/>
            <a:r>
              <a:rPr lang="en-US" altLang="zh-CN" sz="1200" b="1">
                <a:latin typeface="Arial" charset="0"/>
              </a:rPr>
              <a:t>D7-D0</a:t>
            </a:r>
          </a:p>
          <a:p>
            <a:endParaRPr lang="en-US" altLang="zh-CN" sz="1200" b="1">
              <a:latin typeface="Arial" charset="0"/>
            </a:endParaRPr>
          </a:p>
        </p:txBody>
      </p:sp>
      <p:sp>
        <p:nvSpPr>
          <p:cNvPr id="116744" name="Text Box 8"/>
          <p:cNvSpPr txBox="1">
            <a:spLocks noChangeArrowheads="1"/>
          </p:cNvSpPr>
          <p:nvPr/>
        </p:nvSpPr>
        <p:spPr bwMode="auto">
          <a:xfrm>
            <a:off x="791776" y="2741613"/>
            <a:ext cx="241886" cy="512762"/>
          </a:xfrm>
          <a:prstGeom prst="rect">
            <a:avLst/>
          </a:prstGeom>
          <a:noFill/>
          <a:ln w="9525">
            <a:noFill/>
            <a:miter lim="800000"/>
            <a:headEnd/>
            <a:tailEnd/>
          </a:ln>
        </p:spPr>
        <p:txBody>
          <a:bodyPr lIns="0" tIns="0" rIns="0" bIns="0"/>
          <a:lstStyle/>
          <a:p>
            <a:pPr algn="ctr"/>
            <a:r>
              <a:rPr lang="en-US" altLang="zh-CN" sz="1200" b="1">
                <a:latin typeface="Arial" charset="0"/>
              </a:rPr>
              <a:t>A9</a:t>
            </a:r>
          </a:p>
          <a:p>
            <a:pPr algn="ctr"/>
            <a:r>
              <a:rPr lang="en-US" altLang="zh-CN" sz="1200" b="1">
                <a:latin typeface="Arial" charset="0"/>
              </a:rPr>
              <a:t>|</a:t>
            </a:r>
          </a:p>
          <a:p>
            <a:pPr algn="ctr"/>
            <a:r>
              <a:rPr lang="en-US" altLang="zh-CN" sz="1200" b="1">
                <a:latin typeface="Arial" charset="0"/>
              </a:rPr>
              <a:t>A3</a:t>
            </a:r>
          </a:p>
          <a:p>
            <a:endParaRPr lang="en-US" altLang="zh-CN" sz="1200" b="1">
              <a:latin typeface="Arial" charset="0"/>
            </a:endParaRPr>
          </a:p>
        </p:txBody>
      </p:sp>
      <p:sp>
        <p:nvSpPr>
          <p:cNvPr id="116745" name="Rectangle 9"/>
          <p:cNvSpPr>
            <a:spLocks noChangeArrowheads="1"/>
          </p:cNvSpPr>
          <p:nvPr/>
        </p:nvSpPr>
        <p:spPr bwMode="auto">
          <a:xfrm>
            <a:off x="1675467" y="3418954"/>
            <a:ext cx="332191" cy="577850"/>
          </a:xfrm>
          <a:prstGeom prst="rect">
            <a:avLst/>
          </a:prstGeom>
          <a:solidFill>
            <a:srgbClr val="339966"/>
          </a:solidFill>
          <a:ln w="9525">
            <a:solidFill>
              <a:srgbClr val="339966"/>
            </a:solidFill>
            <a:miter lim="800000"/>
            <a:headEnd/>
            <a:tailEnd/>
          </a:ln>
        </p:spPr>
        <p:txBody>
          <a:bodyPr lIns="0" tIns="144000" rIns="0" bIns="0"/>
          <a:lstStyle/>
          <a:p>
            <a:pPr algn="ctr"/>
            <a:r>
              <a:rPr lang="en-US" altLang="zh-CN" sz="1400" b="1">
                <a:latin typeface="Arial" charset="0"/>
              </a:rPr>
              <a:t>≥1</a:t>
            </a:r>
          </a:p>
        </p:txBody>
      </p:sp>
      <p:sp>
        <p:nvSpPr>
          <p:cNvPr id="116746" name="Rectangle 10"/>
          <p:cNvSpPr>
            <a:spLocks noChangeArrowheads="1"/>
          </p:cNvSpPr>
          <p:nvPr/>
        </p:nvSpPr>
        <p:spPr bwMode="auto">
          <a:xfrm>
            <a:off x="1675467" y="2646364"/>
            <a:ext cx="335416" cy="644525"/>
          </a:xfrm>
          <a:prstGeom prst="rect">
            <a:avLst/>
          </a:prstGeom>
          <a:solidFill>
            <a:srgbClr val="339966"/>
          </a:solidFill>
          <a:ln w="9525">
            <a:solidFill>
              <a:srgbClr val="339966"/>
            </a:solidFill>
            <a:miter lim="800000"/>
            <a:headEnd/>
            <a:tailEnd/>
          </a:ln>
        </p:spPr>
        <p:txBody>
          <a:bodyPr lIns="0" tIns="190800" rIns="0"/>
          <a:lstStyle/>
          <a:p>
            <a:pPr algn="ctr"/>
            <a:r>
              <a:rPr lang="en-US" altLang="zh-CN" b="1">
                <a:latin typeface="Arial" charset="0"/>
              </a:rPr>
              <a:t>&amp;</a:t>
            </a:r>
            <a:endParaRPr lang="zh-CN" altLang="en-US" b="1">
              <a:latin typeface="Arial" charset="0"/>
            </a:endParaRPr>
          </a:p>
        </p:txBody>
      </p:sp>
      <p:sp>
        <p:nvSpPr>
          <p:cNvPr id="116747" name="Line 11"/>
          <p:cNvSpPr>
            <a:spLocks noChangeShapeType="1"/>
          </p:cNvSpPr>
          <p:nvPr/>
        </p:nvSpPr>
        <p:spPr bwMode="auto">
          <a:xfrm>
            <a:off x="1154604" y="2967038"/>
            <a:ext cx="511187" cy="0"/>
          </a:xfrm>
          <a:prstGeom prst="line">
            <a:avLst/>
          </a:prstGeom>
          <a:noFill/>
          <a:ln w="9525">
            <a:solidFill>
              <a:srgbClr val="FF6600"/>
            </a:solidFill>
            <a:round/>
            <a:headEnd/>
            <a:tailEnd/>
          </a:ln>
        </p:spPr>
        <p:txBody>
          <a:bodyPr/>
          <a:lstStyle/>
          <a:p>
            <a:endParaRPr lang="zh-CN" altLang="en-US"/>
          </a:p>
        </p:txBody>
      </p:sp>
      <p:sp>
        <p:nvSpPr>
          <p:cNvPr id="116748" name="Line 12"/>
          <p:cNvSpPr>
            <a:spLocks noChangeShapeType="1"/>
          </p:cNvSpPr>
          <p:nvPr/>
        </p:nvSpPr>
        <p:spPr bwMode="auto">
          <a:xfrm>
            <a:off x="1154604" y="2790825"/>
            <a:ext cx="511187" cy="0"/>
          </a:xfrm>
          <a:prstGeom prst="line">
            <a:avLst/>
          </a:prstGeom>
          <a:noFill/>
          <a:ln w="9525">
            <a:solidFill>
              <a:srgbClr val="FF6600"/>
            </a:solidFill>
            <a:round/>
            <a:headEnd/>
            <a:tailEnd/>
          </a:ln>
        </p:spPr>
        <p:txBody>
          <a:bodyPr/>
          <a:lstStyle/>
          <a:p>
            <a:endParaRPr lang="zh-CN" altLang="en-US"/>
          </a:p>
        </p:txBody>
      </p:sp>
      <p:sp>
        <p:nvSpPr>
          <p:cNvPr id="116749" name="Line 13"/>
          <p:cNvSpPr>
            <a:spLocks noChangeShapeType="1"/>
          </p:cNvSpPr>
          <p:nvPr/>
        </p:nvSpPr>
        <p:spPr bwMode="auto">
          <a:xfrm>
            <a:off x="1154604" y="3054350"/>
            <a:ext cx="511187" cy="0"/>
          </a:xfrm>
          <a:prstGeom prst="line">
            <a:avLst/>
          </a:prstGeom>
          <a:noFill/>
          <a:ln w="9525">
            <a:solidFill>
              <a:srgbClr val="FF6600"/>
            </a:solidFill>
            <a:round/>
            <a:headEnd/>
            <a:tailEnd/>
          </a:ln>
        </p:spPr>
        <p:txBody>
          <a:bodyPr/>
          <a:lstStyle/>
          <a:p>
            <a:endParaRPr lang="zh-CN" altLang="en-US"/>
          </a:p>
        </p:txBody>
      </p:sp>
      <p:sp>
        <p:nvSpPr>
          <p:cNvPr id="116750" name="Line 14"/>
          <p:cNvSpPr>
            <a:spLocks noChangeShapeType="1"/>
          </p:cNvSpPr>
          <p:nvPr/>
        </p:nvSpPr>
        <p:spPr bwMode="auto">
          <a:xfrm>
            <a:off x="1154604" y="2878138"/>
            <a:ext cx="511187" cy="0"/>
          </a:xfrm>
          <a:prstGeom prst="line">
            <a:avLst/>
          </a:prstGeom>
          <a:noFill/>
          <a:ln w="9525">
            <a:solidFill>
              <a:srgbClr val="FF6600"/>
            </a:solidFill>
            <a:round/>
            <a:headEnd/>
            <a:tailEnd/>
          </a:ln>
        </p:spPr>
        <p:txBody>
          <a:bodyPr/>
          <a:lstStyle/>
          <a:p>
            <a:endParaRPr lang="zh-CN" altLang="en-US"/>
          </a:p>
        </p:txBody>
      </p:sp>
      <p:sp>
        <p:nvSpPr>
          <p:cNvPr id="116751" name="Line 15"/>
          <p:cNvSpPr>
            <a:spLocks noChangeShapeType="1"/>
          </p:cNvSpPr>
          <p:nvPr/>
        </p:nvSpPr>
        <p:spPr bwMode="auto">
          <a:xfrm>
            <a:off x="1154604" y="3144838"/>
            <a:ext cx="511187" cy="0"/>
          </a:xfrm>
          <a:prstGeom prst="line">
            <a:avLst/>
          </a:prstGeom>
          <a:noFill/>
          <a:ln w="9525">
            <a:solidFill>
              <a:srgbClr val="FF6600"/>
            </a:solidFill>
            <a:round/>
            <a:headEnd/>
            <a:tailEnd/>
          </a:ln>
        </p:spPr>
        <p:txBody>
          <a:bodyPr/>
          <a:lstStyle/>
          <a:p>
            <a:endParaRPr lang="zh-CN" altLang="en-US"/>
          </a:p>
        </p:txBody>
      </p:sp>
      <p:sp>
        <p:nvSpPr>
          <p:cNvPr id="116752" name="Line 16"/>
          <p:cNvSpPr>
            <a:spLocks noChangeShapeType="1"/>
          </p:cNvSpPr>
          <p:nvPr/>
        </p:nvSpPr>
        <p:spPr bwMode="auto">
          <a:xfrm>
            <a:off x="1154604" y="3232150"/>
            <a:ext cx="511187" cy="0"/>
          </a:xfrm>
          <a:prstGeom prst="line">
            <a:avLst/>
          </a:prstGeom>
          <a:noFill/>
          <a:ln w="9525">
            <a:solidFill>
              <a:srgbClr val="FF6600"/>
            </a:solidFill>
            <a:round/>
            <a:headEnd/>
            <a:tailEnd/>
          </a:ln>
        </p:spPr>
        <p:txBody>
          <a:bodyPr/>
          <a:lstStyle/>
          <a:p>
            <a:endParaRPr lang="zh-CN" altLang="en-US"/>
          </a:p>
        </p:txBody>
      </p:sp>
      <p:sp>
        <p:nvSpPr>
          <p:cNvPr id="116753" name="Line 17"/>
          <p:cNvSpPr>
            <a:spLocks noChangeShapeType="1"/>
          </p:cNvSpPr>
          <p:nvPr/>
        </p:nvSpPr>
        <p:spPr bwMode="auto">
          <a:xfrm>
            <a:off x="1154604" y="2701925"/>
            <a:ext cx="511187" cy="0"/>
          </a:xfrm>
          <a:prstGeom prst="line">
            <a:avLst/>
          </a:prstGeom>
          <a:noFill/>
          <a:ln w="9525">
            <a:solidFill>
              <a:srgbClr val="FF6600"/>
            </a:solidFill>
            <a:round/>
            <a:headEnd/>
            <a:tailEnd/>
          </a:ln>
        </p:spPr>
        <p:txBody>
          <a:bodyPr/>
          <a:lstStyle/>
          <a:p>
            <a:endParaRPr lang="zh-CN" altLang="en-US"/>
          </a:p>
        </p:txBody>
      </p:sp>
      <p:sp>
        <p:nvSpPr>
          <p:cNvPr id="116754" name="Text Box 18"/>
          <p:cNvSpPr txBox="1">
            <a:spLocks noChangeArrowheads="1"/>
          </p:cNvSpPr>
          <p:nvPr/>
        </p:nvSpPr>
        <p:spPr bwMode="auto">
          <a:xfrm>
            <a:off x="695021" y="3460229"/>
            <a:ext cx="319290" cy="492125"/>
          </a:xfrm>
          <a:prstGeom prst="rect">
            <a:avLst/>
          </a:prstGeom>
          <a:noFill/>
          <a:ln w="9525" algn="ctr">
            <a:noFill/>
            <a:miter lim="800000"/>
            <a:headEnd/>
            <a:tailEnd/>
          </a:ln>
        </p:spPr>
        <p:txBody>
          <a:bodyPr lIns="0" tIns="0" rIns="0" bIns="0"/>
          <a:lstStyle/>
          <a:p>
            <a:pPr algn="r"/>
            <a:r>
              <a:rPr lang="en-US" altLang="zh-CN" sz="1200" b="1">
                <a:latin typeface="Arial" charset="0"/>
              </a:rPr>
              <a:t>A15</a:t>
            </a:r>
          </a:p>
          <a:p>
            <a:pPr algn="ctr">
              <a:lnSpc>
                <a:spcPct val="80000"/>
              </a:lnSpc>
            </a:pPr>
            <a:r>
              <a:rPr lang="en-US" altLang="zh-CN" sz="1200" b="1">
                <a:latin typeface="Times New Roman" pitchFamily="18" charset="0"/>
              </a:rPr>
              <a:t>|</a:t>
            </a:r>
            <a:endParaRPr lang="zh-CN" altLang="en-US" sz="1200" b="1">
              <a:latin typeface="Arial" charset="0"/>
            </a:endParaRPr>
          </a:p>
          <a:p>
            <a:pPr algn="r"/>
            <a:r>
              <a:rPr lang="en-US" altLang="zh-CN" sz="1200" b="1">
                <a:latin typeface="Arial" charset="0"/>
              </a:rPr>
              <a:t>A10</a:t>
            </a:r>
          </a:p>
        </p:txBody>
      </p:sp>
      <p:sp>
        <p:nvSpPr>
          <p:cNvPr id="116755" name="Rectangle 19"/>
          <p:cNvSpPr>
            <a:spLocks noChangeArrowheads="1"/>
          </p:cNvSpPr>
          <p:nvPr/>
        </p:nvSpPr>
        <p:spPr bwMode="auto">
          <a:xfrm>
            <a:off x="3870182" y="2563813"/>
            <a:ext cx="464422" cy="793750"/>
          </a:xfrm>
          <a:prstGeom prst="rect">
            <a:avLst/>
          </a:prstGeom>
          <a:solidFill>
            <a:srgbClr val="339966"/>
          </a:solidFill>
          <a:ln w="9525">
            <a:solidFill>
              <a:srgbClr val="339966"/>
            </a:solidFill>
            <a:miter lim="800000"/>
            <a:headEnd/>
            <a:tailEnd/>
          </a:ln>
        </p:spPr>
        <p:txBody>
          <a:bodyPr lIns="0" rIns="0"/>
          <a:lstStyle/>
          <a:p>
            <a:pPr algn="ctr"/>
            <a:endParaRPr lang="en-US" altLang="zh-CN" b="1">
              <a:latin typeface="Arial" charset="0"/>
            </a:endParaRPr>
          </a:p>
          <a:p>
            <a:pPr algn="ctr"/>
            <a:r>
              <a:rPr lang="en-US" altLang="zh-CN" b="1">
                <a:latin typeface="Arial" charset="0"/>
              </a:rPr>
              <a:t>≥1</a:t>
            </a:r>
          </a:p>
        </p:txBody>
      </p:sp>
      <p:sp>
        <p:nvSpPr>
          <p:cNvPr id="116756" name="Line 20"/>
          <p:cNvSpPr>
            <a:spLocks noChangeShapeType="1"/>
          </p:cNvSpPr>
          <p:nvPr/>
        </p:nvSpPr>
        <p:spPr bwMode="auto">
          <a:xfrm>
            <a:off x="2015721" y="2949575"/>
            <a:ext cx="306389" cy="0"/>
          </a:xfrm>
          <a:prstGeom prst="line">
            <a:avLst/>
          </a:prstGeom>
          <a:noFill/>
          <a:ln w="19050">
            <a:solidFill>
              <a:srgbClr val="FF6600"/>
            </a:solidFill>
            <a:round/>
            <a:headEnd/>
            <a:tailEnd/>
          </a:ln>
        </p:spPr>
        <p:txBody>
          <a:bodyPr/>
          <a:lstStyle/>
          <a:p>
            <a:endParaRPr lang="zh-CN" altLang="en-US"/>
          </a:p>
        </p:txBody>
      </p:sp>
      <p:sp>
        <p:nvSpPr>
          <p:cNvPr id="116759" name="Line 23"/>
          <p:cNvSpPr>
            <a:spLocks noChangeShapeType="1"/>
          </p:cNvSpPr>
          <p:nvPr/>
        </p:nvSpPr>
        <p:spPr bwMode="auto">
          <a:xfrm flipV="1">
            <a:off x="4344279" y="2949575"/>
            <a:ext cx="1464219" cy="0"/>
          </a:xfrm>
          <a:prstGeom prst="line">
            <a:avLst/>
          </a:prstGeom>
          <a:noFill/>
          <a:ln w="19050">
            <a:solidFill>
              <a:srgbClr val="FF6600"/>
            </a:solidFill>
            <a:round/>
            <a:headEnd/>
            <a:tailEnd/>
          </a:ln>
        </p:spPr>
        <p:txBody>
          <a:bodyPr/>
          <a:lstStyle/>
          <a:p>
            <a:endParaRPr lang="zh-CN" altLang="en-US"/>
          </a:p>
        </p:txBody>
      </p:sp>
      <p:sp>
        <p:nvSpPr>
          <p:cNvPr id="116761" name="Text Box 25"/>
          <p:cNvSpPr txBox="1">
            <a:spLocks noChangeArrowheads="1"/>
          </p:cNvSpPr>
          <p:nvPr/>
        </p:nvSpPr>
        <p:spPr bwMode="auto">
          <a:xfrm>
            <a:off x="4313641" y="2749550"/>
            <a:ext cx="514411" cy="192088"/>
          </a:xfrm>
          <a:prstGeom prst="rect">
            <a:avLst/>
          </a:prstGeom>
          <a:noFill/>
          <a:ln w="9525" algn="ctr">
            <a:noFill/>
            <a:miter lim="800000"/>
            <a:headEnd/>
            <a:tailEnd/>
          </a:ln>
        </p:spPr>
        <p:txBody>
          <a:bodyPr lIns="0" tIns="0" rIns="0" bIns="0"/>
          <a:lstStyle/>
          <a:p>
            <a:pPr algn="r"/>
            <a:r>
              <a:rPr lang="en-US" altLang="zh-CN" sz="1400" b="1">
                <a:latin typeface="Arial" charset="0"/>
              </a:rPr>
              <a:t>3F8H</a:t>
            </a:r>
          </a:p>
        </p:txBody>
      </p:sp>
      <p:sp>
        <p:nvSpPr>
          <p:cNvPr id="116766" name="AutoShape 30"/>
          <p:cNvSpPr>
            <a:spLocks noChangeArrowheads="1"/>
          </p:cNvSpPr>
          <p:nvPr/>
        </p:nvSpPr>
        <p:spPr bwMode="auto">
          <a:xfrm>
            <a:off x="1456156" y="1471613"/>
            <a:ext cx="4352342" cy="207962"/>
          </a:xfrm>
          <a:prstGeom prst="leftRightArrow">
            <a:avLst>
              <a:gd name="adj1" fmla="val 57824"/>
              <a:gd name="adj2" fmla="val 92714"/>
            </a:avLst>
          </a:prstGeom>
          <a:solidFill>
            <a:srgbClr val="FF6600"/>
          </a:solidFill>
          <a:ln w="9525">
            <a:solidFill>
              <a:srgbClr val="FF6600"/>
            </a:solidFill>
            <a:miter lim="800000"/>
            <a:headEnd/>
            <a:tailEnd/>
          </a:ln>
        </p:spPr>
        <p:txBody>
          <a:bodyPr/>
          <a:lstStyle/>
          <a:p>
            <a:endParaRPr lang="zh-CN" altLang="en-US"/>
          </a:p>
        </p:txBody>
      </p:sp>
      <p:sp>
        <p:nvSpPr>
          <p:cNvPr id="116767" name="Line 31"/>
          <p:cNvSpPr>
            <a:spLocks noChangeShapeType="1"/>
          </p:cNvSpPr>
          <p:nvPr/>
        </p:nvSpPr>
        <p:spPr bwMode="auto">
          <a:xfrm flipH="1">
            <a:off x="4308803" y="4557713"/>
            <a:ext cx="219310" cy="0"/>
          </a:xfrm>
          <a:prstGeom prst="line">
            <a:avLst/>
          </a:prstGeom>
          <a:noFill/>
          <a:ln w="19050">
            <a:solidFill>
              <a:srgbClr val="FF6600"/>
            </a:solidFill>
            <a:round/>
            <a:headEnd/>
            <a:tailEnd/>
          </a:ln>
        </p:spPr>
        <p:txBody>
          <a:bodyPr/>
          <a:lstStyle/>
          <a:p>
            <a:endParaRPr lang="zh-CN" altLang="en-US"/>
          </a:p>
        </p:txBody>
      </p:sp>
      <p:sp>
        <p:nvSpPr>
          <p:cNvPr id="116772" name="Line 36"/>
          <p:cNvSpPr>
            <a:spLocks noChangeShapeType="1"/>
          </p:cNvSpPr>
          <p:nvPr/>
        </p:nvSpPr>
        <p:spPr bwMode="auto">
          <a:xfrm>
            <a:off x="6626075" y="1660525"/>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3" name="Line 37"/>
          <p:cNvSpPr>
            <a:spLocks noChangeShapeType="1"/>
          </p:cNvSpPr>
          <p:nvPr/>
        </p:nvSpPr>
        <p:spPr bwMode="auto">
          <a:xfrm>
            <a:off x="6626075" y="1838325"/>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4" name="Line 38"/>
          <p:cNvSpPr>
            <a:spLocks noChangeShapeType="1"/>
          </p:cNvSpPr>
          <p:nvPr/>
        </p:nvSpPr>
        <p:spPr bwMode="auto">
          <a:xfrm>
            <a:off x="6626075" y="2014538"/>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5" name="Line 39"/>
          <p:cNvSpPr>
            <a:spLocks noChangeShapeType="1"/>
          </p:cNvSpPr>
          <p:nvPr/>
        </p:nvSpPr>
        <p:spPr bwMode="auto">
          <a:xfrm>
            <a:off x="6626075" y="2192338"/>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6" name="Line 40"/>
          <p:cNvSpPr>
            <a:spLocks noChangeShapeType="1"/>
          </p:cNvSpPr>
          <p:nvPr/>
        </p:nvSpPr>
        <p:spPr bwMode="auto">
          <a:xfrm>
            <a:off x="6626075" y="2368550"/>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7" name="Line 41"/>
          <p:cNvSpPr>
            <a:spLocks noChangeShapeType="1"/>
          </p:cNvSpPr>
          <p:nvPr/>
        </p:nvSpPr>
        <p:spPr bwMode="auto">
          <a:xfrm>
            <a:off x="6626075" y="2544763"/>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8" name="Line 42"/>
          <p:cNvSpPr>
            <a:spLocks noChangeShapeType="1"/>
          </p:cNvSpPr>
          <p:nvPr/>
        </p:nvSpPr>
        <p:spPr bwMode="auto">
          <a:xfrm>
            <a:off x="6626075" y="2722563"/>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79" name="Line 43"/>
          <p:cNvSpPr>
            <a:spLocks noChangeShapeType="1"/>
          </p:cNvSpPr>
          <p:nvPr/>
        </p:nvSpPr>
        <p:spPr bwMode="auto">
          <a:xfrm>
            <a:off x="6626075" y="2898775"/>
            <a:ext cx="914330" cy="0"/>
          </a:xfrm>
          <a:prstGeom prst="line">
            <a:avLst/>
          </a:prstGeom>
          <a:noFill/>
          <a:ln w="9525">
            <a:solidFill>
              <a:srgbClr val="FF6600"/>
            </a:solidFill>
            <a:round/>
            <a:headEnd/>
            <a:tailEnd type="triangle" w="med" len="med"/>
          </a:ln>
        </p:spPr>
        <p:txBody>
          <a:bodyPr/>
          <a:lstStyle/>
          <a:p>
            <a:endParaRPr lang="zh-CN" altLang="en-US"/>
          </a:p>
        </p:txBody>
      </p:sp>
      <p:sp>
        <p:nvSpPr>
          <p:cNvPr id="116783" name="AutoShape 47"/>
          <p:cNvSpPr>
            <a:spLocks/>
          </p:cNvSpPr>
          <p:nvPr/>
        </p:nvSpPr>
        <p:spPr bwMode="auto">
          <a:xfrm>
            <a:off x="1046563" y="2711450"/>
            <a:ext cx="72565" cy="514350"/>
          </a:xfrm>
          <a:prstGeom prst="leftBrace">
            <a:avLst>
              <a:gd name="adj1" fmla="val 67234"/>
              <a:gd name="adj2" fmla="val 50000"/>
            </a:avLst>
          </a:prstGeom>
          <a:noFill/>
          <a:ln w="9525">
            <a:solidFill>
              <a:srgbClr val="FF6600"/>
            </a:solidFill>
            <a:round/>
            <a:headEnd/>
            <a:tailEnd/>
          </a:ln>
        </p:spPr>
        <p:txBody>
          <a:bodyPr wrap="none" anchor="ctr"/>
          <a:lstStyle/>
          <a:p>
            <a:endParaRPr lang="zh-CN" altLang="en-US"/>
          </a:p>
        </p:txBody>
      </p:sp>
      <p:sp>
        <p:nvSpPr>
          <p:cNvPr id="116784" name="Line 48"/>
          <p:cNvSpPr>
            <a:spLocks noChangeShapeType="1"/>
          </p:cNvSpPr>
          <p:nvPr/>
        </p:nvSpPr>
        <p:spPr bwMode="auto">
          <a:xfrm>
            <a:off x="1154604" y="3757091"/>
            <a:ext cx="511187" cy="0"/>
          </a:xfrm>
          <a:prstGeom prst="line">
            <a:avLst/>
          </a:prstGeom>
          <a:noFill/>
          <a:ln w="9525">
            <a:solidFill>
              <a:srgbClr val="FF6600"/>
            </a:solidFill>
            <a:round/>
            <a:headEnd/>
            <a:tailEnd/>
          </a:ln>
        </p:spPr>
        <p:txBody>
          <a:bodyPr/>
          <a:lstStyle/>
          <a:p>
            <a:endParaRPr lang="zh-CN" altLang="en-US"/>
          </a:p>
        </p:txBody>
      </p:sp>
      <p:sp>
        <p:nvSpPr>
          <p:cNvPr id="116785" name="Line 49"/>
          <p:cNvSpPr>
            <a:spLocks noChangeShapeType="1"/>
          </p:cNvSpPr>
          <p:nvPr/>
        </p:nvSpPr>
        <p:spPr bwMode="auto">
          <a:xfrm>
            <a:off x="1154604" y="3579291"/>
            <a:ext cx="511187" cy="0"/>
          </a:xfrm>
          <a:prstGeom prst="line">
            <a:avLst/>
          </a:prstGeom>
          <a:noFill/>
          <a:ln w="9525">
            <a:solidFill>
              <a:srgbClr val="FF6600"/>
            </a:solidFill>
            <a:round/>
            <a:headEnd/>
            <a:tailEnd/>
          </a:ln>
        </p:spPr>
        <p:txBody>
          <a:bodyPr/>
          <a:lstStyle/>
          <a:p>
            <a:endParaRPr lang="zh-CN" altLang="en-US"/>
          </a:p>
        </p:txBody>
      </p:sp>
      <p:sp>
        <p:nvSpPr>
          <p:cNvPr id="116786" name="Line 50"/>
          <p:cNvSpPr>
            <a:spLocks noChangeShapeType="1"/>
          </p:cNvSpPr>
          <p:nvPr/>
        </p:nvSpPr>
        <p:spPr bwMode="auto">
          <a:xfrm>
            <a:off x="1154604" y="3844404"/>
            <a:ext cx="511187" cy="0"/>
          </a:xfrm>
          <a:prstGeom prst="line">
            <a:avLst/>
          </a:prstGeom>
          <a:noFill/>
          <a:ln w="9525">
            <a:solidFill>
              <a:srgbClr val="FF6600"/>
            </a:solidFill>
            <a:round/>
            <a:headEnd/>
            <a:tailEnd/>
          </a:ln>
        </p:spPr>
        <p:txBody>
          <a:bodyPr/>
          <a:lstStyle/>
          <a:p>
            <a:endParaRPr lang="zh-CN" altLang="en-US"/>
          </a:p>
        </p:txBody>
      </p:sp>
      <p:sp>
        <p:nvSpPr>
          <p:cNvPr id="116787" name="Line 51"/>
          <p:cNvSpPr>
            <a:spLocks noChangeShapeType="1"/>
          </p:cNvSpPr>
          <p:nvPr/>
        </p:nvSpPr>
        <p:spPr bwMode="auto">
          <a:xfrm>
            <a:off x="1154604" y="3666604"/>
            <a:ext cx="511187" cy="0"/>
          </a:xfrm>
          <a:prstGeom prst="line">
            <a:avLst/>
          </a:prstGeom>
          <a:noFill/>
          <a:ln w="9525">
            <a:solidFill>
              <a:srgbClr val="FF6600"/>
            </a:solidFill>
            <a:round/>
            <a:headEnd/>
            <a:tailEnd/>
          </a:ln>
        </p:spPr>
        <p:txBody>
          <a:bodyPr/>
          <a:lstStyle/>
          <a:p>
            <a:endParaRPr lang="zh-CN" altLang="en-US"/>
          </a:p>
        </p:txBody>
      </p:sp>
      <p:sp>
        <p:nvSpPr>
          <p:cNvPr id="116788" name="Line 52"/>
          <p:cNvSpPr>
            <a:spLocks noChangeShapeType="1"/>
          </p:cNvSpPr>
          <p:nvPr/>
        </p:nvSpPr>
        <p:spPr bwMode="auto">
          <a:xfrm>
            <a:off x="1154604" y="3933304"/>
            <a:ext cx="511187" cy="0"/>
          </a:xfrm>
          <a:prstGeom prst="line">
            <a:avLst/>
          </a:prstGeom>
          <a:noFill/>
          <a:ln w="9525">
            <a:solidFill>
              <a:srgbClr val="FF6600"/>
            </a:solidFill>
            <a:round/>
            <a:headEnd/>
            <a:tailEnd/>
          </a:ln>
        </p:spPr>
        <p:txBody>
          <a:bodyPr/>
          <a:lstStyle/>
          <a:p>
            <a:endParaRPr lang="zh-CN" altLang="en-US"/>
          </a:p>
        </p:txBody>
      </p:sp>
      <p:sp>
        <p:nvSpPr>
          <p:cNvPr id="116789" name="Line 53"/>
          <p:cNvSpPr>
            <a:spLocks noChangeShapeType="1"/>
          </p:cNvSpPr>
          <p:nvPr/>
        </p:nvSpPr>
        <p:spPr bwMode="auto">
          <a:xfrm>
            <a:off x="1154604" y="3491979"/>
            <a:ext cx="511187" cy="0"/>
          </a:xfrm>
          <a:prstGeom prst="line">
            <a:avLst/>
          </a:prstGeom>
          <a:noFill/>
          <a:ln w="9525">
            <a:solidFill>
              <a:srgbClr val="FF6600"/>
            </a:solidFill>
            <a:round/>
            <a:headEnd/>
            <a:tailEnd/>
          </a:ln>
        </p:spPr>
        <p:txBody>
          <a:bodyPr/>
          <a:lstStyle/>
          <a:p>
            <a:endParaRPr lang="zh-CN" altLang="en-US"/>
          </a:p>
        </p:txBody>
      </p:sp>
      <p:sp>
        <p:nvSpPr>
          <p:cNvPr id="116791" name="AutoShape 55"/>
          <p:cNvSpPr>
            <a:spLocks/>
          </p:cNvSpPr>
          <p:nvPr/>
        </p:nvSpPr>
        <p:spPr bwMode="auto">
          <a:xfrm>
            <a:off x="1048175" y="3460229"/>
            <a:ext cx="72566" cy="473075"/>
          </a:xfrm>
          <a:prstGeom prst="leftBrace">
            <a:avLst>
              <a:gd name="adj1" fmla="val 61838"/>
              <a:gd name="adj2" fmla="val 50000"/>
            </a:avLst>
          </a:prstGeom>
          <a:noFill/>
          <a:ln w="9525">
            <a:solidFill>
              <a:srgbClr val="FF6600"/>
            </a:solidFill>
            <a:round/>
            <a:headEnd/>
            <a:tailEnd/>
          </a:ln>
        </p:spPr>
        <p:txBody>
          <a:bodyPr wrap="none" anchor="ctr"/>
          <a:lstStyle/>
          <a:p>
            <a:endParaRPr lang="zh-CN" altLang="en-US"/>
          </a:p>
        </p:txBody>
      </p:sp>
      <p:sp>
        <p:nvSpPr>
          <p:cNvPr id="116794" name="Line 58"/>
          <p:cNvSpPr>
            <a:spLocks noChangeShapeType="1"/>
          </p:cNvSpPr>
          <p:nvPr/>
        </p:nvSpPr>
        <p:spPr bwMode="auto">
          <a:xfrm>
            <a:off x="2188266" y="3506266"/>
            <a:ext cx="146744" cy="0"/>
          </a:xfrm>
          <a:prstGeom prst="line">
            <a:avLst/>
          </a:prstGeom>
          <a:noFill/>
          <a:ln w="19050">
            <a:solidFill>
              <a:srgbClr val="FF6600"/>
            </a:solidFill>
            <a:round/>
            <a:headEnd/>
            <a:tailEnd/>
          </a:ln>
        </p:spPr>
        <p:txBody>
          <a:bodyPr/>
          <a:lstStyle/>
          <a:p>
            <a:endParaRPr lang="zh-CN" altLang="en-US"/>
          </a:p>
        </p:txBody>
      </p:sp>
      <p:sp>
        <p:nvSpPr>
          <p:cNvPr id="116795" name="Line 59"/>
          <p:cNvSpPr>
            <a:spLocks noChangeShapeType="1"/>
          </p:cNvSpPr>
          <p:nvPr/>
        </p:nvSpPr>
        <p:spPr bwMode="auto">
          <a:xfrm>
            <a:off x="2188266" y="3804716"/>
            <a:ext cx="146744" cy="0"/>
          </a:xfrm>
          <a:prstGeom prst="line">
            <a:avLst/>
          </a:prstGeom>
          <a:noFill/>
          <a:ln w="19050">
            <a:solidFill>
              <a:srgbClr val="FF6600"/>
            </a:solidFill>
            <a:round/>
            <a:headEnd/>
            <a:tailEnd/>
          </a:ln>
        </p:spPr>
        <p:txBody>
          <a:bodyPr/>
          <a:lstStyle/>
          <a:p>
            <a:endParaRPr lang="zh-CN" altLang="en-US"/>
          </a:p>
        </p:txBody>
      </p:sp>
      <p:sp>
        <p:nvSpPr>
          <p:cNvPr id="116796" name="Line 60"/>
          <p:cNvSpPr>
            <a:spLocks noChangeShapeType="1"/>
          </p:cNvSpPr>
          <p:nvPr/>
        </p:nvSpPr>
        <p:spPr bwMode="auto">
          <a:xfrm>
            <a:off x="2188266" y="3506267"/>
            <a:ext cx="0" cy="288925"/>
          </a:xfrm>
          <a:prstGeom prst="line">
            <a:avLst/>
          </a:prstGeom>
          <a:noFill/>
          <a:ln w="19050">
            <a:solidFill>
              <a:srgbClr val="FF6600"/>
            </a:solidFill>
            <a:round/>
            <a:headEnd/>
            <a:tailEnd/>
          </a:ln>
        </p:spPr>
        <p:txBody>
          <a:bodyPr/>
          <a:lstStyle/>
          <a:p>
            <a:endParaRPr lang="zh-CN" altLang="en-US"/>
          </a:p>
        </p:txBody>
      </p:sp>
      <p:sp>
        <p:nvSpPr>
          <p:cNvPr id="116797" name="Line 61"/>
          <p:cNvSpPr>
            <a:spLocks noChangeShapeType="1"/>
          </p:cNvSpPr>
          <p:nvPr/>
        </p:nvSpPr>
        <p:spPr bwMode="auto">
          <a:xfrm flipH="1">
            <a:off x="2007658" y="3676129"/>
            <a:ext cx="182221" cy="0"/>
          </a:xfrm>
          <a:prstGeom prst="line">
            <a:avLst/>
          </a:prstGeom>
          <a:noFill/>
          <a:ln w="19050">
            <a:solidFill>
              <a:srgbClr val="FF6600"/>
            </a:solidFill>
            <a:round/>
            <a:headEnd/>
            <a:tailEnd/>
          </a:ln>
        </p:spPr>
        <p:txBody>
          <a:bodyPr/>
          <a:lstStyle/>
          <a:p>
            <a:endParaRPr lang="zh-CN" altLang="en-US"/>
          </a:p>
        </p:txBody>
      </p:sp>
      <p:sp>
        <p:nvSpPr>
          <p:cNvPr id="116798" name="Line 62"/>
          <p:cNvSpPr>
            <a:spLocks noChangeShapeType="1"/>
          </p:cNvSpPr>
          <p:nvPr/>
        </p:nvSpPr>
        <p:spPr bwMode="auto">
          <a:xfrm>
            <a:off x="1164280" y="4367188"/>
            <a:ext cx="1170730" cy="0"/>
          </a:xfrm>
          <a:prstGeom prst="line">
            <a:avLst/>
          </a:prstGeom>
          <a:noFill/>
          <a:ln w="9525">
            <a:solidFill>
              <a:srgbClr val="FF6600"/>
            </a:solidFill>
            <a:round/>
            <a:headEnd/>
            <a:tailEnd/>
          </a:ln>
        </p:spPr>
        <p:txBody>
          <a:bodyPr/>
          <a:lstStyle/>
          <a:p>
            <a:endParaRPr lang="zh-CN" altLang="en-US"/>
          </a:p>
        </p:txBody>
      </p:sp>
      <p:sp>
        <p:nvSpPr>
          <p:cNvPr id="116799" name="Line 63"/>
          <p:cNvSpPr>
            <a:spLocks noChangeShapeType="1"/>
          </p:cNvSpPr>
          <p:nvPr/>
        </p:nvSpPr>
        <p:spPr bwMode="auto">
          <a:xfrm>
            <a:off x="1164280" y="4595788"/>
            <a:ext cx="1170730" cy="0"/>
          </a:xfrm>
          <a:prstGeom prst="line">
            <a:avLst/>
          </a:prstGeom>
          <a:noFill/>
          <a:ln w="9525">
            <a:solidFill>
              <a:srgbClr val="FF6600"/>
            </a:solidFill>
            <a:round/>
            <a:headEnd/>
            <a:tailEnd/>
          </a:ln>
        </p:spPr>
        <p:txBody>
          <a:bodyPr/>
          <a:lstStyle/>
          <a:p>
            <a:endParaRPr lang="zh-CN" altLang="en-US"/>
          </a:p>
        </p:txBody>
      </p:sp>
      <p:sp>
        <p:nvSpPr>
          <p:cNvPr id="116800" name="Line 64"/>
          <p:cNvSpPr>
            <a:spLocks noChangeShapeType="1"/>
          </p:cNvSpPr>
          <p:nvPr/>
        </p:nvSpPr>
        <p:spPr bwMode="auto">
          <a:xfrm>
            <a:off x="1164280" y="4818038"/>
            <a:ext cx="1170730" cy="0"/>
          </a:xfrm>
          <a:prstGeom prst="line">
            <a:avLst/>
          </a:prstGeom>
          <a:noFill/>
          <a:ln w="9525">
            <a:solidFill>
              <a:srgbClr val="FF6600"/>
            </a:solidFill>
            <a:round/>
            <a:headEnd/>
            <a:tailEnd/>
          </a:ln>
        </p:spPr>
        <p:txBody>
          <a:bodyPr/>
          <a:lstStyle/>
          <a:p>
            <a:endParaRPr lang="zh-CN" altLang="en-US"/>
          </a:p>
        </p:txBody>
      </p:sp>
      <p:sp>
        <p:nvSpPr>
          <p:cNvPr id="116801" name="Text Box 65"/>
          <p:cNvSpPr txBox="1">
            <a:spLocks noChangeArrowheads="1"/>
          </p:cNvSpPr>
          <p:nvPr/>
        </p:nvSpPr>
        <p:spPr bwMode="auto">
          <a:xfrm>
            <a:off x="777262" y="4281464"/>
            <a:ext cx="314453" cy="579437"/>
          </a:xfrm>
          <a:prstGeom prst="rect">
            <a:avLst/>
          </a:prstGeom>
          <a:noFill/>
          <a:ln w="9525">
            <a:noFill/>
            <a:miter lim="800000"/>
            <a:headEnd/>
            <a:tailEnd/>
          </a:ln>
        </p:spPr>
        <p:txBody>
          <a:bodyPr lIns="0" tIns="0" rIns="0" bIns="0"/>
          <a:lstStyle/>
          <a:p>
            <a:pPr algn="ctr">
              <a:lnSpc>
                <a:spcPct val="120000"/>
              </a:lnSpc>
            </a:pPr>
            <a:r>
              <a:rPr lang="en-US" altLang="zh-CN" sz="1200" b="1">
                <a:latin typeface="Arial" charset="0"/>
              </a:rPr>
              <a:t>A2</a:t>
            </a:r>
          </a:p>
          <a:p>
            <a:pPr algn="ctr">
              <a:lnSpc>
                <a:spcPct val="120000"/>
              </a:lnSpc>
            </a:pPr>
            <a:r>
              <a:rPr lang="en-US" altLang="zh-CN" sz="1200" b="1">
                <a:latin typeface="Arial" charset="0"/>
              </a:rPr>
              <a:t>A1</a:t>
            </a:r>
          </a:p>
          <a:p>
            <a:pPr algn="ctr">
              <a:lnSpc>
                <a:spcPct val="120000"/>
              </a:lnSpc>
              <a:spcBef>
                <a:spcPct val="25000"/>
              </a:spcBef>
            </a:pPr>
            <a:r>
              <a:rPr lang="en-US" altLang="zh-CN" sz="1200" b="1">
                <a:latin typeface="Arial" charset="0"/>
              </a:rPr>
              <a:t>A0</a:t>
            </a:r>
          </a:p>
        </p:txBody>
      </p:sp>
      <p:grpSp>
        <p:nvGrpSpPr>
          <p:cNvPr id="4" name="Group 130"/>
          <p:cNvGrpSpPr>
            <a:grpSpLocks/>
          </p:cNvGrpSpPr>
          <p:nvPr/>
        </p:nvGrpSpPr>
        <p:grpSpPr bwMode="auto">
          <a:xfrm>
            <a:off x="2299534" y="2586038"/>
            <a:ext cx="951420" cy="2420937"/>
            <a:chOff x="1426" y="1825"/>
            <a:chExt cx="590" cy="1527"/>
          </a:xfrm>
        </p:grpSpPr>
        <p:sp>
          <p:nvSpPr>
            <p:cNvPr id="69718" name="Rectangle 54"/>
            <p:cNvSpPr>
              <a:spLocks noChangeArrowheads="1"/>
            </p:cNvSpPr>
            <p:nvPr/>
          </p:nvSpPr>
          <p:spPr bwMode="auto">
            <a:xfrm>
              <a:off x="1448" y="1991"/>
              <a:ext cx="499" cy="1361"/>
            </a:xfrm>
            <a:prstGeom prst="rect">
              <a:avLst/>
            </a:prstGeom>
            <a:solidFill>
              <a:srgbClr val="339966"/>
            </a:solidFill>
            <a:ln w="9525">
              <a:solidFill>
                <a:srgbClr val="339966"/>
              </a:solidFill>
              <a:miter lim="800000"/>
              <a:headEnd/>
              <a:tailEnd/>
            </a:ln>
          </p:spPr>
          <p:txBody>
            <a:bodyPr wrap="none" lIns="36000" tIns="0" rIns="0" bIns="0" anchor="ctr"/>
            <a:lstStyle/>
            <a:p>
              <a:r>
                <a:rPr lang="en-US" altLang="zh-CN">
                  <a:latin typeface="Arial" charset="0"/>
                </a:rPr>
                <a:t>G</a:t>
              </a:r>
            </a:p>
            <a:p>
              <a:endParaRPr lang="en-US" altLang="zh-CN">
                <a:latin typeface="Arial" charset="0"/>
              </a:endParaRPr>
            </a:p>
            <a:p>
              <a:r>
                <a:rPr lang="en-US" altLang="zh-CN">
                  <a:latin typeface="Arial" charset="0"/>
                </a:rPr>
                <a:t>G</a:t>
              </a:r>
              <a:r>
                <a:rPr lang="en-US" altLang="zh-CN" sz="1200">
                  <a:latin typeface="Arial" charset="0"/>
                </a:rPr>
                <a:t>2A</a:t>
              </a:r>
            </a:p>
            <a:p>
              <a:r>
                <a:rPr lang="en-US" altLang="zh-CN">
                  <a:latin typeface="Arial" charset="0"/>
                </a:rPr>
                <a:t>G</a:t>
              </a:r>
              <a:r>
                <a:rPr lang="en-US" altLang="zh-CN" sz="1200">
                  <a:latin typeface="Arial" charset="0"/>
                </a:rPr>
                <a:t>2B</a:t>
              </a:r>
            </a:p>
            <a:p>
              <a:endParaRPr lang="en-US" altLang="zh-CN">
                <a:latin typeface="Arial" charset="0"/>
              </a:endParaRPr>
            </a:p>
            <a:p>
              <a:r>
                <a:rPr lang="en-US" altLang="zh-CN">
                  <a:latin typeface="Arial" charset="0"/>
                </a:rPr>
                <a:t>C</a:t>
              </a:r>
            </a:p>
            <a:p>
              <a:pPr>
                <a:lnSpc>
                  <a:spcPct val="90000"/>
                </a:lnSpc>
              </a:pPr>
              <a:r>
                <a:rPr lang="en-US" altLang="zh-CN">
                  <a:latin typeface="Arial" charset="0"/>
                </a:rPr>
                <a:t>B</a:t>
              </a:r>
            </a:p>
            <a:p>
              <a:pPr>
                <a:lnSpc>
                  <a:spcPct val="90000"/>
                </a:lnSpc>
              </a:pPr>
              <a:r>
                <a:rPr lang="en-US" altLang="zh-CN">
                  <a:latin typeface="Arial" charset="0"/>
                </a:rPr>
                <a:t>A</a:t>
              </a:r>
            </a:p>
          </p:txBody>
        </p:sp>
        <p:sp>
          <p:nvSpPr>
            <p:cNvPr id="69719" name="Line 56"/>
            <p:cNvSpPr>
              <a:spLocks noChangeShapeType="1"/>
            </p:cNvSpPr>
            <p:nvPr/>
          </p:nvSpPr>
          <p:spPr bwMode="auto">
            <a:xfrm>
              <a:off x="1469" y="2346"/>
              <a:ext cx="181" cy="0"/>
            </a:xfrm>
            <a:prstGeom prst="line">
              <a:avLst/>
            </a:prstGeom>
            <a:noFill/>
            <a:ln w="28575">
              <a:solidFill>
                <a:schemeClr val="tx1"/>
              </a:solidFill>
              <a:round/>
              <a:headEnd/>
              <a:tailEnd/>
            </a:ln>
          </p:spPr>
          <p:txBody>
            <a:bodyPr/>
            <a:lstStyle/>
            <a:p>
              <a:endParaRPr lang="zh-CN" altLang="en-US"/>
            </a:p>
          </p:txBody>
        </p:sp>
        <p:sp>
          <p:nvSpPr>
            <p:cNvPr id="69720" name="Line 57"/>
            <p:cNvSpPr>
              <a:spLocks noChangeShapeType="1"/>
            </p:cNvSpPr>
            <p:nvPr/>
          </p:nvSpPr>
          <p:spPr bwMode="auto">
            <a:xfrm>
              <a:off x="1469" y="2527"/>
              <a:ext cx="181" cy="0"/>
            </a:xfrm>
            <a:prstGeom prst="line">
              <a:avLst/>
            </a:prstGeom>
            <a:noFill/>
            <a:ln w="28575">
              <a:solidFill>
                <a:schemeClr val="tx1"/>
              </a:solidFill>
              <a:round/>
              <a:headEnd/>
              <a:tailEnd/>
            </a:ln>
          </p:spPr>
          <p:txBody>
            <a:bodyPr/>
            <a:lstStyle/>
            <a:p>
              <a:endParaRPr lang="zh-CN" altLang="en-US"/>
            </a:p>
          </p:txBody>
        </p:sp>
        <p:sp>
          <p:nvSpPr>
            <p:cNvPr id="69721" name="Text Box 66"/>
            <p:cNvSpPr txBox="1">
              <a:spLocks noChangeArrowheads="1"/>
            </p:cNvSpPr>
            <p:nvPr/>
          </p:nvSpPr>
          <p:spPr bwMode="auto">
            <a:xfrm>
              <a:off x="1426" y="1825"/>
              <a:ext cx="590" cy="155"/>
            </a:xfrm>
            <a:prstGeom prst="rect">
              <a:avLst/>
            </a:prstGeom>
            <a:noFill/>
            <a:ln w="9525">
              <a:noFill/>
              <a:miter lim="800000"/>
              <a:headEnd/>
              <a:tailEnd/>
            </a:ln>
          </p:spPr>
          <p:txBody>
            <a:bodyPr lIns="0" tIns="0" rIns="0" bIns="0">
              <a:spAutoFit/>
            </a:bodyPr>
            <a:lstStyle/>
            <a:p>
              <a:pPr>
                <a:spcBef>
                  <a:spcPct val="50000"/>
                </a:spcBef>
              </a:pPr>
              <a:r>
                <a:rPr lang="en-US" altLang="zh-CN" sz="1600" b="1">
                  <a:latin typeface="Arial" charset="0"/>
                </a:rPr>
                <a:t>74LS138</a:t>
              </a:r>
            </a:p>
          </p:txBody>
        </p:sp>
      </p:grpSp>
      <p:sp>
        <p:nvSpPr>
          <p:cNvPr id="116803" name="Line 67"/>
          <p:cNvSpPr>
            <a:spLocks noChangeShapeType="1"/>
          </p:cNvSpPr>
          <p:nvPr/>
        </p:nvSpPr>
        <p:spPr bwMode="auto">
          <a:xfrm>
            <a:off x="1456157" y="2243138"/>
            <a:ext cx="2047971" cy="0"/>
          </a:xfrm>
          <a:prstGeom prst="line">
            <a:avLst/>
          </a:prstGeom>
          <a:noFill/>
          <a:ln w="19050">
            <a:solidFill>
              <a:srgbClr val="FF6600"/>
            </a:solidFill>
            <a:round/>
            <a:headEnd/>
            <a:tailEnd/>
          </a:ln>
        </p:spPr>
        <p:txBody>
          <a:bodyPr/>
          <a:lstStyle/>
          <a:p>
            <a:endParaRPr lang="zh-CN" altLang="en-US"/>
          </a:p>
        </p:txBody>
      </p:sp>
      <p:sp>
        <p:nvSpPr>
          <p:cNvPr id="116804" name="Line 68"/>
          <p:cNvSpPr>
            <a:spLocks noChangeShapeType="1"/>
          </p:cNvSpPr>
          <p:nvPr/>
        </p:nvSpPr>
        <p:spPr bwMode="auto">
          <a:xfrm>
            <a:off x="3504128" y="2757488"/>
            <a:ext cx="366054" cy="0"/>
          </a:xfrm>
          <a:prstGeom prst="line">
            <a:avLst/>
          </a:prstGeom>
          <a:noFill/>
          <a:ln w="19050">
            <a:solidFill>
              <a:srgbClr val="FF6600"/>
            </a:solidFill>
            <a:round/>
            <a:headEnd/>
            <a:tailEnd/>
          </a:ln>
        </p:spPr>
        <p:txBody>
          <a:bodyPr/>
          <a:lstStyle/>
          <a:p>
            <a:endParaRPr lang="zh-CN" altLang="en-US"/>
          </a:p>
        </p:txBody>
      </p:sp>
      <p:sp>
        <p:nvSpPr>
          <p:cNvPr id="116805" name="Line 69"/>
          <p:cNvSpPr>
            <a:spLocks noChangeShapeType="1"/>
          </p:cNvSpPr>
          <p:nvPr/>
        </p:nvSpPr>
        <p:spPr bwMode="auto">
          <a:xfrm>
            <a:off x="3504128" y="2243138"/>
            <a:ext cx="0" cy="514350"/>
          </a:xfrm>
          <a:prstGeom prst="line">
            <a:avLst/>
          </a:prstGeom>
          <a:noFill/>
          <a:ln w="19050">
            <a:solidFill>
              <a:srgbClr val="FF6600"/>
            </a:solidFill>
            <a:round/>
            <a:headEnd/>
            <a:tailEnd/>
          </a:ln>
        </p:spPr>
        <p:txBody>
          <a:bodyPr/>
          <a:lstStyle/>
          <a:p>
            <a:endParaRPr lang="zh-CN" altLang="en-US"/>
          </a:p>
        </p:txBody>
      </p:sp>
      <p:sp>
        <p:nvSpPr>
          <p:cNvPr id="116806" name="Line 70"/>
          <p:cNvSpPr>
            <a:spLocks noChangeShapeType="1"/>
          </p:cNvSpPr>
          <p:nvPr/>
        </p:nvSpPr>
        <p:spPr bwMode="auto">
          <a:xfrm>
            <a:off x="3139686" y="3143250"/>
            <a:ext cx="730496" cy="0"/>
          </a:xfrm>
          <a:prstGeom prst="line">
            <a:avLst/>
          </a:prstGeom>
          <a:noFill/>
          <a:ln w="19050">
            <a:solidFill>
              <a:srgbClr val="FF6600"/>
            </a:solidFill>
            <a:round/>
            <a:headEnd/>
            <a:tailEnd/>
          </a:ln>
        </p:spPr>
        <p:txBody>
          <a:bodyPr/>
          <a:lstStyle/>
          <a:p>
            <a:endParaRPr lang="zh-CN" altLang="en-US"/>
          </a:p>
        </p:txBody>
      </p:sp>
      <p:grpSp>
        <p:nvGrpSpPr>
          <p:cNvPr id="5" name="Group 132"/>
          <p:cNvGrpSpPr>
            <a:grpSpLocks/>
          </p:cNvGrpSpPr>
          <p:nvPr/>
        </p:nvGrpSpPr>
        <p:grpSpPr bwMode="auto">
          <a:xfrm>
            <a:off x="3284818" y="2941638"/>
            <a:ext cx="293489" cy="246062"/>
            <a:chOff x="2037" y="2076"/>
            <a:chExt cx="182" cy="174"/>
          </a:xfrm>
        </p:grpSpPr>
        <p:sp>
          <p:nvSpPr>
            <p:cNvPr id="69716" name="Text Box 71"/>
            <p:cNvSpPr txBox="1">
              <a:spLocks noChangeArrowheads="1"/>
            </p:cNvSpPr>
            <p:nvPr/>
          </p:nvSpPr>
          <p:spPr bwMode="auto">
            <a:xfrm>
              <a:off x="2037" y="2076"/>
              <a:ext cx="182" cy="174"/>
            </a:xfrm>
            <a:prstGeom prst="rect">
              <a:avLst/>
            </a:prstGeom>
            <a:noFill/>
            <a:ln w="9525">
              <a:noFill/>
              <a:miter lim="800000"/>
              <a:headEnd/>
              <a:tailEnd/>
            </a:ln>
          </p:spPr>
          <p:txBody>
            <a:bodyPr lIns="0" tIns="0" rIns="0" bIns="0">
              <a:spAutoFit/>
            </a:bodyPr>
            <a:lstStyle/>
            <a:p>
              <a:pPr algn="ctr">
                <a:spcBef>
                  <a:spcPct val="50000"/>
                </a:spcBef>
              </a:pPr>
              <a:r>
                <a:rPr lang="en-US" altLang="zh-CN" sz="1600" b="1">
                  <a:latin typeface="Arial" charset="0"/>
                </a:rPr>
                <a:t>Y</a:t>
              </a:r>
              <a:r>
                <a:rPr lang="en-US" altLang="zh-CN" sz="1200" b="1">
                  <a:latin typeface="Arial" charset="0"/>
                </a:rPr>
                <a:t>0</a:t>
              </a:r>
              <a:endParaRPr lang="zh-CN" altLang="en-US" sz="1200" b="1">
                <a:latin typeface="Arial" charset="0"/>
              </a:endParaRPr>
            </a:p>
          </p:txBody>
        </p:sp>
        <p:sp>
          <p:nvSpPr>
            <p:cNvPr id="69717" name="Line 72"/>
            <p:cNvSpPr>
              <a:spLocks noChangeShapeType="1"/>
            </p:cNvSpPr>
            <p:nvPr/>
          </p:nvSpPr>
          <p:spPr bwMode="auto">
            <a:xfrm>
              <a:off x="2053" y="2082"/>
              <a:ext cx="136" cy="0"/>
            </a:xfrm>
            <a:prstGeom prst="line">
              <a:avLst/>
            </a:prstGeom>
            <a:noFill/>
            <a:ln w="28575">
              <a:solidFill>
                <a:schemeClr val="tx1"/>
              </a:solidFill>
              <a:round/>
              <a:headEnd/>
              <a:tailEnd/>
            </a:ln>
          </p:spPr>
          <p:txBody>
            <a:bodyPr/>
            <a:lstStyle/>
            <a:p>
              <a:endParaRPr lang="zh-CN" altLang="en-US"/>
            </a:p>
          </p:txBody>
        </p:sp>
      </p:grpSp>
      <p:sp>
        <p:nvSpPr>
          <p:cNvPr id="116809" name="Rectangle 73"/>
          <p:cNvSpPr>
            <a:spLocks noChangeArrowheads="1"/>
          </p:cNvSpPr>
          <p:nvPr/>
        </p:nvSpPr>
        <p:spPr bwMode="auto">
          <a:xfrm>
            <a:off x="3870182" y="4170364"/>
            <a:ext cx="464422" cy="795337"/>
          </a:xfrm>
          <a:prstGeom prst="rect">
            <a:avLst/>
          </a:prstGeom>
          <a:solidFill>
            <a:srgbClr val="339966"/>
          </a:solidFill>
          <a:ln w="9525">
            <a:solidFill>
              <a:srgbClr val="339966"/>
            </a:solidFill>
            <a:miter lim="800000"/>
            <a:headEnd/>
            <a:tailEnd/>
          </a:ln>
        </p:spPr>
        <p:txBody>
          <a:bodyPr lIns="0" rIns="0"/>
          <a:lstStyle/>
          <a:p>
            <a:pPr algn="ctr"/>
            <a:endParaRPr lang="en-US" altLang="zh-CN" b="1">
              <a:latin typeface="Arial" charset="0"/>
            </a:endParaRPr>
          </a:p>
          <a:p>
            <a:pPr algn="ctr"/>
            <a:r>
              <a:rPr lang="en-US" altLang="zh-CN" b="1">
                <a:latin typeface="Arial" charset="0"/>
              </a:rPr>
              <a:t>≥1</a:t>
            </a:r>
          </a:p>
        </p:txBody>
      </p:sp>
      <p:sp>
        <p:nvSpPr>
          <p:cNvPr id="116810" name="Line 74"/>
          <p:cNvSpPr>
            <a:spLocks noChangeShapeType="1"/>
          </p:cNvSpPr>
          <p:nvPr/>
        </p:nvSpPr>
        <p:spPr bwMode="auto">
          <a:xfrm>
            <a:off x="3139686" y="4364038"/>
            <a:ext cx="730496" cy="0"/>
          </a:xfrm>
          <a:prstGeom prst="line">
            <a:avLst/>
          </a:prstGeom>
          <a:noFill/>
          <a:ln w="19050">
            <a:solidFill>
              <a:srgbClr val="FF6600"/>
            </a:solidFill>
            <a:round/>
            <a:headEnd/>
            <a:tailEnd/>
          </a:ln>
        </p:spPr>
        <p:txBody>
          <a:bodyPr/>
          <a:lstStyle/>
          <a:p>
            <a:endParaRPr lang="zh-CN" altLang="en-US"/>
          </a:p>
        </p:txBody>
      </p:sp>
      <p:sp>
        <p:nvSpPr>
          <p:cNvPr id="116811" name="Line 75"/>
          <p:cNvSpPr>
            <a:spLocks noChangeShapeType="1"/>
          </p:cNvSpPr>
          <p:nvPr/>
        </p:nvSpPr>
        <p:spPr bwMode="auto">
          <a:xfrm>
            <a:off x="3504128" y="4813301"/>
            <a:ext cx="0" cy="385763"/>
          </a:xfrm>
          <a:prstGeom prst="line">
            <a:avLst/>
          </a:prstGeom>
          <a:noFill/>
          <a:ln w="19050">
            <a:solidFill>
              <a:srgbClr val="FF6600"/>
            </a:solidFill>
            <a:round/>
            <a:headEnd/>
            <a:tailEnd/>
          </a:ln>
        </p:spPr>
        <p:txBody>
          <a:bodyPr/>
          <a:lstStyle/>
          <a:p>
            <a:endParaRPr lang="zh-CN" altLang="en-US"/>
          </a:p>
        </p:txBody>
      </p:sp>
      <p:sp>
        <p:nvSpPr>
          <p:cNvPr id="116812" name="Line 76"/>
          <p:cNvSpPr>
            <a:spLocks noChangeShapeType="1"/>
          </p:cNvSpPr>
          <p:nvPr/>
        </p:nvSpPr>
        <p:spPr bwMode="auto">
          <a:xfrm>
            <a:off x="3504128" y="4813300"/>
            <a:ext cx="366054" cy="0"/>
          </a:xfrm>
          <a:prstGeom prst="line">
            <a:avLst/>
          </a:prstGeom>
          <a:noFill/>
          <a:ln w="19050">
            <a:solidFill>
              <a:srgbClr val="FF6600"/>
            </a:solidFill>
            <a:round/>
            <a:headEnd/>
            <a:tailEnd/>
          </a:ln>
        </p:spPr>
        <p:txBody>
          <a:bodyPr/>
          <a:lstStyle/>
          <a:p>
            <a:endParaRPr lang="zh-CN" altLang="en-US"/>
          </a:p>
        </p:txBody>
      </p:sp>
      <p:sp>
        <p:nvSpPr>
          <p:cNvPr id="116813" name="Line 77"/>
          <p:cNvSpPr>
            <a:spLocks noChangeShapeType="1"/>
          </p:cNvSpPr>
          <p:nvPr/>
        </p:nvSpPr>
        <p:spPr bwMode="auto">
          <a:xfrm>
            <a:off x="1456157" y="5199063"/>
            <a:ext cx="2047971" cy="0"/>
          </a:xfrm>
          <a:prstGeom prst="line">
            <a:avLst/>
          </a:prstGeom>
          <a:noFill/>
          <a:ln w="19050">
            <a:solidFill>
              <a:srgbClr val="FF6600"/>
            </a:solidFill>
            <a:round/>
            <a:headEnd/>
            <a:tailEnd/>
          </a:ln>
        </p:spPr>
        <p:txBody>
          <a:bodyPr/>
          <a:lstStyle/>
          <a:p>
            <a:endParaRPr lang="zh-CN" altLang="en-US"/>
          </a:p>
        </p:txBody>
      </p:sp>
      <p:sp>
        <p:nvSpPr>
          <p:cNvPr id="116816" name="Line 80"/>
          <p:cNvSpPr>
            <a:spLocks noChangeShapeType="1"/>
          </p:cNvSpPr>
          <p:nvPr/>
        </p:nvSpPr>
        <p:spPr bwMode="auto">
          <a:xfrm>
            <a:off x="4528113" y="3711575"/>
            <a:ext cx="330579" cy="0"/>
          </a:xfrm>
          <a:prstGeom prst="line">
            <a:avLst/>
          </a:prstGeom>
          <a:noFill/>
          <a:ln w="19050">
            <a:solidFill>
              <a:srgbClr val="FF6600"/>
            </a:solidFill>
            <a:round/>
            <a:headEnd/>
            <a:tailEnd/>
          </a:ln>
        </p:spPr>
        <p:txBody>
          <a:bodyPr/>
          <a:lstStyle/>
          <a:p>
            <a:endParaRPr lang="zh-CN" altLang="en-US"/>
          </a:p>
        </p:txBody>
      </p:sp>
      <p:grpSp>
        <p:nvGrpSpPr>
          <p:cNvPr id="6" name="Group 126"/>
          <p:cNvGrpSpPr>
            <a:grpSpLocks/>
          </p:cNvGrpSpPr>
          <p:nvPr/>
        </p:nvGrpSpPr>
        <p:grpSpPr bwMode="auto">
          <a:xfrm>
            <a:off x="5773022" y="1085850"/>
            <a:ext cx="951420" cy="2249488"/>
            <a:chOff x="3579" y="618"/>
            <a:chExt cx="590" cy="1588"/>
          </a:xfrm>
        </p:grpSpPr>
        <p:sp>
          <p:nvSpPr>
            <p:cNvPr id="69711" name="Rectangle 22"/>
            <p:cNvSpPr>
              <a:spLocks noChangeArrowheads="1"/>
            </p:cNvSpPr>
            <p:nvPr/>
          </p:nvSpPr>
          <p:spPr bwMode="auto">
            <a:xfrm>
              <a:off x="3604" y="800"/>
              <a:ext cx="504" cy="1406"/>
            </a:xfrm>
            <a:prstGeom prst="rect">
              <a:avLst/>
            </a:prstGeom>
            <a:solidFill>
              <a:srgbClr val="339966"/>
            </a:solidFill>
            <a:ln w="9525">
              <a:solidFill>
                <a:srgbClr val="339966"/>
              </a:solidFill>
              <a:miter lim="800000"/>
              <a:headEnd/>
              <a:tailEnd/>
            </a:ln>
          </p:spPr>
          <p:txBody>
            <a:bodyPr/>
            <a:lstStyle/>
            <a:p>
              <a:endParaRPr lang="zh-CN" altLang="en-US"/>
            </a:p>
          </p:txBody>
        </p:sp>
        <p:sp>
          <p:nvSpPr>
            <p:cNvPr id="69712" name="Text Box 24"/>
            <p:cNvSpPr txBox="1">
              <a:spLocks noChangeArrowheads="1"/>
            </p:cNvSpPr>
            <p:nvPr/>
          </p:nvSpPr>
          <p:spPr bwMode="auto">
            <a:xfrm>
              <a:off x="3633" y="903"/>
              <a:ext cx="280" cy="118"/>
            </a:xfrm>
            <a:prstGeom prst="rect">
              <a:avLst/>
            </a:prstGeom>
            <a:noFill/>
            <a:ln w="9525" algn="ctr">
              <a:noFill/>
              <a:miter lim="800000"/>
              <a:headEnd/>
              <a:tailEnd/>
            </a:ln>
          </p:spPr>
          <p:txBody>
            <a:bodyPr lIns="0" tIns="0" rIns="0" bIns="0"/>
            <a:lstStyle/>
            <a:p>
              <a:pPr algn="r"/>
              <a:r>
                <a:rPr lang="en-US" altLang="zh-CN" sz="1200" b="1">
                  <a:latin typeface="Arial" charset="0"/>
                </a:rPr>
                <a:t>D7-D0</a:t>
              </a:r>
            </a:p>
            <a:p>
              <a:pPr algn="r"/>
              <a:endParaRPr lang="en-US" altLang="zh-CN" sz="1200" b="1">
                <a:latin typeface="Arial" charset="0"/>
              </a:endParaRPr>
            </a:p>
          </p:txBody>
        </p:sp>
        <p:sp>
          <p:nvSpPr>
            <p:cNvPr id="69713" name="Text Box 44"/>
            <p:cNvSpPr txBox="1">
              <a:spLocks noChangeArrowheads="1"/>
            </p:cNvSpPr>
            <p:nvPr/>
          </p:nvSpPr>
          <p:spPr bwMode="auto">
            <a:xfrm>
              <a:off x="3609" y="1874"/>
              <a:ext cx="181" cy="137"/>
            </a:xfrm>
            <a:prstGeom prst="rect">
              <a:avLst/>
            </a:prstGeom>
            <a:noFill/>
            <a:ln w="9525" algn="ctr">
              <a:noFill/>
              <a:miter lim="800000"/>
              <a:headEnd/>
              <a:tailEnd/>
            </a:ln>
          </p:spPr>
          <p:txBody>
            <a:bodyPr lIns="0" tIns="0" rIns="0" bIns="0"/>
            <a:lstStyle/>
            <a:p>
              <a:pPr algn="ctr"/>
              <a:r>
                <a:rPr lang="en-US" altLang="zh-CN" sz="1400" b="1">
                  <a:latin typeface="Arial" charset="0"/>
                </a:rPr>
                <a:t>CP</a:t>
              </a:r>
            </a:p>
          </p:txBody>
        </p:sp>
        <p:sp>
          <p:nvSpPr>
            <p:cNvPr id="69714" name="Text Box 45"/>
            <p:cNvSpPr txBox="1">
              <a:spLocks noChangeArrowheads="1"/>
            </p:cNvSpPr>
            <p:nvPr/>
          </p:nvSpPr>
          <p:spPr bwMode="auto">
            <a:xfrm>
              <a:off x="3942" y="952"/>
              <a:ext cx="136" cy="1022"/>
            </a:xfrm>
            <a:prstGeom prst="rect">
              <a:avLst/>
            </a:prstGeom>
            <a:noFill/>
            <a:ln w="9525">
              <a:noFill/>
              <a:miter lim="800000"/>
              <a:headEnd/>
              <a:tailEnd/>
            </a:ln>
          </p:spPr>
          <p:txBody>
            <a:bodyPr lIns="0" tIns="0" rIns="0" bIns="0"/>
            <a:lstStyle/>
            <a:p>
              <a:pPr algn="r">
                <a:lnSpc>
                  <a:spcPct val="110000"/>
                </a:lnSpc>
              </a:pPr>
              <a:r>
                <a:rPr lang="en-US" altLang="zh-CN" sz="1200" b="1">
                  <a:latin typeface="Arial" charset="0"/>
                </a:rPr>
                <a:t>Q7</a:t>
              </a:r>
            </a:p>
            <a:p>
              <a:pPr algn="r">
                <a:lnSpc>
                  <a:spcPct val="110000"/>
                </a:lnSpc>
              </a:pPr>
              <a:r>
                <a:rPr lang="en-US" altLang="zh-CN" sz="1200" b="1">
                  <a:latin typeface="Arial" charset="0"/>
                </a:rPr>
                <a:t>Q6</a:t>
              </a:r>
            </a:p>
            <a:p>
              <a:pPr algn="r">
                <a:lnSpc>
                  <a:spcPct val="110000"/>
                </a:lnSpc>
              </a:pPr>
              <a:r>
                <a:rPr lang="en-US" altLang="zh-CN" sz="1200" b="1">
                  <a:latin typeface="Arial" charset="0"/>
                </a:rPr>
                <a:t>Q5</a:t>
              </a:r>
            </a:p>
            <a:p>
              <a:pPr algn="r">
                <a:lnSpc>
                  <a:spcPct val="110000"/>
                </a:lnSpc>
              </a:pPr>
              <a:r>
                <a:rPr lang="en-US" altLang="zh-CN" sz="1200" b="1">
                  <a:latin typeface="Arial" charset="0"/>
                </a:rPr>
                <a:t>Q4</a:t>
              </a:r>
            </a:p>
            <a:p>
              <a:pPr algn="r">
                <a:lnSpc>
                  <a:spcPct val="110000"/>
                </a:lnSpc>
              </a:pPr>
              <a:r>
                <a:rPr lang="en-US" altLang="zh-CN" sz="1200" b="1">
                  <a:latin typeface="Arial" charset="0"/>
                </a:rPr>
                <a:t>Q3</a:t>
              </a:r>
            </a:p>
            <a:p>
              <a:pPr algn="r">
                <a:lnSpc>
                  <a:spcPct val="110000"/>
                </a:lnSpc>
              </a:pPr>
              <a:r>
                <a:rPr lang="en-US" altLang="zh-CN" sz="1200" b="1">
                  <a:latin typeface="Arial" charset="0"/>
                </a:rPr>
                <a:t>Q2</a:t>
              </a:r>
            </a:p>
            <a:p>
              <a:pPr algn="r">
                <a:lnSpc>
                  <a:spcPct val="110000"/>
                </a:lnSpc>
              </a:pPr>
              <a:r>
                <a:rPr lang="en-US" altLang="zh-CN" sz="1200" b="1">
                  <a:latin typeface="Arial" charset="0"/>
                </a:rPr>
                <a:t>Q1</a:t>
              </a:r>
            </a:p>
            <a:p>
              <a:pPr algn="r">
                <a:lnSpc>
                  <a:spcPct val="110000"/>
                </a:lnSpc>
              </a:pPr>
              <a:r>
                <a:rPr lang="en-US" altLang="zh-CN" sz="1200" b="1">
                  <a:latin typeface="Arial" charset="0"/>
                </a:rPr>
                <a:t>Q0</a:t>
              </a:r>
            </a:p>
            <a:p>
              <a:pPr>
                <a:lnSpc>
                  <a:spcPct val="110000"/>
                </a:lnSpc>
              </a:pPr>
              <a:endParaRPr lang="en-US" altLang="zh-CN" sz="1200" b="1">
                <a:latin typeface="Arial" charset="0"/>
              </a:endParaRPr>
            </a:p>
          </p:txBody>
        </p:sp>
        <p:sp>
          <p:nvSpPr>
            <p:cNvPr id="69715" name="Text Box 84"/>
            <p:cNvSpPr txBox="1">
              <a:spLocks noChangeArrowheads="1"/>
            </p:cNvSpPr>
            <p:nvPr/>
          </p:nvSpPr>
          <p:spPr bwMode="auto">
            <a:xfrm>
              <a:off x="3579" y="618"/>
              <a:ext cx="590" cy="174"/>
            </a:xfrm>
            <a:prstGeom prst="rect">
              <a:avLst/>
            </a:prstGeom>
            <a:noFill/>
            <a:ln w="9525">
              <a:noFill/>
              <a:miter lim="800000"/>
              <a:headEnd/>
              <a:tailEnd/>
            </a:ln>
          </p:spPr>
          <p:txBody>
            <a:bodyPr lIns="0" tIns="0" rIns="0" bIns="0">
              <a:spAutoFit/>
            </a:bodyPr>
            <a:lstStyle/>
            <a:p>
              <a:pPr>
                <a:spcBef>
                  <a:spcPct val="50000"/>
                </a:spcBef>
              </a:pPr>
              <a:r>
                <a:rPr lang="en-US" altLang="zh-CN" sz="1600" b="1">
                  <a:latin typeface="Arial" charset="0"/>
                </a:rPr>
                <a:t>74LS273</a:t>
              </a:r>
            </a:p>
          </p:txBody>
        </p:sp>
      </p:grpSp>
      <p:sp>
        <p:nvSpPr>
          <p:cNvPr id="116835" name="Line 99"/>
          <p:cNvSpPr>
            <a:spLocks noChangeShapeType="1"/>
          </p:cNvSpPr>
          <p:nvPr/>
        </p:nvSpPr>
        <p:spPr bwMode="auto">
          <a:xfrm>
            <a:off x="5042526" y="4200525"/>
            <a:ext cx="2486592" cy="0"/>
          </a:xfrm>
          <a:prstGeom prst="line">
            <a:avLst/>
          </a:prstGeom>
          <a:noFill/>
          <a:ln w="9525">
            <a:solidFill>
              <a:srgbClr val="FF6600"/>
            </a:solidFill>
            <a:round/>
            <a:headEnd/>
            <a:tailEnd/>
          </a:ln>
        </p:spPr>
        <p:txBody>
          <a:bodyPr/>
          <a:lstStyle/>
          <a:p>
            <a:endParaRPr lang="zh-CN" altLang="en-US"/>
          </a:p>
        </p:txBody>
      </p:sp>
      <p:grpSp>
        <p:nvGrpSpPr>
          <p:cNvPr id="7" name="Group 119"/>
          <p:cNvGrpSpPr>
            <a:grpSpLocks/>
          </p:cNvGrpSpPr>
          <p:nvPr/>
        </p:nvGrpSpPr>
        <p:grpSpPr bwMode="auto">
          <a:xfrm>
            <a:off x="7529118" y="1343025"/>
            <a:ext cx="951420" cy="3625850"/>
            <a:chOff x="4668" y="800"/>
            <a:chExt cx="590" cy="2559"/>
          </a:xfrm>
        </p:grpSpPr>
        <p:sp>
          <p:nvSpPr>
            <p:cNvPr id="69706" name="Rectangle 26"/>
            <p:cNvSpPr>
              <a:spLocks noChangeArrowheads="1"/>
            </p:cNvSpPr>
            <p:nvPr/>
          </p:nvSpPr>
          <p:spPr bwMode="auto">
            <a:xfrm>
              <a:off x="4668" y="800"/>
              <a:ext cx="590" cy="2559"/>
            </a:xfrm>
            <a:prstGeom prst="rect">
              <a:avLst/>
            </a:prstGeom>
            <a:solidFill>
              <a:srgbClr val="339966"/>
            </a:solidFill>
            <a:ln w="9525">
              <a:solidFill>
                <a:srgbClr val="339966"/>
              </a:solidFill>
              <a:miter lim="800000"/>
              <a:headEnd/>
              <a:tailEnd/>
            </a:ln>
          </p:spPr>
          <p:txBody>
            <a:bodyPr/>
            <a:lstStyle/>
            <a:p>
              <a:endParaRPr lang="zh-CN" altLang="en-US"/>
            </a:p>
          </p:txBody>
        </p:sp>
        <p:sp>
          <p:nvSpPr>
            <p:cNvPr id="69707" name="Text Box 27"/>
            <p:cNvSpPr txBox="1">
              <a:spLocks noChangeArrowheads="1"/>
            </p:cNvSpPr>
            <p:nvPr/>
          </p:nvSpPr>
          <p:spPr bwMode="auto">
            <a:xfrm>
              <a:off x="4940" y="2024"/>
              <a:ext cx="216" cy="437"/>
            </a:xfrm>
            <a:prstGeom prst="rect">
              <a:avLst/>
            </a:prstGeom>
            <a:noFill/>
            <a:ln w="9525">
              <a:noFill/>
              <a:miter lim="800000"/>
              <a:headEnd/>
              <a:tailEnd/>
            </a:ln>
          </p:spPr>
          <p:txBody>
            <a:bodyPr/>
            <a:lstStyle/>
            <a:p>
              <a:pPr algn="just"/>
              <a:r>
                <a:rPr lang="zh-CN" altLang="en-US" sz="1400" b="1">
                  <a:latin typeface="Times New Roman" pitchFamily="18" charset="0"/>
                </a:rPr>
                <a:t>外设</a:t>
              </a:r>
            </a:p>
          </p:txBody>
        </p:sp>
        <p:sp>
          <p:nvSpPr>
            <p:cNvPr id="69708" name="Text Box 28"/>
            <p:cNvSpPr txBox="1">
              <a:spLocks noChangeArrowheads="1"/>
            </p:cNvSpPr>
            <p:nvPr/>
          </p:nvSpPr>
          <p:spPr bwMode="auto">
            <a:xfrm>
              <a:off x="4711" y="954"/>
              <a:ext cx="162" cy="1044"/>
            </a:xfrm>
            <a:prstGeom prst="rect">
              <a:avLst/>
            </a:prstGeom>
            <a:noFill/>
            <a:ln w="9525">
              <a:noFill/>
              <a:miter lim="800000"/>
              <a:headEnd/>
              <a:tailEnd/>
            </a:ln>
          </p:spPr>
          <p:txBody>
            <a:bodyPr lIns="0" tIns="0" rIns="0" bIns="0"/>
            <a:lstStyle/>
            <a:p>
              <a:pPr algn="ctr">
                <a:lnSpc>
                  <a:spcPct val="110000"/>
                </a:lnSpc>
              </a:pPr>
              <a:r>
                <a:rPr lang="en-US" altLang="zh-CN" sz="1200" b="1">
                  <a:latin typeface="Arial" charset="0"/>
                </a:rPr>
                <a:t>D7</a:t>
              </a:r>
            </a:p>
            <a:p>
              <a:pPr algn="ctr">
                <a:lnSpc>
                  <a:spcPct val="110000"/>
                </a:lnSpc>
              </a:pPr>
              <a:r>
                <a:rPr lang="en-US" altLang="zh-CN" sz="1200" b="1">
                  <a:latin typeface="Arial" charset="0"/>
                </a:rPr>
                <a:t>D6</a:t>
              </a:r>
            </a:p>
            <a:p>
              <a:pPr algn="ctr">
                <a:lnSpc>
                  <a:spcPct val="110000"/>
                </a:lnSpc>
              </a:pPr>
              <a:r>
                <a:rPr lang="en-US" altLang="zh-CN" sz="1200" b="1">
                  <a:latin typeface="Arial" charset="0"/>
                </a:rPr>
                <a:t>D5</a:t>
              </a:r>
            </a:p>
            <a:p>
              <a:pPr algn="ctr">
                <a:lnSpc>
                  <a:spcPct val="110000"/>
                </a:lnSpc>
              </a:pPr>
              <a:r>
                <a:rPr lang="en-US" altLang="zh-CN" sz="1200" b="1">
                  <a:latin typeface="Arial" charset="0"/>
                </a:rPr>
                <a:t>D4</a:t>
              </a:r>
            </a:p>
            <a:p>
              <a:pPr algn="ctr">
                <a:lnSpc>
                  <a:spcPct val="110000"/>
                </a:lnSpc>
              </a:pPr>
              <a:r>
                <a:rPr lang="en-US" altLang="zh-CN" sz="1200" b="1">
                  <a:latin typeface="Arial" charset="0"/>
                </a:rPr>
                <a:t>D3</a:t>
              </a:r>
            </a:p>
            <a:p>
              <a:pPr algn="ctr">
                <a:lnSpc>
                  <a:spcPct val="110000"/>
                </a:lnSpc>
              </a:pPr>
              <a:r>
                <a:rPr lang="en-US" altLang="zh-CN" sz="1200" b="1">
                  <a:latin typeface="Arial" charset="0"/>
                </a:rPr>
                <a:t>D2</a:t>
              </a:r>
            </a:p>
            <a:p>
              <a:pPr algn="ctr">
                <a:lnSpc>
                  <a:spcPct val="110000"/>
                </a:lnSpc>
              </a:pPr>
              <a:r>
                <a:rPr lang="en-US" altLang="zh-CN" sz="1200" b="1">
                  <a:latin typeface="Arial" charset="0"/>
                </a:rPr>
                <a:t>D1</a:t>
              </a:r>
            </a:p>
            <a:p>
              <a:pPr algn="ctr">
                <a:lnSpc>
                  <a:spcPct val="110000"/>
                </a:lnSpc>
              </a:pPr>
              <a:r>
                <a:rPr lang="en-US" altLang="zh-CN" sz="1200" b="1">
                  <a:latin typeface="Arial" charset="0"/>
                </a:rPr>
                <a:t>D0</a:t>
              </a:r>
            </a:p>
            <a:p>
              <a:pPr algn="ctr">
                <a:lnSpc>
                  <a:spcPct val="110000"/>
                </a:lnSpc>
              </a:pPr>
              <a:endParaRPr lang="en-US" altLang="zh-CN" sz="1200" b="1">
                <a:latin typeface="Arial" charset="0"/>
              </a:endParaRPr>
            </a:p>
          </p:txBody>
        </p:sp>
        <p:sp>
          <p:nvSpPr>
            <p:cNvPr id="69709" name="Text Box 29"/>
            <p:cNvSpPr txBox="1">
              <a:spLocks noChangeArrowheads="1"/>
            </p:cNvSpPr>
            <p:nvPr/>
          </p:nvSpPr>
          <p:spPr bwMode="auto">
            <a:xfrm>
              <a:off x="4752" y="2736"/>
              <a:ext cx="344" cy="148"/>
            </a:xfrm>
            <a:prstGeom prst="rect">
              <a:avLst/>
            </a:prstGeom>
            <a:noFill/>
            <a:ln w="9525">
              <a:noFill/>
              <a:miter lim="800000"/>
              <a:headEnd/>
              <a:tailEnd/>
            </a:ln>
          </p:spPr>
          <p:txBody>
            <a:bodyPr lIns="0" tIns="0" rIns="0" bIns="0"/>
            <a:lstStyle/>
            <a:p>
              <a:pPr algn="just"/>
              <a:r>
                <a:rPr lang="en-US" altLang="zh-CN" sz="1400" b="1">
                  <a:solidFill>
                    <a:schemeClr val="bg2"/>
                  </a:solidFill>
                  <a:latin typeface="Arial" charset="0"/>
                </a:rPr>
                <a:t>BUSY</a:t>
              </a:r>
            </a:p>
            <a:p>
              <a:endParaRPr lang="en-US" altLang="zh-CN" sz="1400" b="1">
                <a:latin typeface="Arial" charset="0"/>
              </a:endParaRPr>
            </a:p>
          </p:txBody>
        </p:sp>
        <p:sp>
          <p:nvSpPr>
            <p:cNvPr id="69710" name="Line 103"/>
            <p:cNvSpPr>
              <a:spLocks noChangeShapeType="1"/>
            </p:cNvSpPr>
            <p:nvPr/>
          </p:nvSpPr>
          <p:spPr bwMode="auto">
            <a:xfrm>
              <a:off x="4740" y="2716"/>
              <a:ext cx="279" cy="2"/>
            </a:xfrm>
            <a:prstGeom prst="line">
              <a:avLst/>
            </a:prstGeom>
            <a:noFill/>
            <a:ln w="28575">
              <a:solidFill>
                <a:schemeClr val="bg2"/>
              </a:solidFill>
              <a:round/>
              <a:headEnd/>
              <a:tailEnd/>
            </a:ln>
          </p:spPr>
          <p:txBody>
            <a:bodyPr/>
            <a:lstStyle/>
            <a:p>
              <a:endParaRPr lang="zh-CN" altLang="en-US"/>
            </a:p>
          </p:txBody>
        </p:sp>
      </p:grpSp>
      <p:grpSp>
        <p:nvGrpSpPr>
          <p:cNvPr id="8" name="Group 131"/>
          <p:cNvGrpSpPr>
            <a:grpSpLocks/>
          </p:cNvGrpSpPr>
          <p:nvPr/>
        </p:nvGrpSpPr>
        <p:grpSpPr bwMode="auto">
          <a:xfrm>
            <a:off x="3284818" y="4106863"/>
            <a:ext cx="293489" cy="246062"/>
            <a:chOff x="2037" y="2898"/>
            <a:chExt cx="182" cy="174"/>
          </a:xfrm>
        </p:grpSpPr>
        <p:sp>
          <p:nvSpPr>
            <p:cNvPr id="69704" name="Text Box 79"/>
            <p:cNvSpPr txBox="1">
              <a:spLocks noChangeArrowheads="1"/>
            </p:cNvSpPr>
            <p:nvPr/>
          </p:nvSpPr>
          <p:spPr bwMode="auto">
            <a:xfrm>
              <a:off x="2037" y="2898"/>
              <a:ext cx="182" cy="174"/>
            </a:xfrm>
            <a:prstGeom prst="rect">
              <a:avLst/>
            </a:prstGeom>
            <a:noFill/>
            <a:ln w="9525">
              <a:noFill/>
              <a:miter lim="800000"/>
              <a:headEnd/>
              <a:tailEnd/>
            </a:ln>
          </p:spPr>
          <p:txBody>
            <a:bodyPr lIns="0" tIns="0" rIns="0" bIns="0">
              <a:spAutoFit/>
            </a:bodyPr>
            <a:lstStyle/>
            <a:p>
              <a:pPr algn="ctr">
                <a:spcBef>
                  <a:spcPct val="50000"/>
                </a:spcBef>
              </a:pPr>
              <a:r>
                <a:rPr lang="en-US" altLang="zh-CN" sz="1600" b="1">
                  <a:latin typeface="Arial" charset="0"/>
                </a:rPr>
                <a:t>Y</a:t>
              </a:r>
              <a:r>
                <a:rPr lang="en-US" altLang="zh-CN" sz="1200" b="1">
                  <a:latin typeface="Arial" charset="0"/>
                </a:rPr>
                <a:t>3</a:t>
              </a:r>
              <a:endParaRPr lang="zh-CN" altLang="en-US" sz="1200" b="1">
                <a:latin typeface="Arial" charset="0"/>
              </a:endParaRPr>
            </a:p>
          </p:txBody>
        </p:sp>
        <p:sp>
          <p:nvSpPr>
            <p:cNvPr id="69705" name="Line 107"/>
            <p:cNvSpPr>
              <a:spLocks noChangeShapeType="1"/>
            </p:cNvSpPr>
            <p:nvPr/>
          </p:nvSpPr>
          <p:spPr bwMode="auto">
            <a:xfrm>
              <a:off x="2054" y="2898"/>
              <a:ext cx="136" cy="0"/>
            </a:xfrm>
            <a:prstGeom prst="line">
              <a:avLst/>
            </a:prstGeom>
            <a:noFill/>
            <a:ln w="28575">
              <a:solidFill>
                <a:schemeClr val="tx1"/>
              </a:solidFill>
              <a:round/>
              <a:headEnd/>
              <a:tailEnd/>
            </a:ln>
          </p:spPr>
          <p:txBody>
            <a:bodyPr/>
            <a:lstStyle/>
            <a:p>
              <a:endParaRPr lang="zh-CN" altLang="en-US"/>
            </a:p>
          </p:txBody>
        </p:sp>
      </p:grpSp>
      <p:sp>
        <p:nvSpPr>
          <p:cNvPr id="116844" name="Text Box 108"/>
          <p:cNvSpPr txBox="1">
            <a:spLocks noChangeArrowheads="1"/>
          </p:cNvSpPr>
          <p:nvPr/>
        </p:nvSpPr>
        <p:spPr bwMode="auto">
          <a:xfrm>
            <a:off x="3983063" y="3784601"/>
            <a:ext cx="512799" cy="193675"/>
          </a:xfrm>
          <a:prstGeom prst="rect">
            <a:avLst/>
          </a:prstGeom>
          <a:noFill/>
          <a:ln w="9525" algn="ctr">
            <a:noFill/>
            <a:miter lim="800000"/>
            <a:headEnd/>
            <a:tailEnd/>
          </a:ln>
        </p:spPr>
        <p:txBody>
          <a:bodyPr lIns="0" tIns="0" rIns="0" bIns="0"/>
          <a:lstStyle/>
          <a:p>
            <a:pPr algn="r"/>
            <a:r>
              <a:rPr lang="en-US" altLang="zh-CN" sz="1400" b="1">
                <a:latin typeface="Arial" charset="0"/>
              </a:rPr>
              <a:t>3FBH</a:t>
            </a:r>
          </a:p>
        </p:txBody>
      </p:sp>
      <p:grpSp>
        <p:nvGrpSpPr>
          <p:cNvPr id="9" name="Group 134"/>
          <p:cNvGrpSpPr>
            <a:grpSpLocks/>
          </p:cNvGrpSpPr>
          <p:nvPr/>
        </p:nvGrpSpPr>
        <p:grpSpPr bwMode="auto">
          <a:xfrm>
            <a:off x="944970" y="2155825"/>
            <a:ext cx="461197" cy="190500"/>
            <a:chOff x="586" y="1521"/>
            <a:chExt cx="286" cy="135"/>
          </a:xfrm>
        </p:grpSpPr>
        <p:sp>
          <p:nvSpPr>
            <p:cNvPr id="69702" name="Text Box 21"/>
            <p:cNvSpPr txBox="1">
              <a:spLocks noChangeArrowheads="1"/>
            </p:cNvSpPr>
            <p:nvPr/>
          </p:nvSpPr>
          <p:spPr bwMode="auto">
            <a:xfrm>
              <a:off x="586" y="1537"/>
              <a:ext cx="286" cy="119"/>
            </a:xfrm>
            <a:prstGeom prst="rect">
              <a:avLst/>
            </a:prstGeom>
            <a:noFill/>
            <a:ln w="9525" algn="ctr">
              <a:noFill/>
              <a:miter lim="800000"/>
              <a:headEnd/>
              <a:tailEnd/>
            </a:ln>
          </p:spPr>
          <p:txBody>
            <a:bodyPr lIns="0" tIns="0" rIns="0" bIns="0"/>
            <a:lstStyle/>
            <a:p>
              <a:pPr algn="ctr"/>
              <a:r>
                <a:rPr lang="en-US" altLang="zh-CN" sz="1200" b="1">
                  <a:latin typeface="Arial" charset="0"/>
                </a:rPr>
                <a:t>IOW</a:t>
              </a:r>
            </a:p>
            <a:p>
              <a:pPr algn="ctr"/>
              <a:endParaRPr lang="en-US" altLang="zh-CN" sz="1200" b="1">
                <a:latin typeface="Arial" charset="0"/>
              </a:endParaRPr>
            </a:p>
          </p:txBody>
        </p:sp>
        <p:sp>
          <p:nvSpPr>
            <p:cNvPr id="69703" name="Line 109"/>
            <p:cNvSpPr>
              <a:spLocks noChangeShapeType="1"/>
            </p:cNvSpPr>
            <p:nvPr/>
          </p:nvSpPr>
          <p:spPr bwMode="auto">
            <a:xfrm>
              <a:off x="628" y="1521"/>
              <a:ext cx="204" cy="0"/>
            </a:xfrm>
            <a:prstGeom prst="line">
              <a:avLst/>
            </a:prstGeom>
            <a:noFill/>
            <a:ln w="28575">
              <a:solidFill>
                <a:schemeClr val="tx1"/>
              </a:solidFill>
              <a:round/>
              <a:headEnd/>
              <a:tailEnd/>
            </a:ln>
          </p:spPr>
          <p:txBody>
            <a:bodyPr/>
            <a:lstStyle/>
            <a:p>
              <a:endParaRPr lang="zh-CN" altLang="en-US"/>
            </a:p>
          </p:txBody>
        </p:sp>
      </p:grpSp>
      <p:grpSp>
        <p:nvGrpSpPr>
          <p:cNvPr id="10" name="Group 135"/>
          <p:cNvGrpSpPr>
            <a:grpSpLocks/>
          </p:cNvGrpSpPr>
          <p:nvPr/>
        </p:nvGrpSpPr>
        <p:grpSpPr bwMode="auto">
          <a:xfrm>
            <a:off x="944970" y="5114926"/>
            <a:ext cx="461197" cy="188913"/>
            <a:chOff x="586" y="3610"/>
            <a:chExt cx="286" cy="133"/>
          </a:xfrm>
        </p:grpSpPr>
        <p:sp>
          <p:nvSpPr>
            <p:cNvPr id="69700" name="Text Box 78"/>
            <p:cNvSpPr txBox="1">
              <a:spLocks noChangeArrowheads="1"/>
            </p:cNvSpPr>
            <p:nvPr/>
          </p:nvSpPr>
          <p:spPr bwMode="auto">
            <a:xfrm>
              <a:off x="586" y="3624"/>
              <a:ext cx="286" cy="119"/>
            </a:xfrm>
            <a:prstGeom prst="rect">
              <a:avLst/>
            </a:prstGeom>
            <a:noFill/>
            <a:ln w="9525" algn="ctr">
              <a:noFill/>
              <a:miter lim="800000"/>
              <a:headEnd/>
              <a:tailEnd/>
            </a:ln>
          </p:spPr>
          <p:txBody>
            <a:bodyPr lIns="0" tIns="0" rIns="0" bIns="0"/>
            <a:lstStyle/>
            <a:p>
              <a:pPr algn="ctr"/>
              <a:r>
                <a:rPr lang="en-US" altLang="zh-CN" sz="1200" b="1">
                  <a:latin typeface="Arial" charset="0"/>
                </a:rPr>
                <a:t>IOR</a:t>
              </a:r>
            </a:p>
            <a:p>
              <a:pPr algn="ctr"/>
              <a:endParaRPr lang="en-US" altLang="zh-CN" sz="1200" b="1">
                <a:latin typeface="Arial" charset="0"/>
              </a:endParaRPr>
            </a:p>
          </p:txBody>
        </p:sp>
        <p:sp>
          <p:nvSpPr>
            <p:cNvPr id="69701" name="Line 110"/>
            <p:cNvSpPr>
              <a:spLocks noChangeShapeType="1"/>
            </p:cNvSpPr>
            <p:nvPr/>
          </p:nvSpPr>
          <p:spPr bwMode="auto">
            <a:xfrm>
              <a:off x="620" y="3610"/>
              <a:ext cx="204" cy="0"/>
            </a:xfrm>
            <a:prstGeom prst="line">
              <a:avLst/>
            </a:prstGeom>
            <a:noFill/>
            <a:ln w="28575">
              <a:solidFill>
                <a:schemeClr val="tx1"/>
              </a:solidFill>
              <a:round/>
              <a:headEnd/>
              <a:tailEnd/>
            </a:ln>
          </p:spPr>
          <p:txBody>
            <a:bodyPr/>
            <a:lstStyle/>
            <a:p>
              <a:endParaRPr lang="zh-CN" altLang="en-US"/>
            </a:p>
          </p:txBody>
        </p:sp>
      </p:grpSp>
      <p:sp>
        <p:nvSpPr>
          <p:cNvPr id="116768" name="Line 32"/>
          <p:cNvSpPr>
            <a:spLocks noChangeShapeType="1"/>
          </p:cNvSpPr>
          <p:nvPr/>
        </p:nvSpPr>
        <p:spPr bwMode="auto">
          <a:xfrm flipV="1">
            <a:off x="5031237" y="1643063"/>
            <a:ext cx="0" cy="1909762"/>
          </a:xfrm>
          <a:prstGeom prst="line">
            <a:avLst/>
          </a:prstGeom>
          <a:noFill/>
          <a:ln w="19050">
            <a:solidFill>
              <a:srgbClr val="FF6600"/>
            </a:solidFill>
            <a:round/>
            <a:headEnd/>
            <a:tailEnd type="triangle" w="lg" len="lg"/>
          </a:ln>
        </p:spPr>
        <p:txBody>
          <a:bodyPr/>
          <a:lstStyle/>
          <a:p>
            <a:endParaRPr lang="zh-CN" altLang="en-US"/>
          </a:p>
        </p:txBody>
      </p:sp>
      <p:sp>
        <p:nvSpPr>
          <p:cNvPr id="116817" name="Line 81"/>
          <p:cNvSpPr>
            <a:spLocks noChangeShapeType="1"/>
          </p:cNvSpPr>
          <p:nvPr/>
        </p:nvSpPr>
        <p:spPr bwMode="auto">
          <a:xfrm flipV="1">
            <a:off x="4528113" y="3721101"/>
            <a:ext cx="0" cy="835025"/>
          </a:xfrm>
          <a:prstGeom prst="line">
            <a:avLst/>
          </a:prstGeom>
          <a:noFill/>
          <a:ln w="19050">
            <a:solidFill>
              <a:srgbClr val="FF6600"/>
            </a:solidFill>
            <a:round/>
            <a:headEnd/>
            <a:tailEnd/>
          </a:ln>
        </p:spPr>
        <p:txBody>
          <a:bodyPr/>
          <a:lstStyle/>
          <a:p>
            <a:endParaRPr lang="zh-CN" altLang="en-US"/>
          </a:p>
        </p:txBody>
      </p:sp>
      <p:sp>
        <p:nvSpPr>
          <p:cNvPr id="116864" name="Text Box 128"/>
          <p:cNvSpPr txBox="1">
            <a:spLocks noChangeArrowheads="1"/>
          </p:cNvSpPr>
          <p:nvPr/>
        </p:nvSpPr>
        <p:spPr bwMode="auto">
          <a:xfrm>
            <a:off x="412820" y="103188"/>
            <a:ext cx="5195719" cy="400050"/>
          </a:xfrm>
          <a:prstGeom prst="rect">
            <a:avLst/>
          </a:prstGeom>
          <a:noFill/>
          <a:ln w="25400" cap="sq">
            <a:noFill/>
            <a:miter lim="800000"/>
            <a:headEnd type="none" w="sm" len="sm"/>
            <a:tailEnd type="none" w="lg" len="lg"/>
          </a:ln>
        </p:spPr>
        <p:txBody>
          <a:bodyPr>
            <a:spAutoFit/>
          </a:bodyPr>
          <a:lstStyle/>
          <a:p>
            <a:pPr>
              <a:spcBef>
                <a:spcPct val="50000"/>
              </a:spcBef>
            </a:pPr>
            <a:r>
              <a:rPr lang="zh-CN" altLang="en-US" sz="2000" b="1">
                <a:latin typeface="华文中宋"/>
                <a:ea typeface="华文中宋"/>
                <a:cs typeface="华文中宋"/>
              </a:rPr>
              <a:t>状态端口地址</a:t>
            </a:r>
            <a:r>
              <a:rPr lang="zh-CN" altLang="en-US" sz="2000" b="1"/>
              <a:t>：</a:t>
            </a:r>
            <a:r>
              <a:rPr lang="en-US" altLang="zh-CN" sz="2000" b="1">
                <a:solidFill>
                  <a:schemeClr val="hlink"/>
                </a:solidFill>
              </a:rPr>
              <a:t>0000 0011 1111 10</a:t>
            </a:r>
            <a:r>
              <a:rPr lang="en-US" altLang="zh-CN" sz="2000" b="1"/>
              <a:t>11</a:t>
            </a:r>
          </a:p>
        </p:txBody>
      </p:sp>
      <p:sp>
        <p:nvSpPr>
          <p:cNvPr id="116865" name="Text Box 129"/>
          <p:cNvSpPr txBox="1">
            <a:spLocks noChangeArrowheads="1"/>
          </p:cNvSpPr>
          <p:nvPr/>
        </p:nvSpPr>
        <p:spPr bwMode="auto">
          <a:xfrm>
            <a:off x="401532" y="509588"/>
            <a:ext cx="5207007" cy="400050"/>
          </a:xfrm>
          <a:prstGeom prst="rect">
            <a:avLst/>
          </a:prstGeom>
          <a:noFill/>
          <a:ln w="25400" cap="sq">
            <a:noFill/>
            <a:miter lim="800000"/>
            <a:headEnd type="none" w="sm" len="sm"/>
            <a:tailEnd type="none" w="lg" len="lg"/>
          </a:ln>
        </p:spPr>
        <p:txBody>
          <a:bodyPr>
            <a:spAutoFit/>
          </a:bodyPr>
          <a:lstStyle/>
          <a:p>
            <a:pPr>
              <a:spcBef>
                <a:spcPct val="50000"/>
              </a:spcBef>
            </a:pPr>
            <a:r>
              <a:rPr lang="zh-CN" altLang="en-US" sz="2000" b="1">
                <a:latin typeface="华文中宋"/>
                <a:ea typeface="华文中宋"/>
                <a:cs typeface="华文中宋"/>
              </a:rPr>
              <a:t>数据端口地址</a:t>
            </a:r>
            <a:r>
              <a:rPr lang="zh-CN" altLang="en-US" sz="2000" b="1"/>
              <a:t>：</a:t>
            </a:r>
            <a:r>
              <a:rPr lang="en-US" altLang="zh-CN" sz="2000" b="1">
                <a:solidFill>
                  <a:schemeClr val="hlink"/>
                </a:solidFill>
              </a:rPr>
              <a:t>0000 0011 1111 10</a:t>
            </a:r>
            <a:r>
              <a:rPr lang="en-US" altLang="zh-CN" sz="2000" b="1"/>
              <a:t>00</a:t>
            </a:r>
          </a:p>
        </p:txBody>
      </p:sp>
    </p:spTree>
    <p:extLst>
      <p:ext uri="{BB962C8B-B14F-4D97-AF65-F5344CB8AC3E}">
        <p14:creationId xmlns:p14="http://schemas.microsoft.com/office/powerpoint/2010/main" val="40138835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grpId="0" nodeType="clickEffect">
                                  <p:stCondLst>
                                    <p:cond delay="0"/>
                                  </p:stCondLst>
                                  <p:childTnLst>
                                    <p:set>
                                      <p:cBhvr>
                                        <p:cTn id="22" dur="1" fill="hold">
                                          <p:stCondLst>
                                            <p:cond delay="0"/>
                                          </p:stCondLst>
                                        </p:cTn>
                                        <p:tgtEl>
                                          <p:spTgt spid="116835"/>
                                        </p:tgtEl>
                                        <p:attrNameLst>
                                          <p:attrName>style.visibility</p:attrName>
                                        </p:attrNameLst>
                                      </p:cBhvr>
                                      <p:to>
                                        <p:strVal val="visible"/>
                                      </p:to>
                                    </p:set>
                                    <p:animEffect transition="in" filter="strips(downLeft)">
                                      <p:cBhvr>
                                        <p:cTn id="23" dur="500"/>
                                        <p:tgtEl>
                                          <p:spTgt spid="116835"/>
                                        </p:tgtEl>
                                      </p:cBhvr>
                                    </p:animEffect>
                                  </p:childTnLst>
                                </p:cTn>
                              </p:par>
                            </p:childTnLst>
                          </p:cTn>
                        </p:par>
                        <p:par>
                          <p:cTn id="24" fill="hold">
                            <p:stCondLst>
                              <p:cond delay="500"/>
                            </p:stCondLst>
                            <p:childTnLst>
                              <p:par>
                                <p:cTn id="25" presetID="18" presetClass="entr" presetSubtype="3" fill="hold" grpId="0" nodeType="afterEffect">
                                  <p:stCondLst>
                                    <p:cond delay="0"/>
                                  </p:stCondLst>
                                  <p:childTnLst>
                                    <p:set>
                                      <p:cBhvr>
                                        <p:cTn id="26" dur="1" fill="hold">
                                          <p:stCondLst>
                                            <p:cond delay="0"/>
                                          </p:stCondLst>
                                        </p:cTn>
                                        <p:tgtEl>
                                          <p:spTgt spid="116768"/>
                                        </p:tgtEl>
                                        <p:attrNameLst>
                                          <p:attrName>style.visibility</p:attrName>
                                        </p:attrNameLst>
                                      </p:cBhvr>
                                      <p:to>
                                        <p:strVal val="visible"/>
                                      </p:to>
                                    </p:set>
                                    <p:animEffect transition="in" filter="strips(upRight)">
                                      <p:cBhvr>
                                        <p:cTn id="27" dur="500"/>
                                        <p:tgtEl>
                                          <p:spTgt spid="116768"/>
                                        </p:tgtEl>
                                      </p:cBhvr>
                                    </p:animEffect>
                                  </p:childTnLst>
                                </p:cTn>
                              </p:par>
                            </p:childTnLst>
                          </p:cTn>
                        </p:par>
                        <p:par>
                          <p:cTn id="28" fill="hold">
                            <p:stCondLst>
                              <p:cond delay="1000"/>
                            </p:stCondLst>
                            <p:childTnLst>
                              <p:par>
                                <p:cTn id="29" presetID="3" presetClass="entr" presetSubtype="10" fill="hold" grpId="0" nodeType="afterEffect">
                                  <p:stCondLst>
                                    <p:cond delay="0"/>
                                  </p:stCondLst>
                                  <p:childTnLst>
                                    <p:set>
                                      <p:cBhvr>
                                        <p:cTn id="30" dur="1" fill="hold">
                                          <p:stCondLst>
                                            <p:cond delay="0"/>
                                          </p:stCondLst>
                                        </p:cTn>
                                        <p:tgtEl>
                                          <p:spTgt spid="116741"/>
                                        </p:tgtEl>
                                        <p:attrNameLst>
                                          <p:attrName>style.visibility</p:attrName>
                                        </p:attrNameLst>
                                      </p:cBhvr>
                                      <p:to>
                                        <p:strVal val="visible"/>
                                      </p:to>
                                    </p:set>
                                    <p:animEffect transition="in" filter="blinds(horizontal)">
                                      <p:cBhvr>
                                        <p:cTn id="31" dur="500"/>
                                        <p:tgtEl>
                                          <p:spTgt spid="116741"/>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grpId="0" nodeType="clickEffect">
                                  <p:stCondLst>
                                    <p:cond delay="0"/>
                                  </p:stCondLst>
                                  <p:childTnLst>
                                    <p:set>
                                      <p:cBhvr>
                                        <p:cTn id="35" dur="1" fill="hold">
                                          <p:stCondLst>
                                            <p:cond delay="0"/>
                                          </p:stCondLst>
                                        </p:cTn>
                                        <p:tgtEl>
                                          <p:spTgt spid="116766"/>
                                        </p:tgtEl>
                                        <p:attrNameLst>
                                          <p:attrName>style.visibility</p:attrName>
                                        </p:attrNameLst>
                                      </p:cBhvr>
                                      <p:to>
                                        <p:strVal val="visible"/>
                                      </p:to>
                                    </p:set>
                                    <p:anim calcmode="lin" valueType="num">
                                      <p:cBhvr>
                                        <p:cTn id="36" dur="1000" fill="hold"/>
                                        <p:tgtEl>
                                          <p:spTgt spid="116766"/>
                                        </p:tgtEl>
                                        <p:attrNameLst>
                                          <p:attrName>ppt_w</p:attrName>
                                        </p:attrNameLst>
                                      </p:cBhvr>
                                      <p:tavLst>
                                        <p:tav tm="0">
                                          <p:val>
                                            <p:strVal val="#ppt_w*0.70"/>
                                          </p:val>
                                        </p:tav>
                                        <p:tav tm="100000">
                                          <p:val>
                                            <p:strVal val="#ppt_w"/>
                                          </p:val>
                                        </p:tav>
                                      </p:tavLst>
                                    </p:anim>
                                    <p:anim calcmode="lin" valueType="num">
                                      <p:cBhvr>
                                        <p:cTn id="37" dur="1000" fill="hold"/>
                                        <p:tgtEl>
                                          <p:spTgt spid="116766"/>
                                        </p:tgtEl>
                                        <p:attrNameLst>
                                          <p:attrName>ppt_h</p:attrName>
                                        </p:attrNameLst>
                                      </p:cBhvr>
                                      <p:tavLst>
                                        <p:tav tm="0">
                                          <p:val>
                                            <p:strVal val="#ppt_h"/>
                                          </p:val>
                                        </p:tav>
                                        <p:tav tm="100000">
                                          <p:val>
                                            <p:strVal val="#ppt_h"/>
                                          </p:val>
                                        </p:tav>
                                      </p:tavLst>
                                    </p:anim>
                                    <p:animEffect transition="in" filter="fade">
                                      <p:cBhvr>
                                        <p:cTn id="38" dur="1000"/>
                                        <p:tgtEl>
                                          <p:spTgt spid="116766"/>
                                        </p:tgtEl>
                                      </p:cBhvr>
                                    </p:animEffect>
                                  </p:childTnLst>
                                </p:cTn>
                              </p:par>
                            </p:childTnLst>
                          </p:cTn>
                        </p:par>
                        <p:par>
                          <p:cTn id="39" fill="hold">
                            <p:stCondLst>
                              <p:cond delay="1000"/>
                            </p:stCondLst>
                            <p:childTnLst>
                              <p:par>
                                <p:cTn id="40" presetID="3" presetClass="entr" presetSubtype="10" fill="hold" grpId="0" nodeType="afterEffect">
                                  <p:stCondLst>
                                    <p:cond delay="0"/>
                                  </p:stCondLst>
                                  <p:childTnLst>
                                    <p:set>
                                      <p:cBhvr>
                                        <p:cTn id="41" dur="1" fill="hold">
                                          <p:stCondLst>
                                            <p:cond delay="0"/>
                                          </p:stCondLst>
                                        </p:cTn>
                                        <p:tgtEl>
                                          <p:spTgt spid="116743"/>
                                        </p:tgtEl>
                                        <p:attrNameLst>
                                          <p:attrName>style.visibility</p:attrName>
                                        </p:attrNameLst>
                                      </p:cBhvr>
                                      <p:to>
                                        <p:strVal val="visible"/>
                                      </p:to>
                                    </p:set>
                                    <p:animEffect transition="in" filter="blinds(horizontal)">
                                      <p:cBhvr>
                                        <p:cTn id="42" dur="500"/>
                                        <p:tgtEl>
                                          <p:spTgt spid="116743"/>
                                        </p:tgtEl>
                                      </p:cBhvr>
                                    </p:animEffect>
                                  </p:childTnLst>
                                </p:cTn>
                              </p:par>
                            </p:childTnLst>
                          </p:cTn>
                        </p:par>
                      </p:childTnLst>
                    </p:cTn>
                  </p:par>
                  <p:par>
                    <p:cTn id="43" fill="hold">
                      <p:stCondLst>
                        <p:cond delay="indefinite"/>
                      </p:stCondLst>
                      <p:childTnLst>
                        <p:par>
                          <p:cTn id="44" fill="hold">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6772"/>
                                        </p:tgtEl>
                                        <p:attrNameLst>
                                          <p:attrName>style.visibility</p:attrName>
                                        </p:attrNameLst>
                                      </p:cBhvr>
                                      <p:to>
                                        <p:strVal val="visible"/>
                                      </p:to>
                                    </p:set>
                                    <p:animEffect transition="in" filter="strips(downRight)">
                                      <p:cBhvr>
                                        <p:cTn id="47" dur="500"/>
                                        <p:tgtEl>
                                          <p:spTgt spid="116772"/>
                                        </p:tgtEl>
                                      </p:cBhvr>
                                    </p:animEffect>
                                  </p:childTnLst>
                                </p:cTn>
                              </p:par>
                              <p:par>
                                <p:cTn id="48" presetID="18" presetClass="entr" presetSubtype="6" fill="hold" grpId="0" nodeType="withEffect">
                                  <p:stCondLst>
                                    <p:cond delay="0"/>
                                  </p:stCondLst>
                                  <p:childTnLst>
                                    <p:set>
                                      <p:cBhvr>
                                        <p:cTn id="49" dur="1" fill="hold">
                                          <p:stCondLst>
                                            <p:cond delay="0"/>
                                          </p:stCondLst>
                                        </p:cTn>
                                        <p:tgtEl>
                                          <p:spTgt spid="116773"/>
                                        </p:tgtEl>
                                        <p:attrNameLst>
                                          <p:attrName>style.visibility</p:attrName>
                                        </p:attrNameLst>
                                      </p:cBhvr>
                                      <p:to>
                                        <p:strVal val="visible"/>
                                      </p:to>
                                    </p:set>
                                    <p:animEffect transition="in" filter="strips(downRight)">
                                      <p:cBhvr>
                                        <p:cTn id="50" dur="500"/>
                                        <p:tgtEl>
                                          <p:spTgt spid="116773"/>
                                        </p:tgtEl>
                                      </p:cBhvr>
                                    </p:animEffect>
                                  </p:childTnLst>
                                </p:cTn>
                              </p:par>
                              <p:par>
                                <p:cTn id="51" presetID="18" presetClass="entr" presetSubtype="6" fill="hold" grpId="0" nodeType="withEffect">
                                  <p:stCondLst>
                                    <p:cond delay="0"/>
                                  </p:stCondLst>
                                  <p:childTnLst>
                                    <p:set>
                                      <p:cBhvr>
                                        <p:cTn id="52" dur="1" fill="hold">
                                          <p:stCondLst>
                                            <p:cond delay="0"/>
                                          </p:stCondLst>
                                        </p:cTn>
                                        <p:tgtEl>
                                          <p:spTgt spid="116774"/>
                                        </p:tgtEl>
                                        <p:attrNameLst>
                                          <p:attrName>style.visibility</p:attrName>
                                        </p:attrNameLst>
                                      </p:cBhvr>
                                      <p:to>
                                        <p:strVal val="visible"/>
                                      </p:to>
                                    </p:set>
                                    <p:animEffect transition="in" filter="strips(downRight)">
                                      <p:cBhvr>
                                        <p:cTn id="53" dur="500"/>
                                        <p:tgtEl>
                                          <p:spTgt spid="116774"/>
                                        </p:tgtEl>
                                      </p:cBhvr>
                                    </p:animEffect>
                                  </p:childTnLst>
                                </p:cTn>
                              </p:par>
                              <p:par>
                                <p:cTn id="54" presetID="18" presetClass="entr" presetSubtype="6" fill="hold" grpId="0" nodeType="withEffect">
                                  <p:stCondLst>
                                    <p:cond delay="0"/>
                                  </p:stCondLst>
                                  <p:childTnLst>
                                    <p:set>
                                      <p:cBhvr>
                                        <p:cTn id="55" dur="1" fill="hold">
                                          <p:stCondLst>
                                            <p:cond delay="0"/>
                                          </p:stCondLst>
                                        </p:cTn>
                                        <p:tgtEl>
                                          <p:spTgt spid="116775"/>
                                        </p:tgtEl>
                                        <p:attrNameLst>
                                          <p:attrName>style.visibility</p:attrName>
                                        </p:attrNameLst>
                                      </p:cBhvr>
                                      <p:to>
                                        <p:strVal val="visible"/>
                                      </p:to>
                                    </p:set>
                                    <p:animEffect transition="in" filter="strips(downRight)">
                                      <p:cBhvr>
                                        <p:cTn id="56" dur="500"/>
                                        <p:tgtEl>
                                          <p:spTgt spid="116775"/>
                                        </p:tgtEl>
                                      </p:cBhvr>
                                    </p:animEffect>
                                  </p:childTnLst>
                                </p:cTn>
                              </p:par>
                              <p:par>
                                <p:cTn id="57" presetID="18" presetClass="entr" presetSubtype="6" fill="hold" grpId="0" nodeType="withEffect">
                                  <p:stCondLst>
                                    <p:cond delay="0"/>
                                  </p:stCondLst>
                                  <p:childTnLst>
                                    <p:set>
                                      <p:cBhvr>
                                        <p:cTn id="58" dur="1" fill="hold">
                                          <p:stCondLst>
                                            <p:cond delay="0"/>
                                          </p:stCondLst>
                                        </p:cTn>
                                        <p:tgtEl>
                                          <p:spTgt spid="116776"/>
                                        </p:tgtEl>
                                        <p:attrNameLst>
                                          <p:attrName>style.visibility</p:attrName>
                                        </p:attrNameLst>
                                      </p:cBhvr>
                                      <p:to>
                                        <p:strVal val="visible"/>
                                      </p:to>
                                    </p:set>
                                    <p:animEffect transition="in" filter="strips(downRight)">
                                      <p:cBhvr>
                                        <p:cTn id="59" dur="500"/>
                                        <p:tgtEl>
                                          <p:spTgt spid="116776"/>
                                        </p:tgtEl>
                                      </p:cBhvr>
                                    </p:animEffect>
                                  </p:childTnLst>
                                </p:cTn>
                              </p:par>
                              <p:par>
                                <p:cTn id="60" presetID="18" presetClass="entr" presetSubtype="6" fill="hold" grpId="0" nodeType="withEffect">
                                  <p:stCondLst>
                                    <p:cond delay="0"/>
                                  </p:stCondLst>
                                  <p:childTnLst>
                                    <p:set>
                                      <p:cBhvr>
                                        <p:cTn id="61" dur="1" fill="hold">
                                          <p:stCondLst>
                                            <p:cond delay="0"/>
                                          </p:stCondLst>
                                        </p:cTn>
                                        <p:tgtEl>
                                          <p:spTgt spid="116777"/>
                                        </p:tgtEl>
                                        <p:attrNameLst>
                                          <p:attrName>style.visibility</p:attrName>
                                        </p:attrNameLst>
                                      </p:cBhvr>
                                      <p:to>
                                        <p:strVal val="visible"/>
                                      </p:to>
                                    </p:set>
                                    <p:animEffect transition="in" filter="strips(downRight)">
                                      <p:cBhvr>
                                        <p:cTn id="62" dur="500"/>
                                        <p:tgtEl>
                                          <p:spTgt spid="116777"/>
                                        </p:tgtEl>
                                      </p:cBhvr>
                                    </p:animEffect>
                                  </p:childTnLst>
                                </p:cTn>
                              </p:par>
                              <p:par>
                                <p:cTn id="63" presetID="18" presetClass="entr" presetSubtype="6" fill="hold" grpId="0" nodeType="withEffect">
                                  <p:stCondLst>
                                    <p:cond delay="0"/>
                                  </p:stCondLst>
                                  <p:childTnLst>
                                    <p:set>
                                      <p:cBhvr>
                                        <p:cTn id="64" dur="1" fill="hold">
                                          <p:stCondLst>
                                            <p:cond delay="0"/>
                                          </p:stCondLst>
                                        </p:cTn>
                                        <p:tgtEl>
                                          <p:spTgt spid="116778"/>
                                        </p:tgtEl>
                                        <p:attrNameLst>
                                          <p:attrName>style.visibility</p:attrName>
                                        </p:attrNameLst>
                                      </p:cBhvr>
                                      <p:to>
                                        <p:strVal val="visible"/>
                                      </p:to>
                                    </p:set>
                                    <p:animEffect transition="in" filter="strips(downRight)">
                                      <p:cBhvr>
                                        <p:cTn id="65" dur="500"/>
                                        <p:tgtEl>
                                          <p:spTgt spid="116778"/>
                                        </p:tgtEl>
                                      </p:cBhvr>
                                    </p:animEffect>
                                  </p:childTnLst>
                                </p:cTn>
                              </p:par>
                              <p:par>
                                <p:cTn id="66" presetID="18" presetClass="entr" presetSubtype="6" fill="hold" grpId="0" nodeType="withEffect">
                                  <p:stCondLst>
                                    <p:cond delay="0"/>
                                  </p:stCondLst>
                                  <p:childTnLst>
                                    <p:set>
                                      <p:cBhvr>
                                        <p:cTn id="67" dur="1" fill="hold">
                                          <p:stCondLst>
                                            <p:cond delay="0"/>
                                          </p:stCondLst>
                                        </p:cTn>
                                        <p:tgtEl>
                                          <p:spTgt spid="116779"/>
                                        </p:tgtEl>
                                        <p:attrNameLst>
                                          <p:attrName>style.visibility</p:attrName>
                                        </p:attrNameLst>
                                      </p:cBhvr>
                                      <p:to>
                                        <p:strVal val="visible"/>
                                      </p:to>
                                    </p:set>
                                    <p:animEffect transition="in" filter="strips(downRight)">
                                      <p:cBhvr>
                                        <p:cTn id="68" dur="500"/>
                                        <p:tgtEl>
                                          <p:spTgt spid="116779"/>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grpId="0" nodeType="clickEffect">
                                  <p:stCondLst>
                                    <p:cond delay="0"/>
                                  </p:stCondLst>
                                  <p:childTnLst>
                                    <p:set>
                                      <p:cBhvr>
                                        <p:cTn id="72" dur="1" fill="hold">
                                          <p:stCondLst>
                                            <p:cond delay="0"/>
                                          </p:stCondLst>
                                        </p:cTn>
                                        <p:tgtEl>
                                          <p:spTgt spid="116864"/>
                                        </p:tgtEl>
                                        <p:attrNameLst>
                                          <p:attrName>style.visibility</p:attrName>
                                        </p:attrNameLst>
                                      </p:cBhvr>
                                      <p:to>
                                        <p:strVal val="visible"/>
                                      </p:to>
                                    </p:set>
                                    <p:animEffect transition="in" filter="wipe(left)">
                                      <p:cBhvr>
                                        <p:cTn id="73" dur="500"/>
                                        <p:tgtEl>
                                          <p:spTgt spid="116864"/>
                                        </p:tgtEl>
                                      </p:cBhvr>
                                    </p:animEffect>
                                  </p:childTnLst>
                                </p:cTn>
                              </p:par>
                            </p:childTnLst>
                          </p:cTn>
                        </p:par>
                        <p:par>
                          <p:cTn id="74" fill="hold">
                            <p:stCondLst>
                              <p:cond delay="500"/>
                            </p:stCondLst>
                            <p:childTnLst>
                              <p:par>
                                <p:cTn id="75" presetID="22" presetClass="entr" presetSubtype="8" fill="hold" grpId="0" nodeType="afterEffect">
                                  <p:stCondLst>
                                    <p:cond delay="0"/>
                                  </p:stCondLst>
                                  <p:childTnLst>
                                    <p:set>
                                      <p:cBhvr>
                                        <p:cTn id="76" dur="1" fill="hold">
                                          <p:stCondLst>
                                            <p:cond delay="0"/>
                                          </p:stCondLst>
                                        </p:cTn>
                                        <p:tgtEl>
                                          <p:spTgt spid="116865"/>
                                        </p:tgtEl>
                                        <p:attrNameLst>
                                          <p:attrName>style.visibility</p:attrName>
                                        </p:attrNameLst>
                                      </p:cBhvr>
                                      <p:to>
                                        <p:strVal val="visible"/>
                                      </p:to>
                                    </p:set>
                                    <p:animEffect transition="in" filter="wipe(left)">
                                      <p:cBhvr>
                                        <p:cTn id="77" dur="500"/>
                                        <p:tgtEl>
                                          <p:spTgt spid="116865"/>
                                        </p:tgtEl>
                                      </p:cBhvr>
                                    </p:animEffect>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4"/>
                                        </p:tgtEl>
                                        <p:attrNameLst>
                                          <p:attrName>style.visibility</p:attrName>
                                        </p:attrNameLst>
                                      </p:cBhvr>
                                      <p:to>
                                        <p:strVal val="visible"/>
                                      </p:to>
                                    </p:set>
                                    <p:anim calcmode="lin" valueType="num">
                                      <p:cBhvr additive="base">
                                        <p:cTn id="82" dur="500" fill="hold"/>
                                        <p:tgtEl>
                                          <p:spTgt spid="4"/>
                                        </p:tgtEl>
                                        <p:attrNameLst>
                                          <p:attrName>ppt_x</p:attrName>
                                        </p:attrNameLst>
                                      </p:cBhvr>
                                      <p:tavLst>
                                        <p:tav tm="0">
                                          <p:val>
                                            <p:strVal val="#ppt_x"/>
                                          </p:val>
                                        </p:tav>
                                        <p:tav tm="100000">
                                          <p:val>
                                            <p:strVal val="#ppt_x"/>
                                          </p:val>
                                        </p:tav>
                                      </p:tavLst>
                                    </p:anim>
                                    <p:anim calcmode="lin" valueType="num">
                                      <p:cBhvr additive="base">
                                        <p:cTn id="8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116744"/>
                                        </p:tgtEl>
                                        <p:attrNameLst>
                                          <p:attrName>style.visibility</p:attrName>
                                        </p:attrNameLst>
                                      </p:cBhvr>
                                      <p:to>
                                        <p:strVal val="visible"/>
                                      </p:to>
                                    </p:set>
                                    <p:animEffect transition="in" filter="blinds(horizontal)">
                                      <p:cBhvr>
                                        <p:cTn id="88" dur="500"/>
                                        <p:tgtEl>
                                          <p:spTgt spid="116744"/>
                                        </p:tgtEl>
                                      </p:cBhvr>
                                    </p:animEffect>
                                  </p:childTnLst>
                                </p:cTn>
                              </p:par>
                            </p:childTnLst>
                          </p:cTn>
                        </p:par>
                      </p:childTnLst>
                    </p:cTn>
                  </p:par>
                  <p:par>
                    <p:cTn id="89" fill="hold">
                      <p:stCondLst>
                        <p:cond delay="indefinite"/>
                      </p:stCondLst>
                      <p:childTnLst>
                        <p:par>
                          <p:cTn id="90" fill="hold">
                            <p:stCondLst>
                              <p:cond delay="0"/>
                            </p:stCondLst>
                            <p:childTnLst>
                              <p:par>
                                <p:cTn id="91" presetID="18" presetClass="entr" presetSubtype="6" fill="hold" grpId="0" nodeType="clickEffect">
                                  <p:stCondLst>
                                    <p:cond delay="0"/>
                                  </p:stCondLst>
                                  <p:childTnLst>
                                    <p:set>
                                      <p:cBhvr>
                                        <p:cTn id="92" dur="1" fill="hold">
                                          <p:stCondLst>
                                            <p:cond delay="0"/>
                                          </p:stCondLst>
                                        </p:cTn>
                                        <p:tgtEl>
                                          <p:spTgt spid="116753"/>
                                        </p:tgtEl>
                                        <p:attrNameLst>
                                          <p:attrName>style.visibility</p:attrName>
                                        </p:attrNameLst>
                                      </p:cBhvr>
                                      <p:to>
                                        <p:strVal val="visible"/>
                                      </p:to>
                                    </p:set>
                                    <p:animEffect transition="in" filter="strips(downRight)">
                                      <p:cBhvr>
                                        <p:cTn id="93" dur="500"/>
                                        <p:tgtEl>
                                          <p:spTgt spid="116753"/>
                                        </p:tgtEl>
                                      </p:cBhvr>
                                    </p:animEffect>
                                  </p:childTnLst>
                                </p:cTn>
                              </p:par>
                              <p:par>
                                <p:cTn id="94" presetID="18" presetClass="entr" presetSubtype="6" fill="hold" grpId="0" nodeType="withEffect">
                                  <p:stCondLst>
                                    <p:cond delay="0"/>
                                  </p:stCondLst>
                                  <p:childTnLst>
                                    <p:set>
                                      <p:cBhvr>
                                        <p:cTn id="95" dur="1" fill="hold">
                                          <p:stCondLst>
                                            <p:cond delay="0"/>
                                          </p:stCondLst>
                                        </p:cTn>
                                        <p:tgtEl>
                                          <p:spTgt spid="116748"/>
                                        </p:tgtEl>
                                        <p:attrNameLst>
                                          <p:attrName>style.visibility</p:attrName>
                                        </p:attrNameLst>
                                      </p:cBhvr>
                                      <p:to>
                                        <p:strVal val="visible"/>
                                      </p:to>
                                    </p:set>
                                    <p:animEffect transition="in" filter="strips(downRight)">
                                      <p:cBhvr>
                                        <p:cTn id="96" dur="500"/>
                                        <p:tgtEl>
                                          <p:spTgt spid="116748"/>
                                        </p:tgtEl>
                                      </p:cBhvr>
                                    </p:animEffect>
                                  </p:childTnLst>
                                </p:cTn>
                              </p:par>
                              <p:par>
                                <p:cTn id="97" presetID="18" presetClass="entr" presetSubtype="6" fill="hold" grpId="0" nodeType="withEffect">
                                  <p:stCondLst>
                                    <p:cond delay="0"/>
                                  </p:stCondLst>
                                  <p:childTnLst>
                                    <p:set>
                                      <p:cBhvr>
                                        <p:cTn id="98" dur="1" fill="hold">
                                          <p:stCondLst>
                                            <p:cond delay="0"/>
                                          </p:stCondLst>
                                        </p:cTn>
                                        <p:tgtEl>
                                          <p:spTgt spid="116750"/>
                                        </p:tgtEl>
                                        <p:attrNameLst>
                                          <p:attrName>style.visibility</p:attrName>
                                        </p:attrNameLst>
                                      </p:cBhvr>
                                      <p:to>
                                        <p:strVal val="visible"/>
                                      </p:to>
                                    </p:set>
                                    <p:animEffect transition="in" filter="strips(downRight)">
                                      <p:cBhvr>
                                        <p:cTn id="99" dur="500"/>
                                        <p:tgtEl>
                                          <p:spTgt spid="116750"/>
                                        </p:tgtEl>
                                      </p:cBhvr>
                                    </p:animEffect>
                                  </p:childTnLst>
                                </p:cTn>
                              </p:par>
                              <p:par>
                                <p:cTn id="100" presetID="18" presetClass="entr" presetSubtype="6" fill="hold" grpId="0" nodeType="withEffect">
                                  <p:stCondLst>
                                    <p:cond delay="0"/>
                                  </p:stCondLst>
                                  <p:childTnLst>
                                    <p:set>
                                      <p:cBhvr>
                                        <p:cTn id="101" dur="1" fill="hold">
                                          <p:stCondLst>
                                            <p:cond delay="0"/>
                                          </p:stCondLst>
                                        </p:cTn>
                                        <p:tgtEl>
                                          <p:spTgt spid="116747"/>
                                        </p:tgtEl>
                                        <p:attrNameLst>
                                          <p:attrName>style.visibility</p:attrName>
                                        </p:attrNameLst>
                                      </p:cBhvr>
                                      <p:to>
                                        <p:strVal val="visible"/>
                                      </p:to>
                                    </p:set>
                                    <p:animEffect transition="in" filter="strips(downRight)">
                                      <p:cBhvr>
                                        <p:cTn id="102" dur="500"/>
                                        <p:tgtEl>
                                          <p:spTgt spid="116747"/>
                                        </p:tgtEl>
                                      </p:cBhvr>
                                    </p:animEffect>
                                  </p:childTnLst>
                                </p:cTn>
                              </p:par>
                              <p:par>
                                <p:cTn id="103" presetID="18" presetClass="entr" presetSubtype="6" fill="hold" grpId="0" nodeType="withEffect">
                                  <p:stCondLst>
                                    <p:cond delay="0"/>
                                  </p:stCondLst>
                                  <p:childTnLst>
                                    <p:set>
                                      <p:cBhvr>
                                        <p:cTn id="104" dur="1" fill="hold">
                                          <p:stCondLst>
                                            <p:cond delay="0"/>
                                          </p:stCondLst>
                                        </p:cTn>
                                        <p:tgtEl>
                                          <p:spTgt spid="116749"/>
                                        </p:tgtEl>
                                        <p:attrNameLst>
                                          <p:attrName>style.visibility</p:attrName>
                                        </p:attrNameLst>
                                      </p:cBhvr>
                                      <p:to>
                                        <p:strVal val="visible"/>
                                      </p:to>
                                    </p:set>
                                    <p:animEffect transition="in" filter="strips(downRight)">
                                      <p:cBhvr>
                                        <p:cTn id="105" dur="500"/>
                                        <p:tgtEl>
                                          <p:spTgt spid="116749"/>
                                        </p:tgtEl>
                                      </p:cBhvr>
                                    </p:animEffect>
                                  </p:childTnLst>
                                </p:cTn>
                              </p:par>
                              <p:par>
                                <p:cTn id="106" presetID="18" presetClass="entr" presetSubtype="6" fill="hold" grpId="0" nodeType="withEffect">
                                  <p:stCondLst>
                                    <p:cond delay="0"/>
                                  </p:stCondLst>
                                  <p:childTnLst>
                                    <p:set>
                                      <p:cBhvr>
                                        <p:cTn id="107" dur="1" fill="hold">
                                          <p:stCondLst>
                                            <p:cond delay="0"/>
                                          </p:stCondLst>
                                        </p:cTn>
                                        <p:tgtEl>
                                          <p:spTgt spid="116751"/>
                                        </p:tgtEl>
                                        <p:attrNameLst>
                                          <p:attrName>style.visibility</p:attrName>
                                        </p:attrNameLst>
                                      </p:cBhvr>
                                      <p:to>
                                        <p:strVal val="visible"/>
                                      </p:to>
                                    </p:set>
                                    <p:animEffect transition="in" filter="strips(downRight)">
                                      <p:cBhvr>
                                        <p:cTn id="108" dur="500"/>
                                        <p:tgtEl>
                                          <p:spTgt spid="116751"/>
                                        </p:tgtEl>
                                      </p:cBhvr>
                                    </p:animEffect>
                                  </p:childTnLst>
                                </p:cTn>
                              </p:par>
                              <p:par>
                                <p:cTn id="109" presetID="18" presetClass="entr" presetSubtype="6" fill="hold" grpId="0" nodeType="withEffect">
                                  <p:stCondLst>
                                    <p:cond delay="0"/>
                                  </p:stCondLst>
                                  <p:childTnLst>
                                    <p:set>
                                      <p:cBhvr>
                                        <p:cTn id="110" dur="1" fill="hold">
                                          <p:stCondLst>
                                            <p:cond delay="0"/>
                                          </p:stCondLst>
                                        </p:cTn>
                                        <p:tgtEl>
                                          <p:spTgt spid="116752"/>
                                        </p:tgtEl>
                                        <p:attrNameLst>
                                          <p:attrName>style.visibility</p:attrName>
                                        </p:attrNameLst>
                                      </p:cBhvr>
                                      <p:to>
                                        <p:strVal val="visible"/>
                                      </p:to>
                                    </p:set>
                                    <p:animEffect transition="in" filter="strips(downRight)">
                                      <p:cBhvr>
                                        <p:cTn id="111" dur="500"/>
                                        <p:tgtEl>
                                          <p:spTgt spid="116752"/>
                                        </p:tgtEl>
                                      </p:cBhvr>
                                    </p:animEffect>
                                  </p:childTnLst>
                                </p:cTn>
                              </p:par>
                            </p:childTnLst>
                          </p:cTn>
                        </p:par>
                        <p:par>
                          <p:cTn id="112" fill="hold">
                            <p:stCondLst>
                              <p:cond delay="500"/>
                            </p:stCondLst>
                            <p:childTnLst>
                              <p:par>
                                <p:cTn id="113" presetID="18" presetClass="entr" presetSubtype="12" fill="hold" grpId="0" nodeType="afterEffect">
                                  <p:stCondLst>
                                    <p:cond delay="0"/>
                                  </p:stCondLst>
                                  <p:childTnLst>
                                    <p:set>
                                      <p:cBhvr>
                                        <p:cTn id="114" dur="1" fill="hold">
                                          <p:stCondLst>
                                            <p:cond delay="0"/>
                                          </p:stCondLst>
                                        </p:cTn>
                                        <p:tgtEl>
                                          <p:spTgt spid="116783"/>
                                        </p:tgtEl>
                                        <p:attrNameLst>
                                          <p:attrName>style.visibility</p:attrName>
                                        </p:attrNameLst>
                                      </p:cBhvr>
                                      <p:to>
                                        <p:strVal val="visible"/>
                                      </p:to>
                                    </p:set>
                                    <p:animEffect transition="in" filter="strips(downLeft)">
                                      <p:cBhvr>
                                        <p:cTn id="115" dur="500"/>
                                        <p:tgtEl>
                                          <p:spTgt spid="116783"/>
                                        </p:tgtEl>
                                      </p:cBhvr>
                                    </p:animEffect>
                                  </p:childTnLst>
                                </p:cTn>
                              </p:par>
                            </p:childTnLst>
                          </p:cTn>
                        </p:par>
                        <p:par>
                          <p:cTn id="116" fill="hold">
                            <p:stCondLst>
                              <p:cond delay="1000"/>
                            </p:stCondLst>
                            <p:childTnLst>
                              <p:par>
                                <p:cTn id="117" presetID="18" presetClass="entr" presetSubtype="6" fill="hold" grpId="0" nodeType="afterEffect">
                                  <p:stCondLst>
                                    <p:cond delay="0"/>
                                  </p:stCondLst>
                                  <p:childTnLst>
                                    <p:set>
                                      <p:cBhvr>
                                        <p:cTn id="118" dur="1" fill="hold">
                                          <p:stCondLst>
                                            <p:cond delay="0"/>
                                          </p:stCondLst>
                                        </p:cTn>
                                        <p:tgtEl>
                                          <p:spTgt spid="116756"/>
                                        </p:tgtEl>
                                        <p:attrNameLst>
                                          <p:attrName>style.visibility</p:attrName>
                                        </p:attrNameLst>
                                      </p:cBhvr>
                                      <p:to>
                                        <p:strVal val="visible"/>
                                      </p:to>
                                    </p:set>
                                    <p:animEffect transition="in" filter="strips(downRight)">
                                      <p:cBhvr>
                                        <p:cTn id="119" dur="500"/>
                                        <p:tgtEl>
                                          <p:spTgt spid="116756"/>
                                        </p:tgtEl>
                                      </p:cBhvr>
                                    </p:animEffect>
                                  </p:childTnLst>
                                </p:cTn>
                              </p:par>
                            </p:childTnLst>
                          </p:cTn>
                        </p:par>
                      </p:childTnLst>
                    </p:cTn>
                  </p:par>
                  <p:par>
                    <p:cTn id="120" fill="hold">
                      <p:stCondLst>
                        <p:cond delay="indefinite"/>
                      </p:stCondLst>
                      <p:childTnLst>
                        <p:par>
                          <p:cTn id="121" fill="hold">
                            <p:stCondLst>
                              <p:cond delay="0"/>
                            </p:stCondLst>
                            <p:childTnLst>
                              <p:par>
                                <p:cTn id="122" presetID="3" presetClass="entr" presetSubtype="10" fill="hold" grpId="0" nodeType="clickEffect">
                                  <p:stCondLst>
                                    <p:cond delay="0"/>
                                  </p:stCondLst>
                                  <p:childTnLst>
                                    <p:set>
                                      <p:cBhvr>
                                        <p:cTn id="123" dur="1" fill="hold">
                                          <p:stCondLst>
                                            <p:cond delay="0"/>
                                          </p:stCondLst>
                                        </p:cTn>
                                        <p:tgtEl>
                                          <p:spTgt spid="116746"/>
                                        </p:tgtEl>
                                        <p:attrNameLst>
                                          <p:attrName>style.visibility</p:attrName>
                                        </p:attrNameLst>
                                      </p:cBhvr>
                                      <p:to>
                                        <p:strVal val="visible"/>
                                      </p:to>
                                    </p:set>
                                    <p:animEffect transition="in" filter="blinds(horizontal)">
                                      <p:cBhvr>
                                        <p:cTn id="124" dur="500"/>
                                        <p:tgtEl>
                                          <p:spTgt spid="116746"/>
                                        </p:tgtEl>
                                      </p:cBhvr>
                                    </p:animEffect>
                                  </p:childTnLst>
                                </p:cTn>
                              </p:par>
                            </p:childTnLst>
                          </p:cTn>
                        </p:par>
                      </p:childTnLst>
                    </p:cTn>
                  </p:par>
                  <p:par>
                    <p:cTn id="125" fill="hold">
                      <p:stCondLst>
                        <p:cond delay="indefinite"/>
                      </p:stCondLst>
                      <p:childTnLst>
                        <p:par>
                          <p:cTn id="126" fill="hold">
                            <p:stCondLst>
                              <p:cond delay="0"/>
                            </p:stCondLst>
                            <p:childTnLst>
                              <p:par>
                                <p:cTn id="127" presetID="3" presetClass="entr" presetSubtype="10" fill="hold" grpId="0" nodeType="clickEffect">
                                  <p:stCondLst>
                                    <p:cond delay="0"/>
                                  </p:stCondLst>
                                  <p:childTnLst>
                                    <p:set>
                                      <p:cBhvr>
                                        <p:cTn id="128" dur="1" fill="hold">
                                          <p:stCondLst>
                                            <p:cond delay="0"/>
                                          </p:stCondLst>
                                        </p:cTn>
                                        <p:tgtEl>
                                          <p:spTgt spid="116754"/>
                                        </p:tgtEl>
                                        <p:attrNameLst>
                                          <p:attrName>style.visibility</p:attrName>
                                        </p:attrNameLst>
                                      </p:cBhvr>
                                      <p:to>
                                        <p:strVal val="visible"/>
                                      </p:to>
                                    </p:set>
                                    <p:animEffect transition="in" filter="blinds(horizontal)">
                                      <p:cBhvr>
                                        <p:cTn id="129" dur="500"/>
                                        <p:tgtEl>
                                          <p:spTgt spid="116754"/>
                                        </p:tgtEl>
                                      </p:cBhvr>
                                    </p:animEffect>
                                  </p:childTnLst>
                                </p:cTn>
                              </p:par>
                            </p:childTnLst>
                          </p:cTn>
                        </p:par>
                      </p:childTnLst>
                    </p:cTn>
                  </p:par>
                  <p:par>
                    <p:cTn id="130" fill="hold">
                      <p:stCondLst>
                        <p:cond delay="indefinite"/>
                      </p:stCondLst>
                      <p:childTnLst>
                        <p:par>
                          <p:cTn id="131" fill="hold">
                            <p:stCondLst>
                              <p:cond delay="0"/>
                            </p:stCondLst>
                            <p:childTnLst>
                              <p:par>
                                <p:cTn id="132" presetID="18" presetClass="entr" presetSubtype="6" fill="hold" grpId="0" nodeType="clickEffect">
                                  <p:stCondLst>
                                    <p:cond delay="0"/>
                                  </p:stCondLst>
                                  <p:childTnLst>
                                    <p:set>
                                      <p:cBhvr>
                                        <p:cTn id="133" dur="1" fill="hold">
                                          <p:stCondLst>
                                            <p:cond delay="0"/>
                                          </p:stCondLst>
                                        </p:cTn>
                                        <p:tgtEl>
                                          <p:spTgt spid="116789"/>
                                        </p:tgtEl>
                                        <p:attrNameLst>
                                          <p:attrName>style.visibility</p:attrName>
                                        </p:attrNameLst>
                                      </p:cBhvr>
                                      <p:to>
                                        <p:strVal val="visible"/>
                                      </p:to>
                                    </p:set>
                                    <p:animEffect transition="in" filter="strips(downRight)">
                                      <p:cBhvr>
                                        <p:cTn id="134" dur="500"/>
                                        <p:tgtEl>
                                          <p:spTgt spid="116789"/>
                                        </p:tgtEl>
                                      </p:cBhvr>
                                    </p:animEffect>
                                  </p:childTnLst>
                                </p:cTn>
                              </p:par>
                              <p:par>
                                <p:cTn id="135" presetID="18" presetClass="entr" presetSubtype="6" fill="hold" grpId="0" nodeType="withEffect">
                                  <p:stCondLst>
                                    <p:cond delay="0"/>
                                  </p:stCondLst>
                                  <p:childTnLst>
                                    <p:set>
                                      <p:cBhvr>
                                        <p:cTn id="136" dur="1" fill="hold">
                                          <p:stCondLst>
                                            <p:cond delay="0"/>
                                          </p:stCondLst>
                                        </p:cTn>
                                        <p:tgtEl>
                                          <p:spTgt spid="116785"/>
                                        </p:tgtEl>
                                        <p:attrNameLst>
                                          <p:attrName>style.visibility</p:attrName>
                                        </p:attrNameLst>
                                      </p:cBhvr>
                                      <p:to>
                                        <p:strVal val="visible"/>
                                      </p:to>
                                    </p:set>
                                    <p:animEffect transition="in" filter="strips(downRight)">
                                      <p:cBhvr>
                                        <p:cTn id="137" dur="500"/>
                                        <p:tgtEl>
                                          <p:spTgt spid="116785"/>
                                        </p:tgtEl>
                                      </p:cBhvr>
                                    </p:animEffect>
                                  </p:childTnLst>
                                </p:cTn>
                              </p:par>
                              <p:par>
                                <p:cTn id="138" presetID="18" presetClass="entr" presetSubtype="6" fill="hold" grpId="0" nodeType="withEffect">
                                  <p:stCondLst>
                                    <p:cond delay="0"/>
                                  </p:stCondLst>
                                  <p:childTnLst>
                                    <p:set>
                                      <p:cBhvr>
                                        <p:cTn id="139" dur="1" fill="hold">
                                          <p:stCondLst>
                                            <p:cond delay="0"/>
                                          </p:stCondLst>
                                        </p:cTn>
                                        <p:tgtEl>
                                          <p:spTgt spid="116787"/>
                                        </p:tgtEl>
                                        <p:attrNameLst>
                                          <p:attrName>style.visibility</p:attrName>
                                        </p:attrNameLst>
                                      </p:cBhvr>
                                      <p:to>
                                        <p:strVal val="visible"/>
                                      </p:to>
                                    </p:set>
                                    <p:animEffect transition="in" filter="strips(downRight)">
                                      <p:cBhvr>
                                        <p:cTn id="140" dur="500"/>
                                        <p:tgtEl>
                                          <p:spTgt spid="116787"/>
                                        </p:tgtEl>
                                      </p:cBhvr>
                                    </p:animEffect>
                                  </p:childTnLst>
                                </p:cTn>
                              </p:par>
                              <p:par>
                                <p:cTn id="141" presetID="18" presetClass="entr" presetSubtype="6" fill="hold" grpId="0" nodeType="withEffect">
                                  <p:stCondLst>
                                    <p:cond delay="0"/>
                                  </p:stCondLst>
                                  <p:childTnLst>
                                    <p:set>
                                      <p:cBhvr>
                                        <p:cTn id="142" dur="1" fill="hold">
                                          <p:stCondLst>
                                            <p:cond delay="0"/>
                                          </p:stCondLst>
                                        </p:cTn>
                                        <p:tgtEl>
                                          <p:spTgt spid="116784"/>
                                        </p:tgtEl>
                                        <p:attrNameLst>
                                          <p:attrName>style.visibility</p:attrName>
                                        </p:attrNameLst>
                                      </p:cBhvr>
                                      <p:to>
                                        <p:strVal val="visible"/>
                                      </p:to>
                                    </p:set>
                                    <p:animEffect transition="in" filter="strips(downRight)">
                                      <p:cBhvr>
                                        <p:cTn id="143" dur="500"/>
                                        <p:tgtEl>
                                          <p:spTgt spid="116784"/>
                                        </p:tgtEl>
                                      </p:cBhvr>
                                    </p:animEffect>
                                  </p:childTnLst>
                                </p:cTn>
                              </p:par>
                              <p:par>
                                <p:cTn id="144" presetID="18" presetClass="entr" presetSubtype="6" fill="hold" grpId="0" nodeType="withEffect">
                                  <p:stCondLst>
                                    <p:cond delay="0"/>
                                  </p:stCondLst>
                                  <p:childTnLst>
                                    <p:set>
                                      <p:cBhvr>
                                        <p:cTn id="145" dur="1" fill="hold">
                                          <p:stCondLst>
                                            <p:cond delay="0"/>
                                          </p:stCondLst>
                                        </p:cTn>
                                        <p:tgtEl>
                                          <p:spTgt spid="116786"/>
                                        </p:tgtEl>
                                        <p:attrNameLst>
                                          <p:attrName>style.visibility</p:attrName>
                                        </p:attrNameLst>
                                      </p:cBhvr>
                                      <p:to>
                                        <p:strVal val="visible"/>
                                      </p:to>
                                    </p:set>
                                    <p:animEffect transition="in" filter="strips(downRight)">
                                      <p:cBhvr>
                                        <p:cTn id="146" dur="500"/>
                                        <p:tgtEl>
                                          <p:spTgt spid="116786"/>
                                        </p:tgtEl>
                                      </p:cBhvr>
                                    </p:animEffect>
                                  </p:childTnLst>
                                </p:cTn>
                              </p:par>
                              <p:par>
                                <p:cTn id="147" presetID="18" presetClass="entr" presetSubtype="6" fill="hold" grpId="0" nodeType="withEffect">
                                  <p:stCondLst>
                                    <p:cond delay="0"/>
                                  </p:stCondLst>
                                  <p:childTnLst>
                                    <p:set>
                                      <p:cBhvr>
                                        <p:cTn id="148" dur="1" fill="hold">
                                          <p:stCondLst>
                                            <p:cond delay="0"/>
                                          </p:stCondLst>
                                        </p:cTn>
                                        <p:tgtEl>
                                          <p:spTgt spid="116788"/>
                                        </p:tgtEl>
                                        <p:attrNameLst>
                                          <p:attrName>style.visibility</p:attrName>
                                        </p:attrNameLst>
                                      </p:cBhvr>
                                      <p:to>
                                        <p:strVal val="visible"/>
                                      </p:to>
                                    </p:set>
                                    <p:animEffect transition="in" filter="strips(downRight)">
                                      <p:cBhvr>
                                        <p:cTn id="149" dur="500"/>
                                        <p:tgtEl>
                                          <p:spTgt spid="116788"/>
                                        </p:tgtEl>
                                      </p:cBhvr>
                                    </p:animEffect>
                                  </p:childTnLst>
                                </p:cTn>
                              </p:par>
                            </p:childTnLst>
                          </p:cTn>
                        </p:par>
                        <p:par>
                          <p:cTn id="150" fill="hold">
                            <p:stCondLst>
                              <p:cond delay="500"/>
                            </p:stCondLst>
                            <p:childTnLst>
                              <p:par>
                                <p:cTn id="151" presetID="18" presetClass="entr" presetSubtype="12" fill="hold" grpId="0" nodeType="afterEffect">
                                  <p:stCondLst>
                                    <p:cond delay="0"/>
                                  </p:stCondLst>
                                  <p:childTnLst>
                                    <p:set>
                                      <p:cBhvr>
                                        <p:cTn id="152" dur="1" fill="hold">
                                          <p:stCondLst>
                                            <p:cond delay="0"/>
                                          </p:stCondLst>
                                        </p:cTn>
                                        <p:tgtEl>
                                          <p:spTgt spid="116791"/>
                                        </p:tgtEl>
                                        <p:attrNameLst>
                                          <p:attrName>style.visibility</p:attrName>
                                        </p:attrNameLst>
                                      </p:cBhvr>
                                      <p:to>
                                        <p:strVal val="visible"/>
                                      </p:to>
                                    </p:set>
                                    <p:animEffect transition="in" filter="strips(downLeft)">
                                      <p:cBhvr>
                                        <p:cTn id="153" dur="500"/>
                                        <p:tgtEl>
                                          <p:spTgt spid="116791"/>
                                        </p:tgtEl>
                                      </p:cBhvr>
                                    </p:animEffect>
                                  </p:childTnLst>
                                </p:cTn>
                              </p:par>
                            </p:childTnLst>
                          </p:cTn>
                        </p:par>
                        <p:par>
                          <p:cTn id="154" fill="hold">
                            <p:stCondLst>
                              <p:cond delay="1000"/>
                            </p:stCondLst>
                            <p:childTnLst>
                              <p:par>
                                <p:cTn id="155" presetID="3" presetClass="entr" presetSubtype="10" fill="hold" grpId="0" nodeType="afterEffect">
                                  <p:stCondLst>
                                    <p:cond delay="0"/>
                                  </p:stCondLst>
                                  <p:childTnLst>
                                    <p:set>
                                      <p:cBhvr>
                                        <p:cTn id="156" dur="1" fill="hold">
                                          <p:stCondLst>
                                            <p:cond delay="0"/>
                                          </p:stCondLst>
                                        </p:cTn>
                                        <p:tgtEl>
                                          <p:spTgt spid="116745"/>
                                        </p:tgtEl>
                                        <p:attrNameLst>
                                          <p:attrName>style.visibility</p:attrName>
                                        </p:attrNameLst>
                                      </p:cBhvr>
                                      <p:to>
                                        <p:strVal val="visible"/>
                                      </p:to>
                                    </p:set>
                                    <p:animEffect transition="in" filter="blinds(horizontal)">
                                      <p:cBhvr>
                                        <p:cTn id="157" dur="500"/>
                                        <p:tgtEl>
                                          <p:spTgt spid="116745"/>
                                        </p:tgtEl>
                                      </p:cBhvr>
                                    </p:animEffect>
                                  </p:childTnLst>
                                </p:cTn>
                              </p:par>
                            </p:childTnLst>
                          </p:cTn>
                        </p:par>
                        <p:par>
                          <p:cTn id="158" fill="hold">
                            <p:stCondLst>
                              <p:cond delay="1500"/>
                            </p:stCondLst>
                            <p:childTnLst>
                              <p:par>
                                <p:cTn id="159" presetID="3" presetClass="entr" presetSubtype="10" fill="hold" grpId="0" nodeType="afterEffect">
                                  <p:stCondLst>
                                    <p:cond delay="0"/>
                                  </p:stCondLst>
                                  <p:childTnLst>
                                    <p:set>
                                      <p:cBhvr>
                                        <p:cTn id="160" dur="1" fill="hold">
                                          <p:stCondLst>
                                            <p:cond delay="0"/>
                                          </p:stCondLst>
                                        </p:cTn>
                                        <p:tgtEl>
                                          <p:spTgt spid="116797"/>
                                        </p:tgtEl>
                                        <p:attrNameLst>
                                          <p:attrName>style.visibility</p:attrName>
                                        </p:attrNameLst>
                                      </p:cBhvr>
                                      <p:to>
                                        <p:strVal val="visible"/>
                                      </p:to>
                                    </p:set>
                                    <p:animEffect transition="in" filter="blinds(horizontal)">
                                      <p:cBhvr>
                                        <p:cTn id="161" dur="500"/>
                                        <p:tgtEl>
                                          <p:spTgt spid="116797"/>
                                        </p:tgtEl>
                                      </p:cBhvr>
                                    </p:animEffect>
                                  </p:childTnLst>
                                </p:cTn>
                              </p:par>
                            </p:childTnLst>
                          </p:cTn>
                        </p:par>
                        <p:par>
                          <p:cTn id="162" fill="hold">
                            <p:stCondLst>
                              <p:cond delay="2000"/>
                            </p:stCondLst>
                            <p:childTnLst>
                              <p:par>
                                <p:cTn id="163" presetID="3" presetClass="entr" presetSubtype="10" fill="hold" grpId="0" nodeType="afterEffect">
                                  <p:stCondLst>
                                    <p:cond delay="0"/>
                                  </p:stCondLst>
                                  <p:childTnLst>
                                    <p:set>
                                      <p:cBhvr>
                                        <p:cTn id="164" dur="1" fill="hold">
                                          <p:stCondLst>
                                            <p:cond delay="0"/>
                                          </p:stCondLst>
                                        </p:cTn>
                                        <p:tgtEl>
                                          <p:spTgt spid="116796"/>
                                        </p:tgtEl>
                                        <p:attrNameLst>
                                          <p:attrName>style.visibility</p:attrName>
                                        </p:attrNameLst>
                                      </p:cBhvr>
                                      <p:to>
                                        <p:strVal val="visible"/>
                                      </p:to>
                                    </p:set>
                                    <p:animEffect transition="in" filter="blinds(horizontal)">
                                      <p:cBhvr>
                                        <p:cTn id="165" dur="500"/>
                                        <p:tgtEl>
                                          <p:spTgt spid="116796"/>
                                        </p:tgtEl>
                                      </p:cBhvr>
                                    </p:animEffect>
                                  </p:childTnLst>
                                </p:cTn>
                              </p:par>
                            </p:childTnLst>
                          </p:cTn>
                        </p:par>
                        <p:par>
                          <p:cTn id="166" fill="hold">
                            <p:stCondLst>
                              <p:cond delay="2500"/>
                            </p:stCondLst>
                            <p:childTnLst>
                              <p:par>
                                <p:cTn id="167" presetID="3" presetClass="entr" presetSubtype="10" fill="hold" grpId="0" nodeType="afterEffect">
                                  <p:stCondLst>
                                    <p:cond delay="0"/>
                                  </p:stCondLst>
                                  <p:childTnLst>
                                    <p:set>
                                      <p:cBhvr>
                                        <p:cTn id="168" dur="1" fill="hold">
                                          <p:stCondLst>
                                            <p:cond delay="0"/>
                                          </p:stCondLst>
                                        </p:cTn>
                                        <p:tgtEl>
                                          <p:spTgt spid="116794"/>
                                        </p:tgtEl>
                                        <p:attrNameLst>
                                          <p:attrName>style.visibility</p:attrName>
                                        </p:attrNameLst>
                                      </p:cBhvr>
                                      <p:to>
                                        <p:strVal val="visible"/>
                                      </p:to>
                                    </p:set>
                                    <p:animEffect transition="in" filter="blinds(horizontal)">
                                      <p:cBhvr>
                                        <p:cTn id="169" dur="500"/>
                                        <p:tgtEl>
                                          <p:spTgt spid="116794"/>
                                        </p:tgtEl>
                                      </p:cBhvr>
                                    </p:animEffect>
                                  </p:childTnLst>
                                </p:cTn>
                              </p:par>
                            </p:childTnLst>
                          </p:cTn>
                        </p:par>
                        <p:par>
                          <p:cTn id="170" fill="hold">
                            <p:stCondLst>
                              <p:cond delay="3000"/>
                            </p:stCondLst>
                            <p:childTnLst>
                              <p:par>
                                <p:cTn id="171" presetID="3" presetClass="entr" presetSubtype="10" fill="hold" grpId="0" nodeType="afterEffect">
                                  <p:stCondLst>
                                    <p:cond delay="0"/>
                                  </p:stCondLst>
                                  <p:childTnLst>
                                    <p:set>
                                      <p:cBhvr>
                                        <p:cTn id="172" dur="1" fill="hold">
                                          <p:stCondLst>
                                            <p:cond delay="0"/>
                                          </p:stCondLst>
                                        </p:cTn>
                                        <p:tgtEl>
                                          <p:spTgt spid="116795"/>
                                        </p:tgtEl>
                                        <p:attrNameLst>
                                          <p:attrName>style.visibility</p:attrName>
                                        </p:attrNameLst>
                                      </p:cBhvr>
                                      <p:to>
                                        <p:strVal val="visible"/>
                                      </p:to>
                                    </p:set>
                                    <p:animEffect transition="in" filter="blinds(horizontal)">
                                      <p:cBhvr>
                                        <p:cTn id="173" dur="500"/>
                                        <p:tgtEl>
                                          <p:spTgt spid="116795"/>
                                        </p:tgtEl>
                                      </p:cBhvr>
                                    </p:animEffect>
                                  </p:childTnLst>
                                </p:cTn>
                              </p:par>
                            </p:childTnLst>
                          </p:cTn>
                        </p:par>
                      </p:childTnLst>
                    </p:cTn>
                  </p:par>
                  <p:par>
                    <p:cTn id="174" fill="hold">
                      <p:stCondLst>
                        <p:cond delay="indefinite"/>
                      </p:stCondLst>
                      <p:childTnLst>
                        <p:par>
                          <p:cTn id="175" fill="hold">
                            <p:stCondLst>
                              <p:cond delay="0"/>
                            </p:stCondLst>
                            <p:childTnLst>
                              <p:par>
                                <p:cTn id="176" presetID="3" presetClass="entr" presetSubtype="10" fill="hold" grpId="0" nodeType="clickEffect">
                                  <p:stCondLst>
                                    <p:cond delay="0"/>
                                  </p:stCondLst>
                                  <p:childTnLst>
                                    <p:set>
                                      <p:cBhvr>
                                        <p:cTn id="177" dur="1" fill="hold">
                                          <p:stCondLst>
                                            <p:cond delay="0"/>
                                          </p:stCondLst>
                                        </p:cTn>
                                        <p:tgtEl>
                                          <p:spTgt spid="116801"/>
                                        </p:tgtEl>
                                        <p:attrNameLst>
                                          <p:attrName>style.visibility</p:attrName>
                                        </p:attrNameLst>
                                      </p:cBhvr>
                                      <p:to>
                                        <p:strVal val="visible"/>
                                      </p:to>
                                    </p:set>
                                    <p:animEffect transition="in" filter="blinds(horizontal)">
                                      <p:cBhvr>
                                        <p:cTn id="178" dur="500"/>
                                        <p:tgtEl>
                                          <p:spTgt spid="116801"/>
                                        </p:tgtEl>
                                      </p:cBhvr>
                                    </p:animEffect>
                                  </p:childTnLst>
                                </p:cTn>
                              </p:par>
                            </p:childTnLst>
                          </p:cTn>
                        </p:par>
                      </p:childTnLst>
                    </p:cTn>
                  </p:par>
                  <p:par>
                    <p:cTn id="179" fill="hold">
                      <p:stCondLst>
                        <p:cond delay="indefinite"/>
                      </p:stCondLst>
                      <p:childTnLst>
                        <p:par>
                          <p:cTn id="180" fill="hold">
                            <p:stCondLst>
                              <p:cond delay="0"/>
                            </p:stCondLst>
                            <p:childTnLst>
                              <p:par>
                                <p:cTn id="181" presetID="18" presetClass="entr" presetSubtype="6" fill="hold" grpId="0" nodeType="clickEffect">
                                  <p:stCondLst>
                                    <p:cond delay="0"/>
                                  </p:stCondLst>
                                  <p:childTnLst>
                                    <p:set>
                                      <p:cBhvr>
                                        <p:cTn id="182" dur="1" fill="hold">
                                          <p:stCondLst>
                                            <p:cond delay="0"/>
                                          </p:stCondLst>
                                        </p:cTn>
                                        <p:tgtEl>
                                          <p:spTgt spid="116798"/>
                                        </p:tgtEl>
                                        <p:attrNameLst>
                                          <p:attrName>style.visibility</p:attrName>
                                        </p:attrNameLst>
                                      </p:cBhvr>
                                      <p:to>
                                        <p:strVal val="visible"/>
                                      </p:to>
                                    </p:set>
                                    <p:animEffect transition="in" filter="strips(downRight)">
                                      <p:cBhvr>
                                        <p:cTn id="183" dur="500"/>
                                        <p:tgtEl>
                                          <p:spTgt spid="116798"/>
                                        </p:tgtEl>
                                      </p:cBhvr>
                                    </p:animEffect>
                                  </p:childTnLst>
                                </p:cTn>
                              </p:par>
                              <p:par>
                                <p:cTn id="184" presetID="18" presetClass="entr" presetSubtype="6" fill="hold" grpId="0" nodeType="withEffect">
                                  <p:stCondLst>
                                    <p:cond delay="0"/>
                                  </p:stCondLst>
                                  <p:childTnLst>
                                    <p:set>
                                      <p:cBhvr>
                                        <p:cTn id="185" dur="1" fill="hold">
                                          <p:stCondLst>
                                            <p:cond delay="0"/>
                                          </p:stCondLst>
                                        </p:cTn>
                                        <p:tgtEl>
                                          <p:spTgt spid="116799"/>
                                        </p:tgtEl>
                                        <p:attrNameLst>
                                          <p:attrName>style.visibility</p:attrName>
                                        </p:attrNameLst>
                                      </p:cBhvr>
                                      <p:to>
                                        <p:strVal val="visible"/>
                                      </p:to>
                                    </p:set>
                                    <p:animEffect transition="in" filter="strips(downRight)">
                                      <p:cBhvr>
                                        <p:cTn id="186" dur="500"/>
                                        <p:tgtEl>
                                          <p:spTgt spid="116799"/>
                                        </p:tgtEl>
                                      </p:cBhvr>
                                    </p:animEffect>
                                  </p:childTnLst>
                                </p:cTn>
                              </p:par>
                              <p:par>
                                <p:cTn id="187" presetID="18" presetClass="entr" presetSubtype="6" fill="hold" grpId="0" nodeType="withEffect">
                                  <p:stCondLst>
                                    <p:cond delay="0"/>
                                  </p:stCondLst>
                                  <p:childTnLst>
                                    <p:set>
                                      <p:cBhvr>
                                        <p:cTn id="188" dur="1" fill="hold">
                                          <p:stCondLst>
                                            <p:cond delay="0"/>
                                          </p:stCondLst>
                                        </p:cTn>
                                        <p:tgtEl>
                                          <p:spTgt spid="116800"/>
                                        </p:tgtEl>
                                        <p:attrNameLst>
                                          <p:attrName>style.visibility</p:attrName>
                                        </p:attrNameLst>
                                      </p:cBhvr>
                                      <p:to>
                                        <p:strVal val="visible"/>
                                      </p:to>
                                    </p:set>
                                    <p:animEffect transition="in" filter="strips(downRight)">
                                      <p:cBhvr>
                                        <p:cTn id="189" dur="500"/>
                                        <p:tgtEl>
                                          <p:spTgt spid="116800"/>
                                        </p:tgtEl>
                                      </p:cBhvr>
                                    </p:animEffect>
                                  </p:childTnLst>
                                </p:cTn>
                              </p:par>
                            </p:childTnLst>
                          </p:cTn>
                        </p:par>
                      </p:childTnLst>
                    </p:cTn>
                  </p:par>
                  <p:par>
                    <p:cTn id="190" fill="hold">
                      <p:stCondLst>
                        <p:cond delay="indefinite"/>
                      </p:stCondLst>
                      <p:childTnLst>
                        <p:par>
                          <p:cTn id="191" fill="hold">
                            <p:stCondLst>
                              <p:cond delay="0"/>
                            </p:stCondLst>
                            <p:childTnLst>
                              <p:par>
                                <p:cTn id="192" presetID="18" presetClass="entr" presetSubtype="6" fill="hold" grpId="0" nodeType="clickEffect">
                                  <p:stCondLst>
                                    <p:cond delay="0"/>
                                  </p:stCondLst>
                                  <p:childTnLst>
                                    <p:set>
                                      <p:cBhvr>
                                        <p:cTn id="193" dur="1" fill="hold">
                                          <p:stCondLst>
                                            <p:cond delay="0"/>
                                          </p:stCondLst>
                                        </p:cTn>
                                        <p:tgtEl>
                                          <p:spTgt spid="116810"/>
                                        </p:tgtEl>
                                        <p:attrNameLst>
                                          <p:attrName>style.visibility</p:attrName>
                                        </p:attrNameLst>
                                      </p:cBhvr>
                                      <p:to>
                                        <p:strVal val="visible"/>
                                      </p:to>
                                    </p:set>
                                    <p:animEffect transition="in" filter="strips(downRight)">
                                      <p:cBhvr>
                                        <p:cTn id="194" dur="500"/>
                                        <p:tgtEl>
                                          <p:spTgt spid="116810"/>
                                        </p:tgtEl>
                                      </p:cBhvr>
                                    </p:animEffect>
                                  </p:childTnLst>
                                </p:cTn>
                              </p:par>
                            </p:childTnLst>
                          </p:cTn>
                        </p:par>
                        <p:par>
                          <p:cTn id="195" fill="hold">
                            <p:stCondLst>
                              <p:cond delay="500"/>
                            </p:stCondLst>
                            <p:childTnLst>
                              <p:par>
                                <p:cTn id="196" presetID="3" presetClass="entr" presetSubtype="10" fill="hold" nodeType="afterEffect">
                                  <p:stCondLst>
                                    <p:cond delay="0"/>
                                  </p:stCondLst>
                                  <p:childTnLst>
                                    <p:set>
                                      <p:cBhvr>
                                        <p:cTn id="197" dur="1" fill="hold">
                                          <p:stCondLst>
                                            <p:cond delay="0"/>
                                          </p:stCondLst>
                                        </p:cTn>
                                        <p:tgtEl>
                                          <p:spTgt spid="8"/>
                                        </p:tgtEl>
                                        <p:attrNameLst>
                                          <p:attrName>style.visibility</p:attrName>
                                        </p:attrNameLst>
                                      </p:cBhvr>
                                      <p:to>
                                        <p:strVal val="visible"/>
                                      </p:to>
                                    </p:set>
                                    <p:animEffect transition="in" filter="blinds(horizontal)">
                                      <p:cBhvr>
                                        <p:cTn id="198" dur="500"/>
                                        <p:tgtEl>
                                          <p:spTgt spid="8"/>
                                        </p:tgtEl>
                                      </p:cBhvr>
                                    </p:animEffect>
                                  </p:childTnLst>
                                </p:cTn>
                              </p:par>
                            </p:childTnLst>
                          </p:cTn>
                        </p:par>
                      </p:childTnLst>
                    </p:cTn>
                  </p:par>
                  <p:par>
                    <p:cTn id="199" fill="hold">
                      <p:stCondLst>
                        <p:cond delay="indefinite"/>
                      </p:stCondLst>
                      <p:childTnLst>
                        <p:par>
                          <p:cTn id="200" fill="hold">
                            <p:stCondLst>
                              <p:cond delay="0"/>
                            </p:stCondLst>
                            <p:childTnLst>
                              <p:par>
                                <p:cTn id="201" presetID="18" presetClass="entr" presetSubtype="6" fill="hold" grpId="0" nodeType="clickEffect">
                                  <p:stCondLst>
                                    <p:cond delay="0"/>
                                  </p:stCondLst>
                                  <p:childTnLst>
                                    <p:set>
                                      <p:cBhvr>
                                        <p:cTn id="202" dur="1" fill="hold">
                                          <p:stCondLst>
                                            <p:cond delay="0"/>
                                          </p:stCondLst>
                                        </p:cTn>
                                        <p:tgtEl>
                                          <p:spTgt spid="116806"/>
                                        </p:tgtEl>
                                        <p:attrNameLst>
                                          <p:attrName>style.visibility</p:attrName>
                                        </p:attrNameLst>
                                      </p:cBhvr>
                                      <p:to>
                                        <p:strVal val="visible"/>
                                      </p:to>
                                    </p:set>
                                    <p:animEffect transition="in" filter="strips(downRight)">
                                      <p:cBhvr>
                                        <p:cTn id="203" dur="500"/>
                                        <p:tgtEl>
                                          <p:spTgt spid="116806"/>
                                        </p:tgtEl>
                                      </p:cBhvr>
                                    </p:animEffect>
                                  </p:childTnLst>
                                </p:cTn>
                              </p:par>
                            </p:childTnLst>
                          </p:cTn>
                        </p:par>
                        <p:par>
                          <p:cTn id="204" fill="hold">
                            <p:stCondLst>
                              <p:cond delay="500"/>
                            </p:stCondLst>
                            <p:childTnLst>
                              <p:par>
                                <p:cTn id="205" presetID="3" presetClass="entr" presetSubtype="10" fill="hold" nodeType="afterEffect">
                                  <p:stCondLst>
                                    <p:cond delay="0"/>
                                  </p:stCondLst>
                                  <p:childTnLst>
                                    <p:set>
                                      <p:cBhvr>
                                        <p:cTn id="206" dur="1" fill="hold">
                                          <p:stCondLst>
                                            <p:cond delay="0"/>
                                          </p:stCondLst>
                                        </p:cTn>
                                        <p:tgtEl>
                                          <p:spTgt spid="5"/>
                                        </p:tgtEl>
                                        <p:attrNameLst>
                                          <p:attrName>style.visibility</p:attrName>
                                        </p:attrNameLst>
                                      </p:cBhvr>
                                      <p:to>
                                        <p:strVal val="visible"/>
                                      </p:to>
                                    </p:set>
                                    <p:animEffect transition="in" filter="blinds(horizontal)">
                                      <p:cBhvr>
                                        <p:cTn id="207" dur="500"/>
                                        <p:tgtEl>
                                          <p:spTgt spid="5"/>
                                        </p:tgtEl>
                                      </p:cBhvr>
                                    </p:animEffect>
                                  </p:childTnLst>
                                </p:cTn>
                              </p:par>
                            </p:childTnLst>
                          </p:cTn>
                        </p:par>
                        <p:par>
                          <p:cTn id="208" fill="hold">
                            <p:stCondLst>
                              <p:cond delay="1000"/>
                            </p:stCondLst>
                            <p:childTnLst>
                              <p:par>
                                <p:cTn id="209" presetID="3" presetClass="entr" presetSubtype="10" fill="hold" nodeType="afterEffect">
                                  <p:stCondLst>
                                    <p:cond delay="0"/>
                                  </p:stCondLst>
                                  <p:childTnLst>
                                    <p:set>
                                      <p:cBhvr>
                                        <p:cTn id="210" dur="1" fill="hold">
                                          <p:stCondLst>
                                            <p:cond delay="0"/>
                                          </p:stCondLst>
                                        </p:cTn>
                                        <p:tgtEl>
                                          <p:spTgt spid="10"/>
                                        </p:tgtEl>
                                        <p:attrNameLst>
                                          <p:attrName>style.visibility</p:attrName>
                                        </p:attrNameLst>
                                      </p:cBhvr>
                                      <p:to>
                                        <p:strVal val="visible"/>
                                      </p:to>
                                    </p:set>
                                    <p:animEffect transition="in" filter="blinds(horizontal)">
                                      <p:cBhvr>
                                        <p:cTn id="211" dur="500"/>
                                        <p:tgtEl>
                                          <p:spTgt spid="10"/>
                                        </p:tgtEl>
                                      </p:cBhvr>
                                    </p:animEffect>
                                  </p:childTnLst>
                                </p:cTn>
                              </p:par>
                            </p:childTnLst>
                          </p:cTn>
                        </p:par>
                        <p:par>
                          <p:cTn id="212" fill="hold">
                            <p:stCondLst>
                              <p:cond delay="1500"/>
                            </p:stCondLst>
                            <p:childTnLst>
                              <p:par>
                                <p:cTn id="213" presetID="18" presetClass="entr" presetSubtype="6" fill="hold" grpId="0" nodeType="afterEffect">
                                  <p:stCondLst>
                                    <p:cond delay="0"/>
                                  </p:stCondLst>
                                  <p:childTnLst>
                                    <p:set>
                                      <p:cBhvr>
                                        <p:cTn id="214" dur="1" fill="hold">
                                          <p:stCondLst>
                                            <p:cond delay="0"/>
                                          </p:stCondLst>
                                        </p:cTn>
                                        <p:tgtEl>
                                          <p:spTgt spid="116813"/>
                                        </p:tgtEl>
                                        <p:attrNameLst>
                                          <p:attrName>style.visibility</p:attrName>
                                        </p:attrNameLst>
                                      </p:cBhvr>
                                      <p:to>
                                        <p:strVal val="visible"/>
                                      </p:to>
                                    </p:set>
                                    <p:animEffect transition="in" filter="strips(downRight)">
                                      <p:cBhvr>
                                        <p:cTn id="215" dur="500"/>
                                        <p:tgtEl>
                                          <p:spTgt spid="116813"/>
                                        </p:tgtEl>
                                      </p:cBhvr>
                                    </p:animEffect>
                                  </p:childTnLst>
                                </p:cTn>
                              </p:par>
                            </p:childTnLst>
                          </p:cTn>
                        </p:par>
                        <p:par>
                          <p:cTn id="216" fill="hold">
                            <p:stCondLst>
                              <p:cond delay="2000"/>
                            </p:stCondLst>
                            <p:childTnLst>
                              <p:par>
                                <p:cTn id="217" presetID="18" presetClass="entr" presetSubtype="3" fill="hold" grpId="0" nodeType="afterEffect">
                                  <p:stCondLst>
                                    <p:cond delay="0"/>
                                  </p:stCondLst>
                                  <p:childTnLst>
                                    <p:set>
                                      <p:cBhvr>
                                        <p:cTn id="218" dur="1" fill="hold">
                                          <p:stCondLst>
                                            <p:cond delay="0"/>
                                          </p:stCondLst>
                                        </p:cTn>
                                        <p:tgtEl>
                                          <p:spTgt spid="116811"/>
                                        </p:tgtEl>
                                        <p:attrNameLst>
                                          <p:attrName>style.visibility</p:attrName>
                                        </p:attrNameLst>
                                      </p:cBhvr>
                                      <p:to>
                                        <p:strVal val="visible"/>
                                      </p:to>
                                    </p:set>
                                    <p:animEffect transition="in" filter="strips(upRight)">
                                      <p:cBhvr>
                                        <p:cTn id="219" dur="500"/>
                                        <p:tgtEl>
                                          <p:spTgt spid="116811"/>
                                        </p:tgtEl>
                                      </p:cBhvr>
                                    </p:animEffect>
                                  </p:childTnLst>
                                </p:cTn>
                              </p:par>
                            </p:childTnLst>
                          </p:cTn>
                        </p:par>
                        <p:par>
                          <p:cTn id="220" fill="hold">
                            <p:stCondLst>
                              <p:cond delay="2500"/>
                            </p:stCondLst>
                            <p:childTnLst>
                              <p:par>
                                <p:cTn id="221" presetID="18" presetClass="entr" presetSubtype="6" fill="hold" grpId="0" nodeType="afterEffect">
                                  <p:stCondLst>
                                    <p:cond delay="0"/>
                                  </p:stCondLst>
                                  <p:childTnLst>
                                    <p:set>
                                      <p:cBhvr>
                                        <p:cTn id="222" dur="1" fill="hold">
                                          <p:stCondLst>
                                            <p:cond delay="0"/>
                                          </p:stCondLst>
                                        </p:cTn>
                                        <p:tgtEl>
                                          <p:spTgt spid="116812"/>
                                        </p:tgtEl>
                                        <p:attrNameLst>
                                          <p:attrName>style.visibility</p:attrName>
                                        </p:attrNameLst>
                                      </p:cBhvr>
                                      <p:to>
                                        <p:strVal val="visible"/>
                                      </p:to>
                                    </p:set>
                                    <p:animEffect transition="in" filter="strips(downRight)">
                                      <p:cBhvr>
                                        <p:cTn id="223" dur="500"/>
                                        <p:tgtEl>
                                          <p:spTgt spid="116812"/>
                                        </p:tgtEl>
                                      </p:cBhvr>
                                    </p:animEffect>
                                  </p:childTnLst>
                                </p:cTn>
                              </p:par>
                            </p:childTnLst>
                          </p:cTn>
                        </p:par>
                      </p:childTnLst>
                    </p:cTn>
                  </p:par>
                  <p:par>
                    <p:cTn id="224" fill="hold">
                      <p:stCondLst>
                        <p:cond delay="indefinite"/>
                      </p:stCondLst>
                      <p:childTnLst>
                        <p:par>
                          <p:cTn id="225" fill="hold">
                            <p:stCondLst>
                              <p:cond delay="0"/>
                            </p:stCondLst>
                            <p:childTnLst>
                              <p:par>
                                <p:cTn id="226" presetID="3" presetClass="entr" presetSubtype="10" fill="hold" grpId="0" nodeType="clickEffect">
                                  <p:stCondLst>
                                    <p:cond delay="0"/>
                                  </p:stCondLst>
                                  <p:childTnLst>
                                    <p:set>
                                      <p:cBhvr>
                                        <p:cTn id="227" dur="1" fill="hold">
                                          <p:stCondLst>
                                            <p:cond delay="0"/>
                                          </p:stCondLst>
                                        </p:cTn>
                                        <p:tgtEl>
                                          <p:spTgt spid="116809"/>
                                        </p:tgtEl>
                                        <p:attrNameLst>
                                          <p:attrName>style.visibility</p:attrName>
                                        </p:attrNameLst>
                                      </p:cBhvr>
                                      <p:to>
                                        <p:strVal val="visible"/>
                                      </p:to>
                                    </p:set>
                                    <p:animEffect transition="in" filter="blinds(horizontal)">
                                      <p:cBhvr>
                                        <p:cTn id="228" dur="500"/>
                                        <p:tgtEl>
                                          <p:spTgt spid="116809"/>
                                        </p:tgtEl>
                                      </p:cBhvr>
                                    </p:animEffect>
                                  </p:childTnLst>
                                </p:cTn>
                              </p:par>
                            </p:childTnLst>
                          </p:cTn>
                        </p:par>
                        <p:par>
                          <p:cTn id="229" fill="hold">
                            <p:stCondLst>
                              <p:cond delay="500"/>
                            </p:stCondLst>
                            <p:childTnLst>
                              <p:par>
                                <p:cTn id="230" presetID="18" presetClass="entr" presetSubtype="6" fill="hold" grpId="0" nodeType="afterEffect">
                                  <p:stCondLst>
                                    <p:cond delay="0"/>
                                  </p:stCondLst>
                                  <p:childTnLst>
                                    <p:set>
                                      <p:cBhvr>
                                        <p:cTn id="231" dur="1" fill="hold">
                                          <p:stCondLst>
                                            <p:cond delay="0"/>
                                          </p:stCondLst>
                                        </p:cTn>
                                        <p:tgtEl>
                                          <p:spTgt spid="116767"/>
                                        </p:tgtEl>
                                        <p:attrNameLst>
                                          <p:attrName>style.visibility</p:attrName>
                                        </p:attrNameLst>
                                      </p:cBhvr>
                                      <p:to>
                                        <p:strVal val="visible"/>
                                      </p:to>
                                    </p:set>
                                    <p:animEffect transition="in" filter="strips(downRight)">
                                      <p:cBhvr>
                                        <p:cTn id="232" dur="500"/>
                                        <p:tgtEl>
                                          <p:spTgt spid="116767"/>
                                        </p:tgtEl>
                                      </p:cBhvr>
                                    </p:animEffect>
                                  </p:childTnLst>
                                </p:cTn>
                              </p:par>
                            </p:childTnLst>
                          </p:cTn>
                        </p:par>
                        <p:par>
                          <p:cTn id="233" fill="hold">
                            <p:stCondLst>
                              <p:cond delay="1000"/>
                            </p:stCondLst>
                            <p:childTnLst>
                              <p:par>
                                <p:cTn id="234" presetID="18" presetClass="entr" presetSubtype="3" fill="hold" grpId="0" nodeType="afterEffect">
                                  <p:stCondLst>
                                    <p:cond delay="0"/>
                                  </p:stCondLst>
                                  <p:childTnLst>
                                    <p:set>
                                      <p:cBhvr>
                                        <p:cTn id="235" dur="1" fill="hold">
                                          <p:stCondLst>
                                            <p:cond delay="0"/>
                                          </p:stCondLst>
                                        </p:cTn>
                                        <p:tgtEl>
                                          <p:spTgt spid="116817"/>
                                        </p:tgtEl>
                                        <p:attrNameLst>
                                          <p:attrName>style.visibility</p:attrName>
                                        </p:attrNameLst>
                                      </p:cBhvr>
                                      <p:to>
                                        <p:strVal val="visible"/>
                                      </p:to>
                                    </p:set>
                                    <p:animEffect transition="in" filter="strips(upRight)">
                                      <p:cBhvr>
                                        <p:cTn id="236" dur="500"/>
                                        <p:tgtEl>
                                          <p:spTgt spid="116817"/>
                                        </p:tgtEl>
                                      </p:cBhvr>
                                    </p:animEffect>
                                  </p:childTnLst>
                                </p:cTn>
                              </p:par>
                            </p:childTnLst>
                          </p:cTn>
                        </p:par>
                        <p:par>
                          <p:cTn id="237" fill="hold">
                            <p:stCondLst>
                              <p:cond delay="1500"/>
                            </p:stCondLst>
                            <p:childTnLst>
                              <p:par>
                                <p:cTn id="238" presetID="18" presetClass="entr" presetSubtype="6" fill="hold" grpId="0" nodeType="afterEffect">
                                  <p:stCondLst>
                                    <p:cond delay="0"/>
                                  </p:stCondLst>
                                  <p:childTnLst>
                                    <p:set>
                                      <p:cBhvr>
                                        <p:cTn id="239" dur="1" fill="hold">
                                          <p:stCondLst>
                                            <p:cond delay="0"/>
                                          </p:stCondLst>
                                        </p:cTn>
                                        <p:tgtEl>
                                          <p:spTgt spid="116816"/>
                                        </p:tgtEl>
                                        <p:attrNameLst>
                                          <p:attrName>style.visibility</p:attrName>
                                        </p:attrNameLst>
                                      </p:cBhvr>
                                      <p:to>
                                        <p:strVal val="visible"/>
                                      </p:to>
                                    </p:set>
                                    <p:animEffect transition="in" filter="strips(downRight)">
                                      <p:cBhvr>
                                        <p:cTn id="240" dur="500"/>
                                        <p:tgtEl>
                                          <p:spTgt spid="116816"/>
                                        </p:tgtEl>
                                      </p:cBhvr>
                                    </p:animEffect>
                                  </p:childTnLst>
                                </p:cTn>
                              </p:par>
                            </p:childTnLst>
                          </p:cTn>
                        </p:par>
                        <p:par>
                          <p:cTn id="241" fill="hold">
                            <p:stCondLst>
                              <p:cond delay="2000"/>
                            </p:stCondLst>
                            <p:childTnLst>
                              <p:par>
                                <p:cTn id="242" presetID="3" presetClass="entr" presetSubtype="10" fill="hold" grpId="0" nodeType="afterEffect">
                                  <p:stCondLst>
                                    <p:cond delay="0"/>
                                  </p:stCondLst>
                                  <p:childTnLst>
                                    <p:set>
                                      <p:cBhvr>
                                        <p:cTn id="243" dur="1" fill="hold">
                                          <p:stCondLst>
                                            <p:cond delay="0"/>
                                          </p:stCondLst>
                                        </p:cTn>
                                        <p:tgtEl>
                                          <p:spTgt spid="116844"/>
                                        </p:tgtEl>
                                        <p:attrNameLst>
                                          <p:attrName>style.visibility</p:attrName>
                                        </p:attrNameLst>
                                      </p:cBhvr>
                                      <p:to>
                                        <p:strVal val="visible"/>
                                      </p:to>
                                    </p:set>
                                    <p:animEffect transition="in" filter="blinds(horizontal)">
                                      <p:cBhvr>
                                        <p:cTn id="244" dur="500"/>
                                        <p:tgtEl>
                                          <p:spTgt spid="116844"/>
                                        </p:tgtEl>
                                      </p:cBhvr>
                                    </p:animEffect>
                                  </p:childTnLst>
                                </p:cTn>
                              </p:par>
                            </p:childTnLst>
                          </p:cTn>
                        </p:par>
                      </p:childTnLst>
                    </p:cTn>
                  </p:par>
                  <p:par>
                    <p:cTn id="245" fill="hold">
                      <p:stCondLst>
                        <p:cond delay="indefinite"/>
                      </p:stCondLst>
                      <p:childTnLst>
                        <p:par>
                          <p:cTn id="246" fill="hold">
                            <p:stCondLst>
                              <p:cond delay="0"/>
                            </p:stCondLst>
                            <p:childTnLst>
                              <p:par>
                                <p:cTn id="247" presetID="3" presetClass="entr" presetSubtype="10" fill="hold" nodeType="clickEffect">
                                  <p:stCondLst>
                                    <p:cond delay="0"/>
                                  </p:stCondLst>
                                  <p:childTnLst>
                                    <p:set>
                                      <p:cBhvr>
                                        <p:cTn id="248" dur="1" fill="hold">
                                          <p:stCondLst>
                                            <p:cond delay="0"/>
                                          </p:stCondLst>
                                        </p:cTn>
                                        <p:tgtEl>
                                          <p:spTgt spid="9"/>
                                        </p:tgtEl>
                                        <p:attrNameLst>
                                          <p:attrName>style.visibility</p:attrName>
                                        </p:attrNameLst>
                                      </p:cBhvr>
                                      <p:to>
                                        <p:strVal val="visible"/>
                                      </p:to>
                                    </p:set>
                                    <p:animEffect transition="in" filter="blinds(horizontal)">
                                      <p:cBhvr>
                                        <p:cTn id="249" dur="500"/>
                                        <p:tgtEl>
                                          <p:spTgt spid="9"/>
                                        </p:tgtEl>
                                      </p:cBhvr>
                                    </p:animEffect>
                                  </p:childTnLst>
                                </p:cTn>
                              </p:par>
                            </p:childTnLst>
                          </p:cTn>
                        </p:par>
                        <p:par>
                          <p:cTn id="250" fill="hold">
                            <p:stCondLst>
                              <p:cond delay="500"/>
                            </p:stCondLst>
                            <p:childTnLst>
                              <p:par>
                                <p:cTn id="251" presetID="18" presetClass="entr" presetSubtype="6" fill="hold" grpId="0" nodeType="afterEffect">
                                  <p:stCondLst>
                                    <p:cond delay="0"/>
                                  </p:stCondLst>
                                  <p:childTnLst>
                                    <p:set>
                                      <p:cBhvr>
                                        <p:cTn id="252" dur="1" fill="hold">
                                          <p:stCondLst>
                                            <p:cond delay="0"/>
                                          </p:stCondLst>
                                        </p:cTn>
                                        <p:tgtEl>
                                          <p:spTgt spid="116803"/>
                                        </p:tgtEl>
                                        <p:attrNameLst>
                                          <p:attrName>style.visibility</p:attrName>
                                        </p:attrNameLst>
                                      </p:cBhvr>
                                      <p:to>
                                        <p:strVal val="visible"/>
                                      </p:to>
                                    </p:set>
                                    <p:animEffect transition="in" filter="strips(downRight)">
                                      <p:cBhvr>
                                        <p:cTn id="253" dur="500"/>
                                        <p:tgtEl>
                                          <p:spTgt spid="116803"/>
                                        </p:tgtEl>
                                      </p:cBhvr>
                                    </p:animEffect>
                                  </p:childTnLst>
                                </p:cTn>
                              </p:par>
                            </p:childTnLst>
                          </p:cTn>
                        </p:par>
                        <p:par>
                          <p:cTn id="254" fill="hold">
                            <p:stCondLst>
                              <p:cond delay="1000"/>
                            </p:stCondLst>
                            <p:childTnLst>
                              <p:par>
                                <p:cTn id="255" presetID="18" presetClass="entr" presetSubtype="6" fill="hold" grpId="0" nodeType="afterEffect">
                                  <p:stCondLst>
                                    <p:cond delay="0"/>
                                  </p:stCondLst>
                                  <p:childTnLst>
                                    <p:set>
                                      <p:cBhvr>
                                        <p:cTn id="256" dur="1" fill="hold">
                                          <p:stCondLst>
                                            <p:cond delay="0"/>
                                          </p:stCondLst>
                                        </p:cTn>
                                        <p:tgtEl>
                                          <p:spTgt spid="116805"/>
                                        </p:tgtEl>
                                        <p:attrNameLst>
                                          <p:attrName>style.visibility</p:attrName>
                                        </p:attrNameLst>
                                      </p:cBhvr>
                                      <p:to>
                                        <p:strVal val="visible"/>
                                      </p:to>
                                    </p:set>
                                    <p:animEffect transition="in" filter="strips(downRight)">
                                      <p:cBhvr>
                                        <p:cTn id="257" dur="500"/>
                                        <p:tgtEl>
                                          <p:spTgt spid="116805"/>
                                        </p:tgtEl>
                                      </p:cBhvr>
                                    </p:animEffect>
                                  </p:childTnLst>
                                </p:cTn>
                              </p:par>
                            </p:childTnLst>
                          </p:cTn>
                        </p:par>
                        <p:par>
                          <p:cTn id="258" fill="hold">
                            <p:stCondLst>
                              <p:cond delay="1500"/>
                            </p:stCondLst>
                            <p:childTnLst>
                              <p:par>
                                <p:cTn id="259" presetID="18" presetClass="entr" presetSubtype="6" fill="hold" grpId="0" nodeType="afterEffect">
                                  <p:stCondLst>
                                    <p:cond delay="0"/>
                                  </p:stCondLst>
                                  <p:childTnLst>
                                    <p:set>
                                      <p:cBhvr>
                                        <p:cTn id="260" dur="1" fill="hold">
                                          <p:stCondLst>
                                            <p:cond delay="0"/>
                                          </p:stCondLst>
                                        </p:cTn>
                                        <p:tgtEl>
                                          <p:spTgt spid="116804"/>
                                        </p:tgtEl>
                                        <p:attrNameLst>
                                          <p:attrName>style.visibility</p:attrName>
                                        </p:attrNameLst>
                                      </p:cBhvr>
                                      <p:to>
                                        <p:strVal val="visible"/>
                                      </p:to>
                                    </p:set>
                                    <p:animEffect transition="in" filter="strips(downRight)">
                                      <p:cBhvr>
                                        <p:cTn id="261" dur="500"/>
                                        <p:tgtEl>
                                          <p:spTgt spid="116804"/>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grpId="0" nodeType="clickEffect">
                                  <p:stCondLst>
                                    <p:cond delay="0"/>
                                  </p:stCondLst>
                                  <p:childTnLst>
                                    <p:set>
                                      <p:cBhvr>
                                        <p:cTn id="265" dur="1" fill="hold">
                                          <p:stCondLst>
                                            <p:cond delay="0"/>
                                          </p:stCondLst>
                                        </p:cTn>
                                        <p:tgtEl>
                                          <p:spTgt spid="116755"/>
                                        </p:tgtEl>
                                        <p:attrNameLst>
                                          <p:attrName>style.visibility</p:attrName>
                                        </p:attrNameLst>
                                      </p:cBhvr>
                                      <p:to>
                                        <p:strVal val="visible"/>
                                      </p:to>
                                    </p:set>
                                    <p:animEffect transition="in" filter="blinds(horizontal)">
                                      <p:cBhvr>
                                        <p:cTn id="266" dur="500"/>
                                        <p:tgtEl>
                                          <p:spTgt spid="116755"/>
                                        </p:tgtEl>
                                      </p:cBhvr>
                                    </p:animEffect>
                                  </p:childTnLst>
                                </p:cTn>
                              </p:par>
                            </p:childTnLst>
                          </p:cTn>
                        </p:par>
                        <p:par>
                          <p:cTn id="267" fill="hold">
                            <p:stCondLst>
                              <p:cond delay="500"/>
                            </p:stCondLst>
                            <p:childTnLst>
                              <p:par>
                                <p:cTn id="268" presetID="18" presetClass="entr" presetSubtype="6" fill="hold" grpId="0" nodeType="afterEffect">
                                  <p:stCondLst>
                                    <p:cond delay="0"/>
                                  </p:stCondLst>
                                  <p:childTnLst>
                                    <p:set>
                                      <p:cBhvr>
                                        <p:cTn id="269" dur="1" fill="hold">
                                          <p:stCondLst>
                                            <p:cond delay="0"/>
                                          </p:stCondLst>
                                        </p:cTn>
                                        <p:tgtEl>
                                          <p:spTgt spid="116759"/>
                                        </p:tgtEl>
                                        <p:attrNameLst>
                                          <p:attrName>style.visibility</p:attrName>
                                        </p:attrNameLst>
                                      </p:cBhvr>
                                      <p:to>
                                        <p:strVal val="visible"/>
                                      </p:to>
                                    </p:set>
                                    <p:animEffect transition="in" filter="strips(downRight)">
                                      <p:cBhvr>
                                        <p:cTn id="270" dur="500"/>
                                        <p:tgtEl>
                                          <p:spTgt spid="116759"/>
                                        </p:tgtEl>
                                      </p:cBhvr>
                                    </p:animEffect>
                                  </p:childTnLst>
                                </p:cTn>
                              </p:par>
                            </p:childTnLst>
                          </p:cTn>
                        </p:par>
                        <p:par>
                          <p:cTn id="271" fill="hold">
                            <p:stCondLst>
                              <p:cond delay="1000"/>
                            </p:stCondLst>
                            <p:childTnLst>
                              <p:par>
                                <p:cTn id="272" presetID="3" presetClass="entr" presetSubtype="10" fill="hold" grpId="0" nodeType="afterEffect">
                                  <p:stCondLst>
                                    <p:cond delay="0"/>
                                  </p:stCondLst>
                                  <p:childTnLst>
                                    <p:set>
                                      <p:cBhvr>
                                        <p:cTn id="273" dur="1" fill="hold">
                                          <p:stCondLst>
                                            <p:cond delay="0"/>
                                          </p:stCondLst>
                                        </p:cTn>
                                        <p:tgtEl>
                                          <p:spTgt spid="116761"/>
                                        </p:tgtEl>
                                        <p:attrNameLst>
                                          <p:attrName>style.visibility</p:attrName>
                                        </p:attrNameLst>
                                      </p:cBhvr>
                                      <p:to>
                                        <p:strVal val="visible"/>
                                      </p:to>
                                    </p:set>
                                    <p:animEffect transition="in" filter="blinds(horizontal)">
                                      <p:cBhvr>
                                        <p:cTn id="274" dur="500"/>
                                        <p:tgtEl>
                                          <p:spTgt spid="116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41" grpId="0"/>
      <p:bldP spid="116743" grpId="0"/>
      <p:bldP spid="116744" grpId="0"/>
      <p:bldP spid="116745" grpId="0" animBg="1"/>
      <p:bldP spid="116746" grpId="0" animBg="1"/>
      <p:bldP spid="116747" grpId="0" animBg="1"/>
      <p:bldP spid="116748" grpId="0" animBg="1"/>
      <p:bldP spid="116749" grpId="0" animBg="1"/>
      <p:bldP spid="116750" grpId="0" animBg="1"/>
      <p:bldP spid="116751" grpId="0" animBg="1"/>
      <p:bldP spid="116752" grpId="0" animBg="1"/>
      <p:bldP spid="116753" grpId="0" animBg="1"/>
      <p:bldP spid="116754" grpId="0"/>
      <p:bldP spid="116755" grpId="0" animBg="1"/>
      <p:bldP spid="116756" grpId="0" animBg="1"/>
      <p:bldP spid="116759" grpId="0" animBg="1"/>
      <p:bldP spid="116761" grpId="0"/>
      <p:bldP spid="116766" grpId="0" animBg="1"/>
      <p:bldP spid="116767" grpId="0" animBg="1"/>
      <p:bldP spid="116772" grpId="0" animBg="1"/>
      <p:bldP spid="116773" grpId="0" animBg="1"/>
      <p:bldP spid="116774" grpId="0" animBg="1"/>
      <p:bldP spid="116775" grpId="0" animBg="1"/>
      <p:bldP spid="116776" grpId="0" animBg="1"/>
      <p:bldP spid="116777" grpId="0" animBg="1"/>
      <p:bldP spid="116778" grpId="0" animBg="1"/>
      <p:bldP spid="116779" grpId="0" animBg="1"/>
      <p:bldP spid="116783" grpId="0" animBg="1"/>
      <p:bldP spid="116784" grpId="0" animBg="1"/>
      <p:bldP spid="116785" grpId="0" animBg="1"/>
      <p:bldP spid="116786" grpId="0" animBg="1"/>
      <p:bldP spid="116787" grpId="0" animBg="1"/>
      <p:bldP spid="116788" grpId="0" animBg="1"/>
      <p:bldP spid="116789" grpId="0" animBg="1"/>
      <p:bldP spid="116791" grpId="0" animBg="1"/>
      <p:bldP spid="116794" grpId="0" animBg="1"/>
      <p:bldP spid="116795" grpId="0" animBg="1"/>
      <p:bldP spid="116796" grpId="0" animBg="1"/>
      <p:bldP spid="116797" grpId="0" animBg="1"/>
      <p:bldP spid="116798" grpId="0" animBg="1"/>
      <p:bldP spid="116799" grpId="0" animBg="1"/>
      <p:bldP spid="116800" grpId="0" animBg="1"/>
      <p:bldP spid="116801" grpId="0"/>
      <p:bldP spid="116803" grpId="0" animBg="1"/>
      <p:bldP spid="116804" grpId="0" animBg="1"/>
      <p:bldP spid="116805" grpId="0" animBg="1"/>
      <p:bldP spid="116806" grpId="0" animBg="1"/>
      <p:bldP spid="116809" grpId="0" animBg="1"/>
      <p:bldP spid="116810" grpId="0" animBg="1"/>
      <p:bldP spid="116811" grpId="0" animBg="1"/>
      <p:bldP spid="116812" grpId="0" animBg="1"/>
      <p:bldP spid="116813" grpId="0" animBg="1"/>
      <p:bldP spid="116816" grpId="0" animBg="1"/>
      <p:bldP spid="116835" grpId="0" animBg="1"/>
      <p:bldP spid="116844" grpId="0"/>
      <p:bldP spid="116768" grpId="0" animBg="1"/>
      <p:bldP spid="116817" grpId="0" animBg="1"/>
      <p:bldP spid="116864" grpId="0"/>
      <p:bldP spid="116865"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6915" name="Rectangle 3"/>
          <p:cNvSpPr>
            <a:spLocks noGrp="1" noChangeArrowheads="1"/>
          </p:cNvSpPr>
          <p:nvPr>
            <p:ph type="body" idx="1"/>
          </p:nvPr>
        </p:nvSpPr>
        <p:spPr>
          <a:xfrm>
            <a:off x="474097" y="874713"/>
            <a:ext cx="4682920" cy="5078412"/>
          </a:xfrm>
        </p:spPr>
        <p:txBody>
          <a:bodyPr/>
          <a:lstStyle/>
          <a:p>
            <a:pPr eaLnBrk="1" hangingPunct="1">
              <a:lnSpc>
                <a:spcPct val="120000"/>
              </a:lnSpc>
              <a:spcBef>
                <a:spcPts val="300"/>
              </a:spcBef>
              <a:buFont typeface="Wingdings" pitchFamily="2" charset="2"/>
              <a:buNone/>
              <a:defRPr/>
            </a:pPr>
            <a:r>
              <a:rPr lang="en-US" altLang="zh-CN" sz="2000" dirty="0">
                <a:latin typeface="+mj-lt"/>
              </a:rPr>
              <a:t>               LEA SI,DATA</a:t>
            </a:r>
          </a:p>
          <a:p>
            <a:pPr eaLnBrk="1" hangingPunct="1">
              <a:lnSpc>
                <a:spcPct val="120000"/>
              </a:lnSpc>
              <a:spcBef>
                <a:spcPts val="300"/>
              </a:spcBef>
              <a:buFont typeface="Wingdings" pitchFamily="2" charset="2"/>
              <a:buNone/>
              <a:defRPr/>
            </a:pPr>
            <a:r>
              <a:rPr lang="en-US" altLang="zh-CN" sz="2000" dirty="0">
                <a:latin typeface="+mj-lt"/>
              </a:rPr>
              <a:t>               MOV CX,100</a:t>
            </a:r>
          </a:p>
          <a:p>
            <a:pPr eaLnBrk="1" hangingPunct="1">
              <a:lnSpc>
                <a:spcPct val="120000"/>
              </a:lnSpc>
              <a:spcBef>
                <a:spcPts val="300"/>
              </a:spcBef>
              <a:buFont typeface="Wingdings" pitchFamily="2" charset="2"/>
              <a:buNone/>
              <a:defRPr/>
            </a:pPr>
            <a:r>
              <a:rPr lang="en-US" altLang="zh-CN" sz="2000" dirty="0">
                <a:latin typeface="+mj-lt"/>
              </a:rPr>
              <a:t>AGAIN : MOV DX,03FBH</a:t>
            </a:r>
          </a:p>
          <a:p>
            <a:pPr eaLnBrk="1" hangingPunct="1">
              <a:lnSpc>
                <a:spcPct val="120000"/>
              </a:lnSpc>
              <a:spcBef>
                <a:spcPts val="300"/>
              </a:spcBef>
              <a:buFont typeface="Wingdings" pitchFamily="2" charset="2"/>
              <a:buNone/>
              <a:defRPr/>
            </a:pPr>
            <a:r>
              <a:rPr lang="en-US" altLang="zh-CN" sz="2000" dirty="0">
                <a:solidFill>
                  <a:schemeClr val="tx1"/>
                </a:solidFill>
                <a:latin typeface="+mj-lt"/>
              </a:rPr>
              <a:t>WAITT</a:t>
            </a:r>
            <a:r>
              <a:rPr lang="zh-CN" altLang="en-US" sz="2000" dirty="0">
                <a:solidFill>
                  <a:schemeClr val="tx1"/>
                </a:solidFill>
                <a:latin typeface="+mj-lt"/>
              </a:rPr>
              <a:t>：</a:t>
            </a:r>
            <a:r>
              <a:rPr lang="en-US" altLang="zh-CN" sz="2000" dirty="0">
                <a:solidFill>
                  <a:schemeClr val="tx1"/>
                </a:solidFill>
                <a:latin typeface="+mj-lt"/>
              </a:rPr>
              <a:t>IN AL,DX</a:t>
            </a:r>
          </a:p>
          <a:p>
            <a:pPr eaLnBrk="1" hangingPunct="1">
              <a:lnSpc>
                <a:spcPct val="120000"/>
              </a:lnSpc>
              <a:spcBef>
                <a:spcPts val="300"/>
              </a:spcBef>
              <a:buFont typeface="Wingdings" pitchFamily="2" charset="2"/>
              <a:buNone/>
              <a:defRPr/>
            </a:pPr>
            <a:r>
              <a:rPr lang="en-US" altLang="zh-CN" sz="2000" dirty="0">
                <a:solidFill>
                  <a:schemeClr val="tx1"/>
                </a:solidFill>
                <a:latin typeface="+mj-lt"/>
              </a:rPr>
              <a:t>               TEST AL,20H</a:t>
            </a:r>
          </a:p>
          <a:p>
            <a:pPr eaLnBrk="1" hangingPunct="1">
              <a:lnSpc>
                <a:spcPct val="120000"/>
              </a:lnSpc>
              <a:spcBef>
                <a:spcPts val="300"/>
              </a:spcBef>
              <a:buFont typeface="Wingdings" pitchFamily="2" charset="2"/>
              <a:buNone/>
              <a:defRPr/>
            </a:pPr>
            <a:r>
              <a:rPr lang="en-US" altLang="zh-CN" sz="2000" dirty="0">
                <a:solidFill>
                  <a:schemeClr val="tx1"/>
                </a:solidFill>
                <a:latin typeface="+mj-lt"/>
              </a:rPr>
              <a:t>               JNZ   WAITT</a:t>
            </a:r>
          </a:p>
          <a:p>
            <a:pPr eaLnBrk="1" hangingPunct="1">
              <a:lnSpc>
                <a:spcPct val="120000"/>
              </a:lnSpc>
              <a:spcBef>
                <a:spcPts val="300"/>
              </a:spcBef>
              <a:buFont typeface="Wingdings" pitchFamily="2" charset="2"/>
              <a:buNone/>
              <a:defRPr/>
            </a:pPr>
            <a:r>
              <a:rPr lang="en-US" altLang="zh-CN" sz="2000" dirty="0">
                <a:latin typeface="+mj-lt"/>
              </a:rPr>
              <a:t>               MOV DX,03F8H</a:t>
            </a:r>
          </a:p>
          <a:p>
            <a:pPr eaLnBrk="1" hangingPunct="1">
              <a:lnSpc>
                <a:spcPct val="120000"/>
              </a:lnSpc>
              <a:spcBef>
                <a:spcPts val="300"/>
              </a:spcBef>
              <a:buFont typeface="Wingdings" pitchFamily="2" charset="2"/>
              <a:buNone/>
              <a:defRPr/>
            </a:pPr>
            <a:r>
              <a:rPr lang="en-US" altLang="zh-CN" sz="2000" dirty="0">
                <a:latin typeface="+mj-lt"/>
              </a:rPr>
              <a:t>               </a:t>
            </a:r>
            <a:r>
              <a:rPr lang="en-US" altLang="zh-CN" sz="2000" dirty="0">
                <a:solidFill>
                  <a:srgbClr val="C00000"/>
                </a:solidFill>
                <a:latin typeface="+mj-lt"/>
              </a:rPr>
              <a:t>MOV AL</a:t>
            </a:r>
            <a:r>
              <a:rPr lang="zh-CN" altLang="en-US" sz="2000" dirty="0">
                <a:solidFill>
                  <a:srgbClr val="C00000"/>
                </a:solidFill>
                <a:latin typeface="+mj-lt"/>
              </a:rPr>
              <a:t>，</a:t>
            </a:r>
            <a:r>
              <a:rPr lang="en-US" altLang="zh-CN" sz="2000" dirty="0">
                <a:solidFill>
                  <a:srgbClr val="C00000"/>
                </a:solidFill>
                <a:latin typeface="+mj-lt"/>
              </a:rPr>
              <a:t>[SI]</a:t>
            </a:r>
          </a:p>
          <a:p>
            <a:pPr eaLnBrk="1" hangingPunct="1">
              <a:lnSpc>
                <a:spcPct val="120000"/>
              </a:lnSpc>
              <a:spcBef>
                <a:spcPts val="300"/>
              </a:spcBef>
              <a:buFont typeface="Wingdings" pitchFamily="2" charset="2"/>
              <a:buNone/>
              <a:defRPr/>
            </a:pPr>
            <a:r>
              <a:rPr lang="en-US" altLang="zh-CN" sz="2000" dirty="0">
                <a:solidFill>
                  <a:srgbClr val="C00000"/>
                </a:solidFill>
                <a:latin typeface="+mj-lt"/>
              </a:rPr>
              <a:t>               OUT DX</a:t>
            </a:r>
            <a:r>
              <a:rPr lang="zh-CN" altLang="en-US" sz="2000" dirty="0">
                <a:solidFill>
                  <a:srgbClr val="C00000"/>
                </a:solidFill>
                <a:latin typeface="+mj-lt"/>
              </a:rPr>
              <a:t>，</a:t>
            </a:r>
            <a:r>
              <a:rPr lang="en-US" altLang="zh-CN" sz="2000" dirty="0">
                <a:solidFill>
                  <a:srgbClr val="C00000"/>
                </a:solidFill>
                <a:latin typeface="+mj-lt"/>
              </a:rPr>
              <a:t>AL</a:t>
            </a:r>
          </a:p>
          <a:p>
            <a:pPr eaLnBrk="1" hangingPunct="1">
              <a:lnSpc>
                <a:spcPct val="120000"/>
              </a:lnSpc>
              <a:spcBef>
                <a:spcPts val="300"/>
              </a:spcBef>
              <a:buFont typeface="Wingdings" pitchFamily="2" charset="2"/>
              <a:buNone/>
              <a:defRPr/>
            </a:pPr>
            <a:r>
              <a:rPr lang="en-US" altLang="zh-CN" sz="2000" dirty="0">
                <a:latin typeface="+mj-lt"/>
              </a:rPr>
              <a:t>               INC SI</a:t>
            </a:r>
          </a:p>
          <a:p>
            <a:pPr eaLnBrk="1" hangingPunct="1">
              <a:lnSpc>
                <a:spcPct val="120000"/>
              </a:lnSpc>
              <a:spcBef>
                <a:spcPts val="300"/>
              </a:spcBef>
              <a:buFont typeface="Wingdings" pitchFamily="2" charset="2"/>
              <a:buNone/>
              <a:defRPr/>
            </a:pPr>
            <a:r>
              <a:rPr lang="en-US" altLang="zh-CN" sz="2000" dirty="0">
                <a:latin typeface="+mj-lt"/>
              </a:rPr>
              <a:t>               LOOP  AGAIN</a:t>
            </a:r>
          </a:p>
          <a:p>
            <a:pPr eaLnBrk="1" hangingPunct="1">
              <a:lnSpc>
                <a:spcPct val="120000"/>
              </a:lnSpc>
              <a:spcBef>
                <a:spcPts val="300"/>
              </a:spcBef>
              <a:buFont typeface="Wingdings" pitchFamily="2" charset="2"/>
              <a:buNone/>
              <a:defRPr/>
            </a:pPr>
            <a:r>
              <a:rPr lang="en-US" altLang="zh-CN" sz="2000" dirty="0">
                <a:latin typeface="+mj-lt"/>
              </a:rPr>
              <a:t>               HLT</a:t>
            </a:r>
          </a:p>
        </p:txBody>
      </p:sp>
      <p:sp>
        <p:nvSpPr>
          <p:cNvPr id="166919" name="Text Box 7"/>
          <p:cNvSpPr txBox="1">
            <a:spLocks noChangeArrowheads="1"/>
          </p:cNvSpPr>
          <p:nvPr/>
        </p:nvSpPr>
        <p:spPr bwMode="auto">
          <a:xfrm>
            <a:off x="6401927" y="1114425"/>
            <a:ext cx="2120538" cy="368300"/>
          </a:xfrm>
          <a:prstGeom prst="rect">
            <a:avLst/>
          </a:prstGeom>
          <a:noFill/>
          <a:ln w="25400" cap="sq">
            <a:solidFill>
              <a:schemeClr val="accent5">
                <a:lumMod val="25000"/>
              </a:schemeClr>
            </a:solidFill>
            <a:miter lim="800000"/>
            <a:headEnd type="none" w="sm" len="sm"/>
            <a:tailEnd type="none" w="lg" len="lg"/>
          </a:ln>
        </p:spPr>
        <p:txBody>
          <a:bodyPr>
            <a:spAutoFit/>
          </a:bodyPr>
          <a:lstStyle/>
          <a:p>
            <a:pPr algn="ctr" eaLnBrk="0" hangingPunct="0">
              <a:spcBef>
                <a:spcPct val="50000"/>
              </a:spcBef>
              <a:defRPr/>
            </a:pPr>
            <a:r>
              <a:rPr kumimoji="1" lang="zh-CN" altLang="en-US" b="1" dirty="0">
                <a:latin typeface="华文中宋" panose="02010600040101010101" pitchFamily="2" charset="-122"/>
                <a:ea typeface="华文中宋" panose="02010600040101010101" pitchFamily="2" charset="-122"/>
              </a:rPr>
              <a:t>读状态</a:t>
            </a:r>
          </a:p>
        </p:txBody>
      </p:sp>
      <p:sp>
        <p:nvSpPr>
          <p:cNvPr id="166920" name="Text Box 8"/>
          <p:cNvSpPr txBox="1">
            <a:spLocks noChangeArrowheads="1"/>
          </p:cNvSpPr>
          <p:nvPr/>
        </p:nvSpPr>
        <p:spPr bwMode="auto">
          <a:xfrm>
            <a:off x="6401927" y="2984500"/>
            <a:ext cx="2120538" cy="368300"/>
          </a:xfrm>
          <a:prstGeom prst="rect">
            <a:avLst/>
          </a:prstGeom>
          <a:noFill/>
          <a:ln w="25400" cap="sq">
            <a:solidFill>
              <a:schemeClr val="accent5">
                <a:lumMod val="25000"/>
              </a:schemeClr>
            </a:solidFill>
            <a:miter lim="800000"/>
            <a:headEnd type="none" w="sm" len="sm"/>
            <a:tailEnd type="none" w="lg" len="lg"/>
          </a:ln>
        </p:spPr>
        <p:txBody>
          <a:bodyPr>
            <a:spAutoFit/>
          </a:bodyPr>
          <a:lstStyle/>
          <a:p>
            <a:pPr algn="ctr" eaLnBrk="0" hangingPunct="0">
              <a:spcBef>
                <a:spcPct val="50000"/>
              </a:spcBef>
              <a:defRPr/>
            </a:pPr>
            <a:r>
              <a:rPr kumimoji="1" lang="zh-CN" altLang="en-US" b="1" dirty="0">
                <a:latin typeface="华文中宋" panose="02010600040101010101" pitchFamily="2" charset="-122"/>
                <a:ea typeface="华文中宋" panose="02010600040101010101" pitchFamily="2" charset="-122"/>
              </a:rPr>
              <a:t> 进行一次传送</a:t>
            </a:r>
          </a:p>
        </p:txBody>
      </p:sp>
      <p:sp>
        <p:nvSpPr>
          <p:cNvPr id="166921" name="AutoShape 9"/>
          <p:cNvSpPr>
            <a:spLocks noChangeArrowheads="1"/>
          </p:cNvSpPr>
          <p:nvPr/>
        </p:nvSpPr>
        <p:spPr bwMode="auto">
          <a:xfrm>
            <a:off x="6255183" y="1892300"/>
            <a:ext cx="2376937" cy="641350"/>
          </a:xfrm>
          <a:prstGeom prst="flowChartDecision">
            <a:avLst/>
          </a:prstGeom>
          <a:noFill/>
          <a:ln w="25400" cap="sq">
            <a:solidFill>
              <a:schemeClr val="accent5">
                <a:lumMod val="25000"/>
              </a:schemeClr>
            </a:solidFill>
            <a:miter lim="800000"/>
            <a:headEnd type="none" w="sm" len="sm"/>
            <a:tailEnd type="none" w="lg" len="lg"/>
          </a:ln>
        </p:spPr>
        <p:txBody>
          <a:bodyPr wrap="none" anchor="ctr"/>
          <a:lstStyle/>
          <a:p>
            <a:pPr>
              <a:defRPr/>
            </a:pPr>
            <a:endParaRPr lang="zh-CN" altLang="en-US" b="1">
              <a:latin typeface="华文中宋" panose="02010600040101010101" pitchFamily="2" charset="-122"/>
              <a:ea typeface="华文中宋" panose="02010600040101010101" pitchFamily="2" charset="-122"/>
            </a:endParaRPr>
          </a:p>
        </p:txBody>
      </p:sp>
      <p:sp>
        <p:nvSpPr>
          <p:cNvPr id="166922" name="Text Box 10"/>
          <p:cNvSpPr txBox="1">
            <a:spLocks noChangeArrowheads="1"/>
          </p:cNvSpPr>
          <p:nvPr/>
        </p:nvSpPr>
        <p:spPr bwMode="auto">
          <a:xfrm>
            <a:off x="6693803" y="1998663"/>
            <a:ext cx="1460994" cy="368300"/>
          </a:xfrm>
          <a:prstGeom prst="rect">
            <a:avLst/>
          </a:prstGeom>
          <a:noFill/>
          <a:ln w="25400" cap="sq">
            <a:noFill/>
            <a:miter lim="800000"/>
            <a:headEnd type="none" w="sm" len="sm"/>
            <a:tailEnd type="none" w="lg" len="lg"/>
          </a:ln>
        </p:spPr>
        <p:txBody>
          <a:bodyPr>
            <a:spAutoFit/>
          </a:bodyPr>
          <a:lstStyle/>
          <a:p>
            <a:pPr algn="ctr" eaLnBrk="0" hangingPunct="0">
              <a:spcBef>
                <a:spcPct val="50000"/>
              </a:spcBef>
            </a:pPr>
            <a:r>
              <a:rPr kumimoji="1" lang="en-US" altLang="zh-CN" b="1">
                <a:latin typeface="华文中宋"/>
                <a:ea typeface="华文中宋"/>
                <a:cs typeface="华文中宋"/>
              </a:rPr>
              <a:t>Bit5=1?</a:t>
            </a:r>
          </a:p>
        </p:txBody>
      </p:sp>
      <p:sp>
        <p:nvSpPr>
          <p:cNvPr id="166924" name="AutoShape 12"/>
          <p:cNvSpPr>
            <a:spLocks noChangeArrowheads="1"/>
          </p:cNvSpPr>
          <p:nvPr/>
        </p:nvSpPr>
        <p:spPr bwMode="auto">
          <a:xfrm>
            <a:off x="6266470" y="4445000"/>
            <a:ext cx="2376937" cy="641350"/>
          </a:xfrm>
          <a:prstGeom prst="flowChartDecision">
            <a:avLst/>
          </a:prstGeom>
          <a:noFill/>
          <a:ln w="25400" cap="sq">
            <a:solidFill>
              <a:schemeClr val="accent5">
                <a:lumMod val="25000"/>
              </a:schemeClr>
            </a:solidFill>
            <a:miter lim="800000"/>
            <a:headEnd type="none" w="sm" len="sm"/>
            <a:tailEnd type="none" w="lg" len="lg"/>
          </a:ln>
        </p:spPr>
        <p:txBody>
          <a:bodyPr wrap="none" anchor="ctr"/>
          <a:lstStyle/>
          <a:p>
            <a:pPr>
              <a:defRPr/>
            </a:pPr>
            <a:endParaRPr lang="zh-CN" altLang="en-US" b="1">
              <a:latin typeface="华文中宋" panose="02010600040101010101" pitchFamily="2" charset="-122"/>
              <a:ea typeface="华文中宋" panose="02010600040101010101" pitchFamily="2" charset="-122"/>
            </a:endParaRPr>
          </a:p>
        </p:txBody>
      </p:sp>
      <p:sp>
        <p:nvSpPr>
          <p:cNvPr id="166925" name="Text Box 13"/>
          <p:cNvSpPr txBox="1">
            <a:spLocks noChangeArrowheads="1"/>
          </p:cNvSpPr>
          <p:nvPr/>
        </p:nvSpPr>
        <p:spPr bwMode="auto">
          <a:xfrm>
            <a:off x="6637363" y="4564064"/>
            <a:ext cx="1738357" cy="369887"/>
          </a:xfrm>
          <a:prstGeom prst="rect">
            <a:avLst/>
          </a:prstGeom>
          <a:noFill/>
          <a:ln w="25400" cap="sq">
            <a:noFill/>
            <a:miter lim="800000"/>
            <a:headEnd type="none" w="sm" len="sm"/>
            <a:tailEnd type="none" w="lg" len="lg"/>
          </a:ln>
        </p:spPr>
        <p:txBody>
          <a:bodyPr>
            <a:spAutoFit/>
          </a:bodyPr>
          <a:lstStyle/>
          <a:p>
            <a:pPr algn="ctr" eaLnBrk="0" hangingPunct="0">
              <a:spcBef>
                <a:spcPct val="50000"/>
              </a:spcBef>
            </a:pPr>
            <a:r>
              <a:rPr kumimoji="1" lang="zh-CN" altLang="en-US" b="1">
                <a:latin typeface="华文中宋"/>
                <a:ea typeface="华文中宋"/>
                <a:cs typeface="华文中宋"/>
              </a:rPr>
              <a:t>传送完否</a:t>
            </a:r>
            <a:r>
              <a:rPr kumimoji="1" lang="en-US" altLang="zh-CN" b="1">
                <a:latin typeface="华文中宋"/>
                <a:ea typeface="华文中宋"/>
                <a:cs typeface="华文中宋"/>
              </a:rPr>
              <a:t>?</a:t>
            </a:r>
          </a:p>
        </p:txBody>
      </p:sp>
      <p:sp>
        <p:nvSpPr>
          <p:cNvPr id="166926" name="Text Box 14"/>
          <p:cNvSpPr txBox="1">
            <a:spLocks noChangeArrowheads="1"/>
          </p:cNvSpPr>
          <p:nvPr/>
        </p:nvSpPr>
        <p:spPr bwMode="auto">
          <a:xfrm>
            <a:off x="6401927" y="3708400"/>
            <a:ext cx="2120538" cy="369888"/>
          </a:xfrm>
          <a:prstGeom prst="rect">
            <a:avLst/>
          </a:prstGeom>
          <a:noFill/>
          <a:ln w="25400" cap="sq">
            <a:solidFill>
              <a:schemeClr val="accent5">
                <a:lumMod val="25000"/>
              </a:schemeClr>
            </a:solidFill>
            <a:miter lim="800000"/>
            <a:headEnd type="none" w="sm" len="sm"/>
            <a:tailEnd type="none" w="lg" len="lg"/>
          </a:ln>
        </p:spPr>
        <p:txBody>
          <a:bodyPr>
            <a:spAutoFit/>
          </a:bodyPr>
          <a:lstStyle/>
          <a:p>
            <a:pPr algn="ctr" eaLnBrk="0" hangingPunct="0">
              <a:spcBef>
                <a:spcPct val="50000"/>
              </a:spcBef>
              <a:defRPr/>
            </a:pPr>
            <a:r>
              <a:rPr kumimoji="1" lang="zh-CN" altLang="en-US" b="1" dirty="0">
                <a:latin typeface="华文中宋" panose="02010600040101010101" pitchFamily="2" charset="-122"/>
                <a:ea typeface="华文中宋" panose="02010600040101010101" pitchFamily="2" charset="-122"/>
              </a:rPr>
              <a:t> 修改地址指针</a:t>
            </a:r>
          </a:p>
        </p:txBody>
      </p:sp>
      <p:sp>
        <p:nvSpPr>
          <p:cNvPr id="166927" name="AutoShape 15"/>
          <p:cNvSpPr>
            <a:spLocks noChangeArrowheads="1"/>
          </p:cNvSpPr>
          <p:nvPr/>
        </p:nvSpPr>
        <p:spPr bwMode="auto">
          <a:xfrm>
            <a:off x="6401927" y="195263"/>
            <a:ext cx="2120538" cy="449262"/>
          </a:xfrm>
          <a:prstGeom prst="flowChartAlternateProcess">
            <a:avLst/>
          </a:prstGeom>
          <a:noFill/>
          <a:ln w="25400" cap="sq">
            <a:solidFill>
              <a:schemeClr val="accent5">
                <a:lumMod val="25000"/>
              </a:schemeClr>
            </a:solidFill>
            <a:miter lim="800000"/>
            <a:headEnd type="none" w="sm" len="sm"/>
            <a:tailEnd type="none" w="lg" len="lg"/>
          </a:ln>
        </p:spPr>
        <p:txBody>
          <a:bodyPr wrap="none" anchor="ctr"/>
          <a:lstStyle/>
          <a:p>
            <a:pPr>
              <a:defRPr/>
            </a:pPr>
            <a:endParaRPr lang="zh-CN" altLang="en-US" b="1">
              <a:latin typeface="华文中宋" panose="02010600040101010101" pitchFamily="2" charset="-122"/>
              <a:ea typeface="华文中宋" panose="02010600040101010101" pitchFamily="2" charset="-122"/>
            </a:endParaRPr>
          </a:p>
        </p:txBody>
      </p:sp>
      <p:sp>
        <p:nvSpPr>
          <p:cNvPr id="166918" name="Text Box 6"/>
          <p:cNvSpPr txBox="1">
            <a:spLocks noChangeArrowheads="1"/>
          </p:cNvSpPr>
          <p:nvPr/>
        </p:nvSpPr>
        <p:spPr bwMode="auto">
          <a:xfrm>
            <a:off x="6766369" y="225425"/>
            <a:ext cx="1390040" cy="369888"/>
          </a:xfrm>
          <a:prstGeom prst="rect">
            <a:avLst/>
          </a:prstGeom>
          <a:noFill/>
          <a:ln w="25400" cap="sq">
            <a:noFill/>
            <a:miter lim="800000"/>
            <a:headEnd type="none" w="sm" len="sm"/>
            <a:tailEnd type="none" w="lg" len="lg"/>
          </a:ln>
        </p:spPr>
        <p:txBody>
          <a:bodyPr>
            <a:spAutoFit/>
          </a:bodyPr>
          <a:lstStyle/>
          <a:p>
            <a:pPr algn="ctr" eaLnBrk="0" hangingPunct="0">
              <a:spcBef>
                <a:spcPct val="50000"/>
              </a:spcBef>
            </a:pPr>
            <a:r>
              <a:rPr kumimoji="1" lang="zh-CN" altLang="en-US" b="1">
                <a:latin typeface="华文中宋"/>
                <a:ea typeface="华文中宋"/>
                <a:cs typeface="华文中宋"/>
              </a:rPr>
              <a:t> 初始化</a:t>
            </a:r>
          </a:p>
        </p:txBody>
      </p:sp>
      <p:sp>
        <p:nvSpPr>
          <p:cNvPr id="166928" name="Line 16"/>
          <p:cNvSpPr>
            <a:spLocks noChangeShapeType="1"/>
          </p:cNvSpPr>
          <p:nvPr/>
        </p:nvSpPr>
        <p:spPr bwMode="auto">
          <a:xfrm>
            <a:off x="7451714" y="655638"/>
            <a:ext cx="0" cy="449262"/>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29" name="Line 17"/>
          <p:cNvSpPr>
            <a:spLocks noChangeShapeType="1"/>
          </p:cNvSpPr>
          <p:nvPr/>
        </p:nvSpPr>
        <p:spPr bwMode="auto">
          <a:xfrm>
            <a:off x="7446875" y="1479551"/>
            <a:ext cx="0" cy="417513"/>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30" name="Line 18"/>
          <p:cNvSpPr>
            <a:spLocks noChangeShapeType="1"/>
          </p:cNvSpPr>
          <p:nvPr/>
        </p:nvSpPr>
        <p:spPr bwMode="auto">
          <a:xfrm>
            <a:off x="7437200" y="2527301"/>
            <a:ext cx="0" cy="449263"/>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33" name="Line 21"/>
          <p:cNvSpPr>
            <a:spLocks noChangeShapeType="1"/>
          </p:cNvSpPr>
          <p:nvPr/>
        </p:nvSpPr>
        <p:spPr bwMode="auto">
          <a:xfrm flipH="1">
            <a:off x="5363428" y="4764088"/>
            <a:ext cx="91433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166934" name="Line 22"/>
          <p:cNvSpPr>
            <a:spLocks noChangeShapeType="1"/>
          </p:cNvSpPr>
          <p:nvPr/>
        </p:nvSpPr>
        <p:spPr bwMode="auto">
          <a:xfrm flipH="1" flipV="1">
            <a:off x="5348915" y="869951"/>
            <a:ext cx="0" cy="1323975"/>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166935" name="Line 23"/>
          <p:cNvSpPr>
            <a:spLocks noChangeShapeType="1"/>
          </p:cNvSpPr>
          <p:nvPr/>
        </p:nvSpPr>
        <p:spPr bwMode="auto">
          <a:xfrm>
            <a:off x="5363428" y="863600"/>
            <a:ext cx="2047971"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36" name="Line 24"/>
          <p:cNvSpPr>
            <a:spLocks noChangeShapeType="1"/>
          </p:cNvSpPr>
          <p:nvPr/>
        </p:nvSpPr>
        <p:spPr bwMode="auto">
          <a:xfrm flipH="1">
            <a:off x="5377941" y="2209800"/>
            <a:ext cx="914330"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166937" name="Text Box 25"/>
          <p:cNvSpPr txBox="1">
            <a:spLocks noChangeArrowheads="1"/>
          </p:cNvSpPr>
          <p:nvPr/>
        </p:nvSpPr>
        <p:spPr bwMode="auto">
          <a:xfrm>
            <a:off x="5669817" y="1839913"/>
            <a:ext cx="438621" cy="40005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000" b="1">
                <a:latin typeface="Times New Roman" pitchFamily="18" charset="0"/>
                <a:ea typeface="隶书"/>
                <a:cs typeface="隶书"/>
              </a:rPr>
              <a:t>Y</a:t>
            </a:r>
          </a:p>
        </p:txBody>
      </p:sp>
      <p:sp>
        <p:nvSpPr>
          <p:cNvPr id="166938" name="Text Box 26"/>
          <p:cNvSpPr txBox="1">
            <a:spLocks noChangeArrowheads="1"/>
          </p:cNvSpPr>
          <p:nvPr/>
        </p:nvSpPr>
        <p:spPr bwMode="auto">
          <a:xfrm>
            <a:off x="7498478" y="2524125"/>
            <a:ext cx="438621" cy="40005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000" b="1">
                <a:latin typeface="华文中宋"/>
                <a:ea typeface="华文中宋"/>
                <a:cs typeface="华文中宋"/>
              </a:rPr>
              <a:t>N</a:t>
            </a:r>
          </a:p>
        </p:txBody>
      </p:sp>
      <p:sp>
        <p:nvSpPr>
          <p:cNvPr id="166939" name="Text Box 27"/>
          <p:cNvSpPr txBox="1">
            <a:spLocks noChangeArrowheads="1"/>
          </p:cNvSpPr>
          <p:nvPr/>
        </p:nvSpPr>
        <p:spPr bwMode="auto">
          <a:xfrm>
            <a:off x="5727869" y="4340225"/>
            <a:ext cx="438621" cy="40005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000" b="1">
                <a:latin typeface="Times New Roman" pitchFamily="18" charset="0"/>
                <a:ea typeface="隶书"/>
                <a:cs typeface="隶书"/>
              </a:rPr>
              <a:t>N</a:t>
            </a:r>
          </a:p>
        </p:txBody>
      </p:sp>
      <p:sp>
        <p:nvSpPr>
          <p:cNvPr id="166940" name="Text Box 28"/>
          <p:cNvSpPr txBox="1">
            <a:spLocks noChangeArrowheads="1"/>
          </p:cNvSpPr>
          <p:nvPr/>
        </p:nvSpPr>
        <p:spPr bwMode="auto">
          <a:xfrm>
            <a:off x="7498478" y="5033963"/>
            <a:ext cx="438621" cy="40005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000" b="1">
                <a:latin typeface="华文中宋"/>
                <a:ea typeface="华文中宋"/>
                <a:cs typeface="华文中宋"/>
              </a:rPr>
              <a:t>Y</a:t>
            </a:r>
          </a:p>
        </p:txBody>
      </p:sp>
      <p:sp>
        <p:nvSpPr>
          <p:cNvPr id="166943" name="Line 31"/>
          <p:cNvSpPr>
            <a:spLocks noChangeShapeType="1"/>
          </p:cNvSpPr>
          <p:nvPr/>
        </p:nvSpPr>
        <p:spPr bwMode="auto">
          <a:xfrm>
            <a:off x="7454939" y="3348038"/>
            <a:ext cx="0" cy="354012"/>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44" name="Line 32"/>
          <p:cNvSpPr>
            <a:spLocks noChangeShapeType="1"/>
          </p:cNvSpPr>
          <p:nvPr/>
        </p:nvSpPr>
        <p:spPr bwMode="auto">
          <a:xfrm>
            <a:off x="7454939" y="4083051"/>
            <a:ext cx="0" cy="354013"/>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45" name="Line 33"/>
          <p:cNvSpPr>
            <a:spLocks noChangeShapeType="1"/>
          </p:cNvSpPr>
          <p:nvPr/>
        </p:nvSpPr>
        <p:spPr bwMode="auto">
          <a:xfrm>
            <a:off x="7454939" y="5106989"/>
            <a:ext cx="0" cy="352425"/>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66946" name="Text Box 34"/>
          <p:cNvSpPr txBox="1">
            <a:spLocks noChangeArrowheads="1"/>
          </p:cNvSpPr>
          <p:nvPr/>
        </p:nvSpPr>
        <p:spPr bwMode="auto">
          <a:xfrm>
            <a:off x="6387413" y="5453063"/>
            <a:ext cx="2120537" cy="368300"/>
          </a:xfrm>
          <a:prstGeom prst="rect">
            <a:avLst/>
          </a:prstGeom>
          <a:noFill/>
          <a:ln w="25400" cap="sq">
            <a:solidFill>
              <a:schemeClr val="accent5">
                <a:lumMod val="25000"/>
              </a:schemeClr>
            </a:solidFill>
            <a:miter lim="800000"/>
            <a:headEnd type="none" w="sm" len="sm"/>
            <a:tailEnd type="none" w="lg" len="lg"/>
          </a:ln>
        </p:spPr>
        <p:txBody>
          <a:bodyPr>
            <a:spAutoFit/>
          </a:bodyPr>
          <a:lstStyle/>
          <a:p>
            <a:pPr algn="ctr" eaLnBrk="0" hangingPunct="0">
              <a:spcBef>
                <a:spcPct val="50000"/>
              </a:spcBef>
              <a:defRPr/>
            </a:pPr>
            <a:r>
              <a:rPr kumimoji="1" lang="zh-CN" altLang="en-US" b="1" dirty="0">
                <a:latin typeface="华文中宋" panose="02010600040101010101" pitchFamily="2" charset="-122"/>
                <a:ea typeface="华文中宋" panose="02010600040101010101" pitchFamily="2" charset="-122"/>
              </a:rPr>
              <a:t>结 束</a:t>
            </a:r>
          </a:p>
        </p:txBody>
      </p:sp>
      <p:sp>
        <p:nvSpPr>
          <p:cNvPr id="166947" name="Line 35"/>
          <p:cNvSpPr>
            <a:spLocks noChangeShapeType="1"/>
          </p:cNvSpPr>
          <p:nvPr/>
        </p:nvSpPr>
        <p:spPr bwMode="auto">
          <a:xfrm flipH="1" flipV="1">
            <a:off x="5348915" y="862013"/>
            <a:ext cx="0" cy="3924300"/>
          </a:xfrm>
          <a:prstGeom prst="line">
            <a:avLst/>
          </a:prstGeom>
          <a:noFill/>
          <a:ln w="25400" cap="sq">
            <a:solidFill>
              <a:schemeClr val="tx1"/>
            </a:solidFill>
            <a:round/>
            <a:headEnd type="none" w="sm" len="sm"/>
            <a:tailEnd type="none" w="lg" len="lg"/>
          </a:ln>
        </p:spPr>
        <p:txBody>
          <a:bodyPr/>
          <a:lstStyle/>
          <a:p>
            <a:endParaRPr lang="zh-CN" altLang="en-US"/>
          </a:p>
        </p:txBody>
      </p:sp>
      <p:sp>
        <p:nvSpPr>
          <p:cNvPr id="166948" name="Line 36"/>
          <p:cNvSpPr>
            <a:spLocks noChangeShapeType="1"/>
          </p:cNvSpPr>
          <p:nvPr/>
        </p:nvSpPr>
        <p:spPr bwMode="auto">
          <a:xfrm>
            <a:off x="5363428" y="863600"/>
            <a:ext cx="2047971" cy="0"/>
          </a:xfrm>
          <a:prstGeom prst="line">
            <a:avLst/>
          </a:prstGeom>
          <a:noFill/>
          <a:ln w="25400" cap="sq">
            <a:solidFill>
              <a:schemeClr val="tx1"/>
            </a:solidFill>
            <a:round/>
            <a:headEnd type="none" w="sm" len="sm"/>
            <a:tailEnd type="triangle" w="lg" len="lg"/>
          </a:ln>
        </p:spPr>
        <p:txBody>
          <a:bodyPr/>
          <a:lstStyle/>
          <a:p>
            <a:endParaRPr lang="zh-CN" altLang="en-US"/>
          </a:p>
        </p:txBody>
      </p:sp>
      <p:sp>
        <p:nvSpPr>
          <p:cNvPr id="166949" name="Text Box 37"/>
          <p:cNvSpPr txBox="1">
            <a:spLocks noChangeArrowheads="1"/>
          </p:cNvSpPr>
          <p:nvPr/>
        </p:nvSpPr>
        <p:spPr bwMode="auto">
          <a:xfrm>
            <a:off x="328966" y="168275"/>
            <a:ext cx="2705902" cy="585788"/>
          </a:xfrm>
          <a:prstGeom prst="rect">
            <a:avLst/>
          </a:prstGeom>
          <a:noFill/>
          <a:ln w="25400" cap="sq">
            <a:noFill/>
            <a:miter lim="800000"/>
            <a:headEnd type="none" w="sm" len="sm"/>
            <a:tailEnd type="none" w="lg" len="lg"/>
          </a:ln>
        </p:spPr>
        <p:txBody>
          <a:bodyPr>
            <a:spAutoFit/>
          </a:bodyPr>
          <a:lstStyle/>
          <a:p>
            <a:pPr>
              <a:spcBef>
                <a:spcPct val="50000"/>
              </a:spcBef>
            </a:pPr>
            <a:r>
              <a:rPr lang="zh-CN" altLang="en-US" sz="3200" b="1" dirty="0">
                <a:effectLst>
                  <a:outerShdw blurRad="38100" dist="38100" dir="2700000" algn="tl">
                    <a:srgbClr val="000000">
                      <a:alpha val="43137"/>
                    </a:srgbClr>
                  </a:outerShdw>
                </a:effectLst>
                <a:latin typeface="黑体" panose="02010600030101010101" pitchFamily="2" charset="-122"/>
                <a:ea typeface="黑体" panose="02010600030101010101" pitchFamily="2" charset="-122"/>
                <a:cs typeface="华文中宋"/>
              </a:rPr>
              <a:t>控制程序</a:t>
            </a:r>
          </a:p>
        </p:txBody>
      </p:sp>
    </p:spTree>
    <p:extLst>
      <p:ext uri="{BB962C8B-B14F-4D97-AF65-F5344CB8AC3E}">
        <p14:creationId xmlns:p14="http://schemas.microsoft.com/office/powerpoint/2010/main" val="28702576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66949"/>
                                        </p:tgtEl>
                                        <p:attrNameLst>
                                          <p:attrName>style.visibility</p:attrName>
                                        </p:attrNameLst>
                                      </p:cBhvr>
                                      <p:to>
                                        <p:strVal val="visible"/>
                                      </p:to>
                                    </p:set>
                                    <p:anim calcmode="lin" valueType="num">
                                      <p:cBhvr>
                                        <p:cTn id="7" dur="1000" fill="hold"/>
                                        <p:tgtEl>
                                          <p:spTgt spid="166949"/>
                                        </p:tgtEl>
                                        <p:attrNameLst>
                                          <p:attrName>ppt_w</p:attrName>
                                        </p:attrNameLst>
                                      </p:cBhvr>
                                      <p:tavLst>
                                        <p:tav tm="0">
                                          <p:val>
                                            <p:strVal val="#ppt_w*0.70"/>
                                          </p:val>
                                        </p:tav>
                                        <p:tav tm="100000">
                                          <p:val>
                                            <p:strVal val="#ppt_w"/>
                                          </p:val>
                                        </p:tav>
                                      </p:tavLst>
                                    </p:anim>
                                    <p:anim calcmode="lin" valueType="num">
                                      <p:cBhvr>
                                        <p:cTn id="8" dur="1000" fill="hold"/>
                                        <p:tgtEl>
                                          <p:spTgt spid="166949"/>
                                        </p:tgtEl>
                                        <p:attrNameLst>
                                          <p:attrName>ppt_h</p:attrName>
                                        </p:attrNameLst>
                                      </p:cBhvr>
                                      <p:tavLst>
                                        <p:tav tm="0">
                                          <p:val>
                                            <p:strVal val="#ppt_h"/>
                                          </p:val>
                                        </p:tav>
                                        <p:tav tm="100000">
                                          <p:val>
                                            <p:strVal val="#ppt_h"/>
                                          </p:val>
                                        </p:tav>
                                      </p:tavLst>
                                    </p:anim>
                                    <p:animEffect transition="in" filter="fade">
                                      <p:cBhvr>
                                        <p:cTn id="9" dur="1000"/>
                                        <p:tgtEl>
                                          <p:spTgt spid="166949"/>
                                        </p:tgtEl>
                                      </p:cBhvr>
                                    </p:animEffect>
                                  </p:childTnLst>
                                </p:cTn>
                              </p:par>
                            </p:childTnLst>
                          </p:cTn>
                        </p:par>
                        <p:par>
                          <p:cTn id="10" fill="hold">
                            <p:stCondLst>
                              <p:cond delay="1000"/>
                            </p:stCondLst>
                            <p:childTnLst>
                              <p:par>
                                <p:cTn id="11" presetID="3" presetClass="entr" presetSubtype="10" fill="hold" grpId="0" nodeType="afterEffect">
                                  <p:stCondLst>
                                    <p:cond delay="0"/>
                                  </p:stCondLst>
                                  <p:childTnLst>
                                    <p:set>
                                      <p:cBhvr>
                                        <p:cTn id="12" dur="1" fill="hold">
                                          <p:stCondLst>
                                            <p:cond delay="0"/>
                                          </p:stCondLst>
                                        </p:cTn>
                                        <p:tgtEl>
                                          <p:spTgt spid="166927"/>
                                        </p:tgtEl>
                                        <p:attrNameLst>
                                          <p:attrName>style.visibility</p:attrName>
                                        </p:attrNameLst>
                                      </p:cBhvr>
                                      <p:to>
                                        <p:strVal val="visible"/>
                                      </p:to>
                                    </p:set>
                                    <p:animEffect transition="in" filter="blinds(horizontal)">
                                      <p:cBhvr>
                                        <p:cTn id="13" dur="500"/>
                                        <p:tgtEl>
                                          <p:spTgt spid="16692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166918"/>
                                        </p:tgtEl>
                                        <p:attrNameLst>
                                          <p:attrName>style.visibility</p:attrName>
                                        </p:attrNameLst>
                                      </p:cBhvr>
                                      <p:to>
                                        <p:strVal val="visible"/>
                                      </p:to>
                                    </p:set>
                                    <p:animEffect transition="in" filter="blinds(horizontal)">
                                      <p:cBhvr>
                                        <p:cTn id="16" dur="500"/>
                                        <p:tgtEl>
                                          <p:spTgt spid="166918"/>
                                        </p:tgtEl>
                                      </p:cBhvr>
                                    </p:animEffect>
                                  </p:childTnLst>
                                </p:cTn>
                              </p:par>
                            </p:childTnLst>
                          </p:cTn>
                        </p:par>
                        <p:par>
                          <p:cTn id="17" fill="hold">
                            <p:stCondLst>
                              <p:cond delay="1500"/>
                            </p:stCondLst>
                            <p:childTnLst>
                              <p:par>
                                <p:cTn id="18" presetID="22" presetClass="entr" presetSubtype="1" fill="hold" grpId="0" nodeType="afterEffect">
                                  <p:stCondLst>
                                    <p:cond delay="0"/>
                                  </p:stCondLst>
                                  <p:childTnLst>
                                    <p:set>
                                      <p:cBhvr>
                                        <p:cTn id="19" dur="1" fill="hold">
                                          <p:stCondLst>
                                            <p:cond delay="0"/>
                                          </p:stCondLst>
                                        </p:cTn>
                                        <p:tgtEl>
                                          <p:spTgt spid="166928"/>
                                        </p:tgtEl>
                                        <p:attrNameLst>
                                          <p:attrName>style.visibility</p:attrName>
                                        </p:attrNameLst>
                                      </p:cBhvr>
                                      <p:to>
                                        <p:strVal val="visible"/>
                                      </p:to>
                                    </p:set>
                                    <p:animEffect transition="in" filter="wipe(up)">
                                      <p:cBhvr>
                                        <p:cTn id="20" dur="500"/>
                                        <p:tgtEl>
                                          <p:spTgt spid="16692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6919"/>
                                        </p:tgtEl>
                                        <p:attrNameLst>
                                          <p:attrName>style.visibility</p:attrName>
                                        </p:attrNameLst>
                                      </p:cBhvr>
                                      <p:to>
                                        <p:strVal val="visible"/>
                                      </p:to>
                                    </p:set>
                                    <p:animEffect transition="in" filter="blinds(horizontal)">
                                      <p:cBhvr>
                                        <p:cTn id="25" dur="500"/>
                                        <p:tgtEl>
                                          <p:spTgt spid="166919"/>
                                        </p:tgtEl>
                                      </p:cBhvr>
                                    </p:animEffect>
                                  </p:childTnLst>
                                </p:cTn>
                              </p:par>
                            </p:childTnLst>
                          </p:cTn>
                        </p:par>
                        <p:par>
                          <p:cTn id="26" fill="hold">
                            <p:stCondLst>
                              <p:cond delay="500"/>
                            </p:stCondLst>
                            <p:childTnLst>
                              <p:par>
                                <p:cTn id="27" presetID="22" presetClass="entr" presetSubtype="1" fill="hold" grpId="0" nodeType="afterEffect">
                                  <p:stCondLst>
                                    <p:cond delay="0"/>
                                  </p:stCondLst>
                                  <p:childTnLst>
                                    <p:set>
                                      <p:cBhvr>
                                        <p:cTn id="28" dur="1" fill="hold">
                                          <p:stCondLst>
                                            <p:cond delay="0"/>
                                          </p:stCondLst>
                                        </p:cTn>
                                        <p:tgtEl>
                                          <p:spTgt spid="166929"/>
                                        </p:tgtEl>
                                        <p:attrNameLst>
                                          <p:attrName>style.visibility</p:attrName>
                                        </p:attrNameLst>
                                      </p:cBhvr>
                                      <p:to>
                                        <p:strVal val="visible"/>
                                      </p:to>
                                    </p:set>
                                    <p:animEffect transition="in" filter="wipe(up)">
                                      <p:cBhvr>
                                        <p:cTn id="29" dur="500"/>
                                        <p:tgtEl>
                                          <p:spTgt spid="16692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66921"/>
                                        </p:tgtEl>
                                        <p:attrNameLst>
                                          <p:attrName>style.visibility</p:attrName>
                                        </p:attrNameLst>
                                      </p:cBhvr>
                                      <p:to>
                                        <p:strVal val="visible"/>
                                      </p:to>
                                    </p:set>
                                    <p:animEffect transition="in" filter="blinds(horizontal)">
                                      <p:cBhvr>
                                        <p:cTn id="34" dur="500"/>
                                        <p:tgtEl>
                                          <p:spTgt spid="166921"/>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6922"/>
                                        </p:tgtEl>
                                        <p:attrNameLst>
                                          <p:attrName>style.visibility</p:attrName>
                                        </p:attrNameLst>
                                      </p:cBhvr>
                                      <p:to>
                                        <p:strVal val="visible"/>
                                      </p:to>
                                    </p:set>
                                    <p:animEffect transition="in" filter="blinds(horizontal)">
                                      <p:cBhvr>
                                        <p:cTn id="37" dur="500"/>
                                        <p:tgtEl>
                                          <p:spTgt spid="166922"/>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66937"/>
                                        </p:tgtEl>
                                        <p:attrNameLst>
                                          <p:attrName>style.visibility</p:attrName>
                                        </p:attrNameLst>
                                      </p:cBhvr>
                                      <p:to>
                                        <p:strVal val="visible"/>
                                      </p:to>
                                    </p:set>
                                    <p:animEffect transition="in" filter="blinds(horizontal)">
                                      <p:cBhvr>
                                        <p:cTn id="42" dur="500"/>
                                        <p:tgtEl>
                                          <p:spTgt spid="166937"/>
                                        </p:tgtEl>
                                      </p:cBhvr>
                                    </p:animEffect>
                                  </p:childTnLst>
                                </p:cTn>
                              </p:par>
                            </p:childTnLst>
                          </p:cTn>
                        </p:par>
                        <p:par>
                          <p:cTn id="43" fill="hold">
                            <p:stCondLst>
                              <p:cond delay="500"/>
                            </p:stCondLst>
                            <p:childTnLst>
                              <p:par>
                                <p:cTn id="44" presetID="18" presetClass="entr" presetSubtype="12" fill="hold" grpId="0" nodeType="afterEffect">
                                  <p:stCondLst>
                                    <p:cond delay="0"/>
                                  </p:stCondLst>
                                  <p:childTnLst>
                                    <p:set>
                                      <p:cBhvr>
                                        <p:cTn id="45" dur="1" fill="hold">
                                          <p:stCondLst>
                                            <p:cond delay="0"/>
                                          </p:stCondLst>
                                        </p:cTn>
                                        <p:tgtEl>
                                          <p:spTgt spid="166936"/>
                                        </p:tgtEl>
                                        <p:attrNameLst>
                                          <p:attrName>style.visibility</p:attrName>
                                        </p:attrNameLst>
                                      </p:cBhvr>
                                      <p:to>
                                        <p:strVal val="visible"/>
                                      </p:to>
                                    </p:set>
                                    <p:animEffect transition="in" filter="strips(downLeft)">
                                      <p:cBhvr>
                                        <p:cTn id="46" dur="500"/>
                                        <p:tgtEl>
                                          <p:spTgt spid="166936"/>
                                        </p:tgtEl>
                                      </p:cBhvr>
                                    </p:animEffect>
                                  </p:childTnLst>
                                </p:cTn>
                              </p:par>
                            </p:childTnLst>
                          </p:cTn>
                        </p:par>
                        <p:par>
                          <p:cTn id="47" fill="hold">
                            <p:stCondLst>
                              <p:cond delay="1000"/>
                            </p:stCondLst>
                            <p:childTnLst>
                              <p:par>
                                <p:cTn id="48" presetID="18" presetClass="entr" presetSubtype="3" fill="hold" grpId="0" nodeType="afterEffect">
                                  <p:stCondLst>
                                    <p:cond delay="0"/>
                                  </p:stCondLst>
                                  <p:childTnLst>
                                    <p:set>
                                      <p:cBhvr>
                                        <p:cTn id="49" dur="1" fill="hold">
                                          <p:stCondLst>
                                            <p:cond delay="0"/>
                                          </p:stCondLst>
                                        </p:cTn>
                                        <p:tgtEl>
                                          <p:spTgt spid="166934"/>
                                        </p:tgtEl>
                                        <p:attrNameLst>
                                          <p:attrName>style.visibility</p:attrName>
                                        </p:attrNameLst>
                                      </p:cBhvr>
                                      <p:to>
                                        <p:strVal val="visible"/>
                                      </p:to>
                                    </p:set>
                                    <p:animEffect transition="in" filter="strips(upRight)">
                                      <p:cBhvr>
                                        <p:cTn id="50" dur="1000"/>
                                        <p:tgtEl>
                                          <p:spTgt spid="166934"/>
                                        </p:tgtEl>
                                      </p:cBhvr>
                                    </p:animEffect>
                                  </p:childTnLst>
                                </p:cTn>
                              </p:par>
                            </p:childTnLst>
                          </p:cTn>
                        </p:par>
                        <p:par>
                          <p:cTn id="51" fill="hold">
                            <p:stCondLst>
                              <p:cond delay="2000"/>
                            </p:stCondLst>
                            <p:childTnLst>
                              <p:par>
                                <p:cTn id="52" presetID="18" presetClass="entr" presetSubtype="3" fill="hold" grpId="0" nodeType="afterEffect">
                                  <p:stCondLst>
                                    <p:cond delay="0"/>
                                  </p:stCondLst>
                                  <p:childTnLst>
                                    <p:set>
                                      <p:cBhvr>
                                        <p:cTn id="53" dur="1" fill="hold">
                                          <p:stCondLst>
                                            <p:cond delay="0"/>
                                          </p:stCondLst>
                                        </p:cTn>
                                        <p:tgtEl>
                                          <p:spTgt spid="166935"/>
                                        </p:tgtEl>
                                        <p:attrNameLst>
                                          <p:attrName>style.visibility</p:attrName>
                                        </p:attrNameLst>
                                      </p:cBhvr>
                                      <p:to>
                                        <p:strVal val="visible"/>
                                      </p:to>
                                    </p:set>
                                    <p:animEffect transition="in" filter="strips(upRight)">
                                      <p:cBhvr>
                                        <p:cTn id="54" dur="1000"/>
                                        <p:tgtEl>
                                          <p:spTgt spid="166935"/>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ntr" presetSubtype="10" fill="hold" grpId="0" nodeType="clickEffect">
                                  <p:stCondLst>
                                    <p:cond delay="0"/>
                                  </p:stCondLst>
                                  <p:childTnLst>
                                    <p:set>
                                      <p:cBhvr>
                                        <p:cTn id="58" dur="1" fill="hold">
                                          <p:stCondLst>
                                            <p:cond delay="0"/>
                                          </p:stCondLst>
                                        </p:cTn>
                                        <p:tgtEl>
                                          <p:spTgt spid="166938"/>
                                        </p:tgtEl>
                                        <p:attrNameLst>
                                          <p:attrName>style.visibility</p:attrName>
                                        </p:attrNameLst>
                                      </p:cBhvr>
                                      <p:to>
                                        <p:strVal val="visible"/>
                                      </p:to>
                                    </p:set>
                                    <p:animEffect transition="in" filter="blinds(horizontal)">
                                      <p:cBhvr>
                                        <p:cTn id="59" dur="500"/>
                                        <p:tgtEl>
                                          <p:spTgt spid="166938"/>
                                        </p:tgtEl>
                                      </p:cBhvr>
                                    </p:animEffect>
                                  </p:childTnLst>
                                </p:cTn>
                              </p:par>
                            </p:childTnLst>
                          </p:cTn>
                        </p:par>
                        <p:par>
                          <p:cTn id="60" fill="hold">
                            <p:stCondLst>
                              <p:cond delay="500"/>
                            </p:stCondLst>
                            <p:childTnLst>
                              <p:par>
                                <p:cTn id="61" presetID="22" presetClass="entr" presetSubtype="1" fill="hold" grpId="0" nodeType="afterEffect">
                                  <p:stCondLst>
                                    <p:cond delay="0"/>
                                  </p:stCondLst>
                                  <p:childTnLst>
                                    <p:set>
                                      <p:cBhvr>
                                        <p:cTn id="62" dur="1" fill="hold">
                                          <p:stCondLst>
                                            <p:cond delay="0"/>
                                          </p:stCondLst>
                                        </p:cTn>
                                        <p:tgtEl>
                                          <p:spTgt spid="166930"/>
                                        </p:tgtEl>
                                        <p:attrNameLst>
                                          <p:attrName>style.visibility</p:attrName>
                                        </p:attrNameLst>
                                      </p:cBhvr>
                                      <p:to>
                                        <p:strVal val="visible"/>
                                      </p:to>
                                    </p:set>
                                    <p:animEffect transition="in" filter="wipe(up)">
                                      <p:cBhvr>
                                        <p:cTn id="63" dur="500"/>
                                        <p:tgtEl>
                                          <p:spTgt spid="166930"/>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66920"/>
                                        </p:tgtEl>
                                        <p:attrNameLst>
                                          <p:attrName>style.visibility</p:attrName>
                                        </p:attrNameLst>
                                      </p:cBhvr>
                                      <p:to>
                                        <p:strVal val="visible"/>
                                      </p:to>
                                    </p:set>
                                    <p:animEffect transition="in" filter="blinds(horizontal)">
                                      <p:cBhvr>
                                        <p:cTn id="68" dur="500"/>
                                        <p:tgtEl>
                                          <p:spTgt spid="166920"/>
                                        </p:tgtEl>
                                      </p:cBhvr>
                                    </p:animEffect>
                                  </p:childTnLst>
                                </p:cTn>
                              </p:par>
                            </p:childTnLst>
                          </p:cTn>
                        </p:par>
                        <p:par>
                          <p:cTn id="69" fill="hold">
                            <p:stCondLst>
                              <p:cond delay="500"/>
                            </p:stCondLst>
                            <p:childTnLst>
                              <p:par>
                                <p:cTn id="70" presetID="22" presetClass="entr" presetSubtype="1" fill="hold" grpId="0" nodeType="afterEffect">
                                  <p:stCondLst>
                                    <p:cond delay="0"/>
                                  </p:stCondLst>
                                  <p:childTnLst>
                                    <p:set>
                                      <p:cBhvr>
                                        <p:cTn id="71" dur="1" fill="hold">
                                          <p:stCondLst>
                                            <p:cond delay="0"/>
                                          </p:stCondLst>
                                        </p:cTn>
                                        <p:tgtEl>
                                          <p:spTgt spid="166943"/>
                                        </p:tgtEl>
                                        <p:attrNameLst>
                                          <p:attrName>style.visibility</p:attrName>
                                        </p:attrNameLst>
                                      </p:cBhvr>
                                      <p:to>
                                        <p:strVal val="visible"/>
                                      </p:to>
                                    </p:set>
                                    <p:animEffect transition="in" filter="wipe(up)">
                                      <p:cBhvr>
                                        <p:cTn id="72" dur="500"/>
                                        <p:tgtEl>
                                          <p:spTgt spid="166943"/>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66926"/>
                                        </p:tgtEl>
                                        <p:attrNameLst>
                                          <p:attrName>style.visibility</p:attrName>
                                        </p:attrNameLst>
                                      </p:cBhvr>
                                      <p:to>
                                        <p:strVal val="visible"/>
                                      </p:to>
                                    </p:set>
                                    <p:animEffect transition="in" filter="blinds(horizontal)">
                                      <p:cBhvr>
                                        <p:cTn id="77" dur="500"/>
                                        <p:tgtEl>
                                          <p:spTgt spid="166926"/>
                                        </p:tgtEl>
                                      </p:cBhvr>
                                    </p:animEffect>
                                  </p:childTnLst>
                                </p:cTn>
                              </p:par>
                            </p:childTnLst>
                          </p:cTn>
                        </p:par>
                        <p:par>
                          <p:cTn id="78" fill="hold">
                            <p:stCondLst>
                              <p:cond delay="500"/>
                            </p:stCondLst>
                            <p:childTnLst>
                              <p:par>
                                <p:cTn id="79" presetID="22" presetClass="entr" presetSubtype="1" fill="hold" grpId="0" nodeType="afterEffect">
                                  <p:stCondLst>
                                    <p:cond delay="0"/>
                                  </p:stCondLst>
                                  <p:childTnLst>
                                    <p:set>
                                      <p:cBhvr>
                                        <p:cTn id="80" dur="1" fill="hold">
                                          <p:stCondLst>
                                            <p:cond delay="0"/>
                                          </p:stCondLst>
                                        </p:cTn>
                                        <p:tgtEl>
                                          <p:spTgt spid="166944"/>
                                        </p:tgtEl>
                                        <p:attrNameLst>
                                          <p:attrName>style.visibility</p:attrName>
                                        </p:attrNameLst>
                                      </p:cBhvr>
                                      <p:to>
                                        <p:strVal val="visible"/>
                                      </p:to>
                                    </p:set>
                                    <p:animEffect transition="in" filter="wipe(up)">
                                      <p:cBhvr>
                                        <p:cTn id="81" dur="500"/>
                                        <p:tgtEl>
                                          <p:spTgt spid="166944"/>
                                        </p:tgtEl>
                                      </p:cBhvr>
                                    </p:animEffect>
                                  </p:childTnLst>
                                </p:cTn>
                              </p:par>
                            </p:childTnLst>
                          </p:cTn>
                        </p:par>
                        <p:par>
                          <p:cTn id="82" fill="hold">
                            <p:stCondLst>
                              <p:cond delay="1000"/>
                            </p:stCondLst>
                            <p:childTnLst>
                              <p:par>
                                <p:cTn id="83" presetID="3" presetClass="entr" presetSubtype="10" fill="hold" grpId="0" nodeType="afterEffect">
                                  <p:stCondLst>
                                    <p:cond delay="0"/>
                                  </p:stCondLst>
                                  <p:childTnLst>
                                    <p:set>
                                      <p:cBhvr>
                                        <p:cTn id="84" dur="1" fill="hold">
                                          <p:stCondLst>
                                            <p:cond delay="0"/>
                                          </p:stCondLst>
                                        </p:cTn>
                                        <p:tgtEl>
                                          <p:spTgt spid="166924"/>
                                        </p:tgtEl>
                                        <p:attrNameLst>
                                          <p:attrName>style.visibility</p:attrName>
                                        </p:attrNameLst>
                                      </p:cBhvr>
                                      <p:to>
                                        <p:strVal val="visible"/>
                                      </p:to>
                                    </p:set>
                                    <p:animEffect transition="in" filter="blinds(horizontal)">
                                      <p:cBhvr>
                                        <p:cTn id="85" dur="500"/>
                                        <p:tgtEl>
                                          <p:spTgt spid="166924"/>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166925"/>
                                        </p:tgtEl>
                                        <p:attrNameLst>
                                          <p:attrName>style.visibility</p:attrName>
                                        </p:attrNameLst>
                                      </p:cBhvr>
                                      <p:to>
                                        <p:strVal val="visible"/>
                                      </p:to>
                                    </p:set>
                                    <p:animEffect transition="in" filter="blinds(horizontal)">
                                      <p:cBhvr>
                                        <p:cTn id="88" dur="500"/>
                                        <p:tgtEl>
                                          <p:spTgt spid="166925"/>
                                        </p:tgtEl>
                                      </p:cBhvr>
                                    </p:animEffect>
                                  </p:childTnLst>
                                </p:cTn>
                              </p:par>
                            </p:childTnLst>
                          </p:cTn>
                        </p:par>
                      </p:childTnLst>
                    </p:cTn>
                  </p:par>
                  <p:par>
                    <p:cTn id="89" fill="hold">
                      <p:stCondLst>
                        <p:cond delay="indefinite"/>
                      </p:stCondLst>
                      <p:childTnLst>
                        <p:par>
                          <p:cTn id="90" fill="hold">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166940"/>
                                        </p:tgtEl>
                                        <p:attrNameLst>
                                          <p:attrName>style.visibility</p:attrName>
                                        </p:attrNameLst>
                                      </p:cBhvr>
                                      <p:to>
                                        <p:strVal val="visible"/>
                                      </p:to>
                                    </p:set>
                                    <p:animEffect transition="in" filter="blinds(horizontal)">
                                      <p:cBhvr>
                                        <p:cTn id="93" dur="500"/>
                                        <p:tgtEl>
                                          <p:spTgt spid="166940"/>
                                        </p:tgtEl>
                                      </p:cBhvr>
                                    </p:animEffect>
                                  </p:childTnLst>
                                </p:cTn>
                              </p:par>
                            </p:childTnLst>
                          </p:cTn>
                        </p:par>
                        <p:par>
                          <p:cTn id="94" fill="hold">
                            <p:stCondLst>
                              <p:cond delay="500"/>
                            </p:stCondLst>
                            <p:childTnLst>
                              <p:par>
                                <p:cTn id="95" presetID="22" presetClass="entr" presetSubtype="1" fill="hold" grpId="0" nodeType="afterEffect">
                                  <p:stCondLst>
                                    <p:cond delay="0"/>
                                  </p:stCondLst>
                                  <p:childTnLst>
                                    <p:set>
                                      <p:cBhvr>
                                        <p:cTn id="96" dur="1" fill="hold">
                                          <p:stCondLst>
                                            <p:cond delay="0"/>
                                          </p:stCondLst>
                                        </p:cTn>
                                        <p:tgtEl>
                                          <p:spTgt spid="166945"/>
                                        </p:tgtEl>
                                        <p:attrNameLst>
                                          <p:attrName>style.visibility</p:attrName>
                                        </p:attrNameLst>
                                      </p:cBhvr>
                                      <p:to>
                                        <p:strVal val="visible"/>
                                      </p:to>
                                    </p:set>
                                    <p:animEffect transition="in" filter="wipe(up)">
                                      <p:cBhvr>
                                        <p:cTn id="97" dur="500"/>
                                        <p:tgtEl>
                                          <p:spTgt spid="166945"/>
                                        </p:tgtEl>
                                      </p:cBhvr>
                                    </p:animEffect>
                                  </p:childTnLst>
                                </p:cTn>
                              </p:par>
                            </p:childTnLst>
                          </p:cTn>
                        </p:par>
                        <p:par>
                          <p:cTn id="98" fill="hold">
                            <p:stCondLst>
                              <p:cond delay="1000"/>
                            </p:stCondLst>
                            <p:childTnLst>
                              <p:par>
                                <p:cTn id="99" presetID="3" presetClass="entr" presetSubtype="10" fill="hold" grpId="0" nodeType="afterEffect">
                                  <p:stCondLst>
                                    <p:cond delay="0"/>
                                  </p:stCondLst>
                                  <p:childTnLst>
                                    <p:set>
                                      <p:cBhvr>
                                        <p:cTn id="100" dur="1" fill="hold">
                                          <p:stCondLst>
                                            <p:cond delay="0"/>
                                          </p:stCondLst>
                                        </p:cTn>
                                        <p:tgtEl>
                                          <p:spTgt spid="166946"/>
                                        </p:tgtEl>
                                        <p:attrNameLst>
                                          <p:attrName>style.visibility</p:attrName>
                                        </p:attrNameLst>
                                      </p:cBhvr>
                                      <p:to>
                                        <p:strVal val="visible"/>
                                      </p:to>
                                    </p:set>
                                    <p:animEffect transition="in" filter="blinds(horizontal)">
                                      <p:cBhvr>
                                        <p:cTn id="101" dur="500"/>
                                        <p:tgtEl>
                                          <p:spTgt spid="166946"/>
                                        </p:tgtEl>
                                      </p:cBhvr>
                                    </p:animEffect>
                                  </p:childTnLst>
                                </p:cTn>
                              </p:par>
                            </p:childTnLst>
                          </p:cTn>
                        </p:par>
                      </p:childTnLst>
                    </p:cTn>
                  </p:par>
                  <p:par>
                    <p:cTn id="102" fill="hold">
                      <p:stCondLst>
                        <p:cond delay="indefinite"/>
                      </p:stCondLst>
                      <p:childTnLst>
                        <p:par>
                          <p:cTn id="103" fill="hold">
                            <p:stCondLst>
                              <p:cond delay="0"/>
                            </p:stCondLst>
                            <p:childTnLst>
                              <p:par>
                                <p:cTn id="104" presetID="3" presetClass="entr" presetSubtype="10" fill="hold" grpId="0" nodeType="clickEffect">
                                  <p:stCondLst>
                                    <p:cond delay="0"/>
                                  </p:stCondLst>
                                  <p:childTnLst>
                                    <p:set>
                                      <p:cBhvr>
                                        <p:cTn id="105" dur="1" fill="hold">
                                          <p:stCondLst>
                                            <p:cond delay="0"/>
                                          </p:stCondLst>
                                        </p:cTn>
                                        <p:tgtEl>
                                          <p:spTgt spid="166939"/>
                                        </p:tgtEl>
                                        <p:attrNameLst>
                                          <p:attrName>style.visibility</p:attrName>
                                        </p:attrNameLst>
                                      </p:cBhvr>
                                      <p:to>
                                        <p:strVal val="visible"/>
                                      </p:to>
                                    </p:set>
                                    <p:animEffect transition="in" filter="blinds(horizontal)">
                                      <p:cBhvr>
                                        <p:cTn id="106" dur="500"/>
                                        <p:tgtEl>
                                          <p:spTgt spid="166939"/>
                                        </p:tgtEl>
                                      </p:cBhvr>
                                    </p:animEffect>
                                  </p:childTnLst>
                                </p:cTn>
                              </p:par>
                            </p:childTnLst>
                          </p:cTn>
                        </p:par>
                        <p:par>
                          <p:cTn id="107" fill="hold">
                            <p:stCondLst>
                              <p:cond delay="500"/>
                            </p:stCondLst>
                            <p:childTnLst>
                              <p:par>
                                <p:cTn id="108" presetID="18" presetClass="entr" presetSubtype="12" fill="hold" grpId="0" nodeType="afterEffect">
                                  <p:stCondLst>
                                    <p:cond delay="0"/>
                                  </p:stCondLst>
                                  <p:childTnLst>
                                    <p:set>
                                      <p:cBhvr>
                                        <p:cTn id="109" dur="1" fill="hold">
                                          <p:stCondLst>
                                            <p:cond delay="0"/>
                                          </p:stCondLst>
                                        </p:cTn>
                                        <p:tgtEl>
                                          <p:spTgt spid="166933"/>
                                        </p:tgtEl>
                                        <p:attrNameLst>
                                          <p:attrName>style.visibility</p:attrName>
                                        </p:attrNameLst>
                                      </p:cBhvr>
                                      <p:to>
                                        <p:strVal val="visible"/>
                                      </p:to>
                                    </p:set>
                                    <p:animEffect transition="in" filter="strips(downLeft)">
                                      <p:cBhvr>
                                        <p:cTn id="110" dur="500"/>
                                        <p:tgtEl>
                                          <p:spTgt spid="166933"/>
                                        </p:tgtEl>
                                      </p:cBhvr>
                                    </p:animEffect>
                                  </p:childTnLst>
                                </p:cTn>
                              </p:par>
                            </p:childTnLst>
                          </p:cTn>
                        </p:par>
                        <p:par>
                          <p:cTn id="111" fill="hold">
                            <p:stCondLst>
                              <p:cond delay="1000"/>
                            </p:stCondLst>
                            <p:childTnLst>
                              <p:par>
                                <p:cTn id="112" presetID="22" presetClass="entr" presetSubtype="4" fill="hold" grpId="0" nodeType="afterEffect">
                                  <p:stCondLst>
                                    <p:cond delay="0"/>
                                  </p:stCondLst>
                                  <p:childTnLst>
                                    <p:set>
                                      <p:cBhvr>
                                        <p:cTn id="113" dur="1" fill="hold">
                                          <p:stCondLst>
                                            <p:cond delay="0"/>
                                          </p:stCondLst>
                                        </p:cTn>
                                        <p:tgtEl>
                                          <p:spTgt spid="166947"/>
                                        </p:tgtEl>
                                        <p:attrNameLst>
                                          <p:attrName>style.visibility</p:attrName>
                                        </p:attrNameLst>
                                      </p:cBhvr>
                                      <p:to>
                                        <p:strVal val="visible"/>
                                      </p:to>
                                    </p:set>
                                    <p:animEffect transition="in" filter="wipe(down)">
                                      <p:cBhvr>
                                        <p:cTn id="114" dur="500"/>
                                        <p:tgtEl>
                                          <p:spTgt spid="166947"/>
                                        </p:tgtEl>
                                      </p:cBhvr>
                                    </p:animEffect>
                                  </p:childTnLst>
                                </p:cTn>
                              </p:par>
                            </p:childTnLst>
                          </p:cTn>
                        </p:par>
                        <p:par>
                          <p:cTn id="115" fill="hold">
                            <p:stCondLst>
                              <p:cond delay="1500"/>
                            </p:stCondLst>
                            <p:childTnLst>
                              <p:par>
                                <p:cTn id="116" presetID="18" presetClass="entr" presetSubtype="3" fill="hold" grpId="0" nodeType="afterEffect">
                                  <p:stCondLst>
                                    <p:cond delay="0"/>
                                  </p:stCondLst>
                                  <p:childTnLst>
                                    <p:set>
                                      <p:cBhvr>
                                        <p:cTn id="117" dur="1" fill="hold">
                                          <p:stCondLst>
                                            <p:cond delay="0"/>
                                          </p:stCondLst>
                                        </p:cTn>
                                        <p:tgtEl>
                                          <p:spTgt spid="166948"/>
                                        </p:tgtEl>
                                        <p:attrNameLst>
                                          <p:attrName>style.visibility</p:attrName>
                                        </p:attrNameLst>
                                      </p:cBhvr>
                                      <p:to>
                                        <p:strVal val="visible"/>
                                      </p:to>
                                    </p:set>
                                    <p:animEffect transition="in" filter="strips(upRight)">
                                      <p:cBhvr>
                                        <p:cTn id="118" dur="1000"/>
                                        <p:tgtEl>
                                          <p:spTgt spid="166948"/>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166915">
                                            <p:txEl>
                                              <p:pRg st="0" end="0"/>
                                            </p:txEl>
                                          </p:spTgt>
                                        </p:tgtEl>
                                        <p:attrNameLst>
                                          <p:attrName>style.visibility</p:attrName>
                                        </p:attrNameLst>
                                      </p:cBhvr>
                                      <p:to>
                                        <p:strVal val="visible"/>
                                      </p:to>
                                    </p:set>
                                    <p:animEffect transition="in" filter="blinds(horizontal)">
                                      <p:cBhvr>
                                        <p:cTn id="123" dur="500"/>
                                        <p:tgtEl>
                                          <p:spTgt spid="166915">
                                            <p:txEl>
                                              <p:pRg st="0" end="0"/>
                                            </p:txEl>
                                          </p:spTgt>
                                        </p:tgtEl>
                                      </p:cBhvr>
                                    </p:animEffect>
                                  </p:childTnLst>
                                </p:cTn>
                              </p:par>
                            </p:childTnLst>
                          </p:cTn>
                        </p:par>
                        <p:par>
                          <p:cTn id="124" fill="hold">
                            <p:stCondLst>
                              <p:cond delay="500"/>
                            </p:stCondLst>
                            <p:childTnLst>
                              <p:par>
                                <p:cTn id="125" presetID="3" presetClass="entr" presetSubtype="10" fill="hold" grpId="0" nodeType="afterEffect">
                                  <p:stCondLst>
                                    <p:cond delay="0"/>
                                  </p:stCondLst>
                                  <p:childTnLst>
                                    <p:set>
                                      <p:cBhvr>
                                        <p:cTn id="126" dur="1" fill="hold">
                                          <p:stCondLst>
                                            <p:cond delay="0"/>
                                          </p:stCondLst>
                                        </p:cTn>
                                        <p:tgtEl>
                                          <p:spTgt spid="166915">
                                            <p:txEl>
                                              <p:pRg st="1" end="1"/>
                                            </p:txEl>
                                          </p:spTgt>
                                        </p:tgtEl>
                                        <p:attrNameLst>
                                          <p:attrName>style.visibility</p:attrName>
                                        </p:attrNameLst>
                                      </p:cBhvr>
                                      <p:to>
                                        <p:strVal val="visible"/>
                                      </p:to>
                                    </p:set>
                                    <p:animEffect transition="in" filter="blinds(horizontal)">
                                      <p:cBhvr>
                                        <p:cTn id="127" dur="500"/>
                                        <p:tgtEl>
                                          <p:spTgt spid="166915">
                                            <p:txEl>
                                              <p:pRg st="1" end="1"/>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166915">
                                            <p:txEl>
                                              <p:pRg st="2" end="2"/>
                                            </p:txEl>
                                          </p:spTgt>
                                        </p:tgtEl>
                                        <p:attrNameLst>
                                          <p:attrName>style.visibility</p:attrName>
                                        </p:attrNameLst>
                                      </p:cBhvr>
                                      <p:to>
                                        <p:strVal val="visible"/>
                                      </p:to>
                                    </p:set>
                                    <p:animEffect transition="in" filter="blinds(horizontal)">
                                      <p:cBhvr>
                                        <p:cTn id="132" dur="500"/>
                                        <p:tgtEl>
                                          <p:spTgt spid="166915">
                                            <p:txEl>
                                              <p:pRg st="2" end="2"/>
                                            </p:txEl>
                                          </p:spTgt>
                                        </p:tgtEl>
                                      </p:cBhvr>
                                    </p:animEffect>
                                  </p:childTnLst>
                                </p:cTn>
                              </p:par>
                            </p:childTnLst>
                          </p:cTn>
                        </p:par>
                        <p:par>
                          <p:cTn id="133" fill="hold">
                            <p:stCondLst>
                              <p:cond delay="500"/>
                            </p:stCondLst>
                            <p:childTnLst>
                              <p:par>
                                <p:cTn id="134" presetID="3" presetClass="entr" presetSubtype="10" fill="hold" grpId="0" nodeType="afterEffect">
                                  <p:stCondLst>
                                    <p:cond delay="0"/>
                                  </p:stCondLst>
                                  <p:childTnLst>
                                    <p:set>
                                      <p:cBhvr>
                                        <p:cTn id="135" dur="1" fill="hold">
                                          <p:stCondLst>
                                            <p:cond delay="0"/>
                                          </p:stCondLst>
                                        </p:cTn>
                                        <p:tgtEl>
                                          <p:spTgt spid="166915">
                                            <p:txEl>
                                              <p:pRg st="3" end="3"/>
                                            </p:txEl>
                                          </p:spTgt>
                                        </p:tgtEl>
                                        <p:attrNameLst>
                                          <p:attrName>style.visibility</p:attrName>
                                        </p:attrNameLst>
                                      </p:cBhvr>
                                      <p:to>
                                        <p:strVal val="visible"/>
                                      </p:to>
                                    </p:set>
                                    <p:animEffect transition="in" filter="blinds(horizontal)">
                                      <p:cBhvr>
                                        <p:cTn id="136" dur="500"/>
                                        <p:tgtEl>
                                          <p:spTgt spid="166915">
                                            <p:txEl>
                                              <p:pRg st="3" end="3"/>
                                            </p:txEl>
                                          </p:spTgt>
                                        </p:tgtEl>
                                      </p:cBhvr>
                                    </p:animEffect>
                                  </p:childTnLst>
                                </p:cTn>
                              </p:par>
                            </p:childTnLst>
                          </p:cTn>
                        </p:par>
                        <p:par>
                          <p:cTn id="137" fill="hold">
                            <p:stCondLst>
                              <p:cond delay="1000"/>
                            </p:stCondLst>
                            <p:childTnLst>
                              <p:par>
                                <p:cTn id="138" presetID="3" presetClass="entr" presetSubtype="10" fill="hold" grpId="0" nodeType="afterEffect">
                                  <p:stCondLst>
                                    <p:cond delay="0"/>
                                  </p:stCondLst>
                                  <p:childTnLst>
                                    <p:set>
                                      <p:cBhvr>
                                        <p:cTn id="139" dur="1" fill="hold">
                                          <p:stCondLst>
                                            <p:cond delay="0"/>
                                          </p:stCondLst>
                                        </p:cTn>
                                        <p:tgtEl>
                                          <p:spTgt spid="166915">
                                            <p:txEl>
                                              <p:pRg st="4" end="4"/>
                                            </p:txEl>
                                          </p:spTgt>
                                        </p:tgtEl>
                                        <p:attrNameLst>
                                          <p:attrName>style.visibility</p:attrName>
                                        </p:attrNameLst>
                                      </p:cBhvr>
                                      <p:to>
                                        <p:strVal val="visible"/>
                                      </p:to>
                                    </p:set>
                                    <p:animEffect transition="in" filter="blinds(horizontal)">
                                      <p:cBhvr>
                                        <p:cTn id="140" dur="500"/>
                                        <p:tgtEl>
                                          <p:spTgt spid="166915">
                                            <p:txEl>
                                              <p:pRg st="4" end="4"/>
                                            </p:txEl>
                                          </p:spTgt>
                                        </p:tgtEl>
                                      </p:cBhvr>
                                    </p:animEffect>
                                  </p:childTnLst>
                                </p:cTn>
                              </p:par>
                            </p:childTnLst>
                          </p:cTn>
                        </p:par>
                        <p:par>
                          <p:cTn id="141" fill="hold">
                            <p:stCondLst>
                              <p:cond delay="1500"/>
                            </p:stCondLst>
                            <p:childTnLst>
                              <p:par>
                                <p:cTn id="142" presetID="3" presetClass="entr" presetSubtype="10" fill="hold" grpId="0" nodeType="afterEffect">
                                  <p:stCondLst>
                                    <p:cond delay="0"/>
                                  </p:stCondLst>
                                  <p:childTnLst>
                                    <p:set>
                                      <p:cBhvr>
                                        <p:cTn id="143" dur="1" fill="hold">
                                          <p:stCondLst>
                                            <p:cond delay="0"/>
                                          </p:stCondLst>
                                        </p:cTn>
                                        <p:tgtEl>
                                          <p:spTgt spid="166915">
                                            <p:txEl>
                                              <p:pRg st="5" end="5"/>
                                            </p:txEl>
                                          </p:spTgt>
                                        </p:tgtEl>
                                        <p:attrNameLst>
                                          <p:attrName>style.visibility</p:attrName>
                                        </p:attrNameLst>
                                      </p:cBhvr>
                                      <p:to>
                                        <p:strVal val="visible"/>
                                      </p:to>
                                    </p:set>
                                    <p:animEffect transition="in" filter="blinds(horizontal)">
                                      <p:cBhvr>
                                        <p:cTn id="144" dur="500"/>
                                        <p:tgtEl>
                                          <p:spTgt spid="166915">
                                            <p:txEl>
                                              <p:pRg st="5" end="5"/>
                                            </p:txEl>
                                          </p:spTgt>
                                        </p:tgtEl>
                                      </p:cBhvr>
                                    </p:animEffect>
                                  </p:childTnLst>
                                </p:cTn>
                              </p:par>
                            </p:childTnLst>
                          </p:cTn>
                        </p:par>
                      </p:childTnLst>
                    </p:cTn>
                  </p:par>
                  <p:par>
                    <p:cTn id="145" fill="hold">
                      <p:stCondLst>
                        <p:cond delay="indefinite"/>
                      </p:stCondLst>
                      <p:childTnLst>
                        <p:par>
                          <p:cTn id="146" fill="hold">
                            <p:stCondLst>
                              <p:cond delay="0"/>
                            </p:stCondLst>
                            <p:childTnLst>
                              <p:par>
                                <p:cTn id="147" presetID="3" presetClass="entr" presetSubtype="10" fill="hold" grpId="0" nodeType="clickEffect">
                                  <p:stCondLst>
                                    <p:cond delay="0"/>
                                  </p:stCondLst>
                                  <p:childTnLst>
                                    <p:set>
                                      <p:cBhvr>
                                        <p:cTn id="148" dur="1" fill="hold">
                                          <p:stCondLst>
                                            <p:cond delay="0"/>
                                          </p:stCondLst>
                                        </p:cTn>
                                        <p:tgtEl>
                                          <p:spTgt spid="166915">
                                            <p:txEl>
                                              <p:pRg st="6" end="6"/>
                                            </p:txEl>
                                          </p:spTgt>
                                        </p:tgtEl>
                                        <p:attrNameLst>
                                          <p:attrName>style.visibility</p:attrName>
                                        </p:attrNameLst>
                                      </p:cBhvr>
                                      <p:to>
                                        <p:strVal val="visible"/>
                                      </p:to>
                                    </p:set>
                                    <p:animEffect transition="in" filter="blinds(horizontal)">
                                      <p:cBhvr>
                                        <p:cTn id="149" dur="500"/>
                                        <p:tgtEl>
                                          <p:spTgt spid="166915">
                                            <p:txEl>
                                              <p:pRg st="6" end="6"/>
                                            </p:txEl>
                                          </p:spTgt>
                                        </p:tgtEl>
                                      </p:cBhvr>
                                    </p:animEffect>
                                  </p:childTnLst>
                                </p:cTn>
                              </p:par>
                            </p:childTnLst>
                          </p:cTn>
                        </p:par>
                        <p:par>
                          <p:cTn id="150" fill="hold">
                            <p:stCondLst>
                              <p:cond delay="500"/>
                            </p:stCondLst>
                            <p:childTnLst>
                              <p:par>
                                <p:cTn id="151" presetID="3" presetClass="entr" presetSubtype="10" fill="hold" grpId="0" nodeType="afterEffect">
                                  <p:stCondLst>
                                    <p:cond delay="0"/>
                                  </p:stCondLst>
                                  <p:childTnLst>
                                    <p:set>
                                      <p:cBhvr>
                                        <p:cTn id="152" dur="1" fill="hold">
                                          <p:stCondLst>
                                            <p:cond delay="0"/>
                                          </p:stCondLst>
                                        </p:cTn>
                                        <p:tgtEl>
                                          <p:spTgt spid="166915">
                                            <p:txEl>
                                              <p:pRg st="7" end="7"/>
                                            </p:txEl>
                                          </p:spTgt>
                                        </p:tgtEl>
                                        <p:attrNameLst>
                                          <p:attrName>style.visibility</p:attrName>
                                        </p:attrNameLst>
                                      </p:cBhvr>
                                      <p:to>
                                        <p:strVal val="visible"/>
                                      </p:to>
                                    </p:set>
                                    <p:animEffect transition="in" filter="blinds(horizontal)">
                                      <p:cBhvr>
                                        <p:cTn id="153" dur="500"/>
                                        <p:tgtEl>
                                          <p:spTgt spid="166915">
                                            <p:txEl>
                                              <p:pRg st="7" end="7"/>
                                            </p:txEl>
                                          </p:spTgt>
                                        </p:tgtEl>
                                      </p:cBhvr>
                                    </p:animEffect>
                                  </p:childTnLst>
                                </p:cTn>
                              </p:par>
                            </p:childTnLst>
                          </p:cTn>
                        </p:par>
                        <p:par>
                          <p:cTn id="154" fill="hold">
                            <p:stCondLst>
                              <p:cond delay="1000"/>
                            </p:stCondLst>
                            <p:childTnLst>
                              <p:par>
                                <p:cTn id="155" presetID="3" presetClass="entr" presetSubtype="10" fill="hold" grpId="0" nodeType="afterEffect">
                                  <p:stCondLst>
                                    <p:cond delay="0"/>
                                  </p:stCondLst>
                                  <p:childTnLst>
                                    <p:set>
                                      <p:cBhvr>
                                        <p:cTn id="156" dur="1" fill="hold">
                                          <p:stCondLst>
                                            <p:cond delay="0"/>
                                          </p:stCondLst>
                                        </p:cTn>
                                        <p:tgtEl>
                                          <p:spTgt spid="166915">
                                            <p:txEl>
                                              <p:pRg st="8" end="8"/>
                                            </p:txEl>
                                          </p:spTgt>
                                        </p:tgtEl>
                                        <p:attrNameLst>
                                          <p:attrName>style.visibility</p:attrName>
                                        </p:attrNameLst>
                                      </p:cBhvr>
                                      <p:to>
                                        <p:strVal val="visible"/>
                                      </p:to>
                                    </p:set>
                                    <p:animEffect transition="in" filter="blinds(horizontal)">
                                      <p:cBhvr>
                                        <p:cTn id="157" dur="500"/>
                                        <p:tgtEl>
                                          <p:spTgt spid="166915">
                                            <p:txEl>
                                              <p:pRg st="8" end="8"/>
                                            </p:txEl>
                                          </p:spTgt>
                                        </p:tgtEl>
                                      </p:cBhvr>
                                    </p:animEffect>
                                  </p:childTnLst>
                                </p:cTn>
                              </p:par>
                            </p:childTnLst>
                          </p:cTn>
                        </p:par>
                        <p:par>
                          <p:cTn id="158" fill="hold">
                            <p:stCondLst>
                              <p:cond delay="1500"/>
                            </p:stCondLst>
                            <p:childTnLst>
                              <p:par>
                                <p:cTn id="159" presetID="3" presetClass="entr" presetSubtype="10" fill="hold" grpId="0" nodeType="afterEffect">
                                  <p:stCondLst>
                                    <p:cond delay="0"/>
                                  </p:stCondLst>
                                  <p:childTnLst>
                                    <p:set>
                                      <p:cBhvr>
                                        <p:cTn id="160" dur="1" fill="hold">
                                          <p:stCondLst>
                                            <p:cond delay="0"/>
                                          </p:stCondLst>
                                        </p:cTn>
                                        <p:tgtEl>
                                          <p:spTgt spid="166915">
                                            <p:txEl>
                                              <p:pRg st="9" end="9"/>
                                            </p:txEl>
                                          </p:spTgt>
                                        </p:tgtEl>
                                        <p:attrNameLst>
                                          <p:attrName>style.visibility</p:attrName>
                                        </p:attrNameLst>
                                      </p:cBhvr>
                                      <p:to>
                                        <p:strVal val="visible"/>
                                      </p:to>
                                    </p:set>
                                    <p:animEffect transition="in" filter="blinds(horizontal)">
                                      <p:cBhvr>
                                        <p:cTn id="161" dur="500"/>
                                        <p:tgtEl>
                                          <p:spTgt spid="166915">
                                            <p:txEl>
                                              <p:pRg st="9" end="9"/>
                                            </p:txEl>
                                          </p:spTgt>
                                        </p:tgtEl>
                                      </p:cBhvr>
                                    </p:animEffect>
                                  </p:childTnLst>
                                </p:cTn>
                              </p:par>
                            </p:childTnLst>
                          </p:cTn>
                        </p:par>
                        <p:par>
                          <p:cTn id="162" fill="hold">
                            <p:stCondLst>
                              <p:cond delay="2000"/>
                            </p:stCondLst>
                            <p:childTnLst>
                              <p:par>
                                <p:cTn id="163" presetID="3" presetClass="entr" presetSubtype="10" fill="hold" grpId="0" nodeType="afterEffect">
                                  <p:stCondLst>
                                    <p:cond delay="0"/>
                                  </p:stCondLst>
                                  <p:childTnLst>
                                    <p:set>
                                      <p:cBhvr>
                                        <p:cTn id="164" dur="1" fill="hold">
                                          <p:stCondLst>
                                            <p:cond delay="0"/>
                                          </p:stCondLst>
                                        </p:cTn>
                                        <p:tgtEl>
                                          <p:spTgt spid="166915">
                                            <p:txEl>
                                              <p:pRg st="10" end="10"/>
                                            </p:txEl>
                                          </p:spTgt>
                                        </p:tgtEl>
                                        <p:attrNameLst>
                                          <p:attrName>style.visibility</p:attrName>
                                        </p:attrNameLst>
                                      </p:cBhvr>
                                      <p:to>
                                        <p:strVal val="visible"/>
                                      </p:to>
                                    </p:set>
                                    <p:animEffect transition="in" filter="blinds(horizontal)">
                                      <p:cBhvr>
                                        <p:cTn id="165" dur="500"/>
                                        <p:tgtEl>
                                          <p:spTgt spid="166915">
                                            <p:txEl>
                                              <p:pRg st="10" end="10"/>
                                            </p:txEl>
                                          </p:spTgt>
                                        </p:tgtEl>
                                      </p:cBhvr>
                                    </p:animEffect>
                                  </p:childTnLst>
                                </p:cTn>
                              </p:par>
                            </p:childTnLst>
                          </p:cTn>
                        </p:par>
                        <p:par>
                          <p:cTn id="166" fill="hold">
                            <p:stCondLst>
                              <p:cond delay="2500"/>
                            </p:stCondLst>
                            <p:childTnLst>
                              <p:par>
                                <p:cTn id="167" presetID="3" presetClass="entr" presetSubtype="10" fill="hold" grpId="0" nodeType="afterEffect">
                                  <p:stCondLst>
                                    <p:cond delay="0"/>
                                  </p:stCondLst>
                                  <p:childTnLst>
                                    <p:set>
                                      <p:cBhvr>
                                        <p:cTn id="168" dur="1" fill="hold">
                                          <p:stCondLst>
                                            <p:cond delay="0"/>
                                          </p:stCondLst>
                                        </p:cTn>
                                        <p:tgtEl>
                                          <p:spTgt spid="166915">
                                            <p:txEl>
                                              <p:pRg st="11" end="11"/>
                                            </p:txEl>
                                          </p:spTgt>
                                        </p:tgtEl>
                                        <p:attrNameLst>
                                          <p:attrName>style.visibility</p:attrName>
                                        </p:attrNameLst>
                                      </p:cBhvr>
                                      <p:to>
                                        <p:strVal val="visible"/>
                                      </p:to>
                                    </p:set>
                                    <p:animEffect transition="in" filter="blinds(horizontal)">
                                      <p:cBhvr>
                                        <p:cTn id="169" dur="500"/>
                                        <p:tgtEl>
                                          <p:spTgt spid="16691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p:bldP spid="166919" grpId="0" animBg="1"/>
      <p:bldP spid="166920" grpId="0" animBg="1"/>
      <p:bldP spid="166921" grpId="0" animBg="1"/>
      <p:bldP spid="166922" grpId="0"/>
      <p:bldP spid="166924" grpId="0" animBg="1"/>
      <p:bldP spid="166925" grpId="0"/>
      <p:bldP spid="166926" grpId="0" animBg="1"/>
      <p:bldP spid="166927" grpId="0" animBg="1"/>
      <p:bldP spid="166918" grpId="0"/>
      <p:bldP spid="166928" grpId="0" animBg="1"/>
      <p:bldP spid="166929" grpId="0" animBg="1"/>
      <p:bldP spid="166930" grpId="0" animBg="1"/>
      <p:bldP spid="166933" grpId="0" animBg="1"/>
      <p:bldP spid="166934" grpId="0" animBg="1"/>
      <p:bldP spid="166935" grpId="0" animBg="1"/>
      <p:bldP spid="166936" grpId="0" animBg="1"/>
      <p:bldP spid="166937" grpId="0"/>
      <p:bldP spid="166938" grpId="0"/>
      <p:bldP spid="166939" grpId="0"/>
      <p:bldP spid="166940" grpId="0"/>
      <p:bldP spid="166943" grpId="0" animBg="1"/>
      <p:bldP spid="166944" grpId="0" animBg="1"/>
      <p:bldP spid="166945" grpId="0" animBg="1"/>
      <p:bldP spid="166946" grpId="0" animBg="1"/>
      <p:bldP spid="166947" grpId="0" animBg="1"/>
      <p:bldP spid="166948" grpId="0" animBg="1"/>
      <p:bldP spid="166949" grpId="0"/>
    </p:bldLst>
  </p:timing>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20" name="标题 1"/>
          <p:cNvSpPr>
            <a:spLocks noGrp="1"/>
          </p:cNvSpPr>
          <p:nvPr>
            <p:ph type="title"/>
          </p:nvPr>
        </p:nvSpPr>
        <p:spPr/>
        <p:txBody>
          <a:bodyPr/>
          <a:lstStyle/>
          <a:p>
            <a:r>
              <a:rPr lang="zh-CN" altLang="en-US"/>
              <a:t>查询工作方式</a:t>
            </a:r>
          </a:p>
        </p:txBody>
      </p:sp>
      <p:sp>
        <p:nvSpPr>
          <p:cNvPr id="3" name="内容占位符 2"/>
          <p:cNvSpPr>
            <a:spLocks noGrp="1"/>
          </p:cNvSpPr>
          <p:nvPr>
            <p:ph idx="1"/>
          </p:nvPr>
        </p:nvSpPr>
        <p:spPr>
          <a:xfrm>
            <a:off x="475736" y="1188492"/>
            <a:ext cx="3700861" cy="3671887"/>
          </a:xfrm>
        </p:spPr>
        <p:txBody>
          <a:bodyPr/>
          <a:lstStyle/>
          <a:p>
            <a:pPr eaLnBrk="1" hangingPunct="1">
              <a:lnSpc>
                <a:spcPct val="120000"/>
              </a:lnSpc>
            </a:pPr>
            <a:r>
              <a:rPr lang="zh-CN" altLang="en-US" dirty="0">
                <a:latin typeface="华文中宋"/>
                <a:ea typeface="华文中宋"/>
                <a:cs typeface="华文中宋"/>
              </a:rPr>
              <a:t>优点：</a:t>
            </a:r>
          </a:p>
          <a:p>
            <a:pPr lvl="1" eaLnBrk="1" hangingPunct="1">
              <a:lnSpc>
                <a:spcPct val="120000"/>
              </a:lnSpc>
            </a:pPr>
            <a:r>
              <a:rPr lang="zh-CN" altLang="en-US" dirty="0">
                <a:latin typeface="华文中宋"/>
                <a:ea typeface="华文中宋"/>
                <a:cs typeface="华文中宋"/>
              </a:rPr>
              <a:t>软硬件比较简单</a:t>
            </a:r>
          </a:p>
          <a:p>
            <a:pPr eaLnBrk="1" hangingPunct="1">
              <a:lnSpc>
                <a:spcPct val="120000"/>
              </a:lnSpc>
            </a:pPr>
            <a:r>
              <a:rPr lang="zh-CN" altLang="en-US" dirty="0">
                <a:latin typeface="华文中宋"/>
                <a:ea typeface="华文中宋"/>
                <a:cs typeface="华文中宋"/>
              </a:rPr>
              <a:t>缺点：</a:t>
            </a:r>
          </a:p>
          <a:p>
            <a:pPr lvl="1" eaLnBrk="1" hangingPunct="1">
              <a:lnSpc>
                <a:spcPct val="120000"/>
              </a:lnSpc>
            </a:pPr>
            <a:r>
              <a:rPr lang="en-US" altLang="zh-CN" dirty="0">
                <a:latin typeface="华文中宋"/>
                <a:ea typeface="华文中宋"/>
                <a:cs typeface="华文中宋"/>
              </a:rPr>
              <a:t>CPU</a:t>
            </a:r>
            <a:r>
              <a:rPr lang="zh-CN" altLang="en-US" dirty="0">
                <a:latin typeface="华文中宋"/>
                <a:ea typeface="华文中宋"/>
                <a:cs typeface="华文中宋"/>
              </a:rPr>
              <a:t>效率低，数据传送的实时性差，速度较慢</a:t>
            </a:r>
          </a:p>
        </p:txBody>
      </p:sp>
      <p:graphicFrame>
        <p:nvGraphicFramePr>
          <p:cNvPr id="114691" name="Object 23"/>
          <p:cNvGraphicFramePr>
            <a:graphicFrameLocks noChangeAspect="1"/>
          </p:cNvGraphicFramePr>
          <p:nvPr>
            <p:extLst>
              <p:ext uri="{D42A27DB-BD31-4B8C-83A1-F6EECF244321}">
                <p14:modId xmlns:p14="http://schemas.microsoft.com/office/powerpoint/2010/main" val="921258741"/>
              </p:ext>
            </p:extLst>
          </p:nvPr>
        </p:nvGraphicFramePr>
        <p:xfrm>
          <a:off x="4540100" y="828452"/>
          <a:ext cx="4281389" cy="4337050"/>
        </p:xfrm>
        <a:graphic>
          <a:graphicData uri="http://schemas.openxmlformats.org/presentationml/2006/ole">
            <mc:AlternateContent xmlns:mc="http://schemas.openxmlformats.org/markup-compatibility/2006">
              <mc:Choice xmlns:v="urn:schemas-microsoft-com:vml" Requires="v">
                <p:oleObj spid="_x0000_s3129" r:id="rId3" imgW="3377307" imgH="3607055" progId="">
                  <p:embed/>
                </p:oleObj>
              </mc:Choice>
              <mc:Fallback>
                <p:oleObj r:id="rId3" imgW="3377307" imgH="360705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40100" y="828452"/>
                        <a:ext cx="4281389" cy="433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52773632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114691"/>
                                        </p:tgtEl>
                                        <p:attrNameLst>
                                          <p:attrName>style.visibility</p:attrName>
                                        </p:attrNameLst>
                                      </p:cBhvr>
                                      <p:to>
                                        <p:strVal val="visible"/>
                                      </p:to>
                                    </p:set>
                                    <p:anim calcmode="lin" valueType="num">
                                      <p:cBhvr additive="base">
                                        <p:cTn id="16" dur="500" fill="hold"/>
                                        <p:tgtEl>
                                          <p:spTgt spid="114691"/>
                                        </p:tgtEl>
                                        <p:attrNameLst>
                                          <p:attrName>ppt_x</p:attrName>
                                        </p:attrNameLst>
                                      </p:cBhvr>
                                      <p:tavLst>
                                        <p:tav tm="0">
                                          <p:val>
                                            <p:strVal val="#ppt_x"/>
                                          </p:val>
                                        </p:tav>
                                        <p:tav tm="100000">
                                          <p:val>
                                            <p:strVal val="#ppt_x"/>
                                          </p:val>
                                        </p:tav>
                                      </p:tavLst>
                                    </p:anim>
                                    <p:anim calcmode="lin" valueType="num">
                                      <p:cBhvr additive="base">
                                        <p:cTn id="17" dur="500" fill="hold"/>
                                        <p:tgtEl>
                                          <p:spTgt spid="11469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zh-CN" sz="3600" dirty="0">
                <a:latin typeface="Tahoma" pitchFamily="34" charset="0"/>
              </a:rPr>
              <a:t>3. </a:t>
            </a:r>
            <a:r>
              <a:rPr lang="zh-CN" altLang="en-US" dirty="0"/>
              <a:t>中断控制方式</a:t>
            </a:r>
          </a:p>
        </p:txBody>
      </p:sp>
      <p:sp>
        <p:nvSpPr>
          <p:cNvPr id="118787" name="Rectangle 3"/>
          <p:cNvSpPr>
            <a:spLocks noGrp="1" noChangeArrowheads="1"/>
          </p:cNvSpPr>
          <p:nvPr>
            <p:ph type="body" idx="1"/>
          </p:nvPr>
        </p:nvSpPr>
        <p:spPr>
          <a:xfrm>
            <a:off x="695173" y="1116484"/>
            <a:ext cx="8054308" cy="4024313"/>
          </a:xfrm>
        </p:spPr>
        <p:txBody>
          <a:bodyPr/>
          <a:lstStyle/>
          <a:p>
            <a:pPr eaLnBrk="1" hangingPunct="1">
              <a:spcAft>
                <a:spcPct val="30000"/>
              </a:spcAft>
            </a:pPr>
            <a:r>
              <a:rPr lang="zh-CN" altLang="en-US" dirty="0">
                <a:cs typeface="华文中宋"/>
              </a:rPr>
              <a:t>特点：</a:t>
            </a:r>
          </a:p>
          <a:p>
            <a:pPr lvl="1" eaLnBrk="1" hangingPunct="1">
              <a:lnSpc>
                <a:spcPct val="110000"/>
              </a:lnSpc>
              <a:spcBef>
                <a:spcPct val="5000"/>
              </a:spcBef>
            </a:pPr>
            <a:r>
              <a:rPr lang="zh-CN" altLang="en-US" dirty="0">
                <a:latin typeface="黑体" panose="02010609060101010101" pitchFamily="49" charset="-122"/>
                <a:ea typeface="黑体" panose="02010609060101010101" pitchFamily="49" charset="-122"/>
                <a:cs typeface="华文中宋"/>
              </a:rPr>
              <a:t>外设在需要时向</a:t>
            </a:r>
            <a:r>
              <a:rPr lang="en-US" altLang="zh-CN" dirty="0">
                <a:latin typeface="黑体" panose="02010609060101010101" pitchFamily="49" charset="-122"/>
                <a:ea typeface="黑体" panose="02010609060101010101" pitchFamily="49" charset="-122"/>
                <a:cs typeface="华文中宋"/>
              </a:rPr>
              <a:t>CPU</a:t>
            </a:r>
            <a:r>
              <a:rPr lang="zh-CN" altLang="en-US" dirty="0">
                <a:latin typeface="黑体" panose="02010609060101010101" pitchFamily="49" charset="-122"/>
                <a:ea typeface="黑体" panose="02010609060101010101" pitchFamily="49" charset="-122"/>
                <a:cs typeface="华文中宋"/>
              </a:rPr>
              <a:t>提出请求，</a:t>
            </a:r>
            <a:r>
              <a:rPr lang="en-US" altLang="zh-CN" dirty="0">
                <a:latin typeface="黑体" panose="02010609060101010101" pitchFamily="49" charset="-122"/>
                <a:ea typeface="黑体" panose="02010609060101010101" pitchFamily="49" charset="-122"/>
                <a:cs typeface="华文中宋"/>
              </a:rPr>
              <a:t>CPU</a:t>
            </a:r>
            <a:r>
              <a:rPr lang="zh-CN" altLang="en-US" dirty="0">
                <a:latin typeface="黑体" panose="02010609060101010101" pitchFamily="49" charset="-122"/>
                <a:ea typeface="黑体" panose="02010609060101010101" pitchFamily="49" charset="-122"/>
                <a:cs typeface="华文中宋"/>
              </a:rPr>
              <a:t>再去为它服务。服务结束后或在外设不需要时，</a:t>
            </a:r>
            <a:r>
              <a:rPr lang="en-US" altLang="zh-CN" dirty="0">
                <a:latin typeface="黑体" panose="02010609060101010101" pitchFamily="49" charset="-122"/>
                <a:ea typeface="黑体" panose="02010609060101010101" pitchFamily="49" charset="-122"/>
                <a:cs typeface="华文中宋"/>
              </a:rPr>
              <a:t>CPU</a:t>
            </a:r>
            <a:r>
              <a:rPr lang="zh-CN" altLang="en-US" dirty="0">
                <a:latin typeface="黑体" panose="02010609060101010101" pitchFamily="49" charset="-122"/>
                <a:ea typeface="黑体" panose="02010609060101010101" pitchFamily="49" charset="-122"/>
                <a:cs typeface="华文中宋"/>
              </a:rPr>
              <a:t>可执行自己的程序。</a:t>
            </a:r>
          </a:p>
          <a:p>
            <a:pPr eaLnBrk="1" hangingPunct="1">
              <a:lnSpc>
                <a:spcPct val="110000"/>
              </a:lnSpc>
              <a:spcBef>
                <a:spcPct val="40000"/>
              </a:spcBef>
            </a:pPr>
            <a:r>
              <a:rPr lang="zh-CN" altLang="en-GB" dirty="0">
                <a:cs typeface="华文中宋"/>
              </a:rPr>
              <a:t>优点：</a:t>
            </a:r>
          </a:p>
          <a:p>
            <a:pPr lvl="1" eaLnBrk="1" hangingPunct="1">
              <a:lnSpc>
                <a:spcPct val="110000"/>
              </a:lnSpc>
              <a:spcBef>
                <a:spcPct val="10000"/>
              </a:spcBef>
            </a:pPr>
            <a:r>
              <a:rPr lang="en-GB" altLang="zh-CN" dirty="0">
                <a:latin typeface="黑体" panose="02010609060101010101" pitchFamily="49" charset="-122"/>
                <a:ea typeface="黑体" panose="02010609060101010101" pitchFamily="49" charset="-122"/>
                <a:cs typeface="华文中宋"/>
              </a:rPr>
              <a:t>CPU</a:t>
            </a:r>
            <a:r>
              <a:rPr lang="zh-CN" altLang="en-GB" dirty="0">
                <a:latin typeface="黑体" panose="02010609060101010101" pitchFamily="49" charset="-122"/>
                <a:ea typeface="黑体" panose="02010609060101010101" pitchFamily="49" charset="-122"/>
                <a:cs typeface="华文中宋"/>
              </a:rPr>
              <a:t>效率高，实时性好，速度快。</a:t>
            </a:r>
          </a:p>
          <a:p>
            <a:pPr eaLnBrk="1" hangingPunct="1">
              <a:lnSpc>
                <a:spcPct val="110000"/>
              </a:lnSpc>
              <a:spcBef>
                <a:spcPct val="35000"/>
              </a:spcBef>
            </a:pPr>
            <a:r>
              <a:rPr lang="zh-CN" altLang="en-US" dirty="0">
                <a:cs typeface="华文中宋"/>
              </a:rPr>
              <a:t>缺点：</a:t>
            </a:r>
          </a:p>
          <a:p>
            <a:pPr lvl="1" eaLnBrk="1" hangingPunct="1">
              <a:lnSpc>
                <a:spcPct val="110000"/>
              </a:lnSpc>
              <a:spcBef>
                <a:spcPct val="5000"/>
              </a:spcBef>
            </a:pPr>
            <a:r>
              <a:rPr lang="zh-CN" altLang="en-US" dirty="0">
                <a:latin typeface="黑体" panose="02010609060101010101" pitchFamily="49" charset="-122"/>
                <a:ea typeface="黑体" panose="02010609060101010101" pitchFamily="49" charset="-122"/>
                <a:cs typeface="华文中宋"/>
              </a:rPr>
              <a:t>程序编制相对较为复杂。</a:t>
            </a:r>
          </a:p>
        </p:txBody>
      </p:sp>
    </p:spTree>
    <p:extLst>
      <p:ext uri="{BB962C8B-B14F-4D97-AF65-F5344CB8AC3E}">
        <p14:creationId xmlns:p14="http://schemas.microsoft.com/office/powerpoint/2010/main" val="15490779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18787">
                                            <p:txEl>
                                              <p:pRg st="0" end="0"/>
                                            </p:txEl>
                                          </p:spTgt>
                                        </p:tgtEl>
                                        <p:attrNameLst>
                                          <p:attrName>style.visibility</p:attrName>
                                        </p:attrNameLst>
                                      </p:cBhvr>
                                      <p:to>
                                        <p:strVal val="visible"/>
                                      </p:to>
                                    </p:set>
                                    <p:animEffect transition="in" filter="wipe(left)">
                                      <p:cBhvr>
                                        <p:cTn id="7" dur="500"/>
                                        <p:tgtEl>
                                          <p:spTgt spid="11878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8787">
                                            <p:txEl>
                                              <p:pRg st="1" end="1"/>
                                            </p:txEl>
                                          </p:spTgt>
                                        </p:tgtEl>
                                        <p:attrNameLst>
                                          <p:attrName>style.visibility</p:attrName>
                                        </p:attrNameLst>
                                      </p:cBhvr>
                                      <p:to>
                                        <p:strVal val="visible"/>
                                      </p:to>
                                    </p:set>
                                    <p:animEffect transition="in" filter="wipe(left)">
                                      <p:cBhvr>
                                        <p:cTn id="11" dur="500"/>
                                        <p:tgtEl>
                                          <p:spTgt spid="11878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8787">
                                            <p:txEl>
                                              <p:pRg st="2" end="2"/>
                                            </p:txEl>
                                          </p:spTgt>
                                        </p:tgtEl>
                                        <p:attrNameLst>
                                          <p:attrName>style.visibility</p:attrName>
                                        </p:attrNameLst>
                                      </p:cBhvr>
                                      <p:to>
                                        <p:strVal val="visible"/>
                                      </p:to>
                                    </p:set>
                                    <p:animEffect transition="in" filter="wipe(left)">
                                      <p:cBhvr>
                                        <p:cTn id="16" dur="500"/>
                                        <p:tgtEl>
                                          <p:spTgt spid="118787">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8787">
                                            <p:txEl>
                                              <p:pRg st="3" end="3"/>
                                            </p:txEl>
                                          </p:spTgt>
                                        </p:tgtEl>
                                        <p:attrNameLst>
                                          <p:attrName>style.visibility</p:attrName>
                                        </p:attrNameLst>
                                      </p:cBhvr>
                                      <p:to>
                                        <p:strVal val="visible"/>
                                      </p:to>
                                    </p:set>
                                    <p:animEffect transition="in" filter="wipe(left)">
                                      <p:cBhvr>
                                        <p:cTn id="20" dur="500"/>
                                        <p:tgtEl>
                                          <p:spTgt spid="11878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18787">
                                            <p:txEl>
                                              <p:pRg st="4" end="4"/>
                                            </p:txEl>
                                          </p:spTgt>
                                        </p:tgtEl>
                                        <p:attrNameLst>
                                          <p:attrName>style.visibility</p:attrName>
                                        </p:attrNameLst>
                                      </p:cBhvr>
                                      <p:to>
                                        <p:strVal val="visible"/>
                                      </p:to>
                                    </p:set>
                                    <p:animEffect transition="in" filter="wipe(left)">
                                      <p:cBhvr>
                                        <p:cTn id="25" dur="500"/>
                                        <p:tgtEl>
                                          <p:spTgt spid="118787">
                                            <p:txEl>
                                              <p:pRg st="4" end="4"/>
                                            </p:txEl>
                                          </p:spTgt>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18787">
                                            <p:txEl>
                                              <p:pRg st="5" end="5"/>
                                            </p:txEl>
                                          </p:spTgt>
                                        </p:tgtEl>
                                        <p:attrNameLst>
                                          <p:attrName>style.visibility</p:attrName>
                                        </p:attrNameLst>
                                      </p:cBhvr>
                                      <p:to>
                                        <p:strVal val="visible"/>
                                      </p:to>
                                    </p:set>
                                    <p:animEffect transition="in" filter="wipe(left)">
                                      <p:cBhvr>
                                        <p:cTn id="29" dur="500"/>
                                        <p:tgtEl>
                                          <p:spTgt spid="1187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5777" name="灯片编号占位符 5"/>
          <p:cNvSpPr>
            <a:spLocks noGrp="1"/>
          </p:cNvSpPr>
          <p:nvPr>
            <p:ph type="sldNum" sz="quarter" idx="12"/>
          </p:nvPr>
        </p:nvSpPr>
        <p:spPr>
          <a:noFill/>
        </p:spPr>
        <p:txBody>
          <a:bodyPr/>
          <a:lstStyle/>
          <a:p>
            <a:fld id="{A313DCDA-944F-47BA-BC20-C9FE1310EBEB}" type="slidenum">
              <a:rPr lang="zh-CN" altLang="en-US" smtClean="0">
                <a:ea typeface="宋体" charset="-122"/>
              </a:rPr>
              <a:pPr/>
              <a:t>38</a:t>
            </a:fld>
            <a:endParaRPr lang="en-US" altLang="zh-CN">
              <a:ea typeface="宋体" charset="-122"/>
            </a:endParaRPr>
          </a:p>
        </p:txBody>
      </p:sp>
      <p:sp>
        <p:nvSpPr>
          <p:cNvPr id="75778" name="Rectangle 2"/>
          <p:cNvSpPr>
            <a:spLocks noGrp="1" noChangeArrowheads="1"/>
          </p:cNvSpPr>
          <p:nvPr>
            <p:ph type="title"/>
          </p:nvPr>
        </p:nvSpPr>
        <p:spPr/>
        <p:txBody>
          <a:bodyPr/>
          <a:lstStyle/>
          <a:p>
            <a:pPr eaLnBrk="1" hangingPunct="1"/>
            <a:r>
              <a:rPr lang="zh-CN" altLang="en-US"/>
              <a:t>以上三种</a:t>
            </a:r>
            <a:r>
              <a:rPr lang="en-US" altLang="zh-CN"/>
              <a:t>I/O</a:t>
            </a:r>
            <a:r>
              <a:rPr lang="zh-CN" altLang="en-US"/>
              <a:t>方式的共性</a:t>
            </a:r>
          </a:p>
        </p:txBody>
      </p:sp>
      <p:sp>
        <p:nvSpPr>
          <p:cNvPr id="124931" name="Rectangle 3"/>
          <p:cNvSpPr>
            <a:spLocks noGrp="1" noChangeArrowheads="1"/>
          </p:cNvSpPr>
          <p:nvPr>
            <p:ph type="body" idx="1"/>
          </p:nvPr>
        </p:nvSpPr>
        <p:spPr>
          <a:xfrm>
            <a:off x="695173" y="1404517"/>
            <a:ext cx="7796073" cy="4243387"/>
          </a:xfrm>
        </p:spPr>
        <p:txBody>
          <a:bodyPr/>
          <a:lstStyle/>
          <a:p>
            <a:pPr eaLnBrk="1" hangingPunct="1">
              <a:lnSpc>
                <a:spcPct val="110000"/>
              </a:lnSpc>
              <a:spcAft>
                <a:spcPct val="10000"/>
              </a:spcAft>
            </a:pPr>
            <a:r>
              <a:rPr lang="zh-CN" altLang="en-US" sz="2400" dirty="0">
                <a:solidFill>
                  <a:srgbClr val="C00000"/>
                </a:solidFill>
                <a:latin typeface="华文中宋"/>
                <a:ea typeface="华文中宋"/>
                <a:cs typeface="华文中宋"/>
              </a:rPr>
              <a:t>信息的传送均需通过</a:t>
            </a:r>
            <a:r>
              <a:rPr lang="en-US" altLang="zh-CN" sz="2400" dirty="0">
                <a:solidFill>
                  <a:srgbClr val="C00000"/>
                </a:solidFill>
                <a:latin typeface="华文中宋"/>
                <a:ea typeface="华文中宋"/>
                <a:cs typeface="华文中宋"/>
              </a:rPr>
              <a:t>CPU</a:t>
            </a:r>
            <a:endParaRPr lang="zh-CN" altLang="en-US" sz="2400" dirty="0">
              <a:solidFill>
                <a:srgbClr val="C00000"/>
              </a:solidFill>
              <a:latin typeface="华文中宋"/>
              <a:ea typeface="华文中宋"/>
              <a:cs typeface="华文中宋"/>
            </a:endParaRPr>
          </a:p>
          <a:p>
            <a:pPr eaLnBrk="1" hangingPunct="1">
              <a:lnSpc>
                <a:spcPct val="110000"/>
              </a:lnSpc>
              <a:spcAft>
                <a:spcPct val="5000"/>
              </a:spcAft>
            </a:pPr>
            <a:r>
              <a:rPr lang="zh-CN" altLang="en-US" sz="2400" dirty="0">
                <a:latin typeface="华文中宋"/>
                <a:ea typeface="华文中宋"/>
                <a:cs typeface="华文中宋"/>
              </a:rPr>
              <a:t>软件： </a:t>
            </a:r>
          </a:p>
          <a:p>
            <a:pPr lvl="1" eaLnBrk="1" hangingPunct="1">
              <a:lnSpc>
                <a:spcPct val="110000"/>
              </a:lnSpc>
              <a:spcBef>
                <a:spcPct val="5000"/>
              </a:spcBef>
            </a:pPr>
            <a:r>
              <a:rPr lang="zh-CN" altLang="en-US" sz="2000" dirty="0">
                <a:latin typeface="华文中宋"/>
                <a:ea typeface="华文中宋"/>
                <a:cs typeface="华文中宋"/>
              </a:rPr>
              <a:t>外设与内存之间的数据传送是通过</a:t>
            </a:r>
            <a:r>
              <a:rPr lang="en-US" altLang="zh-CN" sz="2000" dirty="0">
                <a:latin typeface="华文中宋"/>
                <a:ea typeface="华文中宋"/>
                <a:cs typeface="华文中宋"/>
              </a:rPr>
              <a:t>CPU</a:t>
            </a:r>
            <a:r>
              <a:rPr lang="zh-CN" altLang="en-US" sz="2000" dirty="0">
                <a:latin typeface="华文中宋"/>
                <a:ea typeface="华文中宋"/>
                <a:cs typeface="华文中宋"/>
              </a:rPr>
              <a:t>执行程序来完成的（</a:t>
            </a:r>
            <a:r>
              <a:rPr lang="en-US" altLang="zh-CN" sz="2000" dirty="0">
                <a:latin typeface="华文中宋"/>
                <a:ea typeface="华文中宋"/>
                <a:cs typeface="华文中宋"/>
              </a:rPr>
              <a:t>PIO</a:t>
            </a:r>
            <a:r>
              <a:rPr lang="zh-CN" altLang="en-US" sz="2000" dirty="0">
                <a:latin typeface="华文中宋"/>
                <a:ea typeface="华文中宋"/>
                <a:cs typeface="华文中宋"/>
              </a:rPr>
              <a:t>方式）；</a:t>
            </a:r>
          </a:p>
          <a:p>
            <a:pPr eaLnBrk="1" hangingPunct="1">
              <a:lnSpc>
                <a:spcPct val="110000"/>
              </a:lnSpc>
              <a:spcBef>
                <a:spcPct val="35000"/>
              </a:spcBef>
            </a:pPr>
            <a:r>
              <a:rPr lang="zh-CN" altLang="en-US" sz="2400" dirty="0">
                <a:latin typeface="华文中宋"/>
                <a:ea typeface="华文中宋"/>
                <a:cs typeface="华文中宋"/>
              </a:rPr>
              <a:t>硬件：</a:t>
            </a:r>
          </a:p>
          <a:p>
            <a:pPr lvl="1" eaLnBrk="1" hangingPunct="1">
              <a:lnSpc>
                <a:spcPct val="110000"/>
              </a:lnSpc>
              <a:spcBef>
                <a:spcPct val="5000"/>
              </a:spcBef>
            </a:pPr>
            <a:r>
              <a:rPr lang="en-US" altLang="zh-CN" sz="2000" dirty="0">
                <a:latin typeface="华文中宋"/>
                <a:ea typeface="华文中宋"/>
                <a:cs typeface="华文中宋"/>
              </a:rPr>
              <a:t>I/O</a:t>
            </a:r>
            <a:r>
              <a:rPr lang="zh-CN" altLang="en-US" sz="2000" dirty="0">
                <a:latin typeface="华文中宋"/>
                <a:ea typeface="华文中宋"/>
                <a:cs typeface="华文中宋"/>
              </a:rPr>
              <a:t>接口和存储器的读写控制信号、地址信号都是由</a:t>
            </a:r>
            <a:r>
              <a:rPr lang="en-US" altLang="zh-CN" sz="2000" dirty="0">
                <a:latin typeface="华文中宋"/>
                <a:ea typeface="华文中宋"/>
                <a:cs typeface="华文中宋"/>
              </a:rPr>
              <a:t>CPU</a:t>
            </a:r>
            <a:r>
              <a:rPr lang="zh-CN" altLang="en-US" sz="2000" dirty="0">
                <a:latin typeface="华文中宋"/>
                <a:ea typeface="华文中宋"/>
                <a:cs typeface="华文中宋"/>
              </a:rPr>
              <a:t>发出的。</a:t>
            </a:r>
          </a:p>
          <a:p>
            <a:pPr eaLnBrk="1" hangingPunct="1">
              <a:lnSpc>
                <a:spcPct val="110000"/>
              </a:lnSpc>
              <a:spcBef>
                <a:spcPct val="35000"/>
              </a:spcBef>
            </a:pPr>
            <a:r>
              <a:rPr lang="zh-CN" altLang="en-US" sz="2400" dirty="0">
                <a:latin typeface="华文中宋"/>
                <a:ea typeface="华文中宋"/>
                <a:cs typeface="华文中宋"/>
              </a:rPr>
              <a:t> 缺点：</a:t>
            </a:r>
          </a:p>
          <a:p>
            <a:pPr lvl="1" eaLnBrk="1" hangingPunct="1">
              <a:lnSpc>
                <a:spcPct val="110000"/>
              </a:lnSpc>
              <a:spcBef>
                <a:spcPct val="5000"/>
              </a:spcBef>
            </a:pPr>
            <a:r>
              <a:rPr lang="zh-CN" altLang="en-US" sz="2000" dirty="0">
                <a:latin typeface="华文中宋"/>
                <a:ea typeface="华文中宋"/>
                <a:cs typeface="华文中宋"/>
              </a:rPr>
              <a:t>程序的执行速度限定了传送的最大速度</a:t>
            </a:r>
          </a:p>
        </p:txBody>
      </p:sp>
      <p:grpSp>
        <p:nvGrpSpPr>
          <p:cNvPr id="26" name="组合 25"/>
          <p:cNvGrpSpPr>
            <a:grpSpLocks/>
          </p:cNvGrpSpPr>
          <p:nvPr/>
        </p:nvGrpSpPr>
        <p:grpSpPr bwMode="auto">
          <a:xfrm>
            <a:off x="548882" y="2023270"/>
            <a:ext cx="7942364" cy="3341687"/>
            <a:chOff x="4572000" y="2276872"/>
            <a:chExt cx="6120680" cy="3456384"/>
          </a:xfrm>
        </p:grpSpPr>
        <p:sp>
          <p:nvSpPr>
            <p:cNvPr id="75786" name="矩形 4"/>
            <p:cNvSpPr>
              <a:spLocks noChangeArrowheads="1"/>
            </p:cNvSpPr>
            <p:nvPr/>
          </p:nvSpPr>
          <p:spPr bwMode="auto">
            <a:xfrm>
              <a:off x="4572000" y="2276872"/>
              <a:ext cx="6120680" cy="3456384"/>
            </a:xfrm>
            <a:prstGeom prst="rect">
              <a:avLst/>
            </a:prstGeom>
            <a:solidFill>
              <a:schemeClr val="bg1"/>
            </a:solidFill>
            <a:ln w="25400" cap="sq" algn="ctr">
              <a:noFill/>
              <a:round/>
              <a:headEnd type="none" w="sm" len="sm"/>
              <a:tailEnd type="none" w="lg" len="lg"/>
            </a:ln>
          </p:spPr>
          <p:txBody>
            <a:bodyPr/>
            <a:lstStyle/>
            <a:p>
              <a:endParaRPr lang="zh-CN" altLang="en-US"/>
            </a:p>
          </p:txBody>
        </p:sp>
        <p:sp>
          <p:nvSpPr>
            <p:cNvPr id="6" name="圆角矩形 5"/>
            <p:cNvSpPr/>
            <p:nvPr/>
          </p:nvSpPr>
          <p:spPr bwMode="auto">
            <a:xfrm>
              <a:off x="6012538" y="3572400"/>
              <a:ext cx="935514" cy="648586"/>
            </a:xfrm>
            <a:prstGeom prst="roundRect">
              <a:avLst/>
            </a:prstGeom>
            <a:noFill/>
            <a:ln w="25400" cap="sq" cmpd="sng" algn="ctr">
              <a:solidFill>
                <a:schemeClr val="accent1">
                  <a:lumMod val="50000"/>
                </a:schemeClr>
              </a:solidFill>
              <a:prstDash val="solid"/>
              <a:round/>
              <a:headEnd type="none" w="sm" len="sm"/>
              <a:tailEnd type="none" w="lg" len="lg"/>
            </a:ln>
            <a:effectLst/>
          </p:spPr>
          <p:txBody>
            <a:bodyPr anchor="ctr" anchorCtr="1"/>
            <a:lstStyle/>
            <a:p>
              <a:pPr>
                <a:defRPr/>
              </a:pPr>
              <a:r>
                <a:rPr lang="en-US" altLang="zh-CN" sz="2000" b="1" dirty="0">
                  <a:ea typeface="宋体" pitchFamily="2" charset="-122"/>
                </a:rPr>
                <a:t>CPU</a:t>
              </a:r>
              <a:endParaRPr lang="zh-CN" altLang="en-US" sz="2000" b="1" dirty="0">
                <a:ea typeface="宋体" pitchFamily="2" charset="-122"/>
              </a:endParaRPr>
            </a:p>
          </p:txBody>
        </p:sp>
        <p:sp>
          <p:nvSpPr>
            <p:cNvPr id="7" name="圆角矩形 6"/>
            <p:cNvSpPr/>
            <p:nvPr/>
          </p:nvSpPr>
          <p:spPr bwMode="auto">
            <a:xfrm>
              <a:off x="8207399" y="2780962"/>
              <a:ext cx="1044743" cy="648586"/>
            </a:xfrm>
            <a:prstGeom prst="roundRect">
              <a:avLst/>
            </a:prstGeom>
            <a:noFill/>
            <a:ln w="25400" cap="sq" cmpd="sng" algn="ctr">
              <a:solidFill>
                <a:schemeClr val="accent1">
                  <a:lumMod val="50000"/>
                </a:schemeClr>
              </a:solidFill>
              <a:prstDash val="solid"/>
              <a:round/>
              <a:headEnd type="none" w="sm" len="sm"/>
              <a:tailEnd type="none" w="lg" len="lg"/>
            </a:ln>
            <a:effectLst/>
          </p:spPr>
          <p:txBody>
            <a:bodyPr anchor="ctr" anchorCtr="1"/>
            <a:lstStyle/>
            <a:p>
              <a:pPr>
                <a:defRPr/>
              </a:pPr>
              <a:r>
                <a:rPr lang="en-US" altLang="zh-CN" sz="2000" b="1" dirty="0">
                  <a:ea typeface="宋体" pitchFamily="2" charset="-122"/>
                </a:rPr>
                <a:t>MEM</a:t>
              </a:r>
              <a:endParaRPr lang="zh-CN" altLang="en-US" sz="2000" b="1" dirty="0">
                <a:ea typeface="宋体" pitchFamily="2" charset="-122"/>
              </a:endParaRPr>
            </a:p>
          </p:txBody>
        </p:sp>
        <p:sp>
          <p:nvSpPr>
            <p:cNvPr id="8" name="圆角矩形 7"/>
            <p:cNvSpPr/>
            <p:nvPr/>
          </p:nvSpPr>
          <p:spPr bwMode="auto">
            <a:xfrm>
              <a:off x="8207399" y="4437728"/>
              <a:ext cx="1044743" cy="646943"/>
            </a:xfrm>
            <a:prstGeom prst="roundRect">
              <a:avLst/>
            </a:prstGeom>
            <a:noFill/>
            <a:ln w="25400" cap="sq" cmpd="sng" algn="ctr">
              <a:solidFill>
                <a:schemeClr val="accent1">
                  <a:lumMod val="50000"/>
                </a:schemeClr>
              </a:solidFill>
              <a:prstDash val="solid"/>
              <a:round/>
              <a:headEnd type="none" w="sm" len="sm"/>
              <a:tailEnd type="none" w="lg" len="lg"/>
            </a:ln>
            <a:effectLst/>
          </p:spPr>
          <p:txBody>
            <a:bodyPr anchor="ctr" anchorCtr="1"/>
            <a:lstStyle/>
            <a:p>
              <a:pPr>
                <a:defRPr/>
              </a:pPr>
              <a:r>
                <a:rPr lang="en-US" altLang="zh-CN" sz="2000" b="1" dirty="0">
                  <a:ea typeface="宋体" pitchFamily="2" charset="-122"/>
                </a:rPr>
                <a:t>I/O</a:t>
              </a:r>
              <a:endParaRPr lang="zh-CN" altLang="en-US" sz="2000" b="1" dirty="0">
                <a:ea typeface="宋体" pitchFamily="2" charset="-122"/>
              </a:endParaRPr>
            </a:p>
          </p:txBody>
        </p:sp>
      </p:grpSp>
      <p:cxnSp>
        <p:nvCxnSpPr>
          <p:cNvPr id="11" name="直接箭头连接符 10"/>
          <p:cNvCxnSpPr>
            <a:cxnSpLocks noChangeShapeType="1"/>
            <a:stCxn id="7" idx="2"/>
            <a:endCxn id="8" idx="0"/>
          </p:cNvCxnSpPr>
          <p:nvPr/>
        </p:nvCxnSpPr>
        <p:spPr bwMode="auto">
          <a:xfrm>
            <a:off x="5944119" y="3137695"/>
            <a:ext cx="0" cy="974725"/>
          </a:xfrm>
          <a:prstGeom prst="straightConnector1">
            <a:avLst/>
          </a:prstGeom>
          <a:noFill/>
          <a:ln w="38100" cap="sq" algn="ctr">
            <a:solidFill>
              <a:srgbClr val="FF0000"/>
            </a:solidFill>
            <a:round/>
            <a:headEnd type="triangle" w="lg" len="lg"/>
            <a:tailEnd type="triangle" w="lg" len="lg"/>
          </a:ln>
        </p:spPr>
      </p:cxnSp>
      <p:cxnSp>
        <p:nvCxnSpPr>
          <p:cNvPr id="13" name="直接箭头连接符 12"/>
          <p:cNvCxnSpPr>
            <a:cxnSpLocks noChangeShapeType="1"/>
          </p:cNvCxnSpPr>
          <p:nvPr/>
        </p:nvCxnSpPr>
        <p:spPr bwMode="auto">
          <a:xfrm flipH="1">
            <a:off x="3620989" y="2677320"/>
            <a:ext cx="1609351" cy="642937"/>
          </a:xfrm>
          <a:prstGeom prst="straightConnector1">
            <a:avLst/>
          </a:prstGeom>
          <a:noFill/>
          <a:ln w="25400" cap="sq" algn="ctr">
            <a:solidFill>
              <a:srgbClr val="FF6600"/>
            </a:solidFill>
            <a:round/>
            <a:headEnd type="none" w="sm" len="sm"/>
            <a:tailEnd type="triangle" w="lg" len="lg"/>
          </a:ln>
        </p:spPr>
      </p:cxnSp>
      <p:cxnSp>
        <p:nvCxnSpPr>
          <p:cNvPr id="14" name="直接箭头连接符 13"/>
          <p:cNvCxnSpPr>
            <a:cxnSpLocks noChangeShapeType="1"/>
          </p:cNvCxnSpPr>
          <p:nvPr/>
        </p:nvCxnSpPr>
        <p:spPr bwMode="auto">
          <a:xfrm>
            <a:off x="3695168" y="3752057"/>
            <a:ext cx="1564199" cy="601663"/>
          </a:xfrm>
          <a:prstGeom prst="straightConnector1">
            <a:avLst/>
          </a:prstGeom>
          <a:noFill/>
          <a:ln w="25400" cap="sq" algn="ctr">
            <a:solidFill>
              <a:srgbClr val="FF6600"/>
            </a:solidFill>
            <a:round/>
            <a:headEnd type="none" w="sm" len="sm"/>
            <a:tailEnd type="triangle" w="lg" len="lg"/>
          </a:ln>
        </p:spPr>
      </p:cxnSp>
      <p:cxnSp>
        <p:nvCxnSpPr>
          <p:cNvPr id="18" name="直接箭头连接符 17"/>
          <p:cNvCxnSpPr>
            <a:cxnSpLocks noChangeShapeType="1"/>
          </p:cNvCxnSpPr>
          <p:nvPr/>
        </p:nvCxnSpPr>
        <p:spPr bwMode="auto">
          <a:xfrm flipV="1">
            <a:off x="3695168" y="2824163"/>
            <a:ext cx="1535172" cy="613569"/>
          </a:xfrm>
          <a:prstGeom prst="straightConnector1">
            <a:avLst/>
          </a:prstGeom>
          <a:noFill/>
          <a:ln w="25400" cap="sq" algn="ctr">
            <a:solidFill>
              <a:schemeClr val="tx1"/>
            </a:solidFill>
            <a:round/>
            <a:headEnd type="none" w="sm" len="sm"/>
            <a:tailEnd type="triangle" w="lg" len="lg"/>
          </a:ln>
        </p:spPr>
      </p:cxnSp>
      <p:cxnSp>
        <p:nvCxnSpPr>
          <p:cNvPr id="21" name="直接箭头连接符 20"/>
          <p:cNvCxnSpPr>
            <a:cxnSpLocks noChangeShapeType="1"/>
          </p:cNvCxnSpPr>
          <p:nvPr/>
        </p:nvCxnSpPr>
        <p:spPr bwMode="auto">
          <a:xfrm flipH="1" flipV="1">
            <a:off x="3620989" y="3893344"/>
            <a:ext cx="1638377" cy="641350"/>
          </a:xfrm>
          <a:prstGeom prst="straightConnector1">
            <a:avLst/>
          </a:prstGeom>
          <a:noFill/>
          <a:ln w="25400" cap="sq" algn="ctr">
            <a:solidFill>
              <a:schemeClr val="tx1"/>
            </a:solidFill>
            <a:round/>
            <a:headEnd type="none" w="sm" len="sm"/>
            <a:tailEnd type="triangle" w="lg" len="lg"/>
          </a:ln>
        </p:spPr>
      </p:cxnSp>
      <p:sp>
        <p:nvSpPr>
          <p:cNvPr id="3" name="任意多边形 2"/>
          <p:cNvSpPr/>
          <p:nvPr/>
        </p:nvSpPr>
        <p:spPr bwMode="auto">
          <a:xfrm>
            <a:off x="6034788" y="3130946"/>
            <a:ext cx="958807" cy="502611"/>
          </a:xfrm>
          <a:custGeom>
            <a:avLst/>
            <a:gdLst>
              <a:gd name="connsiteX0" fmla="*/ 0 w 943897"/>
              <a:gd name="connsiteY0" fmla="*/ 634260 h 634260"/>
              <a:gd name="connsiteX1" fmla="*/ 73742 w 943897"/>
              <a:gd name="connsiteY1" fmla="*/ 560518 h 634260"/>
              <a:gd name="connsiteX2" fmla="*/ 88490 w 943897"/>
              <a:gd name="connsiteY2" fmla="*/ 516273 h 634260"/>
              <a:gd name="connsiteX3" fmla="*/ 132736 w 943897"/>
              <a:gd name="connsiteY3" fmla="*/ 486776 h 634260"/>
              <a:gd name="connsiteX4" fmla="*/ 176981 w 943897"/>
              <a:gd name="connsiteY4" fmla="*/ 442531 h 634260"/>
              <a:gd name="connsiteX5" fmla="*/ 324465 w 943897"/>
              <a:gd name="connsiteY5" fmla="*/ 339292 h 634260"/>
              <a:gd name="connsiteX6" fmla="*/ 368710 w 943897"/>
              <a:gd name="connsiteY6" fmla="*/ 324544 h 634260"/>
              <a:gd name="connsiteX7" fmla="*/ 619432 w 943897"/>
              <a:gd name="connsiteY7" fmla="*/ 339292 h 634260"/>
              <a:gd name="connsiteX8" fmla="*/ 575187 w 943897"/>
              <a:gd name="connsiteY8" fmla="*/ 354040 h 634260"/>
              <a:gd name="connsiteX9" fmla="*/ 486697 w 943897"/>
              <a:gd name="connsiteY9" fmla="*/ 324544 h 634260"/>
              <a:gd name="connsiteX10" fmla="*/ 516194 w 943897"/>
              <a:gd name="connsiteY10" fmla="*/ 280299 h 634260"/>
              <a:gd name="connsiteX11" fmla="*/ 545690 w 943897"/>
              <a:gd name="connsiteY11" fmla="*/ 191808 h 634260"/>
              <a:gd name="connsiteX12" fmla="*/ 678426 w 943897"/>
              <a:gd name="connsiteY12" fmla="*/ 103318 h 634260"/>
              <a:gd name="connsiteX13" fmla="*/ 722671 w 943897"/>
              <a:gd name="connsiteY13" fmla="*/ 73821 h 634260"/>
              <a:gd name="connsiteX14" fmla="*/ 781665 w 943897"/>
              <a:gd name="connsiteY14" fmla="*/ 59073 h 634260"/>
              <a:gd name="connsiteX15" fmla="*/ 825910 w 943897"/>
              <a:gd name="connsiteY15" fmla="*/ 29576 h 634260"/>
              <a:gd name="connsiteX16" fmla="*/ 943897 w 943897"/>
              <a:gd name="connsiteY16" fmla="*/ 79 h 63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3897" h="634260">
                <a:moveTo>
                  <a:pt x="0" y="634260"/>
                </a:moveTo>
                <a:cubicBezTo>
                  <a:pt x="24581" y="609679"/>
                  <a:pt x="52885" y="588328"/>
                  <a:pt x="73742" y="560518"/>
                </a:cubicBezTo>
                <a:cubicBezTo>
                  <a:pt x="83070" y="548081"/>
                  <a:pt x="78778" y="528412"/>
                  <a:pt x="88490" y="516273"/>
                </a:cubicBezTo>
                <a:cubicBezTo>
                  <a:pt x="99563" y="502432"/>
                  <a:pt x="119119" y="498124"/>
                  <a:pt x="132736" y="486776"/>
                </a:cubicBezTo>
                <a:cubicBezTo>
                  <a:pt x="148759" y="473424"/>
                  <a:pt x="161145" y="456105"/>
                  <a:pt x="176981" y="442531"/>
                </a:cubicBezTo>
                <a:cubicBezTo>
                  <a:pt x="198398" y="424173"/>
                  <a:pt x="310618" y="343907"/>
                  <a:pt x="324465" y="339292"/>
                </a:cubicBezTo>
                <a:lnTo>
                  <a:pt x="368710" y="324544"/>
                </a:lnTo>
                <a:cubicBezTo>
                  <a:pt x="452284" y="329460"/>
                  <a:pt x="536555" y="327453"/>
                  <a:pt x="619432" y="339292"/>
                </a:cubicBezTo>
                <a:cubicBezTo>
                  <a:pt x="634822" y="341490"/>
                  <a:pt x="590638" y="355757"/>
                  <a:pt x="575187" y="354040"/>
                </a:cubicBezTo>
                <a:cubicBezTo>
                  <a:pt x="544285" y="350607"/>
                  <a:pt x="516194" y="334376"/>
                  <a:pt x="486697" y="324544"/>
                </a:cubicBezTo>
                <a:cubicBezTo>
                  <a:pt x="496529" y="309796"/>
                  <a:pt x="508995" y="296497"/>
                  <a:pt x="516194" y="280299"/>
                </a:cubicBezTo>
                <a:cubicBezTo>
                  <a:pt x="528822" y="251886"/>
                  <a:pt x="519819" y="209055"/>
                  <a:pt x="545690" y="191808"/>
                </a:cubicBezTo>
                <a:lnTo>
                  <a:pt x="678426" y="103318"/>
                </a:lnTo>
                <a:cubicBezTo>
                  <a:pt x="693174" y="93486"/>
                  <a:pt x="705475" y="78120"/>
                  <a:pt x="722671" y="73821"/>
                </a:cubicBezTo>
                <a:lnTo>
                  <a:pt x="781665" y="59073"/>
                </a:lnTo>
                <a:cubicBezTo>
                  <a:pt x="796413" y="49241"/>
                  <a:pt x="809712" y="36775"/>
                  <a:pt x="825910" y="29576"/>
                </a:cubicBezTo>
                <a:cubicBezTo>
                  <a:pt x="899273" y="-3030"/>
                  <a:pt x="891041" y="79"/>
                  <a:pt x="943897" y="79"/>
                </a:cubicBezTo>
              </a:path>
            </a:pathLst>
          </a:custGeom>
          <a:noFill/>
          <a:ln w="9525" cap="sq" cmpd="sng" algn="ctr">
            <a:solidFill>
              <a:schemeClr val="tx1"/>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4" name="TextBox 3"/>
          <p:cNvSpPr txBox="1"/>
          <p:nvPr/>
        </p:nvSpPr>
        <p:spPr>
          <a:xfrm>
            <a:off x="7058824" y="2907392"/>
            <a:ext cx="1243472" cy="369332"/>
          </a:xfrm>
          <a:prstGeom prst="rect">
            <a:avLst/>
          </a:prstGeom>
          <a:noFill/>
        </p:spPr>
        <p:txBody>
          <a:bodyPr wrap="square" rtlCol="0">
            <a:spAutoFit/>
          </a:bodyPr>
          <a:lstStyle/>
          <a:p>
            <a:r>
              <a:rPr lang="en-US" altLang="zh-CN"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DMA</a:t>
            </a: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方式</a:t>
            </a:r>
          </a:p>
        </p:txBody>
      </p:sp>
    </p:spTree>
    <p:extLst>
      <p:ext uri="{BB962C8B-B14F-4D97-AF65-F5344CB8AC3E}">
        <p14:creationId xmlns:p14="http://schemas.microsoft.com/office/powerpoint/2010/main" val="323279862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24931">
                                            <p:txEl>
                                              <p:pRg st="0" end="0"/>
                                            </p:txEl>
                                          </p:spTgt>
                                        </p:tgtEl>
                                        <p:attrNameLst>
                                          <p:attrName>style.visibility</p:attrName>
                                        </p:attrNameLst>
                                      </p:cBhvr>
                                      <p:to>
                                        <p:strVal val="visible"/>
                                      </p:to>
                                    </p:set>
                                    <p:anim calcmode="lin" valueType="num">
                                      <p:cBhvr>
                                        <p:cTn id="7" dur="1000" fill="hold"/>
                                        <p:tgtEl>
                                          <p:spTgt spid="12493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2493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2493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24931">
                                            <p:txEl>
                                              <p:pRg st="1" end="1"/>
                                            </p:txEl>
                                          </p:spTgt>
                                        </p:tgtEl>
                                        <p:attrNameLst>
                                          <p:attrName>style.visibility</p:attrName>
                                        </p:attrNameLst>
                                      </p:cBhvr>
                                      <p:to>
                                        <p:strVal val="visible"/>
                                      </p:to>
                                    </p:set>
                                    <p:animEffect transition="in" filter="wipe(left)">
                                      <p:cBhvr>
                                        <p:cTn id="14" dur="500"/>
                                        <p:tgtEl>
                                          <p:spTgt spid="124931">
                                            <p:txEl>
                                              <p:pRg st="1" end="1"/>
                                            </p:txEl>
                                          </p:spTgt>
                                        </p:tgtEl>
                                      </p:cBhvr>
                                    </p:animEffect>
                                  </p:childTnLst>
                                </p:cTn>
                              </p:par>
                            </p:childTnLst>
                          </p:cTn>
                        </p:par>
                        <p:par>
                          <p:cTn id="15" fill="hold">
                            <p:stCondLst>
                              <p:cond delay="500"/>
                            </p:stCondLst>
                            <p:childTnLst>
                              <p:par>
                                <p:cTn id="16" presetID="3" presetClass="entr" presetSubtype="10" fill="hold" nodeType="afterEffect">
                                  <p:stCondLst>
                                    <p:cond delay="0"/>
                                  </p:stCondLst>
                                  <p:childTnLst>
                                    <p:set>
                                      <p:cBhvr>
                                        <p:cTn id="17" dur="1" fill="hold">
                                          <p:stCondLst>
                                            <p:cond delay="0"/>
                                          </p:stCondLst>
                                        </p:cTn>
                                        <p:tgtEl>
                                          <p:spTgt spid="124931">
                                            <p:txEl>
                                              <p:pRg st="2" end="2"/>
                                            </p:txEl>
                                          </p:spTgt>
                                        </p:tgtEl>
                                        <p:attrNameLst>
                                          <p:attrName>style.visibility</p:attrName>
                                        </p:attrNameLst>
                                      </p:cBhvr>
                                      <p:to>
                                        <p:strVal val="visible"/>
                                      </p:to>
                                    </p:set>
                                    <p:animEffect transition="in" filter="blinds(horizontal)">
                                      <p:cBhvr>
                                        <p:cTn id="18" dur="500"/>
                                        <p:tgtEl>
                                          <p:spTgt spid="12493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24931">
                                            <p:txEl>
                                              <p:pRg st="3" end="3"/>
                                            </p:txEl>
                                          </p:spTgt>
                                        </p:tgtEl>
                                        <p:attrNameLst>
                                          <p:attrName>style.visibility</p:attrName>
                                        </p:attrNameLst>
                                      </p:cBhvr>
                                      <p:to>
                                        <p:strVal val="visible"/>
                                      </p:to>
                                    </p:set>
                                    <p:animEffect transition="in" filter="wipe(left)">
                                      <p:cBhvr>
                                        <p:cTn id="23" dur="500"/>
                                        <p:tgtEl>
                                          <p:spTgt spid="124931">
                                            <p:txEl>
                                              <p:pRg st="3" end="3"/>
                                            </p:txEl>
                                          </p:spTgt>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24931">
                                            <p:txEl>
                                              <p:pRg st="4" end="4"/>
                                            </p:txEl>
                                          </p:spTgt>
                                        </p:tgtEl>
                                        <p:attrNameLst>
                                          <p:attrName>style.visibility</p:attrName>
                                        </p:attrNameLst>
                                      </p:cBhvr>
                                      <p:to>
                                        <p:strVal val="visible"/>
                                      </p:to>
                                    </p:set>
                                    <p:animEffect transition="in" filter="blinds(horizontal)">
                                      <p:cBhvr>
                                        <p:cTn id="27" dur="500"/>
                                        <p:tgtEl>
                                          <p:spTgt spid="12493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24931">
                                            <p:txEl>
                                              <p:pRg st="5" end="5"/>
                                            </p:txEl>
                                          </p:spTgt>
                                        </p:tgtEl>
                                        <p:attrNameLst>
                                          <p:attrName>style.visibility</p:attrName>
                                        </p:attrNameLst>
                                      </p:cBhvr>
                                      <p:to>
                                        <p:strVal val="visible"/>
                                      </p:to>
                                    </p:set>
                                    <p:animEffect transition="in" filter="wipe(left)">
                                      <p:cBhvr>
                                        <p:cTn id="32" dur="500"/>
                                        <p:tgtEl>
                                          <p:spTgt spid="124931">
                                            <p:txEl>
                                              <p:pRg st="5" end="5"/>
                                            </p:txEl>
                                          </p:spTgt>
                                        </p:tgtEl>
                                      </p:cBhvr>
                                    </p:animEffect>
                                  </p:childTnLst>
                                </p:cTn>
                              </p:par>
                            </p:childTnLst>
                          </p:cTn>
                        </p:par>
                        <p:par>
                          <p:cTn id="33" fill="hold">
                            <p:stCondLst>
                              <p:cond delay="500"/>
                            </p:stCondLst>
                            <p:childTnLst>
                              <p:par>
                                <p:cTn id="34" presetID="22" presetClass="entr" presetSubtype="8" fill="hold" nodeType="afterEffect">
                                  <p:stCondLst>
                                    <p:cond delay="0"/>
                                  </p:stCondLst>
                                  <p:childTnLst>
                                    <p:set>
                                      <p:cBhvr>
                                        <p:cTn id="35" dur="1" fill="hold">
                                          <p:stCondLst>
                                            <p:cond delay="0"/>
                                          </p:stCondLst>
                                        </p:cTn>
                                        <p:tgtEl>
                                          <p:spTgt spid="124931">
                                            <p:txEl>
                                              <p:pRg st="6" end="6"/>
                                            </p:txEl>
                                          </p:spTgt>
                                        </p:tgtEl>
                                        <p:attrNameLst>
                                          <p:attrName>style.visibility</p:attrName>
                                        </p:attrNameLst>
                                      </p:cBhvr>
                                      <p:to>
                                        <p:strVal val="visible"/>
                                      </p:to>
                                    </p:set>
                                    <p:animEffect transition="in" filter="wipe(left)">
                                      <p:cBhvr>
                                        <p:cTn id="36" dur="500"/>
                                        <p:tgtEl>
                                          <p:spTgt spid="124931">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up)">
                                      <p:cBhvr>
                                        <p:cTn id="46" dur="500"/>
                                        <p:tgtEl>
                                          <p:spTgt spid="1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wipe(up)">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nodeType="click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500"/>
                            </p:stCondLst>
                            <p:childTnLst>
                              <p:par>
                                <p:cTn id="57" presetID="22" presetClass="entr" presetSubtype="4" fill="hold" nodeType="after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wipe(down)">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ntr" presetSubtype="10"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blinds(horizontal)">
                                      <p:cBhvr>
                                        <p:cTn id="64" dur="500"/>
                                        <p:tgtEl>
                                          <p:spTgt spid="11"/>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3"/>
                                        </p:tgtEl>
                                        <p:attrNameLst>
                                          <p:attrName>style.visibility</p:attrName>
                                        </p:attrNameLst>
                                      </p:cBhvr>
                                      <p:to>
                                        <p:strVal val="visible"/>
                                      </p:to>
                                    </p:set>
                                    <p:animEffect transition="in" filter="wipe(left)">
                                      <p:cBhvr>
                                        <p:cTn id="69" dur="750"/>
                                        <p:tgtEl>
                                          <p:spTgt spid="3"/>
                                        </p:tgtEl>
                                      </p:cBhvr>
                                    </p:animEffect>
                                  </p:childTnLst>
                                </p:cTn>
                              </p:par>
                            </p:childTnLst>
                          </p:cTn>
                        </p:par>
                        <p:par>
                          <p:cTn id="70" fill="hold">
                            <p:stCondLst>
                              <p:cond delay="750"/>
                            </p:stCondLst>
                            <p:childTnLst>
                              <p:par>
                                <p:cTn id="71" presetID="22" presetClass="entr" presetSubtype="8" fill="hold" grpId="0" nodeType="after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left)">
                                      <p:cBhvr>
                                        <p:cTn id="7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6801" name="灯片编号占位符 5"/>
          <p:cNvSpPr>
            <a:spLocks noGrp="1"/>
          </p:cNvSpPr>
          <p:nvPr>
            <p:ph type="sldNum" sz="quarter" idx="12"/>
          </p:nvPr>
        </p:nvSpPr>
        <p:spPr>
          <a:noFill/>
        </p:spPr>
        <p:txBody>
          <a:bodyPr/>
          <a:lstStyle/>
          <a:p>
            <a:fld id="{D765BC99-CAB8-4E22-95BB-955DE74E3E08}" type="slidenum">
              <a:rPr lang="zh-CN" altLang="en-US" smtClean="0">
                <a:ea typeface="宋体" charset="-122"/>
              </a:rPr>
              <a:pPr/>
              <a:t>39</a:t>
            </a:fld>
            <a:endParaRPr lang="en-US" altLang="zh-CN">
              <a:ea typeface="宋体" charset="-122"/>
            </a:endParaRPr>
          </a:p>
        </p:txBody>
      </p:sp>
      <p:sp>
        <p:nvSpPr>
          <p:cNvPr id="76802" name="Rectangle 2"/>
          <p:cNvSpPr>
            <a:spLocks noGrp="1" noChangeArrowheads="1"/>
          </p:cNvSpPr>
          <p:nvPr>
            <p:ph type="title"/>
          </p:nvPr>
        </p:nvSpPr>
        <p:spPr/>
        <p:txBody>
          <a:bodyPr/>
          <a:lstStyle/>
          <a:p>
            <a:pPr eaLnBrk="1" hangingPunct="1"/>
            <a:r>
              <a:rPr lang="en-US" altLang="zh-CN" dirty="0">
                <a:latin typeface="Tahoma" panose="020B0604030504040204" pitchFamily="34" charset="0"/>
                <a:ea typeface="Tahoma" panose="020B0604030504040204" pitchFamily="34" charset="0"/>
                <a:cs typeface="Tahoma" panose="020B0604030504040204" pitchFamily="34" charset="0"/>
              </a:rPr>
              <a:t>4. </a:t>
            </a:r>
            <a:r>
              <a:rPr lang="en-US" altLang="zh-CN" dirty="0"/>
              <a:t>DMA</a:t>
            </a:r>
            <a:r>
              <a:rPr lang="zh-CN" altLang="en-US" dirty="0"/>
              <a:t>控制方式</a:t>
            </a:r>
          </a:p>
        </p:txBody>
      </p:sp>
      <p:sp>
        <p:nvSpPr>
          <p:cNvPr id="119811" name="Rectangle 3"/>
          <p:cNvSpPr>
            <a:spLocks noGrp="1" noChangeArrowheads="1"/>
          </p:cNvSpPr>
          <p:nvPr>
            <p:ph type="body" idx="1"/>
          </p:nvPr>
        </p:nvSpPr>
        <p:spPr>
          <a:xfrm>
            <a:off x="685723" y="1260500"/>
            <a:ext cx="8195110" cy="972443"/>
          </a:xfrm>
        </p:spPr>
        <p:txBody>
          <a:bodyPr/>
          <a:lstStyle/>
          <a:p>
            <a:pPr marL="0" indent="0" eaLnBrk="1" hangingPunct="1">
              <a:lnSpc>
                <a:spcPct val="120000"/>
              </a:lnSpc>
              <a:spcAft>
                <a:spcPct val="5000"/>
              </a:spcAft>
              <a:buNone/>
            </a:pPr>
            <a:r>
              <a:rPr lang="zh-CN" altLang="en-GB" sz="2400" dirty="0">
                <a:latin typeface="华文中宋"/>
                <a:ea typeface="华文中宋"/>
                <a:cs typeface="华文中宋"/>
              </a:rPr>
              <a:t>外设直接与存储器进行数据交换</a:t>
            </a:r>
            <a:r>
              <a:rPr lang="zh-CN" altLang="en-US" sz="2400" dirty="0">
                <a:latin typeface="华文中宋"/>
                <a:ea typeface="华文中宋"/>
                <a:cs typeface="华文中宋"/>
              </a:rPr>
              <a:t> ，</a:t>
            </a:r>
            <a:r>
              <a:rPr lang="en-US" altLang="zh-CN" sz="2400" dirty="0">
                <a:latin typeface="华文中宋"/>
                <a:ea typeface="华文中宋"/>
                <a:cs typeface="华文中宋"/>
              </a:rPr>
              <a:t>CPU</a:t>
            </a:r>
            <a:r>
              <a:rPr lang="zh-CN" altLang="en-US" sz="2400" dirty="0">
                <a:latin typeface="华文中宋"/>
                <a:ea typeface="华文中宋"/>
                <a:cs typeface="华文中宋"/>
              </a:rPr>
              <a:t>不再担当数据传输的控制者</a:t>
            </a:r>
          </a:p>
        </p:txBody>
      </p:sp>
      <p:sp>
        <p:nvSpPr>
          <p:cNvPr id="2" name="TextBox 1"/>
          <p:cNvSpPr txBox="1"/>
          <p:nvPr/>
        </p:nvSpPr>
        <p:spPr>
          <a:xfrm>
            <a:off x="905159" y="2412628"/>
            <a:ext cx="7680271" cy="830997"/>
          </a:xfrm>
          <a:prstGeom prst="rect">
            <a:avLst/>
          </a:prstGeom>
          <a:noFill/>
          <a:ln w="3175">
            <a:solidFill>
              <a:srgbClr val="FF0000"/>
            </a:solidFill>
          </a:ln>
        </p:spPr>
        <p:txBody>
          <a:bodyPr wrap="square" rtlCol="0">
            <a:spAutoFit/>
          </a:bodyPr>
          <a:lstStyle/>
          <a:p>
            <a:r>
              <a:rPr lang="zh-CN" altLang="en-US"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信息通过总线传输，实现“直接存储器访问”，需要实现对总线的控制（地址信号、控制信号、数据传输）</a:t>
            </a:r>
            <a:endParaRPr lang="en-US" altLang="zh-CN" sz="24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endParaRPr>
          </a:p>
        </p:txBody>
      </p:sp>
      <p:sp>
        <p:nvSpPr>
          <p:cNvPr id="6" name="Rectangle 3"/>
          <p:cNvSpPr txBox="1">
            <a:spLocks noChangeArrowheads="1"/>
          </p:cNvSpPr>
          <p:nvPr/>
        </p:nvSpPr>
        <p:spPr bwMode="auto">
          <a:xfrm>
            <a:off x="612577" y="3717709"/>
            <a:ext cx="3218399" cy="59423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600" b="1">
                <a:solidFill>
                  <a:schemeClr val="tx2"/>
                </a:solidFill>
                <a:latin typeface="华文中宋" pitchFamily="2" charset="-122"/>
                <a:ea typeface="华文中宋"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200" b="1">
                <a:solidFill>
                  <a:schemeClr val="tx1"/>
                </a:solidFill>
                <a:latin typeface="华文中宋" pitchFamily="2" charset="-122"/>
                <a:ea typeface="华文中宋"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1800" b="1">
                <a:solidFill>
                  <a:srgbClr val="C0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0" indent="0" eaLnBrk="1" hangingPunct="1">
              <a:lnSpc>
                <a:spcPct val="120000"/>
              </a:lnSpc>
              <a:spcAft>
                <a:spcPct val="5000"/>
              </a:spcAft>
              <a:buNone/>
            </a:pPr>
            <a:r>
              <a:rPr lang="en-US" altLang="zh-CN" sz="2400" kern="0" dirty="0">
                <a:solidFill>
                  <a:schemeClr val="tx1"/>
                </a:solidFill>
                <a:effectLst>
                  <a:outerShdw blurRad="38100" dist="38100" dir="2700000" algn="tl">
                    <a:srgbClr val="000000">
                      <a:alpha val="43137"/>
                    </a:srgbClr>
                  </a:outerShdw>
                </a:effectLst>
                <a:latin typeface="华文中宋"/>
                <a:ea typeface="华文中宋"/>
                <a:cs typeface="华文中宋"/>
              </a:rPr>
              <a:t>CPU</a:t>
            </a:r>
            <a:r>
              <a:rPr lang="zh-CN" altLang="en-US" sz="2400" kern="0" dirty="0">
                <a:solidFill>
                  <a:schemeClr val="tx1"/>
                </a:solidFill>
                <a:effectLst>
                  <a:outerShdw blurRad="38100" dist="38100" dir="2700000" algn="tl">
                    <a:srgbClr val="000000">
                      <a:alpha val="43137"/>
                    </a:srgbClr>
                  </a:outerShdw>
                </a:effectLst>
                <a:latin typeface="华文中宋"/>
                <a:ea typeface="华文中宋"/>
                <a:cs typeface="华文中宋"/>
              </a:rPr>
              <a:t>放弃总线控制权</a:t>
            </a:r>
          </a:p>
        </p:txBody>
      </p:sp>
      <p:sp>
        <p:nvSpPr>
          <p:cNvPr id="7" name="Rectangle 3"/>
          <p:cNvSpPr txBox="1">
            <a:spLocks noChangeArrowheads="1"/>
          </p:cNvSpPr>
          <p:nvPr/>
        </p:nvSpPr>
        <p:spPr bwMode="auto">
          <a:xfrm>
            <a:off x="4489285" y="3708772"/>
            <a:ext cx="4388725" cy="5760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600" b="1">
                <a:solidFill>
                  <a:schemeClr val="tx2"/>
                </a:solidFill>
                <a:latin typeface="华文中宋" pitchFamily="2" charset="-122"/>
                <a:ea typeface="华文中宋"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200" b="1">
                <a:solidFill>
                  <a:schemeClr val="tx1"/>
                </a:solidFill>
                <a:latin typeface="华文中宋" pitchFamily="2" charset="-122"/>
                <a:ea typeface="华文中宋" pitchFamily="2" charset="-122"/>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1800" b="1">
                <a:solidFill>
                  <a:srgbClr val="C00000"/>
                </a:solidFill>
                <a:latin typeface="华文中宋" panose="02010600040101010101" pitchFamily="2" charset="-122"/>
                <a:ea typeface="华文中宋"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宋体" pitchFamily="2" charset="-122"/>
              </a:defRPr>
            </a:lvl9pPr>
          </a:lstStyle>
          <a:p>
            <a:pPr marL="0" indent="0" eaLnBrk="1" hangingPunct="1">
              <a:lnSpc>
                <a:spcPct val="120000"/>
              </a:lnSpc>
              <a:spcAft>
                <a:spcPct val="5000"/>
              </a:spcAft>
              <a:buNone/>
            </a:pPr>
            <a:r>
              <a:rPr lang="zh-CN" altLang="en-US" sz="2400" kern="0" dirty="0">
                <a:solidFill>
                  <a:schemeClr val="tx1"/>
                </a:solidFill>
                <a:effectLst>
                  <a:outerShdw blurRad="38100" dist="38100" dir="2700000" algn="tl">
                    <a:srgbClr val="000000">
                      <a:alpha val="43137"/>
                    </a:srgbClr>
                  </a:outerShdw>
                </a:effectLst>
                <a:latin typeface="华文中宋"/>
                <a:ea typeface="华文中宋"/>
                <a:cs typeface="华文中宋"/>
              </a:rPr>
              <a:t>总线由</a:t>
            </a:r>
            <a:r>
              <a:rPr lang="en-US" altLang="zh-CN" sz="2400" kern="0" dirty="0">
                <a:solidFill>
                  <a:schemeClr val="tx1"/>
                </a:solidFill>
                <a:effectLst>
                  <a:outerShdw blurRad="38100" dist="38100" dir="2700000" algn="tl">
                    <a:srgbClr val="000000">
                      <a:alpha val="43137"/>
                    </a:srgbClr>
                  </a:outerShdw>
                </a:effectLst>
                <a:latin typeface="华文中宋"/>
                <a:ea typeface="华文中宋"/>
                <a:cs typeface="华文中宋"/>
              </a:rPr>
              <a:t>DMA</a:t>
            </a:r>
            <a:r>
              <a:rPr lang="zh-CN" altLang="en-US" sz="2400" kern="0" dirty="0">
                <a:solidFill>
                  <a:schemeClr val="tx1"/>
                </a:solidFill>
                <a:effectLst>
                  <a:outerShdw blurRad="38100" dist="38100" dir="2700000" algn="tl">
                    <a:srgbClr val="000000">
                      <a:alpha val="43137"/>
                    </a:srgbClr>
                  </a:outerShdw>
                </a:effectLst>
                <a:latin typeface="华文中宋"/>
                <a:ea typeface="华文中宋"/>
                <a:cs typeface="华文中宋"/>
              </a:rPr>
              <a:t>控制器（</a:t>
            </a:r>
            <a:r>
              <a:rPr lang="en-US" altLang="zh-CN" sz="2400" kern="0" dirty="0">
                <a:solidFill>
                  <a:schemeClr val="tx1"/>
                </a:solidFill>
                <a:effectLst>
                  <a:outerShdw blurRad="38100" dist="38100" dir="2700000" algn="tl">
                    <a:srgbClr val="000000">
                      <a:alpha val="43137"/>
                    </a:srgbClr>
                  </a:outerShdw>
                </a:effectLst>
                <a:latin typeface="华文中宋"/>
                <a:ea typeface="华文中宋"/>
                <a:cs typeface="华文中宋"/>
              </a:rPr>
              <a:t>DMAC</a:t>
            </a:r>
            <a:r>
              <a:rPr lang="zh-CN" altLang="en-US" sz="2400" kern="0" dirty="0">
                <a:solidFill>
                  <a:schemeClr val="tx1"/>
                </a:solidFill>
                <a:effectLst>
                  <a:outerShdw blurRad="38100" dist="38100" dir="2700000" algn="tl">
                    <a:srgbClr val="000000">
                      <a:alpha val="43137"/>
                    </a:srgbClr>
                  </a:outerShdw>
                </a:effectLst>
                <a:latin typeface="华文中宋"/>
                <a:ea typeface="华文中宋"/>
                <a:cs typeface="华文中宋"/>
              </a:rPr>
              <a:t>）</a:t>
            </a:r>
          </a:p>
        </p:txBody>
      </p:sp>
      <p:cxnSp>
        <p:nvCxnSpPr>
          <p:cNvPr id="4" name="直接箭头连接符 3"/>
          <p:cNvCxnSpPr/>
          <p:nvPr/>
        </p:nvCxnSpPr>
        <p:spPr bwMode="auto">
          <a:xfrm>
            <a:off x="3721257" y="4014824"/>
            <a:ext cx="804600" cy="0"/>
          </a:xfrm>
          <a:prstGeom prst="straightConnector1">
            <a:avLst/>
          </a:prstGeom>
          <a:solidFill>
            <a:schemeClr val="accent1"/>
          </a:solidFill>
          <a:ln w="25400" cap="sq" cmpd="sng" algn="ctr">
            <a:solidFill>
              <a:srgbClr val="FF0000"/>
            </a:solidFill>
            <a:prstDash val="solid"/>
            <a:round/>
            <a:headEnd type="none" w="sm" len="sm"/>
            <a:tailEnd type="triangle" w="lg" len="lg"/>
          </a:ln>
          <a:effectLst/>
        </p:spPr>
      </p:cxnSp>
    </p:spTree>
    <p:extLst>
      <p:ext uri="{BB962C8B-B14F-4D97-AF65-F5344CB8AC3E}">
        <p14:creationId xmlns:p14="http://schemas.microsoft.com/office/powerpoint/2010/main" val="39365293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afterEffect">
                                  <p:stCondLst>
                                    <p:cond delay="0"/>
                                  </p:stCondLst>
                                  <p:childTnLst>
                                    <p:set>
                                      <p:cBhvr>
                                        <p:cTn id="6" dur="1" fill="hold">
                                          <p:stCondLst>
                                            <p:cond delay="0"/>
                                          </p:stCondLst>
                                        </p:cTn>
                                        <p:tgtEl>
                                          <p:spTgt spid="119811">
                                            <p:txEl>
                                              <p:pRg st="0" end="0"/>
                                            </p:txEl>
                                          </p:spTgt>
                                        </p:tgtEl>
                                        <p:attrNameLst>
                                          <p:attrName>style.visibility</p:attrName>
                                        </p:attrNameLst>
                                      </p:cBhvr>
                                      <p:to>
                                        <p:strVal val="visible"/>
                                      </p:to>
                                    </p:set>
                                    <p:anim calcmode="lin" valueType="num">
                                      <p:cBhvr>
                                        <p:cTn id="7" dur="1000" fill="hold"/>
                                        <p:tgtEl>
                                          <p:spTgt spid="11981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1981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198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Effect transition="in" filter="fade">
                                      <p:cBhvr>
                                        <p:cTn id="16" dur="10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wipe(left)">
                                      <p:cBhvr>
                                        <p:cTn id="26" dur="750"/>
                                        <p:tgtEl>
                                          <p:spTgt spid="4"/>
                                        </p:tgtEl>
                                      </p:cBhvr>
                                    </p:animEffect>
                                  </p:childTnLst>
                                </p:cTn>
                              </p:par>
                            </p:childTnLst>
                          </p:cTn>
                        </p:par>
                        <p:par>
                          <p:cTn id="27" fill="hold">
                            <p:stCondLst>
                              <p:cond delay="750"/>
                            </p:stCondLst>
                            <p:childTnLst>
                              <p:par>
                                <p:cTn id="28" presetID="22" presetClass="entr" presetSubtype="8" fill="hold" grpId="0" nodeType="after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wipe(left)">
                                      <p:cBhvr>
                                        <p:cTn id="30" dur="75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p:bldP spid="7" grpId="0" build="allAtOnce"/>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fld id="{41AB9901-D9D2-41E4-94ED-6DB3F6D6C7C7}" type="slidenum">
              <a:rPr lang="zh-CN" altLang="en-US" smtClean="0"/>
              <a:pPr eaLnBrk="1" hangingPunct="1"/>
              <a:t>4</a:t>
            </a:fld>
            <a:endParaRPr lang="en-US" altLang="zh-CN"/>
          </a:p>
        </p:txBody>
      </p:sp>
      <p:sp>
        <p:nvSpPr>
          <p:cNvPr id="14339" name="Rectangle 2"/>
          <p:cNvSpPr>
            <a:spLocks noGrp="1" noChangeArrowheads="1"/>
          </p:cNvSpPr>
          <p:nvPr>
            <p:ph type="title"/>
          </p:nvPr>
        </p:nvSpPr>
        <p:spPr>
          <a:xfrm>
            <a:off x="108521" y="108372"/>
            <a:ext cx="5227855" cy="925189"/>
          </a:xfrm>
        </p:spPr>
        <p:txBody>
          <a:bodyPr/>
          <a:lstStyle/>
          <a:p>
            <a:pPr eaLnBrk="1" hangingPunct="1"/>
            <a:r>
              <a:rPr lang="en-US" altLang="zh-CN" sz="3200" dirty="0">
                <a:solidFill>
                  <a:schemeClr val="tx1"/>
                </a:solidFill>
              </a:rPr>
              <a:t>1</a:t>
            </a:r>
            <a:r>
              <a:rPr lang="zh-CN" altLang="en-US" sz="3200" dirty="0">
                <a:solidFill>
                  <a:schemeClr val="tx1"/>
                </a:solidFill>
              </a:rPr>
              <a:t>、</a:t>
            </a:r>
            <a:r>
              <a:rPr lang="en-US" altLang="zh-CN" sz="3000" dirty="0"/>
              <a:t>I/O</a:t>
            </a:r>
            <a:r>
              <a:rPr lang="zh-CN" altLang="en-US" sz="3000" dirty="0"/>
              <a:t>信息传输中的</a:t>
            </a:r>
            <a:r>
              <a:rPr lang="en-US" altLang="zh-CN" sz="3000" dirty="0"/>
              <a:t>I/O</a:t>
            </a:r>
            <a:r>
              <a:rPr lang="zh-CN" altLang="en-US" sz="3000" dirty="0"/>
              <a:t>端口</a:t>
            </a:r>
          </a:p>
        </p:txBody>
      </p:sp>
      <p:sp>
        <p:nvSpPr>
          <p:cNvPr id="81924" name="Rectangle 4"/>
          <p:cNvSpPr>
            <a:spLocks noChangeArrowheads="1"/>
          </p:cNvSpPr>
          <p:nvPr/>
        </p:nvSpPr>
        <p:spPr bwMode="auto">
          <a:xfrm>
            <a:off x="695173" y="2541192"/>
            <a:ext cx="1083839" cy="2924669"/>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1925" name="Rectangle 5"/>
          <p:cNvSpPr>
            <a:spLocks noChangeArrowheads="1"/>
          </p:cNvSpPr>
          <p:nvPr/>
        </p:nvSpPr>
        <p:spPr bwMode="auto">
          <a:xfrm>
            <a:off x="3404771" y="2541192"/>
            <a:ext cx="1083839" cy="2924669"/>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1926" name="Rectangle 6"/>
          <p:cNvSpPr>
            <a:spLocks noChangeArrowheads="1"/>
          </p:cNvSpPr>
          <p:nvPr/>
        </p:nvSpPr>
        <p:spPr bwMode="auto">
          <a:xfrm>
            <a:off x="6346119" y="2541192"/>
            <a:ext cx="1083839" cy="2924669"/>
          </a:xfrm>
          <a:prstGeom prst="rect">
            <a:avLst/>
          </a:prstGeom>
          <a:solidFill>
            <a:schemeClr val="bg2">
              <a:lumMod val="10000"/>
              <a:lumOff val="90000"/>
            </a:schemeClr>
          </a:solidFill>
          <a:ln w="25400" cap="sq">
            <a:solidFill>
              <a:schemeClr val="tx1">
                <a:lumMod val="95000"/>
                <a:lumOff val="5000"/>
              </a:schemeClr>
            </a:solidFill>
            <a:miter lim="800000"/>
            <a:headEnd type="none" w="sm" len="sm"/>
            <a:tailEnd type="none" w="sm" len="sm"/>
          </a:ln>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1927" name="Line 7"/>
          <p:cNvSpPr>
            <a:spLocks noChangeShapeType="1"/>
          </p:cNvSpPr>
          <p:nvPr/>
        </p:nvSpPr>
        <p:spPr bwMode="auto">
          <a:xfrm>
            <a:off x="3404771" y="3493409"/>
            <a:ext cx="1083839" cy="0"/>
          </a:xfrm>
          <a:prstGeom prst="line">
            <a:avLst/>
          </a:prstGeom>
          <a:noFill/>
          <a:ln w="25400" cap="sq">
            <a:solidFill>
              <a:schemeClr val="tx1">
                <a:lumMod val="95000"/>
                <a:lumOff val="5000"/>
              </a:schemeClr>
            </a:solidFill>
            <a:round/>
            <a:headEnd type="none" w="sm" len="sm"/>
            <a:tailEnd type="none" w="sm" len="sm"/>
          </a:ln>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1928" name="Line 8"/>
          <p:cNvSpPr>
            <a:spLocks noChangeShapeType="1"/>
          </p:cNvSpPr>
          <p:nvPr/>
        </p:nvSpPr>
        <p:spPr bwMode="auto">
          <a:xfrm>
            <a:off x="3404771" y="4581658"/>
            <a:ext cx="1083839" cy="0"/>
          </a:xfrm>
          <a:prstGeom prst="line">
            <a:avLst/>
          </a:prstGeom>
          <a:noFill/>
          <a:ln w="25400" cap="sq">
            <a:solidFill>
              <a:schemeClr val="tx1">
                <a:lumMod val="95000"/>
                <a:lumOff val="5000"/>
              </a:schemeClr>
            </a:solidFill>
            <a:round/>
            <a:headEnd type="none" w="sm" len="sm"/>
            <a:tailEnd type="none" w="sm" len="sm"/>
          </a:ln>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81929" name="Text Box 9"/>
          <p:cNvSpPr txBox="1">
            <a:spLocks noChangeArrowheads="1"/>
          </p:cNvSpPr>
          <p:nvPr/>
        </p:nvSpPr>
        <p:spPr bwMode="auto">
          <a:xfrm>
            <a:off x="768318" y="3765471"/>
            <a:ext cx="948359" cy="400110"/>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en-US" altLang="zh-CN"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CPU</a:t>
            </a:r>
          </a:p>
        </p:txBody>
      </p:sp>
      <p:sp>
        <p:nvSpPr>
          <p:cNvPr id="81930" name="Text Box 10"/>
          <p:cNvSpPr txBox="1">
            <a:spLocks noChangeArrowheads="1"/>
          </p:cNvSpPr>
          <p:nvPr/>
        </p:nvSpPr>
        <p:spPr bwMode="auto">
          <a:xfrm>
            <a:off x="3477915" y="2688612"/>
            <a:ext cx="948359" cy="707886"/>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数据端口</a:t>
            </a:r>
          </a:p>
        </p:txBody>
      </p:sp>
      <p:sp>
        <p:nvSpPr>
          <p:cNvPr id="81931" name="Text Box 11"/>
          <p:cNvSpPr txBox="1">
            <a:spLocks noChangeArrowheads="1"/>
          </p:cNvSpPr>
          <p:nvPr/>
        </p:nvSpPr>
        <p:spPr bwMode="auto">
          <a:xfrm>
            <a:off x="3497269" y="3708772"/>
            <a:ext cx="948359" cy="707886"/>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状态端口</a:t>
            </a:r>
          </a:p>
        </p:txBody>
      </p:sp>
      <p:sp>
        <p:nvSpPr>
          <p:cNvPr id="81932" name="Text Box 12"/>
          <p:cNvSpPr txBox="1">
            <a:spLocks noChangeArrowheads="1"/>
          </p:cNvSpPr>
          <p:nvPr/>
        </p:nvSpPr>
        <p:spPr bwMode="auto">
          <a:xfrm>
            <a:off x="3465652" y="4644876"/>
            <a:ext cx="948359" cy="707886"/>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控制端口</a:t>
            </a:r>
          </a:p>
        </p:txBody>
      </p:sp>
      <p:sp>
        <p:nvSpPr>
          <p:cNvPr id="81933" name="Text Box 13"/>
          <p:cNvSpPr txBox="1">
            <a:spLocks noChangeArrowheads="1"/>
          </p:cNvSpPr>
          <p:nvPr/>
        </p:nvSpPr>
        <p:spPr bwMode="auto">
          <a:xfrm>
            <a:off x="6413857" y="3765471"/>
            <a:ext cx="948359" cy="400110"/>
          </a:xfrm>
          <a:prstGeom prst="rect">
            <a:avLst/>
          </a:prstGeom>
          <a:noFill/>
          <a:ln w="25400" cap="sq">
            <a:noFill/>
            <a:miter lim="800000"/>
            <a:headEnd type="none" w="sm" len="sm"/>
            <a:tailEnd type="none" w="sm" len="sm"/>
          </a:ln>
        </p:spPr>
        <p:txBody>
          <a:bodyPr>
            <a:spAutoFit/>
          </a:bodyPr>
          <a:lstStyle/>
          <a:p>
            <a:pPr algn="ctr" eaLnBrk="0" hangingPunct="0">
              <a:spcBef>
                <a:spcPct val="50000"/>
              </a:spcBef>
              <a:defRPr/>
            </a:pPr>
            <a:r>
              <a:rPr kumimoji="1" lang="zh-CN" altLang="en-US" sz="2000" b="1" dirty="0">
                <a:solidFill>
                  <a:schemeClr val="tx1">
                    <a:lumMod val="95000"/>
                    <a:lumOff val="5000"/>
                  </a:schemeClr>
                </a:solidFill>
                <a:effectLst>
                  <a:outerShdw blurRad="38100" dist="38100" dir="2700000" algn="tl">
                    <a:srgbClr val="000000">
                      <a:alpha val="43137"/>
                    </a:srgbClr>
                  </a:outerShdw>
                </a:effectLst>
                <a:latin typeface="华文中宋" pitchFamily="2" charset="-122"/>
                <a:ea typeface="华文中宋" pitchFamily="2" charset="-122"/>
              </a:rPr>
              <a:t>外设</a:t>
            </a:r>
          </a:p>
        </p:txBody>
      </p:sp>
      <p:sp>
        <p:nvSpPr>
          <p:cNvPr id="81936" name="Line 16"/>
          <p:cNvSpPr>
            <a:spLocks noChangeShapeType="1"/>
          </p:cNvSpPr>
          <p:nvPr/>
        </p:nvSpPr>
        <p:spPr bwMode="auto">
          <a:xfrm flipH="1" flipV="1">
            <a:off x="2596729" y="4116885"/>
            <a:ext cx="808041" cy="0"/>
          </a:xfrm>
          <a:prstGeom prst="line">
            <a:avLst/>
          </a:prstGeom>
          <a:noFill/>
          <a:ln w="25400" cap="sq">
            <a:solidFill>
              <a:srgbClr val="FF6600"/>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81939" name="Line 19"/>
          <p:cNvSpPr>
            <a:spLocks noChangeShapeType="1"/>
          </p:cNvSpPr>
          <p:nvPr/>
        </p:nvSpPr>
        <p:spPr bwMode="auto">
          <a:xfrm flipH="1">
            <a:off x="4488609" y="4100795"/>
            <a:ext cx="1842992" cy="4754"/>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81941" name="Text Box 21"/>
          <p:cNvSpPr txBox="1">
            <a:spLocks noChangeArrowheads="1"/>
          </p:cNvSpPr>
          <p:nvPr/>
        </p:nvSpPr>
        <p:spPr bwMode="auto">
          <a:xfrm>
            <a:off x="3401545" y="2124596"/>
            <a:ext cx="116932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spcBef>
                <a:spcPct val="50000"/>
              </a:spcBef>
            </a:pPr>
            <a:r>
              <a:rPr lang="en-US" altLang="zh-CN" b="1" dirty="0">
                <a:effectLst>
                  <a:outerShdw blurRad="38100" dist="38100" dir="2700000" algn="tl">
                    <a:srgbClr val="000000">
                      <a:alpha val="43137"/>
                    </a:srgbClr>
                  </a:outerShdw>
                </a:effectLst>
              </a:rPr>
              <a:t>I/O</a:t>
            </a:r>
            <a:r>
              <a:rPr lang="zh-CN" altLang="en-US" b="1" dirty="0">
                <a:effectLst>
                  <a:outerShdw blurRad="38100" dist="38100" dir="2700000" algn="tl">
                    <a:srgbClr val="000000">
                      <a:alpha val="43137"/>
                    </a:srgbClr>
                  </a:outerShdw>
                </a:effectLst>
                <a:latin typeface="华文中宋" pitchFamily="2" charset="-122"/>
                <a:ea typeface="华文中宋" pitchFamily="2" charset="-122"/>
              </a:rPr>
              <a:t>接口</a:t>
            </a:r>
          </a:p>
        </p:txBody>
      </p:sp>
      <p:sp>
        <p:nvSpPr>
          <p:cNvPr id="81943" name="Line 23"/>
          <p:cNvSpPr>
            <a:spLocks noChangeShapeType="1"/>
          </p:cNvSpPr>
          <p:nvPr/>
        </p:nvSpPr>
        <p:spPr bwMode="auto">
          <a:xfrm flipV="1">
            <a:off x="2596729" y="3151914"/>
            <a:ext cx="0" cy="950800"/>
          </a:xfrm>
          <a:prstGeom prst="line">
            <a:avLst/>
          </a:prstGeom>
          <a:noFill/>
          <a:ln w="25400" cap="sq">
            <a:solidFill>
              <a:srgbClr val="FF66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effectLst>
                <a:outerShdw blurRad="38100" dist="38100" dir="2700000" algn="tl">
                  <a:srgbClr val="000000">
                    <a:alpha val="43137"/>
                  </a:srgbClr>
                </a:outerShdw>
              </a:effectLst>
            </a:endParaRPr>
          </a:p>
        </p:txBody>
      </p:sp>
      <p:sp>
        <p:nvSpPr>
          <p:cNvPr id="81945" name="AutoShape 25"/>
          <p:cNvSpPr>
            <a:spLocks noChangeArrowheads="1"/>
          </p:cNvSpPr>
          <p:nvPr/>
        </p:nvSpPr>
        <p:spPr bwMode="auto">
          <a:xfrm>
            <a:off x="1791915" y="2895440"/>
            <a:ext cx="804815" cy="321657"/>
          </a:xfrm>
          <a:prstGeom prst="leftArrow">
            <a:avLst>
              <a:gd name="adj1" fmla="val 50000"/>
              <a:gd name="adj2" fmla="val 54956"/>
            </a:avLst>
          </a:prstGeom>
          <a:solidFill>
            <a:srgbClr val="FF6600"/>
          </a:solidFill>
          <a:ln>
            <a:noFill/>
          </a:ln>
          <a:extLs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81947" name="AutoShape 27"/>
          <p:cNvSpPr>
            <a:spLocks noChangeArrowheads="1"/>
          </p:cNvSpPr>
          <p:nvPr/>
        </p:nvSpPr>
        <p:spPr bwMode="auto">
          <a:xfrm>
            <a:off x="4483769" y="2895440"/>
            <a:ext cx="950785" cy="321657"/>
          </a:xfrm>
          <a:prstGeom prst="leftArrow">
            <a:avLst>
              <a:gd name="adj1" fmla="val 50000"/>
              <a:gd name="adj2" fmla="val 54956"/>
            </a:avLst>
          </a:prstGeom>
          <a:solidFill>
            <a:srgbClr val="FF6600"/>
          </a:solidFill>
          <a:ln>
            <a:noFill/>
          </a:ln>
          <a:extLs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81948" name="AutoShape 28"/>
          <p:cNvSpPr>
            <a:spLocks noChangeArrowheads="1"/>
          </p:cNvSpPr>
          <p:nvPr/>
        </p:nvSpPr>
        <p:spPr bwMode="auto">
          <a:xfrm>
            <a:off x="5413154" y="2895439"/>
            <a:ext cx="914216" cy="320240"/>
          </a:xfrm>
          <a:prstGeom prst="rightArrow">
            <a:avLst>
              <a:gd name="adj1" fmla="val 50000"/>
              <a:gd name="adj2" fmla="val 55199"/>
            </a:avLst>
          </a:prstGeom>
          <a:solidFill>
            <a:srgbClr val="FF6600"/>
          </a:solidFill>
          <a:ln>
            <a:noFill/>
          </a:ln>
          <a:extLs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81950" name="Text Box 30"/>
          <p:cNvSpPr txBox="1">
            <a:spLocks noChangeArrowheads="1"/>
          </p:cNvSpPr>
          <p:nvPr/>
        </p:nvSpPr>
        <p:spPr bwMode="auto">
          <a:xfrm>
            <a:off x="1908721" y="2619360"/>
            <a:ext cx="80320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lg" len="lg"/>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spcBef>
                <a:spcPct val="50000"/>
              </a:spcBef>
            </a:pPr>
            <a:r>
              <a:rPr lang="en-US" altLang="zh-CN" b="1" dirty="0">
                <a:effectLst>
                  <a:outerShdw blurRad="38100" dist="38100" dir="2700000" algn="tl">
                    <a:srgbClr val="000000">
                      <a:alpha val="43137"/>
                    </a:srgbClr>
                  </a:outerShdw>
                </a:effectLst>
              </a:rPr>
              <a:t>DB</a:t>
            </a:r>
            <a:endParaRPr lang="zh-CN" altLang="en-US" b="1" dirty="0">
              <a:effectLst>
                <a:outerShdw blurRad="38100" dist="38100" dir="2700000" algn="tl">
                  <a:srgbClr val="000000">
                    <a:alpha val="43137"/>
                  </a:srgbClr>
                </a:outerShdw>
              </a:effectLst>
            </a:endParaRPr>
          </a:p>
        </p:txBody>
      </p:sp>
      <p:sp>
        <p:nvSpPr>
          <p:cNvPr id="81951" name="AutoShape 31"/>
          <p:cNvSpPr>
            <a:spLocks noChangeArrowheads="1"/>
          </p:cNvSpPr>
          <p:nvPr/>
        </p:nvSpPr>
        <p:spPr bwMode="auto">
          <a:xfrm>
            <a:off x="1791915" y="4887727"/>
            <a:ext cx="1609630" cy="256476"/>
          </a:xfrm>
          <a:prstGeom prst="rightArrow">
            <a:avLst>
              <a:gd name="adj1" fmla="val 50000"/>
              <a:gd name="adj2" fmla="val 137845"/>
            </a:avLst>
          </a:prstGeom>
          <a:solidFill>
            <a:srgbClr val="FF6600"/>
          </a:solidFill>
          <a:ln w="25400" cap="sq">
            <a:solidFill>
              <a:srgbClr val="FF6600"/>
            </a:solidFill>
            <a:miter lim="800000"/>
            <a:headEnd type="none" w="sm" len="sm"/>
            <a:tailEnd type="none" w="lg" len="lg"/>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81952" name="AutoShape 32"/>
          <p:cNvSpPr>
            <a:spLocks noChangeArrowheads="1"/>
          </p:cNvSpPr>
          <p:nvPr/>
        </p:nvSpPr>
        <p:spPr bwMode="auto">
          <a:xfrm>
            <a:off x="4498287" y="4887727"/>
            <a:ext cx="1833313" cy="256476"/>
          </a:xfrm>
          <a:prstGeom prst="rightArrow">
            <a:avLst>
              <a:gd name="adj1" fmla="val 50000"/>
              <a:gd name="adj2" fmla="val 137845"/>
            </a:avLst>
          </a:prstGeom>
          <a:solidFill>
            <a:srgbClr val="FF6600"/>
          </a:solidFill>
          <a:ln w="25400" cap="sq">
            <a:solidFill>
              <a:srgbClr val="FF6600"/>
            </a:solidFill>
            <a:miter lim="800000"/>
            <a:headEnd type="none" w="sm" len="sm"/>
            <a:tailEnd type="none" w="lg" len="lg"/>
          </a:ln>
        </p:spPr>
        <p:txBody>
          <a:bodyPr wrap="none" anchor="ct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eaLnBrk="1" hangingPunct="1"/>
            <a:endParaRPr lang="zh-CN" altLang="en-US">
              <a:effectLst>
                <a:outerShdw blurRad="38100" dist="38100" dir="2700000" algn="tl">
                  <a:srgbClr val="000000">
                    <a:alpha val="43137"/>
                  </a:srgbClr>
                </a:outerShdw>
              </a:effectLst>
            </a:endParaRPr>
          </a:p>
        </p:txBody>
      </p:sp>
      <p:sp>
        <p:nvSpPr>
          <p:cNvPr id="26" name="TextBox 25"/>
          <p:cNvSpPr txBox="1">
            <a:spLocks noChangeArrowheads="1"/>
          </p:cNvSpPr>
          <p:nvPr/>
        </p:nvSpPr>
        <p:spPr bwMode="auto">
          <a:xfrm>
            <a:off x="4645057" y="3731463"/>
            <a:ext cx="168654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外设状态信息</a:t>
            </a:r>
          </a:p>
        </p:txBody>
      </p:sp>
      <p:sp>
        <p:nvSpPr>
          <p:cNvPr id="27" name="TextBox 26"/>
          <p:cNvSpPr txBox="1">
            <a:spLocks noChangeArrowheads="1"/>
          </p:cNvSpPr>
          <p:nvPr/>
        </p:nvSpPr>
        <p:spPr bwMode="auto">
          <a:xfrm>
            <a:off x="1866106" y="4566072"/>
            <a:ext cx="13160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ahoma" pitchFamily="34" charset="0"/>
                <a:ea typeface="宋体" charset="-122"/>
              </a:defRPr>
            </a:lvl1pPr>
            <a:lvl2pPr marL="742950" indent="-285750" eaLnBrk="0" hangingPunct="0">
              <a:defRPr>
                <a:solidFill>
                  <a:schemeClr val="tx1"/>
                </a:solidFill>
                <a:latin typeface="Tahoma" pitchFamily="34" charset="0"/>
                <a:ea typeface="宋体" charset="-122"/>
              </a:defRPr>
            </a:lvl2pPr>
            <a:lvl3pPr marL="1143000" indent="-228600" eaLnBrk="0" hangingPunct="0">
              <a:defRPr>
                <a:solidFill>
                  <a:schemeClr val="tx1"/>
                </a:solidFill>
                <a:latin typeface="Tahoma" pitchFamily="34" charset="0"/>
                <a:ea typeface="宋体" charset="-122"/>
              </a:defRPr>
            </a:lvl3pPr>
            <a:lvl4pPr marL="1600200" indent="-228600" eaLnBrk="0" hangingPunct="0">
              <a:defRPr>
                <a:solidFill>
                  <a:schemeClr val="tx1"/>
                </a:solidFill>
                <a:latin typeface="Tahoma" pitchFamily="34" charset="0"/>
                <a:ea typeface="宋体" charset="-122"/>
              </a:defRPr>
            </a:lvl4pPr>
            <a:lvl5pPr marL="2057400" indent="-228600" eaLnBrk="0" hangingPunct="0">
              <a:defRPr>
                <a:solidFill>
                  <a:schemeClr val="tx1"/>
                </a:solidFill>
                <a:latin typeface="Tahoma" pitchFamily="34" charset="0"/>
                <a:ea typeface="宋体" charset="-122"/>
              </a:defRPr>
            </a:lvl5pPr>
            <a:lvl6pPr marL="2514600" indent="-228600" eaLnBrk="0" fontAlgn="base" hangingPunct="0">
              <a:spcBef>
                <a:spcPct val="0"/>
              </a:spcBef>
              <a:spcAft>
                <a:spcPct val="0"/>
              </a:spcAft>
              <a:defRPr>
                <a:solidFill>
                  <a:schemeClr val="tx1"/>
                </a:solidFill>
                <a:latin typeface="Tahoma" pitchFamily="34" charset="0"/>
                <a:ea typeface="宋体" charset="-122"/>
              </a:defRPr>
            </a:lvl6pPr>
            <a:lvl7pPr marL="2971800" indent="-228600" eaLnBrk="0" fontAlgn="base" hangingPunct="0">
              <a:spcBef>
                <a:spcPct val="0"/>
              </a:spcBef>
              <a:spcAft>
                <a:spcPct val="0"/>
              </a:spcAft>
              <a:defRPr>
                <a:solidFill>
                  <a:schemeClr val="tx1"/>
                </a:solidFill>
                <a:latin typeface="Tahoma" pitchFamily="34" charset="0"/>
                <a:ea typeface="宋体" charset="-122"/>
              </a:defRPr>
            </a:lvl7pPr>
            <a:lvl8pPr marL="3429000" indent="-228600" eaLnBrk="0" fontAlgn="base" hangingPunct="0">
              <a:spcBef>
                <a:spcPct val="0"/>
              </a:spcBef>
              <a:spcAft>
                <a:spcPct val="0"/>
              </a:spcAft>
              <a:defRPr>
                <a:solidFill>
                  <a:schemeClr val="tx1"/>
                </a:solidFill>
                <a:latin typeface="Tahoma" pitchFamily="34" charset="0"/>
                <a:ea typeface="宋体" charset="-122"/>
              </a:defRPr>
            </a:lvl8pPr>
            <a:lvl9pPr marL="3886200" indent="-228600" eaLnBrk="0" fontAlgn="base" hangingPunct="0">
              <a:spcBef>
                <a:spcPct val="0"/>
              </a:spcBef>
              <a:spcAft>
                <a:spcPct val="0"/>
              </a:spcAft>
              <a:defRPr>
                <a:solidFill>
                  <a:schemeClr val="tx1"/>
                </a:solidFill>
                <a:latin typeface="Tahoma" pitchFamily="34" charset="0"/>
                <a:ea typeface="宋体" charset="-122"/>
              </a:defRPr>
            </a:lvl9pPr>
          </a:lstStyle>
          <a:p>
            <a:pPr algn="ctr" eaLnBrk="1" hangingPunct="1"/>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控制命令</a:t>
            </a:r>
          </a:p>
        </p:txBody>
      </p:sp>
      <p:sp>
        <p:nvSpPr>
          <p:cNvPr id="2" name="TextBox 1"/>
          <p:cNvSpPr txBox="1"/>
          <p:nvPr/>
        </p:nvSpPr>
        <p:spPr>
          <a:xfrm>
            <a:off x="5365105" y="262161"/>
            <a:ext cx="3744416" cy="1908215"/>
          </a:xfrm>
          <a:prstGeom prst="rect">
            <a:avLst/>
          </a:prstGeom>
          <a:noFill/>
          <a:ln w="3175">
            <a:solidFill>
              <a:schemeClr val="tx2">
                <a:lumMod val="75000"/>
              </a:schemeClr>
            </a:solidFill>
          </a:ln>
        </p:spPr>
        <p:txBody>
          <a:bodyPr wrap="square" rtlCol="0">
            <a:spAutoFit/>
          </a:bodyPr>
          <a:lstStyle/>
          <a:p>
            <a:pPr marL="285750" indent="-285750">
              <a:spcBef>
                <a:spcPts val="600"/>
              </a:spcBef>
              <a:buClr>
                <a:schemeClr val="accent5">
                  <a:lumMod val="10000"/>
                </a:schemeClr>
              </a:buClr>
              <a:buSzPct val="90000"/>
              <a:buFont typeface="Wingdings" panose="05000000000000000000" pitchFamily="2" charset="2"/>
              <a:buChar char="Ø"/>
            </a:pPr>
            <a:r>
              <a:rPr lang="zh-CN" altLang="en-US" b="1" dirty="0">
                <a:solidFill>
                  <a:srgbClr val="C00000"/>
                </a:solidFill>
                <a:effectLst>
                  <a:outerShdw blurRad="38100" dist="38100" dir="2700000" algn="tl">
                    <a:srgbClr val="000000">
                      <a:alpha val="43137"/>
                    </a:srgbClr>
                  </a:outerShdw>
                </a:effectLst>
                <a:latin typeface="黑体" pitchFamily="49" charset="-122"/>
                <a:ea typeface="黑体" pitchFamily="49" charset="-122"/>
              </a:rPr>
              <a:t>状态信息</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反映外设当前状态，由外设通过状态端口经</a:t>
            </a:r>
            <a:r>
              <a:rPr lang="zh-CN" altLang="en-US" b="1" dirty="0">
                <a:solidFill>
                  <a:srgbClr val="C00000"/>
                </a:solidFill>
                <a:effectLst>
                  <a:outerShdw blurRad="38100" dist="38100" dir="2700000" algn="tl">
                    <a:srgbClr val="000000">
                      <a:alpha val="43137"/>
                    </a:srgbClr>
                  </a:outerShdw>
                </a:effectLst>
                <a:latin typeface="黑体" pitchFamily="49" charset="-122"/>
                <a:ea typeface="黑体" pitchFamily="49" charset="-122"/>
              </a:rPr>
              <a:t>数据总线</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输入系统；</a:t>
            </a:r>
            <a:endParaRPr lang="en-US" altLang="zh-CN"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285750" indent="-285750">
              <a:spcBef>
                <a:spcPts val="600"/>
              </a:spcBef>
              <a:buClr>
                <a:schemeClr val="accent5">
                  <a:lumMod val="10000"/>
                </a:schemeClr>
              </a:buClr>
              <a:buSzPct val="90000"/>
              <a:buFont typeface="Wingdings" panose="05000000000000000000" pitchFamily="2" charset="2"/>
              <a:buChar char="Ø"/>
            </a:pPr>
            <a:r>
              <a:rPr lang="zh-CN" altLang="en-US" b="1" dirty="0">
                <a:solidFill>
                  <a:srgbClr val="C00000"/>
                </a:solidFill>
                <a:effectLst>
                  <a:outerShdw blurRad="38100" dist="38100" dir="2700000" algn="tl">
                    <a:srgbClr val="000000">
                      <a:alpha val="43137"/>
                    </a:srgbClr>
                  </a:outerShdw>
                </a:effectLst>
                <a:latin typeface="黑体" pitchFamily="49" charset="-122"/>
                <a:ea typeface="黑体" pitchFamily="49" charset="-122"/>
              </a:rPr>
              <a:t>控制信息</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由系统经控制端口输出到外设</a:t>
            </a:r>
            <a:endParaRPr lang="en-US" altLang="zh-CN"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marL="285750" indent="-285750">
              <a:spcBef>
                <a:spcPts val="600"/>
              </a:spcBef>
              <a:buClr>
                <a:schemeClr val="accent5">
                  <a:lumMod val="10000"/>
                </a:schemeClr>
              </a:buClr>
              <a:buSzPct val="90000"/>
              <a:buFont typeface="Wingdings" panose="05000000000000000000" pitchFamily="2" charset="2"/>
              <a:buChar char="Ø"/>
            </a:pPr>
            <a:r>
              <a:rPr lang="zh-CN" altLang="en-US" b="1" dirty="0">
                <a:solidFill>
                  <a:srgbClr val="C00000"/>
                </a:solidFill>
                <a:effectLst>
                  <a:outerShdw blurRad="38100" dist="38100" dir="2700000" algn="tl">
                    <a:srgbClr val="000000">
                      <a:alpha val="43137"/>
                    </a:srgbClr>
                  </a:outerShdw>
                </a:effectLst>
                <a:latin typeface="黑体" pitchFamily="49" charset="-122"/>
                <a:ea typeface="黑体" pitchFamily="49" charset="-122"/>
              </a:rPr>
              <a:t>数据信息</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总体为双向传送</a:t>
            </a:r>
          </a:p>
        </p:txBody>
      </p:sp>
      <p:sp>
        <p:nvSpPr>
          <p:cNvPr id="4" name="左右箭头 3"/>
          <p:cNvSpPr/>
          <p:nvPr/>
        </p:nvSpPr>
        <p:spPr bwMode="auto">
          <a:xfrm>
            <a:off x="1784485" y="2927498"/>
            <a:ext cx="1617060" cy="257538"/>
          </a:xfrm>
          <a:prstGeom prst="leftRightArrow">
            <a:avLst/>
          </a:prstGeom>
          <a:solidFill>
            <a:srgbClr val="FF0000"/>
          </a:solidFill>
          <a:ln w="2540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outerShdw blurRad="38100" dist="38100" dir="2700000" algn="tl">
                  <a:srgbClr val="000000">
                    <a:alpha val="43137"/>
                  </a:srgbClr>
                </a:outerShdw>
              </a:effectLst>
              <a:latin typeface="Tahoma" pitchFamily="34" charset="0"/>
              <a:ea typeface="宋体" pitchFamily="2" charset="-122"/>
            </a:endParaRPr>
          </a:p>
        </p:txBody>
      </p:sp>
    </p:spTree>
    <p:extLst>
      <p:ext uri="{BB962C8B-B14F-4D97-AF65-F5344CB8AC3E}">
        <p14:creationId xmlns:p14="http://schemas.microsoft.com/office/powerpoint/2010/main" val="232171292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grpId="0"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additive="base">
                                        <p:cTn id="7" dur="500" fill="hold"/>
                                        <p:tgtEl>
                                          <p:spTgt spid="81924"/>
                                        </p:tgtEl>
                                        <p:attrNameLst>
                                          <p:attrName>ppt_x</p:attrName>
                                        </p:attrNameLst>
                                      </p:cBhvr>
                                      <p:tavLst>
                                        <p:tav tm="0">
                                          <p:val>
                                            <p:strVal val="#ppt_x"/>
                                          </p:val>
                                        </p:tav>
                                        <p:tav tm="100000">
                                          <p:val>
                                            <p:strVal val="#ppt_x"/>
                                          </p:val>
                                        </p:tav>
                                      </p:tavLst>
                                    </p:anim>
                                    <p:anim calcmode="lin" valueType="num">
                                      <p:cBhvr additive="base">
                                        <p:cTn id="8" dur="500" fill="hold"/>
                                        <p:tgtEl>
                                          <p:spTgt spid="8192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1929"/>
                                        </p:tgtEl>
                                        <p:attrNameLst>
                                          <p:attrName>style.visibility</p:attrName>
                                        </p:attrNameLst>
                                      </p:cBhvr>
                                      <p:to>
                                        <p:strVal val="visible"/>
                                      </p:to>
                                    </p:set>
                                    <p:anim calcmode="lin" valueType="num">
                                      <p:cBhvr additive="base">
                                        <p:cTn id="11" dur="500" fill="hold"/>
                                        <p:tgtEl>
                                          <p:spTgt spid="81929"/>
                                        </p:tgtEl>
                                        <p:attrNameLst>
                                          <p:attrName>ppt_x</p:attrName>
                                        </p:attrNameLst>
                                      </p:cBhvr>
                                      <p:tavLst>
                                        <p:tav tm="0">
                                          <p:val>
                                            <p:strVal val="#ppt_x"/>
                                          </p:val>
                                        </p:tav>
                                        <p:tav tm="100000">
                                          <p:val>
                                            <p:strVal val="#ppt_x"/>
                                          </p:val>
                                        </p:tav>
                                      </p:tavLst>
                                    </p:anim>
                                    <p:anim calcmode="lin" valueType="num">
                                      <p:cBhvr additive="base">
                                        <p:cTn id="12" dur="500" fill="hold"/>
                                        <p:tgtEl>
                                          <p:spTgt spid="81929"/>
                                        </p:tgtEl>
                                        <p:attrNameLst>
                                          <p:attrName>ppt_y</p:attrName>
                                        </p:attrNameLst>
                                      </p:cBhvr>
                                      <p:tavLst>
                                        <p:tav tm="0">
                                          <p:val>
                                            <p:strVal val="1+#ppt_h/2"/>
                                          </p:val>
                                        </p:tav>
                                        <p:tav tm="100000">
                                          <p:val>
                                            <p:strVal val="#ppt_y"/>
                                          </p:val>
                                        </p:tav>
                                      </p:tavLst>
                                    </p:anim>
                                  </p:childTnLst>
                                </p:cTn>
                              </p:par>
                            </p:childTnLst>
                          </p:cTn>
                        </p:par>
                        <p:par>
                          <p:cTn id="13" fill="hold" nodeType="afterGroup">
                            <p:stCondLst>
                              <p:cond delay="500"/>
                            </p:stCondLst>
                            <p:childTnLst>
                              <p:par>
                                <p:cTn id="14" presetID="2" presetClass="entr" presetSubtype="4" fill="hold" grpId="0" nodeType="afterEffect">
                                  <p:stCondLst>
                                    <p:cond delay="0"/>
                                  </p:stCondLst>
                                  <p:childTnLst>
                                    <p:set>
                                      <p:cBhvr>
                                        <p:cTn id="15" dur="1" fill="hold">
                                          <p:stCondLst>
                                            <p:cond delay="0"/>
                                          </p:stCondLst>
                                        </p:cTn>
                                        <p:tgtEl>
                                          <p:spTgt spid="81926"/>
                                        </p:tgtEl>
                                        <p:attrNameLst>
                                          <p:attrName>style.visibility</p:attrName>
                                        </p:attrNameLst>
                                      </p:cBhvr>
                                      <p:to>
                                        <p:strVal val="visible"/>
                                      </p:to>
                                    </p:set>
                                    <p:anim calcmode="lin" valueType="num">
                                      <p:cBhvr additive="base">
                                        <p:cTn id="16" dur="500" fill="hold"/>
                                        <p:tgtEl>
                                          <p:spTgt spid="81926"/>
                                        </p:tgtEl>
                                        <p:attrNameLst>
                                          <p:attrName>ppt_x</p:attrName>
                                        </p:attrNameLst>
                                      </p:cBhvr>
                                      <p:tavLst>
                                        <p:tav tm="0">
                                          <p:val>
                                            <p:strVal val="#ppt_x"/>
                                          </p:val>
                                        </p:tav>
                                        <p:tav tm="100000">
                                          <p:val>
                                            <p:strVal val="#ppt_x"/>
                                          </p:val>
                                        </p:tav>
                                      </p:tavLst>
                                    </p:anim>
                                    <p:anim calcmode="lin" valueType="num">
                                      <p:cBhvr additive="base">
                                        <p:cTn id="17" dur="500" fill="hold"/>
                                        <p:tgtEl>
                                          <p:spTgt spid="81926"/>
                                        </p:tgtEl>
                                        <p:attrNameLst>
                                          <p:attrName>ppt_y</p:attrName>
                                        </p:attrNameLst>
                                      </p:cBhvr>
                                      <p:tavLst>
                                        <p:tav tm="0">
                                          <p:val>
                                            <p:strVal val="1+#ppt_h/2"/>
                                          </p:val>
                                        </p:tav>
                                        <p:tav tm="100000">
                                          <p:val>
                                            <p:strVal val="#ppt_y"/>
                                          </p:val>
                                        </p:tav>
                                      </p:tavLst>
                                    </p:anim>
                                  </p:childTnLst>
                                </p:cTn>
                              </p:par>
                              <p:par>
                                <p:cTn id="18" presetID="2" presetClass="entr" presetSubtype="4" fill="hold" grpId="0" nodeType="withEffect">
                                  <p:stCondLst>
                                    <p:cond delay="0"/>
                                  </p:stCondLst>
                                  <p:childTnLst>
                                    <p:set>
                                      <p:cBhvr>
                                        <p:cTn id="19" dur="1" fill="hold">
                                          <p:stCondLst>
                                            <p:cond delay="0"/>
                                          </p:stCondLst>
                                        </p:cTn>
                                        <p:tgtEl>
                                          <p:spTgt spid="81933"/>
                                        </p:tgtEl>
                                        <p:attrNameLst>
                                          <p:attrName>style.visibility</p:attrName>
                                        </p:attrNameLst>
                                      </p:cBhvr>
                                      <p:to>
                                        <p:strVal val="visible"/>
                                      </p:to>
                                    </p:set>
                                    <p:anim calcmode="lin" valueType="num">
                                      <p:cBhvr additive="base">
                                        <p:cTn id="20" dur="500" fill="hold"/>
                                        <p:tgtEl>
                                          <p:spTgt spid="81933"/>
                                        </p:tgtEl>
                                        <p:attrNameLst>
                                          <p:attrName>ppt_x</p:attrName>
                                        </p:attrNameLst>
                                      </p:cBhvr>
                                      <p:tavLst>
                                        <p:tav tm="0">
                                          <p:val>
                                            <p:strVal val="#ppt_x"/>
                                          </p:val>
                                        </p:tav>
                                        <p:tav tm="100000">
                                          <p:val>
                                            <p:strVal val="#ppt_x"/>
                                          </p:val>
                                        </p:tav>
                                      </p:tavLst>
                                    </p:anim>
                                    <p:anim calcmode="lin" valueType="num">
                                      <p:cBhvr additive="base">
                                        <p:cTn id="21" dur="500" fill="hold"/>
                                        <p:tgtEl>
                                          <p:spTgt spid="81933"/>
                                        </p:tgtEl>
                                        <p:attrNameLst>
                                          <p:attrName>ppt_y</p:attrName>
                                        </p:attrNameLst>
                                      </p:cBhvr>
                                      <p:tavLst>
                                        <p:tav tm="0">
                                          <p:val>
                                            <p:strVal val="1+#ppt_h/2"/>
                                          </p:val>
                                        </p:tav>
                                        <p:tav tm="100000">
                                          <p:val>
                                            <p:strVal val="#ppt_y"/>
                                          </p:val>
                                        </p:tav>
                                      </p:tavLst>
                                    </p:anim>
                                  </p:childTnLst>
                                </p:cTn>
                              </p:par>
                            </p:childTnLst>
                          </p:cTn>
                        </p:par>
                        <p:par>
                          <p:cTn id="22" fill="hold" nodeType="withGroup">
                            <p:stCondLst>
                              <p:cond delay="1000"/>
                            </p:stCondLst>
                            <p:childTnLst>
                              <p:par>
                                <p:cTn id="23" presetID="3" presetClass="entr" presetSubtype="5" fill="hold" grpId="0" nodeType="afterEffect">
                                  <p:stCondLst>
                                    <p:cond delay="0"/>
                                  </p:stCondLst>
                                  <p:childTnLst>
                                    <p:set>
                                      <p:cBhvr>
                                        <p:cTn id="24" dur="1" fill="hold">
                                          <p:stCondLst>
                                            <p:cond delay="0"/>
                                          </p:stCondLst>
                                        </p:cTn>
                                        <p:tgtEl>
                                          <p:spTgt spid="81925"/>
                                        </p:tgtEl>
                                        <p:attrNameLst>
                                          <p:attrName>style.visibility</p:attrName>
                                        </p:attrNameLst>
                                      </p:cBhvr>
                                      <p:to>
                                        <p:strVal val="visible"/>
                                      </p:to>
                                    </p:set>
                                    <p:animEffect transition="in" filter="blinds(vertical)">
                                      <p:cBhvr>
                                        <p:cTn id="25" dur="500"/>
                                        <p:tgtEl>
                                          <p:spTgt spid="81925"/>
                                        </p:tgtEl>
                                      </p:cBhvr>
                                    </p:animEffect>
                                  </p:childTnLst>
                                </p:cTn>
                              </p:par>
                              <p:par>
                                <p:cTn id="26" presetID="18" presetClass="entr" presetSubtype="6" fill="hold" nodeType="withEffect">
                                  <p:stCondLst>
                                    <p:cond delay="0"/>
                                  </p:stCondLst>
                                  <p:childTnLst>
                                    <p:set>
                                      <p:cBhvr>
                                        <p:cTn id="27" dur="1" fill="hold">
                                          <p:stCondLst>
                                            <p:cond delay="0"/>
                                          </p:stCondLst>
                                        </p:cTn>
                                        <p:tgtEl>
                                          <p:spTgt spid="81927"/>
                                        </p:tgtEl>
                                        <p:attrNameLst>
                                          <p:attrName>style.visibility</p:attrName>
                                        </p:attrNameLst>
                                      </p:cBhvr>
                                      <p:to>
                                        <p:strVal val="visible"/>
                                      </p:to>
                                    </p:set>
                                    <p:animEffect transition="in" filter="strips(downRight)">
                                      <p:cBhvr>
                                        <p:cTn id="28" dur="500"/>
                                        <p:tgtEl>
                                          <p:spTgt spid="81927"/>
                                        </p:tgtEl>
                                      </p:cBhvr>
                                    </p:animEffect>
                                  </p:childTnLst>
                                </p:cTn>
                              </p:par>
                              <p:par>
                                <p:cTn id="29" presetID="18" presetClass="entr" presetSubtype="6" fill="hold" nodeType="withEffect">
                                  <p:stCondLst>
                                    <p:cond delay="0"/>
                                  </p:stCondLst>
                                  <p:childTnLst>
                                    <p:set>
                                      <p:cBhvr>
                                        <p:cTn id="30" dur="1" fill="hold">
                                          <p:stCondLst>
                                            <p:cond delay="0"/>
                                          </p:stCondLst>
                                        </p:cTn>
                                        <p:tgtEl>
                                          <p:spTgt spid="81928"/>
                                        </p:tgtEl>
                                        <p:attrNameLst>
                                          <p:attrName>style.visibility</p:attrName>
                                        </p:attrNameLst>
                                      </p:cBhvr>
                                      <p:to>
                                        <p:strVal val="visible"/>
                                      </p:to>
                                    </p:set>
                                    <p:animEffect transition="in" filter="strips(downRight)">
                                      <p:cBhvr>
                                        <p:cTn id="31" dur="500"/>
                                        <p:tgtEl>
                                          <p:spTgt spid="81928"/>
                                        </p:tgtEl>
                                      </p:cBhvr>
                                    </p:animEffect>
                                  </p:childTnLst>
                                </p:cTn>
                              </p:par>
                            </p:childTnLst>
                          </p:cTn>
                        </p:par>
                        <p:par>
                          <p:cTn id="32" fill="hold" nodeType="afterGroup">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81941"/>
                                        </p:tgtEl>
                                        <p:attrNameLst>
                                          <p:attrName>style.visibility</p:attrName>
                                        </p:attrNameLst>
                                      </p:cBhvr>
                                      <p:to>
                                        <p:strVal val="visible"/>
                                      </p:to>
                                    </p:set>
                                    <p:animEffect transition="in" filter="wipe(left)">
                                      <p:cBhvr>
                                        <p:cTn id="35" dur="500"/>
                                        <p:tgtEl>
                                          <p:spTgt spid="81941"/>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2" fill="hold" grpId="0" nodeType="clickEffect">
                                  <p:stCondLst>
                                    <p:cond delay="0"/>
                                  </p:stCondLst>
                                  <p:childTnLst>
                                    <p:set>
                                      <p:cBhvr>
                                        <p:cTn id="39" dur="1" fill="hold">
                                          <p:stCondLst>
                                            <p:cond delay="0"/>
                                          </p:stCondLst>
                                        </p:cTn>
                                        <p:tgtEl>
                                          <p:spTgt spid="81939"/>
                                        </p:tgtEl>
                                        <p:attrNameLst>
                                          <p:attrName>style.visibility</p:attrName>
                                        </p:attrNameLst>
                                      </p:cBhvr>
                                      <p:to>
                                        <p:strVal val="visible"/>
                                      </p:to>
                                    </p:set>
                                    <p:animEffect transition="in" filter="wipe(right)">
                                      <p:cBhvr>
                                        <p:cTn id="40" dur="500"/>
                                        <p:tgtEl>
                                          <p:spTgt spid="81939"/>
                                        </p:tgtEl>
                                      </p:cBhvr>
                                    </p:animEffect>
                                  </p:childTnLst>
                                </p:cTn>
                              </p:par>
                            </p:childTnLst>
                          </p:cTn>
                        </p:par>
                        <p:par>
                          <p:cTn id="41" fill="hold" nodeType="afterGroup">
                            <p:stCondLst>
                              <p:cond delay="500"/>
                            </p:stCondLst>
                            <p:childTnLst>
                              <p:par>
                                <p:cTn id="42" presetID="3" presetClass="entr" presetSubtype="1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blinds(horizontal)">
                                      <p:cBhvr>
                                        <p:cTn id="44" dur="500"/>
                                        <p:tgtEl>
                                          <p:spTgt spid="26"/>
                                        </p:tgtEl>
                                      </p:cBhvr>
                                    </p:animEffect>
                                  </p:childTnLst>
                                </p:cTn>
                              </p:par>
                            </p:childTnLst>
                          </p:cTn>
                        </p:par>
                        <p:par>
                          <p:cTn id="45" fill="hold" nodeType="afterGroup">
                            <p:stCondLst>
                              <p:cond delay="1000"/>
                            </p:stCondLst>
                            <p:childTnLst>
                              <p:par>
                                <p:cTn id="46" presetID="3" presetClass="entr" presetSubtype="5" fill="hold" grpId="0" nodeType="afterEffect">
                                  <p:stCondLst>
                                    <p:cond delay="0"/>
                                  </p:stCondLst>
                                  <p:childTnLst>
                                    <p:set>
                                      <p:cBhvr>
                                        <p:cTn id="47" dur="1" fill="hold">
                                          <p:stCondLst>
                                            <p:cond delay="0"/>
                                          </p:stCondLst>
                                        </p:cTn>
                                        <p:tgtEl>
                                          <p:spTgt spid="81931"/>
                                        </p:tgtEl>
                                        <p:attrNameLst>
                                          <p:attrName>style.visibility</p:attrName>
                                        </p:attrNameLst>
                                      </p:cBhvr>
                                      <p:to>
                                        <p:strVal val="visible"/>
                                      </p:to>
                                    </p:set>
                                    <p:animEffect transition="in" filter="blinds(vertical)">
                                      <p:cBhvr>
                                        <p:cTn id="48" dur="1000"/>
                                        <p:tgtEl>
                                          <p:spTgt spid="81931"/>
                                        </p:tgtEl>
                                      </p:cBhvr>
                                    </p:animEffect>
                                  </p:childTnLst>
                                </p:cTn>
                              </p:par>
                            </p:childTnLst>
                          </p:cTn>
                        </p:par>
                        <p:par>
                          <p:cTn id="49" fill="hold" nodeType="afterGroup">
                            <p:stCondLst>
                              <p:cond delay="2000"/>
                            </p:stCondLst>
                            <p:childTnLst>
                              <p:par>
                                <p:cTn id="50" presetID="22" presetClass="entr" presetSubtype="2" fill="hold" grpId="0" nodeType="afterEffect">
                                  <p:stCondLst>
                                    <p:cond delay="0"/>
                                  </p:stCondLst>
                                  <p:childTnLst>
                                    <p:set>
                                      <p:cBhvr>
                                        <p:cTn id="51" dur="1" fill="hold">
                                          <p:stCondLst>
                                            <p:cond delay="0"/>
                                          </p:stCondLst>
                                        </p:cTn>
                                        <p:tgtEl>
                                          <p:spTgt spid="81936"/>
                                        </p:tgtEl>
                                        <p:attrNameLst>
                                          <p:attrName>style.visibility</p:attrName>
                                        </p:attrNameLst>
                                      </p:cBhvr>
                                      <p:to>
                                        <p:strVal val="visible"/>
                                      </p:to>
                                    </p:set>
                                    <p:animEffect transition="in" filter="wipe(right)">
                                      <p:cBhvr>
                                        <p:cTn id="52" dur="500"/>
                                        <p:tgtEl>
                                          <p:spTgt spid="81936"/>
                                        </p:tgtEl>
                                      </p:cBhvr>
                                    </p:animEffect>
                                  </p:childTnLst>
                                </p:cTn>
                              </p:par>
                            </p:childTnLst>
                          </p:cTn>
                        </p:par>
                        <p:par>
                          <p:cTn id="53" fill="hold" nodeType="afterGroup">
                            <p:stCondLst>
                              <p:cond delay="2500"/>
                            </p:stCondLst>
                            <p:childTnLst>
                              <p:par>
                                <p:cTn id="54" presetID="18" presetClass="entr" presetSubtype="3" fill="hold" grpId="0" nodeType="afterEffect">
                                  <p:stCondLst>
                                    <p:cond delay="0"/>
                                  </p:stCondLst>
                                  <p:childTnLst>
                                    <p:set>
                                      <p:cBhvr>
                                        <p:cTn id="55" dur="1" fill="hold">
                                          <p:stCondLst>
                                            <p:cond delay="0"/>
                                          </p:stCondLst>
                                        </p:cTn>
                                        <p:tgtEl>
                                          <p:spTgt spid="81943"/>
                                        </p:tgtEl>
                                        <p:attrNameLst>
                                          <p:attrName>style.visibility</p:attrName>
                                        </p:attrNameLst>
                                      </p:cBhvr>
                                      <p:to>
                                        <p:strVal val="visible"/>
                                      </p:to>
                                    </p:set>
                                    <p:animEffect transition="in" filter="strips(upRight)">
                                      <p:cBhvr>
                                        <p:cTn id="56" dur="500"/>
                                        <p:tgtEl>
                                          <p:spTgt spid="81943"/>
                                        </p:tgtEl>
                                      </p:cBhvr>
                                    </p:animEffect>
                                  </p:childTnLst>
                                </p:cTn>
                              </p:par>
                            </p:childTnLst>
                          </p:cTn>
                        </p:par>
                        <p:par>
                          <p:cTn id="57" fill="hold" nodeType="afterGroup">
                            <p:stCondLst>
                              <p:cond delay="3000"/>
                            </p:stCondLst>
                            <p:childTnLst>
                              <p:par>
                                <p:cTn id="58" presetID="22" presetClass="entr" presetSubtype="2" fill="hold" grpId="0" nodeType="afterEffect">
                                  <p:stCondLst>
                                    <p:cond delay="0"/>
                                  </p:stCondLst>
                                  <p:childTnLst>
                                    <p:set>
                                      <p:cBhvr>
                                        <p:cTn id="59" dur="1" fill="hold">
                                          <p:stCondLst>
                                            <p:cond delay="0"/>
                                          </p:stCondLst>
                                        </p:cTn>
                                        <p:tgtEl>
                                          <p:spTgt spid="81945"/>
                                        </p:tgtEl>
                                        <p:attrNameLst>
                                          <p:attrName>style.visibility</p:attrName>
                                        </p:attrNameLst>
                                      </p:cBhvr>
                                      <p:to>
                                        <p:strVal val="visible"/>
                                      </p:to>
                                    </p:set>
                                    <p:animEffect transition="in" filter="wipe(right)">
                                      <p:cBhvr>
                                        <p:cTn id="60" dur="500"/>
                                        <p:tgtEl>
                                          <p:spTgt spid="81945"/>
                                        </p:tgtEl>
                                      </p:cBhvr>
                                    </p:animEffect>
                                  </p:childTnLst>
                                </p:cTn>
                              </p:par>
                            </p:childTnLst>
                          </p:cTn>
                        </p:par>
                        <p:par>
                          <p:cTn id="61" fill="hold" nodeType="withGroup">
                            <p:stCondLst>
                              <p:cond delay="3500"/>
                            </p:stCondLst>
                            <p:childTnLst>
                              <p:par>
                                <p:cTn id="62" presetID="10" presetClass="entr" presetSubtype="0" fill="hold" grpId="0" nodeType="afterEffect">
                                  <p:stCondLst>
                                    <p:cond delay="0"/>
                                  </p:stCondLst>
                                  <p:childTnLst>
                                    <p:set>
                                      <p:cBhvr>
                                        <p:cTn id="63" dur="1" fill="hold">
                                          <p:stCondLst>
                                            <p:cond delay="0"/>
                                          </p:stCondLst>
                                        </p:cTn>
                                        <p:tgtEl>
                                          <p:spTgt spid="81950"/>
                                        </p:tgtEl>
                                        <p:attrNameLst>
                                          <p:attrName>style.visibility</p:attrName>
                                        </p:attrNameLst>
                                      </p:cBhvr>
                                      <p:to>
                                        <p:strVal val="visible"/>
                                      </p:to>
                                    </p:set>
                                    <p:animEffect transition="in" filter="fade">
                                      <p:cBhvr>
                                        <p:cTn id="64" dur="500"/>
                                        <p:tgtEl>
                                          <p:spTgt spid="81950"/>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grpId="0" nodeType="clickEffect">
                                  <p:stCondLst>
                                    <p:cond delay="0"/>
                                  </p:stCondLst>
                                  <p:childTnLst>
                                    <p:set>
                                      <p:cBhvr>
                                        <p:cTn id="68" dur="1" fill="hold">
                                          <p:stCondLst>
                                            <p:cond delay="0"/>
                                          </p:stCondLst>
                                        </p:cTn>
                                        <p:tgtEl>
                                          <p:spTgt spid="81932"/>
                                        </p:tgtEl>
                                        <p:attrNameLst>
                                          <p:attrName>style.visibility</p:attrName>
                                        </p:attrNameLst>
                                      </p:cBhvr>
                                      <p:to>
                                        <p:strVal val="visible"/>
                                      </p:to>
                                    </p:set>
                                    <p:animEffect transition="in" filter="wipe(left)">
                                      <p:cBhvr>
                                        <p:cTn id="69" dur="500"/>
                                        <p:tgtEl>
                                          <p:spTgt spid="81932"/>
                                        </p:tgtEl>
                                      </p:cBhvr>
                                    </p:animEffect>
                                  </p:childTnLst>
                                </p:cTn>
                              </p:par>
                            </p:childTnLst>
                          </p:cTn>
                        </p:par>
                        <p:par>
                          <p:cTn id="70" fill="hold" nodeType="withGroup">
                            <p:stCondLst>
                              <p:cond delay="500"/>
                            </p:stCondLst>
                            <p:childTnLst>
                              <p:par>
                                <p:cTn id="71" presetID="22" presetClass="entr" presetSubtype="8" fill="hold" grpId="0" nodeType="afterEffect">
                                  <p:stCondLst>
                                    <p:cond delay="0"/>
                                  </p:stCondLst>
                                  <p:childTnLst>
                                    <p:set>
                                      <p:cBhvr>
                                        <p:cTn id="72" dur="1" fill="hold">
                                          <p:stCondLst>
                                            <p:cond delay="0"/>
                                          </p:stCondLst>
                                        </p:cTn>
                                        <p:tgtEl>
                                          <p:spTgt spid="81951"/>
                                        </p:tgtEl>
                                        <p:attrNameLst>
                                          <p:attrName>style.visibility</p:attrName>
                                        </p:attrNameLst>
                                      </p:cBhvr>
                                      <p:to>
                                        <p:strVal val="visible"/>
                                      </p:to>
                                    </p:set>
                                    <p:animEffect transition="in" filter="wipe(left)">
                                      <p:cBhvr>
                                        <p:cTn id="73" dur="500"/>
                                        <p:tgtEl>
                                          <p:spTgt spid="81951"/>
                                        </p:tgtEl>
                                      </p:cBhvr>
                                    </p:animEffect>
                                  </p:childTnLst>
                                </p:cTn>
                              </p:par>
                            </p:childTnLst>
                          </p:cTn>
                        </p:par>
                        <p:par>
                          <p:cTn id="74" fill="hold" nodeType="afterGroup">
                            <p:stCondLst>
                              <p:cond delay="1000"/>
                            </p:stCondLst>
                            <p:childTnLst>
                              <p:par>
                                <p:cTn id="75" presetID="3" presetClass="entr" presetSubtype="10" fill="hold" grpId="0" nodeType="afterEffect">
                                  <p:stCondLst>
                                    <p:cond delay="0"/>
                                  </p:stCondLst>
                                  <p:childTnLst>
                                    <p:set>
                                      <p:cBhvr>
                                        <p:cTn id="76" dur="1" fill="hold">
                                          <p:stCondLst>
                                            <p:cond delay="0"/>
                                          </p:stCondLst>
                                        </p:cTn>
                                        <p:tgtEl>
                                          <p:spTgt spid="27"/>
                                        </p:tgtEl>
                                        <p:attrNameLst>
                                          <p:attrName>style.visibility</p:attrName>
                                        </p:attrNameLst>
                                      </p:cBhvr>
                                      <p:to>
                                        <p:strVal val="visible"/>
                                      </p:to>
                                    </p:set>
                                    <p:animEffect transition="in" filter="blinds(horizontal)">
                                      <p:cBhvr>
                                        <p:cTn id="77" dur="500"/>
                                        <p:tgtEl>
                                          <p:spTgt spid="27"/>
                                        </p:tgtEl>
                                      </p:cBhvr>
                                    </p:animEffect>
                                  </p:childTnLst>
                                </p:cTn>
                              </p:par>
                            </p:childTnLst>
                          </p:cTn>
                        </p:par>
                        <p:par>
                          <p:cTn id="78" fill="hold" nodeType="afterGroup">
                            <p:stCondLst>
                              <p:cond delay="1500"/>
                            </p:stCondLst>
                            <p:childTnLst>
                              <p:par>
                                <p:cTn id="79" presetID="22" presetClass="entr" presetSubtype="8" fill="hold" grpId="0" nodeType="afterEffect">
                                  <p:stCondLst>
                                    <p:cond delay="0"/>
                                  </p:stCondLst>
                                  <p:childTnLst>
                                    <p:set>
                                      <p:cBhvr>
                                        <p:cTn id="80" dur="1" fill="hold">
                                          <p:stCondLst>
                                            <p:cond delay="0"/>
                                          </p:stCondLst>
                                        </p:cTn>
                                        <p:tgtEl>
                                          <p:spTgt spid="81952"/>
                                        </p:tgtEl>
                                        <p:attrNameLst>
                                          <p:attrName>style.visibility</p:attrName>
                                        </p:attrNameLst>
                                      </p:cBhvr>
                                      <p:to>
                                        <p:strVal val="visible"/>
                                      </p:to>
                                    </p:set>
                                    <p:animEffect transition="in" filter="wipe(left)">
                                      <p:cBhvr>
                                        <p:cTn id="81" dur="500"/>
                                        <p:tgtEl>
                                          <p:spTgt spid="81952"/>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5" presetClass="entr" presetSubtype="10" fill="hold" grpId="0" nodeType="clickEffect">
                                  <p:stCondLst>
                                    <p:cond delay="0"/>
                                  </p:stCondLst>
                                  <p:childTnLst>
                                    <p:set>
                                      <p:cBhvr>
                                        <p:cTn id="85" dur="1" fill="hold">
                                          <p:stCondLst>
                                            <p:cond delay="0"/>
                                          </p:stCondLst>
                                        </p:cTn>
                                        <p:tgtEl>
                                          <p:spTgt spid="81947"/>
                                        </p:tgtEl>
                                        <p:attrNameLst>
                                          <p:attrName>style.visibility</p:attrName>
                                        </p:attrNameLst>
                                      </p:cBhvr>
                                      <p:to>
                                        <p:strVal val="visible"/>
                                      </p:to>
                                    </p:set>
                                    <p:animEffect transition="in" filter="checkerboard(across)">
                                      <p:cBhvr>
                                        <p:cTn id="86" dur="500"/>
                                        <p:tgtEl>
                                          <p:spTgt spid="81947"/>
                                        </p:tgtEl>
                                      </p:cBhvr>
                                    </p:animEffect>
                                  </p:childTnLst>
                                </p:cTn>
                              </p:par>
                              <p:par>
                                <p:cTn id="87" presetID="5" presetClass="entr" presetSubtype="10" fill="hold" grpId="0" nodeType="withEffect">
                                  <p:stCondLst>
                                    <p:cond delay="0"/>
                                  </p:stCondLst>
                                  <p:childTnLst>
                                    <p:set>
                                      <p:cBhvr>
                                        <p:cTn id="88" dur="1" fill="hold">
                                          <p:stCondLst>
                                            <p:cond delay="0"/>
                                          </p:stCondLst>
                                        </p:cTn>
                                        <p:tgtEl>
                                          <p:spTgt spid="81948"/>
                                        </p:tgtEl>
                                        <p:attrNameLst>
                                          <p:attrName>style.visibility</p:attrName>
                                        </p:attrNameLst>
                                      </p:cBhvr>
                                      <p:to>
                                        <p:strVal val="visible"/>
                                      </p:to>
                                    </p:set>
                                    <p:animEffect transition="in" filter="checkerboard(across)">
                                      <p:cBhvr>
                                        <p:cTn id="89" dur="500"/>
                                        <p:tgtEl>
                                          <p:spTgt spid="81948"/>
                                        </p:tgtEl>
                                      </p:cBhvr>
                                    </p:animEffect>
                                  </p:childTnLst>
                                </p:cTn>
                              </p:par>
                            </p:childTnLst>
                          </p:cTn>
                        </p:par>
                        <p:par>
                          <p:cTn id="90" fill="hold" nodeType="afterGroup">
                            <p:stCondLst>
                              <p:cond delay="500"/>
                            </p:stCondLst>
                            <p:childTnLst>
                              <p:par>
                                <p:cTn id="91" presetID="5" presetClass="entr" presetSubtype="10" fill="hold" grpId="0" nodeType="afterEffect">
                                  <p:stCondLst>
                                    <p:cond delay="0"/>
                                  </p:stCondLst>
                                  <p:childTnLst>
                                    <p:set>
                                      <p:cBhvr>
                                        <p:cTn id="92" dur="1" fill="hold">
                                          <p:stCondLst>
                                            <p:cond delay="0"/>
                                          </p:stCondLst>
                                        </p:cTn>
                                        <p:tgtEl>
                                          <p:spTgt spid="81930"/>
                                        </p:tgtEl>
                                        <p:attrNameLst>
                                          <p:attrName>style.visibility</p:attrName>
                                        </p:attrNameLst>
                                      </p:cBhvr>
                                      <p:to>
                                        <p:strVal val="visible"/>
                                      </p:to>
                                    </p:set>
                                    <p:animEffect transition="in" filter="checkerboard(across)">
                                      <p:cBhvr>
                                        <p:cTn id="93" dur="500"/>
                                        <p:tgtEl>
                                          <p:spTgt spid="81930"/>
                                        </p:tgtEl>
                                      </p:cBhvr>
                                    </p:animEffect>
                                  </p:childTnLst>
                                </p:cTn>
                              </p:par>
                            </p:childTnLst>
                          </p:cTn>
                        </p:par>
                        <p:par>
                          <p:cTn id="94" fill="hold">
                            <p:stCondLst>
                              <p:cond delay="1000"/>
                            </p:stCondLst>
                            <p:childTnLst>
                              <p:par>
                                <p:cTn id="95" presetID="16" presetClass="entr" presetSubtype="37" fill="hold" grpId="0" nodeType="afterEffect">
                                  <p:stCondLst>
                                    <p:cond delay="0"/>
                                  </p:stCondLst>
                                  <p:childTnLst>
                                    <p:set>
                                      <p:cBhvr>
                                        <p:cTn id="96" dur="1" fill="hold">
                                          <p:stCondLst>
                                            <p:cond delay="0"/>
                                          </p:stCondLst>
                                        </p:cTn>
                                        <p:tgtEl>
                                          <p:spTgt spid="4"/>
                                        </p:tgtEl>
                                        <p:attrNameLst>
                                          <p:attrName>style.visibility</p:attrName>
                                        </p:attrNameLst>
                                      </p:cBhvr>
                                      <p:to>
                                        <p:strVal val="visible"/>
                                      </p:to>
                                    </p:set>
                                    <p:animEffect transition="in" filter="barn(outVertical)">
                                      <p:cBhvr>
                                        <p:cTn id="97" dur="500"/>
                                        <p:tgtEl>
                                          <p:spTgt spid="4"/>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2"/>
                                        </p:tgtEl>
                                        <p:attrNameLst>
                                          <p:attrName>style.visibility</p:attrName>
                                        </p:attrNameLst>
                                      </p:cBhvr>
                                      <p:to>
                                        <p:strVal val="visible"/>
                                      </p:to>
                                    </p:set>
                                    <p:anim calcmode="lin" valueType="num">
                                      <p:cBhvr>
                                        <p:cTn id="102" dur="1000" fill="hold"/>
                                        <p:tgtEl>
                                          <p:spTgt spid="2"/>
                                        </p:tgtEl>
                                        <p:attrNameLst>
                                          <p:attrName>ppt_w</p:attrName>
                                        </p:attrNameLst>
                                      </p:cBhvr>
                                      <p:tavLst>
                                        <p:tav tm="0">
                                          <p:val>
                                            <p:fltVal val="0"/>
                                          </p:val>
                                        </p:tav>
                                        <p:tav tm="100000">
                                          <p:val>
                                            <p:strVal val="#ppt_w"/>
                                          </p:val>
                                        </p:tav>
                                      </p:tavLst>
                                    </p:anim>
                                    <p:anim calcmode="lin" valueType="num">
                                      <p:cBhvr>
                                        <p:cTn id="103" dur="1000" fill="hold"/>
                                        <p:tgtEl>
                                          <p:spTgt spid="2"/>
                                        </p:tgtEl>
                                        <p:attrNameLst>
                                          <p:attrName>ppt_h</p:attrName>
                                        </p:attrNameLst>
                                      </p:cBhvr>
                                      <p:tavLst>
                                        <p:tav tm="0">
                                          <p:val>
                                            <p:fltVal val="0"/>
                                          </p:val>
                                        </p:tav>
                                        <p:tav tm="100000">
                                          <p:val>
                                            <p:strVal val="#ppt_h"/>
                                          </p:val>
                                        </p:tav>
                                      </p:tavLst>
                                    </p:anim>
                                    <p:animEffect transition="in" filter="fade">
                                      <p:cBhvr>
                                        <p:cTn id="104"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animBg="1"/>
      <p:bldP spid="81925" grpId="0" animBg="1"/>
      <p:bldP spid="81926" grpId="0" animBg="1"/>
      <p:bldP spid="81929" grpId="0"/>
      <p:bldP spid="81930" grpId="0"/>
      <p:bldP spid="81931" grpId="0"/>
      <p:bldP spid="81932" grpId="0"/>
      <p:bldP spid="81933" grpId="0"/>
      <p:bldP spid="81936" grpId="0" animBg="1"/>
      <p:bldP spid="81939" grpId="0" animBg="1"/>
      <p:bldP spid="81941" grpId="0"/>
      <p:bldP spid="81943" grpId="0" animBg="1"/>
      <p:bldP spid="81945" grpId="0" animBg="1"/>
      <p:bldP spid="81947" grpId="0" animBg="1"/>
      <p:bldP spid="81948" grpId="0" animBg="1"/>
      <p:bldP spid="81950" grpId="0"/>
      <p:bldP spid="81951" grpId="0" animBg="1"/>
      <p:bldP spid="81952" grpId="0" animBg="1"/>
      <p:bldP spid="26" grpId="0"/>
      <p:bldP spid="27" grpId="0"/>
      <p:bldP spid="2" grpId="0" animBg="1"/>
      <p:bldP spid="4"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5" name="灯片编号占位符 5"/>
          <p:cNvSpPr>
            <a:spLocks noGrp="1"/>
          </p:cNvSpPr>
          <p:nvPr>
            <p:ph type="sldNum" sz="quarter" idx="12"/>
          </p:nvPr>
        </p:nvSpPr>
        <p:spPr>
          <a:noFill/>
        </p:spPr>
        <p:txBody>
          <a:bodyPr/>
          <a:lstStyle/>
          <a:p>
            <a:fld id="{29B82930-044E-49A6-9B8F-4E5AAAAF9A79}" type="slidenum">
              <a:rPr lang="zh-CN" altLang="en-US" smtClean="0">
                <a:ea typeface="宋体" charset="-122"/>
              </a:rPr>
              <a:pPr/>
              <a:t>40</a:t>
            </a:fld>
            <a:endParaRPr lang="en-US" altLang="zh-CN">
              <a:ea typeface="宋体" charset="-122"/>
            </a:endParaRPr>
          </a:p>
        </p:txBody>
      </p:sp>
      <p:sp>
        <p:nvSpPr>
          <p:cNvPr id="77826" name="Rectangle 2"/>
          <p:cNvSpPr>
            <a:spLocks noGrp="1" noChangeArrowheads="1"/>
          </p:cNvSpPr>
          <p:nvPr>
            <p:ph type="title"/>
          </p:nvPr>
        </p:nvSpPr>
        <p:spPr>
          <a:xfrm>
            <a:off x="404756" y="324397"/>
            <a:ext cx="3947587" cy="812701"/>
          </a:xfrm>
        </p:spPr>
        <p:txBody>
          <a:bodyPr/>
          <a:lstStyle/>
          <a:p>
            <a:pPr eaLnBrk="1" hangingPunct="1"/>
            <a:r>
              <a:rPr lang="en-US" altLang="zh-CN" dirty="0"/>
              <a:t>DMA</a:t>
            </a:r>
            <a:r>
              <a:rPr lang="zh-CN" altLang="en-US" dirty="0"/>
              <a:t>控制方式</a:t>
            </a:r>
          </a:p>
        </p:txBody>
      </p:sp>
      <p:sp>
        <p:nvSpPr>
          <p:cNvPr id="77827" name="Rectangle 4"/>
          <p:cNvSpPr>
            <a:spLocks noChangeArrowheads="1"/>
          </p:cNvSpPr>
          <p:nvPr/>
        </p:nvSpPr>
        <p:spPr bwMode="auto">
          <a:xfrm>
            <a:off x="1305885" y="3353395"/>
            <a:ext cx="1238458" cy="1836738"/>
          </a:xfrm>
          <a:prstGeom prst="rect">
            <a:avLst/>
          </a:prstGeom>
          <a:solidFill>
            <a:srgbClr val="339966"/>
          </a:solidFill>
          <a:ln w="25400" cap="sq">
            <a:solidFill>
              <a:srgbClr val="339966"/>
            </a:solidFill>
            <a:miter lim="800000"/>
            <a:headEnd type="none" w="sm" len="sm"/>
            <a:tailEnd type="none" w="lg" len="lg"/>
          </a:ln>
        </p:spPr>
        <p:txBody>
          <a:bodyPr wrap="none" anchor="ctr"/>
          <a:lstStyle/>
          <a:p>
            <a:endParaRPr lang="zh-CN" altLang="en-US"/>
          </a:p>
        </p:txBody>
      </p:sp>
      <p:sp>
        <p:nvSpPr>
          <p:cNvPr id="77828" name="Rectangle 5"/>
          <p:cNvSpPr>
            <a:spLocks noChangeArrowheads="1"/>
          </p:cNvSpPr>
          <p:nvPr/>
        </p:nvSpPr>
        <p:spPr bwMode="auto">
          <a:xfrm>
            <a:off x="4015012" y="3353395"/>
            <a:ext cx="1240071" cy="1836738"/>
          </a:xfrm>
          <a:prstGeom prst="rect">
            <a:avLst/>
          </a:prstGeom>
          <a:solidFill>
            <a:srgbClr val="339966"/>
          </a:solidFill>
          <a:ln w="25400" cap="sq">
            <a:solidFill>
              <a:srgbClr val="339966"/>
            </a:solidFill>
            <a:miter lim="800000"/>
            <a:headEnd type="none" w="sm" len="sm"/>
            <a:tailEnd type="none" w="lg" len="lg"/>
          </a:ln>
        </p:spPr>
        <p:txBody>
          <a:bodyPr wrap="none" anchor="ctr"/>
          <a:lstStyle/>
          <a:p>
            <a:endParaRPr lang="zh-CN" altLang="en-US"/>
          </a:p>
        </p:txBody>
      </p:sp>
      <p:sp>
        <p:nvSpPr>
          <p:cNvPr id="77829" name="Rectangle 6"/>
          <p:cNvSpPr>
            <a:spLocks noChangeArrowheads="1"/>
          </p:cNvSpPr>
          <p:nvPr/>
        </p:nvSpPr>
        <p:spPr bwMode="auto">
          <a:xfrm>
            <a:off x="6725753" y="3353395"/>
            <a:ext cx="1238458" cy="1836738"/>
          </a:xfrm>
          <a:prstGeom prst="rect">
            <a:avLst/>
          </a:prstGeom>
          <a:solidFill>
            <a:srgbClr val="339966"/>
          </a:solidFill>
          <a:ln w="25400" cap="sq">
            <a:solidFill>
              <a:srgbClr val="339966"/>
            </a:solidFill>
            <a:miter lim="800000"/>
            <a:headEnd type="none" w="sm" len="sm"/>
            <a:tailEnd type="none" w="lg" len="lg"/>
          </a:ln>
        </p:spPr>
        <p:txBody>
          <a:bodyPr wrap="none" anchor="ctr"/>
          <a:lstStyle/>
          <a:p>
            <a:endParaRPr lang="zh-CN" altLang="en-US"/>
          </a:p>
        </p:txBody>
      </p:sp>
      <p:sp>
        <p:nvSpPr>
          <p:cNvPr id="120839" name="Line 7"/>
          <p:cNvSpPr>
            <a:spLocks noChangeShapeType="1"/>
          </p:cNvSpPr>
          <p:nvPr/>
        </p:nvSpPr>
        <p:spPr bwMode="auto">
          <a:xfrm flipH="1">
            <a:off x="5255084" y="3761383"/>
            <a:ext cx="1470669"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77831" name="Text Box 8"/>
          <p:cNvSpPr txBox="1">
            <a:spLocks noChangeArrowheads="1"/>
          </p:cNvSpPr>
          <p:nvPr/>
        </p:nvSpPr>
        <p:spPr bwMode="auto">
          <a:xfrm>
            <a:off x="4005337" y="4053483"/>
            <a:ext cx="1283610" cy="430212"/>
          </a:xfrm>
          <a:prstGeom prst="rect">
            <a:avLst/>
          </a:prstGeom>
          <a:noFill/>
          <a:ln w="25400" cap="sq">
            <a:noFill/>
            <a:miter lim="800000"/>
            <a:headEnd type="none" w="sm" len="sm"/>
            <a:tailEnd type="none" w="lg" len="lg"/>
          </a:ln>
        </p:spPr>
        <p:txBody>
          <a:bodyPr>
            <a:spAutoFit/>
          </a:bodyPr>
          <a:lstStyle/>
          <a:p>
            <a:pPr algn="ctr" eaLnBrk="0" hangingPunct="0"/>
            <a:r>
              <a:rPr kumimoji="1" lang="en-US" altLang="zh-CN" sz="2200" b="1">
                <a:solidFill>
                  <a:schemeClr val="bg1"/>
                </a:solidFill>
                <a:latin typeface="Times New Roman" pitchFamily="18" charset="0"/>
              </a:rPr>
              <a:t>DMAC</a:t>
            </a:r>
          </a:p>
        </p:txBody>
      </p:sp>
      <p:sp>
        <p:nvSpPr>
          <p:cNvPr id="77832" name="Text Box 9"/>
          <p:cNvSpPr txBox="1">
            <a:spLocks noChangeArrowheads="1"/>
          </p:cNvSpPr>
          <p:nvPr/>
        </p:nvSpPr>
        <p:spPr bwMode="auto">
          <a:xfrm>
            <a:off x="6957964" y="3897909"/>
            <a:ext cx="851440" cy="769937"/>
          </a:xfrm>
          <a:prstGeom prst="rect">
            <a:avLst/>
          </a:prstGeom>
          <a:noFill/>
          <a:ln w="25400" cap="sq">
            <a:noFill/>
            <a:miter lim="800000"/>
            <a:headEnd type="none" w="sm" len="sm"/>
            <a:tailEnd type="none" w="lg" len="lg"/>
          </a:ln>
        </p:spPr>
        <p:txBody>
          <a:bodyPr>
            <a:spAutoFit/>
          </a:bodyPr>
          <a:lstStyle/>
          <a:p>
            <a:pPr eaLnBrk="0" hangingPunct="0"/>
            <a:r>
              <a:rPr kumimoji="1" lang="zh-CN" altLang="en-US" sz="2200" b="1">
                <a:solidFill>
                  <a:schemeClr val="bg1"/>
                </a:solidFill>
                <a:latin typeface="华文中宋"/>
                <a:ea typeface="华文中宋"/>
                <a:cs typeface="华文中宋"/>
              </a:rPr>
              <a:t>外设</a:t>
            </a:r>
          </a:p>
          <a:p>
            <a:pPr eaLnBrk="0" hangingPunct="0"/>
            <a:r>
              <a:rPr kumimoji="1" lang="zh-CN" altLang="en-US" sz="2200" b="1">
                <a:solidFill>
                  <a:schemeClr val="bg1"/>
                </a:solidFill>
                <a:latin typeface="华文中宋"/>
                <a:ea typeface="华文中宋"/>
                <a:cs typeface="华文中宋"/>
              </a:rPr>
              <a:t>接口</a:t>
            </a:r>
          </a:p>
        </p:txBody>
      </p:sp>
      <p:sp>
        <p:nvSpPr>
          <p:cNvPr id="77833" name="Text Box 10"/>
          <p:cNvSpPr txBox="1">
            <a:spLocks noChangeArrowheads="1"/>
          </p:cNvSpPr>
          <p:nvPr/>
        </p:nvSpPr>
        <p:spPr bwMode="auto">
          <a:xfrm>
            <a:off x="1538096" y="4034434"/>
            <a:ext cx="1083651" cy="460375"/>
          </a:xfrm>
          <a:prstGeom prst="rect">
            <a:avLst/>
          </a:prstGeom>
          <a:noFill/>
          <a:ln w="25400" cap="sq">
            <a:noFill/>
            <a:miter lim="800000"/>
            <a:headEnd type="none" w="sm" len="sm"/>
            <a:tailEnd type="none" w="lg" len="lg"/>
          </a:ln>
        </p:spPr>
        <p:txBody>
          <a:bodyPr>
            <a:spAutoFit/>
          </a:bodyPr>
          <a:lstStyle/>
          <a:p>
            <a:pPr eaLnBrk="0" hangingPunct="0"/>
            <a:r>
              <a:rPr kumimoji="1" lang="en-US" altLang="zh-CN" sz="2400" b="1">
                <a:solidFill>
                  <a:schemeClr val="bg1"/>
                </a:solidFill>
                <a:latin typeface="Times New Roman" pitchFamily="18" charset="0"/>
              </a:rPr>
              <a:t>CPU</a:t>
            </a:r>
          </a:p>
        </p:txBody>
      </p:sp>
      <p:sp>
        <p:nvSpPr>
          <p:cNvPr id="120843" name="Text Box 11"/>
          <p:cNvSpPr txBox="1">
            <a:spLocks noChangeArrowheads="1"/>
          </p:cNvSpPr>
          <p:nvPr/>
        </p:nvSpPr>
        <p:spPr bwMode="auto">
          <a:xfrm>
            <a:off x="5487294" y="3358529"/>
            <a:ext cx="1083651" cy="400110"/>
          </a:xfrm>
          <a:prstGeom prst="rect">
            <a:avLst/>
          </a:prstGeom>
          <a:noFill/>
          <a:ln w="25400" cap="sq">
            <a:noFill/>
            <a:miter lim="800000"/>
            <a:headEnd type="none" w="sm" len="sm"/>
            <a:tailEnd type="none" w="lg" len="lg"/>
          </a:ln>
        </p:spPr>
        <p:txBody>
          <a:bodyPr>
            <a:spAutoFit/>
          </a:bodyPr>
          <a:lstStyle/>
          <a:p>
            <a:pPr algn="ctr" eaLnBrk="0" hangingPunct="0"/>
            <a:r>
              <a:rPr kumimoji="1" lang="en-US" altLang="zh-CN" sz="2000" b="1">
                <a:latin typeface="Times New Roman" pitchFamily="18" charset="0"/>
              </a:rPr>
              <a:t>QRD</a:t>
            </a:r>
          </a:p>
        </p:txBody>
      </p:sp>
      <p:sp>
        <p:nvSpPr>
          <p:cNvPr id="120844" name="Line 12"/>
          <p:cNvSpPr>
            <a:spLocks noChangeShapeType="1"/>
          </p:cNvSpPr>
          <p:nvPr/>
        </p:nvSpPr>
        <p:spPr bwMode="auto">
          <a:xfrm flipH="1">
            <a:off x="2544343" y="3761383"/>
            <a:ext cx="1470669"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20845" name="Line 13"/>
          <p:cNvSpPr>
            <a:spLocks noChangeShapeType="1"/>
          </p:cNvSpPr>
          <p:nvPr/>
        </p:nvSpPr>
        <p:spPr bwMode="auto">
          <a:xfrm>
            <a:off x="2544343" y="4782145"/>
            <a:ext cx="1470669"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20846" name="Line 14"/>
          <p:cNvSpPr>
            <a:spLocks noChangeShapeType="1"/>
          </p:cNvSpPr>
          <p:nvPr/>
        </p:nvSpPr>
        <p:spPr bwMode="auto">
          <a:xfrm>
            <a:off x="5255084" y="4782145"/>
            <a:ext cx="1470669" cy="0"/>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77838" name="Rectangle 15"/>
          <p:cNvSpPr>
            <a:spLocks noChangeArrowheads="1"/>
          </p:cNvSpPr>
          <p:nvPr/>
        </p:nvSpPr>
        <p:spPr bwMode="auto">
          <a:xfrm>
            <a:off x="6459677" y="1332509"/>
            <a:ext cx="1625476" cy="815975"/>
          </a:xfrm>
          <a:prstGeom prst="rect">
            <a:avLst/>
          </a:prstGeom>
          <a:solidFill>
            <a:srgbClr val="339966"/>
          </a:solidFill>
          <a:ln w="25400" cap="sq">
            <a:solidFill>
              <a:srgbClr val="339966"/>
            </a:solidFill>
            <a:miter lim="800000"/>
            <a:headEnd type="none" w="sm" len="sm"/>
            <a:tailEnd type="none" w="lg" len="lg"/>
          </a:ln>
        </p:spPr>
        <p:txBody>
          <a:bodyPr wrap="none" anchor="ctr"/>
          <a:lstStyle/>
          <a:p>
            <a:endParaRPr lang="zh-CN" altLang="en-US"/>
          </a:p>
        </p:txBody>
      </p:sp>
      <p:sp>
        <p:nvSpPr>
          <p:cNvPr id="120848" name="AutoShape 16"/>
          <p:cNvSpPr>
            <a:spLocks noChangeArrowheads="1"/>
          </p:cNvSpPr>
          <p:nvPr/>
        </p:nvSpPr>
        <p:spPr bwMode="auto">
          <a:xfrm>
            <a:off x="7161149" y="2169120"/>
            <a:ext cx="338641" cy="1157288"/>
          </a:xfrm>
          <a:prstGeom prst="upDownArrow">
            <a:avLst>
              <a:gd name="adj1" fmla="val 50000"/>
              <a:gd name="adj2" fmla="val 77802"/>
            </a:avLst>
          </a:prstGeom>
          <a:solidFill>
            <a:srgbClr val="FF6600"/>
          </a:solidFill>
          <a:ln w="25400" cap="sq">
            <a:solidFill>
              <a:srgbClr val="FF6600"/>
            </a:solidFill>
            <a:miter lim="800000"/>
            <a:headEnd type="none" w="sm" len="sm"/>
            <a:tailEnd type="none" w="lg" len="lg"/>
          </a:ln>
        </p:spPr>
        <p:txBody>
          <a:bodyPr vert="eaVert" wrap="none" anchor="ctr"/>
          <a:lstStyle/>
          <a:p>
            <a:endParaRPr lang="zh-CN" altLang="en-US"/>
          </a:p>
        </p:txBody>
      </p:sp>
      <p:sp>
        <p:nvSpPr>
          <p:cNvPr id="77840" name="Text Box 17"/>
          <p:cNvSpPr txBox="1">
            <a:spLocks noChangeArrowheads="1"/>
          </p:cNvSpPr>
          <p:nvPr/>
        </p:nvSpPr>
        <p:spPr bwMode="auto">
          <a:xfrm>
            <a:off x="6812832" y="1537296"/>
            <a:ext cx="1283610" cy="461963"/>
          </a:xfrm>
          <a:prstGeom prst="rect">
            <a:avLst/>
          </a:prstGeom>
          <a:noFill/>
          <a:ln w="25400" cap="sq">
            <a:noFill/>
            <a:miter lim="800000"/>
            <a:headEnd type="none" w="sm" len="sm"/>
            <a:tailEnd type="none" w="lg" len="lg"/>
          </a:ln>
        </p:spPr>
        <p:txBody>
          <a:bodyPr>
            <a:spAutoFit/>
          </a:bodyPr>
          <a:lstStyle/>
          <a:p>
            <a:pPr eaLnBrk="0" hangingPunct="0"/>
            <a:r>
              <a:rPr kumimoji="1" lang="en-US" altLang="zh-CN" sz="2400" b="1">
                <a:solidFill>
                  <a:schemeClr val="bg1"/>
                </a:solidFill>
                <a:latin typeface="Times New Roman" pitchFamily="18" charset="0"/>
              </a:rPr>
              <a:t>MEM</a:t>
            </a:r>
          </a:p>
        </p:txBody>
      </p:sp>
      <p:sp>
        <p:nvSpPr>
          <p:cNvPr id="77841" name="AutoShape 22"/>
          <p:cNvSpPr>
            <a:spLocks noChangeArrowheads="1"/>
          </p:cNvSpPr>
          <p:nvPr/>
        </p:nvSpPr>
        <p:spPr bwMode="auto">
          <a:xfrm>
            <a:off x="841463" y="2408834"/>
            <a:ext cx="851440" cy="407987"/>
          </a:xfrm>
          <a:prstGeom prst="leftArrow">
            <a:avLst>
              <a:gd name="adj1" fmla="val 50000"/>
              <a:gd name="adj2" fmla="val 45836"/>
            </a:avLst>
          </a:prstGeom>
          <a:solidFill>
            <a:srgbClr val="FF6600"/>
          </a:solidFill>
          <a:ln w="25400" cap="sq">
            <a:solidFill>
              <a:srgbClr val="FF6600"/>
            </a:solidFill>
            <a:miter lim="800000"/>
            <a:headEnd type="none" w="sm" len="sm"/>
            <a:tailEnd type="none" w="lg" len="lg"/>
          </a:ln>
        </p:spPr>
        <p:txBody>
          <a:bodyPr wrap="none" anchor="ctr"/>
          <a:lstStyle/>
          <a:p>
            <a:endParaRPr lang="zh-CN" altLang="en-US"/>
          </a:p>
        </p:txBody>
      </p:sp>
      <p:sp>
        <p:nvSpPr>
          <p:cNvPr id="77842" name="AutoShape 23"/>
          <p:cNvSpPr>
            <a:spLocks noChangeArrowheads="1"/>
          </p:cNvSpPr>
          <p:nvPr/>
        </p:nvSpPr>
        <p:spPr bwMode="auto">
          <a:xfrm>
            <a:off x="7654596" y="2422689"/>
            <a:ext cx="928844" cy="396000"/>
          </a:xfrm>
          <a:prstGeom prst="rightArrow">
            <a:avLst>
              <a:gd name="adj1" fmla="val 50000"/>
              <a:gd name="adj2" fmla="val 50003"/>
            </a:avLst>
          </a:prstGeom>
          <a:solidFill>
            <a:srgbClr val="FF6600"/>
          </a:solidFill>
          <a:ln w="25400" cap="sq">
            <a:solidFill>
              <a:srgbClr val="FF6600"/>
            </a:solidFill>
            <a:miter lim="800000"/>
            <a:headEnd type="none" w="sm" len="sm"/>
            <a:tailEnd type="none" w="lg" len="lg"/>
          </a:ln>
        </p:spPr>
        <p:txBody>
          <a:bodyPr wrap="none" anchor="ctr"/>
          <a:lstStyle/>
          <a:p>
            <a:endParaRPr lang="zh-CN" altLang="en-US"/>
          </a:p>
        </p:txBody>
      </p:sp>
      <p:sp>
        <p:nvSpPr>
          <p:cNvPr id="77843" name="Rectangle 24"/>
          <p:cNvSpPr>
            <a:spLocks noChangeArrowheads="1"/>
          </p:cNvSpPr>
          <p:nvPr/>
        </p:nvSpPr>
        <p:spPr bwMode="auto">
          <a:xfrm>
            <a:off x="1692903" y="2515195"/>
            <a:ext cx="6039097" cy="203200"/>
          </a:xfrm>
          <a:prstGeom prst="rect">
            <a:avLst/>
          </a:prstGeom>
          <a:solidFill>
            <a:srgbClr val="FF6600"/>
          </a:solidFill>
          <a:ln w="25400" cap="sq">
            <a:solidFill>
              <a:srgbClr val="FF6600"/>
            </a:solidFill>
            <a:miter lim="800000"/>
            <a:headEnd type="none" w="sm" len="sm"/>
            <a:tailEnd type="none" w="lg" len="lg"/>
          </a:ln>
        </p:spPr>
        <p:txBody>
          <a:bodyPr wrap="none" anchor="ctr"/>
          <a:lstStyle/>
          <a:p>
            <a:endParaRPr lang="zh-CN" altLang="en-US"/>
          </a:p>
        </p:txBody>
      </p:sp>
      <p:sp>
        <p:nvSpPr>
          <p:cNvPr id="120857" name="Line 25"/>
          <p:cNvSpPr>
            <a:spLocks noChangeShapeType="1"/>
          </p:cNvSpPr>
          <p:nvPr/>
        </p:nvSpPr>
        <p:spPr bwMode="auto">
          <a:xfrm flipV="1">
            <a:off x="4264962" y="2746971"/>
            <a:ext cx="0" cy="606425"/>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20858" name="Line 26"/>
          <p:cNvSpPr>
            <a:spLocks noChangeShapeType="1"/>
          </p:cNvSpPr>
          <p:nvPr/>
        </p:nvSpPr>
        <p:spPr bwMode="auto">
          <a:xfrm flipV="1">
            <a:off x="4945469" y="2746971"/>
            <a:ext cx="0" cy="606425"/>
          </a:xfrm>
          <a:prstGeom prst="line">
            <a:avLst/>
          </a:prstGeom>
          <a:noFill/>
          <a:ln w="25400" cap="sq">
            <a:solidFill>
              <a:srgbClr val="FF6600"/>
            </a:solidFill>
            <a:round/>
            <a:headEnd type="none" w="sm" len="sm"/>
            <a:tailEnd type="triangle" w="lg" len="lg"/>
          </a:ln>
        </p:spPr>
        <p:txBody>
          <a:bodyPr/>
          <a:lstStyle/>
          <a:p>
            <a:endParaRPr lang="zh-CN" altLang="en-US"/>
          </a:p>
        </p:txBody>
      </p:sp>
      <p:sp>
        <p:nvSpPr>
          <p:cNvPr id="120859" name="Text Box 27"/>
          <p:cNvSpPr txBox="1">
            <a:spLocks noChangeArrowheads="1"/>
          </p:cNvSpPr>
          <p:nvPr/>
        </p:nvSpPr>
        <p:spPr bwMode="auto">
          <a:xfrm>
            <a:off x="5367258" y="4411662"/>
            <a:ext cx="1238458" cy="400110"/>
          </a:xfrm>
          <a:prstGeom prst="rect">
            <a:avLst/>
          </a:prstGeom>
          <a:noFill/>
          <a:ln w="25400" cap="sq">
            <a:noFill/>
            <a:miter lim="800000"/>
            <a:headEnd type="none" w="sm" len="sm"/>
            <a:tailEnd type="none" w="lg" len="lg"/>
          </a:ln>
        </p:spPr>
        <p:txBody>
          <a:bodyPr>
            <a:spAutoFit/>
          </a:bodyPr>
          <a:lstStyle/>
          <a:p>
            <a:pPr algn="ctr" eaLnBrk="0" hangingPunct="0"/>
            <a:r>
              <a:rPr kumimoji="1" lang="en-US" altLang="zh-CN" sz="2000" b="1">
                <a:latin typeface="Times New Roman" pitchFamily="18" charset="0"/>
              </a:rPr>
              <a:t>DACK</a:t>
            </a:r>
          </a:p>
        </p:txBody>
      </p:sp>
      <p:sp>
        <p:nvSpPr>
          <p:cNvPr id="120860" name="Text Box 28"/>
          <p:cNvSpPr txBox="1">
            <a:spLocks noChangeArrowheads="1"/>
          </p:cNvSpPr>
          <p:nvPr/>
        </p:nvSpPr>
        <p:spPr bwMode="auto">
          <a:xfrm>
            <a:off x="2508866" y="3363480"/>
            <a:ext cx="1315862" cy="400110"/>
          </a:xfrm>
          <a:prstGeom prst="rect">
            <a:avLst/>
          </a:prstGeom>
          <a:noFill/>
          <a:ln w="25400" cap="sq">
            <a:noFill/>
            <a:miter lim="800000"/>
            <a:headEnd type="none" w="sm" len="sm"/>
            <a:tailEnd type="none" w="lg" len="lg"/>
          </a:ln>
        </p:spPr>
        <p:txBody>
          <a:bodyPr>
            <a:spAutoFit/>
          </a:bodyPr>
          <a:lstStyle/>
          <a:p>
            <a:pPr algn="ctr" eaLnBrk="0" hangingPunct="0"/>
            <a:r>
              <a:rPr kumimoji="1" lang="en-US" altLang="zh-CN" sz="2000" b="1" dirty="0">
                <a:latin typeface="Times New Roman" pitchFamily="18" charset="0"/>
              </a:rPr>
              <a:t>HOLD</a:t>
            </a:r>
          </a:p>
        </p:txBody>
      </p:sp>
      <p:sp>
        <p:nvSpPr>
          <p:cNvPr id="120861" name="Text Box 29"/>
          <p:cNvSpPr txBox="1">
            <a:spLocks noChangeArrowheads="1"/>
          </p:cNvSpPr>
          <p:nvPr/>
        </p:nvSpPr>
        <p:spPr bwMode="auto">
          <a:xfrm>
            <a:off x="2508866" y="4353520"/>
            <a:ext cx="1315862" cy="400110"/>
          </a:xfrm>
          <a:prstGeom prst="rect">
            <a:avLst/>
          </a:prstGeom>
          <a:noFill/>
          <a:ln w="25400" cap="sq">
            <a:noFill/>
            <a:miter lim="800000"/>
            <a:headEnd type="none" w="sm" len="sm"/>
            <a:tailEnd type="none" w="lg" len="lg"/>
          </a:ln>
        </p:spPr>
        <p:txBody>
          <a:bodyPr>
            <a:spAutoFit/>
          </a:bodyPr>
          <a:lstStyle/>
          <a:p>
            <a:pPr algn="ctr" eaLnBrk="0" hangingPunct="0"/>
            <a:r>
              <a:rPr kumimoji="1" lang="en-US" altLang="zh-CN" sz="2000" b="1">
                <a:latin typeface="Times New Roman" pitchFamily="18" charset="0"/>
              </a:rPr>
              <a:t>HLDA</a:t>
            </a:r>
          </a:p>
        </p:txBody>
      </p:sp>
      <p:sp>
        <p:nvSpPr>
          <p:cNvPr id="120862" name="Text Box 30"/>
          <p:cNvSpPr txBox="1">
            <a:spLocks noChangeArrowheads="1"/>
          </p:cNvSpPr>
          <p:nvPr/>
        </p:nvSpPr>
        <p:spPr bwMode="auto">
          <a:xfrm>
            <a:off x="4276250" y="2689821"/>
            <a:ext cx="853053" cy="646113"/>
          </a:xfrm>
          <a:prstGeom prst="rect">
            <a:avLst/>
          </a:prstGeom>
          <a:noFill/>
          <a:ln w="25400" cap="sq">
            <a:noFill/>
            <a:miter lim="800000"/>
            <a:headEnd type="none" w="sm" len="sm"/>
            <a:tailEnd type="none" w="lg" len="lg"/>
          </a:ln>
        </p:spPr>
        <p:txBody>
          <a:bodyPr>
            <a:spAutoFit/>
          </a:bodyPr>
          <a:lstStyle/>
          <a:p>
            <a:pPr eaLnBrk="0" hangingPunct="0"/>
            <a:r>
              <a:rPr kumimoji="1" lang="en-US" altLang="zh-CN" sz="3600" b="1">
                <a:latin typeface="Times New Roman" pitchFamily="18" charset="0"/>
              </a:rPr>
              <a:t>…</a:t>
            </a:r>
          </a:p>
        </p:txBody>
      </p:sp>
      <p:sp>
        <p:nvSpPr>
          <p:cNvPr id="77850" name="Text Box 31"/>
          <p:cNvSpPr txBox="1">
            <a:spLocks noChangeArrowheads="1"/>
          </p:cNvSpPr>
          <p:nvPr/>
        </p:nvSpPr>
        <p:spPr bwMode="auto">
          <a:xfrm>
            <a:off x="2002517" y="2013546"/>
            <a:ext cx="928844" cy="461963"/>
          </a:xfrm>
          <a:prstGeom prst="rect">
            <a:avLst/>
          </a:prstGeom>
          <a:noFill/>
          <a:ln w="25400" cap="sq">
            <a:noFill/>
            <a:miter lim="800000"/>
            <a:headEnd type="none" w="sm" len="sm"/>
            <a:tailEnd type="none" w="lg" len="lg"/>
          </a:ln>
        </p:spPr>
        <p:txBody>
          <a:bodyPr>
            <a:spAutoFit/>
          </a:bodyPr>
          <a:lstStyle/>
          <a:p>
            <a:pPr eaLnBrk="0" hangingPunct="0"/>
            <a:r>
              <a:rPr kumimoji="1" lang="en-US" altLang="zh-CN" sz="2400" b="1">
                <a:latin typeface="Times New Roman" pitchFamily="18" charset="0"/>
              </a:rPr>
              <a:t>BUS</a:t>
            </a:r>
          </a:p>
        </p:txBody>
      </p:sp>
      <p:sp>
        <p:nvSpPr>
          <p:cNvPr id="120864" name="Text Box 32"/>
          <p:cNvSpPr txBox="1">
            <a:spLocks noChangeArrowheads="1"/>
          </p:cNvSpPr>
          <p:nvPr/>
        </p:nvSpPr>
        <p:spPr bwMode="auto">
          <a:xfrm>
            <a:off x="4924505" y="2812058"/>
            <a:ext cx="1548073" cy="400050"/>
          </a:xfrm>
          <a:prstGeom prst="rect">
            <a:avLst/>
          </a:prstGeom>
          <a:noFill/>
          <a:ln w="25400" cap="sq">
            <a:noFill/>
            <a:miter lim="800000"/>
            <a:headEnd type="none" w="sm" len="sm"/>
            <a:tailEnd type="none" w="lg" len="lg"/>
          </a:ln>
        </p:spPr>
        <p:txBody>
          <a:bodyPr>
            <a:spAutoFit/>
          </a:bodyPr>
          <a:lstStyle/>
          <a:p>
            <a:pPr eaLnBrk="0" hangingPunct="0"/>
            <a:r>
              <a:rPr kumimoji="1" lang="zh-CN" altLang="en-US" sz="2000" b="1">
                <a:latin typeface="华文中宋" panose="02010600040101010101" pitchFamily="2" charset="-122"/>
                <a:ea typeface="华文中宋" panose="02010600040101010101" pitchFamily="2" charset="-122"/>
              </a:rPr>
              <a:t>控制信号</a:t>
            </a:r>
          </a:p>
        </p:txBody>
      </p:sp>
      <p:sp>
        <p:nvSpPr>
          <p:cNvPr id="120866" name="Text Box 34"/>
          <p:cNvSpPr txBox="1">
            <a:spLocks noChangeArrowheads="1"/>
          </p:cNvSpPr>
          <p:nvPr/>
        </p:nvSpPr>
        <p:spPr bwMode="auto">
          <a:xfrm>
            <a:off x="3008765" y="2843808"/>
            <a:ext cx="1549686" cy="400050"/>
          </a:xfrm>
          <a:prstGeom prst="rect">
            <a:avLst/>
          </a:prstGeom>
          <a:noFill/>
          <a:ln w="25400" cap="sq">
            <a:noFill/>
            <a:miter lim="800000"/>
            <a:headEnd type="none" w="sm" len="sm"/>
            <a:tailEnd type="none" w="lg" len="lg"/>
          </a:ln>
        </p:spPr>
        <p:txBody>
          <a:bodyPr>
            <a:spAutoFit/>
          </a:bodyPr>
          <a:lstStyle/>
          <a:p>
            <a:pPr eaLnBrk="0" hangingPunct="0"/>
            <a:r>
              <a:rPr kumimoji="1" lang="zh-CN" altLang="en-US" sz="2000" b="1" dirty="0">
                <a:latin typeface="华文中宋" panose="02010600040101010101" pitchFamily="2" charset="-122"/>
                <a:ea typeface="华文中宋" panose="02010600040101010101" pitchFamily="2" charset="-122"/>
              </a:rPr>
              <a:t>地址信号</a:t>
            </a:r>
          </a:p>
        </p:txBody>
      </p:sp>
    </p:spTree>
    <p:extLst>
      <p:ext uri="{BB962C8B-B14F-4D97-AF65-F5344CB8AC3E}">
        <p14:creationId xmlns:p14="http://schemas.microsoft.com/office/powerpoint/2010/main" val="1239896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0843"/>
                                        </p:tgtEl>
                                        <p:attrNameLst>
                                          <p:attrName>style.visibility</p:attrName>
                                        </p:attrNameLst>
                                      </p:cBhvr>
                                      <p:to>
                                        <p:strVal val="visible"/>
                                      </p:to>
                                    </p:set>
                                    <p:animEffect transition="in" filter="blinds(horizontal)">
                                      <p:cBhvr>
                                        <p:cTn id="7" dur="500"/>
                                        <p:tgtEl>
                                          <p:spTgt spid="12084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20839"/>
                                        </p:tgtEl>
                                        <p:attrNameLst>
                                          <p:attrName>style.visibility</p:attrName>
                                        </p:attrNameLst>
                                      </p:cBhvr>
                                      <p:to>
                                        <p:strVal val="visible"/>
                                      </p:to>
                                    </p:set>
                                    <p:animEffect transition="in" filter="wipe(right)">
                                      <p:cBhvr>
                                        <p:cTn id="11" dur="500"/>
                                        <p:tgtEl>
                                          <p:spTgt spid="12083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20860"/>
                                        </p:tgtEl>
                                        <p:attrNameLst>
                                          <p:attrName>style.visibility</p:attrName>
                                        </p:attrNameLst>
                                      </p:cBhvr>
                                      <p:to>
                                        <p:strVal val="visible"/>
                                      </p:to>
                                    </p:set>
                                    <p:animEffect transition="in" filter="blinds(horizontal)">
                                      <p:cBhvr>
                                        <p:cTn id="16" dur="500"/>
                                        <p:tgtEl>
                                          <p:spTgt spid="12086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120844"/>
                                        </p:tgtEl>
                                        <p:attrNameLst>
                                          <p:attrName>style.visibility</p:attrName>
                                        </p:attrNameLst>
                                      </p:cBhvr>
                                      <p:to>
                                        <p:strVal val="visible"/>
                                      </p:to>
                                    </p:set>
                                    <p:animEffect transition="in" filter="wipe(right)">
                                      <p:cBhvr>
                                        <p:cTn id="20" dur="500"/>
                                        <p:tgtEl>
                                          <p:spTgt spid="12084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20861"/>
                                        </p:tgtEl>
                                        <p:attrNameLst>
                                          <p:attrName>style.visibility</p:attrName>
                                        </p:attrNameLst>
                                      </p:cBhvr>
                                      <p:to>
                                        <p:strVal val="visible"/>
                                      </p:to>
                                    </p:set>
                                    <p:animEffect transition="in" filter="blinds(horizontal)">
                                      <p:cBhvr>
                                        <p:cTn id="25" dur="500"/>
                                        <p:tgtEl>
                                          <p:spTgt spid="120861"/>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20845"/>
                                        </p:tgtEl>
                                        <p:attrNameLst>
                                          <p:attrName>style.visibility</p:attrName>
                                        </p:attrNameLst>
                                      </p:cBhvr>
                                      <p:to>
                                        <p:strVal val="visible"/>
                                      </p:to>
                                    </p:set>
                                    <p:animEffect transition="in" filter="wipe(left)">
                                      <p:cBhvr>
                                        <p:cTn id="29" dur="500"/>
                                        <p:tgtEl>
                                          <p:spTgt spid="120845"/>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120859"/>
                                        </p:tgtEl>
                                        <p:attrNameLst>
                                          <p:attrName>style.visibility</p:attrName>
                                        </p:attrNameLst>
                                      </p:cBhvr>
                                      <p:to>
                                        <p:strVal val="visible"/>
                                      </p:to>
                                    </p:set>
                                    <p:animEffect transition="in" filter="blinds(horizontal)">
                                      <p:cBhvr>
                                        <p:cTn id="34" dur="500"/>
                                        <p:tgtEl>
                                          <p:spTgt spid="120859"/>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120846"/>
                                        </p:tgtEl>
                                        <p:attrNameLst>
                                          <p:attrName>style.visibility</p:attrName>
                                        </p:attrNameLst>
                                      </p:cBhvr>
                                      <p:to>
                                        <p:strVal val="visible"/>
                                      </p:to>
                                    </p:set>
                                    <p:animEffect transition="in" filter="wipe(left)">
                                      <p:cBhvr>
                                        <p:cTn id="38" dur="500"/>
                                        <p:tgtEl>
                                          <p:spTgt spid="120846"/>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grpId="0" nodeType="clickEffect">
                                  <p:stCondLst>
                                    <p:cond delay="0"/>
                                  </p:stCondLst>
                                  <p:childTnLst>
                                    <p:set>
                                      <p:cBhvr>
                                        <p:cTn id="42" dur="1" fill="hold">
                                          <p:stCondLst>
                                            <p:cond delay="0"/>
                                          </p:stCondLst>
                                        </p:cTn>
                                        <p:tgtEl>
                                          <p:spTgt spid="120857"/>
                                        </p:tgtEl>
                                        <p:attrNameLst>
                                          <p:attrName>style.visibility</p:attrName>
                                        </p:attrNameLst>
                                      </p:cBhvr>
                                      <p:to>
                                        <p:strVal val="visible"/>
                                      </p:to>
                                    </p:set>
                                    <p:animEffect transition="in" filter="strips(upRight)">
                                      <p:cBhvr>
                                        <p:cTn id="43" dur="500"/>
                                        <p:tgtEl>
                                          <p:spTgt spid="120857"/>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120862"/>
                                        </p:tgtEl>
                                        <p:attrNameLst>
                                          <p:attrName>style.visibility</p:attrName>
                                        </p:attrNameLst>
                                      </p:cBhvr>
                                      <p:to>
                                        <p:strVal val="visible"/>
                                      </p:to>
                                    </p:set>
                                    <p:animEffect transition="in" filter="blinds(horizontal)">
                                      <p:cBhvr>
                                        <p:cTn id="47" dur="500"/>
                                        <p:tgtEl>
                                          <p:spTgt spid="120862"/>
                                        </p:tgtEl>
                                      </p:cBhvr>
                                    </p:animEffect>
                                  </p:childTnLst>
                                </p:cTn>
                              </p:par>
                              <p:par>
                                <p:cTn id="48" presetID="18" presetClass="entr" presetSubtype="3" fill="hold" grpId="0" nodeType="withEffect">
                                  <p:stCondLst>
                                    <p:cond delay="0"/>
                                  </p:stCondLst>
                                  <p:childTnLst>
                                    <p:set>
                                      <p:cBhvr>
                                        <p:cTn id="49" dur="1" fill="hold">
                                          <p:stCondLst>
                                            <p:cond delay="0"/>
                                          </p:stCondLst>
                                        </p:cTn>
                                        <p:tgtEl>
                                          <p:spTgt spid="120858"/>
                                        </p:tgtEl>
                                        <p:attrNameLst>
                                          <p:attrName>style.visibility</p:attrName>
                                        </p:attrNameLst>
                                      </p:cBhvr>
                                      <p:to>
                                        <p:strVal val="visible"/>
                                      </p:to>
                                    </p:set>
                                    <p:animEffect transition="in" filter="strips(upRight)">
                                      <p:cBhvr>
                                        <p:cTn id="50" dur="500"/>
                                        <p:tgtEl>
                                          <p:spTgt spid="120858"/>
                                        </p:tgtEl>
                                      </p:cBhvr>
                                    </p:animEffect>
                                  </p:childTnLst>
                                </p:cTn>
                              </p:par>
                            </p:childTnLst>
                          </p:cTn>
                        </p:par>
                        <p:par>
                          <p:cTn id="51" fill="hold">
                            <p:stCondLst>
                              <p:cond delay="1000"/>
                            </p:stCondLst>
                            <p:childTnLst>
                              <p:par>
                                <p:cTn id="52" presetID="3" presetClass="entr" presetSubtype="10" fill="hold" grpId="0" nodeType="afterEffect">
                                  <p:stCondLst>
                                    <p:cond delay="0"/>
                                  </p:stCondLst>
                                  <p:childTnLst>
                                    <p:set>
                                      <p:cBhvr>
                                        <p:cTn id="53" dur="1" fill="hold">
                                          <p:stCondLst>
                                            <p:cond delay="0"/>
                                          </p:stCondLst>
                                        </p:cTn>
                                        <p:tgtEl>
                                          <p:spTgt spid="120864"/>
                                        </p:tgtEl>
                                        <p:attrNameLst>
                                          <p:attrName>style.visibility</p:attrName>
                                        </p:attrNameLst>
                                      </p:cBhvr>
                                      <p:to>
                                        <p:strVal val="visible"/>
                                      </p:to>
                                    </p:set>
                                    <p:animEffect transition="in" filter="blinds(horizontal)">
                                      <p:cBhvr>
                                        <p:cTn id="54" dur="500"/>
                                        <p:tgtEl>
                                          <p:spTgt spid="120864"/>
                                        </p:tgtEl>
                                      </p:cBhvr>
                                    </p:animEffect>
                                  </p:childTnLst>
                                </p:cTn>
                              </p:par>
                            </p:childTnLst>
                          </p:cTn>
                        </p:par>
                        <p:par>
                          <p:cTn id="55" fill="hold">
                            <p:stCondLst>
                              <p:cond delay="1500"/>
                            </p:stCondLst>
                            <p:childTnLst>
                              <p:par>
                                <p:cTn id="56" presetID="3" presetClass="entr" presetSubtype="10" fill="hold" grpId="0" nodeType="afterEffect">
                                  <p:stCondLst>
                                    <p:cond delay="0"/>
                                  </p:stCondLst>
                                  <p:childTnLst>
                                    <p:set>
                                      <p:cBhvr>
                                        <p:cTn id="57" dur="1" fill="hold">
                                          <p:stCondLst>
                                            <p:cond delay="0"/>
                                          </p:stCondLst>
                                        </p:cTn>
                                        <p:tgtEl>
                                          <p:spTgt spid="120866"/>
                                        </p:tgtEl>
                                        <p:attrNameLst>
                                          <p:attrName>style.visibility</p:attrName>
                                        </p:attrNameLst>
                                      </p:cBhvr>
                                      <p:to>
                                        <p:strVal val="visible"/>
                                      </p:to>
                                    </p:set>
                                    <p:animEffect transition="in" filter="blinds(horizontal)">
                                      <p:cBhvr>
                                        <p:cTn id="58" dur="500"/>
                                        <p:tgtEl>
                                          <p:spTgt spid="12086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120848"/>
                                        </p:tgtEl>
                                        <p:attrNameLst>
                                          <p:attrName>style.visibility</p:attrName>
                                        </p:attrNameLst>
                                      </p:cBhvr>
                                      <p:to>
                                        <p:strVal val="visible"/>
                                      </p:to>
                                    </p:set>
                                    <p:animEffect transition="in" filter="wipe(down)">
                                      <p:cBhvr>
                                        <p:cTn id="63" dur="500"/>
                                        <p:tgtEl>
                                          <p:spTgt spid="1208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9" grpId="0" animBg="1"/>
      <p:bldP spid="120843" grpId="0"/>
      <p:bldP spid="120844" grpId="0" animBg="1"/>
      <p:bldP spid="120845" grpId="0" animBg="1"/>
      <p:bldP spid="120846" grpId="0" animBg="1"/>
      <p:bldP spid="120848" grpId="0" animBg="1"/>
      <p:bldP spid="120857" grpId="0" animBg="1"/>
      <p:bldP spid="120858" grpId="0" animBg="1"/>
      <p:bldP spid="120859" grpId="0"/>
      <p:bldP spid="120860" grpId="0"/>
      <p:bldP spid="120861" grpId="0"/>
      <p:bldP spid="120862" grpId="0"/>
      <p:bldP spid="120864" grpId="0"/>
      <p:bldP spid="120866" grpId="0"/>
    </p:bld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49" name="灯片编号占位符 5"/>
          <p:cNvSpPr>
            <a:spLocks noGrp="1"/>
          </p:cNvSpPr>
          <p:nvPr>
            <p:ph type="sldNum" sz="quarter" idx="12"/>
          </p:nvPr>
        </p:nvSpPr>
        <p:spPr>
          <a:noFill/>
        </p:spPr>
        <p:txBody>
          <a:bodyPr/>
          <a:lstStyle/>
          <a:p>
            <a:fld id="{2684C4C9-C883-49FD-8958-2B678ADA6214}" type="slidenum">
              <a:rPr lang="zh-CN" altLang="en-US" smtClean="0">
                <a:ea typeface="宋体" charset="-122"/>
              </a:rPr>
              <a:pPr/>
              <a:t>41</a:t>
            </a:fld>
            <a:endParaRPr lang="en-US" altLang="zh-CN">
              <a:ea typeface="宋体" charset="-122"/>
            </a:endParaRPr>
          </a:p>
        </p:txBody>
      </p:sp>
      <p:sp>
        <p:nvSpPr>
          <p:cNvPr id="78850" name="Rectangle 2"/>
          <p:cNvSpPr>
            <a:spLocks noGrp="1" noChangeArrowheads="1"/>
          </p:cNvSpPr>
          <p:nvPr>
            <p:ph type="title"/>
          </p:nvPr>
        </p:nvSpPr>
        <p:spPr/>
        <p:txBody>
          <a:bodyPr/>
          <a:lstStyle/>
          <a:p>
            <a:pPr eaLnBrk="1" hangingPunct="1"/>
            <a:r>
              <a:rPr lang="en-US" altLang="zh-CN"/>
              <a:t>DMA</a:t>
            </a:r>
            <a:r>
              <a:rPr lang="zh-CN" altLang="en-US"/>
              <a:t>控制方式的工作过程</a:t>
            </a:r>
          </a:p>
        </p:txBody>
      </p:sp>
      <p:sp>
        <p:nvSpPr>
          <p:cNvPr id="78851" name="Rectangle 3"/>
          <p:cNvSpPr>
            <a:spLocks noGrp="1" noChangeArrowheads="1"/>
          </p:cNvSpPr>
          <p:nvPr>
            <p:ph type="body" idx="1"/>
          </p:nvPr>
        </p:nvSpPr>
        <p:spPr>
          <a:xfrm>
            <a:off x="540569" y="1116484"/>
            <a:ext cx="8158022" cy="2592288"/>
          </a:xfrm>
        </p:spPr>
        <p:txBody>
          <a:bodyPr/>
          <a:lstStyle/>
          <a:p>
            <a:pPr eaLnBrk="1" hangingPunct="1">
              <a:lnSpc>
                <a:spcPct val="120000"/>
              </a:lnSpc>
            </a:pPr>
            <a:r>
              <a:rPr lang="zh-CN" altLang="en-US" sz="2000" dirty="0">
                <a:latin typeface="华文楷体" panose="02010600040101010101" pitchFamily="2" charset="-122"/>
                <a:ea typeface="华文楷体" panose="02010600040101010101" pitchFamily="2" charset="-122"/>
                <a:cs typeface="华文中宋"/>
              </a:rPr>
              <a:t>外设向</a:t>
            </a:r>
            <a:r>
              <a:rPr lang="en-GB" altLang="zh-CN" sz="2000" dirty="0">
                <a:latin typeface="华文楷体" panose="02010600040101010101" pitchFamily="2" charset="-122"/>
                <a:ea typeface="华文楷体" panose="02010600040101010101" pitchFamily="2" charset="-122"/>
                <a:cs typeface="华文中宋"/>
              </a:rPr>
              <a:t>DMA</a:t>
            </a:r>
            <a:r>
              <a:rPr lang="zh-CN" altLang="en-US" sz="2000" dirty="0">
                <a:latin typeface="华文楷体" panose="02010600040101010101" pitchFamily="2" charset="-122"/>
                <a:ea typeface="华文楷体" panose="02010600040101010101" pitchFamily="2" charset="-122"/>
                <a:cs typeface="华文中宋"/>
              </a:rPr>
              <a:t>控制器发出“</a:t>
            </a:r>
            <a:r>
              <a:rPr lang="en-GB" altLang="zh-CN" sz="2000" dirty="0">
                <a:latin typeface="华文楷体" panose="02010600040101010101" pitchFamily="2" charset="-122"/>
                <a:ea typeface="华文楷体" panose="02010600040101010101" pitchFamily="2" charset="-122"/>
                <a:cs typeface="华文中宋"/>
              </a:rPr>
              <a:t>DMA</a:t>
            </a:r>
            <a:r>
              <a:rPr lang="zh-CN" altLang="en-US" sz="2000" dirty="0">
                <a:latin typeface="华文楷体" panose="02010600040101010101" pitchFamily="2" charset="-122"/>
                <a:ea typeface="华文楷体" panose="02010600040101010101" pitchFamily="2" charset="-122"/>
                <a:cs typeface="华文中宋"/>
              </a:rPr>
              <a:t>传送请求”信号</a:t>
            </a:r>
            <a:r>
              <a:rPr lang="en-GB" altLang="zh-CN" sz="2000" dirty="0">
                <a:latin typeface="华文楷体" panose="02010600040101010101" pitchFamily="2" charset="-122"/>
                <a:ea typeface="华文楷体" panose="02010600040101010101" pitchFamily="2" charset="-122"/>
                <a:cs typeface="华文中宋"/>
              </a:rPr>
              <a:t>DRQ</a:t>
            </a:r>
            <a:r>
              <a:rPr lang="zh-CN" altLang="en-US" sz="2000" dirty="0">
                <a:latin typeface="华文楷体" panose="02010600040101010101" pitchFamily="2" charset="-122"/>
                <a:ea typeface="华文楷体" panose="02010600040101010101" pitchFamily="2" charset="-122"/>
                <a:cs typeface="华文中宋"/>
              </a:rPr>
              <a:t>；</a:t>
            </a:r>
          </a:p>
          <a:p>
            <a:pPr eaLnBrk="1" hangingPunct="1">
              <a:lnSpc>
                <a:spcPct val="120000"/>
              </a:lnSpc>
            </a:pPr>
            <a:r>
              <a:rPr lang="en-GB" altLang="zh-CN" sz="2000" dirty="0">
                <a:latin typeface="华文楷体" panose="02010600040101010101" pitchFamily="2" charset="-122"/>
                <a:ea typeface="华文楷体" panose="02010600040101010101" pitchFamily="2" charset="-122"/>
                <a:cs typeface="华文中宋"/>
              </a:rPr>
              <a:t>DMA</a:t>
            </a:r>
            <a:r>
              <a:rPr lang="zh-CN" altLang="en-US" sz="2000" dirty="0">
                <a:latin typeface="华文楷体" panose="02010600040101010101" pitchFamily="2" charset="-122"/>
                <a:ea typeface="华文楷体" panose="02010600040101010101" pitchFamily="2" charset="-122"/>
                <a:cs typeface="华文中宋"/>
              </a:rPr>
              <a:t>控制器收到请求后，向</a:t>
            </a:r>
            <a:r>
              <a:rPr lang="en-GB" altLang="zh-CN" sz="2000" dirty="0">
                <a:latin typeface="华文楷体" panose="02010600040101010101" pitchFamily="2" charset="-122"/>
                <a:ea typeface="华文楷体" panose="02010600040101010101" pitchFamily="2" charset="-122"/>
                <a:cs typeface="华文中宋"/>
              </a:rPr>
              <a:t>CPU</a:t>
            </a:r>
            <a:r>
              <a:rPr lang="zh-CN" altLang="en-US" sz="2000" dirty="0">
                <a:latin typeface="华文楷体" panose="02010600040101010101" pitchFamily="2" charset="-122"/>
                <a:ea typeface="华文楷体" panose="02010600040101010101" pitchFamily="2" charset="-122"/>
                <a:cs typeface="华文中宋"/>
              </a:rPr>
              <a:t>发出“总线请求”信号</a:t>
            </a:r>
            <a:r>
              <a:rPr lang="en-GB" altLang="zh-CN" sz="2000" dirty="0">
                <a:latin typeface="华文楷体" panose="02010600040101010101" pitchFamily="2" charset="-122"/>
                <a:ea typeface="华文楷体" panose="02010600040101010101" pitchFamily="2" charset="-122"/>
                <a:cs typeface="华文中宋"/>
              </a:rPr>
              <a:t>HOLD</a:t>
            </a:r>
            <a:r>
              <a:rPr lang="en-US" altLang="zh-CN" sz="2000" dirty="0">
                <a:latin typeface="华文楷体" panose="02010600040101010101" pitchFamily="2" charset="-122"/>
                <a:ea typeface="华文楷体" panose="02010600040101010101" pitchFamily="2" charset="-122"/>
                <a:cs typeface="华文中宋"/>
              </a:rPr>
              <a:t>；</a:t>
            </a:r>
            <a:endParaRPr lang="zh-CN" altLang="en-US" sz="2000" dirty="0">
              <a:latin typeface="华文楷体" panose="02010600040101010101" pitchFamily="2" charset="-122"/>
              <a:ea typeface="华文楷体" panose="02010600040101010101" pitchFamily="2" charset="-122"/>
              <a:cs typeface="华文中宋"/>
            </a:endParaRPr>
          </a:p>
          <a:p>
            <a:pPr eaLnBrk="1" hangingPunct="1">
              <a:lnSpc>
                <a:spcPct val="120000"/>
              </a:lnSpc>
            </a:pPr>
            <a:r>
              <a:rPr lang="en-GB" altLang="zh-CN" sz="2000" dirty="0">
                <a:latin typeface="华文楷体" panose="02010600040101010101" pitchFamily="2" charset="-122"/>
                <a:ea typeface="华文楷体" panose="02010600040101010101" pitchFamily="2" charset="-122"/>
                <a:cs typeface="华文中宋"/>
              </a:rPr>
              <a:t>CPU</a:t>
            </a:r>
            <a:r>
              <a:rPr lang="zh-CN" altLang="en-US" sz="2000" dirty="0">
                <a:latin typeface="华文楷体" panose="02010600040101010101" pitchFamily="2" charset="-122"/>
                <a:ea typeface="华文楷体" panose="02010600040101010101" pitchFamily="2" charset="-122"/>
                <a:cs typeface="华文中宋"/>
              </a:rPr>
              <a:t>在完成当前总线周期后会立即发出</a:t>
            </a:r>
            <a:r>
              <a:rPr lang="en-US" altLang="zh-CN" sz="2000" dirty="0">
                <a:latin typeface="华文楷体" panose="02010600040101010101" pitchFamily="2" charset="-122"/>
                <a:ea typeface="华文楷体" panose="02010600040101010101" pitchFamily="2" charset="-122"/>
                <a:cs typeface="华文中宋"/>
              </a:rPr>
              <a:t>HLDA</a:t>
            </a:r>
            <a:r>
              <a:rPr lang="zh-CN" altLang="en-US" sz="2000" dirty="0">
                <a:latin typeface="华文楷体" panose="02010600040101010101" pitchFamily="2" charset="-122"/>
                <a:ea typeface="华文楷体" panose="02010600040101010101" pitchFamily="2" charset="-122"/>
                <a:cs typeface="华文中宋"/>
              </a:rPr>
              <a:t>信号，对</a:t>
            </a:r>
            <a:r>
              <a:rPr lang="en-GB" altLang="zh-CN" sz="2000" dirty="0">
                <a:latin typeface="华文楷体" panose="02010600040101010101" pitchFamily="2" charset="-122"/>
                <a:ea typeface="华文楷体" panose="02010600040101010101" pitchFamily="2" charset="-122"/>
                <a:cs typeface="华文中宋"/>
              </a:rPr>
              <a:t>HOLD</a:t>
            </a:r>
            <a:r>
              <a:rPr lang="zh-CN" altLang="en-US" sz="2000" dirty="0">
                <a:latin typeface="华文楷体" panose="02010600040101010101" pitchFamily="2" charset="-122"/>
                <a:ea typeface="华文楷体" panose="02010600040101010101" pitchFamily="2" charset="-122"/>
                <a:cs typeface="华文中宋"/>
              </a:rPr>
              <a:t>信号进行响应；</a:t>
            </a:r>
          </a:p>
          <a:p>
            <a:pPr eaLnBrk="1" hangingPunct="1">
              <a:lnSpc>
                <a:spcPct val="120000"/>
              </a:lnSpc>
            </a:pPr>
            <a:r>
              <a:rPr lang="en-GB" altLang="zh-CN" sz="2000" dirty="0">
                <a:latin typeface="华文楷体" panose="02010600040101010101" pitchFamily="2" charset="-122"/>
                <a:ea typeface="华文楷体" panose="02010600040101010101" pitchFamily="2" charset="-122"/>
                <a:cs typeface="华文中宋"/>
              </a:rPr>
              <a:t>DMA</a:t>
            </a:r>
            <a:r>
              <a:rPr lang="zh-CN" altLang="en-US" sz="2000" dirty="0">
                <a:latin typeface="华文楷体" panose="02010600040101010101" pitchFamily="2" charset="-122"/>
                <a:ea typeface="华文楷体" panose="02010600040101010101" pitchFamily="2" charset="-122"/>
                <a:cs typeface="华文中宋"/>
              </a:rPr>
              <a:t>控制器收到</a:t>
            </a:r>
            <a:r>
              <a:rPr lang="en-GB" altLang="zh-CN" sz="2000" dirty="0">
                <a:latin typeface="华文楷体" panose="02010600040101010101" pitchFamily="2" charset="-122"/>
                <a:ea typeface="华文楷体" panose="02010600040101010101" pitchFamily="2" charset="-122"/>
                <a:cs typeface="华文中宋"/>
              </a:rPr>
              <a:t>HLDA</a:t>
            </a:r>
            <a:r>
              <a:rPr lang="zh-CN" altLang="en-US" sz="2000" dirty="0">
                <a:latin typeface="华文楷体" panose="02010600040101010101" pitchFamily="2" charset="-122"/>
                <a:ea typeface="华文楷体" panose="02010600040101010101" pitchFamily="2" charset="-122"/>
                <a:cs typeface="华文中宋"/>
              </a:rPr>
              <a:t>信号后，就开始控制总线，并向外设发出</a:t>
            </a:r>
            <a:r>
              <a:rPr lang="en-GB" altLang="zh-CN" sz="2000" dirty="0">
                <a:latin typeface="华文楷体" panose="02010600040101010101" pitchFamily="2" charset="-122"/>
                <a:ea typeface="华文楷体" panose="02010600040101010101" pitchFamily="2" charset="-122"/>
                <a:cs typeface="华文中宋"/>
              </a:rPr>
              <a:t>DMA</a:t>
            </a:r>
            <a:r>
              <a:rPr lang="zh-CN" altLang="en-US" sz="2000" dirty="0">
                <a:latin typeface="华文楷体" panose="02010600040101010101" pitchFamily="2" charset="-122"/>
                <a:ea typeface="华文楷体" panose="02010600040101010101" pitchFamily="2" charset="-122"/>
                <a:cs typeface="华文中宋"/>
              </a:rPr>
              <a:t>响应信号</a:t>
            </a:r>
            <a:r>
              <a:rPr lang="en-GB" altLang="zh-CN" sz="2000" dirty="0">
                <a:latin typeface="华文楷体" panose="02010600040101010101" pitchFamily="2" charset="-122"/>
                <a:ea typeface="华文楷体" panose="02010600040101010101" pitchFamily="2" charset="-122"/>
                <a:cs typeface="华文中宋"/>
              </a:rPr>
              <a:t>DACK</a:t>
            </a:r>
            <a:r>
              <a:rPr lang="zh-CN" altLang="en-GB" sz="2000" dirty="0">
                <a:latin typeface="华文楷体" panose="02010600040101010101" pitchFamily="2" charset="-122"/>
                <a:ea typeface="华文楷体" panose="02010600040101010101" pitchFamily="2" charset="-122"/>
                <a:cs typeface="华文中宋"/>
              </a:rPr>
              <a:t>。</a:t>
            </a:r>
            <a:endParaRPr lang="zh-CN" altLang="en-US" sz="2000" dirty="0">
              <a:latin typeface="华文楷体" panose="02010600040101010101" pitchFamily="2" charset="-122"/>
              <a:ea typeface="华文楷体" panose="02010600040101010101" pitchFamily="2" charset="-122"/>
              <a:cs typeface="华文中宋"/>
            </a:endParaRPr>
          </a:p>
        </p:txBody>
      </p:sp>
      <p:sp>
        <p:nvSpPr>
          <p:cNvPr id="2" name="TextBox 1"/>
          <p:cNvSpPr txBox="1"/>
          <p:nvPr/>
        </p:nvSpPr>
        <p:spPr>
          <a:xfrm>
            <a:off x="900609" y="3852788"/>
            <a:ext cx="7416824" cy="1717393"/>
          </a:xfrm>
          <a:prstGeom prst="rect">
            <a:avLst/>
          </a:prstGeom>
          <a:noFill/>
          <a:ln>
            <a:solidFill>
              <a:srgbClr val="006600"/>
            </a:solidFill>
          </a:ln>
        </p:spPr>
        <p:txBody>
          <a:bodyPr wrap="square" rtlCol="0">
            <a:spAutoFit/>
          </a:bodyPr>
          <a:lstStyle/>
          <a:p>
            <a:pPr eaLnBrk="1" hangingPunct="1">
              <a:lnSpc>
                <a:spcPct val="120000"/>
              </a:lnSpc>
            </a:pPr>
            <a:r>
              <a:rPr lang="zh-CN" altLang="en-US" sz="2200" b="1"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主要特点：</a:t>
            </a:r>
            <a:endParaRPr lang="en-US" altLang="zh-CN" sz="2200" b="1" u="sng"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endParaRPr>
          </a:p>
          <a:p>
            <a:pPr marL="342900" indent="-342900" eaLnBrk="1" hangingPunct="1">
              <a:lnSpc>
                <a:spcPct val="120000"/>
              </a:lnSpc>
              <a:buFont typeface="Wingdings" panose="05000000000000000000" pitchFamily="2" charset="2"/>
              <a:buChar char="Ø"/>
            </a:pP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数据传输</a:t>
            </a:r>
            <a:r>
              <a:rPr lang="zh-CN" altLang="en-GB"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由</a:t>
            </a:r>
            <a:r>
              <a:rPr lang="en-GB"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DMA</a:t>
            </a:r>
            <a:r>
              <a:rPr lang="zh-CN" altLang="en-GB"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硬件控制，</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实现内存和外设间的直接</a:t>
            </a:r>
            <a:r>
              <a:rPr lang="zh-CN" altLang="en-GB"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数据</a:t>
            </a: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交换，传输速率高。</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endParaRPr>
          </a:p>
          <a:p>
            <a:pPr marL="342900" indent="-342900">
              <a:lnSpc>
                <a:spcPct val="120000"/>
              </a:lnSpc>
              <a:buFont typeface="Wingdings" panose="05000000000000000000" pitchFamily="2" charset="2"/>
              <a:buChar char="Ø"/>
            </a:pP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华文中宋"/>
              </a:rPr>
              <a:t>控制复杂，硬件成本相对较高。</a:t>
            </a:r>
          </a:p>
        </p:txBody>
      </p:sp>
    </p:spTree>
    <p:extLst>
      <p:ext uri="{BB962C8B-B14F-4D97-AF65-F5344CB8AC3E}">
        <p14:creationId xmlns:p14="http://schemas.microsoft.com/office/powerpoint/2010/main" val="1559963715"/>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6300" y="108372"/>
            <a:ext cx="4973889" cy="852388"/>
          </a:xfrm>
        </p:spPr>
        <p:txBody>
          <a:bodyPr/>
          <a:lstStyle/>
          <a:p>
            <a:r>
              <a:rPr lang="zh-CN" altLang="en-US" sz="3200" dirty="0"/>
              <a:t>基本输入输出方法小结</a:t>
            </a:r>
          </a:p>
        </p:txBody>
      </p:sp>
      <p:sp>
        <p:nvSpPr>
          <p:cNvPr id="4" name="TextBox 3"/>
          <p:cNvSpPr txBox="1"/>
          <p:nvPr/>
        </p:nvSpPr>
        <p:spPr>
          <a:xfrm>
            <a:off x="468561" y="1249755"/>
            <a:ext cx="2779526" cy="1852815"/>
          </a:xfrm>
          <a:prstGeom prst="rect">
            <a:avLst/>
          </a:prstGeom>
          <a:noFill/>
          <a:ln>
            <a:solidFill>
              <a:schemeClr val="bg1">
                <a:lumMod val="50000"/>
              </a:schemeClr>
            </a:solidFill>
          </a:ln>
        </p:spPr>
        <p:txBody>
          <a:bodyPr wrap="square" rtlCol="0">
            <a:spAutoFit/>
          </a:bodyPr>
          <a:lstStyle/>
          <a:p>
            <a:pPr marL="342900" indent="-342900">
              <a:lnSpc>
                <a:spcPct val="130000"/>
              </a:lnSpc>
              <a:buClr>
                <a:srgbClr val="C00000"/>
              </a:buClr>
              <a:buFont typeface="Wingdings" panose="05000000000000000000" pitchFamily="2" charset="2"/>
              <a:buChar char="Ø"/>
            </a:pP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无条件传送</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marL="342900" indent="-342900">
              <a:lnSpc>
                <a:spcPct val="130000"/>
              </a:lnSpc>
              <a:buClr>
                <a:srgbClr val="C00000"/>
              </a:buClr>
              <a:buFont typeface="Wingdings" panose="05000000000000000000" pitchFamily="2" charset="2"/>
              <a:buChar char="Ø"/>
            </a:pP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查询方式</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marL="342900" indent="-342900">
              <a:lnSpc>
                <a:spcPct val="130000"/>
              </a:lnSpc>
              <a:buClr>
                <a:srgbClr val="C00000"/>
              </a:buClr>
              <a:buFont typeface="Wingdings" panose="05000000000000000000" pitchFamily="2" charset="2"/>
              <a:buChar char="Ø"/>
            </a:pPr>
            <a:r>
              <a:rPr lang="zh-CN" altLang="en-US"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中断控制</a:t>
            </a:r>
            <a:endPar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marL="342900" indent="-342900">
              <a:lnSpc>
                <a:spcPct val="130000"/>
              </a:lnSpc>
              <a:buClr>
                <a:srgbClr val="C00000"/>
              </a:buClr>
              <a:buFont typeface="Wingdings" panose="05000000000000000000" pitchFamily="2" charset="2"/>
              <a:buChar char="Ø"/>
            </a:pPr>
            <a:r>
              <a:rPr lang="en-US" altLang="zh-CN" sz="2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DMA</a:t>
            </a:r>
          </a:p>
        </p:txBody>
      </p:sp>
      <p:sp>
        <p:nvSpPr>
          <p:cNvPr id="34" name="任意多边形 33"/>
          <p:cNvSpPr/>
          <p:nvPr/>
        </p:nvSpPr>
        <p:spPr bwMode="auto">
          <a:xfrm>
            <a:off x="2251228" y="1851010"/>
            <a:ext cx="1365947" cy="107577"/>
          </a:xfrm>
          <a:custGeom>
            <a:avLst/>
            <a:gdLst>
              <a:gd name="connsiteX0" fmla="*/ 0 w 1344706"/>
              <a:gd name="connsiteY0" fmla="*/ 107577 h 107577"/>
              <a:gd name="connsiteX1" fmla="*/ 80682 w 1344706"/>
              <a:gd name="connsiteY1" fmla="*/ 94130 h 107577"/>
              <a:gd name="connsiteX2" fmla="*/ 188259 w 1344706"/>
              <a:gd name="connsiteY2" fmla="*/ 53789 h 107577"/>
              <a:gd name="connsiteX3" fmla="*/ 282388 w 1344706"/>
              <a:gd name="connsiteY3" fmla="*/ 40341 h 107577"/>
              <a:gd name="connsiteX4" fmla="*/ 389965 w 1344706"/>
              <a:gd name="connsiteY4" fmla="*/ 13447 h 107577"/>
              <a:gd name="connsiteX5" fmla="*/ 457200 w 1344706"/>
              <a:gd name="connsiteY5" fmla="*/ 0 h 107577"/>
              <a:gd name="connsiteX6" fmla="*/ 820271 w 1344706"/>
              <a:gd name="connsiteY6" fmla="*/ 13447 h 107577"/>
              <a:gd name="connsiteX7" fmla="*/ 793376 w 1344706"/>
              <a:gd name="connsiteY7" fmla="*/ 40341 h 107577"/>
              <a:gd name="connsiteX8" fmla="*/ 860612 w 1344706"/>
              <a:gd name="connsiteY8" fmla="*/ 26894 h 107577"/>
              <a:gd name="connsiteX9" fmla="*/ 1344706 w 1344706"/>
              <a:gd name="connsiteY9" fmla="*/ 13447 h 10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4706" h="107577">
                <a:moveTo>
                  <a:pt x="0" y="107577"/>
                </a:moveTo>
                <a:cubicBezTo>
                  <a:pt x="26894" y="103095"/>
                  <a:pt x="54066" y="100045"/>
                  <a:pt x="80682" y="94130"/>
                </a:cubicBezTo>
                <a:cubicBezTo>
                  <a:pt x="145901" y="79637"/>
                  <a:pt x="104495" y="74730"/>
                  <a:pt x="188259" y="53789"/>
                </a:cubicBezTo>
                <a:cubicBezTo>
                  <a:pt x="219008" y="46102"/>
                  <a:pt x="251124" y="45552"/>
                  <a:pt x="282388" y="40341"/>
                </a:cubicBezTo>
                <a:cubicBezTo>
                  <a:pt x="431093" y="15556"/>
                  <a:pt x="286036" y="39429"/>
                  <a:pt x="389965" y="13447"/>
                </a:cubicBezTo>
                <a:cubicBezTo>
                  <a:pt x="412138" y="7904"/>
                  <a:pt x="434788" y="4482"/>
                  <a:pt x="457200" y="0"/>
                </a:cubicBezTo>
                <a:cubicBezTo>
                  <a:pt x="578224" y="4482"/>
                  <a:pt x="700027" y="-982"/>
                  <a:pt x="820271" y="13447"/>
                </a:cubicBezTo>
                <a:cubicBezTo>
                  <a:pt x="832859" y="14958"/>
                  <a:pt x="781348" y="36332"/>
                  <a:pt x="793376" y="40341"/>
                </a:cubicBezTo>
                <a:cubicBezTo>
                  <a:pt x="815059" y="47569"/>
                  <a:pt x="837783" y="28008"/>
                  <a:pt x="860612" y="26894"/>
                </a:cubicBezTo>
                <a:cubicBezTo>
                  <a:pt x="1021847" y="19029"/>
                  <a:pt x="1344706" y="13447"/>
                  <a:pt x="1344706" y="13447"/>
                </a:cubicBezTo>
              </a:path>
            </a:pathLst>
          </a:custGeom>
          <a:noFill/>
          <a:ln w="15875" cap="sq" cmpd="sng" algn="ctr">
            <a:solidFill>
              <a:srgbClr val="FF0000"/>
            </a:solidFill>
            <a:prstDash val="solid"/>
            <a:round/>
            <a:headEnd type="none" w="sm" len="sm"/>
            <a:tailEnd type="triangle" w="lg" len="lg"/>
          </a:ln>
          <a:effectLst/>
        </p:spPr>
        <p:txBody>
          <a:bodyPr rtlCol="0" anchor="ctr"/>
          <a:lstStyle/>
          <a:p>
            <a:pPr algn="ctr"/>
            <a:endParaRPr lang="zh-CN" altLang="en-US"/>
          </a:p>
        </p:txBody>
      </p:sp>
      <p:sp>
        <p:nvSpPr>
          <p:cNvPr id="36" name="任意多边形 35"/>
          <p:cNvSpPr/>
          <p:nvPr/>
        </p:nvSpPr>
        <p:spPr bwMode="auto">
          <a:xfrm rot="865677">
            <a:off x="2216126" y="2460354"/>
            <a:ext cx="1365947" cy="107577"/>
          </a:xfrm>
          <a:custGeom>
            <a:avLst/>
            <a:gdLst>
              <a:gd name="connsiteX0" fmla="*/ 0 w 1344706"/>
              <a:gd name="connsiteY0" fmla="*/ 107577 h 107577"/>
              <a:gd name="connsiteX1" fmla="*/ 80682 w 1344706"/>
              <a:gd name="connsiteY1" fmla="*/ 94130 h 107577"/>
              <a:gd name="connsiteX2" fmla="*/ 188259 w 1344706"/>
              <a:gd name="connsiteY2" fmla="*/ 53789 h 107577"/>
              <a:gd name="connsiteX3" fmla="*/ 282388 w 1344706"/>
              <a:gd name="connsiteY3" fmla="*/ 40341 h 107577"/>
              <a:gd name="connsiteX4" fmla="*/ 389965 w 1344706"/>
              <a:gd name="connsiteY4" fmla="*/ 13447 h 107577"/>
              <a:gd name="connsiteX5" fmla="*/ 457200 w 1344706"/>
              <a:gd name="connsiteY5" fmla="*/ 0 h 107577"/>
              <a:gd name="connsiteX6" fmla="*/ 820271 w 1344706"/>
              <a:gd name="connsiteY6" fmla="*/ 13447 h 107577"/>
              <a:gd name="connsiteX7" fmla="*/ 793376 w 1344706"/>
              <a:gd name="connsiteY7" fmla="*/ 40341 h 107577"/>
              <a:gd name="connsiteX8" fmla="*/ 860612 w 1344706"/>
              <a:gd name="connsiteY8" fmla="*/ 26894 h 107577"/>
              <a:gd name="connsiteX9" fmla="*/ 1344706 w 1344706"/>
              <a:gd name="connsiteY9" fmla="*/ 13447 h 10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4706" h="107577">
                <a:moveTo>
                  <a:pt x="0" y="107577"/>
                </a:moveTo>
                <a:cubicBezTo>
                  <a:pt x="26894" y="103095"/>
                  <a:pt x="54066" y="100045"/>
                  <a:pt x="80682" y="94130"/>
                </a:cubicBezTo>
                <a:cubicBezTo>
                  <a:pt x="145901" y="79637"/>
                  <a:pt x="104495" y="74730"/>
                  <a:pt x="188259" y="53789"/>
                </a:cubicBezTo>
                <a:cubicBezTo>
                  <a:pt x="219008" y="46102"/>
                  <a:pt x="251124" y="45552"/>
                  <a:pt x="282388" y="40341"/>
                </a:cubicBezTo>
                <a:cubicBezTo>
                  <a:pt x="431093" y="15556"/>
                  <a:pt x="286036" y="39429"/>
                  <a:pt x="389965" y="13447"/>
                </a:cubicBezTo>
                <a:cubicBezTo>
                  <a:pt x="412138" y="7904"/>
                  <a:pt x="434788" y="4482"/>
                  <a:pt x="457200" y="0"/>
                </a:cubicBezTo>
                <a:cubicBezTo>
                  <a:pt x="578224" y="4482"/>
                  <a:pt x="700027" y="-982"/>
                  <a:pt x="820271" y="13447"/>
                </a:cubicBezTo>
                <a:cubicBezTo>
                  <a:pt x="832859" y="14958"/>
                  <a:pt x="781348" y="36332"/>
                  <a:pt x="793376" y="40341"/>
                </a:cubicBezTo>
                <a:cubicBezTo>
                  <a:pt x="815059" y="47569"/>
                  <a:pt x="837783" y="28008"/>
                  <a:pt x="860612" y="26894"/>
                </a:cubicBezTo>
                <a:cubicBezTo>
                  <a:pt x="1021847" y="19029"/>
                  <a:pt x="1344706" y="13447"/>
                  <a:pt x="1344706" y="13447"/>
                </a:cubicBezTo>
              </a:path>
            </a:pathLst>
          </a:custGeom>
          <a:noFill/>
          <a:ln w="15875" cap="sq" cmpd="sng" algn="ctr">
            <a:solidFill>
              <a:srgbClr val="FF0000"/>
            </a:solidFill>
            <a:prstDash val="solid"/>
            <a:round/>
            <a:headEnd type="none" w="sm" len="sm"/>
            <a:tailEnd type="triangle" w="lg" len="lg"/>
          </a:ln>
          <a:effectLst/>
        </p:spPr>
        <p:txBody>
          <a:bodyPr rtlCol="0" anchor="ctr"/>
          <a:lstStyle/>
          <a:p>
            <a:pPr algn="ctr"/>
            <a:endParaRPr lang="zh-CN" altLang="en-US"/>
          </a:p>
        </p:txBody>
      </p:sp>
      <p:sp>
        <p:nvSpPr>
          <p:cNvPr id="37" name="TextBox 36"/>
          <p:cNvSpPr txBox="1"/>
          <p:nvPr/>
        </p:nvSpPr>
        <p:spPr>
          <a:xfrm>
            <a:off x="3540669" y="2298439"/>
            <a:ext cx="4370015" cy="830997"/>
          </a:xfrm>
          <a:prstGeom prst="rect">
            <a:avLst/>
          </a:prstGeom>
          <a:noFill/>
        </p:spPr>
        <p:txBody>
          <a:bodyPr wrap="square" rtlCol="0">
            <a:spAutoFit/>
          </a:bodyPr>
          <a:lstStyle/>
          <a:p>
            <a:pPr>
              <a:lnSpc>
                <a:spcPct val="120000"/>
              </a:lnSpc>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适用于中速设备。</a:t>
            </a:r>
            <a:endParaRPr lang="en-US" altLang="zh-CN"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nSpc>
                <a:spcPct val="120000"/>
              </a:lnSpc>
            </a:pPr>
            <a:r>
              <a:rPr lang="zh-CN" altLang="en-US" sz="2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主要优势</a:t>
            </a: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：外设实时性好，</a:t>
            </a:r>
            <a:r>
              <a:rPr lang="en-US" altLang="zh-CN"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CPU</a:t>
            </a: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效率</a:t>
            </a:r>
          </a:p>
        </p:txBody>
      </p:sp>
      <p:sp>
        <p:nvSpPr>
          <p:cNvPr id="39" name="TextBox 38"/>
          <p:cNvSpPr txBox="1"/>
          <p:nvPr/>
        </p:nvSpPr>
        <p:spPr>
          <a:xfrm>
            <a:off x="1247528" y="3597856"/>
            <a:ext cx="4001118" cy="830997"/>
          </a:xfrm>
          <a:prstGeom prst="rect">
            <a:avLst/>
          </a:prstGeom>
          <a:noFill/>
        </p:spPr>
        <p:txBody>
          <a:bodyPr wrap="square" rtlCol="0">
            <a:spAutoFit/>
          </a:bodyPr>
          <a:lstStyle/>
          <a:p>
            <a:pPr>
              <a:lnSpc>
                <a:spcPct val="120000"/>
              </a:lnSpc>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适用于高速设备。</a:t>
            </a:r>
            <a:endParaRPr lang="en-US" altLang="zh-CN"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a:p>
            <a:pPr>
              <a:lnSpc>
                <a:spcPct val="120000"/>
              </a:lnSpc>
            </a:pPr>
            <a:r>
              <a:rPr lang="zh-CN" altLang="en-US" sz="2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主要优势</a:t>
            </a: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：效率高，硬件实现</a:t>
            </a:r>
          </a:p>
        </p:txBody>
      </p:sp>
      <p:sp>
        <p:nvSpPr>
          <p:cNvPr id="40" name="任意多边形 39"/>
          <p:cNvSpPr/>
          <p:nvPr/>
        </p:nvSpPr>
        <p:spPr bwMode="auto">
          <a:xfrm>
            <a:off x="1493597" y="2748080"/>
            <a:ext cx="1051779" cy="817240"/>
          </a:xfrm>
          <a:custGeom>
            <a:avLst/>
            <a:gdLst>
              <a:gd name="connsiteX0" fmla="*/ 0 w 1035424"/>
              <a:gd name="connsiteY0" fmla="*/ 91099 h 817240"/>
              <a:gd name="connsiteX1" fmla="*/ 726142 w 1035424"/>
              <a:gd name="connsiteY1" fmla="*/ 64205 h 817240"/>
              <a:gd name="connsiteX2" fmla="*/ 1035424 w 1035424"/>
              <a:gd name="connsiteY2" fmla="*/ 817240 h 817240"/>
            </a:gdLst>
            <a:ahLst/>
            <a:cxnLst>
              <a:cxn ang="0">
                <a:pos x="connsiteX0" y="connsiteY0"/>
              </a:cxn>
              <a:cxn ang="0">
                <a:pos x="connsiteX1" y="connsiteY1"/>
              </a:cxn>
              <a:cxn ang="0">
                <a:pos x="connsiteX2" y="connsiteY2"/>
              </a:cxn>
            </a:cxnLst>
            <a:rect l="l" t="t" r="r" b="b"/>
            <a:pathLst>
              <a:path w="1035424" h="817240">
                <a:moveTo>
                  <a:pt x="0" y="91099"/>
                </a:moveTo>
                <a:cubicBezTo>
                  <a:pt x="276785" y="17140"/>
                  <a:pt x="553571" y="-56818"/>
                  <a:pt x="726142" y="64205"/>
                </a:cubicBezTo>
                <a:cubicBezTo>
                  <a:pt x="898713" y="185228"/>
                  <a:pt x="967068" y="501234"/>
                  <a:pt x="1035424" y="817240"/>
                </a:cubicBezTo>
              </a:path>
            </a:pathLst>
          </a:custGeom>
          <a:noFill/>
          <a:ln w="15875" cap="sq" cmpd="sng" algn="ctr">
            <a:solidFill>
              <a:srgbClr val="FF0000"/>
            </a:solidFill>
            <a:prstDash val="solid"/>
            <a:round/>
            <a:headEnd type="none" w="sm" len="sm"/>
            <a:tailEnd type="triangle" w="lg" len="lg"/>
          </a:ln>
          <a:effectLst/>
        </p:spPr>
        <p:txBody>
          <a:bodyPr rtlCol="0" anchor="ctr"/>
          <a:lstStyle/>
          <a:p>
            <a:pPr algn="ctr"/>
            <a:endParaRPr lang="zh-CN" altLang="en-US"/>
          </a:p>
        </p:txBody>
      </p:sp>
      <p:sp>
        <p:nvSpPr>
          <p:cNvPr id="33" name="TextBox 32"/>
          <p:cNvSpPr txBox="1"/>
          <p:nvPr/>
        </p:nvSpPr>
        <p:spPr>
          <a:xfrm>
            <a:off x="3996953" y="1220430"/>
            <a:ext cx="4370015" cy="400110"/>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适用于简单、随时“准备好”设备</a:t>
            </a:r>
          </a:p>
        </p:txBody>
      </p:sp>
      <p:sp>
        <p:nvSpPr>
          <p:cNvPr id="32" name="任意多边形 31"/>
          <p:cNvSpPr/>
          <p:nvPr/>
        </p:nvSpPr>
        <p:spPr bwMode="auto">
          <a:xfrm>
            <a:off x="2525099" y="1418962"/>
            <a:ext cx="1365947" cy="107577"/>
          </a:xfrm>
          <a:custGeom>
            <a:avLst/>
            <a:gdLst>
              <a:gd name="connsiteX0" fmla="*/ 0 w 1344706"/>
              <a:gd name="connsiteY0" fmla="*/ 107577 h 107577"/>
              <a:gd name="connsiteX1" fmla="*/ 80682 w 1344706"/>
              <a:gd name="connsiteY1" fmla="*/ 94130 h 107577"/>
              <a:gd name="connsiteX2" fmla="*/ 188259 w 1344706"/>
              <a:gd name="connsiteY2" fmla="*/ 53789 h 107577"/>
              <a:gd name="connsiteX3" fmla="*/ 282388 w 1344706"/>
              <a:gd name="connsiteY3" fmla="*/ 40341 h 107577"/>
              <a:gd name="connsiteX4" fmla="*/ 389965 w 1344706"/>
              <a:gd name="connsiteY4" fmla="*/ 13447 h 107577"/>
              <a:gd name="connsiteX5" fmla="*/ 457200 w 1344706"/>
              <a:gd name="connsiteY5" fmla="*/ 0 h 107577"/>
              <a:gd name="connsiteX6" fmla="*/ 820271 w 1344706"/>
              <a:gd name="connsiteY6" fmla="*/ 13447 h 107577"/>
              <a:gd name="connsiteX7" fmla="*/ 793376 w 1344706"/>
              <a:gd name="connsiteY7" fmla="*/ 40341 h 107577"/>
              <a:gd name="connsiteX8" fmla="*/ 860612 w 1344706"/>
              <a:gd name="connsiteY8" fmla="*/ 26894 h 107577"/>
              <a:gd name="connsiteX9" fmla="*/ 1344706 w 1344706"/>
              <a:gd name="connsiteY9" fmla="*/ 13447 h 107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44706" h="107577">
                <a:moveTo>
                  <a:pt x="0" y="107577"/>
                </a:moveTo>
                <a:cubicBezTo>
                  <a:pt x="26894" y="103095"/>
                  <a:pt x="54066" y="100045"/>
                  <a:pt x="80682" y="94130"/>
                </a:cubicBezTo>
                <a:cubicBezTo>
                  <a:pt x="145901" y="79637"/>
                  <a:pt x="104495" y="74730"/>
                  <a:pt x="188259" y="53789"/>
                </a:cubicBezTo>
                <a:cubicBezTo>
                  <a:pt x="219008" y="46102"/>
                  <a:pt x="251124" y="45552"/>
                  <a:pt x="282388" y="40341"/>
                </a:cubicBezTo>
                <a:cubicBezTo>
                  <a:pt x="431093" y="15556"/>
                  <a:pt x="286036" y="39429"/>
                  <a:pt x="389965" y="13447"/>
                </a:cubicBezTo>
                <a:cubicBezTo>
                  <a:pt x="412138" y="7904"/>
                  <a:pt x="434788" y="4482"/>
                  <a:pt x="457200" y="0"/>
                </a:cubicBezTo>
                <a:cubicBezTo>
                  <a:pt x="578224" y="4482"/>
                  <a:pt x="700027" y="-982"/>
                  <a:pt x="820271" y="13447"/>
                </a:cubicBezTo>
                <a:cubicBezTo>
                  <a:pt x="832859" y="14958"/>
                  <a:pt x="781348" y="36332"/>
                  <a:pt x="793376" y="40341"/>
                </a:cubicBezTo>
                <a:cubicBezTo>
                  <a:pt x="815059" y="47569"/>
                  <a:pt x="837783" y="28008"/>
                  <a:pt x="860612" y="26894"/>
                </a:cubicBezTo>
                <a:cubicBezTo>
                  <a:pt x="1021847" y="19029"/>
                  <a:pt x="1344706" y="13447"/>
                  <a:pt x="1344706" y="13447"/>
                </a:cubicBezTo>
              </a:path>
            </a:pathLst>
          </a:custGeom>
          <a:noFill/>
          <a:ln w="15875" cap="sq" cmpd="sng" algn="ctr">
            <a:solidFill>
              <a:srgbClr val="FF0000"/>
            </a:solidFill>
            <a:prstDash val="solid"/>
            <a:round/>
            <a:headEnd type="none" w="sm" len="sm"/>
            <a:tailEnd type="triangle" w="lg" len="lg"/>
          </a:ln>
          <a:effectLst/>
        </p:spPr>
        <p:txBody>
          <a:bodyPr rtlCol="0" anchor="ctr"/>
          <a:lstStyle/>
          <a:p>
            <a:pPr algn="ctr"/>
            <a:endParaRPr lang="zh-CN" altLang="en-US"/>
          </a:p>
        </p:txBody>
      </p:sp>
      <p:sp>
        <p:nvSpPr>
          <p:cNvPr id="35" name="TextBox 34"/>
          <p:cNvSpPr txBox="1"/>
          <p:nvPr/>
        </p:nvSpPr>
        <p:spPr>
          <a:xfrm>
            <a:off x="3632526" y="1568184"/>
            <a:ext cx="3492269" cy="707886"/>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适用于简单、低速、具有状态输出的设备</a:t>
            </a:r>
          </a:p>
        </p:txBody>
      </p:sp>
    </p:spTree>
    <p:extLst>
      <p:ext uri="{BB962C8B-B14F-4D97-AF65-F5344CB8AC3E}">
        <p14:creationId xmlns:p14="http://schemas.microsoft.com/office/powerpoint/2010/main" val="170625926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ipe(left)">
                                      <p:cBhvr>
                                        <p:cTn id="12" dur="500"/>
                                        <p:tgtEl>
                                          <p:spTgt spid="32"/>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32"/>
                                        </p:tgtEl>
                                      </p:cBhvr>
                                    </p:animEffect>
                                    <p:set>
                                      <p:cBhvr>
                                        <p:cTn id="21" dur="1" fill="hold">
                                          <p:stCondLst>
                                            <p:cond delay="499"/>
                                          </p:stCondLst>
                                        </p:cTn>
                                        <p:tgtEl>
                                          <p:spTgt spid="32"/>
                                        </p:tgtEl>
                                        <p:attrNameLst>
                                          <p:attrName>style.visibility</p:attrName>
                                        </p:attrNameLst>
                                      </p:cBhvr>
                                      <p:to>
                                        <p:strVal val="hidden"/>
                                      </p:to>
                                    </p:set>
                                  </p:childTnLst>
                                </p:cTn>
                              </p:par>
                              <p:par>
                                <p:cTn id="22" presetID="10" presetClass="exit" presetSubtype="0" fill="hold" grpId="1" nodeType="withEffect">
                                  <p:stCondLst>
                                    <p:cond delay="0"/>
                                  </p:stCondLst>
                                  <p:childTnLst>
                                    <p:animEffect transition="out" filter="fade">
                                      <p:cBhvr>
                                        <p:cTn id="23" dur="500"/>
                                        <p:tgtEl>
                                          <p:spTgt spid="33"/>
                                        </p:tgtEl>
                                      </p:cBhvr>
                                    </p:animEffect>
                                    <p:set>
                                      <p:cBhvr>
                                        <p:cTn id="24" dur="1" fill="hold">
                                          <p:stCondLst>
                                            <p:cond delay="499"/>
                                          </p:stCondLst>
                                        </p:cTn>
                                        <p:tgtEl>
                                          <p:spTgt spid="33"/>
                                        </p:tgtEl>
                                        <p:attrNameLst>
                                          <p:attrName>style.visibility</p:attrName>
                                        </p:attrNameLst>
                                      </p:cBhvr>
                                      <p:to>
                                        <p:strVal val="hidden"/>
                                      </p:to>
                                    </p:se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left)">
                                      <p:cBhvr>
                                        <p:cTn id="28" dur="500"/>
                                        <p:tgtEl>
                                          <p:spTgt spid="34"/>
                                        </p:tgtEl>
                                      </p:cBhvr>
                                    </p:animEffect>
                                  </p:childTnLst>
                                </p:cTn>
                              </p:par>
                            </p:childTnLst>
                          </p:cTn>
                        </p:par>
                        <p:par>
                          <p:cTn id="29" fill="hold">
                            <p:stCondLst>
                              <p:cond delay="1000"/>
                            </p:stCondLst>
                            <p:childTnLst>
                              <p:par>
                                <p:cTn id="30" presetID="10" presetClass="entr" presetSubtype="0" fill="hold" grpId="0" nodeType="after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fade">
                                      <p:cBhvr>
                                        <p:cTn id="32" dur="500"/>
                                        <p:tgtEl>
                                          <p:spTgt spid="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500"/>
                                        <p:tgtEl>
                                          <p:spTgt spid="34"/>
                                        </p:tgtEl>
                                      </p:cBhvr>
                                    </p:animEffect>
                                    <p:set>
                                      <p:cBhvr>
                                        <p:cTn id="37" dur="1" fill="hold">
                                          <p:stCondLst>
                                            <p:cond delay="499"/>
                                          </p:stCondLst>
                                        </p:cTn>
                                        <p:tgtEl>
                                          <p:spTgt spid="34"/>
                                        </p:tgtEl>
                                        <p:attrNameLst>
                                          <p:attrName>style.visibility</p:attrName>
                                        </p:attrNameLst>
                                      </p:cBhvr>
                                      <p:to>
                                        <p:strVal val="hidden"/>
                                      </p:to>
                                    </p:set>
                                  </p:childTnLst>
                                </p:cTn>
                              </p:par>
                              <p:par>
                                <p:cTn id="38" presetID="10" presetClass="exit" presetSubtype="0" fill="hold" grpId="1" nodeType="withEffect">
                                  <p:stCondLst>
                                    <p:cond delay="0"/>
                                  </p:stCondLst>
                                  <p:childTnLst>
                                    <p:animEffect transition="out" filter="fade">
                                      <p:cBhvr>
                                        <p:cTn id="39" dur="500"/>
                                        <p:tgtEl>
                                          <p:spTgt spid="35"/>
                                        </p:tgtEl>
                                      </p:cBhvr>
                                    </p:animEffect>
                                    <p:set>
                                      <p:cBhvr>
                                        <p:cTn id="40" dur="1" fill="hold">
                                          <p:stCondLst>
                                            <p:cond delay="499"/>
                                          </p:stCondLst>
                                        </p:cTn>
                                        <p:tgtEl>
                                          <p:spTgt spid="35"/>
                                        </p:tgtEl>
                                        <p:attrNameLst>
                                          <p:attrName>style.visibility</p:attrName>
                                        </p:attrNameLst>
                                      </p:cBhvr>
                                      <p:to>
                                        <p:strVal val="hidden"/>
                                      </p:to>
                                    </p:set>
                                  </p:childTnLst>
                                </p:cTn>
                              </p:par>
                            </p:childTnLst>
                          </p:cTn>
                        </p:par>
                        <p:par>
                          <p:cTn id="41" fill="hold">
                            <p:stCondLst>
                              <p:cond delay="500"/>
                            </p:stCondLst>
                            <p:childTnLst>
                              <p:par>
                                <p:cTn id="42" presetID="22" presetClass="entr" presetSubtype="8" fill="hold" grpId="0" nodeType="after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left)">
                                      <p:cBhvr>
                                        <p:cTn id="44" dur="500"/>
                                        <p:tgtEl>
                                          <p:spTgt spid="36"/>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fade">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grpId="1" nodeType="clickEffect">
                                  <p:stCondLst>
                                    <p:cond delay="0"/>
                                  </p:stCondLst>
                                  <p:childTnLst>
                                    <p:animEffect transition="out" filter="fade">
                                      <p:cBhvr>
                                        <p:cTn id="52" dur="500"/>
                                        <p:tgtEl>
                                          <p:spTgt spid="36"/>
                                        </p:tgtEl>
                                      </p:cBhvr>
                                    </p:animEffect>
                                    <p:set>
                                      <p:cBhvr>
                                        <p:cTn id="53" dur="1" fill="hold">
                                          <p:stCondLst>
                                            <p:cond delay="499"/>
                                          </p:stCondLst>
                                        </p:cTn>
                                        <p:tgtEl>
                                          <p:spTgt spid="36"/>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500"/>
                                        <p:tgtEl>
                                          <p:spTgt spid="37"/>
                                        </p:tgtEl>
                                      </p:cBhvr>
                                    </p:animEffect>
                                    <p:set>
                                      <p:cBhvr>
                                        <p:cTn id="56" dur="1" fill="hold">
                                          <p:stCondLst>
                                            <p:cond delay="499"/>
                                          </p:stCondLst>
                                        </p:cTn>
                                        <p:tgtEl>
                                          <p:spTgt spid="37"/>
                                        </p:tgtEl>
                                        <p:attrNameLst>
                                          <p:attrName>style.visibility</p:attrName>
                                        </p:attrNameLst>
                                      </p:cBhvr>
                                      <p:to>
                                        <p:strVal val="hidden"/>
                                      </p:to>
                                    </p:set>
                                  </p:childTnLst>
                                </p:cTn>
                              </p:par>
                            </p:childTnLst>
                          </p:cTn>
                        </p:par>
                        <p:par>
                          <p:cTn id="57" fill="hold">
                            <p:stCondLst>
                              <p:cond delay="500"/>
                            </p:stCondLst>
                            <p:childTnLst>
                              <p:par>
                                <p:cTn id="58" presetID="22" presetClass="entr" presetSubtype="1"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Effect transition="in" filter="wipe(up)">
                                      <p:cBhvr>
                                        <p:cTn id="60" dur="750"/>
                                        <p:tgtEl>
                                          <p:spTgt spid="40"/>
                                        </p:tgtEl>
                                      </p:cBhvr>
                                    </p:animEffect>
                                  </p:childTnLst>
                                </p:cTn>
                              </p:par>
                            </p:childTnLst>
                          </p:cTn>
                        </p:par>
                        <p:par>
                          <p:cTn id="61" fill="hold">
                            <p:stCondLst>
                              <p:cond delay="1250"/>
                            </p:stCondLst>
                            <p:childTnLst>
                              <p:par>
                                <p:cTn id="62" presetID="10" presetClass="entr" presetSubtype="0" fill="hold" grpId="0" nodeType="after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fade">
                                      <p:cBhvr>
                                        <p:cTn id="64" dur="500"/>
                                        <p:tgtEl>
                                          <p:spTgt spid="39"/>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40"/>
                                        </p:tgtEl>
                                      </p:cBhvr>
                                    </p:animEffect>
                                    <p:set>
                                      <p:cBhvr>
                                        <p:cTn id="69" dur="1" fill="hold">
                                          <p:stCondLst>
                                            <p:cond delay="499"/>
                                          </p:stCondLst>
                                        </p:cTn>
                                        <p:tgtEl>
                                          <p:spTgt spid="40"/>
                                        </p:tgtEl>
                                        <p:attrNameLst>
                                          <p:attrName>style.visibility</p:attrName>
                                        </p:attrNameLst>
                                      </p:cBhvr>
                                      <p:to>
                                        <p:strVal val="hidden"/>
                                      </p:to>
                                    </p:set>
                                  </p:childTnLst>
                                </p:cTn>
                              </p:par>
                              <p:par>
                                <p:cTn id="70" presetID="10" presetClass="exit" presetSubtype="0" fill="hold" grpId="1" nodeType="withEffect">
                                  <p:stCondLst>
                                    <p:cond delay="0"/>
                                  </p:stCondLst>
                                  <p:childTnLst>
                                    <p:animEffect transition="out" filter="fade">
                                      <p:cBhvr>
                                        <p:cTn id="71" dur="500"/>
                                        <p:tgtEl>
                                          <p:spTgt spid="39"/>
                                        </p:tgtEl>
                                      </p:cBhvr>
                                    </p:animEffect>
                                    <p:set>
                                      <p:cBhvr>
                                        <p:cTn id="72" dur="1" fill="hold">
                                          <p:stCondLst>
                                            <p:cond delay="499"/>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4" grpId="0" animBg="1"/>
      <p:bldP spid="34" grpId="1" animBg="1"/>
      <p:bldP spid="36" grpId="0" animBg="1"/>
      <p:bldP spid="36" grpId="1" animBg="1"/>
      <p:bldP spid="37" grpId="0"/>
      <p:bldP spid="37" grpId="1"/>
      <p:bldP spid="39" grpId="0"/>
      <p:bldP spid="39" grpId="1"/>
      <p:bldP spid="40" grpId="0" animBg="1"/>
      <p:bldP spid="40" grpId="1" animBg="1"/>
      <p:bldP spid="33" grpId="0"/>
      <p:bldP spid="33" grpId="1"/>
      <p:bldP spid="32" grpId="0" animBg="1"/>
      <p:bldP spid="32" grpId="1" animBg="1"/>
      <p:bldP spid="35" grpId="0"/>
      <p:bldP spid="35" grpId="1"/>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5" name="Rectangle 16"/>
          <p:cNvSpPr>
            <a:spLocks noGrp="1" noChangeArrowheads="1"/>
          </p:cNvSpPr>
          <p:nvPr>
            <p:ph type="sldNum" sz="quarter" idx="4294967295"/>
          </p:nvPr>
        </p:nvSpPr>
        <p:spPr>
          <a:xfrm>
            <a:off x="8741169" y="5677050"/>
            <a:ext cx="512018" cy="407987"/>
          </a:xfrm>
          <a:prstGeom prst="rect">
            <a:avLst/>
          </a:prstGeom>
          <a:noFill/>
        </p:spPr>
        <p:txBody>
          <a:bodyPr/>
          <a:lstStyle/>
          <a:p>
            <a:fld id="{A9F3490B-BCC8-451A-92E4-EDE3BE5A554B}" type="slidenum">
              <a:rPr lang="zh-CN" altLang="en-US" smtClean="0">
                <a:ea typeface="宋体" charset="-122"/>
              </a:rPr>
              <a:pPr/>
              <a:t>43</a:t>
            </a:fld>
            <a:endParaRPr lang="en-US" altLang="zh-CN">
              <a:ea typeface="宋体" charset="-122"/>
            </a:endParaRPr>
          </a:p>
        </p:txBody>
      </p:sp>
      <p:sp>
        <p:nvSpPr>
          <p:cNvPr id="82946" name="Rectangle 4"/>
          <p:cNvSpPr>
            <a:spLocks noGrp="1" noChangeArrowheads="1"/>
          </p:cNvSpPr>
          <p:nvPr>
            <p:ph type="ctrTitle"/>
          </p:nvPr>
        </p:nvSpPr>
        <p:spPr>
          <a:xfrm>
            <a:off x="972617" y="1908572"/>
            <a:ext cx="7224340" cy="1304925"/>
          </a:xfrm>
        </p:spPr>
        <p:txBody>
          <a:bodyPr/>
          <a:lstStyle/>
          <a:p>
            <a:pPr algn="ctr" eaLnBrk="1" hangingPunct="1"/>
            <a:r>
              <a:rPr lang="zh-CN" altLang="en-US" sz="4400" b="1" dirty="0">
                <a:solidFill>
                  <a:srgbClr val="82002B"/>
                </a:solidFill>
                <a:effectLst>
                  <a:outerShdw blurRad="38100" dist="38100" dir="2700000" algn="tl">
                    <a:srgbClr val="000000">
                      <a:alpha val="43137"/>
                    </a:srgbClr>
                  </a:outerShdw>
                </a:effectLst>
                <a:latin typeface="黑体" pitchFamily="49" charset="-122"/>
                <a:ea typeface="黑体" pitchFamily="49" charset="-122"/>
                <a:cs typeface="华文行楷"/>
              </a:rPr>
              <a:t>四、中断技术</a:t>
            </a:r>
          </a:p>
        </p:txBody>
      </p:sp>
    </p:spTree>
    <p:extLst>
      <p:ext uri="{BB962C8B-B14F-4D97-AF65-F5344CB8AC3E}">
        <p14:creationId xmlns:p14="http://schemas.microsoft.com/office/powerpoint/2010/main" val="4151981969"/>
      </p:ext>
    </p:extLst>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4993" name="灯片编号占位符 5"/>
          <p:cNvSpPr>
            <a:spLocks noGrp="1"/>
          </p:cNvSpPr>
          <p:nvPr>
            <p:ph type="sldNum" sz="quarter" idx="12"/>
          </p:nvPr>
        </p:nvSpPr>
        <p:spPr>
          <a:noFill/>
        </p:spPr>
        <p:txBody>
          <a:bodyPr/>
          <a:lstStyle/>
          <a:p>
            <a:fld id="{FBCAEF84-E7CD-4F74-BEC3-4A434A636C0F}" type="slidenum">
              <a:rPr lang="zh-CN" altLang="en-US" smtClean="0">
                <a:ea typeface="宋体" charset="-122"/>
              </a:rPr>
              <a:pPr/>
              <a:t>44</a:t>
            </a:fld>
            <a:endParaRPr lang="en-US" altLang="zh-CN">
              <a:ea typeface="宋体" charset="-122"/>
            </a:endParaRPr>
          </a:p>
        </p:txBody>
      </p:sp>
      <p:sp>
        <p:nvSpPr>
          <p:cNvPr id="84994" name="Rectangle 2"/>
          <p:cNvSpPr>
            <a:spLocks noGrp="1" noChangeArrowheads="1"/>
          </p:cNvSpPr>
          <p:nvPr>
            <p:ph type="title"/>
          </p:nvPr>
        </p:nvSpPr>
        <p:spPr/>
        <p:txBody>
          <a:bodyPr/>
          <a:lstStyle/>
          <a:p>
            <a:pPr eaLnBrk="1" hangingPunct="1"/>
            <a:r>
              <a:rPr lang="en-US" altLang="zh-CN" sz="4000" dirty="0">
                <a:latin typeface="+mj-lt"/>
              </a:rPr>
              <a:t>1. </a:t>
            </a:r>
            <a:r>
              <a:rPr lang="zh-CN" altLang="en-US" dirty="0"/>
              <a:t>中断的基本概念</a:t>
            </a:r>
          </a:p>
        </p:txBody>
      </p:sp>
      <p:sp>
        <p:nvSpPr>
          <p:cNvPr id="84995" name="Rectangle 3"/>
          <p:cNvSpPr>
            <a:spLocks noGrp="1" noChangeArrowheads="1"/>
          </p:cNvSpPr>
          <p:nvPr>
            <p:ph type="body" idx="1"/>
          </p:nvPr>
        </p:nvSpPr>
        <p:spPr>
          <a:xfrm>
            <a:off x="699280" y="1507184"/>
            <a:ext cx="7896783" cy="2776537"/>
          </a:xfrm>
        </p:spPr>
        <p:txBody>
          <a:bodyPr/>
          <a:lstStyle/>
          <a:p>
            <a:pPr eaLnBrk="1" hangingPunct="1"/>
            <a:r>
              <a:rPr lang="zh-CN" altLang="en-US" sz="3200" dirty="0">
                <a:latin typeface="华文中宋"/>
                <a:ea typeface="华文中宋"/>
                <a:cs typeface="华文中宋"/>
              </a:rPr>
              <a:t>中断：</a:t>
            </a:r>
          </a:p>
          <a:p>
            <a:pPr lvl="1" eaLnBrk="1" hangingPunct="1">
              <a:lnSpc>
                <a:spcPct val="130000"/>
              </a:lnSpc>
            </a:pPr>
            <a:r>
              <a:rPr lang="en-US" altLang="zh-CN" dirty="0">
                <a:latin typeface="华文中宋"/>
                <a:ea typeface="华文中宋"/>
                <a:cs typeface="华文中宋"/>
              </a:rPr>
              <a:t>CPU</a:t>
            </a:r>
            <a:r>
              <a:rPr lang="zh-CN" altLang="en-US" dirty="0">
                <a:latin typeface="华文中宋"/>
                <a:ea typeface="华文中宋"/>
                <a:cs typeface="华文中宋"/>
              </a:rPr>
              <a:t>执行程序时，由于发生了某种随机的</a:t>
            </a:r>
            <a:r>
              <a:rPr lang="zh-CN" altLang="en-US" dirty="0">
                <a:solidFill>
                  <a:srgbClr val="990033"/>
                </a:solidFill>
                <a:latin typeface="华文中宋"/>
                <a:ea typeface="华文中宋"/>
                <a:cs typeface="华文中宋"/>
              </a:rPr>
              <a:t>事件</a:t>
            </a:r>
            <a:r>
              <a:rPr lang="en-US" altLang="zh-CN" dirty="0">
                <a:latin typeface="华文中宋"/>
                <a:ea typeface="华文中宋"/>
                <a:cs typeface="华文中宋"/>
              </a:rPr>
              <a:t>(</a:t>
            </a:r>
            <a:r>
              <a:rPr lang="zh-CN" altLang="en-US" dirty="0">
                <a:latin typeface="华文中宋"/>
                <a:ea typeface="华文中宋"/>
                <a:cs typeface="华文中宋"/>
              </a:rPr>
              <a:t>外部或内部</a:t>
            </a:r>
            <a:r>
              <a:rPr lang="en-US" altLang="zh-CN" dirty="0">
                <a:latin typeface="华文中宋"/>
                <a:ea typeface="华文中宋"/>
                <a:cs typeface="华文中宋"/>
              </a:rPr>
              <a:t>)</a:t>
            </a:r>
            <a:r>
              <a:rPr lang="zh-CN" altLang="en-US" dirty="0">
                <a:latin typeface="华文中宋"/>
                <a:ea typeface="华文中宋"/>
                <a:cs typeface="华文中宋"/>
              </a:rPr>
              <a:t>，引起</a:t>
            </a:r>
            <a:r>
              <a:rPr lang="en-US" altLang="zh-CN" dirty="0">
                <a:latin typeface="华文中宋"/>
                <a:ea typeface="华文中宋"/>
                <a:cs typeface="华文中宋"/>
              </a:rPr>
              <a:t>CPU</a:t>
            </a:r>
            <a:r>
              <a:rPr lang="zh-CN" altLang="en-US" dirty="0">
                <a:latin typeface="华文中宋"/>
                <a:ea typeface="华文中宋"/>
                <a:cs typeface="华文中宋"/>
              </a:rPr>
              <a:t>暂时中断正在运行的程序，转去执行</a:t>
            </a:r>
            <a:r>
              <a:rPr lang="zh-CN" altLang="en-US" dirty="0">
                <a:solidFill>
                  <a:srgbClr val="990033"/>
                </a:solidFill>
                <a:latin typeface="华文中宋"/>
                <a:ea typeface="华文中宋"/>
                <a:cs typeface="华文中宋"/>
              </a:rPr>
              <a:t>一段特殊的服务程序</a:t>
            </a:r>
            <a:r>
              <a:rPr lang="zh-CN" altLang="en-US" dirty="0">
                <a:latin typeface="华文中宋"/>
                <a:ea typeface="华文中宋"/>
                <a:cs typeface="华文中宋"/>
              </a:rPr>
              <a:t>，以处理该事件，该事件处理完后又返回被中断的程序继续执行，这一过程称为中断。</a:t>
            </a:r>
            <a:endParaRPr lang="en-US" altLang="zh-CN" dirty="0">
              <a:latin typeface="华文中宋"/>
              <a:ea typeface="华文中宋"/>
              <a:cs typeface="华文中宋"/>
            </a:endParaRPr>
          </a:p>
        </p:txBody>
      </p:sp>
      <p:sp>
        <p:nvSpPr>
          <p:cNvPr id="9" name="TextBox 8"/>
          <p:cNvSpPr txBox="1">
            <a:spLocks noChangeArrowheads="1"/>
          </p:cNvSpPr>
          <p:nvPr/>
        </p:nvSpPr>
        <p:spPr bwMode="auto">
          <a:xfrm>
            <a:off x="7653488" y="1332508"/>
            <a:ext cx="1023985" cy="400050"/>
          </a:xfrm>
          <a:prstGeom prst="rect">
            <a:avLst/>
          </a:prstGeom>
          <a:noFill/>
          <a:ln w="9525">
            <a:noFill/>
            <a:miter lim="800000"/>
            <a:headEnd/>
            <a:tailEnd/>
          </a:ln>
        </p:spPr>
        <p:txBody>
          <a:bodyPr>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中断源</a:t>
            </a:r>
          </a:p>
        </p:txBody>
      </p:sp>
      <p:cxnSp>
        <p:nvCxnSpPr>
          <p:cNvPr id="10" name="直接连接符 9"/>
          <p:cNvCxnSpPr/>
          <p:nvPr/>
        </p:nvCxnSpPr>
        <p:spPr bwMode="auto">
          <a:xfrm>
            <a:off x="1646063" y="3492748"/>
            <a:ext cx="1791369" cy="0"/>
          </a:xfrm>
          <a:prstGeom prst="line">
            <a:avLst/>
          </a:prstGeom>
          <a:solidFill>
            <a:schemeClr val="accent1"/>
          </a:solidFill>
          <a:ln w="25400" cap="sq" cmpd="sng" algn="ctr">
            <a:solidFill>
              <a:schemeClr val="accent1">
                <a:lumMod val="50000"/>
              </a:schemeClr>
            </a:solidFill>
            <a:prstDash val="solid"/>
            <a:round/>
            <a:headEnd type="none" w="sm" len="sm"/>
            <a:tailEnd type="none" w="lg" len="lg"/>
          </a:ln>
          <a:effectLst/>
        </p:spPr>
      </p:cxnSp>
      <p:sp>
        <p:nvSpPr>
          <p:cNvPr id="12" name="TextBox 11"/>
          <p:cNvSpPr txBox="1">
            <a:spLocks noChangeArrowheads="1"/>
          </p:cNvSpPr>
          <p:nvPr/>
        </p:nvSpPr>
        <p:spPr bwMode="auto">
          <a:xfrm>
            <a:off x="329445" y="4388842"/>
            <a:ext cx="3292880" cy="400050"/>
          </a:xfrm>
          <a:prstGeom prst="rect">
            <a:avLst/>
          </a:prstGeom>
          <a:noFill/>
          <a:ln w="9525">
            <a:noFill/>
            <a:miter lim="800000"/>
            <a:headEnd/>
            <a:tailEnd/>
          </a:ln>
        </p:spPr>
        <p:txBody>
          <a:bodyPr>
            <a:spAutoFit/>
          </a:bodyPr>
          <a:lstStyle/>
          <a:p>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中断服务（处理）子程序</a:t>
            </a:r>
          </a:p>
        </p:txBody>
      </p:sp>
      <p:sp>
        <p:nvSpPr>
          <p:cNvPr id="3" name="椭圆 2"/>
          <p:cNvSpPr/>
          <p:nvPr/>
        </p:nvSpPr>
        <p:spPr bwMode="auto">
          <a:xfrm>
            <a:off x="6603211" y="2124596"/>
            <a:ext cx="804600" cy="504056"/>
          </a:xfrm>
          <a:prstGeom prst="ellipse">
            <a:avLst/>
          </a:prstGeom>
          <a:noFill/>
          <a:ln w="635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5" name="任意多边形 4"/>
          <p:cNvSpPr/>
          <p:nvPr/>
        </p:nvSpPr>
        <p:spPr bwMode="auto">
          <a:xfrm>
            <a:off x="6905313" y="1564158"/>
            <a:ext cx="764048" cy="560438"/>
          </a:xfrm>
          <a:custGeom>
            <a:avLst/>
            <a:gdLst>
              <a:gd name="connsiteX0" fmla="*/ 0 w 752167"/>
              <a:gd name="connsiteY0" fmla="*/ 560438 h 560438"/>
              <a:gd name="connsiteX1" fmla="*/ 117987 w 752167"/>
              <a:gd name="connsiteY1" fmla="*/ 412954 h 560438"/>
              <a:gd name="connsiteX2" fmla="*/ 162232 w 752167"/>
              <a:gd name="connsiteY2" fmla="*/ 368709 h 560438"/>
              <a:gd name="connsiteX3" fmla="*/ 221225 w 752167"/>
              <a:gd name="connsiteY3" fmla="*/ 324464 h 560438"/>
              <a:gd name="connsiteX4" fmla="*/ 280219 w 752167"/>
              <a:gd name="connsiteY4" fmla="*/ 235974 h 560438"/>
              <a:gd name="connsiteX5" fmla="*/ 368709 w 752167"/>
              <a:gd name="connsiteY5" fmla="*/ 191729 h 560438"/>
              <a:gd name="connsiteX6" fmla="*/ 383458 w 752167"/>
              <a:gd name="connsiteY6" fmla="*/ 280219 h 560438"/>
              <a:gd name="connsiteX7" fmla="*/ 339212 w 752167"/>
              <a:gd name="connsiteY7" fmla="*/ 294967 h 560438"/>
              <a:gd name="connsiteX8" fmla="*/ 324464 w 752167"/>
              <a:gd name="connsiteY8" fmla="*/ 250722 h 560438"/>
              <a:gd name="connsiteX9" fmla="*/ 427703 w 752167"/>
              <a:gd name="connsiteY9" fmla="*/ 117987 h 560438"/>
              <a:gd name="connsiteX10" fmla="*/ 471948 w 752167"/>
              <a:gd name="connsiteY10" fmla="*/ 103238 h 560438"/>
              <a:gd name="connsiteX11" fmla="*/ 530941 w 752167"/>
              <a:gd name="connsiteY11" fmla="*/ 58993 h 560438"/>
              <a:gd name="connsiteX12" fmla="*/ 604683 w 752167"/>
              <a:gd name="connsiteY12" fmla="*/ 44245 h 560438"/>
              <a:gd name="connsiteX13" fmla="*/ 663677 w 752167"/>
              <a:gd name="connsiteY13" fmla="*/ 29496 h 560438"/>
              <a:gd name="connsiteX14" fmla="*/ 752167 w 752167"/>
              <a:gd name="connsiteY14" fmla="*/ 0 h 560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52167" h="560438">
                <a:moveTo>
                  <a:pt x="0" y="560438"/>
                </a:moveTo>
                <a:cubicBezTo>
                  <a:pt x="39329" y="511277"/>
                  <a:pt x="73470" y="457471"/>
                  <a:pt x="117987" y="412954"/>
                </a:cubicBezTo>
                <a:cubicBezTo>
                  <a:pt x="132735" y="398206"/>
                  <a:pt x="146396" y="382283"/>
                  <a:pt x="162232" y="368709"/>
                </a:cubicBezTo>
                <a:cubicBezTo>
                  <a:pt x="180895" y="352712"/>
                  <a:pt x="204895" y="342836"/>
                  <a:pt x="221225" y="324464"/>
                </a:cubicBezTo>
                <a:cubicBezTo>
                  <a:pt x="244777" y="297968"/>
                  <a:pt x="246588" y="247185"/>
                  <a:pt x="280219" y="235974"/>
                </a:cubicBezTo>
                <a:cubicBezTo>
                  <a:pt x="341279" y="215620"/>
                  <a:pt x="311529" y="229848"/>
                  <a:pt x="368709" y="191729"/>
                </a:cubicBezTo>
                <a:cubicBezTo>
                  <a:pt x="388263" y="221060"/>
                  <a:pt x="420095" y="243583"/>
                  <a:pt x="383458" y="280219"/>
                </a:cubicBezTo>
                <a:cubicBezTo>
                  <a:pt x="372465" y="291212"/>
                  <a:pt x="353961" y="290051"/>
                  <a:pt x="339212" y="294967"/>
                </a:cubicBezTo>
                <a:cubicBezTo>
                  <a:pt x="334296" y="280219"/>
                  <a:pt x="319548" y="265470"/>
                  <a:pt x="324464" y="250722"/>
                </a:cubicBezTo>
                <a:cubicBezTo>
                  <a:pt x="332835" y="225608"/>
                  <a:pt x="394981" y="139802"/>
                  <a:pt x="427703" y="117987"/>
                </a:cubicBezTo>
                <a:cubicBezTo>
                  <a:pt x="440638" y="109363"/>
                  <a:pt x="457200" y="108154"/>
                  <a:pt x="471948" y="103238"/>
                </a:cubicBezTo>
                <a:cubicBezTo>
                  <a:pt x="491612" y="88490"/>
                  <a:pt x="508479" y="68976"/>
                  <a:pt x="530941" y="58993"/>
                </a:cubicBezTo>
                <a:cubicBezTo>
                  <a:pt x="553848" y="48812"/>
                  <a:pt x="580212" y="49683"/>
                  <a:pt x="604683" y="44245"/>
                </a:cubicBezTo>
                <a:cubicBezTo>
                  <a:pt x="624470" y="39848"/>
                  <a:pt x="644262" y="35320"/>
                  <a:pt x="663677" y="29496"/>
                </a:cubicBezTo>
                <a:cubicBezTo>
                  <a:pt x="693458" y="20562"/>
                  <a:pt x="752167" y="0"/>
                  <a:pt x="752167" y="0"/>
                </a:cubicBezTo>
              </a:path>
            </a:pathLst>
          </a:custGeom>
          <a:noFill/>
          <a:ln w="9525"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7" name="任意多边形 6"/>
          <p:cNvSpPr/>
          <p:nvPr/>
        </p:nvSpPr>
        <p:spPr bwMode="auto">
          <a:xfrm>
            <a:off x="756593" y="3321691"/>
            <a:ext cx="620219" cy="1107161"/>
          </a:xfrm>
          <a:custGeom>
            <a:avLst/>
            <a:gdLst>
              <a:gd name="connsiteX0" fmla="*/ 610574 w 610574"/>
              <a:gd name="connsiteY0" fmla="*/ 1032 h 1107161"/>
              <a:gd name="connsiteX1" fmla="*/ 20639 w 610574"/>
              <a:gd name="connsiteY1" fmla="*/ 178013 h 1107161"/>
              <a:gd name="connsiteX2" fmla="*/ 138626 w 610574"/>
              <a:gd name="connsiteY2" fmla="*/ 1107161 h 1107161"/>
            </a:gdLst>
            <a:ahLst/>
            <a:cxnLst>
              <a:cxn ang="0">
                <a:pos x="connsiteX0" y="connsiteY0"/>
              </a:cxn>
              <a:cxn ang="0">
                <a:pos x="connsiteX1" y="connsiteY1"/>
              </a:cxn>
              <a:cxn ang="0">
                <a:pos x="connsiteX2" y="connsiteY2"/>
              </a:cxn>
            </a:cxnLst>
            <a:rect l="l" t="t" r="r" b="b"/>
            <a:pathLst>
              <a:path w="610574" h="1107161">
                <a:moveTo>
                  <a:pt x="610574" y="1032"/>
                </a:moveTo>
                <a:cubicBezTo>
                  <a:pt x="354935" y="-2655"/>
                  <a:pt x="99297" y="-6342"/>
                  <a:pt x="20639" y="178013"/>
                </a:cubicBezTo>
                <a:cubicBezTo>
                  <a:pt x="-58019" y="362368"/>
                  <a:pt x="111587" y="949845"/>
                  <a:pt x="138626" y="1107161"/>
                </a:cubicBezTo>
              </a:path>
            </a:pathLst>
          </a:custGeom>
          <a:noFill/>
          <a:ln w="9525"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08810474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1000"/>
                                        <p:tgtEl>
                                          <p:spTgt spid="3"/>
                                        </p:tgtEl>
                                      </p:cBhvr>
                                    </p:animEffect>
                                  </p:childTnLst>
                                </p:cTn>
                              </p:par>
                            </p:childTnLst>
                          </p:cTn>
                        </p:par>
                        <p:par>
                          <p:cTn id="8" fill="hold">
                            <p:stCondLst>
                              <p:cond delay="1000"/>
                            </p:stCondLst>
                            <p:childTnLst>
                              <p:par>
                                <p:cTn id="9" presetID="22" presetClass="entr" presetSubtype="4"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down)">
                                      <p:cBhvr>
                                        <p:cTn id="11" dur="750"/>
                                        <p:tgtEl>
                                          <p:spTgt spid="5"/>
                                        </p:tgtEl>
                                      </p:cBhvr>
                                    </p:animEffect>
                                  </p:childTnLst>
                                </p:cTn>
                              </p:par>
                            </p:childTnLst>
                          </p:cTn>
                        </p:par>
                        <p:par>
                          <p:cTn id="12" fill="hold">
                            <p:stCondLst>
                              <p:cond delay="1750"/>
                            </p:stCondLst>
                            <p:childTnLst>
                              <p:par>
                                <p:cTn id="13" presetID="3" presetClass="entr" presetSubtype="1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linds(horizontal)">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wipe(left)">
                                      <p:cBhvr>
                                        <p:cTn id="20" dur="500"/>
                                        <p:tgtEl>
                                          <p:spTgt spid="10"/>
                                        </p:tgtEl>
                                      </p:cBhvr>
                                    </p:animEffect>
                                  </p:childTnLst>
                                </p:cTn>
                              </p:par>
                            </p:childTnLst>
                          </p:cTn>
                        </p:par>
                        <p:par>
                          <p:cTn id="21" fill="hold">
                            <p:stCondLst>
                              <p:cond delay="500"/>
                            </p:stCondLst>
                            <p:childTnLst>
                              <p:par>
                                <p:cTn id="22" presetID="22" presetClass="entr" presetSubtype="1"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up)">
                                      <p:cBhvr>
                                        <p:cTn id="24" dur="1000"/>
                                        <p:tgtEl>
                                          <p:spTgt spid="7"/>
                                        </p:tgtEl>
                                      </p:cBhvr>
                                    </p:animEffect>
                                  </p:childTnLst>
                                </p:cTn>
                              </p:par>
                            </p:childTnLst>
                          </p:cTn>
                        </p:par>
                        <p:par>
                          <p:cTn id="25" fill="hold">
                            <p:stCondLst>
                              <p:cond delay="1500"/>
                            </p:stCondLst>
                            <p:childTnLst>
                              <p:par>
                                <p:cTn id="26" presetID="3" presetClass="entr" presetSubtype="10" fill="hold" grpId="0" nodeType="after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3" grpId="0" animBg="1"/>
      <p:bldP spid="5"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6017" name="灯片编号占位符 5"/>
          <p:cNvSpPr>
            <a:spLocks noGrp="1"/>
          </p:cNvSpPr>
          <p:nvPr>
            <p:ph type="sldNum" sz="quarter" idx="12"/>
          </p:nvPr>
        </p:nvSpPr>
        <p:spPr>
          <a:noFill/>
        </p:spPr>
        <p:txBody>
          <a:bodyPr/>
          <a:lstStyle/>
          <a:p>
            <a:fld id="{2B5A5AB3-0FE1-4BC2-B438-D868974FE600}" type="slidenum">
              <a:rPr lang="zh-CN" altLang="en-US" smtClean="0">
                <a:ea typeface="宋体" charset="-122"/>
              </a:rPr>
              <a:pPr/>
              <a:t>45</a:t>
            </a:fld>
            <a:endParaRPr lang="en-US" altLang="zh-CN">
              <a:ea typeface="宋体" charset="-122"/>
            </a:endParaRPr>
          </a:p>
        </p:txBody>
      </p:sp>
      <p:sp>
        <p:nvSpPr>
          <p:cNvPr id="86018" name="Rectangle 2"/>
          <p:cNvSpPr>
            <a:spLocks noGrp="1" noChangeArrowheads="1"/>
          </p:cNvSpPr>
          <p:nvPr>
            <p:ph type="title"/>
          </p:nvPr>
        </p:nvSpPr>
        <p:spPr/>
        <p:txBody>
          <a:bodyPr/>
          <a:lstStyle/>
          <a:p>
            <a:pPr eaLnBrk="1" hangingPunct="1"/>
            <a:r>
              <a:rPr lang="zh-CN" altLang="en-US"/>
              <a:t>引入中断的原因</a:t>
            </a:r>
          </a:p>
        </p:txBody>
      </p:sp>
      <p:sp>
        <p:nvSpPr>
          <p:cNvPr id="135171" name="Rectangle 3"/>
          <p:cNvSpPr>
            <a:spLocks noGrp="1" noChangeArrowheads="1"/>
          </p:cNvSpPr>
          <p:nvPr>
            <p:ph type="body" idx="1"/>
          </p:nvPr>
        </p:nvSpPr>
        <p:spPr>
          <a:xfrm>
            <a:off x="684585" y="1260500"/>
            <a:ext cx="7896783" cy="3332162"/>
          </a:xfrm>
        </p:spPr>
        <p:txBody>
          <a:bodyPr/>
          <a:lstStyle/>
          <a:p>
            <a:pPr eaLnBrk="1" hangingPunct="1">
              <a:lnSpc>
                <a:spcPct val="125000"/>
              </a:lnSpc>
            </a:pPr>
            <a:r>
              <a:rPr lang="zh-CN" altLang="en-US" dirty="0">
                <a:latin typeface="华文中宋"/>
                <a:ea typeface="华文中宋"/>
                <a:cs typeface="华文中宋"/>
              </a:rPr>
              <a:t>提高对外设请求的</a:t>
            </a:r>
            <a:r>
              <a:rPr lang="zh-CN" altLang="en-US" dirty="0">
                <a:solidFill>
                  <a:srgbClr val="990033"/>
                </a:solidFill>
                <a:latin typeface="华文中宋"/>
                <a:ea typeface="华文中宋"/>
                <a:cs typeface="华文中宋"/>
              </a:rPr>
              <a:t>响应实时性</a:t>
            </a:r>
            <a:r>
              <a:rPr lang="zh-CN" altLang="en-US" dirty="0">
                <a:latin typeface="华文中宋"/>
                <a:ea typeface="华文中宋"/>
                <a:cs typeface="华文中宋"/>
              </a:rPr>
              <a:t>。</a:t>
            </a:r>
          </a:p>
          <a:p>
            <a:pPr eaLnBrk="1" hangingPunct="1">
              <a:lnSpc>
                <a:spcPct val="125000"/>
              </a:lnSpc>
            </a:pPr>
            <a:r>
              <a:rPr lang="zh-CN" altLang="en-US" dirty="0">
                <a:latin typeface="华文中宋"/>
                <a:ea typeface="华文中宋"/>
                <a:cs typeface="华文中宋"/>
              </a:rPr>
              <a:t>提高</a:t>
            </a:r>
            <a:r>
              <a:rPr lang="en-US" altLang="zh-CN" dirty="0">
                <a:solidFill>
                  <a:srgbClr val="990033"/>
                </a:solidFill>
                <a:latin typeface="华文中宋"/>
                <a:ea typeface="华文中宋"/>
                <a:cs typeface="华文中宋"/>
              </a:rPr>
              <a:t>CPU</a:t>
            </a:r>
            <a:r>
              <a:rPr lang="zh-CN" altLang="en-US" dirty="0">
                <a:solidFill>
                  <a:srgbClr val="990033"/>
                </a:solidFill>
                <a:latin typeface="华文中宋"/>
                <a:ea typeface="华文中宋"/>
                <a:cs typeface="华文中宋"/>
              </a:rPr>
              <a:t>效率</a:t>
            </a:r>
            <a:endParaRPr lang="en-US" altLang="zh-CN" dirty="0">
              <a:solidFill>
                <a:srgbClr val="990033"/>
              </a:solidFill>
              <a:latin typeface="华文中宋"/>
              <a:ea typeface="华文中宋"/>
              <a:cs typeface="华文中宋"/>
            </a:endParaRPr>
          </a:p>
          <a:p>
            <a:pPr lvl="1" eaLnBrk="1" hangingPunct="1">
              <a:lnSpc>
                <a:spcPct val="125000"/>
              </a:lnSpc>
            </a:pPr>
            <a:r>
              <a:rPr lang="zh-CN" altLang="en-US" dirty="0">
                <a:latin typeface="华文中宋"/>
                <a:ea typeface="华文中宋"/>
                <a:cs typeface="华文中宋"/>
              </a:rPr>
              <a:t>避免了</a:t>
            </a:r>
            <a:r>
              <a:rPr lang="en-US" altLang="zh-CN" dirty="0">
                <a:latin typeface="华文中宋"/>
                <a:ea typeface="华文中宋"/>
                <a:cs typeface="华文中宋"/>
              </a:rPr>
              <a:t>CPU</a:t>
            </a:r>
            <a:r>
              <a:rPr lang="zh-CN" altLang="en-US" dirty="0">
                <a:latin typeface="华文中宋"/>
                <a:ea typeface="华文中宋"/>
                <a:cs typeface="华文中宋"/>
              </a:rPr>
              <a:t>不断检测外设状态的过程</a:t>
            </a:r>
          </a:p>
        </p:txBody>
      </p:sp>
    </p:spTree>
    <p:extLst>
      <p:ext uri="{BB962C8B-B14F-4D97-AF65-F5344CB8AC3E}">
        <p14:creationId xmlns:p14="http://schemas.microsoft.com/office/powerpoint/2010/main" val="148570385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5171">
                                            <p:txEl>
                                              <p:pRg st="0" end="0"/>
                                            </p:txEl>
                                          </p:spTgt>
                                        </p:tgtEl>
                                        <p:attrNameLst>
                                          <p:attrName>style.visibility</p:attrName>
                                        </p:attrNameLst>
                                      </p:cBhvr>
                                      <p:to>
                                        <p:strVal val="visible"/>
                                      </p:to>
                                    </p:set>
                                    <p:animEffect transition="in" filter="wipe(left)">
                                      <p:cBhvr>
                                        <p:cTn id="7" dur="500"/>
                                        <p:tgtEl>
                                          <p:spTgt spid="135171">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5171">
                                            <p:txEl>
                                              <p:pRg st="1" end="1"/>
                                            </p:txEl>
                                          </p:spTgt>
                                        </p:tgtEl>
                                        <p:attrNameLst>
                                          <p:attrName>style.visibility</p:attrName>
                                        </p:attrNameLst>
                                      </p:cBhvr>
                                      <p:to>
                                        <p:strVal val="visible"/>
                                      </p:to>
                                    </p:set>
                                    <p:animEffect transition="in" filter="wipe(left)">
                                      <p:cBhvr>
                                        <p:cTn id="11" dur="500"/>
                                        <p:tgtEl>
                                          <p:spTgt spid="135171">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35171">
                                            <p:txEl>
                                              <p:pRg st="2" end="2"/>
                                            </p:txEl>
                                          </p:spTgt>
                                        </p:tgtEl>
                                        <p:attrNameLst>
                                          <p:attrName>style.visibility</p:attrName>
                                        </p:attrNameLst>
                                      </p:cBhvr>
                                      <p:to>
                                        <p:strVal val="visible"/>
                                      </p:to>
                                    </p:set>
                                    <p:animEffect transition="in" filter="wipe(left)">
                                      <p:cBhvr>
                                        <p:cTn id="15" dur="500"/>
                                        <p:tgtEl>
                                          <p:spTgt spid="135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7041" name="灯片编号占位符 5"/>
          <p:cNvSpPr>
            <a:spLocks noGrp="1"/>
          </p:cNvSpPr>
          <p:nvPr>
            <p:ph type="sldNum" sz="quarter" idx="12"/>
          </p:nvPr>
        </p:nvSpPr>
        <p:spPr>
          <a:noFill/>
        </p:spPr>
        <p:txBody>
          <a:bodyPr/>
          <a:lstStyle/>
          <a:p>
            <a:fld id="{C45E5AA0-9199-4488-A936-0BF45645D0B2}" type="slidenum">
              <a:rPr lang="zh-CN" altLang="en-US" smtClean="0">
                <a:ea typeface="宋体" charset="-122"/>
              </a:rPr>
              <a:pPr/>
              <a:t>46</a:t>
            </a:fld>
            <a:endParaRPr lang="en-US" altLang="zh-CN">
              <a:ea typeface="宋体" charset="-122"/>
            </a:endParaRPr>
          </a:p>
        </p:txBody>
      </p:sp>
      <p:sp>
        <p:nvSpPr>
          <p:cNvPr id="87042" name="Rectangle 2"/>
          <p:cNvSpPr>
            <a:spLocks noGrp="1" noChangeArrowheads="1"/>
          </p:cNvSpPr>
          <p:nvPr>
            <p:ph type="title"/>
          </p:nvPr>
        </p:nvSpPr>
        <p:spPr/>
        <p:txBody>
          <a:bodyPr/>
          <a:lstStyle/>
          <a:p>
            <a:pPr eaLnBrk="1" hangingPunct="1"/>
            <a:r>
              <a:rPr lang="zh-CN" altLang="en-US"/>
              <a:t>中断类型</a:t>
            </a:r>
          </a:p>
        </p:txBody>
      </p:sp>
      <p:sp>
        <p:nvSpPr>
          <p:cNvPr id="134147" name="Rectangle 3"/>
          <p:cNvSpPr>
            <a:spLocks noGrp="1" noChangeArrowheads="1"/>
          </p:cNvSpPr>
          <p:nvPr>
            <p:ph type="body" idx="1"/>
          </p:nvPr>
        </p:nvSpPr>
        <p:spPr>
          <a:xfrm>
            <a:off x="695173" y="1188492"/>
            <a:ext cx="5412761" cy="874713"/>
          </a:xfrm>
        </p:spPr>
        <p:txBody>
          <a:bodyPr/>
          <a:lstStyle/>
          <a:p>
            <a:pPr marL="0" indent="0" eaLnBrk="1" hangingPunct="1">
              <a:buNone/>
            </a:pPr>
            <a:r>
              <a:rPr lang="zh-CN" altLang="en-US" dirty="0">
                <a:cs typeface="华文中宋"/>
              </a:rPr>
              <a:t>根据中断请求的来源分为：</a:t>
            </a:r>
          </a:p>
        </p:txBody>
      </p:sp>
      <p:sp>
        <p:nvSpPr>
          <p:cNvPr id="134148" name="Text Box 4"/>
          <p:cNvSpPr txBox="1">
            <a:spLocks noChangeArrowheads="1"/>
          </p:cNvSpPr>
          <p:nvPr/>
        </p:nvSpPr>
        <p:spPr bwMode="auto">
          <a:xfrm>
            <a:off x="1365223" y="2316112"/>
            <a:ext cx="1962505" cy="522288"/>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800" b="1">
                <a:effectLst>
                  <a:outerShdw blurRad="38100" dist="38100" dir="2700000" algn="tl">
                    <a:srgbClr val="000000">
                      <a:alpha val="43137"/>
                    </a:srgbClr>
                  </a:outerShdw>
                </a:effectLst>
                <a:latin typeface="华文中宋"/>
                <a:ea typeface="华文中宋"/>
                <a:cs typeface="华文中宋"/>
              </a:rPr>
              <a:t>内部中断</a:t>
            </a:r>
          </a:p>
        </p:txBody>
      </p:sp>
      <p:sp>
        <p:nvSpPr>
          <p:cNvPr id="134149" name="Text Box 5"/>
          <p:cNvSpPr txBox="1">
            <a:spLocks noChangeArrowheads="1"/>
          </p:cNvSpPr>
          <p:nvPr/>
        </p:nvSpPr>
        <p:spPr bwMode="auto">
          <a:xfrm>
            <a:off x="1352322" y="3779788"/>
            <a:ext cx="1781897" cy="523875"/>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800" b="1">
                <a:effectLst>
                  <a:outerShdw blurRad="38100" dist="38100" dir="2700000" algn="tl">
                    <a:srgbClr val="000000">
                      <a:alpha val="43137"/>
                    </a:srgbClr>
                  </a:outerShdw>
                </a:effectLst>
                <a:latin typeface="华文中宋"/>
                <a:ea typeface="华文中宋"/>
                <a:cs typeface="华文中宋"/>
              </a:rPr>
              <a:t>外部中断</a:t>
            </a:r>
          </a:p>
        </p:txBody>
      </p:sp>
      <p:sp>
        <p:nvSpPr>
          <p:cNvPr id="134150" name="Text Box 6"/>
          <p:cNvSpPr txBox="1">
            <a:spLocks noChangeArrowheads="1"/>
          </p:cNvSpPr>
          <p:nvPr/>
        </p:nvSpPr>
        <p:spPr bwMode="auto">
          <a:xfrm>
            <a:off x="3222910" y="2052588"/>
            <a:ext cx="1859300"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异常中断</a:t>
            </a:r>
          </a:p>
        </p:txBody>
      </p:sp>
      <p:sp>
        <p:nvSpPr>
          <p:cNvPr id="134151" name="Text Box 7"/>
          <p:cNvSpPr txBox="1">
            <a:spLocks noChangeArrowheads="1"/>
          </p:cNvSpPr>
          <p:nvPr/>
        </p:nvSpPr>
        <p:spPr bwMode="auto">
          <a:xfrm>
            <a:off x="3182596" y="2636788"/>
            <a:ext cx="1702880"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软件中断</a:t>
            </a:r>
          </a:p>
        </p:txBody>
      </p:sp>
      <p:sp>
        <p:nvSpPr>
          <p:cNvPr id="134152" name="Text Box 8"/>
          <p:cNvSpPr txBox="1">
            <a:spLocks noChangeArrowheads="1"/>
          </p:cNvSpPr>
          <p:nvPr/>
        </p:nvSpPr>
        <p:spPr bwMode="auto">
          <a:xfrm>
            <a:off x="3245486" y="3408313"/>
            <a:ext cx="2167302"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可屏蔽中断</a:t>
            </a:r>
          </a:p>
        </p:txBody>
      </p:sp>
      <p:sp>
        <p:nvSpPr>
          <p:cNvPr id="134153" name="Text Box 9"/>
          <p:cNvSpPr txBox="1">
            <a:spLocks noChangeArrowheads="1"/>
          </p:cNvSpPr>
          <p:nvPr/>
        </p:nvSpPr>
        <p:spPr bwMode="auto">
          <a:xfrm>
            <a:off x="3211622" y="4114750"/>
            <a:ext cx="2167302" cy="461962"/>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非屏蔽中断</a:t>
            </a:r>
          </a:p>
        </p:txBody>
      </p:sp>
      <p:sp>
        <p:nvSpPr>
          <p:cNvPr id="134154" name="AutoShape 10"/>
          <p:cNvSpPr>
            <a:spLocks/>
          </p:cNvSpPr>
          <p:nvPr/>
        </p:nvSpPr>
        <p:spPr bwMode="auto">
          <a:xfrm>
            <a:off x="1207190" y="2571700"/>
            <a:ext cx="232211" cy="1428750"/>
          </a:xfrm>
          <a:prstGeom prst="leftBrace">
            <a:avLst>
              <a:gd name="adj1" fmla="val 58362"/>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34155" name="AutoShape 11"/>
          <p:cNvSpPr>
            <a:spLocks/>
          </p:cNvSpPr>
          <p:nvPr/>
        </p:nvSpPr>
        <p:spPr bwMode="auto">
          <a:xfrm>
            <a:off x="3010050" y="2251026"/>
            <a:ext cx="172546" cy="642937"/>
          </a:xfrm>
          <a:prstGeom prst="leftBrace">
            <a:avLst>
              <a:gd name="adj1" fmla="val 34977"/>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34156" name="AutoShape 12"/>
          <p:cNvSpPr>
            <a:spLocks/>
          </p:cNvSpPr>
          <p:nvPr/>
        </p:nvSpPr>
        <p:spPr bwMode="auto">
          <a:xfrm>
            <a:off x="3066491" y="3600400"/>
            <a:ext cx="188671" cy="825500"/>
          </a:xfrm>
          <a:prstGeom prst="leftBrace">
            <a:avLst>
              <a:gd name="adj1" fmla="val 36173"/>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34157" name="Line 13"/>
          <p:cNvSpPr>
            <a:spLocks noChangeShapeType="1"/>
          </p:cNvSpPr>
          <p:nvPr/>
        </p:nvSpPr>
        <p:spPr bwMode="auto">
          <a:xfrm>
            <a:off x="4679067" y="2316112"/>
            <a:ext cx="698245" cy="0"/>
          </a:xfrm>
          <a:prstGeom prst="line">
            <a:avLst/>
          </a:prstGeom>
          <a:noFill/>
          <a:ln w="25400" cap="sq">
            <a:solidFill>
              <a:srgbClr val="FF6600"/>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34158" name="Text Box 14"/>
          <p:cNvSpPr txBox="1">
            <a:spLocks noChangeArrowheads="1"/>
          </p:cNvSpPr>
          <p:nvPr/>
        </p:nvSpPr>
        <p:spPr bwMode="auto">
          <a:xfrm>
            <a:off x="5377311" y="2101800"/>
            <a:ext cx="2554320" cy="461962"/>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异常事件引起</a:t>
            </a:r>
          </a:p>
        </p:txBody>
      </p:sp>
      <p:sp>
        <p:nvSpPr>
          <p:cNvPr id="134159" name="Text Box 15"/>
          <p:cNvSpPr txBox="1">
            <a:spLocks noChangeArrowheads="1"/>
          </p:cNvSpPr>
          <p:nvPr/>
        </p:nvSpPr>
        <p:spPr bwMode="auto">
          <a:xfrm>
            <a:off x="5320872" y="2655838"/>
            <a:ext cx="2554320"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a:effectLst>
                  <a:outerShdw blurRad="38100" dist="38100" dir="2700000" algn="tl">
                    <a:srgbClr val="000000">
                      <a:alpha val="43137"/>
                    </a:srgbClr>
                  </a:outerShdw>
                </a:effectLst>
                <a:latin typeface="华文中宋"/>
                <a:ea typeface="华文中宋"/>
                <a:cs typeface="华文中宋"/>
              </a:rPr>
              <a:t>中断指令引起</a:t>
            </a:r>
          </a:p>
        </p:txBody>
      </p:sp>
      <p:sp>
        <p:nvSpPr>
          <p:cNvPr id="134160" name="Line 16"/>
          <p:cNvSpPr>
            <a:spLocks noChangeShapeType="1"/>
          </p:cNvSpPr>
          <p:nvPr/>
        </p:nvSpPr>
        <p:spPr bwMode="auto">
          <a:xfrm>
            <a:off x="4661327" y="2874912"/>
            <a:ext cx="696633" cy="0"/>
          </a:xfrm>
          <a:prstGeom prst="line">
            <a:avLst/>
          </a:prstGeom>
          <a:noFill/>
          <a:ln w="25400" cap="sq">
            <a:solidFill>
              <a:srgbClr val="FF6600"/>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34161" name="Line 17"/>
          <p:cNvSpPr>
            <a:spLocks noChangeShapeType="1"/>
          </p:cNvSpPr>
          <p:nvPr/>
        </p:nvSpPr>
        <p:spPr bwMode="auto">
          <a:xfrm>
            <a:off x="5070922" y="3667075"/>
            <a:ext cx="696633" cy="0"/>
          </a:xfrm>
          <a:prstGeom prst="line">
            <a:avLst/>
          </a:prstGeom>
          <a:noFill/>
          <a:ln w="25400" cap="sq">
            <a:solidFill>
              <a:srgbClr val="FF6600"/>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34162" name="Line 18"/>
          <p:cNvSpPr>
            <a:spLocks noChangeShapeType="1"/>
          </p:cNvSpPr>
          <p:nvPr/>
        </p:nvSpPr>
        <p:spPr bwMode="auto">
          <a:xfrm>
            <a:off x="5070922" y="4375100"/>
            <a:ext cx="696633" cy="0"/>
          </a:xfrm>
          <a:prstGeom prst="line">
            <a:avLst/>
          </a:prstGeom>
          <a:noFill/>
          <a:ln w="25400" cap="sq">
            <a:solidFill>
              <a:srgbClr val="FF6600"/>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34163" name="Text Box 19"/>
          <p:cNvSpPr txBox="1">
            <a:spLocks noChangeArrowheads="1"/>
          </p:cNvSpPr>
          <p:nvPr/>
        </p:nvSpPr>
        <p:spPr bwMode="auto">
          <a:xfrm>
            <a:off x="5803031" y="3452762"/>
            <a:ext cx="2167302"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400" b="1">
                <a:effectLst>
                  <a:outerShdw blurRad="38100" dist="38100" dir="2700000" algn="tl">
                    <a:srgbClr val="000000">
                      <a:alpha val="43137"/>
                    </a:srgbClr>
                  </a:outerShdw>
                </a:effectLst>
                <a:latin typeface="华文中宋"/>
                <a:ea typeface="华文中宋"/>
                <a:cs typeface="华文中宋"/>
              </a:rPr>
              <a:t>INTR</a:t>
            </a:r>
            <a:r>
              <a:rPr kumimoji="1" lang="zh-CN" altLang="en-US" sz="2400" b="1">
                <a:effectLst>
                  <a:outerShdw blurRad="38100" dist="38100" dir="2700000" algn="tl">
                    <a:srgbClr val="000000">
                      <a:alpha val="43137"/>
                    </a:srgbClr>
                  </a:outerShdw>
                </a:effectLst>
                <a:latin typeface="华文中宋"/>
                <a:ea typeface="华文中宋"/>
                <a:cs typeface="华文中宋"/>
              </a:rPr>
              <a:t>中断</a:t>
            </a:r>
          </a:p>
        </p:txBody>
      </p:sp>
      <p:sp>
        <p:nvSpPr>
          <p:cNvPr id="134164" name="Text Box 20"/>
          <p:cNvSpPr txBox="1">
            <a:spLocks noChangeArrowheads="1"/>
          </p:cNvSpPr>
          <p:nvPr/>
        </p:nvSpPr>
        <p:spPr bwMode="auto">
          <a:xfrm>
            <a:off x="5778843" y="4146501"/>
            <a:ext cx="2167302" cy="460375"/>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en-US" altLang="zh-CN" sz="2400" b="1">
                <a:effectLst>
                  <a:outerShdw blurRad="38100" dist="38100" dir="2700000" algn="tl">
                    <a:srgbClr val="000000">
                      <a:alpha val="43137"/>
                    </a:srgbClr>
                  </a:outerShdw>
                </a:effectLst>
                <a:latin typeface="华文中宋"/>
                <a:ea typeface="华文中宋"/>
                <a:cs typeface="华文中宋"/>
              </a:rPr>
              <a:t>NMI</a:t>
            </a:r>
            <a:r>
              <a:rPr kumimoji="1" lang="zh-CN" altLang="en-US" sz="2400" b="1">
                <a:effectLst>
                  <a:outerShdw blurRad="38100" dist="38100" dir="2700000" algn="tl">
                    <a:srgbClr val="000000">
                      <a:alpha val="43137"/>
                    </a:srgbClr>
                  </a:outerShdw>
                </a:effectLst>
                <a:latin typeface="华文中宋"/>
                <a:ea typeface="华文中宋"/>
                <a:cs typeface="华文中宋"/>
              </a:rPr>
              <a:t>中断</a:t>
            </a:r>
          </a:p>
        </p:txBody>
      </p:sp>
      <p:sp>
        <p:nvSpPr>
          <p:cNvPr id="2" name="椭圆 1"/>
          <p:cNvSpPr/>
          <p:nvPr/>
        </p:nvSpPr>
        <p:spPr bwMode="auto">
          <a:xfrm>
            <a:off x="5669062" y="3241155"/>
            <a:ext cx="1865144" cy="755649"/>
          </a:xfrm>
          <a:prstGeom prst="ellipse">
            <a:avLst/>
          </a:prstGeom>
          <a:noFill/>
          <a:ln w="1270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67729765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wipe(left)">
                                      <p:cBhvr>
                                        <p:cTn id="7" dur="500"/>
                                        <p:tgtEl>
                                          <p:spTgt spid="13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blinds(horizontal)">
                                      <p:cBhvr>
                                        <p:cTn id="12" dur="500"/>
                                        <p:tgtEl>
                                          <p:spTgt spid="134148"/>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4149"/>
                                        </p:tgtEl>
                                        <p:attrNameLst>
                                          <p:attrName>style.visibility</p:attrName>
                                        </p:attrNameLst>
                                      </p:cBhvr>
                                      <p:to>
                                        <p:strVal val="visible"/>
                                      </p:to>
                                    </p:set>
                                    <p:animEffect transition="in" filter="blinds(horizontal)">
                                      <p:cBhvr>
                                        <p:cTn id="15" dur="500"/>
                                        <p:tgtEl>
                                          <p:spTgt spid="134149"/>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134154"/>
                                        </p:tgtEl>
                                        <p:attrNameLst>
                                          <p:attrName>style.visibility</p:attrName>
                                        </p:attrNameLst>
                                      </p:cBhvr>
                                      <p:to>
                                        <p:strVal val="visible"/>
                                      </p:to>
                                    </p:set>
                                    <p:animEffect transition="in" filter="wipe(up)">
                                      <p:cBhvr>
                                        <p:cTn id="19" dur="500"/>
                                        <p:tgtEl>
                                          <p:spTgt spid="134154"/>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34150"/>
                                        </p:tgtEl>
                                        <p:attrNameLst>
                                          <p:attrName>style.visibility</p:attrName>
                                        </p:attrNameLst>
                                      </p:cBhvr>
                                      <p:to>
                                        <p:strVal val="visible"/>
                                      </p:to>
                                    </p:set>
                                    <p:animEffect transition="in" filter="blinds(horizontal)">
                                      <p:cBhvr>
                                        <p:cTn id="24" dur="500"/>
                                        <p:tgtEl>
                                          <p:spTgt spid="134150"/>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4151"/>
                                        </p:tgtEl>
                                        <p:attrNameLst>
                                          <p:attrName>style.visibility</p:attrName>
                                        </p:attrNameLst>
                                      </p:cBhvr>
                                      <p:to>
                                        <p:strVal val="visible"/>
                                      </p:to>
                                    </p:set>
                                    <p:animEffect transition="in" filter="blinds(horizontal)">
                                      <p:cBhvr>
                                        <p:cTn id="27" dur="500"/>
                                        <p:tgtEl>
                                          <p:spTgt spid="134151"/>
                                        </p:tgtEl>
                                      </p:cBhvr>
                                    </p:animEffect>
                                  </p:childTnLst>
                                </p:cTn>
                              </p:par>
                            </p:childTnLst>
                          </p:cTn>
                        </p:par>
                        <p:par>
                          <p:cTn id="28" fill="hold">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134155"/>
                                        </p:tgtEl>
                                        <p:attrNameLst>
                                          <p:attrName>style.visibility</p:attrName>
                                        </p:attrNameLst>
                                      </p:cBhvr>
                                      <p:to>
                                        <p:strVal val="visible"/>
                                      </p:to>
                                    </p:set>
                                    <p:animEffect transition="in" filter="wipe(up)">
                                      <p:cBhvr>
                                        <p:cTn id="31" dur="500"/>
                                        <p:tgtEl>
                                          <p:spTgt spid="13415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134157"/>
                                        </p:tgtEl>
                                        <p:attrNameLst>
                                          <p:attrName>style.visibility</p:attrName>
                                        </p:attrNameLst>
                                      </p:cBhvr>
                                      <p:to>
                                        <p:strVal val="visible"/>
                                      </p:to>
                                    </p:set>
                                    <p:animEffect transition="in" filter="wipe(left)">
                                      <p:cBhvr>
                                        <p:cTn id="35" dur="500"/>
                                        <p:tgtEl>
                                          <p:spTgt spid="134157"/>
                                        </p:tgtEl>
                                      </p:cBhvr>
                                    </p:animEffect>
                                  </p:childTnLst>
                                </p:cTn>
                              </p:par>
                            </p:childTnLst>
                          </p:cTn>
                        </p:par>
                        <p:par>
                          <p:cTn id="36" fill="hold">
                            <p:stCondLst>
                              <p:cond delay="1500"/>
                            </p:stCondLst>
                            <p:childTnLst>
                              <p:par>
                                <p:cTn id="37" presetID="22" presetClass="entr" presetSubtype="8" fill="hold" grpId="0" nodeType="afterEffect">
                                  <p:stCondLst>
                                    <p:cond delay="0"/>
                                  </p:stCondLst>
                                  <p:childTnLst>
                                    <p:set>
                                      <p:cBhvr>
                                        <p:cTn id="38" dur="1" fill="hold">
                                          <p:stCondLst>
                                            <p:cond delay="0"/>
                                          </p:stCondLst>
                                        </p:cTn>
                                        <p:tgtEl>
                                          <p:spTgt spid="134158"/>
                                        </p:tgtEl>
                                        <p:attrNameLst>
                                          <p:attrName>style.visibility</p:attrName>
                                        </p:attrNameLst>
                                      </p:cBhvr>
                                      <p:to>
                                        <p:strVal val="visible"/>
                                      </p:to>
                                    </p:set>
                                    <p:animEffect transition="in" filter="wipe(left)">
                                      <p:cBhvr>
                                        <p:cTn id="39" dur="500"/>
                                        <p:tgtEl>
                                          <p:spTgt spid="134158"/>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134160"/>
                                        </p:tgtEl>
                                        <p:attrNameLst>
                                          <p:attrName>style.visibility</p:attrName>
                                        </p:attrNameLst>
                                      </p:cBhvr>
                                      <p:to>
                                        <p:strVal val="visible"/>
                                      </p:to>
                                    </p:set>
                                    <p:animEffect transition="in" filter="wipe(left)">
                                      <p:cBhvr>
                                        <p:cTn id="43" dur="500"/>
                                        <p:tgtEl>
                                          <p:spTgt spid="134160"/>
                                        </p:tgtEl>
                                      </p:cBhvr>
                                    </p:animEffect>
                                  </p:childTnLst>
                                </p:cTn>
                              </p:par>
                            </p:childTnLst>
                          </p:cTn>
                        </p:par>
                        <p:par>
                          <p:cTn id="44" fill="hold">
                            <p:stCondLst>
                              <p:cond delay="2500"/>
                            </p:stCondLst>
                            <p:childTnLst>
                              <p:par>
                                <p:cTn id="45" presetID="22" presetClass="entr" presetSubtype="8" fill="hold" grpId="0" nodeType="afterEffect">
                                  <p:stCondLst>
                                    <p:cond delay="0"/>
                                  </p:stCondLst>
                                  <p:childTnLst>
                                    <p:set>
                                      <p:cBhvr>
                                        <p:cTn id="46" dur="1" fill="hold">
                                          <p:stCondLst>
                                            <p:cond delay="0"/>
                                          </p:stCondLst>
                                        </p:cTn>
                                        <p:tgtEl>
                                          <p:spTgt spid="134159"/>
                                        </p:tgtEl>
                                        <p:attrNameLst>
                                          <p:attrName>style.visibility</p:attrName>
                                        </p:attrNameLst>
                                      </p:cBhvr>
                                      <p:to>
                                        <p:strVal val="visible"/>
                                      </p:to>
                                    </p:set>
                                    <p:animEffect transition="in" filter="wipe(left)">
                                      <p:cBhvr>
                                        <p:cTn id="47" dur="500"/>
                                        <p:tgtEl>
                                          <p:spTgt spid="134159"/>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4152"/>
                                        </p:tgtEl>
                                        <p:attrNameLst>
                                          <p:attrName>style.visibility</p:attrName>
                                        </p:attrNameLst>
                                      </p:cBhvr>
                                      <p:to>
                                        <p:strVal val="visible"/>
                                      </p:to>
                                    </p:set>
                                    <p:animEffect transition="in" filter="blinds(horizontal)">
                                      <p:cBhvr>
                                        <p:cTn id="52" dur="500"/>
                                        <p:tgtEl>
                                          <p:spTgt spid="134152"/>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34153"/>
                                        </p:tgtEl>
                                        <p:attrNameLst>
                                          <p:attrName>style.visibility</p:attrName>
                                        </p:attrNameLst>
                                      </p:cBhvr>
                                      <p:to>
                                        <p:strVal val="visible"/>
                                      </p:to>
                                    </p:set>
                                    <p:animEffect transition="in" filter="blinds(horizontal)">
                                      <p:cBhvr>
                                        <p:cTn id="55" dur="500"/>
                                        <p:tgtEl>
                                          <p:spTgt spid="134153"/>
                                        </p:tgtEl>
                                      </p:cBhvr>
                                    </p:animEffect>
                                  </p:childTnLst>
                                </p:cTn>
                              </p:par>
                            </p:childTnLst>
                          </p:cTn>
                        </p:par>
                        <p:par>
                          <p:cTn id="56" fill="hold">
                            <p:stCondLst>
                              <p:cond delay="500"/>
                            </p:stCondLst>
                            <p:childTnLst>
                              <p:par>
                                <p:cTn id="57" presetID="22" presetClass="entr" presetSubtype="1" fill="hold" grpId="0" nodeType="afterEffect">
                                  <p:stCondLst>
                                    <p:cond delay="0"/>
                                  </p:stCondLst>
                                  <p:childTnLst>
                                    <p:set>
                                      <p:cBhvr>
                                        <p:cTn id="58" dur="1" fill="hold">
                                          <p:stCondLst>
                                            <p:cond delay="0"/>
                                          </p:stCondLst>
                                        </p:cTn>
                                        <p:tgtEl>
                                          <p:spTgt spid="134156"/>
                                        </p:tgtEl>
                                        <p:attrNameLst>
                                          <p:attrName>style.visibility</p:attrName>
                                        </p:attrNameLst>
                                      </p:cBhvr>
                                      <p:to>
                                        <p:strVal val="visible"/>
                                      </p:to>
                                    </p:set>
                                    <p:animEffect transition="in" filter="wipe(up)">
                                      <p:cBhvr>
                                        <p:cTn id="59" dur="500"/>
                                        <p:tgtEl>
                                          <p:spTgt spid="134156"/>
                                        </p:tgtEl>
                                      </p:cBhvr>
                                    </p:animEffect>
                                  </p:childTnLst>
                                </p:cTn>
                              </p:par>
                            </p:childTnLst>
                          </p:cTn>
                        </p:par>
                        <p:par>
                          <p:cTn id="60" fill="hold">
                            <p:stCondLst>
                              <p:cond delay="1000"/>
                            </p:stCondLst>
                            <p:childTnLst>
                              <p:par>
                                <p:cTn id="61" presetID="22" presetClass="entr" presetSubtype="8" fill="hold" grpId="0" nodeType="afterEffect">
                                  <p:stCondLst>
                                    <p:cond delay="0"/>
                                  </p:stCondLst>
                                  <p:childTnLst>
                                    <p:set>
                                      <p:cBhvr>
                                        <p:cTn id="62" dur="1" fill="hold">
                                          <p:stCondLst>
                                            <p:cond delay="0"/>
                                          </p:stCondLst>
                                        </p:cTn>
                                        <p:tgtEl>
                                          <p:spTgt spid="134161"/>
                                        </p:tgtEl>
                                        <p:attrNameLst>
                                          <p:attrName>style.visibility</p:attrName>
                                        </p:attrNameLst>
                                      </p:cBhvr>
                                      <p:to>
                                        <p:strVal val="visible"/>
                                      </p:to>
                                    </p:set>
                                    <p:animEffect transition="in" filter="wipe(left)">
                                      <p:cBhvr>
                                        <p:cTn id="63" dur="500"/>
                                        <p:tgtEl>
                                          <p:spTgt spid="134161"/>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134162"/>
                                        </p:tgtEl>
                                        <p:attrNameLst>
                                          <p:attrName>style.visibility</p:attrName>
                                        </p:attrNameLst>
                                      </p:cBhvr>
                                      <p:to>
                                        <p:strVal val="visible"/>
                                      </p:to>
                                    </p:set>
                                    <p:animEffect transition="in" filter="wipe(left)">
                                      <p:cBhvr>
                                        <p:cTn id="67" dur="500"/>
                                        <p:tgtEl>
                                          <p:spTgt spid="134162"/>
                                        </p:tgtEl>
                                      </p:cBhvr>
                                    </p:animEffect>
                                  </p:childTnLst>
                                </p:cTn>
                              </p:par>
                            </p:childTnLst>
                          </p:cTn>
                        </p:par>
                        <p:par>
                          <p:cTn id="68" fill="hold">
                            <p:stCondLst>
                              <p:cond delay="2000"/>
                            </p:stCondLst>
                            <p:childTnLst>
                              <p:par>
                                <p:cTn id="69" presetID="22" presetClass="entr" presetSubtype="8" fill="hold" grpId="0" nodeType="afterEffect">
                                  <p:stCondLst>
                                    <p:cond delay="0"/>
                                  </p:stCondLst>
                                  <p:childTnLst>
                                    <p:set>
                                      <p:cBhvr>
                                        <p:cTn id="70" dur="1" fill="hold">
                                          <p:stCondLst>
                                            <p:cond delay="0"/>
                                          </p:stCondLst>
                                        </p:cTn>
                                        <p:tgtEl>
                                          <p:spTgt spid="134163"/>
                                        </p:tgtEl>
                                        <p:attrNameLst>
                                          <p:attrName>style.visibility</p:attrName>
                                        </p:attrNameLst>
                                      </p:cBhvr>
                                      <p:to>
                                        <p:strVal val="visible"/>
                                      </p:to>
                                    </p:set>
                                    <p:animEffect transition="in" filter="wipe(left)">
                                      <p:cBhvr>
                                        <p:cTn id="71" dur="500"/>
                                        <p:tgtEl>
                                          <p:spTgt spid="134163"/>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134164"/>
                                        </p:tgtEl>
                                        <p:attrNameLst>
                                          <p:attrName>style.visibility</p:attrName>
                                        </p:attrNameLst>
                                      </p:cBhvr>
                                      <p:to>
                                        <p:strVal val="visible"/>
                                      </p:to>
                                    </p:set>
                                    <p:animEffect transition="in" filter="wipe(left)">
                                      <p:cBhvr>
                                        <p:cTn id="75" dur="500"/>
                                        <p:tgtEl>
                                          <p:spTgt spid="134164"/>
                                        </p:tgtEl>
                                      </p:cBhvr>
                                    </p:animEffect>
                                  </p:childTnLst>
                                </p:cTn>
                              </p:par>
                            </p:childTnLst>
                          </p:cTn>
                        </p:par>
                      </p:childTnLst>
                    </p:cTn>
                  </p:par>
                  <p:par>
                    <p:cTn id="76" fill="hold">
                      <p:stCondLst>
                        <p:cond delay="indefinite"/>
                      </p:stCondLst>
                      <p:childTnLst>
                        <p:par>
                          <p:cTn id="77" fill="hold">
                            <p:stCondLst>
                              <p:cond delay="0"/>
                            </p:stCondLst>
                            <p:childTnLst>
                              <p:par>
                                <p:cTn id="78" presetID="21" presetClass="entr" presetSubtype="1" fill="hold" grpId="0" nodeType="clickEffect">
                                  <p:stCondLst>
                                    <p:cond delay="0"/>
                                  </p:stCondLst>
                                  <p:childTnLst>
                                    <p:set>
                                      <p:cBhvr>
                                        <p:cTn id="79" dur="1" fill="hold">
                                          <p:stCondLst>
                                            <p:cond delay="0"/>
                                          </p:stCondLst>
                                        </p:cTn>
                                        <p:tgtEl>
                                          <p:spTgt spid="2"/>
                                        </p:tgtEl>
                                        <p:attrNameLst>
                                          <p:attrName>style.visibility</p:attrName>
                                        </p:attrNameLst>
                                      </p:cBhvr>
                                      <p:to>
                                        <p:strVal val="visible"/>
                                      </p:to>
                                    </p:set>
                                    <p:animEffect transition="in" filter="wheel(1)">
                                      <p:cBhvr>
                                        <p:cTn id="80"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8" grpId="0"/>
      <p:bldP spid="134149" grpId="0"/>
      <p:bldP spid="134150" grpId="0"/>
      <p:bldP spid="134151" grpId="0"/>
      <p:bldP spid="134152" grpId="0"/>
      <p:bldP spid="134153" grpId="0"/>
      <p:bldP spid="134154" grpId="0" animBg="1"/>
      <p:bldP spid="134155" grpId="0" animBg="1"/>
      <p:bldP spid="134156" grpId="0" animBg="1"/>
      <p:bldP spid="134157" grpId="0" animBg="1"/>
      <p:bldP spid="134158" grpId="0"/>
      <p:bldP spid="134159" grpId="0"/>
      <p:bldP spid="134160" grpId="0" animBg="1"/>
      <p:bldP spid="134161" grpId="0" animBg="1"/>
      <p:bldP spid="134162" grpId="0" animBg="1"/>
      <p:bldP spid="134163" grpId="0"/>
      <p:bldP spid="134164" grpId="0"/>
      <p:bldP spid="2" grpId="0" animBg="1"/>
    </p:bldLst>
  </p:timing>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65" name="灯片编号占位符 5"/>
          <p:cNvSpPr>
            <a:spLocks noGrp="1"/>
          </p:cNvSpPr>
          <p:nvPr>
            <p:ph type="sldNum" sz="quarter" idx="12"/>
          </p:nvPr>
        </p:nvSpPr>
        <p:spPr>
          <a:noFill/>
        </p:spPr>
        <p:txBody>
          <a:bodyPr/>
          <a:lstStyle/>
          <a:p>
            <a:fld id="{ED14CB6B-DEDB-41A2-B5E1-C0E1AFAA2A53}" type="slidenum">
              <a:rPr lang="zh-CN" altLang="en-US" smtClean="0">
                <a:ea typeface="宋体" charset="-122"/>
              </a:rPr>
              <a:pPr/>
              <a:t>47</a:t>
            </a:fld>
            <a:endParaRPr lang="en-US" altLang="zh-CN">
              <a:ea typeface="宋体" charset="-122"/>
            </a:endParaRPr>
          </a:p>
        </p:txBody>
      </p:sp>
      <p:sp>
        <p:nvSpPr>
          <p:cNvPr id="67587" name="Rectangle 2"/>
          <p:cNvSpPr>
            <a:spLocks noGrp="1" noChangeArrowheads="1"/>
          </p:cNvSpPr>
          <p:nvPr>
            <p:ph type="title"/>
          </p:nvPr>
        </p:nvSpPr>
        <p:spPr>
          <a:xfrm>
            <a:off x="475736" y="324397"/>
            <a:ext cx="7608133" cy="747713"/>
          </a:xfrm>
        </p:spPr>
        <p:txBody>
          <a:bodyPr/>
          <a:lstStyle/>
          <a:p>
            <a:pPr eaLnBrk="1" hangingPunct="1">
              <a:defRPr/>
            </a:pPr>
            <a:r>
              <a:rPr lang="en-US" altLang="zh-CN" sz="4000" dirty="0">
                <a:latin typeface="+mn-lt"/>
                <a:cs typeface="+mj-cs"/>
              </a:rPr>
              <a:t>2. </a:t>
            </a:r>
            <a:r>
              <a:rPr lang="zh-CN" altLang="en-US" dirty="0">
                <a:cs typeface="+mj-cs"/>
              </a:rPr>
              <a:t>外部可屏蔽中断响应的一般过程</a:t>
            </a:r>
          </a:p>
        </p:txBody>
      </p:sp>
      <p:sp>
        <p:nvSpPr>
          <p:cNvPr id="88067" name="Rectangle 3"/>
          <p:cNvSpPr>
            <a:spLocks noGrp="1" noChangeArrowheads="1"/>
          </p:cNvSpPr>
          <p:nvPr>
            <p:ph type="body" idx="1"/>
          </p:nvPr>
        </p:nvSpPr>
        <p:spPr>
          <a:xfrm>
            <a:off x="987754" y="1476524"/>
            <a:ext cx="6735729" cy="3332162"/>
          </a:xfrm>
        </p:spPr>
        <p:txBody>
          <a:bodyPr/>
          <a:lstStyle/>
          <a:p>
            <a:pPr eaLnBrk="1" hangingPunct="1">
              <a:lnSpc>
                <a:spcPct val="120000"/>
              </a:lnSpc>
            </a:pPr>
            <a:r>
              <a:rPr lang="zh-CN" altLang="en-US" dirty="0">
                <a:latin typeface="华文中宋"/>
                <a:ea typeface="华文中宋"/>
                <a:cs typeface="华文中宋"/>
              </a:rPr>
              <a:t>中断请求</a:t>
            </a:r>
          </a:p>
          <a:p>
            <a:pPr eaLnBrk="1" hangingPunct="1">
              <a:lnSpc>
                <a:spcPct val="120000"/>
              </a:lnSpc>
            </a:pPr>
            <a:r>
              <a:rPr lang="zh-CN" altLang="en-US" dirty="0">
                <a:latin typeface="华文中宋"/>
                <a:ea typeface="华文中宋"/>
                <a:cs typeface="华文中宋"/>
              </a:rPr>
              <a:t>中断源识别及中断判优</a:t>
            </a:r>
          </a:p>
          <a:p>
            <a:pPr eaLnBrk="1" hangingPunct="1">
              <a:lnSpc>
                <a:spcPct val="120000"/>
              </a:lnSpc>
            </a:pPr>
            <a:r>
              <a:rPr lang="zh-CN" altLang="en-US" dirty="0">
                <a:latin typeface="华文中宋"/>
                <a:ea typeface="华文中宋"/>
                <a:cs typeface="华文中宋"/>
              </a:rPr>
              <a:t>中断响应</a:t>
            </a:r>
          </a:p>
          <a:p>
            <a:pPr eaLnBrk="1" hangingPunct="1">
              <a:lnSpc>
                <a:spcPct val="120000"/>
              </a:lnSpc>
            </a:pPr>
            <a:r>
              <a:rPr lang="zh-CN" altLang="en-US" dirty="0">
                <a:latin typeface="华文中宋"/>
                <a:ea typeface="华文中宋"/>
                <a:cs typeface="华文中宋"/>
              </a:rPr>
              <a:t>中断处理（服务）</a:t>
            </a:r>
          </a:p>
          <a:p>
            <a:pPr eaLnBrk="1" hangingPunct="1">
              <a:lnSpc>
                <a:spcPct val="120000"/>
              </a:lnSpc>
            </a:pPr>
            <a:r>
              <a:rPr lang="zh-CN" altLang="en-US" dirty="0">
                <a:latin typeface="华文中宋"/>
                <a:ea typeface="华文中宋"/>
                <a:cs typeface="华文中宋"/>
              </a:rPr>
              <a:t>中断返回</a:t>
            </a:r>
          </a:p>
        </p:txBody>
      </p:sp>
    </p:spTree>
    <p:extLst>
      <p:ext uri="{BB962C8B-B14F-4D97-AF65-F5344CB8AC3E}">
        <p14:creationId xmlns:p14="http://schemas.microsoft.com/office/powerpoint/2010/main" val="316046549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9089" name="灯片编号占位符 5"/>
          <p:cNvSpPr>
            <a:spLocks noGrp="1"/>
          </p:cNvSpPr>
          <p:nvPr>
            <p:ph type="sldNum" sz="quarter" idx="12"/>
          </p:nvPr>
        </p:nvSpPr>
        <p:spPr>
          <a:noFill/>
        </p:spPr>
        <p:txBody>
          <a:bodyPr/>
          <a:lstStyle/>
          <a:p>
            <a:fld id="{639906E6-82EC-4C7D-960D-6D758535361A}" type="slidenum">
              <a:rPr lang="zh-CN" altLang="en-US" smtClean="0">
                <a:ea typeface="宋体" charset="-122"/>
              </a:rPr>
              <a:pPr/>
              <a:t>48</a:t>
            </a:fld>
            <a:endParaRPr lang="en-US" altLang="zh-CN">
              <a:ea typeface="宋体" charset="-122"/>
            </a:endParaRPr>
          </a:p>
        </p:txBody>
      </p:sp>
      <p:sp>
        <p:nvSpPr>
          <p:cNvPr id="89090" name="Rectangle 2"/>
          <p:cNvSpPr>
            <a:spLocks noGrp="1" noChangeArrowheads="1"/>
          </p:cNvSpPr>
          <p:nvPr>
            <p:ph type="title"/>
          </p:nvPr>
        </p:nvSpPr>
        <p:spPr/>
        <p:txBody>
          <a:bodyPr/>
          <a:lstStyle/>
          <a:p>
            <a:pPr eaLnBrk="1" hangingPunct="1"/>
            <a:r>
              <a:rPr lang="zh-CN" altLang="en-US"/>
              <a:t>中断请求</a:t>
            </a:r>
          </a:p>
        </p:txBody>
      </p:sp>
      <p:sp>
        <p:nvSpPr>
          <p:cNvPr id="137219" name="Rectangle 3"/>
          <p:cNvSpPr>
            <a:spLocks noGrp="1" noChangeArrowheads="1"/>
          </p:cNvSpPr>
          <p:nvPr>
            <p:ph type="body" idx="1"/>
          </p:nvPr>
        </p:nvSpPr>
        <p:spPr>
          <a:xfrm>
            <a:off x="768318" y="2864570"/>
            <a:ext cx="7896784" cy="1905000"/>
          </a:xfrm>
        </p:spPr>
        <p:txBody>
          <a:bodyPr/>
          <a:lstStyle/>
          <a:p>
            <a:pPr eaLnBrk="1" hangingPunct="1">
              <a:lnSpc>
                <a:spcPct val="120000"/>
              </a:lnSpc>
            </a:pPr>
            <a:r>
              <a:rPr lang="zh-CN" altLang="en-US">
                <a:latin typeface="华文中宋"/>
                <a:ea typeface="华文中宋"/>
                <a:cs typeface="华文中宋"/>
              </a:rPr>
              <a:t>中断请求信号应保持到中断被处理为止；</a:t>
            </a:r>
          </a:p>
          <a:p>
            <a:pPr eaLnBrk="1" hangingPunct="1">
              <a:lnSpc>
                <a:spcPct val="120000"/>
              </a:lnSpc>
            </a:pPr>
            <a:r>
              <a:rPr lang="en-US" altLang="zh-CN">
                <a:latin typeface="华文中宋"/>
                <a:ea typeface="华文中宋"/>
                <a:cs typeface="华文中宋"/>
              </a:rPr>
              <a:t>CPU</a:t>
            </a:r>
            <a:r>
              <a:rPr lang="zh-CN" altLang="en-US">
                <a:latin typeface="华文中宋"/>
                <a:ea typeface="华文中宋"/>
                <a:cs typeface="华文中宋"/>
              </a:rPr>
              <a:t>响应中断后，中断请求信号应及时撤销。</a:t>
            </a:r>
          </a:p>
        </p:txBody>
      </p:sp>
      <p:sp>
        <p:nvSpPr>
          <p:cNvPr id="89092" name="Text Box 4"/>
          <p:cNvSpPr txBox="1">
            <a:spLocks noChangeArrowheads="1"/>
          </p:cNvSpPr>
          <p:nvPr/>
        </p:nvSpPr>
        <p:spPr bwMode="auto">
          <a:xfrm>
            <a:off x="1207190" y="1404517"/>
            <a:ext cx="4608162" cy="1169551"/>
          </a:xfrm>
          <a:prstGeom prst="rect">
            <a:avLst/>
          </a:prstGeom>
          <a:noFill/>
          <a:ln w="25400" cap="sq">
            <a:noFill/>
            <a:miter lim="800000"/>
            <a:headEnd type="none" w="sm" len="sm"/>
            <a:tailEnd type="none" w="lg" len="lg"/>
          </a:ln>
        </p:spPr>
        <p:txBody>
          <a:bodyPr wrap="square">
            <a:spAutoFit/>
          </a:bodyPr>
          <a:lstStyle/>
          <a:p>
            <a:pPr eaLnBrk="0" hangingPunct="0">
              <a:spcBef>
                <a:spcPct val="50000"/>
              </a:spcBef>
            </a:pPr>
            <a:r>
              <a:rPr kumimoji="1"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中断请求信号</a:t>
            </a:r>
            <a:r>
              <a:rPr kumimoji="1" lang="zh-CN" altLang="en-US" sz="2800" b="1" dirty="0">
                <a:effectLst>
                  <a:outerShdw blurRad="38100" dist="38100" dir="2700000" algn="tl">
                    <a:srgbClr val="000000">
                      <a:alpha val="43137"/>
                    </a:srgbClr>
                  </a:outerShdw>
                </a:effectLst>
                <a:latin typeface="Times New Roman" pitchFamily="18" charset="0"/>
              </a:rPr>
              <a:t>：</a:t>
            </a:r>
            <a:r>
              <a:rPr kumimoji="1" lang="en-US" altLang="zh-CN" sz="2800" b="1" dirty="0">
                <a:effectLst>
                  <a:outerShdw blurRad="38100" dist="38100" dir="2700000" algn="tl">
                    <a:srgbClr val="000000">
                      <a:alpha val="43137"/>
                    </a:srgbClr>
                  </a:outerShdw>
                </a:effectLst>
                <a:latin typeface="Times New Roman" pitchFamily="18" charset="0"/>
              </a:rPr>
              <a:t>INTR</a:t>
            </a:r>
          </a:p>
          <a:p>
            <a:pPr eaLnBrk="0" hangingPunct="0">
              <a:spcBef>
                <a:spcPct val="50000"/>
              </a:spcBef>
            </a:pPr>
            <a:r>
              <a:rPr kumimoji="1" lang="zh-CN" altLang="en-US" sz="28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中断响应信号</a:t>
            </a:r>
            <a:r>
              <a:rPr kumimoji="1" lang="zh-CN" altLang="en-US" sz="2800" b="1" dirty="0">
                <a:effectLst>
                  <a:outerShdw blurRad="38100" dist="38100" dir="2700000" algn="tl">
                    <a:srgbClr val="000000">
                      <a:alpha val="43137"/>
                    </a:srgbClr>
                  </a:outerShdw>
                </a:effectLst>
                <a:latin typeface="Times New Roman" pitchFamily="18" charset="0"/>
              </a:rPr>
              <a:t>：</a:t>
            </a:r>
            <a:r>
              <a:rPr kumimoji="1" lang="en-US" altLang="zh-CN" sz="2800" b="1" dirty="0">
                <a:effectLst>
                  <a:outerShdw blurRad="38100" dist="38100" dir="2700000" algn="tl">
                    <a:srgbClr val="000000">
                      <a:alpha val="43137"/>
                    </a:srgbClr>
                  </a:outerShdw>
                </a:effectLst>
                <a:latin typeface="Times New Roman" pitchFamily="18" charset="0"/>
              </a:rPr>
              <a:t>#INTA</a:t>
            </a:r>
          </a:p>
        </p:txBody>
      </p:sp>
    </p:spTree>
    <p:extLst>
      <p:ext uri="{BB962C8B-B14F-4D97-AF65-F5344CB8AC3E}">
        <p14:creationId xmlns:p14="http://schemas.microsoft.com/office/powerpoint/2010/main" val="45938331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7219">
                                            <p:txEl>
                                              <p:pRg st="0" end="0"/>
                                            </p:txEl>
                                          </p:spTgt>
                                        </p:tgtEl>
                                        <p:attrNameLst>
                                          <p:attrName>style.visibility</p:attrName>
                                        </p:attrNameLst>
                                      </p:cBhvr>
                                      <p:to>
                                        <p:strVal val="visible"/>
                                      </p:to>
                                    </p:set>
                                    <p:animEffect transition="in" filter="wipe(left)">
                                      <p:cBhvr>
                                        <p:cTn id="7" dur="500"/>
                                        <p:tgtEl>
                                          <p:spTgt spid="137219">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7219">
                                            <p:txEl>
                                              <p:pRg st="1" end="1"/>
                                            </p:txEl>
                                          </p:spTgt>
                                        </p:tgtEl>
                                        <p:attrNameLst>
                                          <p:attrName>style.visibility</p:attrName>
                                        </p:attrNameLst>
                                      </p:cBhvr>
                                      <p:to>
                                        <p:strVal val="visible"/>
                                      </p:to>
                                    </p:set>
                                    <p:animEffect transition="in" filter="wipe(left)">
                                      <p:cBhvr>
                                        <p:cTn id="11" dur="500"/>
                                        <p:tgtEl>
                                          <p:spTgt spid="137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0113" name="灯片编号占位符 5"/>
          <p:cNvSpPr>
            <a:spLocks noGrp="1"/>
          </p:cNvSpPr>
          <p:nvPr>
            <p:ph type="sldNum" sz="quarter" idx="12"/>
          </p:nvPr>
        </p:nvSpPr>
        <p:spPr>
          <a:noFill/>
        </p:spPr>
        <p:txBody>
          <a:bodyPr/>
          <a:lstStyle/>
          <a:p>
            <a:fld id="{527D83AE-14C1-47F3-A01B-9C723BAB4134}" type="slidenum">
              <a:rPr lang="zh-CN" altLang="en-US" smtClean="0">
                <a:ea typeface="宋体" charset="-122"/>
              </a:rPr>
              <a:pPr/>
              <a:t>49</a:t>
            </a:fld>
            <a:endParaRPr lang="en-US" altLang="zh-CN">
              <a:ea typeface="宋体" charset="-122"/>
            </a:endParaRPr>
          </a:p>
        </p:txBody>
      </p:sp>
      <p:sp>
        <p:nvSpPr>
          <p:cNvPr id="90114" name="Rectangle 2"/>
          <p:cNvSpPr>
            <a:spLocks noGrp="1" noChangeArrowheads="1"/>
          </p:cNvSpPr>
          <p:nvPr>
            <p:ph type="title"/>
          </p:nvPr>
        </p:nvSpPr>
        <p:spPr/>
        <p:txBody>
          <a:bodyPr/>
          <a:lstStyle/>
          <a:p>
            <a:pPr eaLnBrk="1" hangingPunct="1"/>
            <a:r>
              <a:rPr lang="zh-CN" altLang="en-US"/>
              <a:t>中断源识别</a:t>
            </a:r>
          </a:p>
        </p:txBody>
      </p:sp>
      <p:sp>
        <p:nvSpPr>
          <p:cNvPr id="138243" name="Rectangle 3"/>
          <p:cNvSpPr>
            <a:spLocks noGrp="1" noChangeArrowheads="1"/>
          </p:cNvSpPr>
          <p:nvPr>
            <p:ph type="body" idx="1"/>
          </p:nvPr>
        </p:nvSpPr>
        <p:spPr>
          <a:xfrm>
            <a:off x="468561" y="972468"/>
            <a:ext cx="8342341" cy="4824536"/>
          </a:xfrm>
        </p:spPr>
        <p:txBody>
          <a:bodyPr/>
          <a:lstStyle/>
          <a:p>
            <a:pPr eaLnBrk="1" hangingPunct="1">
              <a:lnSpc>
                <a:spcPct val="130000"/>
              </a:lnSpc>
              <a:spcBef>
                <a:spcPts val="1200"/>
              </a:spcBef>
            </a:pPr>
            <a:r>
              <a:rPr lang="zh-CN" altLang="en-US" sz="2400" dirty="0">
                <a:latin typeface="华文中宋"/>
                <a:ea typeface="华文中宋"/>
                <a:cs typeface="华文中宋"/>
              </a:rPr>
              <a:t>当有多个中断源同时提出请求时，需要确定</a:t>
            </a:r>
            <a:r>
              <a:rPr lang="zh-CN" altLang="en-US" sz="2400" dirty="0">
                <a:solidFill>
                  <a:srgbClr val="990033"/>
                </a:solidFill>
                <a:cs typeface="华文中宋"/>
              </a:rPr>
              <a:t>首先响应哪一个</a:t>
            </a:r>
            <a:r>
              <a:rPr lang="zh-CN" altLang="en-US" sz="2400" dirty="0">
                <a:latin typeface="华文中宋"/>
                <a:ea typeface="华文中宋"/>
                <a:cs typeface="华文中宋"/>
              </a:rPr>
              <a:t>中断源</a:t>
            </a:r>
            <a:endParaRPr lang="en-US" altLang="zh-CN" sz="2400" dirty="0">
              <a:latin typeface="华文中宋"/>
              <a:ea typeface="华文中宋"/>
              <a:cs typeface="华文中宋"/>
            </a:endParaRPr>
          </a:p>
          <a:p>
            <a:pPr lvl="1" eaLnBrk="1" hangingPunct="1">
              <a:lnSpc>
                <a:spcPct val="120000"/>
              </a:lnSpc>
            </a:pPr>
            <a:r>
              <a:rPr lang="zh-CN" altLang="en-US" sz="2000" dirty="0">
                <a:latin typeface="华文中宋"/>
                <a:ea typeface="华文中宋"/>
                <a:cs typeface="华文中宋"/>
              </a:rPr>
              <a:t>优先级法则</a:t>
            </a:r>
          </a:p>
          <a:p>
            <a:pPr lvl="2" eaLnBrk="1" hangingPunct="1">
              <a:lnSpc>
                <a:spcPct val="120000"/>
              </a:lnSpc>
              <a:spcBef>
                <a:spcPct val="0"/>
              </a:spcBef>
            </a:pPr>
            <a:r>
              <a:rPr lang="zh-CN" altLang="en-US" sz="1800" dirty="0">
                <a:solidFill>
                  <a:srgbClr val="C00000"/>
                </a:solidFill>
                <a:latin typeface="华文中宋"/>
                <a:ea typeface="华文中宋"/>
                <a:cs typeface="华文中宋"/>
              </a:rPr>
              <a:t>低优先级的中断程序允许</a:t>
            </a:r>
            <a:r>
              <a:rPr lang="zh-CN" altLang="en-US" sz="1800" dirty="0">
                <a:solidFill>
                  <a:schemeClr val="accent5">
                    <a:lumMod val="10000"/>
                  </a:schemeClr>
                </a:solidFill>
                <a:latin typeface="华文中宋"/>
                <a:ea typeface="华文中宋"/>
                <a:cs typeface="华文中宋"/>
              </a:rPr>
              <a:t>被高优先级的中断源所中断</a:t>
            </a:r>
          </a:p>
          <a:p>
            <a:pPr lvl="1" eaLnBrk="1" hangingPunct="1">
              <a:lnSpc>
                <a:spcPct val="120000"/>
              </a:lnSpc>
              <a:spcBef>
                <a:spcPts val="600"/>
              </a:spcBef>
            </a:pPr>
            <a:r>
              <a:rPr lang="zh-CN" altLang="en-US" sz="2000" dirty="0">
                <a:latin typeface="华文中宋"/>
                <a:ea typeface="华文中宋"/>
                <a:cs typeface="华文中宋"/>
              </a:rPr>
              <a:t>排队法则</a:t>
            </a:r>
            <a:endParaRPr lang="zh-CN" altLang="en-US" dirty="0">
              <a:latin typeface="华文中宋"/>
              <a:ea typeface="华文中宋"/>
              <a:cs typeface="华文中宋"/>
            </a:endParaRPr>
          </a:p>
          <a:p>
            <a:pPr lvl="2" eaLnBrk="1" hangingPunct="1">
              <a:lnSpc>
                <a:spcPct val="120000"/>
              </a:lnSpc>
              <a:spcBef>
                <a:spcPct val="0"/>
              </a:spcBef>
            </a:pPr>
            <a:r>
              <a:rPr lang="zh-CN" altLang="en-US" sz="1800" dirty="0">
                <a:solidFill>
                  <a:srgbClr val="C00000"/>
                </a:solidFill>
                <a:latin typeface="华文中宋"/>
                <a:ea typeface="华文中宋"/>
                <a:cs typeface="华文中宋"/>
              </a:rPr>
              <a:t>先来先响应</a:t>
            </a:r>
            <a:endParaRPr lang="en-US" altLang="zh-CN" sz="1800" dirty="0">
              <a:solidFill>
                <a:srgbClr val="C00000"/>
              </a:solidFill>
              <a:latin typeface="华文中宋"/>
              <a:ea typeface="华文中宋"/>
              <a:cs typeface="华文中宋"/>
            </a:endParaRPr>
          </a:p>
          <a:p>
            <a:pPr eaLnBrk="1" hangingPunct="1">
              <a:spcAft>
                <a:spcPct val="20000"/>
              </a:spcAft>
            </a:pPr>
            <a:r>
              <a:rPr lang="zh-CN" altLang="en-US" dirty="0">
                <a:latin typeface="华文中宋"/>
                <a:ea typeface="华文中宋"/>
                <a:cs typeface="华文中宋"/>
              </a:rPr>
              <a:t>软件判优</a:t>
            </a:r>
            <a:endParaRPr lang="en-US" altLang="zh-CN" dirty="0">
              <a:latin typeface="华文中宋"/>
              <a:ea typeface="华文中宋"/>
              <a:cs typeface="华文中宋"/>
            </a:endParaRPr>
          </a:p>
          <a:p>
            <a:pPr lvl="1" eaLnBrk="1" hangingPunct="1">
              <a:spcBef>
                <a:spcPts val="0"/>
              </a:spcBef>
              <a:spcAft>
                <a:spcPct val="20000"/>
              </a:spcAft>
            </a:pPr>
            <a:r>
              <a:rPr lang="zh-CN" altLang="zh-CN" dirty="0"/>
              <a:t>由软件来安排各中断源的优先级别</a:t>
            </a:r>
            <a:endParaRPr lang="zh-CN" altLang="en-US" dirty="0">
              <a:latin typeface="华文中宋"/>
              <a:ea typeface="华文中宋"/>
              <a:cs typeface="华文中宋"/>
            </a:endParaRPr>
          </a:p>
          <a:p>
            <a:pPr eaLnBrk="1" hangingPunct="1"/>
            <a:r>
              <a:rPr lang="zh-CN" altLang="en-US" dirty="0">
                <a:latin typeface="华文中宋"/>
                <a:ea typeface="华文中宋"/>
                <a:cs typeface="华文中宋"/>
              </a:rPr>
              <a:t>硬件判优</a:t>
            </a:r>
          </a:p>
          <a:p>
            <a:pPr lvl="1" eaLnBrk="1" hangingPunct="1"/>
            <a:r>
              <a:rPr lang="zh-CN" altLang="en-US" sz="2000" dirty="0">
                <a:effectLst/>
              </a:rPr>
              <a:t>各</a:t>
            </a:r>
            <a:r>
              <a:rPr lang="zh-CN" altLang="en-US" sz="2000" dirty="0">
                <a:latin typeface="华文中宋"/>
                <a:ea typeface="华文中宋"/>
                <a:cs typeface="华文中宋"/>
              </a:rPr>
              <a:t>中断源提供中断类型码，</a:t>
            </a:r>
            <a:r>
              <a:rPr lang="zh-CN" altLang="zh-CN" sz="2000" dirty="0"/>
              <a:t>利用中断控制器来安排各中断源的优先级别</a:t>
            </a:r>
            <a:r>
              <a:rPr lang="zh-CN" altLang="en-US" sz="2000" dirty="0">
                <a:latin typeface="华文中宋"/>
                <a:ea typeface="华文中宋"/>
                <a:cs typeface="华文中宋"/>
              </a:rPr>
              <a:t>。</a:t>
            </a:r>
            <a:endParaRPr lang="en-US" altLang="zh-CN" sz="2000" dirty="0">
              <a:latin typeface="华文中宋"/>
              <a:ea typeface="华文中宋"/>
              <a:cs typeface="华文中宋"/>
            </a:endParaRPr>
          </a:p>
        </p:txBody>
      </p:sp>
    </p:spTree>
    <p:extLst>
      <p:ext uri="{BB962C8B-B14F-4D97-AF65-F5344CB8AC3E}">
        <p14:creationId xmlns:p14="http://schemas.microsoft.com/office/powerpoint/2010/main" val="350240311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blinds(horizontal)">
                                      <p:cBhvr>
                                        <p:cTn id="7" dur="500"/>
                                        <p:tgtEl>
                                          <p:spTgt spid="13824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8243">
                                            <p:txEl>
                                              <p:pRg st="3" end="3"/>
                                            </p:txEl>
                                          </p:spTgt>
                                        </p:tgtEl>
                                        <p:attrNameLst>
                                          <p:attrName>style.visibility</p:attrName>
                                        </p:attrNameLst>
                                      </p:cBhvr>
                                      <p:to>
                                        <p:strVal val="visible"/>
                                      </p:to>
                                    </p:set>
                                    <p:animEffect transition="in" filter="wipe(left)">
                                      <p:cBhvr>
                                        <p:cTn id="11" dur="500"/>
                                        <p:tgtEl>
                                          <p:spTgt spid="13824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38243">
                                            <p:txEl>
                                              <p:pRg st="2" end="2"/>
                                            </p:txEl>
                                          </p:spTgt>
                                        </p:tgtEl>
                                        <p:attrNameLst>
                                          <p:attrName>style.visibility</p:attrName>
                                        </p:attrNameLst>
                                      </p:cBhvr>
                                      <p:to>
                                        <p:strVal val="visible"/>
                                      </p:to>
                                    </p:set>
                                    <p:animEffect transition="in" filter="wipe(left)">
                                      <p:cBhvr>
                                        <p:cTn id="16" dur="500"/>
                                        <p:tgtEl>
                                          <p:spTgt spid="13824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138243">
                                            <p:txEl>
                                              <p:pRg st="4" end="4"/>
                                            </p:txEl>
                                          </p:spTgt>
                                        </p:tgtEl>
                                        <p:attrNameLst>
                                          <p:attrName>style.visibility</p:attrName>
                                        </p:attrNameLst>
                                      </p:cBhvr>
                                      <p:to>
                                        <p:strVal val="visible"/>
                                      </p:to>
                                    </p:set>
                                    <p:animEffect transition="in" filter="blinds(horizontal)">
                                      <p:cBhvr>
                                        <p:cTn id="21" dur="500"/>
                                        <p:tgtEl>
                                          <p:spTgt spid="138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38243">
                                            <p:txEl>
                                              <p:pRg st="5" end="5"/>
                                            </p:txEl>
                                          </p:spTgt>
                                        </p:tgtEl>
                                        <p:attrNameLst>
                                          <p:attrName>style.visibility</p:attrName>
                                        </p:attrNameLst>
                                      </p:cBhvr>
                                      <p:to>
                                        <p:strVal val="visible"/>
                                      </p:to>
                                    </p:set>
                                    <p:animEffect transition="in" filter="blinds(horizontal)">
                                      <p:cBhvr>
                                        <p:cTn id="26" dur="500"/>
                                        <p:tgtEl>
                                          <p:spTgt spid="138243">
                                            <p:txEl>
                                              <p:pRg st="5" end="5"/>
                                            </p:txEl>
                                          </p:spTgt>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138243">
                                            <p:txEl>
                                              <p:pRg st="6" end="6"/>
                                            </p:txEl>
                                          </p:spTgt>
                                        </p:tgtEl>
                                        <p:attrNameLst>
                                          <p:attrName>style.visibility</p:attrName>
                                        </p:attrNameLst>
                                      </p:cBhvr>
                                      <p:to>
                                        <p:strVal val="visible"/>
                                      </p:to>
                                    </p:set>
                                    <p:animEffect transition="in" filter="blinds(horizontal)">
                                      <p:cBhvr>
                                        <p:cTn id="30" dur="500"/>
                                        <p:tgtEl>
                                          <p:spTgt spid="13824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38243">
                                            <p:txEl>
                                              <p:pRg st="7" end="7"/>
                                            </p:txEl>
                                          </p:spTgt>
                                        </p:tgtEl>
                                        <p:attrNameLst>
                                          <p:attrName>style.visibility</p:attrName>
                                        </p:attrNameLst>
                                      </p:cBhvr>
                                      <p:to>
                                        <p:strVal val="visible"/>
                                      </p:to>
                                    </p:set>
                                    <p:animEffect transition="in" filter="blinds(horizontal)">
                                      <p:cBhvr>
                                        <p:cTn id="35" dur="500"/>
                                        <p:tgtEl>
                                          <p:spTgt spid="138243">
                                            <p:txEl>
                                              <p:pRg st="7" end="7"/>
                                            </p:txEl>
                                          </p:spTgt>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138243">
                                            <p:txEl>
                                              <p:pRg st="8" end="8"/>
                                            </p:txEl>
                                          </p:spTgt>
                                        </p:tgtEl>
                                        <p:attrNameLst>
                                          <p:attrName>style.visibility</p:attrName>
                                        </p:attrNameLst>
                                      </p:cBhvr>
                                      <p:to>
                                        <p:strVal val="visible"/>
                                      </p:to>
                                    </p:set>
                                    <p:animEffect transition="in" filter="blinds(horizontal)">
                                      <p:cBhvr>
                                        <p:cTn id="39" dur="500"/>
                                        <p:tgtEl>
                                          <p:spTgt spid="1382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p:cNvSpPr>
            <a:spLocks noGrp="1"/>
          </p:cNvSpPr>
          <p:nvPr>
            <p:ph type="title"/>
          </p:nvPr>
        </p:nvSpPr>
        <p:spPr>
          <a:xfrm>
            <a:off x="256401" y="252413"/>
            <a:ext cx="7917747" cy="709612"/>
          </a:xfrm>
        </p:spPr>
        <p:txBody>
          <a:bodyPr/>
          <a:lstStyle/>
          <a:p>
            <a:r>
              <a:rPr lang="en-US" altLang="zh-CN" dirty="0">
                <a:solidFill>
                  <a:schemeClr val="tx1"/>
                </a:solidFill>
              </a:rPr>
              <a:t>2</a:t>
            </a:r>
            <a:r>
              <a:rPr lang="zh-CN" altLang="en-US" dirty="0">
                <a:solidFill>
                  <a:schemeClr val="tx1"/>
                </a:solidFill>
              </a:rPr>
              <a:t>、</a:t>
            </a:r>
            <a:r>
              <a:rPr lang="zh-CN" altLang="en-US" sz="3200" dirty="0"/>
              <a:t>总线信号回顾</a:t>
            </a:r>
            <a:endParaRPr lang="zh-CN" altLang="en-US" dirty="0"/>
          </a:p>
        </p:txBody>
      </p:sp>
      <p:sp>
        <p:nvSpPr>
          <p:cNvPr id="43010" name="灯片编号占位符 3"/>
          <p:cNvSpPr>
            <a:spLocks noGrp="1"/>
          </p:cNvSpPr>
          <p:nvPr>
            <p:ph type="sldNum" sz="quarter" idx="12"/>
          </p:nvPr>
        </p:nvSpPr>
        <p:spPr>
          <a:noFill/>
        </p:spPr>
        <p:txBody>
          <a:bodyPr/>
          <a:lstStyle/>
          <a:p>
            <a:fld id="{3052D760-04E0-4C2F-B7A8-ACCC6D941CFA}" type="slidenum">
              <a:rPr lang="zh-CN" altLang="en-US" smtClean="0">
                <a:ea typeface="宋体" charset="-122"/>
              </a:rPr>
              <a:pPr/>
              <a:t>5</a:t>
            </a:fld>
            <a:endParaRPr lang="en-US" altLang="zh-CN">
              <a:ea typeface="宋体" charset="-122"/>
            </a:endParaRPr>
          </a:p>
        </p:txBody>
      </p:sp>
      <p:sp>
        <p:nvSpPr>
          <p:cNvPr id="43011" name="Text Box 4"/>
          <p:cNvSpPr txBox="1">
            <a:spLocks noChangeArrowheads="1"/>
          </p:cNvSpPr>
          <p:nvPr/>
        </p:nvSpPr>
        <p:spPr bwMode="auto">
          <a:xfrm>
            <a:off x="2079502" y="1600225"/>
            <a:ext cx="449909" cy="2251075"/>
          </a:xfrm>
          <a:prstGeom prst="rect">
            <a:avLst/>
          </a:prstGeom>
          <a:noFill/>
          <a:ln w="9525">
            <a:noFill/>
            <a:miter lim="800000"/>
            <a:headEnd/>
            <a:tailEnd/>
          </a:ln>
        </p:spPr>
        <p:txBody>
          <a:bodyPr/>
          <a:lstStyle/>
          <a:p>
            <a:pPr algn="ctr">
              <a:lnSpc>
                <a:spcPct val="80000"/>
              </a:lnSpc>
            </a:pPr>
            <a:r>
              <a:rPr lang="en-US" altLang="zh-CN" sz="24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8088</a:t>
            </a:r>
          </a:p>
          <a:p>
            <a:pPr algn="ctr">
              <a:lnSpc>
                <a:spcPct val="80000"/>
              </a:lnSpc>
            </a:pPr>
            <a:endParaRPr lang="en-US" altLang="zh-CN" sz="24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a:p>
            <a:pPr algn="ctr">
              <a:lnSpc>
                <a:spcPct val="80000"/>
              </a:lnSpc>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总</a:t>
            </a:r>
          </a:p>
          <a:p>
            <a:pPr algn="ctr">
              <a:lnSpc>
                <a:spcPct val="80000"/>
              </a:lnSpc>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线</a:t>
            </a:r>
          </a:p>
          <a:p>
            <a:pPr algn="ctr">
              <a:lnSpc>
                <a:spcPct val="80000"/>
              </a:lnSpc>
            </a:pPr>
            <a:endParaRPr lang="zh-CN" altLang="en-US" sz="2000" b="1" dirty="0"/>
          </a:p>
        </p:txBody>
      </p:sp>
      <p:sp>
        <p:nvSpPr>
          <p:cNvPr id="43012" name="Line 5"/>
          <p:cNvSpPr>
            <a:spLocks noChangeShapeType="1"/>
          </p:cNvSpPr>
          <p:nvPr/>
        </p:nvSpPr>
        <p:spPr bwMode="auto">
          <a:xfrm>
            <a:off x="2031124" y="1344637"/>
            <a:ext cx="0" cy="2876550"/>
          </a:xfrm>
          <a:prstGeom prst="line">
            <a:avLst/>
          </a:prstGeom>
          <a:noFill/>
          <a:ln w="25400">
            <a:solidFill>
              <a:srgbClr val="339966"/>
            </a:solidFill>
            <a:round/>
            <a:headEnd/>
            <a:tailEnd/>
          </a:ln>
        </p:spPr>
        <p:txBody>
          <a:bodyPr/>
          <a:lstStyle/>
          <a:p>
            <a:endParaRPr lang="zh-CN" altLang="en-US"/>
          </a:p>
        </p:txBody>
      </p:sp>
      <p:sp>
        <p:nvSpPr>
          <p:cNvPr id="43013" name="Line 6"/>
          <p:cNvSpPr>
            <a:spLocks noChangeShapeType="1"/>
          </p:cNvSpPr>
          <p:nvPr/>
        </p:nvSpPr>
        <p:spPr bwMode="auto">
          <a:xfrm>
            <a:off x="2616490" y="1517674"/>
            <a:ext cx="2486592" cy="0"/>
          </a:xfrm>
          <a:prstGeom prst="line">
            <a:avLst/>
          </a:prstGeom>
          <a:noFill/>
          <a:ln w="76200" cmpd="tri">
            <a:solidFill>
              <a:srgbClr val="FF0000"/>
            </a:solidFill>
            <a:round/>
            <a:headEnd/>
            <a:tailEnd type="triangle" w="med" len="med"/>
          </a:ln>
        </p:spPr>
        <p:txBody>
          <a:bodyPr/>
          <a:lstStyle/>
          <a:p>
            <a:endParaRPr lang="zh-CN" altLang="en-US"/>
          </a:p>
        </p:txBody>
      </p:sp>
      <p:sp>
        <p:nvSpPr>
          <p:cNvPr id="8" name="Line 7"/>
          <p:cNvSpPr>
            <a:spLocks noChangeShapeType="1"/>
          </p:cNvSpPr>
          <p:nvPr/>
        </p:nvSpPr>
        <p:spPr bwMode="auto">
          <a:xfrm>
            <a:off x="2616490" y="3038499"/>
            <a:ext cx="2486592" cy="0"/>
          </a:xfrm>
          <a:prstGeom prst="line">
            <a:avLst/>
          </a:prstGeom>
          <a:noFill/>
          <a:ln w="76200" cmpd="tri">
            <a:solidFill>
              <a:srgbClr val="0066FF"/>
            </a:solidFill>
            <a:round/>
            <a:headEnd/>
            <a:tailEnd type="triangle" w="med" len="med"/>
          </a:ln>
        </p:spPr>
        <p:txBody>
          <a:bodyPr/>
          <a:lstStyle/>
          <a:p>
            <a:endParaRPr lang="zh-CN" altLang="en-US"/>
          </a:p>
        </p:txBody>
      </p:sp>
      <p:sp>
        <p:nvSpPr>
          <p:cNvPr id="43015" name="AutoShape 8"/>
          <p:cNvSpPr>
            <a:spLocks/>
          </p:cNvSpPr>
          <p:nvPr/>
        </p:nvSpPr>
        <p:spPr bwMode="auto">
          <a:xfrm>
            <a:off x="7597353" y="1476399"/>
            <a:ext cx="220922" cy="863600"/>
          </a:xfrm>
          <a:prstGeom prst="rightBrace">
            <a:avLst>
              <a:gd name="adj1" fmla="val 33090"/>
              <a:gd name="adj2" fmla="val 50000"/>
            </a:avLst>
          </a:prstGeom>
          <a:noFill/>
          <a:ln w="25400">
            <a:solidFill>
              <a:srgbClr val="FF6600"/>
            </a:solidFill>
            <a:round/>
            <a:headEnd/>
            <a:tailEnd/>
          </a:ln>
        </p:spPr>
        <p:txBody>
          <a:bodyPr/>
          <a:lstStyle/>
          <a:p>
            <a:endParaRPr lang="zh-CN" altLang="en-US"/>
          </a:p>
        </p:txBody>
      </p:sp>
      <p:sp>
        <p:nvSpPr>
          <p:cNvPr id="43016" name="AutoShape 10" descr="浅色上对角线"/>
          <p:cNvSpPr>
            <a:spLocks noChangeArrowheads="1"/>
          </p:cNvSpPr>
          <p:nvPr/>
        </p:nvSpPr>
        <p:spPr bwMode="auto">
          <a:xfrm>
            <a:off x="2616489" y="1757388"/>
            <a:ext cx="2583347" cy="581025"/>
          </a:xfrm>
          <a:prstGeom prst="rightArrow">
            <a:avLst>
              <a:gd name="adj1" fmla="val 49722"/>
              <a:gd name="adj2" fmla="val 54916"/>
            </a:avLst>
          </a:prstGeom>
          <a:pattFill prst="ltUpDiag">
            <a:fgClr>
              <a:srgbClr val="FF7C80"/>
            </a:fgClr>
            <a:bgClr>
              <a:srgbClr val="FFFFFF"/>
            </a:bgClr>
          </a:pattFill>
          <a:ln w="9525">
            <a:solidFill>
              <a:srgbClr val="000000"/>
            </a:solidFill>
            <a:miter lim="800000"/>
            <a:headEnd/>
            <a:tailEnd/>
          </a:ln>
        </p:spPr>
        <p:txBody>
          <a:bodyPr/>
          <a:lstStyle/>
          <a:p>
            <a:endParaRPr lang="zh-CN" altLang="en-US"/>
          </a:p>
        </p:txBody>
      </p:sp>
      <p:sp>
        <p:nvSpPr>
          <p:cNvPr id="43017" name="Text Box 11"/>
          <p:cNvSpPr txBox="1">
            <a:spLocks noChangeArrowheads="1"/>
          </p:cNvSpPr>
          <p:nvPr/>
        </p:nvSpPr>
        <p:spPr bwMode="auto">
          <a:xfrm>
            <a:off x="5356255" y="1892324"/>
            <a:ext cx="1670629" cy="446088"/>
          </a:xfrm>
          <a:prstGeom prst="rect">
            <a:avLst/>
          </a:prstGeom>
          <a:noFill/>
          <a:ln w="9525">
            <a:noFill/>
            <a:miter lim="800000"/>
            <a:headEnd/>
            <a:tailEnd/>
          </a:ln>
        </p:spPr>
        <p:txBody>
          <a:bodyPr/>
          <a:lstStyle/>
          <a:p>
            <a:pPr algn="just">
              <a:lnSpc>
                <a:spcPct val="80000"/>
              </a:lnSpc>
            </a:pPr>
            <a:r>
              <a:rPr lang="en-US" altLang="zh-CN" sz="2200" b="1">
                <a:effectLst>
                  <a:outerShdw blurRad="38100" dist="38100" dir="2700000" algn="tl">
                    <a:srgbClr val="000000">
                      <a:alpha val="43137"/>
                    </a:srgbClr>
                  </a:outerShdw>
                </a:effectLst>
                <a:latin typeface="Arial" charset="0"/>
              </a:rPr>
              <a:t>A19-A0</a:t>
            </a:r>
          </a:p>
        </p:txBody>
      </p:sp>
      <p:sp>
        <p:nvSpPr>
          <p:cNvPr id="12" name="AutoShape 12" descr="深色下对角线"/>
          <p:cNvSpPr>
            <a:spLocks noChangeArrowheads="1"/>
          </p:cNvSpPr>
          <p:nvPr/>
        </p:nvSpPr>
        <p:spPr bwMode="auto">
          <a:xfrm>
            <a:off x="2616489" y="3414738"/>
            <a:ext cx="2583347" cy="581025"/>
          </a:xfrm>
          <a:prstGeom prst="rightArrow">
            <a:avLst>
              <a:gd name="adj1" fmla="val 49722"/>
              <a:gd name="adj2" fmla="val 54916"/>
            </a:avLst>
          </a:prstGeom>
          <a:pattFill prst="dkDnDiag">
            <a:fgClr>
              <a:srgbClr val="66CCFF"/>
            </a:fgClr>
            <a:bgClr>
              <a:srgbClr val="FFFFFF"/>
            </a:bgClr>
          </a:pattFill>
          <a:ln w="9525">
            <a:solidFill>
              <a:srgbClr val="000000"/>
            </a:solidFill>
            <a:miter lim="800000"/>
            <a:headEnd/>
            <a:tailEnd/>
          </a:ln>
        </p:spPr>
        <p:txBody>
          <a:bodyPr/>
          <a:lstStyle/>
          <a:p>
            <a:endParaRPr lang="zh-CN" altLang="en-US"/>
          </a:p>
        </p:txBody>
      </p:sp>
      <p:sp>
        <p:nvSpPr>
          <p:cNvPr id="13" name="Text Box 13"/>
          <p:cNvSpPr txBox="1">
            <a:spLocks noChangeArrowheads="1"/>
          </p:cNvSpPr>
          <p:nvPr/>
        </p:nvSpPr>
        <p:spPr bwMode="auto">
          <a:xfrm>
            <a:off x="5312716" y="3540649"/>
            <a:ext cx="1675466" cy="369888"/>
          </a:xfrm>
          <a:prstGeom prst="rect">
            <a:avLst/>
          </a:prstGeom>
          <a:noFill/>
          <a:ln w="9525">
            <a:noFill/>
            <a:miter lim="800000"/>
            <a:headEnd/>
            <a:tailEnd/>
          </a:ln>
        </p:spPr>
        <p:txBody>
          <a:bodyPr/>
          <a:lstStyle/>
          <a:p>
            <a:pPr algn="just">
              <a:lnSpc>
                <a:spcPct val="80000"/>
              </a:lnSpc>
            </a:pPr>
            <a:r>
              <a:rPr lang="en-US" altLang="zh-CN" sz="2400" b="1">
                <a:effectLst>
                  <a:outerShdw blurRad="38100" dist="38100" dir="2700000" algn="tl">
                    <a:srgbClr val="000000">
                      <a:alpha val="43137"/>
                    </a:srgbClr>
                  </a:outerShdw>
                </a:effectLst>
                <a:latin typeface="Arial" charset="0"/>
              </a:rPr>
              <a:t>A15-A0</a:t>
            </a:r>
          </a:p>
        </p:txBody>
      </p:sp>
      <p:sp>
        <p:nvSpPr>
          <p:cNvPr id="14" name="Text Box 14"/>
          <p:cNvSpPr txBox="1">
            <a:spLocks noChangeArrowheads="1"/>
          </p:cNvSpPr>
          <p:nvPr/>
        </p:nvSpPr>
        <p:spPr bwMode="auto">
          <a:xfrm>
            <a:off x="5019227" y="1338288"/>
            <a:ext cx="3134847" cy="422275"/>
          </a:xfrm>
          <a:prstGeom prst="rect">
            <a:avLst/>
          </a:prstGeom>
          <a:noFill/>
          <a:ln w="9525">
            <a:noFill/>
            <a:miter lim="800000"/>
            <a:headEnd/>
            <a:tailEnd/>
          </a:ln>
        </p:spPr>
        <p:txBody>
          <a:bodyPr/>
          <a:lstStyle/>
          <a:p>
            <a:pPr algn="just">
              <a:lnSpc>
                <a:spcPct val="80000"/>
              </a:lnSpc>
              <a:defRPr/>
            </a:pPr>
            <a:r>
              <a:rPr lang="en-US" altLang="zh-CN" sz="2200" b="1" dirty="0">
                <a:effectLst>
                  <a:outerShdw blurRad="38100" dist="38100" dir="2700000" algn="tl">
                    <a:srgbClr val="000000">
                      <a:alpha val="43137"/>
                    </a:srgbClr>
                  </a:outerShdw>
                </a:effectLst>
                <a:latin typeface="+mj-lt"/>
                <a:ea typeface="宋体" pitchFamily="2" charset="-122"/>
              </a:rPr>
              <a:t>#MEMR</a:t>
            </a:r>
            <a:r>
              <a:rPr lang="zh-CN" altLang="en-US" sz="2200" b="1" dirty="0">
                <a:effectLst>
                  <a:outerShdw blurRad="38100" dist="38100" dir="2700000" algn="tl">
                    <a:srgbClr val="000000">
                      <a:alpha val="43137"/>
                    </a:srgbClr>
                  </a:outerShdw>
                </a:effectLst>
                <a:latin typeface="+mj-lt"/>
                <a:ea typeface="宋体" pitchFamily="2" charset="-122"/>
              </a:rPr>
              <a:t>、</a:t>
            </a:r>
            <a:r>
              <a:rPr lang="en-US" altLang="zh-CN" sz="2200" b="1" dirty="0">
                <a:effectLst>
                  <a:outerShdw blurRad="38100" dist="38100" dir="2700000" algn="tl">
                    <a:srgbClr val="000000">
                      <a:alpha val="43137"/>
                    </a:srgbClr>
                  </a:outerShdw>
                </a:effectLst>
                <a:latin typeface="+mj-lt"/>
                <a:ea typeface="宋体" pitchFamily="2" charset="-122"/>
              </a:rPr>
              <a:t>#MEMW</a:t>
            </a:r>
          </a:p>
        </p:txBody>
      </p:sp>
      <p:sp>
        <p:nvSpPr>
          <p:cNvPr id="17" name="Text Box 17"/>
          <p:cNvSpPr txBox="1">
            <a:spLocks noChangeArrowheads="1"/>
          </p:cNvSpPr>
          <p:nvPr/>
        </p:nvSpPr>
        <p:spPr bwMode="auto">
          <a:xfrm>
            <a:off x="5238538" y="2854350"/>
            <a:ext cx="2349523" cy="468313"/>
          </a:xfrm>
          <a:prstGeom prst="rect">
            <a:avLst/>
          </a:prstGeom>
          <a:noFill/>
          <a:ln w="9525">
            <a:noFill/>
            <a:miter lim="800000"/>
            <a:headEnd/>
            <a:tailEnd/>
          </a:ln>
        </p:spPr>
        <p:txBody>
          <a:bodyPr/>
          <a:lstStyle/>
          <a:p>
            <a:pPr algn="just">
              <a:lnSpc>
                <a:spcPct val="80000"/>
              </a:lnSpc>
            </a:pPr>
            <a:r>
              <a:rPr lang="en-US" altLang="zh-CN" sz="2400" b="1">
                <a:effectLst>
                  <a:outerShdw blurRad="38100" dist="38100" dir="2700000" algn="tl">
                    <a:srgbClr val="000000">
                      <a:alpha val="43137"/>
                    </a:srgbClr>
                  </a:outerShdw>
                </a:effectLst>
                <a:latin typeface="Arial" charset="0"/>
                <a:cs typeface="Arial" charset="0"/>
              </a:rPr>
              <a:t>#IOR</a:t>
            </a:r>
            <a:r>
              <a:rPr lang="zh-CN" altLang="en-US" sz="2400" b="1">
                <a:effectLst>
                  <a:outerShdw blurRad="38100" dist="38100" dir="2700000" algn="tl">
                    <a:srgbClr val="000000">
                      <a:alpha val="43137"/>
                    </a:srgbClr>
                  </a:outerShdw>
                </a:effectLst>
                <a:latin typeface="Arial" charset="0"/>
                <a:cs typeface="Arial" charset="0"/>
              </a:rPr>
              <a:t>、</a:t>
            </a:r>
            <a:r>
              <a:rPr lang="en-US" altLang="zh-CN" sz="2400" b="1">
                <a:effectLst>
                  <a:outerShdw blurRad="38100" dist="38100" dir="2700000" algn="tl">
                    <a:srgbClr val="000000">
                      <a:alpha val="43137"/>
                    </a:srgbClr>
                  </a:outerShdw>
                </a:effectLst>
                <a:latin typeface="Arial" charset="0"/>
                <a:cs typeface="Arial" charset="0"/>
              </a:rPr>
              <a:t>#IOW </a:t>
            </a:r>
          </a:p>
        </p:txBody>
      </p:sp>
      <p:sp>
        <p:nvSpPr>
          <p:cNvPr id="43022" name="Freeform 21"/>
          <p:cNvSpPr>
            <a:spLocks/>
          </p:cNvSpPr>
          <p:nvPr/>
        </p:nvSpPr>
        <p:spPr bwMode="auto">
          <a:xfrm>
            <a:off x="2027899" y="1260500"/>
            <a:ext cx="578915" cy="155575"/>
          </a:xfrm>
          <a:custGeom>
            <a:avLst/>
            <a:gdLst>
              <a:gd name="T0" fmla="*/ 0 w 359"/>
              <a:gd name="T1" fmla="*/ 2147483647 h 98"/>
              <a:gd name="T2" fmla="*/ 2147483647 w 359"/>
              <a:gd name="T3" fmla="*/ 0 h 98"/>
              <a:gd name="T4" fmla="*/ 2147483647 w 359"/>
              <a:gd name="T5" fmla="*/ 2147483647 h 98"/>
              <a:gd name="T6" fmla="*/ 2147483647 w 359"/>
              <a:gd name="T7" fmla="*/ 2147483647 h 98"/>
              <a:gd name="T8" fmla="*/ 2147483647 w 359"/>
              <a:gd name="T9" fmla="*/ 2147483647 h 98"/>
              <a:gd name="T10" fmla="*/ 0 60000 65536"/>
              <a:gd name="T11" fmla="*/ 0 60000 65536"/>
              <a:gd name="T12" fmla="*/ 0 60000 65536"/>
              <a:gd name="T13" fmla="*/ 0 60000 65536"/>
              <a:gd name="T14" fmla="*/ 0 60000 65536"/>
              <a:gd name="T15" fmla="*/ 0 w 359"/>
              <a:gd name="T16" fmla="*/ 0 h 98"/>
              <a:gd name="T17" fmla="*/ 359 w 359"/>
              <a:gd name="T18" fmla="*/ 98 h 98"/>
            </a:gdLst>
            <a:ahLst/>
            <a:cxnLst>
              <a:cxn ang="T10">
                <a:pos x="T0" y="T1"/>
              </a:cxn>
              <a:cxn ang="T11">
                <a:pos x="T2" y="T3"/>
              </a:cxn>
              <a:cxn ang="T12">
                <a:pos x="T4" y="T5"/>
              </a:cxn>
              <a:cxn ang="T13">
                <a:pos x="T6" y="T7"/>
              </a:cxn>
              <a:cxn ang="T14">
                <a:pos x="T8" y="T9"/>
              </a:cxn>
            </a:cxnLst>
            <a:rect l="T15" t="T16" r="T17" b="T18"/>
            <a:pathLst>
              <a:path w="359" h="98">
                <a:moveTo>
                  <a:pt x="0" y="37"/>
                </a:moveTo>
                <a:cubicBezTo>
                  <a:pt x="31" y="27"/>
                  <a:pt x="54" y="10"/>
                  <a:pt x="85" y="0"/>
                </a:cubicBezTo>
                <a:cubicBezTo>
                  <a:pt x="105" y="4"/>
                  <a:pt x="141" y="8"/>
                  <a:pt x="161" y="19"/>
                </a:cubicBezTo>
                <a:cubicBezTo>
                  <a:pt x="202" y="42"/>
                  <a:pt x="231" y="70"/>
                  <a:pt x="274" y="85"/>
                </a:cubicBezTo>
                <a:cubicBezTo>
                  <a:pt x="357" y="74"/>
                  <a:pt x="339" y="98"/>
                  <a:pt x="359" y="56"/>
                </a:cubicBezTo>
              </a:path>
            </a:pathLst>
          </a:custGeom>
          <a:noFill/>
          <a:ln w="25400">
            <a:solidFill>
              <a:srgbClr val="339966"/>
            </a:solidFill>
            <a:round/>
            <a:headEnd/>
            <a:tailEnd/>
          </a:ln>
        </p:spPr>
        <p:txBody>
          <a:bodyPr/>
          <a:lstStyle/>
          <a:p>
            <a:endParaRPr lang="zh-CN" altLang="en-US"/>
          </a:p>
        </p:txBody>
      </p:sp>
      <p:sp>
        <p:nvSpPr>
          <p:cNvPr id="43023" name="Freeform 22"/>
          <p:cNvSpPr>
            <a:spLocks/>
          </p:cNvSpPr>
          <p:nvPr/>
        </p:nvSpPr>
        <p:spPr bwMode="auto">
          <a:xfrm>
            <a:off x="2044024" y="4157687"/>
            <a:ext cx="562789" cy="127000"/>
          </a:xfrm>
          <a:custGeom>
            <a:avLst/>
            <a:gdLst>
              <a:gd name="T0" fmla="*/ 0 w 349"/>
              <a:gd name="T1" fmla="*/ 2147483647 h 80"/>
              <a:gd name="T2" fmla="*/ 2147483647 w 349"/>
              <a:gd name="T3" fmla="*/ 2147483647 h 80"/>
              <a:gd name="T4" fmla="*/ 2147483647 w 349"/>
              <a:gd name="T5" fmla="*/ 0 h 80"/>
              <a:gd name="T6" fmla="*/ 2147483647 w 349"/>
              <a:gd name="T7" fmla="*/ 2147483647 h 80"/>
              <a:gd name="T8" fmla="*/ 2147483647 w 349"/>
              <a:gd name="T9" fmla="*/ 2147483647 h 80"/>
              <a:gd name="T10" fmla="*/ 2147483647 w 349"/>
              <a:gd name="T11" fmla="*/ 2147483647 h 80"/>
              <a:gd name="T12" fmla="*/ 0 60000 65536"/>
              <a:gd name="T13" fmla="*/ 0 60000 65536"/>
              <a:gd name="T14" fmla="*/ 0 60000 65536"/>
              <a:gd name="T15" fmla="*/ 0 60000 65536"/>
              <a:gd name="T16" fmla="*/ 0 60000 65536"/>
              <a:gd name="T17" fmla="*/ 0 60000 65536"/>
              <a:gd name="T18" fmla="*/ 0 w 349"/>
              <a:gd name="T19" fmla="*/ 0 h 80"/>
              <a:gd name="T20" fmla="*/ 349 w 349"/>
              <a:gd name="T21" fmla="*/ 80 h 80"/>
            </a:gdLst>
            <a:ahLst/>
            <a:cxnLst>
              <a:cxn ang="T12">
                <a:pos x="T0" y="T1"/>
              </a:cxn>
              <a:cxn ang="T13">
                <a:pos x="T2" y="T3"/>
              </a:cxn>
              <a:cxn ang="T14">
                <a:pos x="T4" y="T5"/>
              </a:cxn>
              <a:cxn ang="T15">
                <a:pos x="T6" y="T7"/>
              </a:cxn>
              <a:cxn ang="T16">
                <a:pos x="T8" y="T9"/>
              </a:cxn>
              <a:cxn ang="T17">
                <a:pos x="T10" y="T11"/>
              </a:cxn>
            </a:cxnLst>
            <a:rect l="T18" t="T19" r="T20" b="T21"/>
            <a:pathLst>
              <a:path w="349" h="80">
                <a:moveTo>
                  <a:pt x="0" y="38"/>
                </a:moveTo>
                <a:cubicBezTo>
                  <a:pt x="9" y="32"/>
                  <a:pt x="18" y="24"/>
                  <a:pt x="28" y="19"/>
                </a:cubicBezTo>
                <a:cubicBezTo>
                  <a:pt x="46" y="11"/>
                  <a:pt x="85" y="0"/>
                  <a:pt x="85" y="0"/>
                </a:cubicBezTo>
                <a:cubicBezTo>
                  <a:pt x="123" y="3"/>
                  <a:pt x="161" y="2"/>
                  <a:pt x="198" y="10"/>
                </a:cubicBezTo>
                <a:cubicBezTo>
                  <a:pt x="234" y="17"/>
                  <a:pt x="247" y="69"/>
                  <a:pt x="283" y="76"/>
                </a:cubicBezTo>
                <a:cubicBezTo>
                  <a:pt x="305" y="80"/>
                  <a:pt x="327" y="76"/>
                  <a:pt x="349" y="76"/>
                </a:cubicBezTo>
              </a:path>
            </a:pathLst>
          </a:custGeom>
          <a:noFill/>
          <a:ln w="25400">
            <a:solidFill>
              <a:srgbClr val="339966"/>
            </a:solidFill>
            <a:round/>
            <a:headEnd/>
            <a:tailEnd/>
          </a:ln>
        </p:spPr>
        <p:txBody>
          <a:bodyPr/>
          <a:lstStyle/>
          <a:p>
            <a:endParaRPr lang="zh-CN" altLang="en-US"/>
          </a:p>
        </p:txBody>
      </p:sp>
      <p:sp>
        <p:nvSpPr>
          <p:cNvPr id="43024" name="Text Box 23"/>
          <p:cNvSpPr txBox="1">
            <a:spLocks noChangeArrowheads="1"/>
          </p:cNvSpPr>
          <p:nvPr/>
        </p:nvSpPr>
        <p:spPr bwMode="auto">
          <a:xfrm>
            <a:off x="7819888" y="1763737"/>
            <a:ext cx="1169117" cy="360362"/>
          </a:xfrm>
          <a:prstGeom prst="rect">
            <a:avLst/>
          </a:prstGeom>
          <a:noFill/>
          <a:ln w="9525">
            <a:noFill/>
            <a:miter lim="800000"/>
            <a:headEnd/>
            <a:tailEnd/>
          </a:ln>
        </p:spPr>
        <p:txBody>
          <a:bodyPr/>
          <a:lstStyle/>
          <a:p>
            <a:pPr algn="just">
              <a:lnSpc>
                <a:spcPct val="80000"/>
              </a:lnSpc>
            </a:pPr>
            <a:r>
              <a:rPr lang="zh-CN" altLang="en-US" sz="2000" b="1">
                <a:effectLst>
                  <a:outerShdw blurRad="38100" dist="38100" dir="2700000" algn="tl">
                    <a:srgbClr val="000000">
                      <a:alpha val="43137"/>
                    </a:srgbClr>
                  </a:outerShdw>
                </a:effectLst>
                <a:latin typeface="华文中宋"/>
                <a:ea typeface="华文中宋"/>
                <a:cs typeface="华文中宋"/>
              </a:rPr>
              <a:t>存储器</a:t>
            </a:r>
          </a:p>
        </p:txBody>
      </p:sp>
      <p:sp>
        <p:nvSpPr>
          <p:cNvPr id="23" name="Text Box 24"/>
          <p:cNvSpPr txBox="1">
            <a:spLocks noChangeArrowheads="1"/>
          </p:cNvSpPr>
          <p:nvPr/>
        </p:nvSpPr>
        <p:spPr bwMode="auto">
          <a:xfrm>
            <a:off x="7529189" y="3275037"/>
            <a:ext cx="1390040" cy="360362"/>
          </a:xfrm>
          <a:prstGeom prst="rect">
            <a:avLst/>
          </a:prstGeom>
          <a:noFill/>
          <a:ln w="9525">
            <a:noFill/>
            <a:miter lim="800000"/>
            <a:headEnd/>
            <a:tailEnd/>
          </a:ln>
        </p:spPr>
        <p:txBody>
          <a:bodyPr/>
          <a:lstStyle/>
          <a:p>
            <a:pPr algn="just">
              <a:lnSpc>
                <a:spcPct val="80000"/>
              </a:lnSpc>
            </a:pPr>
            <a:r>
              <a:rPr lang="zh-CN" altLang="en-US" sz="2000" b="1">
                <a:effectLst>
                  <a:outerShdw blurRad="38100" dist="38100" dir="2700000" algn="tl">
                    <a:srgbClr val="000000">
                      <a:alpha val="43137"/>
                    </a:srgbClr>
                  </a:outerShdw>
                </a:effectLst>
                <a:latin typeface="华文中宋"/>
                <a:ea typeface="华文中宋"/>
                <a:cs typeface="华文中宋"/>
              </a:rPr>
              <a:t>输入</a:t>
            </a:r>
            <a:r>
              <a:rPr lang="en-US" altLang="zh-CN" sz="2000" b="1">
                <a:effectLst>
                  <a:outerShdw blurRad="38100" dist="38100" dir="2700000" algn="tl">
                    <a:srgbClr val="000000">
                      <a:alpha val="43137"/>
                    </a:srgbClr>
                  </a:outerShdw>
                </a:effectLst>
                <a:latin typeface="华文中宋"/>
                <a:ea typeface="华文中宋"/>
                <a:cs typeface="华文中宋"/>
              </a:rPr>
              <a:t>/</a:t>
            </a:r>
            <a:r>
              <a:rPr lang="zh-CN" altLang="en-US" sz="2000" b="1">
                <a:effectLst>
                  <a:outerShdw blurRad="38100" dist="38100" dir="2700000" algn="tl">
                    <a:srgbClr val="000000">
                      <a:alpha val="43137"/>
                    </a:srgbClr>
                  </a:outerShdw>
                </a:effectLst>
                <a:latin typeface="华文中宋"/>
                <a:ea typeface="华文中宋"/>
                <a:cs typeface="华文中宋"/>
              </a:rPr>
              <a:t>输出</a:t>
            </a:r>
          </a:p>
        </p:txBody>
      </p:sp>
      <p:sp>
        <p:nvSpPr>
          <p:cNvPr id="43026" name="Line 25"/>
          <p:cNvSpPr>
            <a:spLocks noChangeShapeType="1"/>
          </p:cNvSpPr>
          <p:nvPr/>
        </p:nvSpPr>
        <p:spPr bwMode="auto">
          <a:xfrm>
            <a:off x="2616489" y="1373213"/>
            <a:ext cx="0" cy="2847975"/>
          </a:xfrm>
          <a:prstGeom prst="line">
            <a:avLst/>
          </a:prstGeom>
          <a:noFill/>
          <a:ln w="25400">
            <a:solidFill>
              <a:srgbClr val="339966"/>
            </a:solidFill>
            <a:round/>
            <a:headEnd/>
            <a:tailEnd/>
          </a:ln>
        </p:spPr>
        <p:txBody>
          <a:bodyPr/>
          <a:lstStyle/>
          <a:p>
            <a:endParaRPr lang="zh-CN" altLang="en-US"/>
          </a:p>
        </p:txBody>
      </p:sp>
      <p:sp>
        <p:nvSpPr>
          <p:cNvPr id="43027" name="Line 28"/>
          <p:cNvSpPr>
            <a:spLocks noChangeShapeType="1"/>
          </p:cNvSpPr>
          <p:nvPr/>
        </p:nvSpPr>
        <p:spPr bwMode="auto">
          <a:xfrm>
            <a:off x="1274827" y="2638449"/>
            <a:ext cx="732109" cy="0"/>
          </a:xfrm>
          <a:prstGeom prst="line">
            <a:avLst/>
          </a:prstGeom>
          <a:noFill/>
          <a:ln w="76200" cmpd="tri">
            <a:solidFill>
              <a:srgbClr val="FF0000"/>
            </a:solidFill>
            <a:round/>
            <a:headEnd/>
            <a:tailEnd type="triangle" w="med" len="med"/>
          </a:ln>
        </p:spPr>
        <p:txBody>
          <a:bodyPr/>
          <a:lstStyle/>
          <a:p>
            <a:endParaRPr lang="zh-CN" altLang="en-US"/>
          </a:p>
        </p:txBody>
      </p:sp>
      <p:sp>
        <p:nvSpPr>
          <p:cNvPr id="43028" name="Text Box 29"/>
          <p:cNvSpPr txBox="1">
            <a:spLocks noChangeArrowheads="1"/>
          </p:cNvSpPr>
          <p:nvPr/>
        </p:nvSpPr>
        <p:spPr bwMode="auto">
          <a:xfrm>
            <a:off x="236749" y="2051843"/>
            <a:ext cx="1228783" cy="1497012"/>
          </a:xfrm>
          <a:prstGeom prst="rect">
            <a:avLst/>
          </a:prstGeom>
          <a:noFill/>
          <a:ln w="9525">
            <a:noFill/>
            <a:miter lim="800000"/>
            <a:headEnd/>
            <a:tailEnd/>
          </a:ln>
        </p:spPr>
        <p:txBody>
          <a:bodyPr/>
          <a:lstStyle/>
          <a:p>
            <a:pPr algn="ctr">
              <a:lnSpc>
                <a:spcPct val="130000"/>
              </a:lnSpc>
            </a:pPr>
            <a:r>
              <a:rPr lang="en-US" altLang="zh-CN" sz="2200" b="1" dirty="0">
                <a:latin typeface="Arial" charset="0"/>
              </a:rPr>
              <a:t>#RD</a:t>
            </a:r>
          </a:p>
          <a:p>
            <a:pPr algn="ctr">
              <a:lnSpc>
                <a:spcPct val="130000"/>
              </a:lnSpc>
            </a:pPr>
            <a:r>
              <a:rPr lang="en-US" altLang="zh-CN" sz="2200" b="1" dirty="0">
                <a:latin typeface="Arial" charset="0"/>
              </a:rPr>
              <a:t>#WR</a:t>
            </a:r>
          </a:p>
          <a:p>
            <a:pPr algn="ctr">
              <a:lnSpc>
                <a:spcPct val="130000"/>
              </a:lnSpc>
            </a:pPr>
            <a:r>
              <a:rPr lang="en-US" altLang="zh-CN" sz="2200" b="1" dirty="0">
                <a:latin typeface="Arial" charset="0"/>
              </a:rPr>
              <a:t>IO/#M</a:t>
            </a:r>
          </a:p>
        </p:txBody>
      </p:sp>
      <p:sp>
        <p:nvSpPr>
          <p:cNvPr id="29" name="AutoShape 9"/>
          <p:cNvSpPr>
            <a:spLocks/>
          </p:cNvSpPr>
          <p:nvPr/>
        </p:nvSpPr>
        <p:spPr bwMode="auto">
          <a:xfrm>
            <a:off x="7237313" y="2998813"/>
            <a:ext cx="227373" cy="852487"/>
          </a:xfrm>
          <a:prstGeom prst="rightBrace">
            <a:avLst>
              <a:gd name="adj1" fmla="val 31738"/>
              <a:gd name="adj2" fmla="val 50000"/>
            </a:avLst>
          </a:prstGeom>
          <a:noFill/>
          <a:ln w="25400">
            <a:solidFill>
              <a:srgbClr val="FF6600"/>
            </a:solidFill>
            <a:round/>
            <a:headEnd/>
            <a:tailEnd/>
          </a:ln>
        </p:spPr>
        <p:txBody>
          <a:bodyPr/>
          <a:lstStyle/>
          <a:p>
            <a:endParaRPr lang="zh-CN" altLang="en-US"/>
          </a:p>
        </p:txBody>
      </p:sp>
      <p:sp>
        <p:nvSpPr>
          <p:cNvPr id="2" name="椭圆 1"/>
          <p:cNvSpPr/>
          <p:nvPr/>
        </p:nvSpPr>
        <p:spPr bwMode="auto">
          <a:xfrm>
            <a:off x="252537" y="2906541"/>
            <a:ext cx="1229709" cy="589200"/>
          </a:xfrm>
          <a:prstGeom prst="ellipse">
            <a:avLst/>
          </a:prstGeom>
          <a:noFill/>
          <a:ln w="635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4" name="TextBox 3"/>
          <p:cNvSpPr txBox="1"/>
          <p:nvPr/>
        </p:nvSpPr>
        <p:spPr>
          <a:xfrm>
            <a:off x="191882" y="4572867"/>
            <a:ext cx="2752320" cy="369332"/>
          </a:xfrm>
          <a:prstGeom prst="rect">
            <a:avLst/>
          </a:prstGeom>
          <a:noFill/>
        </p:spPr>
        <p:txBody>
          <a:bodyPr wrap="square" rtlCol="0">
            <a:spAutoFit/>
          </a:bodyPr>
          <a:lstStyle/>
          <a:p>
            <a:pPr marL="0" lvl="1" algn="ctr"/>
            <a:r>
              <a:rPr lang="en-US" altLang="zh-CN"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IO/#M=1</a:t>
            </a: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时，访问接口</a:t>
            </a:r>
            <a:endParaRPr lang="en-US" altLang="zh-CN"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5" name="任意多边形 4"/>
          <p:cNvSpPr/>
          <p:nvPr/>
        </p:nvSpPr>
        <p:spPr bwMode="auto">
          <a:xfrm>
            <a:off x="955254" y="3599591"/>
            <a:ext cx="314608" cy="1045285"/>
          </a:xfrm>
          <a:custGeom>
            <a:avLst/>
            <a:gdLst>
              <a:gd name="connsiteX0" fmla="*/ 0 w 309716"/>
              <a:gd name="connsiteY0" fmla="*/ 0 h 840658"/>
              <a:gd name="connsiteX1" fmla="*/ 14748 w 309716"/>
              <a:gd name="connsiteY1" fmla="*/ 132735 h 840658"/>
              <a:gd name="connsiteX2" fmla="*/ 29497 w 309716"/>
              <a:gd name="connsiteY2" fmla="*/ 250722 h 840658"/>
              <a:gd name="connsiteX3" fmla="*/ 147484 w 309716"/>
              <a:gd name="connsiteY3" fmla="*/ 309716 h 840658"/>
              <a:gd name="connsiteX4" fmla="*/ 162232 w 309716"/>
              <a:gd name="connsiteY4" fmla="*/ 353961 h 840658"/>
              <a:gd name="connsiteX5" fmla="*/ 176981 w 309716"/>
              <a:gd name="connsiteY5" fmla="*/ 309716 h 840658"/>
              <a:gd name="connsiteX6" fmla="*/ 162232 w 309716"/>
              <a:gd name="connsiteY6" fmla="*/ 250722 h 840658"/>
              <a:gd name="connsiteX7" fmla="*/ 103239 w 309716"/>
              <a:gd name="connsiteY7" fmla="*/ 265471 h 840658"/>
              <a:gd name="connsiteX8" fmla="*/ 162232 w 309716"/>
              <a:gd name="connsiteY8" fmla="*/ 353961 h 840658"/>
              <a:gd name="connsiteX9" fmla="*/ 176981 w 309716"/>
              <a:gd name="connsiteY9" fmla="*/ 398206 h 840658"/>
              <a:gd name="connsiteX10" fmla="*/ 191729 w 309716"/>
              <a:gd name="connsiteY10" fmla="*/ 516193 h 840658"/>
              <a:gd name="connsiteX11" fmla="*/ 221226 w 309716"/>
              <a:gd name="connsiteY11" fmla="*/ 575187 h 840658"/>
              <a:gd name="connsiteX12" fmla="*/ 265471 w 309716"/>
              <a:gd name="connsiteY12" fmla="*/ 707922 h 840658"/>
              <a:gd name="connsiteX13" fmla="*/ 294968 w 309716"/>
              <a:gd name="connsiteY13" fmla="*/ 796413 h 840658"/>
              <a:gd name="connsiteX14" fmla="*/ 309716 w 309716"/>
              <a:gd name="connsiteY14" fmla="*/ 840658 h 840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09716" h="840658">
                <a:moveTo>
                  <a:pt x="0" y="0"/>
                </a:moveTo>
                <a:cubicBezTo>
                  <a:pt x="4916" y="44245"/>
                  <a:pt x="9546" y="88523"/>
                  <a:pt x="14748" y="132735"/>
                </a:cubicBezTo>
                <a:cubicBezTo>
                  <a:pt x="19379" y="172099"/>
                  <a:pt x="13096" y="214640"/>
                  <a:pt x="29497" y="250722"/>
                </a:cubicBezTo>
                <a:cubicBezTo>
                  <a:pt x="48782" y="293150"/>
                  <a:pt x="110759" y="300535"/>
                  <a:pt x="147484" y="309716"/>
                </a:cubicBezTo>
                <a:cubicBezTo>
                  <a:pt x="152400" y="324464"/>
                  <a:pt x="146686" y="353961"/>
                  <a:pt x="162232" y="353961"/>
                </a:cubicBezTo>
                <a:cubicBezTo>
                  <a:pt x="177778" y="353961"/>
                  <a:pt x="176981" y="325262"/>
                  <a:pt x="176981" y="309716"/>
                </a:cubicBezTo>
                <a:cubicBezTo>
                  <a:pt x="176981" y="289446"/>
                  <a:pt x="167148" y="270387"/>
                  <a:pt x="162232" y="250722"/>
                </a:cubicBezTo>
                <a:cubicBezTo>
                  <a:pt x="142568" y="255638"/>
                  <a:pt x="103239" y="245201"/>
                  <a:pt x="103239" y="265471"/>
                </a:cubicBezTo>
                <a:cubicBezTo>
                  <a:pt x="103239" y="300922"/>
                  <a:pt x="151021" y="320330"/>
                  <a:pt x="162232" y="353961"/>
                </a:cubicBezTo>
                <a:lnTo>
                  <a:pt x="176981" y="398206"/>
                </a:lnTo>
                <a:cubicBezTo>
                  <a:pt x="181897" y="437535"/>
                  <a:pt x="182116" y="477741"/>
                  <a:pt x="191729" y="516193"/>
                </a:cubicBezTo>
                <a:cubicBezTo>
                  <a:pt x="197061" y="537522"/>
                  <a:pt x="213061" y="554774"/>
                  <a:pt x="221226" y="575187"/>
                </a:cubicBezTo>
                <a:cubicBezTo>
                  <a:pt x="221232" y="575202"/>
                  <a:pt x="258094" y="685792"/>
                  <a:pt x="265471" y="707922"/>
                </a:cubicBezTo>
                <a:lnTo>
                  <a:pt x="294968" y="796413"/>
                </a:lnTo>
                <a:lnTo>
                  <a:pt x="309716" y="840658"/>
                </a:lnTo>
              </a:path>
            </a:pathLst>
          </a:custGeom>
          <a:noFill/>
          <a:ln w="12700"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567152201"/>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500"/>
                            </p:stCondLst>
                            <p:childTnLst>
                              <p:par>
                                <p:cTn id="13" presetID="10" presetClass="entr" presetSubtype="0"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500"/>
                            </p:stCondLst>
                            <p:childTnLst>
                              <p:par>
                                <p:cTn id="22" presetID="22" presetClass="entr" presetSubtype="8"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left)">
                                      <p:cBhvr>
                                        <p:cTn id="29" dur="500"/>
                                        <p:tgtEl>
                                          <p:spTgt spid="12"/>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wipe(left)">
                                      <p:cBhvr>
                                        <p:cTn id="33" dur="500"/>
                                        <p:tgtEl>
                                          <p:spTgt spid="13"/>
                                        </p:tgtEl>
                                      </p:cBhvr>
                                    </p:animEffect>
                                  </p:childTnLst>
                                </p:cTn>
                              </p:par>
                            </p:childTnLst>
                          </p:cTn>
                        </p:par>
                        <p:par>
                          <p:cTn id="34" fill="hold">
                            <p:stCondLst>
                              <p:cond delay="1000"/>
                            </p:stCondLst>
                            <p:childTnLst>
                              <p:par>
                                <p:cTn id="35" presetID="22" presetClass="entr" presetSubtype="1" fill="hold" grpId="0" nodeType="after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up)">
                                      <p:cBhvr>
                                        <p:cTn id="37" dur="500"/>
                                        <p:tgtEl>
                                          <p:spTgt spid="29"/>
                                        </p:tgtEl>
                                      </p:cBhvr>
                                    </p:animEffect>
                                  </p:childTnLst>
                                </p:cTn>
                              </p:par>
                            </p:childTnLst>
                          </p:cTn>
                        </p:par>
                        <p:par>
                          <p:cTn id="38" fill="hold">
                            <p:stCondLst>
                              <p:cond delay="1500"/>
                            </p:stCondLst>
                            <p:childTnLst>
                              <p:par>
                                <p:cTn id="39" presetID="22" presetClass="entr" presetSubtype="8"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wipe(left)">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p:bldP spid="17" grpId="0"/>
      <p:bldP spid="23" grpId="0"/>
      <p:bldP spid="29" grpId="0" animBg="1"/>
      <p:bldP spid="2" grpId="0" animBg="1"/>
      <p:bldP spid="4" grpId="0"/>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3185" name="灯片编号占位符 5"/>
          <p:cNvSpPr>
            <a:spLocks noGrp="1"/>
          </p:cNvSpPr>
          <p:nvPr>
            <p:ph type="sldNum" sz="quarter" idx="12"/>
          </p:nvPr>
        </p:nvSpPr>
        <p:spPr>
          <a:noFill/>
        </p:spPr>
        <p:txBody>
          <a:bodyPr/>
          <a:lstStyle/>
          <a:p>
            <a:fld id="{97895C3A-6F45-4F9B-9BB3-6DB999E5CDAC}" type="slidenum">
              <a:rPr lang="zh-CN" altLang="en-US" smtClean="0">
                <a:ea typeface="宋体" charset="-122"/>
              </a:rPr>
              <a:pPr/>
              <a:t>50</a:t>
            </a:fld>
            <a:endParaRPr lang="en-US" altLang="zh-CN">
              <a:ea typeface="宋体" charset="-122"/>
            </a:endParaRPr>
          </a:p>
        </p:txBody>
      </p:sp>
      <p:sp>
        <p:nvSpPr>
          <p:cNvPr id="93186" name="Rectangle 2"/>
          <p:cNvSpPr>
            <a:spLocks noGrp="1" noChangeArrowheads="1"/>
          </p:cNvSpPr>
          <p:nvPr>
            <p:ph type="title"/>
          </p:nvPr>
        </p:nvSpPr>
        <p:spPr>
          <a:xfrm>
            <a:off x="329446" y="108372"/>
            <a:ext cx="4096144" cy="852388"/>
          </a:xfrm>
        </p:spPr>
        <p:txBody>
          <a:bodyPr/>
          <a:lstStyle/>
          <a:p>
            <a:pPr eaLnBrk="1" hangingPunct="1"/>
            <a:r>
              <a:rPr lang="zh-CN" altLang="en-US"/>
              <a:t>中断响应</a:t>
            </a:r>
          </a:p>
        </p:txBody>
      </p:sp>
      <p:sp>
        <p:nvSpPr>
          <p:cNvPr id="140291" name="Rectangle 3"/>
          <p:cNvSpPr>
            <a:spLocks noGrp="1" noChangeArrowheads="1"/>
          </p:cNvSpPr>
          <p:nvPr>
            <p:ph type="body" idx="1"/>
          </p:nvPr>
        </p:nvSpPr>
        <p:spPr>
          <a:xfrm>
            <a:off x="475736" y="1188492"/>
            <a:ext cx="6149557" cy="3767138"/>
          </a:xfrm>
        </p:spPr>
        <p:txBody>
          <a:bodyPr/>
          <a:lstStyle/>
          <a:p>
            <a:pPr eaLnBrk="1" hangingPunct="1">
              <a:lnSpc>
                <a:spcPct val="120000"/>
              </a:lnSpc>
            </a:pPr>
            <a:r>
              <a:rPr lang="zh-CN" altLang="en-GB" sz="2400" dirty="0">
                <a:latin typeface="华文中宋"/>
                <a:ea typeface="华文中宋"/>
                <a:cs typeface="华文中宋"/>
              </a:rPr>
              <a:t>向中断源发出</a:t>
            </a:r>
            <a:r>
              <a:rPr lang="en-US" altLang="zh-CN" sz="2400" dirty="0">
                <a:latin typeface="华文中宋"/>
                <a:ea typeface="华文中宋"/>
                <a:cs typeface="华文中宋"/>
              </a:rPr>
              <a:t>#</a:t>
            </a:r>
            <a:r>
              <a:rPr lang="en-GB" altLang="zh-CN" sz="2400" dirty="0">
                <a:latin typeface="华文中宋"/>
                <a:ea typeface="华文中宋"/>
                <a:cs typeface="华文中宋"/>
              </a:rPr>
              <a:t>INTA</a:t>
            </a:r>
            <a:r>
              <a:rPr lang="zh-CN" altLang="en-GB" sz="2400" dirty="0">
                <a:latin typeface="华文中宋"/>
                <a:ea typeface="华文中宋"/>
                <a:cs typeface="华文中宋"/>
              </a:rPr>
              <a:t>中断响应信号；</a:t>
            </a:r>
          </a:p>
          <a:p>
            <a:pPr eaLnBrk="1" hangingPunct="1">
              <a:lnSpc>
                <a:spcPct val="120000"/>
              </a:lnSpc>
            </a:pPr>
            <a:r>
              <a:rPr lang="zh-CN" altLang="en-GB" sz="2400" dirty="0">
                <a:latin typeface="华文中宋"/>
                <a:ea typeface="华文中宋"/>
                <a:cs typeface="华文中宋"/>
              </a:rPr>
              <a:t>关中断</a:t>
            </a:r>
          </a:p>
          <a:p>
            <a:pPr eaLnBrk="1" hangingPunct="1">
              <a:lnSpc>
                <a:spcPct val="120000"/>
              </a:lnSpc>
              <a:spcBef>
                <a:spcPts val="1200"/>
              </a:spcBef>
            </a:pPr>
            <a:r>
              <a:rPr lang="zh-CN" altLang="en-GB" sz="2400" dirty="0">
                <a:latin typeface="华文中宋"/>
                <a:ea typeface="华文中宋"/>
                <a:cs typeface="华文中宋"/>
              </a:rPr>
              <a:t>保护硬件现场</a:t>
            </a:r>
          </a:p>
          <a:p>
            <a:pPr lvl="1" eaLnBrk="1" hangingPunct="1">
              <a:lnSpc>
                <a:spcPct val="120000"/>
              </a:lnSpc>
              <a:spcBef>
                <a:spcPts val="0"/>
              </a:spcBef>
            </a:pPr>
            <a:r>
              <a:rPr lang="zh-CN" altLang="en-GB" sz="2000" dirty="0">
                <a:latin typeface="华文中宋"/>
                <a:ea typeface="华文中宋"/>
                <a:cs typeface="华文中宋"/>
              </a:rPr>
              <a:t>将</a:t>
            </a:r>
            <a:r>
              <a:rPr lang="en-GB" altLang="zh-CN" sz="2000" dirty="0">
                <a:latin typeface="华文中宋"/>
                <a:ea typeface="华文中宋"/>
                <a:cs typeface="华文中宋"/>
              </a:rPr>
              <a:t>FLAGS</a:t>
            </a:r>
            <a:r>
              <a:rPr lang="zh-CN" altLang="en-GB" sz="2000" dirty="0">
                <a:latin typeface="华文中宋"/>
                <a:ea typeface="华文中宋"/>
                <a:cs typeface="华文中宋"/>
              </a:rPr>
              <a:t>压入堆栈</a:t>
            </a:r>
          </a:p>
          <a:p>
            <a:pPr eaLnBrk="1" hangingPunct="1">
              <a:lnSpc>
                <a:spcPct val="120000"/>
              </a:lnSpc>
            </a:pPr>
            <a:r>
              <a:rPr lang="zh-CN" altLang="en-GB" sz="2400" dirty="0">
                <a:latin typeface="华文中宋"/>
                <a:ea typeface="华文中宋"/>
                <a:cs typeface="华文中宋"/>
              </a:rPr>
              <a:t>保护断点</a:t>
            </a:r>
          </a:p>
          <a:p>
            <a:pPr lvl="1" eaLnBrk="1" hangingPunct="1">
              <a:lnSpc>
                <a:spcPct val="120000"/>
              </a:lnSpc>
              <a:spcBef>
                <a:spcPts val="0"/>
              </a:spcBef>
            </a:pPr>
            <a:r>
              <a:rPr lang="zh-CN" altLang="en-GB" sz="2000" dirty="0">
                <a:latin typeface="华文中宋"/>
                <a:ea typeface="华文中宋"/>
                <a:cs typeface="华文中宋"/>
              </a:rPr>
              <a:t>将</a:t>
            </a:r>
            <a:r>
              <a:rPr lang="en-GB" altLang="zh-CN" sz="2000" dirty="0">
                <a:latin typeface="华文中宋"/>
                <a:ea typeface="华文中宋"/>
                <a:cs typeface="华文中宋"/>
              </a:rPr>
              <a:t>CS</a:t>
            </a:r>
            <a:r>
              <a:rPr lang="zh-CN" altLang="en-GB" sz="2000" dirty="0">
                <a:latin typeface="华文中宋"/>
                <a:ea typeface="华文中宋"/>
                <a:cs typeface="华文中宋"/>
              </a:rPr>
              <a:t>、</a:t>
            </a:r>
            <a:r>
              <a:rPr lang="en-GB" altLang="zh-CN" sz="2000" dirty="0">
                <a:latin typeface="华文中宋"/>
                <a:ea typeface="华文中宋"/>
                <a:cs typeface="华文中宋"/>
              </a:rPr>
              <a:t>IP</a:t>
            </a:r>
            <a:r>
              <a:rPr lang="zh-CN" altLang="en-GB" sz="2000" dirty="0">
                <a:latin typeface="华文中宋"/>
                <a:ea typeface="华文中宋"/>
                <a:cs typeface="华文中宋"/>
              </a:rPr>
              <a:t>压入堆栈</a:t>
            </a:r>
          </a:p>
          <a:p>
            <a:pPr eaLnBrk="1" hangingPunct="1">
              <a:lnSpc>
                <a:spcPct val="120000"/>
              </a:lnSpc>
            </a:pPr>
            <a:r>
              <a:rPr lang="zh-CN" altLang="en-GB" sz="2400" dirty="0">
                <a:latin typeface="华文中宋"/>
                <a:ea typeface="华文中宋"/>
                <a:cs typeface="华文中宋"/>
              </a:rPr>
              <a:t>获得中断服务程序入口地址</a:t>
            </a:r>
            <a:endParaRPr lang="zh-CN" altLang="en-US" sz="2400" dirty="0">
              <a:latin typeface="华文中宋"/>
              <a:ea typeface="华文中宋"/>
              <a:cs typeface="华文中宋"/>
            </a:endParaRPr>
          </a:p>
        </p:txBody>
      </p:sp>
      <p:sp>
        <p:nvSpPr>
          <p:cNvPr id="140292" name="Text Box 4"/>
          <p:cNvSpPr txBox="1">
            <a:spLocks noChangeArrowheads="1"/>
          </p:cNvSpPr>
          <p:nvPr/>
        </p:nvSpPr>
        <p:spPr bwMode="auto">
          <a:xfrm>
            <a:off x="6698916" y="2088605"/>
            <a:ext cx="438621" cy="2246312"/>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000" b="1" dirty="0">
                <a:effectLst>
                  <a:outerShdw blurRad="38100" dist="38100" dir="2700000" algn="tl">
                    <a:srgbClr val="000000">
                      <a:alpha val="43137"/>
                    </a:srgbClr>
                  </a:outerShdw>
                </a:effectLst>
                <a:latin typeface="华文中宋"/>
                <a:ea typeface="华文中宋"/>
                <a:cs typeface="华文中宋"/>
              </a:rPr>
              <a:t>由硬件系统完成</a:t>
            </a:r>
          </a:p>
        </p:txBody>
      </p:sp>
      <p:sp>
        <p:nvSpPr>
          <p:cNvPr id="140296" name="AutoShape 8"/>
          <p:cNvSpPr>
            <a:spLocks/>
          </p:cNvSpPr>
          <p:nvPr/>
        </p:nvSpPr>
        <p:spPr bwMode="auto">
          <a:xfrm rot="10800000">
            <a:off x="6333190" y="1602830"/>
            <a:ext cx="291877" cy="3149600"/>
          </a:xfrm>
          <a:prstGeom prst="leftBrace">
            <a:avLst>
              <a:gd name="adj1" fmla="val 102356"/>
              <a:gd name="adj2" fmla="val 50000"/>
            </a:avLst>
          </a:prstGeom>
          <a:noFill/>
          <a:ln w="25400" cap="sq">
            <a:solidFill>
              <a:srgbClr val="FF6600"/>
            </a:solidFill>
            <a:round/>
            <a:headEnd type="none" w="sm" len="sm"/>
            <a:tailEnd type="none" w="lg" len="lg"/>
          </a:ln>
        </p:spPr>
        <p:txBody>
          <a:bodyPr wrap="none" anchor="ctr"/>
          <a:lstStyle/>
          <a:p>
            <a:endParaRPr lang="zh-CN" altLang="en-US"/>
          </a:p>
        </p:txBody>
      </p:sp>
      <p:cxnSp>
        <p:nvCxnSpPr>
          <p:cNvPr id="8" name="直接箭头连接符 7"/>
          <p:cNvCxnSpPr>
            <a:cxnSpLocks noChangeShapeType="1"/>
          </p:cNvCxnSpPr>
          <p:nvPr/>
        </p:nvCxnSpPr>
        <p:spPr bwMode="auto">
          <a:xfrm>
            <a:off x="2023321" y="1995006"/>
            <a:ext cx="730496" cy="0"/>
          </a:xfrm>
          <a:prstGeom prst="straightConnector1">
            <a:avLst/>
          </a:prstGeom>
          <a:noFill/>
          <a:ln w="25400" cap="sq" algn="ctr">
            <a:solidFill>
              <a:srgbClr val="FF0000"/>
            </a:solidFill>
            <a:round/>
            <a:headEnd type="none" w="sm" len="sm"/>
            <a:tailEnd type="triangle" w="lg" len="lg"/>
          </a:ln>
        </p:spPr>
      </p:cxnSp>
      <p:sp>
        <p:nvSpPr>
          <p:cNvPr id="9" name="Text Box 20"/>
          <p:cNvSpPr txBox="1">
            <a:spLocks noChangeArrowheads="1"/>
          </p:cNvSpPr>
          <p:nvPr/>
        </p:nvSpPr>
        <p:spPr bwMode="auto">
          <a:xfrm>
            <a:off x="2753816" y="1704742"/>
            <a:ext cx="3433082" cy="707886"/>
          </a:xfrm>
          <a:prstGeom prst="rect">
            <a:avLst/>
          </a:prstGeom>
          <a:noFill/>
          <a:ln w="25400" cap="sq">
            <a:noFill/>
            <a:miter lim="800000"/>
            <a:headEnd type="none" w="sm" len="sm"/>
            <a:tailEnd type="none" w="lg" len="lg"/>
          </a:ln>
        </p:spPr>
        <p:txBody>
          <a:bodyPr wrap="square">
            <a:spAutoFit/>
          </a:bodyPr>
          <a:lstStyle/>
          <a:p>
            <a:pPr eaLnBrk="0" hangingPunct="0">
              <a:spcBef>
                <a:spcPct val="50000"/>
              </a:spcBef>
            </a:pPr>
            <a:r>
              <a:rPr kumimoji="1"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确保在进入中断处理程序之前，不能响应其它中断</a:t>
            </a:r>
          </a:p>
        </p:txBody>
      </p:sp>
      <p:sp>
        <p:nvSpPr>
          <p:cNvPr id="2" name="TextBox 1"/>
          <p:cNvSpPr txBox="1"/>
          <p:nvPr/>
        </p:nvSpPr>
        <p:spPr>
          <a:xfrm>
            <a:off x="6107934" y="180380"/>
            <a:ext cx="3029968" cy="1212640"/>
          </a:xfrm>
          <a:prstGeom prst="rect">
            <a:avLst/>
          </a:prstGeom>
          <a:noFill/>
          <a:ln w="3175">
            <a:solidFill>
              <a:srgbClr val="FF0000"/>
            </a:solidFill>
          </a:ln>
        </p:spPr>
        <p:txBody>
          <a:bodyPr wrap="square" rtlCol="0">
            <a:spAutoFit/>
          </a:bodyPr>
          <a:lstStyle/>
          <a:p>
            <a:pPr>
              <a:lnSpc>
                <a:spcPct val="130000"/>
              </a:lnSpc>
            </a:pPr>
            <a:r>
              <a:rPr lang="zh-CN" altLang="en-US" sz="2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中断响应：</a:t>
            </a:r>
            <a:endParaRPr lang="en-US" altLang="zh-CN" sz="20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a:p>
            <a:pPr marL="342900" indent="-342900">
              <a:lnSpc>
                <a:spcPct val="130000"/>
              </a:lnSpc>
              <a:buClr>
                <a:srgbClr val="990033"/>
              </a:buClr>
              <a:buSzPct val="85000"/>
              <a:buFont typeface="Wingdings" panose="05000000000000000000" pitchFamily="2" charset="2"/>
              <a:buChar char="Ø"/>
            </a:pP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保护</a:t>
            </a: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FLAGS</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CS</a:t>
            </a: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US" altLang="zh-CN"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IP</a:t>
            </a:r>
          </a:p>
          <a:p>
            <a:pPr marL="342900" indent="-342900">
              <a:lnSpc>
                <a:spcPct val="130000"/>
              </a:lnSpc>
              <a:buClr>
                <a:srgbClr val="990033"/>
              </a:buClr>
              <a:buSzPct val="85000"/>
              <a:buFont typeface="Wingdings" panose="05000000000000000000" pitchFamily="2" charset="2"/>
              <a:buChar char="Ø"/>
            </a:pPr>
            <a:r>
              <a:rPr lang="zh-CN" altLang="en-US"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找入口地址</a:t>
            </a:r>
          </a:p>
        </p:txBody>
      </p:sp>
    </p:spTree>
    <p:extLst>
      <p:ext uri="{BB962C8B-B14F-4D97-AF65-F5344CB8AC3E}">
        <p14:creationId xmlns:p14="http://schemas.microsoft.com/office/powerpoint/2010/main" val="2109043538"/>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0291">
                                            <p:txEl>
                                              <p:pRg st="0" end="0"/>
                                            </p:txEl>
                                          </p:spTgt>
                                        </p:tgtEl>
                                        <p:attrNameLst>
                                          <p:attrName>style.visibility</p:attrName>
                                        </p:attrNameLst>
                                      </p:cBhvr>
                                      <p:to>
                                        <p:strVal val="visible"/>
                                      </p:to>
                                    </p:set>
                                    <p:animEffect transition="in" filter="wipe(left)">
                                      <p:cBhvr>
                                        <p:cTn id="7" dur="500"/>
                                        <p:tgtEl>
                                          <p:spTgt spid="1402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291">
                                            <p:txEl>
                                              <p:pRg st="1" end="1"/>
                                            </p:txEl>
                                          </p:spTgt>
                                        </p:tgtEl>
                                        <p:attrNameLst>
                                          <p:attrName>style.visibility</p:attrName>
                                        </p:attrNameLst>
                                      </p:cBhvr>
                                      <p:to>
                                        <p:strVal val="visible"/>
                                      </p:to>
                                    </p:set>
                                    <p:animEffect transition="in" filter="wipe(left)">
                                      <p:cBhvr>
                                        <p:cTn id="12" dur="500"/>
                                        <p:tgtEl>
                                          <p:spTgt spid="140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0291">
                                            <p:txEl>
                                              <p:pRg st="2" end="2"/>
                                            </p:txEl>
                                          </p:spTgt>
                                        </p:tgtEl>
                                        <p:attrNameLst>
                                          <p:attrName>style.visibility</p:attrName>
                                        </p:attrNameLst>
                                      </p:cBhvr>
                                      <p:to>
                                        <p:strVal val="visible"/>
                                      </p:to>
                                    </p:set>
                                    <p:animEffect transition="in" filter="wipe(left)">
                                      <p:cBhvr>
                                        <p:cTn id="26" dur="500"/>
                                        <p:tgtEl>
                                          <p:spTgt spid="140291">
                                            <p:txEl>
                                              <p:pRg st="2" end="2"/>
                                            </p:txEl>
                                          </p:spTgt>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140291">
                                            <p:txEl>
                                              <p:pRg st="3" end="3"/>
                                            </p:txEl>
                                          </p:spTgt>
                                        </p:tgtEl>
                                        <p:attrNameLst>
                                          <p:attrName>style.visibility</p:attrName>
                                        </p:attrNameLst>
                                      </p:cBhvr>
                                      <p:to>
                                        <p:strVal val="visible"/>
                                      </p:to>
                                    </p:set>
                                    <p:animEffect transition="in" filter="wipe(left)">
                                      <p:cBhvr>
                                        <p:cTn id="30" dur="500"/>
                                        <p:tgtEl>
                                          <p:spTgt spid="14029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40291">
                                            <p:txEl>
                                              <p:pRg st="4" end="4"/>
                                            </p:txEl>
                                          </p:spTgt>
                                        </p:tgtEl>
                                        <p:attrNameLst>
                                          <p:attrName>style.visibility</p:attrName>
                                        </p:attrNameLst>
                                      </p:cBhvr>
                                      <p:to>
                                        <p:strVal val="visible"/>
                                      </p:to>
                                    </p:set>
                                    <p:animEffect transition="in" filter="wipe(left)">
                                      <p:cBhvr>
                                        <p:cTn id="35" dur="500"/>
                                        <p:tgtEl>
                                          <p:spTgt spid="140291">
                                            <p:txEl>
                                              <p:pRg st="4" end="4"/>
                                            </p:txEl>
                                          </p:spTgt>
                                        </p:tgtEl>
                                      </p:cBhvr>
                                    </p:animEffect>
                                  </p:childTnLst>
                                </p:cTn>
                              </p:par>
                            </p:childTnLst>
                          </p:cTn>
                        </p:par>
                        <p:par>
                          <p:cTn id="36" fill="hold">
                            <p:stCondLst>
                              <p:cond delay="500"/>
                            </p:stCondLst>
                            <p:childTnLst>
                              <p:par>
                                <p:cTn id="37" presetID="22" presetClass="entr" presetSubtype="8" fill="hold" nodeType="afterEffect">
                                  <p:stCondLst>
                                    <p:cond delay="0"/>
                                  </p:stCondLst>
                                  <p:childTnLst>
                                    <p:set>
                                      <p:cBhvr>
                                        <p:cTn id="38" dur="1" fill="hold">
                                          <p:stCondLst>
                                            <p:cond delay="0"/>
                                          </p:stCondLst>
                                        </p:cTn>
                                        <p:tgtEl>
                                          <p:spTgt spid="140291">
                                            <p:txEl>
                                              <p:pRg st="5" end="5"/>
                                            </p:txEl>
                                          </p:spTgt>
                                        </p:tgtEl>
                                        <p:attrNameLst>
                                          <p:attrName>style.visibility</p:attrName>
                                        </p:attrNameLst>
                                      </p:cBhvr>
                                      <p:to>
                                        <p:strVal val="visible"/>
                                      </p:to>
                                    </p:set>
                                    <p:animEffect transition="in" filter="wipe(left)">
                                      <p:cBhvr>
                                        <p:cTn id="39" dur="500"/>
                                        <p:tgtEl>
                                          <p:spTgt spid="140291">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140291">
                                            <p:txEl>
                                              <p:pRg st="6" end="6"/>
                                            </p:txEl>
                                          </p:spTgt>
                                        </p:tgtEl>
                                        <p:attrNameLst>
                                          <p:attrName>style.visibility</p:attrName>
                                        </p:attrNameLst>
                                      </p:cBhvr>
                                      <p:to>
                                        <p:strVal val="visible"/>
                                      </p:to>
                                    </p:set>
                                    <p:animEffect transition="in" filter="wipe(left)">
                                      <p:cBhvr>
                                        <p:cTn id="44" dur="500"/>
                                        <p:tgtEl>
                                          <p:spTgt spid="140291">
                                            <p:txEl>
                                              <p:pRg st="6" end="6"/>
                                            </p:txEl>
                                          </p:spTgt>
                                        </p:tgtEl>
                                      </p:cBhvr>
                                    </p:animEffect>
                                  </p:childTnLst>
                                </p:cTn>
                              </p:par>
                            </p:childTnLst>
                          </p:cTn>
                        </p:par>
                        <p:par>
                          <p:cTn id="45" fill="hold">
                            <p:stCondLst>
                              <p:cond delay="500"/>
                            </p:stCondLst>
                            <p:childTnLst>
                              <p:par>
                                <p:cTn id="46" presetID="22" presetClass="entr" presetSubtype="1" fill="hold" grpId="0" nodeType="afterEffect">
                                  <p:stCondLst>
                                    <p:cond delay="0"/>
                                  </p:stCondLst>
                                  <p:childTnLst>
                                    <p:set>
                                      <p:cBhvr>
                                        <p:cTn id="47" dur="1" fill="hold">
                                          <p:stCondLst>
                                            <p:cond delay="0"/>
                                          </p:stCondLst>
                                        </p:cTn>
                                        <p:tgtEl>
                                          <p:spTgt spid="140296"/>
                                        </p:tgtEl>
                                        <p:attrNameLst>
                                          <p:attrName>style.visibility</p:attrName>
                                        </p:attrNameLst>
                                      </p:cBhvr>
                                      <p:to>
                                        <p:strVal val="visible"/>
                                      </p:to>
                                    </p:set>
                                    <p:animEffect transition="in" filter="wipe(up)">
                                      <p:cBhvr>
                                        <p:cTn id="48" dur="500"/>
                                        <p:tgtEl>
                                          <p:spTgt spid="140296"/>
                                        </p:tgtEl>
                                      </p:cBhvr>
                                    </p:animEffect>
                                  </p:childTnLst>
                                </p:cTn>
                              </p:par>
                            </p:childTnLst>
                          </p:cTn>
                        </p:par>
                        <p:par>
                          <p:cTn id="49" fill="hold">
                            <p:stCondLst>
                              <p:cond delay="1000"/>
                            </p:stCondLst>
                            <p:childTnLst>
                              <p:par>
                                <p:cTn id="50" presetID="22" presetClass="entr" presetSubtype="1" fill="hold" grpId="0" nodeType="afterEffect">
                                  <p:stCondLst>
                                    <p:cond delay="0"/>
                                  </p:stCondLst>
                                  <p:childTnLst>
                                    <p:set>
                                      <p:cBhvr>
                                        <p:cTn id="51" dur="1" fill="hold">
                                          <p:stCondLst>
                                            <p:cond delay="0"/>
                                          </p:stCondLst>
                                        </p:cTn>
                                        <p:tgtEl>
                                          <p:spTgt spid="140292"/>
                                        </p:tgtEl>
                                        <p:attrNameLst>
                                          <p:attrName>style.visibility</p:attrName>
                                        </p:attrNameLst>
                                      </p:cBhvr>
                                      <p:to>
                                        <p:strVal val="visible"/>
                                      </p:to>
                                    </p:set>
                                    <p:animEffect transition="in" filter="wipe(up)">
                                      <p:cBhvr>
                                        <p:cTn id="52" dur="500"/>
                                        <p:tgtEl>
                                          <p:spTgt spid="140292"/>
                                        </p:tgtEl>
                                      </p:cBhvr>
                                    </p:animEffect>
                                  </p:childTnLst>
                                </p:cTn>
                              </p:par>
                            </p:childTnLst>
                          </p:cTn>
                        </p:par>
                      </p:childTnLst>
                    </p:cTn>
                  </p:par>
                  <p:par>
                    <p:cTn id="53" fill="hold">
                      <p:stCondLst>
                        <p:cond delay="indefinite"/>
                      </p:stCondLst>
                      <p:childTnLst>
                        <p:par>
                          <p:cTn id="54" fill="hold">
                            <p:stCondLst>
                              <p:cond delay="0"/>
                            </p:stCondLst>
                            <p:childTnLst>
                              <p:par>
                                <p:cTn id="55" presetID="31" presetClass="entr" presetSubtype="0"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p:cTn id="57" dur="1000" fill="hold"/>
                                        <p:tgtEl>
                                          <p:spTgt spid="2"/>
                                        </p:tgtEl>
                                        <p:attrNameLst>
                                          <p:attrName>ppt_w</p:attrName>
                                        </p:attrNameLst>
                                      </p:cBhvr>
                                      <p:tavLst>
                                        <p:tav tm="0">
                                          <p:val>
                                            <p:fltVal val="0"/>
                                          </p:val>
                                        </p:tav>
                                        <p:tav tm="100000">
                                          <p:val>
                                            <p:strVal val="#ppt_w"/>
                                          </p:val>
                                        </p:tav>
                                      </p:tavLst>
                                    </p:anim>
                                    <p:anim calcmode="lin" valueType="num">
                                      <p:cBhvr>
                                        <p:cTn id="58" dur="1000" fill="hold"/>
                                        <p:tgtEl>
                                          <p:spTgt spid="2"/>
                                        </p:tgtEl>
                                        <p:attrNameLst>
                                          <p:attrName>ppt_h</p:attrName>
                                        </p:attrNameLst>
                                      </p:cBhvr>
                                      <p:tavLst>
                                        <p:tav tm="0">
                                          <p:val>
                                            <p:fltVal val="0"/>
                                          </p:val>
                                        </p:tav>
                                        <p:tav tm="100000">
                                          <p:val>
                                            <p:strVal val="#ppt_h"/>
                                          </p:val>
                                        </p:tav>
                                      </p:tavLst>
                                    </p:anim>
                                    <p:anim calcmode="lin" valueType="num">
                                      <p:cBhvr>
                                        <p:cTn id="59" dur="1000" fill="hold"/>
                                        <p:tgtEl>
                                          <p:spTgt spid="2"/>
                                        </p:tgtEl>
                                        <p:attrNameLst>
                                          <p:attrName>style.rotation</p:attrName>
                                        </p:attrNameLst>
                                      </p:cBhvr>
                                      <p:tavLst>
                                        <p:tav tm="0">
                                          <p:val>
                                            <p:fltVal val="90"/>
                                          </p:val>
                                        </p:tav>
                                        <p:tav tm="100000">
                                          <p:val>
                                            <p:fltVal val="0"/>
                                          </p:val>
                                        </p:tav>
                                      </p:tavLst>
                                    </p:anim>
                                    <p:animEffect transition="in" filter="fade">
                                      <p:cBhvr>
                                        <p:cTn id="6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6" grpId="0" animBg="1"/>
      <p:bldP spid="9" grpId="0"/>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4209" name="灯片编号占位符 5"/>
          <p:cNvSpPr>
            <a:spLocks noGrp="1"/>
          </p:cNvSpPr>
          <p:nvPr>
            <p:ph type="sldNum" sz="quarter" idx="12"/>
          </p:nvPr>
        </p:nvSpPr>
        <p:spPr>
          <a:noFill/>
        </p:spPr>
        <p:txBody>
          <a:bodyPr/>
          <a:lstStyle/>
          <a:p>
            <a:fld id="{DBBCC93B-2792-4713-B73B-1441BDB7EB5B}" type="slidenum">
              <a:rPr lang="zh-CN" altLang="en-US" smtClean="0">
                <a:ea typeface="宋体" charset="-122"/>
              </a:rPr>
              <a:pPr/>
              <a:t>51</a:t>
            </a:fld>
            <a:endParaRPr lang="en-US" altLang="zh-CN">
              <a:ea typeface="宋体" charset="-122"/>
            </a:endParaRPr>
          </a:p>
        </p:txBody>
      </p:sp>
      <p:sp>
        <p:nvSpPr>
          <p:cNvPr id="94210" name="Rectangle 2"/>
          <p:cNvSpPr>
            <a:spLocks noGrp="1" noChangeArrowheads="1"/>
          </p:cNvSpPr>
          <p:nvPr>
            <p:ph type="title"/>
          </p:nvPr>
        </p:nvSpPr>
        <p:spPr/>
        <p:txBody>
          <a:bodyPr/>
          <a:lstStyle/>
          <a:p>
            <a:pPr eaLnBrk="1" hangingPunct="1"/>
            <a:r>
              <a:rPr lang="zh-CN" altLang="en-US"/>
              <a:t>中断处理</a:t>
            </a:r>
          </a:p>
        </p:txBody>
      </p:sp>
      <p:sp>
        <p:nvSpPr>
          <p:cNvPr id="74756" name="Rectangle 3"/>
          <p:cNvSpPr>
            <a:spLocks noGrp="1" noChangeArrowheads="1"/>
          </p:cNvSpPr>
          <p:nvPr>
            <p:ph type="body" idx="1"/>
          </p:nvPr>
        </p:nvSpPr>
        <p:spPr>
          <a:xfrm>
            <a:off x="612577" y="1188492"/>
            <a:ext cx="5676907" cy="2736304"/>
          </a:xfrm>
        </p:spPr>
        <p:txBody>
          <a:bodyPr/>
          <a:lstStyle/>
          <a:p>
            <a:pPr eaLnBrk="1" hangingPunct="1">
              <a:lnSpc>
                <a:spcPct val="115000"/>
              </a:lnSpc>
              <a:spcAft>
                <a:spcPct val="5000"/>
              </a:spcAft>
              <a:defRPr/>
            </a:pPr>
            <a:r>
              <a:rPr lang="zh-CN" altLang="en-US" dirty="0"/>
              <a:t>执行中断服务子程序</a:t>
            </a:r>
          </a:p>
          <a:p>
            <a:pPr eaLnBrk="1" hangingPunct="1">
              <a:lnSpc>
                <a:spcPct val="115000"/>
              </a:lnSpc>
              <a:spcAft>
                <a:spcPct val="5000"/>
              </a:spcAft>
              <a:defRPr/>
            </a:pPr>
            <a:r>
              <a:rPr lang="zh-CN" altLang="en-US" dirty="0"/>
              <a:t>中断服务子程序的特点：</a:t>
            </a:r>
          </a:p>
          <a:p>
            <a:pPr lvl="1" eaLnBrk="1" hangingPunct="1">
              <a:lnSpc>
                <a:spcPct val="115000"/>
              </a:lnSpc>
              <a:spcBef>
                <a:spcPct val="35000"/>
              </a:spcBef>
              <a:spcAft>
                <a:spcPct val="5000"/>
              </a:spcAft>
              <a:defRPr/>
            </a:pPr>
            <a:r>
              <a:rPr lang="zh-CN" altLang="en-US" dirty="0"/>
              <a:t>为</a:t>
            </a:r>
            <a:r>
              <a:rPr lang="zh-CN" altLang="en-US" dirty="0">
                <a:latin typeface="Arial" charset="0"/>
              </a:rPr>
              <a:t>“</a:t>
            </a:r>
            <a:r>
              <a:rPr lang="zh-CN" altLang="en-US" dirty="0"/>
              <a:t>远过程</a:t>
            </a:r>
            <a:r>
              <a:rPr lang="zh-CN" altLang="en-US" dirty="0">
                <a:latin typeface="Arial" charset="0"/>
              </a:rPr>
              <a:t>”</a:t>
            </a:r>
            <a:endParaRPr lang="zh-CN" altLang="en-US" dirty="0"/>
          </a:p>
          <a:p>
            <a:pPr lvl="1" eaLnBrk="1" hangingPunct="1">
              <a:lnSpc>
                <a:spcPct val="120000"/>
              </a:lnSpc>
              <a:defRPr/>
            </a:pPr>
            <a:r>
              <a:rPr lang="zh-CN" altLang="en-GB" dirty="0"/>
              <a:t>用</a:t>
            </a:r>
            <a:r>
              <a:rPr lang="en-GB" altLang="zh-CN" dirty="0">
                <a:latin typeface="+mj-lt"/>
              </a:rPr>
              <a:t>IRET</a:t>
            </a:r>
            <a:r>
              <a:rPr lang="zh-CN" altLang="en-GB" dirty="0"/>
              <a:t>指令返回</a:t>
            </a:r>
          </a:p>
          <a:p>
            <a:pPr eaLnBrk="1" hangingPunct="1">
              <a:buFont typeface="Wingdings" pitchFamily="2" charset="2"/>
              <a:buNone/>
              <a:defRPr/>
            </a:pPr>
            <a:endParaRPr lang="zh-CN" altLang="en-US" dirty="0"/>
          </a:p>
        </p:txBody>
      </p:sp>
    </p:spTree>
    <p:extLst>
      <p:ext uri="{BB962C8B-B14F-4D97-AF65-F5344CB8AC3E}">
        <p14:creationId xmlns:p14="http://schemas.microsoft.com/office/powerpoint/2010/main" val="4107637268"/>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5233" name="灯片编号占位符 5"/>
          <p:cNvSpPr>
            <a:spLocks noGrp="1"/>
          </p:cNvSpPr>
          <p:nvPr>
            <p:ph type="sldNum" sz="quarter" idx="12"/>
          </p:nvPr>
        </p:nvSpPr>
        <p:spPr>
          <a:noFill/>
        </p:spPr>
        <p:txBody>
          <a:bodyPr/>
          <a:lstStyle/>
          <a:p>
            <a:fld id="{609F9B32-F186-4682-AAF9-7C28AB7C6251}" type="slidenum">
              <a:rPr lang="zh-CN" altLang="en-US" smtClean="0">
                <a:ea typeface="宋体" charset="-122"/>
              </a:rPr>
              <a:pPr/>
              <a:t>52</a:t>
            </a:fld>
            <a:endParaRPr lang="en-US" altLang="zh-CN">
              <a:ea typeface="宋体" charset="-122"/>
            </a:endParaRPr>
          </a:p>
        </p:txBody>
      </p:sp>
      <p:sp>
        <p:nvSpPr>
          <p:cNvPr id="95234" name="Rectangle 2"/>
          <p:cNvSpPr>
            <a:spLocks noGrp="1" noChangeArrowheads="1"/>
          </p:cNvSpPr>
          <p:nvPr>
            <p:ph type="title"/>
          </p:nvPr>
        </p:nvSpPr>
        <p:spPr>
          <a:xfrm>
            <a:off x="475736" y="396404"/>
            <a:ext cx="7122748" cy="612775"/>
          </a:xfrm>
        </p:spPr>
        <p:txBody>
          <a:bodyPr/>
          <a:lstStyle/>
          <a:p>
            <a:pPr eaLnBrk="1" hangingPunct="1"/>
            <a:r>
              <a:rPr lang="zh-CN" altLang="en-US"/>
              <a:t>中断服务子程序完成的工作</a:t>
            </a:r>
          </a:p>
        </p:txBody>
      </p:sp>
      <p:sp>
        <p:nvSpPr>
          <p:cNvPr id="142339" name="Rectangle 3"/>
          <p:cNvSpPr>
            <a:spLocks noGrp="1" noChangeArrowheads="1"/>
          </p:cNvSpPr>
          <p:nvPr>
            <p:ph type="body" idx="1"/>
          </p:nvPr>
        </p:nvSpPr>
        <p:spPr>
          <a:xfrm>
            <a:off x="841463" y="1260500"/>
            <a:ext cx="7506541" cy="3790950"/>
          </a:xfrm>
        </p:spPr>
        <p:txBody>
          <a:bodyPr/>
          <a:lstStyle/>
          <a:p>
            <a:pPr eaLnBrk="1" hangingPunct="1"/>
            <a:r>
              <a:rPr lang="zh-CN" altLang="en-US" dirty="0">
                <a:solidFill>
                  <a:schemeClr val="tx1"/>
                </a:solidFill>
                <a:latin typeface="华文中宋"/>
                <a:ea typeface="华文中宋"/>
                <a:cs typeface="华文中宋"/>
              </a:rPr>
              <a:t>关中断，保护现场，保护断点，找入口地址</a:t>
            </a:r>
          </a:p>
          <a:p>
            <a:pPr eaLnBrk="1" hangingPunct="1"/>
            <a:r>
              <a:rPr lang="zh-CN" altLang="en-US" dirty="0">
                <a:latin typeface="华文中宋"/>
                <a:ea typeface="华文中宋"/>
                <a:cs typeface="华文中宋"/>
              </a:rPr>
              <a:t>保护软件现场（参数）</a:t>
            </a:r>
          </a:p>
          <a:p>
            <a:pPr eaLnBrk="1" hangingPunct="1"/>
            <a:r>
              <a:rPr lang="zh-CN" altLang="en-US" dirty="0">
                <a:latin typeface="华文中宋"/>
                <a:ea typeface="华文中宋"/>
                <a:cs typeface="华文中宋"/>
              </a:rPr>
              <a:t>开中断（</a:t>
            </a:r>
            <a:r>
              <a:rPr lang="en-US" altLang="zh-CN" dirty="0">
                <a:latin typeface="华文中宋"/>
                <a:ea typeface="华文中宋"/>
                <a:cs typeface="华文中宋"/>
              </a:rPr>
              <a:t>STI）</a:t>
            </a:r>
          </a:p>
          <a:p>
            <a:pPr eaLnBrk="1" hangingPunct="1"/>
            <a:r>
              <a:rPr lang="zh-CN" altLang="en-US" dirty="0">
                <a:latin typeface="华文中宋"/>
                <a:ea typeface="华文中宋"/>
                <a:cs typeface="华文中宋"/>
              </a:rPr>
              <a:t>中断处理</a:t>
            </a:r>
          </a:p>
          <a:p>
            <a:pPr eaLnBrk="1" hangingPunct="1"/>
            <a:r>
              <a:rPr lang="zh-CN" altLang="en-US" dirty="0">
                <a:latin typeface="华文中宋"/>
                <a:ea typeface="华文中宋"/>
                <a:cs typeface="华文中宋"/>
              </a:rPr>
              <a:t>关中断（</a:t>
            </a:r>
            <a:r>
              <a:rPr lang="en-US" altLang="zh-CN" dirty="0">
                <a:latin typeface="华文中宋"/>
                <a:ea typeface="华文中宋"/>
                <a:cs typeface="华文中宋"/>
              </a:rPr>
              <a:t>CLI）</a:t>
            </a:r>
            <a:endParaRPr lang="zh-CN" altLang="en-US" dirty="0">
              <a:latin typeface="华文中宋"/>
              <a:ea typeface="华文中宋"/>
              <a:cs typeface="华文中宋"/>
            </a:endParaRPr>
          </a:p>
          <a:p>
            <a:pPr eaLnBrk="1" hangingPunct="1"/>
            <a:r>
              <a:rPr lang="zh-CN" altLang="en-US" dirty="0">
                <a:latin typeface="华文中宋"/>
                <a:ea typeface="华文中宋"/>
                <a:cs typeface="华文中宋"/>
              </a:rPr>
              <a:t>恢复现场</a:t>
            </a:r>
          </a:p>
          <a:p>
            <a:pPr eaLnBrk="1" hangingPunct="1"/>
            <a:r>
              <a:rPr lang="zh-CN" altLang="en-US" dirty="0">
                <a:latin typeface="华文中宋"/>
                <a:ea typeface="华文中宋"/>
                <a:cs typeface="华文中宋"/>
              </a:rPr>
              <a:t>中断返回</a:t>
            </a:r>
          </a:p>
        </p:txBody>
      </p:sp>
    </p:spTree>
    <p:extLst>
      <p:ext uri="{BB962C8B-B14F-4D97-AF65-F5344CB8AC3E}">
        <p14:creationId xmlns:p14="http://schemas.microsoft.com/office/powerpoint/2010/main" val="20156763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wipe(left)">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42339">
                                            <p:txEl>
                                              <p:pRg st="0" end="0"/>
                                            </p:txEl>
                                          </p:spTgt>
                                        </p:tgtEl>
                                      </p:cBhvr>
                                    </p:animEffect>
                                    <p:set>
                                      <p:cBhvr>
                                        <p:cTn id="12" dur="1" fill="hold">
                                          <p:stCondLst>
                                            <p:cond delay="499"/>
                                          </p:stCondLst>
                                        </p:cTn>
                                        <p:tgtEl>
                                          <p:spTgt spid="142339">
                                            <p:txEl>
                                              <p:pRg st="0" end="0"/>
                                            </p:txEl>
                                          </p:spTgt>
                                        </p:tgtEl>
                                        <p:attrNameLst>
                                          <p:attrName>style.visibility</p:attrName>
                                        </p:attrNameLst>
                                      </p:cBhvr>
                                      <p:to>
                                        <p:strVal val="hidden"/>
                                      </p:to>
                                    </p:se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142339">
                                            <p:txEl>
                                              <p:pRg st="1" end="1"/>
                                            </p:txEl>
                                          </p:spTgt>
                                        </p:tgtEl>
                                        <p:attrNameLst>
                                          <p:attrName>style.visibility</p:attrName>
                                        </p:attrNameLst>
                                      </p:cBhvr>
                                      <p:to>
                                        <p:strVal val="visible"/>
                                      </p:to>
                                    </p:set>
                                    <p:animEffect transition="in" filter="wipe(left)">
                                      <p:cBhvr>
                                        <p:cTn id="16" dur="500"/>
                                        <p:tgtEl>
                                          <p:spTgt spid="142339">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42339">
                                            <p:txEl>
                                              <p:pRg st="2" end="2"/>
                                            </p:txEl>
                                          </p:spTgt>
                                        </p:tgtEl>
                                        <p:attrNameLst>
                                          <p:attrName>style.visibility</p:attrName>
                                        </p:attrNameLst>
                                      </p:cBhvr>
                                      <p:to>
                                        <p:strVal val="visible"/>
                                      </p:to>
                                    </p:set>
                                    <p:animEffect transition="in" filter="wipe(left)">
                                      <p:cBhvr>
                                        <p:cTn id="21" dur="500"/>
                                        <p:tgtEl>
                                          <p:spTgt spid="142339">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2339">
                                            <p:txEl>
                                              <p:pRg st="3" end="3"/>
                                            </p:txEl>
                                          </p:spTgt>
                                        </p:tgtEl>
                                        <p:attrNameLst>
                                          <p:attrName>style.visibility</p:attrName>
                                        </p:attrNameLst>
                                      </p:cBhvr>
                                      <p:to>
                                        <p:strVal val="visible"/>
                                      </p:to>
                                    </p:set>
                                    <p:animEffect transition="in" filter="wipe(left)">
                                      <p:cBhvr>
                                        <p:cTn id="26" dur="500"/>
                                        <p:tgtEl>
                                          <p:spTgt spid="142339">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42339">
                                            <p:txEl>
                                              <p:pRg st="4" end="4"/>
                                            </p:txEl>
                                          </p:spTgt>
                                        </p:tgtEl>
                                        <p:attrNameLst>
                                          <p:attrName>style.visibility</p:attrName>
                                        </p:attrNameLst>
                                      </p:cBhvr>
                                      <p:to>
                                        <p:strVal val="visible"/>
                                      </p:to>
                                    </p:set>
                                    <p:animEffect transition="in" filter="wipe(left)">
                                      <p:cBhvr>
                                        <p:cTn id="31" dur="500"/>
                                        <p:tgtEl>
                                          <p:spTgt spid="142339">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42339">
                                            <p:txEl>
                                              <p:pRg st="5" end="5"/>
                                            </p:txEl>
                                          </p:spTgt>
                                        </p:tgtEl>
                                        <p:attrNameLst>
                                          <p:attrName>style.visibility</p:attrName>
                                        </p:attrNameLst>
                                      </p:cBhvr>
                                      <p:to>
                                        <p:strVal val="visible"/>
                                      </p:to>
                                    </p:set>
                                    <p:animEffect transition="in" filter="wipe(left)">
                                      <p:cBhvr>
                                        <p:cTn id="36" dur="500"/>
                                        <p:tgtEl>
                                          <p:spTgt spid="142339">
                                            <p:txEl>
                                              <p:pRg st="5" end="5"/>
                                            </p:txEl>
                                          </p:spTgt>
                                        </p:tgtEl>
                                      </p:cBhvr>
                                    </p:animEffect>
                                  </p:childTnLst>
                                </p:cTn>
                              </p:par>
                            </p:childTnLst>
                          </p:cTn>
                        </p:par>
                        <p:par>
                          <p:cTn id="37" fill="hold">
                            <p:stCondLst>
                              <p:cond delay="500"/>
                            </p:stCondLst>
                            <p:childTnLst>
                              <p:par>
                                <p:cTn id="38" presetID="22" presetClass="entr" presetSubtype="8" fill="hold" nodeType="afterEffect">
                                  <p:stCondLst>
                                    <p:cond delay="0"/>
                                  </p:stCondLst>
                                  <p:childTnLst>
                                    <p:set>
                                      <p:cBhvr>
                                        <p:cTn id="39" dur="1" fill="hold">
                                          <p:stCondLst>
                                            <p:cond delay="0"/>
                                          </p:stCondLst>
                                        </p:cTn>
                                        <p:tgtEl>
                                          <p:spTgt spid="142339">
                                            <p:txEl>
                                              <p:pRg st="6" end="6"/>
                                            </p:txEl>
                                          </p:spTgt>
                                        </p:tgtEl>
                                        <p:attrNameLst>
                                          <p:attrName>style.visibility</p:attrName>
                                        </p:attrNameLst>
                                      </p:cBhvr>
                                      <p:to>
                                        <p:strVal val="visible"/>
                                      </p:to>
                                    </p:set>
                                    <p:animEffect transition="in" filter="wipe(left)">
                                      <p:cBhvr>
                                        <p:cTn id="40" dur="5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6257" name="灯片编号占位符 5"/>
          <p:cNvSpPr>
            <a:spLocks noGrp="1"/>
          </p:cNvSpPr>
          <p:nvPr>
            <p:ph type="sldNum" sz="quarter" idx="12"/>
          </p:nvPr>
        </p:nvSpPr>
        <p:spPr>
          <a:noFill/>
        </p:spPr>
        <p:txBody>
          <a:bodyPr/>
          <a:lstStyle/>
          <a:p>
            <a:fld id="{D00FEF4E-6D01-48F2-971D-5301CF63C099}" type="slidenum">
              <a:rPr lang="zh-CN" altLang="en-US" smtClean="0">
                <a:ea typeface="宋体" charset="-122"/>
              </a:rPr>
              <a:pPr/>
              <a:t>53</a:t>
            </a:fld>
            <a:endParaRPr lang="en-US" altLang="zh-CN">
              <a:ea typeface="宋体" charset="-122"/>
            </a:endParaRPr>
          </a:p>
        </p:txBody>
      </p:sp>
      <p:sp>
        <p:nvSpPr>
          <p:cNvPr id="96258" name="Rectangle 2"/>
          <p:cNvSpPr>
            <a:spLocks noGrp="1" noChangeArrowheads="1"/>
          </p:cNvSpPr>
          <p:nvPr>
            <p:ph type="title"/>
          </p:nvPr>
        </p:nvSpPr>
        <p:spPr/>
        <p:txBody>
          <a:bodyPr/>
          <a:lstStyle/>
          <a:p>
            <a:pPr eaLnBrk="1" hangingPunct="1"/>
            <a:r>
              <a:rPr lang="zh-CN" altLang="en-US"/>
              <a:t>中断返回</a:t>
            </a:r>
          </a:p>
        </p:txBody>
      </p:sp>
      <p:sp>
        <p:nvSpPr>
          <p:cNvPr id="96259" name="Rectangle 3"/>
          <p:cNvSpPr>
            <a:spLocks noGrp="1" noChangeArrowheads="1"/>
          </p:cNvSpPr>
          <p:nvPr>
            <p:ph type="body" idx="1"/>
          </p:nvPr>
        </p:nvSpPr>
        <p:spPr>
          <a:xfrm>
            <a:off x="756593" y="1188492"/>
            <a:ext cx="8037078" cy="1158081"/>
          </a:xfrm>
        </p:spPr>
        <p:txBody>
          <a:bodyPr/>
          <a:lstStyle/>
          <a:p>
            <a:pPr marL="0" indent="0" eaLnBrk="1" hangingPunct="1">
              <a:lnSpc>
                <a:spcPct val="120000"/>
              </a:lnSpc>
              <a:buNone/>
            </a:pPr>
            <a:r>
              <a:rPr lang="zh-CN" altLang="en-US" sz="2600" dirty="0">
                <a:latin typeface="华文中宋"/>
                <a:ea typeface="华文中宋"/>
                <a:cs typeface="华文中宋"/>
              </a:rPr>
              <a:t>执行</a:t>
            </a:r>
            <a:r>
              <a:rPr lang="en-US" altLang="zh-CN" sz="2600" dirty="0">
                <a:latin typeface="华文中宋"/>
                <a:ea typeface="华文中宋"/>
                <a:cs typeface="华文中宋"/>
              </a:rPr>
              <a:t>IRET</a:t>
            </a:r>
            <a:r>
              <a:rPr lang="zh-CN" altLang="en-US" sz="2600" dirty="0">
                <a:latin typeface="华文中宋"/>
                <a:ea typeface="华文中宋"/>
                <a:cs typeface="华文中宋"/>
              </a:rPr>
              <a:t>指令，使</a:t>
            </a:r>
            <a:r>
              <a:rPr lang="en-US" altLang="zh-CN" sz="2600" dirty="0">
                <a:latin typeface="华文中宋"/>
                <a:ea typeface="华文中宋"/>
                <a:cs typeface="华文中宋"/>
              </a:rPr>
              <a:t>IP、CS</a:t>
            </a:r>
            <a:r>
              <a:rPr lang="zh-CN" altLang="en-US" sz="2600" dirty="0">
                <a:latin typeface="华文中宋"/>
                <a:ea typeface="华文中宋"/>
                <a:cs typeface="华文中宋"/>
              </a:rPr>
              <a:t>和</a:t>
            </a:r>
            <a:r>
              <a:rPr lang="en-US" altLang="zh-CN" sz="2600" dirty="0">
                <a:latin typeface="华文中宋"/>
                <a:ea typeface="华文中宋"/>
                <a:cs typeface="华文中宋"/>
              </a:rPr>
              <a:t>FLAGS</a:t>
            </a:r>
            <a:r>
              <a:rPr lang="zh-CN" altLang="en-US" sz="2600" dirty="0">
                <a:latin typeface="华文中宋"/>
                <a:ea typeface="华文中宋"/>
                <a:cs typeface="华文中宋"/>
              </a:rPr>
              <a:t>从堆栈弹出</a:t>
            </a:r>
          </a:p>
        </p:txBody>
      </p:sp>
      <p:sp>
        <p:nvSpPr>
          <p:cNvPr id="146437" name="Text Box 5"/>
          <p:cNvSpPr txBox="1">
            <a:spLocks noChangeArrowheads="1"/>
          </p:cNvSpPr>
          <p:nvPr/>
        </p:nvSpPr>
        <p:spPr bwMode="auto">
          <a:xfrm>
            <a:off x="2816289" y="2844701"/>
            <a:ext cx="3218701" cy="460375"/>
          </a:xfrm>
          <a:prstGeom prst="rect">
            <a:avLst/>
          </a:prstGeom>
          <a:noFill/>
          <a:ln w="25400" cap="sq">
            <a:noFill/>
            <a:miter lim="800000"/>
            <a:headEnd type="none" w="sm" len="sm"/>
            <a:tailEnd type="none" w="lg" len="lg"/>
          </a:ln>
        </p:spPr>
        <p:txBody>
          <a:bodyPr>
            <a:spAutoFit/>
          </a:bodyPr>
          <a:lstStyle/>
          <a:p>
            <a:pPr>
              <a:spcBef>
                <a:spcPct val="50000"/>
              </a:spcBef>
            </a:pPr>
            <a:r>
              <a:rPr lang="zh-CN" altLang="en-US" sz="2400" b="1">
                <a:effectLst>
                  <a:outerShdw blurRad="38100" dist="38100" dir="2700000" algn="tl">
                    <a:srgbClr val="000000">
                      <a:alpha val="43137"/>
                    </a:srgbClr>
                  </a:outerShdw>
                </a:effectLst>
                <a:latin typeface="华文中宋"/>
                <a:ea typeface="华文中宋"/>
                <a:cs typeface="华文中宋"/>
              </a:rPr>
              <a:t>恢复断点和硬件现场</a:t>
            </a:r>
          </a:p>
        </p:txBody>
      </p:sp>
      <p:sp>
        <p:nvSpPr>
          <p:cNvPr id="2" name="椭圆 1"/>
          <p:cNvSpPr>
            <a:spLocks noChangeArrowheads="1"/>
          </p:cNvSpPr>
          <p:nvPr/>
        </p:nvSpPr>
        <p:spPr bwMode="auto">
          <a:xfrm>
            <a:off x="3348881" y="1044476"/>
            <a:ext cx="4973184" cy="849313"/>
          </a:xfrm>
          <a:prstGeom prst="ellipse">
            <a:avLst/>
          </a:prstGeom>
          <a:noFill/>
          <a:ln w="6350" cap="sq" algn="ctr">
            <a:solidFill>
              <a:srgbClr val="FF0000"/>
            </a:solidFill>
            <a:round/>
            <a:headEnd type="none" w="sm" len="sm"/>
            <a:tailEnd type="none" w="lg" len="lg"/>
          </a:ln>
        </p:spPr>
        <p:txBody>
          <a:bodyPr/>
          <a:lstStyle/>
          <a:p>
            <a:endParaRPr lang="zh-CN" altLang="en-US"/>
          </a:p>
        </p:txBody>
      </p:sp>
      <p:sp>
        <p:nvSpPr>
          <p:cNvPr id="3" name="任意多边形 2"/>
          <p:cNvSpPr>
            <a:spLocks/>
          </p:cNvSpPr>
          <p:nvPr/>
        </p:nvSpPr>
        <p:spPr bwMode="auto">
          <a:xfrm>
            <a:off x="4133763" y="1893788"/>
            <a:ext cx="655278" cy="950912"/>
          </a:xfrm>
          <a:custGeom>
            <a:avLst/>
            <a:gdLst>
              <a:gd name="T0" fmla="*/ 1008112 w 943896"/>
              <a:gd name="T1" fmla="*/ 0 h 545690"/>
              <a:gd name="T2" fmla="*/ 598566 w 943896"/>
              <a:gd name="T3" fmla="*/ 51364 h 545690"/>
              <a:gd name="T4" fmla="*/ 551311 w 943896"/>
              <a:gd name="T5" fmla="*/ 77045 h 545690"/>
              <a:gd name="T6" fmla="*/ 519807 w 943896"/>
              <a:gd name="T7" fmla="*/ 154091 h 545690"/>
              <a:gd name="T8" fmla="*/ 441048 w 943896"/>
              <a:gd name="T9" fmla="*/ 333864 h 545690"/>
              <a:gd name="T10" fmla="*/ 456801 w 943896"/>
              <a:gd name="T11" fmla="*/ 487956 h 545690"/>
              <a:gd name="T12" fmla="*/ 614319 w 943896"/>
              <a:gd name="T13" fmla="*/ 565002 h 545690"/>
              <a:gd name="T14" fmla="*/ 630070 w 943896"/>
              <a:gd name="T15" fmla="*/ 487956 h 545690"/>
              <a:gd name="T16" fmla="*/ 567064 w 943896"/>
              <a:gd name="T17" fmla="*/ 308183 h 545690"/>
              <a:gd name="T18" fmla="*/ 504056 w 943896"/>
              <a:gd name="T19" fmla="*/ 256819 h 545690"/>
              <a:gd name="T20" fmla="*/ 346538 w 943896"/>
              <a:gd name="T21" fmla="*/ 282500 h 545690"/>
              <a:gd name="T22" fmla="*/ 220524 w 943896"/>
              <a:gd name="T23" fmla="*/ 487956 h 545690"/>
              <a:gd name="T24" fmla="*/ 189020 w 943896"/>
              <a:gd name="T25" fmla="*/ 565002 h 545690"/>
              <a:gd name="T26" fmla="*/ 141765 w 943896"/>
              <a:gd name="T27" fmla="*/ 642047 h 545690"/>
              <a:gd name="T28" fmla="*/ 47255 w 943896"/>
              <a:gd name="T29" fmla="*/ 847501 h 545690"/>
              <a:gd name="T30" fmla="*/ 0 w 943896"/>
              <a:gd name="T31" fmla="*/ 950228 h 5456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943896" h="545690">
                <a:moveTo>
                  <a:pt x="943896" y="0"/>
                </a:moveTo>
                <a:cubicBezTo>
                  <a:pt x="816077" y="9832"/>
                  <a:pt x="687954" y="16306"/>
                  <a:pt x="560438" y="29497"/>
                </a:cubicBezTo>
                <a:cubicBezTo>
                  <a:pt x="544974" y="31097"/>
                  <a:pt x="528332" y="34534"/>
                  <a:pt x="516193" y="44245"/>
                </a:cubicBezTo>
                <a:cubicBezTo>
                  <a:pt x="502352" y="55318"/>
                  <a:pt x="498043" y="74873"/>
                  <a:pt x="486696" y="88490"/>
                </a:cubicBezTo>
                <a:cubicBezTo>
                  <a:pt x="411958" y="178177"/>
                  <a:pt x="467535" y="82570"/>
                  <a:pt x="412954" y="191729"/>
                </a:cubicBezTo>
                <a:cubicBezTo>
                  <a:pt x="417870" y="221226"/>
                  <a:pt x="408011" y="257715"/>
                  <a:pt x="427703" y="280220"/>
                </a:cubicBezTo>
                <a:cubicBezTo>
                  <a:pt x="437755" y="291708"/>
                  <a:pt x="549702" y="318093"/>
                  <a:pt x="575187" y="324465"/>
                </a:cubicBezTo>
                <a:cubicBezTo>
                  <a:pt x="580103" y="309717"/>
                  <a:pt x="592134" y="295610"/>
                  <a:pt x="589935" y="280220"/>
                </a:cubicBezTo>
                <a:cubicBezTo>
                  <a:pt x="588446" y="269794"/>
                  <a:pt x="543663" y="187581"/>
                  <a:pt x="530942" y="176981"/>
                </a:cubicBezTo>
                <a:cubicBezTo>
                  <a:pt x="514052" y="162906"/>
                  <a:pt x="491613" y="157316"/>
                  <a:pt x="471948" y="147484"/>
                </a:cubicBezTo>
                <a:cubicBezTo>
                  <a:pt x="422787" y="152400"/>
                  <a:pt x="371970" y="148659"/>
                  <a:pt x="324464" y="162232"/>
                </a:cubicBezTo>
                <a:cubicBezTo>
                  <a:pt x="282213" y="174304"/>
                  <a:pt x="227136" y="252675"/>
                  <a:pt x="206477" y="280220"/>
                </a:cubicBezTo>
                <a:cubicBezTo>
                  <a:pt x="195842" y="294400"/>
                  <a:pt x="188328" y="310848"/>
                  <a:pt x="176980" y="324465"/>
                </a:cubicBezTo>
                <a:cubicBezTo>
                  <a:pt x="163627" y="340488"/>
                  <a:pt x="145943" y="352567"/>
                  <a:pt x="132735" y="368710"/>
                </a:cubicBezTo>
                <a:cubicBezTo>
                  <a:pt x="101604" y="406759"/>
                  <a:pt x="71515" y="445793"/>
                  <a:pt x="44245" y="486697"/>
                </a:cubicBezTo>
                <a:cubicBezTo>
                  <a:pt x="10892" y="536727"/>
                  <a:pt x="27282" y="518408"/>
                  <a:pt x="0" y="545690"/>
                </a:cubicBezTo>
              </a:path>
            </a:pathLst>
          </a:custGeom>
          <a:noFill/>
          <a:ln w="15875" cap="sq" cmpd="sng" algn="ctr">
            <a:solidFill>
              <a:srgbClr val="FF0000"/>
            </a:solidFill>
            <a:prstDash val="solid"/>
            <a:round/>
            <a:headEnd type="none" w="sm" len="sm"/>
            <a:tailEnd type="triangle" w="lg" len="lg"/>
          </a:ln>
        </p:spPr>
        <p:txBody>
          <a:bodyPr/>
          <a:lstStyle/>
          <a:p>
            <a:endParaRPr lang="zh-CN" altLang="en-US"/>
          </a:p>
        </p:txBody>
      </p:sp>
    </p:spTree>
    <p:extLst>
      <p:ext uri="{BB962C8B-B14F-4D97-AF65-F5344CB8AC3E}">
        <p14:creationId xmlns:p14="http://schemas.microsoft.com/office/powerpoint/2010/main" val="104655550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750"/>
                                        <p:tgtEl>
                                          <p:spTgt spid="2"/>
                                        </p:tgtEl>
                                      </p:cBhvr>
                                    </p:animEffect>
                                  </p:childTnLst>
                                </p:cTn>
                              </p:par>
                            </p:childTnLst>
                          </p:cTn>
                        </p:par>
                        <p:par>
                          <p:cTn id="8" fill="hold">
                            <p:stCondLst>
                              <p:cond delay="750"/>
                            </p:stCondLst>
                            <p:childTnLst>
                              <p:par>
                                <p:cTn id="9" presetID="22" presetClass="entr" presetSubtype="1"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250"/>
                            </p:stCondLst>
                            <p:childTnLst>
                              <p:par>
                                <p:cTn id="13" presetID="3" presetClass="entr" presetSubtype="10" fill="hold" grpId="0" nodeType="afterEffect">
                                  <p:stCondLst>
                                    <p:cond delay="0"/>
                                  </p:stCondLst>
                                  <p:childTnLst>
                                    <p:set>
                                      <p:cBhvr>
                                        <p:cTn id="14" dur="1" fill="hold">
                                          <p:stCondLst>
                                            <p:cond delay="0"/>
                                          </p:stCondLst>
                                        </p:cTn>
                                        <p:tgtEl>
                                          <p:spTgt spid="146437"/>
                                        </p:tgtEl>
                                        <p:attrNameLst>
                                          <p:attrName>style.visibility</p:attrName>
                                        </p:attrNameLst>
                                      </p:cBhvr>
                                      <p:to>
                                        <p:strVal val="visible"/>
                                      </p:to>
                                    </p:set>
                                    <p:animEffect transition="in" filter="blinds(horizontal)">
                                      <p:cBhvr>
                                        <p:cTn id="15" dur="500"/>
                                        <p:tgtEl>
                                          <p:spTgt spid="146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7" grpId="0"/>
      <p:bldP spid="2" grpId="0" animBg="1"/>
      <p:bldP spid="3"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9352" name="标题 1"/>
          <p:cNvSpPr>
            <a:spLocks noGrp="1"/>
          </p:cNvSpPr>
          <p:nvPr>
            <p:ph type="title"/>
          </p:nvPr>
        </p:nvSpPr>
        <p:spPr>
          <a:xfrm>
            <a:off x="254787" y="296863"/>
            <a:ext cx="4024989" cy="684212"/>
          </a:xfrm>
        </p:spPr>
        <p:txBody>
          <a:bodyPr/>
          <a:lstStyle/>
          <a:p>
            <a:r>
              <a:rPr lang="zh-CN" altLang="en-US">
                <a:latin typeface="华文行楷"/>
                <a:ea typeface="华文行楷"/>
                <a:cs typeface="华文行楷"/>
              </a:rPr>
              <a:t>中断处理过程</a:t>
            </a:r>
          </a:p>
        </p:txBody>
      </p:sp>
      <p:sp>
        <p:nvSpPr>
          <p:cNvPr id="99353" name="灯片编号占位符 3"/>
          <p:cNvSpPr>
            <a:spLocks noGrp="1"/>
          </p:cNvSpPr>
          <p:nvPr>
            <p:ph type="sldNum" sz="quarter" idx="12"/>
          </p:nvPr>
        </p:nvSpPr>
        <p:spPr>
          <a:noFill/>
        </p:spPr>
        <p:txBody>
          <a:bodyPr/>
          <a:lstStyle/>
          <a:p>
            <a:fld id="{5CF220C8-D68D-4B37-AEC2-6448CFD801CD}" type="slidenum">
              <a:rPr lang="zh-CN" altLang="en-US" smtClean="0">
                <a:ea typeface="宋体" charset="-122"/>
              </a:rPr>
              <a:pPr/>
              <a:t>54</a:t>
            </a:fld>
            <a:endParaRPr lang="en-US" altLang="zh-CN">
              <a:ea typeface="宋体" charset="-122"/>
            </a:endParaRPr>
          </a:p>
        </p:txBody>
      </p:sp>
      <p:graphicFrame>
        <p:nvGraphicFramePr>
          <p:cNvPr id="99351" name="Object 23"/>
          <p:cNvGraphicFramePr>
            <a:graphicFrameLocks noChangeAspect="1"/>
          </p:cNvGraphicFramePr>
          <p:nvPr/>
        </p:nvGraphicFramePr>
        <p:xfrm>
          <a:off x="4326542" y="192088"/>
          <a:ext cx="4634543" cy="5695950"/>
        </p:xfrm>
        <a:graphic>
          <a:graphicData uri="http://schemas.openxmlformats.org/presentationml/2006/ole">
            <mc:AlternateContent xmlns:mc="http://schemas.openxmlformats.org/markup-compatibility/2006">
              <mc:Choice xmlns:v="urn:schemas-microsoft-com:vml" Requires="v">
                <p:oleObj spid="_x0000_s5178" name="Visio" r:id="rId3" imgW="3148012" imgH="4413885" progId="">
                  <p:embed/>
                </p:oleObj>
              </mc:Choice>
              <mc:Fallback>
                <p:oleObj name="Visio" r:id="rId3" imgW="3148012" imgH="441388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6542" y="192088"/>
                        <a:ext cx="4634543" cy="569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椭圆形标注 7"/>
          <p:cNvSpPr>
            <a:spLocks noChangeArrowheads="1"/>
          </p:cNvSpPr>
          <p:nvPr/>
        </p:nvSpPr>
        <p:spPr bwMode="auto">
          <a:xfrm>
            <a:off x="548881" y="1188493"/>
            <a:ext cx="2779349" cy="1222375"/>
          </a:xfrm>
          <a:prstGeom prst="wedgeEllipseCallout">
            <a:avLst>
              <a:gd name="adj1" fmla="val 90676"/>
              <a:gd name="adj2" fmla="val -84602"/>
            </a:avLst>
          </a:prstGeom>
          <a:noFill/>
          <a:ln w="19050" cap="sq" algn="ctr">
            <a:solidFill>
              <a:srgbClr val="FF0000"/>
            </a:solidFill>
            <a:round/>
            <a:headEnd type="none" w="sm" len="sm"/>
            <a:tailEnd type="none" w="lg" len="lg"/>
          </a:ln>
        </p:spPr>
        <p:txBody>
          <a:bodyPr anchor="ctr"/>
          <a:lstStyle/>
          <a:p>
            <a:pPr>
              <a:lnSpc>
                <a:spcPct val="120000"/>
              </a:lnSpc>
            </a:pP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①中断请求</a:t>
            </a:r>
            <a:r>
              <a:rPr lang="zh-CN" altLang="en-US" b="1" dirty="0">
                <a:effectLst>
                  <a:outerShdw blurRad="38100" dist="38100" dir="2700000" algn="tl">
                    <a:srgbClr val="000000">
                      <a:alpha val="43137"/>
                    </a:srgbClr>
                  </a:outerShdw>
                </a:effectLst>
                <a:latin typeface="华文中宋"/>
                <a:ea typeface="华文中宋"/>
                <a:cs typeface="华文中宋"/>
              </a:rPr>
              <a:t>。请求信号应保持到本次中断被响应</a:t>
            </a:r>
          </a:p>
        </p:txBody>
      </p:sp>
      <p:sp>
        <p:nvSpPr>
          <p:cNvPr id="9" name="椭圆形标注 8"/>
          <p:cNvSpPr>
            <a:spLocks noChangeArrowheads="1"/>
          </p:cNvSpPr>
          <p:nvPr/>
        </p:nvSpPr>
        <p:spPr bwMode="auto">
          <a:xfrm>
            <a:off x="329445" y="2124597"/>
            <a:ext cx="2852042" cy="1260127"/>
          </a:xfrm>
          <a:prstGeom prst="wedgeEllipseCallout">
            <a:avLst>
              <a:gd name="adj1" fmla="val 93011"/>
              <a:gd name="adj2" fmla="val -98803"/>
            </a:avLst>
          </a:prstGeom>
          <a:noFill/>
          <a:ln w="19050" cap="sq" algn="ctr">
            <a:solidFill>
              <a:srgbClr val="FF0000"/>
            </a:solidFill>
            <a:round/>
            <a:headEnd type="none" w="sm" len="sm"/>
            <a:tailEnd type="none" w="lg" len="lg"/>
          </a:ln>
        </p:spPr>
        <p:txBody>
          <a:bodyPr anchor="ctr" anchorCtr="0"/>
          <a:lstStyle/>
          <a:p>
            <a:pPr>
              <a:lnSpc>
                <a:spcPct val="120000"/>
              </a:lnSpc>
            </a:pP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②中断源识别与判优。</a:t>
            </a:r>
            <a:r>
              <a:rPr lang="zh-CN" altLang="en-US" b="1" dirty="0">
                <a:effectLst>
                  <a:outerShdw blurRad="38100" dist="38100" dir="2700000" algn="tl">
                    <a:srgbClr val="000000">
                      <a:alpha val="43137"/>
                    </a:srgbClr>
                  </a:outerShdw>
                </a:effectLst>
                <a:latin typeface="华文中宋"/>
                <a:ea typeface="华文中宋"/>
                <a:cs typeface="华文中宋"/>
              </a:rPr>
              <a:t>通过中断类型码区分</a:t>
            </a:r>
          </a:p>
        </p:txBody>
      </p:sp>
      <p:sp>
        <p:nvSpPr>
          <p:cNvPr id="10" name="椭圆形标注 9"/>
          <p:cNvSpPr>
            <a:spLocks noChangeArrowheads="1"/>
          </p:cNvSpPr>
          <p:nvPr/>
        </p:nvSpPr>
        <p:spPr bwMode="auto">
          <a:xfrm>
            <a:off x="548882" y="3384724"/>
            <a:ext cx="2413422" cy="1044129"/>
          </a:xfrm>
          <a:prstGeom prst="wedgeEllipseCallout">
            <a:avLst>
              <a:gd name="adj1" fmla="val 89884"/>
              <a:gd name="adj2" fmla="val -49394"/>
            </a:avLst>
          </a:prstGeom>
          <a:noFill/>
          <a:ln w="19050" cap="sq" algn="ctr">
            <a:solidFill>
              <a:srgbClr val="FF0000"/>
            </a:solidFill>
            <a:round/>
            <a:headEnd type="none" w="sm" len="sm"/>
            <a:tailEnd type="none" w="lg" len="lg"/>
          </a:ln>
        </p:spPr>
        <p:txBody>
          <a:bodyPr/>
          <a:lstStyle/>
          <a:p>
            <a:pPr>
              <a:lnSpc>
                <a:spcPct val="120000"/>
              </a:lnSpc>
            </a:pP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③中断响应。</a:t>
            </a:r>
            <a:r>
              <a:rPr lang="zh-CN" altLang="en-US" b="1" dirty="0">
                <a:effectLst>
                  <a:outerShdw blurRad="38100" dist="38100" dir="2700000" algn="tl">
                    <a:srgbClr val="000000">
                      <a:alpha val="43137"/>
                    </a:srgbClr>
                  </a:outerShdw>
                </a:effectLst>
                <a:latin typeface="华文中宋"/>
                <a:ea typeface="华文中宋"/>
                <a:cs typeface="华文中宋"/>
              </a:rPr>
              <a:t>硬件系统完成</a:t>
            </a:r>
          </a:p>
        </p:txBody>
      </p:sp>
      <p:sp>
        <p:nvSpPr>
          <p:cNvPr id="11" name="左大括号 10"/>
          <p:cNvSpPr/>
          <p:nvPr/>
        </p:nvSpPr>
        <p:spPr bwMode="auto">
          <a:xfrm>
            <a:off x="3839544" y="2160588"/>
            <a:ext cx="512799" cy="2378075"/>
          </a:xfrm>
          <a:prstGeom prst="leftBrace">
            <a:avLst/>
          </a:prstGeom>
          <a:noFill/>
          <a:ln w="25400" cap="sq" cmpd="sng" algn="ctr">
            <a:solidFill>
              <a:schemeClr val="accent1">
                <a:lumMod val="50000"/>
              </a:schemeClr>
            </a:solidFill>
            <a:prstDash val="solid"/>
            <a:round/>
            <a:headEnd type="none" w="sm" len="sm"/>
            <a:tailEnd type="none" w="lg" len="lg"/>
          </a:ln>
          <a:effectLst/>
        </p:spPr>
        <p:txBody>
          <a:bodyPr/>
          <a:lstStyle/>
          <a:p>
            <a:pPr>
              <a:defRPr/>
            </a:pPr>
            <a:endParaRPr lang="zh-CN" altLang="en-US">
              <a:ea typeface="宋体" pitchFamily="2" charset="-122"/>
            </a:endParaRPr>
          </a:p>
        </p:txBody>
      </p:sp>
      <p:sp>
        <p:nvSpPr>
          <p:cNvPr id="12" name="椭圆形标注 11"/>
          <p:cNvSpPr>
            <a:spLocks noChangeArrowheads="1"/>
          </p:cNvSpPr>
          <p:nvPr/>
        </p:nvSpPr>
        <p:spPr bwMode="auto">
          <a:xfrm>
            <a:off x="684585" y="4924426"/>
            <a:ext cx="2268037" cy="900113"/>
          </a:xfrm>
          <a:prstGeom prst="wedgeEllipseCallout">
            <a:avLst>
              <a:gd name="adj1" fmla="val 97695"/>
              <a:gd name="adj2" fmla="val -25225"/>
            </a:avLst>
          </a:prstGeom>
          <a:noFill/>
          <a:ln w="19050" cap="sq" algn="ctr">
            <a:solidFill>
              <a:srgbClr val="FF0000"/>
            </a:solidFill>
            <a:round/>
            <a:headEnd type="none" w="sm" len="sm"/>
            <a:tailEnd type="none" w="lg" len="lg"/>
          </a:ln>
        </p:spPr>
        <p:txBody>
          <a:bodyPr anchor="ctr" anchorCtr="0"/>
          <a:lstStyle/>
          <a:p>
            <a:pPr>
              <a:lnSpc>
                <a:spcPct val="120000"/>
              </a:lnSpc>
            </a:pPr>
            <a:r>
              <a:rPr lang="zh-CN" altLang="en-US" b="1" dirty="0">
                <a:effectLst>
                  <a:outerShdw blurRad="38100" dist="38100" dir="2700000" algn="tl">
                    <a:srgbClr val="000000">
                      <a:alpha val="43137"/>
                    </a:srgbClr>
                  </a:outerShdw>
                </a:effectLst>
                <a:latin typeface="宋体"/>
                <a:ea typeface="宋体"/>
                <a:cs typeface="华文中宋"/>
              </a:rPr>
              <a:t>④</a:t>
            </a: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中断处理</a:t>
            </a:r>
            <a:r>
              <a:rPr lang="zh-CN" altLang="en-US" b="1" dirty="0">
                <a:effectLst>
                  <a:outerShdw blurRad="38100" dist="38100" dir="2700000" algn="tl">
                    <a:srgbClr val="000000">
                      <a:alpha val="43137"/>
                    </a:srgbClr>
                  </a:outerShdw>
                </a:effectLst>
                <a:latin typeface="宋体"/>
                <a:ea typeface="宋体"/>
                <a:cs typeface="华文中宋"/>
              </a:rPr>
              <a:t>。</a:t>
            </a:r>
            <a:r>
              <a:rPr lang="zh-CN" altLang="en-US" b="1" dirty="0">
                <a:effectLst>
                  <a:outerShdw blurRad="38100" dist="38100" dir="2700000" algn="tl">
                    <a:srgbClr val="000000">
                      <a:alpha val="43137"/>
                    </a:srgbClr>
                  </a:outerShdw>
                </a:effectLst>
                <a:latin typeface="华文中宋"/>
                <a:ea typeface="华文中宋"/>
                <a:cs typeface="华文中宋"/>
              </a:rPr>
              <a:t>软件系统完成</a:t>
            </a:r>
          </a:p>
        </p:txBody>
      </p:sp>
      <p:sp>
        <p:nvSpPr>
          <p:cNvPr id="14" name="椭圆 13"/>
          <p:cNvSpPr/>
          <p:nvPr/>
        </p:nvSpPr>
        <p:spPr bwMode="auto">
          <a:xfrm>
            <a:off x="6766368" y="296863"/>
            <a:ext cx="2523682" cy="3021012"/>
          </a:xfrm>
          <a:prstGeom prst="ellipse">
            <a:avLst/>
          </a:prstGeom>
          <a:noFill/>
          <a:ln w="25400" cap="sq" cmpd="sng" algn="ctr">
            <a:solidFill>
              <a:schemeClr val="accent1">
                <a:lumMod val="50000"/>
              </a:schemeClr>
            </a:solidFill>
            <a:prstDash val="solid"/>
            <a:round/>
            <a:headEnd type="none" w="sm" len="sm"/>
            <a:tailEnd type="none" w="lg" len="lg"/>
          </a:ln>
          <a:effectLst/>
        </p:spPr>
        <p:txBody>
          <a:bodyPr/>
          <a:lstStyle/>
          <a:p>
            <a:pPr>
              <a:defRPr/>
            </a:pPr>
            <a:endParaRPr lang="zh-CN" altLang="en-US">
              <a:ea typeface="宋体" pitchFamily="2" charset="-122"/>
            </a:endParaRPr>
          </a:p>
        </p:txBody>
      </p:sp>
      <p:sp>
        <p:nvSpPr>
          <p:cNvPr id="15" name="椭圆 14"/>
          <p:cNvSpPr/>
          <p:nvPr/>
        </p:nvSpPr>
        <p:spPr bwMode="auto">
          <a:xfrm>
            <a:off x="4060466" y="4795838"/>
            <a:ext cx="2120538" cy="900112"/>
          </a:xfrm>
          <a:prstGeom prst="ellipse">
            <a:avLst/>
          </a:prstGeom>
          <a:noFill/>
          <a:ln w="25400" cap="sq" cmpd="sng" algn="ctr">
            <a:solidFill>
              <a:schemeClr val="accent1">
                <a:lumMod val="50000"/>
              </a:schemeClr>
            </a:solidFill>
            <a:prstDash val="solid"/>
            <a:round/>
            <a:headEnd type="none" w="sm" len="sm"/>
            <a:tailEnd type="none" w="lg" len="lg"/>
          </a:ln>
          <a:effectLst/>
        </p:spPr>
        <p:txBody>
          <a:bodyPr/>
          <a:lstStyle/>
          <a:p>
            <a:pPr>
              <a:defRPr/>
            </a:pPr>
            <a:endParaRPr lang="zh-CN" altLang="en-US">
              <a:ea typeface="宋体" pitchFamily="2" charset="-122"/>
            </a:endParaRPr>
          </a:p>
        </p:txBody>
      </p:sp>
      <p:sp>
        <p:nvSpPr>
          <p:cNvPr id="16" name="椭圆 15"/>
          <p:cNvSpPr>
            <a:spLocks noChangeArrowheads="1"/>
          </p:cNvSpPr>
          <p:nvPr/>
        </p:nvSpPr>
        <p:spPr bwMode="auto">
          <a:xfrm>
            <a:off x="6913113" y="3252789"/>
            <a:ext cx="2122150" cy="2700337"/>
          </a:xfrm>
          <a:prstGeom prst="ellipse">
            <a:avLst/>
          </a:prstGeom>
          <a:noFill/>
          <a:ln w="19050" cap="sq" algn="ctr">
            <a:solidFill>
              <a:srgbClr val="FF0000"/>
            </a:solidFill>
            <a:round/>
            <a:headEnd type="none" w="sm" len="sm"/>
            <a:tailEnd type="none" w="lg" len="lg"/>
          </a:ln>
        </p:spPr>
        <p:txBody>
          <a:bodyPr/>
          <a:lstStyle/>
          <a:p>
            <a:endParaRPr lang="zh-CN" altLang="en-US"/>
          </a:p>
        </p:txBody>
      </p:sp>
      <p:sp>
        <p:nvSpPr>
          <p:cNvPr id="17" name="椭圆形标注 16"/>
          <p:cNvSpPr>
            <a:spLocks noChangeArrowheads="1"/>
          </p:cNvSpPr>
          <p:nvPr/>
        </p:nvSpPr>
        <p:spPr bwMode="auto">
          <a:xfrm>
            <a:off x="5293097" y="2340620"/>
            <a:ext cx="1609351" cy="1272207"/>
          </a:xfrm>
          <a:prstGeom prst="wedgeEllipseCallout">
            <a:avLst>
              <a:gd name="adj1" fmla="val 58208"/>
              <a:gd name="adj2" fmla="val 72032"/>
            </a:avLst>
          </a:prstGeom>
          <a:solidFill>
            <a:schemeClr val="bg1"/>
          </a:solidFill>
          <a:ln w="19050" cap="sq" algn="ctr">
            <a:solidFill>
              <a:srgbClr val="FF0000"/>
            </a:solidFill>
            <a:round/>
            <a:headEnd type="none" w="sm" len="sm"/>
            <a:tailEnd type="none" w="lg" len="lg"/>
          </a:ln>
        </p:spPr>
        <p:txBody>
          <a:bodyPr anchor="ctr" anchorCtr="0"/>
          <a:lstStyle/>
          <a:p>
            <a:pPr>
              <a:lnSpc>
                <a:spcPct val="120000"/>
              </a:lnSpc>
            </a:pPr>
            <a:r>
              <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a:rPr>
              <a:t>⑤中断返回</a:t>
            </a:r>
            <a:r>
              <a:rPr lang="zh-CN" altLang="en-US" b="1" dirty="0">
                <a:effectLst>
                  <a:outerShdw blurRad="38100" dist="38100" dir="2700000" algn="tl">
                    <a:srgbClr val="000000">
                      <a:alpha val="43137"/>
                    </a:srgbClr>
                  </a:outerShdw>
                </a:effectLst>
                <a:latin typeface="宋体"/>
                <a:ea typeface="宋体"/>
                <a:cs typeface="华文中宋"/>
              </a:rPr>
              <a:t>。</a:t>
            </a:r>
            <a:r>
              <a:rPr lang="zh-CN" altLang="en-US" b="1" dirty="0">
                <a:effectLst>
                  <a:outerShdw blurRad="38100" dist="38100" dir="2700000" algn="tl">
                    <a:srgbClr val="000000">
                      <a:alpha val="43137"/>
                    </a:srgbClr>
                  </a:outerShdw>
                </a:effectLst>
                <a:latin typeface="华文中宋"/>
                <a:ea typeface="华文中宋"/>
                <a:cs typeface="华文中宋"/>
              </a:rPr>
              <a:t>硬件系统完成</a:t>
            </a:r>
          </a:p>
        </p:txBody>
      </p:sp>
    </p:spTree>
    <p:extLst>
      <p:ext uri="{BB962C8B-B14F-4D97-AF65-F5344CB8AC3E}">
        <p14:creationId xmlns:p14="http://schemas.microsoft.com/office/powerpoint/2010/main" val="400972751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xit" presetSubtype="16" fill="hold" grpId="1" nodeType="clickEffect">
                                  <p:stCondLst>
                                    <p:cond delay="0"/>
                                  </p:stCondLst>
                                  <p:childTnLst>
                                    <p:animEffect transition="out" filter="box(in)">
                                      <p:cBhvr>
                                        <p:cTn id="11" dur="500"/>
                                        <p:tgtEl>
                                          <p:spTgt spid="8"/>
                                        </p:tgtEl>
                                      </p:cBhvr>
                                    </p:animEffect>
                                    <p:set>
                                      <p:cBhvr>
                                        <p:cTn id="12" dur="1" fill="hold">
                                          <p:stCondLst>
                                            <p:cond delay="499"/>
                                          </p:stCondLst>
                                        </p:cTn>
                                        <p:tgtEl>
                                          <p:spTgt spid="8"/>
                                        </p:tgtEl>
                                        <p:attrNameLst>
                                          <p:attrName>style.visibility</p:attrName>
                                        </p:attrNameLst>
                                      </p:cBhvr>
                                      <p:to>
                                        <p:strVal val="hidden"/>
                                      </p:to>
                                    </p:set>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xit" presetSubtype="16" fill="hold" grpId="1" nodeType="clickEffect">
                                  <p:stCondLst>
                                    <p:cond delay="0"/>
                                  </p:stCondLst>
                                  <p:childTnLst>
                                    <p:animEffect transition="out" filter="box(in)">
                                      <p:cBhvr>
                                        <p:cTn id="20" dur="500"/>
                                        <p:tgtEl>
                                          <p:spTgt spid="9"/>
                                        </p:tgtEl>
                                      </p:cBhvr>
                                    </p:animEffect>
                                    <p:set>
                                      <p:cBhvr>
                                        <p:cTn id="21" dur="1" fill="hold">
                                          <p:stCondLst>
                                            <p:cond delay="499"/>
                                          </p:stCondLst>
                                        </p:cTn>
                                        <p:tgtEl>
                                          <p:spTgt spid="9"/>
                                        </p:tgtEl>
                                        <p:attrNameLst>
                                          <p:attrName>style.visibility</p:attrName>
                                        </p:attrNameLst>
                                      </p:cBhvr>
                                      <p:to>
                                        <p:strVal val="hidden"/>
                                      </p:to>
                                    </p:set>
                                  </p:childTnLst>
                                </p:cTn>
                              </p:par>
                            </p:childTnLst>
                          </p:cTn>
                        </p:par>
                        <p:par>
                          <p:cTn id="22" fill="hold">
                            <p:stCondLst>
                              <p:cond delay="500"/>
                            </p:stCondLst>
                            <p:childTnLst>
                              <p:par>
                                <p:cTn id="23" presetID="22" presetClass="entr" presetSubtype="1"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up)">
                                      <p:cBhvr>
                                        <p:cTn id="25" dur="500"/>
                                        <p:tgtEl>
                                          <p:spTgt spid="11"/>
                                        </p:tgtEl>
                                      </p:cBhvr>
                                    </p:animEffect>
                                  </p:childTnLst>
                                </p:cTn>
                              </p:par>
                            </p:childTnLst>
                          </p:cTn>
                        </p:par>
                        <p:par>
                          <p:cTn id="26" fill="hold">
                            <p:stCondLst>
                              <p:cond delay="1000"/>
                            </p:stCondLst>
                            <p:childTnLst>
                              <p:par>
                                <p:cTn id="27" presetID="22" presetClass="entr" presetSubtype="4"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down)">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4" presetClass="exit" presetSubtype="16" fill="hold" grpId="1" nodeType="clickEffect">
                                  <p:stCondLst>
                                    <p:cond delay="0"/>
                                  </p:stCondLst>
                                  <p:childTnLst>
                                    <p:animEffect transition="out" filter="box(in)">
                                      <p:cBhvr>
                                        <p:cTn id="33" dur="500"/>
                                        <p:tgtEl>
                                          <p:spTgt spid="10"/>
                                        </p:tgtEl>
                                      </p:cBhvr>
                                    </p:animEffect>
                                    <p:set>
                                      <p:cBhvr>
                                        <p:cTn id="34" dur="1" fill="hold">
                                          <p:stCondLst>
                                            <p:cond delay="499"/>
                                          </p:stCondLst>
                                        </p:cTn>
                                        <p:tgtEl>
                                          <p:spTgt spid="10"/>
                                        </p:tgtEl>
                                        <p:attrNameLst>
                                          <p:attrName>style.visibility</p:attrName>
                                        </p:attrNameLst>
                                      </p:cBhvr>
                                      <p:to>
                                        <p:strVal val="hidden"/>
                                      </p:to>
                                    </p:set>
                                  </p:childTnLst>
                                </p:cTn>
                              </p:par>
                              <p:par>
                                <p:cTn id="35" presetID="3" presetClass="exit" presetSubtype="10" fill="hold" grpId="1" nodeType="withEffect">
                                  <p:stCondLst>
                                    <p:cond delay="0"/>
                                  </p:stCondLst>
                                  <p:childTnLst>
                                    <p:animEffect transition="out" filter="blinds(horizontal)">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par>
                          <p:cTn id="38" fill="hold">
                            <p:stCondLst>
                              <p:cond delay="500"/>
                            </p:stCondLst>
                            <p:childTnLst>
                              <p:par>
                                <p:cTn id="39" presetID="22" presetClass="entr" presetSubtype="4" fill="hold" grpId="0" nodeType="after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00"/>
                                        <p:tgtEl>
                                          <p:spTgt spid="15"/>
                                        </p:tgtEl>
                                      </p:cBhvr>
                                    </p:animEffect>
                                  </p:childTnLst>
                                </p:cTn>
                              </p:par>
                            </p:childTnLst>
                          </p:cTn>
                        </p:par>
                        <p:par>
                          <p:cTn id="42" fill="hold">
                            <p:stCondLst>
                              <p:cond delay="1000"/>
                            </p:stCondLst>
                            <p:childTnLst>
                              <p:par>
                                <p:cTn id="43" presetID="22" presetClass="entr" presetSubtype="4" fill="hold" grpId="0"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wipe(down)">
                                      <p:cBhvr>
                                        <p:cTn id="45" dur="500"/>
                                        <p:tgtEl>
                                          <p:spTgt spid="14"/>
                                        </p:tgtEl>
                                      </p:cBhvr>
                                    </p:animEffect>
                                  </p:childTnLst>
                                </p:cTn>
                              </p:par>
                            </p:childTnLst>
                          </p:cTn>
                        </p:par>
                        <p:par>
                          <p:cTn id="46" fill="hold">
                            <p:stCondLst>
                              <p:cond delay="1500"/>
                            </p:stCondLst>
                            <p:childTnLst>
                              <p:par>
                                <p:cTn id="47" presetID="22" presetClass="entr" presetSubtype="8" fill="hold" grpId="0"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wipe(left)">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4" presetClass="exit" presetSubtype="16" fill="hold" grpId="1" nodeType="clickEffect">
                                  <p:stCondLst>
                                    <p:cond delay="0"/>
                                  </p:stCondLst>
                                  <p:childTnLst>
                                    <p:animEffect transition="out" filter="box(in)">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4" presetClass="exit" presetSubtype="16" fill="hold" grpId="1" nodeType="withEffect">
                                  <p:stCondLst>
                                    <p:cond delay="0"/>
                                  </p:stCondLst>
                                  <p:childTnLst>
                                    <p:animEffect transition="out" filter="box(in)">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par>
                                <p:cTn id="58" presetID="22" presetClass="exit" presetSubtype="4" fill="hold" grpId="1" nodeType="withEffect">
                                  <p:stCondLst>
                                    <p:cond delay="0"/>
                                  </p:stCondLst>
                                  <p:childTnLst>
                                    <p:animEffect transition="out" filter="wipe(down)">
                                      <p:cBhvr>
                                        <p:cTn id="59" dur="500"/>
                                        <p:tgtEl>
                                          <p:spTgt spid="15"/>
                                        </p:tgtEl>
                                      </p:cBhvr>
                                    </p:animEffect>
                                    <p:set>
                                      <p:cBhvr>
                                        <p:cTn id="60" dur="1" fill="hold">
                                          <p:stCondLst>
                                            <p:cond delay="499"/>
                                          </p:stCondLst>
                                        </p:cTn>
                                        <p:tgtEl>
                                          <p:spTgt spid="15"/>
                                        </p:tgtEl>
                                        <p:attrNameLst>
                                          <p:attrName>style.visibility</p:attrName>
                                        </p:attrNameLst>
                                      </p:cBhvr>
                                      <p:to>
                                        <p:strVal val="hidden"/>
                                      </p:to>
                                    </p:set>
                                  </p:childTnLst>
                                </p:cTn>
                              </p:par>
                            </p:childTnLst>
                          </p:cTn>
                        </p:par>
                        <p:par>
                          <p:cTn id="61" fill="hold">
                            <p:stCondLst>
                              <p:cond delay="500"/>
                            </p:stCondLst>
                            <p:childTnLst>
                              <p:par>
                                <p:cTn id="62" presetID="22" presetClass="entr" presetSubtype="4"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Effect transition="in" filter="wipe(down)">
                                      <p:cBhvr>
                                        <p:cTn id="64" dur="500"/>
                                        <p:tgtEl>
                                          <p:spTgt spid="16"/>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wipe(up)">
                                      <p:cBhvr>
                                        <p:cTn id="6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P spid="11" grpId="1" animBg="1"/>
      <p:bldP spid="12" grpId="0" animBg="1"/>
      <p:bldP spid="12" grpId="1" animBg="1"/>
      <p:bldP spid="14" grpId="0" animBg="1"/>
      <p:bldP spid="14" grpId="1" animBg="1"/>
      <p:bldP spid="15" grpId="0" animBg="1"/>
      <p:bldP spid="15" grpId="1" animBg="1"/>
      <p:bldP spid="16" grpId="0" animBg="1"/>
      <p:bldP spid="17"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0353" name="灯片编号占位符 5"/>
          <p:cNvSpPr>
            <a:spLocks noGrp="1"/>
          </p:cNvSpPr>
          <p:nvPr>
            <p:ph type="sldNum" sz="quarter" idx="12"/>
          </p:nvPr>
        </p:nvSpPr>
        <p:spPr>
          <a:noFill/>
        </p:spPr>
        <p:txBody>
          <a:bodyPr/>
          <a:lstStyle/>
          <a:p>
            <a:fld id="{67ED1BC6-DB03-4083-81FC-5E1B13B3320B}" type="slidenum">
              <a:rPr lang="zh-CN" altLang="en-US" smtClean="0">
                <a:ea typeface="宋体" charset="-122"/>
              </a:rPr>
              <a:pPr/>
              <a:t>55</a:t>
            </a:fld>
            <a:endParaRPr lang="en-US" altLang="zh-CN">
              <a:ea typeface="宋体" charset="-122"/>
            </a:endParaRPr>
          </a:p>
        </p:txBody>
      </p:sp>
      <p:sp>
        <p:nvSpPr>
          <p:cNvPr id="100354" name="Rectangle 2"/>
          <p:cNvSpPr>
            <a:spLocks noGrp="1" noChangeArrowheads="1"/>
          </p:cNvSpPr>
          <p:nvPr>
            <p:ph type="title"/>
          </p:nvPr>
        </p:nvSpPr>
        <p:spPr/>
        <p:txBody>
          <a:bodyPr/>
          <a:lstStyle/>
          <a:p>
            <a:pPr eaLnBrk="1" hangingPunct="1"/>
            <a:r>
              <a:rPr lang="en-US" altLang="zh-CN" sz="3600" dirty="0">
                <a:latin typeface="+mn-lt"/>
              </a:rPr>
              <a:t>3. </a:t>
            </a:r>
            <a:r>
              <a:rPr lang="zh-CN" altLang="en-US" dirty="0"/>
              <a:t>8088/8086中断系统</a:t>
            </a:r>
          </a:p>
        </p:txBody>
      </p:sp>
      <p:sp>
        <p:nvSpPr>
          <p:cNvPr id="100355" name="Rectangle 3"/>
          <p:cNvSpPr>
            <a:spLocks noGrp="1" noChangeArrowheads="1"/>
          </p:cNvSpPr>
          <p:nvPr>
            <p:ph type="body" idx="1"/>
          </p:nvPr>
        </p:nvSpPr>
        <p:spPr>
          <a:xfrm>
            <a:off x="1849422" y="2206527"/>
            <a:ext cx="2865548" cy="2435225"/>
          </a:xfrm>
        </p:spPr>
        <p:txBody>
          <a:bodyPr/>
          <a:lstStyle/>
          <a:p>
            <a:pPr marL="0" indent="0" eaLnBrk="1" hangingPunct="1">
              <a:buFont typeface="Wingdings" pitchFamily="2" charset="2"/>
              <a:buNone/>
            </a:pPr>
            <a:r>
              <a:rPr lang="zh-CN" altLang="en-US">
                <a:latin typeface="华文中宋"/>
                <a:ea typeface="华文中宋"/>
                <a:cs typeface="华文中宋"/>
              </a:rPr>
              <a:t>内部中断</a:t>
            </a:r>
          </a:p>
          <a:p>
            <a:pPr marL="0" indent="0" eaLnBrk="1" hangingPunct="1"/>
            <a:endParaRPr lang="zh-CN" altLang="en-US">
              <a:latin typeface="华文中宋"/>
              <a:ea typeface="华文中宋"/>
              <a:cs typeface="华文中宋"/>
            </a:endParaRPr>
          </a:p>
          <a:p>
            <a:pPr marL="0" indent="0" eaLnBrk="1" hangingPunct="1">
              <a:buFont typeface="Wingdings" pitchFamily="2" charset="2"/>
              <a:buNone/>
            </a:pPr>
            <a:endParaRPr lang="zh-CN" altLang="en-US">
              <a:latin typeface="华文中宋"/>
              <a:ea typeface="华文中宋"/>
              <a:cs typeface="华文中宋"/>
            </a:endParaRPr>
          </a:p>
          <a:p>
            <a:pPr marL="0" indent="0" eaLnBrk="1" hangingPunct="1">
              <a:spcBef>
                <a:spcPts val="1800"/>
              </a:spcBef>
              <a:buFont typeface="Wingdings" pitchFamily="2" charset="2"/>
              <a:buNone/>
            </a:pPr>
            <a:r>
              <a:rPr lang="zh-CN" altLang="en-US">
                <a:latin typeface="华文中宋"/>
                <a:ea typeface="华文中宋"/>
                <a:cs typeface="华文中宋"/>
              </a:rPr>
              <a:t>外部中断</a:t>
            </a:r>
          </a:p>
        </p:txBody>
      </p:sp>
      <p:sp>
        <p:nvSpPr>
          <p:cNvPr id="100356" name="Text Box 4"/>
          <p:cNvSpPr txBox="1">
            <a:spLocks noChangeArrowheads="1"/>
          </p:cNvSpPr>
          <p:nvPr/>
        </p:nvSpPr>
        <p:spPr bwMode="auto">
          <a:xfrm>
            <a:off x="3897394" y="1679476"/>
            <a:ext cx="2041521" cy="1397000"/>
          </a:xfrm>
          <a:prstGeom prst="rect">
            <a:avLst/>
          </a:prstGeom>
          <a:noFill/>
          <a:ln w="25400" cap="sq">
            <a:noFill/>
            <a:miter lim="800000"/>
            <a:headEnd type="none" w="sm" len="sm"/>
            <a:tailEnd type="none" w="lg" len="lg"/>
          </a:ln>
        </p:spPr>
        <p:txBody>
          <a:bodyPr>
            <a:spAutoFit/>
          </a:bodyPr>
          <a:lstStyle/>
          <a:p>
            <a:pPr eaLnBrk="0" hangingPunct="0">
              <a:lnSpc>
                <a:spcPct val="75000"/>
              </a:lnSpc>
              <a:spcBef>
                <a:spcPct val="50000"/>
              </a:spcBef>
            </a:pPr>
            <a:r>
              <a:rPr kumimoji="1" lang="zh-CN" altLang="en-US" sz="2600" b="1">
                <a:effectLst>
                  <a:outerShdw blurRad="38100" dist="38100" dir="2700000" algn="tl">
                    <a:srgbClr val="000000">
                      <a:alpha val="43137"/>
                    </a:srgbClr>
                  </a:outerShdw>
                </a:effectLst>
                <a:latin typeface="华文中宋"/>
                <a:ea typeface="华文中宋"/>
                <a:cs typeface="华文中宋"/>
              </a:rPr>
              <a:t>异常中断</a:t>
            </a:r>
          </a:p>
          <a:p>
            <a:pPr eaLnBrk="0" hangingPunct="0">
              <a:lnSpc>
                <a:spcPct val="75000"/>
              </a:lnSpc>
              <a:spcBef>
                <a:spcPct val="50000"/>
              </a:spcBef>
            </a:pPr>
            <a:endParaRPr kumimoji="1" lang="zh-CN" altLang="en-US" sz="2600" b="1">
              <a:effectLst>
                <a:outerShdw blurRad="38100" dist="38100" dir="2700000" algn="tl">
                  <a:srgbClr val="000000">
                    <a:alpha val="43137"/>
                  </a:srgbClr>
                </a:outerShdw>
              </a:effectLst>
              <a:latin typeface="华文中宋"/>
              <a:ea typeface="华文中宋"/>
              <a:cs typeface="华文中宋"/>
            </a:endParaRPr>
          </a:p>
          <a:p>
            <a:pPr eaLnBrk="0" hangingPunct="0">
              <a:lnSpc>
                <a:spcPct val="75000"/>
              </a:lnSpc>
              <a:spcBef>
                <a:spcPct val="50000"/>
              </a:spcBef>
            </a:pPr>
            <a:r>
              <a:rPr kumimoji="1" lang="zh-CN" altLang="en-US" sz="2600" b="1">
                <a:effectLst>
                  <a:outerShdw blurRad="38100" dist="38100" dir="2700000" algn="tl">
                    <a:srgbClr val="000000">
                      <a:alpha val="43137"/>
                    </a:srgbClr>
                  </a:outerShdw>
                </a:effectLst>
                <a:latin typeface="华文中宋"/>
                <a:ea typeface="华文中宋"/>
                <a:cs typeface="华文中宋"/>
              </a:rPr>
              <a:t>软件中断</a:t>
            </a:r>
          </a:p>
        </p:txBody>
      </p:sp>
      <p:sp>
        <p:nvSpPr>
          <p:cNvPr id="100357" name="Text Box 5"/>
          <p:cNvSpPr txBox="1">
            <a:spLocks noChangeArrowheads="1"/>
          </p:cNvSpPr>
          <p:nvPr/>
        </p:nvSpPr>
        <p:spPr bwMode="auto">
          <a:xfrm>
            <a:off x="3847405" y="3679726"/>
            <a:ext cx="2091510" cy="109220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600" b="1">
                <a:effectLst>
                  <a:outerShdw blurRad="38100" dist="38100" dir="2700000" algn="tl">
                    <a:srgbClr val="000000">
                      <a:alpha val="43137"/>
                    </a:srgbClr>
                  </a:outerShdw>
                </a:effectLst>
                <a:latin typeface="华文中宋"/>
                <a:ea typeface="华文中宋"/>
                <a:cs typeface="华文中宋"/>
              </a:rPr>
              <a:t>非屏蔽中断</a:t>
            </a:r>
          </a:p>
          <a:p>
            <a:pPr eaLnBrk="0" hangingPunct="0">
              <a:spcBef>
                <a:spcPct val="50000"/>
              </a:spcBef>
            </a:pPr>
            <a:r>
              <a:rPr kumimoji="1" lang="zh-CN" altLang="en-US" sz="2600" b="1">
                <a:effectLst>
                  <a:outerShdw blurRad="38100" dist="38100" dir="2700000" algn="tl">
                    <a:srgbClr val="000000">
                      <a:alpha val="43137"/>
                    </a:srgbClr>
                  </a:outerShdw>
                </a:effectLst>
                <a:latin typeface="华文中宋"/>
                <a:ea typeface="华文中宋"/>
                <a:cs typeface="华文中宋"/>
              </a:rPr>
              <a:t>可屏蔽中断</a:t>
            </a:r>
          </a:p>
        </p:txBody>
      </p:sp>
      <p:sp>
        <p:nvSpPr>
          <p:cNvPr id="100358" name="AutoShape 6"/>
          <p:cNvSpPr>
            <a:spLocks/>
          </p:cNvSpPr>
          <p:nvPr/>
        </p:nvSpPr>
        <p:spPr bwMode="auto">
          <a:xfrm>
            <a:off x="1562384" y="2393851"/>
            <a:ext cx="293489" cy="1863725"/>
          </a:xfrm>
          <a:prstGeom prst="leftBrace">
            <a:avLst>
              <a:gd name="adj1" fmla="val 60235"/>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00359" name="AutoShape 7"/>
          <p:cNvSpPr>
            <a:spLocks/>
          </p:cNvSpPr>
          <p:nvPr/>
        </p:nvSpPr>
        <p:spPr bwMode="auto">
          <a:xfrm>
            <a:off x="3531339" y="1809651"/>
            <a:ext cx="293489" cy="1092200"/>
          </a:xfrm>
          <a:prstGeom prst="leftBrace">
            <a:avLst>
              <a:gd name="adj1" fmla="val 35300"/>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00360" name="AutoShape 8"/>
          <p:cNvSpPr>
            <a:spLocks/>
          </p:cNvSpPr>
          <p:nvPr/>
        </p:nvSpPr>
        <p:spPr bwMode="auto">
          <a:xfrm>
            <a:off x="3537789" y="3882927"/>
            <a:ext cx="309615" cy="681037"/>
          </a:xfrm>
          <a:prstGeom prst="leftBrace">
            <a:avLst>
              <a:gd name="adj1" fmla="val 20864"/>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00361" name="Text Box 9"/>
          <p:cNvSpPr txBox="1">
            <a:spLocks noChangeArrowheads="1"/>
          </p:cNvSpPr>
          <p:nvPr/>
        </p:nvSpPr>
        <p:spPr bwMode="auto">
          <a:xfrm>
            <a:off x="612577" y="2681189"/>
            <a:ext cx="1083651" cy="129381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600" b="1">
                <a:effectLst>
                  <a:outerShdw blurRad="38100" dist="38100" dir="2700000" algn="tl">
                    <a:srgbClr val="000000">
                      <a:alpha val="43137"/>
                    </a:srgbClr>
                  </a:outerShdw>
                </a:effectLst>
                <a:latin typeface="华文中宋"/>
                <a:ea typeface="华文中宋"/>
                <a:cs typeface="华文中宋"/>
              </a:rPr>
              <a:t>256个中断源</a:t>
            </a:r>
          </a:p>
        </p:txBody>
      </p:sp>
      <p:sp>
        <p:nvSpPr>
          <p:cNvPr id="100362" name="Text Box 10"/>
          <p:cNvSpPr txBox="1">
            <a:spLocks noChangeArrowheads="1"/>
          </p:cNvSpPr>
          <p:nvPr/>
        </p:nvSpPr>
        <p:spPr bwMode="auto">
          <a:xfrm>
            <a:off x="5785723" y="972468"/>
            <a:ext cx="2377258" cy="2021323"/>
          </a:xfrm>
          <a:prstGeom prst="rect">
            <a:avLst/>
          </a:prstGeom>
          <a:noFill/>
          <a:ln w="25400" cap="sq">
            <a:noFill/>
            <a:miter lim="800000"/>
            <a:headEnd type="none" w="sm" len="sm"/>
            <a:tailEnd type="none" w="lg" len="lg"/>
          </a:ln>
        </p:spPr>
        <p:txBody>
          <a:bodyPr wrap="square">
            <a:spAutoFit/>
          </a:bodyPr>
          <a:lstStyle/>
          <a:p>
            <a:pPr eaLnBrk="0" hangingPunct="0">
              <a:lnSpc>
                <a:spcPct val="130000"/>
              </a:lnSpc>
              <a:spcBef>
                <a:spcPct val="5000"/>
              </a:spcBef>
            </a:pPr>
            <a:r>
              <a:rPr kumimoji="1" lang="zh-CN" altLang="en-US" sz="2400" b="1" dirty="0">
                <a:effectLst>
                  <a:outerShdw blurRad="38100" dist="38100" dir="2700000" algn="tl">
                    <a:srgbClr val="000000">
                      <a:alpha val="43137"/>
                    </a:srgbClr>
                  </a:outerShdw>
                </a:effectLst>
                <a:latin typeface="华文中宋"/>
                <a:ea typeface="华文中宋"/>
                <a:cs typeface="华文中宋"/>
              </a:rPr>
              <a:t>除法错中断</a:t>
            </a:r>
          </a:p>
          <a:p>
            <a:pPr eaLnBrk="0" hangingPunct="0">
              <a:lnSpc>
                <a:spcPct val="130000"/>
              </a:lnSpc>
              <a:spcBef>
                <a:spcPct val="5000"/>
              </a:spcBef>
            </a:pPr>
            <a:r>
              <a:rPr kumimoji="1" lang="zh-CN" altLang="en-US" sz="2400" b="1" dirty="0">
                <a:effectLst>
                  <a:outerShdw blurRad="38100" dist="38100" dir="2700000" algn="tl">
                    <a:srgbClr val="000000">
                      <a:alpha val="43137"/>
                    </a:srgbClr>
                  </a:outerShdw>
                </a:effectLst>
                <a:latin typeface="华文中宋"/>
                <a:ea typeface="华文中宋"/>
                <a:cs typeface="华文中宋"/>
              </a:rPr>
              <a:t>溢出中断</a:t>
            </a:r>
          </a:p>
          <a:p>
            <a:pPr eaLnBrk="0" hangingPunct="0">
              <a:lnSpc>
                <a:spcPct val="130000"/>
              </a:lnSpc>
              <a:spcBef>
                <a:spcPct val="5000"/>
              </a:spcBef>
            </a:pPr>
            <a:r>
              <a:rPr kumimoji="1" lang="zh-CN" altLang="en-US" sz="2400" b="1" dirty="0">
                <a:effectLst>
                  <a:outerShdw blurRad="38100" dist="38100" dir="2700000" algn="tl">
                    <a:srgbClr val="000000">
                      <a:alpha val="43137"/>
                    </a:srgbClr>
                  </a:outerShdw>
                </a:effectLst>
                <a:latin typeface="华文中宋"/>
                <a:ea typeface="华文中宋"/>
                <a:cs typeface="华文中宋"/>
              </a:rPr>
              <a:t>单步中断</a:t>
            </a:r>
          </a:p>
          <a:p>
            <a:pPr eaLnBrk="0" hangingPunct="0">
              <a:lnSpc>
                <a:spcPct val="130000"/>
              </a:lnSpc>
              <a:spcBef>
                <a:spcPct val="5000"/>
              </a:spcBef>
            </a:pPr>
            <a:r>
              <a:rPr kumimoji="1" lang="en-US" altLang="zh-CN" sz="2400" b="1" dirty="0">
                <a:effectLst>
                  <a:outerShdw blurRad="38100" dist="38100" dir="2700000" algn="tl">
                    <a:srgbClr val="000000">
                      <a:alpha val="43137"/>
                    </a:srgbClr>
                  </a:outerShdw>
                </a:effectLst>
                <a:latin typeface="华文中宋"/>
                <a:ea typeface="华文中宋"/>
                <a:cs typeface="华文中宋"/>
              </a:rPr>
              <a:t>     …</a:t>
            </a:r>
            <a:endParaRPr kumimoji="1" lang="zh-CN" altLang="en-US" sz="2400" b="1" dirty="0">
              <a:effectLst>
                <a:outerShdw blurRad="38100" dist="38100" dir="2700000" algn="tl">
                  <a:srgbClr val="000000">
                    <a:alpha val="43137"/>
                  </a:srgbClr>
                </a:outerShdw>
              </a:effectLst>
              <a:latin typeface="华文中宋"/>
              <a:ea typeface="华文中宋"/>
              <a:cs typeface="华文中宋"/>
            </a:endParaRPr>
          </a:p>
        </p:txBody>
      </p:sp>
      <p:sp>
        <p:nvSpPr>
          <p:cNvPr id="100363" name="AutoShape 11"/>
          <p:cNvSpPr>
            <a:spLocks/>
          </p:cNvSpPr>
          <p:nvPr/>
        </p:nvSpPr>
        <p:spPr bwMode="auto">
          <a:xfrm>
            <a:off x="5426677" y="1213744"/>
            <a:ext cx="291877" cy="1349375"/>
          </a:xfrm>
          <a:prstGeom prst="leftBrace">
            <a:avLst>
              <a:gd name="adj1" fmla="val 43852"/>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46208246"/>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7" name="AutoShape 4"/>
          <p:cNvSpPr>
            <a:spLocks noChangeAspect="1" noChangeArrowheads="1"/>
          </p:cNvSpPr>
          <p:nvPr/>
        </p:nvSpPr>
        <p:spPr bwMode="auto">
          <a:xfrm>
            <a:off x="377048" y="1260500"/>
            <a:ext cx="8156409" cy="4183063"/>
          </a:xfrm>
          <a:prstGeom prst="rect">
            <a:avLst/>
          </a:prstGeom>
          <a:noFill/>
          <a:ln w="9525">
            <a:noFill/>
            <a:miter lim="800000"/>
            <a:headEnd/>
            <a:tailEnd/>
          </a:ln>
        </p:spPr>
        <p:txBody>
          <a:bodyPr/>
          <a:lstStyle/>
          <a:p>
            <a:endParaRPr lang="zh-CN" altLang="en-US"/>
          </a:p>
        </p:txBody>
      </p:sp>
      <p:sp>
        <p:nvSpPr>
          <p:cNvPr id="101378" name="Text Box 5"/>
          <p:cNvSpPr txBox="1">
            <a:spLocks noChangeArrowheads="1"/>
          </p:cNvSpPr>
          <p:nvPr/>
        </p:nvSpPr>
        <p:spPr bwMode="auto">
          <a:xfrm>
            <a:off x="4987402" y="1935188"/>
            <a:ext cx="709533" cy="214312"/>
          </a:xfrm>
          <a:prstGeom prst="rect">
            <a:avLst/>
          </a:prstGeom>
          <a:noFill/>
          <a:ln w="9525">
            <a:noFill/>
            <a:miter lim="800000"/>
            <a:headEnd/>
            <a:tailEnd/>
          </a:ln>
        </p:spPr>
        <p:txBody>
          <a:bodyPr lIns="0" tIns="0" rIns="0" bIns="0"/>
          <a:lstStyle/>
          <a:p>
            <a:pPr marL="342900" indent="-342900" algn="ctr">
              <a:spcBef>
                <a:spcPct val="20000"/>
              </a:spcBef>
              <a:buClr>
                <a:srgbClr val="0000CC"/>
              </a:buClr>
              <a:buSzPct val="75000"/>
              <a:buFont typeface="Wingdings" pitchFamily="2" charset="2"/>
              <a:buNone/>
            </a:pPr>
            <a:r>
              <a:rPr lang="en-US" altLang="zh-CN" sz="1600" b="1">
                <a:latin typeface="Arial" charset="0"/>
              </a:rPr>
              <a:t>NMI</a:t>
            </a:r>
          </a:p>
        </p:txBody>
      </p:sp>
      <p:sp>
        <p:nvSpPr>
          <p:cNvPr id="101379" name="Text Box 6"/>
          <p:cNvSpPr txBox="1">
            <a:spLocks noChangeArrowheads="1"/>
          </p:cNvSpPr>
          <p:nvPr/>
        </p:nvSpPr>
        <p:spPr bwMode="auto">
          <a:xfrm>
            <a:off x="5121246" y="3600475"/>
            <a:ext cx="503124" cy="196850"/>
          </a:xfrm>
          <a:prstGeom prst="rect">
            <a:avLst/>
          </a:prstGeom>
          <a:noFill/>
          <a:ln w="9525">
            <a:noFill/>
            <a:miter lim="800000"/>
            <a:headEnd/>
            <a:tailEnd/>
          </a:ln>
        </p:spPr>
        <p:txBody>
          <a:bodyPr lIns="0" tIns="0" rIns="0" bIns="0"/>
          <a:lstStyle/>
          <a:p>
            <a:pPr marL="342900" indent="-342900" algn="just">
              <a:spcBef>
                <a:spcPct val="20000"/>
              </a:spcBef>
              <a:buClr>
                <a:srgbClr val="0000CC"/>
              </a:buClr>
              <a:buSzPct val="75000"/>
              <a:buFont typeface="Wingdings" pitchFamily="2" charset="2"/>
              <a:buNone/>
            </a:pPr>
            <a:r>
              <a:rPr lang="en-US" altLang="zh-CN" sz="1600" b="1">
                <a:latin typeface="Arial" charset="0"/>
              </a:rPr>
              <a:t>INTR</a:t>
            </a:r>
          </a:p>
        </p:txBody>
      </p:sp>
      <p:sp>
        <p:nvSpPr>
          <p:cNvPr id="101380" name="Rectangle 7"/>
          <p:cNvSpPr>
            <a:spLocks noChangeArrowheads="1"/>
          </p:cNvSpPr>
          <p:nvPr/>
        </p:nvSpPr>
        <p:spPr bwMode="auto">
          <a:xfrm>
            <a:off x="731815" y="1393850"/>
            <a:ext cx="4257200" cy="3511550"/>
          </a:xfrm>
          <a:prstGeom prst="rect">
            <a:avLst/>
          </a:prstGeom>
          <a:solidFill>
            <a:srgbClr val="339966"/>
          </a:solidFill>
          <a:ln w="9525">
            <a:solidFill>
              <a:srgbClr val="339966"/>
            </a:solidFill>
            <a:prstDash val="dash"/>
            <a:miter lim="800000"/>
            <a:headEnd/>
            <a:tailEnd/>
          </a:ln>
        </p:spPr>
        <p:txBody>
          <a:bodyPr/>
          <a:lstStyle/>
          <a:p>
            <a:endParaRPr lang="zh-CN" altLang="en-US"/>
          </a:p>
        </p:txBody>
      </p:sp>
      <p:sp>
        <p:nvSpPr>
          <p:cNvPr id="101381" name="Rectangle 8"/>
          <p:cNvSpPr>
            <a:spLocks noChangeArrowheads="1"/>
          </p:cNvSpPr>
          <p:nvPr/>
        </p:nvSpPr>
        <p:spPr bwMode="auto">
          <a:xfrm>
            <a:off x="3213569" y="1935188"/>
            <a:ext cx="1243296" cy="2159000"/>
          </a:xfrm>
          <a:prstGeom prst="rect">
            <a:avLst/>
          </a:prstGeom>
          <a:solidFill>
            <a:srgbClr val="FFFF00"/>
          </a:solidFill>
          <a:ln w="9525">
            <a:solidFill>
              <a:srgbClr val="000000"/>
            </a:solidFill>
            <a:miter lim="800000"/>
            <a:headEnd/>
            <a:tailEnd/>
          </a:ln>
        </p:spPr>
        <p:txBody>
          <a:bodyPr/>
          <a:lstStyle/>
          <a:p>
            <a:pPr marL="342900" indent="-342900" algn="ctr">
              <a:spcBef>
                <a:spcPct val="20000"/>
              </a:spcBef>
              <a:buClr>
                <a:srgbClr val="0000CC"/>
              </a:buClr>
              <a:buSzPct val="75000"/>
              <a:buFont typeface="Wingdings" pitchFamily="2" charset="2"/>
              <a:buChar char="n"/>
            </a:pPr>
            <a:endParaRPr lang="zh-CN" altLang="en-US" sz="1600" b="1">
              <a:latin typeface="Times New Roman" pitchFamily="18" charset="0"/>
            </a:endParaRPr>
          </a:p>
          <a:p>
            <a:pPr marL="342900" indent="-342900" algn="ctr">
              <a:spcBef>
                <a:spcPct val="20000"/>
              </a:spcBef>
              <a:buClr>
                <a:srgbClr val="0000CC"/>
              </a:buClr>
              <a:buSzPct val="75000"/>
              <a:buFont typeface="Wingdings" pitchFamily="2" charset="2"/>
              <a:buChar char="n"/>
            </a:pPr>
            <a:endParaRPr lang="zh-CN" altLang="en-US" sz="1600" b="1">
              <a:latin typeface="Times New Roman" pitchFamily="18" charset="0"/>
            </a:endParaRPr>
          </a:p>
          <a:p>
            <a:pPr marL="342900" indent="-342900" algn="ctr">
              <a:spcBef>
                <a:spcPct val="20000"/>
              </a:spcBef>
              <a:buClr>
                <a:srgbClr val="0000CC"/>
              </a:buClr>
              <a:buSzPct val="75000"/>
              <a:buFont typeface="Wingdings" pitchFamily="2" charset="2"/>
              <a:buChar char="n"/>
            </a:pPr>
            <a:endParaRPr lang="zh-CN" altLang="en-US" sz="1600" b="1">
              <a:latin typeface="Times New Roman" pitchFamily="18" charset="0"/>
            </a:endParaRPr>
          </a:p>
          <a:p>
            <a:pPr marL="342900" indent="-342900" algn="ctr">
              <a:spcBef>
                <a:spcPct val="20000"/>
              </a:spcBef>
              <a:buClr>
                <a:srgbClr val="0000CC"/>
              </a:buClr>
              <a:buSzPct val="75000"/>
              <a:buFont typeface="Wingdings" pitchFamily="2" charset="2"/>
              <a:buNone/>
            </a:pPr>
            <a:r>
              <a:rPr lang="zh-CN" altLang="en-US" sz="1600" b="1">
                <a:solidFill>
                  <a:schemeClr val="bg2"/>
                </a:solidFill>
                <a:latin typeface="Times New Roman" pitchFamily="18" charset="0"/>
              </a:rPr>
              <a:t>中断逻辑</a:t>
            </a:r>
          </a:p>
        </p:txBody>
      </p:sp>
      <p:sp>
        <p:nvSpPr>
          <p:cNvPr id="101382" name="Rectangle 9"/>
          <p:cNvSpPr>
            <a:spLocks noChangeArrowheads="1"/>
          </p:cNvSpPr>
          <p:nvPr/>
        </p:nvSpPr>
        <p:spPr bwMode="auto">
          <a:xfrm>
            <a:off x="909198" y="1530376"/>
            <a:ext cx="1296511" cy="404813"/>
          </a:xfrm>
          <a:prstGeom prst="rect">
            <a:avLst/>
          </a:prstGeom>
          <a:solidFill>
            <a:schemeClr val="tx1"/>
          </a:solidFill>
          <a:ln w="9525">
            <a:solidFill>
              <a:schemeClr val="tx1"/>
            </a:solidFill>
            <a:miter lim="800000"/>
            <a:headEnd/>
            <a:tailEnd/>
          </a:ln>
        </p:spPr>
        <p:txBody>
          <a:bodyPr lIns="0" tIns="36000" rIns="0" bIns="0" anchor="ctr"/>
          <a:lstStyle/>
          <a:p>
            <a:pPr marL="342900" indent="-342900" algn="ctr">
              <a:spcBef>
                <a:spcPct val="20000"/>
              </a:spcBef>
              <a:buClr>
                <a:srgbClr val="0000CC"/>
              </a:buClr>
              <a:buSzPct val="75000"/>
              <a:buFont typeface="Wingdings" pitchFamily="2" charset="2"/>
              <a:buNone/>
            </a:pPr>
            <a:r>
              <a:rPr lang="zh-CN" altLang="en-US" sz="1600" b="1">
                <a:solidFill>
                  <a:schemeClr val="bg1"/>
                </a:solidFill>
                <a:latin typeface="华文中宋"/>
                <a:ea typeface="华文中宋"/>
                <a:cs typeface="华文中宋"/>
              </a:rPr>
              <a:t>软件中断指令</a:t>
            </a:r>
          </a:p>
        </p:txBody>
      </p:sp>
      <p:sp>
        <p:nvSpPr>
          <p:cNvPr id="101383" name="Rectangle 10"/>
          <p:cNvSpPr>
            <a:spLocks noChangeArrowheads="1"/>
          </p:cNvSpPr>
          <p:nvPr/>
        </p:nvSpPr>
        <p:spPr bwMode="auto">
          <a:xfrm>
            <a:off x="909199" y="2205063"/>
            <a:ext cx="1240070" cy="404812"/>
          </a:xfrm>
          <a:prstGeom prst="rect">
            <a:avLst/>
          </a:prstGeom>
          <a:solidFill>
            <a:schemeClr val="tx1"/>
          </a:solidFill>
          <a:ln w="9525" algn="ctr">
            <a:solidFill>
              <a:schemeClr val="tx1"/>
            </a:solidFill>
            <a:miter lim="800000"/>
            <a:headEnd/>
            <a:tailEnd/>
          </a:ln>
        </p:spPr>
        <p:txBody>
          <a:bodyPr lIns="0" tIns="36000" rIns="0" bIns="0" anchor="ctr"/>
          <a:lstStyle/>
          <a:p>
            <a:pPr marL="342900" indent="-342900" algn="ctr">
              <a:spcBef>
                <a:spcPct val="20000"/>
              </a:spcBef>
              <a:buClr>
                <a:srgbClr val="0000CC"/>
              </a:buClr>
              <a:buSzPct val="75000"/>
              <a:buFont typeface="Wingdings" pitchFamily="2" charset="2"/>
              <a:buNone/>
            </a:pPr>
            <a:r>
              <a:rPr lang="zh-CN" altLang="en-US" sz="1600" b="1">
                <a:solidFill>
                  <a:schemeClr val="bg1"/>
                </a:solidFill>
                <a:latin typeface="华文中宋"/>
                <a:ea typeface="华文中宋"/>
                <a:cs typeface="华文中宋"/>
              </a:rPr>
              <a:t>溢出中断</a:t>
            </a:r>
          </a:p>
        </p:txBody>
      </p:sp>
      <p:sp>
        <p:nvSpPr>
          <p:cNvPr id="101384" name="Rectangle 11"/>
          <p:cNvSpPr>
            <a:spLocks noChangeArrowheads="1"/>
          </p:cNvSpPr>
          <p:nvPr/>
        </p:nvSpPr>
        <p:spPr bwMode="auto">
          <a:xfrm>
            <a:off x="909199" y="3349650"/>
            <a:ext cx="1240070" cy="404813"/>
          </a:xfrm>
          <a:prstGeom prst="rect">
            <a:avLst/>
          </a:prstGeom>
          <a:solidFill>
            <a:schemeClr val="tx1"/>
          </a:solidFill>
          <a:ln w="9525" algn="ctr">
            <a:solidFill>
              <a:schemeClr val="tx1"/>
            </a:solidFill>
            <a:miter lim="800000"/>
            <a:headEnd/>
            <a:tailEnd/>
          </a:ln>
        </p:spPr>
        <p:txBody>
          <a:bodyPr lIns="0" tIns="36000" rIns="0" bIns="0" anchor="ctr"/>
          <a:lstStyle/>
          <a:p>
            <a:pPr marL="342900" indent="-342900" algn="ctr">
              <a:spcBef>
                <a:spcPct val="20000"/>
              </a:spcBef>
              <a:buClr>
                <a:srgbClr val="0000CC"/>
              </a:buClr>
              <a:buSzPct val="75000"/>
              <a:buFont typeface="Wingdings" pitchFamily="2" charset="2"/>
              <a:buNone/>
            </a:pPr>
            <a:r>
              <a:rPr lang="zh-CN" altLang="en-US" sz="1600" b="1">
                <a:solidFill>
                  <a:schemeClr val="bg1"/>
                </a:solidFill>
                <a:latin typeface="华文中宋"/>
                <a:ea typeface="华文中宋"/>
                <a:cs typeface="华文中宋"/>
              </a:rPr>
              <a:t>除法错</a:t>
            </a:r>
          </a:p>
        </p:txBody>
      </p:sp>
      <p:sp>
        <p:nvSpPr>
          <p:cNvPr id="101385" name="Rectangle 12"/>
          <p:cNvSpPr>
            <a:spLocks noChangeArrowheads="1"/>
          </p:cNvSpPr>
          <p:nvPr/>
        </p:nvSpPr>
        <p:spPr bwMode="auto">
          <a:xfrm>
            <a:off x="909199" y="4037038"/>
            <a:ext cx="1240070" cy="404812"/>
          </a:xfrm>
          <a:prstGeom prst="rect">
            <a:avLst/>
          </a:prstGeom>
          <a:solidFill>
            <a:schemeClr val="tx1"/>
          </a:solidFill>
          <a:ln w="9525" algn="ctr">
            <a:solidFill>
              <a:schemeClr val="tx1"/>
            </a:solidFill>
            <a:miter lim="800000"/>
            <a:headEnd/>
            <a:tailEnd/>
          </a:ln>
        </p:spPr>
        <p:txBody>
          <a:bodyPr lIns="0" tIns="36000" rIns="0" bIns="0" anchor="ctr"/>
          <a:lstStyle/>
          <a:p>
            <a:pPr marL="342900" indent="-342900" algn="ctr">
              <a:spcBef>
                <a:spcPct val="20000"/>
              </a:spcBef>
              <a:buClr>
                <a:srgbClr val="0000CC"/>
              </a:buClr>
              <a:buSzPct val="75000"/>
              <a:buFont typeface="Wingdings" pitchFamily="2" charset="2"/>
              <a:buNone/>
            </a:pPr>
            <a:r>
              <a:rPr lang="zh-CN" altLang="en-US" sz="1600" b="1">
                <a:solidFill>
                  <a:schemeClr val="bg1"/>
                </a:solidFill>
                <a:latin typeface="华文中宋"/>
                <a:ea typeface="华文中宋"/>
                <a:cs typeface="华文中宋"/>
              </a:rPr>
              <a:t>单步中断</a:t>
            </a:r>
          </a:p>
        </p:txBody>
      </p:sp>
      <p:sp>
        <p:nvSpPr>
          <p:cNvPr id="101386" name="Line 13"/>
          <p:cNvSpPr>
            <a:spLocks noChangeShapeType="1"/>
          </p:cNvSpPr>
          <p:nvPr/>
        </p:nvSpPr>
        <p:spPr bwMode="auto">
          <a:xfrm>
            <a:off x="2149269" y="2389214"/>
            <a:ext cx="1064300" cy="1587"/>
          </a:xfrm>
          <a:prstGeom prst="line">
            <a:avLst/>
          </a:prstGeom>
          <a:noFill/>
          <a:ln w="9525">
            <a:solidFill>
              <a:srgbClr val="000000"/>
            </a:solidFill>
            <a:round/>
            <a:headEnd/>
            <a:tailEnd type="triangle" w="med" len="med"/>
          </a:ln>
        </p:spPr>
        <p:txBody>
          <a:bodyPr/>
          <a:lstStyle/>
          <a:p>
            <a:endParaRPr lang="zh-CN" altLang="en-US"/>
          </a:p>
        </p:txBody>
      </p:sp>
      <p:sp>
        <p:nvSpPr>
          <p:cNvPr id="101387" name="Line 14"/>
          <p:cNvSpPr>
            <a:spLocks noChangeShapeType="1"/>
          </p:cNvSpPr>
          <p:nvPr/>
        </p:nvSpPr>
        <p:spPr bwMode="auto">
          <a:xfrm>
            <a:off x="2149269" y="3554438"/>
            <a:ext cx="1064300" cy="1587"/>
          </a:xfrm>
          <a:prstGeom prst="line">
            <a:avLst/>
          </a:prstGeom>
          <a:noFill/>
          <a:ln w="9525">
            <a:solidFill>
              <a:srgbClr val="000000"/>
            </a:solidFill>
            <a:round/>
            <a:headEnd/>
            <a:tailEnd type="triangle" w="med" len="med"/>
          </a:ln>
        </p:spPr>
        <p:txBody>
          <a:bodyPr/>
          <a:lstStyle/>
          <a:p>
            <a:endParaRPr lang="zh-CN" altLang="en-US"/>
          </a:p>
        </p:txBody>
      </p:sp>
      <p:sp>
        <p:nvSpPr>
          <p:cNvPr id="101388" name="Line 15"/>
          <p:cNvSpPr>
            <a:spLocks noChangeShapeType="1"/>
          </p:cNvSpPr>
          <p:nvPr/>
        </p:nvSpPr>
        <p:spPr bwMode="auto">
          <a:xfrm>
            <a:off x="2149269" y="4230713"/>
            <a:ext cx="532150" cy="0"/>
          </a:xfrm>
          <a:prstGeom prst="line">
            <a:avLst/>
          </a:prstGeom>
          <a:noFill/>
          <a:ln w="9525">
            <a:solidFill>
              <a:srgbClr val="000000"/>
            </a:solidFill>
            <a:round/>
            <a:headEnd/>
            <a:tailEnd/>
          </a:ln>
        </p:spPr>
        <p:txBody>
          <a:bodyPr/>
          <a:lstStyle/>
          <a:p>
            <a:endParaRPr lang="zh-CN" altLang="en-US"/>
          </a:p>
        </p:txBody>
      </p:sp>
      <p:sp>
        <p:nvSpPr>
          <p:cNvPr id="101389" name="Line 16"/>
          <p:cNvSpPr>
            <a:spLocks noChangeShapeType="1"/>
          </p:cNvSpPr>
          <p:nvPr/>
        </p:nvSpPr>
        <p:spPr bwMode="auto">
          <a:xfrm flipV="1">
            <a:off x="2681419" y="3959251"/>
            <a:ext cx="1613" cy="271463"/>
          </a:xfrm>
          <a:prstGeom prst="line">
            <a:avLst/>
          </a:prstGeom>
          <a:noFill/>
          <a:ln w="9525">
            <a:solidFill>
              <a:srgbClr val="000000"/>
            </a:solidFill>
            <a:round/>
            <a:headEnd/>
            <a:tailEnd/>
          </a:ln>
        </p:spPr>
        <p:txBody>
          <a:bodyPr/>
          <a:lstStyle/>
          <a:p>
            <a:endParaRPr lang="zh-CN" altLang="en-US"/>
          </a:p>
        </p:txBody>
      </p:sp>
      <p:sp>
        <p:nvSpPr>
          <p:cNvPr id="101390" name="Line 17"/>
          <p:cNvSpPr>
            <a:spLocks noChangeShapeType="1"/>
          </p:cNvSpPr>
          <p:nvPr/>
        </p:nvSpPr>
        <p:spPr bwMode="auto">
          <a:xfrm>
            <a:off x="2681419" y="3959250"/>
            <a:ext cx="532150" cy="1588"/>
          </a:xfrm>
          <a:prstGeom prst="line">
            <a:avLst/>
          </a:prstGeom>
          <a:noFill/>
          <a:ln w="9525">
            <a:solidFill>
              <a:srgbClr val="000000"/>
            </a:solidFill>
            <a:round/>
            <a:headEnd/>
            <a:tailEnd type="triangle" w="med" len="med"/>
          </a:ln>
        </p:spPr>
        <p:txBody>
          <a:bodyPr/>
          <a:lstStyle/>
          <a:p>
            <a:endParaRPr lang="zh-CN" altLang="en-US"/>
          </a:p>
        </p:txBody>
      </p:sp>
      <p:sp>
        <p:nvSpPr>
          <p:cNvPr id="101391" name="Line 18"/>
          <p:cNvSpPr>
            <a:spLocks noChangeShapeType="1"/>
          </p:cNvSpPr>
          <p:nvPr/>
        </p:nvSpPr>
        <p:spPr bwMode="auto">
          <a:xfrm>
            <a:off x="2205709" y="1774850"/>
            <a:ext cx="475709" cy="0"/>
          </a:xfrm>
          <a:prstGeom prst="line">
            <a:avLst/>
          </a:prstGeom>
          <a:noFill/>
          <a:ln w="9525">
            <a:solidFill>
              <a:srgbClr val="000000"/>
            </a:solidFill>
            <a:round/>
            <a:headEnd/>
            <a:tailEnd/>
          </a:ln>
        </p:spPr>
        <p:txBody>
          <a:bodyPr/>
          <a:lstStyle/>
          <a:p>
            <a:endParaRPr lang="zh-CN" altLang="en-US"/>
          </a:p>
        </p:txBody>
      </p:sp>
      <p:sp>
        <p:nvSpPr>
          <p:cNvPr id="101392" name="Line 19"/>
          <p:cNvSpPr>
            <a:spLocks noChangeShapeType="1"/>
          </p:cNvSpPr>
          <p:nvPr/>
        </p:nvSpPr>
        <p:spPr bwMode="auto">
          <a:xfrm flipV="1">
            <a:off x="2681419" y="1773264"/>
            <a:ext cx="1613" cy="288925"/>
          </a:xfrm>
          <a:prstGeom prst="line">
            <a:avLst/>
          </a:prstGeom>
          <a:noFill/>
          <a:ln w="9525">
            <a:solidFill>
              <a:srgbClr val="000000"/>
            </a:solidFill>
            <a:round/>
            <a:headEnd/>
            <a:tailEnd/>
          </a:ln>
        </p:spPr>
        <p:txBody>
          <a:bodyPr/>
          <a:lstStyle/>
          <a:p>
            <a:endParaRPr lang="zh-CN" altLang="en-US"/>
          </a:p>
        </p:txBody>
      </p:sp>
      <p:sp>
        <p:nvSpPr>
          <p:cNvPr id="101393" name="Line 20"/>
          <p:cNvSpPr>
            <a:spLocks noChangeShapeType="1"/>
          </p:cNvSpPr>
          <p:nvPr/>
        </p:nvSpPr>
        <p:spPr bwMode="auto">
          <a:xfrm>
            <a:off x="2681419" y="2070125"/>
            <a:ext cx="532150" cy="0"/>
          </a:xfrm>
          <a:prstGeom prst="line">
            <a:avLst/>
          </a:prstGeom>
          <a:noFill/>
          <a:ln w="9525">
            <a:solidFill>
              <a:srgbClr val="000000"/>
            </a:solidFill>
            <a:round/>
            <a:headEnd/>
            <a:tailEnd type="triangle" w="med" len="med"/>
          </a:ln>
        </p:spPr>
        <p:txBody>
          <a:bodyPr/>
          <a:lstStyle/>
          <a:p>
            <a:endParaRPr lang="zh-CN" altLang="en-US"/>
          </a:p>
        </p:txBody>
      </p:sp>
      <p:sp>
        <p:nvSpPr>
          <p:cNvPr id="101394" name="Rectangle 21"/>
          <p:cNvSpPr>
            <a:spLocks noChangeArrowheads="1"/>
          </p:cNvSpPr>
          <p:nvPr/>
        </p:nvSpPr>
        <p:spPr bwMode="auto">
          <a:xfrm>
            <a:off x="5666974" y="2032232"/>
            <a:ext cx="1907678" cy="309563"/>
          </a:xfrm>
          <a:prstGeom prst="rect">
            <a:avLst/>
          </a:prstGeom>
          <a:noFill/>
          <a:ln w="9525">
            <a:noFill/>
            <a:miter lim="800000"/>
            <a:headEnd/>
            <a:tailEnd/>
          </a:ln>
        </p:spPr>
        <p:txBody>
          <a:bodyPr lIns="0" tIns="0" rIns="0" bIns="0"/>
          <a:lstStyle/>
          <a:p>
            <a:pPr marL="342900" indent="-342900" algn="ctr">
              <a:spcBef>
                <a:spcPct val="20000"/>
              </a:spcBef>
              <a:buClr>
                <a:srgbClr val="0000CC"/>
              </a:buClr>
              <a:buSzPct val="75000"/>
              <a:buFont typeface="Wingdings" pitchFamily="2" charset="2"/>
              <a:buNone/>
            </a:pPr>
            <a:r>
              <a:rPr lang="zh-CN" altLang="en-US" b="1">
                <a:effectLst>
                  <a:outerShdw blurRad="38100" dist="38100" dir="2700000" algn="tl">
                    <a:srgbClr val="000000">
                      <a:alpha val="43137"/>
                    </a:srgbClr>
                  </a:outerShdw>
                </a:effectLst>
                <a:latin typeface="华文中宋"/>
                <a:ea typeface="华文中宋"/>
                <a:cs typeface="华文中宋"/>
              </a:rPr>
              <a:t>非屏蔽中断请求</a:t>
            </a:r>
          </a:p>
        </p:txBody>
      </p:sp>
      <p:sp>
        <p:nvSpPr>
          <p:cNvPr id="101395" name="Rectangle 22"/>
          <p:cNvSpPr>
            <a:spLocks noChangeArrowheads="1"/>
          </p:cNvSpPr>
          <p:nvPr/>
        </p:nvSpPr>
        <p:spPr bwMode="auto">
          <a:xfrm>
            <a:off x="5696936" y="2744814"/>
            <a:ext cx="1241683" cy="2160587"/>
          </a:xfrm>
          <a:prstGeom prst="rect">
            <a:avLst/>
          </a:prstGeom>
          <a:solidFill>
            <a:schemeClr val="tx1"/>
          </a:solidFill>
          <a:ln w="9525">
            <a:solidFill>
              <a:schemeClr val="tx1"/>
            </a:solidFill>
            <a:miter lim="800000"/>
            <a:headEnd/>
            <a:tailEnd/>
          </a:ln>
        </p:spPr>
        <p:txBody>
          <a:bodyPr/>
          <a:lstStyle/>
          <a:p>
            <a:pPr marL="342900" indent="-342900" algn="ctr">
              <a:spcBef>
                <a:spcPct val="20000"/>
              </a:spcBef>
              <a:buClr>
                <a:srgbClr val="0000CC"/>
              </a:buClr>
              <a:buSzPct val="75000"/>
              <a:buFont typeface="Wingdings" pitchFamily="2" charset="2"/>
              <a:buChar char="n"/>
            </a:pPr>
            <a:endParaRPr lang="zh-CN" altLang="en-US" sz="2000" b="1">
              <a:solidFill>
                <a:schemeClr val="bg1"/>
              </a:solidFill>
              <a:latin typeface="Times New Roman" pitchFamily="18" charset="0"/>
            </a:endParaRPr>
          </a:p>
          <a:p>
            <a:pPr marL="342900" indent="-342900" algn="ctr">
              <a:spcBef>
                <a:spcPct val="20000"/>
              </a:spcBef>
              <a:buClr>
                <a:srgbClr val="0000CC"/>
              </a:buClr>
              <a:buSzPct val="75000"/>
              <a:buFont typeface="Wingdings" pitchFamily="2" charset="2"/>
              <a:buNone/>
            </a:pPr>
            <a:r>
              <a:rPr lang="zh-CN" altLang="en-US" sz="2000" b="1">
                <a:solidFill>
                  <a:schemeClr val="bg1"/>
                </a:solidFill>
                <a:latin typeface="宋体" charset="-122"/>
              </a:rPr>
              <a:t>中断控</a:t>
            </a:r>
          </a:p>
          <a:p>
            <a:pPr marL="342900" indent="-342900" algn="ctr">
              <a:spcBef>
                <a:spcPct val="20000"/>
              </a:spcBef>
              <a:buClr>
                <a:srgbClr val="0000CC"/>
              </a:buClr>
              <a:buSzPct val="75000"/>
              <a:buFont typeface="Wingdings" pitchFamily="2" charset="2"/>
              <a:buNone/>
            </a:pPr>
            <a:r>
              <a:rPr lang="zh-CN" altLang="en-US" sz="2000" b="1">
                <a:solidFill>
                  <a:schemeClr val="bg1"/>
                </a:solidFill>
                <a:latin typeface="宋体" charset="-122"/>
              </a:rPr>
              <a:t>制器</a:t>
            </a:r>
          </a:p>
          <a:p>
            <a:pPr marL="342900" indent="-342900" algn="ctr">
              <a:spcBef>
                <a:spcPct val="20000"/>
              </a:spcBef>
              <a:buClr>
                <a:srgbClr val="0000CC"/>
              </a:buClr>
              <a:buSzPct val="75000"/>
              <a:buFont typeface="Wingdings" pitchFamily="2" charset="2"/>
              <a:buNone/>
            </a:pPr>
            <a:r>
              <a:rPr lang="en-US" altLang="zh-CN" sz="2000" b="1">
                <a:solidFill>
                  <a:schemeClr val="bg1"/>
                </a:solidFill>
                <a:latin typeface="Arial" charset="0"/>
              </a:rPr>
              <a:t>8259A</a:t>
            </a:r>
          </a:p>
          <a:p>
            <a:pPr marL="342900" indent="-342900" algn="ctr">
              <a:spcBef>
                <a:spcPct val="20000"/>
              </a:spcBef>
              <a:buClr>
                <a:srgbClr val="0000CC"/>
              </a:buClr>
              <a:buSzPct val="75000"/>
              <a:buFont typeface="Wingdings" pitchFamily="2" charset="2"/>
              <a:buNone/>
            </a:pPr>
            <a:r>
              <a:rPr lang="en-US" altLang="zh-CN" sz="2000" b="1">
                <a:solidFill>
                  <a:schemeClr val="bg1"/>
                </a:solidFill>
                <a:latin typeface="Arial" charset="0"/>
              </a:rPr>
              <a:t>PIC</a:t>
            </a:r>
          </a:p>
        </p:txBody>
      </p:sp>
      <p:sp>
        <p:nvSpPr>
          <p:cNvPr id="101396" name="Line 23"/>
          <p:cNvSpPr>
            <a:spLocks noChangeShapeType="1"/>
          </p:cNvSpPr>
          <p:nvPr/>
        </p:nvSpPr>
        <p:spPr bwMode="auto">
          <a:xfrm flipH="1" flipV="1">
            <a:off x="4456866" y="2205063"/>
            <a:ext cx="1240070" cy="0"/>
          </a:xfrm>
          <a:prstGeom prst="line">
            <a:avLst/>
          </a:prstGeom>
          <a:noFill/>
          <a:ln w="25400">
            <a:solidFill>
              <a:srgbClr val="FF6600"/>
            </a:solidFill>
            <a:round/>
            <a:headEnd/>
            <a:tailEnd type="triangle" w="med" len="med"/>
          </a:ln>
        </p:spPr>
        <p:txBody>
          <a:bodyPr/>
          <a:lstStyle/>
          <a:p>
            <a:endParaRPr lang="zh-CN" altLang="en-US"/>
          </a:p>
        </p:txBody>
      </p:sp>
      <p:sp>
        <p:nvSpPr>
          <p:cNvPr id="101397" name="Line 24"/>
          <p:cNvSpPr>
            <a:spLocks noChangeShapeType="1"/>
          </p:cNvSpPr>
          <p:nvPr/>
        </p:nvSpPr>
        <p:spPr bwMode="auto">
          <a:xfrm flipH="1">
            <a:off x="4456866" y="3825900"/>
            <a:ext cx="1240070" cy="0"/>
          </a:xfrm>
          <a:prstGeom prst="line">
            <a:avLst/>
          </a:prstGeom>
          <a:noFill/>
          <a:ln w="25400">
            <a:solidFill>
              <a:srgbClr val="FF6600"/>
            </a:solidFill>
            <a:round/>
            <a:headEnd/>
            <a:tailEnd type="triangle" w="med" len="med"/>
          </a:ln>
        </p:spPr>
        <p:txBody>
          <a:bodyPr/>
          <a:lstStyle/>
          <a:p>
            <a:endParaRPr lang="zh-CN" altLang="en-US"/>
          </a:p>
        </p:txBody>
      </p:sp>
      <p:sp>
        <p:nvSpPr>
          <p:cNvPr id="101398" name="Line 25"/>
          <p:cNvSpPr>
            <a:spLocks noChangeShapeType="1"/>
          </p:cNvSpPr>
          <p:nvPr/>
        </p:nvSpPr>
        <p:spPr bwMode="auto">
          <a:xfrm flipH="1">
            <a:off x="6938619" y="2878164"/>
            <a:ext cx="530538" cy="3175"/>
          </a:xfrm>
          <a:prstGeom prst="line">
            <a:avLst/>
          </a:prstGeom>
          <a:noFill/>
          <a:ln w="25400">
            <a:solidFill>
              <a:srgbClr val="FF6600"/>
            </a:solidFill>
            <a:round/>
            <a:headEnd/>
            <a:tailEnd type="triangle" w="sm" len="med"/>
          </a:ln>
        </p:spPr>
        <p:txBody>
          <a:bodyPr/>
          <a:lstStyle/>
          <a:p>
            <a:endParaRPr lang="zh-CN" altLang="en-US"/>
          </a:p>
        </p:txBody>
      </p:sp>
      <p:sp>
        <p:nvSpPr>
          <p:cNvPr id="101399" name="Line 26"/>
          <p:cNvSpPr>
            <a:spLocks noChangeShapeType="1"/>
          </p:cNvSpPr>
          <p:nvPr/>
        </p:nvSpPr>
        <p:spPr bwMode="auto">
          <a:xfrm flipH="1">
            <a:off x="6938619" y="3149625"/>
            <a:ext cx="530538" cy="0"/>
          </a:xfrm>
          <a:prstGeom prst="line">
            <a:avLst/>
          </a:prstGeom>
          <a:noFill/>
          <a:ln w="25400">
            <a:solidFill>
              <a:srgbClr val="FF6600"/>
            </a:solidFill>
            <a:round/>
            <a:headEnd/>
            <a:tailEnd type="triangle" w="sm" len="med"/>
          </a:ln>
        </p:spPr>
        <p:txBody>
          <a:bodyPr/>
          <a:lstStyle/>
          <a:p>
            <a:endParaRPr lang="zh-CN" altLang="en-US"/>
          </a:p>
        </p:txBody>
      </p:sp>
      <p:sp>
        <p:nvSpPr>
          <p:cNvPr id="101400" name="Line 27"/>
          <p:cNvSpPr>
            <a:spLocks noChangeShapeType="1"/>
          </p:cNvSpPr>
          <p:nvPr/>
        </p:nvSpPr>
        <p:spPr bwMode="auto">
          <a:xfrm flipH="1">
            <a:off x="6938619" y="3419500"/>
            <a:ext cx="530538" cy="1588"/>
          </a:xfrm>
          <a:prstGeom prst="line">
            <a:avLst/>
          </a:prstGeom>
          <a:noFill/>
          <a:ln w="25400">
            <a:solidFill>
              <a:srgbClr val="FF6600"/>
            </a:solidFill>
            <a:round/>
            <a:headEnd/>
            <a:tailEnd type="triangle" w="sm" len="med"/>
          </a:ln>
        </p:spPr>
        <p:txBody>
          <a:bodyPr/>
          <a:lstStyle/>
          <a:p>
            <a:endParaRPr lang="zh-CN" altLang="en-US"/>
          </a:p>
        </p:txBody>
      </p:sp>
      <p:sp>
        <p:nvSpPr>
          <p:cNvPr id="101401" name="Line 28"/>
          <p:cNvSpPr>
            <a:spLocks noChangeShapeType="1"/>
          </p:cNvSpPr>
          <p:nvPr/>
        </p:nvSpPr>
        <p:spPr bwMode="auto">
          <a:xfrm flipH="1">
            <a:off x="6938619" y="3690963"/>
            <a:ext cx="530538" cy="0"/>
          </a:xfrm>
          <a:prstGeom prst="line">
            <a:avLst/>
          </a:prstGeom>
          <a:noFill/>
          <a:ln w="25400">
            <a:solidFill>
              <a:srgbClr val="FF6600"/>
            </a:solidFill>
            <a:round/>
            <a:headEnd/>
            <a:tailEnd type="triangle" w="sm" len="med"/>
          </a:ln>
        </p:spPr>
        <p:txBody>
          <a:bodyPr/>
          <a:lstStyle/>
          <a:p>
            <a:endParaRPr lang="zh-CN" altLang="en-US"/>
          </a:p>
        </p:txBody>
      </p:sp>
      <p:sp>
        <p:nvSpPr>
          <p:cNvPr id="101402" name="Line 29"/>
          <p:cNvSpPr>
            <a:spLocks noChangeShapeType="1"/>
          </p:cNvSpPr>
          <p:nvPr/>
        </p:nvSpPr>
        <p:spPr bwMode="auto">
          <a:xfrm flipH="1">
            <a:off x="6938619" y="3959250"/>
            <a:ext cx="530538" cy="1588"/>
          </a:xfrm>
          <a:prstGeom prst="line">
            <a:avLst/>
          </a:prstGeom>
          <a:noFill/>
          <a:ln w="25400">
            <a:solidFill>
              <a:srgbClr val="FF6600"/>
            </a:solidFill>
            <a:round/>
            <a:headEnd/>
            <a:tailEnd type="triangle" w="sm" len="med"/>
          </a:ln>
        </p:spPr>
        <p:txBody>
          <a:bodyPr/>
          <a:lstStyle/>
          <a:p>
            <a:endParaRPr lang="zh-CN" altLang="en-US"/>
          </a:p>
        </p:txBody>
      </p:sp>
      <p:sp>
        <p:nvSpPr>
          <p:cNvPr id="101403" name="Line 30"/>
          <p:cNvSpPr>
            <a:spLocks noChangeShapeType="1"/>
          </p:cNvSpPr>
          <p:nvPr/>
        </p:nvSpPr>
        <p:spPr bwMode="auto">
          <a:xfrm flipH="1">
            <a:off x="6938619" y="4230713"/>
            <a:ext cx="530538" cy="0"/>
          </a:xfrm>
          <a:prstGeom prst="line">
            <a:avLst/>
          </a:prstGeom>
          <a:noFill/>
          <a:ln w="25400">
            <a:solidFill>
              <a:srgbClr val="FF6600"/>
            </a:solidFill>
            <a:round/>
            <a:headEnd/>
            <a:tailEnd type="triangle" w="sm" len="med"/>
          </a:ln>
        </p:spPr>
        <p:txBody>
          <a:bodyPr/>
          <a:lstStyle/>
          <a:p>
            <a:endParaRPr lang="zh-CN" altLang="en-US"/>
          </a:p>
        </p:txBody>
      </p:sp>
      <p:sp>
        <p:nvSpPr>
          <p:cNvPr id="101404" name="Line 31"/>
          <p:cNvSpPr>
            <a:spLocks noChangeShapeType="1"/>
          </p:cNvSpPr>
          <p:nvPr/>
        </p:nvSpPr>
        <p:spPr bwMode="auto">
          <a:xfrm flipH="1">
            <a:off x="6938619" y="4499000"/>
            <a:ext cx="530538" cy="1588"/>
          </a:xfrm>
          <a:prstGeom prst="line">
            <a:avLst/>
          </a:prstGeom>
          <a:noFill/>
          <a:ln w="25400">
            <a:solidFill>
              <a:srgbClr val="FF6600"/>
            </a:solidFill>
            <a:round/>
            <a:headEnd/>
            <a:tailEnd type="triangle" w="sm" len="med"/>
          </a:ln>
        </p:spPr>
        <p:txBody>
          <a:bodyPr/>
          <a:lstStyle/>
          <a:p>
            <a:endParaRPr lang="zh-CN" altLang="en-US"/>
          </a:p>
        </p:txBody>
      </p:sp>
      <p:sp>
        <p:nvSpPr>
          <p:cNvPr id="101405" name="Line 32"/>
          <p:cNvSpPr>
            <a:spLocks noChangeShapeType="1"/>
          </p:cNvSpPr>
          <p:nvPr/>
        </p:nvSpPr>
        <p:spPr bwMode="auto">
          <a:xfrm flipH="1">
            <a:off x="6938619" y="4770464"/>
            <a:ext cx="530538" cy="1587"/>
          </a:xfrm>
          <a:prstGeom prst="line">
            <a:avLst/>
          </a:prstGeom>
          <a:noFill/>
          <a:ln w="25400">
            <a:solidFill>
              <a:srgbClr val="FF6600"/>
            </a:solidFill>
            <a:round/>
            <a:headEnd/>
            <a:tailEnd type="triangle" w="sm" len="med"/>
          </a:ln>
        </p:spPr>
        <p:txBody>
          <a:bodyPr/>
          <a:lstStyle/>
          <a:p>
            <a:endParaRPr lang="zh-CN" altLang="en-US"/>
          </a:p>
        </p:txBody>
      </p:sp>
      <p:sp>
        <p:nvSpPr>
          <p:cNvPr id="101406" name="Text Box 33"/>
          <p:cNvSpPr txBox="1">
            <a:spLocks noChangeArrowheads="1"/>
          </p:cNvSpPr>
          <p:nvPr/>
        </p:nvSpPr>
        <p:spPr bwMode="auto">
          <a:xfrm>
            <a:off x="2497586" y="4537101"/>
            <a:ext cx="2305983" cy="271463"/>
          </a:xfrm>
          <a:prstGeom prst="rect">
            <a:avLst/>
          </a:prstGeom>
          <a:noFill/>
          <a:ln w="9525">
            <a:noFill/>
            <a:miter lim="800000"/>
            <a:headEnd/>
            <a:tailEnd/>
          </a:ln>
        </p:spPr>
        <p:txBody>
          <a:bodyPr lIns="0" tIns="0" rIns="0" bIns="0"/>
          <a:lstStyle/>
          <a:p>
            <a:pPr marL="179388" lvl="1" algn="just">
              <a:spcBef>
                <a:spcPct val="20000"/>
              </a:spcBef>
              <a:buClr>
                <a:srgbClr val="0000CC"/>
              </a:buClr>
              <a:buSzPct val="75000"/>
              <a:buFont typeface="Wingdings" pitchFamily="2" charset="2"/>
              <a:buNone/>
            </a:pPr>
            <a:r>
              <a:rPr lang="en-US" altLang="zh-CN" sz="1600" b="1">
                <a:latin typeface="宋体" charset="-122"/>
              </a:rPr>
              <a:t>8086/8088CPU</a:t>
            </a:r>
            <a:r>
              <a:rPr lang="zh-CN" altLang="en-US" sz="1600" b="1">
                <a:latin typeface="宋体" charset="-122"/>
              </a:rPr>
              <a:t>内部逻辑</a:t>
            </a:r>
            <a:endParaRPr lang="zh-CN" altLang="en-US" sz="1600" b="1">
              <a:latin typeface="Arial" charset="0"/>
            </a:endParaRPr>
          </a:p>
        </p:txBody>
      </p:sp>
      <p:sp>
        <p:nvSpPr>
          <p:cNvPr id="101407" name="AutoShape 34"/>
          <p:cNvSpPr>
            <a:spLocks/>
          </p:cNvSpPr>
          <p:nvPr/>
        </p:nvSpPr>
        <p:spPr bwMode="auto">
          <a:xfrm>
            <a:off x="7646541" y="2879751"/>
            <a:ext cx="177383" cy="1890713"/>
          </a:xfrm>
          <a:prstGeom prst="rightBrace">
            <a:avLst>
              <a:gd name="adj1" fmla="val 101105"/>
              <a:gd name="adj2" fmla="val 50000"/>
            </a:avLst>
          </a:prstGeom>
          <a:noFill/>
          <a:ln w="25400">
            <a:solidFill>
              <a:srgbClr val="FF6600"/>
            </a:solidFill>
            <a:round/>
            <a:headEnd/>
            <a:tailEnd/>
          </a:ln>
        </p:spPr>
        <p:txBody>
          <a:bodyPr/>
          <a:lstStyle/>
          <a:p>
            <a:endParaRPr lang="zh-CN" altLang="en-US"/>
          </a:p>
        </p:txBody>
      </p:sp>
      <p:sp>
        <p:nvSpPr>
          <p:cNvPr id="101408" name="Rectangle 35"/>
          <p:cNvSpPr>
            <a:spLocks noChangeArrowheads="1"/>
          </p:cNvSpPr>
          <p:nvPr/>
        </p:nvSpPr>
        <p:spPr bwMode="auto">
          <a:xfrm>
            <a:off x="909199" y="2744813"/>
            <a:ext cx="1240070" cy="404812"/>
          </a:xfrm>
          <a:prstGeom prst="rect">
            <a:avLst/>
          </a:prstGeom>
          <a:solidFill>
            <a:schemeClr val="tx1"/>
          </a:solidFill>
          <a:ln w="9525" algn="ctr">
            <a:solidFill>
              <a:schemeClr val="tx1"/>
            </a:solidFill>
            <a:miter lim="800000"/>
            <a:headEnd/>
            <a:tailEnd/>
          </a:ln>
        </p:spPr>
        <p:txBody>
          <a:bodyPr lIns="0" tIns="36000" rIns="0" bIns="0" anchor="ctr"/>
          <a:lstStyle/>
          <a:p>
            <a:pPr marL="342900" indent="-342900" algn="ctr">
              <a:spcBef>
                <a:spcPct val="20000"/>
              </a:spcBef>
              <a:buClr>
                <a:srgbClr val="0000CC"/>
              </a:buClr>
              <a:buSzPct val="75000"/>
              <a:buFont typeface="Wingdings" pitchFamily="2" charset="2"/>
              <a:buNone/>
            </a:pPr>
            <a:r>
              <a:rPr lang="zh-CN" altLang="en-US" sz="1600" b="1">
                <a:solidFill>
                  <a:schemeClr val="bg1"/>
                </a:solidFill>
                <a:latin typeface="华文中宋"/>
                <a:ea typeface="华文中宋"/>
                <a:cs typeface="华文中宋"/>
              </a:rPr>
              <a:t>断点中断</a:t>
            </a:r>
          </a:p>
        </p:txBody>
      </p:sp>
      <p:sp>
        <p:nvSpPr>
          <p:cNvPr id="101409" name="Line 36"/>
          <p:cNvSpPr>
            <a:spLocks noChangeShapeType="1"/>
          </p:cNvSpPr>
          <p:nvPr/>
        </p:nvSpPr>
        <p:spPr bwMode="auto">
          <a:xfrm>
            <a:off x="2149269" y="2936900"/>
            <a:ext cx="1064300" cy="0"/>
          </a:xfrm>
          <a:prstGeom prst="line">
            <a:avLst/>
          </a:prstGeom>
          <a:noFill/>
          <a:ln w="9525">
            <a:solidFill>
              <a:srgbClr val="000000"/>
            </a:solidFill>
            <a:round/>
            <a:headEnd/>
            <a:tailEnd type="triangle" w="med" len="med"/>
          </a:ln>
        </p:spPr>
        <p:txBody>
          <a:bodyPr/>
          <a:lstStyle/>
          <a:p>
            <a:endParaRPr lang="zh-CN" altLang="en-US"/>
          </a:p>
        </p:txBody>
      </p:sp>
      <p:sp>
        <p:nvSpPr>
          <p:cNvPr id="101410" name="Text Box 37"/>
          <p:cNvSpPr txBox="1">
            <a:spLocks noChangeArrowheads="1"/>
          </p:cNvSpPr>
          <p:nvPr/>
        </p:nvSpPr>
        <p:spPr bwMode="auto">
          <a:xfrm>
            <a:off x="7932721" y="2786534"/>
            <a:ext cx="328234" cy="2076450"/>
          </a:xfrm>
          <a:prstGeom prst="rect">
            <a:avLst/>
          </a:prstGeom>
          <a:noFill/>
          <a:ln w="9525" algn="ctr">
            <a:noFill/>
            <a:miter lim="800000"/>
            <a:headEnd/>
            <a:tailEnd/>
          </a:ln>
        </p:spPr>
        <p:txBody>
          <a:bodyPr wrap="square" lIns="0" tIns="0" rIns="0" bIns="0">
            <a:spAutoFit/>
          </a:bodyPr>
          <a:lstStyle/>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可</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屏</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蔽</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断</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请</a:t>
            </a:r>
          </a:p>
          <a:p>
            <a:pPr marL="0" lvl="1">
              <a:lnSpc>
                <a:spcPct val="90000"/>
              </a:lnSpc>
              <a:spcBef>
                <a:spcPct val="20000"/>
              </a:spcBef>
              <a:buClr>
                <a:srgbClr val="0000CC"/>
              </a:buClr>
              <a:buSzPct val="75000"/>
              <a:buFont typeface="Wingdings" pitchFamily="2" charset="2"/>
              <a:buNone/>
            </a:pPr>
            <a:r>
              <a:rPr lang="zh-CN" altLang="en-US"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求</a:t>
            </a:r>
          </a:p>
        </p:txBody>
      </p:sp>
      <p:sp>
        <p:nvSpPr>
          <p:cNvPr id="101411" name="Text Box 38"/>
          <p:cNvSpPr txBox="1">
            <a:spLocks noChangeArrowheads="1"/>
          </p:cNvSpPr>
          <p:nvPr/>
        </p:nvSpPr>
        <p:spPr bwMode="auto">
          <a:xfrm>
            <a:off x="2833001" y="1876450"/>
            <a:ext cx="146745" cy="128588"/>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n</a:t>
            </a:r>
          </a:p>
        </p:txBody>
      </p:sp>
      <p:sp>
        <p:nvSpPr>
          <p:cNvPr id="101412" name="Text Box 39"/>
          <p:cNvSpPr txBox="1">
            <a:spLocks noChangeArrowheads="1"/>
          </p:cNvSpPr>
          <p:nvPr/>
        </p:nvSpPr>
        <p:spPr bwMode="auto">
          <a:xfrm>
            <a:off x="2834614" y="2224114"/>
            <a:ext cx="146744" cy="128587"/>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4</a:t>
            </a:r>
          </a:p>
        </p:txBody>
      </p:sp>
      <p:sp>
        <p:nvSpPr>
          <p:cNvPr id="101413" name="Text Box 40"/>
          <p:cNvSpPr txBox="1">
            <a:spLocks noChangeArrowheads="1"/>
          </p:cNvSpPr>
          <p:nvPr/>
        </p:nvSpPr>
        <p:spPr bwMode="auto">
          <a:xfrm>
            <a:off x="2820101" y="2738464"/>
            <a:ext cx="146745" cy="128587"/>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3</a:t>
            </a:r>
          </a:p>
        </p:txBody>
      </p:sp>
      <p:sp>
        <p:nvSpPr>
          <p:cNvPr id="101414" name="Text Box 41"/>
          <p:cNvSpPr txBox="1">
            <a:spLocks noChangeArrowheads="1"/>
          </p:cNvSpPr>
          <p:nvPr/>
        </p:nvSpPr>
        <p:spPr bwMode="auto">
          <a:xfrm>
            <a:off x="2820101" y="3381400"/>
            <a:ext cx="146745" cy="128588"/>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0</a:t>
            </a:r>
          </a:p>
        </p:txBody>
      </p:sp>
      <p:sp>
        <p:nvSpPr>
          <p:cNvPr id="101415" name="Text Box 42"/>
          <p:cNvSpPr txBox="1">
            <a:spLocks noChangeArrowheads="1"/>
          </p:cNvSpPr>
          <p:nvPr/>
        </p:nvSpPr>
        <p:spPr bwMode="auto">
          <a:xfrm>
            <a:off x="2820101" y="3805264"/>
            <a:ext cx="146745" cy="128587"/>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1</a:t>
            </a:r>
          </a:p>
        </p:txBody>
      </p:sp>
      <p:sp>
        <p:nvSpPr>
          <p:cNvPr id="101416" name="Text Box 43"/>
          <p:cNvSpPr txBox="1">
            <a:spLocks noChangeArrowheads="1"/>
          </p:cNvSpPr>
          <p:nvPr/>
        </p:nvSpPr>
        <p:spPr bwMode="auto">
          <a:xfrm>
            <a:off x="4621348" y="2030439"/>
            <a:ext cx="146744" cy="128587"/>
          </a:xfrm>
          <a:prstGeom prst="rect">
            <a:avLst/>
          </a:prstGeom>
          <a:noFill/>
          <a:ln w="9525">
            <a:noFill/>
            <a:miter lim="800000"/>
            <a:headEnd/>
            <a:tailEnd/>
          </a:ln>
        </p:spPr>
        <p:txBody>
          <a:bodyPr lIns="0" tIns="0" rIns="0" bIns="0"/>
          <a:lstStyle/>
          <a:p>
            <a:pPr marL="342900" indent="-342900" algn="ctr">
              <a:lnSpc>
                <a:spcPct val="80000"/>
              </a:lnSpc>
              <a:buClr>
                <a:srgbClr val="0000CC"/>
              </a:buClr>
              <a:buSzPct val="75000"/>
              <a:buFont typeface="Wingdings" pitchFamily="2" charset="2"/>
              <a:buNone/>
            </a:pPr>
            <a:r>
              <a:rPr lang="en-US" altLang="zh-CN" sz="1600" b="1">
                <a:latin typeface="Arial" charset="0"/>
              </a:rPr>
              <a:t>2</a:t>
            </a:r>
          </a:p>
        </p:txBody>
      </p:sp>
      <p:sp>
        <p:nvSpPr>
          <p:cNvPr id="101417" name="Text Box 44"/>
          <p:cNvSpPr txBox="1">
            <a:spLocks noChangeArrowheads="1"/>
          </p:cNvSpPr>
          <p:nvPr/>
        </p:nvSpPr>
        <p:spPr bwMode="auto">
          <a:xfrm>
            <a:off x="428139" y="407988"/>
            <a:ext cx="4878042" cy="584200"/>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lang="en-US" altLang="zh-CN" sz="3200" b="1">
                <a:solidFill>
                  <a:srgbClr val="990033"/>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8086/8088</a:t>
            </a:r>
            <a:r>
              <a:rPr lang="zh-CN" altLang="en-US" sz="3200" b="1">
                <a:solidFill>
                  <a:srgbClr val="990033"/>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中断源类型：</a:t>
            </a:r>
          </a:p>
        </p:txBody>
      </p:sp>
    </p:spTree>
    <p:extLst>
      <p:ext uri="{BB962C8B-B14F-4D97-AF65-F5344CB8AC3E}">
        <p14:creationId xmlns:p14="http://schemas.microsoft.com/office/powerpoint/2010/main" val="942036884"/>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1" name="灯片编号占位符 5"/>
          <p:cNvSpPr>
            <a:spLocks noGrp="1"/>
          </p:cNvSpPr>
          <p:nvPr>
            <p:ph type="sldNum" sz="quarter" idx="12"/>
          </p:nvPr>
        </p:nvSpPr>
        <p:spPr>
          <a:noFill/>
        </p:spPr>
        <p:txBody>
          <a:bodyPr/>
          <a:lstStyle/>
          <a:p>
            <a:fld id="{EFF7DE05-49E2-42FB-8F6E-DE79F4CEEF28}" type="slidenum">
              <a:rPr lang="zh-CN" altLang="en-US" smtClean="0">
                <a:ea typeface="宋体" charset="-122"/>
              </a:rPr>
              <a:pPr/>
              <a:t>57</a:t>
            </a:fld>
            <a:endParaRPr lang="en-US" altLang="zh-CN">
              <a:ea typeface="宋体" charset="-122"/>
            </a:endParaRPr>
          </a:p>
        </p:txBody>
      </p:sp>
      <p:sp>
        <p:nvSpPr>
          <p:cNvPr id="102402" name="Rectangle 2"/>
          <p:cNvSpPr>
            <a:spLocks noGrp="1" noChangeArrowheads="1"/>
          </p:cNvSpPr>
          <p:nvPr>
            <p:ph type="title"/>
          </p:nvPr>
        </p:nvSpPr>
        <p:spPr/>
        <p:txBody>
          <a:bodyPr/>
          <a:lstStyle/>
          <a:p>
            <a:pPr eaLnBrk="1" hangingPunct="1"/>
            <a:r>
              <a:rPr lang="en-US" altLang="zh-CN" dirty="0">
                <a:latin typeface="Tahoma" pitchFamily="34" charset="0"/>
                <a:ea typeface="Tahoma" pitchFamily="34" charset="0"/>
                <a:cs typeface="Tahoma" pitchFamily="34" charset="0"/>
              </a:rPr>
              <a:t>4. </a:t>
            </a:r>
            <a:r>
              <a:rPr lang="zh-CN" altLang="en-US" sz="3200" dirty="0"/>
              <a:t>中断向量表</a:t>
            </a:r>
          </a:p>
        </p:txBody>
      </p:sp>
      <p:sp>
        <p:nvSpPr>
          <p:cNvPr id="102403" name="Rectangle 4"/>
          <p:cNvSpPr>
            <a:spLocks noChangeArrowheads="1"/>
          </p:cNvSpPr>
          <p:nvPr/>
        </p:nvSpPr>
        <p:spPr bwMode="auto">
          <a:xfrm>
            <a:off x="3255211" y="1836564"/>
            <a:ext cx="1704493" cy="3536950"/>
          </a:xfrm>
          <a:prstGeom prst="rect">
            <a:avLst/>
          </a:prstGeom>
          <a:solidFill>
            <a:srgbClr val="339966"/>
          </a:solidFill>
          <a:ln w="25400" cap="sq">
            <a:solidFill>
              <a:srgbClr val="339966"/>
            </a:solidFill>
            <a:miter lim="800000"/>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02404" name="Line 5"/>
          <p:cNvSpPr>
            <a:spLocks noChangeShapeType="1"/>
          </p:cNvSpPr>
          <p:nvPr/>
        </p:nvSpPr>
        <p:spPr bwMode="auto">
          <a:xfrm>
            <a:off x="3255211" y="2177877"/>
            <a:ext cx="1704493" cy="0"/>
          </a:xfrm>
          <a:prstGeom prst="line">
            <a:avLst/>
          </a:prstGeom>
          <a:noFill/>
          <a:ln w="25400" cap="sq">
            <a:solidFill>
              <a:schemeClr val="bg1"/>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02405" name="Line 6"/>
          <p:cNvSpPr>
            <a:spLocks noChangeShapeType="1"/>
          </p:cNvSpPr>
          <p:nvPr/>
        </p:nvSpPr>
        <p:spPr bwMode="auto">
          <a:xfrm>
            <a:off x="3255211" y="2517602"/>
            <a:ext cx="1704493" cy="0"/>
          </a:xfrm>
          <a:prstGeom prst="line">
            <a:avLst/>
          </a:prstGeom>
          <a:noFill/>
          <a:ln w="25400" cap="sq">
            <a:solidFill>
              <a:schemeClr val="bg1"/>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02406" name="Line 7"/>
          <p:cNvSpPr>
            <a:spLocks noChangeShapeType="1"/>
          </p:cNvSpPr>
          <p:nvPr/>
        </p:nvSpPr>
        <p:spPr bwMode="auto">
          <a:xfrm>
            <a:off x="3255211" y="2857327"/>
            <a:ext cx="1704493" cy="0"/>
          </a:xfrm>
          <a:prstGeom prst="line">
            <a:avLst/>
          </a:prstGeom>
          <a:noFill/>
          <a:ln w="25400" cap="sq">
            <a:solidFill>
              <a:schemeClr val="bg1"/>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02408" name="Text Box 9"/>
          <p:cNvSpPr txBox="1">
            <a:spLocks noChangeArrowheads="1"/>
          </p:cNvSpPr>
          <p:nvPr/>
        </p:nvSpPr>
        <p:spPr bwMode="auto">
          <a:xfrm>
            <a:off x="3797037" y="2988692"/>
            <a:ext cx="541825" cy="461962"/>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kumimoji="1" lang="zh-CN" altLang="en-US" sz="2400" b="1" dirty="0">
              <a:solidFill>
                <a:schemeClr val="bg1"/>
              </a:solidFill>
              <a:effectLst>
                <a:outerShdw blurRad="38100" dist="38100" dir="2700000" algn="tl">
                  <a:srgbClr val="000000">
                    <a:alpha val="43137"/>
                  </a:srgbClr>
                </a:outerShdw>
              </a:effectLst>
              <a:latin typeface="Times New Roman" pitchFamily="18" charset="0"/>
            </a:endParaRPr>
          </a:p>
        </p:txBody>
      </p:sp>
      <p:sp>
        <p:nvSpPr>
          <p:cNvPr id="102409" name="Line 10"/>
          <p:cNvSpPr>
            <a:spLocks noChangeShapeType="1"/>
          </p:cNvSpPr>
          <p:nvPr/>
        </p:nvSpPr>
        <p:spPr bwMode="auto">
          <a:xfrm>
            <a:off x="3255211" y="3605039"/>
            <a:ext cx="1704493" cy="0"/>
          </a:xfrm>
          <a:prstGeom prst="line">
            <a:avLst/>
          </a:prstGeom>
          <a:noFill/>
          <a:ln w="25400" cap="sq">
            <a:solidFill>
              <a:schemeClr val="bg1"/>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02410" name="Line 11"/>
          <p:cNvSpPr>
            <a:spLocks noChangeShapeType="1"/>
          </p:cNvSpPr>
          <p:nvPr/>
        </p:nvSpPr>
        <p:spPr bwMode="auto">
          <a:xfrm>
            <a:off x="3255211" y="4014614"/>
            <a:ext cx="1704493" cy="0"/>
          </a:xfrm>
          <a:prstGeom prst="line">
            <a:avLst/>
          </a:prstGeom>
          <a:noFill/>
          <a:ln w="25400" cap="sq">
            <a:solidFill>
              <a:schemeClr val="bg1"/>
            </a:solidFill>
            <a:round/>
            <a:headEnd type="none" w="sm" len="sm"/>
            <a:tailEnd type="none" w="lg" len="lg"/>
          </a:ln>
        </p:spPr>
        <p:txBody>
          <a:bodyPr/>
          <a:lstStyle/>
          <a:p>
            <a:endParaRPr lang="zh-CN" altLang="en-US">
              <a:effectLst>
                <a:outerShdw blurRad="38100" dist="38100" dir="2700000" algn="tl">
                  <a:srgbClr val="000000">
                    <a:alpha val="43137"/>
                  </a:srgbClr>
                </a:outerShdw>
              </a:effectLst>
            </a:endParaRPr>
          </a:p>
        </p:txBody>
      </p:sp>
      <p:sp>
        <p:nvSpPr>
          <p:cNvPr id="102411" name="Text Box 12"/>
          <p:cNvSpPr txBox="1">
            <a:spLocks noChangeArrowheads="1"/>
          </p:cNvSpPr>
          <p:nvPr/>
        </p:nvSpPr>
        <p:spPr bwMode="auto">
          <a:xfrm>
            <a:off x="3797037" y="4081290"/>
            <a:ext cx="541825" cy="461963"/>
          </a:xfrm>
          <a:prstGeom prst="rect">
            <a:avLst/>
          </a:prstGeom>
          <a:noFill/>
          <a:ln w="25400" cap="sq">
            <a:noFill/>
            <a:miter lim="800000"/>
            <a:headEnd type="none" w="sm" len="sm"/>
            <a:tailEnd type="none" w="lg" len="lg"/>
          </a:ln>
        </p:spPr>
        <p:txBody>
          <a:bodyPr>
            <a:spAutoFit/>
          </a:bodyPr>
          <a:lstStyle/>
          <a:p>
            <a:pPr eaLnBrk="0" hangingPunct="0">
              <a:spcBef>
                <a:spcPct val="50000"/>
              </a:spcBef>
            </a:pPr>
            <a:r>
              <a:rPr kumimoji="1" lang="zh-CN" altLang="en-US" sz="24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a:t>
            </a:r>
            <a:endParaRPr kumimoji="1" lang="zh-CN" altLang="en-US" sz="2400" b="1" dirty="0">
              <a:solidFill>
                <a:schemeClr val="bg1"/>
              </a:solidFill>
              <a:effectLst>
                <a:outerShdw blurRad="38100" dist="38100" dir="2700000" algn="tl">
                  <a:srgbClr val="000000">
                    <a:alpha val="43137"/>
                  </a:srgbClr>
                </a:outerShdw>
              </a:effectLst>
              <a:latin typeface="Times New Roman" pitchFamily="18" charset="0"/>
            </a:endParaRPr>
          </a:p>
        </p:txBody>
      </p:sp>
      <p:sp>
        <p:nvSpPr>
          <p:cNvPr id="102412" name="Text Box 13"/>
          <p:cNvSpPr txBox="1">
            <a:spLocks noChangeArrowheads="1"/>
          </p:cNvSpPr>
          <p:nvPr/>
        </p:nvSpPr>
        <p:spPr bwMode="auto">
          <a:xfrm>
            <a:off x="1865499" y="1836564"/>
            <a:ext cx="1393266" cy="400110"/>
          </a:xfrm>
          <a:prstGeom prst="rect">
            <a:avLst/>
          </a:prstGeom>
          <a:noFill/>
          <a:ln w="25400" cap="sq">
            <a:noFill/>
            <a:miter lim="800000"/>
            <a:headEnd type="none" w="sm" len="sm"/>
            <a:tailEnd type="none" w="lg" len="lg"/>
          </a:ln>
        </p:spPr>
        <p:txBody>
          <a:bodyPr>
            <a:spAutoFit/>
          </a:bodyPr>
          <a:lstStyle/>
          <a:p>
            <a:pPr algn="r" eaLnBrk="0" hangingPunct="0">
              <a:spcBef>
                <a:spcPct val="50000"/>
              </a:spcBef>
            </a:pPr>
            <a:r>
              <a:rPr kumimoji="1" lang="zh-CN" altLang="en-US" sz="2000" b="1">
                <a:effectLst>
                  <a:outerShdw blurRad="38100" dist="38100" dir="2700000" algn="tl">
                    <a:srgbClr val="000000">
                      <a:alpha val="43137"/>
                    </a:srgbClr>
                  </a:outerShdw>
                </a:effectLst>
                <a:latin typeface="Times New Roman" pitchFamily="18" charset="0"/>
                <a:cs typeface="Times New Roman" pitchFamily="18" charset="0"/>
              </a:rPr>
              <a:t>00000</a:t>
            </a:r>
            <a:r>
              <a:rPr kumimoji="1" lang="en-US" altLang="zh-CN" sz="2000" b="1">
                <a:effectLst>
                  <a:outerShdw blurRad="38100" dist="38100" dir="2700000" algn="tl">
                    <a:srgbClr val="000000">
                      <a:alpha val="43137"/>
                    </a:srgbClr>
                  </a:outerShdw>
                </a:effectLst>
                <a:latin typeface="Times New Roman" pitchFamily="18" charset="0"/>
                <a:cs typeface="Times New Roman" pitchFamily="18" charset="0"/>
              </a:rPr>
              <a:t>H</a:t>
            </a:r>
            <a:endParaRPr kumimoji="1" lang="en-US" altLang="zh-CN" sz="2000" b="1">
              <a:effectLst>
                <a:outerShdw blurRad="38100" dist="38100" dir="2700000" algn="tl">
                  <a:srgbClr val="000000">
                    <a:alpha val="43137"/>
                  </a:srgbClr>
                </a:outerShdw>
              </a:effectLst>
              <a:latin typeface="Times New Roman" pitchFamily="18" charset="0"/>
            </a:endParaRPr>
          </a:p>
        </p:txBody>
      </p:sp>
      <p:sp>
        <p:nvSpPr>
          <p:cNvPr id="102413" name="Text Box 14"/>
          <p:cNvSpPr txBox="1">
            <a:spLocks noChangeArrowheads="1"/>
          </p:cNvSpPr>
          <p:nvPr/>
        </p:nvSpPr>
        <p:spPr bwMode="auto">
          <a:xfrm>
            <a:off x="1865499" y="3635202"/>
            <a:ext cx="1393266" cy="400110"/>
          </a:xfrm>
          <a:prstGeom prst="rect">
            <a:avLst/>
          </a:prstGeom>
          <a:noFill/>
          <a:ln w="25400" cap="sq">
            <a:noFill/>
            <a:miter lim="800000"/>
            <a:headEnd type="none" w="sm" len="sm"/>
            <a:tailEnd type="none" w="lg" len="lg"/>
          </a:ln>
        </p:spPr>
        <p:txBody>
          <a:bodyPr>
            <a:spAutoFit/>
          </a:bodyPr>
          <a:lstStyle/>
          <a:p>
            <a:pPr algn="r" eaLnBrk="0" hangingPunct="0">
              <a:spcBef>
                <a:spcPct val="50000"/>
              </a:spcBef>
            </a:pPr>
            <a:r>
              <a:rPr kumimoji="1" lang="zh-CN" altLang="en-US" sz="2000" b="1" dirty="0">
                <a:effectLst>
                  <a:outerShdw blurRad="38100" dist="38100" dir="2700000" algn="tl">
                    <a:srgbClr val="000000">
                      <a:alpha val="43137"/>
                    </a:srgbClr>
                  </a:outerShdw>
                </a:effectLst>
                <a:latin typeface="Times New Roman" pitchFamily="18" charset="0"/>
                <a:cs typeface="Times New Roman" pitchFamily="18" charset="0"/>
              </a:rPr>
              <a:t>003</a:t>
            </a:r>
            <a:r>
              <a:rPr kumimoji="1" lang="en-US" altLang="zh-CN" sz="2000" b="1" dirty="0">
                <a:effectLst>
                  <a:outerShdw blurRad="38100" dist="38100" dir="2700000" algn="tl">
                    <a:srgbClr val="000000">
                      <a:alpha val="43137"/>
                    </a:srgbClr>
                  </a:outerShdw>
                </a:effectLst>
                <a:latin typeface="Times New Roman" pitchFamily="18" charset="0"/>
                <a:cs typeface="Times New Roman" pitchFamily="18" charset="0"/>
              </a:rPr>
              <a:t>FFH</a:t>
            </a:r>
            <a:endParaRPr kumimoji="1" lang="en-US" altLang="zh-CN" sz="2000" b="1" dirty="0">
              <a:effectLst>
                <a:outerShdw blurRad="38100" dist="38100" dir="2700000" algn="tl">
                  <a:srgbClr val="000000">
                    <a:alpha val="43137"/>
                  </a:srgbClr>
                </a:outerShdw>
              </a:effectLst>
              <a:latin typeface="Times New Roman" pitchFamily="18" charset="0"/>
            </a:endParaRPr>
          </a:p>
        </p:txBody>
      </p:sp>
      <p:sp>
        <p:nvSpPr>
          <p:cNvPr id="102414" name="AutoShape 15"/>
          <p:cNvSpPr>
            <a:spLocks/>
          </p:cNvSpPr>
          <p:nvPr/>
        </p:nvSpPr>
        <p:spPr bwMode="auto">
          <a:xfrm>
            <a:off x="5148375" y="1930228"/>
            <a:ext cx="232211" cy="2041525"/>
          </a:xfrm>
          <a:prstGeom prst="rightBrace">
            <a:avLst>
              <a:gd name="adj1" fmla="val 83393"/>
              <a:gd name="adj2" fmla="val 50000"/>
            </a:avLst>
          </a:prstGeom>
          <a:noFill/>
          <a:ln w="25400" cap="sq">
            <a:solidFill>
              <a:srgbClr val="FF6600"/>
            </a:solidFill>
            <a:round/>
            <a:headEnd type="none" w="sm" len="sm"/>
            <a:tailEnd type="none" w="lg" len="lg"/>
          </a:ln>
        </p:spPr>
        <p:txBody>
          <a:bodyPr wrap="none" anchor="ctr"/>
          <a:lstStyle/>
          <a:p>
            <a:endParaRPr lang="zh-CN" altLang="en-US">
              <a:effectLst>
                <a:outerShdw blurRad="38100" dist="38100" dir="2700000" algn="tl">
                  <a:srgbClr val="000000">
                    <a:alpha val="43137"/>
                  </a:srgbClr>
                </a:outerShdw>
              </a:effectLst>
            </a:endParaRPr>
          </a:p>
        </p:txBody>
      </p:sp>
      <p:sp>
        <p:nvSpPr>
          <p:cNvPr id="102415" name="Text Box 16"/>
          <p:cNvSpPr txBox="1">
            <a:spLocks noChangeArrowheads="1"/>
          </p:cNvSpPr>
          <p:nvPr/>
        </p:nvSpPr>
        <p:spPr bwMode="auto">
          <a:xfrm>
            <a:off x="5350981" y="2772281"/>
            <a:ext cx="683807" cy="369332"/>
          </a:xfrm>
          <a:prstGeom prst="rect">
            <a:avLst/>
          </a:prstGeom>
          <a:noFill/>
          <a:ln w="25400" cap="sq">
            <a:noFill/>
            <a:miter lim="800000"/>
            <a:headEnd type="none" w="sm" len="sm"/>
            <a:tailEnd type="none" w="lg" len="lg"/>
          </a:ln>
        </p:spPr>
        <p:txBody>
          <a:bodyPr wrap="square">
            <a:spAutoFit/>
          </a:bodyPr>
          <a:lstStyle/>
          <a:p>
            <a:pPr eaLnBrk="0" hangingPunct="0">
              <a:spcBef>
                <a:spcPct val="50000"/>
              </a:spcBef>
            </a:pPr>
            <a:r>
              <a:rPr kumimoji="1" lang="en-US" altLang="zh-CN" b="1" dirty="0">
                <a:effectLst>
                  <a:outerShdw blurRad="38100" dist="38100" dir="2700000" algn="tl">
                    <a:srgbClr val="000000">
                      <a:alpha val="43137"/>
                    </a:srgbClr>
                  </a:outerShdw>
                </a:effectLst>
                <a:latin typeface="Times New Roman" pitchFamily="18" charset="0"/>
                <a:cs typeface="Times New Roman" pitchFamily="18" charset="0"/>
              </a:rPr>
              <a:t>1KB</a:t>
            </a:r>
            <a:endParaRPr kumimoji="1" lang="en-US" altLang="zh-CN" b="1" dirty="0">
              <a:effectLst>
                <a:outerShdw blurRad="38100" dist="38100" dir="2700000" algn="tl">
                  <a:srgbClr val="000000">
                    <a:alpha val="43137"/>
                  </a:srgbClr>
                </a:outerShdw>
              </a:effectLst>
              <a:latin typeface="Times New Roman" pitchFamily="18" charset="0"/>
            </a:endParaRPr>
          </a:p>
        </p:txBody>
      </p:sp>
      <p:sp>
        <p:nvSpPr>
          <p:cNvPr id="17" name="AutoShape 42"/>
          <p:cNvSpPr>
            <a:spLocks/>
          </p:cNvSpPr>
          <p:nvPr/>
        </p:nvSpPr>
        <p:spPr bwMode="auto">
          <a:xfrm rot="10800000">
            <a:off x="5904557" y="1857548"/>
            <a:ext cx="274465" cy="2177764"/>
          </a:xfrm>
          <a:prstGeom prst="leftBrace">
            <a:avLst>
              <a:gd name="adj1" fmla="val 108059"/>
              <a:gd name="adj2" fmla="val 50000"/>
            </a:avLst>
          </a:prstGeom>
          <a:noFill/>
          <a:ln w="25400" cap="sq">
            <a:solidFill>
              <a:srgbClr val="FF6600"/>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effectLst>
                <a:outerShdw blurRad="38100" dist="38100" dir="2700000" algn="tl">
                  <a:srgbClr val="000000">
                    <a:alpha val="43137"/>
                  </a:srgbClr>
                </a:outerShdw>
              </a:effectLst>
              <a:latin typeface="Arial" charset="0"/>
              <a:ea typeface="宋体" charset="-122"/>
            </a:endParaRPr>
          </a:p>
        </p:txBody>
      </p:sp>
      <p:sp>
        <p:nvSpPr>
          <p:cNvPr id="18" name="Text Box 44"/>
          <p:cNvSpPr txBox="1">
            <a:spLocks noChangeArrowheads="1"/>
          </p:cNvSpPr>
          <p:nvPr/>
        </p:nvSpPr>
        <p:spPr bwMode="auto">
          <a:xfrm>
            <a:off x="6209583" y="2512045"/>
            <a:ext cx="464422"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100000"/>
              </a:lnSpc>
              <a:spcBef>
                <a:spcPct val="50000"/>
              </a:spcBef>
              <a:spcAft>
                <a:spcPct val="0"/>
              </a:spcAft>
              <a:buClrTx/>
              <a:buSzTx/>
              <a:buFontTx/>
              <a:buNone/>
            </a:pPr>
            <a:r>
              <a:rPr kumimoji="1" lang="zh-CN" altLang="en-US" sz="1800" dirty="0">
                <a:solidFill>
                  <a:schemeClr val="tx1"/>
                </a:solidFill>
                <a:effectLst>
                  <a:outerShdw blurRad="38100" dist="38100" dir="2700000" algn="tl">
                    <a:srgbClr val="000000">
                      <a:alpha val="43137"/>
                    </a:srgbClr>
                  </a:outerShdw>
                </a:effectLst>
                <a:latin typeface="华文中宋" pitchFamily="2" charset="-122"/>
                <a:ea typeface="华文中宋" pitchFamily="2" charset="-122"/>
              </a:rPr>
              <a:t>数据段</a:t>
            </a:r>
          </a:p>
        </p:txBody>
      </p:sp>
    </p:spTree>
    <p:extLst>
      <p:ext uri="{BB962C8B-B14F-4D97-AF65-F5344CB8AC3E}">
        <p14:creationId xmlns:p14="http://schemas.microsoft.com/office/powerpoint/2010/main" val="276565375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up)">
                                      <p:cBhvr>
                                        <p:cTn id="1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3425" name="灯片编号占位符 5"/>
          <p:cNvSpPr>
            <a:spLocks noGrp="1"/>
          </p:cNvSpPr>
          <p:nvPr>
            <p:ph type="sldNum" sz="quarter" idx="12"/>
          </p:nvPr>
        </p:nvSpPr>
        <p:spPr>
          <a:noFill/>
        </p:spPr>
        <p:txBody>
          <a:bodyPr/>
          <a:lstStyle/>
          <a:p>
            <a:fld id="{E91A743E-3B3C-491E-B11C-E9E7A5BDB0A2}" type="slidenum">
              <a:rPr lang="zh-CN" altLang="en-US" smtClean="0">
                <a:ea typeface="宋体" charset="-122"/>
              </a:rPr>
              <a:pPr/>
              <a:t>58</a:t>
            </a:fld>
            <a:endParaRPr lang="en-US" altLang="zh-CN">
              <a:ea typeface="宋体" charset="-122"/>
            </a:endParaRPr>
          </a:p>
        </p:txBody>
      </p:sp>
      <p:sp>
        <p:nvSpPr>
          <p:cNvPr id="103426" name="Rectangle 2"/>
          <p:cNvSpPr>
            <a:spLocks noGrp="1" noChangeArrowheads="1"/>
          </p:cNvSpPr>
          <p:nvPr>
            <p:ph type="title"/>
          </p:nvPr>
        </p:nvSpPr>
        <p:spPr>
          <a:xfrm>
            <a:off x="475737" y="252388"/>
            <a:ext cx="3584126" cy="576064"/>
          </a:xfrm>
        </p:spPr>
        <p:txBody>
          <a:bodyPr/>
          <a:lstStyle/>
          <a:p>
            <a:pPr eaLnBrk="1" hangingPunct="1"/>
            <a:r>
              <a:rPr lang="zh-CN" altLang="en-US" sz="3200" dirty="0"/>
              <a:t>中断向量表</a:t>
            </a:r>
          </a:p>
        </p:txBody>
      </p:sp>
      <p:sp>
        <p:nvSpPr>
          <p:cNvPr id="148483" name="Rectangle 3"/>
          <p:cNvSpPr>
            <a:spLocks noGrp="1" noChangeArrowheads="1"/>
          </p:cNvSpPr>
          <p:nvPr>
            <p:ph type="body" idx="1"/>
          </p:nvPr>
        </p:nvSpPr>
        <p:spPr>
          <a:xfrm>
            <a:off x="475736" y="972468"/>
            <a:ext cx="5462450" cy="3096963"/>
          </a:xfrm>
        </p:spPr>
        <p:txBody>
          <a:bodyPr/>
          <a:lstStyle/>
          <a:p>
            <a:pPr eaLnBrk="1" hangingPunct="1">
              <a:lnSpc>
                <a:spcPct val="115000"/>
              </a:lnSpc>
            </a:pPr>
            <a:r>
              <a:rPr lang="zh-CN" altLang="en-US" sz="2000" dirty="0">
                <a:latin typeface="华文中宋"/>
                <a:ea typeface="华文中宋"/>
                <a:cs typeface="华文中宋"/>
              </a:rPr>
              <a:t>存放各类中断的中断服务程序的入口地址</a:t>
            </a:r>
          </a:p>
          <a:p>
            <a:pPr eaLnBrk="1" hangingPunct="1">
              <a:lnSpc>
                <a:spcPct val="115000"/>
              </a:lnSpc>
            </a:pPr>
            <a:r>
              <a:rPr lang="zh-CN" altLang="en-US" sz="2000" dirty="0">
                <a:latin typeface="华文中宋"/>
                <a:ea typeface="华文中宋"/>
                <a:cs typeface="华文中宋"/>
              </a:rPr>
              <a:t>每个入口占用</a:t>
            </a:r>
            <a:r>
              <a:rPr lang="en-US" altLang="zh-CN" sz="2000" dirty="0">
                <a:latin typeface="华文中宋"/>
                <a:ea typeface="华文中宋"/>
                <a:cs typeface="华文中宋"/>
              </a:rPr>
              <a:t>4 Bytes</a:t>
            </a:r>
            <a:r>
              <a:rPr lang="zh-CN" altLang="en-US" sz="2000" dirty="0">
                <a:latin typeface="华文中宋"/>
                <a:ea typeface="华文中宋"/>
                <a:cs typeface="华文中宋"/>
              </a:rPr>
              <a:t>，其中：</a:t>
            </a:r>
            <a:endParaRPr lang="en-US" altLang="zh-CN" sz="2000" dirty="0">
              <a:latin typeface="华文中宋"/>
              <a:ea typeface="华文中宋"/>
              <a:cs typeface="华文中宋"/>
            </a:endParaRPr>
          </a:p>
          <a:p>
            <a:pPr lvl="1" eaLnBrk="1" hangingPunct="1">
              <a:lnSpc>
                <a:spcPct val="115000"/>
              </a:lnSpc>
            </a:pPr>
            <a:r>
              <a:rPr lang="zh-CN" altLang="en-US" sz="1800" dirty="0">
                <a:latin typeface="华文中宋"/>
                <a:ea typeface="华文中宋"/>
                <a:cs typeface="华文中宋"/>
              </a:rPr>
              <a:t>低地址字单元中存放入口的偏移地址，高地址字单元中存放入口的段基址；</a:t>
            </a:r>
            <a:endParaRPr lang="en-US" altLang="zh-CN" sz="1800" dirty="0">
              <a:latin typeface="华文中宋"/>
              <a:ea typeface="华文中宋"/>
              <a:cs typeface="华文中宋"/>
            </a:endParaRPr>
          </a:p>
          <a:p>
            <a:pPr eaLnBrk="1" hangingPunct="1">
              <a:lnSpc>
                <a:spcPct val="115000"/>
              </a:lnSpc>
              <a:spcBef>
                <a:spcPts val="1200"/>
              </a:spcBef>
            </a:pPr>
            <a:r>
              <a:rPr lang="zh-CN" altLang="en-US" sz="2000" dirty="0">
                <a:latin typeface="华文中宋"/>
                <a:ea typeface="华文中宋"/>
                <a:cs typeface="华文中宋"/>
              </a:rPr>
              <a:t>表的地址位于内存的</a:t>
            </a:r>
            <a:r>
              <a:rPr lang="en-US" altLang="zh-CN" sz="2000" dirty="0">
                <a:latin typeface="华文中宋"/>
                <a:ea typeface="华文中宋"/>
                <a:cs typeface="华文中宋"/>
              </a:rPr>
              <a:t>00000H</a:t>
            </a:r>
            <a:r>
              <a:rPr lang="zh-CN" altLang="en-US" sz="2000" dirty="0">
                <a:latin typeface="华文中宋"/>
                <a:ea typeface="华文中宋"/>
                <a:cs typeface="华文中宋"/>
              </a:rPr>
              <a:t>～</a:t>
            </a:r>
            <a:r>
              <a:rPr lang="en-US" altLang="zh-CN" sz="2000" dirty="0">
                <a:latin typeface="华文中宋"/>
                <a:ea typeface="华文中宋"/>
                <a:cs typeface="华文中宋"/>
              </a:rPr>
              <a:t>003FFH</a:t>
            </a:r>
            <a:r>
              <a:rPr lang="zh-CN" altLang="en-US" sz="2000" dirty="0">
                <a:latin typeface="华文中宋"/>
                <a:ea typeface="华文中宋"/>
                <a:cs typeface="华文中宋"/>
              </a:rPr>
              <a:t>，大小为</a:t>
            </a:r>
            <a:r>
              <a:rPr lang="en-US" altLang="zh-CN" sz="2000" dirty="0">
                <a:latin typeface="华文中宋"/>
                <a:ea typeface="华文中宋"/>
                <a:cs typeface="华文中宋"/>
              </a:rPr>
              <a:t>1KB</a:t>
            </a:r>
            <a:r>
              <a:rPr lang="zh-CN" altLang="en-US" sz="2000" dirty="0">
                <a:latin typeface="华文中宋"/>
                <a:ea typeface="华文中宋"/>
                <a:cs typeface="华文中宋"/>
              </a:rPr>
              <a:t>，共</a:t>
            </a:r>
            <a:r>
              <a:rPr lang="en-US" altLang="zh-CN" sz="2000" dirty="0">
                <a:latin typeface="华文中宋"/>
                <a:ea typeface="华文中宋"/>
                <a:cs typeface="华文中宋"/>
              </a:rPr>
              <a:t>256</a:t>
            </a:r>
            <a:r>
              <a:rPr lang="zh-CN" altLang="en-US" sz="2000" dirty="0">
                <a:latin typeface="华文中宋"/>
                <a:ea typeface="华文中宋"/>
                <a:cs typeface="华文中宋"/>
              </a:rPr>
              <a:t>个入口。</a:t>
            </a:r>
            <a:endParaRPr lang="en-US" altLang="zh-CN" sz="2000" dirty="0">
              <a:latin typeface="华文中宋"/>
              <a:ea typeface="华文中宋"/>
              <a:cs typeface="华文中宋"/>
            </a:endParaRPr>
          </a:p>
          <a:p>
            <a:pPr eaLnBrk="1" hangingPunct="1">
              <a:lnSpc>
                <a:spcPct val="115000"/>
              </a:lnSpc>
              <a:spcBef>
                <a:spcPts val="1200"/>
              </a:spcBef>
            </a:pPr>
            <a:r>
              <a:rPr lang="zh-CN" altLang="en-US" sz="2000" dirty="0">
                <a:latin typeface="华文中宋"/>
                <a:ea typeface="华文中宋"/>
                <a:cs typeface="华文中宋"/>
              </a:rPr>
              <a:t>例：</a:t>
            </a:r>
            <a:r>
              <a:rPr lang="zh-CN" altLang="en-US" sz="1800" dirty="0">
                <a:solidFill>
                  <a:schemeClr val="tx1"/>
                </a:solidFill>
                <a:latin typeface="华文中宋"/>
                <a:ea typeface="华文中宋"/>
                <a:cs typeface="华文中宋"/>
              </a:rPr>
              <a:t>执行指令： </a:t>
            </a:r>
            <a:r>
              <a:rPr lang="en-US" altLang="zh-CN" sz="1800" dirty="0">
                <a:solidFill>
                  <a:schemeClr val="tx1"/>
                </a:solidFill>
                <a:latin typeface="华文中宋"/>
                <a:ea typeface="华文中宋"/>
                <a:cs typeface="华文中宋"/>
              </a:rPr>
              <a:t>INT 21H</a:t>
            </a:r>
            <a:endParaRPr lang="zh-CN" altLang="en-US" sz="1800" dirty="0">
              <a:solidFill>
                <a:schemeClr val="tx1"/>
              </a:solidFill>
              <a:latin typeface="华文中宋"/>
              <a:ea typeface="华文中宋"/>
              <a:cs typeface="华文中宋"/>
            </a:endParaRPr>
          </a:p>
        </p:txBody>
      </p:sp>
      <p:sp>
        <p:nvSpPr>
          <p:cNvPr id="12" name="Line 14"/>
          <p:cNvSpPr>
            <a:spLocks noChangeShapeType="1"/>
          </p:cNvSpPr>
          <p:nvPr/>
        </p:nvSpPr>
        <p:spPr bwMode="auto">
          <a:xfrm flipH="1" flipV="1">
            <a:off x="8571536" y="2266156"/>
            <a:ext cx="470897" cy="0"/>
          </a:xfrm>
          <a:prstGeom prst="line">
            <a:avLst/>
          </a:prstGeom>
          <a:noFill/>
          <a:ln w="25400" cap="sq">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zh-CN" altLang="en-US"/>
          </a:p>
        </p:txBody>
      </p:sp>
      <p:grpSp>
        <p:nvGrpSpPr>
          <p:cNvPr id="2" name="组合 1"/>
          <p:cNvGrpSpPr/>
          <p:nvPr/>
        </p:nvGrpSpPr>
        <p:grpSpPr>
          <a:xfrm>
            <a:off x="7288667" y="1120834"/>
            <a:ext cx="1282870" cy="4244122"/>
            <a:chOff x="7198841" y="1044476"/>
            <a:chExt cx="1262921" cy="4244122"/>
          </a:xfrm>
        </p:grpSpPr>
        <p:grpSp>
          <p:nvGrpSpPr>
            <p:cNvPr id="32" name="组合 31"/>
            <p:cNvGrpSpPr/>
            <p:nvPr/>
          </p:nvGrpSpPr>
          <p:grpSpPr>
            <a:xfrm>
              <a:off x="7198841" y="1472248"/>
              <a:ext cx="1262921" cy="3816350"/>
              <a:chOff x="7363495" y="1548606"/>
              <a:chExt cx="1262921" cy="3816350"/>
            </a:xfrm>
          </p:grpSpPr>
          <p:sp>
            <p:nvSpPr>
              <p:cNvPr id="5" name="Rectangle 6"/>
              <p:cNvSpPr>
                <a:spLocks noChangeArrowheads="1"/>
              </p:cNvSpPr>
              <p:nvPr/>
            </p:nvSpPr>
            <p:spPr bwMode="auto">
              <a:xfrm>
                <a:off x="7363496" y="1548606"/>
                <a:ext cx="1262920" cy="3816350"/>
              </a:xfrm>
              <a:prstGeom prst="rect">
                <a:avLst/>
              </a:prstGeom>
              <a:solidFill>
                <a:srgbClr val="339966"/>
              </a:solidFill>
              <a:ln w="25400" cap="sq">
                <a:solidFill>
                  <a:srgbClr val="339966"/>
                </a:solidFill>
                <a:miter lim="800000"/>
                <a:headEnd type="none" w="sm" len="sm"/>
                <a:tailEnd type="none" w="lg" len="lg"/>
              </a:ln>
            </p:spPr>
            <p:txBody>
              <a:bodyPr wrap="none" anchor="ct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0"/>
                  </a:spcBef>
                  <a:spcAft>
                    <a:spcPct val="0"/>
                  </a:spcAft>
                  <a:buClrTx/>
                  <a:buSzTx/>
                  <a:buFontTx/>
                  <a:buNone/>
                </a:pPr>
                <a:endParaRPr lang="zh-CN" altLang="en-US" sz="1800" b="0">
                  <a:solidFill>
                    <a:schemeClr val="tx1"/>
                  </a:solidFill>
                  <a:latin typeface="Arial" charset="0"/>
                  <a:ea typeface="宋体" charset="-122"/>
                </a:endParaRPr>
              </a:p>
            </p:txBody>
          </p:sp>
          <p:sp>
            <p:nvSpPr>
              <p:cNvPr id="6" name="Line 7"/>
              <p:cNvSpPr>
                <a:spLocks noChangeShapeType="1"/>
              </p:cNvSpPr>
              <p:nvPr/>
            </p:nvSpPr>
            <p:spPr bwMode="auto">
              <a:xfrm>
                <a:off x="7363495" y="246300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7" name="Line 8"/>
              <p:cNvSpPr>
                <a:spLocks noChangeShapeType="1"/>
              </p:cNvSpPr>
              <p:nvPr/>
            </p:nvSpPr>
            <p:spPr bwMode="auto">
              <a:xfrm>
                <a:off x="7363495" y="284400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8" name="Line 9"/>
              <p:cNvSpPr>
                <a:spLocks noChangeShapeType="1"/>
              </p:cNvSpPr>
              <p:nvPr/>
            </p:nvSpPr>
            <p:spPr bwMode="auto">
              <a:xfrm>
                <a:off x="7363495" y="322500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9" name="Line 10"/>
              <p:cNvSpPr>
                <a:spLocks noChangeShapeType="1"/>
              </p:cNvSpPr>
              <p:nvPr/>
            </p:nvSpPr>
            <p:spPr bwMode="auto">
              <a:xfrm>
                <a:off x="7365082" y="208200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0" name="Line 11"/>
              <p:cNvSpPr>
                <a:spLocks noChangeShapeType="1"/>
              </p:cNvSpPr>
              <p:nvPr/>
            </p:nvSpPr>
            <p:spPr bwMode="auto">
              <a:xfrm>
                <a:off x="7365082" y="360600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13" name="Text Box 15"/>
              <p:cNvSpPr txBox="1">
                <a:spLocks noChangeArrowheads="1"/>
              </p:cNvSpPr>
              <p:nvPr/>
            </p:nvSpPr>
            <p:spPr bwMode="auto">
              <a:xfrm>
                <a:off x="7682458" y="2067719"/>
                <a:ext cx="77876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000" dirty="0">
                    <a:solidFill>
                      <a:schemeClr val="bg1"/>
                    </a:solidFill>
                    <a:latin typeface="Times New Roman" pitchFamily="18" charset="0"/>
                    <a:ea typeface="宋体" charset="-122"/>
                  </a:rPr>
                  <a:t>11H</a:t>
                </a:r>
              </a:p>
            </p:txBody>
          </p:sp>
          <p:sp>
            <p:nvSpPr>
              <p:cNvPr id="14" name="Text Box 16"/>
              <p:cNvSpPr txBox="1">
                <a:spLocks noChangeArrowheads="1"/>
              </p:cNvSpPr>
              <p:nvPr/>
            </p:nvSpPr>
            <p:spPr bwMode="auto">
              <a:xfrm>
                <a:off x="7682458" y="2448719"/>
                <a:ext cx="77876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000" dirty="0">
                    <a:solidFill>
                      <a:schemeClr val="bg1"/>
                    </a:solidFill>
                    <a:latin typeface="Times New Roman" pitchFamily="18" charset="0"/>
                    <a:ea typeface="宋体" charset="-122"/>
                  </a:rPr>
                  <a:t>20H</a:t>
                </a:r>
              </a:p>
            </p:txBody>
          </p:sp>
          <p:sp>
            <p:nvSpPr>
              <p:cNvPr id="15" name="Text Box 17"/>
              <p:cNvSpPr txBox="1">
                <a:spLocks noChangeArrowheads="1"/>
              </p:cNvSpPr>
              <p:nvPr/>
            </p:nvSpPr>
            <p:spPr bwMode="auto">
              <a:xfrm>
                <a:off x="7682458" y="2829719"/>
                <a:ext cx="77876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000" dirty="0">
                    <a:solidFill>
                      <a:schemeClr val="bg1"/>
                    </a:solidFill>
                    <a:latin typeface="Times New Roman" pitchFamily="18" charset="0"/>
                    <a:ea typeface="宋体" charset="-122"/>
                  </a:rPr>
                  <a:t>00H</a:t>
                </a:r>
              </a:p>
            </p:txBody>
          </p:sp>
          <p:sp>
            <p:nvSpPr>
              <p:cNvPr id="16" name="Text Box 18"/>
              <p:cNvSpPr txBox="1">
                <a:spLocks noChangeArrowheads="1"/>
              </p:cNvSpPr>
              <p:nvPr/>
            </p:nvSpPr>
            <p:spPr bwMode="auto">
              <a:xfrm>
                <a:off x="7682458" y="3210719"/>
                <a:ext cx="77876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000" dirty="0">
                    <a:solidFill>
                      <a:schemeClr val="bg1"/>
                    </a:solidFill>
                    <a:latin typeface="Times New Roman" pitchFamily="18" charset="0"/>
                    <a:ea typeface="宋体" charset="-122"/>
                  </a:rPr>
                  <a:t>90H</a:t>
                </a:r>
              </a:p>
            </p:txBody>
          </p:sp>
          <p:sp>
            <p:nvSpPr>
              <p:cNvPr id="23" name="Line 37"/>
              <p:cNvSpPr>
                <a:spLocks noChangeShapeType="1"/>
              </p:cNvSpPr>
              <p:nvPr/>
            </p:nvSpPr>
            <p:spPr bwMode="auto">
              <a:xfrm>
                <a:off x="7365082" y="428545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4" name="Line 38"/>
              <p:cNvSpPr>
                <a:spLocks noChangeShapeType="1"/>
              </p:cNvSpPr>
              <p:nvPr/>
            </p:nvSpPr>
            <p:spPr bwMode="auto">
              <a:xfrm>
                <a:off x="7365082" y="4717256"/>
                <a:ext cx="1260000" cy="0"/>
              </a:xfrm>
              <a:prstGeom prst="line">
                <a:avLst/>
              </a:prstGeom>
              <a:noFill/>
              <a:ln w="25400" cap="sq">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29" name="Text Box 45"/>
              <p:cNvSpPr txBox="1">
                <a:spLocks noChangeArrowheads="1"/>
              </p:cNvSpPr>
              <p:nvPr/>
            </p:nvSpPr>
            <p:spPr bwMode="auto">
              <a:xfrm>
                <a:off x="7775660" y="3683794"/>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400" dirty="0">
                    <a:solidFill>
                      <a:schemeClr val="bg1"/>
                    </a:solidFill>
                    <a:latin typeface="Times New Roman" pitchFamily="18" charset="0"/>
                    <a:ea typeface="宋体" charset="-122"/>
                    <a:cs typeface="Times New Roman" pitchFamily="18" charset="0"/>
                  </a:rPr>
                  <a:t>┇</a:t>
                </a:r>
              </a:p>
            </p:txBody>
          </p:sp>
          <p:sp>
            <p:nvSpPr>
              <p:cNvPr id="30" name="Text Box 48"/>
              <p:cNvSpPr txBox="1">
                <a:spLocks noChangeArrowheads="1"/>
              </p:cNvSpPr>
              <p:nvPr/>
            </p:nvSpPr>
            <p:spPr bwMode="auto">
              <a:xfrm>
                <a:off x="7741146" y="4836319"/>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eaLnBrk="1" hangingPunct="1">
                  <a:lnSpc>
                    <a:spcPct val="100000"/>
                  </a:lnSpc>
                  <a:spcBef>
                    <a:spcPct val="50000"/>
                  </a:spcBef>
                  <a:spcAft>
                    <a:spcPct val="0"/>
                  </a:spcAft>
                  <a:buClrTx/>
                  <a:buSzTx/>
                  <a:buFontTx/>
                  <a:buNone/>
                </a:pPr>
                <a:r>
                  <a:rPr kumimoji="1" lang="en-US" altLang="zh-CN" sz="2400" dirty="0">
                    <a:solidFill>
                      <a:schemeClr val="bg1"/>
                    </a:solidFill>
                    <a:latin typeface="Times New Roman" pitchFamily="18" charset="0"/>
                    <a:ea typeface="宋体" charset="-122"/>
                    <a:cs typeface="Times New Roman" pitchFamily="18" charset="0"/>
                  </a:rPr>
                  <a:t>┇</a:t>
                </a:r>
              </a:p>
            </p:txBody>
          </p:sp>
        </p:grpSp>
        <p:sp>
          <p:nvSpPr>
            <p:cNvPr id="31" name="Text Box 44"/>
            <p:cNvSpPr txBox="1">
              <a:spLocks noChangeArrowheads="1"/>
            </p:cNvSpPr>
            <p:nvPr/>
          </p:nvSpPr>
          <p:spPr bwMode="auto">
            <a:xfrm>
              <a:off x="7313781" y="1044476"/>
              <a:ext cx="9827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110000"/>
                </a:lnSpc>
                <a:spcBef>
                  <a:spcPct val="20000"/>
                </a:spcBef>
                <a:spcAft>
                  <a:spcPct val="5000"/>
                </a:spcAft>
                <a:buClr>
                  <a:schemeClr val="folHlink"/>
                </a:buClr>
                <a:buSzPct val="60000"/>
                <a:buFont typeface="Wingdings" pitchFamily="2" charset="2"/>
                <a:buChar char="n"/>
                <a:defRPr sz="2800" b="1">
                  <a:solidFill>
                    <a:schemeClr val="tx2"/>
                  </a:solidFill>
                  <a:latin typeface="Tahoma" pitchFamily="34" charset="0"/>
                  <a:ea typeface="楷体_GB2312" pitchFamily="49" charset="-122"/>
                </a:defRPr>
              </a:lvl1pPr>
              <a:lvl2pPr marL="742950" indent="-285750" eaLnBrk="0" hangingPunct="0">
                <a:lnSpc>
                  <a:spcPct val="110000"/>
                </a:lnSpc>
                <a:spcBef>
                  <a:spcPct val="20000"/>
                </a:spcBef>
                <a:spcAft>
                  <a:spcPct val="5000"/>
                </a:spcAft>
                <a:buClr>
                  <a:schemeClr val="hlink"/>
                </a:buClr>
                <a:buSzPct val="55000"/>
                <a:buFont typeface="Wingdings" pitchFamily="2" charset="2"/>
                <a:buChar char="n"/>
                <a:defRPr sz="2400" b="1">
                  <a:solidFill>
                    <a:schemeClr val="tx1"/>
                  </a:solidFill>
                  <a:latin typeface="Tahoma" pitchFamily="34" charset="0"/>
                  <a:ea typeface="楷体_GB2312" pitchFamily="49" charset="-122"/>
                </a:defRPr>
              </a:lvl2pPr>
              <a:lvl3pPr marL="1143000" indent="-228600" eaLnBrk="0" hangingPunct="0">
                <a:lnSpc>
                  <a:spcPct val="110000"/>
                </a:lnSpc>
                <a:spcBef>
                  <a:spcPct val="20000"/>
                </a:spcBef>
                <a:spcAft>
                  <a:spcPct val="5000"/>
                </a:spcAft>
                <a:buClr>
                  <a:schemeClr val="folHlink"/>
                </a:buClr>
                <a:buSzPct val="50000"/>
                <a:buFont typeface="Wingdings" pitchFamily="2" charset="2"/>
                <a:buChar char="n"/>
                <a:defRPr sz="2000" b="1">
                  <a:solidFill>
                    <a:srgbClr val="FF0000"/>
                  </a:solidFill>
                  <a:latin typeface="Tahoma" pitchFamily="34" charset="0"/>
                  <a:ea typeface="宋体" charset="-122"/>
                </a:defRPr>
              </a:lvl3pPr>
              <a:lvl4pPr marL="1600200" indent="-228600" eaLnBrk="0" hangingPunct="0">
                <a:spcBef>
                  <a:spcPct val="20000"/>
                </a:spcBef>
                <a:buClr>
                  <a:schemeClr val="accent2"/>
                </a:buClr>
                <a:buSzPct val="55000"/>
                <a:buFont typeface="Wingdings" pitchFamily="2" charset="2"/>
                <a:buChar char="n"/>
                <a:defRPr sz="2000">
                  <a:solidFill>
                    <a:schemeClr val="tx1"/>
                  </a:solidFill>
                  <a:latin typeface="Tahoma" pitchFamily="34" charset="0"/>
                  <a:ea typeface="宋体" charset="-122"/>
                </a:defRPr>
              </a:lvl4pPr>
              <a:lvl5pPr marL="2057400" indent="-228600" eaLnBrk="0" hangingPunct="0">
                <a:spcBef>
                  <a:spcPct val="20000"/>
                </a:spcBef>
                <a:buClr>
                  <a:schemeClr val="accent1"/>
                </a:buClr>
                <a:buSzPct val="50000"/>
                <a:buFont typeface="Wingdings" pitchFamily="2" charset="2"/>
                <a:buChar char="n"/>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algn="ctr" eaLnBrk="1" hangingPunct="1">
                <a:lnSpc>
                  <a:spcPct val="100000"/>
                </a:lnSpc>
                <a:spcBef>
                  <a:spcPct val="50000"/>
                </a:spcBef>
                <a:spcAft>
                  <a:spcPct val="0"/>
                </a:spcAft>
                <a:buClrTx/>
                <a:buSzTx/>
                <a:buFontTx/>
                <a:buNone/>
              </a:pPr>
              <a:r>
                <a:rPr kumimoji="1" lang="zh-CN" altLang="en-US" sz="1800" dirty="0">
                  <a:solidFill>
                    <a:schemeClr val="tx1"/>
                  </a:solidFill>
                  <a:effectLst>
                    <a:outerShdw blurRad="38100" dist="38100" dir="2700000" algn="tl">
                      <a:srgbClr val="000000">
                        <a:alpha val="43137"/>
                      </a:srgbClr>
                    </a:outerShdw>
                  </a:effectLst>
                  <a:latin typeface="华文中宋" pitchFamily="2" charset="-122"/>
                  <a:ea typeface="华文中宋" pitchFamily="2" charset="-122"/>
                </a:rPr>
                <a:t>向量表</a:t>
              </a:r>
            </a:p>
          </p:txBody>
        </p:sp>
      </p:grpSp>
      <p:sp>
        <p:nvSpPr>
          <p:cNvPr id="3" name="TextBox 2"/>
          <p:cNvSpPr txBox="1"/>
          <p:nvPr/>
        </p:nvSpPr>
        <p:spPr>
          <a:xfrm>
            <a:off x="815809" y="4068812"/>
            <a:ext cx="3865789" cy="400110"/>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存放中断向量的地址</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=21H×4</a:t>
            </a:r>
            <a:endPar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34" name="TextBox 33"/>
          <p:cNvSpPr txBox="1"/>
          <p:nvPr/>
        </p:nvSpPr>
        <p:spPr>
          <a:xfrm>
            <a:off x="4322481" y="4068812"/>
            <a:ext cx="1389763" cy="400110"/>
          </a:xfrm>
          <a:prstGeom prst="rect">
            <a:avLst/>
          </a:prstGeom>
          <a:noFill/>
        </p:spPr>
        <p:txBody>
          <a:bodyPr wrap="square" rtlCol="0">
            <a:spAutoFit/>
          </a:bodyPr>
          <a:lstStyle/>
          <a:p>
            <a:r>
              <a:rPr lang="en-US" altLang="zh-CN"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=0084H</a:t>
            </a:r>
            <a:endParaRPr lang="zh-CN" altLang="en-US"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37" name="TextBox 36"/>
          <p:cNvSpPr txBox="1"/>
          <p:nvPr/>
        </p:nvSpPr>
        <p:spPr>
          <a:xfrm>
            <a:off x="6157193" y="2097215"/>
            <a:ext cx="1152437" cy="369332"/>
          </a:xfrm>
          <a:prstGeom prst="rect">
            <a:avLst/>
          </a:prstGeom>
          <a:noFill/>
        </p:spPr>
        <p:txBody>
          <a:bodyPr wrap="square" rtlCol="0">
            <a:spAutoFit/>
          </a:bodyPr>
          <a:lstStyle/>
          <a:p>
            <a:pPr algn="r"/>
            <a:r>
              <a:rPr lang="en-US" altLang="zh-CN"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0084H</a:t>
            </a:r>
            <a:endParaRPr lang="zh-CN" altLang="en-US"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38" name="TextBox 37"/>
          <p:cNvSpPr txBox="1"/>
          <p:nvPr/>
        </p:nvSpPr>
        <p:spPr>
          <a:xfrm>
            <a:off x="841463" y="4581788"/>
            <a:ext cx="5360580" cy="553998"/>
          </a:xfrm>
          <a:prstGeom prst="rect">
            <a:avLst/>
          </a:prstGeom>
          <a:noFill/>
        </p:spPr>
        <p:txBody>
          <a:bodyPr wrap="square" rtlCol="0">
            <a:spAutoFit/>
          </a:bodyPr>
          <a:lstStyle/>
          <a:p>
            <a:pPr>
              <a:lnSpc>
                <a:spcPct val="150000"/>
              </a:lnSpc>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执行</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INT 21H</a:t>
            </a: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指令、进入中断处理程序后：</a:t>
            </a:r>
            <a:endPar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39" name="TextBox 38"/>
          <p:cNvSpPr txBox="1"/>
          <p:nvPr/>
        </p:nvSpPr>
        <p:spPr>
          <a:xfrm>
            <a:off x="1426626" y="5132530"/>
            <a:ext cx="1389763" cy="400110"/>
          </a:xfrm>
          <a:prstGeom prst="rect">
            <a:avLst/>
          </a:prstGeom>
          <a:noFill/>
        </p:spPr>
        <p:txBody>
          <a:bodyPr wrap="square" rtlCol="0">
            <a:spAutoFit/>
          </a:bodyPr>
          <a:lstStyle/>
          <a:p>
            <a:r>
              <a:rPr lang="en-US" altLang="zh-CN"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9000H</a:t>
            </a:r>
            <a:endParaRPr lang="zh-CN" altLang="en-US"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40" name="TextBox 39"/>
          <p:cNvSpPr txBox="1"/>
          <p:nvPr/>
        </p:nvSpPr>
        <p:spPr>
          <a:xfrm>
            <a:off x="854172" y="5132530"/>
            <a:ext cx="889869"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CS=</a:t>
            </a:r>
            <a:endPar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41" name="TextBox 40"/>
          <p:cNvSpPr txBox="1"/>
          <p:nvPr/>
        </p:nvSpPr>
        <p:spPr>
          <a:xfrm>
            <a:off x="3169408" y="5117782"/>
            <a:ext cx="1389763" cy="400110"/>
          </a:xfrm>
          <a:prstGeom prst="rect">
            <a:avLst/>
          </a:prstGeom>
          <a:noFill/>
        </p:spPr>
        <p:txBody>
          <a:bodyPr wrap="square" rtlCol="0">
            <a:spAutoFit/>
          </a:bodyPr>
          <a:lstStyle/>
          <a:p>
            <a:r>
              <a:rPr lang="en-US" altLang="zh-CN"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2011H</a:t>
            </a:r>
            <a:endParaRPr lang="zh-CN" altLang="en-US" sz="2000" b="1" dirty="0">
              <a:solidFill>
                <a:srgbClr val="C00000"/>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42" name="TextBox 41"/>
          <p:cNvSpPr txBox="1"/>
          <p:nvPr/>
        </p:nvSpPr>
        <p:spPr>
          <a:xfrm>
            <a:off x="2596953" y="5117782"/>
            <a:ext cx="889869" cy="400110"/>
          </a:xfrm>
          <a:prstGeom prst="rect">
            <a:avLst/>
          </a:prstGeom>
          <a:noFill/>
        </p:spPr>
        <p:txBody>
          <a:bodyPr wrap="square" rtlCol="0">
            <a:spAutoFit/>
          </a:bodyPr>
          <a:lstStyle/>
          <a:p>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IP=</a:t>
            </a:r>
            <a:endPar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478763680"/>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8483">
                                            <p:txEl>
                                              <p:pRg st="0" end="0"/>
                                            </p:txEl>
                                          </p:spTgt>
                                        </p:tgtEl>
                                        <p:attrNameLst>
                                          <p:attrName>style.visibility</p:attrName>
                                        </p:attrNameLst>
                                      </p:cBhvr>
                                      <p:to>
                                        <p:strVal val="visible"/>
                                      </p:to>
                                    </p:set>
                                    <p:animEffect transition="in" filter="wipe(left)">
                                      <p:cBhvr>
                                        <p:cTn id="7" dur="500"/>
                                        <p:tgtEl>
                                          <p:spTgt spid="1484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8483">
                                            <p:txEl>
                                              <p:pRg st="1" end="1"/>
                                            </p:txEl>
                                          </p:spTgt>
                                        </p:tgtEl>
                                        <p:attrNameLst>
                                          <p:attrName>style.visibility</p:attrName>
                                        </p:attrNameLst>
                                      </p:cBhvr>
                                      <p:to>
                                        <p:strVal val="visible"/>
                                      </p:to>
                                    </p:set>
                                    <p:animEffect transition="in" filter="wipe(left)">
                                      <p:cBhvr>
                                        <p:cTn id="12" dur="500"/>
                                        <p:tgtEl>
                                          <p:spTgt spid="148483">
                                            <p:txEl>
                                              <p:pRg st="1" end="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8483">
                                            <p:txEl>
                                              <p:pRg st="2" end="2"/>
                                            </p:txEl>
                                          </p:spTgt>
                                        </p:tgtEl>
                                        <p:attrNameLst>
                                          <p:attrName>style.visibility</p:attrName>
                                        </p:attrNameLst>
                                      </p:cBhvr>
                                      <p:to>
                                        <p:strVal val="visible"/>
                                      </p:to>
                                    </p:set>
                                    <p:animEffect transition="in" filter="fade">
                                      <p:cBhvr>
                                        <p:cTn id="16" dur="500"/>
                                        <p:tgtEl>
                                          <p:spTgt spid="14848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8483">
                                            <p:txEl>
                                              <p:pRg st="3" end="3"/>
                                            </p:txEl>
                                          </p:spTgt>
                                        </p:tgtEl>
                                        <p:attrNameLst>
                                          <p:attrName>style.visibility</p:attrName>
                                        </p:attrNameLst>
                                      </p:cBhvr>
                                      <p:to>
                                        <p:strVal val="visible"/>
                                      </p:to>
                                    </p:set>
                                    <p:animEffect transition="in" filter="fade">
                                      <p:cBhvr>
                                        <p:cTn id="21" dur="500"/>
                                        <p:tgtEl>
                                          <p:spTgt spid="14848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48483">
                                            <p:txEl>
                                              <p:pRg st="4" end="4"/>
                                            </p:txEl>
                                          </p:spTgt>
                                        </p:tgtEl>
                                        <p:attrNameLst>
                                          <p:attrName>style.visibility</p:attrName>
                                        </p:attrNameLst>
                                      </p:cBhvr>
                                      <p:to>
                                        <p:strVal val="visible"/>
                                      </p:to>
                                    </p:set>
                                    <p:animEffect transition="in" filter="wipe(left)">
                                      <p:cBhvr>
                                        <p:cTn id="26" dur="500"/>
                                        <p:tgtEl>
                                          <p:spTgt spid="14848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wipe(left)">
                                      <p:cBhvr>
                                        <p:cTn id="31" dur="500"/>
                                        <p:tgtEl>
                                          <p:spTgt spid="3"/>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34"/>
                                        </p:tgtEl>
                                        <p:attrNameLst>
                                          <p:attrName>style.visibility</p:attrName>
                                        </p:attrNameLst>
                                      </p:cBhvr>
                                      <p:to>
                                        <p:strVal val="visible"/>
                                      </p:to>
                                    </p:set>
                                    <p:animEffect transition="in" filter="wipe(left)">
                                      <p:cBhvr>
                                        <p:cTn id="35" dur="500"/>
                                        <p:tgtEl>
                                          <p:spTgt spid="34"/>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2"/>
                                        </p:tgtEl>
                                        <p:attrNameLst>
                                          <p:attrName>style.visibility</p:attrName>
                                        </p:attrNameLst>
                                      </p:cBhvr>
                                      <p:to>
                                        <p:strVal val="visible"/>
                                      </p:to>
                                    </p:set>
                                    <p:animEffect transition="in" filter="wipe(down)">
                                      <p:cBhvr>
                                        <p:cTn id="40" dur="500"/>
                                        <p:tgtEl>
                                          <p:spTgt spid="2"/>
                                        </p:tgtEl>
                                      </p:cBhvr>
                                    </p:animEffect>
                                  </p:childTnLst>
                                </p:cTn>
                              </p:par>
                            </p:childTnLst>
                          </p:cTn>
                        </p:par>
                        <p:par>
                          <p:cTn id="41" fill="hold">
                            <p:stCondLst>
                              <p:cond delay="500"/>
                            </p:stCondLst>
                            <p:childTnLst>
                              <p:par>
                                <p:cTn id="42" presetID="22" presetClass="entr" presetSubtype="2" fill="hold" grpId="0"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right)">
                                      <p:cBhvr>
                                        <p:cTn id="44" dur="500"/>
                                        <p:tgtEl>
                                          <p:spTgt spid="12"/>
                                        </p:tgtEl>
                                      </p:cBhvr>
                                    </p:animEffect>
                                  </p:childTnLst>
                                </p:cTn>
                              </p:par>
                            </p:childTnLst>
                          </p:cTn>
                        </p:par>
                        <p:par>
                          <p:cTn id="45" fill="hold">
                            <p:stCondLst>
                              <p:cond delay="1000"/>
                            </p:stCondLst>
                            <p:childTnLst>
                              <p:par>
                                <p:cTn id="46" presetID="22" presetClass="entr" presetSubtype="8" fill="hold" grpId="0" nodeType="after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wipe(left)">
                                      <p:cBhvr>
                                        <p:cTn id="48" dur="500"/>
                                        <p:tgtEl>
                                          <p:spTgt spid="37"/>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wipe(left)">
                                      <p:cBhvr>
                                        <p:cTn id="53" dur="500"/>
                                        <p:tgtEl>
                                          <p:spTgt spid="38"/>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40"/>
                                        </p:tgtEl>
                                        <p:attrNameLst>
                                          <p:attrName>style.visibility</p:attrName>
                                        </p:attrNameLst>
                                      </p:cBhvr>
                                      <p:to>
                                        <p:strVal val="visible"/>
                                      </p:to>
                                    </p:set>
                                    <p:animEffect transition="in" filter="wipe(left)">
                                      <p:cBhvr>
                                        <p:cTn id="57" dur="500"/>
                                        <p:tgtEl>
                                          <p:spTgt spid="4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wipe(left)">
                                      <p:cBhvr>
                                        <p:cTn id="62" dur="500"/>
                                        <p:tgtEl>
                                          <p:spTgt spid="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animEffect transition="in" filter="wipe(left)">
                                      <p:cBhvr>
                                        <p:cTn id="67" dur="500"/>
                                        <p:tgtEl>
                                          <p:spTgt spid="4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41"/>
                                        </p:tgtEl>
                                        <p:attrNameLst>
                                          <p:attrName>style.visibility</p:attrName>
                                        </p:attrNameLst>
                                      </p:cBhvr>
                                      <p:to>
                                        <p:strVal val="visible"/>
                                      </p:to>
                                    </p:set>
                                    <p:animEffect transition="in" filter="wipe(left)">
                                      <p:cBhvr>
                                        <p:cTn id="7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 grpId="0"/>
      <p:bldP spid="34" grpId="0"/>
      <p:bldP spid="37" grpId="0"/>
      <p:bldP spid="38" grpId="0"/>
      <p:bldP spid="39" grpId="0"/>
      <p:bldP spid="40" grpId="0"/>
      <p:bldP spid="41" grpId="0"/>
      <p:bldP spid="4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itchFamily="34" charset="0"/>
                <a:ea typeface="Tahoma" pitchFamily="34" charset="0"/>
                <a:cs typeface="Tahoma" pitchFamily="34" charset="0"/>
              </a:rPr>
              <a:t>5. </a:t>
            </a:r>
            <a:r>
              <a:rPr lang="zh-CN" altLang="en-US" sz="3200" dirty="0"/>
              <a:t>现代微机中的中断技术</a:t>
            </a:r>
          </a:p>
        </p:txBody>
      </p:sp>
      <p:sp>
        <p:nvSpPr>
          <p:cNvPr id="3" name="内容占位符 2"/>
          <p:cNvSpPr>
            <a:spLocks noGrp="1"/>
          </p:cNvSpPr>
          <p:nvPr>
            <p:ph idx="1"/>
          </p:nvPr>
        </p:nvSpPr>
        <p:spPr>
          <a:xfrm>
            <a:off x="396553" y="1116485"/>
            <a:ext cx="8361045" cy="4536503"/>
          </a:xfrm>
        </p:spPr>
        <p:txBody>
          <a:bodyPr/>
          <a:lstStyle/>
          <a:p>
            <a:r>
              <a:rPr lang="zh-CN" altLang="en-US" sz="2200" dirty="0"/>
              <a:t>异常中断（</a:t>
            </a:r>
            <a:r>
              <a:rPr lang="en-GB" altLang="zh-CN" sz="2200" dirty="0">
                <a:latin typeface="Times New Roman" pitchFamily="18" charset="0"/>
                <a:cs typeface="Times New Roman" pitchFamily="18" charset="0"/>
              </a:rPr>
              <a:t>Exception</a:t>
            </a:r>
            <a:r>
              <a:rPr lang="zh-CN" altLang="en-US" sz="2200" dirty="0"/>
              <a:t>）</a:t>
            </a:r>
            <a:endParaRPr lang="en-US" altLang="zh-CN" sz="2200" dirty="0"/>
          </a:p>
          <a:p>
            <a:pPr marL="539750" lvl="1" indent="-269875"/>
            <a:r>
              <a:rPr lang="zh-CN" altLang="en-US" sz="2000" dirty="0"/>
              <a:t>失效中断：</a:t>
            </a:r>
            <a:r>
              <a:rPr lang="zh-CN" altLang="zh-CN" sz="2000" dirty="0">
                <a:effectLst/>
                <a:latin typeface="华文楷体" pitchFamily="2" charset="-122"/>
                <a:ea typeface="华文楷体" pitchFamily="2" charset="-122"/>
              </a:rPr>
              <a:t>某条指令在被执行前检测到异常而产生中断</a:t>
            </a:r>
            <a:r>
              <a:rPr lang="zh-CN" altLang="en-US" sz="2000" dirty="0">
                <a:effectLst/>
                <a:latin typeface="华文楷体" pitchFamily="2" charset="-122"/>
                <a:ea typeface="华文楷体" pitchFamily="2" charset="-122"/>
              </a:rPr>
              <a:t>。</a:t>
            </a:r>
            <a:endParaRPr lang="en-US" altLang="zh-CN" sz="2000" dirty="0">
              <a:latin typeface="华文楷体" pitchFamily="2" charset="-122"/>
              <a:ea typeface="华文楷体" pitchFamily="2" charset="-122"/>
            </a:endParaRPr>
          </a:p>
          <a:p>
            <a:pPr marL="539750" lvl="1" indent="-269875"/>
            <a:r>
              <a:rPr lang="zh-CN" altLang="en-US" sz="2000" dirty="0"/>
              <a:t>陷阱中断：</a:t>
            </a:r>
            <a:r>
              <a:rPr lang="zh-CN" altLang="en-US" sz="2000" dirty="0">
                <a:effectLst/>
                <a:latin typeface="华文楷体" pitchFamily="2" charset="-122"/>
                <a:ea typeface="华文楷体" pitchFamily="2" charset="-122"/>
              </a:rPr>
              <a:t>主要是指处理机和内存内部产生的中断。</a:t>
            </a:r>
            <a:r>
              <a:rPr lang="zh-CN" altLang="zh-CN" sz="2000" dirty="0">
                <a:effectLst/>
                <a:latin typeface="华文楷体" pitchFamily="2" charset="-122"/>
                <a:ea typeface="华文楷体" pitchFamily="2" charset="-122"/>
              </a:rPr>
              <a:t>如用户自定义的中断指令</a:t>
            </a:r>
            <a:r>
              <a:rPr lang="en-GB" altLang="zh-CN" sz="2000" dirty="0">
                <a:effectLst/>
                <a:latin typeface="华文楷体" pitchFamily="2" charset="-122"/>
                <a:ea typeface="华文楷体" pitchFamily="2" charset="-122"/>
              </a:rPr>
              <a:t>INT n</a:t>
            </a:r>
            <a:endParaRPr lang="en-US" altLang="zh-CN" sz="2000" dirty="0">
              <a:effectLst/>
              <a:latin typeface="华文楷体" pitchFamily="2" charset="-122"/>
              <a:ea typeface="华文楷体" pitchFamily="2" charset="-122"/>
            </a:endParaRPr>
          </a:p>
          <a:p>
            <a:pPr marL="539750" lvl="1" indent="-269875"/>
            <a:r>
              <a:rPr lang="zh-CN" altLang="en-US" sz="2000" dirty="0"/>
              <a:t>中止：</a:t>
            </a:r>
            <a:r>
              <a:rPr lang="zh-CN" altLang="en-US" sz="2000" dirty="0">
                <a:effectLst/>
                <a:latin typeface="华文楷体" pitchFamily="2" charset="-122"/>
                <a:ea typeface="华文楷体" pitchFamily="2" charset="-122"/>
              </a:rPr>
              <a:t>因</a:t>
            </a:r>
            <a:r>
              <a:rPr lang="zh-CN" altLang="zh-CN" sz="2000" dirty="0">
                <a:effectLst/>
                <a:latin typeface="华文楷体" pitchFamily="2" charset="-122"/>
                <a:ea typeface="华文楷体" pitchFamily="2" charset="-122"/>
              </a:rPr>
              <a:t>异常发生后无法确定造成异常指令的实际位置，如硬件错误或系统表格中的错误值所造成的异常。</a:t>
            </a:r>
            <a:r>
              <a:rPr lang="zh-CN" altLang="en-US" sz="2000" dirty="0">
                <a:effectLst/>
                <a:latin typeface="华文楷体" pitchFamily="2" charset="-122"/>
                <a:ea typeface="华文楷体" pitchFamily="2" charset="-122"/>
              </a:rPr>
              <a:t>此时原来</a:t>
            </a:r>
            <a:r>
              <a:rPr lang="zh-CN" altLang="zh-CN" sz="2000" dirty="0">
                <a:effectLst/>
                <a:latin typeface="华文楷体" pitchFamily="2" charset="-122"/>
                <a:ea typeface="华文楷体" pitchFamily="2" charset="-122"/>
              </a:rPr>
              <a:t>的程序已无法继续执行，</a:t>
            </a:r>
            <a:r>
              <a:rPr lang="zh-CN" altLang="en-US" sz="2000" dirty="0">
                <a:effectLst/>
                <a:latin typeface="华文楷体" pitchFamily="2" charset="-122"/>
                <a:ea typeface="华文楷体" pitchFamily="2" charset="-122"/>
              </a:rPr>
              <a:t>故</a:t>
            </a:r>
            <a:r>
              <a:rPr lang="zh-CN" altLang="zh-CN" sz="2000" dirty="0">
                <a:effectLst/>
                <a:latin typeface="华文楷体" pitchFamily="2" charset="-122"/>
                <a:ea typeface="华文楷体" pitchFamily="2" charset="-122"/>
              </a:rPr>
              <a:t>中断服务程序往往重新启动操作系统</a:t>
            </a:r>
            <a:r>
              <a:rPr lang="zh-CN" altLang="en-US" sz="2000" dirty="0">
                <a:effectLst/>
                <a:latin typeface="华文楷体" pitchFamily="2" charset="-122"/>
                <a:ea typeface="华文楷体" pitchFamily="2" charset="-122"/>
              </a:rPr>
              <a:t>。</a:t>
            </a:r>
            <a:endParaRPr lang="en-US" altLang="zh-CN" sz="2000" dirty="0">
              <a:effectLst/>
              <a:latin typeface="华文楷体" pitchFamily="2" charset="-122"/>
              <a:ea typeface="华文楷体" pitchFamily="2" charset="-122"/>
            </a:endParaRPr>
          </a:p>
          <a:p>
            <a:pPr marL="165635" indent="-269875">
              <a:spcBef>
                <a:spcPts val="1200"/>
              </a:spcBef>
            </a:pPr>
            <a:r>
              <a:rPr lang="zh-CN" altLang="en-US" sz="2200" dirty="0"/>
              <a:t>中断描述符表（</a:t>
            </a:r>
            <a:r>
              <a:rPr lang="en-GB" altLang="zh-CN" sz="2000" dirty="0">
                <a:latin typeface="Times New Roman" pitchFamily="18" charset="0"/>
                <a:cs typeface="Times New Roman" pitchFamily="18" charset="0"/>
              </a:rPr>
              <a:t>Interrupt Descriptor Table</a:t>
            </a:r>
            <a:r>
              <a:rPr lang="zh-CN" altLang="zh-CN" sz="2000" dirty="0">
                <a:latin typeface="Times New Roman" pitchFamily="18" charset="0"/>
                <a:cs typeface="Times New Roman" pitchFamily="18" charset="0"/>
              </a:rPr>
              <a:t>，</a:t>
            </a:r>
            <a:r>
              <a:rPr lang="en-GB" altLang="zh-CN" sz="2000" dirty="0">
                <a:latin typeface="Times New Roman" pitchFamily="18" charset="0"/>
                <a:cs typeface="Times New Roman" pitchFamily="18" charset="0"/>
              </a:rPr>
              <a:t>IDT</a:t>
            </a:r>
            <a:r>
              <a:rPr lang="zh-CN" altLang="en-US" sz="2200" dirty="0"/>
              <a:t>）</a:t>
            </a:r>
            <a:endParaRPr lang="en-US" altLang="zh-CN" sz="2200" dirty="0"/>
          </a:p>
          <a:p>
            <a:pPr marL="539750" lvl="1" indent="-269875"/>
            <a:r>
              <a:rPr lang="zh-CN" altLang="en-US" sz="2000" dirty="0">
                <a:effectLst/>
                <a:latin typeface="华文楷体" pitchFamily="2" charset="-122"/>
                <a:ea typeface="华文楷体" pitchFamily="2" charset="-122"/>
              </a:rPr>
              <a:t>含若干描述项，</a:t>
            </a:r>
            <a:r>
              <a:rPr lang="zh-CN" altLang="zh-CN" sz="2000" dirty="0">
                <a:effectLst/>
                <a:latin typeface="华文楷体" pitchFamily="2" charset="-122"/>
                <a:ea typeface="华文楷体" pitchFamily="2" charset="-122"/>
              </a:rPr>
              <a:t>每个描述项占</a:t>
            </a:r>
            <a:r>
              <a:rPr lang="en-GB" altLang="zh-CN" sz="2000" dirty="0">
                <a:effectLst/>
                <a:latin typeface="华文楷体" pitchFamily="2" charset="-122"/>
                <a:ea typeface="华文楷体" pitchFamily="2" charset="-122"/>
              </a:rPr>
              <a:t>8</a:t>
            </a:r>
            <a:r>
              <a:rPr lang="zh-CN" altLang="zh-CN" sz="2000" dirty="0">
                <a:effectLst/>
                <a:latin typeface="华文楷体" pitchFamily="2" charset="-122"/>
                <a:ea typeface="华文楷体" pitchFamily="2" charset="-122"/>
              </a:rPr>
              <a:t>字节，包括</a:t>
            </a:r>
            <a:r>
              <a:rPr lang="en-GB" altLang="zh-CN" sz="2000" dirty="0">
                <a:effectLst/>
                <a:latin typeface="华文楷体" pitchFamily="2" charset="-122"/>
                <a:ea typeface="华文楷体" pitchFamily="2" charset="-122"/>
              </a:rPr>
              <a:t>2</a:t>
            </a:r>
            <a:r>
              <a:rPr lang="zh-CN" altLang="zh-CN" sz="2000" dirty="0">
                <a:effectLst/>
                <a:latin typeface="华文楷体" pitchFamily="2" charset="-122"/>
                <a:ea typeface="华文楷体" pitchFamily="2" charset="-122"/>
              </a:rPr>
              <a:t>字节的选择器，</a:t>
            </a:r>
            <a:r>
              <a:rPr lang="en-GB" altLang="zh-CN" sz="2000" dirty="0">
                <a:effectLst/>
                <a:latin typeface="华文楷体" pitchFamily="2" charset="-122"/>
                <a:ea typeface="华文楷体" pitchFamily="2" charset="-122"/>
              </a:rPr>
              <a:t>4</a:t>
            </a:r>
            <a:r>
              <a:rPr lang="zh-CN" altLang="zh-CN" sz="2000" dirty="0">
                <a:effectLst/>
                <a:latin typeface="华文楷体" pitchFamily="2" charset="-122"/>
                <a:ea typeface="华文楷体" pitchFamily="2" charset="-122"/>
              </a:rPr>
              <a:t>字节的偏移量。这</a:t>
            </a:r>
            <a:r>
              <a:rPr lang="en-GB" altLang="zh-CN" sz="2000" dirty="0">
                <a:effectLst/>
                <a:latin typeface="华文楷体" pitchFamily="2" charset="-122"/>
                <a:ea typeface="华文楷体" pitchFamily="2" charset="-122"/>
              </a:rPr>
              <a:t>6</a:t>
            </a:r>
            <a:r>
              <a:rPr lang="zh-CN" altLang="zh-CN" sz="2000" dirty="0">
                <a:effectLst/>
                <a:latin typeface="华文楷体" pitchFamily="2" charset="-122"/>
                <a:ea typeface="华文楷体" pitchFamily="2" charset="-122"/>
              </a:rPr>
              <a:t>字节共同决定了中断服务程序的人口地址，其余</a:t>
            </a:r>
            <a:r>
              <a:rPr lang="en-GB" altLang="zh-CN" sz="2000" dirty="0">
                <a:effectLst/>
                <a:latin typeface="华文楷体" pitchFamily="2" charset="-122"/>
                <a:ea typeface="华文楷体" pitchFamily="2" charset="-122"/>
              </a:rPr>
              <a:t>2</a:t>
            </a:r>
            <a:r>
              <a:rPr lang="zh-CN" altLang="zh-CN" sz="2000" dirty="0">
                <a:effectLst/>
                <a:latin typeface="华文楷体" pitchFamily="2" charset="-122"/>
                <a:ea typeface="华文楷体" pitchFamily="2" charset="-122"/>
              </a:rPr>
              <a:t>字节存放类型值等说明信息。</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59</a:t>
            </a:fld>
            <a:endParaRPr lang="en-US" altLang="zh-CN"/>
          </a:p>
        </p:txBody>
      </p:sp>
    </p:spTree>
    <p:extLst>
      <p:ext uri="{BB962C8B-B14F-4D97-AF65-F5344CB8AC3E}">
        <p14:creationId xmlns:p14="http://schemas.microsoft.com/office/powerpoint/2010/main" val="2883463694"/>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89" name="标题 1"/>
          <p:cNvSpPr>
            <a:spLocks noGrp="1"/>
          </p:cNvSpPr>
          <p:nvPr>
            <p:ph type="title"/>
          </p:nvPr>
        </p:nvSpPr>
        <p:spPr>
          <a:xfrm>
            <a:off x="419987" y="192088"/>
            <a:ext cx="7917747" cy="780380"/>
          </a:xfrm>
        </p:spPr>
        <p:txBody>
          <a:bodyPr/>
          <a:lstStyle/>
          <a:p>
            <a:r>
              <a:rPr lang="en-US" altLang="zh-CN" dirty="0">
                <a:solidFill>
                  <a:schemeClr val="tx1"/>
                </a:solidFill>
                <a:latin typeface="Tahoma" pitchFamily="34" charset="0"/>
              </a:rPr>
              <a:t>3</a:t>
            </a:r>
            <a:r>
              <a:rPr lang="zh-CN" altLang="en-US" dirty="0">
                <a:solidFill>
                  <a:schemeClr val="tx1"/>
                </a:solidFill>
                <a:latin typeface="Tahoma" pitchFamily="34" charset="0"/>
              </a:rPr>
              <a:t>、</a:t>
            </a:r>
            <a:r>
              <a:rPr lang="en-US" altLang="zh-CN" sz="3200" dirty="0">
                <a:latin typeface="Tahoma" pitchFamily="34" charset="0"/>
              </a:rPr>
              <a:t>I/0</a:t>
            </a:r>
            <a:r>
              <a:rPr lang="zh-CN" altLang="en-US" sz="3200" dirty="0"/>
              <a:t>端口编址</a:t>
            </a:r>
            <a:endParaRPr lang="zh-CN" altLang="en-US" sz="3600" dirty="0"/>
          </a:p>
        </p:txBody>
      </p:sp>
      <p:sp>
        <p:nvSpPr>
          <p:cNvPr id="3" name="内容占位符 2"/>
          <p:cNvSpPr>
            <a:spLocks noGrp="1"/>
          </p:cNvSpPr>
          <p:nvPr>
            <p:ph idx="1"/>
          </p:nvPr>
        </p:nvSpPr>
        <p:spPr>
          <a:xfrm>
            <a:off x="695173" y="1116484"/>
            <a:ext cx="7896783" cy="3830638"/>
          </a:xfrm>
        </p:spPr>
        <p:txBody>
          <a:bodyPr/>
          <a:lstStyle/>
          <a:p>
            <a:r>
              <a:rPr lang="zh-CN" altLang="en-US" dirty="0">
                <a:latin typeface="华文中宋"/>
                <a:ea typeface="华文中宋"/>
                <a:cs typeface="华文中宋"/>
              </a:rPr>
              <a:t>计算机系统中包含各类不同功能的接口电路。</a:t>
            </a:r>
            <a:endParaRPr lang="en-US" altLang="zh-CN" dirty="0">
              <a:latin typeface="华文中宋"/>
              <a:ea typeface="华文中宋"/>
              <a:cs typeface="华文中宋"/>
            </a:endParaRPr>
          </a:p>
          <a:p>
            <a:pPr>
              <a:spcBef>
                <a:spcPts val="800"/>
              </a:spcBef>
            </a:pPr>
            <a:r>
              <a:rPr lang="zh-CN" altLang="en-US" dirty="0">
                <a:latin typeface="华文中宋"/>
                <a:ea typeface="华文中宋"/>
                <a:cs typeface="华文中宋"/>
              </a:rPr>
              <a:t>每个接口中含</a:t>
            </a:r>
            <a:r>
              <a:rPr lang="en-US" altLang="zh-CN" dirty="0">
                <a:latin typeface="华文中宋"/>
                <a:ea typeface="华文中宋"/>
                <a:cs typeface="华文中宋"/>
              </a:rPr>
              <a:t>1</a:t>
            </a:r>
            <a:r>
              <a:rPr lang="zh-CN" altLang="en-US" dirty="0">
                <a:latin typeface="华文中宋"/>
                <a:ea typeface="华文中宋"/>
                <a:cs typeface="华文中宋"/>
              </a:rPr>
              <a:t>个或多个端口。</a:t>
            </a:r>
            <a:endParaRPr lang="en-US" altLang="zh-CN" dirty="0">
              <a:latin typeface="华文中宋"/>
              <a:ea typeface="华文中宋"/>
              <a:cs typeface="华文中宋"/>
            </a:endParaRPr>
          </a:p>
          <a:p>
            <a:r>
              <a:rPr lang="zh-CN" altLang="en-US" dirty="0">
                <a:cs typeface="华文中宋"/>
              </a:rPr>
              <a:t>端口编址</a:t>
            </a:r>
            <a:r>
              <a:rPr lang="zh-CN" altLang="en-US" dirty="0">
                <a:latin typeface="华文中宋"/>
                <a:ea typeface="华文中宋"/>
                <a:cs typeface="华文中宋"/>
              </a:rPr>
              <a:t>：为确保</a:t>
            </a:r>
            <a:r>
              <a:rPr lang="en-US" altLang="zh-CN" dirty="0">
                <a:latin typeface="华文中宋"/>
                <a:ea typeface="华文中宋"/>
                <a:cs typeface="华文中宋"/>
              </a:rPr>
              <a:t>CPU</a:t>
            </a:r>
            <a:r>
              <a:rPr lang="zh-CN" altLang="en-US" dirty="0">
                <a:latin typeface="华文中宋"/>
                <a:ea typeface="华文中宋"/>
                <a:cs typeface="华文中宋"/>
              </a:rPr>
              <a:t>能够访问到每个不同的端口</a:t>
            </a:r>
            <a:endParaRPr lang="en-US" altLang="zh-CN" dirty="0">
              <a:latin typeface="华文中宋"/>
              <a:ea typeface="华文中宋"/>
              <a:cs typeface="华文中宋"/>
            </a:endParaRPr>
          </a:p>
          <a:p>
            <a:pPr>
              <a:lnSpc>
                <a:spcPct val="120000"/>
              </a:lnSpc>
              <a:spcBef>
                <a:spcPts val="1200"/>
              </a:spcBef>
              <a:spcAft>
                <a:spcPts val="0"/>
              </a:spcAft>
            </a:pPr>
            <a:r>
              <a:rPr lang="zh-CN" altLang="en-US" dirty="0">
                <a:latin typeface="华文中宋"/>
                <a:ea typeface="华文中宋"/>
                <a:cs typeface="华文中宋"/>
              </a:rPr>
              <a:t>寻址端口的方法：</a:t>
            </a:r>
            <a:endParaRPr lang="en-US" altLang="zh-CN" dirty="0">
              <a:latin typeface="华文中宋"/>
              <a:ea typeface="华文中宋"/>
              <a:cs typeface="华文中宋"/>
            </a:endParaRPr>
          </a:p>
          <a:p>
            <a:pPr lvl="1">
              <a:lnSpc>
                <a:spcPct val="120000"/>
              </a:lnSpc>
              <a:spcBef>
                <a:spcPts val="600"/>
              </a:spcBef>
              <a:spcAft>
                <a:spcPts val="300"/>
              </a:spcAft>
            </a:pPr>
            <a:r>
              <a:rPr lang="zh-CN" altLang="en-US" dirty="0">
                <a:latin typeface="华文中宋"/>
                <a:ea typeface="华文中宋"/>
                <a:cs typeface="华文中宋"/>
              </a:rPr>
              <a:t>先找到端口所在的接口电路芯片</a:t>
            </a:r>
            <a:endParaRPr lang="en-US" altLang="zh-CN" dirty="0">
              <a:latin typeface="华文中宋"/>
              <a:ea typeface="华文中宋"/>
              <a:cs typeface="华文中宋"/>
            </a:endParaRPr>
          </a:p>
          <a:p>
            <a:pPr lvl="1">
              <a:lnSpc>
                <a:spcPct val="120000"/>
              </a:lnSpc>
              <a:spcBef>
                <a:spcPts val="600"/>
              </a:spcBef>
              <a:spcAft>
                <a:spcPts val="600"/>
              </a:spcAft>
            </a:pPr>
            <a:r>
              <a:rPr lang="zh-CN" altLang="en-US" dirty="0">
                <a:latin typeface="华文中宋"/>
                <a:ea typeface="华文中宋"/>
                <a:cs typeface="华文中宋"/>
              </a:rPr>
              <a:t>在该芯片上找到具体访问的端口</a:t>
            </a:r>
            <a:endParaRPr lang="en-US" altLang="zh-CN" dirty="0">
              <a:latin typeface="华文中宋"/>
              <a:ea typeface="华文中宋"/>
              <a:cs typeface="华文中宋"/>
            </a:endParaRPr>
          </a:p>
        </p:txBody>
      </p:sp>
      <p:cxnSp>
        <p:nvCxnSpPr>
          <p:cNvPr id="38" name="直接箭头连接符 37"/>
          <p:cNvCxnSpPr>
            <a:cxnSpLocks noChangeShapeType="1"/>
          </p:cNvCxnSpPr>
          <p:nvPr/>
        </p:nvCxnSpPr>
        <p:spPr bwMode="auto">
          <a:xfrm>
            <a:off x="5528278" y="3570088"/>
            <a:ext cx="512799" cy="0"/>
          </a:xfrm>
          <a:prstGeom prst="straightConnector1">
            <a:avLst/>
          </a:prstGeom>
          <a:noFill/>
          <a:ln w="31750" cap="sq" algn="ctr">
            <a:solidFill>
              <a:srgbClr val="FF0000"/>
            </a:solidFill>
            <a:round/>
            <a:headEnd type="none" w="sm" len="sm"/>
            <a:tailEnd type="triangle" w="lg" len="lg"/>
          </a:ln>
        </p:spPr>
      </p:cxnSp>
      <p:sp>
        <p:nvSpPr>
          <p:cNvPr id="39" name="TextBox 38"/>
          <p:cNvSpPr txBox="1">
            <a:spLocks noChangeArrowheads="1"/>
          </p:cNvSpPr>
          <p:nvPr/>
        </p:nvSpPr>
        <p:spPr bwMode="auto">
          <a:xfrm>
            <a:off x="5917634" y="3348732"/>
            <a:ext cx="1096552" cy="430887"/>
          </a:xfrm>
          <a:prstGeom prst="rect">
            <a:avLst/>
          </a:prstGeom>
          <a:noFill/>
          <a:ln w="9525">
            <a:noFill/>
            <a:miter lim="800000"/>
            <a:headEnd/>
            <a:tailEnd/>
          </a:ln>
        </p:spPr>
        <p:txBody>
          <a:bodyPr>
            <a:spAutoFit/>
          </a:bodyPr>
          <a:lstStyle/>
          <a:p>
            <a:pPr algn="ctr"/>
            <a:r>
              <a:rPr lang="zh-CN" altLang="en-US" sz="2200" b="1" dirty="0">
                <a:effectLst>
                  <a:outerShdw blurRad="38100" dist="38100" dir="2700000" algn="tl">
                    <a:srgbClr val="000000">
                      <a:alpha val="43137"/>
                    </a:srgbClr>
                  </a:outerShdw>
                </a:effectLst>
                <a:latin typeface="华文中宋"/>
                <a:ea typeface="华文中宋"/>
                <a:cs typeface="华文中宋"/>
              </a:rPr>
              <a:t>片选</a:t>
            </a:r>
          </a:p>
        </p:txBody>
      </p:sp>
      <p:cxnSp>
        <p:nvCxnSpPr>
          <p:cNvPr id="40" name="直接箭头连接符 39"/>
          <p:cNvCxnSpPr>
            <a:cxnSpLocks noChangeShapeType="1"/>
          </p:cNvCxnSpPr>
          <p:nvPr/>
        </p:nvCxnSpPr>
        <p:spPr bwMode="auto">
          <a:xfrm>
            <a:off x="5467093" y="4087371"/>
            <a:ext cx="512799" cy="0"/>
          </a:xfrm>
          <a:prstGeom prst="straightConnector1">
            <a:avLst/>
          </a:prstGeom>
          <a:noFill/>
          <a:ln w="31750" cap="sq" algn="ctr">
            <a:solidFill>
              <a:srgbClr val="FF0000"/>
            </a:solidFill>
            <a:round/>
            <a:headEnd type="none" w="sm" len="sm"/>
            <a:tailEnd type="triangle" w="lg" len="lg"/>
          </a:ln>
        </p:spPr>
      </p:cxnSp>
      <p:sp>
        <p:nvSpPr>
          <p:cNvPr id="41" name="TextBox 40"/>
          <p:cNvSpPr txBox="1">
            <a:spLocks noChangeArrowheads="1"/>
          </p:cNvSpPr>
          <p:nvPr/>
        </p:nvSpPr>
        <p:spPr bwMode="auto">
          <a:xfrm>
            <a:off x="5855823" y="3879981"/>
            <a:ext cx="1659341" cy="430887"/>
          </a:xfrm>
          <a:prstGeom prst="rect">
            <a:avLst/>
          </a:prstGeom>
          <a:noFill/>
          <a:ln w="9525">
            <a:noFill/>
            <a:miter lim="800000"/>
            <a:headEnd/>
            <a:tailEnd/>
          </a:ln>
        </p:spPr>
        <p:txBody>
          <a:bodyPr>
            <a:spAutoFit/>
          </a:bodyPr>
          <a:lstStyle/>
          <a:p>
            <a:pPr algn="ctr"/>
            <a:r>
              <a:rPr lang="zh-CN" altLang="en-US" sz="2200" b="1" dirty="0">
                <a:effectLst>
                  <a:outerShdw blurRad="38100" dist="38100" dir="2700000" algn="tl">
                    <a:srgbClr val="000000">
                      <a:alpha val="43137"/>
                    </a:srgbClr>
                  </a:outerShdw>
                </a:effectLst>
                <a:latin typeface="华文中宋"/>
                <a:ea typeface="华文中宋"/>
                <a:cs typeface="华文中宋"/>
              </a:rPr>
              <a:t>片内寻址</a:t>
            </a:r>
          </a:p>
        </p:txBody>
      </p:sp>
      <p:grpSp>
        <p:nvGrpSpPr>
          <p:cNvPr id="36" name="组合 35"/>
          <p:cNvGrpSpPr>
            <a:grpSpLocks/>
          </p:cNvGrpSpPr>
          <p:nvPr/>
        </p:nvGrpSpPr>
        <p:grpSpPr bwMode="auto">
          <a:xfrm>
            <a:off x="756593" y="1620540"/>
            <a:ext cx="7974188" cy="3856037"/>
            <a:chOff x="899592" y="2204864"/>
            <a:chExt cx="7848872" cy="4320480"/>
          </a:xfrm>
        </p:grpSpPr>
        <p:sp>
          <p:nvSpPr>
            <p:cNvPr id="37899" name="矩形 4"/>
            <p:cNvSpPr>
              <a:spLocks noChangeArrowheads="1"/>
            </p:cNvSpPr>
            <p:nvPr/>
          </p:nvSpPr>
          <p:spPr bwMode="auto">
            <a:xfrm>
              <a:off x="899592" y="2204864"/>
              <a:ext cx="7848872" cy="4320480"/>
            </a:xfrm>
            <a:prstGeom prst="rect">
              <a:avLst/>
            </a:prstGeom>
            <a:solidFill>
              <a:schemeClr val="bg1"/>
            </a:solidFill>
            <a:ln w="25400" cap="sq" algn="ctr">
              <a:noFill/>
              <a:round/>
              <a:headEnd type="none" w="sm" len="sm"/>
              <a:tailEnd type="none" w="lg" len="lg"/>
            </a:ln>
          </p:spPr>
          <p:txBody>
            <a:bodyPr/>
            <a:lstStyle/>
            <a:p>
              <a:endParaRPr lang="zh-CN" altLang="en-US"/>
            </a:p>
          </p:txBody>
        </p:sp>
        <p:sp>
          <p:nvSpPr>
            <p:cNvPr id="6" name="Rectangle 3"/>
            <p:cNvSpPr txBox="1">
              <a:spLocks noChangeArrowheads="1"/>
            </p:cNvSpPr>
            <p:nvPr/>
          </p:nvSpPr>
          <p:spPr bwMode="auto">
            <a:xfrm>
              <a:off x="5320039" y="4293067"/>
              <a:ext cx="868216" cy="332618"/>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buFont typeface="Wingdings" pitchFamily="2" charset="2"/>
                <a:buNone/>
                <a:defRPr/>
              </a:pPr>
              <a:r>
                <a:rPr lang="zh-CN" altLang="en-US" sz="3200" b="1" kern="0">
                  <a:solidFill>
                    <a:schemeClr val="tx2"/>
                  </a:solidFill>
                  <a:latin typeface="宋体" pitchFamily="2" charset="-122"/>
                  <a:ea typeface="华文中宋" pitchFamily="2" charset="-122"/>
                </a:rPr>
                <a:t>┅</a:t>
              </a:r>
            </a:p>
          </p:txBody>
        </p:sp>
        <p:sp>
          <p:nvSpPr>
            <p:cNvPr id="37901" name="Rectangle 5"/>
            <p:cNvSpPr>
              <a:spLocks noChangeArrowheads="1"/>
            </p:cNvSpPr>
            <p:nvPr/>
          </p:nvSpPr>
          <p:spPr bwMode="auto">
            <a:xfrm>
              <a:off x="1574378" y="2997721"/>
              <a:ext cx="1066800" cy="3276600"/>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37902" name="Rectangle 6"/>
            <p:cNvSpPr>
              <a:spLocks noChangeArrowheads="1"/>
            </p:cNvSpPr>
            <p:nvPr/>
          </p:nvSpPr>
          <p:spPr bwMode="auto">
            <a:xfrm>
              <a:off x="3590503" y="2997721"/>
              <a:ext cx="1066800" cy="3276600"/>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37903" name="Rectangle 7"/>
            <p:cNvSpPr>
              <a:spLocks noChangeArrowheads="1"/>
            </p:cNvSpPr>
            <p:nvPr/>
          </p:nvSpPr>
          <p:spPr bwMode="auto">
            <a:xfrm>
              <a:off x="6457528" y="2997721"/>
              <a:ext cx="1066800" cy="3276600"/>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37904" name="Rectangle 8"/>
            <p:cNvSpPr>
              <a:spLocks noChangeArrowheads="1"/>
            </p:cNvSpPr>
            <p:nvPr/>
          </p:nvSpPr>
          <p:spPr bwMode="auto">
            <a:xfrm>
              <a:off x="1718841" y="3285059"/>
              <a:ext cx="792162" cy="541337"/>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05" name="Rectangle 9"/>
            <p:cNvSpPr>
              <a:spLocks noChangeArrowheads="1"/>
            </p:cNvSpPr>
            <p:nvPr/>
          </p:nvSpPr>
          <p:spPr bwMode="auto">
            <a:xfrm>
              <a:off x="1718841" y="4077221"/>
              <a:ext cx="792162"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06" name="Rectangle 10"/>
            <p:cNvSpPr>
              <a:spLocks noChangeArrowheads="1"/>
            </p:cNvSpPr>
            <p:nvPr/>
          </p:nvSpPr>
          <p:spPr bwMode="auto">
            <a:xfrm>
              <a:off x="1718841" y="5445646"/>
              <a:ext cx="792162"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07" name="Rectangle 11"/>
            <p:cNvSpPr>
              <a:spLocks noChangeArrowheads="1"/>
            </p:cNvSpPr>
            <p:nvPr/>
          </p:nvSpPr>
          <p:spPr bwMode="auto">
            <a:xfrm>
              <a:off x="1863303" y="4869384"/>
              <a:ext cx="574675" cy="331787"/>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buFont typeface="Wingdings" pitchFamily="2" charset="2"/>
                <a:buNone/>
              </a:pPr>
              <a:r>
                <a:rPr lang="zh-CN" altLang="en-US" sz="2400" b="1">
                  <a:solidFill>
                    <a:schemeClr val="bg1"/>
                  </a:solidFill>
                  <a:latin typeface="宋体" charset="-122"/>
                  <a:ea typeface="楷体_GB2312" pitchFamily="49" charset="-122"/>
                </a:rPr>
                <a:t>┅</a:t>
              </a:r>
            </a:p>
          </p:txBody>
        </p:sp>
        <p:sp>
          <p:nvSpPr>
            <p:cNvPr id="37908" name="Rectangle 12"/>
            <p:cNvSpPr>
              <a:spLocks noChangeArrowheads="1"/>
            </p:cNvSpPr>
            <p:nvPr/>
          </p:nvSpPr>
          <p:spPr bwMode="auto">
            <a:xfrm>
              <a:off x="3734966" y="3285059"/>
              <a:ext cx="792162" cy="541337"/>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09" name="Rectangle 13"/>
            <p:cNvSpPr>
              <a:spLocks noChangeArrowheads="1"/>
            </p:cNvSpPr>
            <p:nvPr/>
          </p:nvSpPr>
          <p:spPr bwMode="auto">
            <a:xfrm>
              <a:off x="3734966" y="4077221"/>
              <a:ext cx="792162"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10" name="Rectangle 14"/>
            <p:cNvSpPr>
              <a:spLocks noChangeArrowheads="1"/>
            </p:cNvSpPr>
            <p:nvPr/>
          </p:nvSpPr>
          <p:spPr bwMode="auto">
            <a:xfrm>
              <a:off x="3734966" y="5445646"/>
              <a:ext cx="792162"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11" name="Rectangle 15"/>
            <p:cNvSpPr>
              <a:spLocks noChangeArrowheads="1"/>
            </p:cNvSpPr>
            <p:nvPr/>
          </p:nvSpPr>
          <p:spPr bwMode="auto">
            <a:xfrm>
              <a:off x="3879428" y="4869384"/>
              <a:ext cx="574675" cy="331787"/>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buFont typeface="Wingdings" pitchFamily="2" charset="2"/>
                <a:buNone/>
              </a:pPr>
              <a:r>
                <a:rPr lang="zh-CN" altLang="en-US" sz="2400" b="1">
                  <a:solidFill>
                    <a:schemeClr val="bg1"/>
                  </a:solidFill>
                  <a:latin typeface="宋体" charset="-122"/>
                  <a:ea typeface="楷体_GB2312" pitchFamily="49" charset="-122"/>
                </a:rPr>
                <a:t>┅</a:t>
              </a:r>
            </a:p>
          </p:txBody>
        </p:sp>
        <p:sp>
          <p:nvSpPr>
            <p:cNvPr id="37912" name="Rectangle 16"/>
            <p:cNvSpPr>
              <a:spLocks noChangeArrowheads="1"/>
            </p:cNvSpPr>
            <p:nvPr/>
          </p:nvSpPr>
          <p:spPr bwMode="auto">
            <a:xfrm>
              <a:off x="6600403" y="3285059"/>
              <a:ext cx="792163" cy="541337"/>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13" name="Rectangle 17"/>
            <p:cNvSpPr>
              <a:spLocks noChangeArrowheads="1"/>
            </p:cNvSpPr>
            <p:nvPr/>
          </p:nvSpPr>
          <p:spPr bwMode="auto">
            <a:xfrm>
              <a:off x="6600403" y="4077221"/>
              <a:ext cx="792163"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14" name="Rectangle 18"/>
            <p:cNvSpPr>
              <a:spLocks noChangeArrowheads="1"/>
            </p:cNvSpPr>
            <p:nvPr/>
          </p:nvSpPr>
          <p:spPr bwMode="auto">
            <a:xfrm>
              <a:off x="6600403" y="5445646"/>
              <a:ext cx="792163" cy="541338"/>
            </a:xfrm>
            <a:prstGeom prst="rect">
              <a:avLst/>
            </a:prstGeom>
            <a:solidFill>
              <a:srgbClr val="FFFF99"/>
            </a:solidFill>
            <a:ln w="25400" cap="sq">
              <a:solidFill>
                <a:srgbClr val="FFFF99"/>
              </a:solidFill>
              <a:miter lim="800000"/>
              <a:headEnd type="none" w="sm" len="sm"/>
              <a:tailEnd type="none" w="sm" len="sm"/>
            </a:ln>
          </p:spPr>
          <p:txBody>
            <a:bodyPr wrap="none" anchor="ctr"/>
            <a:lstStyle/>
            <a:p>
              <a:endParaRPr lang="zh-CN" altLang="en-US"/>
            </a:p>
          </p:txBody>
        </p:sp>
        <p:sp>
          <p:nvSpPr>
            <p:cNvPr id="37915" name="Rectangle 19"/>
            <p:cNvSpPr>
              <a:spLocks noChangeArrowheads="1"/>
            </p:cNvSpPr>
            <p:nvPr/>
          </p:nvSpPr>
          <p:spPr bwMode="auto">
            <a:xfrm>
              <a:off x="6744866" y="4869384"/>
              <a:ext cx="574675" cy="331787"/>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buFont typeface="Wingdings" pitchFamily="2" charset="2"/>
                <a:buNone/>
              </a:pPr>
              <a:r>
                <a:rPr lang="zh-CN" altLang="en-US" sz="2400" b="1">
                  <a:solidFill>
                    <a:schemeClr val="bg1"/>
                  </a:solidFill>
                  <a:latin typeface="宋体" charset="-122"/>
                  <a:ea typeface="楷体_GB2312" pitchFamily="49" charset="-122"/>
                </a:rPr>
                <a:t>┅</a:t>
              </a:r>
            </a:p>
          </p:txBody>
        </p:sp>
        <p:sp>
          <p:nvSpPr>
            <p:cNvPr id="37916" name="Text Box 20"/>
            <p:cNvSpPr txBox="1">
              <a:spLocks noChangeArrowheads="1"/>
            </p:cNvSpPr>
            <p:nvPr/>
          </p:nvSpPr>
          <p:spPr bwMode="auto">
            <a:xfrm>
              <a:off x="1645816" y="2527820"/>
              <a:ext cx="1008062" cy="448256"/>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中宋" pitchFamily="2" charset="-122"/>
                  <a:ea typeface="华文中宋" pitchFamily="2" charset="-122"/>
                </a:rPr>
                <a:t>接口</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1</a:t>
              </a:r>
            </a:p>
          </p:txBody>
        </p:sp>
        <p:sp>
          <p:nvSpPr>
            <p:cNvPr id="37917" name="Text Box 21"/>
            <p:cNvSpPr txBox="1">
              <a:spLocks noChangeArrowheads="1"/>
            </p:cNvSpPr>
            <p:nvPr/>
          </p:nvSpPr>
          <p:spPr bwMode="auto">
            <a:xfrm>
              <a:off x="3590503" y="2492896"/>
              <a:ext cx="1008063" cy="448256"/>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中宋" pitchFamily="2" charset="-122"/>
                  <a:ea typeface="华文中宋" pitchFamily="2" charset="-122"/>
                </a:rPr>
                <a:t>接口</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2</a:t>
              </a:r>
            </a:p>
          </p:txBody>
        </p:sp>
        <p:sp>
          <p:nvSpPr>
            <p:cNvPr id="37918" name="Text Box 22"/>
            <p:cNvSpPr txBox="1">
              <a:spLocks noChangeArrowheads="1"/>
            </p:cNvSpPr>
            <p:nvPr/>
          </p:nvSpPr>
          <p:spPr bwMode="auto">
            <a:xfrm>
              <a:off x="6457528" y="2492896"/>
              <a:ext cx="1008063" cy="448256"/>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中宋" pitchFamily="2" charset="-122"/>
                  <a:ea typeface="华文中宋" pitchFamily="2" charset="-122"/>
                </a:rPr>
                <a:t>接口</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N</a:t>
              </a:r>
            </a:p>
          </p:txBody>
        </p:sp>
        <p:sp>
          <p:nvSpPr>
            <p:cNvPr id="37919" name="Text Box 23"/>
            <p:cNvSpPr txBox="1">
              <a:spLocks noChangeArrowheads="1"/>
            </p:cNvSpPr>
            <p:nvPr/>
          </p:nvSpPr>
          <p:spPr bwMode="auto">
            <a:xfrm>
              <a:off x="1707728" y="3364434"/>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dirty="0">
                  <a:latin typeface="华文中宋" pitchFamily="2" charset="-122"/>
                  <a:ea typeface="华文中宋" pitchFamily="2" charset="-122"/>
                </a:rPr>
                <a:t>端口</a:t>
              </a:r>
              <a:r>
                <a:rPr lang="en-US" altLang="zh-CN" b="1" dirty="0">
                  <a:latin typeface="华文中宋" pitchFamily="2" charset="-122"/>
                  <a:ea typeface="华文中宋" pitchFamily="2" charset="-122"/>
                </a:rPr>
                <a:t>1</a:t>
              </a:r>
            </a:p>
          </p:txBody>
        </p:sp>
        <p:sp>
          <p:nvSpPr>
            <p:cNvPr id="37920" name="Text Box 24"/>
            <p:cNvSpPr txBox="1">
              <a:spLocks noChangeArrowheads="1"/>
            </p:cNvSpPr>
            <p:nvPr/>
          </p:nvSpPr>
          <p:spPr bwMode="auto">
            <a:xfrm>
              <a:off x="1691853" y="4161359"/>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latin typeface="华文中宋" pitchFamily="2" charset="-122"/>
                  <a:ea typeface="华文中宋" pitchFamily="2" charset="-122"/>
                </a:rPr>
                <a:t>端口</a:t>
              </a:r>
              <a:r>
                <a:rPr lang="en-US" altLang="zh-CN" b="1">
                  <a:latin typeface="华文中宋" pitchFamily="2" charset="-122"/>
                  <a:ea typeface="华文中宋" pitchFamily="2" charset="-122"/>
                </a:rPr>
                <a:t>2</a:t>
              </a:r>
            </a:p>
          </p:txBody>
        </p:sp>
        <p:sp>
          <p:nvSpPr>
            <p:cNvPr id="37921" name="Text Box 25"/>
            <p:cNvSpPr txBox="1">
              <a:spLocks noChangeArrowheads="1"/>
            </p:cNvSpPr>
            <p:nvPr/>
          </p:nvSpPr>
          <p:spPr bwMode="auto">
            <a:xfrm>
              <a:off x="1707728" y="5517083"/>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t>端口</a:t>
              </a:r>
              <a:r>
                <a:rPr lang="en-US" altLang="zh-CN" b="1"/>
                <a:t>m</a:t>
              </a:r>
            </a:p>
          </p:txBody>
        </p:sp>
        <p:sp>
          <p:nvSpPr>
            <p:cNvPr id="37922" name="Text Box 26"/>
            <p:cNvSpPr txBox="1">
              <a:spLocks noChangeArrowheads="1"/>
            </p:cNvSpPr>
            <p:nvPr/>
          </p:nvSpPr>
          <p:spPr bwMode="auto">
            <a:xfrm>
              <a:off x="3728616" y="3350146"/>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dirty="0">
                  <a:latin typeface="华文中宋" pitchFamily="2" charset="-122"/>
                  <a:ea typeface="华文中宋" pitchFamily="2" charset="-122"/>
                </a:rPr>
                <a:t>端口</a:t>
              </a:r>
              <a:r>
                <a:rPr lang="en-US" altLang="zh-CN" b="1" dirty="0"/>
                <a:t>1</a:t>
              </a:r>
            </a:p>
          </p:txBody>
        </p:sp>
        <p:sp>
          <p:nvSpPr>
            <p:cNvPr id="37923" name="Text Box 27"/>
            <p:cNvSpPr txBox="1">
              <a:spLocks noChangeArrowheads="1"/>
            </p:cNvSpPr>
            <p:nvPr/>
          </p:nvSpPr>
          <p:spPr bwMode="auto">
            <a:xfrm>
              <a:off x="6600403" y="3358084"/>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latin typeface="华文中宋" pitchFamily="2" charset="-122"/>
                  <a:ea typeface="华文中宋" pitchFamily="2" charset="-122"/>
                </a:rPr>
                <a:t>端口</a:t>
              </a:r>
              <a:r>
                <a:rPr lang="en-US" altLang="zh-CN" b="1">
                  <a:latin typeface="华文中宋" pitchFamily="2" charset="-122"/>
                  <a:ea typeface="华文中宋" pitchFamily="2" charset="-122"/>
                </a:rPr>
                <a:t>1</a:t>
              </a:r>
            </a:p>
          </p:txBody>
        </p:sp>
        <p:sp>
          <p:nvSpPr>
            <p:cNvPr id="37924" name="Text Box 28"/>
            <p:cNvSpPr txBox="1">
              <a:spLocks noChangeArrowheads="1"/>
            </p:cNvSpPr>
            <p:nvPr/>
          </p:nvSpPr>
          <p:spPr bwMode="auto">
            <a:xfrm>
              <a:off x="3734966" y="4150246"/>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latin typeface="华文中宋" pitchFamily="2" charset="-122"/>
                  <a:ea typeface="华文中宋" pitchFamily="2" charset="-122"/>
                </a:rPr>
                <a:t>端口</a:t>
              </a:r>
              <a:r>
                <a:rPr lang="en-US" altLang="zh-CN" b="1">
                  <a:latin typeface="华文中宋" pitchFamily="2" charset="-122"/>
                  <a:ea typeface="华文中宋" pitchFamily="2" charset="-122"/>
                </a:rPr>
                <a:t>2</a:t>
              </a:r>
            </a:p>
          </p:txBody>
        </p:sp>
        <p:sp>
          <p:nvSpPr>
            <p:cNvPr id="37925" name="Text Box 29"/>
            <p:cNvSpPr txBox="1">
              <a:spLocks noChangeArrowheads="1"/>
            </p:cNvSpPr>
            <p:nvPr/>
          </p:nvSpPr>
          <p:spPr bwMode="auto">
            <a:xfrm>
              <a:off x="6601991" y="4150246"/>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dirty="0">
                  <a:latin typeface="华文中宋" pitchFamily="2" charset="-122"/>
                  <a:ea typeface="华文中宋" pitchFamily="2" charset="-122"/>
                </a:rPr>
                <a:t>端口</a:t>
              </a:r>
              <a:r>
                <a:rPr lang="en-US" altLang="zh-CN" b="1" dirty="0"/>
                <a:t>2</a:t>
              </a:r>
            </a:p>
          </p:txBody>
        </p:sp>
        <p:sp>
          <p:nvSpPr>
            <p:cNvPr id="37926" name="Text Box 30"/>
            <p:cNvSpPr txBox="1">
              <a:spLocks noChangeArrowheads="1"/>
            </p:cNvSpPr>
            <p:nvPr/>
          </p:nvSpPr>
          <p:spPr bwMode="auto">
            <a:xfrm>
              <a:off x="3684166" y="5517083"/>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t>端口</a:t>
              </a:r>
              <a:r>
                <a:rPr lang="en-US" altLang="zh-CN" b="1"/>
                <a:t>m</a:t>
              </a:r>
            </a:p>
          </p:txBody>
        </p:sp>
        <p:sp>
          <p:nvSpPr>
            <p:cNvPr id="37927" name="Text Box 31"/>
            <p:cNvSpPr txBox="1">
              <a:spLocks noChangeArrowheads="1"/>
            </p:cNvSpPr>
            <p:nvPr/>
          </p:nvSpPr>
          <p:spPr bwMode="auto">
            <a:xfrm>
              <a:off x="6555953" y="5517083"/>
              <a:ext cx="863600" cy="413774"/>
            </a:xfrm>
            <a:prstGeom prst="rect">
              <a:avLst/>
            </a:prstGeom>
            <a:noFill/>
            <a:ln w="25400" cap="sq">
              <a:noFill/>
              <a:miter lim="800000"/>
              <a:headEnd type="none" w="sm" len="sm"/>
              <a:tailEnd type="none" w="lg" len="lg"/>
            </a:ln>
          </p:spPr>
          <p:txBody>
            <a:bodyPr>
              <a:spAutoFit/>
            </a:bodyPr>
            <a:lstStyle/>
            <a:p>
              <a:pPr>
                <a:spcBef>
                  <a:spcPct val="50000"/>
                </a:spcBef>
              </a:pPr>
              <a:r>
                <a:rPr lang="zh-CN" altLang="en-US" b="1"/>
                <a:t>端口</a:t>
              </a:r>
              <a:r>
                <a:rPr lang="en-US" altLang="zh-CN" b="1"/>
                <a:t>m</a:t>
              </a:r>
            </a:p>
          </p:txBody>
        </p:sp>
        <p:sp>
          <p:nvSpPr>
            <p:cNvPr id="37928" name="TextBox 34"/>
            <p:cNvSpPr txBox="1">
              <a:spLocks noChangeArrowheads="1"/>
            </p:cNvSpPr>
            <p:nvPr/>
          </p:nvSpPr>
          <p:spPr bwMode="auto">
            <a:xfrm>
              <a:off x="7524328" y="4211522"/>
              <a:ext cx="1224136" cy="413774"/>
            </a:xfrm>
            <a:prstGeom prst="rect">
              <a:avLst/>
            </a:prstGeom>
            <a:noFill/>
            <a:ln w="9525">
              <a:noFill/>
              <a:miter lim="800000"/>
              <a:headEnd/>
              <a:tailEnd/>
            </a:ln>
          </p:spPr>
          <p:txBody>
            <a:bodyPr>
              <a:spAutoFit/>
            </a:bodyPr>
            <a:lstStyle/>
            <a:p>
              <a:r>
                <a:rPr lang="zh-CN" altLang="en-US" b="1">
                  <a:latin typeface="华文中宋"/>
                  <a:ea typeface="华文中宋"/>
                  <a:cs typeface="华文中宋"/>
                </a:rPr>
                <a:t>端口地址</a:t>
              </a:r>
            </a:p>
          </p:txBody>
        </p:sp>
      </p:grpSp>
      <p:sp>
        <p:nvSpPr>
          <p:cNvPr id="42" name="TextBox 41"/>
          <p:cNvSpPr txBox="1"/>
          <p:nvPr/>
        </p:nvSpPr>
        <p:spPr>
          <a:xfrm>
            <a:off x="964710" y="4489483"/>
            <a:ext cx="7096338" cy="587441"/>
          </a:xfrm>
          <a:prstGeom prst="rect">
            <a:avLst/>
          </a:prstGeom>
          <a:solidFill>
            <a:schemeClr val="bg1">
              <a:lumMod val="95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tIns="108000" bIns="108000" anchor="ctr" anchorCtr="0">
            <a:spAutoFit/>
          </a:bodyPr>
          <a:lstStyle/>
          <a:p>
            <a:pPr algn="ctr">
              <a:defRPr/>
            </a:pPr>
            <a:r>
              <a:rPr lang="zh-CN" altLang="en-US" sz="2400" b="1" dirty="0">
                <a:effectLst>
                  <a:outerShdw blurRad="38100" dist="38100" dir="2700000" algn="tl">
                    <a:srgbClr val="000000">
                      <a:alpha val="43137"/>
                    </a:srgbClr>
                  </a:outerShdw>
                </a:effectLst>
                <a:latin typeface="黑体" pitchFamily="49" charset="-122"/>
                <a:ea typeface="黑体" pitchFamily="49" charset="-122"/>
              </a:rPr>
              <a:t>每个端口地址</a:t>
            </a:r>
            <a:r>
              <a:rPr lang="en-US" altLang="zh-CN" sz="2400" b="1" dirty="0">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a:effectLst>
                  <a:outerShdw blurRad="38100" dist="38100" dir="2700000" algn="tl">
                    <a:srgbClr val="000000">
                      <a:alpha val="43137"/>
                    </a:srgbClr>
                  </a:outerShdw>
                </a:effectLst>
                <a:latin typeface="黑体" pitchFamily="49" charset="-122"/>
                <a:ea typeface="黑体" pitchFamily="49" charset="-122"/>
              </a:rPr>
              <a:t>片选地址（高位地址）</a:t>
            </a:r>
            <a:r>
              <a:rPr lang="en-US" altLang="zh-CN" sz="2400" b="1" dirty="0">
                <a:effectLst>
                  <a:outerShdw blurRad="38100" dist="38100" dir="2700000" algn="tl">
                    <a:srgbClr val="000000">
                      <a:alpha val="43137"/>
                    </a:srgbClr>
                  </a:outerShdw>
                </a:effectLst>
                <a:latin typeface="黑体" pitchFamily="49" charset="-122"/>
                <a:ea typeface="黑体" pitchFamily="49" charset="-122"/>
              </a:rPr>
              <a:t>+</a:t>
            </a:r>
            <a:r>
              <a:rPr lang="zh-CN" altLang="en-US" sz="2400" b="1" dirty="0">
                <a:effectLst>
                  <a:outerShdw blurRad="38100" dist="38100" dir="2700000" algn="tl">
                    <a:srgbClr val="000000">
                      <a:alpha val="43137"/>
                    </a:srgbClr>
                  </a:outerShdw>
                </a:effectLst>
                <a:latin typeface="黑体" pitchFamily="49" charset="-122"/>
                <a:ea typeface="黑体" pitchFamily="49" charset="-122"/>
              </a:rPr>
              <a:t>片内地址</a:t>
            </a:r>
          </a:p>
        </p:txBody>
      </p:sp>
    </p:spTree>
    <p:extLst>
      <p:ext uri="{BB962C8B-B14F-4D97-AF65-F5344CB8AC3E}">
        <p14:creationId xmlns:p14="http://schemas.microsoft.com/office/powerpoint/2010/main" val="4871018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down)">
                                      <p:cBhvr>
                                        <p:cTn id="21" dur="500"/>
                                        <p:tgtEl>
                                          <p:spTgt spid="36"/>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xit" presetSubtype="8" fill="hold" nodeType="clickEffect">
                                  <p:stCondLst>
                                    <p:cond delay="0"/>
                                  </p:stCondLst>
                                  <p:childTnLst>
                                    <p:animEffect transition="out" filter="wipe(left)">
                                      <p:cBhvr>
                                        <p:cTn id="25" dur="500"/>
                                        <p:tgtEl>
                                          <p:spTgt spid="36"/>
                                        </p:tgtEl>
                                      </p:cBhvr>
                                    </p:animEffect>
                                    <p:set>
                                      <p:cBhvr>
                                        <p:cTn id="26" dur="1" fill="hold">
                                          <p:stCondLst>
                                            <p:cond delay="499"/>
                                          </p:stCondLst>
                                        </p:cTn>
                                        <p:tgtEl>
                                          <p:spTgt spid="36"/>
                                        </p:tgtEl>
                                        <p:attrNameLst>
                                          <p:attrName>style.visibility</p:attrName>
                                        </p:attrNameLst>
                                      </p:cBhvr>
                                      <p:to>
                                        <p:strVal val="hidden"/>
                                      </p:to>
                                    </p:se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3">
                                            <p:txEl>
                                              <p:pRg st="3" end="3"/>
                                            </p:txEl>
                                          </p:spTgt>
                                        </p:tgtEl>
                                        <p:attrNameLst>
                                          <p:attrName>style.visibility</p:attrName>
                                        </p:attrNameLst>
                                      </p:cBhvr>
                                      <p:to>
                                        <p:strVal val="visible"/>
                                      </p:to>
                                    </p:set>
                                    <p:animEffect transition="in" filter="wipe(left)">
                                      <p:cBhvr>
                                        <p:cTn id="30" dur="500"/>
                                        <p:tgtEl>
                                          <p:spTgt spid="3">
                                            <p:txEl>
                                              <p:pRg st="3" end="3"/>
                                            </p:txEl>
                                          </p:spTgt>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3">
                                            <p:txEl>
                                              <p:pRg st="4" end="4"/>
                                            </p:txEl>
                                          </p:spTgt>
                                        </p:tgtEl>
                                        <p:attrNameLst>
                                          <p:attrName>style.visibility</p:attrName>
                                        </p:attrNameLst>
                                      </p:cBhvr>
                                      <p:to>
                                        <p:strVal val="visible"/>
                                      </p:to>
                                    </p:set>
                                    <p:animEffect transition="in" filter="wipe(left)">
                                      <p:cBhvr>
                                        <p:cTn id="34" dur="500"/>
                                        <p:tgtEl>
                                          <p:spTgt spid="3">
                                            <p:txEl>
                                              <p:pRg st="4" end="4"/>
                                            </p:txEl>
                                          </p:spTgt>
                                        </p:tgtEl>
                                      </p:cBhvr>
                                    </p:animEffect>
                                  </p:childTnLst>
                                </p:cTn>
                              </p:par>
                            </p:childTnLst>
                          </p:cTn>
                        </p:par>
                        <p:par>
                          <p:cTn id="35" fill="hold">
                            <p:stCondLst>
                              <p:cond delay="1500"/>
                            </p:stCondLst>
                            <p:childTnLst>
                              <p:par>
                                <p:cTn id="36" presetID="22" presetClass="entr" presetSubtype="8" fill="hold" nodeType="after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wipe(left)">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wipe(left)">
                                      <p:cBhvr>
                                        <p:cTn id="43" dur="500"/>
                                        <p:tgtEl>
                                          <p:spTgt spid="38"/>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39"/>
                                        </p:tgtEl>
                                        <p:attrNameLst>
                                          <p:attrName>style.visibility</p:attrName>
                                        </p:attrNameLst>
                                      </p:cBhvr>
                                      <p:to>
                                        <p:strVal val="visible"/>
                                      </p:to>
                                    </p:set>
                                    <p:animEffect transition="in" filter="wipe(left)">
                                      <p:cBhvr>
                                        <p:cTn id="47" dur="500"/>
                                        <p:tgtEl>
                                          <p:spTgt spid="3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wipe(left)">
                                      <p:cBhvr>
                                        <p:cTn id="52" dur="500"/>
                                        <p:tgtEl>
                                          <p:spTgt spid="4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1"/>
                                        </p:tgtEl>
                                        <p:attrNameLst>
                                          <p:attrName>style.visibility</p:attrName>
                                        </p:attrNameLst>
                                      </p:cBhvr>
                                      <p:to>
                                        <p:strVal val="visible"/>
                                      </p:to>
                                    </p:set>
                                    <p:animEffect transition="in" filter="wipe(left)">
                                      <p:cBhvr>
                                        <p:cTn id="56" dur="500"/>
                                        <p:tgtEl>
                                          <p:spTgt spid="41"/>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grpId="0" nodeType="clickEffect">
                                  <p:stCondLst>
                                    <p:cond delay="0"/>
                                  </p:stCondLst>
                                  <p:childTnLst>
                                    <p:set>
                                      <p:cBhvr>
                                        <p:cTn id="60" dur="1" fill="hold">
                                          <p:stCondLst>
                                            <p:cond delay="0"/>
                                          </p:stCondLst>
                                        </p:cTn>
                                        <p:tgtEl>
                                          <p:spTgt spid="42"/>
                                        </p:tgtEl>
                                        <p:attrNameLst>
                                          <p:attrName>style.visibility</p:attrName>
                                        </p:attrNameLst>
                                      </p:cBhvr>
                                      <p:to>
                                        <p:strVal val="visible"/>
                                      </p:to>
                                    </p:set>
                                    <p:anim calcmode="lin" valueType="num">
                                      <p:cBhvr>
                                        <p:cTn id="61" dur="1000" fill="hold"/>
                                        <p:tgtEl>
                                          <p:spTgt spid="42"/>
                                        </p:tgtEl>
                                        <p:attrNameLst>
                                          <p:attrName>ppt_w</p:attrName>
                                        </p:attrNameLst>
                                      </p:cBhvr>
                                      <p:tavLst>
                                        <p:tav tm="0">
                                          <p:val>
                                            <p:fltVal val="0"/>
                                          </p:val>
                                        </p:tav>
                                        <p:tav tm="100000">
                                          <p:val>
                                            <p:strVal val="#ppt_w"/>
                                          </p:val>
                                        </p:tav>
                                      </p:tavLst>
                                    </p:anim>
                                    <p:anim calcmode="lin" valueType="num">
                                      <p:cBhvr>
                                        <p:cTn id="62" dur="1000" fill="hold"/>
                                        <p:tgtEl>
                                          <p:spTgt spid="42"/>
                                        </p:tgtEl>
                                        <p:attrNameLst>
                                          <p:attrName>ppt_h</p:attrName>
                                        </p:attrNameLst>
                                      </p:cBhvr>
                                      <p:tavLst>
                                        <p:tav tm="0">
                                          <p:val>
                                            <p:fltVal val="0"/>
                                          </p:val>
                                        </p:tav>
                                        <p:tav tm="100000">
                                          <p:val>
                                            <p:strVal val="#ppt_h"/>
                                          </p:val>
                                        </p:tav>
                                      </p:tavLst>
                                    </p:anim>
                                    <p:animEffect transition="in" filter="fade">
                                      <p:cBhvr>
                                        <p:cTn id="63"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41" grpId="0"/>
      <p:bldP spid="42"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4"/>
          <p:cNvSpPr>
            <a:spLocks noGrp="1" noChangeArrowheads="1"/>
          </p:cNvSpPr>
          <p:nvPr>
            <p:ph type="ctrTitle"/>
          </p:nvPr>
        </p:nvSpPr>
        <p:spPr>
          <a:xfrm>
            <a:off x="756593" y="1908572"/>
            <a:ext cx="7920880" cy="1304925"/>
          </a:xfrm>
        </p:spPr>
        <p:txBody>
          <a:bodyPr/>
          <a:lstStyle/>
          <a:p>
            <a:pPr algn="ctr" eaLnBrk="1" hangingPunct="1"/>
            <a:r>
              <a:rPr lang="zh-CN" altLang="en-US" sz="4000" b="1" dirty="0">
                <a:solidFill>
                  <a:srgbClr val="82002B"/>
                </a:solidFill>
                <a:effectLst>
                  <a:outerShdw blurRad="38100" dist="38100" dir="2700000" algn="tl">
                    <a:srgbClr val="000000">
                      <a:alpha val="43137"/>
                    </a:srgbClr>
                  </a:outerShdw>
                </a:effectLst>
                <a:latin typeface="黑体" pitchFamily="49" charset="-122"/>
                <a:ea typeface="黑体" pitchFamily="49" charset="-122"/>
                <a:cs typeface="华文行楷"/>
              </a:rPr>
              <a:t>五、可编程中断控制器</a:t>
            </a:r>
            <a:r>
              <a:rPr lang="en-US" altLang="zh-CN" sz="4000" b="1" dirty="0">
                <a:solidFill>
                  <a:srgbClr val="82002B"/>
                </a:solidFill>
                <a:effectLst>
                  <a:outerShdw blurRad="38100" dist="38100" dir="2700000" algn="tl">
                    <a:srgbClr val="000000">
                      <a:alpha val="43137"/>
                    </a:srgbClr>
                  </a:outerShdw>
                </a:effectLst>
                <a:latin typeface="黑体" pitchFamily="49" charset="-122"/>
                <a:ea typeface="黑体" pitchFamily="49" charset="-122"/>
                <a:cs typeface="华文行楷"/>
              </a:rPr>
              <a:t>8259A</a:t>
            </a:r>
            <a:endParaRPr lang="zh-CN" altLang="en-US" sz="4000" b="1" dirty="0">
              <a:solidFill>
                <a:srgbClr val="82002B"/>
              </a:solidFill>
              <a:effectLst>
                <a:outerShdw blurRad="38100" dist="38100" dir="2700000" algn="tl">
                  <a:srgbClr val="000000">
                    <a:alpha val="43137"/>
                  </a:srgbClr>
                </a:outerShdw>
              </a:effectLst>
              <a:latin typeface="黑体" pitchFamily="49" charset="-122"/>
              <a:ea typeface="黑体" pitchFamily="49" charset="-122"/>
              <a:cs typeface="华文行楷"/>
            </a:endParaRPr>
          </a:p>
        </p:txBody>
      </p:sp>
    </p:spTree>
    <p:extLst>
      <p:ext uri="{BB962C8B-B14F-4D97-AF65-F5344CB8AC3E}">
        <p14:creationId xmlns:p14="http://schemas.microsoft.com/office/powerpoint/2010/main" val="1681828870"/>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p:cNvSpPr>
            <a:spLocks noGrp="1" noChangeArrowheads="1"/>
          </p:cNvSpPr>
          <p:nvPr>
            <p:ph type="title"/>
          </p:nvPr>
        </p:nvSpPr>
        <p:spPr/>
        <p:txBody>
          <a:bodyPr/>
          <a:lstStyle/>
          <a:p>
            <a:pPr algn="l" eaLnBrk="1" hangingPunct="1">
              <a:defRPr/>
            </a:pPr>
            <a:r>
              <a:rPr lang="zh-CN" altLang="en-GB" b="1" dirty="0"/>
              <a:t>可编程中断控制器</a:t>
            </a:r>
            <a:r>
              <a:rPr lang="en-GB" altLang="zh-CN" b="1" dirty="0"/>
              <a:t>8259A</a:t>
            </a:r>
            <a:endParaRPr lang="zh-CN" altLang="en-US" b="1" dirty="0"/>
          </a:p>
        </p:txBody>
      </p:sp>
      <p:sp>
        <p:nvSpPr>
          <p:cNvPr id="287747" name="Rectangle 3"/>
          <p:cNvSpPr>
            <a:spLocks noGrp="1" noChangeArrowheads="1"/>
          </p:cNvSpPr>
          <p:nvPr>
            <p:ph type="body" idx="1"/>
          </p:nvPr>
        </p:nvSpPr>
        <p:spPr>
          <a:xfrm>
            <a:off x="468561" y="1188492"/>
            <a:ext cx="7848872" cy="4078587"/>
          </a:xfrm>
        </p:spPr>
        <p:txBody>
          <a:bodyPr/>
          <a:lstStyle/>
          <a:p>
            <a:pPr eaLnBrk="1" hangingPunct="1">
              <a:spcAft>
                <a:spcPct val="20000"/>
              </a:spcAft>
              <a:defRPr/>
            </a:pPr>
            <a:r>
              <a:rPr lang="zh-CN" altLang="en-US" b="1" dirty="0"/>
              <a:t>可编程中断控制器：</a:t>
            </a:r>
            <a:endParaRPr lang="en-US" altLang="zh-CN" b="1" dirty="0"/>
          </a:p>
          <a:p>
            <a:pPr lvl="1" eaLnBrk="1" hangingPunct="1">
              <a:spcBef>
                <a:spcPts val="0"/>
              </a:spcBef>
              <a:spcAft>
                <a:spcPct val="20000"/>
              </a:spcAft>
              <a:defRPr/>
            </a:pPr>
            <a:r>
              <a:rPr lang="en-GB" altLang="zh-CN" b="1" dirty="0"/>
              <a:t>Programmable Interrupt Controller</a:t>
            </a:r>
            <a:r>
              <a:rPr lang="zh-CN" altLang="en-US" b="1" dirty="0"/>
              <a:t>（</a:t>
            </a:r>
            <a:r>
              <a:rPr lang="en-GB" altLang="zh-CN" dirty="0"/>
              <a:t> PIC </a:t>
            </a:r>
            <a:r>
              <a:rPr lang="zh-CN" altLang="en-US" b="1" dirty="0"/>
              <a:t>）</a:t>
            </a:r>
            <a:endParaRPr lang="en-GB" altLang="zh-CN" b="1" dirty="0"/>
          </a:p>
          <a:p>
            <a:pPr eaLnBrk="1" hangingPunct="1">
              <a:spcAft>
                <a:spcPct val="20000"/>
              </a:spcAft>
              <a:defRPr/>
            </a:pPr>
            <a:r>
              <a:rPr lang="zh-CN" altLang="en-US" b="1" dirty="0"/>
              <a:t>主要功能：</a:t>
            </a:r>
            <a:endParaRPr lang="en-US" altLang="zh-CN" b="1" dirty="0"/>
          </a:p>
          <a:p>
            <a:pPr lvl="1" eaLnBrk="1" hangingPunct="1">
              <a:spcBef>
                <a:spcPts val="0"/>
              </a:spcBef>
              <a:spcAft>
                <a:spcPct val="20000"/>
              </a:spcAft>
              <a:defRPr/>
            </a:pPr>
            <a:r>
              <a:rPr lang="zh-CN" altLang="en-GB" b="1" dirty="0"/>
              <a:t>可对</a:t>
            </a:r>
            <a:r>
              <a:rPr lang="en-GB" altLang="zh-CN" b="1" dirty="0"/>
              <a:t>8</a:t>
            </a:r>
            <a:r>
              <a:rPr lang="zh-CN" altLang="en-GB" b="1" dirty="0"/>
              <a:t>个中断源实现优先级控制</a:t>
            </a:r>
            <a:r>
              <a:rPr lang="zh-CN" altLang="en-US" b="1" dirty="0"/>
              <a:t> </a:t>
            </a:r>
          </a:p>
          <a:p>
            <a:pPr lvl="1" eaLnBrk="1" hangingPunct="1">
              <a:spcBef>
                <a:spcPts val="0"/>
              </a:spcBef>
              <a:spcAft>
                <a:spcPct val="20000"/>
              </a:spcAft>
              <a:defRPr/>
            </a:pPr>
            <a:r>
              <a:rPr lang="zh-CN" altLang="en-GB" b="1" dirty="0"/>
              <a:t>可扩展至对</a:t>
            </a:r>
            <a:r>
              <a:rPr lang="en-GB" altLang="zh-CN" b="1" dirty="0"/>
              <a:t>64</a:t>
            </a:r>
            <a:r>
              <a:rPr lang="zh-CN" altLang="en-GB" b="1" dirty="0"/>
              <a:t>个中断源实现优先级控制</a:t>
            </a:r>
            <a:r>
              <a:rPr lang="zh-CN" altLang="en-US" b="1" dirty="0"/>
              <a:t> </a:t>
            </a:r>
          </a:p>
          <a:p>
            <a:pPr lvl="1" eaLnBrk="1" hangingPunct="1">
              <a:spcBef>
                <a:spcPts val="0"/>
              </a:spcBef>
              <a:spcAft>
                <a:spcPct val="20000"/>
              </a:spcAft>
              <a:defRPr/>
            </a:pPr>
            <a:r>
              <a:rPr lang="zh-CN" altLang="en-US" b="1" dirty="0"/>
              <a:t>可编程设置不同工作方式</a:t>
            </a:r>
          </a:p>
          <a:p>
            <a:pPr lvl="1" eaLnBrk="1" hangingPunct="1">
              <a:spcBef>
                <a:spcPts val="0"/>
              </a:spcBef>
              <a:spcAft>
                <a:spcPct val="20000"/>
              </a:spcAft>
              <a:defRPr/>
            </a:pPr>
            <a:r>
              <a:rPr lang="zh-CN" altLang="en-US" b="1" dirty="0"/>
              <a:t>根据中断源向</a:t>
            </a:r>
            <a:r>
              <a:rPr lang="en-US" altLang="zh-CN" b="1" dirty="0"/>
              <a:t>CPU</a:t>
            </a:r>
            <a:r>
              <a:rPr lang="zh-CN" altLang="en-US" b="1" dirty="0"/>
              <a:t>提供不同的中断类型码</a:t>
            </a:r>
          </a:p>
        </p:txBody>
      </p:sp>
    </p:spTree>
    <p:extLst>
      <p:ext uri="{BB962C8B-B14F-4D97-AF65-F5344CB8AC3E}">
        <p14:creationId xmlns:p14="http://schemas.microsoft.com/office/powerpoint/2010/main" val="3245614128"/>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1. </a:t>
            </a:r>
            <a:r>
              <a:rPr lang="zh-CN" altLang="en-US" dirty="0"/>
              <a:t>主要引线及内部结构</a:t>
            </a:r>
          </a:p>
        </p:txBody>
      </p:sp>
      <p:sp>
        <p:nvSpPr>
          <p:cNvPr id="3" name="内容占位符 2"/>
          <p:cNvSpPr>
            <a:spLocks noGrp="1"/>
          </p:cNvSpPr>
          <p:nvPr>
            <p:ph idx="1"/>
          </p:nvPr>
        </p:nvSpPr>
        <p:spPr>
          <a:xfrm>
            <a:off x="396553" y="1044476"/>
            <a:ext cx="5832648" cy="4896544"/>
          </a:xfrm>
        </p:spPr>
        <p:txBody>
          <a:bodyPr/>
          <a:lstStyle/>
          <a:p>
            <a:r>
              <a:rPr lang="en-GB" altLang="zh-CN" sz="2000" dirty="0"/>
              <a:t>D</a:t>
            </a:r>
            <a:r>
              <a:rPr lang="en-GB" altLang="zh-CN" sz="2000" baseline="-25000" dirty="0"/>
              <a:t>0</a:t>
            </a:r>
            <a:r>
              <a:rPr lang="zh-CN" altLang="zh-CN" sz="2000" dirty="0"/>
              <a:t>－</a:t>
            </a:r>
            <a:r>
              <a:rPr lang="en-GB" altLang="zh-CN" sz="2000" dirty="0"/>
              <a:t>D</a:t>
            </a:r>
            <a:r>
              <a:rPr lang="en-GB" altLang="zh-CN" sz="2000" baseline="-25000" dirty="0"/>
              <a:t>7</a:t>
            </a:r>
            <a:r>
              <a:rPr lang="zh-CN" altLang="en-US" sz="2000" dirty="0"/>
              <a:t>：数据信号</a:t>
            </a:r>
            <a:endParaRPr lang="en-US" altLang="zh-CN" sz="2000" dirty="0"/>
          </a:p>
          <a:p>
            <a:r>
              <a:rPr lang="en-US" altLang="zh-CN" sz="2000" dirty="0"/>
              <a:t>#WR</a:t>
            </a:r>
            <a:r>
              <a:rPr lang="zh-CN" altLang="en-US" sz="2000" dirty="0"/>
              <a:t>：写允许</a:t>
            </a:r>
            <a:endParaRPr lang="en-US" altLang="zh-CN" sz="2000" dirty="0"/>
          </a:p>
          <a:p>
            <a:r>
              <a:rPr lang="en-US" altLang="zh-CN" sz="2000" dirty="0"/>
              <a:t>#RD</a:t>
            </a:r>
            <a:r>
              <a:rPr lang="zh-CN" altLang="en-US" sz="2000" dirty="0"/>
              <a:t>：读允许</a:t>
            </a:r>
            <a:endParaRPr lang="en-US" altLang="zh-CN" sz="2000" dirty="0"/>
          </a:p>
          <a:p>
            <a:r>
              <a:rPr lang="en-US" altLang="zh-CN" sz="2000" dirty="0"/>
              <a:t>#CS</a:t>
            </a:r>
            <a:r>
              <a:rPr lang="zh-CN" altLang="en-US" sz="2000" dirty="0"/>
              <a:t>：片选信号</a:t>
            </a:r>
            <a:endParaRPr lang="en-US" altLang="zh-CN" sz="2000" dirty="0"/>
          </a:p>
          <a:p>
            <a:r>
              <a:rPr lang="en-US" altLang="zh-CN" sz="2000" dirty="0"/>
              <a:t>A0</a:t>
            </a:r>
            <a:r>
              <a:rPr lang="zh-CN" altLang="en-US" sz="2000" dirty="0"/>
              <a:t>：内部</a:t>
            </a:r>
            <a:r>
              <a:rPr lang="zh-CN" altLang="zh-CN" sz="2000" dirty="0"/>
              <a:t>寄存器的选择信号与</a:t>
            </a:r>
            <a:r>
              <a:rPr lang="en-US" altLang="zh-CN" sz="2000" dirty="0"/>
              <a:t>#CS</a:t>
            </a:r>
            <a:r>
              <a:rPr lang="zh-CN" altLang="zh-CN" sz="2000" dirty="0"/>
              <a:t>、</a:t>
            </a:r>
            <a:r>
              <a:rPr lang="en-US" altLang="zh-CN" sz="2000" dirty="0"/>
              <a:t>#WR</a:t>
            </a:r>
            <a:r>
              <a:rPr lang="zh-CN" altLang="zh-CN" sz="2000" dirty="0"/>
              <a:t>、</a:t>
            </a:r>
            <a:r>
              <a:rPr lang="en-US" altLang="zh-CN" sz="2000" dirty="0"/>
              <a:t>#RD</a:t>
            </a:r>
            <a:r>
              <a:rPr lang="zh-CN" altLang="zh-CN" sz="2000" dirty="0"/>
              <a:t>信号相配合，对不同的内部寄存器进行读写</a:t>
            </a:r>
            <a:r>
              <a:rPr lang="en-US" altLang="zh-CN" sz="2000" dirty="0"/>
              <a:t>.</a:t>
            </a:r>
          </a:p>
          <a:p>
            <a:r>
              <a:rPr lang="en-US" altLang="zh-CN" sz="2000" dirty="0"/>
              <a:t>INT</a:t>
            </a:r>
            <a:r>
              <a:rPr lang="zh-CN" altLang="en-US" sz="2000" dirty="0"/>
              <a:t>：中断请求；</a:t>
            </a:r>
            <a:endParaRPr lang="en-US" altLang="zh-CN" sz="2000" dirty="0"/>
          </a:p>
          <a:p>
            <a:r>
              <a:rPr lang="en-US" altLang="zh-CN" sz="2000" dirty="0"/>
              <a:t>#INTA</a:t>
            </a:r>
            <a:r>
              <a:rPr lang="zh-CN" altLang="en-US" sz="2000" dirty="0"/>
              <a:t>：中断响应</a:t>
            </a:r>
            <a:endParaRPr lang="en-US" altLang="zh-CN" sz="2000" dirty="0"/>
          </a:p>
          <a:p>
            <a:r>
              <a:rPr lang="en-GB" altLang="zh-CN" sz="2000" dirty="0"/>
              <a:t>CAS</a:t>
            </a:r>
            <a:r>
              <a:rPr lang="en-GB" altLang="zh-CN" sz="2000" baseline="-25000" dirty="0"/>
              <a:t>0</a:t>
            </a:r>
            <a:r>
              <a:rPr lang="zh-CN" altLang="zh-CN" sz="2000" dirty="0"/>
              <a:t>～</a:t>
            </a:r>
            <a:r>
              <a:rPr lang="en-GB" altLang="zh-CN" sz="2000" dirty="0"/>
              <a:t>CAS</a:t>
            </a:r>
            <a:r>
              <a:rPr lang="en-GB" altLang="zh-CN" sz="2000" baseline="-25000" dirty="0"/>
              <a:t>2</a:t>
            </a:r>
            <a:r>
              <a:rPr lang="zh-CN" altLang="zh-CN" sz="2000" dirty="0"/>
              <a:t>：级联控制</a:t>
            </a:r>
            <a:endParaRPr lang="en-US" altLang="zh-CN" sz="2000" dirty="0"/>
          </a:p>
          <a:p>
            <a:r>
              <a:rPr lang="en-US" altLang="zh-CN" sz="2000" dirty="0"/>
              <a:t>#SP/#EN</a:t>
            </a:r>
            <a:r>
              <a:rPr lang="zh-CN" altLang="en-US" sz="2000" dirty="0"/>
              <a:t>：双功能控制</a:t>
            </a:r>
            <a:endParaRPr lang="en-US" altLang="zh-CN" sz="2000" dirty="0"/>
          </a:p>
          <a:p>
            <a:r>
              <a:rPr lang="en-US" altLang="zh-CN" sz="2000" dirty="0"/>
              <a:t>IR0---IR7</a:t>
            </a:r>
            <a:r>
              <a:rPr lang="zh-CN" altLang="en-US" sz="2000" dirty="0"/>
              <a:t>：中断请求输入</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62</a:t>
            </a:fld>
            <a:endParaRPr lang="en-US" altLang="zh-C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5772" y="684436"/>
            <a:ext cx="2989574"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6736860"/>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1258" y="107172"/>
            <a:ext cx="2771599" cy="578464"/>
          </a:xfrm>
        </p:spPr>
        <p:txBody>
          <a:bodyPr/>
          <a:lstStyle/>
          <a:p>
            <a:r>
              <a:rPr lang="zh-CN" altLang="en-US" sz="2800" dirty="0"/>
              <a:t>内部结构</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63</a:t>
            </a:fld>
            <a:endParaRPr lang="en-US" altLang="zh-CN"/>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4625" y="396404"/>
            <a:ext cx="7704856" cy="5505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1118527"/>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dirty="0"/>
              <a:t>内部结构</a:t>
            </a:r>
          </a:p>
        </p:txBody>
      </p:sp>
      <p:sp>
        <p:nvSpPr>
          <p:cNvPr id="3" name="内容占位符 2"/>
          <p:cNvSpPr>
            <a:spLocks noGrp="1"/>
          </p:cNvSpPr>
          <p:nvPr>
            <p:ph idx="1"/>
          </p:nvPr>
        </p:nvSpPr>
        <p:spPr>
          <a:xfrm>
            <a:off x="396553" y="1044476"/>
            <a:ext cx="8577069" cy="4752528"/>
          </a:xfrm>
        </p:spPr>
        <p:txBody>
          <a:bodyPr/>
          <a:lstStyle/>
          <a:p>
            <a:r>
              <a:rPr lang="zh-CN" altLang="zh-CN" sz="2200" dirty="0"/>
              <a:t>中断请求寄存器</a:t>
            </a:r>
            <a:r>
              <a:rPr lang="en-GB" altLang="zh-CN" sz="2200" dirty="0"/>
              <a:t>IRR</a:t>
            </a:r>
          </a:p>
          <a:p>
            <a:pPr lvl="1">
              <a:spcBef>
                <a:spcPts val="0"/>
              </a:spcBef>
              <a:spcAft>
                <a:spcPts val="600"/>
              </a:spcAft>
            </a:pPr>
            <a:r>
              <a:rPr lang="zh-CN" altLang="en-GB" sz="2000" dirty="0"/>
              <a:t>保存从</a:t>
            </a:r>
            <a:r>
              <a:rPr lang="en-GB" altLang="zh-CN" sz="2000" dirty="0"/>
              <a:t>IR0</a:t>
            </a:r>
            <a:r>
              <a:rPr lang="zh-CN" altLang="en-GB" sz="2000" dirty="0"/>
              <a:t>～</a:t>
            </a:r>
            <a:r>
              <a:rPr lang="en-GB" altLang="zh-CN" sz="2000" dirty="0"/>
              <a:t>IR7</a:t>
            </a:r>
            <a:r>
              <a:rPr lang="zh-CN" altLang="en-GB" sz="2000" dirty="0"/>
              <a:t>输入的中断请求信号，</a:t>
            </a:r>
            <a:r>
              <a:rPr lang="en-GB" altLang="zh-CN" sz="2000" dirty="0"/>
              <a:t>=1</a:t>
            </a:r>
            <a:r>
              <a:rPr lang="zh-CN" altLang="en-GB" sz="2000" dirty="0"/>
              <a:t>表示对应的</a:t>
            </a:r>
            <a:r>
              <a:rPr lang="en-GB" altLang="zh-CN" sz="2000" dirty="0" err="1"/>
              <a:t>IRi</a:t>
            </a:r>
            <a:r>
              <a:rPr lang="zh-CN" altLang="en-GB" sz="2000" dirty="0"/>
              <a:t>有中断请</a:t>
            </a:r>
            <a:r>
              <a:rPr lang="zh-CN" altLang="zh-CN" sz="2000" dirty="0"/>
              <a:t>求</a:t>
            </a:r>
            <a:endParaRPr lang="en-US" altLang="zh-CN" sz="2000" dirty="0"/>
          </a:p>
          <a:p>
            <a:r>
              <a:rPr lang="zh-CN" altLang="zh-CN" sz="2200" dirty="0"/>
              <a:t>中断服务寄存器</a:t>
            </a:r>
            <a:r>
              <a:rPr lang="en-GB" altLang="zh-CN" sz="2200" dirty="0"/>
              <a:t>ISR</a:t>
            </a:r>
          </a:p>
          <a:p>
            <a:pPr lvl="1">
              <a:spcBef>
                <a:spcPts val="0"/>
              </a:spcBef>
              <a:spcAft>
                <a:spcPts val="600"/>
              </a:spcAft>
            </a:pPr>
            <a:r>
              <a:rPr lang="zh-CN" altLang="en-GB" sz="2000" dirty="0"/>
              <a:t>记录正在被服务的中断源，</a:t>
            </a:r>
            <a:r>
              <a:rPr lang="en-GB" altLang="zh-CN" sz="2000" dirty="0"/>
              <a:t>=1</a:t>
            </a:r>
            <a:r>
              <a:rPr lang="zh-CN" altLang="en-GB" sz="2000" dirty="0"/>
              <a:t>表示对应的中断请求正在被服务</a:t>
            </a:r>
            <a:endParaRPr lang="en-US" altLang="zh-CN" sz="2000" dirty="0"/>
          </a:p>
          <a:p>
            <a:r>
              <a:rPr lang="zh-CN" altLang="zh-CN" sz="2200" dirty="0"/>
              <a:t>中断屏蔽寄存器</a:t>
            </a:r>
            <a:r>
              <a:rPr lang="en-GB" altLang="zh-CN" sz="2200" dirty="0"/>
              <a:t>IMR</a:t>
            </a:r>
          </a:p>
          <a:p>
            <a:pPr lvl="1">
              <a:spcBef>
                <a:spcPts val="0"/>
              </a:spcBef>
              <a:spcAft>
                <a:spcPts val="600"/>
              </a:spcAft>
            </a:pPr>
            <a:r>
              <a:rPr lang="zh-CN" altLang="zh-CN" sz="2000" dirty="0"/>
              <a:t>存放中断屏蔽字，</a:t>
            </a:r>
            <a:r>
              <a:rPr lang="en-US" altLang="zh-CN" sz="2000" dirty="0"/>
              <a:t>=</a:t>
            </a:r>
            <a:r>
              <a:rPr lang="en-GB" altLang="zh-CN" sz="2000" dirty="0"/>
              <a:t>1</a:t>
            </a:r>
            <a:r>
              <a:rPr lang="zh-CN" altLang="en-US" sz="2000" dirty="0"/>
              <a:t>表示</a:t>
            </a:r>
            <a:r>
              <a:rPr lang="zh-CN" altLang="zh-CN" sz="2000" dirty="0"/>
              <a:t>对应的中断请求将被</a:t>
            </a:r>
            <a:r>
              <a:rPr lang="zh-CN" altLang="en-US" sz="2000" dirty="0"/>
              <a:t>屏蔽</a:t>
            </a:r>
            <a:endParaRPr lang="en-US" altLang="zh-CN" sz="2000" dirty="0"/>
          </a:p>
          <a:p>
            <a:r>
              <a:rPr lang="zh-CN" altLang="zh-CN" sz="2200" dirty="0"/>
              <a:t>中断判优电路</a:t>
            </a:r>
            <a:endParaRPr lang="en-US" altLang="zh-CN" sz="2200" dirty="0"/>
          </a:p>
          <a:p>
            <a:pPr lvl="1">
              <a:spcBef>
                <a:spcPts val="0"/>
              </a:spcBef>
              <a:spcAft>
                <a:spcPts val="600"/>
              </a:spcAft>
            </a:pPr>
            <a:r>
              <a:rPr lang="zh-CN" altLang="en-US" sz="2000" dirty="0"/>
              <a:t>判定中断请求的优先权高低；并确定是否将中断请求发送给</a:t>
            </a:r>
            <a:r>
              <a:rPr lang="en-US" altLang="zh-CN" sz="2000" dirty="0"/>
              <a:t>CPU</a:t>
            </a:r>
            <a:r>
              <a:rPr lang="zh-CN" altLang="en-US" sz="2000" dirty="0"/>
              <a:t>；中断被响应或中断结束时，确定</a:t>
            </a:r>
            <a:r>
              <a:rPr lang="en-US" altLang="zh-CN" sz="2000" dirty="0"/>
              <a:t>ISR</a:t>
            </a:r>
            <a:r>
              <a:rPr lang="zh-CN" altLang="en-US" sz="2000" dirty="0"/>
              <a:t>的哪一位应被置位或被复位。</a:t>
            </a:r>
            <a:endParaRPr lang="en-US" altLang="zh-CN" sz="2000" dirty="0"/>
          </a:p>
          <a:p>
            <a:pPr marL="320670" lvl="1" indent="-320670">
              <a:spcBef>
                <a:spcPts val="600"/>
              </a:spcBef>
              <a:buClr>
                <a:srgbClr val="82002B"/>
              </a:buClr>
              <a:buSzPct val="90000"/>
              <a:buFont typeface="Wingdings" panose="05000000000000000000" pitchFamily="2" charset="2"/>
              <a:buChar char="Ø"/>
            </a:pPr>
            <a:r>
              <a:rPr lang="zh-CN" altLang="en-US" dirty="0">
                <a:solidFill>
                  <a:schemeClr val="tx1">
                    <a:lumMod val="95000"/>
                    <a:lumOff val="5000"/>
                  </a:schemeClr>
                </a:solidFill>
                <a:latin typeface="黑体" panose="02010609060101010101" pitchFamily="49" charset="-122"/>
                <a:ea typeface="黑体" panose="02010609060101010101" pitchFamily="49" charset="-122"/>
                <a:cs typeface="+mn-cs"/>
              </a:rPr>
              <a:t>总线缓冲器、读写控制、级联控制、中断控制逻辑。</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64</a:t>
            </a:fld>
            <a:endParaRPr lang="en-US" altLang="zh-CN"/>
          </a:p>
        </p:txBody>
      </p:sp>
    </p:spTree>
    <p:extLst>
      <p:ext uri="{BB962C8B-B14F-4D97-AF65-F5344CB8AC3E}">
        <p14:creationId xmlns:p14="http://schemas.microsoft.com/office/powerpoint/2010/main" val="2120294699"/>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2. </a:t>
            </a:r>
            <a:r>
              <a:rPr lang="zh-CN" altLang="en-US" dirty="0"/>
              <a:t>工作过程</a:t>
            </a:r>
          </a:p>
        </p:txBody>
      </p:sp>
      <p:sp>
        <p:nvSpPr>
          <p:cNvPr id="3" name="内容占位符 2"/>
          <p:cNvSpPr>
            <a:spLocks noGrp="1"/>
          </p:cNvSpPr>
          <p:nvPr>
            <p:ph idx="1"/>
          </p:nvPr>
        </p:nvSpPr>
        <p:spPr>
          <a:xfrm>
            <a:off x="396553" y="1116484"/>
            <a:ext cx="8361045" cy="3672408"/>
          </a:xfrm>
        </p:spPr>
        <p:txBody>
          <a:bodyPr/>
          <a:lstStyle/>
          <a:p>
            <a:pPr eaLnBrk="1" hangingPunct="1">
              <a:spcAft>
                <a:spcPct val="30000"/>
              </a:spcAft>
              <a:defRPr/>
            </a:pPr>
            <a:r>
              <a:rPr lang="en-GB" altLang="zh-CN" dirty="0"/>
              <a:t>8259A</a:t>
            </a:r>
            <a:r>
              <a:rPr lang="zh-CN" altLang="en-GB" dirty="0"/>
              <a:t>对中断请求的处理过程</a:t>
            </a:r>
            <a:r>
              <a:rPr lang="zh-CN" altLang="en-US" dirty="0"/>
              <a:t>为</a:t>
            </a:r>
            <a:r>
              <a:rPr lang="zh-CN" altLang="en-GB" dirty="0"/>
              <a:t>：</a:t>
            </a:r>
          </a:p>
          <a:p>
            <a:pPr marL="539750" lvl="1" indent="-276225" eaLnBrk="1" hangingPunct="1">
              <a:spcBef>
                <a:spcPts val="0"/>
              </a:spcBef>
              <a:spcAft>
                <a:spcPct val="20000"/>
              </a:spcAft>
              <a:defRPr/>
            </a:pPr>
            <a:r>
              <a:rPr lang="zh-CN" altLang="en-US" sz="2000" dirty="0"/>
              <a:t>当某</a:t>
            </a:r>
            <a:r>
              <a:rPr lang="en-US" altLang="zh-CN" sz="2000" dirty="0" err="1"/>
              <a:t>IRi</a:t>
            </a:r>
            <a:r>
              <a:rPr lang="zh-CN" altLang="en-US" sz="2000" dirty="0"/>
              <a:t>有效时，</a:t>
            </a:r>
            <a:r>
              <a:rPr lang="en-US" altLang="zh-CN" sz="2000" dirty="0"/>
              <a:t>IRR</a:t>
            </a:r>
            <a:r>
              <a:rPr lang="zh-CN" altLang="en-US" sz="2000" dirty="0"/>
              <a:t>相应位置</a:t>
            </a:r>
            <a:r>
              <a:rPr lang="en-US" altLang="zh-CN" sz="2000" dirty="0"/>
              <a:t>1</a:t>
            </a:r>
            <a:endParaRPr lang="zh-CN" altLang="en-US" sz="2000" dirty="0"/>
          </a:p>
          <a:p>
            <a:pPr marL="539750" lvl="1" indent="-276225" eaLnBrk="1" hangingPunct="1">
              <a:spcBef>
                <a:spcPts val="0"/>
              </a:spcBef>
              <a:spcAft>
                <a:spcPct val="20000"/>
              </a:spcAft>
              <a:defRPr/>
            </a:pPr>
            <a:r>
              <a:rPr lang="zh-CN" altLang="en-US" sz="2000" dirty="0"/>
              <a:t>若有效的</a:t>
            </a:r>
            <a:r>
              <a:rPr lang="en-US" altLang="zh-CN" sz="2000" dirty="0" err="1"/>
              <a:t>IRi</a:t>
            </a:r>
            <a:r>
              <a:rPr lang="zh-CN" altLang="en-US" sz="2000" dirty="0"/>
              <a:t>未被屏蔽，则</a:t>
            </a:r>
            <a:r>
              <a:rPr lang="zh-CN" altLang="en-GB" sz="2000" dirty="0"/>
              <a:t>向</a:t>
            </a:r>
            <a:r>
              <a:rPr lang="en-GB" altLang="zh-CN" sz="2000" dirty="0"/>
              <a:t>CPU</a:t>
            </a:r>
            <a:r>
              <a:rPr lang="zh-CN" altLang="en-GB" sz="2000" dirty="0"/>
              <a:t>发出中断请求</a:t>
            </a:r>
          </a:p>
          <a:p>
            <a:pPr marL="539750" lvl="1" indent="-276225" eaLnBrk="1" hangingPunct="1">
              <a:spcBef>
                <a:spcPts val="0"/>
              </a:spcBef>
              <a:spcAft>
                <a:spcPct val="20000"/>
              </a:spcAft>
              <a:defRPr/>
            </a:pPr>
            <a:r>
              <a:rPr lang="zh-CN" altLang="en-GB" sz="2000" dirty="0"/>
              <a:t>检测到第</a:t>
            </a:r>
            <a:r>
              <a:rPr lang="en-GB" altLang="zh-CN" sz="2000" dirty="0"/>
              <a:t>1</a:t>
            </a:r>
            <a:r>
              <a:rPr lang="zh-CN" altLang="en-GB" sz="2000" dirty="0"/>
              <a:t>个</a:t>
            </a:r>
            <a:r>
              <a:rPr lang="en-GB" altLang="zh-CN" sz="2000" dirty="0"/>
              <a:t>INTA#</a:t>
            </a:r>
            <a:r>
              <a:rPr lang="zh-CN" altLang="en-GB" sz="2000" dirty="0"/>
              <a:t>信号后，</a:t>
            </a:r>
            <a:r>
              <a:rPr lang="zh-CN" altLang="en-US" sz="2000" dirty="0">
                <a:latin typeface="Times New Roman" pitchFamily="18" charset="0"/>
              </a:rPr>
              <a:t>置</a:t>
            </a:r>
            <a:r>
              <a:rPr lang="en-US" altLang="zh-CN" sz="2000" dirty="0" err="1"/>
              <a:t>ISR</a:t>
            </a:r>
            <a:r>
              <a:rPr lang="en-US" altLang="zh-CN" sz="2000" dirty="0" err="1">
                <a:latin typeface="Times New Roman" pitchFamily="18" charset="0"/>
              </a:rPr>
              <a:t>i</a:t>
            </a:r>
            <a:r>
              <a:rPr lang="en-US" altLang="zh-CN" sz="2000" dirty="0">
                <a:latin typeface="Times New Roman" pitchFamily="18" charset="0"/>
              </a:rPr>
              <a:t>=1</a:t>
            </a:r>
            <a:r>
              <a:rPr lang="zh-CN" altLang="en-US" sz="2000" dirty="0">
                <a:latin typeface="Times New Roman" pitchFamily="18" charset="0"/>
              </a:rPr>
              <a:t>，</a:t>
            </a:r>
            <a:r>
              <a:rPr lang="en-US" altLang="zh-CN" sz="2000" dirty="0" err="1"/>
              <a:t>IRR</a:t>
            </a:r>
            <a:r>
              <a:rPr lang="en-US" altLang="zh-CN" sz="2000" dirty="0" err="1">
                <a:latin typeface="Times New Roman" pitchFamily="18" charset="0"/>
              </a:rPr>
              <a:t>i</a:t>
            </a:r>
            <a:r>
              <a:rPr lang="en-US" altLang="zh-CN" sz="2000" dirty="0">
                <a:latin typeface="Times New Roman" pitchFamily="18" charset="0"/>
              </a:rPr>
              <a:t>=0</a:t>
            </a:r>
            <a:r>
              <a:rPr lang="zh-CN" altLang="en-US" sz="2000" dirty="0"/>
              <a:t> </a:t>
            </a:r>
          </a:p>
          <a:p>
            <a:pPr marL="539750" lvl="1" indent="-276225" eaLnBrk="1" hangingPunct="1">
              <a:spcBef>
                <a:spcPts val="0"/>
              </a:spcBef>
              <a:spcAft>
                <a:spcPct val="20000"/>
              </a:spcAft>
              <a:defRPr/>
            </a:pPr>
            <a:r>
              <a:rPr lang="zh-CN" altLang="en-GB" sz="2000" dirty="0"/>
              <a:t>检测到第</a:t>
            </a:r>
            <a:r>
              <a:rPr lang="en-GB" altLang="zh-CN" sz="2000" dirty="0"/>
              <a:t>2</a:t>
            </a:r>
            <a:r>
              <a:rPr lang="zh-CN" altLang="en-GB" sz="2000" dirty="0"/>
              <a:t>个</a:t>
            </a:r>
            <a:r>
              <a:rPr lang="en-GB" altLang="zh-CN" sz="2000" dirty="0"/>
              <a:t>INTA#</a:t>
            </a:r>
            <a:r>
              <a:rPr lang="zh-CN" altLang="en-GB" sz="2000" dirty="0"/>
              <a:t>信号后，</a:t>
            </a:r>
            <a:r>
              <a:rPr lang="zh-CN" altLang="en-US" sz="2000" dirty="0">
                <a:latin typeface="Times New Roman" pitchFamily="18" charset="0"/>
              </a:rPr>
              <a:t>把</a:t>
            </a:r>
            <a:r>
              <a:rPr lang="en-US" altLang="zh-CN" sz="2000" dirty="0" err="1"/>
              <a:t>ISR</a:t>
            </a:r>
            <a:r>
              <a:rPr lang="en-US" altLang="zh-CN" sz="2000" dirty="0" err="1">
                <a:latin typeface="Times New Roman" pitchFamily="18" charset="0"/>
              </a:rPr>
              <a:t>i</a:t>
            </a:r>
            <a:r>
              <a:rPr lang="en-US" altLang="zh-CN" sz="2000" dirty="0">
                <a:latin typeface="Times New Roman" pitchFamily="18" charset="0"/>
              </a:rPr>
              <a:t>=1</a:t>
            </a:r>
            <a:r>
              <a:rPr lang="zh-CN" altLang="en-US" sz="2000" dirty="0">
                <a:latin typeface="Times New Roman" pitchFamily="18" charset="0"/>
              </a:rPr>
              <a:t>中最高优先级的中断类型码放到</a:t>
            </a:r>
            <a:r>
              <a:rPr lang="en-US" altLang="zh-CN" sz="2000" dirty="0"/>
              <a:t>DB</a:t>
            </a:r>
            <a:r>
              <a:rPr lang="zh-CN" altLang="en-US" sz="2000" dirty="0">
                <a:latin typeface="Times New Roman" pitchFamily="18" charset="0"/>
              </a:rPr>
              <a:t>上</a:t>
            </a:r>
          </a:p>
          <a:p>
            <a:pPr marL="539750" lvl="1" indent="-276225" eaLnBrk="1" hangingPunct="1">
              <a:spcBef>
                <a:spcPts val="0"/>
              </a:spcBef>
              <a:spcAft>
                <a:spcPct val="20000"/>
              </a:spcAft>
              <a:defRPr/>
            </a:pPr>
            <a:r>
              <a:rPr lang="zh-CN" altLang="en-GB" sz="2000" dirty="0"/>
              <a:t>若工作在</a:t>
            </a:r>
            <a:r>
              <a:rPr lang="en-GB" altLang="zh-CN" sz="2000" dirty="0"/>
              <a:t>AEOI</a:t>
            </a:r>
            <a:r>
              <a:rPr lang="zh-CN" altLang="en-GB" sz="2000" dirty="0"/>
              <a:t>方式，在第</a:t>
            </a:r>
            <a:r>
              <a:rPr lang="en-GB" altLang="zh-CN" sz="2000" dirty="0"/>
              <a:t>2</a:t>
            </a:r>
            <a:r>
              <a:rPr lang="zh-CN" altLang="en-GB" sz="2000" dirty="0"/>
              <a:t>个</a:t>
            </a:r>
            <a:r>
              <a:rPr lang="en-GB" altLang="zh-CN" sz="2000" dirty="0"/>
              <a:t>INTA#</a:t>
            </a:r>
            <a:r>
              <a:rPr lang="zh-CN" altLang="en-GB" sz="2000" dirty="0"/>
              <a:t>结束时，使</a:t>
            </a:r>
            <a:r>
              <a:rPr lang="en-US" altLang="zh-CN" sz="2000" dirty="0" err="1"/>
              <a:t>ISR</a:t>
            </a:r>
            <a:r>
              <a:rPr lang="en-US" altLang="zh-CN" sz="2000" dirty="0" err="1">
                <a:latin typeface="Times New Roman" pitchFamily="18" charset="0"/>
              </a:rPr>
              <a:t>i</a:t>
            </a:r>
            <a:r>
              <a:rPr lang="zh-CN" altLang="en-US" sz="2000" dirty="0">
                <a:latin typeface="Times New Roman" pitchFamily="18" charset="0"/>
              </a:rPr>
              <a:t>复位；否则由</a:t>
            </a:r>
            <a:r>
              <a:rPr lang="en-US" altLang="zh-CN" sz="2000" dirty="0"/>
              <a:t>CPU</a:t>
            </a:r>
            <a:r>
              <a:rPr lang="zh-CN" altLang="en-US" sz="2000" dirty="0">
                <a:latin typeface="Times New Roman" pitchFamily="18" charset="0"/>
              </a:rPr>
              <a:t>发出</a:t>
            </a:r>
            <a:r>
              <a:rPr lang="en-US" altLang="zh-CN" sz="2000" dirty="0"/>
              <a:t>EOI</a:t>
            </a:r>
            <a:r>
              <a:rPr lang="zh-CN" altLang="en-US" sz="2000" dirty="0">
                <a:latin typeface="Times New Roman" pitchFamily="18" charset="0"/>
              </a:rPr>
              <a:t>命令使</a:t>
            </a:r>
            <a:r>
              <a:rPr lang="en-US" altLang="zh-CN" sz="2000" dirty="0" err="1"/>
              <a:t>ISR</a:t>
            </a:r>
            <a:r>
              <a:rPr lang="en-US" altLang="zh-CN" sz="2000" dirty="0" err="1">
                <a:latin typeface="Times New Roman" pitchFamily="18" charset="0"/>
              </a:rPr>
              <a:t>i</a:t>
            </a:r>
            <a:r>
              <a:rPr lang="zh-CN" altLang="en-US" sz="2000" dirty="0">
                <a:latin typeface="Times New Roman" pitchFamily="18" charset="0"/>
              </a:rPr>
              <a:t>复位</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65</a:t>
            </a:fld>
            <a:endParaRPr lang="en-US" altLang="zh-CN"/>
          </a:p>
        </p:txBody>
      </p:sp>
    </p:spTree>
    <p:extLst>
      <p:ext uri="{BB962C8B-B14F-4D97-AF65-F5344CB8AC3E}">
        <p14:creationId xmlns:p14="http://schemas.microsoft.com/office/powerpoint/2010/main" val="2014263612"/>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Tahoma" panose="020B0604030504040204" pitchFamily="34" charset="0"/>
                <a:ea typeface="Tahoma" panose="020B0604030504040204" pitchFamily="34" charset="0"/>
                <a:cs typeface="Tahoma" panose="020B0604030504040204" pitchFamily="34" charset="0"/>
              </a:rPr>
              <a:t>3. </a:t>
            </a:r>
            <a:r>
              <a:rPr lang="zh-CN" altLang="en-US" dirty="0"/>
              <a:t>工作方式</a:t>
            </a:r>
          </a:p>
        </p:txBody>
      </p:sp>
      <p:sp>
        <p:nvSpPr>
          <p:cNvPr id="3" name="内容占位符 2"/>
          <p:cNvSpPr>
            <a:spLocks noGrp="1"/>
          </p:cNvSpPr>
          <p:nvPr>
            <p:ph idx="1"/>
          </p:nvPr>
        </p:nvSpPr>
        <p:spPr>
          <a:xfrm>
            <a:off x="684586" y="1188492"/>
            <a:ext cx="6264696" cy="4078587"/>
          </a:xfrm>
        </p:spPr>
        <p:txBody>
          <a:bodyPr/>
          <a:lstStyle/>
          <a:p>
            <a:pPr eaLnBrk="1" hangingPunct="1">
              <a:spcAft>
                <a:spcPct val="30000"/>
              </a:spcAft>
              <a:defRPr/>
            </a:pPr>
            <a:r>
              <a:rPr lang="zh-CN" altLang="en-GB" dirty="0"/>
              <a:t>中断优先方式与中断嵌套</a:t>
            </a:r>
          </a:p>
          <a:p>
            <a:pPr eaLnBrk="1" hangingPunct="1">
              <a:spcAft>
                <a:spcPct val="30000"/>
              </a:spcAft>
              <a:defRPr/>
            </a:pPr>
            <a:r>
              <a:rPr lang="zh-CN" altLang="en-GB" dirty="0"/>
              <a:t>中断结束处理方式</a:t>
            </a:r>
            <a:r>
              <a:rPr lang="zh-CN" altLang="en-US" dirty="0"/>
              <a:t> </a:t>
            </a:r>
          </a:p>
          <a:p>
            <a:pPr eaLnBrk="1" hangingPunct="1">
              <a:spcAft>
                <a:spcPct val="30000"/>
              </a:spcAft>
              <a:defRPr/>
            </a:pPr>
            <a:r>
              <a:rPr lang="zh-CN" altLang="en-GB" dirty="0"/>
              <a:t>中断源屏蔽方式</a:t>
            </a:r>
          </a:p>
          <a:p>
            <a:pPr eaLnBrk="1" hangingPunct="1">
              <a:spcAft>
                <a:spcPct val="30000"/>
              </a:spcAft>
              <a:defRPr/>
            </a:pPr>
            <a:r>
              <a:rPr lang="zh-CN" altLang="en-GB" dirty="0"/>
              <a:t>中断触发方式</a:t>
            </a:r>
          </a:p>
          <a:p>
            <a:pPr eaLnBrk="1" hangingPunct="1">
              <a:spcAft>
                <a:spcPct val="30000"/>
              </a:spcAft>
              <a:defRPr/>
            </a:pPr>
            <a:r>
              <a:rPr lang="zh-CN" altLang="en-GB" dirty="0"/>
              <a:t>级联方式</a:t>
            </a:r>
            <a:endParaRPr lang="zh-CN" altLang="en-US" dirty="0"/>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66</a:t>
            </a:fld>
            <a:endParaRPr lang="en-US" altLang="zh-CN"/>
          </a:p>
        </p:txBody>
      </p:sp>
    </p:spTree>
    <p:extLst>
      <p:ext uri="{BB962C8B-B14F-4D97-AF65-F5344CB8AC3E}">
        <p14:creationId xmlns:p14="http://schemas.microsoft.com/office/powerpoint/2010/main" val="3325261077"/>
      </p:ext>
    </p:extLst>
  </p:cSld>
  <p:clrMapOvr>
    <a:masterClrMapping/>
  </p:clrMapOvr>
  <p:transition spd="med">
    <p:wipe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Rectangle 2"/>
          <p:cNvSpPr>
            <a:spLocks noGrp="1" noChangeArrowheads="1"/>
          </p:cNvSpPr>
          <p:nvPr>
            <p:ph type="title"/>
          </p:nvPr>
        </p:nvSpPr>
        <p:spPr/>
        <p:txBody>
          <a:bodyPr/>
          <a:lstStyle/>
          <a:p>
            <a:pPr algn="l" eaLnBrk="1" hangingPunct="1">
              <a:defRPr/>
            </a:pPr>
            <a:r>
              <a:rPr lang="en-US" altLang="zh-CN" sz="3200" b="1" dirty="0"/>
              <a:t>1</a:t>
            </a:r>
            <a:r>
              <a:rPr lang="zh-CN" altLang="en-US" sz="3200" b="1" dirty="0"/>
              <a:t>）</a:t>
            </a:r>
            <a:r>
              <a:rPr lang="zh-CN" altLang="en-GB" sz="3200" b="1" dirty="0"/>
              <a:t>中断优先方式与中断嵌套</a:t>
            </a:r>
            <a:endParaRPr lang="zh-CN" altLang="en-US" sz="3200" b="1" dirty="0"/>
          </a:p>
        </p:txBody>
      </p:sp>
      <p:sp>
        <p:nvSpPr>
          <p:cNvPr id="291843" name="Rectangle 3"/>
          <p:cNvSpPr>
            <a:spLocks noGrp="1" noChangeArrowheads="1"/>
          </p:cNvSpPr>
          <p:nvPr>
            <p:ph type="body" idx="1"/>
          </p:nvPr>
        </p:nvSpPr>
        <p:spPr>
          <a:xfrm>
            <a:off x="464503" y="1116484"/>
            <a:ext cx="8573010" cy="2879325"/>
          </a:xfrm>
        </p:spPr>
        <p:txBody>
          <a:bodyPr/>
          <a:lstStyle/>
          <a:p>
            <a:pPr marL="0" indent="0" eaLnBrk="1" hangingPunct="1">
              <a:buNone/>
              <a:defRPr/>
            </a:pPr>
            <a:r>
              <a:rPr lang="zh-CN" altLang="en-GB" sz="2200" b="1" dirty="0"/>
              <a:t>中断优先方式</a:t>
            </a:r>
            <a:r>
              <a:rPr lang="zh-CN" altLang="en-US" sz="2200" b="1" dirty="0"/>
              <a:t>：</a:t>
            </a:r>
            <a:r>
              <a:rPr lang="zh-CN" altLang="en-GB" sz="2200" b="1" dirty="0"/>
              <a:t>两类优先级控制方式：</a:t>
            </a:r>
            <a:r>
              <a:rPr lang="zh-CN" altLang="en-GB" sz="2200" b="1" dirty="0">
                <a:solidFill>
                  <a:srgbClr val="0070C0"/>
                </a:solidFill>
              </a:rPr>
              <a:t>固定优先级</a:t>
            </a:r>
            <a:r>
              <a:rPr lang="zh-CN" altLang="en-GB" sz="2200" b="1" dirty="0"/>
              <a:t>和</a:t>
            </a:r>
            <a:r>
              <a:rPr lang="zh-CN" altLang="en-GB" sz="2200" b="1" dirty="0">
                <a:solidFill>
                  <a:srgbClr val="0070C0"/>
                </a:solidFill>
              </a:rPr>
              <a:t>循环优先级</a:t>
            </a:r>
          </a:p>
          <a:p>
            <a:pPr marL="414873" indent="-331788" eaLnBrk="1" hangingPunct="1">
              <a:defRPr/>
            </a:pPr>
            <a:r>
              <a:rPr lang="zh-CN" altLang="en-GB" sz="2200" b="1" dirty="0"/>
              <a:t>固定优先级方式</a:t>
            </a:r>
          </a:p>
          <a:p>
            <a:pPr marL="720725" lvl="1" indent="-360363" eaLnBrk="1" hangingPunct="1">
              <a:buClr>
                <a:srgbClr val="82002B"/>
              </a:buClr>
              <a:buSzPct val="75000"/>
              <a:defRPr/>
            </a:pPr>
            <a:r>
              <a:rPr lang="zh-CN" altLang="en-GB" sz="2000" b="1" dirty="0"/>
              <a:t>所有中断请求</a:t>
            </a:r>
            <a:r>
              <a:rPr lang="en-GB" altLang="zh-CN" sz="2000" b="1" dirty="0" err="1"/>
              <a:t>IR</a:t>
            </a:r>
            <a:r>
              <a:rPr lang="en-GB" altLang="zh-CN" sz="2000" b="1" baseline="-25000" dirty="0" err="1"/>
              <a:t>i</a:t>
            </a:r>
            <a:r>
              <a:rPr lang="zh-CN" altLang="en-GB" sz="2000" b="1" dirty="0"/>
              <a:t>的中断优先级固定不变</a:t>
            </a:r>
          </a:p>
          <a:p>
            <a:pPr marL="720725" lvl="1" indent="-360363" eaLnBrk="1" hangingPunct="1">
              <a:buClr>
                <a:srgbClr val="82002B"/>
              </a:buClr>
              <a:buSzPct val="75000"/>
              <a:defRPr/>
            </a:pPr>
            <a:r>
              <a:rPr lang="zh-CN" altLang="en-GB" sz="2000" b="1" dirty="0"/>
              <a:t>优先级排列顺序可编程改变</a:t>
            </a:r>
          </a:p>
          <a:p>
            <a:pPr marL="720725" lvl="1" indent="-360363" eaLnBrk="1" hangingPunct="1">
              <a:buClr>
                <a:srgbClr val="82002B"/>
              </a:buClr>
              <a:buSzPct val="75000"/>
              <a:defRPr/>
            </a:pPr>
            <a:r>
              <a:rPr lang="zh-CN" altLang="en-GB" sz="2000" b="1" dirty="0"/>
              <a:t>加电后</a:t>
            </a:r>
            <a:r>
              <a:rPr lang="en-GB" altLang="zh-CN" sz="2000" b="1" dirty="0"/>
              <a:t>8259A</a:t>
            </a:r>
            <a:r>
              <a:rPr lang="zh-CN" altLang="en-GB" sz="2000" b="1" dirty="0"/>
              <a:t>的默认方式，默认优先级顺序从高到低为</a:t>
            </a:r>
            <a:r>
              <a:rPr lang="en-GB" altLang="zh-CN" sz="2000" b="1" dirty="0"/>
              <a:t>IR0</a:t>
            </a:r>
            <a:r>
              <a:rPr lang="zh-CN" altLang="en-GB" sz="2000" b="1" dirty="0"/>
              <a:t>～</a:t>
            </a:r>
            <a:r>
              <a:rPr lang="en-GB" altLang="zh-CN" sz="2000" b="1" dirty="0"/>
              <a:t>IR7</a:t>
            </a:r>
            <a:endParaRPr lang="zh-CN" altLang="en-US" sz="2000" b="1" dirty="0"/>
          </a:p>
        </p:txBody>
      </p:sp>
      <p:sp>
        <p:nvSpPr>
          <p:cNvPr id="70660" name="Rectangle 4"/>
          <p:cNvSpPr>
            <a:spLocks noChangeArrowheads="1"/>
          </p:cNvSpPr>
          <p:nvPr/>
        </p:nvSpPr>
        <p:spPr bwMode="auto">
          <a:xfrm>
            <a:off x="919636" y="4326705"/>
            <a:ext cx="396763" cy="358498"/>
          </a:xfrm>
          <a:prstGeom prst="rect">
            <a:avLst/>
          </a:prstGeom>
          <a:solidFill>
            <a:srgbClr val="99FFCC"/>
          </a:solidFill>
          <a:ln w="9525">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7</a:t>
            </a:r>
            <a:endParaRPr lang="en-US" altLang="zh-CN" sz="1600" b="1">
              <a:solidFill>
                <a:srgbClr val="000000"/>
              </a:solidFill>
            </a:endParaRPr>
          </a:p>
        </p:txBody>
      </p:sp>
      <p:sp>
        <p:nvSpPr>
          <p:cNvPr id="70661" name="Rectangle 5"/>
          <p:cNvSpPr>
            <a:spLocks noChangeArrowheads="1"/>
          </p:cNvSpPr>
          <p:nvPr/>
        </p:nvSpPr>
        <p:spPr bwMode="auto">
          <a:xfrm>
            <a:off x="1316399" y="4326705"/>
            <a:ext cx="398376"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6</a:t>
            </a:r>
          </a:p>
        </p:txBody>
      </p:sp>
      <p:sp>
        <p:nvSpPr>
          <p:cNvPr id="70662" name="Rectangle 6"/>
          <p:cNvSpPr>
            <a:spLocks noChangeArrowheads="1"/>
          </p:cNvSpPr>
          <p:nvPr/>
        </p:nvSpPr>
        <p:spPr bwMode="auto">
          <a:xfrm>
            <a:off x="1714775" y="4326705"/>
            <a:ext cx="396763"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5</a:t>
            </a:r>
          </a:p>
        </p:txBody>
      </p:sp>
      <p:sp>
        <p:nvSpPr>
          <p:cNvPr id="70663" name="Rectangle 7"/>
          <p:cNvSpPr>
            <a:spLocks noChangeArrowheads="1"/>
          </p:cNvSpPr>
          <p:nvPr/>
        </p:nvSpPr>
        <p:spPr bwMode="auto">
          <a:xfrm>
            <a:off x="2111537" y="4326705"/>
            <a:ext cx="398375"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4</a:t>
            </a:r>
          </a:p>
        </p:txBody>
      </p:sp>
      <p:sp>
        <p:nvSpPr>
          <p:cNvPr id="70664" name="Rectangle 8"/>
          <p:cNvSpPr>
            <a:spLocks noChangeArrowheads="1"/>
          </p:cNvSpPr>
          <p:nvPr/>
        </p:nvSpPr>
        <p:spPr bwMode="auto">
          <a:xfrm>
            <a:off x="2509912" y="4326705"/>
            <a:ext cx="399988"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3</a:t>
            </a:r>
          </a:p>
        </p:txBody>
      </p:sp>
      <p:sp>
        <p:nvSpPr>
          <p:cNvPr id="70665" name="Rectangle 9"/>
          <p:cNvSpPr>
            <a:spLocks noChangeArrowheads="1"/>
          </p:cNvSpPr>
          <p:nvPr/>
        </p:nvSpPr>
        <p:spPr bwMode="auto">
          <a:xfrm>
            <a:off x="2909900" y="4326705"/>
            <a:ext cx="395150"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2</a:t>
            </a:r>
          </a:p>
        </p:txBody>
      </p:sp>
      <p:sp>
        <p:nvSpPr>
          <p:cNvPr id="70666" name="Rectangle 10"/>
          <p:cNvSpPr>
            <a:spLocks noChangeArrowheads="1"/>
          </p:cNvSpPr>
          <p:nvPr/>
        </p:nvSpPr>
        <p:spPr bwMode="auto">
          <a:xfrm>
            <a:off x="3305051" y="4326705"/>
            <a:ext cx="396763"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1</a:t>
            </a:r>
          </a:p>
        </p:txBody>
      </p:sp>
      <p:sp>
        <p:nvSpPr>
          <p:cNvPr id="70667" name="Rectangle 11"/>
          <p:cNvSpPr>
            <a:spLocks noChangeArrowheads="1"/>
          </p:cNvSpPr>
          <p:nvPr/>
        </p:nvSpPr>
        <p:spPr bwMode="auto">
          <a:xfrm>
            <a:off x="3701813" y="4326705"/>
            <a:ext cx="401601"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0</a:t>
            </a:r>
          </a:p>
        </p:txBody>
      </p:sp>
      <p:sp>
        <p:nvSpPr>
          <p:cNvPr id="70668" name="Rectangle 12"/>
          <p:cNvSpPr>
            <a:spLocks noChangeArrowheads="1"/>
          </p:cNvSpPr>
          <p:nvPr/>
        </p:nvSpPr>
        <p:spPr bwMode="auto">
          <a:xfrm>
            <a:off x="919636" y="4685202"/>
            <a:ext cx="395150"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7</a:t>
            </a:r>
          </a:p>
        </p:txBody>
      </p:sp>
      <p:sp>
        <p:nvSpPr>
          <p:cNvPr id="70669" name="Rectangle 13"/>
          <p:cNvSpPr>
            <a:spLocks noChangeArrowheads="1"/>
          </p:cNvSpPr>
          <p:nvPr/>
        </p:nvSpPr>
        <p:spPr bwMode="auto">
          <a:xfrm>
            <a:off x="1314786"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6</a:t>
            </a:r>
          </a:p>
        </p:txBody>
      </p:sp>
      <p:sp>
        <p:nvSpPr>
          <p:cNvPr id="70670" name="Rectangle 14"/>
          <p:cNvSpPr>
            <a:spLocks noChangeArrowheads="1"/>
          </p:cNvSpPr>
          <p:nvPr/>
        </p:nvSpPr>
        <p:spPr bwMode="auto">
          <a:xfrm>
            <a:off x="1714775" y="4685202"/>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5</a:t>
            </a:r>
          </a:p>
        </p:txBody>
      </p:sp>
      <p:sp>
        <p:nvSpPr>
          <p:cNvPr id="70671" name="Rectangle 15"/>
          <p:cNvSpPr>
            <a:spLocks noChangeArrowheads="1"/>
          </p:cNvSpPr>
          <p:nvPr/>
        </p:nvSpPr>
        <p:spPr bwMode="auto">
          <a:xfrm>
            <a:off x="2109924"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4</a:t>
            </a:r>
          </a:p>
        </p:txBody>
      </p:sp>
      <p:sp>
        <p:nvSpPr>
          <p:cNvPr id="70672" name="Rectangle 16"/>
          <p:cNvSpPr>
            <a:spLocks noChangeArrowheads="1"/>
          </p:cNvSpPr>
          <p:nvPr/>
        </p:nvSpPr>
        <p:spPr bwMode="auto">
          <a:xfrm>
            <a:off x="2509912"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3</a:t>
            </a:r>
          </a:p>
        </p:txBody>
      </p:sp>
      <p:sp>
        <p:nvSpPr>
          <p:cNvPr id="70673" name="Rectangle 17"/>
          <p:cNvSpPr>
            <a:spLocks noChangeArrowheads="1"/>
          </p:cNvSpPr>
          <p:nvPr/>
        </p:nvSpPr>
        <p:spPr bwMode="auto">
          <a:xfrm>
            <a:off x="2909901" y="4685202"/>
            <a:ext cx="391924"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2</a:t>
            </a:r>
          </a:p>
        </p:txBody>
      </p:sp>
      <p:sp>
        <p:nvSpPr>
          <p:cNvPr id="70674" name="Rectangle 18"/>
          <p:cNvSpPr>
            <a:spLocks noChangeArrowheads="1"/>
          </p:cNvSpPr>
          <p:nvPr/>
        </p:nvSpPr>
        <p:spPr bwMode="auto">
          <a:xfrm>
            <a:off x="3301825"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0675" name="Rectangle 19"/>
          <p:cNvSpPr>
            <a:spLocks noChangeArrowheads="1"/>
          </p:cNvSpPr>
          <p:nvPr/>
        </p:nvSpPr>
        <p:spPr bwMode="auto">
          <a:xfrm>
            <a:off x="3701813" y="4685202"/>
            <a:ext cx="401601"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0676" name="Rectangle 28"/>
          <p:cNvSpPr>
            <a:spLocks noChangeArrowheads="1"/>
          </p:cNvSpPr>
          <p:nvPr/>
        </p:nvSpPr>
        <p:spPr bwMode="auto">
          <a:xfrm>
            <a:off x="5493696" y="4685202"/>
            <a:ext cx="395150"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3</a:t>
            </a:r>
          </a:p>
        </p:txBody>
      </p:sp>
      <p:sp>
        <p:nvSpPr>
          <p:cNvPr id="70677" name="Rectangle 29"/>
          <p:cNvSpPr>
            <a:spLocks noChangeArrowheads="1"/>
          </p:cNvSpPr>
          <p:nvPr/>
        </p:nvSpPr>
        <p:spPr bwMode="auto">
          <a:xfrm>
            <a:off x="5888846"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2</a:t>
            </a:r>
          </a:p>
        </p:txBody>
      </p:sp>
      <p:sp>
        <p:nvSpPr>
          <p:cNvPr id="70678" name="Rectangle 30"/>
          <p:cNvSpPr>
            <a:spLocks noChangeArrowheads="1"/>
          </p:cNvSpPr>
          <p:nvPr/>
        </p:nvSpPr>
        <p:spPr bwMode="auto">
          <a:xfrm>
            <a:off x="6288835" y="4685202"/>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0679" name="Rectangle 31"/>
          <p:cNvSpPr>
            <a:spLocks noChangeArrowheads="1"/>
          </p:cNvSpPr>
          <p:nvPr/>
        </p:nvSpPr>
        <p:spPr bwMode="auto">
          <a:xfrm>
            <a:off x="6683983"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0680" name="Rectangle 32"/>
          <p:cNvSpPr>
            <a:spLocks noChangeArrowheads="1"/>
          </p:cNvSpPr>
          <p:nvPr/>
        </p:nvSpPr>
        <p:spPr bwMode="auto">
          <a:xfrm>
            <a:off x="7083972" y="4685202"/>
            <a:ext cx="398376"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7</a:t>
            </a:r>
          </a:p>
        </p:txBody>
      </p:sp>
      <p:sp>
        <p:nvSpPr>
          <p:cNvPr id="70681" name="Rectangle 33"/>
          <p:cNvSpPr>
            <a:spLocks noChangeArrowheads="1"/>
          </p:cNvSpPr>
          <p:nvPr/>
        </p:nvSpPr>
        <p:spPr bwMode="auto">
          <a:xfrm>
            <a:off x="7482348" y="4685202"/>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6</a:t>
            </a:r>
          </a:p>
        </p:txBody>
      </p:sp>
      <p:sp>
        <p:nvSpPr>
          <p:cNvPr id="70682" name="Rectangle 34"/>
          <p:cNvSpPr>
            <a:spLocks noChangeArrowheads="1"/>
          </p:cNvSpPr>
          <p:nvPr/>
        </p:nvSpPr>
        <p:spPr bwMode="auto">
          <a:xfrm>
            <a:off x="7877497"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5</a:t>
            </a:r>
          </a:p>
        </p:txBody>
      </p:sp>
      <p:sp>
        <p:nvSpPr>
          <p:cNvPr id="70683" name="Rectangle 35"/>
          <p:cNvSpPr>
            <a:spLocks noChangeArrowheads="1"/>
          </p:cNvSpPr>
          <p:nvPr/>
        </p:nvSpPr>
        <p:spPr bwMode="auto">
          <a:xfrm>
            <a:off x="8277485" y="4685202"/>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4</a:t>
            </a:r>
          </a:p>
        </p:txBody>
      </p:sp>
      <p:sp>
        <p:nvSpPr>
          <p:cNvPr id="70684" name="Line 37"/>
          <p:cNvSpPr>
            <a:spLocks noChangeShapeType="1"/>
          </p:cNvSpPr>
          <p:nvPr/>
        </p:nvSpPr>
        <p:spPr bwMode="auto">
          <a:xfrm flipH="1" flipV="1">
            <a:off x="3898581" y="5047953"/>
            <a:ext cx="316120"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5" name="Line 39"/>
          <p:cNvSpPr>
            <a:spLocks noChangeShapeType="1"/>
          </p:cNvSpPr>
          <p:nvPr/>
        </p:nvSpPr>
        <p:spPr bwMode="auto">
          <a:xfrm flipV="1">
            <a:off x="850284" y="5047953"/>
            <a:ext cx="264508"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6" name="Line 41"/>
          <p:cNvSpPr>
            <a:spLocks noChangeShapeType="1"/>
          </p:cNvSpPr>
          <p:nvPr/>
        </p:nvSpPr>
        <p:spPr bwMode="auto">
          <a:xfrm flipV="1">
            <a:off x="6629146" y="5047953"/>
            <a:ext cx="256445"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7" name="Line 43"/>
          <p:cNvSpPr>
            <a:spLocks noChangeShapeType="1"/>
          </p:cNvSpPr>
          <p:nvPr/>
        </p:nvSpPr>
        <p:spPr bwMode="auto">
          <a:xfrm flipH="1" flipV="1">
            <a:off x="7283966" y="5047953"/>
            <a:ext cx="296765"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688" name="Text Box 44"/>
          <p:cNvSpPr txBox="1">
            <a:spLocks noChangeArrowheads="1"/>
          </p:cNvSpPr>
          <p:nvPr/>
        </p:nvSpPr>
        <p:spPr bwMode="auto">
          <a:xfrm>
            <a:off x="411588" y="5320014"/>
            <a:ext cx="8032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最低级</a:t>
            </a:r>
          </a:p>
        </p:txBody>
      </p:sp>
      <p:sp>
        <p:nvSpPr>
          <p:cNvPr id="70689" name="Text Box 45"/>
          <p:cNvSpPr txBox="1">
            <a:spLocks noChangeArrowheads="1"/>
          </p:cNvSpPr>
          <p:nvPr/>
        </p:nvSpPr>
        <p:spPr bwMode="auto">
          <a:xfrm>
            <a:off x="3776005" y="5290258"/>
            <a:ext cx="85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最高级</a:t>
            </a:r>
          </a:p>
        </p:txBody>
      </p:sp>
      <p:sp>
        <p:nvSpPr>
          <p:cNvPr id="70690" name="Text Box 46"/>
          <p:cNvSpPr txBox="1">
            <a:spLocks noChangeArrowheads="1"/>
          </p:cNvSpPr>
          <p:nvPr/>
        </p:nvSpPr>
        <p:spPr bwMode="auto">
          <a:xfrm>
            <a:off x="6190449" y="5290258"/>
            <a:ext cx="7306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最高级</a:t>
            </a:r>
          </a:p>
        </p:txBody>
      </p:sp>
      <p:sp>
        <p:nvSpPr>
          <p:cNvPr id="70691" name="Text Box 47"/>
          <p:cNvSpPr txBox="1">
            <a:spLocks noChangeArrowheads="1"/>
          </p:cNvSpPr>
          <p:nvPr/>
        </p:nvSpPr>
        <p:spPr bwMode="auto">
          <a:xfrm>
            <a:off x="7287192" y="5290258"/>
            <a:ext cx="7838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最低级</a:t>
            </a:r>
          </a:p>
        </p:txBody>
      </p:sp>
      <p:sp>
        <p:nvSpPr>
          <p:cNvPr id="70692" name="Text Box 49"/>
          <p:cNvSpPr txBox="1">
            <a:spLocks noChangeArrowheads="1"/>
          </p:cNvSpPr>
          <p:nvPr/>
        </p:nvSpPr>
        <p:spPr bwMode="auto">
          <a:xfrm>
            <a:off x="4363454" y="4709922"/>
            <a:ext cx="85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优先级</a:t>
            </a:r>
          </a:p>
        </p:txBody>
      </p:sp>
      <p:sp>
        <p:nvSpPr>
          <p:cNvPr id="70693" name="Line 50"/>
          <p:cNvSpPr>
            <a:spLocks noChangeShapeType="1"/>
          </p:cNvSpPr>
          <p:nvPr/>
        </p:nvSpPr>
        <p:spPr bwMode="auto">
          <a:xfrm>
            <a:off x="5166287" y="4841072"/>
            <a:ext cx="29192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0694" name="Line 51"/>
          <p:cNvSpPr>
            <a:spLocks noChangeShapeType="1"/>
          </p:cNvSpPr>
          <p:nvPr/>
        </p:nvSpPr>
        <p:spPr bwMode="auto">
          <a:xfrm flipH="1">
            <a:off x="4127607" y="4841072"/>
            <a:ext cx="293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0695" name="Rectangle 52"/>
          <p:cNvSpPr>
            <a:spLocks noChangeArrowheads="1"/>
          </p:cNvSpPr>
          <p:nvPr/>
        </p:nvSpPr>
        <p:spPr bwMode="auto">
          <a:xfrm>
            <a:off x="5485632" y="4326705"/>
            <a:ext cx="396763" cy="358498"/>
          </a:xfrm>
          <a:prstGeom prst="rect">
            <a:avLst/>
          </a:prstGeom>
          <a:solidFill>
            <a:srgbClr val="99FFCC"/>
          </a:solidFill>
          <a:ln w="9525">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7</a:t>
            </a:r>
            <a:endParaRPr lang="en-US" altLang="zh-CN" sz="1600" b="1">
              <a:solidFill>
                <a:srgbClr val="000000"/>
              </a:solidFill>
            </a:endParaRPr>
          </a:p>
        </p:txBody>
      </p:sp>
      <p:sp>
        <p:nvSpPr>
          <p:cNvPr id="70696" name="Rectangle 53"/>
          <p:cNvSpPr>
            <a:spLocks noChangeArrowheads="1"/>
          </p:cNvSpPr>
          <p:nvPr/>
        </p:nvSpPr>
        <p:spPr bwMode="auto">
          <a:xfrm>
            <a:off x="5882394" y="4326705"/>
            <a:ext cx="398375"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6</a:t>
            </a:r>
          </a:p>
        </p:txBody>
      </p:sp>
      <p:sp>
        <p:nvSpPr>
          <p:cNvPr id="70697" name="Rectangle 54"/>
          <p:cNvSpPr>
            <a:spLocks noChangeArrowheads="1"/>
          </p:cNvSpPr>
          <p:nvPr/>
        </p:nvSpPr>
        <p:spPr bwMode="auto">
          <a:xfrm>
            <a:off x="6280769" y="4326705"/>
            <a:ext cx="396763"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5</a:t>
            </a:r>
          </a:p>
        </p:txBody>
      </p:sp>
      <p:sp>
        <p:nvSpPr>
          <p:cNvPr id="70698" name="Rectangle 55"/>
          <p:cNvSpPr>
            <a:spLocks noChangeArrowheads="1"/>
          </p:cNvSpPr>
          <p:nvPr/>
        </p:nvSpPr>
        <p:spPr bwMode="auto">
          <a:xfrm>
            <a:off x="6677532" y="4326705"/>
            <a:ext cx="398376"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4</a:t>
            </a:r>
          </a:p>
        </p:txBody>
      </p:sp>
      <p:sp>
        <p:nvSpPr>
          <p:cNvPr id="70699" name="Rectangle 56"/>
          <p:cNvSpPr>
            <a:spLocks noChangeArrowheads="1"/>
          </p:cNvSpPr>
          <p:nvPr/>
        </p:nvSpPr>
        <p:spPr bwMode="auto">
          <a:xfrm>
            <a:off x="7075908" y="4326705"/>
            <a:ext cx="399988"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3</a:t>
            </a:r>
          </a:p>
        </p:txBody>
      </p:sp>
      <p:sp>
        <p:nvSpPr>
          <p:cNvPr id="70700" name="Rectangle 57"/>
          <p:cNvSpPr>
            <a:spLocks noChangeArrowheads="1"/>
          </p:cNvSpPr>
          <p:nvPr/>
        </p:nvSpPr>
        <p:spPr bwMode="auto">
          <a:xfrm>
            <a:off x="7475896" y="4326705"/>
            <a:ext cx="395149"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2</a:t>
            </a:r>
          </a:p>
        </p:txBody>
      </p:sp>
      <p:sp>
        <p:nvSpPr>
          <p:cNvPr id="70701" name="Rectangle 58"/>
          <p:cNvSpPr>
            <a:spLocks noChangeArrowheads="1"/>
          </p:cNvSpPr>
          <p:nvPr/>
        </p:nvSpPr>
        <p:spPr bwMode="auto">
          <a:xfrm>
            <a:off x="7871045" y="4326705"/>
            <a:ext cx="396763"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1</a:t>
            </a:r>
          </a:p>
        </p:txBody>
      </p:sp>
      <p:sp>
        <p:nvSpPr>
          <p:cNvPr id="70702" name="Rectangle 59"/>
          <p:cNvSpPr>
            <a:spLocks noChangeArrowheads="1"/>
          </p:cNvSpPr>
          <p:nvPr/>
        </p:nvSpPr>
        <p:spPr bwMode="auto">
          <a:xfrm>
            <a:off x="8267807" y="4326705"/>
            <a:ext cx="401602" cy="358498"/>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IR</a:t>
            </a:r>
            <a:r>
              <a:rPr lang="en-US" altLang="zh-CN" sz="1600" b="1" baseline="-25000">
                <a:solidFill>
                  <a:srgbClr val="000000"/>
                </a:solidFill>
              </a:rPr>
              <a:t>0</a:t>
            </a:r>
          </a:p>
        </p:txBody>
      </p:sp>
      <p:sp>
        <p:nvSpPr>
          <p:cNvPr id="70703" name="Text Box 60"/>
          <p:cNvSpPr txBox="1">
            <a:spLocks noChangeArrowheads="1"/>
          </p:cNvSpPr>
          <p:nvPr/>
        </p:nvSpPr>
        <p:spPr bwMode="auto">
          <a:xfrm>
            <a:off x="922862" y="3996804"/>
            <a:ext cx="109674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dirty="0">
                <a:solidFill>
                  <a:schemeClr val="tx2"/>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默认优先级</a:t>
            </a:r>
          </a:p>
        </p:txBody>
      </p:sp>
      <p:sp>
        <p:nvSpPr>
          <p:cNvPr id="70704" name="Text Box 61"/>
          <p:cNvSpPr txBox="1">
            <a:spLocks noChangeArrowheads="1"/>
          </p:cNvSpPr>
          <p:nvPr/>
        </p:nvSpPr>
        <p:spPr bwMode="auto">
          <a:xfrm>
            <a:off x="5501760" y="3996804"/>
            <a:ext cx="17854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dirty="0">
                <a:solidFill>
                  <a:schemeClr val="tx2"/>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优先级可编程改变</a:t>
            </a:r>
          </a:p>
        </p:txBody>
      </p:sp>
    </p:spTree>
    <p:extLst>
      <p:ext uri="{BB962C8B-B14F-4D97-AF65-F5344CB8AC3E}">
        <p14:creationId xmlns:p14="http://schemas.microsoft.com/office/powerpoint/2010/main" val="391366085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Rectangle 2"/>
          <p:cNvSpPr>
            <a:spLocks noGrp="1" noChangeArrowheads="1"/>
          </p:cNvSpPr>
          <p:nvPr>
            <p:ph type="title"/>
          </p:nvPr>
        </p:nvSpPr>
        <p:spPr/>
        <p:txBody>
          <a:bodyPr/>
          <a:lstStyle/>
          <a:p>
            <a:pPr algn="l" eaLnBrk="1" hangingPunct="1">
              <a:defRPr/>
            </a:pPr>
            <a:r>
              <a:rPr lang="zh-CN" altLang="en-GB" sz="3200" b="1" dirty="0"/>
              <a:t>中断优先方式与中断嵌套</a:t>
            </a:r>
            <a:r>
              <a:rPr lang="zh-CN" altLang="en-GB" sz="2800" b="1" dirty="0"/>
              <a:t>（</a:t>
            </a:r>
            <a:r>
              <a:rPr lang="zh-CN" altLang="en-GB" sz="2800" b="1" dirty="0">
                <a:solidFill>
                  <a:schemeClr val="tx1"/>
                </a:solidFill>
              </a:rPr>
              <a:t>续</a:t>
            </a:r>
            <a:r>
              <a:rPr lang="zh-CN" altLang="en-GB" sz="2800" b="1" dirty="0"/>
              <a:t>）</a:t>
            </a:r>
            <a:endParaRPr lang="zh-CN" altLang="en-US" sz="2800" b="1" dirty="0"/>
          </a:p>
        </p:txBody>
      </p:sp>
      <p:sp>
        <p:nvSpPr>
          <p:cNvPr id="292867" name="Rectangle 3"/>
          <p:cNvSpPr>
            <a:spLocks noGrp="1" noChangeArrowheads="1"/>
          </p:cNvSpPr>
          <p:nvPr>
            <p:ph type="body" idx="1"/>
          </p:nvPr>
        </p:nvSpPr>
        <p:spPr>
          <a:xfrm>
            <a:off x="464503" y="1044477"/>
            <a:ext cx="8361045" cy="2376264"/>
          </a:xfrm>
        </p:spPr>
        <p:txBody>
          <a:bodyPr/>
          <a:lstStyle/>
          <a:p>
            <a:pPr eaLnBrk="1" hangingPunct="1">
              <a:defRPr/>
            </a:pPr>
            <a:r>
              <a:rPr lang="zh-CN" altLang="en-GB" b="1" dirty="0"/>
              <a:t>循环优先级方式</a:t>
            </a:r>
            <a:r>
              <a:rPr lang="zh-CN" altLang="en-US" b="1" dirty="0"/>
              <a:t> </a:t>
            </a:r>
          </a:p>
          <a:p>
            <a:pPr marL="539750" lvl="1" indent="-276225" eaLnBrk="1" hangingPunct="1">
              <a:defRPr/>
            </a:pPr>
            <a:r>
              <a:rPr lang="zh-CN" altLang="en-GB" sz="2000" b="1" dirty="0"/>
              <a:t>中断源轮流处于最高优先级，即自动中断优先级循环</a:t>
            </a:r>
          </a:p>
          <a:p>
            <a:pPr marL="539750" lvl="1" indent="-276225" eaLnBrk="1" hangingPunct="1">
              <a:defRPr/>
            </a:pPr>
            <a:r>
              <a:rPr lang="zh-CN" altLang="en-GB" sz="2000" b="1" dirty="0"/>
              <a:t>初始优先级顺序可用编程改变</a:t>
            </a:r>
          </a:p>
          <a:p>
            <a:pPr marL="539750" lvl="1" indent="-276225" eaLnBrk="1" hangingPunct="1">
              <a:defRPr/>
            </a:pPr>
            <a:r>
              <a:rPr lang="zh-CN" altLang="en-GB" sz="2000" b="1" dirty="0"/>
              <a:t>某中断请求</a:t>
            </a:r>
            <a:r>
              <a:rPr lang="en-GB" altLang="zh-CN" sz="2000" b="1" dirty="0" err="1"/>
              <a:t>IRi</a:t>
            </a:r>
            <a:r>
              <a:rPr lang="zh-CN" altLang="en-GB" sz="2000" b="1" dirty="0"/>
              <a:t>被处理后，其优先级别自动降为最低，原来比它低一级的中断上升为最高级</a:t>
            </a:r>
            <a:r>
              <a:rPr lang="zh-CN" altLang="en-US" sz="2000" dirty="0"/>
              <a:t> </a:t>
            </a:r>
          </a:p>
        </p:txBody>
      </p:sp>
      <p:sp>
        <p:nvSpPr>
          <p:cNvPr id="71684" name="Rectangle 4"/>
          <p:cNvSpPr>
            <a:spLocks noChangeArrowheads="1"/>
          </p:cNvSpPr>
          <p:nvPr/>
        </p:nvSpPr>
        <p:spPr bwMode="auto">
          <a:xfrm>
            <a:off x="1038679"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7</a:t>
            </a:r>
            <a:endParaRPr lang="en-US" altLang="zh-CN" sz="1600" b="1"/>
          </a:p>
        </p:txBody>
      </p:sp>
      <p:sp>
        <p:nvSpPr>
          <p:cNvPr id="71685" name="Rectangle 5"/>
          <p:cNvSpPr>
            <a:spLocks noChangeArrowheads="1"/>
          </p:cNvSpPr>
          <p:nvPr/>
        </p:nvSpPr>
        <p:spPr bwMode="auto">
          <a:xfrm>
            <a:off x="1435442" y="3564756"/>
            <a:ext cx="398376"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chemeClr val="hlink"/>
                </a:solidFill>
              </a:rPr>
              <a:t>IR</a:t>
            </a:r>
            <a:r>
              <a:rPr lang="en-US" altLang="zh-CN" sz="1600" b="1" baseline="-25000">
                <a:solidFill>
                  <a:schemeClr val="hlink"/>
                </a:solidFill>
              </a:rPr>
              <a:t>6</a:t>
            </a:r>
          </a:p>
        </p:txBody>
      </p:sp>
      <p:sp>
        <p:nvSpPr>
          <p:cNvPr id="71686" name="Rectangle 6"/>
          <p:cNvSpPr>
            <a:spLocks noChangeArrowheads="1"/>
          </p:cNvSpPr>
          <p:nvPr/>
        </p:nvSpPr>
        <p:spPr bwMode="auto">
          <a:xfrm>
            <a:off x="1833818"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5</a:t>
            </a:r>
          </a:p>
        </p:txBody>
      </p:sp>
      <p:sp>
        <p:nvSpPr>
          <p:cNvPr id="71687" name="Rectangle 7"/>
          <p:cNvSpPr>
            <a:spLocks noChangeArrowheads="1"/>
          </p:cNvSpPr>
          <p:nvPr/>
        </p:nvSpPr>
        <p:spPr bwMode="auto">
          <a:xfrm>
            <a:off x="2230580" y="3564756"/>
            <a:ext cx="398375"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chemeClr val="hlink"/>
                </a:solidFill>
              </a:rPr>
              <a:t>IR</a:t>
            </a:r>
            <a:r>
              <a:rPr lang="en-US" altLang="zh-CN" sz="1600" b="1" baseline="-25000">
                <a:solidFill>
                  <a:schemeClr val="hlink"/>
                </a:solidFill>
              </a:rPr>
              <a:t>4</a:t>
            </a:r>
          </a:p>
        </p:txBody>
      </p:sp>
      <p:sp>
        <p:nvSpPr>
          <p:cNvPr id="71688" name="Rectangle 8"/>
          <p:cNvSpPr>
            <a:spLocks noChangeArrowheads="1"/>
          </p:cNvSpPr>
          <p:nvPr/>
        </p:nvSpPr>
        <p:spPr bwMode="auto">
          <a:xfrm>
            <a:off x="2628955" y="3564756"/>
            <a:ext cx="399988"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3</a:t>
            </a:r>
          </a:p>
        </p:txBody>
      </p:sp>
      <p:sp>
        <p:nvSpPr>
          <p:cNvPr id="71689" name="Rectangle 9"/>
          <p:cNvSpPr>
            <a:spLocks noChangeArrowheads="1"/>
          </p:cNvSpPr>
          <p:nvPr/>
        </p:nvSpPr>
        <p:spPr bwMode="auto">
          <a:xfrm>
            <a:off x="3028943" y="3564756"/>
            <a:ext cx="395150"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2</a:t>
            </a:r>
          </a:p>
        </p:txBody>
      </p:sp>
      <p:sp>
        <p:nvSpPr>
          <p:cNvPr id="71690" name="Rectangle 10"/>
          <p:cNvSpPr>
            <a:spLocks noChangeArrowheads="1"/>
          </p:cNvSpPr>
          <p:nvPr/>
        </p:nvSpPr>
        <p:spPr bwMode="auto">
          <a:xfrm>
            <a:off x="3424094"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1</a:t>
            </a:r>
          </a:p>
        </p:txBody>
      </p:sp>
      <p:sp>
        <p:nvSpPr>
          <p:cNvPr id="71691" name="Rectangle 11"/>
          <p:cNvSpPr>
            <a:spLocks noChangeArrowheads="1"/>
          </p:cNvSpPr>
          <p:nvPr/>
        </p:nvSpPr>
        <p:spPr bwMode="auto">
          <a:xfrm>
            <a:off x="3820856" y="3564756"/>
            <a:ext cx="401601"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0</a:t>
            </a:r>
          </a:p>
        </p:txBody>
      </p:sp>
      <p:sp>
        <p:nvSpPr>
          <p:cNvPr id="71692" name="Rectangle 12"/>
          <p:cNvSpPr>
            <a:spLocks noChangeArrowheads="1"/>
          </p:cNvSpPr>
          <p:nvPr/>
        </p:nvSpPr>
        <p:spPr bwMode="auto">
          <a:xfrm>
            <a:off x="1058034" y="4219406"/>
            <a:ext cx="395150"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7</a:t>
            </a:r>
          </a:p>
        </p:txBody>
      </p:sp>
      <p:sp>
        <p:nvSpPr>
          <p:cNvPr id="71693" name="Rectangle 13"/>
          <p:cNvSpPr>
            <a:spLocks noChangeArrowheads="1"/>
          </p:cNvSpPr>
          <p:nvPr/>
        </p:nvSpPr>
        <p:spPr bwMode="auto">
          <a:xfrm>
            <a:off x="1453184"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6</a:t>
            </a:r>
          </a:p>
        </p:txBody>
      </p:sp>
      <p:sp>
        <p:nvSpPr>
          <p:cNvPr id="71694" name="Rectangle 14"/>
          <p:cNvSpPr>
            <a:spLocks noChangeArrowheads="1"/>
          </p:cNvSpPr>
          <p:nvPr/>
        </p:nvSpPr>
        <p:spPr bwMode="auto">
          <a:xfrm>
            <a:off x="1853173" y="4219406"/>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5</a:t>
            </a:r>
          </a:p>
        </p:txBody>
      </p:sp>
      <p:sp>
        <p:nvSpPr>
          <p:cNvPr id="71695" name="Rectangle 15"/>
          <p:cNvSpPr>
            <a:spLocks noChangeArrowheads="1"/>
          </p:cNvSpPr>
          <p:nvPr/>
        </p:nvSpPr>
        <p:spPr bwMode="auto">
          <a:xfrm>
            <a:off x="2248321"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4</a:t>
            </a:r>
          </a:p>
        </p:txBody>
      </p:sp>
      <p:sp>
        <p:nvSpPr>
          <p:cNvPr id="71696" name="Rectangle 16"/>
          <p:cNvSpPr>
            <a:spLocks noChangeArrowheads="1"/>
          </p:cNvSpPr>
          <p:nvPr/>
        </p:nvSpPr>
        <p:spPr bwMode="auto">
          <a:xfrm>
            <a:off x="2648310"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3</a:t>
            </a:r>
          </a:p>
        </p:txBody>
      </p:sp>
      <p:sp>
        <p:nvSpPr>
          <p:cNvPr id="71697" name="Rectangle 17"/>
          <p:cNvSpPr>
            <a:spLocks noChangeArrowheads="1"/>
          </p:cNvSpPr>
          <p:nvPr/>
        </p:nvSpPr>
        <p:spPr bwMode="auto">
          <a:xfrm>
            <a:off x="3048298" y="4219406"/>
            <a:ext cx="391924"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2</a:t>
            </a:r>
          </a:p>
        </p:txBody>
      </p:sp>
      <p:sp>
        <p:nvSpPr>
          <p:cNvPr id="71698" name="Rectangle 18"/>
          <p:cNvSpPr>
            <a:spLocks noChangeArrowheads="1"/>
          </p:cNvSpPr>
          <p:nvPr/>
        </p:nvSpPr>
        <p:spPr bwMode="auto">
          <a:xfrm>
            <a:off x="3440222"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1699" name="Rectangle 19"/>
          <p:cNvSpPr>
            <a:spLocks noChangeArrowheads="1"/>
          </p:cNvSpPr>
          <p:nvPr/>
        </p:nvSpPr>
        <p:spPr bwMode="auto">
          <a:xfrm>
            <a:off x="3840211" y="4219406"/>
            <a:ext cx="401601"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00" name="Rectangle 20"/>
          <p:cNvSpPr>
            <a:spLocks noChangeArrowheads="1"/>
          </p:cNvSpPr>
          <p:nvPr/>
        </p:nvSpPr>
        <p:spPr bwMode="auto">
          <a:xfrm>
            <a:off x="5632093" y="4219406"/>
            <a:ext cx="395150"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2</a:t>
            </a:r>
          </a:p>
        </p:txBody>
      </p:sp>
      <p:sp>
        <p:nvSpPr>
          <p:cNvPr id="71701" name="Rectangle 21"/>
          <p:cNvSpPr>
            <a:spLocks noChangeArrowheads="1"/>
          </p:cNvSpPr>
          <p:nvPr/>
        </p:nvSpPr>
        <p:spPr bwMode="auto">
          <a:xfrm>
            <a:off x="6027243"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1702" name="Rectangle 22"/>
          <p:cNvSpPr>
            <a:spLocks noChangeArrowheads="1"/>
          </p:cNvSpPr>
          <p:nvPr/>
        </p:nvSpPr>
        <p:spPr bwMode="auto">
          <a:xfrm>
            <a:off x="6427232" y="4219406"/>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03" name="Rectangle 23"/>
          <p:cNvSpPr>
            <a:spLocks noChangeArrowheads="1"/>
          </p:cNvSpPr>
          <p:nvPr/>
        </p:nvSpPr>
        <p:spPr bwMode="auto">
          <a:xfrm>
            <a:off x="6822381"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7</a:t>
            </a:r>
          </a:p>
        </p:txBody>
      </p:sp>
      <p:sp>
        <p:nvSpPr>
          <p:cNvPr id="71704" name="Rectangle 24"/>
          <p:cNvSpPr>
            <a:spLocks noChangeArrowheads="1"/>
          </p:cNvSpPr>
          <p:nvPr/>
        </p:nvSpPr>
        <p:spPr bwMode="auto">
          <a:xfrm>
            <a:off x="7222369" y="4219406"/>
            <a:ext cx="398376"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6</a:t>
            </a:r>
          </a:p>
        </p:txBody>
      </p:sp>
      <p:sp>
        <p:nvSpPr>
          <p:cNvPr id="71705" name="Rectangle 25"/>
          <p:cNvSpPr>
            <a:spLocks noChangeArrowheads="1"/>
          </p:cNvSpPr>
          <p:nvPr/>
        </p:nvSpPr>
        <p:spPr bwMode="auto">
          <a:xfrm>
            <a:off x="7620745" y="4219406"/>
            <a:ext cx="395149"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5</a:t>
            </a:r>
          </a:p>
        </p:txBody>
      </p:sp>
      <p:sp>
        <p:nvSpPr>
          <p:cNvPr id="71706" name="Rectangle 26"/>
          <p:cNvSpPr>
            <a:spLocks noChangeArrowheads="1"/>
          </p:cNvSpPr>
          <p:nvPr/>
        </p:nvSpPr>
        <p:spPr bwMode="auto">
          <a:xfrm>
            <a:off x="8015894"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4</a:t>
            </a:r>
          </a:p>
        </p:txBody>
      </p:sp>
      <p:sp>
        <p:nvSpPr>
          <p:cNvPr id="71707" name="Rectangle 27"/>
          <p:cNvSpPr>
            <a:spLocks noChangeArrowheads="1"/>
          </p:cNvSpPr>
          <p:nvPr/>
        </p:nvSpPr>
        <p:spPr bwMode="auto">
          <a:xfrm>
            <a:off x="8415882" y="4219406"/>
            <a:ext cx="399988" cy="362750"/>
          </a:xfrm>
          <a:prstGeom prst="rect">
            <a:avLst/>
          </a:prstGeom>
          <a:solidFill>
            <a:srgbClr val="99FFCC"/>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3</a:t>
            </a:r>
          </a:p>
        </p:txBody>
      </p:sp>
      <p:sp>
        <p:nvSpPr>
          <p:cNvPr id="71708" name="Line 28"/>
          <p:cNvSpPr>
            <a:spLocks noChangeShapeType="1"/>
          </p:cNvSpPr>
          <p:nvPr/>
        </p:nvSpPr>
        <p:spPr bwMode="auto">
          <a:xfrm flipH="1" flipV="1">
            <a:off x="4036979" y="4582156"/>
            <a:ext cx="316120"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09" name="Line 29"/>
          <p:cNvSpPr>
            <a:spLocks noChangeShapeType="1"/>
          </p:cNvSpPr>
          <p:nvPr/>
        </p:nvSpPr>
        <p:spPr bwMode="auto">
          <a:xfrm flipV="1">
            <a:off x="988681" y="4582156"/>
            <a:ext cx="264508"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0" name="Line 30"/>
          <p:cNvSpPr>
            <a:spLocks noChangeShapeType="1"/>
          </p:cNvSpPr>
          <p:nvPr/>
        </p:nvSpPr>
        <p:spPr bwMode="auto">
          <a:xfrm flipV="1">
            <a:off x="6361104" y="4582156"/>
            <a:ext cx="256445"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1" name="Line 31"/>
          <p:cNvSpPr>
            <a:spLocks noChangeShapeType="1"/>
          </p:cNvSpPr>
          <p:nvPr/>
        </p:nvSpPr>
        <p:spPr bwMode="auto">
          <a:xfrm flipH="1" flipV="1">
            <a:off x="7015923" y="4582156"/>
            <a:ext cx="296765"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712" name="Text Box 32"/>
          <p:cNvSpPr txBox="1">
            <a:spLocks noChangeArrowheads="1"/>
          </p:cNvSpPr>
          <p:nvPr/>
        </p:nvSpPr>
        <p:spPr bwMode="auto">
          <a:xfrm>
            <a:off x="549985" y="4854218"/>
            <a:ext cx="80320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最低级</a:t>
            </a:r>
          </a:p>
        </p:txBody>
      </p:sp>
      <p:sp>
        <p:nvSpPr>
          <p:cNvPr id="71713" name="Text Box 33"/>
          <p:cNvSpPr txBox="1">
            <a:spLocks noChangeArrowheads="1"/>
          </p:cNvSpPr>
          <p:nvPr/>
        </p:nvSpPr>
        <p:spPr bwMode="auto">
          <a:xfrm>
            <a:off x="3914402" y="4824462"/>
            <a:ext cx="85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最高级</a:t>
            </a:r>
          </a:p>
        </p:txBody>
      </p:sp>
      <p:sp>
        <p:nvSpPr>
          <p:cNvPr id="71714" name="Text Box 34"/>
          <p:cNvSpPr txBox="1">
            <a:spLocks noChangeArrowheads="1"/>
          </p:cNvSpPr>
          <p:nvPr/>
        </p:nvSpPr>
        <p:spPr bwMode="auto">
          <a:xfrm>
            <a:off x="5922407" y="4824462"/>
            <a:ext cx="73062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最高级</a:t>
            </a:r>
          </a:p>
        </p:txBody>
      </p:sp>
      <p:sp>
        <p:nvSpPr>
          <p:cNvPr id="71715" name="Text Box 35"/>
          <p:cNvSpPr txBox="1">
            <a:spLocks noChangeArrowheads="1"/>
          </p:cNvSpPr>
          <p:nvPr/>
        </p:nvSpPr>
        <p:spPr bwMode="auto">
          <a:xfrm>
            <a:off x="7019149" y="4824462"/>
            <a:ext cx="78384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最低级</a:t>
            </a:r>
          </a:p>
        </p:txBody>
      </p:sp>
      <p:sp>
        <p:nvSpPr>
          <p:cNvPr id="71716" name="Text Box 36"/>
          <p:cNvSpPr txBox="1">
            <a:spLocks noChangeArrowheads="1"/>
          </p:cNvSpPr>
          <p:nvPr/>
        </p:nvSpPr>
        <p:spPr bwMode="auto">
          <a:xfrm>
            <a:off x="4528900" y="3933174"/>
            <a:ext cx="8532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1600" b="1">
                <a:solidFill>
                  <a:schemeClr val="tx2"/>
                </a:solidFill>
              </a:rPr>
              <a:t>ISR</a:t>
            </a:r>
            <a:r>
              <a:rPr lang="zh-CN" altLang="en-US" sz="1600" b="1">
                <a:solidFill>
                  <a:schemeClr val="tx2"/>
                </a:solidFill>
              </a:rPr>
              <a:t>内容</a:t>
            </a:r>
          </a:p>
        </p:txBody>
      </p:sp>
      <p:sp>
        <p:nvSpPr>
          <p:cNvPr id="71717" name="Line 37"/>
          <p:cNvSpPr>
            <a:spLocks noChangeShapeType="1"/>
          </p:cNvSpPr>
          <p:nvPr/>
        </p:nvSpPr>
        <p:spPr bwMode="auto">
          <a:xfrm>
            <a:off x="5303070" y="4053618"/>
            <a:ext cx="29192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1718" name="Line 38"/>
          <p:cNvSpPr>
            <a:spLocks noChangeShapeType="1"/>
          </p:cNvSpPr>
          <p:nvPr/>
        </p:nvSpPr>
        <p:spPr bwMode="auto">
          <a:xfrm flipH="1">
            <a:off x="4278908" y="4053618"/>
            <a:ext cx="29354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1719" name="Rectangle 39"/>
          <p:cNvSpPr>
            <a:spLocks noChangeArrowheads="1"/>
          </p:cNvSpPr>
          <p:nvPr/>
        </p:nvSpPr>
        <p:spPr bwMode="auto">
          <a:xfrm>
            <a:off x="5604675"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7</a:t>
            </a:r>
            <a:endParaRPr lang="en-US" altLang="zh-CN" sz="1600" b="1"/>
          </a:p>
        </p:txBody>
      </p:sp>
      <p:sp>
        <p:nvSpPr>
          <p:cNvPr id="71720" name="Rectangle 40"/>
          <p:cNvSpPr>
            <a:spLocks noChangeArrowheads="1"/>
          </p:cNvSpPr>
          <p:nvPr/>
        </p:nvSpPr>
        <p:spPr bwMode="auto">
          <a:xfrm>
            <a:off x="6001437" y="3564756"/>
            <a:ext cx="398375"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chemeClr val="hlink"/>
                </a:solidFill>
              </a:rPr>
              <a:t>IR</a:t>
            </a:r>
            <a:r>
              <a:rPr lang="en-US" altLang="zh-CN" sz="1600" b="1" baseline="-25000">
                <a:solidFill>
                  <a:schemeClr val="hlink"/>
                </a:solidFill>
              </a:rPr>
              <a:t>6</a:t>
            </a:r>
          </a:p>
        </p:txBody>
      </p:sp>
      <p:sp>
        <p:nvSpPr>
          <p:cNvPr id="71721" name="Rectangle 41"/>
          <p:cNvSpPr>
            <a:spLocks noChangeArrowheads="1"/>
          </p:cNvSpPr>
          <p:nvPr/>
        </p:nvSpPr>
        <p:spPr bwMode="auto">
          <a:xfrm>
            <a:off x="6399813"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5</a:t>
            </a:r>
          </a:p>
        </p:txBody>
      </p:sp>
      <p:sp>
        <p:nvSpPr>
          <p:cNvPr id="71722" name="Rectangle 42"/>
          <p:cNvSpPr>
            <a:spLocks noChangeArrowheads="1"/>
          </p:cNvSpPr>
          <p:nvPr/>
        </p:nvSpPr>
        <p:spPr bwMode="auto">
          <a:xfrm>
            <a:off x="6796575" y="3564756"/>
            <a:ext cx="398376"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4</a:t>
            </a:r>
          </a:p>
        </p:txBody>
      </p:sp>
      <p:sp>
        <p:nvSpPr>
          <p:cNvPr id="71723" name="Rectangle 43"/>
          <p:cNvSpPr>
            <a:spLocks noChangeArrowheads="1"/>
          </p:cNvSpPr>
          <p:nvPr/>
        </p:nvSpPr>
        <p:spPr bwMode="auto">
          <a:xfrm>
            <a:off x="7194951" y="3564756"/>
            <a:ext cx="399988"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3</a:t>
            </a:r>
          </a:p>
        </p:txBody>
      </p:sp>
      <p:sp>
        <p:nvSpPr>
          <p:cNvPr id="71724" name="Rectangle 44"/>
          <p:cNvSpPr>
            <a:spLocks noChangeArrowheads="1"/>
          </p:cNvSpPr>
          <p:nvPr/>
        </p:nvSpPr>
        <p:spPr bwMode="auto">
          <a:xfrm>
            <a:off x="7594940" y="3564756"/>
            <a:ext cx="395149"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2</a:t>
            </a:r>
          </a:p>
        </p:txBody>
      </p:sp>
      <p:sp>
        <p:nvSpPr>
          <p:cNvPr id="71725" name="Rectangle 45"/>
          <p:cNvSpPr>
            <a:spLocks noChangeArrowheads="1"/>
          </p:cNvSpPr>
          <p:nvPr/>
        </p:nvSpPr>
        <p:spPr bwMode="auto">
          <a:xfrm>
            <a:off x="7990088" y="3564756"/>
            <a:ext cx="396763"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1</a:t>
            </a:r>
          </a:p>
        </p:txBody>
      </p:sp>
      <p:sp>
        <p:nvSpPr>
          <p:cNvPr id="71726" name="Rectangle 46"/>
          <p:cNvSpPr>
            <a:spLocks noChangeArrowheads="1"/>
          </p:cNvSpPr>
          <p:nvPr/>
        </p:nvSpPr>
        <p:spPr bwMode="auto">
          <a:xfrm>
            <a:off x="8386851" y="3564756"/>
            <a:ext cx="401602" cy="35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t>IR</a:t>
            </a:r>
            <a:r>
              <a:rPr lang="en-US" altLang="zh-CN" sz="1600" b="1" baseline="-25000"/>
              <a:t>0</a:t>
            </a:r>
          </a:p>
        </p:txBody>
      </p:sp>
      <p:sp>
        <p:nvSpPr>
          <p:cNvPr id="71727" name="Text Box 47"/>
          <p:cNvSpPr txBox="1">
            <a:spLocks noChangeArrowheads="1"/>
          </p:cNvSpPr>
          <p:nvPr/>
        </p:nvSpPr>
        <p:spPr bwMode="auto">
          <a:xfrm>
            <a:off x="1206416" y="5211300"/>
            <a:ext cx="2707986"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16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IR4</a:t>
            </a:r>
            <a:r>
              <a:rPr lang="zh-CN" altLang="en-US" sz="16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的服务结束以前</a:t>
            </a:r>
          </a:p>
        </p:txBody>
      </p:sp>
      <p:sp>
        <p:nvSpPr>
          <p:cNvPr id="71728" name="Rectangle 49"/>
          <p:cNvSpPr>
            <a:spLocks noChangeArrowheads="1"/>
          </p:cNvSpPr>
          <p:nvPr/>
        </p:nvSpPr>
        <p:spPr bwMode="auto">
          <a:xfrm>
            <a:off x="1058034" y="3860907"/>
            <a:ext cx="395150"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29" name="Rectangle 50"/>
          <p:cNvSpPr>
            <a:spLocks noChangeArrowheads="1"/>
          </p:cNvSpPr>
          <p:nvPr/>
        </p:nvSpPr>
        <p:spPr bwMode="auto">
          <a:xfrm>
            <a:off x="1453184" y="3860907"/>
            <a:ext cx="399988" cy="362750"/>
          </a:xfrm>
          <a:prstGeom prst="rect">
            <a:avLst/>
          </a:prstGeom>
          <a:solidFill>
            <a:srgbClr val="FF8787"/>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1730" name="Rectangle 51"/>
          <p:cNvSpPr>
            <a:spLocks noChangeArrowheads="1"/>
          </p:cNvSpPr>
          <p:nvPr/>
        </p:nvSpPr>
        <p:spPr bwMode="auto">
          <a:xfrm>
            <a:off x="1853173" y="3860907"/>
            <a:ext cx="395149"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1" name="Rectangle 52"/>
          <p:cNvSpPr>
            <a:spLocks noChangeArrowheads="1"/>
          </p:cNvSpPr>
          <p:nvPr/>
        </p:nvSpPr>
        <p:spPr bwMode="auto">
          <a:xfrm>
            <a:off x="2248321" y="3860907"/>
            <a:ext cx="399988" cy="362750"/>
          </a:xfrm>
          <a:prstGeom prst="rect">
            <a:avLst/>
          </a:prstGeom>
          <a:solidFill>
            <a:srgbClr val="FF8787"/>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1732" name="Rectangle 53"/>
          <p:cNvSpPr>
            <a:spLocks noChangeArrowheads="1"/>
          </p:cNvSpPr>
          <p:nvPr/>
        </p:nvSpPr>
        <p:spPr bwMode="auto">
          <a:xfrm>
            <a:off x="2648310" y="3860907"/>
            <a:ext cx="399988"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3" name="Rectangle 54"/>
          <p:cNvSpPr>
            <a:spLocks noChangeArrowheads="1"/>
          </p:cNvSpPr>
          <p:nvPr/>
        </p:nvSpPr>
        <p:spPr bwMode="auto">
          <a:xfrm>
            <a:off x="3048298" y="3860907"/>
            <a:ext cx="391924"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4" name="Rectangle 55"/>
          <p:cNvSpPr>
            <a:spLocks noChangeArrowheads="1"/>
          </p:cNvSpPr>
          <p:nvPr/>
        </p:nvSpPr>
        <p:spPr bwMode="auto">
          <a:xfrm>
            <a:off x="3440222" y="3860907"/>
            <a:ext cx="399988"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5" name="Rectangle 56"/>
          <p:cNvSpPr>
            <a:spLocks noChangeArrowheads="1"/>
          </p:cNvSpPr>
          <p:nvPr/>
        </p:nvSpPr>
        <p:spPr bwMode="auto">
          <a:xfrm>
            <a:off x="3840211" y="3860907"/>
            <a:ext cx="401601"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6" name="Rectangle 57"/>
          <p:cNvSpPr>
            <a:spLocks noChangeArrowheads="1"/>
          </p:cNvSpPr>
          <p:nvPr/>
        </p:nvSpPr>
        <p:spPr bwMode="auto">
          <a:xfrm>
            <a:off x="5632093" y="3860907"/>
            <a:ext cx="395150"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7" name="Rectangle 58"/>
          <p:cNvSpPr>
            <a:spLocks noChangeArrowheads="1"/>
          </p:cNvSpPr>
          <p:nvPr/>
        </p:nvSpPr>
        <p:spPr bwMode="auto">
          <a:xfrm>
            <a:off x="6027243" y="3860907"/>
            <a:ext cx="399988" cy="362750"/>
          </a:xfrm>
          <a:prstGeom prst="rect">
            <a:avLst/>
          </a:prstGeom>
          <a:solidFill>
            <a:srgbClr val="FF8787"/>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1</a:t>
            </a:r>
          </a:p>
        </p:txBody>
      </p:sp>
      <p:sp>
        <p:nvSpPr>
          <p:cNvPr id="71738" name="Rectangle 59"/>
          <p:cNvSpPr>
            <a:spLocks noChangeArrowheads="1"/>
          </p:cNvSpPr>
          <p:nvPr/>
        </p:nvSpPr>
        <p:spPr bwMode="auto">
          <a:xfrm>
            <a:off x="6427232" y="3860907"/>
            <a:ext cx="395149"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39" name="Rectangle 60"/>
          <p:cNvSpPr>
            <a:spLocks noChangeArrowheads="1"/>
          </p:cNvSpPr>
          <p:nvPr/>
        </p:nvSpPr>
        <p:spPr bwMode="auto">
          <a:xfrm>
            <a:off x="6822381" y="3860907"/>
            <a:ext cx="399988"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40" name="Rectangle 61"/>
          <p:cNvSpPr>
            <a:spLocks noChangeArrowheads="1"/>
          </p:cNvSpPr>
          <p:nvPr/>
        </p:nvSpPr>
        <p:spPr bwMode="auto">
          <a:xfrm>
            <a:off x="7222369" y="3860907"/>
            <a:ext cx="398376"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41" name="Rectangle 62"/>
          <p:cNvSpPr>
            <a:spLocks noChangeArrowheads="1"/>
          </p:cNvSpPr>
          <p:nvPr/>
        </p:nvSpPr>
        <p:spPr bwMode="auto">
          <a:xfrm>
            <a:off x="7620745" y="3860907"/>
            <a:ext cx="395149"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42" name="Rectangle 63"/>
          <p:cNvSpPr>
            <a:spLocks noChangeArrowheads="1"/>
          </p:cNvSpPr>
          <p:nvPr/>
        </p:nvSpPr>
        <p:spPr bwMode="auto">
          <a:xfrm>
            <a:off x="8015894" y="3860907"/>
            <a:ext cx="399988"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43" name="Rectangle 64"/>
          <p:cNvSpPr>
            <a:spLocks noChangeArrowheads="1"/>
          </p:cNvSpPr>
          <p:nvPr/>
        </p:nvSpPr>
        <p:spPr bwMode="auto">
          <a:xfrm>
            <a:off x="8415882" y="3860907"/>
            <a:ext cx="399988" cy="362750"/>
          </a:xfrm>
          <a:prstGeom prst="rect">
            <a:avLst/>
          </a:prstGeom>
          <a:solidFill>
            <a:srgbClr val="00FFFF"/>
          </a:solidFill>
          <a:ln w="9525" algn="ctr">
            <a:solidFill>
              <a:srgbClr val="000000"/>
            </a:solidFill>
            <a:miter lim="800000"/>
            <a:headEnd/>
            <a:tailEnd/>
          </a:ln>
        </p:spPr>
        <p:txBody>
          <a:bodyPr lIns="0" tIns="3600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1600" b="1">
                <a:solidFill>
                  <a:srgbClr val="000000"/>
                </a:solidFill>
              </a:rPr>
              <a:t>0</a:t>
            </a:r>
          </a:p>
        </p:txBody>
      </p:sp>
      <p:sp>
        <p:nvSpPr>
          <p:cNvPr id="71744" name="Text Box 69"/>
          <p:cNvSpPr txBox="1">
            <a:spLocks noChangeArrowheads="1"/>
          </p:cNvSpPr>
          <p:nvPr/>
        </p:nvSpPr>
        <p:spPr bwMode="auto">
          <a:xfrm>
            <a:off x="5888538" y="5275065"/>
            <a:ext cx="270637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16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IR4</a:t>
            </a:r>
            <a:r>
              <a:rPr lang="zh-CN" altLang="en-US" sz="16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的服务结束以后</a:t>
            </a:r>
          </a:p>
        </p:txBody>
      </p:sp>
      <p:sp>
        <p:nvSpPr>
          <p:cNvPr id="71745" name="Text Box 70"/>
          <p:cNvSpPr txBox="1">
            <a:spLocks noChangeArrowheads="1"/>
          </p:cNvSpPr>
          <p:nvPr/>
        </p:nvSpPr>
        <p:spPr bwMode="auto">
          <a:xfrm>
            <a:off x="548372" y="3924672"/>
            <a:ext cx="48708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1600" b="1">
                <a:solidFill>
                  <a:schemeClr val="tx2"/>
                </a:solidFill>
              </a:rPr>
              <a:t>ISR</a:t>
            </a:r>
            <a:r>
              <a:rPr lang="en-US" altLang="zh-CN" sz="1400" b="1">
                <a:solidFill>
                  <a:schemeClr val="tx2"/>
                </a:solidFill>
              </a:rPr>
              <a:t>i</a:t>
            </a:r>
            <a:endParaRPr lang="zh-CN" altLang="en-US" sz="1400" b="1">
              <a:solidFill>
                <a:schemeClr val="tx2"/>
              </a:solidFill>
            </a:endParaRPr>
          </a:p>
        </p:txBody>
      </p:sp>
    </p:spTree>
    <p:extLst>
      <p:ext uri="{BB962C8B-B14F-4D97-AF65-F5344CB8AC3E}">
        <p14:creationId xmlns:p14="http://schemas.microsoft.com/office/powerpoint/2010/main" val="2179593228"/>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Rectangle 2"/>
          <p:cNvSpPr>
            <a:spLocks noGrp="1" noChangeArrowheads="1"/>
          </p:cNvSpPr>
          <p:nvPr>
            <p:ph type="title"/>
          </p:nvPr>
        </p:nvSpPr>
        <p:spPr/>
        <p:txBody>
          <a:bodyPr/>
          <a:lstStyle/>
          <a:p>
            <a:pPr algn="l" eaLnBrk="1" hangingPunct="1">
              <a:defRPr/>
            </a:pPr>
            <a:r>
              <a:rPr lang="zh-CN" altLang="en-GB" sz="3200" b="1" dirty="0"/>
              <a:t>中断优先方式与中断嵌套（续）</a:t>
            </a:r>
            <a:endParaRPr lang="zh-CN" altLang="en-US" sz="3200" b="1" dirty="0"/>
          </a:p>
        </p:txBody>
      </p:sp>
      <p:sp>
        <p:nvSpPr>
          <p:cNvPr id="293891" name="Rectangle 3"/>
          <p:cNvSpPr>
            <a:spLocks noGrp="1" noChangeArrowheads="1"/>
          </p:cNvSpPr>
          <p:nvPr>
            <p:ph type="body" idx="1"/>
          </p:nvPr>
        </p:nvSpPr>
        <p:spPr>
          <a:xfrm>
            <a:off x="475793" y="1116484"/>
            <a:ext cx="8622328" cy="3744416"/>
          </a:xfrm>
        </p:spPr>
        <p:txBody>
          <a:bodyPr/>
          <a:lstStyle/>
          <a:p>
            <a:pPr eaLnBrk="1" hangingPunct="1">
              <a:defRPr/>
            </a:pPr>
            <a:r>
              <a:rPr lang="zh-CN" altLang="en-GB" sz="2200" b="1" dirty="0"/>
              <a:t>中断嵌套</a:t>
            </a:r>
            <a:r>
              <a:rPr lang="zh-CN" altLang="en-US" sz="2200" b="1" dirty="0"/>
              <a:t>方式</a:t>
            </a:r>
          </a:p>
          <a:p>
            <a:pPr marL="541338" lvl="1" indent="-277813" eaLnBrk="1" hangingPunct="1">
              <a:defRPr/>
            </a:pPr>
            <a:r>
              <a:rPr lang="zh-CN" altLang="en-GB" sz="2000" b="1" dirty="0"/>
              <a:t>在中断处理过程中允许被更高优先级的事件所中断称为中断嵌套。</a:t>
            </a:r>
            <a:r>
              <a:rPr lang="en-GB" altLang="zh-CN" sz="2000" b="1" dirty="0"/>
              <a:t>8259A</a:t>
            </a:r>
            <a:r>
              <a:rPr lang="zh-CN" altLang="en-GB" sz="2000" b="1" dirty="0"/>
              <a:t>有两种中断嵌套方式：</a:t>
            </a:r>
          </a:p>
          <a:p>
            <a:pPr marL="803275" lvl="2" indent="-263525" eaLnBrk="1" hangingPunct="1">
              <a:buClr>
                <a:srgbClr val="33CC33"/>
              </a:buClr>
              <a:buSzPct val="75000"/>
              <a:buFont typeface="Wingdings" pitchFamily="2" charset="2"/>
              <a:buChar char="n"/>
              <a:defRPr/>
            </a:pPr>
            <a:r>
              <a:rPr lang="zh-CN" altLang="en-GB" sz="2000" b="1" dirty="0">
                <a:solidFill>
                  <a:schemeClr val="tx1"/>
                </a:solidFill>
              </a:rPr>
              <a:t>普通全嵌套方式（默认方式）</a:t>
            </a:r>
            <a:r>
              <a:rPr lang="zh-CN" altLang="en-US" sz="2000" b="1" dirty="0">
                <a:solidFill>
                  <a:schemeClr val="tx1"/>
                </a:solidFill>
              </a:rPr>
              <a:t> </a:t>
            </a:r>
          </a:p>
          <a:p>
            <a:pPr marL="803275" lvl="2" indent="0" eaLnBrk="1" hangingPunct="1">
              <a:buFont typeface="Wingdings" pitchFamily="2" charset="2"/>
              <a:buNone/>
              <a:defRPr/>
            </a:pPr>
            <a:r>
              <a:rPr lang="zh-CN" altLang="en-GB" sz="1800" b="1" dirty="0"/>
              <a:t>一中断正被处理时，只有</a:t>
            </a:r>
            <a:r>
              <a:rPr lang="zh-CN" altLang="en-GB" sz="1800" b="1" dirty="0">
                <a:solidFill>
                  <a:srgbClr val="0070C0"/>
                </a:solidFill>
              </a:rPr>
              <a:t>更高优先级</a:t>
            </a:r>
            <a:r>
              <a:rPr lang="zh-CN" altLang="en-GB" sz="1800" b="1" dirty="0"/>
              <a:t>的事件可以打断当前的中断处理过程而被服务。</a:t>
            </a:r>
          </a:p>
          <a:p>
            <a:pPr marL="803275" lvl="2" indent="-263525" eaLnBrk="1" hangingPunct="1">
              <a:buClr>
                <a:srgbClr val="33CC33"/>
              </a:buClr>
              <a:buSzPct val="75000"/>
              <a:defRPr/>
            </a:pPr>
            <a:r>
              <a:rPr lang="zh-CN" altLang="en-GB" sz="2000" dirty="0">
                <a:solidFill>
                  <a:schemeClr val="tx1"/>
                </a:solidFill>
              </a:rPr>
              <a:t>特殊全嵌套方式</a:t>
            </a:r>
            <a:r>
              <a:rPr lang="zh-CN" altLang="en-US" sz="2000" dirty="0">
                <a:solidFill>
                  <a:schemeClr val="tx1"/>
                </a:solidFill>
              </a:rPr>
              <a:t> </a:t>
            </a:r>
          </a:p>
          <a:p>
            <a:pPr marL="803275" lvl="2" indent="119063" eaLnBrk="1" hangingPunct="1">
              <a:buFont typeface="Wingdings" pitchFamily="2" charset="2"/>
              <a:buNone/>
              <a:defRPr/>
            </a:pPr>
            <a:r>
              <a:rPr lang="zh-CN" altLang="en-GB" sz="1800" b="1" dirty="0"/>
              <a:t>一中断正被处理时，允许同级或更高优先级的事件可以打断当前的中断处理过程而被服务。</a:t>
            </a:r>
            <a:endParaRPr lang="en-US" altLang="zh-CN" sz="1800" b="1" dirty="0"/>
          </a:p>
        </p:txBody>
      </p:sp>
      <p:sp>
        <p:nvSpPr>
          <p:cNvPr id="2" name="TextBox 1"/>
          <p:cNvSpPr txBox="1"/>
          <p:nvPr/>
        </p:nvSpPr>
        <p:spPr>
          <a:xfrm>
            <a:off x="1044625" y="4860900"/>
            <a:ext cx="7704856" cy="769441"/>
          </a:xfrm>
          <a:prstGeom prst="rect">
            <a:avLst/>
          </a:prstGeom>
          <a:noFill/>
        </p:spPr>
        <p:txBody>
          <a:bodyPr wrap="square" rtlCol="0">
            <a:spAutoFit/>
          </a:bodyPr>
          <a:lstStyle/>
          <a:p>
            <a:pPr marL="0" lvl="2"/>
            <a:r>
              <a:rPr lang="zh-CN" altLang="en-GB" sz="2200" b="1"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注</a:t>
            </a:r>
            <a:r>
              <a:rPr lang="en-GB" altLang="zh-CN" sz="2200" b="1" i="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r>
              <a:rPr lang="zh-CN" altLang="en-GB"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特殊全嵌套仅用于多个</a:t>
            </a:r>
            <a:r>
              <a:rPr lang="en-GB" altLang="zh-CN"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8259A</a:t>
            </a:r>
            <a:r>
              <a:rPr lang="zh-CN" altLang="en-GB"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级连时的主</a:t>
            </a:r>
            <a:r>
              <a:rPr lang="en-GB" altLang="zh-CN"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8259A</a:t>
            </a:r>
            <a:r>
              <a:rPr lang="zh-CN" altLang="en-GB"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，而不能用于从属</a:t>
            </a:r>
            <a:r>
              <a:rPr lang="en-GB" altLang="zh-CN"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8259A</a:t>
            </a:r>
            <a:r>
              <a:rPr lang="zh-CN" altLang="en-GB"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或单</a:t>
            </a:r>
            <a:r>
              <a:rPr lang="en-GB" altLang="zh-CN"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8259A</a:t>
            </a:r>
            <a:r>
              <a:rPr lang="zh-CN" altLang="en-GB"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系统。</a:t>
            </a:r>
            <a:endParaRPr lang="zh-CN" altLang="en-US" sz="2200" b="1" i="1" dirty="0">
              <a:solidFill>
                <a:srgbClr val="0070C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275228962"/>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84370">
            <a:off x="2318917" y="124316"/>
            <a:ext cx="767858" cy="888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094" name="灯片编号占位符 5"/>
          <p:cNvSpPr>
            <a:spLocks noGrp="1"/>
          </p:cNvSpPr>
          <p:nvPr>
            <p:ph type="sldNum" sz="quarter" idx="12"/>
          </p:nvPr>
        </p:nvSpPr>
        <p:spPr>
          <a:noFill/>
        </p:spPr>
        <p:txBody>
          <a:bodyPr/>
          <a:lstStyle/>
          <a:p>
            <a:fld id="{AE7E6DB8-1834-45C1-B3E6-BCD96DA06173}" type="slidenum">
              <a:rPr lang="zh-CN" altLang="en-US" smtClean="0">
                <a:ea typeface="宋体" charset="-122"/>
              </a:rPr>
              <a:pPr/>
              <a:t>7</a:t>
            </a:fld>
            <a:endParaRPr lang="en-US" altLang="zh-CN">
              <a:ea typeface="宋体" charset="-122"/>
            </a:endParaRPr>
          </a:p>
        </p:txBody>
      </p:sp>
      <p:sp>
        <p:nvSpPr>
          <p:cNvPr id="3095" name="Rectangle 2"/>
          <p:cNvSpPr>
            <a:spLocks noGrp="1" noChangeArrowheads="1"/>
          </p:cNvSpPr>
          <p:nvPr>
            <p:ph type="title"/>
          </p:nvPr>
        </p:nvSpPr>
        <p:spPr>
          <a:xfrm>
            <a:off x="403730" y="48073"/>
            <a:ext cx="2153063" cy="780380"/>
          </a:xfrm>
        </p:spPr>
        <p:txBody>
          <a:bodyPr/>
          <a:lstStyle/>
          <a:p>
            <a:pPr eaLnBrk="1" hangingPunct="1"/>
            <a:r>
              <a:rPr lang="zh-CN" altLang="en-US" dirty="0">
                <a:solidFill>
                  <a:schemeClr val="tx1"/>
                </a:solidFill>
                <a:latin typeface="方正舒体" panose="02010601030101010101" pitchFamily="2" charset="-122"/>
                <a:ea typeface="方正舒体" panose="02010601030101010101" pitchFamily="2" charset="-122"/>
              </a:rPr>
              <a:t>选中芯片</a:t>
            </a:r>
          </a:p>
        </p:txBody>
      </p:sp>
      <p:sp>
        <p:nvSpPr>
          <p:cNvPr id="82947" name="Rectangle 3"/>
          <p:cNvSpPr>
            <a:spLocks noGrp="1" noChangeArrowheads="1"/>
          </p:cNvSpPr>
          <p:nvPr>
            <p:ph type="body" idx="1"/>
          </p:nvPr>
        </p:nvSpPr>
        <p:spPr>
          <a:xfrm>
            <a:off x="396553" y="1548532"/>
            <a:ext cx="8352928" cy="4032448"/>
          </a:xfrm>
        </p:spPr>
        <p:txBody>
          <a:bodyPr/>
          <a:lstStyle/>
          <a:p>
            <a:pPr eaLnBrk="1" hangingPunct="1">
              <a:lnSpc>
                <a:spcPct val="120000"/>
              </a:lnSpc>
              <a:spcAft>
                <a:spcPts val="0"/>
              </a:spcAft>
              <a:buClr>
                <a:srgbClr val="82002B"/>
              </a:buClr>
              <a:buSzPct val="90000"/>
              <a:buFont typeface="Wingdings" panose="05000000000000000000" pitchFamily="2" charset="2"/>
              <a:buChar char="Ø"/>
              <a:defRPr/>
            </a:pPr>
            <a:r>
              <a:rPr lang="en-US" altLang="zh-CN" sz="2400" dirty="0">
                <a:solidFill>
                  <a:srgbClr val="82002B"/>
                </a:solidFill>
              </a:rPr>
              <a:t>I/O</a:t>
            </a:r>
            <a:r>
              <a:rPr lang="zh-CN" altLang="en-US" sz="2400" dirty="0">
                <a:solidFill>
                  <a:srgbClr val="82002B"/>
                </a:solidFill>
              </a:rPr>
              <a:t>地址译码</a:t>
            </a:r>
            <a:r>
              <a:rPr lang="zh-CN" altLang="en-US" sz="2400" dirty="0"/>
              <a:t>的输入信号：</a:t>
            </a:r>
          </a:p>
          <a:p>
            <a:pPr lvl="1" eaLnBrk="1" hangingPunct="1">
              <a:spcBef>
                <a:spcPts val="600"/>
              </a:spcBef>
              <a:defRPr/>
            </a:pPr>
            <a:r>
              <a:rPr lang="zh-CN" altLang="en-GB" dirty="0">
                <a:latin typeface="+mj-lt"/>
              </a:rPr>
              <a:t>高位地址信号</a:t>
            </a:r>
            <a:r>
              <a:rPr lang="en-US" altLang="zh-CN" dirty="0">
                <a:latin typeface="+mj-lt"/>
              </a:rPr>
              <a:t>,</a:t>
            </a:r>
            <a:r>
              <a:rPr lang="en-US" altLang="zh-CN" dirty="0"/>
              <a:t> #IOR，#IOW</a:t>
            </a:r>
            <a:endParaRPr lang="zh-CN" altLang="en-GB" baseline="-10000" dirty="0">
              <a:latin typeface="+mj-lt"/>
            </a:endParaRPr>
          </a:p>
          <a:p>
            <a:pPr eaLnBrk="1" hangingPunct="1">
              <a:spcBef>
                <a:spcPts val="1200"/>
              </a:spcBef>
              <a:spcAft>
                <a:spcPts val="0"/>
              </a:spcAft>
              <a:buClr>
                <a:srgbClr val="82002B"/>
              </a:buClr>
              <a:buSzPct val="90000"/>
              <a:buFont typeface="Wingdings" panose="05000000000000000000" pitchFamily="2" charset="2"/>
              <a:buChar char="Ø"/>
              <a:defRPr/>
            </a:pPr>
            <a:r>
              <a:rPr lang="en-US" altLang="zh-CN" dirty="0"/>
              <a:t>8088/8086</a:t>
            </a:r>
            <a:r>
              <a:rPr lang="zh-CN" altLang="en-US" dirty="0"/>
              <a:t>系统最多</a:t>
            </a:r>
            <a:r>
              <a:rPr lang="zh-CN" altLang="en-GB" dirty="0"/>
              <a:t>可寻址</a:t>
            </a:r>
            <a:r>
              <a:rPr lang="en-GB" altLang="zh-CN" dirty="0">
                <a:solidFill>
                  <a:srgbClr val="82002B"/>
                </a:solidFill>
              </a:rPr>
              <a:t>64K(65536)</a:t>
            </a:r>
            <a:r>
              <a:rPr lang="zh-CN" altLang="en-GB" dirty="0">
                <a:solidFill>
                  <a:srgbClr val="82002B"/>
                </a:solidFill>
              </a:rPr>
              <a:t>个</a:t>
            </a:r>
            <a:r>
              <a:rPr lang="en-GB" altLang="zh-CN" dirty="0"/>
              <a:t>I/O</a:t>
            </a:r>
            <a:r>
              <a:rPr lang="zh-CN" altLang="en-GB" dirty="0"/>
              <a:t>端口</a:t>
            </a:r>
            <a:endParaRPr lang="en-US" altLang="zh-CN" dirty="0"/>
          </a:p>
          <a:p>
            <a:pPr eaLnBrk="1" hangingPunct="1">
              <a:spcBef>
                <a:spcPts val="1200"/>
              </a:spcBef>
              <a:spcAft>
                <a:spcPts val="0"/>
              </a:spcAft>
              <a:buClr>
                <a:srgbClr val="82002B"/>
              </a:buClr>
              <a:buSzPct val="90000"/>
              <a:buFont typeface="Wingdings" panose="05000000000000000000" pitchFamily="2" charset="2"/>
              <a:buChar char="Ø"/>
              <a:defRPr/>
            </a:pPr>
            <a:r>
              <a:rPr lang="zh-CN" altLang="en-US" dirty="0"/>
              <a:t>每个接口电路中可以有</a:t>
            </a:r>
            <a:r>
              <a:rPr lang="en-US" altLang="zh-CN" dirty="0"/>
              <a:t>1</a:t>
            </a:r>
            <a:r>
              <a:rPr lang="zh-CN" altLang="en-US" dirty="0"/>
              <a:t>个或多个端口</a:t>
            </a:r>
            <a:endParaRPr lang="en-US" altLang="zh-CN" dirty="0"/>
          </a:p>
          <a:p>
            <a:pPr lvl="1" eaLnBrk="1" hangingPunct="1"/>
            <a:r>
              <a:rPr lang="zh-CN" altLang="en-US" sz="2200" dirty="0">
                <a:latin typeface="华文中宋"/>
                <a:ea typeface="华文中宋"/>
                <a:cs typeface="华文中宋"/>
              </a:rPr>
              <a:t>当接口只有一个端口时：</a:t>
            </a:r>
            <a:r>
              <a:rPr lang="zh-CN" altLang="en-US" sz="2000" dirty="0">
                <a:solidFill>
                  <a:srgbClr val="82002B"/>
                </a:solidFill>
                <a:latin typeface="黑体" pitchFamily="49" charset="-122"/>
                <a:ea typeface="黑体" pitchFamily="49" charset="-122"/>
                <a:cs typeface="华文中宋"/>
              </a:rPr>
              <a:t>无片内地址</a:t>
            </a:r>
            <a:r>
              <a:rPr lang="zh-CN" altLang="en-US" sz="2000" dirty="0">
                <a:latin typeface="华文中宋"/>
                <a:ea typeface="华文中宋"/>
                <a:cs typeface="华文中宋"/>
              </a:rPr>
              <a:t>，</a:t>
            </a:r>
            <a:r>
              <a:rPr lang="zh-CN" altLang="en-US" sz="2000" dirty="0">
                <a:solidFill>
                  <a:srgbClr val="7030A0"/>
                </a:solidFill>
                <a:latin typeface="方正舒体" panose="02010601030101010101" pitchFamily="2" charset="-122"/>
                <a:ea typeface="方正舒体" panose="02010601030101010101" pitchFamily="2" charset="-122"/>
                <a:cs typeface="华文中宋"/>
              </a:rPr>
              <a:t>全部</a:t>
            </a:r>
            <a:r>
              <a:rPr lang="en-US" altLang="zh-CN" sz="2000" dirty="0">
                <a:solidFill>
                  <a:srgbClr val="7030A0"/>
                </a:solidFill>
                <a:latin typeface="方正舒体" panose="02010601030101010101" pitchFamily="2" charset="-122"/>
                <a:ea typeface="方正舒体" panose="02010601030101010101" pitchFamily="2" charset="-122"/>
                <a:cs typeface="华文中宋"/>
              </a:rPr>
              <a:t>16</a:t>
            </a:r>
            <a:r>
              <a:rPr lang="zh-CN" altLang="en-US" sz="2000" dirty="0">
                <a:solidFill>
                  <a:srgbClr val="7030A0"/>
                </a:solidFill>
                <a:latin typeface="方正舒体" panose="02010601030101010101" pitchFamily="2" charset="-122"/>
                <a:ea typeface="方正舒体" panose="02010601030101010101" pitchFamily="2" charset="-122"/>
                <a:cs typeface="华文中宋"/>
              </a:rPr>
              <a:t>位地址信号均为高位地址</a:t>
            </a:r>
            <a:r>
              <a:rPr lang="zh-CN" altLang="en-US" sz="2000" dirty="0">
                <a:latin typeface="华文中宋"/>
                <a:ea typeface="华文中宋"/>
                <a:cs typeface="华文中宋"/>
              </a:rPr>
              <a:t>，译码输出直接选择该端口；</a:t>
            </a:r>
          </a:p>
          <a:p>
            <a:pPr lvl="1" eaLnBrk="1" hangingPunct="1">
              <a:spcBef>
                <a:spcPts val="600"/>
              </a:spcBef>
            </a:pPr>
            <a:r>
              <a:rPr lang="zh-CN" altLang="en-US" sz="2200" dirty="0">
                <a:latin typeface="华文中宋"/>
                <a:ea typeface="华文中宋"/>
                <a:cs typeface="华文中宋"/>
              </a:rPr>
              <a:t>当接口具有多个端口时：</a:t>
            </a:r>
            <a:r>
              <a:rPr lang="zh-CN" altLang="en-US" sz="2000" dirty="0">
                <a:latin typeface="华文中宋"/>
                <a:ea typeface="华文中宋"/>
                <a:cs typeface="华文中宋"/>
              </a:rPr>
              <a:t>则</a:t>
            </a:r>
            <a:r>
              <a:rPr lang="en-GB" altLang="zh-CN" sz="2000" dirty="0">
                <a:solidFill>
                  <a:srgbClr val="7030A0"/>
                </a:solidFill>
                <a:latin typeface="方正舒体" panose="02010601030101010101" pitchFamily="2" charset="-122"/>
                <a:ea typeface="方正舒体" panose="02010601030101010101" pitchFamily="2" charset="-122"/>
                <a:cs typeface="华文中宋"/>
              </a:rPr>
              <a:t>16</a:t>
            </a:r>
            <a:r>
              <a:rPr lang="zh-CN" altLang="en-GB" sz="2000" dirty="0">
                <a:solidFill>
                  <a:srgbClr val="7030A0"/>
                </a:solidFill>
                <a:latin typeface="方正舒体" panose="02010601030101010101" pitchFamily="2" charset="-122"/>
                <a:ea typeface="方正舒体" panose="02010601030101010101" pitchFamily="2" charset="-122"/>
                <a:cs typeface="华文中宋"/>
              </a:rPr>
              <a:t>位地址线</a:t>
            </a:r>
            <a:r>
              <a:rPr lang="zh-CN" altLang="en-GB" sz="2000" dirty="0">
                <a:latin typeface="华文中宋"/>
                <a:ea typeface="华文中宋"/>
                <a:cs typeface="华文中宋"/>
              </a:rPr>
              <a:t>的高位</a:t>
            </a:r>
            <a:r>
              <a:rPr lang="zh-CN" altLang="en-US" sz="2000" dirty="0">
                <a:latin typeface="华文中宋"/>
                <a:ea typeface="华文中宋"/>
                <a:cs typeface="华文中宋"/>
              </a:rPr>
              <a:t>参与译码（决定接口的基地址），低位用于确定要访问哪一个端口。</a:t>
            </a:r>
          </a:p>
        </p:txBody>
      </p:sp>
      <p:sp>
        <p:nvSpPr>
          <p:cNvPr id="14" name="TextBox 13"/>
          <p:cNvSpPr txBox="1"/>
          <p:nvPr/>
        </p:nvSpPr>
        <p:spPr>
          <a:xfrm>
            <a:off x="5488412" y="227420"/>
            <a:ext cx="3621109" cy="1105088"/>
          </a:xfrm>
          <a:prstGeom prst="rect">
            <a:avLst/>
          </a:prstGeom>
          <a:noFill/>
          <a:ln>
            <a:solidFill>
              <a:schemeClr val="accent6">
                <a:lumMod val="60000"/>
                <a:lumOff val="40000"/>
              </a:schemeClr>
            </a:solidFill>
          </a:ln>
          <a:effectLst/>
          <a:scene3d>
            <a:camera prst="orthographicFront">
              <a:rot lat="0" lon="0" rev="0"/>
            </a:camera>
            <a:lightRig rig="glow" dir="t">
              <a:rot lat="0" lon="0" rev="14100000"/>
            </a:lightRig>
          </a:scene3d>
          <a:sp3d prstMaterial="softEdge">
            <a:bevelT w="127000" prst="artDeco"/>
          </a:sp3d>
        </p:spPr>
        <p:txBody>
          <a:bodyPr wrap="square" tIns="72000" bIns="108000">
            <a:spAutoFit/>
          </a:bodyPr>
          <a:lstStyle/>
          <a:p>
            <a:pPr algn="ctr">
              <a:lnSpc>
                <a:spcPct val="150000"/>
              </a:lnSpc>
              <a:defRPr/>
            </a:pPr>
            <a:r>
              <a:rPr lang="zh-CN" altLang="en-US" sz="2000" b="1" dirty="0">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由于端口资源丰富，端口地址译码常采用</a:t>
            </a:r>
            <a:r>
              <a:rPr lang="zh-CN" altLang="en-US" sz="2000" b="1" dirty="0">
                <a:solidFill>
                  <a:srgbClr val="C00000"/>
                </a:solidFill>
                <a:effectLst>
                  <a:outerShdw blurRad="38100" dist="38100" dir="2700000" algn="tl">
                    <a:srgbClr val="000000">
                      <a:alpha val="43137"/>
                    </a:srgbClr>
                  </a:outerShdw>
                </a:effectLst>
                <a:latin typeface="黑体" panose="02010600030101010101" pitchFamily="2" charset="-122"/>
                <a:ea typeface="黑体" panose="02010600030101010101" pitchFamily="2" charset="-122"/>
              </a:rPr>
              <a:t>部分地址译码</a:t>
            </a:r>
          </a:p>
        </p:txBody>
      </p:sp>
      <p:sp>
        <p:nvSpPr>
          <p:cNvPr id="7" name="TextBox 6"/>
          <p:cNvSpPr txBox="1"/>
          <p:nvPr/>
        </p:nvSpPr>
        <p:spPr>
          <a:xfrm>
            <a:off x="6564687" y="1632734"/>
            <a:ext cx="2472826" cy="707886"/>
          </a:xfrm>
          <a:prstGeom prst="rect">
            <a:avLst/>
          </a:prstGeom>
          <a:noFill/>
        </p:spPr>
        <p:txBody>
          <a:bodyPr wrap="square" rtlCol="0">
            <a:spAutoFit/>
          </a:bodyPr>
          <a:lstStyle/>
          <a:p>
            <a:r>
              <a:rPr lang="zh-CN" altLang="en-US" sz="2000" b="1" dirty="0">
                <a:effectLst>
                  <a:outerShdw blurRad="38100" dist="38100" dir="2700000" algn="tl">
                    <a:srgbClr val="000000">
                      <a:alpha val="43137"/>
                    </a:srgbClr>
                  </a:outerShdw>
                </a:effectLst>
                <a:latin typeface="华文中宋" pitchFamily="2" charset="-122"/>
                <a:ea typeface="华文中宋" pitchFamily="2" charset="-122"/>
              </a:rPr>
              <a:t>仅用地址信号的</a:t>
            </a:r>
            <a:r>
              <a:rPr lang="en-GB" altLang="zh-CN" sz="2000" b="1" dirty="0">
                <a:solidFill>
                  <a:srgbClr val="C00000"/>
                </a:solidFill>
                <a:effectLst>
                  <a:outerShdw blurRad="38100" dist="38100" dir="2700000" algn="tl">
                    <a:srgbClr val="000000">
                      <a:alpha val="43137"/>
                    </a:srgbClr>
                  </a:outerShdw>
                </a:effectLst>
                <a:latin typeface="华文中宋"/>
                <a:ea typeface="华文中宋"/>
                <a:cs typeface="华文中宋"/>
              </a:rPr>
              <a:t>A</a:t>
            </a:r>
            <a:r>
              <a:rPr lang="en-GB" altLang="zh-CN" sz="2000" b="1" baseline="-10000" dirty="0">
                <a:solidFill>
                  <a:srgbClr val="C00000"/>
                </a:solidFill>
                <a:effectLst>
                  <a:outerShdw blurRad="38100" dist="38100" dir="2700000" algn="tl">
                    <a:srgbClr val="000000">
                      <a:alpha val="43137"/>
                    </a:srgbClr>
                  </a:outerShdw>
                </a:effectLst>
                <a:latin typeface="华文中宋"/>
                <a:ea typeface="华文中宋"/>
                <a:cs typeface="华文中宋"/>
              </a:rPr>
              <a:t>0</a:t>
            </a:r>
            <a:r>
              <a:rPr lang="zh-CN" altLang="en-GB" sz="2000" b="1" dirty="0">
                <a:solidFill>
                  <a:srgbClr val="C00000"/>
                </a:solidFill>
                <a:effectLst>
                  <a:outerShdw blurRad="38100" dist="38100" dir="2700000" algn="tl">
                    <a:srgbClr val="000000">
                      <a:alpha val="43137"/>
                    </a:srgbClr>
                  </a:outerShdw>
                </a:effectLst>
                <a:latin typeface="华文中宋"/>
                <a:ea typeface="华文中宋"/>
                <a:cs typeface="华文中宋"/>
              </a:rPr>
              <a:t>～</a:t>
            </a:r>
            <a:r>
              <a:rPr lang="en-GB" altLang="zh-CN" sz="2000" b="1" dirty="0">
                <a:solidFill>
                  <a:srgbClr val="C00000"/>
                </a:solidFill>
                <a:effectLst>
                  <a:outerShdw blurRad="38100" dist="38100" dir="2700000" algn="tl">
                    <a:srgbClr val="000000">
                      <a:alpha val="43137"/>
                    </a:srgbClr>
                  </a:outerShdw>
                </a:effectLst>
                <a:latin typeface="华文中宋"/>
                <a:ea typeface="华文中宋"/>
                <a:cs typeface="华文中宋"/>
              </a:rPr>
              <a:t>A</a:t>
            </a:r>
            <a:r>
              <a:rPr lang="en-GB" altLang="zh-CN" sz="2000" b="1" baseline="-10000" dirty="0">
                <a:solidFill>
                  <a:srgbClr val="C00000"/>
                </a:solidFill>
                <a:effectLst>
                  <a:outerShdw blurRad="38100" dist="38100" dir="2700000" algn="tl">
                    <a:srgbClr val="000000">
                      <a:alpha val="43137"/>
                    </a:srgbClr>
                  </a:outerShdw>
                </a:effectLst>
                <a:latin typeface="华文中宋"/>
                <a:ea typeface="华文中宋"/>
                <a:cs typeface="华文中宋"/>
              </a:rPr>
              <a:t>15</a:t>
            </a:r>
            <a:r>
              <a:rPr lang="en-GB" altLang="zh-CN" sz="2000" b="1" dirty="0">
                <a:solidFill>
                  <a:srgbClr val="C00000"/>
                </a:solidFill>
                <a:effectLst>
                  <a:outerShdw blurRad="38100" dist="38100" dir="2700000" algn="tl">
                    <a:srgbClr val="000000">
                      <a:alpha val="43137"/>
                    </a:srgbClr>
                  </a:outerShdw>
                </a:effectLst>
                <a:latin typeface="华文中宋"/>
                <a:ea typeface="华文中宋"/>
                <a:cs typeface="华文中宋"/>
              </a:rPr>
              <a:t> </a:t>
            </a:r>
            <a:r>
              <a:rPr lang="zh-CN" altLang="en-US" sz="2000" b="1" dirty="0">
                <a:effectLst>
                  <a:outerShdw blurRad="38100" dist="38100" dir="2700000" algn="tl">
                    <a:srgbClr val="000000">
                      <a:alpha val="43137"/>
                    </a:srgbClr>
                  </a:outerShdw>
                </a:effectLst>
                <a:latin typeface="华文中宋"/>
                <a:ea typeface="华文中宋"/>
                <a:cs typeface="华文中宋"/>
              </a:rPr>
              <a:t>寻址端口</a:t>
            </a:r>
            <a:endParaRPr lang="en-GB" altLang="zh-CN" sz="2000" b="1" baseline="-10000" dirty="0">
              <a:effectLst>
                <a:outerShdw blurRad="38100" dist="38100" dir="2700000" algn="tl">
                  <a:srgbClr val="000000">
                    <a:alpha val="43137"/>
                  </a:srgbClr>
                </a:outerShdw>
              </a:effectLst>
              <a:latin typeface="华文中宋"/>
              <a:ea typeface="华文中宋"/>
              <a:cs typeface="华文中宋"/>
            </a:endParaRPr>
          </a:p>
        </p:txBody>
      </p:sp>
      <p:sp>
        <p:nvSpPr>
          <p:cNvPr id="2" name="任意多边形 1"/>
          <p:cNvSpPr/>
          <p:nvPr/>
        </p:nvSpPr>
        <p:spPr>
          <a:xfrm>
            <a:off x="5320503" y="1986678"/>
            <a:ext cx="1244184" cy="700984"/>
          </a:xfrm>
          <a:custGeom>
            <a:avLst/>
            <a:gdLst>
              <a:gd name="connsiteX0" fmla="*/ 0 w 1244184"/>
              <a:gd name="connsiteY0" fmla="*/ 406051 h 406051"/>
              <a:gd name="connsiteX1" fmla="*/ 74951 w 1244184"/>
              <a:gd name="connsiteY1" fmla="*/ 361081 h 406051"/>
              <a:gd name="connsiteX2" fmla="*/ 104932 w 1244184"/>
              <a:gd name="connsiteY2" fmla="*/ 331101 h 406051"/>
              <a:gd name="connsiteX3" fmla="*/ 239843 w 1244184"/>
              <a:gd name="connsiteY3" fmla="*/ 256150 h 406051"/>
              <a:gd name="connsiteX4" fmla="*/ 329784 w 1244184"/>
              <a:gd name="connsiteY4" fmla="*/ 211179 h 406051"/>
              <a:gd name="connsiteX5" fmla="*/ 374755 w 1244184"/>
              <a:gd name="connsiteY5" fmla="*/ 181199 h 406051"/>
              <a:gd name="connsiteX6" fmla="*/ 464696 w 1244184"/>
              <a:gd name="connsiteY6" fmla="*/ 151219 h 406051"/>
              <a:gd name="connsiteX7" fmla="*/ 554637 w 1244184"/>
              <a:gd name="connsiteY7" fmla="*/ 121238 h 406051"/>
              <a:gd name="connsiteX8" fmla="*/ 599607 w 1244184"/>
              <a:gd name="connsiteY8" fmla="*/ 106248 h 406051"/>
              <a:gd name="connsiteX9" fmla="*/ 569627 w 1244184"/>
              <a:gd name="connsiteY9" fmla="*/ 151219 h 406051"/>
              <a:gd name="connsiteX10" fmla="*/ 659568 w 1244184"/>
              <a:gd name="connsiteY10" fmla="*/ 121238 h 406051"/>
              <a:gd name="connsiteX11" fmla="*/ 704538 w 1244184"/>
              <a:gd name="connsiteY11" fmla="*/ 106248 h 406051"/>
              <a:gd name="connsiteX12" fmla="*/ 749509 w 1244184"/>
              <a:gd name="connsiteY12" fmla="*/ 76268 h 406051"/>
              <a:gd name="connsiteX13" fmla="*/ 959371 w 1244184"/>
              <a:gd name="connsiteY13" fmla="*/ 46287 h 406051"/>
              <a:gd name="connsiteX14" fmla="*/ 1124263 w 1244184"/>
              <a:gd name="connsiteY14" fmla="*/ 16307 h 406051"/>
              <a:gd name="connsiteX15" fmla="*/ 1244184 w 1244184"/>
              <a:gd name="connsiteY15" fmla="*/ 1317 h 4060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244184" h="406051">
                <a:moveTo>
                  <a:pt x="0" y="406051"/>
                </a:moveTo>
                <a:cubicBezTo>
                  <a:pt x="24984" y="391061"/>
                  <a:pt x="51242" y="378016"/>
                  <a:pt x="74951" y="361081"/>
                </a:cubicBezTo>
                <a:cubicBezTo>
                  <a:pt x="86452" y="352866"/>
                  <a:pt x="93626" y="339581"/>
                  <a:pt x="104932" y="331101"/>
                </a:cubicBezTo>
                <a:cubicBezTo>
                  <a:pt x="187404" y="269247"/>
                  <a:pt x="169731" y="279521"/>
                  <a:pt x="239843" y="256150"/>
                </a:cubicBezTo>
                <a:cubicBezTo>
                  <a:pt x="368716" y="170234"/>
                  <a:pt x="205668" y="273237"/>
                  <a:pt x="329784" y="211179"/>
                </a:cubicBezTo>
                <a:cubicBezTo>
                  <a:pt x="345898" y="203122"/>
                  <a:pt x="358292" y="188516"/>
                  <a:pt x="374755" y="181199"/>
                </a:cubicBezTo>
                <a:cubicBezTo>
                  <a:pt x="403633" y="168364"/>
                  <a:pt x="434716" y="161213"/>
                  <a:pt x="464696" y="151219"/>
                </a:cubicBezTo>
                <a:lnTo>
                  <a:pt x="554637" y="121238"/>
                </a:lnTo>
                <a:lnTo>
                  <a:pt x="599607" y="106248"/>
                </a:lnTo>
                <a:cubicBezTo>
                  <a:pt x="589614" y="121238"/>
                  <a:pt x="552536" y="156917"/>
                  <a:pt x="569627" y="151219"/>
                </a:cubicBezTo>
                <a:lnTo>
                  <a:pt x="659568" y="121238"/>
                </a:lnTo>
                <a:cubicBezTo>
                  <a:pt x="674558" y="116241"/>
                  <a:pt x="691391" y="115013"/>
                  <a:pt x="704538" y="106248"/>
                </a:cubicBezTo>
                <a:cubicBezTo>
                  <a:pt x="719528" y="96255"/>
                  <a:pt x="732640" y="82594"/>
                  <a:pt x="749509" y="76268"/>
                </a:cubicBezTo>
                <a:cubicBezTo>
                  <a:pt x="789699" y="61197"/>
                  <a:pt x="939664" y="48477"/>
                  <a:pt x="959371" y="46287"/>
                </a:cubicBezTo>
                <a:cubicBezTo>
                  <a:pt x="1137131" y="1848"/>
                  <a:pt x="855699" y="70019"/>
                  <a:pt x="1124263" y="16307"/>
                </a:cubicBezTo>
                <a:cubicBezTo>
                  <a:pt x="1238716" y="-6584"/>
                  <a:pt x="1081044" y="1317"/>
                  <a:pt x="1244184" y="1317"/>
                </a:cubicBezTo>
              </a:path>
            </a:pathLst>
          </a:custGeom>
          <a:noFill/>
          <a:ln w="158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extBox 2"/>
          <p:cNvSpPr txBox="1"/>
          <p:nvPr/>
        </p:nvSpPr>
        <p:spPr>
          <a:xfrm>
            <a:off x="2786341" y="828452"/>
            <a:ext cx="2506756" cy="523220"/>
          </a:xfrm>
          <a:prstGeom prst="rect">
            <a:avLst/>
          </a:prstGeom>
          <a:noFill/>
        </p:spPr>
        <p:txBody>
          <a:bodyPr wrap="square" rtlCol="0">
            <a:spAutoFit/>
          </a:bodyPr>
          <a:lstStyle/>
          <a:p>
            <a:pPr algn="ctr"/>
            <a:r>
              <a:rPr lang="zh-CN" altLang="en-US" sz="2800" b="1" dirty="0">
                <a:solidFill>
                  <a:srgbClr val="82002B"/>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地址译码</a:t>
            </a:r>
          </a:p>
        </p:txBody>
      </p:sp>
      <p:sp>
        <p:nvSpPr>
          <p:cNvPr id="4" name="任意多边形 3"/>
          <p:cNvSpPr/>
          <p:nvPr/>
        </p:nvSpPr>
        <p:spPr>
          <a:xfrm>
            <a:off x="1831742" y="845335"/>
            <a:ext cx="1449905" cy="296117"/>
          </a:xfrm>
          <a:custGeom>
            <a:avLst/>
            <a:gdLst>
              <a:gd name="connsiteX0" fmla="*/ 0 w 1514006"/>
              <a:gd name="connsiteY0" fmla="*/ 0 h 340534"/>
              <a:gd name="connsiteX1" fmla="*/ 269823 w 1514006"/>
              <a:gd name="connsiteY1" fmla="*/ 299803 h 340534"/>
              <a:gd name="connsiteX2" fmla="*/ 1514006 w 1514006"/>
              <a:gd name="connsiteY2" fmla="*/ 329783 h 340534"/>
            </a:gdLst>
            <a:ahLst/>
            <a:cxnLst>
              <a:cxn ang="0">
                <a:pos x="connsiteX0" y="connsiteY0"/>
              </a:cxn>
              <a:cxn ang="0">
                <a:pos x="connsiteX1" y="connsiteY1"/>
              </a:cxn>
              <a:cxn ang="0">
                <a:pos x="connsiteX2" y="connsiteY2"/>
              </a:cxn>
            </a:cxnLst>
            <a:rect l="l" t="t" r="r" b="b"/>
            <a:pathLst>
              <a:path w="1514006" h="340534">
                <a:moveTo>
                  <a:pt x="0" y="0"/>
                </a:moveTo>
                <a:cubicBezTo>
                  <a:pt x="8744" y="122419"/>
                  <a:pt x="17489" y="244839"/>
                  <a:pt x="269823" y="299803"/>
                </a:cubicBezTo>
                <a:cubicBezTo>
                  <a:pt x="522157" y="354767"/>
                  <a:pt x="1018081" y="342275"/>
                  <a:pt x="1514006" y="329783"/>
                </a:cubicBezTo>
              </a:path>
            </a:pathLst>
          </a:custGeom>
          <a:noFill/>
          <a:ln w="22225">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4231018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95"/>
                                        </p:tgtEl>
                                        <p:attrNameLst>
                                          <p:attrName>style.visibility</p:attrName>
                                        </p:attrNameLst>
                                      </p:cBhvr>
                                      <p:to>
                                        <p:strVal val="visible"/>
                                      </p:to>
                                    </p:set>
                                    <p:anim calcmode="lin" valueType="num">
                                      <p:cBhvr>
                                        <p:cTn id="7" dur="1000" fill="hold"/>
                                        <p:tgtEl>
                                          <p:spTgt spid="3095"/>
                                        </p:tgtEl>
                                        <p:attrNameLst>
                                          <p:attrName>ppt_w</p:attrName>
                                        </p:attrNameLst>
                                      </p:cBhvr>
                                      <p:tavLst>
                                        <p:tav tm="0">
                                          <p:val>
                                            <p:fltVal val="0"/>
                                          </p:val>
                                        </p:tav>
                                        <p:tav tm="100000">
                                          <p:val>
                                            <p:strVal val="#ppt_w"/>
                                          </p:val>
                                        </p:tav>
                                      </p:tavLst>
                                    </p:anim>
                                    <p:anim calcmode="lin" valueType="num">
                                      <p:cBhvr>
                                        <p:cTn id="8" dur="1000" fill="hold"/>
                                        <p:tgtEl>
                                          <p:spTgt spid="3095"/>
                                        </p:tgtEl>
                                        <p:attrNameLst>
                                          <p:attrName>ppt_h</p:attrName>
                                        </p:attrNameLst>
                                      </p:cBhvr>
                                      <p:tavLst>
                                        <p:tav tm="0">
                                          <p:val>
                                            <p:fltVal val="0"/>
                                          </p:val>
                                        </p:tav>
                                        <p:tav tm="100000">
                                          <p:val>
                                            <p:strVal val="#ppt_h"/>
                                          </p:val>
                                        </p:tav>
                                      </p:tavLst>
                                    </p:anim>
                                    <p:animEffect transition="in" filter="fade">
                                      <p:cBhvr>
                                        <p:cTn id="9" dur="1000"/>
                                        <p:tgtEl>
                                          <p:spTgt spid="3095"/>
                                        </p:tgtEl>
                                      </p:cBhvr>
                                    </p:animEffect>
                                  </p:childTnLst>
                                </p:cTn>
                              </p:par>
                            </p:childTnLst>
                          </p:cTn>
                        </p:par>
                        <p:par>
                          <p:cTn id="10" fill="hold">
                            <p:stCondLst>
                              <p:cond delay="1000"/>
                            </p:stCondLst>
                            <p:childTnLst>
                              <p:par>
                                <p:cTn id="11" presetID="21" presetClass="entr" presetSubtype="1" fill="hold" nodeType="afterEffect">
                                  <p:stCondLst>
                                    <p:cond delay="0"/>
                                  </p:stCondLst>
                                  <p:childTnLst>
                                    <p:set>
                                      <p:cBhvr>
                                        <p:cTn id="12" dur="1" fill="hold">
                                          <p:stCondLst>
                                            <p:cond delay="0"/>
                                          </p:stCondLst>
                                        </p:cTn>
                                        <p:tgtEl>
                                          <p:spTgt spid="8195"/>
                                        </p:tgtEl>
                                        <p:attrNameLst>
                                          <p:attrName>style.visibility</p:attrName>
                                        </p:attrNameLst>
                                      </p:cBhvr>
                                      <p:to>
                                        <p:strVal val="visible"/>
                                      </p:to>
                                    </p:set>
                                    <p:animEffect transition="in" filter="wheel(1)">
                                      <p:cBhvr>
                                        <p:cTn id="13" dur="1500"/>
                                        <p:tgtEl>
                                          <p:spTgt spid="819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8195"/>
                                        </p:tgtEl>
                                      </p:cBhvr>
                                    </p:animEffect>
                                    <p:set>
                                      <p:cBhvr>
                                        <p:cTn id="18" dur="1" fill="hold">
                                          <p:stCondLst>
                                            <p:cond delay="499"/>
                                          </p:stCondLst>
                                        </p:cTn>
                                        <p:tgtEl>
                                          <p:spTgt spid="8195"/>
                                        </p:tgtEl>
                                        <p:attrNameLst>
                                          <p:attrName>style.visibility</p:attrName>
                                        </p:attrNameLst>
                                      </p:cBhvr>
                                      <p:to>
                                        <p:strVal val="hidden"/>
                                      </p:to>
                                    </p:se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par>
                          <p:cTn id="23" fill="hold">
                            <p:stCondLst>
                              <p:cond delay="1000"/>
                            </p:stCondLst>
                            <p:childTnLst>
                              <p:par>
                                <p:cTn id="24" presetID="22" presetClass="entr" presetSubtype="8" fill="hold" grpId="0" nodeType="after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left)">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2947">
                                            <p:txEl>
                                              <p:pRg st="0" end="0"/>
                                            </p:txEl>
                                          </p:spTgt>
                                        </p:tgtEl>
                                        <p:attrNameLst>
                                          <p:attrName>style.visibility</p:attrName>
                                        </p:attrNameLst>
                                      </p:cBhvr>
                                      <p:to>
                                        <p:strVal val="visible"/>
                                      </p:to>
                                    </p:set>
                                    <p:animEffect transition="in" filter="wipe(left)">
                                      <p:cBhvr>
                                        <p:cTn id="31" dur="500"/>
                                        <p:tgtEl>
                                          <p:spTgt spid="82947">
                                            <p:txEl>
                                              <p:pRg st="0" end="0"/>
                                            </p:txEl>
                                          </p:spTgt>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82947">
                                            <p:txEl>
                                              <p:pRg st="1" end="1"/>
                                            </p:txEl>
                                          </p:spTgt>
                                        </p:tgtEl>
                                        <p:attrNameLst>
                                          <p:attrName>style.visibility</p:attrName>
                                        </p:attrNameLst>
                                      </p:cBhvr>
                                      <p:to>
                                        <p:strVal val="visible"/>
                                      </p:to>
                                    </p:set>
                                    <p:animEffect transition="in" filter="wipe(left)">
                                      <p:cBhvr>
                                        <p:cTn id="35" dur="500"/>
                                        <p:tgtEl>
                                          <p:spTgt spid="82947">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82947">
                                            <p:txEl>
                                              <p:pRg st="2" end="2"/>
                                            </p:txEl>
                                          </p:spTgt>
                                        </p:tgtEl>
                                        <p:attrNameLst>
                                          <p:attrName>style.visibility</p:attrName>
                                        </p:attrNameLst>
                                      </p:cBhvr>
                                      <p:to>
                                        <p:strVal val="visible"/>
                                      </p:to>
                                    </p:set>
                                    <p:animEffect transition="in" filter="wipe(left)">
                                      <p:cBhvr>
                                        <p:cTn id="40" dur="500"/>
                                        <p:tgtEl>
                                          <p:spTgt spid="82947">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down)">
                                      <p:cBhvr>
                                        <p:cTn id="45" dur="500"/>
                                        <p:tgtEl>
                                          <p:spTgt spid="2"/>
                                        </p:tgtEl>
                                      </p:cBhvr>
                                    </p:animEffect>
                                  </p:childTnLst>
                                </p:cTn>
                              </p:par>
                            </p:childTnLst>
                          </p:cTn>
                        </p:par>
                        <p:par>
                          <p:cTn id="46" fill="hold">
                            <p:stCondLst>
                              <p:cond delay="500"/>
                            </p:stCondLst>
                            <p:childTnLst>
                              <p:par>
                                <p:cTn id="47" presetID="10" presetClass="entr" presetSubtype="0" fill="hold" grpId="0" nodeType="after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82947">
                                            <p:txEl>
                                              <p:pRg st="3" end="3"/>
                                            </p:txEl>
                                          </p:spTgt>
                                        </p:tgtEl>
                                        <p:attrNameLst>
                                          <p:attrName>style.visibility</p:attrName>
                                        </p:attrNameLst>
                                      </p:cBhvr>
                                      <p:to>
                                        <p:strVal val="visible"/>
                                      </p:to>
                                    </p:set>
                                    <p:animEffect transition="in" filter="wipe(left)">
                                      <p:cBhvr>
                                        <p:cTn id="54" dur="500"/>
                                        <p:tgtEl>
                                          <p:spTgt spid="82947">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82947">
                                            <p:txEl>
                                              <p:pRg st="4" end="4"/>
                                            </p:txEl>
                                          </p:spTgt>
                                        </p:tgtEl>
                                        <p:attrNameLst>
                                          <p:attrName>style.visibility</p:attrName>
                                        </p:attrNameLst>
                                      </p:cBhvr>
                                      <p:to>
                                        <p:strVal val="visible"/>
                                      </p:to>
                                    </p:set>
                                    <p:animEffect transition="in" filter="fade">
                                      <p:cBhvr>
                                        <p:cTn id="59" dur="500"/>
                                        <p:tgtEl>
                                          <p:spTgt spid="82947">
                                            <p:txEl>
                                              <p:pRg st="4" end="4"/>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82947">
                                            <p:txEl>
                                              <p:pRg st="5" end="5"/>
                                            </p:txEl>
                                          </p:spTgt>
                                        </p:tgtEl>
                                        <p:attrNameLst>
                                          <p:attrName>style.visibility</p:attrName>
                                        </p:attrNameLst>
                                      </p:cBhvr>
                                      <p:to>
                                        <p:strVal val="visible"/>
                                      </p:to>
                                    </p:set>
                                    <p:animEffect transition="in" filter="fade">
                                      <p:cBhvr>
                                        <p:cTn id="64" dur="500"/>
                                        <p:tgtEl>
                                          <p:spTgt spid="82947">
                                            <p:txEl>
                                              <p:pRg st="5" end="5"/>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p:cTn id="69" dur="1000" fill="hold"/>
                                        <p:tgtEl>
                                          <p:spTgt spid="14"/>
                                        </p:tgtEl>
                                        <p:attrNameLst>
                                          <p:attrName>ppt_w</p:attrName>
                                        </p:attrNameLst>
                                      </p:cBhvr>
                                      <p:tavLst>
                                        <p:tav tm="0">
                                          <p:val>
                                            <p:fltVal val="0"/>
                                          </p:val>
                                        </p:tav>
                                        <p:tav tm="100000">
                                          <p:val>
                                            <p:strVal val="#ppt_w"/>
                                          </p:val>
                                        </p:tav>
                                      </p:tavLst>
                                    </p:anim>
                                    <p:anim calcmode="lin" valueType="num">
                                      <p:cBhvr>
                                        <p:cTn id="70" dur="1000" fill="hold"/>
                                        <p:tgtEl>
                                          <p:spTgt spid="14"/>
                                        </p:tgtEl>
                                        <p:attrNameLst>
                                          <p:attrName>ppt_h</p:attrName>
                                        </p:attrNameLst>
                                      </p:cBhvr>
                                      <p:tavLst>
                                        <p:tav tm="0">
                                          <p:val>
                                            <p:fltVal val="0"/>
                                          </p:val>
                                        </p:tav>
                                        <p:tav tm="100000">
                                          <p:val>
                                            <p:strVal val="#ppt_h"/>
                                          </p:val>
                                        </p:tav>
                                      </p:tavLst>
                                    </p:anim>
                                    <p:animEffect transition="in" filter="fade">
                                      <p:cBhvr>
                                        <p:cTn id="71"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95" grpId="0"/>
      <p:bldP spid="7" grpId="0"/>
      <p:bldP spid="2" grpId="0" animBg="1"/>
      <p:bldP spid="3" grpId="0"/>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0"/>
          <p:cNvSpPr>
            <a:spLocks noChangeArrowheads="1"/>
          </p:cNvSpPr>
          <p:nvPr/>
        </p:nvSpPr>
        <p:spPr bwMode="auto">
          <a:xfrm>
            <a:off x="64223" y="796665"/>
            <a:ext cx="9109521" cy="5221612"/>
          </a:xfrm>
          <a:prstGeom prst="rect">
            <a:avLst/>
          </a:prstGeom>
          <a:solidFill>
            <a:schemeClr val="bg1"/>
          </a:solidFill>
          <a:ln w="9525" algn="ctr">
            <a:solidFill>
              <a:schemeClr val="tx1"/>
            </a:solidFill>
            <a:miter lim="800000"/>
            <a:headEnd/>
            <a:tailEnd/>
          </a:ln>
        </p:spPr>
        <p:txBody>
          <a:bodyPr wrap="none" lIns="0" tIns="0" rIns="0" bIns="0" anchor="ct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7989" name="Text Box 5"/>
          <p:cNvSpPr txBox="1">
            <a:spLocks noChangeArrowheads="1"/>
          </p:cNvSpPr>
          <p:nvPr/>
        </p:nvSpPr>
        <p:spPr bwMode="auto">
          <a:xfrm>
            <a:off x="1951376" y="5156745"/>
            <a:ext cx="309668" cy="33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buClr>
                <a:srgbClr val="0000CC"/>
              </a:buClr>
              <a:buSzPct val="75000"/>
              <a:buFont typeface="Wingdings" pitchFamily="2" charset="2"/>
              <a:buNone/>
            </a:pPr>
            <a:r>
              <a:rPr lang="en-US" altLang="zh-CN" sz="2400" b="1">
                <a:solidFill>
                  <a:srgbClr val="58001D"/>
                </a:solidFill>
                <a:effectLst>
                  <a:outerShdw blurRad="38100" dist="38100" dir="2700000" algn="tl">
                    <a:srgbClr val="000000">
                      <a:alpha val="43137"/>
                    </a:srgbClr>
                  </a:outerShdw>
                </a:effectLst>
              </a:rPr>
              <a:t>D</a:t>
            </a:r>
          </a:p>
        </p:txBody>
      </p:sp>
      <p:sp>
        <p:nvSpPr>
          <p:cNvPr id="73732" name="Text Box 7"/>
          <p:cNvSpPr txBox="1">
            <a:spLocks noChangeArrowheads="1"/>
          </p:cNvSpPr>
          <p:nvPr/>
        </p:nvSpPr>
        <p:spPr bwMode="auto">
          <a:xfrm>
            <a:off x="928826" y="1772971"/>
            <a:ext cx="951585" cy="2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latin typeface="Times New Roman" pitchFamily="18" charset="0"/>
              </a:rPr>
              <a:t>主</a:t>
            </a:r>
            <a:r>
              <a:rPr lang="en-US" altLang="zh-CN" b="1">
                <a:latin typeface="Times New Roman" pitchFamily="18" charset="0"/>
              </a:rPr>
              <a:t>8259A</a:t>
            </a:r>
            <a:endParaRPr lang="en-US" altLang="zh-CN" b="1"/>
          </a:p>
        </p:txBody>
      </p:sp>
      <p:sp>
        <p:nvSpPr>
          <p:cNvPr id="297993" name="Oval 9"/>
          <p:cNvSpPr>
            <a:spLocks noChangeArrowheads="1"/>
          </p:cNvSpPr>
          <p:nvPr/>
        </p:nvSpPr>
        <p:spPr bwMode="auto">
          <a:xfrm>
            <a:off x="2027182" y="3690159"/>
            <a:ext cx="362892" cy="1297964"/>
          </a:xfrm>
          <a:prstGeom prst="ellipse">
            <a:avLst/>
          </a:prstGeom>
          <a:noFill/>
          <a:ln w="19050">
            <a:solidFill>
              <a:srgbClr val="33CC33"/>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73734" name="Rectangle 11"/>
          <p:cNvSpPr>
            <a:spLocks noChangeArrowheads="1"/>
          </p:cNvSpPr>
          <p:nvPr/>
        </p:nvSpPr>
        <p:spPr bwMode="auto">
          <a:xfrm>
            <a:off x="938503" y="2028030"/>
            <a:ext cx="906425" cy="353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73735" name="Rectangle 12"/>
          <p:cNvSpPr>
            <a:spLocks noChangeArrowheads="1"/>
          </p:cNvSpPr>
          <p:nvPr/>
        </p:nvSpPr>
        <p:spPr bwMode="auto">
          <a:xfrm>
            <a:off x="3840032" y="2028030"/>
            <a:ext cx="906425" cy="35339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7997" name="Line 13"/>
          <p:cNvSpPr>
            <a:spLocks noChangeShapeType="1"/>
          </p:cNvSpPr>
          <p:nvPr/>
        </p:nvSpPr>
        <p:spPr bwMode="auto">
          <a:xfrm>
            <a:off x="1844928" y="3892789"/>
            <a:ext cx="1988652" cy="0"/>
          </a:xfrm>
          <a:prstGeom prst="line">
            <a:avLst/>
          </a:prstGeom>
          <a:noFill/>
          <a:ln w="28575">
            <a:solidFill>
              <a:srgbClr val="FF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73737" name="Text Box 14"/>
          <p:cNvSpPr txBox="1">
            <a:spLocks noChangeArrowheads="1"/>
          </p:cNvSpPr>
          <p:nvPr/>
        </p:nvSpPr>
        <p:spPr bwMode="auto">
          <a:xfrm>
            <a:off x="1412682" y="2480049"/>
            <a:ext cx="388699" cy="257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ct val="88000"/>
              </a:lnSpc>
              <a:buClr>
                <a:srgbClr val="0000CC"/>
              </a:buClr>
              <a:buSzPct val="75000"/>
              <a:buFont typeface="Wingdings" pitchFamily="2" charset="2"/>
              <a:buNone/>
            </a:pPr>
            <a:r>
              <a:rPr lang="en-US" altLang="zh-CN" sz="1400" b="1"/>
              <a:t>IR0</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IR1</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IR2</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IR3</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IR4</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IR5</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IR6</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IR7</a:t>
            </a:r>
          </a:p>
          <a:p>
            <a:pPr eaLnBrk="1" hangingPunct="1">
              <a:lnSpc>
                <a:spcPct val="88000"/>
              </a:lnSpc>
              <a:buClr>
                <a:srgbClr val="0000CC"/>
              </a:buClr>
              <a:buSzPct val="75000"/>
              <a:buFont typeface="Wingdings" pitchFamily="2" charset="2"/>
              <a:buChar char="n"/>
            </a:pPr>
            <a:endParaRPr lang="en-US" altLang="zh-CN" sz="1400" b="1"/>
          </a:p>
        </p:txBody>
      </p:sp>
      <p:sp>
        <p:nvSpPr>
          <p:cNvPr id="73738" name="Line 15"/>
          <p:cNvSpPr>
            <a:spLocks noChangeShapeType="1"/>
          </p:cNvSpPr>
          <p:nvPr/>
        </p:nvSpPr>
        <p:spPr bwMode="auto">
          <a:xfrm>
            <a:off x="1844928" y="2533894"/>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9" name="Line 16"/>
          <p:cNvSpPr>
            <a:spLocks noChangeShapeType="1"/>
          </p:cNvSpPr>
          <p:nvPr/>
        </p:nvSpPr>
        <p:spPr bwMode="auto">
          <a:xfrm>
            <a:off x="1844928" y="2869722"/>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0" name="Line 17"/>
          <p:cNvSpPr>
            <a:spLocks noChangeShapeType="1"/>
          </p:cNvSpPr>
          <p:nvPr/>
        </p:nvSpPr>
        <p:spPr bwMode="auto">
          <a:xfrm>
            <a:off x="1844928" y="3206965"/>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1" name="Line 18"/>
          <p:cNvSpPr>
            <a:spLocks noChangeShapeType="1"/>
          </p:cNvSpPr>
          <p:nvPr/>
        </p:nvSpPr>
        <p:spPr bwMode="auto">
          <a:xfrm>
            <a:off x="1844928" y="3559796"/>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03" name="Line 19"/>
          <p:cNvSpPr>
            <a:spLocks noChangeShapeType="1"/>
          </p:cNvSpPr>
          <p:nvPr/>
        </p:nvSpPr>
        <p:spPr bwMode="auto">
          <a:xfrm>
            <a:off x="1844928" y="4551689"/>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04" name="Line 20"/>
          <p:cNvSpPr>
            <a:spLocks noChangeShapeType="1"/>
          </p:cNvSpPr>
          <p:nvPr/>
        </p:nvSpPr>
        <p:spPr bwMode="auto">
          <a:xfrm>
            <a:off x="1844928" y="4215863"/>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05" name="Line 21"/>
          <p:cNvSpPr>
            <a:spLocks noChangeShapeType="1"/>
          </p:cNvSpPr>
          <p:nvPr/>
        </p:nvSpPr>
        <p:spPr bwMode="auto">
          <a:xfrm>
            <a:off x="1844928" y="4888933"/>
            <a:ext cx="36289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5" name="Line 23"/>
          <p:cNvSpPr>
            <a:spLocks noChangeShapeType="1"/>
          </p:cNvSpPr>
          <p:nvPr/>
        </p:nvSpPr>
        <p:spPr bwMode="auto">
          <a:xfrm>
            <a:off x="4746457" y="2533894"/>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6" name="Line 24"/>
          <p:cNvSpPr>
            <a:spLocks noChangeShapeType="1"/>
          </p:cNvSpPr>
          <p:nvPr/>
        </p:nvSpPr>
        <p:spPr bwMode="auto">
          <a:xfrm>
            <a:off x="4746457" y="2869722"/>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47" name="Line 25"/>
          <p:cNvSpPr>
            <a:spLocks noChangeShapeType="1"/>
          </p:cNvSpPr>
          <p:nvPr/>
        </p:nvSpPr>
        <p:spPr bwMode="auto">
          <a:xfrm>
            <a:off x="4746457" y="3206965"/>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10" name="Line 26"/>
          <p:cNvSpPr>
            <a:spLocks noChangeShapeType="1"/>
          </p:cNvSpPr>
          <p:nvPr/>
        </p:nvSpPr>
        <p:spPr bwMode="auto">
          <a:xfrm>
            <a:off x="4748069" y="3561213"/>
            <a:ext cx="1390282" cy="0"/>
          </a:xfrm>
          <a:prstGeom prst="line">
            <a:avLst/>
          </a:prstGeom>
          <a:noFill/>
          <a:ln w="28575">
            <a:solidFill>
              <a:srgbClr val="FF0000"/>
            </a:solidFill>
            <a:round/>
            <a:headEnd type="triangle" w="med" len="lg"/>
            <a:tailEnd/>
          </a:ln>
          <a:extLst>
            <a:ext uri="{909E8E84-426E-40DD-AFC4-6F175D3DCCD1}">
              <a14:hiddenFill xmlns:a14="http://schemas.microsoft.com/office/drawing/2010/main">
                <a:noFill/>
              </a14:hiddenFill>
            </a:ext>
          </a:extLst>
        </p:spPr>
        <p:txBody>
          <a:bodyPr/>
          <a:lstStyle/>
          <a:p>
            <a:endParaRPr lang="zh-CN" altLang="en-US"/>
          </a:p>
        </p:txBody>
      </p:sp>
      <p:sp>
        <p:nvSpPr>
          <p:cNvPr id="73749" name="Line 27"/>
          <p:cNvSpPr>
            <a:spLocks noChangeShapeType="1"/>
          </p:cNvSpPr>
          <p:nvPr/>
        </p:nvSpPr>
        <p:spPr bwMode="auto">
          <a:xfrm>
            <a:off x="4746457" y="3880036"/>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0" name="Line 28"/>
          <p:cNvSpPr>
            <a:spLocks noChangeShapeType="1"/>
          </p:cNvSpPr>
          <p:nvPr/>
        </p:nvSpPr>
        <p:spPr bwMode="auto">
          <a:xfrm>
            <a:off x="4746457" y="4215863"/>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1" name="Line 29"/>
          <p:cNvSpPr>
            <a:spLocks noChangeShapeType="1"/>
          </p:cNvSpPr>
          <p:nvPr/>
        </p:nvSpPr>
        <p:spPr bwMode="auto">
          <a:xfrm>
            <a:off x="4746457" y="4551689"/>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52" name="Line 30"/>
          <p:cNvSpPr>
            <a:spLocks noChangeShapeType="1"/>
          </p:cNvSpPr>
          <p:nvPr/>
        </p:nvSpPr>
        <p:spPr bwMode="auto">
          <a:xfrm>
            <a:off x="4746457" y="4888933"/>
            <a:ext cx="5451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98015" name="Text Box 31"/>
          <p:cNvSpPr txBox="1">
            <a:spLocks noChangeArrowheads="1"/>
          </p:cNvSpPr>
          <p:nvPr/>
        </p:nvSpPr>
        <p:spPr bwMode="auto">
          <a:xfrm>
            <a:off x="6198027" y="990792"/>
            <a:ext cx="1841881" cy="100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0" rIns="1800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buClr>
                <a:srgbClr val="0000CC"/>
              </a:buClr>
              <a:buSzPct val="75000"/>
              <a:buFont typeface="Wingdings" pitchFamily="2" charset="2"/>
              <a:buNone/>
            </a:pP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一般嵌套方式：</a:t>
            </a:r>
          </a:p>
          <a:p>
            <a:pPr algn="just" eaLnBrk="1" hangingPunct="1">
              <a:lnSpc>
                <a:spcPct val="90000"/>
              </a:lnSpc>
              <a:buClr>
                <a:srgbClr val="0000CC"/>
              </a:buClr>
              <a:buSzPct val="75000"/>
              <a:buFont typeface="Wingdings" pitchFamily="2" charset="2"/>
              <a:buNone/>
            </a:pP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从片的</a:t>
            </a:r>
            <a:r>
              <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INT</a:t>
            </a: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被主片封锁，故更高级别的</a:t>
            </a:r>
            <a:r>
              <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IR0-IR2</a:t>
            </a: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中断也无法得到响应</a:t>
            </a:r>
          </a:p>
        </p:txBody>
      </p:sp>
      <p:sp>
        <p:nvSpPr>
          <p:cNvPr id="298016" name="Line 32"/>
          <p:cNvSpPr>
            <a:spLocks noChangeShapeType="1"/>
          </p:cNvSpPr>
          <p:nvPr/>
        </p:nvSpPr>
        <p:spPr bwMode="auto">
          <a:xfrm flipH="1">
            <a:off x="3212630" y="1439978"/>
            <a:ext cx="2925721" cy="2442892"/>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17" name="Line 33"/>
          <p:cNvSpPr>
            <a:spLocks noChangeShapeType="1"/>
          </p:cNvSpPr>
          <p:nvPr/>
        </p:nvSpPr>
        <p:spPr bwMode="auto">
          <a:xfrm flipH="1">
            <a:off x="5472242" y="1503743"/>
            <a:ext cx="666109" cy="1296546"/>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18" name="AutoShape 34"/>
          <p:cNvSpPr>
            <a:spLocks/>
          </p:cNvSpPr>
          <p:nvPr/>
        </p:nvSpPr>
        <p:spPr bwMode="auto">
          <a:xfrm>
            <a:off x="5338374" y="2533895"/>
            <a:ext cx="180640" cy="673071"/>
          </a:xfrm>
          <a:prstGeom prst="rightBrace">
            <a:avLst>
              <a:gd name="adj1" fmla="val 3534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8019" name="Text Box 35"/>
          <p:cNvSpPr txBox="1">
            <a:spLocks noChangeArrowheads="1"/>
          </p:cNvSpPr>
          <p:nvPr/>
        </p:nvSpPr>
        <p:spPr bwMode="auto">
          <a:xfrm>
            <a:off x="6380279" y="4483674"/>
            <a:ext cx="2098326" cy="119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0" rIns="1800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特殊嵌套方式：</a:t>
            </a:r>
          </a:p>
          <a:p>
            <a:pPr algn="just" eaLnBrk="1" hangingPunct="1">
              <a:lnSpc>
                <a:spcPct val="90000"/>
              </a:lnSpc>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因主片不封锁从片的</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INT</a:t>
            </a: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，故级别高的</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IR0-IR2</a:t>
            </a: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中断可以得到响应。</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但</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IR3-IR7</a:t>
            </a: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仍被本从片封锁</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p:txBody>
      </p:sp>
      <p:sp>
        <p:nvSpPr>
          <p:cNvPr id="298020" name="Line 36"/>
          <p:cNvSpPr>
            <a:spLocks noChangeShapeType="1"/>
          </p:cNvSpPr>
          <p:nvPr/>
        </p:nvSpPr>
        <p:spPr bwMode="auto">
          <a:xfrm flipH="1" flipV="1">
            <a:off x="3285209" y="3946635"/>
            <a:ext cx="2999912" cy="1028735"/>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21" name="Text Box 37"/>
          <p:cNvSpPr txBox="1">
            <a:spLocks noChangeArrowheads="1"/>
          </p:cNvSpPr>
          <p:nvPr/>
        </p:nvSpPr>
        <p:spPr bwMode="auto">
          <a:xfrm>
            <a:off x="5859327" y="914275"/>
            <a:ext cx="366118" cy="321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buClr>
                <a:srgbClr val="0000CC"/>
              </a:buClr>
              <a:buSzPct val="75000"/>
              <a:buFont typeface="Wingdings" pitchFamily="2" charset="2"/>
              <a:buNone/>
            </a:pPr>
            <a:r>
              <a:rPr lang="en-US" altLang="zh-CN" sz="2400" b="1">
                <a:solidFill>
                  <a:srgbClr val="58001D"/>
                </a:solidFill>
                <a:effectLst>
                  <a:outerShdw blurRad="38100" dist="38100" dir="2700000" algn="tl">
                    <a:srgbClr val="000000">
                      <a:alpha val="43137"/>
                    </a:srgbClr>
                  </a:outerShdw>
                </a:effectLst>
              </a:rPr>
              <a:t>C</a:t>
            </a:r>
          </a:p>
        </p:txBody>
      </p:sp>
      <p:sp>
        <p:nvSpPr>
          <p:cNvPr id="298022" name="AutoShape 38"/>
          <p:cNvSpPr>
            <a:spLocks noChangeArrowheads="1"/>
          </p:cNvSpPr>
          <p:nvPr/>
        </p:nvSpPr>
        <p:spPr bwMode="auto">
          <a:xfrm>
            <a:off x="6796395" y="2661424"/>
            <a:ext cx="2175743" cy="1346141"/>
          </a:xfrm>
          <a:prstGeom prst="cloudCallout">
            <a:avLst>
              <a:gd name="adj1" fmla="val -73500"/>
              <a:gd name="adj2" fmla="val 16315"/>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20000"/>
              </a:spcBef>
              <a:buClr>
                <a:srgbClr val="0000CC"/>
              </a:buClr>
              <a:buSzPct val="75000"/>
              <a:buFont typeface="Wingdings" pitchFamily="2" charset="2"/>
              <a:buChar char="n"/>
            </a:pPr>
            <a:endParaRPr lang="zh-CN" altLang="en-US" sz="3200">
              <a:solidFill>
                <a:srgbClr val="FFFF00"/>
              </a:solidFill>
            </a:endParaRPr>
          </a:p>
        </p:txBody>
      </p:sp>
      <p:sp>
        <p:nvSpPr>
          <p:cNvPr id="298023" name="Text Box 39"/>
          <p:cNvSpPr txBox="1">
            <a:spLocks noChangeArrowheads="1"/>
          </p:cNvSpPr>
          <p:nvPr/>
        </p:nvSpPr>
        <p:spPr bwMode="auto">
          <a:xfrm>
            <a:off x="7089935" y="3046845"/>
            <a:ext cx="1632210" cy="514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96000"/>
              </a:lnSpc>
              <a:spcBef>
                <a:spcPct val="20000"/>
              </a:spcBef>
              <a:buClr>
                <a:srgbClr val="0000CC"/>
              </a:buClr>
              <a:buSzPct val="75000"/>
              <a:buFont typeface="Wingdings" pitchFamily="2" charset="2"/>
              <a:buNone/>
            </a:pPr>
            <a:r>
              <a:rPr lang="zh-CN" altLang="en-GB"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假定</a:t>
            </a:r>
            <a:r>
              <a:rPr lang="en-GB"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IR3</a:t>
            </a:r>
            <a:r>
              <a:rPr lang="zh-CN" altLang="en-GB"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的中断正在获得服务</a:t>
            </a:r>
            <a:endParaRPr lang="zh-CN" altLang="en-US" sz="160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endParaRPr>
          </a:p>
        </p:txBody>
      </p:sp>
      <p:sp>
        <p:nvSpPr>
          <p:cNvPr id="298024" name="Text Box 40"/>
          <p:cNvSpPr txBox="1">
            <a:spLocks noChangeArrowheads="1"/>
          </p:cNvSpPr>
          <p:nvPr/>
        </p:nvSpPr>
        <p:spPr bwMode="auto">
          <a:xfrm>
            <a:off x="2188467" y="990792"/>
            <a:ext cx="1645113" cy="8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0" rIns="1800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buClr>
                <a:srgbClr val="0000CC"/>
              </a:buClr>
              <a:buSzPct val="75000"/>
              <a:buFont typeface="Wingdings" pitchFamily="2" charset="2"/>
              <a:buNone/>
            </a:pP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一般嵌套方式：</a:t>
            </a:r>
            <a:r>
              <a:rPr lang="en-US" altLang="zh-CN"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IR4</a:t>
            </a:r>
            <a:r>
              <a:rPr lang="zh-CN" altLang="en-US" sz="1600" b="1">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的中断被服务时，这些中断将被封锁。</a:t>
            </a:r>
          </a:p>
        </p:txBody>
      </p:sp>
      <p:sp>
        <p:nvSpPr>
          <p:cNvPr id="298025" name="Line 41"/>
          <p:cNvSpPr>
            <a:spLocks noChangeShapeType="1"/>
          </p:cNvSpPr>
          <p:nvPr/>
        </p:nvSpPr>
        <p:spPr bwMode="auto">
          <a:xfrm flipH="1">
            <a:off x="2333624" y="1890581"/>
            <a:ext cx="658045" cy="1799578"/>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26" name="Text Box 42"/>
          <p:cNvSpPr txBox="1">
            <a:spLocks noChangeArrowheads="1"/>
          </p:cNvSpPr>
          <p:nvPr/>
        </p:nvSpPr>
        <p:spPr bwMode="auto">
          <a:xfrm>
            <a:off x="1822348" y="901521"/>
            <a:ext cx="343539" cy="297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buClr>
                <a:srgbClr val="0000CC"/>
              </a:buClr>
              <a:buSzPct val="75000"/>
              <a:buFont typeface="Wingdings" pitchFamily="2" charset="2"/>
              <a:buNone/>
            </a:pPr>
            <a:r>
              <a:rPr lang="en-US" altLang="zh-CN" sz="2400" b="1" dirty="0">
                <a:solidFill>
                  <a:srgbClr val="58001D"/>
                </a:solidFill>
                <a:effectLst>
                  <a:outerShdw blurRad="38100" dist="38100" dir="2700000" algn="tl">
                    <a:srgbClr val="000000">
                      <a:alpha val="43137"/>
                    </a:srgbClr>
                  </a:outerShdw>
                </a:effectLst>
              </a:rPr>
              <a:t>B</a:t>
            </a:r>
          </a:p>
        </p:txBody>
      </p:sp>
      <p:sp>
        <p:nvSpPr>
          <p:cNvPr id="298029" name="Freeform 45"/>
          <p:cNvSpPr>
            <a:spLocks/>
          </p:cNvSpPr>
          <p:nvPr/>
        </p:nvSpPr>
        <p:spPr bwMode="auto">
          <a:xfrm>
            <a:off x="3870675" y="3561213"/>
            <a:ext cx="804816" cy="321656"/>
          </a:xfrm>
          <a:custGeom>
            <a:avLst/>
            <a:gdLst>
              <a:gd name="T0" fmla="*/ 360 w 360"/>
              <a:gd name="T1" fmla="*/ 0 h 156"/>
              <a:gd name="T2" fmla="*/ 0 w 360"/>
              <a:gd name="T3" fmla="*/ 156 h 156"/>
              <a:gd name="T4" fmla="*/ 0 60000 65536"/>
              <a:gd name="T5" fmla="*/ 0 60000 65536"/>
              <a:gd name="T6" fmla="*/ 0 w 360"/>
              <a:gd name="T7" fmla="*/ 0 h 156"/>
              <a:gd name="T8" fmla="*/ 360 w 360"/>
              <a:gd name="T9" fmla="*/ 156 h 156"/>
            </a:gdLst>
            <a:ahLst/>
            <a:cxnLst>
              <a:cxn ang="T4">
                <a:pos x="T0" y="T1"/>
              </a:cxn>
              <a:cxn ang="T5">
                <a:pos x="T2" y="T3"/>
              </a:cxn>
            </a:cxnLst>
            <a:rect l="T6" t="T7" r="T8" b="T9"/>
            <a:pathLst>
              <a:path w="360" h="156">
                <a:moveTo>
                  <a:pt x="360" y="0"/>
                </a:moveTo>
                <a:cubicBezTo>
                  <a:pt x="210" y="65"/>
                  <a:pt x="60" y="130"/>
                  <a:pt x="0" y="156"/>
                </a:cubicBezTo>
              </a:path>
            </a:pathLst>
          </a:custGeom>
          <a:noFill/>
          <a:ln w="28575" cap="flat" cmpd="sng">
            <a:solidFill>
              <a:srgbClr val="FF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98030" name="Text Box 46"/>
          <p:cNvSpPr txBox="1">
            <a:spLocks noChangeArrowheads="1"/>
          </p:cNvSpPr>
          <p:nvPr/>
        </p:nvSpPr>
        <p:spPr bwMode="auto">
          <a:xfrm>
            <a:off x="2261045" y="5182251"/>
            <a:ext cx="1524149" cy="83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0" rIns="18000" bIns="0"/>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lnSpc>
                <a:spcPct val="90000"/>
              </a:lnSpc>
              <a:buClr>
                <a:srgbClr val="0000CC"/>
              </a:buClr>
              <a:buSzPct val="75000"/>
              <a:buFont typeface="Wingdings" pitchFamily="2" charset="2"/>
              <a:buNone/>
            </a:pP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特殊嵌套方式：</a:t>
            </a:r>
            <a:r>
              <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IR4</a:t>
            </a: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的中断被服务时，只封锁</a:t>
            </a:r>
            <a:r>
              <a:rPr lang="en-US" altLang="zh-CN"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IR5-IR7</a:t>
            </a:r>
            <a:r>
              <a:rPr lang="zh-CN" altLang="en-US" sz="16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a:t>
            </a:r>
          </a:p>
        </p:txBody>
      </p:sp>
      <p:sp>
        <p:nvSpPr>
          <p:cNvPr id="298031" name="Line 47"/>
          <p:cNvSpPr>
            <a:spLocks noChangeShapeType="1"/>
          </p:cNvSpPr>
          <p:nvPr/>
        </p:nvSpPr>
        <p:spPr bwMode="auto">
          <a:xfrm flipH="1" flipV="1">
            <a:off x="5472241" y="2968911"/>
            <a:ext cx="1088677" cy="1514763"/>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32" name="Text Box 48"/>
          <p:cNvSpPr txBox="1">
            <a:spLocks noChangeArrowheads="1"/>
          </p:cNvSpPr>
          <p:nvPr/>
        </p:nvSpPr>
        <p:spPr bwMode="auto">
          <a:xfrm>
            <a:off x="6560919" y="2800289"/>
            <a:ext cx="309668" cy="310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buClr>
                <a:srgbClr val="0000CC"/>
              </a:buClr>
              <a:buSzPct val="75000"/>
              <a:buFont typeface="Wingdings" pitchFamily="2" charset="2"/>
              <a:buNone/>
            </a:pPr>
            <a:r>
              <a:rPr lang="en-US" altLang="zh-CN" sz="2400" b="1">
                <a:solidFill>
                  <a:srgbClr val="58001D"/>
                </a:solidFill>
                <a:effectLst>
                  <a:outerShdw blurRad="38100" dist="38100" dir="2700000" algn="tl">
                    <a:srgbClr val="000000">
                      <a:alpha val="43137"/>
                    </a:srgbClr>
                  </a:outerShdw>
                </a:effectLst>
              </a:rPr>
              <a:t>A</a:t>
            </a:r>
          </a:p>
        </p:txBody>
      </p:sp>
      <p:sp>
        <p:nvSpPr>
          <p:cNvPr id="73769" name="Text Box 49"/>
          <p:cNvSpPr txBox="1">
            <a:spLocks noChangeArrowheads="1"/>
          </p:cNvSpPr>
          <p:nvPr/>
        </p:nvSpPr>
        <p:spPr bwMode="auto">
          <a:xfrm>
            <a:off x="1003017" y="3793600"/>
            <a:ext cx="366119" cy="25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20000"/>
              </a:spcBef>
              <a:buClr>
                <a:srgbClr val="0000CC"/>
              </a:buClr>
              <a:buSzPct val="75000"/>
              <a:buFont typeface="Wingdings" pitchFamily="2" charset="2"/>
              <a:buNone/>
            </a:pPr>
            <a:r>
              <a:rPr lang="en-US" altLang="zh-CN" sz="1600" b="1"/>
              <a:t>INT</a:t>
            </a:r>
          </a:p>
        </p:txBody>
      </p:sp>
      <p:sp>
        <p:nvSpPr>
          <p:cNvPr id="298034" name="Line 50"/>
          <p:cNvSpPr>
            <a:spLocks noChangeShapeType="1"/>
          </p:cNvSpPr>
          <p:nvPr/>
        </p:nvSpPr>
        <p:spPr bwMode="auto">
          <a:xfrm flipH="1">
            <a:off x="212718" y="3901291"/>
            <a:ext cx="725785" cy="0"/>
          </a:xfrm>
          <a:prstGeom prst="line">
            <a:avLst/>
          </a:prstGeom>
          <a:noFill/>
          <a:ln w="28575">
            <a:solidFill>
              <a:srgbClr val="FF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98035" name="Text Box 51"/>
          <p:cNvSpPr txBox="1">
            <a:spLocks noChangeArrowheads="1"/>
          </p:cNvSpPr>
          <p:nvPr/>
        </p:nvSpPr>
        <p:spPr bwMode="auto">
          <a:xfrm>
            <a:off x="5991581" y="4483674"/>
            <a:ext cx="293540" cy="298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buClr>
                <a:srgbClr val="0000CC"/>
              </a:buClr>
              <a:buSzPct val="75000"/>
              <a:buFont typeface="Wingdings" pitchFamily="2" charset="2"/>
              <a:buNone/>
            </a:pPr>
            <a:r>
              <a:rPr lang="en-US" altLang="zh-CN" sz="2400" b="1">
                <a:solidFill>
                  <a:srgbClr val="58001D"/>
                </a:solidFill>
                <a:effectLst>
                  <a:outerShdw blurRad="38100" dist="38100" dir="2700000" algn="tl">
                    <a:srgbClr val="000000">
                      <a:alpha val="43137"/>
                    </a:srgbClr>
                  </a:outerShdw>
                </a:effectLst>
              </a:rPr>
              <a:t>E</a:t>
            </a:r>
          </a:p>
        </p:txBody>
      </p:sp>
      <p:sp>
        <p:nvSpPr>
          <p:cNvPr id="73772" name="Text Box 53"/>
          <p:cNvSpPr txBox="1">
            <a:spLocks noChangeArrowheads="1"/>
          </p:cNvSpPr>
          <p:nvPr/>
        </p:nvSpPr>
        <p:spPr bwMode="auto">
          <a:xfrm>
            <a:off x="3796484" y="1761635"/>
            <a:ext cx="951585" cy="2578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latin typeface="Times New Roman" pitchFamily="18" charset="0"/>
              </a:rPr>
              <a:t>从</a:t>
            </a:r>
            <a:r>
              <a:rPr lang="en-US" altLang="zh-CN" b="1">
                <a:latin typeface="Times New Roman" pitchFamily="18" charset="0"/>
              </a:rPr>
              <a:t>8259A</a:t>
            </a:r>
            <a:endParaRPr lang="en-US" altLang="zh-CN" b="1"/>
          </a:p>
        </p:txBody>
      </p:sp>
      <p:sp>
        <p:nvSpPr>
          <p:cNvPr id="73773" name="Text Box 10"/>
          <p:cNvSpPr txBox="1">
            <a:spLocks noChangeArrowheads="1"/>
          </p:cNvSpPr>
          <p:nvPr/>
        </p:nvSpPr>
        <p:spPr bwMode="auto">
          <a:xfrm>
            <a:off x="3870675" y="3882870"/>
            <a:ext cx="366119" cy="2323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20000"/>
              </a:spcBef>
              <a:buClr>
                <a:srgbClr val="0000CC"/>
              </a:buClr>
              <a:buSzPct val="75000"/>
              <a:buFont typeface="Wingdings" pitchFamily="2" charset="2"/>
              <a:buNone/>
            </a:pPr>
            <a:r>
              <a:rPr lang="en-US" altLang="zh-CN" sz="1600" b="1"/>
              <a:t>INT</a:t>
            </a:r>
          </a:p>
        </p:txBody>
      </p:sp>
      <p:sp>
        <p:nvSpPr>
          <p:cNvPr id="73774" name="Text Box 60"/>
          <p:cNvSpPr txBox="1">
            <a:spLocks noChangeArrowheads="1"/>
          </p:cNvSpPr>
          <p:nvPr/>
        </p:nvSpPr>
        <p:spPr bwMode="auto">
          <a:xfrm>
            <a:off x="4309371" y="2468713"/>
            <a:ext cx="388699" cy="2571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r" eaLnBrk="1" hangingPunct="1">
              <a:lnSpc>
                <a:spcPct val="88000"/>
              </a:lnSpc>
              <a:buClr>
                <a:srgbClr val="0000CC"/>
              </a:buClr>
              <a:buSzPct val="75000"/>
              <a:buFont typeface="Wingdings" pitchFamily="2" charset="2"/>
              <a:buNone/>
            </a:pPr>
            <a:r>
              <a:rPr lang="en-US" altLang="zh-CN" sz="1400" b="1"/>
              <a:t>IR0</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IR1</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IR2</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IR3</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IR4</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IR5</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IR6</a:t>
            </a:r>
          </a:p>
          <a:p>
            <a:pPr algn="r" eaLnBrk="1" hangingPunct="1">
              <a:lnSpc>
                <a:spcPct val="88000"/>
              </a:lnSpc>
              <a:buClr>
                <a:srgbClr val="0000CC"/>
              </a:buClr>
              <a:buSzPct val="75000"/>
              <a:buFont typeface="Wingdings" pitchFamily="2" charset="2"/>
              <a:buNone/>
            </a:pPr>
            <a:endParaRPr lang="en-US" altLang="zh-CN" sz="1400" b="1"/>
          </a:p>
          <a:p>
            <a:pPr algn="r" eaLnBrk="1" hangingPunct="1">
              <a:lnSpc>
                <a:spcPct val="88000"/>
              </a:lnSpc>
              <a:buClr>
                <a:srgbClr val="0000CC"/>
              </a:buClr>
              <a:buSzPct val="75000"/>
              <a:buFont typeface="Wingdings" pitchFamily="2" charset="2"/>
              <a:buNone/>
            </a:pPr>
            <a:r>
              <a:rPr lang="en-US" altLang="zh-CN" sz="1400" b="1"/>
              <a:t>IR7</a:t>
            </a:r>
          </a:p>
          <a:p>
            <a:pPr eaLnBrk="1" hangingPunct="1">
              <a:lnSpc>
                <a:spcPct val="88000"/>
              </a:lnSpc>
              <a:buClr>
                <a:srgbClr val="0000CC"/>
              </a:buClr>
              <a:buSzPct val="75000"/>
              <a:buFont typeface="Wingdings" pitchFamily="2" charset="2"/>
              <a:buChar char="n"/>
            </a:pPr>
            <a:endParaRPr lang="en-US" altLang="zh-CN" sz="1400" b="1"/>
          </a:p>
        </p:txBody>
      </p:sp>
      <p:sp>
        <p:nvSpPr>
          <p:cNvPr id="298045" name="Oval 61"/>
          <p:cNvSpPr>
            <a:spLocks noChangeArrowheads="1"/>
          </p:cNvSpPr>
          <p:nvPr/>
        </p:nvSpPr>
        <p:spPr bwMode="auto">
          <a:xfrm>
            <a:off x="2041696" y="4075581"/>
            <a:ext cx="362893" cy="899790"/>
          </a:xfrm>
          <a:prstGeom prst="ellipse">
            <a:avLst/>
          </a:prstGeom>
          <a:noFill/>
          <a:ln w="19050">
            <a:solidFill>
              <a:srgbClr val="33CC33"/>
            </a:solidFill>
            <a:prstDash val="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endParaRPr lang="zh-CN" altLang="en-US"/>
          </a:p>
        </p:txBody>
      </p:sp>
      <p:sp>
        <p:nvSpPr>
          <p:cNvPr id="298046" name="Line 62"/>
          <p:cNvSpPr>
            <a:spLocks noChangeShapeType="1"/>
          </p:cNvSpPr>
          <p:nvPr/>
        </p:nvSpPr>
        <p:spPr bwMode="auto">
          <a:xfrm flipH="1" flipV="1">
            <a:off x="2407816" y="4717478"/>
            <a:ext cx="512888" cy="386838"/>
          </a:xfrm>
          <a:prstGeom prst="line">
            <a:avLst/>
          </a:prstGeom>
          <a:noFill/>
          <a:ln w="19050">
            <a:solidFill>
              <a:srgbClr val="33CC33"/>
            </a:solidFill>
            <a:prstDash val="dash"/>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73777" name="Text Box 63"/>
          <p:cNvSpPr txBox="1">
            <a:spLocks noChangeArrowheads="1"/>
          </p:cNvSpPr>
          <p:nvPr/>
        </p:nvSpPr>
        <p:spPr bwMode="auto">
          <a:xfrm>
            <a:off x="180529" y="252388"/>
            <a:ext cx="8119117" cy="492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Clr>
                <a:srgbClr val="0000CC"/>
              </a:buClr>
              <a:buSzPct val="75000"/>
              <a:buFont typeface="Wingdings" pitchFamily="2" charset="2"/>
              <a:buNone/>
            </a:pPr>
            <a:r>
              <a:rPr lang="zh-CN" altLang="en-GB" sz="3200" b="1" dirty="0">
                <a:solidFill>
                  <a:srgbClr val="82002B"/>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一般全嵌套方式与特殊全嵌套方式的区别</a:t>
            </a:r>
            <a:r>
              <a:rPr lang="zh-CN" altLang="en-US" sz="3200" b="1" dirty="0">
                <a:solidFill>
                  <a:srgbClr val="82002B"/>
                </a:solidFill>
                <a:effectLst>
                  <a:outerShdw blurRad="38100" dist="38100" dir="2700000" algn="tl">
                    <a:srgbClr val="000000">
                      <a:alpha val="43137"/>
                    </a:srgbClr>
                  </a:outerShdw>
                </a:effectLst>
                <a:latin typeface="华文行楷" panose="02010800040101010101" pitchFamily="2" charset="-122"/>
                <a:ea typeface="华文行楷" panose="02010800040101010101" pitchFamily="2" charset="-122"/>
              </a:rPr>
              <a:t> </a:t>
            </a:r>
          </a:p>
        </p:txBody>
      </p:sp>
      <p:sp>
        <p:nvSpPr>
          <p:cNvPr id="73778" name="Text Box 65"/>
          <p:cNvSpPr txBox="1">
            <a:spLocks noChangeArrowheads="1"/>
          </p:cNvSpPr>
          <p:nvPr/>
        </p:nvSpPr>
        <p:spPr bwMode="auto">
          <a:xfrm>
            <a:off x="109495" y="3624977"/>
            <a:ext cx="658045" cy="2564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hangingPunct="1">
              <a:spcBef>
                <a:spcPct val="20000"/>
              </a:spcBef>
              <a:buClr>
                <a:srgbClr val="0000CC"/>
              </a:buClr>
              <a:buSzPct val="75000"/>
              <a:buFont typeface="Wingdings" pitchFamily="2" charset="2"/>
              <a:buNone/>
            </a:pPr>
            <a:r>
              <a:rPr lang="zh-CN" altLang="en-US" sz="1600" b="1"/>
              <a:t>去</a:t>
            </a:r>
            <a:r>
              <a:rPr lang="en-US" altLang="zh-CN" sz="1600" b="1"/>
              <a:t>CPU</a:t>
            </a:r>
          </a:p>
        </p:txBody>
      </p:sp>
      <p:grpSp>
        <p:nvGrpSpPr>
          <p:cNvPr id="2" name="Group 68"/>
          <p:cNvGrpSpPr>
            <a:grpSpLocks/>
          </p:cNvGrpSpPr>
          <p:nvPr/>
        </p:nvGrpSpPr>
        <p:grpSpPr bwMode="auto">
          <a:xfrm>
            <a:off x="2919090" y="3753924"/>
            <a:ext cx="219348" cy="321656"/>
            <a:chOff x="1882" y="2659"/>
            <a:chExt cx="136" cy="227"/>
          </a:xfrm>
        </p:grpSpPr>
        <p:sp>
          <p:nvSpPr>
            <p:cNvPr id="73780" name="Line 66"/>
            <p:cNvSpPr>
              <a:spLocks noChangeShapeType="1"/>
            </p:cNvSpPr>
            <p:nvPr/>
          </p:nvSpPr>
          <p:spPr bwMode="auto">
            <a:xfrm flipH="1">
              <a:off x="1882" y="2659"/>
              <a:ext cx="136" cy="22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3781" name="Line 67"/>
            <p:cNvSpPr>
              <a:spLocks noChangeShapeType="1"/>
            </p:cNvSpPr>
            <p:nvPr/>
          </p:nvSpPr>
          <p:spPr bwMode="auto">
            <a:xfrm>
              <a:off x="1882" y="2659"/>
              <a:ext cx="136" cy="227"/>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grpSp>
    </p:spTree>
    <p:extLst>
      <p:ext uri="{BB962C8B-B14F-4D97-AF65-F5344CB8AC3E}">
        <p14:creationId xmlns:p14="http://schemas.microsoft.com/office/powerpoint/2010/main" val="3892520582"/>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5" presetClass="emph" presetSubtype="0" repeatCount="3000" fill="hold" grpId="0" nodeType="clickEffect">
                                  <p:stCondLst>
                                    <p:cond delay="0"/>
                                  </p:stCondLst>
                                  <p:childTnLst>
                                    <p:anim calcmode="discrete" valueType="str">
                                      <p:cBhvr>
                                        <p:cTn id="6" dur="500" fill="hold"/>
                                        <p:tgtEl>
                                          <p:spTgt spid="298032"/>
                                        </p:tgtEl>
                                        <p:attrNameLst>
                                          <p:attrName>style.visibility</p:attrName>
                                        </p:attrNameLst>
                                      </p:cBhvr>
                                      <p:tavLst>
                                        <p:tav tm="0">
                                          <p:val>
                                            <p:strVal val="hidden"/>
                                          </p:val>
                                        </p:tav>
                                        <p:tav tm="50000">
                                          <p:val>
                                            <p:strVal val="visible"/>
                                          </p:val>
                                        </p:tav>
                                      </p:tavLst>
                                    </p:anim>
                                  </p:childTnLst>
                                </p:cTn>
                              </p:par>
                              <p:par>
                                <p:cTn id="7" presetID="35" presetClass="emph" presetSubtype="0" repeatCount="3000" fill="hold" grpId="0" nodeType="withEffect">
                                  <p:stCondLst>
                                    <p:cond delay="0"/>
                                  </p:stCondLst>
                                  <p:childTnLst>
                                    <p:anim calcmode="discrete" valueType="str">
                                      <p:cBhvr>
                                        <p:cTn id="8" dur="500" fill="hold"/>
                                        <p:tgtEl>
                                          <p:spTgt spid="298022"/>
                                        </p:tgtEl>
                                        <p:attrNameLst>
                                          <p:attrName>style.visibility</p:attrName>
                                        </p:attrNameLst>
                                      </p:cBhvr>
                                      <p:tavLst>
                                        <p:tav tm="0">
                                          <p:val>
                                            <p:strVal val="hidden"/>
                                          </p:val>
                                        </p:tav>
                                        <p:tav tm="50000">
                                          <p:val>
                                            <p:strVal val="visible"/>
                                          </p:val>
                                        </p:tav>
                                      </p:tavLst>
                                    </p:anim>
                                  </p:childTnLst>
                                </p:cTn>
                              </p:par>
                              <p:par>
                                <p:cTn id="9" presetID="35" presetClass="emph" presetSubtype="0" repeatCount="3000" fill="hold" grpId="0" nodeType="withEffect">
                                  <p:stCondLst>
                                    <p:cond delay="0"/>
                                  </p:stCondLst>
                                  <p:childTnLst>
                                    <p:anim calcmode="discrete" valueType="str">
                                      <p:cBhvr>
                                        <p:cTn id="10" dur="500" fill="hold"/>
                                        <p:tgtEl>
                                          <p:spTgt spid="298023"/>
                                        </p:tgtEl>
                                        <p:attrNameLst>
                                          <p:attrName>style.visibility</p:attrName>
                                        </p:attrNameLst>
                                      </p:cBhvr>
                                      <p:tavLst>
                                        <p:tav tm="0">
                                          <p:val>
                                            <p:strVal val="hidden"/>
                                          </p:val>
                                        </p:tav>
                                        <p:tav tm="50000">
                                          <p:val>
                                            <p:strVal val="visible"/>
                                          </p:val>
                                        </p:tav>
                                      </p:tavLst>
                                    </p:anim>
                                  </p:childTnLst>
                                </p:cTn>
                              </p:par>
                            </p:childTnLst>
                          </p:cTn>
                        </p:par>
                        <p:par>
                          <p:cTn id="11" fill="hold" nodeType="afterGroup">
                            <p:stCondLst>
                              <p:cond delay="1500"/>
                            </p:stCondLst>
                            <p:childTnLst>
                              <p:par>
                                <p:cTn id="12" presetID="35" presetClass="emph" presetSubtype="0" fill="hold" grpId="0" nodeType="afterEffect">
                                  <p:stCondLst>
                                    <p:cond delay="500"/>
                                  </p:stCondLst>
                                  <p:childTnLst>
                                    <p:anim calcmode="discrete" valueType="str">
                                      <p:cBhvr>
                                        <p:cTn id="13" dur="500" fill="hold"/>
                                        <p:tgtEl>
                                          <p:spTgt spid="298010"/>
                                        </p:tgtEl>
                                        <p:attrNameLst>
                                          <p:attrName>style.visibility</p:attrName>
                                        </p:attrNameLst>
                                      </p:cBhvr>
                                      <p:tavLst>
                                        <p:tav tm="0">
                                          <p:val>
                                            <p:strVal val="hidden"/>
                                          </p:val>
                                        </p:tav>
                                        <p:tav tm="50000">
                                          <p:val>
                                            <p:strVal val="visible"/>
                                          </p:val>
                                        </p:tav>
                                      </p:tavLst>
                                    </p:anim>
                                  </p:childTnLst>
                                </p:cTn>
                              </p:par>
                            </p:childTnLst>
                          </p:cTn>
                        </p:par>
                        <p:par>
                          <p:cTn id="14" fill="hold" nodeType="afterGroup">
                            <p:stCondLst>
                              <p:cond delay="2500"/>
                            </p:stCondLst>
                            <p:childTnLst>
                              <p:par>
                                <p:cTn id="15" presetID="35" presetClass="emph" presetSubtype="0" fill="hold" grpId="0" nodeType="afterEffect">
                                  <p:stCondLst>
                                    <p:cond delay="500"/>
                                  </p:stCondLst>
                                  <p:childTnLst>
                                    <p:anim calcmode="discrete" valueType="str">
                                      <p:cBhvr>
                                        <p:cTn id="16" dur="500" fill="hold"/>
                                        <p:tgtEl>
                                          <p:spTgt spid="298029"/>
                                        </p:tgtEl>
                                        <p:attrNameLst>
                                          <p:attrName>style.visibility</p:attrName>
                                        </p:attrNameLst>
                                      </p:cBhvr>
                                      <p:tavLst>
                                        <p:tav tm="0">
                                          <p:val>
                                            <p:strVal val="hidden"/>
                                          </p:val>
                                        </p:tav>
                                        <p:tav tm="50000">
                                          <p:val>
                                            <p:strVal val="visible"/>
                                          </p:val>
                                        </p:tav>
                                      </p:tavLst>
                                    </p:anim>
                                  </p:childTnLst>
                                </p:cTn>
                              </p:par>
                            </p:childTnLst>
                          </p:cTn>
                        </p:par>
                        <p:par>
                          <p:cTn id="17" fill="hold" nodeType="afterGroup">
                            <p:stCondLst>
                              <p:cond delay="3500"/>
                            </p:stCondLst>
                            <p:childTnLst>
                              <p:par>
                                <p:cTn id="18" presetID="35" presetClass="emph" presetSubtype="0" fill="hold" grpId="0" nodeType="afterEffect">
                                  <p:stCondLst>
                                    <p:cond delay="500"/>
                                  </p:stCondLst>
                                  <p:childTnLst>
                                    <p:anim calcmode="discrete" valueType="str">
                                      <p:cBhvr>
                                        <p:cTn id="19" dur="500" fill="hold"/>
                                        <p:tgtEl>
                                          <p:spTgt spid="297997"/>
                                        </p:tgtEl>
                                        <p:attrNameLst>
                                          <p:attrName>style.visibility</p:attrName>
                                        </p:attrNameLst>
                                      </p:cBhvr>
                                      <p:tavLst>
                                        <p:tav tm="0">
                                          <p:val>
                                            <p:strVal val="hidden"/>
                                          </p:val>
                                        </p:tav>
                                        <p:tav tm="50000">
                                          <p:val>
                                            <p:strVal val="visible"/>
                                          </p:val>
                                        </p:tav>
                                      </p:tavLst>
                                    </p:anim>
                                  </p:childTnLst>
                                </p:cTn>
                              </p:par>
                            </p:childTnLst>
                          </p:cTn>
                        </p:par>
                        <p:par>
                          <p:cTn id="20" fill="hold" nodeType="afterGroup">
                            <p:stCondLst>
                              <p:cond delay="4500"/>
                            </p:stCondLst>
                            <p:childTnLst>
                              <p:par>
                                <p:cTn id="21" presetID="35" presetClass="emph" presetSubtype="0" fill="hold" grpId="0" nodeType="afterEffect">
                                  <p:stCondLst>
                                    <p:cond delay="500"/>
                                  </p:stCondLst>
                                  <p:childTnLst>
                                    <p:anim calcmode="discrete" valueType="str">
                                      <p:cBhvr>
                                        <p:cTn id="22" dur="500" fill="hold"/>
                                        <p:tgtEl>
                                          <p:spTgt spid="298034"/>
                                        </p:tgtEl>
                                        <p:attrNameLst>
                                          <p:attrName>style.visibility</p:attrName>
                                        </p:attrNameLst>
                                      </p:cBhvr>
                                      <p:tavLst>
                                        <p:tav tm="0">
                                          <p:val>
                                            <p:strVal val="hidden"/>
                                          </p:val>
                                        </p:tav>
                                        <p:tav tm="50000">
                                          <p:val>
                                            <p:strVal val="visible"/>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80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80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80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799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nodeType="afterEffect">
                                  <p:stCondLst>
                                    <p:cond delay="1000"/>
                                  </p:stCondLst>
                                  <p:childTnLst>
                                    <p:set>
                                      <p:cBhvr>
                                        <p:cTn id="35" dur="1" fill="hold">
                                          <p:stCondLst>
                                            <p:cond delay="0"/>
                                          </p:stCondLst>
                                        </p:cTn>
                                        <p:tgtEl>
                                          <p:spTgt spid="2"/>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9802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298015"/>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29801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9801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801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xit" presetSubtype="4" fill="hold" grpId="1" nodeType="clickEffect">
                                  <p:stCondLst>
                                    <p:cond delay="0"/>
                                  </p:stCondLst>
                                  <p:childTnLst>
                                    <p:animEffect transition="out" filter="wipe(down)">
                                      <p:cBhvr>
                                        <p:cTn id="51" dur="500"/>
                                        <p:tgtEl>
                                          <p:spTgt spid="298026"/>
                                        </p:tgtEl>
                                      </p:cBhvr>
                                    </p:animEffect>
                                    <p:set>
                                      <p:cBhvr>
                                        <p:cTn id="52" dur="1" fill="hold">
                                          <p:stCondLst>
                                            <p:cond delay="499"/>
                                          </p:stCondLst>
                                        </p:cTn>
                                        <p:tgtEl>
                                          <p:spTgt spid="298026"/>
                                        </p:tgtEl>
                                        <p:attrNameLst>
                                          <p:attrName>style.visibility</p:attrName>
                                        </p:attrNameLst>
                                      </p:cBhvr>
                                      <p:to>
                                        <p:strVal val="hidden"/>
                                      </p:to>
                                    </p:set>
                                  </p:childTnLst>
                                </p:cTn>
                              </p:par>
                              <p:par>
                                <p:cTn id="53" presetID="22" presetClass="exit" presetSubtype="4" fill="hold" grpId="1" nodeType="withEffect">
                                  <p:stCondLst>
                                    <p:cond delay="0"/>
                                  </p:stCondLst>
                                  <p:childTnLst>
                                    <p:animEffect transition="out" filter="wipe(down)">
                                      <p:cBhvr>
                                        <p:cTn id="54" dur="500"/>
                                        <p:tgtEl>
                                          <p:spTgt spid="298024"/>
                                        </p:tgtEl>
                                      </p:cBhvr>
                                    </p:animEffect>
                                    <p:set>
                                      <p:cBhvr>
                                        <p:cTn id="55" dur="1" fill="hold">
                                          <p:stCondLst>
                                            <p:cond delay="499"/>
                                          </p:stCondLst>
                                        </p:cTn>
                                        <p:tgtEl>
                                          <p:spTgt spid="298024"/>
                                        </p:tgtEl>
                                        <p:attrNameLst>
                                          <p:attrName>style.visibility</p:attrName>
                                        </p:attrNameLst>
                                      </p:cBhvr>
                                      <p:to>
                                        <p:strVal val="hidden"/>
                                      </p:to>
                                    </p:set>
                                  </p:childTnLst>
                                </p:cTn>
                              </p:par>
                              <p:par>
                                <p:cTn id="56" presetID="22" presetClass="exit" presetSubtype="4" fill="hold" grpId="1" nodeType="withEffect">
                                  <p:stCondLst>
                                    <p:cond delay="0"/>
                                  </p:stCondLst>
                                  <p:childTnLst>
                                    <p:animEffect transition="out" filter="wipe(down)">
                                      <p:cBhvr>
                                        <p:cTn id="57" dur="500"/>
                                        <p:tgtEl>
                                          <p:spTgt spid="298025"/>
                                        </p:tgtEl>
                                      </p:cBhvr>
                                    </p:animEffect>
                                    <p:set>
                                      <p:cBhvr>
                                        <p:cTn id="58" dur="1" fill="hold">
                                          <p:stCondLst>
                                            <p:cond delay="499"/>
                                          </p:stCondLst>
                                        </p:cTn>
                                        <p:tgtEl>
                                          <p:spTgt spid="298025"/>
                                        </p:tgtEl>
                                        <p:attrNameLst>
                                          <p:attrName>style.visibility</p:attrName>
                                        </p:attrNameLst>
                                      </p:cBhvr>
                                      <p:to>
                                        <p:strVal val="hidden"/>
                                      </p:to>
                                    </p:set>
                                  </p:childTnLst>
                                </p:cTn>
                              </p:par>
                              <p:par>
                                <p:cTn id="59" presetID="22" presetClass="exit" presetSubtype="4" fill="hold" grpId="1" nodeType="withEffect">
                                  <p:stCondLst>
                                    <p:cond delay="0"/>
                                  </p:stCondLst>
                                  <p:childTnLst>
                                    <p:animEffect transition="out" filter="wipe(down)">
                                      <p:cBhvr>
                                        <p:cTn id="60" dur="500"/>
                                        <p:tgtEl>
                                          <p:spTgt spid="297993"/>
                                        </p:tgtEl>
                                      </p:cBhvr>
                                    </p:animEffect>
                                    <p:set>
                                      <p:cBhvr>
                                        <p:cTn id="61" dur="1" fill="hold">
                                          <p:stCondLst>
                                            <p:cond delay="499"/>
                                          </p:stCondLst>
                                        </p:cTn>
                                        <p:tgtEl>
                                          <p:spTgt spid="297993"/>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2"/>
                                        </p:tgtEl>
                                      </p:cBhvr>
                                    </p:animEffect>
                                    <p:set>
                                      <p:cBhvr>
                                        <p:cTn id="64" dur="1" fill="hold">
                                          <p:stCondLst>
                                            <p:cond delay="499"/>
                                          </p:stCondLst>
                                        </p:cTn>
                                        <p:tgtEl>
                                          <p:spTgt spid="2"/>
                                        </p:tgtEl>
                                        <p:attrNameLst>
                                          <p:attrName>style.visibility</p:attrName>
                                        </p:attrNameLst>
                                      </p:cBhvr>
                                      <p:to>
                                        <p:strVal val="hidden"/>
                                      </p:to>
                                    </p:set>
                                  </p:childTnLst>
                                </p:cTn>
                              </p:par>
                              <p:par>
                                <p:cTn id="65" presetID="22" presetClass="exit" presetSubtype="4" fill="hold" grpId="1" nodeType="withEffect">
                                  <p:stCondLst>
                                    <p:cond delay="0"/>
                                  </p:stCondLst>
                                  <p:childTnLst>
                                    <p:animEffect transition="out" filter="wipe(down)">
                                      <p:cBhvr>
                                        <p:cTn id="66" dur="500"/>
                                        <p:tgtEl>
                                          <p:spTgt spid="298021"/>
                                        </p:tgtEl>
                                      </p:cBhvr>
                                    </p:animEffect>
                                    <p:set>
                                      <p:cBhvr>
                                        <p:cTn id="67" dur="1" fill="hold">
                                          <p:stCondLst>
                                            <p:cond delay="499"/>
                                          </p:stCondLst>
                                        </p:cTn>
                                        <p:tgtEl>
                                          <p:spTgt spid="298021"/>
                                        </p:tgtEl>
                                        <p:attrNameLst>
                                          <p:attrName>style.visibility</p:attrName>
                                        </p:attrNameLst>
                                      </p:cBhvr>
                                      <p:to>
                                        <p:strVal val="hidden"/>
                                      </p:to>
                                    </p:set>
                                  </p:childTnLst>
                                </p:cTn>
                              </p:par>
                              <p:par>
                                <p:cTn id="68" presetID="22" presetClass="exit" presetSubtype="4" fill="hold" grpId="1" nodeType="withEffect">
                                  <p:stCondLst>
                                    <p:cond delay="0"/>
                                  </p:stCondLst>
                                  <p:childTnLst>
                                    <p:animEffect transition="out" filter="wipe(down)">
                                      <p:cBhvr>
                                        <p:cTn id="69" dur="500"/>
                                        <p:tgtEl>
                                          <p:spTgt spid="298015"/>
                                        </p:tgtEl>
                                      </p:cBhvr>
                                    </p:animEffect>
                                    <p:set>
                                      <p:cBhvr>
                                        <p:cTn id="70" dur="1" fill="hold">
                                          <p:stCondLst>
                                            <p:cond delay="499"/>
                                          </p:stCondLst>
                                        </p:cTn>
                                        <p:tgtEl>
                                          <p:spTgt spid="298015"/>
                                        </p:tgtEl>
                                        <p:attrNameLst>
                                          <p:attrName>style.visibility</p:attrName>
                                        </p:attrNameLst>
                                      </p:cBhvr>
                                      <p:to>
                                        <p:strVal val="hidden"/>
                                      </p:to>
                                    </p:set>
                                  </p:childTnLst>
                                </p:cTn>
                              </p:par>
                              <p:par>
                                <p:cTn id="71" presetID="22" presetClass="exit" presetSubtype="4" fill="hold" grpId="1" nodeType="withEffect">
                                  <p:stCondLst>
                                    <p:cond delay="0"/>
                                  </p:stCondLst>
                                  <p:childTnLst>
                                    <p:animEffect transition="out" filter="wipe(down)">
                                      <p:cBhvr>
                                        <p:cTn id="72" dur="500"/>
                                        <p:tgtEl>
                                          <p:spTgt spid="298016"/>
                                        </p:tgtEl>
                                      </p:cBhvr>
                                    </p:animEffect>
                                    <p:set>
                                      <p:cBhvr>
                                        <p:cTn id="73" dur="1" fill="hold">
                                          <p:stCondLst>
                                            <p:cond delay="499"/>
                                          </p:stCondLst>
                                        </p:cTn>
                                        <p:tgtEl>
                                          <p:spTgt spid="298016"/>
                                        </p:tgtEl>
                                        <p:attrNameLst>
                                          <p:attrName>style.visibility</p:attrName>
                                        </p:attrNameLst>
                                      </p:cBhvr>
                                      <p:to>
                                        <p:strVal val="hidden"/>
                                      </p:to>
                                    </p:set>
                                  </p:childTnLst>
                                </p:cTn>
                              </p:par>
                              <p:par>
                                <p:cTn id="74" presetID="22" presetClass="exit" presetSubtype="4" fill="hold" grpId="1" nodeType="withEffect">
                                  <p:stCondLst>
                                    <p:cond delay="0"/>
                                  </p:stCondLst>
                                  <p:childTnLst>
                                    <p:animEffect transition="out" filter="wipe(down)">
                                      <p:cBhvr>
                                        <p:cTn id="75" dur="500"/>
                                        <p:tgtEl>
                                          <p:spTgt spid="298017"/>
                                        </p:tgtEl>
                                      </p:cBhvr>
                                    </p:animEffect>
                                    <p:set>
                                      <p:cBhvr>
                                        <p:cTn id="76" dur="1" fill="hold">
                                          <p:stCondLst>
                                            <p:cond delay="499"/>
                                          </p:stCondLst>
                                        </p:cTn>
                                        <p:tgtEl>
                                          <p:spTgt spid="298017"/>
                                        </p:tgtEl>
                                        <p:attrNameLst>
                                          <p:attrName>style.visibility</p:attrName>
                                        </p:attrNameLst>
                                      </p:cBhvr>
                                      <p:to>
                                        <p:strVal val="hidden"/>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9804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29804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9803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97989"/>
                                        </p:tgtEl>
                                        <p:attrNameLst>
                                          <p:attrName>style.visibility</p:attrName>
                                        </p:attrNameLst>
                                      </p:cBhvr>
                                      <p:to>
                                        <p:strVal val="visible"/>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802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29803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9803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98019"/>
                                        </p:tgtEl>
                                        <p:attrNameLst>
                                          <p:attrName>style.visibility</p:attrName>
                                        </p:attrNameLst>
                                      </p:cBhvr>
                                      <p:to>
                                        <p:strVal val="visible"/>
                                      </p:to>
                                    </p:set>
                                  </p:childTnLst>
                                </p:cTn>
                              </p:par>
                            </p:childTnLst>
                          </p:cTn>
                        </p:par>
                        <p:par>
                          <p:cTn id="97" fill="hold" nodeType="afterGroup">
                            <p:stCondLst>
                              <p:cond delay="0"/>
                            </p:stCondLst>
                            <p:childTnLst>
                              <p:par>
                                <p:cTn id="98" presetID="35" presetClass="emph" presetSubtype="0" repeatCount="3000" fill="hold" grpId="1" nodeType="afterEffect">
                                  <p:stCondLst>
                                    <p:cond delay="0"/>
                                  </p:stCondLst>
                                  <p:childTnLst>
                                    <p:anim calcmode="discrete" valueType="str">
                                      <p:cBhvr>
                                        <p:cTn id="99" dur="500" fill="hold"/>
                                        <p:tgtEl>
                                          <p:spTgt spid="298018"/>
                                        </p:tgtEl>
                                        <p:attrNameLst>
                                          <p:attrName>style.visibility</p:attrName>
                                        </p:attrNameLst>
                                      </p:cBhvr>
                                      <p:tavLst>
                                        <p:tav tm="0">
                                          <p:val>
                                            <p:strVal val="hidden"/>
                                          </p:val>
                                        </p:tav>
                                        <p:tav tm="50000">
                                          <p:val>
                                            <p:strVal val="visible"/>
                                          </p:val>
                                        </p:tav>
                                      </p:tavLst>
                                    </p:anim>
                                  </p:childTnLst>
                                </p:cTn>
                              </p:par>
                            </p:childTnLst>
                          </p:cTn>
                        </p:par>
                        <p:par>
                          <p:cTn id="100" fill="hold" nodeType="afterGroup">
                            <p:stCondLst>
                              <p:cond delay="1500"/>
                            </p:stCondLst>
                            <p:childTnLst>
                              <p:par>
                                <p:cTn id="101" presetID="35" presetClass="emph" presetSubtype="0" repeatCount="3000" fill="hold" grpId="1" nodeType="afterEffect">
                                  <p:stCondLst>
                                    <p:cond delay="500"/>
                                  </p:stCondLst>
                                  <p:childTnLst>
                                    <p:anim calcmode="discrete" valueType="str">
                                      <p:cBhvr>
                                        <p:cTn id="102" dur="500" fill="hold"/>
                                        <p:tgtEl>
                                          <p:spTgt spid="298029"/>
                                        </p:tgtEl>
                                        <p:attrNameLst>
                                          <p:attrName>style.visibility</p:attrName>
                                        </p:attrNameLst>
                                      </p:cBhvr>
                                      <p:tavLst>
                                        <p:tav tm="0">
                                          <p:val>
                                            <p:strVal val="hidden"/>
                                          </p:val>
                                        </p:tav>
                                        <p:tav tm="50000">
                                          <p:val>
                                            <p:strVal val="visible"/>
                                          </p:val>
                                        </p:tav>
                                      </p:tavLst>
                                    </p:anim>
                                  </p:childTnLst>
                                </p:cTn>
                              </p:par>
                            </p:childTnLst>
                          </p:cTn>
                        </p:par>
                        <p:par>
                          <p:cTn id="103" fill="hold" nodeType="afterGroup">
                            <p:stCondLst>
                              <p:cond delay="3500"/>
                            </p:stCondLst>
                            <p:childTnLst>
                              <p:par>
                                <p:cTn id="104" presetID="35" presetClass="emph" presetSubtype="0" repeatCount="3000" fill="hold" grpId="1" nodeType="afterEffect">
                                  <p:stCondLst>
                                    <p:cond delay="500"/>
                                  </p:stCondLst>
                                  <p:childTnLst>
                                    <p:anim calcmode="discrete" valueType="str">
                                      <p:cBhvr>
                                        <p:cTn id="105" dur="500" fill="hold"/>
                                        <p:tgtEl>
                                          <p:spTgt spid="297997"/>
                                        </p:tgtEl>
                                        <p:attrNameLst>
                                          <p:attrName>style.visibility</p:attrName>
                                        </p:attrNameLst>
                                      </p:cBhvr>
                                      <p:tavLst>
                                        <p:tav tm="0">
                                          <p:val>
                                            <p:strVal val="hidden"/>
                                          </p:val>
                                        </p:tav>
                                        <p:tav tm="50000">
                                          <p:val>
                                            <p:strVal val="visible"/>
                                          </p:val>
                                        </p:tav>
                                      </p:tavLst>
                                    </p:anim>
                                  </p:childTnLst>
                                </p:cTn>
                              </p:par>
                            </p:childTnLst>
                          </p:cTn>
                        </p:par>
                        <p:par>
                          <p:cTn id="106" fill="hold" nodeType="afterGroup">
                            <p:stCondLst>
                              <p:cond delay="5500"/>
                            </p:stCondLst>
                            <p:childTnLst>
                              <p:par>
                                <p:cTn id="107" presetID="35" presetClass="emph" presetSubtype="0" repeatCount="3000" fill="hold" grpId="1" nodeType="afterEffect">
                                  <p:stCondLst>
                                    <p:cond delay="500"/>
                                  </p:stCondLst>
                                  <p:childTnLst>
                                    <p:anim calcmode="discrete" valueType="str">
                                      <p:cBhvr>
                                        <p:cTn id="108" dur="500" fill="hold"/>
                                        <p:tgtEl>
                                          <p:spTgt spid="298034"/>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989" grpId="0"/>
      <p:bldP spid="297993" grpId="0" animBg="1"/>
      <p:bldP spid="297993" grpId="1" animBg="1"/>
      <p:bldP spid="297997" grpId="0" animBg="1"/>
      <p:bldP spid="297997" grpId="1" animBg="1"/>
      <p:bldP spid="298010" grpId="0" animBg="1"/>
      <p:bldP spid="298015" grpId="0"/>
      <p:bldP spid="298015" grpId="1"/>
      <p:bldP spid="298016" grpId="0" animBg="1"/>
      <p:bldP spid="298016" grpId="1" animBg="1"/>
      <p:bldP spid="298017" grpId="0" animBg="1"/>
      <p:bldP spid="298017" grpId="1" animBg="1"/>
      <p:bldP spid="298018" grpId="0" animBg="1"/>
      <p:bldP spid="298018" grpId="1" animBg="1"/>
      <p:bldP spid="298019" grpId="0"/>
      <p:bldP spid="298020" grpId="0" animBg="1"/>
      <p:bldP spid="298021" grpId="0"/>
      <p:bldP spid="298021" grpId="1"/>
      <p:bldP spid="298022" grpId="0" animBg="1"/>
      <p:bldP spid="298023" grpId="0"/>
      <p:bldP spid="298024" grpId="0"/>
      <p:bldP spid="298024" grpId="1"/>
      <p:bldP spid="298025" grpId="0" animBg="1"/>
      <p:bldP spid="298025" grpId="1" animBg="1"/>
      <p:bldP spid="298026" grpId="0"/>
      <p:bldP spid="298026" grpId="1"/>
      <p:bldP spid="298029" grpId="0" animBg="1"/>
      <p:bldP spid="298029" grpId="1" animBg="1"/>
      <p:bldP spid="298030" grpId="0"/>
      <p:bldP spid="298031" grpId="0" animBg="1"/>
      <p:bldP spid="298032" grpId="0"/>
      <p:bldP spid="298034" grpId="0" animBg="1"/>
      <p:bldP spid="298034" grpId="1" animBg="1"/>
      <p:bldP spid="298035" grpId="0"/>
      <p:bldP spid="298045" grpId="0" animBg="1"/>
      <p:bldP spid="298046"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type="title"/>
          </p:nvPr>
        </p:nvSpPr>
        <p:spPr/>
        <p:txBody>
          <a:bodyPr/>
          <a:lstStyle/>
          <a:p>
            <a:pPr algn="l" eaLnBrk="1" hangingPunct="1">
              <a:defRPr/>
            </a:pPr>
            <a:r>
              <a:rPr lang="en-US" altLang="zh-CN" b="1" dirty="0"/>
              <a:t>2</a:t>
            </a:r>
            <a:r>
              <a:rPr lang="zh-CN" altLang="en-US" b="1" dirty="0"/>
              <a:t>）</a:t>
            </a:r>
            <a:r>
              <a:rPr lang="zh-CN" altLang="en-GB" b="1" dirty="0"/>
              <a:t>中断结束处理方式</a:t>
            </a:r>
            <a:endParaRPr lang="zh-CN" altLang="en-US" b="1" dirty="0"/>
          </a:p>
        </p:txBody>
      </p:sp>
      <p:sp>
        <p:nvSpPr>
          <p:cNvPr id="301059" name="Rectangle 3"/>
          <p:cNvSpPr>
            <a:spLocks noGrp="1" noChangeArrowheads="1"/>
          </p:cNvSpPr>
          <p:nvPr>
            <p:ph type="body" idx="1"/>
          </p:nvPr>
        </p:nvSpPr>
        <p:spPr>
          <a:xfrm>
            <a:off x="468561" y="1116484"/>
            <a:ext cx="8349756" cy="4044092"/>
          </a:xfrm>
        </p:spPr>
        <p:txBody>
          <a:bodyPr/>
          <a:lstStyle/>
          <a:p>
            <a:pPr eaLnBrk="1" hangingPunct="1">
              <a:defRPr/>
            </a:pPr>
            <a:r>
              <a:rPr lang="zh-CN" altLang="en-GB" b="1" dirty="0"/>
              <a:t>当某一</a:t>
            </a:r>
            <a:r>
              <a:rPr lang="en-GB" altLang="zh-CN" b="1" dirty="0" err="1"/>
              <a:t>IRi</a:t>
            </a:r>
            <a:r>
              <a:rPr lang="zh-CN" altLang="en-GB" b="1" dirty="0"/>
              <a:t>中断被服务时，</a:t>
            </a:r>
            <a:r>
              <a:rPr lang="en-GB" altLang="zh-CN" b="1" dirty="0"/>
              <a:t>ISR</a:t>
            </a:r>
            <a:r>
              <a:rPr lang="zh-CN" altLang="en-GB" b="1" dirty="0"/>
              <a:t>中的相应位</a:t>
            </a:r>
            <a:r>
              <a:rPr lang="en-GB" altLang="zh-CN" b="1" dirty="0" err="1"/>
              <a:t>ISR</a:t>
            </a:r>
            <a:r>
              <a:rPr lang="en-GB" altLang="zh-CN" b="1" baseline="-25000" dirty="0" err="1"/>
              <a:t>i</a:t>
            </a:r>
            <a:r>
              <a:rPr lang="en-GB" altLang="zh-CN" b="1" dirty="0"/>
              <a:t>=1</a:t>
            </a:r>
            <a:r>
              <a:rPr lang="zh-CN" altLang="en-GB" b="1" dirty="0"/>
              <a:t>。当服务结束后，则必须清零该</a:t>
            </a:r>
            <a:r>
              <a:rPr lang="en-GB" altLang="zh-CN" b="1" dirty="0" err="1"/>
              <a:t>ISR</a:t>
            </a:r>
            <a:r>
              <a:rPr lang="en-GB" altLang="zh-CN" b="1" baseline="-25000" dirty="0" err="1"/>
              <a:t>i</a:t>
            </a:r>
            <a:r>
              <a:rPr lang="zh-CN" altLang="en-GB" b="1" dirty="0"/>
              <a:t>位。</a:t>
            </a:r>
          </a:p>
          <a:p>
            <a:pPr lvl="1" eaLnBrk="1" hangingPunct="1">
              <a:defRPr/>
            </a:pPr>
            <a:r>
              <a:rPr lang="zh-CN" altLang="en-GB" b="1" dirty="0"/>
              <a:t>将</a:t>
            </a:r>
            <a:r>
              <a:rPr lang="en-GB" altLang="zh-CN" b="1" dirty="0" err="1"/>
              <a:t>ISR</a:t>
            </a:r>
            <a:r>
              <a:rPr lang="en-GB" altLang="zh-CN" b="1" baseline="-25000" dirty="0" err="1"/>
              <a:t>i</a:t>
            </a:r>
            <a:r>
              <a:rPr lang="zh-CN" altLang="en-GB" b="1" dirty="0"/>
              <a:t>清零是通过向</a:t>
            </a:r>
            <a:r>
              <a:rPr lang="en-GB" altLang="zh-CN" b="1" dirty="0"/>
              <a:t>8259A</a:t>
            </a:r>
            <a:r>
              <a:rPr lang="zh-CN" altLang="en-GB" b="1" dirty="0"/>
              <a:t>发出中断结束命令（</a:t>
            </a:r>
            <a:r>
              <a:rPr lang="en-GB" altLang="zh-CN" b="1" dirty="0"/>
              <a:t>EOI</a:t>
            </a:r>
            <a:r>
              <a:rPr lang="zh-CN" altLang="en-GB" b="1" dirty="0"/>
              <a:t>命令）实现的。</a:t>
            </a:r>
          </a:p>
          <a:p>
            <a:pPr eaLnBrk="1" hangingPunct="1">
              <a:spcBef>
                <a:spcPct val="50000"/>
              </a:spcBef>
              <a:defRPr/>
            </a:pPr>
            <a:r>
              <a:rPr lang="zh-CN" altLang="en-GB" b="1" dirty="0"/>
              <a:t>三种</a:t>
            </a:r>
            <a:r>
              <a:rPr lang="en-GB" altLang="zh-CN" b="1" dirty="0"/>
              <a:t>EOI</a:t>
            </a:r>
            <a:r>
              <a:rPr lang="zh-CN" altLang="en-GB" b="1" dirty="0"/>
              <a:t>命令</a:t>
            </a:r>
            <a:endParaRPr lang="en-GB" altLang="zh-CN" b="1" dirty="0"/>
          </a:p>
          <a:p>
            <a:pPr lvl="1" eaLnBrk="1" hangingPunct="1">
              <a:spcAft>
                <a:spcPct val="20000"/>
              </a:spcAft>
              <a:defRPr/>
            </a:pPr>
            <a:r>
              <a:rPr lang="zh-CN" altLang="en-GB" b="1" dirty="0"/>
              <a:t>自动</a:t>
            </a:r>
            <a:r>
              <a:rPr lang="en-GB" altLang="zh-CN" b="1" dirty="0"/>
              <a:t>EOI</a:t>
            </a:r>
            <a:r>
              <a:rPr lang="zh-CN" altLang="en-GB" b="1" dirty="0"/>
              <a:t>（</a:t>
            </a:r>
            <a:r>
              <a:rPr lang="en-GB" altLang="zh-CN" b="1" dirty="0"/>
              <a:t>AEOI</a:t>
            </a:r>
            <a:r>
              <a:rPr lang="zh-CN" altLang="en-GB" b="1" dirty="0"/>
              <a:t>）</a:t>
            </a:r>
            <a:r>
              <a:rPr lang="en-GB" altLang="zh-CN" b="1" dirty="0"/>
              <a:t>——</a:t>
            </a:r>
            <a:r>
              <a:rPr lang="zh-CN" altLang="en-GB" b="1" dirty="0"/>
              <a:t>（自动</a:t>
            </a:r>
            <a:r>
              <a:rPr lang="en-GB" altLang="zh-CN" b="1" dirty="0"/>
              <a:t>EOI</a:t>
            </a:r>
            <a:r>
              <a:rPr lang="zh-CN" altLang="en-GB" b="1" dirty="0"/>
              <a:t>方式）</a:t>
            </a:r>
          </a:p>
          <a:p>
            <a:pPr lvl="1" eaLnBrk="1" hangingPunct="1">
              <a:spcAft>
                <a:spcPct val="20000"/>
              </a:spcAft>
              <a:defRPr/>
            </a:pPr>
            <a:r>
              <a:rPr lang="zh-CN" altLang="en-GB" b="1" dirty="0"/>
              <a:t>非指定</a:t>
            </a:r>
            <a:r>
              <a:rPr lang="en-GB" altLang="zh-CN" b="1" dirty="0"/>
              <a:t>EOI</a:t>
            </a:r>
            <a:r>
              <a:rPr lang="zh-CN" altLang="en-US" b="1" dirty="0"/>
              <a:t>（</a:t>
            </a:r>
            <a:r>
              <a:rPr lang="en-US" altLang="zh-CN" b="1" dirty="0"/>
              <a:t>NSEOI</a:t>
            </a:r>
            <a:r>
              <a:rPr lang="zh-CN" altLang="en-US" b="1" dirty="0"/>
              <a:t>）</a:t>
            </a:r>
            <a:r>
              <a:rPr lang="en-GB" altLang="zh-CN" b="1" dirty="0"/>
              <a:t>——</a:t>
            </a:r>
            <a:r>
              <a:rPr lang="zh-CN" altLang="en-GB" b="1" dirty="0"/>
              <a:t>（正常</a:t>
            </a:r>
            <a:r>
              <a:rPr lang="en-GB" altLang="zh-CN" b="1" dirty="0"/>
              <a:t>EOI</a:t>
            </a:r>
            <a:r>
              <a:rPr lang="zh-CN" altLang="en-GB" b="1" dirty="0"/>
              <a:t>方式）</a:t>
            </a:r>
          </a:p>
          <a:p>
            <a:pPr lvl="1" eaLnBrk="1" hangingPunct="1">
              <a:spcAft>
                <a:spcPct val="20000"/>
              </a:spcAft>
              <a:defRPr/>
            </a:pPr>
            <a:r>
              <a:rPr lang="zh-CN" altLang="en-GB" b="1" dirty="0"/>
              <a:t>指定</a:t>
            </a:r>
            <a:r>
              <a:rPr lang="en-GB" altLang="zh-CN" b="1" dirty="0"/>
              <a:t>EOI</a:t>
            </a:r>
            <a:r>
              <a:rPr lang="zh-CN" altLang="en-US" b="1" dirty="0"/>
              <a:t>（</a:t>
            </a:r>
            <a:r>
              <a:rPr lang="en-US" altLang="zh-CN" b="1" dirty="0"/>
              <a:t>SEOI</a:t>
            </a:r>
            <a:r>
              <a:rPr lang="zh-CN" altLang="en-US" b="1" dirty="0"/>
              <a:t>）</a:t>
            </a:r>
            <a:r>
              <a:rPr lang="en-US" altLang="zh-CN" b="1" dirty="0"/>
              <a:t>——</a:t>
            </a:r>
            <a:r>
              <a:rPr lang="zh-CN" altLang="en-US" b="1" dirty="0"/>
              <a:t>（特殊</a:t>
            </a:r>
            <a:r>
              <a:rPr lang="en-GB" altLang="zh-CN" b="1" dirty="0"/>
              <a:t>EOI</a:t>
            </a:r>
            <a:r>
              <a:rPr lang="zh-CN" altLang="en-GB" b="1" dirty="0"/>
              <a:t>方式</a:t>
            </a:r>
            <a:r>
              <a:rPr lang="zh-CN" altLang="en-US" b="1" dirty="0"/>
              <a:t>）</a:t>
            </a:r>
          </a:p>
        </p:txBody>
      </p:sp>
    </p:spTree>
    <p:extLst>
      <p:ext uri="{BB962C8B-B14F-4D97-AF65-F5344CB8AC3E}">
        <p14:creationId xmlns:p14="http://schemas.microsoft.com/office/powerpoint/2010/main" val="41834568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p:txBody>
          <a:bodyPr/>
          <a:lstStyle/>
          <a:p>
            <a:pPr eaLnBrk="1" hangingPunct="1"/>
            <a:r>
              <a:rPr lang="zh-CN" altLang="en-US"/>
              <a:t> </a:t>
            </a:r>
          </a:p>
        </p:txBody>
      </p:sp>
      <p:sp>
        <p:nvSpPr>
          <p:cNvPr id="302083" name="Rectangle 3"/>
          <p:cNvSpPr>
            <a:spLocks noGrp="1" noChangeArrowheads="1"/>
          </p:cNvSpPr>
          <p:nvPr>
            <p:ph type="body" idx="1"/>
          </p:nvPr>
        </p:nvSpPr>
        <p:spPr>
          <a:xfrm>
            <a:off x="396553" y="540420"/>
            <a:ext cx="8361045" cy="5040560"/>
          </a:xfrm>
        </p:spPr>
        <p:txBody>
          <a:bodyPr/>
          <a:lstStyle/>
          <a:p>
            <a:pPr eaLnBrk="1" hangingPunct="1">
              <a:defRPr/>
            </a:pPr>
            <a:r>
              <a:rPr lang="en-US" altLang="zh-CN" b="1" dirty="0"/>
              <a:t>AEOI</a:t>
            </a:r>
            <a:r>
              <a:rPr lang="zh-CN" altLang="en-US" b="1" dirty="0"/>
              <a:t>：</a:t>
            </a:r>
            <a:r>
              <a:rPr lang="zh-CN" altLang="en-GB" b="1" dirty="0"/>
              <a:t>在</a:t>
            </a:r>
            <a:r>
              <a:rPr lang="en-GB" altLang="zh-CN" b="1" dirty="0"/>
              <a:t>INTA-2</a:t>
            </a:r>
            <a:r>
              <a:rPr lang="zh-CN" altLang="en-GB" b="1" dirty="0"/>
              <a:t>结束时，由</a:t>
            </a:r>
            <a:r>
              <a:rPr lang="en-GB" altLang="zh-CN" b="1" dirty="0"/>
              <a:t>8259A</a:t>
            </a:r>
            <a:r>
              <a:rPr lang="zh-CN" altLang="en-GB" b="1" dirty="0"/>
              <a:t>使</a:t>
            </a:r>
            <a:r>
              <a:rPr lang="en-US" altLang="zh-CN" b="1" dirty="0" err="1"/>
              <a:t>ISR</a:t>
            </a:r>
            <a:r>
              <a:rPr lang="en-US" altLang="zh-CN" b="1" dirty="0" err="1">
                <a:latin typeface="Times New Roman" pitchFamily="18" charset="0"/>
              </a:rPr>
              <a:t>i</a:t>
            </a:r>
            <a:r>
              <a:rPr lang="zh-CN" altLang="en-US" b="1" dirty="0">
                <a:latin typeface="Times New Roman" pitchFamily="18" charset="0"/>
              </a:rPr>
              <a:t>自动复位；</a:t>
            </a:r>
          </a:p>
          <a:p>
            <a:pPr lvl="1" eaLnBrk="1" hangingPunct="1">
              <a:defRPr/>
            </a:pPr>
            <a:r>
              <a:rPr lang="zh-CN" altLang="en-US" sz="2400" b="1" dirty="0">
                <a:latin typeface="Times New Roman" pitchFamily="18" charset="0"/>
              </a:rPr>
              <a:t>因不保留当前正在服务的中断的状态，故</a:t>
            </a:r>
            <a:r>
              <a:rPr lang="en-US" altLang="zh-CN" sz="2400" b="1" dirty="0">
                <a:solidFill>
                  <a:srgbClr val="0070C0"/>
                </a:solidFill>
              </a:rPr>
              <a:t>AEOI</a:t>
            </a:r>
            <a:r>
              <a:rPr lang="zh-CN" altLang="en-US" sz="2400" b="1" dirty="0">
                <a:solidFill>
                  <a:srgbClr val="0070C0"/>
                </a:solidFill>
                <a:latin typeface="Times New Roman" pitchFamily="18" charset="0"/>
              </a:rPr>
              <a:t>不能用于中断嵌套方式</a:t>
            </a:r>
            <a:endParaRPr lang="en-US" altLang="zh-CN" sz="2400" b="1" dirty="0">
              <a:solidFill>
                <a:srgbClr val="0070C0"/>
              </a:solidFill>
              <a:latin typeface="Times New Roman" pitchFamily="18" charset="0"/>
            </a:endParaRPr>
          </a:p>
          <a:p>
            <a:pPr eaLnBrk="1" hangingPunct="1">
              <a:spcBef>
                <a:spcPts val="1200"/>
              </a:spcBef>
              <a:defRPr/>
            </a:pPr>
            <a:r>
              <a:rPr lang="en-US" altLang="zh-CN" b="1" dirty="0"/>
              <a:t>SEOI</a:t>
            </a:r>
            <a:r>
              <a:rPr lang="zh-CN" altLang="en-US" b="1" dirty="0"/>
              <a:t>：由</a:t>
            </a:r>
            <a:r>
              <a:rPr lang="en-US" altLang="zh-CN" b="1" dirty="0"/>
              <a:t>CPU</a:t>
            </a:r>
            <a:r>
              <a:rPr lang="zh-CN" altLang="en-GB" b="1" dirty="0"/>
              <a:t>发出一条</a:t>
            </a:r>
            <a:r>
              <a:rPr lang="en-GB" altLang="zh-CN" b="1" dirty="0"/>
              <a:t>SEOI</a:t>
            </a:r>
            <a:r>
              <a:rPr lang="zh-CN" altLang="en-GB" b="1" dirty="0"/>
              <a:t>命令，该</a:t>
            </a:r>
            <a:r>
              <a:rPr lang="en-GB" altLang="zh-CN" b="1" dirty="0"/>
              <a:t>EOI</a:t>
            </a:r>
            <a:r>
              <a:rPr lang="zh-CN" altLang="en-GB" b="1" dirty="0"/>
              <a:t>命令中指出了所要复位的</a:t>
            </a:r>
            <a:r>
              <a:rPr lang="en-GB" altLang="zh-CN" b="1" dirty="0"/>
              <a:t>ISR</a:t>
            </a:r>
            <a:r>
              <a:rPr lang="zh-CN" altLang="en-GB" b="1" dirty="0"/>
              <a:t>的位号。</a:t>
            </a:r>
            <a:r>
              <a:rPr lang="zh-CN" altLang="en-US" b="1" dirty="0"/>
              <a:t> </a:t>
            </a:r>
          </a:p>
          <a:p>
            <a:pPr lvl="1" eaLnBrk="1" hangingPunct="1">
              <a:defRPr/>
            </a:pPr>
            <a:r>
              <a:rPr lang="zh-CN" altLang="en-US" sz="2400" b="1" dirty="0">
                <a:solidFill>
                  <a:srgbClr val="0070C0"/>
                </a:solidFill>
              </a:rPr>
              <a:t>用于特殊屏蔽方式</a:t>
            </a:r>
          </a:p>
          <a:p>
            <a:pPr eaLnBrk="1" hangingPunct="1">
              <a:spcBef>
                <a:spcPts val="1200"/>
              </a:spcBef>
              <a:defRPr/>
            </a:pPr>
            <a:r>
              <a:rPr lang="en-GB" altLang="zh-CN" b="1" dirty="0"/>
              <a:t>NSEOI</a:t>
            </a:r>
            <a:r>
              <a:rPr lang="zh-CN" altLang="en-GB" b="1" dirty="0"/>
              <a:t>：</a:t>
            </a:r>
            <a:r>
              <a:rPr lang="zh-CN" altLang="en-US" b="1" dirty="0"/>
              <a:t>由</a:t>
            </a:r>
            <a:r>
              <a:rPr lang="en-US" altLang="zh-CN" b="1" dirty="0"/>
              <a:t>CPU</a:t>
            </a:r>
            <a:r>
              <a:rPr lang="zh-CN" altLang="en-GB" b="1" dirty="0"/>
              <a:t>发出正常</a:t>
            </a:r>
            <a:r>
              <a:rPr lang="en-GB" altLang="zh-CN" b="1" dirty="0"/>
              <a:t>EOI</a:t>
            </a:r>
            <a:r>
              <a:rPr lang="zh-CN" altLang="en-GB" b="1" dirty="0"/>
              <a:t>命令，该</a:t>
            </a:r>
            <a:r>
              <a:rPr lang="en-GB" altLang="zh-CN" b="1" dirty="0"/>
              <a:t>EOI</a:t>
            </a:r>
            <a:r>
              <a:rPr lang="zh-CN" altLang="en-GB" b="1" dirty="0"/>
              <a:t>命令使</a:t>
            </a:r>
            <a:r>
              <a:rPr lang="en-GB" altLang="zh-CN" b="1" dirty="0" err="1"/>
              <a:t>ISRi</a:t>
            </a:r>
            <a:r>
              <a:rPr lang="en-GB" altLang="zh-CN" b="1" dirty="0"/>
              <a:t>=1</a:t>
            </a:r>
            <a:r>
              <a:rPr lang="zh-CN" altLang="en-GB" b="1" dirty="0"/>
              <a:t>的位中优先级最高的那一位复位。</a:t>
            </a:r>
          </a:p>
          <a:p>
            <a:pPr lvl="1" eaLnBrk="1" hangingPunct="1">
              <a:defRPr/>
            </a:pPr>
            <a:r>
              <a:rPr lang="zh-CN" altLang="en-GB" sz="2400" b="1" dirty="0">
                <a:solidFill>
                  <a:srgbClr val="0070C0"/>
                </a:solidFill>
              </a:rPr>
              <a:t>用于普通全嵌套方式</a:t>
            </a:r>
            <a:endParaRPr lang="zh-CN" altLang="en-US" sz="2400" b="1" dirty="0">
              <a:solidFill>
                <a:srgbClr val="0070C0"/>
              </a:solidFill>
            </a:endParaRPr>
          </a:p>
        </p:txBody>
      </p:sp>
    </p:spTree>
    <p:extLst>
      <p:ext uri="{BB962C8B-B14F-4D97-AF65-F5344CB8AC3E}">
        <p14:creationId xmlns:p14="http://schemas.microsoft.com/office/powerpoint/2010/main" val="198474378"/>
      </p:ext>
    </p:extLst>
  </p:cSld>
  <p:clrMapOvr>
    <a:masterClrMapping/>
  </p:clrMapOvr>
  <p:transition spd="med">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4"/>
          <p:cNvSpPr>
            <a:spLocks noChangeArrowheads="1"/>
          </p:cNvSpPr>
          <p:nvPr/>
        </p:nvSpPr>
        <p:spPr bwMode="auto">
          <a:xfrm>
            <a:off x="6278257" y="682990"/>
            <a:ext cx="1756400" cy="403354"/>
          </a:xfrm>
          <a:prstGeom prst="flowChartAlternate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中断服务程序</a:t>
            </a:r>
          </a:p>
        </p:txBody>
      </p:sp>
      <p:sp>
        <p:nvSpPr>
          <p:cNvPr id="76803" name="Line 5"/>
          <p:cNvSpPr>
            <a:spLocks noChangeShapeType="1"/>
          </p:cNvSpPr>
          <p:nvPr/>
        </p:nvSpPr>
        <p:spPr bwMode="auto">
          <a:xfrm>
            <a:off x="7157263" y="1086344"/>
            <a:ext cx="0" cy="30607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04" name="AutoShape 7"/>
          <p:cNvSpPr>
            <a:spLocks noChangeArrowheads="1"/>
          </p:cNvSpPr>
          <p:nvPr/>
        </p:nvSpPr>
        <p:spPr bwMode="auto">
          <a:xfrm>
            <a:off x="5941169" y="2049898"/>
            <a:ext cx="2412832" cy="321656"/>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向从</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PIC</a:t>
            </a: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发</a:t>
            </a:r>
            <a:r>
              <a:rPr lang="en-US" altLang="zh-CN"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EOI</a:t>
            </a:r>
            <a:r>
              <a:rPr lang="zh-CN" altLang="en-US" sz="2000" b="1" dirty="0">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命令</a:t>
            </a:r>
          </a:p>
        </p:txBody>
      </p:sp>
      <p:sp>
        <p:nvSpPr>
          <p:cNvPr id="76805" name="Line 8"/>
          <p:cNvSpPr>
            <a:spLocks noChangeShapeType="1"/>
          </p:cNvSpPr>
          <p:nvPr/>
        </p:nvSpPr>
        <p:spPr bwMode="auto">
          <a:xfrm>
            <a:off x="7157263" y="1793422"/>
            <a:ext cx="0" cy="25647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06" name="AutoShape 9"/>
          <p:cNvSpPr>
            <a:spLocks noChangeArrowheads="1"/>
          </p:cNvSpPr>
          <p:nvPr/>
        </p:nvSpPr>
        <p:spPr bwMode="auto">
          <a:xfrm>
            <a:off x="5941169" y="2565682"/>
            <a:ext cx="2412832" cy="321656"/>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读从</a:t>
            </a:r>
            <a:r>
              <a:rPr lang="en-US" altLang="zh-CN"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PIC</a:t>
            </a: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的</a:t>
            </a:r>
            <a:r>
              <a:rPr lang="en-US" altLang="zh-CN"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ISR</a:t>
            </a:r>
            <a:endPar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endParaRPr>
          </a:p>
        </p:txBody>
      </p:sp>
      <p:sp>
        <p:nvSpPr>
          <p:cNvPr id="76807" name="Line 10"/>
          <p:cNvSpPr>
            <a:spLocks noChangeShapeType="1"/>
          </p:cNvSpPr>
          <p:nvPr/>
        </p:nvSpPr>
        <p:spPr bwMode="auto">
          <a:xfrm>
            <a:off x="7157263" y="2371554"/>
            <a:ext cx="0" cy="1927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08" name="AutoShape 11"/>
          <p:cNvSpPr>
            <a:spLocks noChangeArrowheads="1"/>
          </p:cNvSpPr>
          <p:nvPr/>
        </p:nvSpPr>
        <p:spPr bwMode="auto">
          <a:xfrm>
            <a:off x="6116972" y="3080050"/>
            <a:ext cx="2048327" cy="514368"/>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全</a:t>
            </a:r>
            <a:r>
              <a:rPr lang="en-US" altLang="zh-CN"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0</a:t>
            </a: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a:t>
            </a:r>
          </a:p>
        </p:txBody>
      </p:sp>
      <p:sp>
        <p:nvSpPr>
          <p:cNvPr id="76809" name="Line 12"/>
          <p:cNvSpPr>
            <a:spLocks noChangeShapeType="1"/>
          </p:cNvSpPr>
          <p:nvPr/>
        </p:nvSpPr>
        <p:spPr bwMode="auto">
          <a:xfrm>
            <a:off x="7157263" y="2887338"/>
            <a:ext cx="0" cy="19271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0" name="AutoShape 13"/>
          <p:cNvSpPr>
            <a:spLocks noChangeArrowheads="1"/>
          </p:cNvSpPr>
          <p:nvPr/>
        </p:nvSpPr>
        <p:spPr bwMode="auto">
          <a:xfrm>
            <a:off x="5971814" y="3916074"/>
            <a:ext cx="2412832" cy="321657"/>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向主</a:t>
            </a:r>
            <a:r>
              <a:rPr lang="en-US" altLang="zh-CN"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PIC</a:t>
            </a: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发</a:t>
            </a:r>
            <a:r>
              <a:rPr lang="en-US" altLang="zh-CN"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EOI</a:t>
            </a: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命令</a:t>
            </a:r>
          </a:p>
        </p:txBody>
      </p:sp>
      <p:sp>
        <p:nvSpPr>
          <p:cNvPr id="76811" name="Line 14"/>
          <p:cNvSpPr>
            <a:spLocks noChangeShapeType="1"/>
          </p:cNvSpPr>
          <p:nvPr/>
        </p:nvSpPr>
        <p:spPr bwMode="auto">
          <a:xfrm>
            <a:off x="7157263" y="3594418"/>
            <a:ext cx="0" cy="3216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2" name="Text Box 15"/>
          <p:cNvSpPr txBox="1">
            <a:spLocks noChangeArrowheads="1"/>
          </p:cNvSpPr>
          <p:nvPr/>
        </p:nvSpPr>
        <p:spPr bwMode="auto">
          <a:xfrm>
            <a:off x="7215326" y="3594418"/>
            <a:ext cx="219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2000" b="1"/>
              <a:t>Y</a:t>
            </a:r>
          </a:p>
        </p:txBody>
      </p:sp>
      <p:sp>
        <p:nvSpPr>
          <p:cNvPr id="76813" name="AutoShape 16"/>
          <p:cNvSpPr>
            <a:spLocks noChangeArrowheads="1"/>
          </p:cNvSpPr>
          <p:nvPr/>
        </p:nvSpPr>
        <p:spPr bwMode="auto">
          <a:xfrm>
            <a:off x="6629859" y="5199868"/>
            <a:ext cx="1024163" cy="257892"/>
          </a:xfrm>
          <a:prstGeom prst="flowChartAlternate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sz="2000" b="1" dirty="0">
                <a:effectLst>
                  <a:outerShdw blurRad="38100" dist="38100" dir="2700000" algn="tl">
                    <a:srgbClr val="000000">
                      <a:alpha val="43137"/>
                    </a:srgbClr>
                  </a:outerShdw>
                </a:effectLst>
              </a:rPr>
              <a:t>IRET</a:t>
            </a:r>
          </a:p>
        </p:txBody>
      </p:sp>
      <p:sp>
        <p:nvSpPr>
          <p:cNvPr id="76814" name="AutoShape 17"/>
          <p:cNvSpPr>
            <a:spLocks noChangeArrowheads="1"/>
          </p:cNvSpPr>
          <p:nvPr/>
        </p:nvSpPr>
        <p:spPr bwMode="auto">
          <a:xfrm>
            <a:off x="5986329" y="4556554"/>
            <a:ext cx="2412832" cy="321657"/>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sz="2000" b="1">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恢复现场</a:t>
            </a:r>
          </a:p>
        </p:txBody>
      </p:sp>
      <p:sp>
        <p:nvSpPr>
          <p:cNvPr id="76815" name="Line 18"/>
          <p:cNvSpPr>
            <a:spLocks noChangeShapeType="1"/>
          </p:cNvSpPr>
          <p:nvPr/>
        </p:nvSpPr>
        <p:spPr bwMode="auto">
          <a:xfrm>
            <a:off x="7157263" y="4878211"/>
            <a:ext cx="0" cy="3216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6" name="Line 19"/>
          <p:cNvSpPr>
            <a:spLocks noChangeShapeType="1"/>
          </p:cNvSpPr>
          <p:nvPr/>
        </p:nvSpPr>
        <p:spPr bwMode="auto">
          <a:xfrm>
            <a:off x="7157263" y="4234897"/>
            <a:ext cx="0" cy="32165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7" name="Line 20"/>
          <p:cNvSpPr>
            <a:spLocks noChangeShapeType="1"/>
          </p:cNvSpPr>
          <p:nvPr/>
        </p:nvSpPr>
        <p:spPr bwMode="auto">
          <a:xfrm flipH="1" flipV="1">
            <a:off x="7157262" y="4363843"/>
            <a:ext cx="160801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8" name="Line 21"/>
          <p:cNvSpPr>
            <a:spLocks noChangeShapeType="1"/>
          </p:cNvSpPr>
          <p:nvPr/>
        </p:nvSpPr>
        <p:spPr bwMode="auto">
          <a:xfrm flipH="1" flipV="1">
            <a:off x="8181427" y="3335108"/>
            <a:ext cx="5838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19" name="Line 22"/>
          <p:cNvSpPr>
            <a:spLocks noChangeShapeType="1"/>
          </p:cNvSpPr>
          <p:nvPr/>
        </p:nvSpPr>
        <p:spPr bwMode="auto">
          <a:xfrm flipH="1" flipV="1">
            <a:off x="8765280" y="3335108"/>
            <a:ext cx="0" cy="102873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76820" name="Text Box 23"/>
          <p:cNvSpPr txBox="1">
            <a:spLocks noChangeArrowheads="1"/>
          </p:cNvSpPr>
          <p:nvPr/>
        </p:nvSpPr>
        <p:spPr bwMode="auto">
          <a:xfrm>
            <a:off x="8254005" y="3065880"/>
            <a:ext cx="2193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50000"/>
              </a:spcBef>
              <a:buClr>
                <a:srgbClr val="0000CC"/>
              </a:buClr>
              <a:buSzPct val="75000"/>
              <a:buFont typeface="Wingdings" pitchFamily="2" charset="2"/>
              <a:buNone/>
            </a:pPr>
            <a:r>
              <a:rPr lang="en-US" altLang="zh-CN" sz="2000" b="1"/>
              <a:t>N</a:t>
            </a:r>
          </a:p>
        </p:txBody>
      </p:sp>
      <p:sp>
        <p:nvSpPr>
          <p:cNvPr id="76821" name="Text Box 24"/>
          <p:cNvSpPr txBox="1">
            <a:spLocks noChangeArrowheads="1"/>
          </p:cNvSpPr>
          <p:nvPr/>
        </p:nvSpPr>
        <p:spPr bwMode="auto">
          <a:xfrm>
            <a:off x="475793" y="682990"/>
            <a:ext cx="5105336"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lIns="0" tIns="0" rIns="0" bIns="0">
            <a:spAutoFit/>
          </a:bodyPr>
          <a:lstStyle>
            <a:lvl1pPr eaLnBrk="0" hangingPunct="0">
              <a:defRPr>
                <a:solidFill>
                  <a:schemeClr val="tx1"/>
                </a:solidFill>
                <a:latin typeface="Arial" charset="0"/>
                <a:ea typeface="宋体" charset="-122"/>
              </a:defRPr>
            </a:lvl1pPr>
            <a:lvl2pPr marL="179388"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spcAft>
                <a:spcPct val="35000"/>
              </a:spcAft>
              <a:buClr>
                <a:srgbClr val="FFFF00"/>
              </a:buClr>
              <a:buSzPct val="75000"/>
              <a:buFont typeface="Wingdings" pitchFamily="2" charset="2"/>
              <a:buNone/>
            </a:pPr>
            <a:r>
              <a:rPr lang="zh-CN" altLang="en-GB"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特殊全嵌套方式下的</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EOI</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处理</a:t>
            </a:r>
          </a:p>
          <a:p>
            <a:pPr lvl="1" eaLnBrk="1" hangingPunct="1">
              <a:spcBef>
                <a:spcPct val="50000"/>
              </a:spcBef>
              <a:buClr>
                <a:srgbClr val="FFFF00"/>
              </a:buClr>
              <a:buSzPct val="75000"/>
              <a:buFont typeface="Wingdings" pitchFamily="2" charset="2"/>
              <a:buNone/>
            </a:pP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只有当从</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PIC</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的中断全部处理完后，才能向主</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PIC</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发</a:t>
            </a:r>
            <a:r>
              <a:rPr lang="en-US" altLang="zh-CN"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EOI</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命令。</a:t>
            </a:r>
          </a:p>
        </p:txBody>
      </p:sp>
      <p:sp>
        <p:nvSpPr>
          <p:cNvPr id="76822" name="AutoShape 0"/>
          <p:cNvSpPr>
            <a:spLocks noChangeArrowheads="1"/>
          </p:cNvSpPr>
          <p:nvPr/>
        </p:nvSpPr>
        <p:spPr bwMode="auto">
          <a:xfrm>
            <a:off x="5984717" y="1408000"/>
            <a:ext cx="2412832" cy="385421"/>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nchor="ct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60000"/>
              </a:lnSpc>
              <a:buClr>
                <a:srgbClr val="0000CC"/>
              </a:buClr>
              <a:buSzPct val="75000"/>
              <a:buFont typeface="Wingdings" pitchFamily="2" charset="2"/>
              <a:buNone/>
            </a:pPr>
            <a:r>
              <a:rPr lang="en-US" altLang="zh-CN" sz="3200" b="1"/>
              <a:t>…</a:t>
            </a:r>
          </a:p>
        </p:txBody>
      </p:sp>
    </p:spTree>
    <p:extLst>
      <p:ext uri="{BB962C8B-B14F-4D97-AF65-F5344CB8AC3E}">
        <p14:creationId xmlns:p14="http://schemas.microsoft.com/office/powerpoint/2010/main" val="2092061506"/>
      </p:ext>
    </p:extLst>
  </p:cSld>
  <p:clrMapOvr>
    <a:masterClrMapping/>
  </p:clrMapOvr>
  <p:transition spd="med">
    <p:wipe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2"/>
          <p:cNvSpPr>
            <a:spLocks noGrp="1" noChangeArrowheads="1"/>
          </p:cNvSpPr>
          <p:nvPr>
            <p:ph type="title"/>
          </p:nvPr>
        </p:nvSpPr>
        <p:spPr/>
        <p:txBody>
          <a:bodyPr/>
          <a:lstStyle/>
          <a:p>
            <a:pPr algn="l" eaLnBrk="1" hangingPunct="1">
              <a:defRPr/>
            </a:pPr>
            <a:r>
              <a:rPr lang="en-US" altLang="zh-CN" b="1" dirty="0"/>
              <a:t>3</a:t>
            </a:r>
            <a:r>
              <a:rPr lang="zh-CN" altLang="en-US" b="1" dirty="0"/>
              <a:t>）</a:t>
            </a:r>
            <a:r>
              <a:rPr lang="zh-CN" altLang="en-GB" b="1" dirty="0"/>
              <a:t>屏蔽中断源的方式</a:t>
            </a:r>
            <a:endParaRPr lang="zh-CN" altLang="en-US" b="1" dirty="0"/>
          </a:p>
        </p:txBody>
      </p:sp>
      <p:sp>
        <p:nvSpPr>
          <p:cNvPr id="305155" name="Rectangle 3"/>
          <p:cNvSpPr>
            <a:spLocks noGrp="1" noChangeArrowheads="1"/>
          </p:cNvSpPr>
          <p:nvPr>
            <p:ph type="body" idx="1"/>
          </p:nvPr>
        </p:nvSpPr>
        <p:spPr>
          <a:xfrm>
            <a:off x="324545" y="1116484"/>
            <a:ext cx="8361045" cy="4331740"/>
          </a:xfrm>
        </p:spPr>
        <p:txBody>
          <a:bodyPr/>
          <a:lstStyle/>
          <a:p>
            <a:pPr eaLnBrk="1" hangingPunct="1">
              <a:defRPr/>
            </a:pPr>
            <a:r>
              <a:rPr lang="en-US" altLang="zh-CN" b="1" dirty="0"/>
              <a:t>IMR</a:t>
            </a:r>
            <a:r>
              <a:rPr lang="zh-CN" altLang="en-US" b="1" dirty="0"/>
              <a:t>屏蔽字决定了</a:t>
            </a:r>
            <a:r>
              <a:rPr lang="zh-CN" altLang="en-GB" b="1" dirty="0"/>
              <a:t>允许或禁止</a:t>
            </a:r>
            <a:r>
              <a:rPr lang="zh-CN" altLang="en-US" b="1" dirty="0"/>
              <a:t>某位</a:t>
            </a:r>
            <a:r>
              <a:rPr lang="en-US" altLang="zh-CN" b="1" dirty="0" err="1"/>
              <a:t>IRi</a:t>
            </a:r>
            <a:r>
              <a:rPr lang="zh-CN" altLang="en-GB" b="1" dirty="0"/>
              <a:t>所对应的中断</a:t>
            </a:r>
            <a:r>
              <a:rPr lang="zh-CN" altLang="en-US" b="1" dirty="0"/>
              <a:t>：</a:t>
            </a:r>
            <a:r>
              <a:rPr lang="en-US" altLang="zh-CN" b="1" dirty="0" err="1"/>
              <a:t>IM</a:t>
            </a:r>
            <a:r>
              <a:rPr lang="en-US" altLang="zh-CN" b="1" baseline="-25000" dirty="0" err="1"/>
              <a:t>i</a:t>
            </a:r>
            <a:r>
              <a:rPr lang="en-US" altLang="zh-CN" b="1" dirty="0"/>
              <a:t>=1 </a:t>
            </a:r>
            <a:r>
              <a:rPr lang="zh-CN" altLang="en-US" b="1" dirty="0"/>
              <a:t>禁止， </a:t>
            </a:r>
            <a:r>
              <a:rPr lang="en-US" altLang="zh-CN" b="1" dirty="0" err="1"/>
              <a:t>IM</a:t>
            </a:r>
            <a:r>
              <a:rPr lang="en-US" altLang="zh-CN" b="1" baseline="-25000" dirty="0" err="1"/>
              <a:t>i</a:t>
            </a:r>
            <a:r>
              <a:rPr lang="en-US" altLang="zh-CN" b="1" dirty="0"/>
              <a:t>=0 </a:t>
            </a:r>
            <a:r>
              <a:rPr lang="zh-CN" altLang="en-US" b="1" dirty="0"/>
              <a:t>允许。</a:t>
            </a:r>
          </a:p>
          <a:p>
            <a:pPr eaLnBrk="1" hangingPunct="1">
              <a:defRPr/>
            </a:pPr>
            <a:r>
              <a:rPr lang="zh-CN" altLang="en-GB" b="1" dirty="0"/>
              <a:t>特殊屏蔽方式：</a:t>
            </a:r>
          </a:p>
          <a:p>
            <a:pPr lvl="1" eaLnBrk="1" hangingPunct="1">
              <a:spcAft>
                <a:spcPct val="20000"/>
              </a:spcAft>
              <a:defRPr/>
            </a:pPr>
            <a:r>
              <a:rPr lang="zh-CN" altLang="en-GB" b="1" dirty="0"/>
              <a:t>提供了允许较低优先级的中断能够得到响应的特殊手段。</a:t>
            </a:r>
          </a:p>
          <a:p>
            <a:pPr lvl="1" eaLnBrk="1" hangingPunct="1">
              <a:spcAft>
                <a:spcPct val="20000"/>
              </a:spcAft>
              <a:defRPr/>
            </a:pPr>
            <a:r>
              <a:rPr lang="zh-CN" altLang="en-GB" b="1" dirty="0"/>
              <a:t>方法</a:t>
            </a:r>
            <a:r>
              <a:rPr lang="zh-CN" altLang="en-GB" b="1" dirty="0">
                <a:sym typeface="Wingdings" pitchFamily="2" charset="2"/>
              </a:rPr>
              <a:t>：假定当前正在处理</a:t>
            </a:r>
            <a:r>
              <a:rPr lang="en-GB" altLang="zh-CN" b="1" dirty="0">
                <a:sym typeface="Wingdings" pitchFamily="2" charset="2"/>
              </a:rPr>
              <a:t>IR6</a:t>
            </a:r>
            <a:r>
              <a:rPr lang="zh-CN" altLang="en-GB" b="1" dirty="0">
                <a:sym typeface="Wingdings" pitchFamily="2" charset="2"/>
              </a:rPr>
              <a:t>，先</a:t>
            </a:r>
            <a:r>
              <a:rPr lang="zh-CN" altLang="en-US" b="1" dirty="0"/>
              <a:t>进入特殊屏蔽方式，然后设置</a:t>
            </a:r>
            <a:r>
              <a:rPr lang="en-US" altLang="zh-CN" b="1" dirty="0"/>
              <a:t>IM</a:t>
            </a:r>
            <a:r>
              <a:rPr lang="en-US" altLang="zh-CN" b="1" baseline="-20000" dirty="0"/>
              <a:t>6</a:t>
            </a:r>
            <a:r>
              <a:rPr lang="en-US" altLang="zh-CN" b="1" dirty="0"/>
              <a:t>=1</a:t>
            </a:r>
            <a:r>
              <a:rPr lang="zh-CN" altLang="en-US" b="1" dirty="0"/>
              <a:t>。这时，除</a:t>
            </a:r>
            <a:r>
              <a:rPr lang="en-GB" altLang="zh-CN" b="1" dirty="0">
                <a:sym typeface="Wingdings" pitchFamily="2" charset="2"/>
              </a:rPr>
              <a:t>IR6</a:t>
            </a:r>
            <a:r>
              <a:rPr lang="zh-CN" altLang="en-GB" b="1" dirty="0">
                <a:sym typeface="Wingdings" pitchFamily="2" charset="2"/>
              </a:rPr>
              <a:t>外的所有中断请求均能得到响应。</a:t>
            </a:r>
          </a:p>
          <a:p>
            <a:pPr lvl="1" eaLnBrk="1" hangingPunct="1">
              <a:spcAft>
                <a:spcPct val="20000"/>
              </a:spcAft>
              <a:defRPr/>
            </a:pPr>
            <a:r>
              <a:rPr lang="zh-CN" altLang="en-US" b="1" dirty="0"/>
              <a:t>特殊屏蔽方式中只能用</a:t>
            </a:r>
            <a:r>
              <a:rPr lang="en-US" altLang="zh-CN" b="1" dirty="0"/>
              <a:t>SEOI</a:t>
            </a:r>
            <a:r>
              <a:rPr lang="zh-CN" altLang="en-US" b="1" dirty="0"/>
              <a:t>命令结束中断。</a:t>
            </a:r>
          </a:p>
        </p:txBody>
      </p:sp>
    </p:spTree>
    <p:extLst>
      <p:ext uri="{BB962C8B-B14F-4D97-AF65-F5344CB8AC3E}">
        <p14:creationId xmlns:p14="http://schemas.microsoft.com/office/powerpoint/2010/main" val="35795426"/>
      </p:ext>
    </p:extLst>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324545" y="252388"/>
            <a:ext cx="1440160" cy="1008112"/>
          </a:xfrm>
        </p:spPr>
        <p:txBody>
          <a:bodyPr/>
          <a:lstStyle/>
          <a:p>
            <a:r>
              <a:rPr lang="zh-CN" altLang="en-US" sz="3200" dirty="0"/>
              <a:t>特殊屏蔽例：</a:t>
            </a:r>
          </a:p>
        </p:txBody>
      </p:sp>
      <p:sp>
        <p:nvSpPr>
          <p:cNvPr id="3" name="内容占位符 2"/>
          <p:cNvSpPr>
            <a:spLocks noGrp="1"/>
          </p:cNvSpPr>
          <p:nvPr>
            <p:ph idx="1"/>
          </p:nvPr>
        </p:nvSpPr>
        <p:spPr>
          <a:xfrm>
            <a:off x="1980729" y="108372"/>
            <a:ext cx="7056784" cy="5869012"/>
          </a:xfrm>
        </p:spPr>
        <p:txBody>
          <a:bodyPr/>
          <a:lstStyle/>
          <a:p>
            <a:pPr eaLnBrk="1" hangingPunct="1">
              <a:lnSpc>
                <a:spcPct val="100000"/>
              </a:lnSpc>
              <a:spcBef>
                <a:spcPts val="0"/>
              </a:spcBef>
              <a:buNone/>
              <a:defRPr/>
            </a:pPr>
            <a:r>
              <a:rPr lang="en-US" altLang="zh-CN" sz="1700" dirty="0">
                <a:latin typeface="华文中宋" panose="02010600040101010101" pitchFamily="2" charset="-122"/>
                <a:ea typeface="华文中宋" panose="02010600040101010101" pitchFamily="2" charset="-122"/>
              </a:rPr>
              <a:t>       ……                             </a:t>
            </a:r>
            <a:r>
              <a:rPr lang="en-US" altLang="zh-CN" sz="1700" dirty="0">
                <a:solidFill>
                  <a:srgbClr val="006600"/>
                </a:solidFill>
                <a:latin typeface="华文中宋" panose="02010600040101010101" pitchFamily="2" charset="-122"/>
                <a:ea typeface="华文中宋" panose="02010600040101010101" pitchFamily="2" charset="-122"/>
              </a:rPr>
              <a:t> ; IR4</a:t>
            </a:r>
            <a:r>
              <a:rPr lang="zh-CN" altLang="en-US" sz="1700" dirty="0">
                <a:solidFill>
                  <a:srgbClr val="006600"/>
                </a:solidFill>
                <a:latin typeface="华文中宋" panose="02010600040101010101" pitchFamily="2" charset="-122"/>
                <a:ea typeface="华文中宋" panose="02010600040101010101" pitchFamily="2" charset="-122"/>
              </a:rPr>
              <a:t>中断处理程序</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CLI</a:t>
            </a:r>
            <a:endParaRPr lang="zh-CN" altLang="en-US" sz="1700" dirty="0">
              <a:latin typeface="华文中宋" panose="02010600040101010101" pitchFamily="2" charset="-122"/>
              <a:ea typeface="华文中宋" panose="02010600040101010101" pitchFamily="2" charset="-122"/>
            </a:endParaRP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MOV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68H              </a:t>
            </a:r>
            <a:r>
              <a:rPr lang="en-US" altLang="zh-CN" sz="1700" dirty="0">
                <a:solidFill>
                  <a:srgbClr val="006600"/>
                </a:solidFill>
                <a:latin typeface="华文中宋" panose="02010600040101010101" pitchFamily="2" charset="-122"/>
                <a:ea typeface="华文中宋" panose="02010600040101010101" pitchFamily="2" charset="-122"/>
              </a:rPr>
              <a:t>; OCW3</a:t>
            </a:r>
            <a:r>
              <a:rPr lang="zh-CN" altLang="en-US" sz="1700" dirty="0">
                <a:solidFill>
                  <a:srgbClr val="006600"/>
                </a:solidFill>
                <a:latin typeface="华文中宋" panose="02010600040101010101" pitchFamily="2" charset="-122"/>
                <a:ea typeface="华文中宋" panose="02010600040101010101" pitchFamily="2" charset="-122"/>
              </a:rPr>
              <a:t>：</a:t>
            </a:r>
            <a:r>
              <a:rPr lang="en-US" altLang="zh-CN" sz="1700" dirty="0">
                <a:solidFill>
                  <a:srgbClr val="006600"/>
                </a:solidFill>
                <a:latin typeface="华文中宋" panose="02010600040101010101" pitchFamily="2" charset="-122"/>
                <a:ea typeface="华文中宋" panose="02010600040101010101" pitchFamily="2" charset="-122"/>
              </a:rPr>
              <a:t>0 1 1 0 1 0 0 0</a:t>
            </a:r>
            <a:r>
              <a:rPr lang="en-US" altLang="zh-CN" sz="1700" dirty="0">
                <a:latin typeface="华文中宋" panose="02010600040101010101" pitchFamily="2" charset="-122"/>
                <a:ea typeface="华文中宋" panose="02010600040101010101" pitchFamily="2" charset="-122"/>
              </a:rPr>
              <a:t>	</a:t>
            </a:r>
            <a:endParaRPr lang="zh-CN" altLang="en-US" sz="1700" dirty="0">
              <a:latin typeface="华文中宋" panose="02010600040101010101" pitchFamily="2" charset="-122"/>
              <a:ea typeface="华文中宋" panose="02010600040101010101" pitchFamily="2" charset="-122"/>
            </a:endParaRP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OUT     0C0H</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AL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设置特殊屏蔽方式</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IN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0C2H </a:t>
            </a:r>
            <a:r>
              <a:rPr lang="zh-CN" altLang="en-US" sz="1700" dirty="0">
                <a:latin typeface="华文中宋" panose="02010600040101010101" pitchFamily="2" charset="-122"/>
                <a:ea typeface="华文中宋" panose="02010600040101010101" pitchFamily="2" charset="-122"/>
              </a:rPr>
              <a:t>	</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OR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10H       </a:t>
            </a:r>
            <a:r>
              <a:rPr lang="en-US" altLang="zh-CN" sz="1700" dirty="0">
                <a:solidFill>
                  <a:srgbClr val="006600"/>
                </a:solidFill>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屏蔽</a:t>
            </a:r>
            <a:r>
              <a:rPr lang="en-US" altLang="zh-CN" sz="1700" dirty="0">
                <a:solidFill>
                  <a:srgbClr val="006600"/>
                </a:solidFill>
                <a:latin typeface="华文中宋" panose="02010600040101010101" pitchFamily="2" charset="-122"/>
                <a:ea typeface="华文中宋" panose="02010600040101010101" pitchFamily="2" charset="-122"/>
              </a:rPr>
              <a:t>IR4</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OUT     0C2H</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AL </a:t>
            </a:r>
            <a:endParaRPr lang="zh-CN" altLang="en-US" sz="1700" dirty="0">
              <a:latin typeface="华文中宋" panose="02010600040101010101" pitchFamily="2" charset="-122"/>
              <a:ea typeface="华文中宋" panose="02010600040101010101" pitchFamily="2" charset="-122"/>
            </a:endParaRP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STI</a:t>
            </a:r>
            <a:endParaRPr lang="zh-CN" altLang="en-US" sz="1700" dirty="0">
              <a:latin typeface="华文中宋" panose="02010600040101010101" pitchFamily="2" charset="-122"/>
              <a:ea typeface="华文中宋" panose="02010600040101010101" pitchFamily="2" charset="-122"/>
            </a:endParaRPr>
          </a:p>
          <a:p>
            <a:pPr eaLnBrk="1" hangingPunct="1">
              <a:lnSpc>
                <a:spcPct val="100000"/>
              </a:lnSpc>
              <a:spcBef>
                <a:spcPts val="0"/>
              </a:spcBef>
              <a:buNone/>
              <a:defRPr/>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a:t>
            </a:r>
            <a:r>
              <a:rPr lang="zh-CN" altLang="en-US" sz="1700" dirty="0">
                <a:latin typeface="华文中宋" panose="02010600040101010101" pitchFamily="2" charset="-122"/>
                <a:ea typeface="华文中宋" panose="02010600040101010101" pitchFamily="2" charset="-122"/>
              </a:rPr>
              <a:t>                                 </a:t>
            </a:r>
            <a:r>
              <a:rPr lang="en-US" altLang="zh-CN" sz="1700" dirty="0">
                <a:solidFill>
                  <a:srgbClr val="006600"/>
                </a:solidFill>
                <a:latin typeface="华文中宋" panose="02010600040101010101" pitchFamily="2" charset="-122"/>
                <a:ea typeface="华文中宋" panose="02010600040101010101" pitchFamily="2" charset="-122"/>
              </a:rPr>
              <a:t>; IR7</a:t>
            </a:r>
            <a:r>
              <a:rPr lang="zh-CN" altLang="en-US" sz="1700" dirty="0">
                <a:solidFill>
                  <a:srgbClr val="006600"/>
                </a:solidFill>
                <a:latin typeface="华文中宋" panose="02010600040101010101" pitchFamily="2" charset="-122"/>
                <a:ea typeface="华文中宋" panose="02010600040101010101" pitchFamily="2" charset="-122"/>
              </a:rPr>
              <a:t>请求，响应，返回</a:t>
            </a:r>
          </a:p>
          <a:p>
            <a:pPr eaLnBrk="1" hangingPunct="1">
              <a:lnSpc>
                <a:spcPct val="100000"/>
              </a:lnSpc>
              <a:spcBef>
                <a:spcPts val="0"/>
              </a:spcBef>
              <a:buNone/>
              <a:defRPr/>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a:t>
            </a:r>
            <a:endParaRPr lang="zh-CN" altLang="en-US" sz="1700" dirty="0">
              <a:latin typeface="华文中宋" panose="02010600040101010101" pitchFamily="2" charset="-122"/>
              <a:ea typeface="华文中宋" panose="02010600040101010101" pitchFamily="2" charset="-122"/>
            </a:endParaRP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CLI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为设命令字</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IN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0C2H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读出屏蔽字</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AND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0EFH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清除</a:t>
            </a:r>
            <a:r>
              <a:rPr lang="en-US" altLang="zh-CN" sz="1700" dirty="0">
                <a:solidFill>
                  <a:srgbClr val="006600"/>
                </a:solidFill>
                <a:latin typeface="华文中宋" panose="02010600040101010101" pitchFamily="2" charset="-122"/>
                <a:ea typeface="华文中宋" panose="02010600040101010101" pitchFamily="2" charset="-122"/>
              </a:rPr>
              <a:t>IMR4</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OUT      0C2H</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AL</a:t>
            </a:r>
            <a:endParaRPr lang="zh-CN" altLang="en-US" sz="1700" dirty="0">
              <a:latin typeface="华文中宋" panose="02010600040101010101" pitchFamily="2" charset="-122"/>
              <a:ea typeface="华文中宋" panose="02010600040101010101" pitchFamily="2" charset="-122"/>
            </a:endParaRP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MOV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48H              </a:t>
            </a:r>
            <a:r>
              <a:rPr lang="en-US" altLang="zh-CN" sz="1700" dirty="0">
                <a:solidFill>
                  <a:srgbClr val="006600"/>
                </a:solidFill>
                <a:latin typeface="华文中宋" panose="02010600040101010101" pitchFamily="2" charset="-122"/>
                <a:ea typeface="华文中宋" panose="02010600040101010101" pitchFamily="2" charset="-122"/>
              </a:rPr>
              <a:t>; OCW3</a:t>
            </a:r>
            <a:r>
              <a:rPr lang="zh-CN" altLang="en-US" sz="1700" dirty="0">
                <a:solidFill>
                  <a:srgbClr val="006600"/>
                </a:solidFill>
                <a:latin typeface="华文中宋" panose="02010600040101010101" pitchFamily="2" charset="-122"/>
                <a:ea typeface="华文中宋" panose="02010600040101010101" pitchFamily="2" charset="-122"/>
              </a:rPr>
              <a:t>：</a:t>
            </a:r>
            <a:r>
              <a:rPr lang="en-US" altLang="zh-CN" sz="1700" dirty="0">
                <a:solidFill>
                  <a:srgbClr val="006600"/>
                </a:solidFill>
                <a:latin typeface="华文中宋" panose="02010600040101010101" pitchFamily="2" charset="-122"/>
                <a:ea typeface="华文中宋" panose="02010600040101010101" pitchFamily="2" charset="-122"/>
              </a:rPr>
              <a:t>0 1 0 0 1 0 0 0</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OUT      0C0H</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AL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取消特殊屏蔽</a:t>
            </a:r>
          </a:p>
          <a:p>
            <a:pPr eaLnBrk="1" hangingPunct="1">
              <a:lnSpc>
                <a:spcPct val="110000"/>
              </a:lnSpc>
              <a:spcBef>
                <a:spcPts val="0"/>
              </a:spcBef>
              <a:buNone/>
              <a:defRPr/>
            </a:pPr>
            <a:r>
              <a:rPr lang="en-US" altLang="zh-CN" sz="1700" dirty="0">
                <a:latin typeface="华文中宋" panose="02010600040101010101" pitchFamily="2" charset="-122"/>
                <a:ea typeface="华文中宋" panose="02010600040101010101" pitchFamily="2" charset="-122"/>
              </a:rPr>
              <a:t>	STI</a:t>
            </a:r>
            <a:endParaRPr lang="zh-CN" altLang="en-US" sz="1700" dirty="0">
              <a:latin typeface="华文中宋" panose="02010600040101010101" pitchFamily="2" charset="-122"/>
              <a:ea typeface="华文中宋" panose="02010600040101010101" pitchFamily="2" charset="-122"/>
            </a:endParaRPr>
          </a:p>
          <a:p>
            <a:pPr eaLnBrk="1" hangingPunct="1">
              <a:lnSpc>
                <a:spcPct val="100000"/>
              </a:lnSpc>
              <a:spcBef>
                <a:spcPts val="0"/>
              </a:spcBef>
              <a:buNone/>
              <a:defRPr/>
            </a:pPr>
            <a:r>
              <a:rPr lang="zh-CN" altLang="en-US" sz="1700" dirty="0">
                <a:latin typeface="华文中宋" panose="02010600040101010101" pitchFamily="2" charset="-122"/>
                <a:ea typeface="华文中宋" panose="02010600040101010101" pitchFamily="2" charset="-122"/>
              </a:rPr>
              <a:t>	</a:t>
            </a:r>
            <a:r>
              <a:rPr lang="en-US" altLang="zh-CN" sz="1700" dirty="0">
                <a:latin typeface="华文中宋" panose="02010600040101010101" pitchFamily="2" charset="-122"/>
                <a:ea typeface="华文中宋" panose="02010600040101010101" pitchFamily="2" charset="-122"/>
              </a:rPr>
              <a:t>….	                               </a:t>
            </a:r>
            <a:r>
              <a:rPr lang="en-US" altLang="zh-CN" sz="1700" dirty="0">
                <a:solidFill>
                  <a:srgbClr val="006600"/>
                </a:solidFill>
                <a:latin typeface="华文中宋" panose="02010600040101010101" pitchFamily="2" charset="-122"/>
                <a:ea typeface="华文中宋" panose="02010600040101010101" pitchFamily="2" charset="-122"/>
              </a:rPr>
              <a:t>; </a:t>
            </a:r>
            <a:r>
              <a:rPr lang="zh-CN" altLang="en-US" sz="1700" dirty="0">
                <a:solidFill>
                  <a:srgbClr val="006600"/>
                </a:solidFill>
                <a:latin typeface="华文中宋" panose="02010600040101010101" pitchFamily="2" charset="-122"/>
                <a:ea typeface="华文中宋" panose="02010600040101010101" pitchFamily="2" charset="-122"/>
              </a:rPr>
              <a:t>继续</a:t>
            </a:r>
            <a:r>
              <a:rPr lang="en-US" altLang="zh-CN" sz="1700" dirty="0">
                <a:solidFill>
                  <a:srgbClr val="006600"/>
                </a:solidFill>
                <a:latin typeface="华文中宋" panose="02010600040101010101" pitchFamily="2" charset="-122"/>
                <a:ea typeface="华文中宋" panose="02010600040101010101" pitchFamily="2" charset="-122"/>
              </a:rPr>
              <a:t>IR4</a:t>
            </a:r>
            <a:r>
              <a:rPr lang="zh-CN" altLang="en-US" sz="1700" dirty="0">
                <a:solidFill>
                  <a:srgbClr val="006600"/>
                </a:solidFill>
                <a:latin typeface="华文中宋" panose="02010600040101010101" pitchFamily="2" charset="-122"/>
                <a:ea typeface="华文中宋" panose="02010600040101010101" pitchFamily="2" charset="-122"/>
              </a:rPr>
              <a:t>中断服务</a:t>
            </a:r>
          </a:p>
          <a:p>
            <a:pPr eaLnBrk="1" hangingPunct="1">
              <a:lnSpc>
                <a:spcPct val="100000"/>
              </a:lnSpc>
              <a:spcBef>
                <a:spcPts val="0"/>
              </a:spcBef>
              <a:buNone/>
              <a:defRPr/>
            </a:pPr>
            <a:r>
              <a:rPr lang="en-US" altLang="zh-CN" sz="1700" dirty="0">
                <a:latin typeface="华文中宋" panose="02010600040101010101" pitchFamily="2" charset="-122"/>
                <a:ea typeface="华文中宋" panose="02010600040101010101" pitchFamily="2" charset="-122"/>
              </a:rPr>
              <a:t>	MOV     AL</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20H              </a:t>
            </a:r>
            <a:r>
              <a:rPr lang="en-US" altLang="zh-CN" sz="1700" dirty="0">
                <a:solidFill>
                  <a:srgbClr val="006600"/>
                </a:solidFill>
                <a:latin typeface="华文中宋" panose="02010600040101010101" pitchFamily="2" charset="-122"/>
                <a:ea typeface="华文中宋" panose="02010600040101010101" pitchFamily="2" charset="-122"/>
              </a:rPr>
              <a:t>; OCW2</a:t>
            </a:r>
            <a:r>
              <a:rPr lang="zh-CN" altLang="en-US" sz="1700" dirty="0">
                <a:solidFill>
                  <a:srgbClr val="006600"/>
                </a:solidFill>
                <a:latin typeface="华文中宋" panose="02010600040101010101" pitchFamily="2" charset="-122"/>
                <a:ea typeface="华文中宋" panose="02010600040101010101" pitchFamily="2" charset="-122"/>
              </a:rPr>
              <a:t>：</a:t>
            </a:r>
            <a:r>
              <a:rPr lang="en-US" altLang="zh-CN" sz="1700" dirty="0">
                <a:solidFill>
                  <a:srgbClr val="006600"/>
                </a:solidFill>
                <a:latin typeface="华文中宋" panose="02010600040101010101" pitchFamily="2" charset="-122"/>
                <a:ea typeface="华文中宋" panose="02010600040101010101" pitchFamily="2" charset="-122"/>
              </a:rPr>
              <a:t>0 0 1 0 0 0 0 0  (EOI)</a:t>
            </a:r>
          </a:p>
          <a:p>
            <a:pPr eaLnBrk="1" hangingPunct="1">
              <a:lnSpc>
                <a:spcPct val="100000"/>
              </a:lnSpc>
              <a:spcBef>
                <a:spcPts val="0"/>
              </a:spcBef>
              <a:buNone/>
              <a:defRPr/>
            </a:pPr>
            <a:r>
              <a:rPr lang="en-US" altLang="zh-CN" sz="1700" dirty="0">
                <a:latin typeface="华文中宋" panose="02010600040101010101" pitchFamily="2" charset="-122"/>
                <a:ea typeface="华文中宋" panose="02010600040101010101" pitchFamily="2" charset="-122"/>
              </a:rPr>
              <a:t>	OUT      0C0</a:t>
            </a:r>
            <a:r>
              <a:rPr lang="zh-CN" altLang="en-US" sz="1700" dirty="0">
                <a:latin typeface="华文中宋" panose="02010600040101010101" pitchFamily="2" charset="-122"/>
                <a:ea typeface="华文中宋" panose="02010600040101010101" pitchFamily="2" charset="-122"/>
              </a:rPr>
              <a:t>，</a:t>
            </a:r>
            <a:r>
              <a:rPr lang="en-US" altLang="zh-CN" sz="1700" dirty="0">
                <a:latin typeface="华文中宋" panose="02010600040101010101" pitchFamily="2" charset="-122"/>
                <a:ea typeface="华文中宋" panose="02010600040101010101" pitchFamily="2" charset="-122"/>
              </a:rPr>
              <a:t>AL</a:t>
            </a:r>
            <a:endParaRPr lang="zh-CN" altLang="en-US" sz="1700" dirty="0">
              <a:latin typeface="华文中宋" panose="02010600040101010101" pitchFamily="2" charset="-122"/>
              <a:ea typeface="华文中宋" panose="02010600040101010101" pitchFamily="2" charset="-122"/>
            </a:endParaRPr>
          </a:p>
          <a:p>
            <a:pPr eaLnBrk="1" hangingPunct="1">
              <a:lnSpc>
                <a:spcPct val="100000"/>
              </a:lnSpc>
              <a:spcBef>
                <a:spcPts val="0"/>
              </a:spcBef>
              <a:buNone/>
              <a:defRPr/>
            </a:pPr>
            <a:r>
              <a:rPr lang="en-US" altLang="zh-CN" sz="1700" dirty="0">
                <a:latin typeface="华文中宋" panose="02010600040101010101" pitchFamily="2" charset="-122"/>
                <a:ea typeface="华文中宋" panose="02010600040101010101" pitchFamily="2" charset="-122"/>
              </a:rPr>
              <a:t>	IRET</a:t>
            </a:r>
            <a:r>
              <a:rPr lang="zh-CN" altLang="en-US" sz="1700" dirty="0">
                <a:latin typeface="华文中宋" panose="02010600040101010101" pitchFamily="2" charset="-122"/>
                <a:ea typeface="华文中宋" panose="02010600040101010101" pitchFamily="2" charset="-122"/>
              </a:rPr>
              <a:t> </a:t>
            </a:r>
          </a:p>
        </p:txBody>
      </p:sp>
      <p:sp>
        <p:nvSpPr>
          <p:cNvPr id="4" name="灯片编号占位符 3"/>
          <p:cNvSpPr>
            <a:spLocks noGrp="1"/>
          </p:cNvSpPr>
          <p:nvPr>
            <p:ph type="sldNum" sz="quarter" idx="12"/>
          </p:nvPr>
        </p:nvSpPr>
        <p:spPr/>
        <p:txBody>
          <a:bodyPr/>
          <a:lstStyle/>
          <a:p>
            <a:pPr>
              <a:defRPr/>
            </a:pPr>
            <a:fld id="{558518B6-FD30-4138-B8AE-2C1CB6870D37}" type="slidenum">
              <a:rPr lang="en-US" altLang="zh-CN" smtClean="0"/>
              <a:pPr>
                <a:defRPr/>
              </a:pPr>
              <a:t>75</a:t>
            </a:fld>
            <a:endParaRPr lang="en-US" altLang="zh-CN"/>
          </a:p>
        </p:txBody>
      </p:sp>
    </p:spTree>
    <p:extLst>
      <p:ext uri="{BB962C8B-B14F-4D97-AF65-F5344CB8AC3E}">
        <p14:creationId xmlns:p14="http://schemas.microsoft.com/office/powerpoint/2010/main" val="3409154569"/>
      </p:ext>
    </p:extLst>
  </p:cSld>
  <p:clrMapOvr>
    <a:masterClrMapping/>
  </p:clrMapOvr>
  <p:transition spd="med">
    <p:wipe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Rectangle 2"/>
          <p:cNvSpPr>
            <a:spLocks noGrp="1" noChangeArrowheads="1"/>
          </p:cNvSpPr>
          <p:nvPr>
            <p:ph type="title"/>
          </p:nvPr>
        </p:nvSpPr>
        <p:spPr/>
        <p:txBody>
          <a:bodyPr/>
          <a:lstStyle/>
          <a:p>
            <a:pPr algn="l" eaLnBrk="1" hangingPunct="1">
              <a:defRPr/>
            </a:pPr>
            <a:r>
              <a:rPr lang="en-US" altLang="zh-CN" b="1" dirty="0"/>
              <a:t>4</a:t>
            </a:r>
            <a:r>
              <a:rPr lang="zh-CN" altLang="en-US" b="1" dirty="0"/>
              <a:t>）</a:t>
            </a:r>
            <a:r>
              <a:rPr lang="zh-CN" altLang="en-GB" b="1" dirty="0"/>
              <a:t>中断触发方式</a:t>
            </a:r>
            <a:endParaRPr lang="zh-CN" altLang="en-US" b="1" dirty="0"/>
          </a:p>
        </p:txBody>
      </p:sp>
      <p:sp>
        <p:nvSpPr>
          <p:cNvPr id="306179" name="Rectangle 3"/>
          <p:cNvSpPr>
            <a:spLocks noGrp="1" noChangeArrowheads="1"/>
          </p:cNvSpPr>
          <p:nvPr>
            <p:ph type="body" idx="1"/>
          </p:nvPr>
        </p:nvSpPr>
        <p:spPr/>
        <p:txBody>
          <a:bodyPr/>
          <a:lstStyle/>
          <a:p>
            <a:pPr eaLnBrk="1" hangingPunct="1">
              <a:spcBef>
                <a:spcPct val="30000"/>
              </a:spcBef>
              <a:spcAft>
                <a:spcPct val="10000"/>
              </a:spcAft>
              <a:defRPr/>
            </a:pPr>
            <a:r>
              <a:rPr lang="zh-CN" altLang="en-US" b="1" dirty="0"/>
              <a:t>边沿触发</a:t>
            </a:r>
          </a:p>
          <a:p>
            <a:pPr lvl="1" eaLnBrk="1" hangingPunct="1">
              <a:spcBef>
                <a:spcPct val="10000"/>
              </a:spcBef>
              <a:spcAft>
                <a:spcPct val="30000"/>
              </a:spcAft>
              <a:defRPr/>
            </a:pPr>
            <a:r>
              <a:rPr lang="en-GB" altLang="zh-CN" b="1" dirty="0" err="1"/>
              <a:t>IRi</a:t>
            </a:r>
            <a:r>
              <a:rPr lang="zh-CN" altLang="en-GB" b="1" dirty="0"/>
              <a:t>出现上升沿表示有中断请求</a:t>
            </a:r>
            <a:r>
              <a:rPr lang="zh-CN" altLang="en-US" b="1" dirty="0"/>
              <a:t> </a:t>
            </a:r>
          </a:p>
          <a:p>
            <a:pPr eaLnBrk="1" hangingPunct="1">
              <a:spcBef>
                <a:spcPct val="30000"/>
              </a:spcBef>
              <a:spcAft>
                <a:spcPct val="10000"/>
              </a:spcAft>
              <a:defRPr/>
            </a:pPr>
            <a:r>
              <a:rPr lang="zh-CN" altLang="en-US" b="1" dirty="0"/>
              <a:t>电平触发</a:t>
            </a:r>
          </a:p>
          <a:p>
            <a:pPr lvl="1" eaLnBrk="1" hangingPunct="1">
              <a:spcAft>
                <a:spcPct val="20000"/>
              </a:spcAft>
              <a:defRPr/>
            </a:pPr>
            <a:r>
              <a:rPr lang="en-GB" altLang="zh-CN" b="1" dirty="0" err="1"/>
              <a:t>IRi</a:t>
            </a:r>
            <a:r>
              <a:rPr lang="zh-CN" altLang="en-GB" b="1" dirty="0"/>
              <a:t>出现高电平表示有中断请求</a:t>
            </a:r>
          </a:p>
          <a:p>
            <a:pPr eaLnBrk="1" hangingPunct="1">
              <a:spcBef>
                <a:spcPct val="40000"/>
              </a:spcBef>
              <a:spcAft>
                <a:spcPct val="10000"/>
              </a:spcAft>
              <a:defRPr/>
            </a:pPr>
            <a:r>
              <a:rPr lang="zh-CN" altLang="en-GB" b="1" dirty="0"/>
              <a:t>在第</a:t>
            </a:r>
            <a:r>
              <a:rPr lang="en-GB" altLang="zh-CN" b="1" dirty="0"/>
              <a:t>1</a:t>
            </a:r>
            <a:r>
              <a:rPr lang="zh-CN" altLang="en-GB" b="1" dirty="0"/>
              <a:t>个</a:t>
            </a:r>
            <a:r>
              <a:rPr lang="en-GB" altLang="zh-CN" b="1" dirty="0"/>
              <a:t>#INTA</a:t>
            </a:r>
            <a:r>
              <a:rPr lang="zh-CN" altLang="en-GB" b="1" dirty="0"/>
              <a:t>结束前，</a:t>
            </a:r>
            <a:r>
              <a:rPr lang="en-GB" altLang="zh-CN" b="1" dirty="0" err="1"/>
              <a:t>IRi</a:t>
            </a:r>
            <a:r>
              <a:rPr lang="zh-CN" altLang="en-GB" b="1" dirty="0"/>
              <a:t>必须保持高电平</a:t>
            </a:r>
            <a:r>
              <a:rPr lang="zh-CN" altLang="en-US" b="1" dirty="0"/>
              <a:t> </a:t>
            </a:r>
          </a:p>
        </p:txBody>
      </p:sp>
    </p:spTree>
    <p:extLst>
      <p:ext uri="{BB962C8B-B14F-4D97-AF65-F5344CB8AC3E}">
        <p14:creationId xmlns:p14="http://schemas.microsoft.com/office/powerpoint/2010/main" val="3683827652"/>
      </p:ext>
    </p:extLst>
  </p:cSld>
  <p:clrMapOvr>
    <a:masterClrMapping/>
  </p:clrMapOvr>
  <p:transition spd="med">
    <p:wipe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Rectangle 2"/>
          <p:cNvSpPr>
            <a:spLocks noGrp="1" noChangeArrowheads="1"/>
          </p:cNvSpPr>
          <p:nvPr>
            <p:ph type="title"/>
          </p:nvPr>
        </p:nvSpPr>
        <p:spPr/>
        <p:txBody>
          <a:bodyPr/>
          <a:lstStyle/>
          <a:p>
            <a:pPr algn="l" eaLnBrk="1" hangingPunct="1">
              <a:defRPr/>
            </a:pPr>
            <a:r>
              <a:rPr lang="en-US" altLang="zh-CN" b="1" dirty="0"/>
              <a:t>5</a:t>
            </a:r>
            <a:r>
              <a:rPr lang="zh-CN" altLang="en-US" b="1" dirty="0"/>
              <a:t>）</a:t>
            </a:r>
            <a:r>
              <a:rPr lang="zh-CN" altLang="en-GB" b="1" dirty="0"/>
              <a:t>级联工作方式</a:t>
            </a:r>
            <a:endParaRPr lang="zh-CN" altLang="en-US" b="1" dirty="0"/>
          </a:p>
        </p:txBody>
      </p:sp>
      <p:sp>
        <p:nvSpPr>
          <p:cNvPr id="294915" name="Rectangle 3"/>
          <p:cNvSpPr>
            <a:spLocks noGrp="1" noChangeArrowheads="1"/>
          </p:cNvSpPr>
          <p:nvPr>
            <p:ph type="body" idx="1"/>
          </p:nvPr>
        </p:nvSpPr>
        <p:spPr>
          <a:xfrm>
            <a:off x="540569" y="1188492"/>
            <a:ext cx="8622328" cy="4536504"/>
          </a:xfrm>
        </p:spPr>
        <p:txBody>
          <a:bodyPr/>
          <a:lstStyle/>
          <a:p>
            <a:pPr eaLnBrk="1" hangingPunct="1">
              <a:defRPr/>
            </a:pPr>
            <a:r>
              <a:rPr lang="zh-CN" altLang="en-US" dirty="0"/>
              <a:t>单片</a:t>
            </a:r>
            <a:r>
              <a:rPr lang="en-US" altLang="zh-CN" dirty="0"/>
              <a:t>8259A</a:t>
            </a:r>
            <a:r>
              <a:rPr lang="zh-CN" altLang="en-US" dirty="0"/>
              <a:t>可支持</a:t>
            </a:r>
            <a:r>
              <a:rPr lang="en-US" altLang="zh-CN" dirty="0"/>
              <a:t>8</a:t>
            </a:r>
            <a:r>
              <a:rPr lang="zh-CN" altLang="en-US" dirty="0"/>
              <a:t>个中断源；</a:t>
            </a:r>
          </a:p>
          <a:p>
            <a:pPr eaLnBrk="1" hangingPunct="1">
              <a:defRPr/>
            </a:pPr>
            <a:r>
              <a:rPr lang="zh-CN" altLang="en-US" dirty="0"/>
              <a:t>采用多片</a:t>
            </a:r>
            <a:r>
              <a:rPr lang="en-US" altLang="zh-CN" dirty="0"/>
              <a:t>8259A</a:t>
            </a:r>
            <a:r>
              <a:rPr lang="zh-CN" altLang="en-US" dirty="0"/>
              <a:t>级连，可最多支持</a:t>
            </a:r>
            <a:r>
              <a:rPr lang="en-US" altLang="zh-CN" dirty="0"/>
              <a:t>64</a:t>
            </a:r>
            <a:r>
              <a:rPr lang="zh-CN" altLang="en-US" dirty="0"/>
              <a:t>个中断源。</a:t>
            </a:r>
            <a:r>
              <a:rPr lang="en-US" altLang="zh-CN" dirty="0"/>
              <a:t>n</a:t>
            </a:r>
            <a:r>
              <a:rPr lang="zh-CN" altLang="en-US" dirty="0"/>
              <a:t>片</a:t>
            </a:r>
            <a:r>
              <a:rPr lang="en-US" altLang="zh-CN" dirty="0"/>
              <a:t>8259A</a:t>
            </a:r>
            <a:r>
              <a:rPr lang="zh-CN" altLang="en-US" dirty="0"/>
              <a:t>可支持</a:t>
            </a:r>
            <a:r>
              <a:rPr lang="en-US" altLang="zh-CN" dirty="0"/>
              <a:t>7n+1</a:t>
            </a:r>
            <a:r>
              <a:rPr lang="zh-CN" altLang="en-US" dirty="0"/>
              <a:t>个中断源；</a:t>
            </a:r>
          </a:p>
          <a:p>
            <a:pPr eaLnBrk="1" hangingPunct="1">
              <a:defRPr/>
            </a:pPr>
            <a:r>
              <a:rPr lang="zh-CN" altLang="en-US" dirty="0"/>
              <a:t>级连时只能有一片</a:t>
            </a:r>
            <a:r>
              <a:rPr lang="en-US" altLang="zh-CN" dirty="0"/>
              <a:t>8259A</a:t>
            </a:r>
            <a:r>
              <a:rPr lang="zh-CN" altLang="en-US" dirty="0"/>
              <a:t>为主片，其余的均为从片；</a:t>
            </a:r>
          </a:p>
          <a:p>
            <a:pPr eaLnBrk="1" hangingPunct="1">
              <a:defRPr/>
            </a:pPr>
            <a:r>
              <a:rPr lang="zh-CN" altLang="en-US" dirty="0"/>
              <a:t>级联所涉及的</a:t>
            </a:r>
            <a:r>
              <a:rPr lang="en-US" altLang="zh-CN" dirty="0"/>
              <a:t>8259A</a:t>
            </a:r>
            <a:r>
              <a:rPr lang="zh-CN" altLang="en-US" dirty="0"/>
              <a:t>引脚包括：</a:t>
            </a:r>
          </a:p>
          <a:p>
            <a:pPr lvl="1" eaLnBrk="1" hangingPunct="1">
              <a:defRPr/>
            </a:pPr>
            <a:r>
              <a:rPr lang="en-US" altLang="zh-CN" b="1" dirty="0"/>
              <a:t>CAS0-CAS2</a:t>
            </a:r>
          </a:p>
          <a:p>
            <a:pPr lvl="1" eaLnBrk="1" hangingPunct="1">
              <a:defRPr/>
            </a:pPr>
            <a:r>
              <a:rPr lang="en-US" altLang="zh-CN" b="1" dirty="0"/>
              <a:t>#SP/#EN</a:t>
            </a:r>
          </a:p>
          <a:p>
            <a:pPr lvl="1" eaLnBrk="1" hangingPunct="1">
              <a:defRPr/>
            </a:pPr>
            <a:r>
              <a:rPr lang="en-US" altLang="zh-CN" b="1" dirty="0" err="1"/>
              <a:t>IRi</a:t>
            </a:r>
            <a:r>
              <a:rPr lang="zh-CN" altLang="en-US" b="1" dirty="0"/>
              <a:t>（</a:t>
            </a:r>
            <a:r>
              <a:rPr lang="en-US" altLang="zh-CN" b="1" dirty="0" err="1"/>
              <a:t>i</a:t>
            </a:r>
            <a:r>
              <a:rPr lang="en-US" altLang="zh-CN" b="1" dirty="0"/>
              <a:t>=0</a:t>
            </a:r>
            <a:r>
              <a:rPr lang="en-US" altLang="en-US" b="1" dirty="0"/>
              <a:t>～</a:t>
            </a:r>
            <a:r>
              <a:rPr lang="en-US" altLang="zh-CN" b="1" dirty="0"/>
              <a:t>7</a:t>
            </a:r>
            <a:r>
              <a:rPr lang="zh-CN" altLang="en-US" b="1" dirty="0"/>
              <a:t>）</a:t>
            </a:r>
          </a:p>
          <a:p>
            <a:pPr lvl="1" eaLnBrk="1" hangingPunct="1">
              <a:defRPr/>
            </a:pPr>
            <a:r>
              <a:rPr lang="en-US" altLang="zh-CN" b="1" dirty="0"/>
              <a:t>INT</a:t>
            </a:r>
          </a:p>
        </p:txBody>
      </p:sp>
    </p:spTree>
    <p:extLst>
      <p:ext uri="{BB962C8B-B14F-4D97-AF65-F5344CB8AC3E}">
        <p14:creationId xmlns:p14="http://schemas.microsoft.com/office/powerpoint/2010/main" val="857513954"/>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Rectangle 2"/>
          <p:cNvSpPr>
            <a:spLocks noGrp="1" noChangeArrowheads="1"/>
          </p:cNvSpPr>
          <p:nvPr>
            <p:ph type="title"/>
          </p:nvPr>
        </p:nvSpPr>
        <p:spPr/>
        <p:txBody>
          <a:bodyPr/>
          <a:lstStyle/>
          <a:p>
            <a:pPr algn="l" eaLnBrk="1" hangingPunct="1">
              <a:defRPr/>
            </a:pPr>
            <a:r>
              <a:rPr lang="zh-CN" altLang="en-US" b="1"/>
              <a:t>级连电路连接</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2090735458"/>
              </p:ext>
            </p:extLst>
          </p:nvPr>
        </p:nvGraphicFramePr>
        <p:xfrm>
          <a:off x="180529" y="1188492"/>
          <a:ext cx="8961027" cy="3744415"/>
        </p:xfrm>
        <a:graphic>
          <a:graphicData uri="http://schemas.openxmlformats.org/presentationml/2006/ole">
            <mc:AlternateContent xmlns:mc="http://schemas.openxmlformats.org/markup-compatibility/2006">
              <mc:Choice xmlns:v="urn:schemas-microsoft-com:vml" Requires="v">
                <p:oleObj spid="_x0000_s11279" name="Visio" r:id="rId3" imgW="6342583" imgH="2448154" progId="Visio.Drawing.11">
                  <p:embed/>
                </p:oleObj>
              </mc:Choice>
              <mc:Fallback>
                <p:oleObj name="Visio" r:id="rId3" imgW="6342583" imgH="2448154" progId="Visio.Drawing.11">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529" y="1188492"/>
                        <a:ext cx="8961027" cy="3744415"/>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778160884"/>
      </p:ext>
    </p:extLst>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2"/>
          <p:cNvSpPr>
            <a:spLocks noGrp="1" noChangeArrowheads="1"/>
          </p:cNvSpPr>
          <p:nvPr>
            <p:ph type="title"/>
          </p:nvPr>
        </p:nvSpPr>
        <p:spPr/>
        <p:txBody>
          <a:bodyPr/>
          <a:lstStyle/>
          <a:p>
            <a:pPr algn="l" eaLnBrk="1" hangingPunct="1">
              <a:defRPr/>
            </a:pPr>
            <a:r>
              <a:rPr lang="en-GB" altLang="zh-CN" b="1" dirty="0">
                <a:latin typeface="Tahoma" panose="020B0604030504040204" pitchFamily="34" charset="0"/>
                <a:ea typeface="Tahoma" panose="020B0604030504040204" pitchFamily="34" charset="0"/>
                <a:cs typeface="Tahoma" panose="020B0604030504040204" pitchFamily="34" charset="0"/>
              </a:rPr>
              <a:t>4</a:t>
            </a:r>
            <a:r>
              <a:rPr lang="en-US" altLang="zh-CN" dirty="0">
                <a:latin typeface="Tahoma" panose="020B0604030504040204" pitchFamily="34" charset="0"/>
                <a:ea typeface="Tahoma" panose="020B0604030504040204" pitchFamily="34" charset="0"/>
                <a:cs typeface="Tahoma" panose="020B0604030504040204" pitchFamily="34" charset="0"/>
              </a:rPr>
              <a:t>. </a:t>
            </a:r>
            <a:r>
              <a:rPr lang="en-GB" altLang="zh-CN" b="1" dirty="0"/>
              <a:t>8259A</a:t>
            </a:r>
            <a:r>
              <a:rPr lang="zh-CN" altLang="en-GB" b="1" dirty="0"/>
              <a:t>的编程</a:t>
            </a:r>
            <a:endParaRPr lang="zh-CN" altLang="en-US" b="1" dirty="0"/>
          </a:p>
        </p:txBody>
      </p:sp>
      <p:sp>
        <p:nvSpPr>
          <p:cNvPr id="309251" name="Rectangle 3"/>
          <p:cNvSpPr>
            <a:spLocks noGrp="1" noChangeArrowheads="1"/>
          </p:cNvSpPr>
          <p:nvPr>
            <p:ph type="body" idx="1"/>
          </p:nvPr>
        </p:nvSpPr>
        <p:spPr/>
        <p:txBody>
          <a:bodyPr/>
          <a:lstStyle/>
          <a:p>
            <a:pPr eaLnBrk="1" hangingPunct="1">
              <a:spcAft>
                <a:spcPct val="30000"/>
              </a:spcAft>
              <a:defRPr/>
            </a:pPr>
            <a:r>
              <a:rPr lang="en-GB" altLang="zh-CN" b="1" dirty="0"/>
              <a:t>8259A</a:t>
            </a:r>
            <a:r>
              <a:rPr lang="zh-CN" altLang="en-GB" b="1" dirty="0"/>
              <a:t>的控制命令分为</a:t>
            </a:r>
            <a:r>
              <a:rPr lang="en-US" altLang="zh-CN" b="1" dirty="0"/>
              <a:t>:</a:t>
            </a:r>
            <a:endParaRPr lang="zh-CN" altLang="en-GB" b="1" dirty="0"/>
          </a:p>
          <a:p>
            <a:pPr lvl="1" eaLnBrk="1" hangingPunct="1">
              <a:spcAft>
                <a:spcPct val="30000"/>
              </a:spcAft>
              <a:defRPr/>
            </a:pPr>
            <a:r>
              <a:rPr lang="zh-CN" altLang="en-GB" b="1" dirty="0"/>
              <a:t>初始化命令字</a:t>
            </a:r>
            <a:r>
              <a:rPr lang="en-GB" altLang="zh-CN" b="1" dirty="0"/>
              <a:t>ICW</a:t>
            </a:r>
          </a:p>
          <a:p>
            <a:pPr lvl="2" eaLnBrk="1" hangingPunct="1">
              <a:spcBef>
                <a:spcPct val="0"/>
              </a:spcBef>
              <a:spcAft>
                <a:spcPct val="10000"/>
              </a:spcAft>
              <a:buClr>
                <a:srgbClr val="33CC33"/>
              </a:buClr>
              <a:buSzPct val="75000"/>
              <a:buFont typeface="Wingdings" pitchFamily="2" charset="2"/>
              <a:buChar char="n"/>
              <a:defRPr/>
            </a:pPr>
            <a:r>
              <a:rPr lang="en-GB" altLang="zh-CN" b="1" dirty="0"/>
              <a:t>ICW1</a:t>
            </a:r>
            <a:r>
              <a:rPr lang="zh-CN" altLang="en-GB" b="1" dirty="0"/>
              <a:t>～</a:t>
            </a:r>
            <a:r>
              <a:rPr lang="en-GB" altLang="zh-CN" b="1" dirty="0"/>
              <a:t>ICW4</a:t>
            </a:r>
          </a:p>
          <a:p>
            <a:pPr lvl="2" eaLnBrk="1" hangingPunct="1">
              <a:spcBef>
                <a:spcPct val="0"/>
              </a:spcBef>
              <a:spcAft>
                <a:spcPct val="10000"/>
              </a:spcAft>
              <a:buClr>
                <a:srgbClr val="33CC33"/>
              </a:buClr>
              <a:buSzPct val="75000"/>
              <a:buFont typeface="Wingdings" pitchFamily="2" charset="2"/>
              <a:buChar char="n"/>
              <a:defRPr/>
            </a:pPr>
            <a:r>
              <a:rPr lang="zh-CN" altLang="en-GB" b="1" dirty="0"/>
              <a:t>向</a:t>
            </a:r>
            <a:r>
              <a:rPr lang="en-GB" altLang="zh-CN" b="1" dirty="0"/>
              <a:t>8259A</a:t>
            </a:r>
            <a:r>
              <a:rPr lang="zh-CN" altLang="en-GB" b="1" dirty="0"/>
              <a:t>写入</a:t>
            </a:r>
            <a:r>
              <a:rPr lang="en-GB" altLang="zh-CN" b="1" dirty="0"/>
              <a:t>ICW</a:t>
            </a:r>
            <a:r>
              <a:rPr lang="zh-CN" altLang="en-GB" b="1" dirty="0"/>
              <a:t>的过程称为</a:t>
            </a:r>
            <a:r>
              <a:rPr lang="zh-CN" altLang="en-GB" b="1" u="sng" dirty="0">
                <a:solidFill>
                  <a:srgbClr val="0070C0"/>
                </a:solidFill>
              </a:rPr>
              <a:t>初始化编程</a:t>
            </a:r>
          </a:p>
          <a:p>
            <a:pPr lvl="1" eaLnBrk="1" hangingPunct="1">
              <a:spcAft>
                <a:spcPct val="30000"/>
              </a:spcAft>
              <a:defRPr/>
            </a:pPr>
            <a:r>
              <a:rPr lang="zh-CN" altLang="en-GB" b="1" dirty="0"/>
              <a:t>操作命令字</a:t>
            </a:r>
            <a:r>
              <a:rPr lang="en-GB" altLang="zh-CN" b="1" dirty="0"/>
              <a:t>OCW</a:t>
            </a:r>
            <a:r>
              <a:rPr lang="en-US" altLang="zh-CN" b="1" dirty="0"/>
              <a:t> </a:t>
            </a:r>
          </a:p>
          <a:p>
            <a:pPr lvl="2" eaLnBrk="1" hangingPunct="1">
              <a:spcBef>
                <a:spcPct val="0"/>
              </a:spcBef>
              <a:spcAft>
                <a:spcPct val="20000"/>
              </a:spcAft>
              <a:buClr>
                <a:srgbClr val="33CC33"/>
              </a:buClr>
              <a:buSzPct val="75000"/>
              <a:buFont typeface="Wingdings" pitchFamily="2" charset="2"/>
              <a:buChar char="n"/>
              <a:defRPr/>
            </a:pPr>
            <a:r>
              <a:rPr lang="en-GB" altLang="zh-CN" b="1" dirty="0"/>
              <a:t>OCW1</a:t>
            </a:r>
            <a:r>
              <a:rPr lang="zh-CN" altLang="en-GB" b="1" dirty="0"/>
              <a:t>～</a:t>
            </a:r>
            <a:r>
              <a:rPr lang="en-GB" altLang="zh-CN" b="1" dirty="0"/>
              <a:t>OCW3</a:t>
            </a:r>
          </a:p>
          <a:p>
            <a:pPr lvl="2" eaLnBrk="1" hangingPunct="1">
              <a:spcBef>
                <a:spcPct val="0"/>
              </a:spcBef>
              <a:spcAft>
                <a:spcPct val="20000"/>
              </a:spcAft>
              <a:buClr>
                <a:srgbClr val="33CC33"/>
              </a:buClr>
              <a:buSzPct val="75000"/>
              <a:buFont typeface="Wingdings" pitchFamily="2" charset="2"/>
              <a:buChar char="n"/>
              <a:defRPr/>
            </a:pPr>
            <a:r>
              <a:rPr lang="zh-CN" altLang="en-GB" b="1" dirty="0"/>
              <a:t>向</a:t>
            </a:r>
            <a:r>
              <a:rPr lang="en-GB" altLang="zh-CN" b="1" dirty="0"/>
              <a:t>8259A</a:t>
            </a:r>
            <a:r>
              <a:rPr lang="zh-CN" altLang="en-GB" b="1" dirty="0"/>
              <a:t>写入</a:t>
            </a:r>
            <a:r>
              <a:rPr lang="en-GB" altLang="zh-CN" b="1" dirty="0"/>
              <a:t>OCW</a:t>
            </a:r>
            <a:r>
              <a:rPr lang="zh-CN" altLang="en-GB" b="1" dirty="0"/>
              <a:t>的过程称为</a:t>
            </a:r>
            <a:r>
              <a:rPr lang="zh-CN" altLang="en-GB" b="1" u="sng" dirty="0">
                <a:solidFill>
                  <a:srgbClr val="0070C0"/>
                </a:solidFill>
              </a:rPr>
              <a:t>操作方式编程</a:t>
            </a:r>
            <a:endParaRPr lang="zh-CN" altLang="en-US" b="1" u="sng" dirty="0">
              <a:solidFill>
                <a:srgbClr val="0070C0"/>
              </a:solidFill>
            </a:endParaRPr>
          </a:p>
        </p:txBody>
      </p:sp>
    </p:spTree>
    <p:extLst>
      <p:ext uri="{BB962C8B-B14F-4D97-AF65-F5344CB8AC3E}">
        <p14:creationId xmlns:p14="http://schemas.microsoft.com/office/powerpoint/2010/main" val="175645769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7" name="Rectangle 3"/>
          <p:cNvSpPr>
            <a:spLocks noGrp="1" noChangeArrowheads="1"/>
          </p:cNvSpPr>
          <p:nvPr>
            <p:ph type="body" idx="1"/>
          </p:nvPr>
        </p:nvSpPr>
        <p:spPr>
          <a:xfrm>
            <a:off x="468561" y="1188493"/>
            <a:ext cx="7900010" cy="2736304"/>
          </a:xfrm>
        </p:spPr>
        <p:txBody>
          <a:bodyPr/>
          <a:lstStyle/>
          <a:p>
            <a:pPr eaLnBrk="1" hangingPunct="1">
              <a:lnSpc>
                <a:spcPct val="120000"/>
              </a:lnSpc>
              <a:spcAft>
                <a:spcPct val="10000"/>
              </a:spcAft>
            </a:pPr>
            <a:r>
              <a:rPr lang="zh-CN" altLang="en-US" sz="2200" dirty="0">
                <a:latin typeface="华文中宋"/>
                <a:ea typeface="华文中宋"/>
                <a:cs typeface="华文中宋"/>
              </a:rPr>
              <a:t>某外设接口有</a:t>
            </a:r>
            <a:r>
              <a:rPr lang="en-US" altLang="zh-CN" sz="2200" dirty="0">
                <a:latin typeface="华文中宋"/>
                <a:ea typeface="华文中宋"/>
                <a:cs typeface="华文中宋"/>
              </a:rPr>
              <a:t>4</a:t>
            </a:r>
            <a:r>
              <a:rPr lang="zh-CN" altLang="en-US" sz="2200" dirty="0">
                <a:latin typeface="华文中宋"/>
                <a:ea typeface="华文中宋"/>
                <a:cs typeface="华文中宋"/>
              </a:rPr>
              <a:t>个端口，地址为</a:t>
            </a:r>
            <a:r>
              <a:rPr lang="en-US" altLang="zh-CN" sz="2200" dirty="0">
                <a:latin typeface="华文中宋"/>
                <a:ea typeface="华文中宋"/>
                <a:cs typeface="华文中宋"/>
              </a:rPr>
              <a:t>2F0H</a:t>
            </a:r>
            <a:r>
              <a:rPr lang="en-GB" altLang="zh-CN" sz="2200" dirty="0">
                <a:latin typeface="Arial" charset="0"/>
                <a:ea typeface="华文中宋"/>
                <a:cs typeface="华文中宋"/>
              </a:rPr>
              <a:t>——</a:t>
            </a:r>
            <a:r>
              <a:rPr lang="en-GB" altLang="zh-CN" sz="2200" dirty="0">
                <a:latin typeface="华文中宋"/>
                <a:ea typeface="华文中宋"/>
                <a:cs typeface="华文中宋"/>
              </a:rPr>
              <a:t>2F3H</a:t>
            </a:r>
            <a:r>
              <a:rPr lang="zh-CN" altLang="en-GB" sz="2200" dirty="0">
                <a:latin typeface="华文中宋"/>
                <a:ea typeface="华文中宋"/>
                <a:cs typeface="华文中宋"/>
              </a:rPr>
              <a:t>，</a:t>
            </a:r>
            <a:r>
              <a:rPr lang="zh-CN" altLang="en-US" sz="2200" dirty="0">
                <a:latin typeface="华文中宋"/>
                <a:ea typeface="华文中宋"/>
                <a:cs typeface="华文中宋"/>
              </a:rPr>
              <a:t>由</a:t>
            </a:r>
            <a:r>
              <a:rPr lang="en-GB" altLang="zh-CN" sz="2200" dirty="0">
                <a:latin typeface="华文中宋"/>
                <a:ea typeface="华文中宋"/>
                <a:cs typeface="华文中宋"/>
              </a:rPr>
              <a:t>A</a:t>
            </a:r>
            <a:r>
              <a:rPr lang="en-GB" altLang="zh-CN" sz="2200" baseline="-10000" dirty="0">
                <a:latin typeface="华文中宋"/>
                <a:ea typeface="华文中宋"/>
                <a:cs typeface="华文中宋"/>
              </a:rPr>
              <a:t>15</a:t>
            </a:r>
            <a:r>
              <a:rPr lang="zh-CN" altLang="en-GB" sz="2200" dirty="0">
                <a:latin typeface="华文中宋"/>
                <a:ea typeface="华文中宋"/>
                <a:cs typeface="华文中宋"/>
              </a:rPr>
              <a:t>～</a:t>
            </a:r>
            <a:r>
              <a:rPr lang="en-GB" altLang="zh-CN" sz="2200" dirty="0">
                <a:latin typeface="华文中宋"/>
                <a:ea typeface="华文中宋"/>
                <a:cs typeface="华文中宋"/>
              </a:rPr>
              <a:t>A</a:t>
            </a:r>
            <a:r>
              <a:rPr lang="en-GB" altLang="zh-CN" sz="2200" baseline="-10000" dirty="0">
                <a:latin typeface="华文中宋"/>
                <a:ea typeface="华文中宋"/>
                <a:cs typeface="华文中宋"/>
              </a:rPr>
              <a:t>2</a:t>
            </a:r>
            <a:r>
              <a:rPr lang="zh-CN" altLang="en-GB" sz="2200" dirty="0">
                <a:latin typeface="华文中宋"/>
                <a:ea typeface="华文中宋"/>
                <a:cs typeface="华文中宋"/>
              </a:rPr>
              <a:t>译码得到，而</a:t>
            </a:r>
            <a:r>
              <a:rPr lang="en-GB" altLang="zh-CN" sz="2200" dirty="0">
                <a:latin typeface="华文中宋"/>
                <a:ea typeface="华文中宋"/>
                <a:cs typeface="华文中宋"/>
              </a:rPr>
              <a:t>A</a:t>
            </a:r>
            <a:r>
              <a:rPr lang="en-GB" altLang="zh-CN" sz="2200" baseline="-10000" dirty="0">
                <a:latin typeface="华文中宋"/>
                <a:ea typeface="华文中宋"/>
                <a:cs typeface="华文中宋"/>
              </a:rPr>
              <a:t>1</a:t>
            </a:r>
            <a:r>
              <a:rPr lang="zh-CN" altLang="en-GB" sz="2200" baseline="-10000" dirty="0">
                <a:latin typeface="华文中宋"/>
                <a:ea typeface="华文中宋"/>
                <a:cs typeface="华文中宋"/>
              </a:rPr>
              <a:t>、</a:t>
            </a:r>
            <a:r>
              <a:rPr lang="en-GB" altLang="zh-CN" sz="2200" dirty="0">
                <a:latin typeface="华文中宋"/>
                <a:ea typeface="华文中宋"/>
                <a:cs typeface="华文中宋"/>
              </a:rPr>
              <a:t>A</a:t>
            </a:r>
            <a:r>
              <a:rPr lang="en-GB" altLang="zh-CN" sz="2200" baseline="-10000" dirty="0">
                <a:latin typeface="华文中宋"/>
                <a:ea typeface="华文中宋"/>
                <a:cs typeface="华文中宋"/>
              </a:rPr>
              <a:t>0</a:t>
            </a:r>
            <a:r>
              <a:rPr lang="zh-CN" altLang="en-GB" sz="2200" dirty="0">
                <a:latin typeface="华文中宋"/>
                <a:ea typeface="华文中宋"/>
                <a:cs typeface="华文中宋"/>
              </a:rPr>
              <a:t>用来区分接口中的</a:t>
            </a:r>
            <a:r>
              <a:rPr lang="en-US" altLang="zh-CN" sz="2200" dirty="0">
                <a:latin typeface="华文中宋"/>
                <a:ea typeface="华文中宋"/>
                <a:cs typeface="华文中宋"/>
              </a:rPr>
              <a:t>4</a:t>
            </a:r>
            <a:r>
              <a:rPr lang="zh-CN" altLang="en-US" sz="2200" dirty="0">
                <a:latin typeface="华文中宋"/>
                <a:ea typeface="华文中宋"/>
                <a:cs typeface="华文中宋"/>
              </a:rPr>
              <a:t>个端口。试画该接口与系统的连接图。</a:t>
            </a:r>
            <a:endParaRPr lang="en-US" altLang="zh-CN" sz="2200" dirty="0">
              <a:latin typeface="华文中宋"/>
              <a:ea typeface="华文中宋"/>
              <a:cs typeface="华文中宋"/>
            </a:endParaRPr>
          </a:p>
          <a:p>
            <a:pPr eaLnBrk="1" hangingPunct="1">
              <a:spcAft>
                <a:spcPct val="35000"/>
              </a:spcAft>
            </a:pPr>
            <a:r>
              <a:rPr lang="zh-CN" altLang="en-US" sz="2200" dirty="0">
                <a:latin typeface="华文中宋"/>
                <a:ea typeface="华文中宋"/>
                <a:cs typeface="华文中宋"/>
              </a:rPr>
              <a:t>地址范围：</a:t>
            </a:r>
          </a:p>
          <a:p>
            <a:pPr lvl="1" eaLnBrk="1" hangingPunct="1">
              <a:spcBef>
                <a:spcPts val="0"/>
              </a:spcBef>
            </a:pPr>
            <a:r>
              <a:rPr lang="en-US" altLang="zh-CN" sz="2000" dirty="0">
                <a:latin typeface="华文中宋"/>
                <a:ea typeface="华文中宋"/>
                <a:cs typeface="Tahoma" pitchFamily="34" charset="0"/>
              </a:rPr>
              <a:t>× × × × </a:t>
            </a:r>
            <a:r>
              <a:rPr lang="en-US" altLang="zh-CN" sz="2000" dirty="0">
                <a:latin typeface="华文中宋"/>
                <a:ea typeface="华文中宋"/>
                <a:cs typeface="华文中宋"/>
              </a:rPr>
              <a:t>0 0 1 0 1 1 1 1 0 0 </a:t>
            </a:r>
            <a:r>
              <a:rPr lang="en-US" altLang="zh-CN" sz="2000" dirty="0">
                <a:solidFill>
                  <a:schemeClr val="hlink"/>
                </a:solidFill>
                <a:latin typeface="华文中宋"/>
                <a:ea typeface="华文中宋"/>
                <a:cs typeface="华文中宋"/>
              </a:rPr>
              <a:t>0 0</a:t>
            </a:r>
          </a:p>
          <a:p>
            <a:pPr lvl="1" eaLnBrk="1" hangingPunct="1"/>
            <a:r>
              <a:rPr lang="en-US" altLang="zh-CN" sz="2000" dirty="0">
                <a:latin typeface="华文中宋"/>
                <a:ea typeface="华文中宋"/>
                <a:cs typeface="华文中宋"/>
              </a:rPr>
              <a:t>× × × × 0 0 1 0 1 1 1 1 0 0 </a:t>
            </a:r>
            <a:r>
              <a:rPr lang="en-US" altLang="zh-CN" sz="2000" dirty="0">
                <a:solidFill>
                  <a:schemeClr val="hlink"/>
                </a:solidFill>
                <a:latin typeface="华文中宋"/>
                <a:ea typeface="华文中宋"/>
                <a:cs typeface="华文中宋"/>
              </a:rPr>
              <a:t>1 1</a:t>
            </a:r>
            <a:endParaRPr lang="en-US" altLang="zh-CN" sz="2000" dirty="0">
              <a:latin typeface="华文中宋"/>
              <a:ea typeface="华文中宋"/>
              <a:cs typeface="华文中宋"/>
            </a:endParaRPr>
          </a:p>
        </p:txBody>
      </p:sp>
      <p:sp>
        <p:nvSpPr>
          <p:cNvPr id="47105" name="灯片编号占位符 5"/>
          <p:cNvSpPr>
            <a:spLocks noGrp="1"/>
          </p:cNvSpPr>
          <p:nvPr>
            <p:ph type="sldNum" sz="quarter" idx="12"/>
          </p:nvPr>
        </p:nvSpPr>
        <p:spPr>
          <a:noFill/>
        </p:spPr>
        <p:txBody>
          <a:bodyPr/>
          <a:lstStyle/>
          <a:p>
            <a:fld id="{CC019C31-79DA-4953-8BF1-D93A0B7097ED}" type="slidenum">
              <a:rPr lang="zh-CN" altLang="en-US" smtClean="0">
                <a:ea typeface="宋体" charset="-122"/>
              </a:rPr>
              <a:pPr/>
              <a:t>8</a:t>
            </a:fld>
            <a:endParaRPr lang="en-US" altLang="zh-CN">
              <a:ea typeface="宋体" charset="-122"/>
            </a:endParaRPr>
          </a:p>
        </p:txBody>
      </p:sp>
      <p:sp>
        <p:nvSpPr>
          <p:cNvPr id="47106" name="Rectangle 2"/>
          <p:cNvSpPr>
            <a:spLocks noGrp="1" noChangeArrowheads="1"/>
          </p:cNvSpPr>
          <p:nvPr>
            <p:ph type="title"/>
          </p:nvPr>
        </p:nvSpPr>
        <p:spPr/>
        <p:txBody>
          <a:bodyPr/>
          <a:lstStyle/>
          <a:p>
            <a:pPr eaLnBrk="1" hangingPunct="1"/>
            <a:r>
              <a:rPr lang="en-US" altLang="zh-CN"/>
              <a:t>I/O</a:t>
            </a:r>
            <a:r>
              <a:rPr lang="zh-CN" altLang="en-US"/>
              <a:t>地址译码例</a:t>
            </a:r>
          </a:p>
        </p:txBody>
      </p:sp>
      <p:sp>
        <p:nvSpPr>
          <p:cNvPr id="5" name="椭圆 4"/>
          <p:cNvSpPr/>
          <p:nvPr/>
        </p:nvSpPr>
        <p:spPr bwMode="auto">
          <a:xfrm>
            <a:off x="4878468" y="2908821"/>
            <a:ext cx="702661" cy="1159991"/>
          </a:xfrm>
          <a:prstGeom prst="ellipse">
            <a:avLst/>
          </a:prstGeom>
          <a:noFill/>
          <a:ln w="6350" cap="sq" cmpd="sng" algn="ctr">
            <a:solidFill>
              <a:schemeClr val="tx1"/>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6" name="Text Box 11"/>
          <p:cNvSpPr txBox="1">
            <a:spLocks noChangeArrowheads="1"/>
          </p:cNvSpPr>
          <p:nvPr/>
        </p:nvSpPr>
        <p:spPr bwMode="auto">
          <a:xfrm>
            <a:off x="6419169" y="2628652"/>
            <a:ext cx="1535172" cy="400050"/>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片内地址</a:t>
            </a:r>
          </a:p>
        </p:txBody>
      </p:sp>
      <p:sp>
        <p:nvSpPr>
          <p:cNvPr id="2" name="任意多边形 1"/>
          <p:cNvSpPr/>
          <p:nvPr/>
        </p:nvSpPr>
        <p:spPr bwMode="auto">
          <a:xfrm>
            <a:off x="5581129" y="2906823"/>
            <a:ext cx="1048694" cy="368710"/>
          </a:xfrm>
          <a:custGeom>
            <a:avLst/>
            <a:gdLst>
              <a:gd name="connsiteX0" fmla="*/ 0 w 1032387"/>
              <a:gd name="connsiteY0" fmla="*/ 368710 h 368710"/>
              <a:gd name="connsiteX1" fmla="*/ 29496 w 1032387"/>
              <a:gd name="connsiteY1" fmla="*/ 280219 h 368710"/>
              <a:gd name="connsiteX2" fmla="*/ 117987 w 1032387"/>
              <a:gd name="connsiteY2" fmla="*/ 235974 h 368710"/>
              <a:gd name="connsiteX3" fmla="*/ 221225 w 1032387"/>
              <a:gd name="connsiteY3" fmla="*/ 176981 h 368710"/>
              <a:gd name="connsiteX4" fmla="*/ 265470 w 1032387"/>
              <a:gd name="connsiteY4" fmla="*/ 162232 h 368710"/>
              <a:gd name="connsiteX5" fmla="*/ 353961 w 1032387"/>
              <a:gd name="connsiteY5" fmla="*/ 221226 h 368710"/>
              <a:gd name="connsiteX6" fmla="*/ 339212 w 1032387"/>
              <a:gd name="connsiteY6" fmla="*/ 280219 h 368710"/>
              <a:gd name="connsiteX7" fmla="*/ 294967 w 1032387"/>
              <a:gd name="connsiteY7" fmla="*/ 250723 h 368710"/>
              <a:gd name="connsiteX8" fmla="*/ 339212 w 1032387"/>
              <a:gd name="connsiteY8" fmla="*/ 162232 h 368710"/>
              <a:gd name="connsiteX9" fmla="*/ 427703 w 1032387"/>
              <a:gd name="connsiteY9" fmla="*/ 103239 h 368710"/>
              <a:gd name="connsiteX10" fmla="*/ 604683 w 1032387"/>
              <a:gd name="connsiteY10" fmla="*/ 73742 h 368710"/>
              <a:gd name="connsiteX11" fmla="*/ 722670 w 1032387"/>
              <a:gd name="connsiteY11" fmla="*/ 58994 h 368710"/>
              <a:gd name="connsiteX12" fmla="*/ 855406 w 1032387"/>
              <a:gd name="connsiteY12" fmla="*/ 14748 h 368710"/>
              <a:gd name="connsiteX13" fmla="*/ 899651 w 1032387"/>
              <a:gd name="connsiteY13" fmla="*/ 0 h 368710"/>
              <a:gd name="connsiteX14" fmla="*/ 1032387 w 1032387"/>
              <a:gd name="connsiteY14" fmla="*/ 0 h 3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387" h="368710">
                <a:moveTo>
                  <a:pt x="0" y="368710"/>
                </a:moveTo>
                <a:cubicBezTo>
                  <a:pt x="9832" y="339213"/>
                  <a:pt x="13017" y="306585"/>
                  <a:pt x="29496" y="280219"/>
                </a:cubicBezTo>
                <a:cubicBezTo>
                  <a:pt x="46777" y="252569"/>
                  <a:pt x="91921" y="247145"/>
                  <a:pt x="117987" y="235974"/>
                </a:cubicBezTo>
                <a:cubicBezTo>
                  <a:pt x="298975" y="158407"/>
                  <a:pt x="73114" y="251037"/>
                  <a:pt x="221225" y="176981"/>
                </a:cubicBezTo>
                <a:cubicBezTo>
                  <a:pt x="235130" y="170029"/>
                  <a:pt x="250722" y="167148"/>
                  <a:pt x="265470" y="162232"/>
                </a:cubicBezTo>
                <a:cubicBezTo>
                  <a:pt x="303698" y="171789"/>
                  <a:pt x="346417" y="168415"/>
                  <a:pt x="353961" y="221226"/>
                </a:cubicBezTo>
                <a:cubicBezTo>
                  <a:pt x="356827" y="241292"/>
                  <a:pt x="344128" y="260555"/>
                  <a:pt x="339212" y="280219"/>
                </a:cubicBezTo>
                <a:cubicBezTo>
                  <a:pt x="324464" y="270387"/>
                  <a:pt x="301550" y="267180"/>
                  <a:pt x="294967" y="250723"/>
                </a:cubicBezTo>
                <a:cubicBezTo>
                  <a:pt x="288344" y="234164"/>
                  <a:pt x="331851" y="168673"/>
                  <a:pt x="339212" y="162232"/>
                </a:cubicBezTo>
                <a:cubicBezTo>
                  <a:pt x="365892" y="138888"/>
                  <a:pt x="392941" y="110192"/>
                  <a:pt x="427703" y="103239"/>
                </a:cubicBezTo>
                <a:cubicBezTo>
                  <a:pt x="522342" y="84310"/>
                  <a:pt x="494920" y="88377"/>
                  <a:pt x="604683" y="73742"/>
                </a:cubicBezTo>
                <a:lnTo>
                  <a:pt x="722670" y="58994"/>
                </a:lnTo>
                <a:lnTo>
                  <a:pt x="855406" y="14748"/>
                </a:lnTo>
                <a:cubicBezTo>
                  <a:pt x="870154" y="9832"/>
                  <a:pt x="884105" y="0"/>
                  <a:pt x="899651" y="0"/>
                </a:cubicBezTo>
                <a:lnTo>
                  <a:pt x="1032387" y="0"/>
                </a:lnTo>
              </a:path>
            </a:pathLst>
          </a:custGeom>
          <a:noFill/>
          <a:ln w="9525"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8" name="椭圆 7"/>
          <p:cNvSpPr/>
          <p:nvPr/>
        </p:nvSpPr>
        <p:spPr bwMode="auto">
          <a:xfrm>
            <a:off x="1029635" y="3018672"/>
            <a:ext cx="1682345" cy="940615"/>
          </a:xfrm>
          <a:prstGeom prst="ellipse">
            <a:avLst/>
          </a:prstGeom>
          <a:noFill/>
          <a:ln w="6350" cap="sq" cmpd="sng" algn="ctr">
            <a:solidFill>
              <a:srgbClr val="FF0000"/>
            </a:solidFill>
            <a:prstDash val="solid"/>
            <a:round/>
            <a:headEnd type="none" w="sm" len="sm"/>
            <a:tailEnd type="non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9" name="任意多边形 8"/>
          <p:cNvSpPr/>
          <p:nvPr/>
        </p:nvSpPr>
        <p:spPr bwMode="auto">
          <a:xfrm rot="2965384">
            <a:off x="1988257" y="4042594"/>
            <a:ext cx="1048694" cy="368710"/>
          </a:xfrm>
          <a:custGeom>
            <a:avLst/>
            <a:gdLst>
              <a:gd name="connsiteX0" fmla="*/ 0 w 1032387"/>
              <a:gd name="connsiteY0" fmla="*/ 368710 h 368710"/>
              <a:gd name="connsiteX1" fmla="*/ 29496 w 1032387"/>
              <a:gd name="connsiteY1" fmla="*/ 280219 h 368710"/>
              <a:gd name="connsiteX2" fmla="*/ 117987 w 1032387"/>
              <a:gd name="connsiteY2" fmla="*/ 235974 h 368710"/>
              <a:gd name="connsiteX3" fmla="*/ 221225 w 1032387"/>
              <a:gd name="connsiteY3" fmla="*/ 176981 h 368710"/>
              <a:gd name="connsiteX4" fmla="*/ 265470 w 1032387"/>
              <a:gd name="connsiteY4" fmla="*/ 162232 h 368710"/>
              <a:gd name="connsiteX5" fmla="*/ 353961 w 1032387"/>
              <a:gd name="connsiteY5" fmla="*/ 221226 h 368710"/>
              <a:gd name="connsiteX6" fmla="*/ 339212 w 1032387"/>
              <a:gd name="connsiteY6" fmla="*/ 280219 h 368710"/>
              <a:gd name="connsiteX7" fmla="*/ 294967 w 1032387"/>
              <a:gd name="connsiteY7" fmla="*/ 250723 h 368710"/>
              <a:gd name="connsiteX8" fmla="*/ 339212 w 1032387"/>
              <a:gd name="connsiteY8" fmla="*/ 162232 h 368710"/>
              <a:gd name="connsiteX9" fmla="*/ 427703 w 1032387"/>
              <a:gd name="connsiteY9" fmla="*/ 103239 h 368710"/>
              <a:gd name="connsiteX10" fmla="*/ 604683 w 1032387"/>
              <a:gd name="connsiteY10" fmla="*/ 73742 h 368710"/>
              <a:gd name="connsiteX11" fmla="*/ 722670 w 1032387"/>
              <a:gd name="connsiteY11" fmla="*/ 58994 h 368710"/>
              <a:gd name="connsiteX12" fmla="*/ 855406 w 1032387"/>
              <a:gd name="connsiteY12" fmla="*/ 14748 h 368710"/>
              <a:gd name="connsiteX13" fmla="*/ 899651 w 1032387"/>
              <a:gd name="connsiteY13" fmla="*/ 0 h 368710"/>
              <a:gd name="connsiteX14" fmla="*/ 1032387 w 1032387"/>
              <a:gd name="connsiteY14" fmla="*/ 0 h 3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387" h="368710">
                <a:moveTo>
                  <a:pt x="0" y="368710"/>
                </a:moveTo>
                <a:cubicBezTo>
                  <a:pt x="9832" y="339213"/>
                  <a:pt x="13017" y="306585"/>
                  <a:pt x="29496" y="280219"/>
                </a:cubicBezTo>
                <a:cubicBezTo>
                  <a:pt x="46777" y="252569"/>
                  <a:pt x="91921" y="247145"/>
                  <a:pt x="117987" y="235974"/>
                </a:cubicBezTo>
                <a:cubicBezTo>
                  <a:pt x="298975" y="158407"/>
                  <a:pt x="73114" y="251037"/>
                  <a:pt x="221225" y="176981"/>
                </a:cubicBezTo>
                <a:cubicBezTo>
                  <a:pt x="235130" y="170029"/>
                  <a:pt x="250722" y="167148"/>
                  <a:pt x="265470" y="162232"/>
                </a:cubicBezTo>
                <a:cubicBezTo>
                  <a:pt x="303698" y="171789"/>
                  <a:pt x="346417" y="168415"/>
                  <a:pt x="353961" y="221226"/>
                </a:cubicBezTo>
                <a:cubicBezTo>
                  <a:pt x="356827" y="241292"/>
                  <a:pt x="344128" y="260555"/>
                  <a:pt x="339212" y="280219"/>
                </a:cubicBezTo>
                <a:cubicBezTo>
                  <a:pt x="324464" y="270387"/>
                  <a:pt x="301550" y="267180"/>
                  <a:pt x="294967" y="250723"/>
                </a:cubicBezTo>
                <a:cubicBezTo>
                  <a:pt x="288344" y="234164"/>
                  <a:pt x="331851" y="168673"/>
                  <a:pt x="339212" y="162232"/>
                </a:cubicBezTo>
                <a:cubicBezTo>
                  <a:pt x="365892" y="138888"/>
                  <a:pt x="392941" y="110192"/>
                  <a:pt x="427703" y="103239"/>
                </a:cubicBezTo>
                <a:cubicBezTo>
                  <a:pt x="522342" y="84310"/>
                  <a:pt x="494920" y="88377"/>
                  <a:pt x="604683" y="73742"/>
                </a:cubicBezTo>
                <a:lnTo>
                  <a:pt x="722670" y="58994"/>
                </a:lnTo>
                <a:lnTo>
                  <a:pt x="855406" y="14748"/>
                </a:lnTo>
                <a:cubicBezTo>
                  <a:pt x="870154" y="9832"/>
                  <a:pt x="884105" y="0"/>
                  <a:pt x="899651" y="0"/>
                </a:cubicBezTo>
                <a:lnTo>
                  <a:pt x="1032387" y="0"/>
                </a:lnTo>
              </a:path>
            </a:pathLst>
          </a:custGeom>
          <a:noFill/>
          <a:ln w="9525"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10" name="Text Box 11"/>
          <p:cNvSpPr txBox="1">
            <a:spLocks noChangeArrowheads="1"/>
          </p:cNvSpPr>
          <p:nvPr/>
        </p:nvSpPr>
        <p:spPr bwMode="auto">
          <a:xfrm>
            <a:off x="2196753" y="4500860"/>
            <a:ext cx="1989939" cy="707886"/>
          </a:xfrm>
          <a:prstGeom prst="rect">
            <a:avLst/>
          </a:prstGeom>
          <a:noFill/>
          <a:ln w="25400" cap="sq">
            <a:noFill/>
            <a:miter lim="800000"/>
            <a:headEnd type="none" w="sm" len="sm"/>
            <a:tailEnd type="none" w="lg" len="lg"/>
          </a:ln>
        </p:spPr>
        <p:txBody>
          <a:bodyPr wrap="square">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任意状态，表示</a:t>
            </a:r>
            <a:r>
              <a:rPr lang="zh-CN" altLang="en-US" sz="2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华文中宋"/>
              </a:rPr>
              <a:t>不参与译码</a:t>
            </a:r>
          </a:p>
        </p:txBody>
      </p:sp>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66204" y="3959287"/>
            <a:ext cx="2241101" cy="18868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25223513"/>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7107">
                                            <p:txEl>
                                              <p:pRg st="1" end="1"/>
                                            </p:txEl>
                                          </p:spTgt>
                                        </p:tgtEl>
                                        <p:attrNameLst>
                                          <p:attrName>style.visibility</p:attrName>
                                        </p:attrNameLst>
                                      </p:cBhvr>
                                      <p:to>
                                        <p:strVal val="visible"/>
                                      </p:to>
                                    </p:set>
                                    <p:animEffect transition="in" filter="wipe(left)">
                                      <p:cBhvr>
                                        <p:cTn id="7" dur="500"/>
                                        <p:tgtEl>
                                          <p:spTgt spid="47107">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7107">
                                            <p:txEl>
                                              <p:pRg st="2" end="2"/>
                                            </p:txEl>
                                          </p:spTgt>
                                        </p:tgtEl>
                                        <p:attrNameLst>
                                          <p:attrName>style.visibility</p:attrName>
                                        </p:attrNameLst>
                                      </p:cBhvr>
                                      <p:to>
                                        <p:strVal val="visible"/>
                                      </p:to>
                                    </p:set>
                                    <p:animEffect transition="in" filter="wipe(left)">
                                      <p:cBhvr>
                                        <p:cTn id="11" dur="500"/>
                                        <p:tgtEl>
                                          <p:spTgt spid="47107">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7107">
                                            <p:txEl>
                                              <p:pRg st="3" end="3"/>
                                            </p:txEl>
                                          </p:spTgt>
                                        </p:tgtEl>
                                        <p:attrNameLst>
                                          <p:attrName>style.visibility</p:attrName>
                                        </p:attrNameLst>
                                      </p:cBhvr>
                                      <p:to>
                                        <p:strVal val="visible"/>
                                      </p:to>
                                    </p:set>
                                    <p:animEffect transition="in" filter="wipe(left)">
                                      <p:cBhvr>
                                        <p:cTn id="15" dur="500"/>
                                        <p:tgtEl>
                                          <p:spTgt spid="47107">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heel(1)">
                                      <p:cBhvr>
                                        <p:cTn id="20" dur="1000"/>
                                        <p:tgtEl>
                                          <p:spTgt spid="5"/>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wipe(left)">
                                      <p:cBhvr>
                                        <p:cTn id="24" dur="500"/>
                                        <p:tgtEl>
                                          <p:spTgt spid="2"/>
                                        </p:tgtEl>
                                      </p:cBhvr>
                                    </p:animEffect>
                                  </p:childTnLst>
                                </p:cTn>
                              </p:par>
                            </p:childTnLst>
                          </p:cTn>
                        </p:par>
                        <p:par>
                          <p:cTn id="25" fill="hold">
                            <p:stCondLst>
                              <p:cond delay="1500"/>
                            </p:stCondLst>
                            <p:childTnLst>
                              <p:par>
                                <p:cTn id="26" presetID="22" presetClass="entr" presetSubtype="8" fill="hold" grpId="0"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2"/>
                                        </p:tgtEl>
                                      </p:cBhvr>
                                    </p:animEffect>
                                    <p:set>
                                      <p:cBhvr>
                                        <p:cTn id="36" dur="1" fill="hold">
                                          <p:stCondLst>
                                            <p:cond delay="499"/>
                                          </p:stCondLst>
                                        </p:cTn>
                                        <p:tgtEl>
                                          <p:spTgt spid="2"/>
                                        </p:tgtEl>
                                        <p:attrNameLst>
                                          <p:attrName>style.visibility</p:attrName>
                                        </p:attrNameLst>
                                      </p:cBhvr>
                                      <p:to>
                                        <p:strVal val="hidden"/>
                                      </p:to>
                                    </p:set>
                                  </p:childTnLst>
                                </p:cTn>
                              </p:par>
                              <p:par>
                                <p:cTn id="37" presetID="10" presetClass="exit" presetSubtype="0" fill="hold" grpId="1" nodeType="withEffect">
                                  <p:stCondLst>
                                    <p:cond delay="0"/>
                                  </p:stCondLst>
                                  <p:childTnLst>
                                    <p:animEffect transition="out" filter="fade">
                                      <p:cBhvr>
                                        <p:cTn id="38" dur="500"/>
                                        <p:tgtEl>
                                          <p:spTgt spid="6"/>
                                        </p:tgtEl>
                                      </p:cBhvr>
                                    </p:animEffect>
                                    <p:set>
                                      <p:cBhvr>
                                        <p:cTn id="39" dur="1" fill="hold">
                                          <p:stCondLst>
                                            <p:cond delay="499"/>
                                          </p:stCondLst>
                                        </p:cTn>
                                        <p:tgtEl>
                                          <p:spTgt spid="6"/>
                                        </p:tgtEl>
                                        <p:attrNameLst>
                                          <p:attrName>style.visibility</p:attrName>
                                        </p:attrNameLst>
                                      </p:cBhvr>
                                      <p:to>
                                        <p:strVal val="hidden"/>
                                      </p:to>
                                    </p:set>
                                  </p:childTnLst>
                                </p:cTn>
                              </p:par>
                            </p:childTnLst>
                          </p:cTn>
                        </p:par>
                        <p:par>
                          <p:cTn id="40" fill="hold">
                            <p:stCondLst>
                              <p:cond delay="500"/>
                            </p:stCondLst>
                            <p:childTnLst>
                              <p:par>
                                <p:cTn id="41" presetID="10" presetClass="entr" presetSubtype="0" fill="hold" nodeType="after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fade">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8"/>
                                        </p:tgtEl>
                                        <p:attrNameLst>
                                          <p:attrName>style.visibility</p:attrName>
                                        </p:attrNameLst>
                                      </p:cBhvr>
                                      <p:to>
                                        <p:strVal val="visible"/>
                                      </p:to>
                                    </p:set>
                                    <p:animEffect transition="in" filter="wheel(1)">
                                      <p:cBhvr>
                                        <p:cTn id="48" dur="1000"/>
                                        <p:tgtEl>
                                          <p:spTgt spid="8"/>
                                        </p:tgtEl>
                                      </p:cBhvr>
                                    </p:animEffect>
                                  </p:childTnLst>
                                </p:cTn>
                              </p:par>
                            </p:childTnLst>
                          </p:cTn>
                        </p:par>
                        <p:par>
                          <p:cTn id="49" fill="hold">
                            <p:stCondLst>
                              <p:cond delay="1000"/>
                            </p:stCondLst>
                            <p:childTnLst>
                              <p:par>
                                <p:cTn id="50" presetID="22" presetClass="entr" presetSubtype="8" fill="hold" grpId="0" nodeType="after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par>
                          <p:cTn id="53" fill="hold">
                            <p:stCondLst>
                              <p:cond delay="1500"/>
                            </p:stCondLst>
                            <p:childTnLst>
                              <p:par>
                                <p:cTn id="54" presetID="10" presetClass="entr" presetSubtype="0" fill="hold" grpId="0" nodeType="afterEffect">
                                  <p:stCondLst>
                                    <p:cond delay="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p:bldP spid="6" grpId="1"/>
      <p:bldP spid="2" grpId="0" animBg="1"/>
      <p:bldP spid="2" grpId="1" animBg="1"/>
      <p:bldP spid="8" grpId="0" animBg="1"/>
      <p:bldP spid="9" grpId="0" animBg="1"/>
      <p:bldP spid="10" grpId="0"/>
    </p:bldLst>
  </p:timing>
</p:sld>
</file>

<file path=ppt/slides/slide8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a:xfrm>
            <a:off x="252537" y="252388"/>
            <a:ext cx="8361045" cy="652486"/>
          </a:xfrm>
        </p:spPr>
        <p:txBody>
          <a:bodyPr/>
          <a:lstStyle/>
          <a:p>
            <a:pPr algn="l" eaLnBrk="1" hangingPunct="1">
              <a:defRPr/>
            </a:pPr>
            <a:r>
              <a:rPr lang="en-GB" altLang="zh-CN" sz="32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8259A</a:t>
            </a:r>
            <a:r>
              <a:rPr lang="zh-CN" altLang="en-GB" sz="32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内部寄存器的寻址方法</a:t>
            </a:r>
            <a:endParaRPr lang="zh-CN" altLang="en-US" sz="3200" b="1" dirty="0">
              <a:solidFill>
                <a:srgbClr val="800000"/>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graphicFrame>
        <p:nvGraphicFramePr>
          <p:cNvPr id="310384" name="Group 112"/>
          <p:cNvGraphicFramePr>
            <a:graphicFrameLocks noGrp="1"/>
          </p:cNvGraphicFramePr>
          <p:nvPr>
            <p:ph idx="1"/>
            <p:extLst>
              <p:ext uri="{D42A27DB-BD31-4B8C-83A1-F6EECF244321}">
                <p14:modId xmlns:p14="http://schemas.microsoft.com/office/powerpoint/2010/main" val="4164494391"/>
              </p:ext>
            </p:extLst>
          </p:nvPr>
        </p:nvGraphicFramePr>
        <p:xfrm>
          <a:off x="401602" y="2340620"/>
          <a:ext cx="8622327" cy="3240360"/>
        </p:xfrm>
        <a:graphic>
          <a:graphicData uri="http://schemas.openxmlformats.org/drawingml/2006/table">
            <a:tbl>
              <a:tblPr/>
              <a:tblGrid>
                <a:gridCol w="730623">
                  <a:extLst>
                    <a:ext uri="{9D8B030D-6E8A-4147-A177-3AD203B41FA5}">
                      <a16:colId xmlns:a16="http://schemas.microsoft.com/office/drawing/2014/main" val="20000"/>
                    </a:ext>
                  </a:extLst>
                </a:gridCol>
                <a:gridCol w="701593">
                  <a:extLst>
                    <a:ext uri="{9D8B030D-6E8A-4147-A177-3AD203B41FA5}">
                      <a16:colId xmlns:a16="http://schemas.microsoft.com/office/drawing/2014/main" val="20001"/>
                    </a:ext>
                  </a:extLst>
                </a:gridCol>
                <a:gridCol w="783848">
                  <a:extLst>
                    <a:ext uri="{9D8B030D-6E8A-4147-A177-3AD203B41FA5}">
                      <a16:colId xmlns:a16="http://schemas.microsoft.com/office/drawing/2014/main" val="20002"/>
                    </a:ext>
                  </a:extLst>
                </a:gridCol>
                <a:gridCol w="556435">
                  <a:extLst>
                    <a:ext uri="{9D8B030D-6E8A-4147-A177-3AD203B41FA5}">
                      <a16:colId xmlns:a16="http://schemas.microsoft.com/office/drawing/2014/main" val="20003"/>
                    </a:ext>
                  </a:extLst>
                </a:gridCol>
                <a:gridCol w="554822">
                  <a:extLst>
                    <a:ext uri="{9D8B030D-6E8A-4147-A177-3AD203B41FA5}">
                      <a16:colId xmlns:a16="http://schemas.microsoft.com/office/drawing/2014/main" val="20004"/>
                    </a:ext>
                  </a:extLst>
                </a:gridCol>
                <a:gridCol w="553210">
                  <a:extLst>
                    <a:ext uri="{9D8B030D-6E8A-4147-A177-3AD203B41FA5}">
                      <a16:colId xmlns:a16="http://schemas.microsoft.com/office/drawing/2014/main" val="20005"/>
                    </a:ext>
                  </a:extLst>
                </a:gridCol>
                <a:gridCol w="4741796">
                  <a:extLst>
                    <a:ext uri="{9D8B030D-6E8A-4147-A177-3AD203B41FA5}">
                      <a16:colId xmlns:a16="http://schemas.microsoft.com/office/drawing/2014/main" val="20006"/>
                    </a:ext>
                  </a:extLst>
                </a:gridCol>
              </a:tblGrid>
              <a:tr h="473937">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CS#</a:t>
                      </a:r>
                      <a:endParaRPr kumimoji="0" lang="en-US" altLang="zh-CN" sz="1800" b="1" i="0" u="none" strike="noStrike" cap="none" normalizeH="0" baseline="0" dirty="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RD#</a:t>
                      </a: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WR#</a:t>
                      </a:r>
                      <a:endPar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A</a:t>
                      </a:r>
                      <a:r>
                        <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0</a:t>
                      </a:r>
                      <a:endPar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D</a:t>
                      </a:r>
                      <a:r>
                        <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4</a:t>
                      </a:r>
                      <a:endPar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D</a:t>
                      </a:r>
                      <a:r>
                        <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cs typeface="Times New Roman" pitchFamily="18" charset="0"/>
                        </a:rPr>
                        <a:t>3</a:t>
                      </a:r>
                      <a:endParaRPr kumimoji="0" lang="en-US" altLang="zh-CN" sz="1400" b="1" i="0" u="none" strike="noStrike" cap="none" normalizeH="0" baseline="0">
                        <a:ln>
                          <a:noFill/>
                        </a:ln>
                        <a:solidFill>
                          <a:schemeClr val="tx1"/>
                        </a:solidFill>
                        <a:effectLst>
                          <a:outerShdw blurRad="38100" dist="38100" dir="2700000" algn="tl">
                            <a:srgbClr val="000000"/>
                          </a:outerShdw>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outerShdw blurRad="38100" dist="38100" dir="2700000" algn="tl">
                              <a:srgbClr val="000000"/>
                            </a:outerShdw>
                          </a:effectLst>
                          <a:latin typeface="黑体" panose="02010609060101010101" pitchFamily="49" charset="-122"/>
                          <a:ea typeface="黑体" panose="02010609060101010101" pitchFamily="49" charset="-122"/>
                          <a:cs typeface="Times New Roman" pitchFamily="18" charset="0"/>
                        </a:rPr>
                        <a:t>读写操作</a:t>
                      </a:r>
                      <a:endParaRPr kumimoji="0" lang="zh-CN" altLang="en-US" sz="1800" b="1" i="0" u="none" strike="noStrike" cap="none" normalizeH="0" baseline="0" dirty="0">
                        <a:ln>
                          <a:noFill/>
                        </a:ln>
                        <a:solidFill>
                          <a:schemeClr val="tx1"/>
                        </a:solidFill>
                        <a:effectLst>
                          <a:outerShdw blurRad="38100" dist="38100" dir="2700000" algn="tl">
                            <a:srgbClr val="000000"/>
                          </a:outerShdw>
                        </a:effectLst>
                        <a:latin typeface="黑体" panose="02010609060101010101" pitchFamily="49" charset="-122"/>
                        <a:ea typeface="黑体" panose="02010609060101010101" pitchFamily="49"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8131">
                <a:tc rowSpan="4">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rowSpan="4">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rowSpan="4">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rowSpan="4">
                  <a:txBody>
                    <a:bodyPr/>
                    <a:lstStyle>
                      <a:lvl1pPr marL="342900" indent="-255588"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写</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OCW2</a:t>
                      </a:r>
                    </a:p>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写</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OCW3</a:t>
                      </a:r>
                    </a:p>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写</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ICW1</a:t>
                      </a:r>
                    </a:p>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写</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ICW2,ICW3,ICW4,OCW1(</a:t>
                      </a: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顺序写入</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3937">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2"/>
                  </a:ext>
                </a:extLst>
              </a:tr>
              <a:tr h="47603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x</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3"/>
                  </a:ext>
                </a:extLst>
              </a:tr>
              <a:tr h="526364">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x</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x</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vMerge="1">
                  <a:txBody>
                    <a:bodyPr/>
                    <a:lstStyle/>
                    <a:p>
                      <a:endParaRPr lang="zh-CN" altLang="en-US"/>
                    </a:p>
                  </a:txBody>
                  <a:tcPr/>
                </a:tc>
                <a:extLst>
                  <a:ext uri="{0D108BD9-81ED-4DB2-BD59-A6C34878D82A}">
                    <a16:rowId xmlns:a16="http://schemas.microsoft.com/office/drawing/2014/main" val="10004"/>
                  </a:ext>
                </a:extLst>
              </a:tr>
              <a:tr h="811957">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342900"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0</a:t>
                      </a:r>
                    </a:p>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1</a:t>
                      </a:r>
                      <a:endParaRPr kumimoji="0" lang="en-US" altLang="zh-CN" sz="1800" b="1" i="0" u="none" strike="noStrike" cap="none" normalizeH="0" baseline="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x</a:t>
                      </a:r>
                      <a:endParaRPr kumimoji="0" lang="zh-CN" altLang="en-US" sz="1800" b="1" i="0" u="none" strike="noStrike" cap="none" normalizeH="0" baseline="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90000"/>
                        <a:buFont typeface="Wingdings" pitchFamily="2" charset="2"/>
                        <a:buNone/>
                        <a:tabLst/>
                      </a:pPr>
                      <a:r>
                        <a:rPr kumimoji="0" lang="en-US" altLang="zh-CN" sz="1800" b="1" i="0" u="none" strike="noStrike" cap="none" normalizeH="0" baseline="0">
                          <a:ln>
                            <a:noFill/>
                          </a:ln>
                          <a:solidFill>
                            <a:schemeClr val="tx1"/>
                          </a:solidFill>
                          <a:effectLst/>
                          <a:latin typeface="Arial" charset="0"/>
                          <a:ea typeface="宋体" charset="-122"/>
                          <a:cs typeface="Times New Roman" pitchFamily="18" charset="0"/>
                        </a:rPr>
                        <a:t>x</a:t>
                      </a:r>
                      <a:endParaRPr kumimoji="0" lang="zh-CN" altLang="en-US" sz="1800" b="1" i="0" u="none" strike="noStrike" cap="none" normalizeH="0" baseline="0">
                        <a:ln>
                          <a:noFill/>
                        </a:ln>
                        <a:solidFill>
                          <a:schemeClr val="tx1"/>
                        </a:solidFill>
                        <a:effectLst/>
                        <a:latin typeface="Arial" charset="0"/>
                        <a:ea typeface="宋体" charset="-122"/>
                        <a:cs typeface="Times New Roman" pitchFamily="18" charset="0"/>
                      </a:endParaRPr>
                    </a:p>
                  </a:txBody>
                  <a:tcPr marL="0" marR="0" marT="0" marB="0" anchor="ctr"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tc>
                  <a:txBody>
                    <a:bodyPr/>
                    <a:lstStyle>
                      <a:lvl1pPr marL="342900" indent="-255588" eaLnBrk="0" hangingPunct="0">
                        <a:spcBef>
                          <a:spcPct val="20000"/>
                        </a:spcBef>
                        <a:buClr>
                          <a:schemeClr val="hlink"/>
                        </a:buClr>
                        <a:buSzPct val="90000"/>
                        <a:buFont typeface="Wingdings" pitchFamily="2" charset="2"/>
                        <a:defRPr sz="2800">
                          <a:solidFill>
                            <a:schemeClr val="tx1"/>
                          </a:solidFill>
                          <a:latin typeface="Arial" charset="0"/>
                          <a:ea typeface="宋体" charset="-122"/>
                        </a:defRPr>
                      </a:lvl1pPr>
                      <a:lvl2pPr marL="742950" indent="-285750" eaLnBrk="0" hangingPunct="0">
                        <a:spcBef>
                          <a:spcPct val="20000"/>
                        </a:spcBef>
                        <a:defRPr sz="2400">
                          <a:solidFill>
                            <a:schemeClr val="tx1"/>
                          </a:solidFill>
                          <a:latin typeface="Arial" charset="0"/>
                          <a:ea typeface="宋体" charset="-122"/>
                        </a:defRPr>
                      </a:lvl2pPr>
                      <a:lvl3pPr marL="1143000" indent="-228600" eaLnBrk="0" hangingPunct="0">
                        <a:spcBef>
                          <a:spcPct val="20000"/>
                        </a:spcBef>
                        <a:buClr>
                          <a:schemeClr val="accent2"/>
                        </a:buClr>
                        <a:buSzPct val="90000"/>
                        <a:buFont typeface="Wingdings" pitchFamily="2" charset="2"/>
                        <a:defRPr sz="2000">
                          <a:solidFill>
                            <a:schemeClr val="tx1"/>
                          </a:solidFill>
                          <a:latin typeface="Arial" charset="0"/>
                          <a:ea typeface="宋体" charset="-122"/>
                        </a:defRPr>
                      </a:lvl3pPr>
                      <a:lvl4pPr marL="1600200" indent="-228600" eaLnBrk="0" hangingPunct="0">
                        <a:spcBef>
                          <a:spcPct val="20000"/>
                        </a:spcBef>
                        <a:defRPr>
                          <a:solidFill>
                            <a:schemeClr val="tx1"/>
                          </a:solidFill>
                          <a:latin typeface="Arial" charset="0"/>
                          <a:ea typeface="宋体" charset="-122"/>
                        </a:defRPr>
                      </a:lvl4pPr>
                      <a:lvl5pPr marL="2057400" indent="-228600" eaLnBrk="0" hangingPunct="0">
                        <a:spcBef>
                          <a:spcPct val="20000"/>
                        </a:spcBef>
                        <a:buClr>
                          <a:schemeClr val="folHlink"/>
                        </a:buClr>
                        <a:buSzPct val="90000"/>
                        <a:buFont typeface="Wingdings" pitchFamily="2" charset="2"/>
                        <a:defRPr>
                          <a:solidFill>
                            <a:schemeClr val="tx1"/>
                          </a:solidFill>
                          <a:latin typeface="Arial" charset="0"/>
                          <a:ea typeface="宋体" charset="-122"/>
                        </a:defRPr>
                      </a:lvl5pPr>
                      <a:lvl6pPr marL="25146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6pPr>
                      <a:lvl7pPr marL="29718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7pPr>
                      <a:lvl8pPr marL="34290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8pPr>
                      <a:lvl9pPr marL="3886200" indent="-228600" eaLnBrk="0" fontAlgn="base" hangingPunct="0">
                        <a:spcBef>
                          <a:spcPct val="20000"/>
                        </a:spcBef>
                        <a:spcAft>
                          <a:spcPct val="0"/>
                        </a:spcAft>
                        <a:buClr>
                          <a:schemeClr val="folHlink"/>
                        </a:buClr>
                        <a:buSzPct val="90000"/>
                        <a:buFont typeface="Wingdings" pitchFamily="2" charset="2"/>
                        <a:defRPr>
                          <a:solidFill>
                            <a:schemeClr val="tx1"/>
                          </a:solidFill>
                          <a:latin typeface="Arial" charset="0"/>
                          <a:ea typeface="宋体" charset="-122"/>
                        </a:defRPr>
                      </a:lvl9p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读出</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IRR</a:t>
                      </a: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ISR</a:t>
                      </a:r>
                    </a:p>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1800" b="1" i="0" u="none" strike="noStrike" cap="none" normalizeH="0" baseline="0" dirty="0">
                          <a:ln>
                            <a:noFill/>
                          </a:ln>
                          <a:solidFill>
                            <a:schemeClr val="tx1"/>
                          </a:solidFill>
                          <a:effectLst/>
                          <a:latin typeface="Arial" charset="0"/>
                          <a:ea typeface="宋体" charset="-122"/>
                          <a:cs typeface="Times New Roman" pitchFamily="18" charset="0"/>
                        </a:rPr>
                        <a:t>读出</a:t>
                      </a:r>
                      <a:r>
                        <a:rPr kumimoji="0" lang="en-US" altLang="zh-CN" sz="1800" b="1" i="0" u="none" strike="noStrike" cap="none" normalizeH="0" baseline="0" dirty="0">
                          <a:ln>
                            <a:noFill/>
                          </a:ln>
                          <a:solidFill>
                            <a:schemeClr val="tx1"/>
                          </a:solidFill>
                          <a:effectLst/>
                          <a:latin typeface="Arial" charset="0"/>
                          <a:ea typeface="宋体" charset="-122"/>
                          <a:cs typeface="Times New Roman" pitchFamily="18" charset="0"/>
                        </a:rPr>
                        <a:t>IMR</a:t>
                      </a:r>
                      <a:endParaRPr kumimoji="0" lang="en-US" altLang="zh-CN" sz="1800" b="1" i="0" u="none" strike="noStrike" cap="none" normalizeH="0" baseline="0" dirty="0">
                        <a:ln>
                          <a:noFill/>
                        </a:ln>
                        <a:solidFill>
                          <a:schemeClr val="tx1"/>
                        </a:solidFill>
                        <a:effectLst/>
                        <a:latin typeface="Arial" charset="0"/>
                        <a:ea typeface="宋体" charset="-122"/>
                      </a:endParaRPr>
                    </a:p>
                  </a:txBody>
                  <a:tcPr marL="0" marR="0" marT="0" marB="0" horzOverflow="overflow">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82993" name="Text Box 256"/>
          <p:cNvSpPr txBox="1">
            <a:spLocks noChangeArrowheads="1"/>
          </p:cNvSpPr>
          <p:nvPr/>
        </p:nvSpPr>
        <p:spPr bwMode="auto">
          <a:xfrm>
            <a:off x="553419" y="1099061"/>
            <a:ext cx="834007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0" tIns="0" rIns="0" bIns="0">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spcBef>
                <a:spcPct val="50000"/>
              </a:spcBef>
              <a:buClr>
                <a:srgbClr val="002060"/>
              </a:buClr>
              <a:buSzPct val="97000"/>
              <a:buFont typeface="Wingdings" panose="05000000000000000000" pitchFamily="2" charset="2"/>
              <a:buChar char="Ø"/>
            </a:pP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需要</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#CS</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A0</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#RD</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#WR</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和数据的</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D4</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a:t>
            </a:r>
            <a:r>
              <a:rPr lang="en-GB" altLang="zh-CN"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D3</a:t>
            </a:r>
            <a:r>
              <a:rPr lang="zh-CN" altLang="en-GB"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位的配合</a:t>
            </a:r>
          </a:p>
          <a:p>
            <a:pPr eaLnBrk="1" hangingPunct="1">
              <a:spcBef>
                <a:spcPct val="50000"/>
              </a:spcBef>
              <a:buClr>
                <a:srgbClr val="002060"/>
              </a:buClr>
              <a:buSzPct val="97000"/>
              <a:buFont typeface="Wingdings" panose="05000000000000000000" pitchFamily="2" charset="2"/>
              <a:buChar char="Ø"/>
            </a:pPr>
            <a:r>
              <a:rPr lang="zh-CN" altLang="en-US" sz="2400" b="1" dirty="0">
                <a:solidFill>
                  <a:schemeClr val="tx2"/>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内部寄存器的访问方法如下：</a:t>
            </a:r>
            <a:r>
              <a:rPr lang="zh-CN" altLang="en-US" sz="24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p:txBody>
      </p:sp>
    </p:spTree>
    <p:extLst>
      <p:ext uri="{BB962C8B-B14F-4D97-AF65-F5344CB8AC3E}">
        <p14:creationId xmlns:p14="http://schemas.microsoft.com/office/powerpoint/2010/main" val="3702866630"/>
      </p:ext>
    </p:extLst>
  </p:cSld>
  <p:clrMapOvr>
    <a:masterClrMapping/>
  </p:clrMapOvr>
  <p:transition>
    <p:zoom/>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p:cNvSpPr>
            <a:spLocks noGrp="1" noChangeArrowheads="1"/>
          </p:cNvSpPr>
          <p:nvPr>
            <p:ph type="title"/>
          </p:nvPr>
        </p:nvSpPr>
        <p:spPr/>
        <p:txBody>
          <a:bodyPr/>
          <a:lstStyle/>
          <a:p>
            <a:pPr algn="l" eaLnBrk="1" hangingPunct="1">
              <a:defRPr/>
            </a:pPr>
            <a:r>
              <a:rPr lang="en-GB" altLang="zh-CN" b="1"/>
              <a:t>8259A</a:t>
            </a:r>
            <a:r>
              <a:rPr lang="zh-CN" altLang="en-GB" b="1"/>
              <a:t>的初始化顺序</a:t>
            </a:r>
            <a:r>
              <a:rPr lang="zh-CN" altLang="en-US" b="1"/>
              <a:t> </a:t>
            </a:r>
          </a:p>
        </p:txBody>
      </p:sp>
      <p:sp>
        <p:nvSpPr>
          <p:cNvPr id="312323" name="Rectangle 3"/>
          <p:cNvSpPr>
            <a:spLocks noGrp="1" noChangeArrowheads="1"/>
          </p:cNvSpPr>
          <p:nvPr>
            <p:ph type="body" idx="1"/>
          </p:nvPr>
        </p:nvSpPr>
        <p:spPr>
          <a:xfrm>
            <a:off x="752535" y="1428327"/>
            <a:ext cx="3172410" cy="558188"/>
          </a:xfrm>
        </p:spPr>
        <p:txBody>
          <a:bodyPr/>
          <a:lstStyle/>
          <a:p>
            <a:pPr marL="53445" indent="0" eaLnBrk="1" hangingPunct="1">
              <a:buNone/>
              <a:defRPr/>
            </a:pPr>
            <a:r>
              <a:rPr lang="zh-CN" altLang="en-US" dirty="0"/>
              <a:t>注</a:t>
            </a:r>
            <a:r>
              <a:rPr lang="en-US" altLang="zh-CN" dirty="0"/>
              <a:t>:</a:t>
            </a:r>
            <a:r>
              <a:rPr lang="zh-CN" altLang="en-US" dirty="0"/>
              <a:t>次序不可颠倒 </a:t>
            </a:r>
          </a:p>
        </p:txBody>
      </p:sp>
      <p:sp>
        <p:nvSpPr>
          <p:cNvPr id="83972" name="AutoShape 5"/>
          <p:cNvSpPr>
            <a:spLocks noChangeArrowheads="1"/>
          </p:cNvSpPr>
          <p:nvPr/>
        </p:nvSpPr>
        <p:spPr bwMode="auto">
          <a:xfrm>
            <a:off x="5265975" y="1380043"/>
            <a:ext cx="2598310" cy="3627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t>写</a:t>
            </a:r>
            <a:r>
              <a:rPr lang="en-US" altLang="zh-CN" b="1"/>
              <a:t>ICW1</a:t>
            </a:r>
          </a:p>
        </p:txBody>
      </p:sp>
      <p:sp>
        <p:nvSpPr>
          <p:cNvPr id="83973" name="AutoShape 6"/>
          <p:cNvSpPr>
            <a:spLocks noChangeArrowheads="1"/>
          </p:cNvSpPr>
          <p:nvPr/>
        </p:nvSpPr>
        <p:spPr bwMode="auto">
          <a:xfrm>
            <a:off x="5265975" y="1986515"/>
            <a:ext cx="2598310" cy="362750"/>
          </a:xfrm>
          <a:prstGeom prst="flowChartProcess">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t>写</a:t>
            </a:r>
            <a:r>
              <a:rPr lang="en-US" altLang="zh-CN" b="1"/>
              <a:t>ICW2</a:t>
            </a:r>
          </a:p>
        </p:txBody>
      </p:sp>
      <p:sp>
        <p:nvSpPr>
          <p:cNvPr id="83974" name="AutoShape 7"/>
          <p:cNvSpPr>
            <a:spLocks noChangeArrowheads="1"/>
          </p:cNvSpPr>
          <p:nvPr/>
        </p:nvSpPr>
        <p:spPr bwMode="auto">
          <a:xfrm>
            <a:off x="5265975" y="2591570"/>
            <a:ext cx="2598310" cy="36275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buClr>
                <a:srgbClr val="0000CC"/>
              </a:buClr>
              <a:buSzPct val="75000"/>
              <a:buFont typeface="Wingdings" pitchFamily="2" charset="2"/>
              <a:buNone/>
            </a:pPr>
            <a:r>
              <a:rPr lang="zh-CN" altLang="en-US" sz="1600" b="1"/>
              <a:t>级连？</a:t>
            </a:r>
          </a:p>
        </p:txBody>
      </p:sp>
      <p:sp>
        <p:nvSpPr>
          <p:cNvPr id="83975" name="AutoShape 8"/>
          <p:cNvSpPr>
            <a:spLocks noChangeArrowheads="1"/>
          </p:cNvSpPr>
          <p:nvPr/>
        </p:nvSpPr>
        <p:spPr bwMode="auto">
          <a:xfrm>
            <a:off x="5265975" y="3196626"/>
            <a:ext cx="2598310" cy="362750"/>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t>写</a:t>
            </a:r>
            <a:r>
              <a:rPr lang="en-US" altLang="zh-CN" b="1"/>
              <a:t>ICW3</a:t>
            </a:r>
          </a:p>
        </p:txBody>
      </p:sp>
      <p:sp>
        <p:nvSpPr>
          <p:cNvPr id="83976" name="AutoShape 9"/>
          <p:cNvSpPr>
            <a:spLocks noChangeArrowheads="1"/>
          </p:cNvSpPr>
          <p:nvPr/>
        </p:nvSpPr>
        <p:spPr bwMode="auto">
          <a:xfrm>
            <a:off x="5265975" y="3801680"/>
            <a:ext cx="2598310" cy="362750"/>
          </a:xfrm>
          <a:prstGeom prst="flowChartDecision">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t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lnSpc>
                <a:spcPct val="90000"/>
              </a:lnSpc>
              <a:buClr>
                <a:srgbClr val="0000CC"/>
              </a:buClr>
              <a:buSzPct val="75000"/>
              <a:buFont typeface="Wingdings" pitchFamily="2" charset="2"/>
              <a:buNone/>
            </a:pPr>
            <a:r>
              <a:rPr lang="zh-CN" altLang="en-US" sz="1600" b="1"/>
              <a:t>需</a:t>
            </a:r>
            <a:r>
              <a:rPr lang="en-US" altLang="zh-CN" sz="1600" b="1"/>
              <a:t>ICW4?</a:t>
            </a:r>
          </a:p>
        </p:txBody>
      </p:sp>
      <p:sp>
        <p:nvSpPr>
          <p:cNvPr id="83977" name="AutoShape 10"/>
          <p:cNvSpPr>
            <a:spLocks noChangeArrowheads="1"/>
          </p:cNvSpPr>
          <p:nvPr/>
        </p:nvSpPr>
        <p:spPr bwMode="auto">
          <a:xfrm>
            <a:off x="5265975" y="4408152"/>
            <a:ext cx="2598310" cy="362750"/>
          </a:xfrm>
          <a:prstGeom prst="flowChartProcess">
            <a:avLst/>
          </a:prstGeom>
          <a:noFill/>
          <a:ln w="952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zh-CN" altLang="en-US" b="1"/>
              <a:t>写</a:t>
            </a:r>
            <a:r>
              <a:rPr lang="en-US" altLang="zh-CN" b="1"/>
              <a:t>ICW4</a:t>
            </a:r>
          </a:p>
        </p:txBody>
      </p:sp>
      <p:sp>
        <p:nvSpPr>
          <p:cNvPr id="83978" name="Line 11"/>
          <p:cNvSpPr>
            <a:spLocks noChangeShapeType="1"/>
          </p:cNvSpPr>
          <p:nvPr/>
        </p:nvSpPr>
        <p:spPr bwMode="auto">
          <a:xfrm>
            <a:off x="6565937" y="1742793"/>
            <a:ext cx="0" cy="24372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79" name="Line 12"/>
          <p:cNvSpPr>
            <a:spLocks noChangeShapeType="1"/>
          </p:cNvSpPr>
          <p:nvPr/>
        </p:nvSpPr>
        <p:spPr bwMode="auto">
          <a:xfrm>
            <a:off x="6565937" y="2954320"/>
            <a:ext cx="0" cy="242306"/>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0" name="Line 13"/>
          <p:cNvSpPr>
            <a:spLocks noChangeShapeType="1"/>
          </p:cNvSpPr>
          <p:nvPr/>
        </p:nvSpPr>
        <p:spPr bwMode="auto">
          <a:xfrm>
            <a:off x="6565937" y="2349265"/>
            <a:ext cx="0" cy="24230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1" name="Line 14"/>
          <p:cNvSpPr>
            <a:spLocks noChangeShapeType="1"/>
          </p:cNvSpPr>
          <p:nvPr/>
        </p:nvSpPr>
        <p:spPr bwMode="auto">
          <a:xfrm>
            <a:off x="6565937" y="3559375"/>
            <a:ext cx="0" cy="242305"/>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2" name="Line 15"/>
          <p:cNvSpPr>
            <a:spLocks noChangeShapeType="1"/>
          </p:cNvSpPr>
          <p:nvPr/>
        </p:nvSpPr>
        <p:spPr bwMode="auto">
          <a:xfrm>
            <a:off x="6565937" y="4164430"/>
            <a:ext cx="0" cy="243722"/>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3" name="Line 17"/>
          <p:cNvSpPr>
            <a:spLocks noChangeShapeType="1"/>
          </p:cNvSpPr>
          <p:nvPr/>
        </p:nvSpPr>
        <p:spPr bwMode="auto">
          <a:xfrm flipH="1">
            <a:off x="4601479" y="3984473"/>
            <a:ext cx="6580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4" name="Line 18"/>
          <p:cNvSpPr>
            <a:spLocks noChangeShapeType="1"/>
          </p:cNvSpPr>
          <p:nvPr/>
        </p:nvSpPr>
        <p:spPr bwMode="auto">
          <a:xfrm>
            <a:off x="4601478" y="3984473"/>
            <a:ext cx="0" cy="91821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Line 19"/>
          <p:cNvSpPr>
            <a:spLocks noChangeShapeType="1"/>
          </p:cNvSpPr>
          <p:nvPr/>
        </p:nvSpPr>
        <p:spPr bwMode="auto">
          <a:xfrm>
            <a:off x="4601479" y="3688321"/>
            <a:ext cx="193865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6" name="Line 24"/>
          <p:cNvSpPr>
            <a:spLocks noChangeShapeType="1"/>
          </p:cNvSpPr>
          <p:nvPr/>
        </p:nvSpPr>
        <p:spPr bwMode="auto">
          <a:xfrm>
            <a:off x="6565937" y="4770902"/>
            <a:ext cx="12903" cy="395341"/>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87" name="Text Box 25"/>
          <p:cNvSpPr txBox="1">
            <a:spLocks noChangeArrowheads="1"/>
          </p:cNvSpPr>
          <p:nvPr/>
        </p:nvSpPr>
        <p:spPr bwMode="auto">
          <a:xfrm>
            <a:off x="4854696" y="2550479"/>
            <a:ext cx="349990" cy="2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b="1"/>
              <a:t>N</a:t>
            </a:r>
          </a:p>
        </p:txBody>
      </p:sp>
      <p:sp>
        <p:nvSpPr>
          <p:cNvPr id="83988" name="Text Box 27"/>
          <p:cNvSpPr txBox="1">
            <a:spLocks noChangeArrowheads="1"/>
          </p:cNvSpPr>
          <p:nvPr/>
        </p:nvSpPr>
        <p:spPr bwMode="auto">
          <a:xfrm>
            <a:off x="4864374" y="3767673"/>
            <a:ext cx="349990" cy="2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b="1"/>
              <a:t>N</a:t>
            </a:r>
          </a:p>
        </p:txBody>
      </p:sp>
      <p:sp>
        <p:nvSpPr>
          <p:cNvPr id="83989" name="Line 28"/>
          <p:cNvSpPr>
            <a:spLocks noChangeShapeType="1"/>
          </p:cNvSpPr>
          <p:nvPr/>
        </p:nvSpPr>
        <p:spPr bwMode="auto">
          <a:xfrm>
            <a:off x="6578840" y="1116484"/>
            <a:ext cx="0" cy="26356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90" name="Line 30"/>
          <p:cNvSpPr>
            <a:spLocks noChangeShapeType="1"/>
          </p:cNvSpPr>
          <p:nvPr/>
        </p:nvSpPr>
        <p:spPr bwMode="auto">
          <a:xfrm flipH="1">
            <a:off x="4601479" y="2775779"/>
            <a:ext cx="65804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1" name="Line 31"/>
          <p:cNvSpPr>
            <a:spLocks noChangeShapeType="1"/>
          </p:cNvSpPr>
          <p:nvPr/>
        </p:nvSpPr>
        <p:spPr bwMode="auto">
          <a:xfrm>
            <a:off x="4601478" y="2775780"/>
            <a:ext cx="0" cy="9153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92" name="Line 33"/>
          <p:cNvSpPr>
            <a:spLocks noChangeShapeType="1"/>
          </p:cNvSpPr>
          <p:nvPr/>
        </p:nvSpPr>
        <p:spPr bwMode="auto">
          <a:xfrm>
            <a:off x="4615994" y="4909767"/>
            <a:ext cx="1938653" cy="0"/>
          </a:xfrm>
          <a:prstGeom prst="line">
            <a:avLst/>
          </a:prstGeom>
          <a:noFill/>
          <a:ln w="9525">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83993" name="Text Box 34"/>
          <p:cNvSpPr txBox="1">
            <a:spLocks noChangeArrowheads="1"/>
          </p:cNvSpPr>
          <p:nvPr/>
        </p:nvSpPr>
        <p:spPr bwMode="auto">
          <a:xfrm>
            <a:off x="6620775" y="2941568"/>
            <a:ext cx="349989" cy="2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b="1"/>
              <a:t>Y</a:t>
            </a:r>
          </a:p>
        </p:txBody>
      </p:sp>
      <p:sp>
        <p:nvSpPr>
          <p:cNvPr id="83994" name="Text Box 35"/>
          <p:cNvSpPr txBox="1">
            <a:spLocks noChangeArrowheads="1"/>
          </p:cNvSpPr>
          <p:nvPr/>
        </p:nvSpPr>
        <p:spPr bwMode="auto">
          <a:xfrm>
            <a:off x="6620775" y="4163014"/>
            <a:ext cx="349989" cy="26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spcBef>
                <a:spcPct val="20000"/>
              </a:spcBef>
              <a:buClr>
                <a:srgbClr val="0000CC"/>
              </a:buClr>
              <a:buSzPct val="75000"/>
              <a:buFont typeface="Wingdings" pitchFamily="2" charset="2"/>
              <a:buNone/>
            </a:pPr>
            <a:r>
              <a:rPr lang="en-US" altLang="zh-CN" b="1"/>
              <a:t>Y</a:t>
            </a:r>
          </a:p>
        </p:txBody>
      </p:sp>
    </p:spTree>
    <p:extLst>
      <p:ext uri="{BB962C8B-B14F-4D97-AF65-F5344CB8AC3E}">
        <p14:creationId xmlns:p14="http://schemas.microsoft.com/office/powerpoint/2010/main" val="3909886251"/>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Rectangle 2"/>
          <p:cNvSpPr>
            <a:spLocks noGrp="1" noChangeArrowheads="1"/>
          </p:cNvSpPr>
          <p:nvPr>
            <p:ph type="title"/>
          </p:nvPr>
        </p:nvSpPr>
        <p:spPr/>
        <p:txBody>
          <a:bodyPr/>
          <a:lstStyle/>
          <a:p>
            <a:pPr algn="l" eaLnBrk="1" hangingPunct="1">
              <a:defRPr/>
            </a:pPr>
            <a:r>
              <a:rPr lang="en-GB" altLang="zh-CN" b="1"/>
              <a:t>8259A</a:t>
            </a:r>
            <a:r>
              <a:rPr lang="zh-CN" altLang="en-GB" b="1"/>
              <a:t>的控制命令字</a:t>
            </a:r>
            <a:endParaRPr lang="zh-CN" altLang="en-US" b="1"/>
          </a:p>
        </p:txBody>
      </p:sp>
      <p:sp>
        <p:nvSpPr>
          <p:cNvPr id="313347" name="Rectangle 3"/>
          <p:cNvSpPr>
            <a:spLocks noGrp="1" noChangeArrowheads="1"/>
          </p:cNvSpPr>
          <p:nvPr>
            <p:ph type="body" idx="1"/>
          </p:nvPr>
        </p:nvSpPr>
        <p:spPr>
          <a:xfrm>
            <a:off x="475793" y="1188492"/>
            <a:ext cx="8632005" cy="4242470"/>
          </a:xfrm>
        </p:spPr>
        <p:txBody>
          <a:bodyPr/>
          <a:lstStyle/>
          <a:p>
            <a:pPr eaLnBrk="1" hangingPunct="1">
              <a:defRPr/>
            </a:pPr>
            <a:r>
              <a:rPr lang="zh-CN" altLang="en-GB" b="1" dirty="0"/>
              <a:t>初始化</a:t>
            </a:r>
            <a:r>
              <a:rPr lang="en-GB" altLang="zh-CN" b="1" dirty="0"/>
              <a:t>8259A</a:t>
            </a:r>
            <a:r>
              <a:rPr lang="zh-CN" altLang="en-GB" b="1" dirty="0"/>
              <a:t>必须从写</a:t>
            </a:r>
            <a:r>
              <a:rPr lang="en-GB" altLang="zh-CN" b="1" dirty="0"/>
              <a:t>ICW1</a:t>
            </a:r>
            <a:r>
              <a:rPr lang="zh-CN" altLang="en-GB" b="1" dirty="0"/>
              <a:t>开始</a:t>
            </a:r>
          </a:p>
          <a:p>
            <a:pPr lvl="1" eaLnBrk="1" hangingPunct="1">
              <a:defRPr/>
            </a:pPr>
            <a:r>
              <a:rPr lang="zh-CN" altLang="en-GB" b="1" dirty="0"/>
              <a:t>写</a:t>
            </a:r>
            <a:r>
              <a:rPr lang="en-GB" altLang="zh-CN" b="1" dirty="0"/>
              <a:t>ICW1</a:t>
            </a:r>
            <a:r>
              <a:rPr lang="zh-CN" altLang="en-GB" b="1" dirty="0"/>
              <a:t>意味着重新初始化</a:t>
            </a:r>
            <a:r>
              <a:rPr lang="en-GB" altLang="zh-CN" b="1" dirty="0"/>
              <a:t>8259A</a:t>
            </a:r>
          </a:p>
          <a:p>
            <a:pPr lvl="1" eaLnBrk="1" hangingPunct="1">
              <a:defRPr/>
            </a:pPr>
            <a:r>
              <a:rPr lang="zh-CN" altLang="en-GB" b="1" dirty="0"/>
              <a:t>写入</a:t>
            </a:r>
            <a:r>
              <a:rPr lang="en-GB" altLang="zh-CN" b="1" dirty="0"/>
              <a:t>ICW1</a:t>
            </a:r>
            <a:r>
              <a:rPr lang="zh-CN" altLang="en-GB" b="1" dirty="0"/>
              <a:t>后，</a:t>
            </a:r>
            <a:r>
              <a:rPr lang="en-GB" altLang="zh-CN" b="1" dirty="0"/>
              <a:t>8259A</a:t>
            </a:r>
            <a:r>
              <a:rPr lang="zh-CN" altLang="en-GB" b="1" dirty="0"/>
              <a:t>的状态如下：</a:t>
            </a:r>
            <a:endParaRPr lang="zh-CN" altLang="en-US" b="1" dirty="0"/>
          </a:p>
          <a:p>
            <a:pPr marL="900113" lvl="2" indent="-276225" eaLnBrk="1" hangingPunct="1">
              <a:spcBef>
                <a:spcPct val="10000"/>
              </a:spcBef>
              <a:spcAft>
                <a:spcPct val="20000"/>
              </a:spcAft>
              <a:buClr>
                <a:srgbClr val="33CC33"/>
              </a:buClr>
              <a:buSzPct val="75000"/>
              <a:buFont typeface="Wingdings" pitchFamily="2" charset="2"/>
              <a:buChar char="n"/>
              <a:defRPr/>
            </a:pPr>
            <a:r>
              <a:rPr lang="zh-CN" altLang="en-GB" sz="2000" b="1" dirty="0">
                <a:solidFill>
                  <a:schemeClr val="tx1"/>
                </a:solidFill>
              </a:rPr>
              <a:t>清除</a:t>
            </a:r>
            <a:r>
              <a:rPr lang="en-GB" altLang="zh-CN" sz="2000" b="1" dirty="0">
                <a:solidFill>
                  <a:schemeClr val="tx1"/>
                </a:solidFill>
              </a:rPr>
              <a:t>ISR</a:t>
            </a:r>
            <a:r>
              <a:rPr lang="zh-CN" altLang="en-GB" sz="2000" b="1" dirty="0">
                <a:solidFill>
                  <a:schemeClr val="tx1"/>
                </a:solidFill>
              </a:rPr>
              <a:t>和</a:t>
            </a:r>
            <a:r>
              <a:rPr lang="en-GB" altLang="zh-CN" sz="2000" b="1" dirty="0">
                <a:solidFill>
                  <a:schemeClr val="tx1"/>
                </a:solidFill>
              </a:rPr>
              <a:t>IMR</a:t>
            </a:r>
            <a:r>
              <a:rPr lang="zh-CN" altLang="en-GB" sz="2000" b="1" dirty="0">
                <a:solidFill>
                  <a:schemeClr val="tx1"/>
                </a:solidFill>
              </a:rPr>
              <a:t>（全</a:t>
            </a:r>
            <a:r>
              <a:rPr lang="en-GB" altLang="zh-CN" sz="2000" b="1" dirty="0">
                <a:solidFill>
                  <a:schemeClr val="tx1"/>
                </a:solidFill>
              </a:rPr>
              <a:t>0</a:t>
            </a:r>
            <a:r>
              <a:rPr lang="zh-CN" altLang="en-GB" sz="2000" b="1" dirty="0">
                <a:solidFill>
                  <a:schemeClr val="tx1"/>
                </a:solidFill>
              </a:rPr>
              <a:t>）</a:t>
            </a:r>
          </a:p>
          <a:p>
            <a:pPr marL="900113" lvl="2" indent="-276225" eaLnBrk="1" hangingPunct="1">
              <a:spcBef>
                <a:spcPct val="10000"/>
              </a:spcBef>
              <a:spcAft>
                <a:spcPct val="20000"/>
              </a:spcAft>
              <a:buClr>
                <a:srgbClr val="33CC33"/>
              </a:buClr>
              <a:buSzPct val="75000"/>
              <a:buFont typeface="Wingdings" pitchFamily="2" charset="2"/>
              <a:buChar char="n"/>
              <a:defRPr/>
            </a:pPr>
            <a:r>
              <a:rPr lang="zh-CN" altLang="en-GB" sz="2000" b="1" dirty="0">
                <a:solidFill>
                  <a:schemeClr val="tx1"/>
                </a:solidFill>
              </a:rPr>
              <a:t>中断优先级设成初始状态：</a:t>
            </a:r>
            <a:r>
              <a:rPr lang="en-GB" altLang="zh-CN" sz="2000" b="1" dirty="0">
                <a:solidFill>
                  <a:schemeClr val="tx1"/>
                </a:solidFill>
              </a:rPr>
              <a:t>IR0</a:t>
            </a:r>
            <a:r>
              <a:rPr lang="zh-CN" altLang="en-GB" sz="2000" b="1" dirty="0">
                <a:solidFill>
                  <a:schemeClr val="tx1"/>
                </a:solidFill>
              </a:rPr>
              <a:t>最高，</a:t>
            </a:r>
            <a:r>
              <a:rPr lang="en-GB" altLang="zh-CN" sz="2000" b="1" dirty="0">
                <a:solidFill>
                  <a:schemeClr val="tx1"/>
                </a:solidFill>
              </a:rPr>
              <a:t>IR7</a:t>
            </a:r>
            <a:r>
              <a:rPr lang="zh-CN" altLang="en-GB" sz="2000" b="1" dirty="0">
                <a:solidFill>
                  <a:schemeClr val="tx1"/>
                </a:solidFill>
              </a:rPr>
              <a:t>最低</a:t>
            </a:r>
          </a:p>
          <a:p>
            <a:pPr marL="900113" lvl="2" indent="-276225" eaLnBrk="1" hangingPunct="1">
              <a:spcBef>
                <a:spcPct val="10000"/>
              </a:spcBef>
              <a:spcAft>
                <a:spcPct val="20000"/>
              </a:spcAft>
              <a:buClr>
                <a:srgbClr val="33CC33"/>
              </a:buClr>
              <a:buSzPct val="75000"/>
              <a:buFont typeface="Wingdings" pitchFamily="2" charset="2"/>
              <a:buChar char="n"/>
              <a:defRPr/>
            </a:pPr>
            <a:r>
              <a:rPr lang="zh-CN" altLang="en-GB" sz="2000" b="1" dirty="0">
                <a:solidFill>
                  <a:schemeClr val="tx1"/>
                </a:solidFill>
              </a:rPr>
              <a:t>一般屏蔽方式</a:t>
            </a:r>
          </a:p>
          <a:p>
            <a:pPr marL="900113" lvl="2" indent="-276225" eaLnBrk="1" hangingPunct="1">
              <a:spcBef>
                <a:spcPct val="10000"/>
              </a:spcBef>
              <a:spcAft>
                <a:spcPct val="20000"/>
              </a:spcAft>
              <a:buClr>
                <a:srgbClr val="33CC33"/>
              </a:buClr>
              <a:buSzPct val="75000"/>
              <a:buFont typeface="Wingdings" pitchFamily="2" charset="2"/>
              <a:buChar char="n"/>
              <a:defRPr/>
            </a:pPr>
            <a:r>
              <a:rPr lang="zh-CN" altLang="en-GB" sz="2000" b="1" dirty="0">
                <a:solidFill>
                  <a:schemeClr val="tx1"/>
                </a:solidFill>
              </a:rPr>
              <a:t>非自动中断结束方式</a:t>
            </a:r>
          </a:p>
          <a:p>
            <a:pPr marL="900113" lvl="2" indent="-276225" eaLnBrk="1" hangingPunct="1">
              <a:spcBef>
                <a:spcPct val="10000"/>
              </a:spcBef>
              <a:spcAft>
                <a:spcPct val="20000"/>
              </a:spcAft>
              <a:buClr>
                <a:srgbClr val="33CC33"/>
              </a:buClr>
              <a:buSzPct val="75000"/>
              <a:buFont typeface="Wingdings" pitchFamily="2" charset="2"/>
              <a:buChar char="n"/>
              <a:defRPr/>
            </a:pPr>
            <a:r>
              <a:rPr lang="zh-CN" altLang="en-GB" sz="2000" b="1" dirty="0">
                <a:solidFill>
                  <a:schemeClr val="tx1"/>
                </a:solidFill>
              </a:rPr>
              <a:t>状态读出预置为读</a:t>
            </a:r>
            <a:r>
              <a:rPr lang="en-GB" altLang="zh-CN" sz="2000" b="1" dirty="0">
                <a:solidFill>
                  <a:schemeClr val="tx1"/>
                </a:solidFill>
              </a:rPr>
              <a:t>IRR</a:t>
            </a:r>
            <a:r>
              <a:rPr lang="zh-CN" altLang="en-GB" sz="2000" b="1" dirty="0">
                <a:solidFill>
                  <a:schemeClr val="tx1"/>
                </a:solidFill>
              </a:rPr>
              <a:t>。</a:t>
            </a:r>
            <a:endParaRPr lang="zh-CN" altLang="en-US" sz="2000" b="1" dirty="0">
              <a:solidFill>
                <a:schemeClr val="tx1"/>
              </a:solidFill>
            </a:endParaRPr>
          </a:p>
        </p:txBody>
      </p:sp>
    </p:spTree>
    <p:extLst>
      <p:ext uri="{BB962C8B-B14F-4D97-AF65-F5344CB8AC3E}">
        <p14:creationId xmlns:p14="http://schemas.microsoft.com/office/powerpoint/2010/main" val="4002081108"/>
      </p:ext>
    </p:extLst>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Rectangle 2"/>
          <p:cNvSpPr>
            <a:spLocks noGrp="1" noChangeArrowheads="1"/>
          </p:cNvSpPr>
          <p:nvPr>
            <p:ph type="title"/>
          </p:nvPr>
        </p:nvSpPr>
        <p:spPr/>
        <p:txBody>
          <a:bodyPr/>
          <a:lstStyle/>
          <a:p>
            <a:pPr algn="l" eaLnBrk="1" hangingPunct="1">
              <a:defRPr/>
            </a:pPr>
            <a:r>
              <a:rPr lang="en-US" altLang="zh-CN" b="1"/>
              <a:t>ICW1——</a:t>
            </a:r>
            <a:r>
              <a:rPr lang="zh-CN" altLang="en-GB" b="1"/>
              <a:t>初始化字</a:t>
            </a:r>
            <a:endParaRPr lang="zh-CN" altLang="en-US" b="1"/>
          </a:p>
        </p:txBody>
      </p:sp>
      <p:sp>
        <p:nvSpPr>
          <p:cNvPr id="314371" name="Rectangle 3"/>
          <p:cNvSpPr>
            <a:spLocks noGrp="1" noChangeArrowheads="1"/>
          </p:cNvSpPr>
          <p:nvPr>
            <p:ph type="body" idx="1"/>
          </p:nvPr>
        </p:nvSpPr>
        <p:spPr>
          <a:xfrm>
            <a:off x="1490828" y="2052588"/>
            <a:ext cx="5602469" cy="3888432"/>
          </a:xfrm>
        </p:spPr>
        <p:txBody>
          <a:bodyPr/>
          <a:lstStyle/>
          <a:p>
            <a:pPr eaLnBrk="1" hangingPunct="1">
              <a:spcBef>
                <a:spcPct val="10000"/>
              </a:spcBef>
              <a:defRPr/>
            </a:pPr>
            <a:r>
              <a:rPr lang="en-US" altLang="zh-CN" sz="2400" b="1" dirty="0"/>
              <a:t>LTIM: </a:t>
            </a:r>
            <a:r>
              <a:rPr lang="zh-CN" altLang="en-US" sz="2400" b="1" dirty="0"/>
              <a:t>触发方式</a:t>
            </a:r>
          </a:p>
          <a:p>
            <a:pPr lvl="1" eaLnBrk="1" hangingPunct="1">
              <a:spcBef>
                <a:spcPct val="10000"/>
              </a:spcBef>
              <a:buFontTx/>
              <a:buNone/>
              <a:defRPr/>
            </a:pPr>
            <a:r>
              <a:rPr lang="en-US" altLang="zh-CN" sz="2000" b="1" dirty="0"/>
              <a:t>=1 </a:t>
            </a:r>
            <a:r>
              <a:rPr lang="zh-CN" altLang="en-US" sz="2000" b="1" dirty="0"/>
              <a:t>高电平触发</a:t>
            </a:r>
          </a:p>
          <a:p>
            <a:pPr lvl="1" eaLnBrk="1" hangingPunct="1">
              <a:spcBef>
                <a:spcPct val="10000"/>
              </a:spcBef>
              <a:buFontTx/>
              <a:buNone/>
              <a:defRPr/>
            </a:pPr>
            <a:r>
              <a:rPr lang="en-US" altLang="zh-CN" sz="2000" b="1" dirty="0"/>
              <a:t>=0 </a:t>
            </a:r>
            <a:r>
              <a:rPr lang="zh-CN" altLang="en-US" sz="2000" b="1" dirty="0"/>
              <a:t>上升沿触发</a:t>
            </a:r>
          </a:p>
          <a:p>
            <a:pPr eaLnBrk="1" hangingPunct="1">
              <a:spcBef>
                <a:spcPct val="10000"/>
              </a:spcBef>
              <a:defRPr/>
            </a:pPr>
            <a:r>
              <a:rPr lang="en-US" altLang="zh-CN" sz="2400" b="1" dirty="0"/>
              <a:t>SNGL: </a:t>
            </a:r>
            <a:r>
              <a:rPr lang="zh-CN" altLang="en-US" sz="2400" b="1" dirty="0"/>
              <a:t>级连控制</a:t>
            </a:r>
          </a:p>
          <a:p>
            <a:pPr lvl="1" eaLnBrk="1" hangingPunct="1">
              <a:spcBef>
                <a:spcPct val="10000"/>
              </a:spcBef>
              <a:buFontTx/>
              <a:buNone/>
              <a:defRPr/>
            </a:pPr>
            <a:r>
              <a:rPr lang="en-US" altLang="zh-CN" sz="2000" b="1" dirty="0"/>
              <a:t>=1 </a:t>
            </a:r>
            <a:r>
              <a:rPr lang="zh-CN" altLang="en-US" sz="2000" b="1" dirty="0"/>
              <a:t>单片</a:t>
            </a:r>
          </a:p>
          <a:p>
            <a:pPr lvl="1" eaLnBrk="1" hangingPunct="1">
              <a:spcBef>
                <a:spcPct val="10000"/>
              </a:spcBef>
              <a:buFontTx/>
              <a:buNone/>
              <a:defRPr/>
            </a:pPr>
            <a:r>
              <a:rPr lang="en-US" altLang="zh-CN" sz="2000" b="1" dirty="0"/>
              <a:t>=0 </a:t>
            </a:r>
            <a:r>
              <a:rPr lang="zh-CN" altLang="en-US" sz="2000" b="1" dirty="0"/>
              <a:t>级连</a:t>
            </a:r>
          </a:p>
          <a:p>
            <a:pPr eaLnBrk="1" hangingPunct="1">
              <a:spcBef>
                <a:spcPct val="10000"/>
              </a:spcBef>
              <a:defRPr/>
            </a:pPr>
            <a:r>
              <a:rPr lang="en-US" altLang="zh-CN" sz="2400" b="1" dirty="0"/>
              <a:t>IC4: ICW4</a:t>
            </a:r>
            <a:r>
              <a:rPr lang="zh-CN" altLang="en-US" sz="2400" b="1" dirty="0"/>
              <a:t>控制</a:t>
            </a:r>
          </a:p>
          <a:p>
            <a:pPr lvl="1" eaLnBrk="1" hangingPunct="1">
              <a:spcBef>
                <a:spcPct val="10000"/>
              </a:spcBef>
              <a:buFontTx/>
              <a:buNone/>
              <a:defRPr/>
            </a:pPr>
            <a:r>
              <a:rPr lang="en-US" altLang="zh-CN" sz="2000" b="1" dirty="0"/>
              <a:t>=1 </a:t>
            </a:r>
            <a:r>
              <a:rPr lang="zh-CN" altLang="en-US" sz="2000" b="1" dirty="0"/>
              <a:t>要写</a:t>
            </a:r>
            <a:r>
              <a:rPr lang="en-US" altLang="zh-CN" sz="2000" b="1" dirty="0"/>
              <a:t>ICW4</a:t>
            </a:r>
          </a:p>
          <a:p>
            <a:pPr lvl="1" eaLnBrk="1" hangingPunct="1">
              <a:spcBef>
                <a:spcPct val="10000"/>
              </a:spcBef>
              <a:buFontTx/>
              <a:buNone/>
              <a:defRPr/>
            </a:pPr>
            <a:r>
              <a:rPr lang="en-US" altLang="zh-CN" sz="2000" b="1" dirty="0"/>
              <a:t>=0 </a:t>
            </a:r>
            <a:r>
              <a:rPr lang="zh-CN" altLang="en-US" sz="2000" b="1" dirty="0"/>
              <a:t>不写</a:t>
            </a:r>
            <a:r>
              <a:rPr lang="en-US" altLang="zh-CN" sz="2000" b="1" dirty="0"/>
              <a:t>ICW4</a:t>
            </a:r>
            <a:r>
              <a:rPr lang="zh-CN" altLang="en-US" sz="2000" b="1" dirty="0"/>
              <a:t>（默认</a:t>
            </a:r>
            <a:r>
              <a:rPr lang="en-US" altLang="zh-CN" sz="2000" b="1" dirty="0"/>
              <a:t>ICW4</a:t>
            </a:r>
            <a:r>
              <a:rPr lang="zh-CN" altLang="en-US" sz="2000" b="1" dirty="0"/>
              <a:t>为全</a:t>
            </a:r>
            <a:r>
              <a:rPr lang="en-US" altLang="zh-CN" sz="2000" b="1" dirty="0"/>
              <a:t>0</a:t>
            </a:r>
            <a:r>
              <a:rPr lang="zh-CN" altLang="en-US" sz="2000" b="1" dirty="0"/>
              <a:t>）</a:t>
            </a:r>
          </a:p>
        </p:txBody>
      </p:sp>
      <p:sp>
        <p:nvSpPr>
          <p:cNvPr id="314372" name="Rectangle 4"/>
          <p:cNvSpPr>
            <a:spLocks noChangeArrowheads="1"/>
          </p:cNvSpPr>
          <p:nvPr/>
        </p:nvSpPr>
        <p:spPr bwMode="auto">
          <a:xfrm>
            <a:off x="475794" y="1116484"/>
            <a:ext cx="8485234" cy="770843"/>
          </a:xfrm>
          <a:prstGeom prst="rect">
            <a:avLst/>
          </a:prstGeom>
          <a:noFill/>
          <a:ln w="9525">
            <a:noFill/>
            <a:miter lim="800000"/>
            <a:headEnd/>
            <a:tailEnd/>
          </a:ln>
          <a:effectLst/>
        </p:spPr>
        <p:txBody>
          <a:bodyPr anchor="b"/>
          <a:lstStyle/>
          <a:p>
            <a:pPr>
              <a:defRPr/>
            </a:pPr>
            <a:r>
              <a:rPr lang="en-US" altLang="zh-CN" sz="2200" b="1" dirty="0">
                <a:solidFill>
                  <a:schemeClr val="tx2"/>
                </a:solidFill>
                <a:effectLst>
                  <a:outerShdw blurRad="38100" dist="38100" dir="2700000" algn="tl">
                    <a:srgbClr val="000000"/>
                  </a:outerShdw>
                </a:effectLst>
                <a:ea typeface="宋体" pitchFamily="2" charset="-122"/>
              </a:rPr>
              <a:t>A0</a:t>
            </a:r>
            <a:r>
              <a:rPr lang="en-US" altLang="zh-CN" sz="2200" dirty="0">
                <a:solidFill>
                  <a:schemeClr val="tx2"/>
                </a:solidFill>
                <a:effectLst>
                  <a:outerShdw blurRad="38100" dist="38100" dir="2700000" algn="tl">
                    <a:srgbClr val="000000"/>
                  </a:outerShdw>
                </a:effectLst>
                <a:ea typeface="宋体" pitchFamily="2" charset="-122"/>
              </a:rPr>
              <a:t>   	D7	D6     	D5     	D4   	D3  	D2   	D1   	D0</a:t>
            </a:r>
            <a:br>
              <a:rPr lang="en-US" altLang="zh-CN" sz="2200" dirty="0">
                <a:solidFill>
                  <a:schemeClr val="tx2"/>
                </a:solidFill>
                <a:effectLst>
                  <a:outerShdw blurRad="38100" dist="38100" dir="2700000" algn="tl">
                    <a:srgbClr val="000000"/>
                  </a:outerShdw>
                </a:effectLst>
                <a:ea typeface="宋体" pitchFamily="2" charset="-122"/>
              </a:rPr>
            </a:br>
            <a:r>
              <a:rPr lang="en-US" altLang="zh-CN" sz="2200" dirty="0">
                <a:solidFill>
                  <a:schemeClr val="tx2"/>
                </a:solidFill>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0         x  </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x          </a:t>
            </a:r>
            <a:r>
              <a:rPr lang="en-US" altLang="zh-CN" sz="2200" b="1" dirty="0" err="1">
                <a:effectLst>
                  <a:outerShdw blurRad="38100" dist="38100" dir="2700000" algn="tl">
                    <a:srgbClr val="000000"/>
                  </a:outerShdw>
                </a:effectLst>
                <a:ea typeface="宋体" pitchFamily="2" charset="-122"/>
              </a:rPr>
              <a:t>x</a:t>
            </a:r>
            <a:r>
              <a:rPr lang="en-US" altLang="zh-CN" sz="2200" b="1" dirty="0">
                <a:effectLst>
                  <a:outerShdw blurRad="38100" dist="38100" dir="2700000" algn="tl">
                    <a:srgbClr val="000000"/>
                  </a:outerShdw>
                </a:effectLst>
                <a:ea typeface="宋体" pitchFamily="2" charset="-122"/>
              </a:rPr>
              <a:t>          1       LTIM 	 x      SNGL</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IC4</a:t>
            </a:r>
          </a:p>
        </p:txBody>
      </p:sp>
    </p:spTree>
    <p:extLst>
      <p:ext uri="{BB962C8B-B14F-4D97-AF65-F5344CB8AC3E}">
        <p14:creationId xmlns:p14="http://schemas.microsoft.com/office/powerpoint/2010/main" val="3084421861"/>
      </p:ext>
    </p:extLst>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p:cNvSpPr>
            <a:spLocks noGrp="1" noChangeArrowheads="1"/>
          </p:cNvSpPr>
          <p:nvPr>
            <p:ph type="title"/>
          </p:nvPr>
        </p:nvSpPr>
        <p:spPr/>
        <p:txBody>
          <a:bodyPr/>
          <a:lstStyle/>
          <a:p>
            <a:pPr algn="l" eaLnBrk="1" hangingPunct="1">
              <a:defRPr/>
            </a:pPr>
            <a:r>
              <a:rPr lang="en-GB" altLang="zh-CN" b="1"/>
              <a:t>ICW2——</a:t>
            </a:r>
            <a:r>
              <a:rPr lang="zh-CN" altLang="en-GB" b="1"/>
              <a:t>中断向量码</a:t>
            </a:r>
            <a:endParaRPr lang="zh-CN" altLang="en-US" b="1"/>
          </a:p>
        </p:txBody>
      </p:sp>
      <p:sp>
        <p:nvSpPr>
          <p:cNvPr id="315395" name="Rectangle 3"/>
          <p:cNvSpPr>
            <a:spLocks noGrp="1" noChangeArrowheads="1"/>
          </p:cNvSpPr>
          <p:nvPr>
            <p:ph type="body" idx="1"/>
          </p:nvPr>
        </p:nvSpPr>
        <p:spPr>
          <a:xfrm>
            <a:off x="464503" y="1980580"/>
            <a:ext cx="8361045" cy="3185395"/>
          </a:xfrm>
        </p:spPr>
        <p:txBody>
          <a:bodyPr/>
          <a:lstStyle/>
          <a:p>
            <a:pPr eaLnBrk="1" hangingPunct="1">
              <a:defRPr/>
            </a:pPr>
            <a:r>
              <a:rPr lang="en-US" altLang="zh-CN" sz="2400" b="1" dirty="0"/>
              <a:t>T</a:t>
            </a:r>
            <a:r>
              <a:rPr lang="en-US" altLang="zh-CN" sz="2400" b="1" baseline="-20000" dirty="0"/>
              <a:t>7</a:t>
            </a:r>
            <a:r>
              <a:rPr lang="zh-CN" altLang="en-US" sz="2400" b="1" dirty="0"/>
              <a:t>～</a:t>
            </a:r>
            <a:r>
              <a:rPr lang="en-US" altLang="zh-CN" sz="2400" b="1" dirty="0"/>
              <a:t>T</a:t>
            </a:r>
            <a:r>
              <a:rPr lang="en-US" altLang="zh-CN" sz="2400" b="1" baseline="-20000" dirty="0"/>
              <a:t>3</a:t>
            </a:r>
            <a:r>
              <a:rPr lang="en-US" altLang="zh-CN" sz="2400" b="1" dirty="0"/>
              <a:t>: </a:t>
            </a:r>
            <a:r>
              <a:rPr lang="zh-CN" altLang="en-US" sz="2400" b="1" dirty="0"/>
              <a:t>中断向量码的高</a:t>
            </a:r>
            <a:r>
              <a:rPr lang="en-US" altLang="zh-CN" sz="2400" b="1" dirty="0"/>
              <a:t>5</a:t>
            </a:r>
            <a:r>
              <a:rPr lang="zh-CN" altLang="en-US" sz="2400" b="1" dirty="0"/>
              <a:t>位</a:t>
            </a:r>
          </a:p>
          <a:p>
            <a:pPr eaLnBrk="1" hangingPunct="1">
              <a:defRPr/>
            </a:pPr>
            <a:r>
              <a:rPr lang="en-US" altLang="zh-CN" sz="2400" b="1" dirty="0"/>
              <a:t>T</a:t>
            </a:r>
            <a:r>
              <a:rPr lang="en-US" altLang="zh-CN" sz="2400" b="1" baseline="-20000" dirty="0"/>
              <a:t>2</a:t>
            </a:r>
            <a:r>
              <a:rPr lang="zh-CN" altLang="en-US" sz="2400" b="1" dirty="0"/>
              <a:t>～</a:t>
            </a:r>
            <a:r>
              <a:rPr lang="en-US" altLang="zh-CN" sz="2400" b="1" dirty="0"/>
              <a:t>T</a:t>
            </a:r>
            <a:r>
              <a:rPr lang="en-US" altLang="zh-CN" sz="2400" b="1" baseline="-20000" dirty="0"/>
              <a:t>0</a:t>
            </a:r>
            <a:r>
              <a:rPr lang="en-US" altLang="zh-CN" sz="2400" b="1" dirty="0"/>
              <a:t>: </a:t>
            </a:r>
            <a:r>
              <a:rPr lang="zh-CN" altLang="en-US" sz="2400" b="1" dirty="0"/>
              <a:t>最低</a:t>
            </a:r>
            <a:r>
              <a:rPr lang="en-US" altLang="zh-CN" sz="2400" b="1" dirty="0"/>
              <a:t>3</a:t>
            </a:r>
            <a:r>
              <a:rPr lang="zh-CN" altLang="en-US" sz="2400" b="1" dirty="0"/>
              <a:t>位为中断源的序号</a:t>
            </a:r>
            <a:r>
              <a:rPr lang="en-US" altLang="zh-CN" sz="2400" b="1" dirty="0" err="1"/>
              <a:t>IRi</a:t>
            </a:r>
            <a:endParaRPr lang="en-US" altLang="zh-CN" sz="2400" b="1" dirty="0"/>
          </a:p>
          <a:p>
            <a:pPr lvl="1" eaLnBrk="1" hangingPunct="1">
              <a:defRPr/>
            </a:pPr>
            <a:r>
              <a:rPr lang="en-US" altLang="zh-CN" sz="2000" b="1" dirty="0"/>
              <a:t>000</a:t>
            </a:r>
            <a:r>
              <a:rPr lang="zh-CN" altLang="en-US" sz="2000" b="1" dirty="0"/>
              <a:t>～</a:t>
            </a:r>
            <a:r>
              <a:rPr lang="en-US" altLang="zh-CN" sz="2000" b="1" dirty="0"/>
              <a:t>111</a:t>
            </a:r>
            <a:r>
              <a:rPr lang="zh-CN" altLang="en-US" sz="2000" b="1" dirty="0"/>
              <a:t>分别对应</a:t>
            </a:r>
            <a:r>
              <a:rPr lang="en-US" altLang="zh-CN" sz="2000" b="1" dirty="0"/>
              <a:t>IR0</a:t>
            </a:r>
            <a:r>
              <a:rPr lang="zh-CN" altLang="en-US" sz="2000" b="1" dirty="0"/>
              <a:t>～</a:t>
            </a:r>
            <a:r>
              <a:rPr lang="en-US" altLang="zh-CN" sz="2000" b="1" dirty="0"/>
              <a:t>IR7</a:t>
            </a:r>
          </a:p>
          <a:p>
            <a:pPr lvl="1" eaLnBrk="1" hangingPunct="1">
              <a:defRPr/>
            </a:pPr>
            <a:r>
              <a:rPr lang="zh-CN" altLang="en-US" sz="2000" b="1" dirty="0"/>
              <a:t>由</a:t>
            </a:r>
            <a:r>
              <a:rPr lang="en-US" altLang="zh-CN" sz="2000" b="1" dirty="0"/>
              <a:t>8259A</a:t>
            </a:r>
            <a:r>
              <a:rPr lang="zh-CN" altLang="en-US" sz="2000" b="1" dirty="0"/>
              <a:t>根据中断源的序号自动填入 </a:t>
            </a:r>
          </a:p>
          <a:p>
            <a:pPr lvl="1" eaLnBrk="1" hangingPunct="1">
              <a:buFontTx/>
              <a:buNone/>
              <a:defRPr/>
            </a:pPr>
            <a:r>
              <a:rPr lang="zh-CN" altLang="en-US" sz="2000" b="1" i="1" dirty="0">
                <a:solidFill>
                  <a:srgbClr val="0070C0"/>
                </a:solidFill>
              </a:rPr>
              <a:t>例如：</a:t>
            </a:r>
          </a:p>
          <a:p>
            <a:pPr lvl="1" eaLnBrk="1" hangingPunct="1">
              <a:buFontTx/>
              <a:buNone/>
              <a:defRPr/>
            </a:pPr>
            <a:r>
              <a:rPr lang="zh-CN" altLang="en-US" sz="2000" b="1" i="1" dirty="0">
                <a:solidFill>
                  <a:srgbClr val="0070C0"/>
                </a:solidFill>
              </a:rPr>
              <a:t>	若</a:t>
            </a:r>
            <a:r>
              <a:rPr lang="en-US" altLang="zh-CN" sz="2000" b="1" i="1" dirty="0">
                <a:solidFill>
                  <a:srgbClr val="0070C0"/>
                </a:solidFill>
              </a:rPr>
              <a:t>ICW2</a:t>
            </a:r>
            <a:r>
              <a:rPr lang="zh-CN" altLang="en-US" sz="2000" b="1" i="1" dirty="0">
                <a:solidFill>
                  <a:srgbClr val="0070C0"/>
                </a:solidFill>
              </a:rPr>
              <a:t>命令字为</a:t>
            </a:r>
            <a:r>
              <a:rPr lang="en-US" altLang="zh-CN" sz="2000" b="1" i="1" dirty="0">
                <a:solidFill>
                  <a:srgbClr val="0070C0"/>
                </a:solidFill>
              </a:rPr>
              <a:t>48H</a:t>
            </a:r>
            <a:r>
              <a:rPr lang="zh-CN" altLang="en-US" sz="2000" b="1" i="1" dirty="0">
                <a:solidFill>
                  <a:srgbClr val="0070C0"/>
                </a:solidFill>
              </a:rPr>
              <a:t>，则</a:t>
            </a:r>
            <a:r>
              <a:rPr lang="en-US" altLang="zh-CN" sz="2000" b="1" i="1" dirty="0">
                <a:solidFill>
                  <a:srgbClr val="0070C0"/>
                </a:solidFill>
              </a:rPr>
              <a:t>IR0</a:t>
            </a:r>
            <a:r>
              <a:rPr lang="zh-CN" altLang="en-US" sz="2000" b="1" i="1" dirty="0">
                <a:solidFill>
                  <a:srgbClr val="0070C0"/>
                </a:solidFill>
              </a:rPr>
              <a:t>的中断向量码为</a:t>
            </a:r>
            <a:r>
              <a:rPr lang="en-US" altLang="zh-CN" sz="2000" b="1" i="1" dirty="0">
                <a:solidFill>
                  <a:srgbClr val="0070C0"/>
                </a:solidFill>
              </a:rPr>
              <a:t>48H</a:t>
            </a:r>
            <a:r>
              <a:rPr lang="zh-CN" altLang="en-US" sz="2000" b="1" i="1" dirty="0">
                <a:solidFill>
                  <a:srgbClr val="0070C0"/>
                </a:solidFill>
              </a:rPr>
              <a:t>，</a:t>
            </a:r>
            <a:r>
              <a:rPr lang="en-US" altLang="zh-CN" sz="2000" b="1" i="1" dirty="0">
                <a:solidFill>
                  <a:srgbClr val="0070C0"/>
                </a:solidFill>
              </a:rPr>
              <a:t>IR1</a:t>
            </a:r>
            <a:r>
              <a:rPr lang="zh-CN" altLang="en-US" sz="2000" b="1" i="1" dirty="0">
                <a:solidFill>
                  <a:srgbClr val="0070C0"/>
                </a:solidFill>
              </a:rPr>
              <a:t>的中断向量码为</a:t>
            </a:r>
            <a:r>
              <a:rPr lang="en-US" altLang="zh-CN" sz="2000" b="1" i="1" dirty="0">
                <a:solidFill>
                  <a:srgbClr val="0070C0"/>
                </a:solidFill>
              </a:rPr>
              <a:t>49H</a:t>
            </a:r>
            <a:r>
              <a:rPr lang="zh-CN" altLang="en-US" sz="2000" b="1" i="1" dirty="0">
                <a:solidFill>
                  <a:srgbClr val="0070C0"/>
                </a:solidFill>
              </a:rPr>
              <a:t>，</a:t>
            </a:r>
            <a:r>
              <a:rPr lang="en-US" altLang="zh-CN" sz="2000" b="1" i="1" dirty="0">
                <a:solidFill>
                  <a:srgbClr val="0070C0"/>
                </a:solidFill>
              </a:rPr>
              <a:t>…</a:t>
            </a:r>
            <a:r>
              <a:rPr lang="zh-CN" altLang="en-US" sz="2000" b="1" i="1" dirty="0">
                <a:solidFill>
                  <a:srgbClr val="0070C0"/>
                </a:solidFill>
              </a:rPr>
              <a:t>等等。</a:t>
            </a:r>
            <a:r>
              <a:rPr lang="zh-CN" altLang="en-US" b="1" dirty="0">
                <a:solidFill>
                  <a:srgbClr val="0070C0"/>
                </a:solidFill>
              </a:rPr>
              <a:t> </a:t>
            </a:r>
          </a:p>
        </p:txBody>
      </p:sp>
      <p:sp>
        <p:nvSpPr>
          <p:cNvPr id="315396" name="Rectangle 4"/>
          <p:cNvSpPr>
            <a:spLocks noChangeArrowheads="1"/>
          </p:cNvSpPr>
          <p:nvPr/>
        </p:nvSpPr>
        <p:spPr bwMode="auto">
          <a:xfrm>
            <a:off x="540307" y="1116484"/>
            <a:ext cx="8128794" cy="770843"/>
          </a:xfrm>
          <a:prstGeom prst="rect">
            <a:avLst/>
          </a:prstGeom>
          <a:noFill/>
          <a:ln w="9525">
            <a:noFill/>
            <a:miter lim="800000"/>
            <a:headEnd/>
            <a:tailEnd/>
          </a:ln>
          <a:effectLst/>
        </p:spPr>
        <p:txBody>
          <a:bodyPr anchor="b"/>
          <a:lstStyle/>
          <a:p>
            <a:pPr algn="ctr">
              <a:defRPr/>
            </a:pPr>
            <a:r>
              <a:rPr lang="en-US" altLang="zh-CN" sz="2200" b="1" dirty="0">
                <a:solidFill>
                  <a:schemeClr val="tx2"/>
                </a:solidFill>
                <a:effectLst>
                  <a:outerShdw blurRad="38100" dist="38100" dir="2700000" algn="tl">
                    <a:srgbClr val="000000"/>
                  </a:outerShdw>
                </a:effectLst>
                <a:ea typeface="宋体" pitchFamily="2" charset="-122"/>
              </a:rPr>
              <a:t>A0</a:t>
            </a:r>
            <a:r>
              <a:rPr lang="en-US" altLang="zh-CN" sz="2200" dirty="0">
                <a:solidFill>
                  <a:schemeClr val="tx2"/>
                </a:solidFill>
                <a:effectLst>
                  <a:outerShdw blurRad="38100" dist="38100" dir="2700000" algn="tl">
                    <a:srgbClr val="000000"/>
                  </a:outerShdw>
                </a:effectLst>
                <a:ea typeface="宋体" pitchFamily="2" charset="-122"/>
              </a:rPr>
              <a:t>   	D7	D6     	D5     	D4   	D3  	D2   	D1   	D0</a:t>
            </a:r>
            <a:br>
              <a:rPr lang="en-US" altLang="zh-CN" sz="2200" dirty="0">
                <a:solidFill>
                  <a:srgbClr val="FFFF00"/>
                </a:solidFill>
                <a:effectLst>
                  <a:outerShdw blurRad="38100" dist="38100" dir="2700000" algn="tl">
                    <a:srgbClr val="000000"/>
                  </a:outerShdw>
                </a:effectLst>
                <a:ea typeface="宋体" pitchFamily="2" charset="-122"/>
              </a:rPr>
            </a:br>
            <a:r>
              <a:rPr lang="en-US" altLang="zh-CN" sz="2200" dirty="0">
                <a:solidFill>
                  <a:srgbClr val="FFFF00"/>
                </a:solidFill>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1	 T</a:t>
            </a:r>
            <a:r>
              <a:rPr lang="en-US" altLang="zh-CN" sz="2200" b="1" baseline="-20000" dirty="0">
                <a:effectLst>
                  <a:outerShdw blurRad="38100" dist="38100" dir="2700000" algn="tl">
                    <a:srgbClr val="000000"/>
                  </a:outerShdw>
                </a:effectLst>
                <a:ea typeface="宋体" pitchFamily="2" charset="-122"/>
              </a:rPr>
              <a:t>7</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T</a:t>
            </a:r>
            <a:r>
              <a:rPr lang="en-US" altLang="zh-CN" sz="2200" b="1" baseline="-20000" dirty="0">
                <a:effectLst>
                  <a:outerShdw blurRad="38100" dist="38100" dir="2700000" algn="tl">
                    <a:srgbClr val="000000"/>
                  </a:outerShdw>
                </a:effectLst>
                <a:ea typeface="宋体" pitchFamily="2" charset="-122"/>
              </a:rPr>
              <a:t>6</a:t>
            </a:r>
            <a:r>
              <a:rPr lang="en-US" altLang="zh-CN" sz="2200" b="1" dirty="0">
                <a:effectLst>
                  <a:outerShdw blurRad="38100" dist="38100" dir="2700000" algn="tl">
                    <a:srgbClr val="000000"/>
                  </a:outerShdw>
                </a:effectLst>
                <a:ea typeface="宋体" pitchFamily="2" charset="-122"/>
              </a:rPr>
              <a:t> 	 T</a:t>
            </a:r>
            <a:r>
              <a:rPr lang="en-US" altLang="zh-CN" sz="2200" b="1" baseline="-20000" dirty="0">
                <a:effectLst>
                  <a:outerShdw blurRad="38100" dist="38100" dir="2700000" algn="tl">
                    <a:srgbClr val="000000"/>
                  </a:outerShdw>
                </a:effectLst>
                <a:ea typeface="宋体" pitchFamily="2" charset="-122"/>
              </a:rPr>
              <a:t>5</a:t>
            </a:r>
            <a:r>
              <a:rPr lang="en-US" altLang="zh-CN" sz="2200" b="1" dirty="0">
                <a:effectLst>
                  <a:outerShdw blurRad="38100" dist="38100" dir="2700000" algn="tl">
                    <a:srgbClr val="000000"/>
                  </a:outerShdw>
                </a:effectLst>
                <a:ea typeface="宋体" pitchFamily="2" charset="-122"/>
              </a:rPr>
              <a:t> 	 T</a:t>
            </a:r>
            <a:r>
              <a:rPr lang="en-US" altLang="zh-CN" sz="2200" b="1" baseline="-20000" dirty="0">
                <a:effectLst>
                  <a:outerShdw blurRad="38100" dist="38100" dir="2700000" algn="tl">
                    <a:srgbClr val="000000"/>
                  </a:outerShdw>
                </a:effectLst>
                <a:ea typeface="宋体" pitchFamily="2" charset="-122"/>
              </a:rPr>
              <a:t>4</a:t>
            </a:r>
            <a:r>
              <a:rPr lang="en-US" altLang="zh-CN" sz="2200" b="1" dirty="0">
                <a:effectLst>
                  <a:outerShdw blurRad="38100" dist="38100" dir="2700000" algn="tl">
                    <a:srgbClr val="000000"/>
                  </a:outerShdw>
                </a:effectLst>
                <a:ea typeface="宋体" pitchFamily="2" charset="-122"/>
              </a:rPr>
              <a:t> 	 T</a:t>
            </a:r>
            <a:r>
              <a:rPr lang="en-US" altLang="zh-CN" sz="2200" b="1" baseline="-20000" dirty="0">
                <a:effectLst>
                  <a:outerShdw blurRad="38100" dist="38100" dir="2700000" algn="tl">
                    <a:srgbClr val="000000"/>
                  </a:outerShdw>
                </a:effectLst>
                <a:ea typeface="宋体" pitchFamily="2" charset="-122"/>
              </a:rPr>
              <a:t>3</a:t>
            </a:r>
            <a:r>
              <a:rPr lang="en-US" altLang="zh-CN" sz="2200" b="1" dirty="0">
                <a:effectLst>
                  <a:outerShdw blurRad="38100" dist="38100" dir="2700000" algn="tl">
                    <a:srgbClr val="000000"/>
                  </a:outerShdw>
                </a:effectLst>
                <a:ea typeface="宋体" pitchFamily="2" charset="-122"/>
              </a:rPr>
              <a:t> 	 x 	 x</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x</a:t>
            </a:r>
          </a:p>
        </p:txBody>
      </p:sp>
    </p:spTree>
    <p:extLst>
      <p:ext uri="{BB962C8B-B14F-4D97-AF65-F5344CB8AC3E}">
        <p14:creationId xmlns:p14="http://schemas.microsoft.com/office/powerpoint/2010/main" val="2049692573"/>
      </p:ext>
    </p:extLst>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Rectangle 2"/>
          <p:cNvSpPr>
            <a:spLocks noGrp="1" noChangeArrowheads="1"/>
          </p:cNvSpPr>
          <p:nvPr>
            <p:ph type="title"/>
          </p:nvPr>
        </p:nvSpPr>
        <p:spPr/>
        <p:txBody>
          <a:bodyPr/>
          <a:lstStyle/>
          <a:p>
            <a:pPr algn="l" eaLnBrk="1" hangingPunct="1">
              <a:defRPr/>
            </a:pPr>
            <a:r>
              <a:rPr lang="en-GB" altLang="zh-CN" b="1"/>
              <a:t>ICW3——</a:t>
            </a:r>
            <a:r>
              <a:rPr lang="zh-CN" altLang="en-GB" b="1"/>
              <a:t>级连控制字</a:t>
            </a:r>
            <a:r>
              <a:rPr lang="zh-CN" altLang="en-US" b="1"/>
              <a:t> </a:t>
            </a:r>
          </a:p>
        </p:txBody>
      </p:sp>
      <p:sp>
        <p:nvSpPr>
          <p:cNvPr id="316419" name="Rectangle 3"/>
          <p:cNvSpPr>
            <a:spLocks noGrp="1" noChangeArrowheads="1"/>
          </p:cNvSpPr>
          <p:nvPr>
            <p:ph type="body" idx="1"/>
          </p:nvPr>
        </p:nvSpPr>
        <p:spPr>
          <a:xfrm>
            <a:off x="401602" y="2097147"/>
            <a:ext cx="8622328" cy="836025"/>
          </a:xfrm>
        </p:spPr>
        <p:txBody>
          <a:bodyPr/>
          <a:lstStyle/>
          <a:p>
            <a:pPr eaLnBrk="1" hangingPunct="1">
              <a:defRPr/>
            </a:pPr>
            <a:r>
              <a:rPr lang="zh-CN" altLang="en-GB" sz="2400" b="1" dirty="0"/>
              <a:t>主片的级联控制字</a:t>
            </a:r>
            <a:r>
              <a:rPr lang="zh-CN" altLang="en-US" sz="2400" b="1" dirty="0"/>
              <a:t> </a:t>
            </a:r>
          </a:p>
          <a:p>
            <a:pPr lvl="1" eaLnBrk="1" hangingPunct="1">
              <a:buFontTx/>
              <a:buNone/>
              <a:defRPr/>
            </a:pPr>
            <a:r>
              <a:rPr lang="en-US" altLang="zh-CN" sz="2000" b="1" dirty="0"/>
              <a:t>S</a:t>
            </a:r>
            <a:r>
              <a:rPr lang="en-US" altLang="zh-CN" sz="2000" b="1" baseline="-20000" dirty="0"/>
              <a:t>i</a:t>
            </a:r>
            <a:r>
              <a:rPr lang="en-US" altLang="zh-CN" sz="2000" b="1" dirty="0"/>
              <a:t>=1</a:t>
            </a:r>
            <a:r>
              <a:rPr lang="zh-CN" altLang="en-US" sz="2000" b="1" dirty="0"/>
              <a:t>表示</a:t>
            </a:r>
            <a:r>
              <a:rPr lang="zh-CN" altLang="en-GB" sz="2000" b="1" dirty="0"/>
              <a:t>对应</a:t>
            </a:r>
            <a:r>
              <a:rPr lang="en-GB" altLang="zh-CN" sz="2000" b="1" dirty="0"/>
              <a:t>IR</a:t>
            </a:r>
            <a:r>
              <a:rPr lang="en-US" altLang="zh-CN" sz="2000" b="1" dirty="0" err="1"/>
              <a:t>i</a:t>
            </a:r>
            <a:r>
              <a:rPr lang="zh-CN" altLang="en-US" sz="2000" b="1" dirty="0"/>
              <a:t>（</a:t>
            </a:r>
            <a:r>
              <a:rPr lang="en-US" altLang="zh-CN" sz="2000" b="1" dirty="0" err="1"/>
              <a:t>i</a:t>
            </a:r>
            <a:r>
              <a:rPr lang="en-US" altLang="zh-CN" sz="2000" b="1" dirty="0"/>
              <a:t>=0</a:t>
            </a:r>
            <a:r>
              <a:rPr lang="zh-CN" altLang="en-US" sz="2000" b="1" dirty="0"/>
              <a:t>～</a:t>
            </a:r>
            <a:r>
              <a:rPr lang="en-US" altLang="zh-CN" sz="2000" b="1" dirty="0"/>
              <a:t>7</a:t>
            </a:r>
            <a:r>
              <a:rPr lang="zh-CN" altLang="en-US" sz="2000" b="1" dirty="0"/>
              <a:t>）引脚</a:t>
            </a:r>
            <a:r>
              <a:rPr lang="zh-CN" altLang="en-GB" sz="2000" b="1" dirty="0"/>
              <a:t>上连接了从片</a:t>
            </a:r>
            <a:r>
              <a:rPr lang="zh-CN" altLang="en-US" sz="2000" b="1" dirty="0"/>
              <a:t> </a:t>
            </a:r>
            <a:endParaRPr lang="en-US" altLang="zh-CN" sz="2000" b="1" dirty="0"/>
          </a:p>
        </p:txBody>
      </p:sp>
      <p:sp>
        <p:nvSpPr>
          <p:cNvPr id="316421" name="Rectangle 5"/>
          <p:cNvSpPr>
            <a:spLocks noChangeArrowheads="1"/>
          </p:cNvSpPr>
          <p:nvPr/>
        </p:nvSpPr>
        <p:spPr bwMode="auto">
          <a:xfrm>
            <a:off x="612577" y="1116484"/>
            <a:ext cx="8128794" cy="770843"/>
          </a:xfrm>
          <a:prstGeom prst="rect">
            <a:avLst/>
          </a:prstGeom>
          <a:noFill/>
          <a:ln w="9525">
            <a:noFill/>
            <a:miter lim="800000"/>
            <a:headEnd/>
            <a:tailEnd/>
          </a:ln>
          <a:effectLst/>
        </p:spPr>
        <p:txBody>
          <a:bodyPr anchor="b"/>
          <a:lstStyle/>
          <a:p>
            <a:pPr algn="ctr">
              <a:defRPr/>
            </a:pPr>
            <a:r>
              <a:rPr lang="en-US" altLang="zh-CN" sz="2200" b="1" dirty="0">
                <a:solidFill>
                  <a:schemeClr val="tx2"/>
                </a:solidFill>
                <a:effectLst>
                  <a:outerShdw blurRad="38100" dist="38100" dir="2700000" algn="tl">
                    <a:srgbClr val="000000"/>
                  </a:outerShdw>
                </a:effectLst>
                <a:ea typeface="宋体" pitchFamily="2" charset="-122"/>
              </a:rPr>
              <a:t>A0</a:t>
            </a:r>
            <a:r>
              <a:rPr lang="en-US" altLang="zh-CN" sz="2200" dirty="0">
                <a:solidFill>
                  <a:schemeClr val="tx2"/>
                </a:solidFill>
                <a:effectLst>
                  <a:outerShdw blurRad="38100" dist="38100" dir="2700000" algn="tl">
                    <a:srgbClr val="000000"/>
                  </a:outerShdw>
                </a:effectLst>
                <a:ea typeface="宋体" pitchFamily="2" charset="-122"/>
              </a:rPr>
              <a:t>   	D7	D6     	D5     	D4   	D3  	D2   	D1   	D0</a:t>
            </a:r>
            <a:br>
              <a:rPr lang="en-US" altLang="zh-CN" sz="2200" dirty="0">
                <a:solidFill>
                  <a:schemeClr val="tx2"/>
                </a:solidFill>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1	 S</a:t>
            </a:r>
            <a:r>
              <a:rPr lang="en-US" altLang="zh-CN" sz="2200" b="1" baseline="-20000" dirty="0">
                <a:effectLst>
                  <a:outerShdw blurRad="38100" dist="38100" dir="2700000" algn="tl">
                    <a:srgbClr val="000000"/>
                  </a:outerShdw>
                </a:effectLst>
                <a:ea typeface="宋体" pitchFamily="2" charset="-122"/>
              </a:rPr>
              <a:t>7</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S</a:t>
            </a:r>
            <a:r>
              <a:rPr lang="en-US" altLang="zh-CN" sz="2200" b="1" baseline="-20000" dirty="0">
                <a:effectLst>
                  <a:outerShdw blurRad="38100" dist="38100" dir="2700000" algn="tl">
                    <a:srgbClr val="000000"/>
                  </a:outerShdw>
                </a:effectLst>
                <a:ea typeface="宋体" pitchFamily="2" charset="-122"/>
              </a:rPr>
              <a:t>6</a:t>
            </a:r>
            <a:r>
              <a:rPr lang="en-US" altLang="zh-CN" sz="2200" b="1" dirty="0">
                <a:effectLst>
                  <a:outerShdw blurRad="38100" dist="38100" dir="2700000" algn="tl">
                    <a:srgbClr val="000000"/>
                  </a:outerShdw>
                </a:effectLst>
                <a:ea typeface="宋体" pitchFamily="2" charset="-122"/>
              </a:rPr>
              <a:t> 	 S</a:t>
            </a:r>
            <a:r>
              <a:rPr lang="en-US" altLang="zh-CN" sz="2200" b="1" baseline="-20000" dirty="0">
                <a:effectLst>
                  <a:outerShdw blurRad="38100" dist="38100" dir="2700000" algn="tl">
                    <a:srgbClr val="000000"/>
                  </a:outerShdw>
                </a:effectLst>
                <a:ea typeface="宋体" pitchFamily="2" charset="-122"/>
              </a:rPr>
              <a:t>5</a:t>
            </a:r>
            <a:r>
              <a:rPr lang="en-US" altLang="zh-CN" sz="2200" b="1" dirty="0">
                <a:effectLst>
                  <a:outerShdw blurRad="38100" dist="38100" dir="2700000" algn="tl">
                    <a:srgbClr val="000000"/>
                  </a:outerShdw>
                </a:effectLst>
                <a:ea typeface="宋体" pitchFamily="2" charset="-122"/>
              </a:rPr>
              <a:t> 	 S</a:t>
            </a:r>
            <a:r>
              <a:rPr lang="en-US" altLang="zh-CN" sz="2200" b="1" baseline="-20000" dirty="0">
                <a:effectLst>
                  <a:outerShdw blurRad="38100" dist="38100" dir="2700000" algn="tl">
                    <a:srgbClr val="000000"/>
                  </a:outerShdw>
                </a:effectLst>
                <a:ea typeface="宋体" pitchFamily="2" charset="-122"/>
              </a:rPr>
              <a:t>4</a:t>
            </a:r>
            <a:r>
              <a:rPr lang="en-US" altLang="zh-CN" sz="2200" b="1" dirty="0">
                <a:effectLst>
                  <a:outerShdw blurRad="38100" dist="38100" dir="2700000" algn="tl">
                    <a:srgbClr val="000000"/>
                  </a:outerShdw>
                </a:effectLst>
                <a:ea typeface="宋体" pitchFamily="2" charset="-122"/>
              </a:rPr>
              <a:t> 	 S</a:t>
            </a:r>
            <a:r>
              <a:rPr lang="en-US" altLang="zh-CN" sz="2200" b="1" baseline="-20000" dirty="0">
                <a:effectLst>
                  <a:outerShdw blurRad="38100" dist="38100" dir="2700000" algn="tl">
                    <a:srgbClr val="000000"/>
                  </a:outerShdw>
                </a:effectLst>
                <a:ea typeface="宋体" pitchFamily="2" charset="-122"/>
              </a:rPr>
              <a:t>3</a:t>
            </a:r>
            <a:r>
              <a:rPr lang="en-US" altLang="zh-CN" sz="2200" b="1" dirty="0">
                <a:effectLst>
                  <a:outerShdw blurRad="38100" dist="38100" dir="2700000" algn="tl">
                    <a:srgbClr val="000000"/>
                  </a:outerShdw>
                </a:effectLst>
                <a:ea typeface="宋体" pitchFamily="2" charset="-122"/>
              </a:rPr>
              <a:t> 	 S</a:t>
            </a:r>
            <a:r>
              <a:rPr lang="en-US" altLang="zh-CN" sz="2200" b="1" baseline="-20000" dirty="0">
                <a:effectLst>
                  <a:outerShdw blurRad="38100" dist="38100" dir="2700000" algn="tl">
                    <a:srgbClr val="000000"/>
                  </a:outerShdw>
                </a:effectLst>
                <a:ea typeface="宋体" pitchFamily="2" charset="-122"/>
              </a:rPr>
              <a:t>2</a:t>
            </a:r>
            <a:r>
              <a:rPr lang="en-US" altLang="zh-CN" sz="2200" b="1" dirty="0">
                <a:effectLst>
                  <a:outerShdw blurRad="38100" dist="38100" dir="2700000" algn="tl">
                    <a:srgbClr val="000000"/>
                  </a:outerShdw>
                </a:effectLst>
                <a:ea typeface="宋体" pitchFamily="2" charset="-122"/>
              </a:rPr>
              <a:t> 	 S</a:t>
            </a:r>
            <a:r>
              <a:rPr lang="en-US" altLang="zh-CN" sz="2200" b="1" baseline="-20000" dirty="0">
                <a:effectLst>
                  <a:outerShdw blurRad="38100" dist="38100" dir="2700000" algn="tl">
                    <a:srgbClr val="000000"/>
                  </a:outerShdw>
                </a:effectLst>
                <a:ea typeface="宋体" pitchFamily="2" charset="-122"/>
              </a:rPr>
              <a:t>1</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S</a:t>
            </a:r>
            <a:r>
              <a:rPr lang="en-US" altLang="zh-CN" sz="2200" b="1" baseline="-20000" dirty="0">
                <a:effectLst>
                  <a:outerShdw blurRad="38100" dist="38100" dir="2700000" algn="tl">
                    <a:srgbClr val="000000"/>
                  </a:outerShdw>
                </a:effectLst>
                <a:ea typeface="宋体" pitchFamily="2" charset="-122"/>
              </a:rPr>
              <a:t>0</a:t>
            </a:r>
          </a:p>
        </p:txBody>
      </p:sp>
      <p:sp>
        <p:nvSpPr>
          <p:cNvPr id="316422" name="Rectangle 6"/>
          <p:cNvSpPr>
            <a:spLocks noChangeArrowheads="1"/>
          </p:cNvSpPr>
          <p:nvPr/>
        </p:nvSpPr>
        <p:spPr bwMode="auto">
          <a:xfrm>
            <a:off x="401602" y="4092115"/>
            <a:ext cx="8622328" cy="1414157"/>
          </a:xfrm>
          <a:prstGeom prst="rect">
            <a:avLst/>
          </a:prstGeom>
          <a:noFill/>
          <a:ln w="9525">
            <a:noFill/>
            <a:miter lim="800000"/>
            <a:headEnd/>
            <a:tailEnd/>
          </a:ln>
          <a:effectLst/>
        </p:spPr>
        <p:txBody>
          <a:bodyPr/>
          <a:lstStyle/>
          <a:p>
            <a:pPr marL="342900" indent="-342900">
              <a:spcBef>
                <a:spcPct val="20000"/>
              </a:spcBef>
              <a:buClr>
                <a:srgbClr val="800000"/>
              </a:buClr>
              <a:buSzPct val="90000"/>
              <a:buFont typeface="Wingdings" panose="05000000000000000000" pitchFamily="2" charset="2"/>
              <a:buChar char="Ø"/>
              <a:defRPr/>
            </a:pPr>
            <a:r>
              <a:rPr lang="zh-CN" altLang="en-GB" sz="24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从片的级联控制字</a:t>
            </a:r>
            <a:r>
              <a:rPr lang="zh-CN" altLang="en-US" sz="2400" b="1" dirty="0">
                <a:solidFill>
                  <a:schemeClr val="tx1">
                    <a:lumMod val="95000"/>
                    <a:lumOff val="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 </a:t>
            </a:r>
          </a:p>
          <a:p>
            <a:pPr marL="522288" lvl="1" indent="-65088">
              <a:lnSpc>
                <a:spcPct val="120000"/>
              </a:lnSpc>
              <a:spcBef>
                <a:spcPts val="600"/>
              </a:spcBef>
              <a:defRPr/>
            </a:pPr>
            <a:r>
              <a:rPr lang="en-US" altLang="zh-CN" sz="2000" b="1" dirty="0">
                <a:effectLst>
                  <a:outerShdw blurRad="38100" dist="38100" dir="2700000" algn="tl">
                    <a:srgbClr val="000000"/>
                  </a:outerShdw>
                </a:effectLst>
                <a:ea typeface="宋体" pitchFamily="2" charset="-122"/>
              </a:rPr>
              <a:t> ID2</a:t>
            </a:r>
            <a:r>
              <a:rPr lang="zh-CN" altLang="en-US" sz="2000" b="1" dirty="0">
                <a:effectLst>
                  <a:outerShdw blurRad="38100" dist="38100" dir="2700000" algn="tl">
                    <a:srgbClr val="000000"/>
                  </a:outerShdw>
                </a:effectLst>
                <a:ea typeface="宋体" pitchFamily="2" charset="-122"/>
              </a:rPr>
              <a:t>～</a:t>
            </a:r>
            <a:r>
              <a:rPr lang="en-US" altLang="zh-CN" sz="2000" b="1" dirty="0">
                <a:effectLst>
                  <a:outerShdw blurRad="38100" dist="38100" dir="2700000" algn="tl">
                    <a:srgbClr val="000000"/>
                  </a:outerShdw>
                </a:effectLst>
                <a:ea typeface="宋体" pitchFamily="2" charset="-122"/>
              </a:rPr>
              <a:t>ID0</a:t>
            </a:r>
            <a:r>
              <a:rPr lang="zh-CN" altLang="en-US" sz="2000" b="1" dirty="0">
                <a:effectLst>
                  <a:outerShdw blurRad="38100" dist="38100" dir="2700000" algn="tl">
                    <a:srgbClr val="000000"/>
                  </a:outerShdw>
                </a:effectLst>
                <a:ea typeface="宋体" pitchFamily="2" charset="-122"/>
              </a:rPr>
              <a:t>为标识码。说明本从片连接到主片的哪个</a:t>
            </a:r>
            <a:r>
              <a:rPr lang="en-US" altLang="zh-CN" sz="2000" b="1" dirty="0">
                <a:effectLst>
                  <a:outerShdw blurRad="38100" dist="38100" dir="2700000" algn="tl">
                    <a:srgbClr val="000000"/>
                  </a:outerShdw>
                </a:effectLst>
                <a:ea typeface="宋体" pitchFamily="2" charset="-122"/>
              </a:rPr>
              <a:t>IR</a:t>
            </a:r>
            <a:r>
              <a:rPr lang="zh-CN" altLang="en-US" sz="2000" b="1" dirty="0">
                <a:effectLst>
                  <a:outerShdw blurRad="38100" dist="38100" dir="2700000" algn="tl">
                    <a:srgbClr val="000000"/>
                  </a:outerShdw>
                </a:effectLst>
                <a:ea typeface="宋体" pitchFamily="2" charset="-122"/>
              </a:rPr>
              <a:t>引脚上。</a:t>
            </a:r>
            <a:r>
              <a:rPr lang="en-US" altLang="zh-CN" sz="2000" b="1" dirty="0">
                <a:effectLst>
                  <a:outerShdw blurRad="38100" dist="38100" dir="2700000" algn="tl">
                    <a:srgbClr val="000000"/>
                  </a:outerShdw>
                </a:effectLst>
                <a:ea typeface="宋体" pitchFamily="2" charset="-122"/>
              </a:rPr>
              <a:t>000</a:t>
            </a:r>
            <a:r>
              <a:rPr lang="zh-CN" altLang="en-US" sz="2000" b="1" dirty="0">
                <a:effectLst>
                  <a:outerShdw blurRad="38100" dist="38100" dir="2700000" algn="tl">
                    <a:srgbClr val="000000"/>
                  </a:outerShdw>
                </a:effectLst>
                <a:ea typeface="宋体" pitchFamily="2" charset="-122"/>
              </a:rPr>
              <a:t>～</a:t>
            </a:r>
            <a:r>
              <a:rPr lang="en-US" altLang="zh-CN" sz="2000" b="1" dirty="0">
                <a:effectLst>
                  <a:outerShdw blurRad="38100" dist="38100" dir="2700000" algn="tl">
                    <a:srgbClr val="000000"/>
                  </a:outerShdw>
                </a:effectLst>
                <a:ea typeface="宋体" pitchFamily="2" charset="-122"/>
              </a:rPr>
              <a:t>111</a:t>
            </a:r>
            <a:r>
              <a:rPr lang="zh-CN" altLang="en-US" sz="2000" b="1" dirty="0">
                <a:effectLst>
                  <a:outerShdw blurRad="38100" dist="38100" dir="2700000" algn="tl">
                    <a:srgbClr val="000000"/>
                  </a:outerShdw>
                </a:effectLst>
                <a:ea typeface="宋体" pitchFamily="2" charset="-122"/>
              </a:rPr>
              <a:t>分别对应</a:t>
            </a:r>
            <a:r>
              <a:rPr lang="en-US" altLang="zh-CN" sz="2000" b="1" dirty="0">
                <a:effectLst>
                  <a:outerShdw blurRad="38100" dist="38100" dir="2700000" algn="tl">
                    <a:srgbClr val="000000"/>
                  </a:outerShdw>
                </a:effectLst>
                <a:ea typeface="宋体" pitchFamily="2" charset="-122"/>
              </a:rPr>
              <a:t>IR0</a:t>
            </a:r>
            <a:r>
              <a:rPr lang="zh-CN" altLang="en-US" sz="2000" b="1" dirty="0">
                <a:effectLst>
                  <a:outerShdw blurRad="38100" dist="38100" dir="2700000" algn="tl">
                    <a:srgbClr val="000000"/>
                  </a:outerShdw>
                </a:effectLst>
                <a:ea typeface="宋体" pitchFamily="2" charset="-122"/>
              </a:rPr>
              <a:t>～</a:t>
            </a:r>
            <a:r>
              <a:rPr lang="en-US" altLang="zh-CN" sz="2000" b="1" dirty="0">
                <a:effectLst>
                  <a:outerShdw blurRad="38100" dist="38100" dir="2700000" algn="tl">
                    <a:srgbClr val="000000"/>
                  </a:outerShdw>
                </a:effectLst>
                <a:ea typeface="宋体" pitchFamily="2" charset="-122"/>
              </a:rPr>
              <a:t>IR7</a:t>
            </a:r>
            <a:r>
              <a:rPr lang="zh-CN" altLang="en-US" sz="2000" b="1" dirty="0">
                <a:effectLst>
                  <a:outerShdw blurRad="38100" dist="38100" dir="2700000" algn="tl">
                    <a:srgbClr val="000000"/>
                  </a:outerShdw>
                </a:effectLst>
                <a:ea typeface="宋体" pitchFamily="2" charset="-122"/>
              </a:rPr>
              <a:t>。 </a:t>
            </a:r>
          </a:p>
        </p:txBody>
      </p:sp>
      <p:sp>
        <p:nvSpPr>
          <p:cNvPr id="316423" name="Rectangle 7"/>
          <p:cNvSpPr>
            <a:spLocks noChangeArrowheads="1"/>
          </p:cNvSpPr>
          <p:nvPr/>
        </p:nvSpPr>
        <p:spPr bwMode="auto">
          <a:xfrm>
            <a:off x="767719" y="3276724"/>
            <a:ext cx="8128794" cy="770843"/>
          </a:xfrm>
          <a:prstGeom prst="rect">
            <a:avLst/>
          </a:prstGeom>
          <a:noFill/>
          <a:ln w="9525">
            <a:noFill/>
            <a:miter lim="800000"/>
            <a:headEnd/>
            <a:tailEnd/>
          </a:ln>
          <a:effectLst/>
        </p:spPr>
        <p:txBody>
          <a:bodyPr anchor="b"/>
          <a:lstStyle/>
          <a:p>
            <a:pPr algn="ctr">
              <a:defRPr/>
            </a:pPr>
            <a:r>
              <a:rPr lang="en-US" altLang="zh-CN" sz="2200" b="1" dirty="0">
                <a:solidFill>
                  <a:schemeClr val="tx2"/>
                </a:solidFill>
                <a:effectLst>
                  <a:outerShdw blurRad="38100" dist="38100" dir="2700000" algn="tl">
                    <a:srgbClr val="000000"/>
                  </a:outerShdw>
                </a:effectLst>
                <a:ea typeface="宋体" pitchFamily="2" charset="-122"/>
              </a:rPr>
              <a:t>A0</a:t>
            </a:r>
            <a:r>
              <a:rPr lang="en-US" altLang="zh-CN" sz="2200" dirty="0">
                <a:solidFill>
                  <a:schemeClr val="tx2"/>
                </a:solidFill>
                <a:effectLst>
                  <a:outerShdw blurRad="38100" dist="38100" dir="2700000" algn="tl">
                    <a:srgbClr val="000000"/>
                  </a:outerShdw>
                </a:effectLst>
                <a:ea typeface="宋体" pitchFamily="2" charset="-122"/>
              </a:rPr>
              <a:t>   	D7	D6     	D5     	D4   	D3  	D2   	D1   	D0</a:t>
            </a:r>
            <a:br>
              <a:rPr lang="en-US" altLang="zh-CN" sz="2200" dirty="0">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1	 0</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0	 0 	 0	 0 	ID</a:t>
            </a:r>
            <a:r>
              <a:rPr lang="en-US" altLang="zh-CN" sz="2200" b="1" baseline="-20000" dirty="0">
                <a:effectLst>
                  <a:outerShdw blurRad="38100" dist="38100" dir="2700000" algn="tl">
                    <a:srgbClr val="000000"/>
                  </a:outerShdw>
                </a:effectLst>
                <a:ea typeface="宋体" pitchFamily="2" charset="-122"/>
              </a:rPr>
              <a:t>2</a:t>
            </a:r>
            <a:r>
              <a:rPr lang="en-US" altLang="zh-CN" sz="2200" b="1" dirty="0">
                <a:effectLst>
                  <a:outerShdw blurRad="38100" dist="38100" dir="2700000" algn="tl">
                    <a:srgbClr val="000000"/>
                  </a:outerShdw>
                </a:effectLst>
                <a:ea typeface="宋体" pitchFamily="2" charset="-122"/>
              </a:rPr>
              <a:t> 	ID</a:t>
            </a:r>
            <a:r>
              <a:rPr lang="en-US" altLang="zh-CN" sz="2200" b="1" baseline="-20000" dirty="0">
                <a:effectLst>
                  <a:outerShdw blurRad="38100" dist="38100" dir="2700000" algn="tl">
                    <a:srgbClr val="000000"/>
                  </a:outerShdw>
                </a:effectLst>
                <a:ea typeface="宋体" pitchFamily="2" charset="-122"/>
              </a:rPr>
              <a:t>1</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ID</a:t>
            </a:r>
            <a:r>
              <a:rPr lang="en-US" altLang="zh-CN" sz="2200" b="1" baseline="-20000" dirty="0">
                <a:effectLst>
                  <a:outerShdw blurRad="38100" dist="38100" dir="2700000" algn="tl">
                    <a:srgbClr val="000000"/>
                  </a:outerShdw>
                </a:effectLst>
                <a:ea typeface="宋体" pitchFamily="2" charset="-122"/>
              </a:rPr>
              <a:t>0</a:t>
            </a:r>
          </a:p>
        </p:txBody>
      </p:sp>
      <p:sp>
        <p:nvSpPr>
          <p:cNvPr id="88071" name="Line 8"/>
          <p:cNvSpPr>
            <a:spLocks noChangeShapeType="1"/>
          </p:cNvSpPr>
          <p:nvPr/>
        </p:nvSpPr>
        <p:spPr bwMode="auto">
          <a:xfrm>
            <a:off x="401602" y="3124465"/>
            <a:ext cx="8485234"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Tree>
    <p:extLst>
      <p:ext uri="{BB962C8B-B14F-4D97-AF65-F5344CB8AC3E}">
        <p14:creationId xmlns:p14="http://schemas.microsoft.com/office/powerpoint/2010/main" val="3613308336"/>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2"/>
          <p:cNvSpPr>
            <a:spLocks noGrp="1" noChangeArrowheads="1"/>
          </p:cNvSpPr>
          <p:nvPr>
            <p:ph type="title"/>
          </p:nvPr>
        </p:nvSpPr>
        <p:spPr/>
        <p:txBody>
          <a:bodyPr/>
          <a:lstStyle/>
          <a:p>
            <a:pPr algn="l" eaLnBrk="1" hangingPunct="1">
              <a:defRPr/>
            </a:pPr>
            <a:r>
              <a:rPr lang="en-GB" altLang="zh-CN" b="1" dirty="0"/>
              <a:t>ICW3——</a:t>
            </a:r>
            <a:r>
              <a:rPr lang="zh-CN" altLang="en-GB" b="1" dirty="0"/>
              <a:t>级连控制字</a:t>
            </a:r>
            <a:r>
              <a:rPr lang="zh-CN" altLang="en-GB" sz="3200" b="1" dirty="0">
                <a:solidFill>
                  <a:schemeClr val="tx1"/>
                </a:solidFill>
              </a:rPr>
              <a:t>（续）</a:t>
            </a:r>
            <a:endParaRPr lang="zh-CN" altLang="en-US" sz="3200" b="1" dirty="0">
              <a:solidFill>
                <a:schemeClr val="tx1"/>
              </a:solidFill>
            </a:endParaRPr>
          </a:p>
        </p:txBody>
      </p:sp>
      <p:sp>
        <p:nvSpPr>
          <p:cNvPr id="317444" name="Text Box 4"/>
          <p:cNvSpPr txBox="1">
            <a:spLocks noGrp="1" noChangeArrowheads="1"/>
          </p:cNvSpPr>
          <p:nvPr>
            <p:ph type="body" idx="1"/>
          </p:nvPr>
        </p:nvSpPr>
        <p:spPr/>
        <p:txBody>
          <a:bodyPr/>
          <a:lstStyle/>
          <a:p>
            <a:pPr eaLnBrk="1" hangingPunct="1">
              <a:defRPr/>
            </a:pPr>
            <a:r>
              <a:rPr lang="en-US" altLang="zh-CN" b="1" dirty="0"/>
              <a:t>ICW3</a:t>
            </a:r>
            <a:r>
              <a:rPr lang="zh-CN" altLang="en-US" b="1" dirty="0"/>
              <a:t>必须与主从片的连接关系一致：</a:t>
            </a:r>
          </a:p>
          <a:p>
            <a:pPr eaLnBrk="1" hangingPunct="1">
              <a:buFont typeface="Wingdings" pitchFamily="2" charset="2"/>
              <a:buNone/>
              <a:defRPr/>
            </a:pPr>
            <a:r>
              <a:rPr lang="zh-CN" altLang="en-US" sz="2400" b="1" dirty="0"/>
              <a:t>	</a:t>
            </a:r>
            <a:r>
              <a:rPr lang="zh-CN" altLang="en-US" sz="2200" b="1" i="1" dirty="0">
                <a:solidFill>
                  <a:srgbClr val="0070C0"/>
                </a:solidFill>
              </a:rPr>
              <a:t>例如，主片的</a:t>
            </a:r>
            <a:r>
              <a:rPr lang="en-US" altLang="zh-CN" sz="2200" b="1" i="1" dirty="0">
                <a:solidFill>
                  <a:srgbClr val="0070C0"/>
                </a:solidFill>
              </a:rPr>
              <a:t>IR4</a:t>
            </a:r>
            <a:r>
              <a:rPr lang="zh-CN" altLang="en-US" sz="2200" b="1" i="1" dirty="0">
                <a:solidFill>
                  <a:srgbClr val="0070C0"/>
                </a:solidFill>
              </a:rPr>
              <a:t>与从片的</a:t>
            </a:r>
            <a:r>
              <a:rPr lang="en-US" altLang="zh-CN" sz="2200" b="1" i="1" dirty="0">
                <a:solidFill>
                  <a:srgbClr val="0070C0"/>
                </a:solidFill>
              </a:rPr>
              <a:t>INT</a:t>
            </a:r>
            <a:r>
              <a:rPr lang="zh-CN" altLang="en-US" sz="2200" b="1" i="1" dirty="0">
                <a:solidFill>
                  <a:srgbClr val="0070C0"/>
                </a:solidFill>
              </a:rPr>
              <a:t>线连接，则主片的</a:t>
            </a:r>
            <a:r>
              <a:rPr lang="en-US" altLang="zh-CN" sz="2200" b="1" i="1" dirty="0">
                <a:solidFill>
                  <a:srgbClr val="0070C0"/>
                </a:solidFill>
              </a:rPr>
              <a:t>ICW3=10H</a:t>
            </a:r>
            <a:r>
              <a:rPr lang="zh-CN" altLang="en-US" sz="2200" b="1" i="1" dirty="0">
                <a:solidFill>
                  <a:srgbClr val="0070C0"/>
                </a:solidFill>
              </a:rPr>
              <a:t>，从片的</a:t>
            </a:r>
            <a:r>
              <a:rPr lang="en-US" altLang="zh-CN" sz="2200" b="1" i="1" dirty="0">
                <a:solidFill>
                  <a:srgbClr val="0070C0"/>
                </a:solidFill>
              </a:rPr>
              <a:t>ICW3=04H</a:t>
            </a:r>
            <a:r>
              <a:rPr lang="zh-CN" altLang="en-US" sz="2200" b="1" i="1" dirty="0">
                <a:solidFill>
                  <a:srgbClr val="0070C0"/>
                </a:solidFill>
              </a:rPr>
              <a:t>。</a:t>
            </a:r>
          </a:p>
          <a:p>
            <a:pPr eaLnBrk="1" hangingPunct="1">
              <a:spcBef>
                <a:spcPts val="1800"/>
              </a:spcBef>
              <a:defRPr/>
            </a:pPr>
            <a:r>
              <a:rPr lang="zh-CN" altLang="en-US" b="1" dirty="0"/>
              <a:t>中断响应时，主片通过级连线</a:t>
            </a:r>
            <a:r>
              <a:rPr lang="en-US" altLang="zh-CN" b="1" dirty="0"/>
              <a:t>CAS2-CAS0</a:t>
            </a:r>
            <a:r>
              <a:rPr lang="zh-CN" altLang="en-US" b="1" dirty="0"/>
              <a:t>送出被允许中断的从片标识码，各从片用自己的</a:t>
            </a:r>
            <a:r>
              <a:rPr lang="en-US" altLang="zh-CN" b="1" dirty="0"/>
              <a:t>ICW3</a:t>
            </a:r>
            <a:r>
              <a:rPr lang="zh-CN" altLang="en-US" b="1" dirty="0"/>
              <a:t>与</a:t>
            </a:r>
            <a:r>
              <a:rPr lang="en-US" altLang="zh-CN" b="1" dirty="0"/>
              <a:t>CAS2-CAS0</a:t>
            </a:r>
            <a:r>
              <a:rPr lang="zh-CN" altLang="en-US" b="1" dirty="0"/>
              <a:t>比较，二者一致的从片才可发送中断向量码。</a:t>
            </a:r>
          </a:p>
        </p:txBody>
      </p:sp>
    </p:spTree>
    <p:extLst>
      <p:ext uri="{BB962C8B-B14F-4D97-AF65-F5344CB8AC3E}">
        <p14:creationId xmlns:p14="http://schemas.microsoft.com/office/powerpoint/2010/main" val="251043038"/>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p:txBody>
          <a:bodyPr/>
          <a:lstStyle/>
          <a:p>
            <a:pPr algn="l" eaLnBrk="1" hangingPunct="1">
              <a:defRPr/>
            </a:pPr>
            <a:r>
              <a:rPr lang="en-GB" altLang="zh-CN" b="1"/>
              <a:t>ICW4——</a:t>
            </a:r>
            <a:r>
              <a:rPr lang="zh-CN" altLang="en-GB" b="1"/>
              <a:t>中断结束方式字</a:t>
            </a:r>
            <a:r>
              <a:rPr lang="zh-CN" altLang="en-US" b="1"/>
              <a:t> </a:t>
            </a:r>
          </a:p>
        </p:txBody>
      </p:sp>
      <p:sp>
        <p:nvSpPr>
          <p:cNvPr id="318467" name="Rectangle 3"/>
          <p:cNvSpPr>
            <a:spLocks noGrp="1" noChangeArrowheads="1"/>
          </p:cNvSpPr>
          <p:nvPr>
            <p:ph type="body" idx="1"/>
          </p:nvPr>
        </p:nvSpPr>
        <p:spPr>
          <a:xfrm>
            <a:off x="475793" y="2268612"/>
            <a:ext cx="3877306" cy="3312368"/>
          </a:xfrm>
          <a:ln>
            <a:solidFill>
              <a:schemeClr val="bg1">
                <a:lumMod val="65000"/>
              </a:schemeClr>
            </a:solidFill>
          </a:ln>
        </p:spPr>
        <p:txBody>
          <a:bodyPr/>
          <a:lstStyle/>
          <a:p>
            <a:pPr eaLnBrk="1" hangingPunct="1">
              <a:defRPr/>
            </a:pPr>
            <a:r>
              <a:rPr lang="en-US" altLang="zh-CN" b="1" dirty="0"/>
              <a:t>SFNM: </a:t>
            </a:r>
            <a:r>
              <a:rPr lang="zh-CN" altLang="en-US" b="1" dirty="0"/>
              <a:t>特殊全嵌套</a:t>
            </a:r>
          </a:p>
          <a:p>
            <a:pPr lvl="1" eaLnBrk="1" hangingPunct="1">
              <a:buFontTx/>
              <a:buNone/>
              <a:defRPr/>
            </a:pPr>
            <a:r>
              <a:rPr lang="en-US" altLang="zh-CN" sz="2000" b="1" dirty="0"/>
              <a:t>1  </a:t>
            </a:r>
            <a:r>
              <a:rPr lang="zh-CN" altLang="en-US" sz="2000" b="1" dirty="0"/>
              <a:t>特殊全嵌套方式</a:t>
            </a:r>
          </a:p>
          <a:p>
            <a:pPr lvl="1" eaLnBrk="1" hangingPunct="1">
              <a:buFontTx/>
              <a:buNone/>
              <a:defRPr/>
            </a:pPr>
            <a:r>
              <a:rPr lang="en-US" altLang="zh-CN" sz="2000" b="1" dirty="0"/>
              <a:t>0  </a:t>
            </a:r>
            <a:r>
              <a:rPr lang="zh-CN" altLang="en-US" sz="2000" b="1" dirty="0"/>
              <a:t>一般全嵌套方式</a:t>
            </a:r>
          </a:p>
          <a:p>
            <a:pPr eaLnBrk="1" hangingPunct="1">
              <a:spcBef>
                <a:spcPts val="1800"/>
              </a:spcBef>
              <a:defRPr/>
            </a:pPr>
            <a:r>
              <a:rPr lang="en-US" altLang="zh-CN" b="1" dirty="0"/>
              <a:t>AEOI: </a:t>
            </a:r>
            <a:r>
              <a:rPr lang="zh-CN" altLang="en-US" b="1" dirty="0"/>
              <a:t>自动</a:t>
            </a:r>
            <a:r>
              <a:rPr lang="en-US" altLang="zh-CN" b="1" dirty="0"/>
              <a:t>EOI</a:t>
            </a:r>
          </a:p>
          <a:p>
            <a:pPr lvl="1" eaLnBrk="1" hangingPunct="1">
              <a:buFontTx/>
              <a:buNone/>
              <a:defRPr/>
            </a:pPr>
            <a:r>
              <a:rPr lang="en-US" altLang="zh-CN" sz="2000" b="1" dirty="0"/>
              <a:t>1  </a:t>
            </a:r>
            <a:r>
              <a:rPr lang="zh-CN" altLang="en-US" sz="2000" b="1" dirty="0"/>
              <a:t>自动</a:t>
            </a:r>
            <a:r>
              <a:rPr lang="en-US" altLang="zh-CN" sz="2000" b="1" dirty="0"/>
              <a:t>EOI</a:t>
            </a:r>
            <a:r>
              <a:rPr lang="zh-CN" altLang="en-US" sz="2000" b="1" dirty="0"/>
              <a:t>方式</a:t>
            </a:r>
          </a:p>
          <a:p>
            <a:pPr lvl="1" eaLnBrk="1" hangingPunct="1">
              <a:buFontTx/>
              <a:buNone/>
              <a:defRPr/>
            </a:pPr>
            <a:r>
              <a:rPr lang="en-US" altLang="zh-CN" sz="2000" b="1" dirty="0"/>
              <a:t>0  </a:t>
            </a:r>
            <a:r>
              <a:rPr lang="zh-CN" altLang="en-US" sz="2000" b="1" dirty="0"/>
              <a:t>非自动</a:t>
            </a:r>
            <a:r>
              <a:rPr lang="en-US" altLang="zh-CN" sz="2000" b="1" dirty="0"/>
              <a:t>EOI</a:t>
            </a:r>
            <a:r>
              <a:rPr lang="zh-CN" altLang="en-US" sz="2000" b="1" dirty="0"/>
              <a:t>方式</a:t>
            </a:r>
          </a:p>
        </p:txBody>
      </p:sp>
      <p:sp>
        <p:nvSpPr>
          <p:cNvPr id="318468" name="Rectangle 4"/>
          <p:cNvSpPr>
            <a:spLocks noChangeArrowheads="1"/>
          </p:cNvSpPr>
          <p:nvPr/>
        </p:nvSpPr>
        <p:spPr bwMode="auto">
          <a:xfrm>
            <a:off x="540307" y="1188492"/>
            <a:ext cx="8128794" cy="770843"/>
          </a:xfrm>
          <a:prstGeom prst="rect">
            <a:avLst/>
          </a:prstGeom>
          <a:noFill/>
          <a:ln w="9525">
            <a:noFill/>
            <a:miter lim="800000"/>
            <a:headEnd/>
            <a:tailEnd/>
          </a:ln>
          <a:effectLst/>
        </p:spPr>
        <p:txBody>
          <a:bodyPr anchor="b"/>
          <a:lstStyle/>
          <a:p>
            <a:pPr algn="ctr">
              <a:defRPr/>
            </a:pPr>
            <a:r>
              <a:rPr lang="en-US" altLang="zh-CN" sz="2200" b="1" dirty="0">
                <a:solidFill>
                  <a:schemeClr val="tx2"/>
                </a:solidFill>
                <a:effectLst>
                  <a:outerShdw blurRad="38100" dist="38100" dir="2700000" algn="tl">
                    <a:srgbClr val="000000"/>
                  </a:outerShdw>
                </a:effectLst>
                <a:ea typeface="宋体" pitchFamily="2" charset="-122"/>
              </a:rPr>
              <a:t>A0</a:t>
            </a:r>
            <a:r>
              <a:rPr lang="en-US" altLang="zh-CN" sz="2200" dirty="0">
                <a:solidFill>
                  <a:schemeClr val="tx2"/>
                </a:solidFill>
                <a:effectLst>
                  <a:outerShdw blurRad="38100" dist="38100" dir="2700000" algn="tl">
                    <a:srgbClr val="000000"/>
                  </a:outerShdw>
                </a:effectLst>
                <a:ea typeface="宋体" pitchFamily="2" charset="-122"/>
              </a:rPr>
              <a:t>   	D7	D6     	D5      D4   	D3  	D2   	D1   	D0</a:t>
            </a:r>
            <a:br>
              <a:rPr lang="en-US" altLang="zh-CN" sz="2200" dirty="0">
                <a:solidFill>
                  <a:srgbClr val="FFFF00"/>
                </a:solidFill>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latin typeface="Times New Roman" pitchFamily="18" charset="0"/>
                <a:ea typeface="宋体" pitchFamily="2" charset="-122"/>
                <a:cs typeface="Times New Roman" pitchFamily="18" charset="0"/>
              </a:rPr>
              <a:t> </a:t>
            </a:r>
            <a:r>
              <a:rPr lang="en-US" altLang="zh-CN" sz="2200" b="1" dirty="0">
                <a:effectLst>
                  <a:outerShdw blurRad="38100" dist="38100" dir="2700000" algn="tl">
                    <a:srgbClr val="000000"/>
                  </a:outerShdw>
                </a:effectLst>
                <a:latin typeface="Times New Roman" pitchFamily="18" charset="0"/>
                <a:ea typeface="宋体" pitchFamily="2" charset="-122"/>
                <a:cs typeface="Times New Roman" pitchFamily="18" charset="0"/>
              </a:rPr>
              <a:t>1	 0</a:t>
            </a:r>
            <a:r>
              <a:rPr lang="zh-CN" altLang="en-US" sz="2200" b="1" dirty="0">
                <a:effectLst>
                  <a:outerShdw blurRad="38100" dist="38100" dir="2700000" algn="tl">
                    <a:srgbClr val="000000"/>
                  </a:outerShdw>
                </a:effectLst>
                <a:latin typeface="Times New Roman" pitchFamily="18" charset="0"/>
                <a:ea typeface="宋体" pitchFamily="2" charset="-122"/>
                <a:cs typeface="Times New Roman" pitchFamily="18" charset="0"/>
              </a:rPr>
              <a:t>         </a:t>
            </a:r>
            <a:r>
              <a:rPr lang="en-US" altLang="zh-CN" sz="2200" b="1" dirty="0">
                <a:effectLst>
                  <a:outerShdw blurRad="38100" dist="38100" dir="2700000" algn="tl">
                    <a:srgbClr val="000000"/>
                  </a:outerShdw>
                </a:effectLst>
                <a:latin typeface="Times New Roman" pitchFamily="18" charset="0"/>
                <a:ea typeface="宋体" pitchFamily="2" charset="-122"/>
                <a:cs typeface="Times New Roman" pitchFamily="18" charset="0"/>
              </a:rPr>
              <a:t>0	 0    SFNM   BUF    M/S   AEOI</a:t>
            </a:r>
            <a:r>
              <a:rPr lang="zh-CN" altLang="en-US" sz="2200" b="1" dirty="0">
                <a:effectLst>
                  <a:outerShdw blurRad="38100" dist="38100" dir="2700000" algn="tl">
                    <a:srgbClr val="000000"/>
                  </a:outerShdw>
                </a:effectLst>
                <a:latin typeface="Times New Roman" pitchFamily="18" charset="0"/>
                <a:ea typeface="宋体" pitchFamily="2" charset="-122"/>
                <a:cs typeface="Times New Roman" pitchFamily="18" charset="0"/>
              </a:rPr>
              <a:t>	 </a:t>
            </a:r>
            <a:r>
              <a:rPr lang="en-US" altLang="zh-CN" sz="2200" b="1" dirty="0">
                <a:effectLst>
                  <a:outerShdw blurRad="38100" dist="38100" dir="2700000" algn="tl">
                    <a:srgbClr val="000000"/>
                  </a:outerShdw>
                </a:effectLst>
                <a:latin typeface="Times New Roman" pitchFamily="18" charset="0"/>
                <a:ea typeface="宋体" pitchFamily="2" charset="-122"/>
                <a:cs typeface="Times New Roman" pitchFamily="18" charset="0"/>
              </a:rPr>
              <a:t>1</a:t>
            </a:r>
          </a:p>
        </p:txBody>
      </p:sp>
      <p:sp>
        <p:nvSpPr>
          <p:cNvPr id="318469" name="Rectangle 5"/>
          <p:cNvSpPr>
            <a:spLocks noChangeArrowheads="1"/>
          </p:cNvSpPr>
          <p:nvPr/>
        </p:nvSpPr>
        <p:spPr bwMode="auto">
          <a:xfrm>
            <a:off x="4573017" y="2340620"/>
            <a:ext cx="4096654" cy="3240360"/>
          </a:xfrm>
          <a:prstGeom prst="rect">
            <a:avLst/>
          </a:prstGeom>
          <a:noFill/>
          <a:ln w="9525">
            <a:solidFill>
              <a:schemeClr val="bg1">
                <a:lumMod val="65000"/>
              </a:schemeClr>
            </a:solidFill>
            <a:miter lim="800000"/>
            <a:headEnd/>
            <a:tailEnd/>
          </a:ln>
          <a:effectLst/>
        </p:spPr>
        <p:txBody>
          <a:bodyPr/>
          <a:lstStyle/>
          <a:p>
            <a:pPr marL="457200" indent="-457200">
              <a:spcBef>
                <a:spcPct val="20000"/>
              </a:spcBef>
              <a:buClr>
                <a:srgbClr val="800000"/>
              </a:buClr>
              <a:buSzPct val="92000"/>
              <a:buFont typeface="Wingdings" panose="05000000000000000000" pitchFamily="2" charset="2"/>
              <a:buChar char="Ø"/>
              <a:defRPr/>
            </a:pPr>
            <a:r>
              <a:rPr lang="en-US" altLang="zh-CN" sz="2400" b="1" dirty="0">
                <a:effectLst>
                  <a:outerShdw blurRad="38100" dist="38100" dir="2700000" algn="tl">
                    <a:srgbClr val="000000"/>
                  </a:outerShdw>
                </a:effectLst>
                <a:latin typeface="黑体" panose="02010609060101010101" pitchFamily="49" charset="-122"/>
                <a:ea typeface="黑体" panose="02010609060101010101" pitchFamily="49" charset="-122"/>
              </a:rPr>
              <a:t>BUF: </a:t>
            </a:r>
            <a:r>
              <a:rPr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缓冲方式</a:t>
            </a:r>
          </a:p>
          <a:p>
            <a:pPr marL="342900" indent="-342900">
              <a:spcBef>
                <a:spcPct val="20000"/>
              </a:spcBef>
              <a:buClr>
                <a:schemeClr val="hlink"/>
              </a:buClr>
              <a:buSzPct val="90000"/>
              <a:buFont typeface="Wingdings" pitchFamily="2" charset="2"/>
              <a:buNone/>
              <a:defRPr/>
            </a:pPr>
            <a:r>
              <a:rPr lang="en-US" altLang="zh-CN" sz="2400" b="1" dirty="0">
                <a:effectLst>
                  <a:outerShdw blurRad="38100" dist="38100" dir="2700000" algn="tl">
                    <a:srgbClr val="000000"/>
                  </a:outerShdw>
                </a:effectLst>
                <a:latin typeface="黑体" panose="02010609060101010101" pitchFamily="49" charset="-122"/>
                <a:ea typeface="黑体" panose="02010609060101010101" pitchFamily="49" charset="-122"/>
              </a:rPr>
              <a:t>   M/S: </a:t>
            </a:r>
            <a:r>
              <a:rPr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主</a:t>
            </a:r>
            <a:r>
              <a:rPr lang="en-US" altLang="zh-CN" sz="2400" b="1" dirty="0">
                <a:effectLst>
                  <a:outerShdw blurRad="38100" dist="38100" dir="2700000" algn="tl">
                    <a:srgbClr val="000000"/>
                  </a:outerShdw>
                </a:effectLst>
                <a:latin typeface="黑体" panose="02010609060101010101" pitchFamily="49" charset="-122"/>
                <a:ea typeface="黑体" panose="02010609060101010101" pitchFamily="49" charset="-122"/>
              </a:rPr>
              <a:t>/</a:t>
            </a:r>
            <a:r>
              <a:rPr lang="zh-CN" altLang="en-US" sz="2400" b="1" dirty="0">
                <a:effectLst>
                  <a:outerShdw blurRad="38100" dist="38100" dir="2700000" algn="tl">
                    <a:srgbClr val="000000"/>
                  </a:outerShdw>
                </a:effectLst>
                <a:latin typeface="黑体" panose="02010609060101010101" pitchFamily="49" charset="-122"/>
                <a:ea typeface="黑体" panose="02010609060101010101" pitchFamily="49" charset="-122"/>
              </a:rPr>
              <a:t>从缓冲选择</a:t>
            </a:r>
          </a:p>
          <a:p>
            <a:pPr marL="742950" lvl="1" indent="-285750">
              <a:spcBef>
                <a:spcPct val="20000"/>
              </a:spcBef>
              <a:defRPr/>
            </a:pPr>
            <a:endParaRPr lang="en-US" altLang="zh-CN" sz="2000" b="1" dirty="0">
              <a:effectLst>
                <a:outerShdw blurRad="38100" dist="38100" dir="2700000" algn="tl">
                  <a:srgbClr val="000000"/>
                </a:outerShdw>
              </a:effectLst>
              <a:ea typeface="宋体" pitchFamily="2" charset="-122"/>
            </a:endParaRPr>
          </a:p>
          <a:p>
            <a:pPr marL="742950" lvl="1" indent="-285750">
              <a:spcBef>
                <a:spcPct val="20000"/>
              </a:spcBef>
              <a:defRPr/>
            </a:pPr>
            <a:r>
              <a:rPr lang="en-US" altLang="zh-CN" sz="2000" b="1" dirty="0">
                <a:effectLst>
                  <a:outerShdw blurRad="38100" dist="38100" dir="2700000" algn="tl">
                    <a:srgbClr val="000000"/>
                  </a:outerShdw>
                </a:effectLst>
                <a:ea typeface="宋体" pitchFamily="2" charset="-122"/>
              </a:rPr>
              <a:t>BUF  M/S</a:t>
            </a:r>
          </a:p>
          <a:p>
            <a:pPr marL="742950" lvl="1" indent="-285750">
              <a:spcBef>
                <a:spcPct val="20000"/>
              </a:spcBef>
              <a:defRPr/>
            </a:pPr>
            <a:r>
              <a:rPr lang="en-US" altLang="zh-CN" sz="2000" b="1" dirty="0">
                <a:effectLst>
                  <a:outerShdw blurRad="38100" dist="38100" dir="2700000" algn="tl">
                    <a:srgbClr val="000000"/>
                  </a:outerShdw>
                </a:effectLst>
                <a:ea typeface="宋体" pitchFamily="2" charset="-122"/>
              </a:rPr>
              <a:t>  1       1    </a:t>
            </a:r>
            <a:r>
              <a:rPr lang="zh-CN" altLang="en-US" sz="2000" b="1" dirty="0">
                <a:effectLst>
                  <a:outerShdw blurRad="38100" dist="38100" dir="2700000" algn="tl">
                    <a:srgbClr val="000000"/>
                  </a:outerShdw>
                </a:effectLst>
                <a:ea typeface="宋体" pitchFamily="2" charset="-122"/>
              </a:rPr>
              <a:t>缓冲方式</a:t>
            </a:r>
            <a:r>
              <a:rPr lang="en-US" altLang="zh-CN" sz="2000" b="1" dirty="0">
                <a:effectLst>
                  <a:outerShdw blurRad="38100" dist="38100" dir="2700000" algn="tl">
                    <a:srgbClr val="000000"/>
                  </a:outerShdw>
                </a:effectLst>
                <a:ea typeface="宋体" pitchFamily="2" charset="-122"/>
              </a:rPr>
              <a:t>/</a:t>
            </a:r>
            <a:r>
              <a:rPr lang="zh-CN" altLang="en-US" sz="2000" b="1" dirty="0">
                <a:effectLst>
                  <a:outerShdw blurRad="38100" dist="38100" dir="2700000" algn="tl">
                    <a:srgbClr val="000000"/>
                  </a:outerShdw>
                </a:effectLst>
                <a:ea typeface="宋体" pitchFamily="2" charset="-122"/>
              </a:rPr>
              <a:t>主</a:t>
            </a:r>
            <a:r>
              <a:rPr lang="en-US" altLang="zh-CN" sz="2000" b="1" dirty="0">
                <a:effectLst>
                  <a:outerShdw blurRad="38100" dist="38100" dir="2700000" algn="tl">
                    <a:srgbClr val="000000"/>
                  </a:outerShdw>
                </a:effectLst>
                <a:ea typeface="宋体" pitchFamily="2" charset="-122"/>
              </a:rPr>
              <a:t>PIC</a:t>
            </a:r>
          </a:p>
          <a:p>
            <a:pPr marL="742950" lvl="1" indent="-285750">
              <a:spcBef>
                <a:spcPct val="20000"/>
              </a:spcBef>
              <a:defRPr/>
            </a:pPr>
            <a:r>
              <a:rPr lang="en-US" altLang="zh-CN" sz="2000" b="1" dirty="0">
                <a:effectLst>
                  <a:outerShdw blurRad="38100" dist="38100" dir="2700000" algn="tl">
                    <a:srgbClr val="000000"/>
                  </a:outerShdw>
                </a:effectLst>
                <a:ea typeface="宋体" pitchFamily="2" charset="-122"/>
              </a:rPr>
              <a:t>  1       0    </a:t>
            </a:r>
            <a:r>
              <a:rPr lang="zh-CN" altLang="en-US" sz="2000" b="1" dirty="0">
                <a:effectLst>
                  <a:outerShdw blurRad="38100" dist="38100" dir="2700000" algn="tl">
                    <a:srgbClr val="000000"/>
                  </a:outerShdw>
                </a:effectLst>
                <a:ea typeface="宋体" pitchFamily="2" charset="-122"/>
              </a:rPr>
              <a:t>缓冲方式</a:t>
            </a:r>
            <a:r>
              <a:rPr lang="en-US" altLang="zh-CN" sz="2000" b="1" dirty="0">
                <a:effectLst>
                  <a:outerShdw blurRad="38100" dist="38100" dir="2700000" algn="tl">
                    <a:srgbClr val="000000"/>
                  </a:outerShdw>
                </a:effectLst>
                <a:ea typeface="宋体" pitchFamily="2" charset="-122"/>
              </a:rPr>
              <a:t>/</a:t>
            </a:r>
            <a:r>
              <a:rPr lang="zh-CN" altLang="en-US" sz="2000" b="1" dirty="0">
                <a:effectLst>
                  <a:outerShdw blurRad="38100" dist="38100" dir="2700000" algn="tl">
                    <a:srgbClr val="000000"/>
                  </a:outerShdw>
                </a:effectLst>
                <a:ea typeface="宋体" pitchFamily="2" charset="-122"/>
              </a:rPr>
              <a:t>从</a:t>
            </a:r>
            <a:r>
              <a:rPr lang="en-US" altLang="zh-CN" sz="2000" b="1" dirty="0">
                <a:effectLst>
                  <a:outerShdw blurRad="38100" dist="38100" dir="2700000" algn="tl">
                    <a:srgbClr val="000000"/>
                  </a:outerShdw>
                </a:effectLst>
                <a:ea typeface="宋体" pitchFamily="2" charset="-122"/>
              </a:rPr>
              <a:t>PIC</a:t>
            </a:r>
          </a:p>
          <a:p>
            <a:pPr marL="742950" lvl="1" indent="-285750">
              <a:spcBef>
                <a:spcPct val="20000"/>
              </a:spcBef>
              <a:defRPr/>
            </a:pPr>
            <a:r>
              <a:rPr lang="en-US" altLang="zh-CN" sz="2000" b="1" dirty="0">
                <a:effectLst>
                  <a:outerShdw blurRad="38100" dist="38100" dir="2700000" algn="tl">
                    <a:srgbClr val="000000"/>
                  </a:outerShdw>
                </a:effectLst>
                <a:ea typeface="宋体" pitchFamily="2" charset="-122"/>
              </a:rPr>
              <a:t>  0       x    </a:t>
            </a:r>
            <a:r>
              <a:rPr lang="zh-CN" altLang="en-US" sz="2000" b="1" dirty="0">
                <a:effectLst>
                  <a:outerShdw blurRad="38100" dist="38100" dir="2700000" algn="tl">
                    <a:srgbClr val="000000"/>
                  </a:outerShdw>
                </a:effectLst>
                <a:ea typeface="宋体" pitchFamily="2" charset="-122"/>
              </a:rPr>
              <a:t>非缓冲方式</a:t>
            </a:r>
            <a:r>
              <a:rPr lang="en-US" altLang="zh-CN" sz="2000" b="1" dirty="0">
                <a:effectLst>
                  <a:outerShdw blurRad="38100" dist="38100" dir="2700000" algn="tl">
                    <a:srgbClr val="000000"/>
                  </a:outerShdw>
                </a:effectLst>
                <a:ea typeface="宋体" pitchFamily="2" charset="-122"/>
              </a:rPr>
              <a:t>/</a:t>
            </a:r>
            <a:r>
              <a:rPr lang="zh-CN" altLang="en-US" sz="2000" b="1" dirty="0">
                <a:effectLst>
                  <a:outerShdw blurRad="38100" dist="38100" dir="2700000" algn="tl">
                    <a:srgbClr val="000000"/>
                  </a:outerShdw>
                </a:effectLst>
                <a:ea typeface="宋体" pitchFamily="2" charset="-122"/>
              </a:rPr>
              <a:t>正常</a:t>
            </a:r>
          </a:p>
        </p:txBody>
      </p:sp>
    </p:spTree>
    <p:extLst>
      <p:ext uri="{BB962C8B-B14F-4D97-AF65-F5344CB8AC3E}">
        <p14:creationId xmlns:p14="http://schemas.microsoft.com/office/powerpoint/2010/main" val="3001647101"/>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Rectangle 2"/>
          <p:cNvSpPr>
            <a:spLocks noGrp="1" noChangeArrowheads="1"/>
          </p:cNvSpPr>
          <p:nvPr>
            <p:ph type="title"/>
          </p:nvPr>
        </p:nvSpPr>
        <p:spPr/>
        <p:txBody>
          <a:bodyPr/>
          <a:lstStyle/>
          <a:p>
            <a:pPr algn="l" eaLnBrk="1" hangingPunct="1">
              <a:defRPr/>
            </a:pPr>
            <a:r>
              <a:rPr lang="en-GB" altLang="zh-CN" b="1"/>
              <a:t>8259A</a:t>
            </a:r>
            <a:r>
              <a:rPr lang="zh-CN" altLang="en-GB" b="1"/>
              <a:t>的操作命令字</a:t>
            </a:r>
            <a:r>
              <a:rPr lang="en-GB" altLang="zh-CN" b="1"/>
              <a:t>OCW</a:t>
            </a:r>
            <a:r>
              <a:rPr lang="en-US" altLang="zh-CN" b="1"/>
              <a:t> </a:t>
            </a:r>
            <a:endParaRPr lang="zh-CN" altLang="en-US" b="1"/>
          </a:p>
        </p:txBody>
      </p:sp>
      <p:sp>
        <p:nvSpPr>
          <p:cNvPr id="319491" name="Rectangle 3"/>
          <p:cNvSpPr>
            <a:spLocks noGrp="1" noChangeArrowheads="1"/>
          </p:cNvSpPr>
          <p:nvPr>
            <p:ph type="body" idx="1"/>
          </p:nvPr>
        </p:nvSpPr>
        <p:spPr/>
        <p:txBody>
          <a:bodyPr/>
          <a:lstStyle/>
          <a:p>
            <a:pPr eaLnBrk="1" hangingPunct="1">
              <a:defRPr/>
            </a:pPr>
            <a:r>
              <a:rPr lang="en-US" altLang="zh-CN" b="1"/>
              <a:t>OCW</a:t>
            </a:r>
            <a:r>
              <a:rPr lang="zh-CN" altLang="en-US" b="1"/>
              <a:t>用于设置</a:t>
            </a:r>
            <a:r>
              <a:rPr lang="en-US" altLang="zh-CN" b="1"/>
              <a:t>8259</a:t>
            </a:r>
            <a:r>
              <a:rPr lang="zh-CN" altLang="en-US" b="1"/>
              <a:t>的工作状态</a:t>
            </a:r>
          </a:p>
          <a:p>
            <a:pPr eaLnBrk="1" hangingPunct="1">
              <a:defRPr/>
            </a:pPr>
            <a:r>
              <a:rPr lang="zh-CN" altLang="en-US" b="1"/>
              <a:t>在初始化后写入</a:t>
            </a:r>
          </a:p>
          <a:p>
            <a:pPr eaLnBrk="1" hangingPunct="1">
              <a:defRPr/>
            </a:pPr>
            <a:r>
              <a:rPr lang="en-US" altLang="zh-CN" b="1"/>
              <a:t>OCW</a:t>
            </a:r>
            <a:r>
              <a:rPr lang="zh-CN" altLang="en-US" b="1"/>
              <a:t>的写入顺序可任意</a:t>
            </a:r>
          </a:p>
          <a:p>
            <a:pPr eaLnBrk="1" hangingPunct="1">
              <a:defRPr/>
            </a:pPr>
            <a:r>
              <a:rPr lang="zh-CN" altLang="en-GB" b="1"/>
              <a:t>写入地址要求：</a:t>
            </a:r>
          </a:p>
          <a:p>
            <a:pPr lvl="1" eaLnBrk="1" hangingPunct="1">
              <a:defRPr/>
            </a:pPr>
            <a:r>
              <a:rPr lang="en-GB" altLang="zh-CN" b="1"/>
              <a:t>OCW1</a:t>
            </a:r>
            <a:r>
              <a:rPr lang="zh-CN" altLang="en-GB" b="1"/>
              <a:t>必须写入奇地址端口</a:t>
            </a:r>
            <a:r>
              <a:rPr lang="en-GB" altLang="zh-CN" b="1"/>
              <a:t>(A</a:t>
            </a:r>
            <a:r>
              <a:rPr lang="en-GB" altLang="zh-CN" b="1" baseline="-20000"/>
              <a:t>0</a:t>
            </a:r>
            <a:r>
              <a:rPr lang="en-GB" altLang="zh-CN" b="1"/>
              <a:t>=1)</a:t>
            </a:r>
          </a:p>
          <a:p>
            <a:pPr lvl="1" eaLnBrk="1" hangingPunct="1">
              <a:defRPr/>
            </a:pPr>
            <a:r>
              <a:rPr lang="en-GB" altLang="zh-CN" b="1"/>
              <a:t>OCW2</a:t>
            </a:r>
            <a:r>
              <a:rPr lang="zh-CN" altLang="en-GB" b="1"/>
              <a:t>，</a:t>
            </a:r>
            <a:r>
              <a:rPr lang="en-GB" altLang="zh-CN" b="1"/>
              <a:t>OCW3</a:t>
            </a:r>
            <a:r>
              <a:rPr lang="zh-CN" altLang="en-GB" b="1"/>
              <a:t>必须写入偶地址端口</a:t>
            </a:r>
            <a:r>
              <a:rPr lang="en-GB" altLang="zh-CN" b="1"/>
              <a:t>(A</a:t>
            </a:r>
            <a:r>
              <a:rPr lang="en-GB" altLang="zh-CN" b="1" baseline="-20000"/>
              <a:t>0</a:t>
            </a:r>
            <a:r>
              <a:rPr lang="en-GB" altLang="zh-CN" b="1"/>
              <a:t>=0)</a:t>
            </a:r>
            <a:r>
              <a:rPr lang="zh-CN" altLang="en-US" b="1"/>
              <a:t> </a:t>
            </a:r>
          </a:p>
        </p:txBody>
      </p:sp>
    </p:spTree>
    <p:extLst>
      <p:ext uri="{BB962C8B-B14F-4D97-AF65-F5344CB8AC3E}">
        <p14:creationId xmlns:p14="http://schemas.microsoft.com/office/powerpoint/2010/main" val="2675916616"/>
      </p:ext>
    </p:extLst>
  </p:cSld>
  <p:clrMapOvr>
    <a:masterClrMapping/>
  </p:clrMapOvr>
  <p:transition spd="med">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Rectangle 2"/>
          <p:cNvSpPr>
            <a:spLocks noGrp="1" noChangeArrowheads="1"/>
          </p:cNvSpPr>
          <p:nvPr>
            <p:ph type="title"/>
          </p:nvPr>
        </p:nvSpPr>
        <p:spPr/>
        <p:txBody>
          <a:bodyPr/>
          <a:lstStyle/>
          <a:p>
            <a:pPr algn="l" eaLnBrk="1" hangingPunct="1">
              <a:defRPr/>
            </a:pPr>
            <a:r>
              <a:rPr lang="en-GB" altLang="zh-CN" b="1"/>
              <a:t>OCW1——</a:t>
            </a:r>
            <a:r>
              <a:rPr lang="zh-CN" altLang="en-GB" b="1"/>
              <a:t>中断屏蔽字</a:t>
            </a:r>
            <a:r>
              <a:rPr lang="zh-CN" altLang="en-US" b="1"/>
              <a:t> </a:t>
            </a:r>
          </a:p>
        </p:txBody>
      </p:sp>
      <p:sp>
        <p:nvSpPr>
          <p:cNvPr id="320515" name="Rectangle 3"/>
          <p:cNvSpPr>
            <a:spLocks noGrp="1" noChangeArrowheads="1"/>
          </p:cNvSpPr>
          <p:nvPr>
            <p:ph type="body" idx="1"/>
          </p:nvPr>
        </p:nvSpPr>
        <p:spPr>
          <a:xfrm>
            <a:off x="532452" y="2196604"/>
            <a:ext cx="8361045" cy="3124464"/>
          </a:xfrm>
        </p:spPr>
        <p:txBody>
          <a:bodyPr/>
          <a:lstStyle/>
          <a:p>
            <a:pPr eaLnBrk="1" hangingPunct="1">
              <a:defRPr/>
            </a:pPr>
            <a:r>
              <a:rPr lang="en-US" altLang="zh-CN" b="1" dirty="0" err="1"/>
              <a:t>M</a:t>
            </a:r>
            <a:r>
              <a:rPr lang="en-US" altLang="zh-CN" b="1" baseline="-20000" dirty="0" err="1"/>
              <a:t>i</a:t>
            </a:r>
            <a:r>
              <a:rPr lang="en-US" altLang="zh-CN" b="1" baseline="-20000" dirty="0"/>
              <a:t> </a:t>
            </a:r>
            <a:r>
              <a:rPr lang="en-US" altLang="zh-CN" b="1" dirty="0"/>
              <a:t>=1  </a:t>
            </a:r>
            <a:r>
              <a:rPr lang="zh-CN" altLang="en-US" b="1" dirty="0"/>
              <a:t>中断请求线</a:t>
            </a:r>
            <a:r>
              <a:rPr lang="en-US" altLang="zh-CN" b="1" dirty="0" err="1"/>
              <a:t>IRi</a:t>
            </a:r>
            <a:r>
              <a:rPr lang="zh-CN" altLang="en-US" b="1" dirty="0"/>
              <a:t>被屏蔽</a:t>
            </a:r>
            <a:r>
              <a:rPr lang="en-US" altLang="zh-CN" b="1" dirty="0"/>
              <a:t>(</a:t>
            </a:r>
            <a:r>
              <a:rPr lang="zh-CN" altLang="en-US" b="1" dirty="0"/>
              <a:t>不允许中断</a:t>
            </a:r>
            <a:r>
              <a:rPr lang="en-US" altLang="zh-CN" b="1" dirty="0"/>
              <a:t>) </a:t>
            </a:r>
          </a:p>
          <a:p>
            <a:pPr eaLnBrk="1" hangingPunct="1">
              <a:buFont typeface="Wingdings" pitchFamily="2" charset="2"/>
              <a:buNone/>
              <a:defRPr/>
            </a:pPr>
            <a:r>
              <a:rPr lang="en-US" altLang="zh-CN" b="1" dirty="0"/>
              <a:t>    =0  </a:t>
            </a:r>
            <a:r>
              <a:rPr lang="zh-CN" altLang="en-US" b="1" dirty="0"/>
              <a:t>允许该</a:t>
            </a:r>
            <a:r>
              <a:rPr lang="en-US" altLang="zh-CN" b="1" dirty="0" err="1"/>
              <a:t>IRi</a:t>
            </a:r>
            <a:r>
              <a:rPr lang="zh-CN" altLang="en-US" b="1" dirty="0"/>
              <a:t>中断（</a:t>
            </a:r>
            <a:r>
              <a:rPr lang="en-US" altLang="zh-CN" b="1" dirty="0" err="1"/>
              <a:t>i</a:t>
            </a:r>
            <a:r>
              <a:rPr lang="en-US" altLang="zh-CN" b="1" dirty="0"/>
              <a:t>=0</a:t>
            </a:r>
            <a:r>
              <a:rPr lang="en-US" altLang="en-US" b="1" dirty="0"/>
              <a:t>～</a:t>
            </a:r>
            <a:r>
              <a:rPr lang="en-US" altLang="zh-CN" b="1" dirty="0"/>
              <a:t>7</a:t>
            </a:r>
            <a:r>
              <a:rPr lang="zh-CN" altLang="en-US" b="1" dirty="0"/>
              <a:t>） </a:t>
            </a:r>
          </a:p>
          <a:p>
            <a:pPr eaLnBrk="1" hangingPunct="1">
              <a:defRPr/>
            </a:pPr>
            <a:endParaRPr lang="en-US" altLang="zh-CN" b="1" dirty="0"/>
          </a:p>
          <a:p>
            <a:pPr eaLnBrk="1" hangingPunct="1">
              <a:defRPr/>
            </a:pPr>
            <a:r>
              <a:rPr lang="en-US" altLang="zh-CN" b="1" dirty="0"/>
              <a:t>OCW1</a:t>
            </a:r>
            <a:r>
              <a:rPr lang="zh-CN" altLang="en-US" b="1" dirty="0"/>
              <a:t>将写入</a:t>
            </a:r>
            <a:r>
              <a:rPr lang="en-US" altLang="zh-CN" b="1" dirty="0"/>
              <a:t>IMR</a:t>
            </a:r>
            <a:r>
              <a:rPr lang="zh-CN" altLang="en-US" b="1" dirty="0"/>
              <a:t>寄存器。</a:t>
            </a:r>
          </a:p>
          <a:p>
            <a:pPr eaLnBrk="1" hangingPunct="1">
              <a:defRPr/>
            </a:pPr>
            <a:r>
              <a:rPr lang="en-US" altLang="zh-CN" b="1" dirty="0"/>
              <a:t>A0=1</a:t>
            </a:r>
            <a:r>
              <a:rPr lang="zh-CN" altLang="en-US" b="1" dirty="0"/>
              <a:t>时读</a:t>
            </a:r>
            <a:r>
              <a:rPr lang="en-US" altLang="zh-CN" b="1" dirty="0"/>
              <a:t>OCW1</a:t>
            </a:r>
            <a:r>
              <a:rPr lang="zh-CN" altLang="en-US" b="1" dirty="0"/>
              <a:t>可读出设置的</a:t>
            </a:r>
            <a:r>
              <a:rPr lang="en-US" altLang="zh-CN" b="1" dirty="0"/>
              <a:t>IMR</a:t>
            </a:r>
            <a:r>
              <a:rPr lang="zh-CN" altLang="en-US" b="1" dirty="0"/>
              <a:t>内容。 </a:t>
            </a:r>
          </a:p>
          <a:p>
            <a:pPr eaLnBrk="1" hangingPunct="1">
              <a:buFont typeface="Wingdings" pitchFamily="2" charset="2"/>
              <a:buNone/>
              <a:defRPr/>
            </a:pPr>
            <a:endParaRPr lang="zh-CN" altLang="en-US" b="1" dirty="0"/>
          </a:p>
        </p:txBody>
      </p:sp>
      <p:sp>
        <p:nvSpPr>
          <p:cNvPr id="320516" name="Rectangle 4"/>
          <p:cNvSpPr>
            <a:spLocks noChangeArrowheads="1"/>
          </p:cNvSpPr>
          <p:nvPr/>
        </p:nvSpPr>
        <p:spPr bwMode="auto">
          <a:xfrm>
            <a:off x="620687" y="1188492"/>
            <a:ext cx="8128794" cy="770843"/>
          </a:xfrm>
          <a:prstGeom prst="rect">
            <a:avLst/>
          </a:prstGeom>
          <a:noFill/>
          <a:ln w="9525">
            <a:noFill/>
            <a:miter lim="800000"/>
            <a:headEnd/>
            <a:tailEnd/>
          </a:ln>
          <a:effectLst/>
        </p:spPr>
        <p:txBody>
          <a:bodyPr anchor="b"/>
          <a:lstStyle/>
          <a:p>
            <a:pPr algn="ctr">
              <a:defRPr/>
            </a:pPr>
            <a:r>
              <a:rPr lang="en-US" altLang="zh-CN" sz="2200" b="1" dirty="0">
                <a:effectLst>
                  <a:outerShdw blurRad="38100" dist="38100" dir="2700000" algn="tl">
                    <a:srgbClr val="000000"/>
                  </a:outerShdw>
                </a:effectLst>
                <a:ea typeface="宋体" pitchFamily="2" charset="-122"/>
              </a:rPr>
              <a:t>A0</a:t>
            </a:r>
            <a:r>
              <a:rPr lang="en-US" altLang="zh-CN" sz="2200" dirty="0">
                <a:effectLst>
                  <a:outerShdw blurRad="38100" dist="38100" dir="2700000" algn="tl">
                    <a:srgbClr val="000000"/>
                  </a:outerShdw>
                </a:effectLst>
                <a:ea typeface="宋体" pitchFamily="2" charset="-122"/>
              </a:rPr>
              <a:t>   	D7	D6     	D5     	D4   	D3  	D2   	D1   	D0</a:t>
            </a:r>
            <a:br>
              <a:rPr lang="en-US" altLang="zh-CN" sz="2200" dirty="0">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1	 M</a:t>
            </a:r>
            <a:r>
              <a:rPr lang="en-US" altLang="zh-CN" sz="2200" b="1" baseline="-20000" dirty="0">
                <a:effectLst>
                  <a:outerShdw blurRad="38100" dist="38100" dir="2700000" algn="tl">
                    <a:srgbClr val="000000"/>
                  </a:outerShdw>
                </a:effectLst>
                <a:ea typeface="宋体" pitchFamily="2" charset="-122"/>
              </a:rPr>
              <a:t>7</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M</a:t>
            </a:r>
            <a:r>
              <a:rPr lang="en-US" altLang="zh-CN" sz="2200" b="1" baseline="-20000" dirty="0">
                <a:effectLst>
                  <a:outerShdw blurRad="38100" dist="38100" dir="2700000" algn="tl">
                    <a:srgbClr val="000000"/>
                  </a:outerShdw>
                </a:effectLst>
                <a:ea typeface="宋体" pitchFamily="2" charset="-122"/>
              </a:rPr>
              <a:t>6</a:t>
            </a:r>
            <a:r>
              <a:rPr lang="en-US" altLang="zh-CN" sz="2200" b="1" dirty="0">
                <a:effectLst>
                  <a:outerShdw blurRad="38100" dist="38100" dir="2700000" algn="tl">
                    <a:srgbClr val="000000"/>
                  </a:outerShdw>
                </a:effectLst>
                <a:ea typeface="宋体" pitchFamily="2" charset="-122"/>
              </a:rPr>
              <a:t> 	 M</a:t>
            </a:r>
            <a:r>
              <a:rPr lang="en-US" altLang="zh-CN" sz="2200" b="1" baseline="-20000" dirty="0">
                <a:effectLst>
                  <a:outerShdw blurRad="38100" dist="38100" dir="2700000" algn="tl">
                    <a:srgbClr val="000000"/>
                  </a:outerShdw>
                </a:effectLst>
                <a:ea typeface="宋体" pitchFamily="2" charset="-122"/>
              </a:rPr>
              <a:t>5</a:t>
            </a:r>
            <a:r>
              <a:rPr lang="en-US" altLang="zh-CN" sz="2200" b="1" dirty="0">
                <a:effectLst>
                  <a:outerShdw blurRad="38100" dist="38100" dir="2700000" algn="tl">
                    <a:srgbClr val="000000"/>
                  </a:outerShdw>
                </a:effectLst>
                <a:ea typeface="宋体" pitchFamily="2" charset="-122"/>
              </a:rPr>
              <a:t> 	 M</a:t>
            </a:r>
            <a:r>
              <a:rPr lang="en-US" altLang="zh-CN" sz="2200" b="1" baseline="-20000" dirty="0">
                <a:effectLst>
                  <a:outerShdw blurRad="38100" dist="38100" dir="2700000" algn="tl">
                    <a:srgbClr val="000000"/>
                  </a:outerShdw>
                </a:effectLst>
                <a:ea typeface="宋体" pitchFamily="2" charset="-122"/>
              </a:rPr>
              <a:t>4</a:t>
            </a:r>
            <a:r>
              <a:rPr lang="en-US" altLang="zh-CN" sz="2200" b="1" dirty="0">
                <a:effectLst>
                  <a:outerShdw blurRad="38100" dist="38100" dir="2700000" algn="tl">
                    <a:srgbClr val="000000"/>
                  </a:outerShdw>
                </a:effectLst>
                <a:ea typeface="宋体" pitchFamily="2" charset="-122"/>
              </a:rPr>
              <a:t> 	 M</a:t>
            </a:r>
            <a:r>
              <a:rPr lang="en-US" altLang="zh-CN" sz="2200" b="1" baseline="-20000" dirty="0">
                <a:effectLst>
                  <a:outerShdw blurRad="38100" dist="38100" dir="2700000" algn="tl">
                    <a:srgbClr val="000000"/>
                  </a:outerShdw>
                </a:effectLst>
                <a:ea typeface="宋体" pitchFamily="2" charset="-122"/>
              </a:rPr>
              <a:t>3</a:t>
            </a:r>
            <a:r>
              <a:rPr lang="en-US" altLang="zh-CN" sz="2200" b="1" dirty="0">
                <a:effectLst>
                  <a:outerShdw blurRad="38100" dist="38100" dir="2700000" algn="tl">
                    <a:srgbClr val="000000"/>
                  </a:outerShdw>
                </a:effectLst>
                <a:ea typeface="宋体" pitchFamily="2" charset="-122"/>
              </a:rPr>
              <a:t> 	 M</a:t>
            </a:r>
            <a:r>
              <a:rPr lang="en-US" altLang="zh-CN" sz="2200" b="1" baseline="-20000" dirty="0">
                <a:effectLst>
                  <a:outerShdw blurRad="38100" dist="38100" dir="2700000" algn="tl">
                    <a:srgbClr val="000000"/>
                  </a:outerShdw>
                </a:effectLst>
                <a:ea typeface="宋体" pitchFamily="2" charset="-122"/>
              </a:rPr>
              <a:t>2</a:t>
            </a:r>
            <a:r>
              <a:rPr lang="en-US" altLang="zh-CN" sz="2200" b="1" dirty="0">
                <a:effectLst>
                  <a:outerShdw blurRad="38100" dist="38100" dir="2700000" algn="tl">
                    <a:srgbClr val="000000"/>
                  </a:outerShdw>
                </a:effectLst>
                <a:ea typeface="宋体" pitchFamily="2" charset="-122"/>
              </a:rPr>
              <a:t> 	 M</a:t>
            </a:r>
            <a:r>
              <a:rPr lang="en-US" altLang="zh-CN" sz="2200" b="1" baseline="-20000" dirty="0">
                <a:effectLst>
                  <a:outerShdw blurRad="38100" dist="38100" dir="2700000" algn="tl">
                    <a:srgbClr val="000000"/>
                  </a:outerShdw>
                </a:effectLst>
                <a:ea typeface="宋体" pitchFamily="2" charset="-122"/>
              </a:rPr>
              <a:t>1</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M</a:t>
            </a:r>
            <a:r>
              <a:rPr lang="en-US" altLang="zh-CN" sz="2200" b="1" baseline="-20000" dirty="0">
                <a:effectLst>
                  <a:outerShdw blurRad="38100" dist="38100" dir="2700000" algn="tl">
                    <a:srgbClr val="000000"/>
                  </a:outerShdw>
                </a:effectLst>
                <a:ea typeface="宋体" pitchFamily="2" charset="-122"/>
              </a:rPr>
              <a:t>0</a:t>
            </a:r>
          </a:p>
        </p:txBody>
      </p:sp>
    </p:spTree>
    <p:extLst>
      <p:ext uri="{BB962C8B-B14F-4D97-AF65-F5344CB8AC3E}">
        <p14:creationId xmlns:p14="http://schemas.microsoft.com/office/powerpoint/2010/main" val="2174893462"/>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3" name="灯片编号占位符 5"/>
          <p:cNvSpPr>
            <a:spLocks noGrp="1"/>
          </p:cNvSpPr>
          <p:nvPr>
            <p:ph type="sldNum" sz="quarter" idx="12"/>
          </p:nvPr>
        </p:nvSpPr>
        <p:spPr>
          <a:xfrm>
            <a:off x="8533457" y="5571786"/>
            <a:ext cx="679057" cy="425097"/>
          </a:xfrm>
          <a:noFill/>
        </p:spPr>
        <p:txBody>
          <a:bodyPr/>
          <a:lstStyle/>
          <a:p>
            <a:fld id="{02917784-DEF3-4594-A2D6-6B30D2D51231}" type="slidenum">
              <a:rPr lang="zh-CN" altLang="en-US" smtClean="0">
                <a:ea typeface="宋体" charset="-122"/>
              </a:rPr>
              <a:pPr/>
              <a:t>9</a:t>
            </a:fld>
            <a:endParaRPr lang="en-US" altLang="zh-CN">
              <a:ea typeface="宋体" charset="-122"/>
            </a:endParaRPr>
          </a:p>
        </p:txBody>
      </p:sp>
      <p:sp>
        <p:nvSpPr>
          <p:cNvPr id="49154" name="Rectangle 2"/>
          <p:cNvSpPr>
            <a:spLocks noGrp="1" noChangeArrowheads="1"/>
          </p:cNvSpPr>
          <p:nvPr>
            <p:ph type="title"/>
          </p:nvPr>
        </p:nvSpPr>
        <p:spPr/>
        <p:txBody>
          <a:bodyPr/>
          <a:lstStyle/>
          <a:p>
            <a:pPr eaLnBrk="1" hangingPunct="1"/>
            <a:r>
              <a:rPr lang="en-US" altLang="zh-CN"/>
              <a:t>I/O</a:t>
            </a:r>
            <a:r>
              <a:rPr lang="zh-CN" altLang="en-US"/>
              <a:t>地址译码例</a:t>
            </a:r>
          </a:p>
        </p:txBody>
      </p:sp>
      <p:sp>
        <p:nvSpPr>
          <p:cNvPr id="49155" name="Rectangle 3"/>
          <p:cNvSpPr>
            <a:spLocks noGrp="1" noChangeArrowheads="1"/>
          </p:cNvSpPr>
          <p:nvPr>
            <p:ph type="body" idx="1"/>
          </p:nvPr>
        </p:nvSpPr>
        <p:spPr>
          <a:xfrm>
            <a:off x="1289957" y="1116484"/>
            <a:ext cx="3035674" cy="554038"/>
          </a:xfrm>
        </p:spPr>
        <p:txBody>
          <a:bodyPr/>
          <a:lstStyle/>
          <a:p>
            <a:pPr marL="0" indent="0" eaLnBrk="1" hangingPunct="1">
              <a:buNone/>
            </a:pPr>
            <a:r>
              <a:rPr lang="zh-CN" altLang="en-US" dirty="0">
                <a:latin typeface="华文中宋"/>
                <a:ea typeface="华文中宋"/>
                <a:cs typeface="华文中宋"/>
              </a:rPr>
              <a:t>译码电路图：</a:t>
            </a:r>
          </a:p>
        </p:txBody>
      </p:sp>
      <p:sp>
        <p:nvSpPr>
          <p:cNvPr id="49156" name="Rectangle 4"/>
          <p:cNvSpPr>
            <a:spLocks noChangeArrowheads="1"/>
          </p:cNvSpPr>
          <p:nvPr/>
        </p:nvSpPr>
        <p:spPr bwMode="auto">
          <a:xfrm>
            <a:off x="7417745" y="1681188"/>
            <a:ext cx="1335213" cy="2314575"/>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196613" name="Rectangle 5"/>
          <p:cNvSpPr>
            <a:spLocks noChangeArrowheads="1"/>
          </p:cNvSpPr>
          <p:nvPr/>
        </p:nvSpPr>
        <p:spPr bwMode="auto">
          <a:xfrm>
            <a:off x="4929541" y="3159151"/>
            <a:ext cx="1044949" cy="2441575"/>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196614" name="Rectangle 6"/>
          <p:cNvSpPr>
            <a:spLocks noChangeArrowheads="1"/>
          </p:cNvSpPr>
          <p:nvPr/>
        </p:nvSpPr>
        <p:spPr bwMode="auto">
          <a:xfrm>
            <a:off x="3100880" y="3028975"/>
            <a:ext cx="951420" cy="1477962"/>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49159" name="Text Box 7"/>
          <p:cNvSpPr txBox="1">
            <a:spLocks noChangeArrowheads="1"/>
          </p:cNvSpPr>
          <p:nvPr/>
        </p:nvSpPr>
        <p:spPr bwMode="auto">
          <a:xfrm>
            <a:off x="3175059" y="3454425"/>
            <a:ext cx="878853" cy="461962"/>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400" b="1">
                <a:solidFill>
                  <a:schemeClr val="bg1"/>
                </a:solidFill>
              </a:rPr>
              <a:t>≥ 1</a:t>
            </a:r>
          </a:p>
        </p:txBody>
      </p:sp>
      <p:sp>
        <p:nvSpPr>
          <p:cNvPr id="49160" name="Line 8"/>
          <p:cNvSpPr>
            <a:spLocks noChangeShapeType="1"/>
          </p:cNvSpPr>
          <p:nvPr/>
        </p:nvSpPr>
        <p:spPr bwMode="auto">
          <a:xfrm>
            <a:off x="2222026" y="322106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61" name="Line 9"/>
          <p:cNvSpPr>
            <a:spLocks noChangeShapeType="1"/>
          </p:cNvSpPr>
          <p:nvPr/>
        </p:nvSpPr>
        <p:spPr bwMode="auto">
          <a:xfrm>
            <a:off x="2223639" y="3478237"/>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62" name="Line 10"/>
          <p:cNvSpPr>
            <a:spLocks noChangeShapeType="1"/>
          </p:cNvSpPr>
          <p:nvPr/>
        </p:nvSpPr>
        <p:spPr bwMode="auto">
          <a:xfrm>
            <a:off x="2223639" y="377351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63" name="Line 11"/>
          <p:cNvSpPr>
            <a:spLocks noChangeShapeType="1"/>
          </p:cNvSpPr>
          <p:nvPr/>
        </p:nvSpPr>
        <p:spPr bwMode="auto">
          <a:xfrm>
            <a:off x="2223639" y="4056087"/>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64" name="Line 12"/>
          <p:cNvSpPr>
            <a:spLocks noChangeShapeType="1"/>
          </p:cNvSpPr>
          <p:nvPr/>
        </p:nvSpPr>
        <p:spPr bwMode="auto">
          <a:xfrm>
            <a:off x="2223639" y="431326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65" name="Text Box 13"/>
          <p:cNvSpPr txBox="1">
            <a:spLocks noChangeArrowheads="1"/>
          </p:cNvSpPr>
          <p:nvPr/>
        </p:nvSpPr>
        <p:spPr bwMode="auto">
          <a:xfrm>
            <a:off x="1623761" y="3003575"/>
            <a:ext cx="732109"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11</a:t>
            </a:r>
          </a:p>
        </p:txBody>
      </p:sp>
      <p:sp>
        <p:nvSpPr>
          <p:cNvPr id="49166" name="Text Box 14"/>
          <p:cNvSpPr txBox="1">
            <a:spLocks noChangeArrowheads="1"/>
          </p:cNvSpPr>
          <p:nvPr/>
        </p:nvSpPr>
        <p:spPr bwMode="auto">
          <a:xfrm>
            <a:off x="1623761" y="3284562"/>
            <a:ext cx="732109"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10</a:t>
            </a:r>
          </a:p>
        </p:txBody>
      </p:sp>
      <p:sp>
        <p:nvSpPr>
          <p:cNvPr id="49167" name="Text Box 15"/>
          <p:cNvSpPr txBox="1">
            <a:spLocks noChangeArrowheads="1"/>
          </p:cNvSpPr>
          <p:nvPr/>
        </p:nvSpPr>
        <p:spPr bwMode="auto">
          <a:xfrm>
            <a:off x="1623761" y="3568725"/>
            <a:ext cx="732109"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dirty="0"/>
              <a:t>A</a:t>
            </a:r>
            <a:r>
              <a:rPr lang="en-US" altLang="zh-CN" sz="1600" b="1" dirty="0">
                <a:latin typeface="宋体" charset="-122"/>
              </a:rPr>
              <a:t>8</a:t>
            </a:r>
          </a:p>
        </p:txBody>
      </p:sp>
      <p:sp>
        <p:nvSpPr>
          <p:cNvPr id="49168" name="Text Box 16"/>
          <p:cNvSpPr txBox="1">
            <a:spLocks noChangeArrowheads="1"/>
          </p:cNvSpPr>
          <p:nvPr/>
        </p:nvSpPr>
        <p:spPr bwMode="auto">
          <a:xfrm>
            <a:off x="1638273" y="3849712"/>
            <a:ext cx="585366" cy="401638"/>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3</a:t>
            </a:r>
          </a:p>
        </p:txBody>
      </p:sp>
      <p:sp>
        <p:nvSpPr>
          <p:cNvPr id="49169" name="Text Box 17"/>
          <p:cNvSpPr txBox="1">
            <a:spLocks noChangeArrowheads="1"/>
          </p:cNvSpPr>
          <p:nvPr/>
        </p:nvSpPr>
        <p:spPr bwMode="auto">
          <a:xfrm>
            <a:off x="1638273" y="4121175"/>
            <a:ext cx="585366"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2</a:t>
            </a:r>
          </a:p>
        </p:txBody>
      </p:sp>
      <p:sp>
        <p:nvSpPr>
          <p:cNvPr id="49170" name="Line 18"/>
          <p:cNvSpPr>
            <a:spLocks noChangeShapeType="1"/>
          </p:cNvSpPr>
          <p:nvPr/>
        </p:nvSpPr>
        <p:spPr bwMode="auto">
          <a:xfrm>
            <a:off x="4052300" y="373541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71" name="Line 19"/>
          <p:cNvSpPr>
            <a:spLocks noChangeShapeType="1"/>
          </p:cNvSpPr>
          <p:nvPr/>
        </p:nvSpPr>
        <p:spPr bwMode="auto">
          <a:xfrm>
            <a:off x="2223639" y="4764112"/>
            <a:ext cx="2705902"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72" name="Line 20"/>
          <p:cNvSpPr>
            <a:spLocks noChangeShapeType="1"/>
          </p:cNvSpPr>
          <p:nvPr/>
        </p:nvSpPr>
        <p:spPr bwMode="auto">
          <a:xfrm>
            <a:off x="2223639" y="5021287"/>
            <a:ext cx="2705902"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73" name="Line 22"/>
          <p:cNvSpPr>
            <a:spLocks noChangeShapeType="1"/>
          </p:cNvSpPr>
          <p:nvPr/>
        </p:nvSpPr>
        <p:spPr bwMode="auto">
          <a:xfrm>
            <a:off x="2223639" y="5472137"/>
            <a:ext cx="2705902"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74" name="Text Box 23"/>
          <p:cNvSpPr txBox="1">
            <a:spLocks noChangeArrowheads="1"/>
          </p:cNvSpPr>
          <p:nvPr/>
        </p:nvSpPr>
        <p:spPr bwMode="auto">
          <a:xfrm>
            <a:off x="1710839" y="4538687"/>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9</a:t>
            </a:r>
          </a:p>
        </p:txBody>
      </p:sp>
      <p:sp>
        <p:nvSpPr>
          <p:cNvPr id="49175" name="Text Box 24"/>
          <p:cNvSpPr txBox="1">
            <a:spLocks noChangeArrowheads="1"/>
          </p:cNvSpPr>
          <p:nvPr/>
        </p:nvSpPr>
        <p:spPr bwMode="auto">
          <a:xfrm>
            <a:off x="1710839" y="4840312"/>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7</a:t>
            </a:r>
          </a:p>
        </p:txBody>
      </p:sp>
      <p:sp>
        <p:nvSpPr>
          <p:cNvPr id="49176" name="Text Box 25"/>
          <p:cNvSpPr txBox="1">
            <a:spLocks noChangeArrowheads="1"/>
          </p:cNvSpPr>
          <p:nvPr/>
        </p:nvSpPr>
        <p:spPr bwMode="auto">
          <a:xfrm>
            <a:off x="1710839" y="5246712"/>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4</a:t>
            </a:r>
          </a:p>
        </p:txBody>
      </p:sp>
      <p:sp>
        <p:nvSpPr>
          <p:cNvPr id="49177" name="Text Box 26"/>
          <p:cNvSpPr txBox="1">
            <a:spLocks noChangeArrowheads="1"/>
          </p:cNvSpPr>
          <p:nvPr/>
        </p:nvSpPr>
        <p:spPr bwMode="auto">
          <a:xfrm>
            <a:off x="3175058" y="5086375"/>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latin typeface="宋体" charset="-122"/>
              </a:rPr>
              <a:t>┇</a:t>
            </a:r>
          </a:p>
        </p:txBody>
      </p:sp>
      <p:sp>
        <p:nvSpPr>
          <p:cNvPr id="196635" name="Oval 27"/>
          <p:cNvSpPr>
            <a:spLocks noChangeArrowheads="1"/>
          </p:cNvSpPr>
          <p:nvPr/>
        </p:nvSpPr>
        <p:spPr bwMode="auto">
          <a:xfrm>
            <a:off x="4052300" y="3657626"/>
            <a:ext cx="146744" cy="128587"/>
          </a:xfrm>
          <a:prstGeom prst="ellipse">
            <a:avLst/>
          </a:prstGeom>
          <a:solidFill>
            <a:srgbClr val="339966"/>
          </a:solidFill>
          <a:ln w="25400" cap="sq">
            <a:solidFill>
              <a:srgbClr val="339966"/>
            </a:solidFill>
            <a:round/>
            <a:headEnd type="none" w="sm" len="sm"/>
            <a:tailEnd type="none" w="lg" len="lg"/>
          </a:ln>
        </p:spPr>
        <p:txBody>
          <a:bodyPr wrap="none" anchor="ctr"/>
          <a:lstStyle/>
          <a:p>
            <a:endParaRPr lang="zh-CN" altLang="en-US"/>
          </a:p>
        </p:txBody>
      </p:sp>
      <p:sp>
        <p:nvSpPr>
          <p:cNvPr id="196636" name="Oval 28"/>
          <p:cNvSpPr>
            <a:spLocks noChangeArrowheads="1"/>
          </p:cNvSpPr>
          <p:nvPr/>
        </p:nvSpPr>
        <p:spPr bwMode="auto">
          <a:xfrm>
            <a:off x="5955139" y="4314851"/>
            <a:ext cx="146744" cy="128587"/>
          </a:xfrm>
          <a:prstGeom prst="ellipse">
            <a:avLst/>
          </a:prstGeom>
          <a:solidFill>
            <a:srgbClr val="339966"/>
          </a:solidFill>
          <a:ln w="25400" cap="sq">
            <a:solidFill>
              <a:srgbClr val="339966"/>
            </a:solidFill>
            <a:round/>
            <a:headEnd type="none" w="sm" len="sm"/>
            <a:tailEnd type="none" w="lg" len="lg"/>
          </a:ln>
        </p:spPr>
        <p:txBody>
          <a:bodyPr wrap="none" anchor="ctr"/>
          <a:lstStyle/>
          <a:p>
            <a:endParaRPr lang="zh-CN" altLang="en-US"/>
          </a:p>
        </p:txBody>
      </p:sp>
      <p:sp>
        <p:nvSpPr>
          <p:cNvPr id="49180" name="Text Box 29"/>
          <p:cNvSpPr txBox="1">
            <a:spLocks noChangeArrowheads="1"/>
          </p:cNvSpPr>
          <p:nvPr/>
        </p:nvSpPr>
        <p:spPr bwMode="auto">
          <a:xfrm>
            <a:off x="5224642" y="4187850"/>
            <a:ext cx="657931" cy="461962"/>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400" b="1">
                <a:solidFill>
                  <a:schemeClr val="bg1"/>
                </a:solidFill>
              </a:rPr>
              <a:t>&amp;</a:t>
            </a:r>
          </a:p>
        </p:txBody>
      </p:sp>
      <p:sp>
        <p:nvSpPr>
          <p:cNvPr id="49181" name="Line 30"/>
          <p:cNvSpPr>
            <a:spLocks noChangeShapeType="1"/>
          </p:cNvSpPr>
          <p:nvPr/>
        </p:nvSpPr>
        <p:spPr bwMode="auto">
          <a:xfrm>
            <a:off x="6101883" y="4379937"/>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82" name="Line 31"/>
          <p:cNvSpPr>
            <a:spLocks noChangeShapeType="1"/>
          </p:cNvSpPr>
          <p:nvPr/>
        </p:nvSpPr>
        <p:spPr bwMode="auto">
          <a:xfrm flipV="1">
            <a:off x="6979124" y="3673501"/>
            <a:ext cx="0" cy="706437"/>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83" name="Line 32"/>
          <p:cNvSpPr>
            <a:spLocks noChangeShapeType="1"/>
          </p:cNvSpPr>
          <p:nvPr/>
        </p:nvSpPr>
        <p:spPr bwMode="auto">
          <a:xfrm>
            <a:off x="6979124" y="3673500"/>
            <a:ext cx="43862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84" name="Text Box 33"/>
          <p:cNvSpPr txBox="1">
            <a:spLocks noChangeArrowheads="1"/>
          </p:cNvSpPr>
          <p:nvPr/>
        </p:nvSpPr>
        <p:spPr bwMode="auto">
          <a:xfrm>
            <a:off x="7417745" y="3457600"/>
            <a:ext cx="657931" cy="461962"/>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400" b="1">
                <a:solidFill>
                  <a:schemeClr val="bg1"/>
                </a:solidFill>
              </a:rPr>
              <a:t>CE</a:t>
            </a:r>
          </a:p>
        </p:txBody>
      </p:sp>
      <p:sp>
        <p:nvSpPr>
          <p:cNvPr id="49185" name="Line 34"/>
          <p:cNvSpPr>
            <a:spLocks noChangeShapeType="1"/>
          </p:cNvSpPr>
          <p:nvPr/>
        </p:nvSpPr>
        <p:spPr bwMode="auto">
          <a:xfrm>
            <a:off x="7520951" y="3494112"/>
            <a:ext cx="366055" cy="0"/>
          </a:xfrm>
          <a:prstGeom prst="line">
            <a:avLst/>
          </a:prstGeom>
          <a:noFill/>
          <a:ln w="25400" cap="sq">
            <a:solidFill>
              <a:schemeClr val="bg1"/>
            </a:solidFill>
            <a:round/>
            <a:headEnd type="none" w="sm" len="sm"/>
            <a:tailEnd type="none" w="lg" len="lg"/>
          </a:ln>
        </p:spPr>
        <p:txBody>
          <a:bodyPr/>
          <a:lstStyle/>
          <a:p>
            <a:endParaRPr lang="zh-CN" altLang="en-US"/>
          </a:p>
        </p:txBody>
      </p:sp>
      <p:sp>
        <p:nvSpPr>
          <p:cNvPr id="49186" name="Line 35"/>
          <p:cNvSpPr>
            <a:spLocks noChangeShapeType="1"/>
          </p:cNvSpPr>
          <p:nvPr/>
        </p:nvSpPr>
        <p:spPr bwMode="auto">
          <a:xfrm>
            <a:off x="6540504" y="2836887"/>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87" name="Line 36"/>
          <p:cNvSpPr>
            <a:spLocks noChangeShapeType="1"/>
          </p:cNvSpPr>
          <p:nvPr/>
        </p:nvSpPr>
        <p:spPr bwMode="auto">
          <a:xfrm>
            <a:off x="6540504" y="245271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88" name="Text Box 37"/>
          <p:cNvSpPr txBox="1">
            <a:spLocks noChangeArrowheads="1"/>
          </p:cNvSpPr>
          <p:nvPr/>
        </p:nvSpPr>
        <p:spPr bwMode="auto">
          <a:xfrm>
            <a:off x="6101883" y="2259037"/>
            <a:ext cx="585366"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1</a:t>
            </a:r>
          </a:p>
        </p:txBody>
      </p:sp>
      <p:sp>
        <p:nvSpPr>
          <p:cNvPr id="49189" name="Text Box 38"/>
          <p:cNvSpPr txBox="1">
            <a:spLocks noChangeArrowheads="1"/>
          </p:cNvSpPr>
          <p:nvPr/>
        </p:nvSpPr>
        <p:spPr bwMode="auto">
          <a:xfrm>
            <a:off x="6087370" y="2632100"/>
            <a:ext cx="585365"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A</a:t>
            </a:r>
            <a:r>
              <a:rPr lang="en-US" altLang="zh-CN" sz="1600" b="1">
                <a:latin typeface="宋体" charset="-122"/>
              </a:rPr>
              <a:t>0</a:t>
            </a:r>
          </a:p>
        </p:txBody>
      </p:sp>
      <p:sp>
        <p:nvSpPr>
          <p:cNvPr id="49190" name="Text Box 39"/>
          <p:cNvSpPr txBox="1">
            <a:spLocks noChangeArrowheads="1"/>
          </p:cNvSpPr>
          <p:nvPr/>
        </p:nvSpPr>
        <p:spPr bwMode="auto">
          <a:xfrm>
            <a:off x="7380051" y="1260500"/>
            <a:ext cx="1462606" cy="400050"/>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中宋"/>
                <a:ea typeface="华文中宋"/>
                <a:cs typeface="华文中宋"/>
              </a:rPr>
              <a:t>接口芯片</a:t>
            </a:r>
            <a:endParaRPr lang="zh-CN" altLang="en-US" sz="1600" b="1" dirty="0">
              <a:effectLst>
                <a:outerShdw blurRad="38100" dist="38100" dir="2700000" algn="tl">
                  <a:srgbClr val="000000">
                    <a:alpha val="43137"/>
                  </a:srgbClr>
                </a:outerShdw>
              </a:effectLst>
              <a:latin typeface="华文中宋"/>
              <a:ea typeface="华文中宋"/>
              <a:cs typeface="华文中宋"/>
            </a:endParaRPr>
          </a:p>
        </p:txBody>
      </p:sp>
      <p:sp>
        <p:nvSpPr>
          <p:cNvPr id="196657" name="Rectangle 49"/>
          <p:cNvSpPr>
            <a:spLocks noChangeArrowheads="1"/>
          </p:cNvSpPr>
          <p:nvPr/>
        </p:nvSpPr>
        <p:spPr bwMode="auto">
          <a:xfrm>
            <a:off x="3337928" y="2000276"/>
            <a:ext cx="657931" cy="771525"/>
          </a:xfrm>
          <a:prstGeom prst="rect">
            <a:avLst/>
          </a:prstGeom>
          <a:solidFill>
            <a:srgbClr val="339966"/>
          </a:solidFill>
          <a:ln w="25400" cap="sq">
            <a:solidFill>
              <a:srgbClr val="339966"/>
            </a:solidFill>
            <a:miter lim="800000"/>
            <a:headEnd type="none" w="sm" len="sm"/>
            <a:tailEnd type="none" w="sm" len="sm"/>
          </a:ln>
        </p:spPr>
        <p:txBody>
          <a:bodyPr wrap="none" anchor="ctr"/>
          <a:lstStyle/>
          <a:p>
            <a:endParaRPr lang="zh-CN" altLang="en-US"/>
          </a:p>
        </p:txBody>
      </p:sp>
      <p:sp>
        <p:nvSpPr>
          <p:cNvPr id="49192" name="Line 50"/>
          <p:cNvSpPr>
            <a:spLocks noChangeShapeType="1"/>
          </p:cNvSpPr>
          <p:nvPr/>
        </p:nvSpPr>
        <p:spPr bwMode="auto">
          <a:xfrm>
            <a:off x="2460687" y="219236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93" name="Line 51"/>
          <p:cNvSpPr>
            <a:spLocks noChangeShapeType="1"/>
          </p:cNvSpPr>
          <p:nvPr/>
        </p:nvSpPr>
        <p:spPr bwMode="auto">
          <a:xfrm>
            <a:off x="2460687" y="2579712"/>
            <a:ext cx="877241"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194" name="Text Box 52"/>
          <p:cNvSpPr txBox="1">
            <a:spLocks noChangeArrowheads="1"/>
          </p:cNvSpPr>
          <p:nvPr/>
        </p:nvSpPr>
        <p:spPr bwMode="auto">
          <a:xfrm>
            <a:off x="1581834" y="2000275"/>
            <a:ext cx="878853"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IOR</a:t>
            </a:r>
            <a:endParaRPr lang="en-US" altLang="zh-CN" sz="1600" b="1">
              <a:latin typeface="宋体" charset="-122"/>
            </a:endParaRPr>
          </a:p>
        </p:txBody>
      </p:sp>
      <p:sp>
        <p:nvSpPr>
          <p:cNvPr id="49195" name="Text Box 53"/>
          <p:cNvSpPr txBox="1">
            <a:spLocks noChangeArrowheads="1"/>
          </p:cNvSpPr>
          <p:nvPr/>
        </p:nvSpPr>
        <p:spPr bwMode="auto">
          <a:xfrm>
            <a:off x="1581834" y="2386037"/>
            <a:ext cx="878853"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t>IOW</a:t>
            </a:r>
            <a:endParaRPr lang="en-US" altLang="zh-CN" sz="1600" b="1">
              <a:latin typeface="宋体" charset="-122"/>
            </a:endParaRPr>
          </a:p>
        </p:txBody>
      </p:sp>
      <p:sp>
        <p:nvSpPr>
          <p:cNvPr id="49196" name="Line 54"/>
          <p:cNvSpPr>
            <a:spLocks noChangeShapeType="1"/>
          </p:cNvSpPr>
          <p:nvPr/>
        </p:nvSpPr>
        <p:spPr bwMode="auto">
          <a:xfrm>
            <a:off x="1644723" y="2035200"/>
            <a:ext cx="548276" cy="0"/>
          </a:xfrm>
          <a:prstGeom prst="line">
            <a:avLst/>
          </a:prstGeom>
          <a:noFill/>
          <a:ln w="25400" cap="sq">
            <a:solidFill>
              <a:schemeClr val="tx1"/>
            </a:solidFill>
            <a:round/>
            <a:headEnd type="none" w="sm" len="sm"/>
            <a:tailEnd type="none" w="lg" len="lg"/>
          </a:ln>
        </p:spPr>
        <p:txBody>
          <a:bodyPr/>
          <a:lstStyle/>
          <a:p>
            <a:endParaRPr lang="zh-CN" altLang="en-US"/>
          </a:p>
        </p:txBody>
      </p:sp>
      <p:sp>
        <p:nvSpPr>
          <p:cNvPr id="49197" name="Line 55"/>
          <p:cNvSpPr>
            <a:spLocks noChangeShapeType="1"/>
          </p:cNvSpPr>
          <p:nvPr/>
        </p:nvSpPr>
        <p:spPr bwMode="auto">
          <a:xfrm>
            <a:off x="1678588" y="2420962"/>
            <a:ext cx="585365" cy="0"/>
          </a:xfrm>
          <a:prstGeom prst="line">
            <a:avLst/>
          </a:prstGeom>
          <a:noFill/>
          <a:ln w="25400" cap="sq">
            <a:solidFill>
              <a:schemeClr val="tx1"/>
            </a:solidFill>
            <a:round/>
            <a:headEnd type="none" w="sm" len="sm"/>
            <a:tailEnd type="none" w="lg" len="lg"/>
          </a:ln>
        </p:spPr>
        <p:txBody>
          <a:bodyPr/>
          <a:lstStyle/>
          <a:p>
            <a:endParaRPr lang="zh-CN" altLang="en-US"/>
          </a:p>
        </p:txBody>
      </p:sp>
      <p:sp>
        <p:nvSpPr>
          <p:cNvPr id="49198" name="Text Box 56"/>
          <p:cNvSpPr txBox="1">
            <a:spLocks noChangeArrowheads="1"/>
          </p:cNvSpPr>
          <p:nvPr/>
        </p:nvSpPr>
        <p:spPr bwMode="auto">
          <a:xfrm>
            <a:off x="3449197" y="2192362"/>
            <a:ext cx="512799" cy="400050"/>
          </a:xfrm>
          <a:prstGeom prst="rect">
            <a:avLst/>
          </a:prstGeom>
          <a:noFill/>
          <a:ln w="25400" cap="sq">
            <a:noFill/>
            <a:miter lim="800000"/>
            <a:headEnd type="none" w="sm" len="sm"/>
            <a:tailEnd type="none" w="lg" len="lg"/>
          </a:ln>
        </p:spPr>
        <p:txBody>
          <a:bodyPr>
            <a:spAutoFit/>
          </a:bodyPr>
          <a:lstStyle/>
          <a:p>
            <a:pPr>
              <a:spcBef>
                <a:spcPct val="50000"/>
              </a:spcBef>
            </a:pPr>
            <a:r>
              <a:rPr lang="en-US" altLang="zh-CN" sz="2000" b="1">
                <a:solidFill>
                  <a:schemeClr val="bg1"/>
                </a:solidFill>
              </a:rPr>
              <a:t>&amp;</a:t>
            </a:r>
          </a:p>
        </p:txBody>
      </p:sp>
      <p:sp>
        <p:nvSpPr>
          <p:cNvPr id="196665" name="Oval 57"/>
          <p:cNvSpPr>
            <a:spLocks noChangeArrowheads="1"/>
          </p:cNvSpPr>
          <p:nvPr/>
        </p:nvSpPr>
        <p:spPr bwMode="auto">
          <a:xfrm>
            <a:off x="3995860" y="2320951"/>
            <a:ext cx="146745" cy="130175"/>
          </a:xfrm>
          <a:prstGeom prst="ellipse">
            <a:avLst/>
          </a:prstGeom>
          <a:solidFill>
            <a:srgbClr val="339966"/>
          </a:solidFill>
          <a:ln w="25400" cap="sq">
            <a:solidFill>
              <a:srgbClr val="339966"/>
            </a:solidFill>
            <a:round/>
            <a:headEnd type="none" w="sm" len="sm"/>
            <a:tailEnd type="none" w="lg" len="lg"/>
          </a:ln>
        </p:spPr>
        <p:txBody>
          <a:bodyPr wrap="none" anchor="ctr"/>
          <a:lstStyle/>
          <a:p>
            <a:endParaRPr lang="zh-CN" altLang="en-US"/>
          </a:p>
        </p:txBody>
      </p:sp>
      <p:sp>
        <p:nvSpPr>
          <p:cNvPr id="49200" name="Line 58"/>
          <p:cNvSpPr>
            <a:spLocks noChangeShapeType="1"/>
          </p:cNvSpPr>
          <p:nvPr/>
        </p:nvSpPr>
        <p:spPr bwMode="auto">
          <a:xfrm>
            <a:off x="4142604" y="2386037"/>
            <a:ext cx="366054"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201" name="Line 59"/>
          <p:cNvSpPr>
            <a:spLocks noChangeShapeType="1"/>
          </p:cNvSpPr>
          <p:nvPr/>
        </p:nvSpPr>
        <p:spPr bwMode="auto">
          <a:xfrm flipV="1">
            <a:off x="4508658" y="2386038"/>
            <a:ext cx="0" cy="963613"/>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49202" name="Line 60"/>
          <p:cNvSpPr>
            <a:spLocks noChangeShapeType="1"/>
          </p:cNvSpPr>
          <p:nvPr/>
        </p:nvSpPr>
        <p:spPr bwMode="auto">
          <a:xfrm>
            <a:off x="4508658" y="3349650"/>
            <a:ext cx="416045" cy="0"/>
          </a:xfrm>
          <a:prstGeom prst="line">
            <a:avLst/>
          </a:prstGeom>
          <a:noFill/>
          <a:ln w="25400" cap="sq">
            <a:solidFill>
              <a:srgbClr val="FF6600"/>
            </a:solidFill>
            <a:round/>
            <a:headEnd type="none" w="sm" len="sm"/>
            <a:tailEnd type="none" w="lg" len="lg"/>
          </a:ln>
        </p:spPr>
        <p:txBody>
          <a:bodyPr/>
          <a:lstStyle/>
          <a:p>
            <a:endParaRPr lang="zh-CN" altLang="en-US"/>
          </a:p>
        </p:txBody>
      </p:sp>
      <p:sp>
        <p:nvSpPr>
          <p:cNvPr id="52" name="椭圆 51"/>
          <p:cNvSpPr>
            <a:spLocks noChangeArrowheads="1"/>
          </p:cNvSpPr>
          <p:nvPr/>
        </p:nvSpPr>
        <p:spPr bwMode="auto">
          <a:xfrm>
            <a:off x="1363960" y="1743101"/>
            <a:ext cx="1298300" cy="1157287"/>
          </a:xfrm>
          <a:prstGeom prst="ellipse">
            <a:avLst/>
          </a:prstGeom>
          <a:noFill/>
          <a:ln w="9525" cap="sq" algn="ctr">
            <a:solidFill>
              <a:srgbClr val="FF0000"/>
            </a:solidFill>
            <a:round/>
            <a:headEnd type="none" w="sm" len="sm"/>
            <a:tailEnd type="none" w="lg" len="lg"/>
          </a:ln>
        </p:spPr>
        <p:txBody>
          <a:bodyPr/>
          <a:lstStyle/>
          <a:p>
            <a:endParaRPr lang="zh-CN" altLang="en-US"/>
          </a:p>
        </p:txBody>
      </p:sp>
      <p:sp>
        <p:nvSpPr>
          <p:cNvPr id="53" name="椭圆 52"/>
          <p:cNvSpPr>
            <a:spLocks noChangeArrowheads="1"/>
          </p:cNvSpPr>
          <p:nvPr/>
        </p:nvSpPr>
        <p:spPr bwMode="auto">
          <a:xfrm>
            <a:off x="1253851" y="2877694"/>
            <a:ext cx="1298300" cy="2919310"/>
          </a:xfrm>
          <a:prstGeom prst="ellipse">
            <a:avLst/>
          </a:prstGeom>
          <a:noFill/>
          <a:ln w="9525" cap="sq" algn="ctr">
            <a:solidFill>
              <a:srgbClr val="FF0000"/>
            </a:solidFill>
            <a:round/>
            <a:headEnd type="none" w="sm" len="sm"/>
            <a:tailEnd type="none" w="lg" len="lg"/>
          </a:ln>
        </p:spPr>
        <p:txBody>
          <a:bodyPr/>
          <a:lstStyle/>
          <a:p>
            <a:endParaRPr lang="zh-CN" altLang="en-US"/>
          </a:p>
        </p:txBody>
      </p:sp>
      <p:sp>
        <p:nvSpPr>
          <p:cNvPr id="54" name="Text Box 11"/>
          <p:cNvSpPr txBox="1">
            <a:spLocks noChangeArrowheads="1"/>
          </p:cNvSpPr>
          <p:nvPr/>
        </p:nvSpPr>
        <p:spPr bwMode="auto">
          <a:xfrm>
            <a:off x="4225140" y="972468"/>
            <a:ext cx="1535172" cy="707886"/>
          </a:xfrm>
          <a:prstGeom prst="rect">
            <a:avLst/>
          </a:prstGeom>
          <a:noFill/>
          <a:ln w="25400" cap="sq">
            <a:noFill/>
            <a:miter lim="800000"/>
            <a:headEnd type="none" w="sm" len="sm"/>
            <a:tailEnd type="none" w="lg" len="lg"/>
          </a:ln>
        </p:spPr>
        <p:txBody>
          <a:bodyPr>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必须作为译码电路输入</a:t>
            </a:r>
          </a:p>
        </p:txBody>
      </p:sp>
      <p:sp>
        <p:nvSpPr>
          <p:cNvPr id="55" name="任意多边形 54"/>
          <p:cNvSpPr/>
          <p:nvPr/>
        </p:nvSpPr>
        <p:spPr bwMode="auto">
          <a:xfrm rot="20969870">
            <a:off x="2530803" y="1538221"/>
            <a:ext cx="1779191" cy="282576"/>
          </a:xfrm>
          <a:custGeom>
            <a:avLst/>
            <a:gdLst>
              <a:gd name="connsiteX0" fmla="*/ 0 w 1032387"/>
              <a:gd name="connsiteY0" fmla="*/ 368710 h 368710"/>
              <a:gd name="connsiteX1" fmla="*/ 29496 w 1032387"/>
              <a:gd name="connsiteY1" fmla="*/ 280219 h 368710"/>
              <a:gd name="connsiteX2" fmla="*/ 117987 w 1032387"/>
              <a:gd name="connsiteY2" fmla="*/ 235974 h 368710"/>
              <a:gd name="connsiteX3" fmla="*/ 221225 w 1032387"/>
              <a:gd name="connsiteY3" fmla="*/ 176981 h 368710"/>
              <a:gd name="connsiteX4" fmla="*/ 265470 w 1032387"/>
              <a:gd name="connsiteY4" fmla="*/ 162232 h 368710"/>
              <a:gd name="connsiteX5" fmla="*/ 353961 w 1032387"/>
              <a:gd name="connsiteY5" fmla="*/ 221226 h 368710"/>
              <a:gd name="connsiteX6" fmla="*/ 339212 w 1032387"/>
              <a:gd name="connsiteY6" fmla="*/ 280219 h 368710"/>
              <a:gd name="connsiteX7" fmla="*/ 294967 w 1032387"/>
              <a:gd name="connsiteY7" fmla="*/ 250723 h 368710"/>
              <a:gd name="connsiteX8" fmla="*/ 339212 w 1032387"/>
              <a:gd name="connsiteY8" fmla="*/ 162232 h 368710"/>
              <a:gd name="connsiteX9" fmla="*/ 427703 w 1032387"/>
              <a:gd name="connsiteY9" fmla="*/ 103239 h 368710"/>
              <a:gd name="connsiteX10" fmla="*/ 604683 w 1032387"/>
              <a:gd name="connsiteY10" fmla="*/ 73742 h 368710"/>
              <a:gd name="connsiteX11" fmla="*/ 722670 w 1032387"/>
              <a:gd name="connsiteY11" fmla="*/ 58994 h 368710"/>
              <a:gd name="connsiteX12" fmla="*/ 855406 w 1032387"/>
              <a:gd name="connsiteY12" fmla="*/ 14748 h 368710"/>
              <a:gd name="connsiteX13" fmla="*/ 899651 w 1032387"/>
              <a:gd name="connsiteY13" fmla="*/ 0 h 368710"/>
              <a:gd name="connsiteX14" fmla="*/ 1032387 w 1032387"/>
              <a:gd name="connsiteY14" fmla="*/ 0 h 368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32387" h="368710">
                <a:moveTo>
                  <a:pt x="0" y="368710"/>
                </a:moveTo>
                <a:cubicBezTo>
                  <a:pt x="9832" y="339213"/>
                  <a:pt x="13017" y="306585"/>
                  <a:pt x="29496" y="280219"/>
                </a:cubicBezTo>
                <a:cubicBezTo>
                  <a:pt x="46777" y="252569"/>
                  <a:pt x="91921" y="247145"/>
                  <a:pt x="117987" y="235974"/>
                </a:cubicBezTo>
                <a:cubicBezTo>
                  <a:pt x="298975" y="158407"/>
                  <a:pt x="73114" y="251037"/>
                  <a:pt x="221225" y="176981"/>
                </a:cubicBezTo>
                <a:cubicBezTo>
                  <a:pt x="235130" y="170029"/>
                  <a:pt x="250722" y="167148"/>
                  <a:pt x="265470" y="162232"/>
                </a:cubicBezTo>
                <a:cubicBezTo>
                  <a:pt x="303698" y="171789"/>
                  <a:pt x="346417" y="168415"/>
                  <a:pt x="353961" y="221226"/>
                </a:cubicBezTo>
                <a:cubicBezTo>
                  <a:pt x="356827" y="241292"/>
                  <a:pt x="344128" y="260555"/>
                  <a:pt x="339212" y="280219"/>
                </a:cubicBezTo>
                <a:cubicBezTo>
                  <a:pt x="324464" y="270387"/>
                  <a:pt x="301550" y="267180"/>
                  <a:pt x="294967" y="250723"/>
                </a:cubicBezTo>
                <a:cubicBezTo>
                  <a:pt x="288344" y="234164"/>
                  <a:pt x="331851" y="168673"/>
                  <a:pt x="339212" y="162232"/>
                </a:cubicBezTo>
                <a:cubicBezTo>
                  <a:pt x="365892" y="138888"/>
                  <a:pt x="392941" y="110192"/>
                  <a:pt x="427703" y="103239"/>
                </a:cubicBezTo>
                <a:cubicBezTo>
                  <a:pt x="522342" y="84310"/>
                  <a:pt x="494920" y="88377"/>
                  <a:pt x="604683" y="73742"/>
                </a:cubicBezTo>
                <a:lnTo>
                  <a:pt x="722670" y="58994"/>
                </a:lnTo>
                <a:lnTo>
                  <a:pt x="855406" y="14748"/>
                </a:lnTo>
                <a:cubicBezTo>
                  <a:pt x="870154" y="9832"/>
                  <a:pt x="884105" y="0"/>
                  <a:pt x="899651" y="0"/>
                </a:cubicBezTo>
                <a:lnTo>
                  <a:pt x="1032387" y="0"/>
                </a:lnTo>
              </a:path>
            </a:pathLst>
          </a:custGeom>
          <a:noFill/>
          <a:ln w="9525" cap="sq" cmpd="sng" algn="ctr">
            <a:solidFill>
              <a:srgbClr val="FF0000"/>
            </a:solidFill>
            <a:prstDash val="solid"/>
            <a:round/>
            <a:headEnd type="none" w="sm" len="sm"/>
            <a:tailEnd type="triangle" w="lg" len="lg"/>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Tahoma" pitchFamily="34" charset="0"/>
              <a:ea typeface="宋体" pitchFamily="2" charset="-122"/>
            </a:endParaRPr>
          </a:p>
        </p:txBody>
      </p:sp>
      <p:sp>
        <p:nvSpPr>
          <p:cNvPr id="56" name="Text Box 11"/>
          <p:cNvSpPr txBox="1">
            <a:spLocks noChangeArrowheads="1"/>
          </p:cNvSpPr>
          <p:nvPr/>
        </p:nvSpPr>
        <p:spPr bwMode="auto">
          <a:xfrm>
            <a:off x="376610" y="3132708"/>
            <a:ext cx="806579" cy="2246769"/>
          </a:xfrm>
          <a:prstGeom prst="rect">
            <a:avLst/>
          </a:prstGeom>
          <a:noFill/>
          <a:ln w="25400" cap="sq">
            <a:noFill/>
            <a:miter lim="800000"/>
            <a:headEnd type="none" w="sm" len="sm"/>
            <a:tailEnd type="none" w="lg" len="lg"/>
          </a:ln>
        </p:spPr>
        <p:txBody>
          <a:bodyPr wrap="square">
            <a:spAutoFit/>
          </a:bodyPr>
          <a:lstStyle/>
          <a:p>
            <a:pPr algn="ctr">
              <a:spcBef>
                <a:spcPct val="50000"/>
              </a:spcBef>
            </a:pPr>
            <a:r>
              <a:rPr lang="zh-CN" altLang="en-US" sz="2000" b="1" dirty="0">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cs typeface="华文中宋"/>
              </a:rPr>
              <a:t>未给出的地址信号你参与译码</a:t>
            </a:r>
          </a:p>
        </p:txBody>
      </p:sp>
    </p:spTree>
    <p:extLst>
      <p:ext uri="{BB962C8B-B14F-4D97-AF65-F5344CB8AC3E}">
        <p14:creationId xmlns:p14="http://schemas.microsoft.com/office/powerpoint/2010/main" val="4126422387"/>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heel(1)">
                                      <p:cBhvr>
                                        <p:cTn id="7" dur="1000"/>
                                        <p:tgtEl>
                                          <p:spTgt spid="52"/>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55"/>
                                        </p:tgtEl>
                                        <p:attrNameLst>
                                          <p:attrName>style.visibility</p:attrName>
                                        </p:attrNameLst>
                                      </p:cBhvr>
                                      <p:to>
                                        <p:strVal val="visible"/>
                                      </p:to>
                                    </p:set>
                                    <p:animEffect transition="in" filter="wipe(left)">
                                      <p:cBhvr>
                                        <p:cTn id="11" dur="500"/>
                                        <p:tgtEl>
                                          <p:spTgt spid="55"/>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54"/>
                                        </p:tgtEl>
                                        <p:attrNameLst>
                                          <p:attrName>style.visibility</p:attrName>
                                        </p:attrNameLst>
                                      </p:cBhvr>
                                      <p:to>
                                        <p:strVal val="visible"/>
                                      </p:to>
                                    </p:set>
                                    <p:animEffect transition="in" filter="wipe(left)">
                                      <p:cBhvr>
                                        <p:cTn id="15" dur="500"/>
                                        <p:tgtEl>
                                          <p:spTgt spid="54"/>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1" nodeType="clickEffect">
                                  <p:stCondLst>
                                    <p:cond delay="0"/>
                                  </p:stCondLst>
                                  <p:childTnLst>
                                    <p:animEffect transition="out" filter="wheel(1)">
                                      <p:cBhvr>
                                        <p:cTn id="19" dur="1000"/>
                                        <p:tgtEl>
                                          <p:spTgt spid="52"/>
                                        </p:tgtEl>
                                      </p:cBhvr>
                                    </p:animEffect>
                                    <p:set>
                                      <p:cBhvr>
                                        <p:cTn id="20" dur="1" fill="hold">
                                          <p:stCondLst>
                                            <p:cond delay="999"/>
                                          </p:stCondLst>
                                        </p:cTn>
                                        <p:tgtEl>
                                          <p:spTgt spid="52"/>
                                        </p:tgtEl>
                                        <p:attrNameLst>
                                          <p:attrName>style.visibility</p:attrName>
                                        </p:attrNameLst>
                                      </p:cBhvr>
                                      <p:to>
                                        <p:strVal val="hidden"/>
                                      </p:to>
                                    </p:set>
                                  </p:childTnLst>
                                </p:cTn>
                              </p:par>
                              <p:par>
                                <p:cTn id="21" presetID="10" presetClass="exit" presetSubtype="0" fill="hold" grpId="1" nodeType="withEffect">
                                  <p:stCondLst>
                                    <p:cond delay="0"/>
                                  </p:stCondLst>
                                  <p:childTnLst>
                                    <p:animEffect transition="out" filter="fade">
                                      <p:cBhvr>
                                        <p:cTn id="22" dur="500"/>
                                        <p:tgtEl>
                                          <p:spTgt spid="55"/>
                                        </p:tgtEl>
                                      </p:cBhvr>
                                    </p:animEffect>
                                    <p:set>
                                      <p:cBhvr>
                                        <p:cTn id="23" dur="1" fill="hold">
                                          <p:stCondLst>
                                            <p:cond delay="499"/>
                                          </p:stCondLst>
                                        </p:cTn>
                                        <p:tgtEl>
                                          <p:spTgt spid="55"/>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500"/>
                                        <p:tgtEl>
                                          <p:spTgt spid="54"/>
                                        </p:tgtEl>
                                      </p:cBhvr>
                                    </p:animEffect>
                                    <p:set>
                                      <p:cBhvr>
                                        <p:cTn id="26" dur="1" fill="hold">
                                          <p:stCondLst>
                                            <p:cond delay="499"/>
                                          </p:stCondLst>
                                        </p:cTn>
                                        <p:tgtEl>
                                          <p:spTgt spid="54"/>
                                        </p:tgtEl>
                                        <p:attrNameLst>
                                          <p:attrName>style.visibility</p:attrName>
                                        </p:attrNameLst>
                                      </p:cBhvr>
                                      <p:to>
                                        <p:strVal val="hidden"/>
                                      </p:to>
                                    </p:set>
                                  </p:childTnLst>
                                </p:cTn>
                              </p:par>
                            </p:childTnLst>
                          </p:cTn>
                        </p:par>
                        <p:par>
                          <p:cTn id="27" fill="hold">
                            <p:stCondLst>
                              <p:cond delay="1000"/>
                            </p:stCondLst>
                            <p:childTnLst>
                              <p:par>
                                <p:cTn id="28" presetID="21" presetClass="entr" presetSubtype="1" fill="hold" grpId="0" nodeType="afterEffect">
                                  <p:stCondLst>
                                    <p:cond delay="0"/>
                                  </p:stCondLst>
                                  <p:childTnLst>
                                    <p:set>
                                      <p:cBhvr>
                                        <p:cTn id="29" dur="1" fill="hold">
                                          <p:stCondLst>
                                            <p:cond delay="0"/>
                                          </p:stCondLst>
                                        </p:cTn>
                                        <p:tgtEl>
                                          <p:spTgt spid="53"/>
                                        </p:tgtEl>
                                        <p:attrNameLst>
                                          <p:attrName>style.visibility</p:attrName>
                                        </p:attrNameLst>
                                      </p:cBhvr>
                                      <p:to>
                                        <p:strVal val="visible"/>
                                      </p:to>
                                    </p:set>
                                    <p:animEffect transition="in" filter="wheel(1)">
                                      <p:cBhvr>
                                        <p:cTn id="30" dur="1000"/>
                                        <p:tgtEl>
                                          <p:spTgt spid="53"/>
                                        </p:tgtEl>
                                      </p:cBhvr>
                                    </p:animEffect>
                                  </p:childTnLst>
                                </p:cTn>
                              </p:par>
                            </p:childTnLst>
                          </p:cTn>
                        </p:par>
                        <p:par>
                          <p:cTn id="31" fill="hold">
                            <p:stCondLst>
                              <p:cond delay="2000"/>
                            </p:stCondLst>
                            <p:childTnLst>
                              <p:par>
                                <p:cTn id="32" presetID="10" presetClass="entr" presetSubtype="0" fill="hold" grpId="0" nodeType="after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2" grpId="1" animBg="1"/>
      <p:bldP spid="53" grpId="0" animBg="1"/>
      <p:bldP spid="54" grpId="0"/>
      <p:bldP spid="54" grpId="1"/>
      <p:bldP spid="55" grpId="0" animBg="1"/>
      <p:bldP spid="55" grpId="1" animBg="1"/>
      <p:bldP spid="5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p:nvPr>
        </p:nvSpPr>
        <p:spPr/>
        <p:txBody>
          <a:bodyPr/>
          <a:lstStyle/>
          <a:p>
            <a:pPr algn="l" eaLnBrk="1" hangingPunct="1">
              <a:defRPr/>
            </a:pPr>
            <a:r>
              <a:rPr lang="en-GB" altLang="zh-CN" sz="3200" b="1"/>
              <a:t>OCW2——</a:t>
            </a:r>
            <a:r>
              <a:rPr lang="zh-CN" altLang="en-GB" sz="3200" b="1"/>
              <a:t>中断结束和优先级循环</a:t>
            </a:r>
            <a:r>
              <a:rPr lang="zh-CN" altLang="en-US" sz="3200" b="1"/>
              <a:t> </a:t>
            </a:r>
          </a:p>
        </p:txBody>
      </p:sp>
      <p:sp>
        <p:nvSpPr>
          <p:cNvPr id="321539" name="Rectangle 3"/>
          <p:cNvSpPr>
            <a:spLocks noGrp="1" noChangeArrowheads="1"/>
          </p:cNvSpPr>
          <p:nvPr>
            <p:ph type="body" idx="1"/>
          </p:nvPr>
        </p:nvSpPr>
        <p:spPr>
          <a:xfrm>
            <a:off x="841911" y="1980580"/>
            <a:ext cx="7982024" cy="3816424"/>
          </a:xfrm>
        </p:spPr>
        <p:txBody>
          <a:bodyPr/>
          <a:lstStyle/>
          <a:p>
            <a:pPr eaLnBrk="1" hangingPunct="1">
              <a:lnSpc>
                <a:spcPct val="90000"/>
              </a:lnSpc>
              <a:defRPr/>
            </a:pPr>
            <a:r>
              <a:rPr lang="en-US" altLang="zh-CN" sz="1800" b="1" dirty="0"/>
              <a:t>L</a:t>
            </a:r>
            <a:r>
              <a:rPr lang="en-US" altLang="zh-CN" sz="1800" b="1" baseline="-20000" dirty="0"/>
              <a:t>2</a:t>
            </a:r>
            <a:r>
              <a:rPr lang="zh-CN" altLang="en-US" sz="1800" b="1" dirty="0"/>
              <a:t>～</a:t>
            </a:r>
            <a:r>
              <a:rPr lang="en-US" altLang="zh-CN" sz="1800" b="1" dirty="0"/>
              <a:t>L</a:t>
            </a:r>
            <a:r>
              <a:rPr lang="en-US" altLang="zh-CN" sz="1800" b="1" baseline="-20000" dirty="0"/>
              <a:t>0</a:t>
            </a:r>
            <a:r>
              <a:rPr lang="en-US" altLang="zh-CN" sz="1800" b="1" dirty="0"/>
              <a:t>: </a:t>
            </a:r>
            <a:r>
              <a:rPr lang="zh-CN" altLang="en-US" sz="1800" b="1" dirty="0"/>
              <a:t>优先级编码</a:t>
            </a:r>
          </a:p>
          <a:p>
            <a:pPr eaLnBrk="1" hangingPunct="1">
              <a:lnSpc>
                <a:spcPct val="90000"/>
              </a:lnSpc>
              <a:defRPr/>
            </a:pPr>
            <a:r>
              <a:rPr lang="en-US" altLang="zh-CN" sz="1800" b="1" dirty="0"/>
              <a:t>R:     </a:t>
            </a:r>
            <a:r>
              <a:rPr lang="zh-CN" altLang="en-US" sz="1800" b="1" dirty="0"/>
              <a:t>优先级自动循环</a:t>
            </a:r>
          </a:p>
          <a:p>
            <a:pPr eaLnBrk="1" hangingPunct="1">
              <a:lnSpc>
                <a:spcPct val="90000"/>
              </a:lnSpc>
              <a:defRPr/>
            </a:pPr>
            <a:r>
              <a:rPr lang="en-US" altLang="zh-CN" sz="1800" b="1" dirty="0"/>
              <a:t>SL:    </a:t>
            </a:r>
            <a:r>
              <a:rPr lang="zh-CN" altLang="en-US" sz="1800" b="1" dirty="0"/>
              <a:t>指定优先级</a:t>
            </a:r>
          </a:p>
          <a:p>
            <a:pPr eaLnBrk="1" hangingPunct="1">
              <a:lnSpc>
                <a:spcPct val="90000"/>
              </a:lnSpc>
              <a:defRPr/>
            </a:pPr>
            <a:r>
              <a:rPr lang="en-US" altLang="zh-CN" sz="1800" b="1" dirty="0"/>
              <a:t>EOI:   </a:t>
            </a:r>
            <a:r>
              <a:rPr lang="zh-CN" altLang="en-US" sz="1800" b="1" dirty="0"/>
              <a:t>结束中断命令</a:t>
            </a:r>
          </a:p>
          <a:p>
            <a:pPr eaLnBrk="1" hangingPunct="1">
              <a:buFont typeface="Wingdings" pitchFamily="2" charset="2"/>
              <a:buNone/>
              <a:defRPr/>
            </a:pPr>
            <a:r>
              <a:rPr lang="en-US" altLang="zh-CN" sz="1600" b="1" dirty="0">
                <a:solidFill>
                  <a:schemeClr val="tx1"/>
                </a:solidFill>
              </a:rPr>
              <a:t>   R   SL EOI</a:t>
            </a:r>
          </a:p>
          <a:p>
            <a:pPr eaLnBrk="1" hangingPunct="1">
              <a:spcBef>
                <a:spcPts val="0"/>
              </a:spcBef>
              <a:buFont typeface="Wingdings" pitchFamily="2" charset="2"/>
              <a:buNone/>
              <a:defRPr/>
            </a:pPr>
            <a:r>
              <a:rPr lang="en-GB" altLang="zh-CN" sz="1600" b="1" dirty="0">
                <a:solidFill>
                  <a:schemeClr val="tx1"/>
                </a:solidFill>
              </a:rPr>
              <a:t>   0    0   1     </a:t>
            </a:r>
            <a:r>
              <a:rPr lang="zh-CN" altLang="en-GB" sz="1600" b="1" dirty="0">
                <a:solidFill>
                  <a:schemeClr val="tx1"/>
                </a:solidFill>
              </a:rPr>
              <a:t>非指定</a:t>
            </a:r>
            <a:r>
              <a:rPr lang="en-GB" altLang="zh-CN" sz="1600" b="1" dirty="0">
                <a:solidFill>
                  <a:schemeClr val="tx1"/>
                </a:solidFill>
              </a:rPr>
              <a:t>EOI </a:t>
            </a:r>
            <a:r>
              <a:rPr lang="zh-CN" altLang="en-GB" sz="1600" b="1" dirty="0">
                <a:solidFill>
                  <a:schemeClr val="tx1"/>
                </a:solidFill>
              </a:rPr>
              <a:t>命令</a:t>
            </a:r>
            <a:r>
              <a:rPr lang="en-GB" altLang="zh-CN" sz="1600" b="1" dirty="0">
                <a:solidFill>
                  <a:schemeClr val="tx1"/>
                </a:solidFill>
              </a:rPr>
              <a:t>(NSEOI)</a:t>
            </a:r>
            <a:r>
              <a:rPr lang="zh-CN" altLang="en-GB" sz="1600" b="1" dirty="0">
                <a:solidFill>
                  <a:schemeClr val="tx1"/>
                </a:solidFill>
              </a:rPr>
              <a:t>，全嵌套方式</a:t>
            </a:r>
          </a:p>
          <a:p>
            <a:pPr eaLnBrk="1" hangingPunct="1">
              <a:spcBef>
                <a:spcPts val="0"/>
              </a:spcBef>
              <a:buFont typeface="Wingdings" pitchFamily="2" charset="2"/>
              <a:buNone/>
              <a:defRPr/>
            </a:pPr>
            <a:r>
              <a:rPr lang="en-GB" altLang="zh-CN" sz="1600" b="1" dirty="0">
                <a:solidFill>
                  <a:schemeClr val="tx1"/>
                </a:solidFill>
              </a:rPr>
              <a:t>   0    1   1     </a:t>
            </a:r>
            <a:r>
              <a:rPr lang="zh-CN" altLang="en-GB" sz="1600" b="1" dirty="0">
                <a:solidFill>
                  <a:schemeClr val="tx1"/>
                </a:solidFill>
              </a:rPr>
              <a:t>指定</a:t>
            </a:r>
            <a:r>
              <a:rPr lang="en-GB" altLang="zh-CN" sz="1600" b="1" dirty="0">
                <a:solidFill>
                  <a:schemeClr val="tx1"/>
                </a:solidFill>
              </a:rPr>
              <a:t>EOI </a:t>
            </a:r>
            <a:r>
              <a:rPr lang="zh-CN" altLang="en-GB" sz="1600" b="1" dirty="0">
                <a:solidFill>
                  <a:schemeClr val="tx1"/>
                </a:solidFill>
              </a:rPr>
              <a:t>命令</a:t>
            </a:r>
            <a:r>
              <a:rPr lang="en-GB" altLang="zh-CN" sz="1600" b="1" dirty="0">
                <a:solidFill>
                  <a:schemeClr val="tx1"/>
                </a:solidFill>
              </a:rPr>
              <a:t>(SEOI)</a:t>
            </a:r>
            <a:r>
              <a:rPr lang="zh-CN" altLang="en-GB" sz="1600" b="1" dirty="0">
                <a:solidFill>
                  <a:schemeClr val="tx1"/>
                </a:solidFill>
              </a:rPr>
              <a:t>，全嵌套方式，按</a:t>
            </a:r>
            <a:r>
              <a:rPr lang="en-GB" altLang="zh-CN" sz="1600" b="1" dirty="0">
                <a:solidFill>
                  <a:schemeClr val="tx1"/>
                </a:solidFill>
              </a:rPr>
              <a:t>L2-L0</a:t>
            </a:r>
            <a:r>
              <a:rPr lang="zh-CN" altLang="en-GB" sz="1600" b="1" dirty="0">
                <a:solidFill>
                  <a:schemeClr val="tx1"/>
                </a:solidFill>
              </a:rPr>
              <a:t>编码复位</a:t>
            </a:r>
            <a:r>
              <a:rPr lang="en-GB" altLang="zh-CN" sz="1600" b="1" dirty="0">
                <a:solidFill>
                  <a:schemeClr val="tx1"/>
                </a:solidFill>
              </a:rPr>
              <a:t>ISR </a:t>
            </a:r>
          </a:p>
          <a:p>
            <a:pPr eaLnBrk="1" hangingPunct="1">
              <a:spcBef>
                <a:spcPts val="0"/>
              </a:spcBef>
              <a:buFont typeface="Wingdings" pitchFamily="2" charset="2"/>
              <a:buNone/>
              <a:defRPr/>
            </a:pPr>
            <a:r>
              <a:rPr lang="en-GB" altLang="zh-CN" sz="1600" b="1" dirty="0">
                <a:solidFill>
                  <a:schemeClr val="tx1"/>
                </a:solidFill>
              </a:rPr>
              <a:t>   1    0   1     NSEOI </a:t>
            </a:r>
            <a:r>
              <a:rPr lang="zh-CN" altLang="en-GB" sz="1600" b="1" dirty="0">
                <a:solidFill>
                  <a:schemeClr val="tx1"/>
                </a:solidFill>
              </a:rPr>
              <a:t>命令，优先级自动循环</a:t>
            </a:r>
          </a:p>
          <a:p>
            <a:pPr eaLnBrk="1" hangingPunct="1">
              <a:spcBef>
                <a:spcPts val="0"/>
              </a:spcBef>
              <a:buFont typeface="Wingdings" pitchFamily="2" charset="2"/>
              <a:buNone/>
              <a:defRPr/>
            </a:pPr>
            <a:r>
              <a:rPr lang="en-GB" altLang="zh-CN" sz="1600" b="1" dirty="0">
                <a:solidFill>
                  <a:schemeClr val="tx1"/>
                </a:solidFill>
              </a:rPr>
              <a:t>   1    0   0     </a:t>
            </a:r>
            <a:r>
              <a:rPr lang="zh-CN" altLang="en-GB" sz="1600" b="1" dirty="0">
                <a:solidFill>
                  <a:schemeClr val="tx1"/>
                </a:solidFill>
              </a:rPr>
              <a:t>自动</a:t>
            </a:r>
            <a:r>
              <a:rPr lang="en-GB" altLang="zh-CN" sz="1600" b="1" dirty="0">
                <a:solidFill>
                  <a:schemeClr val="tx1"/>
                </a:solidFill>
              </a:rPr>
              <a:t>EOI</a:t>
            </a:r>
            <a:r>
              <a:rPr lang="zh-CN" altLang="en-GB" sz="1600" b="1" dirty="0">
                <a:solidFill>
                  <a:schemeClr val="tx1"/>
                </a:solidFill>
              </a:rPr>
              <a:t>，设置优先级自动循环</a:t>
            </a:r>
          </a:p>
          <a:p>
            <a:pPr eaLnBrk="1" hangingPunct="1">
              <a:spcBef>
                <a:spcPts val="0"/>
              </a:spcBef>
              <a:buFont typeface="Wingdings" pitchFamily="2" charset="2"/>
              <a:buNone/>
              <a:defRPr/>
            </a:pPr>
            <a:r>
              <a:rPr lang="en-GB" altLang="zh-CN" sz="1600" b="1" dirty="0">
                <a:solidFill>
                  <a:schemeClr val="tx1"/>
                </a:solidFill>
              </a:rPr>
              <a:t>   0    0   0     </a:t>
            </a:r>
            <a:r>
              <a:rPr lang="zh-CN" altLang="en-GB" sz="1600" b="1" dirty="0">
                <a:solidFill>
                  <a:schemeClr val="tx1"/>
                </a:solidFill>
              </a:rPr>
              <a:t>自动</a:t>
            </a:r>
            <a:r>
              <a:rPr lang="en-GB" altLang="zh-CN" sz="1600" b="1" dirty="0">
                <a:solidFill>
                  <a:schemeClr val="tx1"/>
                </a:solidFill>
              </a:rPr>
              <a:t>EOI</a:t>
            </a:r>
            <a:r>
              <a:rPr lang="zh-CN" altLang="en-GB" sz="1600" b="1" dirty="0">
                <a:solidFill>
                  <a:schemeClr val="tx1"/>
                </a:solidFill>
              </a:rPr>
              <a:t>，取消优先级自动循环</a:t>
            </a:r>
            <a:r>
              <a:rPr lang="en-GB" altLang="zh-CN" sz="1600" b="1" dirty="0">
                <a:solidFill>
                  <a:schemeClr val="tx1"/>
                </a:solidFill>
              </a:rPr>
              <a:t>(</a:t>
            </a:r>
            <a:r>
              <a:rPr lang="zh-CN" altLang="en-GB" sz="1600" b="1" dirty="0">
                <a:solidFill>
                  <a:schemeClr val="tx1"/>
                </a:solidFill>
              </a:rPr>
              <a:t>固定优先级</a:t>
            </a:r>
            <a:r>
              <a:rPr lang="en-GB" altLang="zh-CN" sz="1600" b="1" dirty="0">
                <a:solidFill>
                  <a:schemeClr val="tx1"/>
                </a:solidFill>
              </a:rPr>
              <a:t>)</a:t>
            </a:r>
          </a:p>
          <a:p>
            <a:pPr eaLnBrk="1" hangingPunct="1">
              <a:spcBef>
                <a:spcPts val="0"/>
              </a:spcBef>
              <a:buFont typeface="Wingdings" pitchFamily="2" charset="2"/>
              <a:buNone/>
              <a:defRPr/>
            </a:pPr>
            <a:r>
              <a:rPr lang="en-GB" altLang="zh-CN" sz="1600" b="1" dirty="0">
                <a:solidFill>
                  <a:schemeClr val="tx1"/>
                </a:solidFill>
              </a:rPr>
              <a:t>   1    1   1     SEOI </a:t>
            </a:r>
            <a:r>
              <a:rPr lang="zh-CN" altLang="en-GB" sz="1600" b="1" dirty="0">
                <a:solidFill>
                  <a:schemeClr val="tx1"/>
                </a:solidFill>
              </a:rPr>
              <a:t>命令，按</a:t>
            </a:r>
            <a:r>
              <a:rPr lang="en-GB" altLang="zh-CN" sz="1600" b="1" dirty="0">
                <a:solidFill>
                  <a:schemeClr val="tx1"/>
                </a:solidFill>
              </a:rPr>
              <a:t>L2-L0</a:t>
            </a:r>
            <a:r>
              <a:rPr lang="zh-CN" altLang="en-GB" sz="1600" b="1" dirty="0">
                <a:solidFill>
                  <a:schemeClr val="tx1"/>
                </a:solidFill>
              </a:rPr>
              <a:t>编码循环优先级</a:t>
            </a:r>
            <a:r>
              <a:rPr lang="en-GB" altLang="zh-CN" sz="1600" b="1" dirty="0">
                <a:solidFill>
                  <a:schemeClr val="tx1"/>
                </a:solidFill>
              </a:rPr>
              <a:t>(L2-L0</a:t>
            </a:r>
            <a:r>
              <a:rPr lang="zh-CN" altLang="en-GB" sz="1600" b="1" dirty="0">
                <a:solidFill>
                  <a:schemeClr val="tx1"/>
                </a:solidFill>
              </a:rPr>
              <a:t>设为最低优先级</a:t>
            </a:r>
            <a:r>
              <a:rPr lang="en-GB" altLang="zh-CN" sz="1600" b="1" dirty="0">
                <a:solidFill>
                  <a:schemeClr val="tx1"/>
                </a:solidFill>
              </a:rPr>
              <a:t>)</a:t>
            </a:r>
          </a:p>
          <a:p>
            <a:pPr eaLnBrk="1" hangingPunct="1">
              <a:spcBef>
                <a:spcPts val="0"/>
              </a:spcBef>
              <a:buFont typeface="Wingdings" pitchFamily="2" charset="2"/>
              <a:buNone/>
              <a:defRPr/>
            </a:pPr>
            <a:r>
              <a:rPr lang="en-GB" altLang="zh-CN" sz="1600" b="1" dirty="0">
                <a:solidFill>
                  <a:schemeClr val="tx1"/>
                </a:solidFill>
              </a:rPr>
              <a:t>   1    1   0     </a:t>
            </a:r>
            <a:r>
              <a:rPr lang="zh-CN" altLang="en-GB" sz="1600" b="1" dirty="0">
                <a:solidFill>
                  <a:schemeClr val="tx1"/>
                </a:solidFill>
              </a:rPr>
              <a:t>按</a:t>
            </a:r>
            <a:r>
              <a:rPr lang="en-GB" altLang="zh-CN" sz="1600" b="1" dirty="0">
                <a:solidFill>
                  <a:schemeClr val="tx1"/>
                </a:solidFill>
              </a:rPr>
              <a:t>L2-L0</a:t>
            </a:r>
            <a:r>
              <a:rPr lang="zh-CN" altLang="en-GB" sz="1600" b="1" dirty="0">
                <a:solidFill>
                  <a:schemeClr val="tx1"/>
                </a:solidFill>
              </a:rPr>
              <a:t>编码循环优先级</a:t>
            </a:r>
            <a:r>
              <a:rPr lang="en-GB" altLang="zh-CN" sz="1600" b="1" dirty="0">
                <a:solidFill>
                  <a:schemeClr val="tx1"/>
                </a:solidFill>
              </a:rPr>
              <a:t>(L2-L0</a:t>
            </a:r>
            <a:r>
              <a:rPr lang="zh-CN" altLang="en-GB" sz="1600" b="1" dirty="0">
                <a:solidFill>
                  <a:schemeClr val="tx1"/>
                </a:solidFill>
              </a:rPr>
              <a:t>设为最低优先级</a:t>
            </a:r>
            <a:r>
              <a:rPr lang="en-GB" altLang="zh-CN" sz="1600" b="1" dirty="0">
                <a:solidFill>
                  <a:schemeClr val="tx1"/>
                </a:solidFill>
              </a:rPr>
              <a:t>)</a:t>
            </a:r>
            <a:r>
              <a:rPr lang="en-US" altLang="zh-CN" sz="1200" b="1" dirty="0">
                <a:solidFill>
                  <a:schemeClr val="tx1"/>
                </a:solidFill>
              </a:rPr>
              <a:t> </a:t>
            </a:r>
            <a:endParaRPr lang="zh-CN" altLang="en-US" sz="1200" b="1" dirty="0">
              <a:solidFill>
                <a:schemeClr val="tx1"/>
              </a:solidFill>
            </a:endParaRPr>
          </a:p>
        </p:txBody>
      </p:sp>
      <p:sp>
        <p:nvSpPr>
          <p:cNvPr id="321540" name="Rectangle 4"/>
          <p:cNvSpPr>
            <a:spLocks noChangeArrowheads="1"/>
          </p:cNvSpPr>
          <p:nvPr/>
        </p:nvSpPr>
        <p:spPr bwMode="auto">
          <a:xfrm>
            <a:off x="695141" y="1116484"/>
            <a:ext cx="8128794" cy="770843"/>
          </a:xfrm>
          <a:prstGeom prst="rect">
            <a:avLst/>
          </a:prstGeom>
          <a:noFill/>
          <a:ln w="9525">
            <a:noFill/>
            <a:miter lim="800000"/>
            <a:headEnd/>
            <a:tailEnd/>
          </a:ln>
          <a:effectLst/>
        </p:spPr>
        <p:txBody>
          <a:bodyPr anchor="b"/>
          <a:lstStyle/>
          <a:p>
            <a:pPr algn="ctr">
              <a:defRPr/>
            </a:pPr>
            <a:r>
              <a:rPr lang="en-US" altLang="zh-CN" sz="2200" b="1" dirty="0">
                <a:effectLst>
                  <a:outerShdw blurRad="38100" dist="38100" dir="2700000" algn="tl">
                    <a:srgbClr val="000000"/>
                  </a:outerShdw>
                </a:effectLst>
                <a:ea typeface="宋体" pitchFamily="2" charset="-122"/>
              </a:rPr>
              <a:t>A0</a:t>
            </a:r>
            <a:r>
              <a:rPr lang="en-US" altLang="zh-CN" sz="2200" dirty="0">
                <a:effectLst>
                  <a:outerShdw blurRad="38100" dist="38100" dir="2700000" algn="tl">
                    <a:srgbClr val="000000"/>
                  </a:outerShdw>
                </a:effectLst>
                <a:ea typeface="宋体" pitchFamily="2" charset="-122"/>
              </a:rPr>
              <a:t>   	D7	D6     	D5     	D4   	D3  	D2   	D1   	D0</a:t>
            </a:r>
            <a:br>
              <a:rPr lang="en-US" altLang="zh-CN" sz="2200" dirty="0">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0	 R</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SL 	EOI  	 0 	 0 	 L</a:t>
            </a:r>
            <a:r>
              <a:rPr lang="en-US" altLang="zh-CN" sz="2200" b="1" baseline="-20000" dirty="0">
                <a:effectLst>
                  <a:outerShdw blurRad="38100" dist="38100" dir="2700000" algn="tl">
                    <a:srgbClr val="000000"/>
                  </a:outerShdw>
                </a:effectLst>
                <a:ea typeface="宋体" pitchFamily="2" charset="-122"/>
              </a:rPr>
              <a:t>2</a:t>
            </a:r>
            <a:r>
              <a:rPr lang="en-US" altLang="zh-CN" sz="2200" b="1" dirty="0">
                <a:effectLst>
                  <a:outerShdw blurRad="38100" dist="38100" dir="2700000" algn="tl">
                    <a:srgbClr val="000000"/>
                  </a:outerShdw>
                </a:effectLst>
                <a:ea typeface="宋体" pitchFamily="2" charset="-122"/>
              </a:rPr>
              <a:t> 	 L</a:t>
            </a:r>
            <a:r>
              <a:rPr lang="en-US" altLang="zh-CN" sz="2200" b="1" baseline="-20000" dirty="0">
                <a:effectLst>
                  <a:outerShdw blurRad="38100" dist="38100" dir="2700000" algn="tl">
                    <a:srgbClr val="000000"/>
                  </a:outerShdw>
                </a:effectLst>
                <a:ea typeface="宋体" pitchFamily="2" charset="-122"/>
              </a:rPr>
              <a:t>1</a:t>
            </a:r>
            <a:r>
              <a:rPr lang="zh-CN" altLang="en-US" sz="2200" b="1"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ea typeface="宋体" pitchFamily="2" charset="-122"/>
              </a:rPr>
              <a:t>L</a:t>
            </a:r>
            <a:r>
              <a:rPr lang="en-US" altLang="zh-CN" sz="2200" b="1" baseline="-20000" dirty="0">
                <a:effectLst>
                  <a:outerShdw blurRad="38100" dist="38100" dir="2700000" algn="tl">
                    <a:srgbClr val="000000"/>
                  </a:outerShdw>
                </a:effectLst>
                <a:ea typeface="宋体" pitchFamily="2" charset="-122"/>
              </a:rPr>
              <a:t>0</a:t>
            </a:r>
          </a:p>
        </p:txBody>
      </p:sp>
    </p:spTree>
    <p:extLst>
      <p:ext uri="{BB962C8B-B14F-4D97-AF65-F5344CB8AC3E}">
        <p14:creationId xmlns:p14="http://schemas.microsoft.com/office/powerpoint/2010/main" val="2846943592"/>
      </p:ext>
    </p:extLst>
  </p:cSld>
  <p:clrMapOvr>
    <a:masterClrMapping/>
  </p:clrMapOvr>
  <p:transition spd="med">
    <p:wipe dir="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Rectangle 2"/>
          <p:cNvSpPr>
            <a:spLocks noGrp="1" noChangeArrowheads="1"/>
          </p:cNvSpPr>
          <p:nvPr>
            <p:ph type="title"/>
          </p:nvPr>
        </p:nvSpPr>
        <p:spPr/>
        <p:txBody>
          <a:bodyPr/>
          <a:lstStyle/>
          <a:p>
            <a:pPr algn="l" eaLnBrk="1" hangingPunct="1">
              <a:defRPr/>
            </a:pPr>
            <a:r>
              <a:rPr lang="en-GB" altLang="zh-CN" sz="3200" b="1"/>
              <a:t>OCW3——</a:t>
            </a:r>
            <a:r>
              <a:rPr lang="zh-CN" altLang="en-GB" sz="3200" b="1"/>
              <a:t>屏蔽方式和读出控制字</a:t>
            </a:r>
            <a:r>
              <a:rPr lang="zh-CN" altLang="en-US" sz="3200" b="1"/>
              <a:t> </a:t>
            </a:r>
          </a:p>
        </p:txBody>
      </p:sp>
      <p:sp>
        <p:nvSpPr>
          <p:cNvPr id="322563" name="Rectangle 3"/>
          <p:cNvSpPr>
            <a:spLocks noGrp="1" noChangeArrowheads="1"/>
          </p:cNvSpPr>
          <p:nvPr>
            <p:ph type="body" idx="1"/>
          </p:nvPr>
        </p:nvSpPr>
        <p:spPr>
          <a:xfrm>
            <a:off x="692387" y="2052588"/>
            <a:ext cx="4312678" cy="3819927"/>
          </a:xfrm>
          <a:ln>
            <a:solidFill>
              <a:schemeClr val="bg1">
                <a:lumMod val="65000"/>
              </a:schemeClr>
            </a:solidFill>
          </a:ln>
        </p:spPr>
        <p:txBody>
          <a:bodyPr/>
          <a:lstStyle/>
          <a:p>
            <a:pPr eaLnBrk="1" hangingPunct="1">
              <a:lnSpc>
                <a:spcPct val="110000"/>
              </a:lnSpc>
              <a:buFont typeface="Wingdings" pitchFamily="2" charset="2"/>
              <a:buNone/>
              <a:defRPr/>
            </a:pPr>
            <a:r>
              <a:rPr lang="en-US" altLang="zh-CN" sz="1800" b="1" dirty="0"/>
              <a:t>ESMM: </a:t>
            </a:r>
            <a:r>
              <a:rPr lang="zh-CN" altLang="en-US" sz="1800" b="1" dirty="0"/>
              <a:t>允许使能特殊屏蔽方式</a:t>
            </a:r>
          </a:p>
          <a:p>
            <a:pPr eaLnBrk="1" hangingPunct="1">
              <a:lnSpc>
                <a:spcPct val="110000"/>
              </a:lnSpc>
              <a:buFont typeface="Wingdings" pitchFamily="2" charset="2"/>
              <a:buNone/>
              <a:defRPr/>
            </a:pPr>
            <a:r>
              <a:rPr lang="en-US" altLang="zh-CN" sz="1800" b="1" dirty="0"/>
              <a:t>SMM:</a:t>
            </a:r>
            <a:r>
              <a:rPr lang="zh-CN" altLang="en-US" sz="1800" b="1" dirty="0"/>
              <a:t>    特殊屏蔽方式</a:t>
            </a:r>
          </a:p>
          <a:p>
            <a:pPr algn="just" eaLnBrk="1" hangingPunct="1">
              <a:lnSpc>
                <a:spcPct val="110000"/>
              </a:lnSpc>
              <a:spcBef>
                <a:spcPts val="1800"/>
              </a:spcBef>
              <a:buFont typeface="Wingdings" pitchFamily="2" charset="2"/>
              <a:buNone/>
              <a:defRPr/>
            </a:pPr>
            <a:r>
              <a:rPr lang="en-US" altLang="zh-CN" sz="1800" b="1" dirty="0">
                <a:solidFill>
                  <a:schemeClr val="tx1"/>
                </a:solidFill>
              </a:rPr>
              <a:t>ESMM  SMM</a:t>
            </a:r>
          </a:p>
          <a:p>
            <a:pPr algn="just" eaLnBrk="1" hangingPunct="1">
              <a:lnSpc>
                <a:spcPct val="110000"/>
              </a:lnSpc>
              <a:buFont typeface="Wingdings" pitchFamily="2" charset="2"/>
              <a:buNone/>
              <a:defRPr/>
            </a:pPr>
            <a:r>
              <a:rPr lang="en-US" altLang="zh-CN" sz="1800" b="1" dirty="0">
                <a:solidFill>
                  <a:schemeClr val="tx1"/>
                </a:solidFill>
              </a:rPr>
              <a:t>1      1         </a:t>
            </a:r>
            <a:r>
              <a:rPr lang="zh-CN" altLang="en-US" sz="1800" b="1" dirty="0">
                <a:solidFill>
                  <a:schemeClr val="tx1"/>
                </a:solidFill>
              </a:rPr>
              <a:t>特殊屏蔽方式置位</a:t>
            </a:r>
          </a:p>
          <a:p>
            <a:pPr algn="just" eaLnBrk="1" hangingPunct="1">
              <a:lnSpc>
                <a:spcPct val="110000"/>
              </a:lnSpc>
              <a:buFont typeface="Wingdings" pitchFamily="2" charset="2"/>
              <a:buNone/>
              <a:defRPr/>
            </a:pPr>
            <a:r>
              <a:rPr lang="en-US" altLang="zh-CN" sz="1800" b="1" dirty="0">
                <a:solidFill>
                  <a:schemeClr val="tx1"/>
                </a:solidFill>
              </a:rPr>
              <a:t>1      0         </a:t>
            </a:r>
            <a:r>
              <a:rPr lang="zh-CN" altLang="en-US" sz="1800" b="1" dirty="0">
                <a:solidFill>
                  <a:schemeClr val="tx1"/>
                </a:solidFill>
              </a:rPr>
              <a:t>特殊屏蔽方式复位</a:t>
            </a:r>
          </a:p>
          <a:p>
            <a:pPr algn="just" eaLnBrk="1" hangingPunct="1">
              <a:lnSpc>
                <a:spcPct val="110000"/>
              </a:lnSpc>
              <a:buFont typeface="Wingdings" pitchFamily="2" charset="2"/>
              <a:buNone/>
              <a:defRPr/>
            </a:pPr>
            <a:r>
              <a:rPr lang="en-US" altLang="zh-CN" sz="1800" b="1" dirty="0">
                <a:solidFill>
                  <a:schemeClr val="tx1"/>
                </a:solidFill>
              </a:rPr>
              <a:t>0      x         </a:t>
            </a:r>
            <a:r>
              <a:rPr lang="zh-CN" altLang="en-US" sz="1800" b="1" dirty="0">
                <a:solidFill>
                  <a:schemeClr val="tx1"/>
                </a:solidFill>
              </a:rPr>
              <a:t>非特殊屏蔽方式</a:t>
            </a:r>
          </a:p>
          <a:p>
            <a:pPr algn="just" eaLnBrk="1" hangingPunct="1">
              <a:lnSpc>
                <a:spcPct val="110000"/>
              </a:lnSpc>
              <a:buFont typeface="Wingdings" pitchFamily="2" charset="2"/>
              <a:buNone/>
              <a:defRPr/>
            </a:pPr>
            <a:endParaRPr lang="en-US" altLang="zh-CN" sz="1800" b="1" dirty="0"/>
          </a:p>
          <a:p>
            <a:pPr algn="just" eaLnBrk="1" hangingPunct="1">
              <a:lnSpc>
                <a:spcPct val="110000"/>
              </a:lnSpc>
              <a:buFont typeface="Wingdings" pitchFamily="2" charset="2"/>
              <a:buNone/>
              <a:defRPr/>
            </a:pPr>
            <a:r>
              <a:rPr lang="en-US" altLang="zh-CN" sz="1800" b="1" dirty="0"/>
              <a:t>P(Polling):  =1  </a:t>
            </a:r>
            <a:r>
              <a:rPr lang="zh-CN" altLang="en-US" sz="1800" b="1" dirty="0"/>
              <a:t>查询方式</a:t>
            </a:r>
          </a:p>
          <a:p>
            <a:pPr algn="just" eaLnBrk="1" hangingPunct="1">
              <a:lnSpc>
                <a:spcPct val="110000"/>
              </a:lnSpc>
              <a:buFont typeface="Wingdings" pitchFamily="2" charset="2"/>
              <a:buNone/>
              <a:defRPr/>
            </a:pPr>
            <a:r>
              <a:rPr lang="zh-CN" altLang="en-US" sz="1800" b="1" dirty="0"/>
              <a:t>             </a:t>
            </a:r>
            <a:r>
              <a:rPr lang="en-US" altLang="zh-CN" sz="1800" b="1" dirty="0"/>
              <a:t>=0  </a:t>
            </a:r>
            <a:r>
              <a:rPr lang="zh-CN" altLang="en-US" sz="1800" b="1" dirty="0"/>
              <a:t>非查询方式</a:t>
            </a:r>
          </a:p>
        </p:txBody>
      </p:sp>
      <p:sp>
        <p:nvSpPr>
          <p:cNvPr id="322565" name="Rectangle 5"/>
          <p:cNvSpPr>
            <a:spLocks noChangeArrowheads="1"/>
          </p:cNvSpPr>
          <p:nvPr/>
        </p:nvSpPr>
        <p:spPr bwMode="auto">
          <a:xfrm>
            <a:off x="548371" y="1146240"/>
            <a:ext cx="8128794" cy="707079"/>
          </a:xfrm>
          <a:prstGeom prst="rect">
            <a:avLst/>
          </a:prstGeom>
          <a:noFill/>
          <a:ln w="9525">
            <a:noFill/>
            <a:miter lim="800000"/>
            <a:headEnd/>
            <a:tailEnd/>
          </a:ln>
          <a:effectLst/>
        </p:spPr>
        <p:txBody>
          <a:bodyPr anchor="b"/>
          <a:lstStyle/>
          <a:p>
            <a:pPr>
              <a:defRPr/>
            </a:pPr>
            <a:r>
              <a:rPr lang="en-US" altLang="zh-CN" sz="2200" b="1" dirty="0">
                <a:effectLst>
                  <a:outerShdw blurRad="38100" dist="38100" dir="2700000" algn="tl">
                    <a:srgbClr val="000000"/>
                  </a:outerShdw>
                </a:effectLst>
                <a:ea typeface="宋体" pitchFamily="2" charset="-122"/>
              </a:rPr>
              <a:t>A0</a:t>
            </a:r>
            <a:r>
              <a:rPr lang="en-US" altLang="zh-CN" sz="2200" dirty="0">
                <a:effectLst>
                  <a:outerShdw blurRad="38100" dist="38100" dir="2700000" algn="tl">
                    <a:srgbClr val="000000"/>
                  </a:outerShdw>
                </a:effectLst>
                <a:ea typeface="宋体" pitchFamily="2" charset="-122"/>
              </a:rPr>
              <a:t>   	D7	D6        D5     	D4   	D3  	D2   	D1   	D0</a:t>
            </a:r>
            <a:br>
              <a:rPr lang="en-US" altLang="zh-CN" sz="2200" dirty="0">
                <a:effectLst>
                  <a:outerShdw blurRad="38100" dist="38100" dir="2700000" algn="tl">
                    <a:srgbClr val="000000"/>
                  </a:outerShdw>
                </a:effectLst>
                <a:ea typeface="宋体" pitchFamily="2" charset="-122"/>
              </a:rPr>
            </a:br>
            <a:r>
              <a:rPr lang="en-US" altLang="zh-CN" sz="2200" dirty="0">
                <a:effectLst>
                  <a:outerShdw blurRad="38100" dist="38100" dir="2700000" algn="tl">
                    <a:srgbClr val="000000"/>
                  </a:outerShdw>
                </a:effectLst>
                <a:ea typeface="宋体" pitchFamily="2" charset="-122"/>
              </a:rPr>
              <a:t> </a:t>
            </a:r>
            <a:r>
              <a:rPr lang="en-US" altLang="zh-CN" sz="2200" b="1" dirty="0">
                <a:effectLst>
                  <a:outerShdw blurRad="38100" dist="38100" dir="2700000" algn="tl">
                    <a:srgbClr val="000000"/>
                  </a:outerShdw>
                </a:effectLst>
                <a:latin typeface="华文中宋" panose="02010600040101010101" pitchFamily="2" charset="-122"/>
                <a:ea typeface="华文中宋" panose="02010600040101010101" pitchFamily="2" charset="-122"/>
              </a:rPr>
              <a:t>0	 0    ESMM   SMM 	 0 	 1 	 P 	RR     RIS</a:t>
            </a:r>
          </a:p>
        </p:txBody>
      </p:sp>
      <p:sp>
        <p:nvSpPr>
          <p:cNvPr id="322566" name="Rectangle 6"/>
          <p:cNvSpPr>
            <a:spLocks noChangeArrowheads="1"/>
          </p:cNvSpPr>
          <p:nvPr/>
        </p:nvSpPr>
        <p:spPr bwMode="auto">
          <a:xfrm>
            <a:off x="5377262" y="2268612"/>
            <a:ext cx="3299903" cy="2952328"/>
          </a:xfrm>
          <a:prstGeom prst="rect">
            <a:avLst/>
          </a:prstGeom>
          <a:noFill/>
          <a:ln w="9525">
            <a:solidFill>
              <a:schemeClr val="bg1">
                <a:lumMod val="65000"/>
              </a:schemeClr>
            </a:solidFill>
            <a:miter lim="800000"/>
            <a:headEnd/>
            <a:tailEnd/>
          </a:ln>
          <a:effectLst/>
        </p:spPr>
        <p:txBody>
          <a:bodyPr/>
          <a:lstStyle/>
          <a:p>
            <a:pPr marL="342900" indent="-342900">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RR:  </a:t>
            </a:r>
            <a:r>
              <a:rPr lang="zh-CN" altLang="en-US"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读寄存器</a:t>
            </a:r>
            <a:endPar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endParaRPr>
          </a:p>
          <a:p>
            <a:pPr marL="342900" indent="-342900">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RIS:  ISR/IRR</a:t>
            </a:r>
            <a:r>
              <a:rPr lang="zh-CN" altLang="en-US"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选择</a:t>
            </a:r>
          </a:p>
          <a:p>
            <a:pPr marL="342900" indent="-342900" algn="just">
              <a:lnSpc>
                <a:spcPct val="110000"/>
              </a:lnSpc>
              <a:spcBef>
                <a:spcPct val="20000"/>
              </a:spcBef>
              <a:buClr>
                <a:schemeClr val="hlink"/>
              </a:buClr>
              <a:buSzPct val="90000"/>
              <a:buFont typeface="Wingdings" pitchFamily="2" charset="2"/>
              <a:buNone/>
              <a:defRPr/>
            </a:pPr>
            <a:endPar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endParaRPr>
          </a:p>
          <a:p>
            <a:pPr marL="342900" indent="-342900" algn="just">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RR      RIS</a:t>
            </a:r>
          </a:p>
          <a:p>
            <a:pPr marL="342900" indent="-342900" algn="just">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1         1       </a:t>
            </a:r>
            <a:r>
              <a:rPr lang="zh-CN" altLang="en-US"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读</a:t>
            </a: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ISR</a:t>
            </a:r>
          </a:p>
          <a:p>
            <a:pPr marL="342900" indent="-342900" algn="just">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1         0       </a:t>
            </a:r>
            <a:r>
              <a:rPr lang="zh-CN" altLang="en-US"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读</a:t>
            </a: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IRR</a:t>
            </a:r>
          </a:p>
          <a:p>
            <a:pPr marL="342900" indent="-342900" algn="just">
              <a:lnSpc>
                <a:spcPct val="110000"/>
              </a:lnSpc>
              <a:spcBef>
                <a:spcPct val="20000"/>
              </a:spcBef>
              <a:buClr>
                <a:schemeClr val="hlink"/>
              </a:buClr>
              <a:buSzPct val="90000"/>
              <a:buFont typeface="Wingdings" pitchFamily="2" charset="2"/>
              <a:buNone/>
              <a:defRPr/>
            </a:pPr>
            <a:r>
              <a:rPr lang="en-US" altLang="zh-CN"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0         x       </a:t>
            </a:r>
            <a:r>
              <a:rPr lang="zh-CN" altLang="en-US" sz="2000" b="1" dirty="0">
                <a:effectLst>
                  <a:outerShdw blurRad="38100" dist="38100" dir="2700000" algn="tl">
                    <a:srgbClr val="000000"/>
                  </a:outerShdw>
                </a:effectLst>
                <a:latin typeface="华文中宋" panose="02010600040101010101" pitchFamily="2" charset="-122"/>
                <a:ea typeface="华文中宋" panose="02010600040101010101" pitchFamily="2" charset="-122"/>
              </a:rPr>
              <a:t>无效</a:t>
            </a:r>
          </a:p>
        </p:txBody>
      </p:sp>
    </p:spTree>
    <p:extLst>
      <p:ext uri="{BB962C8B-B14F-4D97-AF65-F5344CB8AC3E}">
        <p14:creationId xmlns:p14="http://schemas.microsoft.com/office/powerpoint/2010/main" val="1260572425"/>
      </p:ext>
    </p:extLst>
  </p:cSld>
  <p:clrMapOvr>
    <a:masterClrMapping/>
  </p:clrMapOvr>
  <p:transition spd="med">
    <p:wipe dir="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2"/>
          <p:cNvSpPr>
            <a:spLocks noGrp="1" noChangeArrowheads="1"/>
          </p:cNvSpPr>
          <p:nvPr>
            <p:ph type="title"/>
          </p:nvPr>
        </p:nvSpPr>
        <p:spPr/>
        <p:txBody>
          <a:bodyPr/>
          <a:lstStyle/>
          <a:p>
            <a:pPr algn="l" eaLnBrk="1" hangingPunct="1">
              <a:defRPr/>
            </a:pPr>
            <a:r>
              <a:rPr lang="en-GB" altLang="zh-CN" b="1" dirty="0"/>
              <a:t>OCW3</a:t>
            </a:r>
            <a:r>
              <a:rPr lang="zh-CN" altLang="en-GB" sz="3200" b="1" dirty="0">
                <a:solidFill>
                  <a:schemeClr val="tx1"/>
                </a:solidFill>
              </a:rPr>
              <a:t>（续）</a:t>
            </a:r>
            <a:endParaRPr lang="zh-CN" altLang="en-US" sz="3200" b="1" dirty="0">
              <a:solidFill>
                <a:schemeClr val="tx1"/>
              </a:solidFill>
            </a:endParaRPr>
          </a:p>
        </p:txBody>
      </p:sp>
      <p:sp>
        <p:nvSpPr>
          <p:cNvPr id="323587" name="Rectangle 3"/>
          <p:cNvSpPr>
            <a:spLocks noGrp="1" noChangeArrowheads="1"/>
          </p:cNvSpPr>
          <p:nvPr>
            <p:ph type="body" idx="1"/>
          </p:nvPr>
        </p:nvSpPr>
        <p:spPr>
          <a:xfrm>
            <a:off x="468561" y="1116484"/>
            <a:ext cx="8361045" cy="4331740"/>
          </a:xfrm>
        </p:spPr>
        <p:txBody>
          <a:bodyPr/>
          <a:lstStyle/>
          <a:p>
            <a:pPr eaLnBrk="1" hangingPunct="1">
              <a:defRPr/>
            </a:pPr>
            <a:r>
              <a:rPr lang="zh-CN" altLang="en-US" sz="2400" b="1" dirty="0"/>
              <a:t>查询方式允许</a:t>
            </a:r>
            <a:r>
              <a:rPr lang="en-US" altLang="zh-CN" sz="2400" b="1" dirty="0"/>
              <a:t>8259A</a:t>
            </a:r>
            <a:r>
              <a:rPr lang="zh-CN" altLang="en-US" sz="2400" b="1" dirty="0"/>
              <a:t>不工作于中断方式，而是以查询方式工作。</a:t>
            </a:r>
          </a:p>
          <a:p>
            <a:pPr lvl="1" eaLnBrk="1" hangingPunct="1">
              <a:defRPr/>
            </a:pPr>
            <a:r>
              <a:rPr lang="en-US" altLang="zh-CN" sz="2000" b="1" dirty="0"/>
              <a:t>CPU</a:t>
            </a:r>
            <a:r>
              <a:rPr lang="zh-CN" altLang="en-US" sz="2000" b="1" dirty="0"/>
              <a:t>先写一个</a:t>
            </a:r>
            <a:r>
              <a:rPr lang="en-US" altLang="zh-CN" sz="2000" b="1" dirty="0"/>
              <a:t>D</a:t>
            </a:r>
            <a:r>
              <a:rPr lang="en-US" altLang="zh-CN" sz="2000" b="1" baseline="-20000" dirty="0"/>
              <a:t>2</a:t>
            </a:r>
            <a:r>
              <a:rPr lang="en-US" altLang="zh-CN" sz="2000" b="1" dirty="0"/>
              <a:t>=1</a:t>
            </a:r>
            <a:r>
              <a:rPr lang="zh-CN" altLang="en-US" sz="2000" b="1" dirty="0"/>
              <a:t>的</a:t>
            </a:r>
            <a:r>
              <a:rPr lang="en-US" altLang="zh-CN" sz="2000" b="1" dirty="0"/>
              <a:t>OCW3</a:t>
            </a:r>
            <a:r>
              <a:rPr lang="zh-CN" altLang="en-US" sz="2000" b="1" dirty="0"/>
              <a:t>，再对同一地址读入，即可得到如下状态字节：</a:t>
            </a:r>
          </a:p>
          <a:p>
            <a:pPr lvl="1" eaLnBrk="1" hangingPunct="1">
              <a:buFontTx/>
              <a:buNone/>
              <a:defRPr/>
            </a:pPr>
            <a:r>
              <a:rPr lang="zh-CN" altLang="en-US" sz="2000" b="1" dirty="0"/>
              <a:t>             </a:t>
            </a:r>
            <a:r>
              <a:rPr lang="en-US" altLang="zh-CN" sz="2000" b="1" dirty="0"/>
              <a:t>I    x    </a:t>
            </a:r>
            <a:r>
              <a:rPr lang="en-US" altLang="zh-CN" sz="2000" b="1" dirty="0" err="1"/>
              <a:t>x</a:t>
            </a:r>
            <a:r>
              <a:rPr lang="en-US" altLang="zh-CN" sz="2000" b="1" dirty="0"/>
              <a:t>     </a:t>
            </a:r>
            <a:r>
              <a:rPr lang="en-US" altLang="zh-CN" sz="2000" b="1" dirty="0" err="1"/>
              <a:t>x</a:t>
            </a:r>
            <a:r>
              <a:rPr lang="en-US" altLang="zh-CN" sz="2000" b="1" dirty="0"/>
              <a:t>    </a:t>
            </a:r>
            <a:r>
              <a:rPr lang="en-US" altLang="zh-CN" sz="2000" b="1" dirty="0" err="1"/>
              <a:t>x</a:t>
            </a:r>
            <a:r>
              <a:rPr lang="en-US" altLang="zh-CN" sz="2000" b="1" dirty="0"/>
              <a:t>   R</a:t>
            </a:r>
            <a:r>
              <a:rPr lang="en-US" altLang="zh-CN" sz="2000" b="1" baseline="-20000" dirty="0"/>
              <a:t>2</a:t>
            </a:r>
            <a:r>
              <a:rPr lang="en-US" altLang="zh-CN" sz="2000" b="1" dirty="0"/>
              <a:t>   R</a:t>
            </a:r>
            <a:r>
              <a:rPr lang="en-US" altLang="zh-CN" sz="2000" b="1" baseline="-20000" dirty="0"/>
              <a:t>1</a:t>
            </a:r>
            <a:r>
              <a:rPr lang="en-US" altLang="zh-CN" sz="2000" b="1" dirty="0"/>
              <a:t>   R</a:t>
            </a:r>
            <a:r>
              <a:rPr lang="en-US" altLang="zh-CN" sz="2000" b="1" baseline="-20000" dirty="0"/>
              <a:t>0</a:t>
            </a:r>
            <a:r>
              <a:rPr lang="en-US" altLang="zh-CN" sz="2000" b="1" dirty="0"/>
              <a:t> </a:t>
            </a:r>
          </a:p>
          <a:p>
            <a:pPr lvl="1" eaLnBrk="1" hangingPunct="1">
              <a:buFontTx/>
              <a:buNone/>
              <a:defRPr/>
            </a:pPr>
            <a:r>
              <a:rPr lang="en-US" altLang="zh-CN" sz="2000" b="1" dirty="0"/>
              <a:t>             I=1</a:t>
            </a:r>
            <a:r>
              <a:rPr lang="zh-CN" altLang="en-US" sz="2000" b="1" dirty="0"/>
              <a:t>表示有中断请求，中断请求号为</a:t>
            </a:r>
            <a:r>
              <a:rPr lang="en-US" altLang="zh-CN" sz="2000" b="1" dirty="0"/>
              <a:t>R</a:t>
            </a:r>
            <a:r>
              <a:rPr lang="en-US" altLang="zh-CN" sz="2000" b="1" baseline="-20000" dirty="0"/>
              <a:t>2</a:t>
            </a:r>
            <a:r>
              <a:rPr lang="en-US" altLang="zh-CN" sz="2000" b="1" dirty="0"/>
              <a:t>-R</a:t>
            </a:r>
            <a:r>
              <a:rPr lang="en-US" altLang="zh-CN" sz="2000" b="1" baseline="-20000" dirty="0"/>
              <a:t>0</a:t>
            </a:r>
          </a:p>
          <a:p>
            <a:pPr lvl="1" eaLnBrk="1" hangingPunct="1">
              <a:spcBef>
                <a:spcPct val="0"/>
              </a:spcBef>
              <a:buFontTx/>
              <a:buNone/>
              <a:defRPr/>
            </a:pPr>
            <a:r>
              <a:rPr lang="zh-CN" altLang="en-US" sz="2000" b="1" dirty="0"/>
              <a:t>            此查询步骤可反复执行，以响应多个同时发生的中断。</a:t>
            </a:r>
            <a:r>
              <a:rPr lang="zh-CN" altLang="en-US" b="1" dirty="0"/>
              <a:t>      </a:t>
            </a:r>
            <a:r>
              <a:rPr lang="zh-CN" altLang="en-US" b="1" dirty="0">
                <a:solidFill>
                  <a:srgbClr val="0000FF"/>
                </a:solidFill>
              </a:rPr>
              <a:t> </a:t>
            </a:r>
          </a:p>
          <a:p>
            <a:pPr eaLnBrk="1" hangingPunct="1">
              <a:defRPr/>
            </a:pPr>
            <a:r>
              <a:rPr lang="zh-CN" altLang="en-US" sz="2400" b="1" dirty="0"/>
              <a:t>读</a:t>
            </a:r>
            <a:r>
              <a:rPr lang="en-US" altLang="zh-CN" sz="2400" b="1" dirty="0"/>
              <a:t>IRR/ISR</a:t>
            </a:r>
            <a:r>
              <a:rPr lang="zh-CN" altLang="en-US" sz="2400" b="1" dirty="0"/>
              <a:t>：写入此命令后，随后再对同一地址读，即可得到</a:t>
            </a:r>
            <a:r>
              <a:rPr lang="en-US" altLang="zh-CN" sz="2400" b="1" dirty="0"/>
              <a:t>IRR</a:t>
            </a:r>
            <a:r>
              <a:rPr lang="zh-CN" altLang="en-US" sz="2400" b="1" dirty="0"/>
              <a:t>或</a:t>
            </a:r>
            <a:r>
              <a:rPr lang="en-US" altLang="zh-CN" sz="2400" b="1" dirty="0"/>
              <a:t>ISR</a:t>
            </a:r>
            <a:r>
              <a:rPr lang="zh-CN" altLang="en-US" sz="2400" b="1" dirty="0"/>
              <a:t>的内容。</a:t>
            </a:r>
          </a:p>
        </p:txBody>
      </p:sp>
    </p:spTree>
    <p:extLst>
      <p:ext uri="{BB962C8B-B14F-4D97-AF65-F5344CB8AC3E}">
        <p14:creationId xmlns:p14="http://schemas.microsoft.com/office/powerpoint/2010/main" val="4205710914"/>
      </p:ext>
    </p:extLst>
  </p:cSld>
  <p:clrMapOvr>
    <a:masterClrMapping/>
  </p:clrMapOvr>
  <p:transition spd="med">
    <p:wipe dir="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pPr algn="l" eaLnBrk="1" hangingPunct="1">
              <a:defRPr/>
            </a:pPr>
            <a:r>
              <a:rPr lang="en-US" altLang="zh-CN" b="1" dirty="0"/>
              <a:t>8259A</a:t>
            </a:r>
            <a:r>
              <a:rPr lang="zh-CN" altLang="en-US" b="1" dirty="0"/>
              <a:t>编程举例</a:t>
            </a:r>
          </a:p>
        </p:txBody>
      </p:sp>
      <p:sp>
        <p:nvSpPr>
          <p:cNvPr id="327683" name="Rectangle 3"/>
          <p:cNvSpPr>
            <a:spLocks noGrp="1" noChangeArrowheads="1"/>
          </p:cNvSpPr>
          <p:nvPr>
            <p:ph type="body" idx="1"/>
          </p:nvPr>
        </p:nvSpPr>
        <p:spPr>
          <a:xfrm>
            <a:off x="540569" y="1044476"/>
            <a:ext cx="8361045" cy="4320480"/>
          </a:xfrm>
        </p:spPr>
        <p:txBody>
          <a:bodyPr/>
          <a:lstStyle/>
          <a:p>
            <a:pPr eaLnBrk="1" hangingPunct="1">
              <a:defRPr/>
            </a:pPr>
            <a:r>
              <a:rPr lang="zh-CN" altLang="en-US" b="1" dirty="0"/>
              <a:t>按以下要求初始化</a:t>
            </a:r>
            <a:r>
              <a:rPr lang="en-US" altLang="zh-CN" b="1" dirty="0"/>
              <a:t>8259A</a:t>
            </a:r>
            <a:r>
              <a:rPr lang="zh-CN" altLang="en-US" b="1" dirty="0"/>
              <a:t>：</a:t>
            </a:r>
          </a:p>
          <a:p>
            <a:pPr lvl="1" eaLnBrk="1" hangingPunct="1">
              <a:defRPr/>
            </a:pPr>
            <a:r>
              <a:rPr lang="zh-CN" altLang="en-US" sz="2000" b="1" dirty="0"/>
              <a:t>接口地址为</a:t>
            </a:r>
            <a:r>
              <a:rPr lang="en-US" altLang="zh-CN" sz="2000" b="1" dirty="0"/>
              <a:t>20H</a:t>
            </a:r>
            <a:r>
              <a:rPr lang="zh-CN" altLang="en-US" sz="2000" b="1" dirty="0"/>
              <a:t>和</a:t>
            </a:r>
            <a:r>
              <a:rPr lang="en-US" altLang="zh-CN" sz="2000" b="1" dirty="0"/>
              <a:t>21H</a:t>
            </a:r>
            <a:r>
              <a:rPr lang="zh-CN" altLang="en-US" sz="2000" b="1" dirty="0"/>
              <a:t>；</a:t>
            </a:r>
          </a:p>
          <a:p>
            <a:pPr lvl="1" eaLnBrk="1" hangingPunct="1">
              <a:defRPr/>
            </a:pPr>
            <a:r>
              <a:rPr lang="zh-CN" altLang="en-US" sz="2000" b="1" dirty="0"/>
              <a:t>中断为上升沿触发；单片</a:t>
            </a:r>
            <a:r>
              <a:rPr lang="en-US" altLang="zh-CN" sz="2000" b="1" dirty="0"/>
              <a:t>8259A</a:t>
            </a:r>
            <a:r>
              <a:rPr lang="zh-CN" altLang="en-US" sz="2000" b="1" dirty="0"/>
              <a:t>；不写</a:t>
            </a:r>
            <a:r>
              <a:rPr lang="en-US" altLang="zh-CN" sz="2000" b="1" dirty="0"/>
              <a:t>ICW4</a:t>
            </a:r>
            <a:r>
              <a:rPr lang="zh-CN" altLang="en-US" sz="2000" b="1" dirty="0"/>
              <a:t>；</a:t>
            </a:r>
          </a:p>
          <a:p>
            <a:pPr lvl="1" eaLnBrk="1" hangingPunct="1">
              <a:defRPr/>
            </a:pPr>
            <a:r>
              <a:rPr lang="zh-CN" altLang="en-US" sz="2000" b="1" dirty="0"/>
              <a:t>与</a:t>
            </a:r>
            <a:r>
              <a:rPr lang="en-US" altLang="zh-CN" sz="2000" b="1" dirty="0"/>
              <a:t>IR0-IR3</a:t>
            </a:r>
            <a:r>
              <a:rPr lang="zh-CN" altLang="en-US" sz="2000" b="1" dirty="0"/>
              <a:t>对应的中断向量码为</a:t>
            </a:r>
            <a:r>
              <a:rPr lang="en-US" altLang="zh-CN" sz="2000" b="1" dirty="0"/>
              <a:t>08H-0BH</a:t>
            </a:r>
            <a:r>
              <a:rPr lang="zh-CN" altLang="en-US" sz="2000" b="1" dirty="0"/>
              <a:t>；</a:t>
            </a:r>
          </a:p>
          <a:p>
            <a:pPr lvl="1" eaLnBrk="1" hangingPunct="1">
              <a:defRPr/>
            </a:pPr>
            <a:r>
              <a:rPr lang="en-US" altLang="zh-CN" sz="2000" b="1" dirty="0"/>
              <a:t>IR4-IR7</a:t>
            </a:r>
            <a:r>
              <a:rPr lang="zh-CN" altLang="en-US" sz="2000" b="1" dirty="0"/>
              <a:t>不使用。</a:t>
            </a:r>
          </a:p>
          <a:p>
            <a:pPr eaLnBrk="1" hangingPunct="1">
              <a:spcBef>
                <a:spcPts val="1800"/>
              </a:spcBef>
              <a:defRPr/>
            </a:pPr>
            <a:r>
              <a:rPr lang="zh-CN" altLang="en-US" b="1" dirty="0"/>
              <a:t>根据要求，各初始化参数及工作参数如下：</a:t>
            </a:r>
          </a:p>
          <a:p>
            <a:pPr lvl="1" eaLnBrk="1" hangingPunct="1">
              <a:defRPr/>
            </a:pPr>
            <a:r>
              <a:rPr lang="en-US" altLang="zh-CN" sz="2000" b="1" dirty="0"/>
              <a:t>ICW1 = 00010010 = 12H</a:t>
            </a:r>
          </a:p>
          <a:p>
            <a:pPr lvl="1" eaLnBrk="1" hangingPunct="1">
              <a:defRPr/>
            </a:pPr>
            <a:r>
              <a:rPr lang="en-US" altLang="zh-CN" sz="2000" b="1" dirty="0"/>
              <a:t>ICW2 = 08H                             </a:t>
            </a:r>
            <a:r>
              <a:rPr lang="zh-CN" altLang="en-US" sz="2000" b="1" dirty="0"/>
              <a:t>中断向量码 </a:t>
            </a:r>
          </a:p>
          <a:p>
            <a:pPr lvl="1" eaLnBrk="1" hangingPunct="1">
              <a:defRPr/>
            </a:pPr>
            <a:r>
              <a:rPr lang="en-US" altLang="zh-CN" sz="2000" b="1" dirty="0"/>
              <a:t>OCW1 = 11110000 = 0F0H     </a:t>
            </a:r>
            <a:r>
              <a:rPr lang="zh-CN" altLang="en-US" sz="2000" b="1" dirty="0"/>
              <a:t>中断屏蔽字 </a:t>
            </a:r>
          </a:p>
        </p:txBody>
      </p:sp>
    </p:spTree>
    <p:extLst>
      <p:ext uri="{BB962C8B-B14F-4D97-AF65-F5344CB8AC3E}">
        <p14:creationId xmlns:p14="http://schemas.microsoft.com/office/powerpoint/2010/main" val="872372265"/>
      </p:ext>
    </p:extLst>
  </p:cSld>
  <p:clrMapOvr>
    <a:masterClrMapping/>
  </p:clrMapOvr>
  <p:transition spd="med">
    <p:wipe dir="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lstStyle/>
          <a:p>
            <a:pPr algn="l" eaLnBrk="1" hangingPunct="1">
              <a:defRPr/>
            </a:pPr>
            <a:r>
              <a:rPr lang="zh-CN" altLang="en-US" b="1" dirty="0"/>
              <a:t> </a:t>
            </a:r>
            <a:r>
              <a:rPr lang="en-US" altLang="zh-CN" b="1" dirty="0"/>
              <a:t>8259A</a:t>
            </a:r>
            <a:r>
              <a:rPr lang="zh-CN" altLang="en-US" b="1" dirty="0"/>
              <a:t>编程举例</a:t>
            </a:r>
            <a:r>
              <a:rPr lang="zh-CN" altLang="en-US" b="1" dirty="0">
                <a:solidFill>
                  <a:schemeClr val="tx1"/>
                </a:solidFill>
              </a:rPr>
              <a:t>（续）</a:t>
            </a:r>
            <a:endParaRPr lang="en-US" altLang="zh-CN" b="1" dirty="0">
              <a:solidFill>
                <a:schemeClr val="tx1"/>
              </a:solidFill>
            </a:endParaRPr>
          </a:p>
        </p:txBody>
      </p:sp>
      <p:sp>
        <p:nvSpPr>
          <p:cNvPr id="328708" name="Rectangle 4"/>
          <p:cNvSpPr>
            <a:spLocks noChangeArrowheads="1"/>
          </p:cNvSpPr>
          <p:nvPr/>
        </p:nvSpPr>
        <p:spPr bwMode="auto">
          <a:xfrm>
            <a:off x="548371" y="1188492"/>
            <a:ext cx="7901382" cy="4031873"/>
          </a:xfrm>
          <a:prstGeom prst="rect">
            <a:avLst/>
          </a:prstGeom>
          <a:noFill/>
          <a:ln w="9525" algn="ctr">
            <a:noFill/>
            <a:miter lim="800000"/>
            <a:headEnd/>
            <a:tailEnd/>
          </a:ln>
          <a:effectLst/>
        </p:spPr>
        <p:txBody>
          <a:bodyPr lIns="0" tIns="0" rIns="0" bIns="0" anchor="ctr">
            <a:spAutoFit/>
          </a:bodyPr>
          <a:lstStyle/>
          <a:p>
            <a:pPr>
              <a:spcBef>
                <a:spcPts val="0"/>
              </a:spcBef>
              <a:spcAft>
                <a:spcPts val="600"/>
              </a:spcAft>
              <a:buClr>
                <a:srgbClr val="0000CC"/>
              </a:buClr>
              <a:buSzPct val="75000"/>
              <a:buFont typeface="Wingdings" pitchFamily="2" charset="2"/>
              <a:buNone/>
              <a:defRPr/>
            </a:pPr>
            <a:r>
              <a:rPr lang="zh-CN" altLang="en-US" sz="2400" b="1" dirty="0">
                <a:solidFill>
                  <a:schemeClr val="tx2"/>
                </a:solidFill>
                <a:effectLst>
                  <a:outerShdw blurRad="38100" dist="38100" dir="2700000" algn="tl">
                    <a:srgbClr val="000000"/>
                  </a:outerShdw>
                </a:effectLst>
                <a:latin typeface="黑体" panose="02010609060101010101" pitchFamily="49" charset="-122"/>
                <a:ea typeface="黑体" panose="02010609060101010101" pitchFamily="49" charset="-122"/>
              </a:rPr>
              <a:t>初始化程序如下：</a:t>
            </a:r>
          </a:p>
          <a:p>
            <a:pPr>
              <a:lnSpc>
                <a:spcPct val="110000"/>
              </a:lnSpc>
              <a:spcBef>
                <a:spcPct val="20000"/>
              </a:spcBef>
              <a:buClr>
                <a:srgbClr val="0000CC"/>
              </a:buClr>
              <a:buSzPct val="75000"/>
              <a:buFont typeface="Wingdings" pitchFamily="2" charset="2"/>
              <a:buNone/>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INIT8259A</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p>
          <a:p>
            <a:pPr>
              <a:lnSpc>
                <a:spcPct val="110000"/>
              </a:lnSpc>
              <a:spcBef>
                <a:spcPct val="20000"/>
              </a:spcBef>
              <a:buClr>
                <a:srgbClr val="0000CC"/>
              </a:buClr>
              <a:buSzPct val="75000"/>
              <a:buFont typeface="Wingdings" pitchFamily="2" charset="2"/>
              <a:buNone/>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MOV	DX</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20H	</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A0=0</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，写</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ICW1</a:t>
            </a:r>
          </a:p>
          <a:p>
            <a:pPr>
              <a:lnSpc>
                <a:spcPct val="110000"/>
              </a:lnSpc>
              <a:spcBef>
                <a:spcPct val="20000"/>
              </a:spcBef>
              <a:buClr>
                <a:srgbClr val="0000CC"/>
              </a:buClr>
              <a:buSzPct val="75000"/>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MOV	AL</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12H	</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；上升沿触发，单片，不写</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ICW4</a:t>
            </a:r>
          </a:p>
          <a:p>
            <a:pPr>
              <a:lnSpc>
                <a:spcPct val="110000"/>
              </a:lnSpc>
              <a:spcBef>
                <a:spcPct val="20000"/>
              </a:spcBef>
              <a:buClr>
                <a:srgbClr val="0000CC"/>
              </a:buClr>
              <a:buSzPct val="75000"/>
              <a:buFont typeface="Wingdings" pitchFamily="2" charset="2"/>
              <a:buNone/>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OUT	DX</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MOV	DX</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21H	</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A0=1</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，写</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ICW2</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OCW1</a:t>
            </a:r>
          </a:p>
          <a:p>
            <a:pPr>
              <a:lnSpc>
                <a:spcPct val="110000"/>
              </a:lnSpc>
              <a:spcBef>
                <a:spcPct val="20000"/>
              </a:spcBef>
              <a:buClr>
                <a:srgbClr val="0000CC"/>
              </a:buClr>
              <a:buSzPct val="75000"/>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MOV	AL</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08H	</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ICW2</a:t>
            </a:r>
          </a:p>
          <a:p>
            <a:pPr>
              <a:lnSpc>
                <a:spcPct val="110000"/>
              </a:lnSpc>
              <a:spcBef>
                <a:spcPct val="20000"/>
              </a:spcBef>
              <a:buClr>
                <a:srgbClr val="0000CC"/>
              </a:buClr>
              <a:buSzPct val="75000"/>
              <a:buFont typeface="Wingdings" pitchFamily="2" charset="2"/>
              <a:buNone/>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OUT	DX</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MOV	AL</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0F0H	</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OCW1</a:t>
            </a:r>
            <a:r>
              <a:rPr lang="zh-CN" altLang="en-US"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：屏蔽</a:t>
            </a:r>
            <a:r>
              <a:rPr lang="en-US" altLang="zh-CN" sz="2000" b="1" dirty="0">
                <a:solidFill>
                  <a:srgbClr val="006600"/>
                </a:solidFill>
                <a:effectLst>
                  <a:outerShdw blurRad="38100" dist="38100" dir="2700000" algn="tl">
                    <a:srgbClr val="000000"/>
                  </a:outerShdw>
                </a:effectLst>
                <a:latin typeface="华文中宋" panose="02010600040101010101" pitchFamily="2" charset="-122"/>
                <a:ea typeface="华文中宋" panose="02010600040101010101" pitchFamily="2" charset="-122"/>
              </a:rPr>
              <a:t>IR4-IR7</a:t>
            </a:r>
          </a:p>
          <a:p>
            <a:pPr>
              <a:lnSpc>
                <a:spcPct val="110000"/>
              </a:lnSpc>
              <a:spcBef>
                <a:spcPct val="20000"/>
              </a:spcBef>
              <a:buClr>
                <a:srgbClr val="0000CC"/>
              </a:buClr>
              <a:buSzPct val="75000"/>
              <a:buFont typeface="Wingdings" pitchFamily="2" charset="2"/>
              <a:buNone/>
              <a:defRPr/>
            </a:pP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	OUT	DX</a:t>
            </a:r>
            <a:r>
              <a:rPr lang="zh-CN" altLang="en-US"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t>
            </a:r>
            <a:r>
              <a:rPr lang="en-US" altLang="zh-CN" sz="2000" b="1" dirty="0">
                <a:solidFill>
                  <a:schemeClr val="tx2"/>
                </a:solidFill>
                <a:effectLst>
                  <a:outerShdw blurRad="38100" dist="38100" dir="2700000" algn="tl">
                    <a:srgbClr val="000000"/>
                  </a:outerShdw>
                </a:effectLst>
                <a:latin typeface="华文中宋" panose="02010600040101010101" pitchFamily="2" charset="-122"/>
                <a:ea typeface="华文中宋" panose="02010600040101010101" pitchFamily="2" charset="-122"/>
              </a:rPr>
              <a:t>AL</a:t>
            </a:r>
          </a:p>
        </p:txBody>
      </p:sp>
    </p:spTree>
    <p:extLst>
      <p:ext uri="{BB962C8B-B14F-4D97-AF65-F5344CB8AC3E}">
        <p14:creationId xmlns:p14="http://schemas.microsoft.com/office/powerpoint/2010/main" val="452482689"/>
      </p:ext>
    </p:extLst>
  </p:cSld>
  <p:clrMapOvr>
    <a:masterClrMapping/>
  </p:clrMapOvr>
  <p:transition spd="med">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A30F17-24EB-4E40-ADB2-B8985042C5B9}"/>
              </a:ext>
            </a:extLst>
          </p:cNvPr>
          <p:cNvSpPr>
            <a:spLocks noGrp="1"/>
          </p:cNvSpPr>
          <p:nvPr>
            <p:ph type="sldNum" sz="quarter" idx="12"/>
          </p:nvPr>
        </p:nvSpPr>
        <p:spPr/>
        <p:txBody>
          <a:bodyPr/>
          <a:lstStyle/>
          <a:p>
            <a:pPr>
              <a:defRPr/>
            </a:pPr>
            <a:fld id="{558518B6-FD30-4138-B8AE-2C1CB6870D37}" type="slidenum">
              <a:rPr lang="en-US" altLang="zh-CN" smtClean="0"/>
              <a:pPr>
                <a:defRPr/>
              </a:pPr>
              <a:t>95</a:t>
            </a:fld>
            <a:endParaRPr lang="en-US" altLang="zh-CN"/>
          </a:p>
        </p:txBody>
      </p:sp>
      <p:sp>
        <p:nvSpPr>
          <p:cNvPr id="5" name="Rectangle 2">
            <a:extLst>
              <a:ext uri="{FF2B5EF4-FFF2-40B4-BE49-F238E27FC236}">
                <a16:creationId xmlns:a16="http://schemas.microsoft.com/office/drawing/2014/main" id="{FA354B2C-6B7F-4D23-9090-4077A8A847DF}"/>
              </a:ext>
            </a:extLst>
          </p:cNvPr>
          <p:cNvSpPr>
            <a:spLocks noGrp="1" noChangeArrowheads="1"/>
          </p:cNvSpPr>
          <p:nvPr>
            <p:ph type="title"/>
          </p:nvPr>
        </p:nvSpPr>
        <p:spPr>
          <a:xfrm>
            <a:off x="324545" y="19147"/>
            <a:ext cx="8361045" cy="578464"/>
          </a:xfrm>
        </p:spPr>
        <p:txBody>
          <a:bodyPr/>
          <a:lstStyle/>
          <a:p>
            <a:pPr algn="l" eaLnBrk="1" hangingPunct="1">
              <a:defRPr/>
            </a:pPr>
            <a:r>
              <a:rPr lang="zh-CN" altLang="en-US" b="1" dirty="0"/>
              <a:t> </a:t>
            </a:r>
            <a:r>
              <a:rPr lang="en-US" altLang="zh-CN" b="1" dirty="0"/>
              <a:t>6.5.5  8259A</a:t>
            </a:r>
            <a:r>
              <a:rPr lang="zh-CN" altLang="en-US" b="1" dirty="0"/>
              <a:t>编程示例</a:t>
            </a:r>
            <a:endParaRPr lang="en-US" altLang="zh-CN" b="1" dirty="0">
              <a:solidFill>
                <a:schemeClr val="tx1"/>
              </a:solidFill>
            </a:endParaRPr>
          </a:p>
        </p:txBody>
      </p:sp>
      <p:sp>
        <p:nvSpPr>
          <p:cNvPr id="6" name="Rectangle 4">
            <a:extLst>
              <a:ext uri="{FF2B5EF4-FFF2-40B4-BE49-F238E27FC236}">
                <a16:creationId xmlns:a16="http://schemas.microsoft.com/office/drawing/2014/main" id="{19A31386-9FFF-42C9-81E8-DF78710344CD}"/>
              </a:ext>
            </a:extLst>
          </p:cNvPr>
          <p:cNvSpPr>
            <a:spLocks noChangeArrowheads="1"/>
          </p:cNvSpPr>
          <p:nvPr/>
        </p:nvSpPr>
        <p:spPr bwMode="auto">
          <a:xfrm>
            <a:off x="126268" y="756444"/>
            <a:ext cx="9037513" cy="5223866"/>
          </a:xfrm>
          <a:prstGeom prst="rect">
            <a:avLst/>
          </a:prstGeom>
          <a:noFill/>
          <a:ln w="9525" algn="ctr">
            <a:noFill/>
            <a:miter lim="800000"/>
            <a:headEnd/>
            <a:tailEnd/>
          </a:ln>
          <a:effectLst/>
        </p:spPr>
        <p:txBody>
          <a:bodyPr wrap="square" lIns="0" tIns="0" rIns="0" bIns="0" anchor="ctr">
            <a:spAutoFit/>
          </a:bodyPr>
          <a:lstStyle/>
          <a:p>
            <a:pPr>
              <a:spcBef>
                <a:spcPts val="0"/>
              </a:spcBef>
              <a:spcAft>
                <a:spcPts val="600"/>
              </a:spcAft>
              <a:buClr>
                <a:srgbClr val="0000CC"/>
              </a:buClr>
              <a:buSzPct val="75000"/>
              <a:buFont typeface="Wingdings" pitchFamily="2" charset="2"/>
              <a:buNone/>
              <a:defRPr/>
            </a:pPr>
            <a:r>
              <a:rPr lang="en-US" altLang="zh-CN" sz="2400" dirty="0">
                <a:solidFill>
                  <a:srgbClr val="FF0000"/>
                </a:solidFill>
                <a:latin typeface="黑体" panose="02010609060101010101" pitchFamily="49" charset="-122"/>
                <a:ea typeface="黑体" panose="02010609060101010101" pitchFamily="49" charset="-122"/>
              </a:rPr>
              <a:t>8259A</a:t>
            </a:r>
            <a:r>
              <a:rPr lang="zh-CN" altLang="en-US" sz="2400" dirty="0">
                <a:solidFill>
                  <a:srgbClr val="FF0000"/>
                </a:solidFill>
                <a:latin typeface="黑体" panose="02010609060101010101" pitchFamily="49" charset="-122"/>
                <a:ea typeface="黑体" panose="02010609060101010101" pitchFamily="49" charset="-122"/>
              </a:rPr>
              <a:t>的初始化</a:t>
            </a:r>
            <a:endParaRPr lang="zh-CN" altLang="en-US" sz="2000"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zh-CN" altLang="en-US" sz="2000" dirty="0">
                <a:solidFill>
                  <a:srgbClr val="FF0000"/>
                </a:solidFill>
                <a:latin typeface="华文中宋" panose="02010600040101010101" pitchFamily="2" charset="-122"/>
                <a:ea typeface="华文中宋" panose="02010600040101010101" pitchFamily="2" charset="-122"/>
              </a:rPr>
              <a:t>步骤一：初始化主片</a:t>
            </a:r>
            <a:endParaRPr lang="en-US" altLang="zh-CN" sz="2000"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11H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ICW1</a:t>
            </a:r>
            <a:r>
              <a:rPr lang="zh-CN" altLang="en-US" sz="2000" dirty="0">
                <a:solidFill>
                  <a:schemeClr val="tx2"/>
                </a:solidFill>
                <a:latin typeface="华文中宋" panose="02010600040101010101" pitchFamily="2" charset="-122"/>
                <a:ea typeface="华文中宋" panose="02010600040101010101" pitchFamily="2" charset="-122"/>
              </a:rPr>
              <a:t>，设定边缘触发，级联方式</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20H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INTR1		</a:t>
            </a:r>
            <a:r>
              <a:rPr lang="zh-CN" altLang="en-US" sz="2000" dirty="0">
                <a:solidFill>
                  <a:schemeClr val="tx2"/>
                </a:solidFill>
                <a:latin typeface="华文中宋" panose="02010600040101010101" pitchFamily="2" charset="-122"/>
                <a:ea typeface="华文中宋" panose="02010600040101010101" pitchFamily="2" charset="-122"/>
              </a:rPr>
              <a:t>；延时，等待</a:t>
            </a:r>
            <a:r>
              <a:rPr lang="en-US" altLang="zh-CN" sz="2000" dirty="0">
                <a:solidFill>
                  <a:schemeClr val="tx2"/>
                </a:solidFill>
                <a:latin typeface="华文中宋" panose="02010600040101010101" pitchFamily="2" charset="-122"/>
                <a:ea typeface="华文中宋" panose="02010600040101010101" pitchFamily="2" charset="-122"/>
              </a:rPr>
              <a:t>8259A</a:t>
            </a:r>
            <a:r>
              <a:rPr lang="zh-CN" altLang="en-US" sz="2000" dirty="0">
                <a:solidFill>
                  <a:schemeClr val="tx2"/>
                </a:solidFill>
                <a:latin typeface="华文中宋" panose="02010600040101010101" pitchFamily="2" charset="-122"/>
                <a:ea typeface="华文中宋" panose="02010600040101010101" pitchFamily="2" charset="-122"/>
              </a:rPr>
              <a:t>操作结束，下同</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INTR1</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08H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ICW2</a:t>
            </a:r>
            <a:r>
              <a:rPr lang="zh-CN" altLang="en-US" sz="2000" dirty="0">
                <a:solidFill>
                  <a:schemeClr val="tx2"/>
                </a:solidFill>
                <a:latin typeface="华文中宋" panose="02010600040101010101" pitchFamily="2" charset="-122"/>
                <a:ea typeface="华文中宋" panose="02010600040101010101" pitchFamily="2" charset="-122"/>
              </a:rPr>
              <a:t>，设定</a:t>
            </a:r>
            <a:r>
              <a:rPr lang="en-US" altLang="zh-CN" sz="2000" dirty="0">
                <a:solidFill>
                  <a:schemeClr val="tx2"/>
                </a:solidFill>
                <a:latin typeface="华文中宋" panose="02010600040101010101" pitchFamily="2" charset="-122"/>
                <a:ea typeface="华文中宋" panose="02010600040101010101" pitchFamily="2" charset="-122"/>
              </a:rPr>
              <a:t>IRQ0</a:t>
            </a:r>
            <a:r>
              <a:rPr lang="zh-CN" altLang="en-US" sz="2000" dirty="0">
                <a:solidFill>
                  <a:schemeClr val="tx2"/>
                </a:solidFill>
                <a:latin typeface="华文中宋" panose="02010600040101010101" pitchFamily="2" charset="-122"/>
                <a:ea typeface="华文中宋" panose="02010600040101010101" pitchFamily="2" charset="-122"/>
              </a:rPr>
              <a:t>的中断码为</a:t>
            </a:r>
            <a:r>
              <a:rPr lang="en-US" altLang="zh-CN" sz="2000" dirty="0">
                <a:solidFill>
                  <a:schemeClr val="tx2"/>
                </a:solidFill>
                <a:latin typeface="华文中宋" panose="02010600040101010101" pitchFamily="2" charset="-122"/>
                <a:ea typeface="华文中宋" panose="02010600040101010101" pitchFamily="2" charset="-122"/>
              </a:rPr>
              <a:t>08H</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21H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INTR2</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INTR2</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04H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ICW3</a:t>
            </a:r>
            <a:r>
              <a:rPr lang="zh-CN" altLang="en-US" sz="2000" dirty="0">
                <a:solidFill>
                  <a:schemeClr val="tx2"/>
                </a:solidFill>
                <a:latin typeface="华文中宋" panose="02010600040101010101" pitchFamily="2" charset="-122"/>
                <a:ea typeface="华文中宋" panose="02010600040101010101" pitchFamily="2" charset="-122"/>
              </a:rPr>
              <a:t>，设定主片</a:t>
            </a:r>
            <a:r>
              <a:rPr lang="en-US" altLang="zh-CN" sz="2000" dirty="0">
                <a:solidFill>
                  <a:schemeClr val="tx2"/>
                </a:solidFill>
                <a:latin typeface="华文中宋" panose="02010600040101010101" pitchFamily="2" charset="-122"/>
                <a:ea typeface="华文中宋" panose="02010600040101010101" pitchFamily="2" charset="-122"/>
              </a:rPr>
              <a:t>IRQ2</a:t>
            </a:r>
            <a:r>
              <a:rPr lang="zh-CN" altLang="en-US" sz="2000" dirty="0">
                <a:solidFill>
                  <a:schemeClr val="tx2"/>
                </a:solidFill>
                <a:latin typeface="华文中宋" panose="02010600040101010101" pitchFamily="2" charset="-122"/>
                <a:ea typeface="华文中宋" panose="02010600040101010101" pitchFamily="2" charset="-122"/>
              </a:rPr>
              <a:t>级联从片</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21H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INTR3</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INTR3</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11H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ICW4</a:t>
            </a:r>
            <a:r>
              <a:rPr lang="zh-CN" altLang="en-US" sz="2000" dirty="0">
                <a:solidFill>
                  <a:schemeClr val="tx2"/>
                </a:solidFill>
                <a:latin typeface="华文中宋" panose="02010600040101010101" pitchFamily="2" charset="-122"/>
                <a:ea typeface="华文中宋" panose="02010600040101010101" pitchFamily="2" charset="-122"/>
              </a:rPr>
              <a:t>，设定特殊全嵌套，正常中断结束</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21H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	</a:t>
            </a:r>
          </a:p>
        </p:txBody>
      </p:sp>
    </p:spTree>
    <p:extLst>
      <p:ext uri="{BB962C8B-B14F-4D97-AF65-F5344CB8AC3E}">
        <p14:creationId xmlns:p14="http://schemas.microsoft.com/office/powerpoint/2010/main" val="4265449458"/>
      </p:ext>
    </p:extLst>
  </p:cSld>
  <p:clrMapOvr>
    <a:masterClrMapping/>
  </p:clrMapOvr>
  <p:transition spd="med">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A30F17-24EB-4E40-ADB2-B8985042C5B9}"/>
              </a:ext>
            </a:extLst>
          </p:cNvPr>
          <p:cNvSpPr>
            <a:spLocks noGrp="1"/>
          </p:cNvSpPr>
          <p:nvPr>
            <p:ph type="sldNum" sz="quarter" idx="12"/>
          </p:nvPr>
        </p:nvSpPr>
        <p:spPr/>
        <p:txBody>
          <a:bodyPr/>
          <a:lstStyle/>
          <a:p>
            <a:pPr>
              <a:defRPr/>
            </a:pPr>
            <a:fld id="{558518B6-FD30-4138-B8AE-2C1CB6870D37}" type="slidenum">
              <a:rPr lang="en-US" altLang="zh-CN" smtClean="0"/>
              <a:pPr>
                <a:defRPr/>
              </a:pPr>
              <a:t>96</a:t>
            </a:fld>
            <a:endParaRPr lang="en-US" altLang="zh-CN"/>
          </a:p>
        </p:txBody>
      </p:sp>
      <p:sp>
        <p:nvSpPr>
          <p:cNvPr id="5" name="Rectangle 2">
            <a:extLst>
              <a:ext uri="{FF2B5EF4-FFF2-40B4-BE49-F238E27FC236}">
                <a16:creationId xmlns:a16="http://schemas.microsoft.com/office/drawing/2014/main" id="{FA354B2C-6B7F-4D23-9090-4077A8A847DF}"/>
              </a:ext>
            </a:extLst>
          </p:cNvPr>
          <p:cNvSpPr>
            <a:spLocks noGrp="1" noChangeArrowheads="1"/>
          </p:cNvSpPr>
          <p:nvPr>
            <p:ph type="title"/>
          </p:nvPr>
        </p:nvSpPr>
        <p:spPr>
          <a:xfrm>
            <a:off x="324545" y="19147"/>
            <a:ext cx="8361045" cy="578464"/>
          </a:xfrm>
        </p:spPr>
        <p:txBody>
          <a:bodyPr/>
          <a:lstStyle/>
          <a:p>
            <a:pPr algn="l" eaLnBrk="1" hangingPunct="1">
              <a:defRPr/>
            </a:pPr>
            <a:r>
              <a:rPr lang="zh-CN" altLang="en-US" b="1" dirty="0"/>
              <a:t> </a:t>
            </a:r>
            <a:r>
              <a:rPr lang="en-US" altLang="zh-CN" b="1" dirty="0"/>
              <a:t>6.5.5  8259A</a:t>
            </a:r>
            <a:r>
              <a:rPr lang="zh-CN" altLang="en-US" b="1" dirty="0"/>
              <a:t>编程示例</a:t>
            </a:r>
            <a:endParaRPr lang="en-US" altLang="zh-CN" b="1" dirty="0">
              <a:solidFill>
                <a:schemeClr val="tx1"/>
              </a:solidFill>
            </a:endParaRPr>
          </a:p>
        </p:txBody>
      </p:sp>
      <p:sp>
        <p:nvSpPr>
          <p:cNvPr id="6" name="Rectangle 4">
            <a:extLst>
              <a:ext uri="{FF2B5EF4-FFF2-40B4-BE49-F238E27FC236}">
                <a16:creationId xmlns:a16="http://schemas.microsoft.com/office/drawing/2014/main" id="{19A31386-9FFF-42C9-81E8-DF78710344CD}"/>
              </a:ext>
            </a:extLst>
          </p:cNvPr>
          <p:cNvSpPr>
            <a:spLocks noChangeArrowheads="1"/>
          </p:cNvSpPr>
          <p:nvPr/>
        </p:nvSpPr>
        <p:spPr bwMode="auto">
          <a:xfrm>
            <a:off x="126268" y="756444"/>
            <a:ext cx="9037513" cy="5223866"/>
          </a:xfrm>
          <a:prstGeom prst="rect">
            <a:avLst/>
          </a:prstGeom>
          <a:noFill/>
          <a:ln w="9525" algn="ctr">
            <a:noFill/>
            <a:miter lim="800000"/>
            <a:headEnd/>
            <a:tailEnd/>
          </a:ln>
          <a:effectLst/>
        </p:spPr>
        <p:txBody>
          <a:bodyPr wrap="square" lIns="0" tIns="0" rIns="0" bIns="0" anchor="ctr">
            <a:spAutoFit/>
          </a:bodyPr>
          <a:lstStyle/>
          <a:p>
            <a:pPr>
              <a:spcBef>
                <a:spcPts val="0"/>
              </a:spcBef>
              <a:spcAft>
                <a:spcPts val="600"/>
              </a:spcAft>
              <a:buClr>
                <a:srgbClr val="0000CC"/>
              </a:buClr>
              <a:buSzPct val="75000"/>
              <a:buFont typeface="Wingdings" pitchFamily="2" charset="2"/>
              <a:buNone/>
              <a:defRPr/>
            </a:pPr>
            <a:r>
              <a:rPr lang="en-US" altLang="zh-CN" sz="2400" dirty="0">
                <a:solidFill>
                  <a:srgbClr val="FF0000"/>
                </a:solidFill>
                <a:latin typeface="黑体" panose="02010609060101010101" pitchFamily="49" charset="-122"/>
                <a:ea typeface="黑体" panose="02010609060101010101" pitchFamily="49" charset="-122"/>
              </a:rPr>
              <a:t>8259A</a:t>
            </a:r>
            <a:r>
              <a:rPr lang="zh-CN" altLang="en-US" sz="2400" dirty="0">
                <a:solidFill>
                  <a:srgbClr val="FF0000"/>
                </a:solidFill>
                <a:latin typeface="黑体" panose="02010609060101010101" pitchFamily="49" charset="-122"/>
                <a:ea typeface="黑体" panose="02010609060101010101" pitchFamily="49" charset="-122"/>
              </a:rPr>
              <a:t>的初始化</a:t>
            </a:r>
            <a:endParaRPr lang="zh-CN" altLang="en-US" sz="2000"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zh-CN" altLang="en-US" sz="2000" dirty="0">
                <a:solidFill>
                  <a:srgbClr val="FF0000"/>
                </a:solidFill>
                <a:latin typeface="华文中宋" panose="02010600040101010101" pitchFamily="2" charset="-122"/>
                <a:ea typeface="华文中宋" panose="02010600040101010101" pitchFamily="2" charset="-122"/>
              </a:rPr>
              <a:t>步骤二：初始化从片</a:t>
            </a:r>
            <a:endParaRPr lang="en-US" altLang="zh-CN" sz="2000"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11H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ICW1</a:t>
            </a:r>
            <a:r>
              <a:rPr lang="zh-CN" altLang="en-US" sz="2000" dirty="0">
                <a:solidFill>
                  <a:schemeClr val="tx2"/>
                </a:solidFill>
                <a:latin typeface="华文中宋" panose="02010600040101010101" pitchFamily="2" charset="-122"/>
                <a:ea typeface="华文中宋" panose="02010600040101010101" pitchFamily="2" charset="-122"/>
              </a:rPr>
              <a:t>，设定边缘触发，级联方式</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0A0H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INTR5		</a:t>
            </a:r>
            <a:r>
              <a:rPr lang="zh-CN" altLang="en-US" sz="2000" dirty="0">
                <a:solidFill>
                  <a:schemeClr val="tx2"/>
                </a:solidFill>
                <a:latin typeface="华文中宋" panose="02010600040101010101" pitchFamily="2" charset="-122"/>
                <a:ea typeface="华文中宋" panose="02010600040101010101" pitchFamily="2" charset="-122"/>
              </a:rPr>
              <a:t>；</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INTR5</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70H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ICW2</a:t>
            </a:r>
            <a:r>
              <a:rPr lang="zh-CN" altLang="en-US" sz="2000" dirty="0">
                <a:solidFill>
                  <a:schemeClr val="tx2"/>
                </a:solidFill>
                <a:latin typeface="华文中宋" panose="02010600040101010101" pitchFamily="2" charset="-122"/>
                <a:ea typeface="华文中宋" panose="02010600040101010101" pitchFamily="2" charset="-122"/>
              </a:rPr>
              <a:t>，设定</a:t>
            </a:r>
            <a:r>
              <a:rPr lang="en-US" altLang="zh-CN" sz="2000" dirty="0">
                <a:solidFill>
                  <a:schemeClr val="tx2"/>
                </a:solidFill>
                <a:latin typeface="华文中宋" panose="02010600040101010101" pitchFamily="2" charset="-122"/>
                <a:ea typeface="华文中宋" panose="02010600040101010101" pitchFamily="2" charset="-122"/>
              </a:rPr>
              <a:t>IRQ0</a:t>
            </a:r>
            <a:r>
              <a:rPr lang="zh-CN" altLang="en-US" sz="2000" dirty="0">
                <a:solidFill>
                  <a:schemeClr val="tx2"/>
                </a:solidFill>
                <a:latin typeface="华文中宋" panose="02010600040101010101" pitchFamily="2" charset="-122"/>
                <a:ea typeface="华文中宋" panose="02010600040101010101" pitchFamily="2" charset="-122"/>
              </a:rPr>
              <a:t>的中断码为</a:t>
            </a:r>
            <a:r>
              <a:rPr lang="en-US" altLang="zh-CN" sz="2000" dirty="0">
                <a:solidFill>
                  <a:schemeClr val="tx2"/>
                </a:solidFill>
                <a:latin typeface="华文中宋" panose="02010600040101010101" pitchFamily="2" charset="-122"/>
                <a:ea typeface="华文中宋" panose="02010600040101010101" pitchFamily="2" charset="-122"/>
              </a:rPr>
              <a:t>70H</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0A1H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INTR6</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INTR6</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02H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ICW3</a:t>
            </a:r>
            <a:r>
              <a:rPr lang="zh-CN" altLang="en-US" sz="2000" dirty="0">
                <a:solidFill>
                  <a:schemeClr val="tx2"/>
                </a:solidFill>
                <a:latin typeface="华文中宋" panose="02010600040101010101" pitchFamily="2" charset="-122"/>
                <a:ea typeface="华文中宋" panose="02010600040101010101" pitchFamily="2" charset="-122"/>
              </a:rPr>
              <a:t>，设定从片级联到主片</a:t>
            </a:r>
            <a:r>
              <a:rPr lang="en-US" altLang="zh-CN" sz="2000" dirty="0">
                <a:solidFill>
                  <a:schemeClr val="tx2"/>
                </a:solidFill>
                <a:latin typeface="华文中宋" panose="02010600040101010101" pitchFamily="2" charset="-122"/>
                <a:ea typeface="华文中宋" panose="02010600040101010101" pitchFamily="2" charset="-122"/>
              </a:rPr>
              <a:t>IRQ2</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0A1H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JMP	INTR3</a:t>
            </a: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INTR7</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MOV	AL</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01H	</a:t>
            </a:r>
            <a:r>
              <a:rPr lang="zh-CN" altLang="en-US" sz="2000" dirty="0">
                <a:solidFill>
                  <a:schemeClr val="tx2"/>
                </a:solidFill>
                <a:latin typeface="华文中宋" panose="02010600040101010101" pitchFamily="2" charset="-122"/>
                <a:ea typeface="华文中宋" panose="02010600040101010101" pitchFamily="2" charset="-122"/>
              </a:rPr>
              <a:t>；写入</a:t>
            </a:r>
            <a:r>
              <a:rPr lang="en-US" altLang="zh-CN" sz="2000" dirty="0">
                <a:solidFill>
                  <a:schemeClr val="tx2"/>
                </a:solidFill>
                <a:latin typeface="华文中宋" panose="02010600040101010101" pitchFamily="2" charset="-122"/>
                <a:ea typeface="华文中宋" panose="02010600040101010101" pitchFamily="2" charset="-122"/>
              </a:rPr>
              <a:t>ICW4</a:t>
            </a:r>
            <a:r>
              <a:rPr lang="zh-CN" altLang="en-US" sz="2000" dirty="0">
                <a:solidFill>
                  <a:schemeClr val="tx2"/>
                </a:solidFill>
                <a:latin typeface="华文中宋" panose="02010600040101010101" pitchFamily="2" charset="-122"/>
                <a:ea typeface="华文中宋" panose="02010600040101010101" pitchFamily="2" charset="-122"/>
              </a:rPr>
              <a:t>，设定普通全嵌套，正常中断结束</a:t>
            </a:r>
            <a:endParaRPr lang="en-US" altLang="zh-CN" sz="2000"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sz="2000" dirty="0">
                <a:solidFill>
                  <a:schemeClr val="tx2"/>
                </a:solidFill>
                <a:latin typeface="华文中宋" panose="02010600040101010101" pitchFamily="2" charset="-122"/>
                <a:ea typeface="华文中宋" panose="02010600040101010101" pitchFamily="2" charset="-122"/>
              </a:rPr>
              <a:t>	 OUT 	</a:t>
            </a:r>
            <a:r>
              <a:rPr lang="en-US" altLang="zh-CN" sz="2000" dirty="0">
                <a:solidFill>
                  <a:srgbClr val="FF0000"/>
                </a:solidFill>
                <a:latin typeface="华文中宋" panose="02010600040101010101" pitchFamily="2" charset="-122"/>
                <a:ea typeface="华文中宋" panose="02010600040101010101" pitchFamily="2" charset="-122"/>
              </a:rPr>
              <a:t>0A1H</a:t>
            </a:r>
            <a:r>
              <a:rPr lang="zh-CN" altLang="en-US" sz="2000" dirty="0">
                <a:solidFill>
                  <a:schemeClr val="tx2"/>
                </a:solidFill>
                <a:latin typeface="华文中宋" panose="02010600040101010101" pitchFamily="2" charset="-122"/>
                <a:ea typeface="华文中宋" panose="02010600040101010101" pitchFamily="2" charset="-122"/>
              </a:rPr>
              <a:t>，</a:t>
            </a:r>
            <a:r>
              <a:rPr lang="en-US" altLang="zh-CN" sz="2000" dirty="0">
                <a:solidFill>
                  <a:schemeClr val="tx2"/>
                </a:solidFill>
                <a:latin typeface="华文中宋" panose="02010600040101010101" pitchFamily="2" charset="-122"/>
                <a:ea typeface="华文中宋" panose="02010600040101010101" pitchFamily="2" charset="-122"/>
              </a:rPr>
              <a:t>AL	</a:t>
            </a:r>
          </a:p>
        </p:txBody>
      </p:sp>
    </p:spTree>
    <p:extLst>
      <p:ext uri="{BB962C8B-B14F-4D97-AF65-F5344CB8AC3E}">
        <p14:creationId xmlns:p14="http://schemas.microsoft.com/office/powerpoint/2010/main" val="4123635122"/>
      </p:ext>
    </p:extLst>
  </p:cSld>
  <p:clrMapOvr>
    <a:masterClrMapping/>
  </p:clrMapOvr>
  <p:transition spd="med">
    <p:wipe dir="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A30F17-24EB-4E40-ADB2-B8985042C5B9}"/>
              </a:ext>
            </a:extLst>
          </p:cNvPr>
          <p:cNvSpPr>
            <a:spLocks noGrp="1"/>
          </p:cNvSpPr>
          <p:nvPr>
            <p:ph type="sldNum" sz="quarter" idx="12"/>
          </p:nvPr>
        </p:nvSpPr>
        <p:spPr/>
        <p:txBody>
          <a:bodyPr/>
          <a:lstStyle/>
          <a:p>
            <a:pPr>
              <a:defRPr/>
            </a:pPr>
            <a:fld id="{558518B6-FD30-4138-B8AE-2C1CB6870D37}" type="slidenum">
              <a:rPr lang="en-US" altLang="zh-CN" smtClean="0"/>
              <a:pPr>
                <a:defRPr/>
              </a:pPr>
              <a:t>97</a:t>
            </a:fld>
            <a:endParaRPr lang="en-US" altLang="zh-CN"/>
          </a:p>
        </p:txBody>
      </p:sp>
      <p:sp>
        <p:nvSpPr>
          <p:cNvPr id="5" name="Rectangle 2">
            <a:extLst>
              <a:ext uri="{FF2B5EF4-FFF2-40B4-BE49-F238E27FC236}">
                <a16:creationId xmlns:a16="http://schemas.microsoft.com/office/drawing/2014/main" id="{FA354B2C-6B7F-4D23-9090-4077A8A847DF}"/>
              </a:ext>
            </a:extLst>
          </p:cNvPr>
          <p:cNvSpPr>
            <a:spLocks noGrp="1" noChangeArrowheads="1"/>
          </p:cNvSpPr>
          <p:nvPr>
            <p:ph type="title"/>
          </p:nvPr>
        </p:nvSpPr>
        <p:spPr>
          <a:xfrm>
            <a:off x="324545" y="19147"/>
            <a:ext cx="8361045" cy="578464"/>
          </a:xfrm>
        </p:spPr>
        <p:txBody>
          <a:bodyPr/>
          <a:lstStyle/>
          <a:p>
            <a:pPr algn="l" eaLnBrk="1" hangingPunct="1">
              <a:defRPr/>
            </a:pPr>
            <a:r>
              <a:rPr lang="zh-CN" altLang="en-US" b="1" dirty="0"/>
              <a:t> </a:t>
            </a:r>
            <a:r>
              <a:rPr lang="en-US" altLang="zh-CN" b="1" dirty="0"/>
              <a:t>6.5.5  8259A</a:t>
            </a:r>
            <a:r>
              <a:rPr lang="zh-CN" altLang="en-US" b="1" dirty="0"/>
              <a:t>编程示例</a:t>
            </a:r>
            <a:endParaRPr lang="en-US" altLang="zh-CN" b="1" dirty="0">
              <a:solidFill>
                <a:schemeClr val="tx1"/>
              </a:solidFill>
            </a:endParaRPr>
          </a:p>
        </p:txBody>
      </p:sp>
      <p:sp>
        <p:nvSpPr>
          <p:cNvPr id="6" name="Rectangle 4">
            <a:extLst>
              <a:ext uri="{FF2B5EF4-FFF2-40B4-BE49-F238E27FC236}">
                <a16:creationId xmlns:a16="http://schemas.microsoft.com/office/drawing/2014/main" id="{19A31386-9FFF-42C9-81E8-DF78710344CD}"/>
              </a:ext>
            </a:extLst>
          </p:cNvPr>
          <p:cNvSpPr>
            <a:spLocks noChangeArrowheads="1"/>
          </p:cNvSpPr>
          <p:nvPr/>
        </p:nvSpPr>
        <p:spPr bwMode="auto">
          <a:xfrm>
            <a:off x="126268" y="828452"/>
            <a:ext cx="9037513" cy="3524235"/>
          </a:xfrm>
          <a:prstGeom prst="rect">
            <a:avLst/>
          </a:prstGeom>
          <a:noFill/>
          <a:ln w="9525" algn="ctr">
            <a:noFill/>
            <a:miter lim="800000"/>
            <a:headEnd/>
            <a:tailEnd/>
          </a:ln>
          <a:effectLst/>
        </p:spPr>
        <p:txBody>
          <a:bodyPr wrap="square" lIns="0" tIns="0" rIns="0" bIns="0" anchor="ctr">
            <a:spAutoFit/>
          </a:bodyPr>
          <a:lstStyle/>
          <a:p>
            <a:pPr>
              <a:lnSpc>
                <a:spcPct val="110000"/>
              </a:lnSpc>
              <a:spcBef>
                <a:spcPct val="20000"/>
              </a:spcBef>
              <a:buClr>
                <a:srgbClr val="0000CC"/>
              </a:buClr>
              <a:buSzPct val="75000"/>
              <a:buFont typeface="Wingdings" pitchFamily="2" charset="2"/>
              <a:buNone/>
              <a:defRPr/>
            </a:pPr>
            <a:r>
              <a:rPr lang="zh-CN" altLang="en-US" dirty="0">
                <a:solidFill>
                  <a:srgbClr val="FF0000"/>
                </a:solidFill>
                <a:latin typeface="华文中宋" panose="02010600040101010101" pitchFamily="2" charset="-122"/>
                <a:ea typeface="华文中宋" panose="02010600040101010101" pitchFamily="2" charset="-122"/>
              </a:rPr>
              <a:t>步骤三：设置中断服务程序入口</a:t>
            </a:r>
            <a:endParaRPr lang="en-US" altLang="zh-CN"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PUSH 	DS</a:t>
            </a: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MOV	DX</a:t>
            </a:r>
            <a:r>
              <a:rPr lang="zh-CN" altLang="en-US" dirty="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OFFSET MY_INT</a:t>
            </a: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MOV	AX</a:t>
            </a:r>
            <a:r>
              <a:rPr lang="zh-CN" altLang="en-US" dirty="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SEG MY_INT</a:t>
            </a: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MOV	DS</a:t>
            </a:r>
            <a:r>
              <a:rPr lang="zh-CN" altLang="en-US" dirty="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AX			</a:t>
            </a:r>
            <a:r>
              <a:rPr lang="zh-CN" altLang="en-US" dirty="0">
                <a:solidFill>
                  <a:schemeClr val="tx2"/>
                </a:solidFill>
                <a:latin typeface="华文中宋" panose="02010600040101010101" pitchFamily="2" charset="-122"/>
                <a:ea typeface="华文中宋" panose="02010600040101010101" pitchFamily="2" charset="-122"/>
              </a:rPr>
              <a:t>；</a:t>
            </a:r>
            <a:endParaRPr lang="en-US" altLang="zh-CN"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MOV 	AH</a:t>
            </a:r>
            <a:r>
              <a:rPr lang="zh-CN" altLang="en-US" dirty="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25H	</a:t>
            </a: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；功能号</a:t>
            </a:r>
            <a:r>
              <a:rPr lang="en-US" altLang="zh-CN" dirty="0">
                <a:latin typeface="华文中宋" panose="02010600040101010101" pitchFamily="2" charset="-122"/>
                <a:ea typeface="华文中宋" panose="02010600040101010101" pitchFamily="2" charset="-122"/>
              </a:rPr>
              <a:t>35H</a:t>
            </a:r>
            <a:r>
              <a:rPr lang="zh-CN" altLang="en-US" dirty="0">
                <a:latin typeface="华文中宋" panose="02010600040101010101" pitchFamily="2" charset="-122"/>
                <a:ea typeface="华文中宋" panose="02010600040101010101" pitchFamily="2" charset="-122"/>
              </a:rPr>
              <a:t>，表示系统调用 置中断向量</a:t>
            </a:r>
            <a:endParaRPr lang="en-US" altLang="zh-CN"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MOV	AL</a:t>
            </a:r>
            <a:r>
              <a:rPr lang="zh-CN" altLang="en-US" dirty="0">
                <a:solidFill>
                  <a:schemeClr val="tx2"/>
                </a:solidFill>
                <a:latin typeface="华文中宋" panose="02010600040101010101" pitchFamily="2" charset="-122"/>
                <a:ea typeface="华文中宋" panose="02010600040101010101" pitchFamily="2" charset="-122"/>
              </a:rPr>
              <a:t>，</a:t>
            </a:r>
            <a:r>
              <a:rPr lang="en-US" altLang="zh-CN" dirty="0">
                <a:solidFill>
                  <a:schemeClr val="tx2"/>
                </a:solidFill>
                <a:latin typeface="华文中宋" panose="02010600040101010101" pitchFamily="2" charset="-122"/>
                <a:ea typeface="华文中宋" panose="02010600040101010101" pitchFamily="2" charset="-122"/>
              </a:rPr>
              <a:t>&lt;</a:t>
            </a:r>
            <a:r>
              <a:rPr lang="zh-CN" altLang="en-US" dirty="0">
                <a:solidFill>
                  <a:schemeClr val="tx2"/>
                </a:solidFill>
                <a:latin typeface="华文中宋" panose="02010600040101010101" pitchFamily="2" charset="-122"/>
                <a:ea typeface="华文中宋" panose="02010600040101010101" pitchFamily="2" charset="-122"/>
              </a:rPr>
              <a:t>中断类型码</a:t>
            </a:r>
            <a:r>
              <a:rPr lang="en-US" altLang="zh-CN" dirty="0">
                <a:solidFill>
                  <a:schemeClr val="tx2"/>
                </a:solidFill>
                <a:latin typeface="华文中宋" panose="02010600040101010101" pitchFamily="2" charset="-122"/>
                <a:ea typeface="华文中宋" panose="02010600040101010101" pitchFamily="2" charset="-122"/>
              </a:rPr>
              <a:t>&gt;</a:t>
            </a: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INT	21H			</a:t>
            </a:r>
            <a:r>
              <a:rPr lang="zh-CN" altLang="en-US" dirty="0">
                <a:latin typeface="华文中宋" panose="02010600040101010101" pitchFamily="2" charset="-122"/>
                <a:ea typeface="华文中宋" panose="02010600040101010101" pitchFamily="2" charset="-122"/>
              </a:rPr>
              <a:t> ；取中断向量，</a:t>
            </a:r>
            <a:r>
              <a:rPr lang="en-US" altLang="zh-CN" dirty="0">
                <a:latin typeface="华文中宋" panose="02010600040101010101" pitchFamily="2" charset="-122"/>
                <a:ea typeface="华文中宋" panose="02010600040101010101" pitchFamily="2" charset="-122"/>
              </a:rPr>
              <a:t>DS:DX=</a:t>
            </a:r>
            <a:r>
              <a:rPr lang="zh-CN" altLang="en-US" dirty="0">
                <a:latin typeface="华文中宋" panose="02010600040101010101" pitchFamily="2" charset="-122"/>
                <a:ea typeface="华文中宋" panose="02010600040101010101" pitchFamily="2" charset="-122"/>
              </a:rPr>
              <a:t>中断服务程序入口</a:t>
            </a:r>
            <a:endParaRPr lang="en-US" altLang="zh-CN" dirty="0">
              <a:solidFill>
                <a:schemeClr val="tx2"/>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POP	DS</a:t>
            </a:r>
          </a:p>
          <a:p>
            <a:pPr>
              <a:lnSpc>
                <a:spcPct val="110000"/>
              </a:lnSpc>
              <a:spcBef>
                <a:spcPct val="20000"/>
              </a:spcBef>
              <a:buClr>
                <a:srgbClr val="0000CC"/>
              </a:buClr>
              <a:buSzPct val="75000"/>
              <a:buFont typeface="Wingdings" pitchFamily="2" charset="2"/>
              <a:buNone/>
              <a:defRPr/>
            </a:pPr>
            <a:r>
              <a:rPr lang="en-US" altLang="zh-CN" dirty="0">
                <a:solidFill>
                  <a:schemeClr val="tx2"/>
                </a:solidFill>
                <a:latin typeface="华文中宋" panose="02010600040101010101" pitchFamily="2" charset="-122"/>
                <a:ea typeface="华文中宋" panose="02010600040101010101" pitchFamily="2" charset="-122"/>
              </a:rPr>
              <a:t>	STI</a:t>
            </a:r>
          </a:p>
        </p:txBody>
      </p:sp>
    </p:spTree>
    <p:extLst>
      <p:ext uri="{BB962C8B-B14F-4D97-AF65-F5344CB8AC3E}">
        <p14:creationId xmlns:p14="http://schemas.microsoft.com/office/powerpoint/2010/main" val="1261902510"/>
      </p:ext>
    </p:extLst>
  </p:cSld>
  <p:clrMapOvr>
    <a:masterClrMapping/>
  </p:clrMapOvr>
  <p:transition spd="med">
    <p:wipe dir="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A30F17-24EB-4E40-ADB2-B8985042C5B9}"/>
              </a:ext>
            </a:extLst>
          </p:cNvPr>
          <p:cNvSpPr>
            <a:spLocks noGrp="1"/>
          </p:cNvSpPr>
          <p:nvPr>
            <p:ph type="sldNum" sz="quarter" idx="12"/>
          </p:nvPr>
        </p:nvSpPr>
        <p:spPr/>
        <p:txBody>
          <a:bodyPr/>
          <a:lstStyle/>
          <a:p>
            <a:pPr>
              <a:defRPr/>
            </a:pPr>
            <a:fld id="{558518B6-FD30-4138-B8AE-2C1CB6870D37}" type="slidenum">
              <a:rPr lang="en-US" altLang="zh-CN" smtClean="0"/>
              <a:pPr>
                <a:defRPr/>
              </a:pPr>
              <a:t>98</a:t>
            </a:fld>
            <a:endParaRPr lang="en-US" altLang="zh-CN"/>
          </a:p>
        </p:txBody>
      </p:sp>
      <p:sp>
        <p:nvSpPr>
          <p:cNvPr id="6" name="Rectangle 4">
            <a:extLst>
              <a:ext uri="{FF2B5EF4-FFF2-40B4-BE49-F238E27FC236}">
                <a16:creationId xmlns:a16="http://schemas.microsoft.com/office/drawing/2014/main" id="{19A31386-9FFF-42C9-81E8-DF78710344CD}"/>
              </a:ext>
            </a:extLst>
          </p:cNvPr>
          <p:cNvSpPr>
            <a:spLocks noChangeArrowheads="1"/>
          </p:cNvSpPr>
          <p:nvPr/>
        </p:nvSpPr>
        <p:spPr bwMode="auto">
          <a:xfrm>
            <a:off x="14454" y="38237"/>
            <a:ext cx="9037513" cy="6044925"/>
          </a:xfrm>
          <a:prstGeom prst="rect">
            <a:avLst/>
          </a:prstGeom>
          <a:noFill/>
          <a:ln w="9525" algn="ctr">
            <a:noFill/>
            <a:miter lim="800000"/>
            <a:headEnd/>
            <a:tailEnd/>
          </a:ln>
          <a:effectLst/>
        </p:spPr>
        <p:txBody>
          <a:bodyPr wrap="square" lIns="0" tIns="0" rIns="0" bIns="0" anchor="ctr">
            <a:spAutoFit/>
          </a:bodyPr>
          <a:lstStyle/>
          <a:p>
            <a:pPr>
              <a:lnSpc>
                <a:spcPct val="110000"/>
              </a:lnSpc>
              <a:spcBef>
                <a:spcPct val="20000"/>
              </a:spcBef>
              <a:buClr>
                <a:srgbClr val="0000CC"/>
              </a:buClr>
              <a:buSzPct val="75000"/>
              <a:buFont typeface="Wingdings" pitchFamily="2" charset="2"/>
              <a:buNone/>
              <a:defRPr/>
            </a:pPr>
            <a:r>
              <a:rPr lang="zh-CN" altLang="en-US" dirty="0">
                <a:solidFill>
                  <a:srgbClr val="FF0000"/>
                </a:solidFill>
                <a:latin typeface="华文中宋" panose="02010600040101010101" pitchFamily="2" charset="-122"/>
                <a:ea typeface="华文中宋" panose="02010600040101010101" pitchFamily="2" charset="-122"/>
              </a:rPr>
              <a:t>步骤四：设置中断服务程序入口</a:t>
            </a:r>
            <a:endParaRPr lang="en-US" altLang="zh-CN"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AH</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35H		</a:t>
            </a:r>
            <a:r>
              <a:rPr lang="zh-CN" altLang="en-US" dirty="0">
                <a:latin typeface="华文中宋" panose="02010600040101010101" pitchFamily="2" charset="-122"/>
                <a:ea typeface="华文中宋" panose="02010600040101010101" pitchFamily="2" charset="-122"/>
              </a:rPr>
              <a:t>；功能号</a:t>
            </a:r>
            <a:r>
              <a:rPr lang="en-US" altLang="zh-CN" dirty="0">
                <a:latin typeface="华文中宋" panose="02010600040101010101" pitchFamily="2" charset="-122"/>
                <a:ea typeface="华文中宋" panose="02010600040101010101" pitchFamily="2" charset="-122"/>
              </a:rPr>
              <a:t>35H</a:t>
            </a:r>
            <a:r>
              <a:rPr lang="zh-CN" altLang="en-US" dirty="0">
                <a:latin typeface="华文中宋" panose="02010600040101010101" pitchFamily="2" charset="-122"/>
                <a:ea typeface="华文中宋" panose="02010600040101010101" pitchFamily="2" charset="-122"/>
              </a:rPr>
              <a:t>，表示系统调用 取中断向量</a:t>
            </a:r>
            <a:endParaRPr lang="en-US" altLang="zh-CN" dirty="0">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AL</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&lt;</a:t>
            </a:r>
            <a:r>
              <a:rPr lang="zh-CN" altLang="en-US" dirty="0">
                <a:latin typeface="华文中宋" panose="02010600040101010101" pitchFamily="2" charset="-122"/>
                <a:ea typeface="华文中宋" panose="02010600040101010101" pitchFamily="2" charset="-122"/>
              </a:rPr>
              <a:t>中断类型码</a:t>
            </a:r>
            <a:r>
              <a:rPr lang="en-US" altLang="zh-CN" dirty="0">
                <a:latin typeface="华文中宋" panose="02010600040101010101" pitchFamily="2" charset="-122"/>
                <a:ea typeface="华文中宋" panose="02010600040101010101" pitchFamily="2" charset="-122"/>
              </a:rPr>
              <a:t>&gt;	</a:t>
            </a:r>
            <a:r>
              <a:rPr lang="zh-CN" altLang="en-US" dirty="0">
                <a:latin typeface="华文中宋" panose="02010600040101010101" pitchFamily="2" charset="-122"/>
                <a:ea typeface="华文中宋" panose="02010600040101010101" pitchFamily="2" charset="-122"/>
              </a:rPr>
              <a:t>；</a:t>
            </a:r>
            <a:endParaRPr lang="en-US" altLang="zh-CN" dirty="0">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INT	21H			</a:t>
            </a:r>
            <a:r>
              <a:rPr lang="zh-CN" altLang="en-US" dirty="0">
                <a:latin typeface="华文中宋" panose="02010600040101010101" pitchFamily="2" charset="-122"/>
                <a:ea typeface="华文中宋" panose="02010600040101010101" pitchFamily="2" charset="-122"/>
              </a:rPr>
              <a:t>；取中断向量，</a:t>
            </a:r>
            <a:r>
              <a:rPr lang="en-US" altLang="zh-CN" dirty="0">
                <a:latin typeface="华文中宋" panose="02010600040101010101" pitchFamily="2" charset="-122"/>
                <a:ea typeface="华文中宋" panose="02010600040101010101" pitchFamily="2" charset="-122"/>
              </a:rPr>
              <a:t>ES:BX=</a:t>
            </a:r>
            <a:r>
              <a:rPr lang="zh-CN" altLang="en-US" dirty="0">
                <a:latin typeface="华文中宋" panose="02010600040101010101" pitchFamily="2" charset="-122"/>
                <a:ea typeface="华文中宋" panose="02010600040101010101" pitchFamily="2" charset="-122"/>
              </a:rPr>
              <a:t>中断服务程序入口</a:t>
            </a:r>
            <a:endParaRPr lang="en-US" altLang="zh-CN" dirty="0">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SAVE_IP</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BX		</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SAVE_CS</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ES</a:t>
            </a:r>
          </a:p>
          <a:p>
            <a:pPr>
              <a:lnSpc>
                <a:spcPct val="110000"/>
              </a:lnSpc>
              <a:spcBef>
                <a:spcPct val="20000"/>
              </a:spcBef>
              <a:buClr>
                <a:srgbClr val="0000CC"/>
              </a:buClr>
              <a:buSzPct val="75000"/>
              <a:defRPr/>
            </a:pPr>
            <a:r>
              <a:rPr lang="en-US" altLang="zh-CN" dirty="0">
                <a:latin typeface="华文中宋" panose="02010600040101010101" pitchFamily="2" charset="-122"/>
                <a:ea typeface="华文中宋" panose="02010600040101010101" pitchFamily="2" charset="-122"/>
              </a:rPr>
              <a:t>	</a:t>
            </a:r>
            <a:r>
              <a:rPr lang="zh-CN" altLang="en-US" dirty="0">
                <a:solidFill>
                  <a:srgbClr val="FF0000"/>
                </a:solidFill>
                <a:latin typeface="华文中宋" panose="02010600040101010101" pitchFamily="2" charset="-122"/>
                <a:ea typeface="华文中宋" panose="02010600040101010101" pitchFamily="2" charset="-122"/>
              </a:rPr>
              <a:t>；</a:t>
            </a:r>
            <a:r>
              <a:rPr lang="en-US" altLang="zh-CN" dirty="0">
                <a:solidFill>
                  <a:srgbClr val="FF0000"/>
                </a:solidFill>
                <a:latin typeface="华文中宋" panose="02010600040101010101" pitchFamily="2" charset="-122"/>
                <a:ea typeface="华文中宋" panose="02010600040101010101" pitchFamily="2" charset="-122"/>
              </a:rPr>
              <a:t>========	</a:t>
            </a:r>
            <a:r>
              <a:rPr lang="zh-CN" altLang="en-US" dirty="0">
                <a:solidFill>
                  <a:srgbClr val="FF0000"/>
                </a:solidFill>
                <a:latin typeface="华文中宋" panose="02010600040101010101" pitchFamily="2" charset="-122"/>
                <a:ea typeface="华文中宋" panose="02010600040101010101" pitchFamily="2" charset="-122"/>
              </a:rPr>
              <a:t>步骤三：设置中断服务程序入口</a:t>
            </a:r>
            <a:r>
              <a:rPr lang="en-US" altLang="zh-CN" dirty="0">
                <a:solidFill>
                  <a:srgbClr val="FF0000"/>
                </a:solidFill>
                <a:latin typeface="华文中宋" panose="02010600040101010101" pitchFamily="2" charset="-122"/>
                <a:ea typeface="华文中宋" panose="02010600040101010101" pitchFamily="2" charset="-122"/>
              </a:rPr>
              <a:t>	==================</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CLI</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PUSH	DS</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DX</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SAVE_IP</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AX</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SAVE_CS</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DS</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AX</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AH</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25H</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AL</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&lt;</a:t>
            </a:r>
            <a:r>
              <a:rPr lang="zh-CN" altLang="en-US" dirty="0">
                <a:latin typeface="华文中宋" panose="02010600040101010101" pitchFamily="2" charset="-122"/>
                <a:ea typeface="华文中宋" panose="02010600040101010101" pitchFamily="2" charset="-122"/>
              </a:rPr>
              <a:t>中断类型码</a:t>
            </a:r>
            <a:r>
              <a:rPr lang="en-US" altLang="zh-CN" dirty="0">
                <a:latin typeface="华文中宋" panose="02010600040101010101" pitchFamily="2" charset="-122"/>
                <a:ea typeface="华文中宋" panose="02010600040101010101" pitchFamily="2" charset="-122"/>
              </a:rPr>
              <a:t>&gt;</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INT	21H</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POP	DS</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STI</a:t>
            </a:r>
          </a:p>
        </p:txBody>
      </p:sp>
    </p:spTree>
    <p:extLst>
      <p:ext uri="{BB962C8B-B14F-4D97-AF65-F5344CB8AC3E}">
        <p14:creationId xmlns:p14="http://schemas.microsoft.com/office/powerpoint/2010/main" val="4076350498"/>
      </p:ext>
    </p:extLst>
  </p:cSld>
  <p:clrMapOvr>
    <a:masterClrMapping/>
  </p:clrMapOvr>
  <p:transition spd="med">
    <p:wipe dir="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FA30F17-24EB-4E40-ADB2-B8985042C5B9}"/>
              </a:ext>
            </a:extLst>
          </p:cNvPr>
          <p:cNvSpPr>
            <a:spLocks noGrp="1"/>
          </p:cNvSpPr>
          <p:nvPr>
            <p:ph type="sldNum" sz="quarter" idx="12"/>
          </p:nvPr>
        </p:nvSpPr>
        <p:spPr/>
        <p:txBody>
          <a:bodyPr/>
          <a:lstStyle/>
          <a:p>
            <a:pPr>
              <a:defRPr/>
            </a:pPr>
            <a:fld id="{558518B6-FD30-4138-B8AE-2C1CB6870D37}" type="slidenum">
              <a:rPr lang="en-US" altLang="zh-CN" smtClean="0"/>
              <a:pPr>
                <a:defRPr/>
              </a:pPr>
              <a:t>99</a:t>
            </a:fld>
            <a:endParaRPr lang="en-US" altLang="zh-CN"/>
          </a:p>
        </p:txBody>
      </p:sp>
      <p:sp>
        <p:nvSpPr>
          <p:cNvPr id="6" name="Rectangle 4">
            <a:extLst>
              <a:ext uri="{FF2B5EF4-FFF2-40B4-BE49-F238E27FC236}">
                <a16:creationId xmlns:a16="http://schemas.microsoft.com/office/drawing/2014/main" id="{19A31386-9FFF-42C9-81E8-DF78710344CD}"/>
              </a:ext>
            </a:extLst>
          </p:cNvPr>
          <p:cNvSpPr>
            <a:spLocks noChangeArrowheads="1"/>
          </p:cNvSpPr>
          <p:nvPr/>
        </p:nvSpPr>
        <p:spPr bwMode="auto">
          <a:xfrm>
            <a:off x="71680" y="137927"/>
            <a:ext cx="9037513" cy="5684826"/>
          </a:xfrm>
          <a:prstGeom prst="rect">
            <a:avLst/>
          </a:prstGeom>
          <a:noFill/>
          <a:ln w="9525" algn="ctr">
            <a:noFill/>
            <a:miter lim="800000"/>
            <a:headEnd/>
            <a:tailEnd/>
          </a:ln>
          <a:effectLst/>
        </p:spPr>
        <p:txBody>
          <a:bodyPr wrap="square" lIns="0" tIns="0" rIns="0" bIns="0" anchor="ctr">
            <a:spAutoFit/>
          </a:bodyPr>
          <a:lstStyle/>
          <a:p>
            <a:pPr>
              <a:lnSpc>
                <a:spcPct val="110000"/>
              </a:lnSpc>
              <a:spcBef>
                <a:spcPct val="20000"/>
              </a:spcBef>
              <a:buClr>
                <a:srgbClr val="0000CC"/>
              </a:buClr>
              <a:buSzPct val="75000"/>
              <a:buFont typeface="Wingdings" pitchFamily="2" charset="2"/>
              <a:buNone/>
              <a:defRPr/>
            </a:pPr>
            <a:r>
              <a:rPr lang="zh-CN" altLang="en-US" dirty="0">
                <a:solidFill>
                  <a:srgbClr val="FF0000"/>
                </a:solidFill>
                <a:latin typeface="华文中宋" panose="02010600040101010101" pitchFamily="2" charset="-122"/>
                <a:ea typeface="华文中宋" panose="02010600040101010101" pitchFamily="2" charset="-122"/>
              </a:rPr>
              <a:t>步骤五：中断服务程序</a:t>
            </a:r>
            <a:endParaRPr lang="en-US" altLang="zh-CN"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MY_INT	 PROC	FAR</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PUSH	&lt;</a:t>
            </a:r>
            <a:r>
              <a:rPr lang="zh-CN" altLang="en-US" dirty="0">
                <a:latin typeface="华文中宋" panose="02010600040101010101" pitchFamily="2" charset="-122"/>
                <a:ea typeface="华文中宋" panose="02010600040101010101" pitchFamily="2" charset="-122"/>
              </a:rPr>
              <a:t>需要保护的寄存器</a:t>
            </a:r>
            <a:r>
              <a:rPr lang="en-US" altLang="zh-CN" dirty="0">
                <a:latin typeface="华文中宋" panose="02010600040101010101" pitchFamily="2" charset="-122"/>
                <a:ea typeface="华文中宋" panose="02010600040101010101" pitchFamily="2" charset="-122"/>
              </a:rPr>
              <a:t>&gt;</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STI</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以下为中断服务程序   </a:t>
            </a:r>
            <a:r>
              <a:rPr lang="en-US" altLang="zh-CN" dirty="0">
                <a:latin typeface="华文中宋" panose="02010600040101010101" pitchFamily="2" charset="-122"/>
                <a:ea typeface="华文中宋" panose="02010600040101010101" pitchFamily="2" charset="-122"/>
              </a:rPr>
              <a:t>============</a:t>
            </a:r>
          </a:p>
          <a:p>
            <a:pPr>
              <a:lnSpc>
                <a:spcPct val="110000"/>
              </a:lnSpc>
              <a:spcBef>
                <a:spcPct val="20000"/>
              </a:spcBef>
              <a:buClr>
                <a:srgbClr val="0000CC"/>
              </a:buClr>
              <a:buSzPct val="75000"/>
              <a:buFont typeface="Wingdings" pitchFamily="2" charset="2"/>
              <a:buNone/>
              <a:defRPr/>
            </a:pPr>
            <a:r>
              <a:rPr lang="en-US" altLang="zh-CN" dirty="0">
                <a:solidFill>
                  <a:srgbClr val="FF0000"/>
                </a:solidFill>
                <a:latin typeface="华文中宋" panose="02010600040101010101" pitchFamily="2" charset="-122"/>
                <a:ea typeface="华文中宋" panose="02010600040101010101" pitchFamily="2" charset="-122"/>
              </a:rPr>
              <a:t>	MOV 	AL</a:t>
            </a:r>
            <a:r>
              <a:rPr lang="zh-CN" altLang="en-US" dirty="0">
                <a:solidFill>
                  <a:srgbClr val="FF0000"/>
                </a:solidFill>
                <a:latin typeface="华文中宋" panose="02010600040101010101" pitchFamily="2" charset="-122"/>
                <a:ea typeface="华文中宋" panose="02010600040101010101" pitchFamily="2" charset="-122"/>
              </a:rPr>
              <a:t>，</a:t>
            </a:r>
            <a:r>
              <a:rPr lang="en-US" altLang="zh-CN" dirty="0">
                <a:solidFill>
                  <a:srgbClr val="FF0000"/>
                </a:solidFill>
                <a:latin typeface="华文中宋" panose="02010600040101010101" pitchFamily="2" charset="-122"/>
                <a:ea typeface="华文中宋" panose="02010600040101010101" pitchFamily="2" charset="-122"/>
              </a:rPr>
              <a:t>0BH	</a:t>
            </a:r>
            <a:r>
              <a:rPr lang="zh-CN" altLang="en-US" dirty="0">
                <a:solidFill>
                  <a:srgbClr val="FF0000"/>
                </a:solidFill>
                <a:latin typeface="华文中宋" panose="02010600040101010101" pitchFamily="2" charset="-122"/>
                <a:ea typeface="华文中宋" panose="02010600040101010101" pitchFamily="2" charset="-122"/>
              </a:rPr>
              <a:t>；写入</a:t>
            </a:r>
            <a:r>
              <a:rPr lang="en-US" altLang="zh-CN" dirty="0">
                <a:solidFill>
                  <a:srgbClr val="FF0000"/>
                </a:solidFill>
                <a:latin typeface="华文中宋" panose="02010600040101010101" pitchFamily="2" charset="-122"/>
                <a:ea typeface="华文中宋" panose="02010600040101010101" pitchFamily="2" charset="-122"/>
              </a:rPr>
              <a:t>OCW3</a:t>
            </a:r>
            <a:r>
              <a:rPr lang="zh-CN" altLang="en-US" dirty="0">
                <a:solidFill>
                  <a:srgbClr val="FF0000"/>
                </a:solidFill>
                <a:latin typeface="华文中宋" panose="02010600040101010101" pitchFamily="2" charset="-122"/>
                <a:ea typeface="华文中宋" panose="02010600040101010101" pitchFamily="2" charset="-122"/>
              </a:rPr>
              <a:t>，读</a:t>
            </a:r>
            <a:r>
              <a:rPr lang="en-US" altLang="zh-CN" dirty="0">
                <a:solidFill>
                  <a:srgbClr val="FF0000"/>
                </a:solidFill>
                <a:latin typeface="华文中宋" panose="02010600040101010101" pitchFamily="2" charset="-122"/>
                <a:ea typeface="华文中宋" panose="02010600040101010101" pitchFamily="2" charset="-122"/>
              </a:rPr>
              <a:t>ISR</a:t>
            </a:r>
            <a:r>
              <a:rPr lang="zh-CN" altLang="en-US" dirty="0">
                <a:solidFill>
                  <a:srgbClr val="FF0000"/>
                </a:solidFill>
                <a:latin typeface="华文中宋" panose="02010600040101010101" pitchFamily="2" charset="-122"/>
                <a:ea typeface="华文中宋" panose="02010600040101010101" pitchFamily="2" charset="-122"/>
              </a:rPr>
              <a:t>命令</a:t>
            </a:r>
            <a:endParaRPr lang="en-US" altLang="zh-CN" dirty="0">
              <a:solidFill>
                <a:srgbClr val="FF0000"/>
              </a:solidFill>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solidFill>
                  <a:srgbClr val="FF0000"/>
                </a:solidFill>
                <a:latin typeface="华文中宋" panose="02010600040101010101" pitchFamily="2" charset="-122"/>
                <a:ea typeface="华文中宋" panose="02010600040101010101" pitchFamily="2" charset="-122"/>
              </a:rPr>
              <a:t>	OUT	0A0H</a:t>
            </a:r>
            <a:r>
              <a:rPr lang="zh-CN" altLang="en-US" dirty="0">
                <a:solidFill>
                  <a:srgbClr val="FF0000"/>
                </a:solidFill>
                <a:latin typeface="华文中宋" panose="02010600040101010101" pitchFamily="2" charset="-122"/>
                <a:ea typeface="华文中宋" panose="02010600040101010101" pitchFamily="2" charset="-122"/>
              </a:rPr>
              <a:t>，</a:t>
            </a:r>
            <a:r>
              <a:rPr lang="en-US" altLang="zh-CN" dirty="0">
                <a:solidFill>
                  <a:srgbClr val="FF0000"/>
                </a:solidFill>
                <a:latin typeface="华文中宋" panose="02010600040101010101" pitchFamily="2" charset="-122"/>
                <a:ea typeface="华文中宋" panose="02010600040101010101" pitchFamily="2" charset="-122"/>
              </a:rPr>
              <a:t>AL</a:t>
            </a:r>
          </a:p>
          <a:p>
            <a:pPr>
              <a:lnSpc>
                <a:spcPct val="110000"/>
              </a:lnSpc>
              <a:spcBef>
                <a:spcPct val="20000"/>
              </a:spcBef>
              <a:buClr>
                <a:srgbClr val="0000CC"/>
              </a:buClr>
              <a:buSzPct val="75000"/>
              <a:buFont typeface="Wingdings" pitchFamily="2" charset="2"/>
              <a:buNone/>
              <a:defRPr/>
            </a:pPr>
            <a:r>
              <a:rPr lang="en-US" altLang="zh-CN" dirty="0">
                <a:solidFill>
                  <a:srgbClr val="FF0000"/>
                </a:solidFill>
                <a:latin typeface="华文中宋" panose="02010600040101010101" pitchFamily="2" charset="-122"/>
                <a:ea typeface="华文中宋" panose="02010600040101010101" pitchFamily="2" charset="-122"/>
              </a:rPr>
              <a:t>	NOP</a:t>
            </a:r>
          </a:p>
          <a:p>
            <a:pPr>
              <a:lnSpc>
                <a:spcPct val="110000"/>
              </a:lnSpc>
              <a:spcBef>
                <a:spcPct val="20000"/>
              </a:spcBef>
              <a:buClr>
                <a:srgbClr val="0000CC"/>
              </a:buClr>
              <a:buSzPct val="75000"/>
              <a:buFont typeface="Wingdings" pitchFamily="2" charset="2"/>
              <a:buNone/>
              <a:defRPr/>
            </a:pPr>
            <a:r>
              <a:rPr lang="en-US" altLang="zh-CN" dirty="0">
                <a:solidFill>
                  <a:srgbClr val="FF0000"/>
                </a:solidFill>
                <a:latin typeface="华文中宋" panose="02010600040101010101" pitchFamily="2" charset="-122"/>
                <a:ea typeface="华文中宋" panose="02010600040101010101" pitchFamily="2" charset="-122"/>
              </a:rPr>
              <a:t>	IN	AL</a:t>
            </a:r>
            <a:r>
              <a:rPr lang="zh-CN" altLang="en-US" dirty="0">
                <a:solidFill>
                  <a:srgbClr val="FF0000"/>
                </a:solidFill>
                <a:latin typeface="华文中宋" panose="02010600040101010101" pitchFamily="2" charset="-122"/>
                <a:ea typeface="华文中宋" panose="02010600040101010101" pitchFamily="2" charset="-122"/>
              </a:rPr>
              <a:t>，</a:t>
            </a:r>
            <a:r>
              <a:rPr lang="en-US" altLang="zh-CN" dirty="0">
                <a:solidFill>
                  <a:srgbClr val="FF0000"/>
                </a:solidFill>
                <a:latin typeface="华文中宋" panose="02010600040101010101" pitchFamily="2" charset="-122"/>
                <a:ea typeface="华文中宋" panose="02010600040101010101" pitchFamily="2" charset="-122"/>
              </a:rPr>
              <a:t>0A0H</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以上为中断服务程序   </a:t>
            </a:r>
            <a:r>
              <a:rPr lang="en-US" altLang="zh-CN" dirty="0">
                <a:latin typeface="华文中宋" panose="02010600040101010101" pitchFamily="2" charset="-122"/>
                <a:ea typeface="华文中宋" panose="02010600040101010101" pitchFamily="2" charset="-122"/>
              </a:rPr>
              <a:t>============   </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CLI</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POP	&lt;</a:t>
            </a:r>
            <a:r>
              <a:rPr lang="zh-CN" altLang="en-US" dirty="0">
                <a:latin typeface="华文中宋" panose="02010600040101010101" pitchFamily="2" charset="-122"/>
                <a:ea typeface="华文中宋" panose="02010600040101010101" pitchFamily="2" charset="-122"/>
              </a:rPr>
              <a:t>已经保护的寄存器</a:t>
            </a:r>
            <a:r>
              <a:rPr lang="en-US" altLang="zh-CN" dirty="0">
                <a:latin typeface="华文中宋" panose="02010600040101010101" pitchFamily="2" charset="-122"/>
                <a:ea typeface="华文中宋" panose="02010600040101010101" pitchFamily="2" charset="-122"/>
              </a:rPr>
              <a:t>&gt;</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AL</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20H</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OUT	0A0H</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AL	</a:t>
            </a:r>
            <a:r>
              <a:rPr lang="zh-CN" altLang="en-US" dirty="0">
                <a:latin typeface="华文中宋" panose="02010600040101010101" pitchFamily="2" charset="-122"/>
                <a:ea typeface="华文中宋" panose="02010600040101010101" pitchFamily="2" charset="-122"/>
              </a:rPr>
              <a:t>；写从片</a:t>
            </a:r>
            <a:r>
              <a:rPr lang="en-US" altLang="zh-CN" dirty="0">
                <a:latin typeface="华文中宋" panose="02010600040101010101" pitchFamily="2" charset="-122"/>
                <a:ea typeface="华文中宋" panose="02010600040101010101" pitchFamily="2" charset="-122"/>
              </a:rPr>
              <a:t>EOI</a:t>
            </a:r>
            <a:r>
              <a:rPr lang="zh-CN" altLang="en-US" dirty="0">
                <a:latin typeface="华文中宋" panose="02010600040101010101" pitchFamily="2" charset="-122"/>
                <a:ea typeface="华文中宋" panose="02010600040101010101" pitchFamily="2" charset="-122"/>
              </a:rPr>
              <a:t>命令</a:t>
            </a:r>
            <a:endParaRPr lang="en-US" altLang="zh-CN" dirty="0">
              <a:latin typeface="华文中宋" panose="02010600040101010101" pitchFamily="2" charset="-122"/>
              <a:ea typeface="华文中宋" panose="02010600040101010101" pitchFamily="2" charset="-122"/>
            </a:endParaRP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MOV	AL</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20H</a:t>
            </a:r>
          </a:p>
          <a:p>
            <a:pPr>
              <a:lnSpc>
                <a:spcPct val="110000"/>
              </a:lnSpc>
              <a:spcBef>
                <a:spcPct val="20000"/>
              </a:spcBef>
              <a:buClr>
                <a:srgbClr val="0000CC"/>
              </a:buClr>
              <a:buSzPct val="75000"/>
              <a:buFont typeface="Wingdings" pitchFamily="2" charset="2"/>
              <a:buNone/>
              <a:defRPr/>
            </a:pPr>
            <a:r>
              <a:rPr lang="en-US" altLang="zh-CN" dirty="0">
                <a:latin typeface="华文中宋" panose="02010600040101010101" pitchFamily="2" charset="-122"/>
                <a:ea typeface="华文中宋" panose="02010600040101010101" pitchFamily="2" charset="-122"/>
              </a:rPr>
              <a:t>	OUT	20H</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AL	</a:t>
            </a:r>
            <a:r>
              <a:rPr lang="zh-CN" altLang="en-US" dirty="0">
                <a:latin typeface="华文中宋" panose="02010600040101010101" pitchFamily="2" charset="-122"/>
                <a:ea typeface="华文中宋" panose="02010600040101010101" pitchFamily="2" charset="-122"/>
              </a:rPr>
              <a:t>；写主片</a:t>
            </a:r>
            <a:r>
              <a:rPr lang="en-US" altLang="zh-CN" dirty="0">
                <a:latin typeface="华文中宋" panose="02010600040101010101" pitchFamily="2" charset="-122"/>
                <a:ea typeface="华文中宋" panose="02010600040101010101" pitchFamily="2" charset="-122"/>
              </a:rPr>
              <a:t>EOI</a:t>
            </a:r>
            <a:r>
              <a:rPr lang="zh-CN" altLang="en-US" dirty="0">
                <a:latin typeface="华文中宋" panose="02010600040101010101" pitchFamily="2" charset="-122"/>
                <a:ea typeface="华文中宋" panose="02010600040101010101" pitchFamily="2" charset="-122"/>
              </a:rPr>
              <a:t>命令</a:t>
            </a:r>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633175762"/>
      </p:ext>
    </p:extLst>
  </p:cSld>
  <p:clrMapOvr>
    <a:masterClrMapping/>
  </p:clrMapOvr>
  <p:transition spd="med">
    <p:wipe dir="r"/>
  </p:transition>
</p:sld>
</file>

<file path=ppt/theme/theme1.xml><?xml version="1.0" encoding="utf-8"?>
<a:theme xmlns:a="http://schemas.openxmlformats.org/drawingml/2006/main" name="交大答辩">
  <a:themeElements>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交大答辩">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交大答辩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交大答辩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交大答辩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交大答辩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交大答辩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交大答辩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交大答辩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交大答辩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交大答辩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交大答辩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交大答辩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交大答辩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交大答辩</Template>
  <TotalTime>18875</TotalTime>
  <Words>5411</Words>
  <Application>Microsoft Office PowerPoint</Application>
  <PresentationFormat>自定义</PresentationFormat>
  <Paragraphs>1305</Paragraphs>
  <Slides>101</Slides>
  <Notes>2</Notes>
  <HiddenSlides>1</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101</vt:i4>
      </vt:variant>
    </vt:vector>
  </HeadingPairs>
  <TitlesOfParts>
    <vt:vector size="118" baseType="lpstr">
      <vt:lpstr>方正舒体</vt:lpstr>
      <vt:lpstr>黑体</vt:lpstr>
      <vt:lpstr>华文琥珀</vt:lpstr>
      <vt:lpstr>华文楷体</vt:lpstr>
      <vt:lpstr>华文行楷</vt:lpstr>
      <vt:lpstr>华文中宋</vt:lpstr>
      <vt:lpstr>楷体_GB2312</vt:lpstr>
      <vt:lpstr>隶书</vt:lpstr>
      <vt:lpstr>宋体</vt:lpstr>
      <vt:lpstr>微软雅黑</vt:lpstr>
      <vt:lpstr>Arial</vt:lpstr>
      <vt:lpstr>Calibri</vt:lpstr>
      <vt:lpstr>Tahoma</vt:lpstr>
      <vt:lpstr>Times New Roman</vt:lpstr>
      <vt:lpstr>Wingdings</vt:lpstr>
      <vt:lpstr>交大答辩</vt:lpstr>
      <vt:lpstr>Visio</vt:lpstr>
      <vt:lpstr>PowerPoint 演示文稿</vt:lpstr>
      <vt:lpstr>第6章 输入输出技术应知应会的主要内容</vt:lpstr>
      <vt:lpstr>一、在线学习内容要点串讲</vt:lpstr>
      <vt:lpstr>1、I/O信息传输中的I/O端口</vt:lpstr>
      <vt:lpstr>2、总线信号回顾</vt:lpstr>
      <vt:lpstr>3、I/0端口编址</vt:lpstr>
      <vt:lpstr>选中芯片</vt:lpstr>
      <vt:lpstr>I/O地址译码例</vt:lpstr>
      <vt:lpstr>I/O地址译码例</vt:lpstr>
      <vt:lpstr>二、简单接口电路</vt:lpstr>
      <vt:lpstr>接口的类型及特点</vt:lpstr>
      <vt:lpstr>输入和输出接口应具备的必要条件</vt:lpstr>
      <vt:lpstr>PowerPoint 演示文稿</vt:lpstr>
      <vt:lpstr>三态门接口</vt:lpstr>
      <vt:lpstr>2. 三态门接口</vt:lpstr>
      <vt:lpstr>PowerPoint 演示文稿</vt:lpstr>
      <vt:lpstr>3. 锁存器接口</vt:lpstr>
      <vt:lpstr>I/O接口综合应用例</vt:lpstr>
      <vt:lpstr>PowerPoint 演示文稿</vt:lpstr>
      <vt:lpstr>PowerPoint 演示文稿</vt:lpstr>
      <vt:lpstr>I/O接口综合应用例 —— 程序段</vt:lpstr>
      <vt:lpstr>I/O地址译码 </vt:lpstr>
      <vt:lpstr>I/O地址译码与存储器接口地址译码电路的主要区别</vt:lpstr>
      <vt:lpstr>三、基本输入/输出方法</vt:lpstr>
      <vt:lpstr>基本输入/输出方法</vt:lpstr>
      <vt:lpstr>1. 无条件传送</vt:lpstr>
      <vt:lpstr>PowerPoint 演示文稿</vt:lpstr>
      <vt:lpstr>无条件传送例</vt:lpstr>
      <vt:lpstr>2. 查询工作方式</vt:lpstr>
      <vt:lpstr>PowerPoint 演示文稿</vt:lpstr>
      <vt:lpstr>PowerPoint 演示文稿</vt:lpstr>
      <vt:lpstr>查询工作方式例</vt:lpstr>
      <vt:lpstr>查询工作方式例</vt:lpstr>
      <vt:lpstr>PowerPoint 演示文稿</vt:lpstr>
      <vt:lpstr>PowerPoint 演示文稿</vt:lpstr>
      <vt:lpstr>查询工作方式</vt:lpstr>
      <vt:lpstr>3. 中断控制方式</vt:lpstr>
      <vt:lpstr>以上三种I/O方式的共性</vt:lpstr>
      <vt:lpstr>4. DMA控制方式</vt:lpstr>
      <vt:lpstr>DMA控制方式</vt:lpstr>
      <vt:lpstr>DMA控制方式的工作过程</vt:lpstr>
      <vt:lpstr>基本输入输出方法小结</vt:lpstr>
      <vt:lpstr>四、中断技术</vt:lpstr>
      <vt:lpstr>1. 中断的基本概念</vt:lpstr>
      <vt:lpstr>引入中断的原因</vt:lpstr>
      <vt:lpstr>中断类型</vt:lpstr>
      <vt:lpstr>2. 外部可屏蔽中断响应的一般过程</vt:lpstr>
      <vt:lpstr>中断请求</vt:lpstr>
      <vt:lpstr>中断源识别</vt:lpstr>
      <vt:lpstr>中断响应</vt:lpstr>
      <vt:lpstr>中断处理</vt:lpstr>
      <vt:lpstr>中断服务子程序完成的工作</vt:lpstr>
      <vt:lpstr>中断返回</vt:lpstr>
      <vt:lpstr>中断处理过程</vt:lpstr>
      <vt:lpstr>3. 8088/8086中断系统</vt:lpstr>
      <vt:lpstr>PowerPoint 演示文稿</vt:lpstr>
      <vt:lpstr>4. 中断向量表</vt:lpstr>
      <vt:lpstr>中断向量表</vt:lpstr>
      <vt:lpstr>5. 现代微机中的中断技术</vt:lpstr>
      <vt:lpstr>五、可编程中断控制器8259A</vt:lpstr>
      <vt:lpstr>可编程中断控制器8259A</vt:lpstr>
      <vt:lpstr>1. 主要引线及内部结构</vt:lpstr>
      <vt:lpstr>内部结构</vt:lpstr>
      <vt:lpstr>内部结构</vt:lpstr>
      <vt:lpstr>2. 工作过程</vt:lpstr>
      <vt:lpstr>3. 工作方式</vt:lpstr>
      <vt:lpstr>1）中断优先方式与中断嵌套</vt:lpstr>
      <vt:lpstr>中断优先方式与中断嵌套（续）</vt:lpstr>
      <vt:lpstr>中断优先方式与中断嵌套（续）</vt:lpstr>
      <vt:lpstr>PowerPoint 演示文稿</vt:lpstr>
      <vt:lpstr>2）中断结束处理方式</vt:lpstr>
      <vt:lpstr> </vt:lpstr>
      <vt:lpstr>PowerPoint 演示文稿</vt:lpstr>
      <vt:lpstr>3）屏蔽中断源的方式</vt:lpstr>
      <vt:lpstr>特殊屏蔽例：</vt:lpstr>
      <vt:lpstr>4）中断触发方式</vt:lpstr>
      <vt:lpstr>5）级联工作方式</vt:lpstr>
      <vt:lpstr>级连电路连接</vt:lpstr>
      <vt:lpstr>4. 8259A的编程</vt:lpstr>
      <vt:lpstr>8259A内部寄存器的寻址方法</vt:lpstr>
      <vt:lpstr>8259A的初始化顺序 </vt:lpstr>
      <vt:lpstr>8259A的控制命令字</vt:lpstr>
      <vt:lpstr>ICW1——初始化字</vt:lpstr>
      <vt:lpstr>ICW2——中断向量码</vt:lpstr>
      <vt:lpstr>ICW3——级连控制字 </vt:lpstr>
      <vt:lpstr>ICW3——级连控制字（续）</vt:lpstr>
      <vt:lpstr>ICW4——中断结束方式字 </vt:lpstr>
      <vt:lpstr>8259A的操作命令字OCW </vt:lpstr>
      <vt:lpstr>OCW1——中断屏蔽字 </vt:lpstr>
      <vt:lpstr>OCW2——中断结束和优先级循环 </vt:lpstr>
      <vt:lpstr>OCW3——屏蔽方式和读出控制字 </vt:lpstr>
      <vt:lpstr>OCW3（续）</vt:lpstr>
      <vt:lpstr>8259A编程举例</vt:lpstr>
      <vt:lpstr> 8259A编程举例（续）</vt:lpstr>
      <vt:lpstr> 6.5.5  8259A编程示例</vt:lpstr>
      <vt:lpstr> 6.5.5  8259A编程示例</vt:lpstr>
      <vt:lpstr> 6.5.5  8259A编程示例</vt:lpstr>
      <vt:lpstr>PowerPoint 演示文稿</vt:lpstr>
      <vt:lpstr>PowerPoint 演示文稿</vt:lpstr>
      <vt:lpstr>8088内部中断与NMI中断</vt:lpstr>
      <vt:lpstr>8088/8086中断响应总体顺序</vt:lpstr>
    </vt:vector>
  </TitlesOfParts>
  <Company>Lenovo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slhan</dc:creator>
  <cp:lastModifiedBy>dell</cp:lastModifiedBy>
  <cp:revision>846</cp:revision>
  <cp:lastPrinted>1601-01-01T00:00:00Z</cp:lastPrinted>
  <dcterms:created xsi:type="dcterms:W3CDTF">2010-01-17T13:31:54Z</dcterms:created>
  <dcterms:modified xsi:type="dcterms:W3CDTF">2025-05-26T03:51:34Z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