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3"/>
  </p:notesMasterIdLst>
  <p:handoutMasterIdLst>
    <p:handoutMasterId r:id="rId104"/>
  </p:handoutMasterIdLst>
  <p:sldIdLst>
    <p:sldId id="256" r:id="rId2"/>
    <p:sldId id="416" r:id="rId3"/>
    <p:sldId id="417" r:id="rId4"/>
    <p:sldId id="418" r:id="rId5"/>
    <p:sldId id="419" r:id="rId6"/>
    <p:sldId id="420" r:id="rId7"/>
    <p:sldId id="421" r:id="rId8"/>
    <p:sldId id="460" r:id="rId9"/>
    <p:sldId id="461" r:id="rId10"/>
    <p:sldId id="383" r:id="rId11"/>
    <p:sldId id="262" r:id="rId12"/>
    <p:sldId id="406" r:id="rId13"/>
    <p:sldId id="374" r:id="rId14"/>
    <p:sldId id="423" r:id="rId15"/>
    <p:sldId id="424" r:id="rId16"/>
    <p:sldId id="425" r:id="rId17"/>
    <p:sldId id="426" r:id="rId18"/>
    <p:sldId id="427" r:id="rId19"/>
    <p:sldId id="466" r:id="rId20"/>
    <p:sldId id="467" r:id="rId21"/>
    <p:sldId id="463" r:id="rId22"/>
    <p:sldId id="428" r:id="rId23"/>
    <p:sldId id="464" r:id="rId24"/>
    <p:sldId id="465" r:id="rId25"/>
    <p:sldId id="429" r:id="rId26"/>
    <p:sldId id="430" r:id="rId27"/>
    <p:sldId id="431" r:id="rId28"/>
    <p:sldId id="432" r:id="rId29"/>
    <p:sldId id="433" r:id="rId30"/>
    <p:sldId id="434" r:id="rId31"/>
    <p:sldId id="435" r:id="rId32"/>
    <p:sldId id="436" r:id="rId33"/>
    <p:sldId id="437" r:id="rId34"/>
    <p:sldId id="438" r:id="rId35"/>
    <p:sldId id="439" r:id="rId36"/>
    <p:sldId id="440" r:id="rId37"/>
    <p:sldId id="441" r:id="rId38"/>
    <p:sldId id="342" r:id="rId39"/>
    <p:sldId id="396" r:id="rId40"/>
    <p:sldId id="414" r:id="rId41"/>
    <p:sldId id="398" r:id="rId42"/>
    <p:sldId id="399" r:id="rId43"/>
    <p:sldId id="413" r:id="rId44"/>
    <p:sldId id="400" r:id="rId45"/>
    <p:sldId id="468" r:id="rId46"/>
    <p:sldId id="487" r:id="rId47"/>
    <p:sldId id="478" r:id="rId48"/>
    <p:sldId id="479" r:id="rId49"/>
    <p:sldId id="480" r:id="rId50"/>
    <p:sldId id="482" r:id="rId51"/>
    <p:sldId id="481" r:id="rId52"/>
    <p:sldId id="483" r:id="rId53"/>
    <p:sldId id="484" r:id="rId54"/>
    <p:sldId id="485" r:id="rId55"/>
    <p:sldId id="486" r:id="rId56"/>
    <p:sldId id="488" r:id="rId57"/>
    <p:sldId id="489" r:id="rId58"/>
    <p:sldId id="469" r:id="rId59"/>
    <p:sldId id="470" r:id="rId60"/>
    <p:sldId id="471" r:id="rId61"/>
    <p:sldId id="472" r:id="rId62"/>
    <p:sldId id="474" r:id="rId63"/>
    <p:sldId id="473" r:id="rId64"/>
    <p:sldId id="475" r:id="rId65"/>
    <p:sldId id="477" r:id="rId66"/>
    <p:sldId id="384" r:id="rId67"/>
    <p:sldId id="442" r:id="rId68"/>
    <p:sldId id="443" r:id="rId69"/>
    <p:sldId id="444" r:id="rId70"/>
    <p:sldId id="445" r:id="rId71"/>
    <p:sldId id="498" r:id="rId72"/>
    <p:sldId id="446" r:id="rId73"/>
    <p:sldId id="447" r:id="rId74"/>
    <p:sldId id="448" r:id="rId75"/>
    <p:sldId id="449" r:id="rId76"/>
    <p:sldId id="450" r:id="rId77"/>
    <p:sldId id="493" r:id="rId78"/>
    <p:sldId id="494" r:id="rId79"/>
    <p:sldId id="495" r:id="rId80"/>
    <p:sldId id="451" r:id="rId81"/>
    <p:sldId id="496" r:id="rId82"/>
    <p:sldId id="452" r:id="rId83"/>
    <p:sldId id="497" r:id="rId84"/>
    <p:sldId id="453" r:id="rId85"/>
    <p:sldId id="454" r:id="rId86"/>
    <p:sldId id="349" r:id="rId87"/>
    <p:sldId id="462" r:id="rId88"/>
    <p:sldId id="499" r:id="rId89"/>
    <p:sldId id="500" r:id="rId90"/>
    <p:sldId id="501" r:id="rId91"/>
    <p:sldId id="455" r:id="rId92"/>
    <p:sldId id="456" r:id="rId93"/>
    <p:sldId id="457" r:id="rId94"/>
    <p:sldId id="458" r:id="rId95"/>
    <p:sldId id="490" r:id="rId96"/>
    <p:sldId id="491" r:id="rId97"/>
    <p:sldId id="492" r:id="rId98"/>
    <p:sldId id="503" r:id="rId99"/>
    <p:sldId id="502" r:id="rId100"/>
    <p:sldId id="504" r:id="rId101"/>
    <p:sldId id="459" r:id="rId102"/>
  </p:sldIdLst>
  <p:sldSz cx="9144000" cy="6858000" type="screen4x3"/>
  <p:notesSz cx="6934200" cy="9398000"/>
  <p:custDataLst>
    <p:tags r:id="rId105"/>
  </p:custDataLst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2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0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990000"/>
    <a:srgbClr val="FFFFCC"/>
    <a:srgbClr val="FFCCFF"/>
    <a:srgbClr val="E45C00"/>
    <a:srgbClr val="CE5300"/>
    <a:srgbClr val="002952"/>
    <a:srgbClr val="00274E"/>
    <a:srgbClr val="002448"/>
    <a:srgbClr val="00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33" y="60"/>
      </p:cViewPr>
      <p:guideLst>
        <p:guide orient="horz" pos="4032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4792"/>
    </p:cViewPr>
  </p:sorterViewPr>
  <p:notesViewPr>
    <p:cSldViewPr>
      <p:cViewPr varScale="1">
        <p:scale>
          <a:sx n="36" d="100"/>
          <a:sy n="36" d="100"/>
        </p:scale>
        <p:origin x="-1104" y="-58"/>
      </p:cViewPr>
      <p:guideLst>
        <p:guide orient="horz" pos="2960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FF9A2743-8103-487E-8A37-EBAB8FF2E6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067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7347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79500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95800"/>
            <a:ext cx="5105400" cy="419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91B4FF6-1ADB-447B-8A89-C7A4D8BFC8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3231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279BEF-E9FB-4701-96B3-C5200BBE2D33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33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433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17904" y="6356176"/>
            <a:ext cx="590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58470FF-5F11-4B7C-9D47-845887E64C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272E0-87E3-40CF-A92F-2D23222BC1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6CA19-4661-419E-A273-91EAB6880C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576" y="2017713"/>
            <a:ext cx="7992888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2E6A2-2212-46FE-92ED-440598163D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793037" cy="694407"/>
          </a:xfrm>
        </p:spPr>
        <p:txBody>
          <a:bodyPr/>
          <a:lstStyle>
            <a:lvl1pPr>
              <a:defRPr sz="3200" b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84784"/>
            <a:ext cx="8136904" cy="4114800"/>
          </a:xfrm>
        </p:spPr>
        <p:txBody>
          <a:bodyPr/>
          <a:lstStyle>
            <a:lvl1pPr marL="342900" indent="-342900" algn="just">
              <a:lnSpc>
                <a:spcPct val="120000"/>
              </a:lnSpc>
              <a:spcBef>
                <a:spcPts val="600"/>
              </a:spcBef>
              <a:buSzPct val="94000"/>
              <a:buFont typeface="Wingdings" panose="05000000000000000000" pitchFamily="2" charset="2"/>
              <a:buChar char="Ø"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defRPr>
            </a:lvl2pPr>
            <a:lvl3pPr>
              <a:defRPr>
                <a:solidFill>
                  <a:srgbClr val="C0000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44408" y="6243638"/>
            <a:ext cx="702742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896A1-8277-498E-B066-DB4086978B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6564B-FE81-43AA-A3B0-9319EA9770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3A752-6B38-498E-849B-24AE4AC213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6030C-DEFC-4A99-96B4-B390EA7DAB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88596-8BB5-4B02-9E8E-D340C3519E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C91C1-A57B-4027-A340-F9E02EF4AF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01523-E5E6-4623-A339-529534AD40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A1D95-03F4-4FF0-9E73-2F2E7A6A55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423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234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D5960730-61F7-4C85-BDB3-FB02B7AD00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aphicFrame>
        <p:nvGraphicFramePr>
          <p:cNvPr id="1026" name="Object 14"/>
          <p:cNvGraphicFramePr>
            <a:graphicFrameLocks noChangeAspect="1"/>
          </p:cNvGraphicFramePr>
          <p:nvPr/>
        </p:nvGraphicFramePr>
        <p:xfrm>
          <a:off x="7667625" y="381000"/>
          <a:ext cx="12477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Clip" r:id="rId15" imgW="4603090" imgH="3652114" progId="">
                  <p:embed/>
                </p:oleObj>
              </mc:Choice>
              <mc:Fallback>
                <p:oleObj name="Clip" r:id="rId15" imgW="4603090" imgH="3652114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381000"/>
                        <a:ext cx="1247775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transition spd="med">
    <p:blinds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99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 b="1">
          <a:solidFill>
            <a:schemeClr val="tx2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 b="1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 b="1">
          <a:solidFill>
            <a:schemeClr val="hlink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5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8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9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0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8255&#26041;&#24335;1&#36755;&#20986;&#20449;&#21495;.doc" TargetMode="External"/><Relationship Id="rId2" Type="http://schemas.openxmlformats.org/officeDocument/2006/relationships/hyperlink" Target="8255&#26041;&#24335;1&#36755;&#20837;&#20449;&#21495;.doc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0.emf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2.w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71600" y="1196752"/>
            <a:ext cx="7315200" cy="2664296"/>
          </a:xfrm>
          <a:noFill/>
        </p:spPr>
        <p:txBody>
          <a:bodyPr lIns="92075" tIns="46038" rIns="92075" bIns="46038"/>
          <a:lstStyle/>
          <a:p>
            <a:pPr algn="ctr" eaLnBrk="1" hangingPunct="1">
              <a:lnSpc>
                <a:spcPct val="130000"/>
              </a:lnSpc>
            </a:pPr>
            <a:r>
              <a:rPr lang="zh-CN" altLang="zh-CN" sz="4800" dirty="0">
                <a:latin typeface="隶书" pitchFamily="49" charset="-122"/>
              </a:rPr>
              <a:t> </a:t>
            </a:r>
            <a:r>
              <a:rPr lang="zh-CN" altLang="zh-C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第</a:t>
            </a: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7</a:t>
            </a:r>
            <a:r>
              <a:rPr lang="zh-CN" altLang="zh-C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章</a:t>
            </a:r>
            <a:r>
              <a:rPr lang="zh-CN" altLang="zh-CN" sz="4800" b="1" dirty="0">
                <a:latin typeface="隶书" pitchFamily="49" charset="-122"/>
              </a:rPr>
              <a:t> </a:t>
            </a:r>
            <a:br>
              <a:rPr lang="zh-CN" altLang="en-US" sz="5400" dirty="0">
                <a:latin typeface="隶书" pitchFamily="49" charset="-122"/>
              </a:rPr>
            </a:br>
            <a:r>
              <a:rPr lang="zh-CN" altLang="en-US" sz="5400" dirty="0">
                <a:latin typeface="隶书" pitchFamily="49" charset="-122"/>
              </a:rPr>
              <a:t> </a:t>
            </a:r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串行与并行</a:t>
            </a: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数字接口</a:t>
            </a:r>
            <a:endParaRPr lang="zh-CN" altLang="zh-C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5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330853"/>
              </p:ext>
            </p:extLst>
          </p:nvPr>
        </p:nvGraphicFramePr>
        <p:xfrm>
          <a:off x="7236296" y="5301208"/>
          <a:ext cx="1532384" cy="1323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剪辑" r:id="rId4" imgW="4755794" imgH="4828032" progId="">
                  <p:embed/>
                </p:oleObj>
              </mc:Choice>
              <mc:Fallback>
                <p:oleObj name="剪辑" r:id="rId4" imgW="4755794" imgH="4828032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5301208"/>
                        <a:ext cx="1532384" cy="1323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27584" y="1988840"/>
            <a:ext cx="7772400" cy="1462088"/>
          </a:xfrm>
        </p:spPr>
        <p:txBody>
          <a:bodyPr/>
          <a:lstStyle/>
          <a:p>
            <a:pPr algn="ctr" eaLnBrk="1" hangingPunct="1"/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二、可编程定时器</a:t>
            </a:r>
            <a:r>
              <a:rPr lang="zh-CN" alt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8253</a:t>
            </a:r>
          </a:p>
        </p:txBody>
      </p:sp>
    </p:spTree>
  </p:cSld>
  <p:clrMapOvr>
    <a:masterClrMapping/>
  </p:clrMapOvr>
  <p:transition spd="med">
    <p:blinds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C7684-76B0-4AED-9D0A-8A899181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57162"/>
            <a:ext cx="7793037" cy="475875"/>
          </a:xfrm>
        </p:spPr>
        <p:txBody>
          <a:bodyPr/>
          <a:lstStyle/>
          <a:p>
            <a:r>
              <a:rPr lang="zh-CN" altLang="en-US" dirty="0"/>
              <a:t>例：用</a:t>
            </a:r>
            <a:r>
              <a:rPr lang="en-US" altLang="zh-CN" dirty="0"/>
              <a:t>8255</a:t>
            </a:r>
            <a:r>
              <a:rPr lang="zh-CN" altLang="en-US" dirty="0"/>
              <a:t>并行接口芯片实现键盘接口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F67CFF-A725-4EC8-B415-40509650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100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712DA0-3AAF-46D2-8832-55DDF5362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282" y="1570233"/>
            <a:ext cx="6529435" cy="4472020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6A013A3E-5BFD-4DCF-8959-76D6BEECF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50" y="836712"/>
            <a:ext cx="327549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SzPct val="94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000" kern="0" dirty="0"/>
              <a:t>端口地址</a:t>
            </a:r>
            <a:r>
              <a:rPr lang="en-US" altLang="zh-CN" sz="2000" kern="0" dirty="0"/>
              <a:t>40H-43H</a:t>
            </a:r>
            <a:endParaRPr lang="zh-CN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052953410"/>
      </p:ext>
    </p:extLst>
  </p:cSld>
  <p:clrMapOvr>
    <a:masterClrMapping/>
  </p:clrMapOvr>
  <p:transition spd="med">
    <p:blinds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273529" y="277368"/>
            <a:ext cx="4076065" cy="766613"/>
          </a:xfrm>
        </p:spPr>
        <p:txBody>
          <a:bodyPr/>
          <a:lstStyle/>
          <a:p>
            <a:pPr eaLnBrk="1" hangingPunct="1"/>
            <a:r>
              <a:rPr lang="zh-CN" altLang="en-US" dirty="0"/>
              <a:t>本章小结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240" y="1214340"/>
            <a:ext cx="7825168" cy="4374900"/>
          </a:xfrm>
        </p:spPr>
        <p:txBody>
          <a:bodyPr/>
          <a:lstStyle/>
          <a:p>
            <a:pPr eaLnBrk="1" hangingPunct="1"/>
            <a:r>
              <a:rPr lang="zh-CN" altLang="en-US" dirty="0"/>
              <a:t>芯片的主要引线、内部结构</a:t>
            </a:r>
            <a:endParaRPr lang="en-US" altLang="zh-CN" dirty="0"/>
          </a:p>
          <a:p>
            <a:pPr eaLnBrk="1" hangingPunct="1"/>
            <a:r>
              <a:rPr lang="zh-CN" altLang="en-US" dirty="0"/>
              <a:t>各种工作方式的原理，</a:t>
            </a:r>
            <a:r>
              <a:rPr lang="zh-CN" altLang="en-US" dirty="0">
                <a:solidFill>
                  <a:srgbClr val="C0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理解其适用场合</a:t>
            </a:r>
            <a:endParaRPr lang="en-US" altLang="zh-CN" dirty="0">
              <a:solidFill>
                <a:srgbClr val="C0000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CN" dirty="0"/>
              <a:t>8253</a:t>
            </a:r>
            <a:r>
              <a:rPr lang="zh-CN" altLang="en-US" dirty="0"/>
              <a:t>：</a:t>
            </a:r>
            <a:r>
              <a:rPr lang="en-US" altLang="zh-CN" dirty="0"/>
              <a:t>6</a:t>
            </a:r>
            <a:r>
              <a:rPr lang="zh-CN" altLang="en-US" dirty="0"/>
              <a:t>种工作方式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</a:pPr>
            <a:r>
              <a:rPr lang="en-US" altLang="zh-CN" dirty="0"/>
              <a:t>8255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  <a:r>
              <a:rPr lang="zh-CN" altLang="en-US" dirty="0"/>
              <a:t>种工作方式</a:t>
            </a:r>
            <a:endParaRPr lang="en-US" altLang="zh-CN" dirty="0"/>
          </a:p>
          <a:p>
            <a:pPr eaLnBrk="1" hangingPunct="1">
              <a:spcBef>
                <a:spcPts val="1294"/>
              </a:spcBef>
            </a:pPr>
            <a:r>
              <a:rPr lang="zh-CN" altLang="en-US" dirty="0"/>
              <a:t>接口硬件电路设计</a:t>
            </a:r>
            <a:endParaRPr lang="en-US" altLang="zh-CN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芯片与系统总线的连接。</a:t>
            </a:r>
            <a:r>
              <a:rPr lang="zh-CN" altLang="en-US" sz="1900" dirty="0"/>
              <a:t>包括译码电路、总线信号</a:t>
            </a:r>
          </a:p>
          <a:p>
            <a:pPr eaLnBrk="1" hangingPunct="1">
              <a:spcBef>
                <a:spcPts val="1294"/>
              </a:spcBef>
            </a:pPr>
            <a:r>
              <a:rPr lang="zh-CN" altLang="en-US" dirty="0"/>
              <a:t>芯片的初始化程序设计</a:t>
            </a:r>
          </a:p>
          <a:p>
            <a:pPr eaLnBrk="1" hangingPunct="1">
              <a:spcBef>
                <a:spcPts val="647"/>
              </a:spcBef>
            </a:pPr>
            <a:r>
              <a:rPr lang="en-US" altLang="zh-CN" dirty="0"/>
              <a:t>I/O</a:t>
            </a:r>
            <a:r>
              <a:rPr lang="zh-CN" altLang="en-US" dirty="0"/>
              <a:t>控制程序设计（</a:t>
            </a:r>
            <a:r>
              <a:rPr lang="en-US" altLang="zh-CN" dirty="0"/>
              <a:t>8255</a:t>
            </a:r>
            <a:r>
              <a:rPr lang="zh-CN" altLang="en-US" dirty="0"/>
              <a:t>）</a:t>
            </a:r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8360483" y="6144205"/>
            <a:ext cx="689504" cy="650740"/>
          </a:xfrm>
          <a:prstGeom prst="rect">
            <a:avLst/>
          </a:prstGeom>
        </p:spPr>
        <p:txBody>
          <a:bodyPr wrap="none" lIns="98627" tIns="49314" rIns="98627" bIns="49314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>
              <a:buNone/>
            </a:pPr>
            <a:r>
              <a:rPr lang="zh-CN" altLang="en-US" sz="37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46799659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4E1594-A2E5-49C7-9007-FA723D642942}" type="slidenum">
              <a:rPr lang="zh-CN" altLang="en-US" smtClean="0"/>
              <a:pPr/>
              <a:t>11</a:t>
            </a:fld>
            <a:endParaRPr lang="en-US" altLang="zh-CN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7086600" cy="648047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隶书" pitchFamily="49" charset="-122"/>
              </a:rPr>
              <a:t>掌握</a:t>
            </a:r>
            <a:r>
              <a:rPr lang="en-US" altLang="zh-CN" dirty="0">
                <a:latin typeface="隶书" pitchFamily="49" charset="-122"/>
              </a:rPr>
              <a:t>:</a:t>
            </a:r>
            <a:endParaRPr lang="en-US" altLang="zh-CN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196752"/>
            <a:ext cx="77724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引线功能及计数启动方法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6种工作方式及其输出波形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应用: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芯片与系统的连接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芯片的初始化编程</a:t>
            </a:r>
          </a:p>
        </p:txBody>
      </p:sp>
    </p:spTree>
  </p:cSld>
  <p:clrMapOvr>
    <a:masterClrMapping/>
  </p:clrMapOvr>
  <p:transition spd="med">
    <p:blind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计数与定时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工作基准：</a:t>
            </a:r>
            <a:endParaRPr lang="en-US" altLang="zh-CN" dirty="0"/>
          </a:p>
          <a:p>
            <a:pPr lvl="1"/>
            <a:r>
              <a:rPr lang="zh-CN" altLang="en-US" dirty="0"/>
              <a:t>时钟脉冲</a:t>
            </a:r>
            <a:endParaRPr lang="en-US" altLang="zh-CN" dirty="0"/>
          </a:p>
          <a:p>
            <a:r>
              <a:rPr lang="zh-CN" altLang="en-US" dirty="0"/>
              <a:t>计数：</a:t>
            </a:r>
            <a:endParaRPr lang="en-US" altLang="zh-CN" dirty="0"/>
          </a:p>
          <a:p>
            <a:pPr lvl="1"/>
            <a:r>
              <a:rPr lang="zh-CN" altLang="en-US" dirty="0"/>
              <a:t>加法计数</a:t>
            </a:r>
            <a:endParaRPr lang="en-US" altLang="zh-CN" dirty="0"/>
          </a:p>
          <a:p>
            <a:pPr lvl="1"/>
            <a:r>
              <a:rPr lang="zh-CN" altLang="en-US" dirty="0"/>
              <a:t>减法计数</a:t>
            </a:r>
            <a:endParaRPr lang="en-US" altLang="zh-CN" dirty="0"/>
          </a:p>
          <a:p>
            <a:r>
              <a:rPr lang="zh-CN" altLang="en-US" dirty="0"/>
              <a:t>定时</a:t>
            </a:r>
            <a:endParaRPr lang="en-US" altLang="zh-CN" dirty="0"/>
          </a:p>
          <a:p>
            <a:pPr lvl="1"/>
            <a:r>
              <a:rPr lang="zh-CN" altLang="en-US" dirty="0"/>
              <a:t>计数脉冲为周期恒定时</a:t>
            </a: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C8F179-CE7A-46F7-B68F-5D1436E775E4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85977A-313A-4D1A-8264-E36DA80F0F92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8253</a:t>
            </a:r>
            <a:r>
              <a:rPr lang="zh-CN" altLang="en-US"/>
              <a:t>芯片特点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412776"/>
            <a:ext cx="7772400" cy="4114800"/>
          </a:xfrm>
        </p:spPr>
        <p:txBody>
          <a:bodyPr/>
          <a:lstStyle/>
          <a:p>
            <a:pPr eaLnBrk="1" hangingPunct="1">
              <a:spcAft>
                <a:spcPct val="5000"/>
              </a:spcAft>
            </a:pPr>
            <a:r>
              <a:rPr lang="zh-CN" altLang="en-US" dirty="0"/>
              <a:t>可编程的逻辑器件；</a:t>
            </a:r>
          </a:p>
          <a:p>
            <a:pPr eaLnBrk="1" hangingPunct="1">
              <a:spcAft>
                <a:spcPct val="5000"/>
              </a:spcAft>
            </a:pPr>
            <a:r>
              <a:rPr lang="zh-CN" altLang="en-US" dirty="0"/>
              <a:t>非通道型的接口，具有特定功能；</a:t>
            </a:r>
          </a:p>
          <a:p>
            <a:pPr eaLnBrk="1" hangingPunct="1">
              <a:spcAft>
                <a:spcPct val="5000"/>
              </a:spcAft>
            </a:pPr>
            <a:r>
              <a:rPr lang="zh-CN" altLang="en-US" dirty="0"/>
              <a:t>可实现计数和定时；</a:t>
            </a:r>
          </a:p>
          <a:p>
            <a:pPr eaLnBrk="1" hangingPunct="1">
              <a:spcAft>
                <a:spcPct val="5000"/>
              </a:spcAft>
            </a:pPr>
            <a:r>
              <a:rPr lang="zh-CN" altLang="en-US" dirty="0"/>
              <a:t>工作方式：</a:t>
            </a:r>
          </a:p>
          <a:p>
            <a:pPr lvl="1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dirty="0"/>
              <a:t>减法计数</a:t>
            </a:r>
          </a:p>
          <a:p>
            <a:pPr lvl="1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dirty="0"/>
              <a:t>计数值减为</a:t>
            </a:r>
            <a:r>
              <a:rPr lang="en-US" altLang="zh-CN" dirty="0"/>
              <a:t>0</a:t>
            </a:r>
            <a:r>
              <a:rPr lang="zh-CN" altLang="en-US" dirty="0"/>
              <a:t>时输出相应控制信号</a:t>
            </a:r>
          </a:p>
          <a:p>
            <a:pPr lvl="1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dirty="0"/>
              <a:t>输出控制信号的形式可通过软件设置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90908" y="6239915"/>
            <a:ext cx="585956" cy="45632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1346" indent="-30821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232840" indent="-24656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725976" indent="-246568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19112" indent="-246568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12248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5383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98519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91655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A019B5C-0AA7-494D-A4E6-D3D4F4BE018F}" type="slidenum">
              <a:rPr lang="zh-CN" altLang="en-US" sz="1400" b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400" b="0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3" y="332656"/>
            <a:ext cx="5328592" cy="69440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latin typeface="+mn-lt"/>
              </a:rPr>
              <a:t>1. </a:t>
            </a:r>
            <a:r>
              <a:rPr lang="zh-CN" altLang="en-US" dirty="0"/>
              <a:t>外部引线及内部结构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268760"/>
            <a:ext cx="5130148" cy="4835529"/>
          </a:xfrm>
        </p:spPr>
        <p:txBody>
          <a:bodyPr/>
          <a:lstStyle/>
          <a:p>
            <a:pPr eaLnBrk="1" hangingPunct="1">
              <a:spcAft>
                <a:spcPct val="5000"/>
              </a:spcAft>
            </a:pPr>
            <a:r>
              <a:rPr lang="zh-CN" altLang="en-US" dirty="0"/>
              <a:t>连接系统端的主要引线：</a:t>
            </a:r>
          </a:p>
          <a:p>
            <a:pPr lvl="1" eaLnBrk="1" hangingPunct="1">
              <a:lnSpc>
                <a:spcPct val="115000"/>
              </a:lnSpc>
              <a:spcAft>
                <a:spcPct val="5000"/>
              </a:spcAft>
            </a:pPr>
            <a:r>
              <a:rPr lang="en-US" altLang="zh-CN" sz="2000" dirty="0"/>
              <a:t>D0----D7</a:t>
            </a:r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  <a:spcAft>
                <a:spcPct val="5000"/>
              </a:spcAft>
            </a:pPr>
            <a:r>
              <a:rPr lang="en-US" altLang="zh-CN" sz="2000" dirty="0"/>
              <a:t>#CS</a:t>
            </a:r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  <a:spcAft>
                <a:spcPct val="5000"/>
              </a:spcAft>
            </a:pPr>
            <a:r>
              <a:rPr lang="en-US" altLang="zh-CN" sz="2000" dirty="0"/>
              <a:t>#RD</a:t>
            </a:r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  <a:spcAft>
                <a:spcPct val="5000"/>
              </a:spcAft>
            </a:pPr>
            <a:r>
              <a:rPr lang="en-US" altLang="zh-CN" sz="2000" dirty="0"/>
              <a:t>#WR</a:t>
            </a:r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  <a:spcAft>
                <a:spcPct val="5000"/>
              </a:spcAft>
            </a:pPr>
            <a:r>
              <a:rPr lang="en-US" altLang="zh-CN" sz="2000" dirty="0"/>
              <a:t>A0，A1</a:t>
            </a:r>
            <a:r>
              <a:rPr lang="zh-CN" altLang="en-US" sz="2000" dirty="0"/>
              <a:t>   </a:t>
            </a:r>
          </a:p>
          <a:p>
            <a:pPr eaLnBrk="1" hangingPunct="1">
              <a:spcBef>
                <a:spcPts val="647"/>
              </a:spcBef>
            </a:pPr>
            <a:r>
              <a:rPr lang="zh-CN" altLang="en-US" dirty="0"/>
              <a:t>连接外设端的主要引线：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/>
              <a:t>CLK  ----------- </a:t>
            </a:r>
            <a:r>
              <a:rPr lang="zh-CN" altLang="en-US" sz="2000" dirty="0"/>
              <a:t>时钟脉冲输入</a:t>
            </a:r>
          </a:p>
          <a:p>
            <a:pPr lvl="1" eaLnBrk="1" hangingPunct="1">
              <a:spcAft>
                <a:spcPct val="10000"/>
              </a:spcAft>
            </a:pPr>
            <a:r>
              <a:rPr lang="en-US" altLang="zh-CN" sz="2000" dirty="0"/>
              <a:t>GATE ---------- </a:t>
            </a:r>
            <a:r>
              <a:rPr lang="zh-CN" altLang="en-US" sz="2000" dirty="0"/>
              <a:t>门控信号输入</a:t>
            </a:r>
          </a:p>
          <a:p>
            <a:pPr lvl="1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2000" dirty="0"/>
              <a:t>OUT ------------  </a:t>
            </a:r>
            <a:r>
              <a:rPr lang="zh-CN" altLang="en-US" sz="2000" dirty="0"/>
              <a:t>定时输出</a:t>
            </a:r>
            <a:r>
              <a:rPr lang="zh-CN" altLang="en-US" dirty="0"/>
              <a:t> </a:t>
            </a:r>
            <a:r>
              <a:rPr lang="zh-CN" altLang="en-US" sz="2800" dirty="0"/>
              <a:t>          </a:t>
            </a:r>
          </a:p>
        </p:txBody>
      </p:sp>
      <p:graphicFrame>
        <p:nvGraphicFramePr>
          <p:cNvPr id="41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948665"/>
              </p:ext>
            </p:extLst>
          </p:nvPr>
        </p:nvGraphicFramePr>
        <p:xfrm>
          <a:off x="5318800" y="1975027"/>
          <a:ext cx="3384228" cy="3528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8" name="Visio" r:id="rId3" imgW="1665360" imgH="1561680" progId="Visio.Drawing.11">
                  <p:embed/>
                </p:oleObj>
              </mc:Choice>
              <mc:Fallback>
                <p:oleObj name="Visio" r:id="rId3" imgW="1665360" imgH="15616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800" y="1975027"/>
                        <a:ext cx="3384228" cy="3528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/>
          <p:cNvSpPr/>
          <p:nvPr/>
        </p:nvSpPr>
        <p:spPr bwMode="auto">
          <a:xfrm>
            <a:off x="7880837" y="1961625"/>
            <a:ext cx="801410" cy="702674"/>
          </a:xfrm>
          <a:prstGeom prst="ellipse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8627" tIns="49314" rIns="98627" bIns="4931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86272"/>
            <a:endParaRPr lang="zh-CN" altLang="en-US" sz="2600"/>
          </a:p>
        </p:txBody>
      </p:sp>
      <p:sp>
        <p:nvSpPr>
          <p:cNvPr id="11" name="任意多边形 10"/>
          <p:cNvSpPr/>
          <p:nvPr/>
        </p:nvSpPr>
        <p:spPr bwMode="auto">
          <a:xfrm rot="17092356">
            <a:off x="7705372" y="1360091"/>
            <a:ext cx="587184" cy="499701"/>
          </a:xfrm>
          <a:custGeom>
            <a:avLst/>
            <a:gdLst>
              <a:gd name="connsiteX0" fmla="*/ 0 w 496388"/>
              <a:gd name="connsiteY0" fmla="*/ 574765 h 574765"/>
              <a:gd name="connsiteX1" fmla="*/ 91440 w 496388"/>
              <a:gd name="connsiteY1" fmla="*/ 470263 h 574765"/>
              <a:gd name="connsiteX2" fmla="*/ 117565 w 496388"/>
              <a:gd name="connsiteY2" fmla="*/ 418011 h 574765"/>
              <a:gd name="connsiteX3" fmla="*/ 156754 w 496388"/>
              <a:gd name="connsiteY3" fmla="*/ 378823 h 574765"/>
              <a:gd name="connsiteX4" fmla="*/ 182880 w 496388"/>
              <a:gd name="connsiteY4" fmla="*/ 339634 h 574765"/>
              <a:gd name="connsiteX5" fmla="*/ 261257 w 496388"/>
              <a:gd name="connsiteY5" fmla="*/ 274320 h 574765"/>
              <a:gd name="connsiteX6" fmla="*/ 300445 w 496388"/>
              <a:gd name="connsiteY6" fmla="*/ 261257 h 574765"/>
              <a:gd name="connsiteX7" fmla="*/ 274320 w 496388"/>
              <a:gd name="connsiteY7" fmla="*/ 313508 h 574765"/>
              <a:gd name="connsiteX8" fmla="*/ 261257 w 496388"/>
              <a:gd name="connsiteY8" fmla="*/ 274320 h 574765"/>
              <a:gd name="connsiteX9" fmla="*/ 326571 w 496388"/>
              <a:gd name="connsiteY9" fmla="*/ 209005 h 574765"/>
              <a:gd name="connsiteX10" fmla="*/ 365760 w 496388"/>
              <a:gd name="connsiteY10" fmla="*/ 156754 h 574765"/>
              <a:gd name="connsiteX11" fmla="*/ 404948 w 496388"/>
              <a:gd name="connsiteY11" fmla="*/ 130628 h 574765"/>
              <a:gd name="connsiteX12" fmla="*/ 457200 w 496388"/>
              <a:gd name="connsiteY12" fmla="*/ 78377 h 574765"/>
              <a:gd name="connsiteX13" fmla="*/ 483325 w 496388"/>
              <a:gd name="connsiteY13" fmla="*/ 39188 h 574765"/>
              <a:gd name="connsiteX14" fmla="*/ 496388 w 496388"/>
              <a:gd name="connsiteY14" fmla="*/ 0 h 57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96388" h="574765">
                <a:moveTo>
                  <a:pt x="0" y="574765"/>
                </a:moveTo>
                <a:cubicBezTo>
                  <a:pt x="120909" y="373247"/>
                  <a:pt x="-41595" y="625471"/>
                  <a:pt x="91440" y="470263"/>
                </a:cubicBezTo>
                <a:cubicBezTo>
                  <a:pt x="104113" y="455478"/>
                  <a:pt x="106247" y="433857"/>
                  <a:pt x="117565" y="418011"/>
                </a:cubicBezTo>
                <a:cubicBezTo>
                  <a:pt x="128303" y="402978"/>
                  <a:pt x="144927" y="393015"/>
                  <a:pt x="156754" y="378823"/>
                </a:cubicBezTo>
                <a:cubicBezTo>
                  <a:pt x="166805" y="366762"/>
                  <a:pt x="172829" y="351695"/>
                  <a:pt x="182880" y="339634"/>
                </a:cubicBezTo>
                <a:cubicBezTo>
                  <a:pt x="203518" y="314868"/>
                  <a:pt x="231895" y="289001"/>
                  <a:pt x="261257" y="274320"/>
                </a:cubicBezTo>
                <a:cubicBezTo>
                  <a:pt x="273573" y="268162"/>
                  <a:pt x="287382" y="265611"/>
                  <a:pt x="300445" y="261257"/>
                </a:cubicBezTo>
                <a:lnTo>
                  <a:pt x="274320" y="313508"/>
                </a:lnTo>
                <a:cubicBezTo>
                  <a:pt x="262004" y="307350"/>
                  <a:pt x="265611" y="287383"/>
                  <a:pt x="261257" y="274320"/>
                </a:cubicBezTo>
                <a:cubicBezTo>
                  <a:pt x="330924" y="169819"/>
                  <a:pt x="239488" y="296088"/>
                  <a:pt x="326571" y="209005"/>
                </a:cubicBezTo>
                <a:cubicBezTo>
                  <a:pt x="341966" y="193610"/>
                  <a:pt x="350365" y="172149"/>
                  <a:pt x="365760" y="156754"/>
                </a:cubicBezTo>
                <a:cubicBezTo>
                  <a:pt x="376861" y="145653"/>
                  <a:pt x="393028" y="140845"/>
                  <a:pt x="404948" y="130628"/>
                </a:cubicBezTo>
                <a:cubicBezTo>
                  <a:pt x="423650" y="114598"/>
                  <a:pt x="441170" y="97079"/>
                  <a:pt x="457200" y="78377"/>
                </a:cubicBezTo>
                <a:cubicBezTo>
                  <a:pt x="467417" y="66457"/>
                  <a:pt x="476304" y="53230"/>
                  <a:pt x="483325" y="39188"/>
                </a:cubicBezTo>
                <a:cubicBezTo>
                  <a:pt x="489483" y="26872"/>
                  <a:pt x="496388" y="0"/>
                  <a:pt x="496388" y="0"/>
                </a:cubicBezTo>
              </a:path>
            </a:pathLst>
          </a:cu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8627" tIns="49314" rIns="98627" bIns="4931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86272"/>
            <a:endParaRPr lang="zh-CN" altLang="en-US" sz="2600"/>
          </a:p>
        </p:txBody>
      </p:sp>
      <p:sp>
        <p:nvSpPr>
          <p:cNvPr id="12" name="TextBox 11"/>
          <p:cNvSpPr txBox="1"/>
          <p:nvPr/>
        </p:nvSpPr>
        <p:spPr>
          <a:xfrm>
            <a:off x="6393386" y="447727"/>
            <a:ext cx="2549941" cy="776700"/>
          </a:xfrm>
          <a:prstGeom prst="rect">
            <a:avLst/>
          </a:prstGeom>
          <a:noFill/>
        </p:spPr>
        <p:txBody>
          <a:bodyPr wrap="square" lIns="98627" tIns="49314" rIns="98627" bIns="49314" rtlCol="0">
            <a:spAutoFit/>
          </a:bodyPr>
          <a:lstStyle/>
          <a:p>
            <a:pPr algn="ctr">
              <a:buNone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内部有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个完全一样的定时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计数器</a:t>
            </a:r>
          </a:p>
        </p:txBody>
      </p:sp>
    </p:spTree>
    <p:extLst>
      <p:ext uri="{BB962C8B-B14F-4D97-AF65-F5344CB8AC3E}">
        <p14:creationId xmlns:p14="http://schemas.microsoft.com/office/powerpoint/2010/main" val="2928665013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273529" y="362548"/>
            <a:ext cx="4553465" cy="659545"/>
          </a:xfrm>
        </p:spPr>
        <p:txBody>
          <a:bodyPr/>
          <a:lstStyle/>
          <a:p>
            <a:r>
              <a:rPr lang="zh-CN" altLang="en-US" dirty="0"/>
              <a:t>内部结构特点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92095" y="1214340"/>
            <a:ext cx="6338424" cy="69105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600" dirty="0"/>
              <a:t>具有三个完全相同的、独立的计数</a:t>
            </a:r>
            <a:r>
              <a:rPr lang="en-US" altLang="zh-CN" sz="2600" dirty="0"/>
              <a:t>/</a:t>
            </a:r>
            <a:r>
              <a:rPr lang="zh-CN" altLang="en-US" sz="2600" dirty="0"/>
              <a:t>定时器</a:t>
            </a: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51905" y="6366319"/>
            <a:ext cx="437133" cy="45632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1346" indent="-30821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232840" indent="-24656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725976" indent="-246568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19112" indent="-246568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12248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5383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98519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91655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1AEF9D3-121D-4390-9D71-20355AED222D}" type="slidenum">
              <a:rPr lang="zh-CN" altLang="en-US" sz="1400" b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graphicFrame>
        <p:nvGraphicFramePr>
          <p:cNvPr id="716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847902"/>
              </p:ext>
            </p:extLst>
          </p:nvPr>
        </p:nvGraphicFramePr>
        <p:xfrm>
          <a:off x="564950" y="2066132"/>
          <a:ext cx="6629846" cy="3928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2" name="Visio" r:id="rId3" imgW="2091600" imgH="1412640" progId="Visio.Drawing.11">
                  <p:embed/>
                </p:oleObj>
              </mc:Choice>
              <mc:Fallback>
                <p:oleObj name="Visio" r:id="rId3" imgW="2091600" imgH="14126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50" y="2066132"/>
                        <a:ext cx="6629846" cy="3928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757664" y="1971049"/>
            <a:ext cx="2130701" cy="704528"/>
          </a:xfrm>
          <a:prstGeom prst="rect">
            <a:avLst/>
          </a:prstGeom>
          <a:noFill/>
          <a:ln w="635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ts val="216"/>
              </a:spcBef>
              <a:buClrTx/>
              <a:buSzTx/>
              <a:buNone/>
            </a:pPr>
            <a:r>
              <a:rPr kumimoji="1" lang="zh-CN" altLang="en-US" sz="1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16位计数寄存器</a:t>
            </a:r>
          </a:p>
          <a:p>
            <a:pPr algn="ctr">
              <a:lnSpc>
                <a:spcPct val="100000"/>
              </a:lnSpc>
              <a:spcBef>
                <a:spcPts val="216"/>
              </a:spcBef>
              <a:buClrTx/>
              <a:buSzTx/>
              <a:buNone/>
            </a:pPr>
            <a:r>
              <a:rPr kumimoji="1" lang="zh-CN" altLang="en-US" sz="1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16位初值寄存器</a:t>
            </a:r>
          </a:p>
        </p:txBody>
      </p:sp>
      <p:sp>
        <p:nvSpPr>
          <p:cNvPr id="2" name="任意多边形 1"/>
          <p:cNvSpPr/>
          <p:nvPr/>
        </p:nvSpPr>
        <p:spPr bwMode="auto">
          <a:xfrm>
            <a:off x="5200564" y="2114080"/>
            <a:ext cx="1557099" cy="499701"/>
          </a:xfrm>
          <a:custGeom>
            <a:avLst/>
            <a:gdLst>
              <a:gd name="connsiteX0" fmla="*/ 1463040 w 1463040"/>
              <a:gd name="connsiteY0" fmla="*/ 32922 h 477060"/>
              <a:gd name="connsiteX1" fmla="*/ 600891 w 1463040"/>
              <a:gd name="connsiteY1" fmla="*/ 45985 h 477060"/>
              <a:gd name="connsiteX2" fmla="*/ 0 w 1463040"/>
              <a:gd name="connsiteY2" fmla="*/ 477060 h 47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477060">
                <a:moveTo>
                  <a:pt x="1463040" y="32922"/>
                </a:moveTo>
                <a:cubicBezTo>
                  <a:pt x="1153885" y="2442"/>
                  <a:pt x="844731" y="-28038"/>
                  <a:pt x="600891" y="45985"/>
                </a:cubicBezTo>
                <a:cubicBezTo>
                  <a:pt x="357051" y="120008"/>
                  <a:pt x="100148" y="405214"/>
                  <a:pt x="0" y="477060"/>
                </a:cubicBezTo>
              </a:path>
            </a:pathLst>
          </a:custGeom>
          <a:noFill/>
          <a:ln w="12700" cap="sq" cmpd="sng" algn="ctr">
            <a:solidFill>
              <a:srgbClr val="FF0000"/>
            </a:solidFill>
            <a:prstDash val="solid"/>
            <a:round/>
            <a:headEnd type="triangle" w="lg" len="lg"/>
            <a:tailEnd type="none" w="lg" len="lg"/>
          </a:ln>
          <a:effectLst/>
        </p:spPr>
        <p:txBody>
          <a:bodyPr vert="horz" wrap="square" lIns="98627" tIns="49314" rIns="98627" bIns="4931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86272"/>
            <a:endParaRPr lang="zh-CN" altLang="en-US" sz="2600"/>
          </a:p>
        </p:txBody>
      </p:sp>
      <p:sp>
        <p:nvSpPr>
          <p:cNvPr id="4" name="任意多边形 3"/>
          <p:cNvSpPr/>
          <p:nvPr/>
        </p:nvSpPr>
        <p:spPr bwMode="auto">
          <a:xfrm>
            <a:off x="5279864" y="2693852"/>
            <a:ext cx="3079466" cy="499701"/>
          </a:xfrm>
          <a:custGeom>
            <a:avLst/>
            <a:gdLst>
              <a:gd name="connsiteX0" fmla="*/ 0 w 3043646"/>
              <a:gd name="connsiteY0" fmla="*/ 1998618 h 1998618"/>
              <a:gd name="connsiteX1" fmla="*/ 2403566 w 3043646"/>
              <a:gd name="connsiteY1" fmla="*/ 1515292 h 1998618"/>
              <a:gd name="connsiteX2" fmla="*/ 3043646 w 3043646"/>
              <a:gd name="connsiteY2" fmla="*/ 0 h 199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3646" h="1998618">
                <a:moveTo>
                  <a:pt x="0" y="1998618"/>
                </a:moveTo>
                <a:cubicBezTo>
                  <a:pt x="948146" y="1923506"/>
                  <a:pt x="1896292" y="1848395"/>
                  <a:pt x="2403566" y="1515292"/>
                </a:cubicBezTo>
                <a:cubicBezTo>
                  <a:pt x="2910840" y="1182189"/>
                  <a:pt x="2945675" y="235131"/>
                  <a:pt x="3043646" y="0"/>
                </a:cubicBezTo>
              </a:path>
            </a:pathLst>
          </a:custGeom>
          <a:noFill/>
          <a:ln w="952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8627" tIns="49314" rIns="98627" bIns="4931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86272"/>
            <a:endParaRPr lang="zh-CN" altLang="en-US" sz="2600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H="1" flipV="1">
            <a:off x="7686012" y="1384698"/>
            <a:ext cx="72855" cy="596255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792974" y="958803"/>
            <a:ext cx="1786075" cy="38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存放计数初值</a:t>
            </a:r>
          </a:p>
        </p:txBody>
      </p:sp>
      <p:sp>
        <p:nvSpPr>
          <p:cNvPr id="12" name="椭圆 11"/>
          <p:cNvSpPr/>
          <p:nvPr/>
        </p:nvSpPr>
        <p:spPr bwMode="auto">
          <a:xfrm>
            <a:off x="4207723" y="2131695"/>
            <a:ext cx="1238543" cy="1369313"/>
          </a:xfrm>
          <a:prstGeom prst="ellipse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8627" tIns="49314" rIns="98627" bIns="4931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86272"/>
            <a:endParaRPr lang="zh-CN" altLang="en-US" sz="2600"/>
          </a:p>
        </p:txBody>
      </p:sp>
      <p:sp>
        <p:nvSpPr>
          <p:cNvPr id="13" name="椭圆 12"/>
          <p:cNvSpPr/>
          <p:nvPr/>
        </p:nvSpPr>
        <p:spPr bwMode="auto">
          <a:xfrm>
            <a:off x="2022059" y="4507956"/>
            <a:ext cx="1238543" cy="1369316"/>
          </a:xfrm>
          <a:prstGeom prst="ellipse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8627" tIns="49314" rIns="98627" bIns="4931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86272"/>
            <a:endParaRPr lang="zh-CN" altLang="en-US" sz="2600"/>
          </a:p>
        </p:txBody>
      </p:sp>
      <p:sp>
        <p:nvSpPr>
          <p:cNvPr id="5" name="任意多边形 4"/>
          <p:cNvSpPr/>
          <p:nvPr/>
        </p:nvSpPr>
        <p:spPr bwMode="auto">
          <a:xfrm>
            <a:off x="2795145" y="5833024"/>
            <a:ext cx="465457" cy="499701"/>
          </a:xfrm>
          <a:custGeom>
            <a:avLst/>
            <a:gdLst>
              <a:gd name="connsiteX0" fmla="*/ 0 w 940526"/>
              <a:gd name="connsiteY0" fmla="*/ 0 h 509452"/>
              <a:gd name="connsiteX1" fmla="*/ 182880 w 940526"/>
              <a:gd name="connsiteY1" fmla="*/ 378823 h 509452"/>
              <a:gd name="connsiteX2" fmla="*/ 940526 w 940526"/>
              <a:gd name="connsiteY2" fmla="*/ 509452 h 50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0526" h="509452">
                <a:moveTo>
                  <a:pt x="0" y="0"/>
                </a:moveTo>
                <a:cubicBezTo>
                  <a:pt x="13063" y="146957"/>
                  <a:pt x="26126" y="293914"/>
                  <a:pt x="182880" y="378823"/>
                </a:cubicBezTo>
                <a:cubicBezTo>
                  <a:pt x="339634" y="463732"/>
                  <a:pt x="809898" y="489858"/>
                  <a:pt x="940526" y="509452"/>
                </a:cubicBezTo>
              </a:path>
            </a:pathLst>
          </a:custGeom>
          <a:noFill/>
          <a:ln w="952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8627" tIns="49314" rIns="98627" bIns="4931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86272"/>
            <a:endParaRPr lang="zh-CN" altLang="en-US" sz="2600"/>
          </a:p>
        </p:txBody>
      </p:sp>
      <p:sp>
        <p:nvSpPr>
          <p:cNvPr id="7" name="任意多边形 6"/>
          <p:cNvSpPr/>
          <p:nvPr/>
        </p:nvSpPr>
        <p:spPr bwMode="auto">
          <a:xfrm>
            <a:off x="4826995" y="5740311"/>
            <a:ext cx="542732" cy="499701"/>
          </a:xfrm>
          <a:custGeom>
            <a:avLst/>
            <a:gdLst>
              <a:gd name="connsiteX0" fmla="*/ 457200 w 650520"/>
              <a:gd name="connsiteY0" fmla="*/ 0 h 457200"/>
              <a:gd name="connsiteX1" fmla="*/ 627017 w 650520"/>
              <a:gd name="connsiteY1" fmla="*/ 261257 h 457200"/>
              <a:gd name="connsiteX2" fmla="*/ 0 w 650520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520" h="457200">
                <a:moveTo>
                  <a:pt x="457200" y="0"/>
                </a:moveTo>
                <a:cubicBezTo>
                  <a:pt x="580208" y="92528"/>
                  <a:pt x="703217" y="185057"/>
                  <a:pt x="627017" y="261257"/>
                </a:cubicBezTo>
                <a:cubicBezTo>
                  <a:pt x="550817" y="337457"/>
                  <a:pt x="275408" y="397328"/>
                  <a:pt x="0" y="457200"/>
                </a:cubicBezTo>
              </a:path>
            </a:pathLst>
          </a:custGeom>
          <a:noFill/>
          <a:ln w="6350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8627" tIns="49314" rIns="98627" bIns="4931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86272"/>
            <a:endParaRPr lang="zh-CN" altLang="en-US" sz="2600"/>
          </a:p>
        </p:txBody>
      </p:sp>
      <p:sp>
        <p:nvSpPr>
          <p:cNvPr id="8" name="TextBox 7"/>
          <p:cNvSpPr txBox="1"/>
          <p:nvPr/>
        </p:nvSpPr>
        <p:spPr>
          <a:xfrm>
            <a:off x="3306716" y="6177199"/>
            <a:ext cx="1520279" cy="391979"/>
          </a:xfrm>
          <a:prstGeom prst="rect">
            <a:avLst/>
          </a:prstGeom>
          <a:noFill/>
        </p:spPr>
        <p:txBody>
          <a:bodyPr wrap="square" lIns="98627" tIns="49314" rIns="98627" bIns="49314" rtlCol="0">
            <a:spAutoFit/>
          </a:bodyPr>
          <a:lstStyle/>
          <a:p>
            <a:pPr>
              <a:buNone/>
            </a:pPr>
            <a:r>
              <a:rPr lang="en-US" altLang="zh-CN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个端口地址</a:t>
            </a:r>
          </a:p>
        </p:txBody>
      </p:sp>
    </p:spTree>
    <p:extLst>
      <p:ext uri="{BB962C8B-B14F-4D97-AF65-F5344CB8AC3E}">
        <p14:creationId xmlns:p14="http://schemas.microsoft.com/office/powerpoint/2010/main" val="3942009388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4" grpId="0" animBg="1"/>
      <p:bldP spid="10" grpId="0" animBg="1"/>
      <p:bldP spid="11" grpId="0"/>
      <p:bldP spid="12" grpId="0" animBg="1"/>
      <p:bldP spid="13" grpId="0" animBg="1"/>
      <p:bldP spid="5" grpId="0" animBg="1"/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239" y="277369"/>
            <a:ext cx="7793200" cy="936414"/>
          </a:xfrm>
        </p:spPr>
        <p:txBody>
          <a:bodyPr/>
          <a:lstStyle/>
          <a:p>
            <a:pPr eaLnBrk="1" hangingPunct="1"/>
            <a:r>
              <a:rPr lang="zh-CN" altLang="en-US"/>
              <a:t>外部引线及内部结构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095" y="1555058"/>
            <a:ext cx="8042157" cy="1298814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600" dirty="0"/>
              <a:t>三个可独立工作的</a:t>
            </a:r>
            <a:r>
              <a:rPr lang="en-US" altLang="zh-CN" sz="2600" dirty="0"/>
              <a:t>16</a:t>
            </a:r>
            <a:r>
              <a:rPr lang="zh-CN" altLang="en-US" sz="2600" dirty="0"/>
              <a:t>位定时</a:t>
            </a:r>
            <a:r>
              <a:rPr lang="en-US" altLang="zh-CN" sz="2600" dirty="0"/>
              <a:t>/</a:t>
            </a:r>
            <a:r>
              <a:rPr lang="zh-CN" altLang="en-US" sz="2600" dirty="0"/>
              <a:t>计数器，一个控制寄存器。共占用</a:t>
            </a:r>
            <a:r>
              <a:rPr lang="en-US" altLang="zh-CN" sz="2600" dirty="0"/>
              <a:t>4</a:t>
            </a:r>
            <a:r>
              <a:rPr lang="zh-CN" altLang="en-US" sz="2600" dirty="0"/>
              <a:t>个端口地址，</a:t>
            </a:r>
            <a:r>
              <a:rPr lang="en-US" altLang="zh-CN" sz="2600" dirty="0"/>
              <a:t>4</a:t>
            </a:r>
            <a:r>
              <a:rPr lang="zh-CN" altLang="en-US" sz="2600" dirty="0"/>
              <a:t>个端口的地址编码：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76624" y="3109938"/>
            <a:ext cx="4298146" cy="2469471"/>
          </a:xfrm>
          <a:prstGeom prst="rect">
            <a:avLst/>
          </a:prstGeom>
          <a:noFill/>
        </p:spPr>
        <p:txBody>
          <a:bodyPr lIns="98627" tIns="49314" rIns="98627" bIns="49314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rgbClr val="C00000"/>
                </a:solidFill>
                <a:latin typeface="+mn-lt"/>
              </a:rPr>
              <a:t>A1     A0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rgbClr val="C00000"/>
                </a:solidFill>
                <a:latin typeface="+mn-lt"/>
              </a:rPr>
              <a:t>0         0        CNT0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rgbClr val="C00000"/>
                </a:solidFill>
                <a:latin typeface="+mn-lt"/>
              </a:rPr>
              <a:t>0         1        CNT1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rgbClr val="C00000"/>
                </a:solidFill>
                <a:latin typeface="+mn-lt"/>
              </a:rPr>
              <a:t>1         0        CNT2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rgbClr val="C00000"/>
                </a:solidFill>
                <a:latin typeface="+mn-lt"/>
              </a:rPr>
              <a:t>1         1        </a:t>
            </a:r>
            <a:r>
              <a:rPr lang="zh-CN" altLang="en-US" sz="22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控制寄存器</a:t>
            </a:r>
          </a:p>
        </p:txBody>
      </p:sp>
    </p:spTree>
    <p:extLst>
      <p:ext uri="{BB962C8B-B14F-4D97-AF65-F5344CB8AC3E}">
        <p14:creationId xmlns:p14="http://schemas.microsoft.com/office/powerpoint/2010/main" val="3163356762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1346" indent="-30821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232840" indent="-24656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725976" indent="-246568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19112" indent="-246568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12248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5383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98519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91655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53E1511-8C8B-470C-ACFA-08A2D0CA3D30}" type="slidenum">
              <a:rPr lang="zh-CN" altLang="en-US" sz="1400" b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latin typeface="+mn-lt"/>
              </a:rPr>
              <a:t>2. </a:t>
            </a:r>
            <a:r>
              <a:rPr lang="zh-CN" altLang="en-US" sz="3500" dirty="0"/>
              <a:t>计数启动方式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0285" y="2231679"/>
            <a:ext cx="1529964" cy="1993687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600" dirty="0"/>
              <a:t>软件启动</a:t>
            </a:r>
          </a:p>
          <a:p>
            <a:pPr marL="0" indent="0" eaLnBrk="1" hangingPunct="1">
              <a:lnSpc>
                <a:spcPct val="130000"/>
              </a:lnSpc>
              <a:spcBef>
                <a:spcPts val="1941"/>
              </a:spcBef>
              <a:buNone/>
            </a:pPr>
            <a:r>
              <a:rPr lang="zh-CN" altLang="en-US" sz="2600" dirty="0"/>
              <a:t>硬件启动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3549821" y="2276872"/>
            <a:ext cx="4190531" cy="49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GATE</a:t>
            </a:r>
            <a:r>
              <a:rPr kumimoji="1"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端为高电平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3500028" y="3110649"/>
            <a:ext cx="4190532" cy="49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GATE</a:t>
            </a:r>
            <a:r>
              <a:rPr kumimoji="1"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端有一个上升沿</a:t>
            </a:r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2696936" y="2564187"/>
            <a:ext cx="791849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>
            <a:off x="2700607" y="3386696"/>
            <a:ext cx="791849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929228" y="1555057"/>
            <a:ext cx="5327709" cy="49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由</a:t>
            </a:r>
            <a:r>
              <a:rPr kumimoji="1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GATE</a:t>
            </a: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端信号的形式决定</a:t>
            </a:r>
          </a:p>
        </p:txBody>
      </p:sp>
    </p:spTree>
    <p:extLst>
      <p:ext uri="{BB962C8B-B14F-4D97-AF65-F5344CB8AC3E}">
        <p14:creationId xmlns:p14="http://schemas.microsoft.com/office/powerpoint/2010/main" val="1117957639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83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/>
      <p:bldP spid="83977" grpId="0" animBg="1"/>
      <p:bldP spid="83978" grpId="0" animBg="1"/>
      <p:bldP spid="83979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latin typeface="+mn-lt"/>
              </a:rPr>
              <a:t>3. </a:t>
            </a:r>
            <a:r>
              <a:rPr lang="zh-CN" altLang="en-US" dirty="0"/>
              <a:t>工作方式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492896"/>
            <a:ext cx="4320480" cy="1584176"/>
          </a:xfrm>
        </p:spPr>
        <p:txBody>
          <a:bodyPr/>
          <a:lstStyle/>
          <a:p>
            <a:pPr eaLnBrk="1" hangingPunct="1"/>
            <a:r>
              <a:rPr lang="zh-CN" altLang="en-US" dirty="0"/>
              <a:t>方式0</a:t>
            </a:r>
          </a:p>
          <a:p>
            <a:pPr lvl="1" eaLnBrk="1" hangingPunct="1"/>
            <a:r>
              <a:rPr kumimoji="1" lang="zh-CN" altLang="en-US" dirty="0"/>
              <a:t>软件启动，不自动重复计数；</a:t>
            </a:r>
          </a:p>
          <a:p>
            <a:pPr lvl="1" eaLnBrk="1" hangingPunct="1"/>
            <a:r>
              <a:rPr kumimoji="1" lang="zh-CN" altLang="en-US" dirty="0"/>
              <a:t>计数结束输出高电平。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739573" y="1340768"/>
            <a:ext cx="7436627" cy="9554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         8253</a:t>
            </a:r>
            <a:r>
              <a:rPr kumimoji="1"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可工作于</a:t>
            </a:r>
            <a:r>
              <a:rPr kumimoji="1"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6</a:t>
            </a:r>
            <a:r>
              <a:rPr kumimoji="1"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种工作方式下，不同的工作方式具有不同的计数启动方式和输出波形。</a:t>
            </a: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92896"/>
            <a:ext cx="419649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B118109-9984-447E-A7AF-C4517C41BF34}"/>
              </a:ext>
            </a:extLst>
          </p:cNvPr>
          <p:cNvSpPr/>
          <p:nvPr/>
        </p:nvSpPr>
        <p:spPr>
          <a:xfrm>
            <a:off x="5435080" y="4527818"/>
            <a:ext cx="3708920" cy="1886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20000"/>
              </a:lnSpc>
              <a:buClr>
                <a:srgbClr val="3333CC"/>
              </a:buClr>
              <a:buSzPct val="94000"/>
              <a:buFont typeface="Wingdings" panose="05000000000000000000" pitchFamily="2" charset="2"/>
              <a:buChar char="Ø"/>
            </a:pPr>
            <a:r>
              <a:rPr lang="zh-CN" altLang="en-US" sz="22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特点： </a:t>
            </a:r>
          </a:p>
          <a:p>
            <a:pPr marL="742950" lvl="1" indent="-285750" algn="just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</a:pPr>
            <a:r>
              <a:rPr kumimoji="1" lang="zh-CN" altLang="en-US" sz="16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计数发生在</a:t>
            </a:r>
            <a:r>
              <a:rPr kumimoji="1" lang="en-US" altLang="zh-CN" sz="16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CKL</a:t>
            </a:r>
            <a:r>
              <a:rPr kumimoji="1" lang="zh-CN" altLang="en-US" sz="16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下降沿；</a:t>
            </a:r>
            <a:endParaRPr kumimoji="1" lang="en-US" altLang="zh-CN" sz="1600" b="1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  <a:p>
            <a:pPr marL="742950" lvl="1" indent="-285750" algn="just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</a:pPr>
            <a:r>
              <a:rPr kumimoji="1" lang="en-US" altLang="zh-CN" sz="16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GATE</a:t>
            </a:r>
            <a:r>
              <a:rPr kumimoji="1" lang="zh-CN" altLang="en-US" sz="16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保持高电平，若</a:t>
            </a:r>
            <a:r>
              <a:rPr kumimoji="1" lang="en-US" altLang="zh-CN" sz="16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GATE</a:t>
            </a:r>
            <a:r>
              <a:rPr kumimoji="1" lang="zh-CN" altLang="en-US" sz="16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变低，则暂停计数；</a:t>
            </a:r>
            <a:endParaRPr kumimoji="1" lang="en-US" altLang="zh-CN" sz="1600" b="1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  <a:p>
            <a:pPr marL="742950" lvl="1" indent="-285750" algn="just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</a:pPr>
            <a:r>
              <a:rPr kumimoji="1" lang="zh-CN" altLang="en-US" sz="16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计数过程可重设初值。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9FF35F-BDAE-4F97-935E-002E242A3A6E}"/>
              </a:ext>
            </a:extLst>
          </p:cNvPr>
          <p:cNvSpPr/>
          <p:nvPr/>
        </p:nvSpPr>
        <p:spPr>
          <a:xfrm>
            <a:off x="395536" y="4083121"/>
            <a:ext cx="4806280" cy="2554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20000"/>
              </a:lnSpc>
              <a:buClr>
                <a:srgbClr val="3333CC"/>
              </a:buClr>
              <a:buSzPct val="94000"/>
              <a:buFont typeface="Wingdings" panose="05000000000000000000" pitchFamily="2" charset="2"/>
              <a:buChar char="Ø"/>
            </a:pPr>
            <a:r>
              <a:rPr lang="zh-CN" altLang="en-US" sz="22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工作过程： </a:t>
            </a:r>
          </a:p>
          <a:p>
            <a:pPr marL="742950" lvl="1" indent="-285750" algn="just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</a:pPr>
            <a:r>
              <a:rPr kumimoji="1" lang="zh-CN" altLang="en-US" sz="16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第一个</a:t>
            </a:r>
            <a:r>
              <a:rPr kumimoji="1" lang="en-US" altLang="zh-CN" sz="16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#WR</a:t>
            </a:r>
            <a:r>
              <a:rPr kumimoji="1" lang="zh-CN" altLang="en-US" sz="16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有效时间写入控制字，</a:t>
            </a:r>
            <a:r>
              <a:rPr kumimoji="1" lang="en-US" altLang="zh-CN" sz="16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OUT</a:t>
            </a:r>
            <a:r>
              <a:rPr kumimoji="1" lang="zh-CN" altLang="en-US" sz="16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变为低电平；</a:t>
            </a:r>
            <a:endParaRPr kumimoji="1" lang="en-US" altLang="zh-CN" sz="1600" b="1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  <a:p>
            <a:pPr marL="742950" lvl="1" indent="-285750" algn="just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</a:pPr>
            <a:r>
              <a:rPr kumimoji="1" lang="zh-CN" altLang="en-US" sz="16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第二个</a:t>
            </a:r>
            <a:r>
              <a:rPr kumimoji="1" lang="en-US" altLang="zh-CN" sz="16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#WR</a:t>
            </a:r>
            <a:r>
              <a:rPr kumimoji="1" lang="zh-CN" altLang="en-US" sz="16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有效时间写入初值；</a:t>
            </a:r>
            <a:endParaRPr kumimoji="1" lang="en-US" altLang="zh-CN" sz="1600" b="1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  <a:p>
            <a:pPr marL="742950" lvl="1" indent="-285750" algn="just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</a:pPr>
            <a:r>
              <a:rPr kumimoji="1" lang="zh-CN" altLang="en-US" sz="16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经过一个</a:t>
            </a:r>
            <a:r>
              <a:rPr kumimoji="1" lang="en-US" altLang="zh-CN" sz="16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CLK</a:t>
            </a:r>
            <a:r>
              <a:rPr kumimoji="1" lang="zh-CN" altLang="en-US" sz="16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上升沿和下降沿，初值进入计数器，开始计数；</a:t>
            </a:r>
            <a:endParaRPr kumimoji="1" lang="en-US" altLang="zh-CN" sz="1600" b="1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  <a:p>
            <a:pPr marL="742950" lvl="1" indent="-285750" algn="just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</a:pPr>
            <a:r>
              <a:rPr kumimoji="1" lang="zh-CN" altLang="en-US" sz="16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计数器减到</a:t>
            </a:r>
            <a:r>
              <a:rPr kumimoji="1" lang="en-US" altLang="zh-CN" sz="16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0</a:t>
            </a:r>
            <a:r>
              <a:rPr kumimoji="1" lang="zh-CN" altLang="en-US" sz="16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时，计数结束，</a:t>
            </a:r>
            <a:r>
              <a:rPr kumimoji="1" lang="en-US" altLang="zh-CN" sz="16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OUT</a:t>
            </a:r>
            <a:r>
              <a:rPr kumimoji="1" lang="zh-CN" altLang="en-US" sz="16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高电平；</a:t>
            </a:r>
            <a:endParaRPr kumimoji="1" lang="en-US" altLang="zh-CN" sz="1600" b="1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197531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1346" indent="-30821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232840" indent="-24656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725976" indent="-246568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19112" indent="-246568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12248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5383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98519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91655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1EC5236-DC92-49EF-9C68-952556B97F62}" type="slidenum">
              <a:rPr lang="zh-CN" altLang="en-US" sz="1400" b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7793037" cy="69440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latin typeface="+mn-lt"/>
              </a:rPr>
              <a:t>4. </a:t>
            </a:r>
            <a:r>
              <a:rPr lang="zh-CN" altLang="en-US" dirty="0"/>
              <a:t>控制字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3517" y="1340768"/>
            <a:ext cx="6005518" cy="63663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用于确定各计数器的工作方式</a:t>
            </a: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71674"/>
            <a:ext cx="5714847" cy="419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545557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2259EA6E-711F-4377-A04A-E48DE3A342B3}" type="slidenum">
              <a:rPr lang="zh-CN" altLang="en-US" sz="1400"/>
              <a:pPr eaLnBrk="1" hangingPunct="1"/>
              <a:t>2</a:t>
            </a:fld>
            <a:endParaRPr lang="en-US" altLang="zh-CN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7793037" cy="694407"/>
          </a:xfrm>
        </p:spPr>
        <p:txBody>
          <a:bodyPr/>
          <a:lstStyle/>
          <a:p>
            <a:pPr eaLnBrk="1" hangingPunct="1"/>
            <a:r>
              <a:rPr lang="zh-CN" altLang="en-US"/>
              <a:t>主要内容：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7584" y="1340768"/>
            <a:ext cx="7705725" cy="285115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5000"/>
              </a:lnSpc>
              <a:spcBef>
                <a:spcPct val="40000"/>
              </a:spcBef>
            </a:pPr>
            <a:r>
              <a:rPr lang="zh-CN" altLang="en-US" dirty="0"/>
              <a:t>了解串行通信与并行通信的概念</a:t>
            </a:r>
          </a:p>
          <a:p>
            <a:pPr eaLnBrk="1" hangingPunct="1">
              <a:lnSpc>
                <a:spcPct val="135000"/>
              </a:lnSpc>
              <a:spcBef>
                <a:spcPct val="40000"/>
              </a:spcBef>
            </a:pPr>
            <a:r>
              <a:rPr lang="zh-CN" altLang="en-US" dirty="0"/>
              <a:t>掌握两种可编程并行接口芯片的应用</a:t>
            </a:r>
          </a:p>
          <a:p>
            <a:pPr eaLnBrk="1" hangingPunct="1">
              <a:lnSpc>
                <a:spcPct val="135000"/>
              </a:lnSpc>
              <a:spcBef>
                <a:spcPct val="40000"/>
              </a:spcBef>
            </a:pPr>
            <a:r>
              <a:rPr lang="zh-CN" altLang="en-US" dirty="0"/>
              <a:t>掌握可编程串行接口及其应用</a:t>
            </a:r>
          </a:p>
        </p:txBody>
      </p:sp>
    </p:spTree>
    <p:extLst>
      <p:ext uri="{BB962C8B-B14F-4D97-AF65-F5344CB8AC3E}">
        <p14:creationId xmlns:p14="http://schemas.microsoft.com/office/powerpoint/2010/main" val="4153954683"/>
      </p:ext>
    </p:extLst>
  </p:cSld>
  <p:clrMapOvr>
    <a:masterClrMapping/>
  </p:clrMapOvr>
  <p:transition spd="med">
    <p:blinds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1346" indent="-30821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232840" indent="-24656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725976" indent="-246568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19112" indent="-246568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12248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5383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98519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91655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2E2AB43-3DF6-4D2A-A51D-D14D29C2CF20}" type="slidenum">
              <a:rPr lang="zh-CN" altLang="en-US" sz="1400" b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j-lt"/>
                <a:ea typeface="+mj-ea"/>
              </a:rPr>
              <a:t>5. </a:t>
            </a:r>
            <a:r>
              <a:rPr lang="zh-CN" altLang="en-US" dirty="0">
                <a:latin typeface="+mn-lt"/>
              </a:rPr>
              <a:t>8253</a:t>
            </a:r>
            <a:r>
              <a:rPr lang="zh-CN" altLang="en-US" dirty="0"/>
              <a:t>的应用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340768"/>
            <a:ext cx="3096344" cy="423836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2400" dirty="0"/>
              <a:t>与系统的连接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400" dirty="0"/>
              <a:t>初始化程序设计</a:t>
            </a:r>
          </a:p>
          <a:p>
            <a:pPr lvl="1" eaLnBrk="1" hangingPunct="1">
              <a:lnSpc>
                <a:spcPct val="135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写入控制字</a:t>
            </a:r>
          </a:p>
          <a:p>
            <a:pPr lvl="1" eaLnBrk="1" hangingPunct="1">
              <a:lnSpc>
                <a:spcPct val="135000"/>
              </a:lnSpc>
            </a:pPr>
            <a:r>
              <a:rPr lang="zh-CN" altLang="en-US" sz="2200" dirty="0">
                <a:solidFill>
                  <a:srgbClr val="0070C0"/>
                </a:solidFill>
              </a:rPr>
              <a:t>置计数初值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64CCA94-5F3A-4826-83E2-2C8C2BF9D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06" y="3945632"/>
            <a:ext cx="8397093" cy="2526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SzPct val="94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35000"/>
              </a:lnSpc>
              <a:buNone/>
            </a:pPr>
            <a:r>
              <a:rPr lang="en-US" altLang="zh-CN" sz="2200" kern="0" dirty="0"/>
              <a:t>;</a:t>
            </a:r>
            <a:r>
              <a:rPr lang="zh-CN" altLang="en-US" sz="2200" kern="0" dirty="0"/>
              <a:t>例子：</a:t>
            </a:r>
            <a:r>
              <a:rPr lang="en-US" altLang="zh-CN" sz="2200" kern="0" dirty="0"/>
              <a:t>CNT</a:t>
            </a:r>
            <a:r>
              <a:rPr lang="en-US" altLang="zh-CN" kern="0" dirty="0"/>
              <a:t>0</a:t>
            </a:r>
            <a:r>
              <a:rPr lang="zh-CN" altLang="en-US" kern="0" dirty="0"/>
              <a:t>初始化</a:t>
            </a:r>
            <a:endParaRPr lang="en-US" altLang="zh-CN" kern="0" dirty="0"/>
          </a:p>
          <a:p>
            <a:pPr marL="0" indent="0" eaLnBrk="1" hangingPunct="1">
              <a:lnSpc>
                <a:spcPct val="135000"/>
              </a:lnSpc>
              <a:buNone/>
            </a:pPr>
            <a:r>
              <a:rPr lang="en-US" altLang="zh-CN" kern="0" dirty="0"/>
              <a:t> </a:t>
            </a:r>
            <a:r>
              <a:rPr lang="en-US" altLang="zh-CN" kern="0" dirty="0">
                <a:solidFill>
                  <a:srgbClr val="FF0000"/>
                </a:solidFill>
              </a:rPr>
              <a:t>MOV AL</a:t>
            </a:r>
            <a:r>
              <a:rPr lang="zh-CN" altLang="en-US" kern="0" dirty="0">
                <a:solidFill>
                  <a:srgbClr val="FF0000"/>
                </a:solidFill>
              </a:rPr>
              <a:t>，</a:t>
            </a:r>
            <a:r>
              <a:rPr lang="en-US" altLang="zh-CN" kern="0" dirty="0">
                <a:solidFill>
                  <a:srgbClr val="FF0000"/>
                </a:solidFill>
              </a:rPr>
              <a:t>54H </a:t>
            </a:r>
            <a:r>
              <a:rPr lang="zh-CN" altLang="en-US" kern="0" dirty="0">
                <a:solidFill>
                  <a:srgbClr val="FF0000"/>
                </a:solidFill>
              </a:rPr>
              <a:t>   </a:t>
            </a:r>
            <a:r>
              <a:rPr lang="en-US" altLang="zh-CN" kern="0" dirty="0">
                <a:solidFill>
                  <a:srgbClr val="FF0000"/>
                </a:solidFill>
              </a:rPr>
              <a:t>	</a:t>
            </a:r>
            <a:r>
              <a:rPr lang="zh-CN" altLang="en-US" kern="0" dirty="0">
                <a:solidFill>
                  <a:srgbClr val="FF0000"/>
                </a:solidFill>
              </a:rPr>
              <a:t>；计数器</a:t>
            </a:r>
            <a:r>
              <a:rPr lang="en-US" altLang="zh-CN" kern="0" dirty="0">
                <a:solidFill>
                  <a:srgbClr val="FF0000"/>
                </a:solidFill>
              </a:rPr>
              <a:t>1</a:t>
            </a:r>
            <a:r>
              <a:rPr lang="zh-CN" altLang="en-US" kern="0" dirty="0">
                <a:solidFill>
                  <a:srgbClr val="FF0000"/>
                </a:solidFill>
              </a:rPr>
              <a:t>，单字节，方式</a:t>
            </a:r>
            <a:r>
              <a:rPr lang="en-US" altLang="zh-CN" kern="0" dirty="0">
                <a:solidFill>
                  <a:srgbClr val="FF0000"/>
                </a:solidFill>
              </a:rPr>
              <a:t>2</a:t>
            </a:r>
            <a:r>
              <a:rPr lang="zh-CN" altLang="en-US" kern="0" dirty="0">
                <a:solidFill>
                  <a:srgbClr val="FF0000"/>
                </a:solidFill>
              </a:rPr>
              <a:t>，二进制码计数</a:t>
            </a:r>
            <a:endParaRPr lang="en-US" altLang="zh-CN" kern="0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35000"/>
              </a:lnSpc>
              <a:buNone/>
            </a:pPr>
            <a:r>
              <a:rPr lang="en-US" altLang="zh-CN" sz="2200" kern="0" dirty="0">
                <a:solidFill>
                  <a:srgbClr val="FF0000"/>
                </a:solidFill>
              </a:rPr>
              <a:t> OUT 43H</a:t>
            </a:r>
            <a:r>
              <a:rPr lang="zh-CN" altLang="en-US" sz="2200" kern="0" dirty="0">
                <a:solidFill>
                  <a:srgbClr val="FF0000"/>
                </a:solidFill>
              </a:rPr>
              <a:t>，</a:t>
            </a:r>
            <a:r>
              <a:rPr lang="en-US" altLang="zh-CN" sz="2200" kern="0" dirty="0">
                <a:solidFill>
                  <a:srgbClr val="FF0000"/>
                </a:solidFill>
              </a:rPr>
              <a:t>AL		</a:t>
            </a:r>
            <a:r>
              <a:rPr lang="zh-CN" altLang="en-US" sz="2200" kern="0" dirty="0">
                <a:solidFill>
                  <a:srgbClr val="FF0000"/>
                </a:solidFill>
              </a:rPr>
              <a:t>；控制字寄存器地址为</a:t>
            </a:r>
            <a:r>
              <a:rPr lang="en-US" altLang="zh-CN" sz="2200" kern="0" dirty="0">
                <a:solidFill>
                  <a:srgbClr val="FF0000"/>
                </a:solidFill>
              </a:rPr>
              <a:t>43H</a:t>
            </a:r>
          </a:p>
          <a:p>
            <a:pPr marL="0" indent="0" eaLnBrk="1" hangingPunct="1">
              <a:lnSpc>
                <a:spcPct val="135000"/>
              </a:lnSpc>
              <a:buNone/>
            </a:pPr>
            <a:r>
              <a:rPr lang="en-US" altLang="zh-CN" kern="0" dirty="0"/>
              <a:t> </a:t>
            </a:r>
            <a:r>
              <a:rPr lang="en-US" altLang="zh-CN" kern="0" dirty="0">
                <a:solidFill>
                  <a:srgbClr val="0070C0"/>
                </a:solidFill>
              </a:rPr>
              <a:t>MOV AL</a:t>
            </a:r>
            <a:r>
              <a:rPr lang="zh-CN" altLang="en-US" kern="0" dirty="0">
                <a:solidFill>
                  <a:srgbClr val="0070C0"/>
                </a:solidFill>
              </a:rPr>
              <a:t>，</a:t>
            </a:r>
            <a:r>
              <a:rPr lang="en-US" altLang="zh-CN" kern="0" dirty="0">
                <a:solidFill>
                  <a:srgbClr val="0070C0"/>
                </a:solidFill>
              </a:rPr>
              <a:t>18		</a:t>
            </a:r>
            <a:r>
              <a:rPr lang="zh-CN" altLang="en-US" kern="0" dirty="0">
                <a:solidFill>
                  <a:srgbClr val="0070C0"/>
                </a:solidFill>
              </a:rPr>
              <a:t>；计数器初值为</a:t>
            </a:r>
            <a:r>
              <a:rPr lang="en-US" altLang="zh-CN" kern="0" dirty="0">
                <a:solidFill>
                  <a:srgbClr val="0070C0"/>
                </a:solidFill>
              </a:rPr>
              <a:t>18</a:t>
            </a:r>
          </a:p>
          <a:p>
            <a:pPr marL="0" indent="0" eaLnBrk="1" hangingPunct="1">
              <a:lnSpc>
                <a:spcPct val="135000"/>
              </a:lnSpc>
              <a:buNone/>
            </a:pPr>
            <a:r>
              <a:rPr lang="en-US" altLang="zh-CN" sz="2200" kern="0" dirty="0">
                <a:solidFill>
                  <a:srgbClr val="0070C0"/>
                </a:solidFill>
              </a:rPr>
              <a:t> OUT 41H</a:t>
            </a:r>
            <a:r>
              <a:rPr lang="zh-CN" altLang="en-US" sz="2200" kern="0" dirty="0">
                <a:solidFill>
                  <a:srgbClr val="0070C0"/>
                </a:solidFill>
              </a:rPr>
              <a:t>，</a:t>
            </a:r>
            <a:r>
              <a:rPr lang="en-US" altLang="zh-CN" sz="2200" kern="0" dirty="0">
                <a:solidFill>
                  <a:srgbClr val="0070C0"/>
                </a:solidFill>
              </a:rPr>
              <a:t>AL		</a:t>
            </a:r>
            <a:r>
              <a:rPr lang="zh-CN" altLang="en-US" sz="2200" kern="0" dirty="0">
                <a:solidFill>
                  <a:srgbClr val="0070C0"/>
                </a:solidFill>
              </a:rPr>
              <a:t>；计数器</a:t>
            </a:r>
            <a:r>
              <a:rPr lang="en-US" altLang="zh-CN" sz="2200" kern="0" dirty="0">
                <a:solidFill>
                  <a:srgbClr val="0070C0"/>
                </a:solidFill>
              </a:rPr>
              <a:t>1</a:t>
            </a:r>
            <a:r>
              <a:rPr lang="zh-CN" altLang="en-US" sz="2200" kern="0" dirty="0">
                <a:solidFill>
                  <a:srgbClr val="0070C0"/>
                </a:solidFill>
              </a:rPr>
              <a:t>的地址为</a:t>
            </a:r>
            <a:r>
              <a:rPr lang="en-US" altLang="zh-CN" sz="2200" kern="0" dirty="0">
                <a:solidFill>
                  <a:srgbClr val="0070C0"/>
                </a:solidFill>
              </a:rPr>
              <a:t>41H</a:t>
            </a:r>
          </a:p>
        </p:txBody>
      </p:sp>
    </p:spTree>
    <p:extLst>
      <p:ext uri="{BB962C8B-B14F-4D97-AF65-F5344CB8AC3E}">
        <p14:creationId xmlns:p14="http://schemas.microsoft.com/office/powerpoint/2010/main" val="1509844082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75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7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latin typeface="+mn-lt"/>
              </a:rPr>
              <a:t>3. </a:t>
            </a:r>
            <a:r>
              <a:rPr lang="zh-CN" altLang="en-US" dirty="0"/>
              <a:t>工作方式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097" y="1268760"/>
            <a:ext cx="4464496" cy="18002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方式1 </a:t>
            </a:r>
          </a:p>
          <a:p>
            <a:pPr lvl="1" eaLnBrk="1" hangingPunct="1"/>
            <a:r>
              <a:rPr kumimoji="1" lang="zh-CN" altLang="en-US" dirty="0"/>
              <a:t>硬件启动，不自动重复计数；</a:t>
            </a:r>
          </a:p>
          <a:p>
            <a:pPr lvl="1" eaLnBrk="1" hangingPunct="1"/>
            <a:r>
              <a:rPr kumimoji="1" lang="zh-CN" altLang="en-US" dirty="0"/>
              <a:t>计数开始输出低电平，结束后又变高。</a:t>
            </a: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556792"/>
            <a:ext cx="368617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7F8277B2-9A0F-44F0-92B2-93611EC2A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092617"/>
            <a:ext cx="413891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SzPct val="94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工作过程： </a:t>
            </a:r>
          </a:p>
          <a:p>
            <a:pPr lvl="1" eaLnBrk="1" hangingPunct="1"/>
            <a:r>
              <a:rPr kumimoji="1" lang="zh-CN" altLang="en-US" sz="1600" kern="0" dirty="0"/>
              <a:t>写入方式</a:t>
            </a:r>
            <a:r>
              <a:rPr kumimoji="1" lang="en-US" altLang="zh-CN" sz="1600" kern="0" dirty="0"/>
              <a:t>1</a:t>
            </a:r>
            <a:r>
              <a:rPr kumimoji="1" lang="zh-CN" altLang="en-US" sz="1600" kern="0" dirty="0"/>
              <a:t>控制字后，</a:t>
            </a:r>
            <a:r>
              <a:rPr kumimoji="1" lang="en-US" altLang="zh-CN" sz="1600" kern="0" dirty="0"/>
              <a:t>OUT</a:t>
            </a:r>
            <a:r>
              <a:rPr kumimoji="1" lang="zh-CN" altLang="en-US" sz="1600" kern="0" dirty="0"/>
              <a:t>输出高电平；</a:t>
            </a:r>
            <a:endParaRPr kumimoji="1" lang="en-US" altLang="zh-CN" sz="1600" kern="0" dirty="0"/>
          </a:p>
          <a:p>
            <a:pPr lvl="1" eaLnBrk="1" hangingPunct="1"/>
            <a:r>
              <a:rPr kumimoji="1" lang="zh-CN" altLang="en-US" sz="1600" kern="0" dirty="0"/>
              <a:t>写入计数初值，并不开始计数；</a:t>
            </a:r>
            <a:endParaRPr kumimoji="1" lang="en-US" altLang="zh-CN" sz="1600" kern="0" dirty="0"/>
          </a:p>
          <a:p>
            <a:pPr lvl="1" eaLnBrk="1" hangingPunct="1"/>
            <a:r>
              <a:rPr kumimoji="1" lang="en-US" altLang="zh-CN" sz="1600" kern="0" dirty="0"/>
              <a:t>GATE</a:t>
            </a:r>
            <a:r>
              <a:rPr kumimoji="1" lang="zh-CN" altLang="en-US" sz="1600" kern="0" dirty="0"/>
              <a:t>出现由低到高跳变，下一个</a:t>
            </a:r>
            <a:r>
              <a:rPr kumimoji="1" lang="en-US" altLang="zh-CN" sz="1600" kern="0" dirty="0"/>
              <a:t>CKL</a:t>
            </a:r>
            <a:r>
              <a:rPr kumimoji="1" lang="zh-CN" altLang="en-US" sz="1600" kern="0" dirty="0"/>
              <a:t>下降沿才开始计数，</a:t>
            </a:r>
            <a:r>
              <a:rPr kumimoji="1" lang="en-US" altLang="zh-CN" sz="1600" kern="0" dirty="0"/>
              <a:t>OUT</a:t>
            </a:r>
            <a:r>
              <a:rPr kumimoji="1" lang="zh-CN" altLang="en-US" sz="1600" kern="0" dirty="0"/>
              <a:t>变低电平；</a:t>
            </a:r>
            <a:endParaRPr kumimoji="1" lang="en-US" altLang="zh-CN" sz="1600" kern="0" dirty="0"/>
          </a:p>
          <a:p>
            <a:pPr lvl="1" eaLnBrk="1" hangingPunct="1"/>
            <a:r>
              <a:rPr kumimoji="1" lang="zh-CN" altLang="en-US" sz="1600" kern="0" dirty="0"/>
              <a:t>计数结束后，</a:t>
            </a:r>
            <a:r>
              <a:rPr kumimoji="1" lang="en-US" altLang="zh-CN" sz="1600" kern="0" dirty="0"/>
              <a:t>OUT</a:t>
            </a:r>
            <a:r>
              <a:rPr kumimoji="1" lang="zh-CN" altLang="en-US" sz="1600" kern="0" dirty="0"/>
              <a:t>变高电平；</a:t>
            </a:r>
            <a:endParaRPr kumimoji="1" lang="en-US" altLang="zh-CN" sz="1600" kern="0" dirty="0"/>
          </a:p>
          <a:p>
            <a:pPr lvl="1" eaLnBrk="1" hangingPunct="1"/>
            <a:r>
              <a:rPr kumimoji="1" lang="en-US" altLang="zh-CN" sz="1600" kern="0" dirty="0"/>
              <a:t>OUT</a:t>
            </a:r>
            <a:r>
              <a:rPr kumimoji="1" lang="zh-CN" altLang="en-US" sz="1600" kern="0" dirty="0"/>
              <a:t>负脉冲宽度为计数初值乘以</a:t>
            </a:r>
            <a:r>
              <a:rPr kumimoji="1" lang="en-US" altLang="zh-CN" sz="1600" kern="0" dirty="0"/>
              <a:t>CLK</a:t>
            </a:r>
            <a:r>
              <a:rPr kumimoji="1" lang="zh-CN" altLang="en-US" sz="1600" kern="0" dirty="0"/>
              <a:t>周期；</a:t>
            </a:r>
            <a:endParaRPr kumimoji="1" lang="en-US" altLang="zh-CN" sz="1600" kern="0" dirty="0"/>
          </a:p>
          <a:p>
            <a:pPr lvl="1" eaLnBrk="1" hangingPunct="1"/>
            <a:endParaRPr kumimoji="1" lang="zh-CN" altLang="en-US" sz="1600" kern="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E50EA04-FE55-451D-B7B8-C2A8B5C14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3173131"/>
            <a:ext cx="413891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SzPct val="94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特点： </a:t>
            </a:r>
          </a:p>
          <a:p>
            <a:pPr lvl="1" eaLnBrk="1" hangingPunct="1"/>
            <a:r>
              <a:rPr kumimoji="1" lang="zh-CN" altLang="en-US" sz="1600" kern="0" dirty="0"/>
              <a:t>计数启动后，</a:t>
            </a:r>
            <a:r>
              <a:rPr kumimoji="1" lang="en-US" altLang="zh-CN" sz="1600" kern="0" dirty="0"/>
              <a:t>GATE</a:t>
            </a:r>
            <a:r>
              <a:rPr kumimoji="1" lang="zh-CN" altLang="en-US" sz="1600" kern="0" dirty="0"/>
              <a:t>变低不影响计数；</a:t>
            </a:r>
            <a:endParaRPr kumimoji="1" lang="en-US" altLang="zh-CN" sz="1600" kern="0" dirty="0"/>
          </a:p>
          <a:p>
            <a:pPr lvl="1" eaLnBrk="1" hangingPunct="1"/>
            <a:r>
              <a:rPr kumimoji="1" lang="zh-CN" altLang="en-US" sz="1600" kern="0" dirty="0"/>
              <a:t>可重复触发，由</a:t>
            </a:r>
            <a:r>
              <a:rPr kumimoji="1" lang="en-US" altLang="zh-CN" sz="1600" kern="0" dirty="0"/>
              <a:t>GATE</a:t>
            </a:r>
            <a:r>
              <a:rPr kumimoji="1" lang="zh-CN" altLang="en-US" sz="1600" kern="0" dirty="0"/>
              <a:t>控制；</a:t>
            </a:r>
            <a:endParaRPr kumimoji="1" lang="en-US" altLang="zh-CN" sz="1600" kern="0" dirty="0"/>
          </a:p>
          <a:p>
            <a:pPr lvl="1" eaLnBrk="1" hangingPunct="1"/>
            <a:r>
              <a:rPr kumimoji="1" lang="zh-CN" altLang="en-US" sz="1600" kern="0" dirty="0"/>
              <a:t>计数过程中重写初值，不影响本次计数；计数结束后触发，才会按新初值重新计数；</a:t>
            </a:r>
            <a:endParaRPr kumimoji="1" lang="en-US" altLang="zh-CN" sz="1600" kern="0" dirty="0"/>
          </a:p>
          <a:p>
            <a:pPr lvl="1" eaLnBrk="1" hangingPunct="1"/>
            <a:r>
              <a:rPr kumimoji="1" lang="zh-CN" altLang="en-US" sz="1600" kern="0" dirty="0"/>
              <a:t>形成负脉冲计数过程中，</a:t>
            </a:r>
            <a:r>
              <a:rPr kumimoji="1" lang="en-US" altLang="zh-CN" sz="1600" kern="0" dirty="0"/>
              <a:t>GATE</a:t>
            </a:r>
            <a:r>
              <a:rPr kumimoji="1" lang="zh-CN" altLang="en-US" sz="1600" kern="0" dirty="0"/>
              <a:t>上升沿提前到来，会影响负脉冲宽度。</a:t>
            </a:r>
          </a:p>
        </p:txBody>
      </p:sp>
    </p:spTree>
    <p:extLst>
      <p:ext uri="{BB962C8B-B14F-4D97-AF65-F5344CB8AC3E}">
        <p14:creationId xmlns:p14="http://schemas.microsoft.com/office/powerpoint/2010/main" val="3926190151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1346" indent="-30821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232840" indent="-24656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725976" indent="-246568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19112" indent="-246568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12248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5383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98519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91655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11909AB-1006-4DAD-9CD4-DC345AC9E3B9}" type="slidenum">
              <a:rPr lang="zh-CN" altLang="en-US" sz="1400" b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793037" cy="694407"/>
          </a:xfrm>
        </p:spPr>
        <p:txBody>
          <a:bodyPr/>
          <a:lstStyle/>
          <a:p>
            <a:pPr eaLnBrk="1" hangingPunct="1"/>
            <a:r>
              <a:rPr lang="zh-CN" altLang="en-US"/>
              <a:t>工作方式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6047002" cy="1728191"/>
          </a:xfrm>
        </p:spPr>
        <p:txBody>
          <a:bodyPr/>
          <a:lstStyle/>
          <a:p>
            <a:pPr eaLnBrk="1" hangingPunct="1"/>
            <a:r>
              <a:rPr kumimoji="1" lang="zh-CN" altLang="en-US" dirty="0"/>
              <a:t>方式2</a:t>
            </a:r>
          </a:p>
          <a:p>
            <a:pPr lvl="1" eaLnBrk="1" hangingPunct="1"/>
            <a:r>
              <a:rPr kumimoji="1" lang="zh-CN" altLang="en-US" dirty="0"/>
              <a:t>软、硬件启动，自动重复计数。</a:t>
            </a:r>
          </a:p>
          <a:p>
            <a:pPr lvl="1" eaLnBrk="1" hangingPunct="1"/>
            <a:r>
              <a:rPr kumimoji="1" lang="zh-CN" altLang="en-US" dirty="0"/>
              <a:t>计数到最后一个脉冲时输出低电平</a:t>
            </a: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520" y="1268760"/>
            <a:ext cx="3656630" cy="13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522468A-43A1-4D13-BD76-8D557CAE5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81" y="2715246"/>
            <a:ext cx="413891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SzPct val="94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工作过程： </a:t>
            </a:r>
          </a:p>
          <a:p>
            <a:pPr lvl="1" eaLnBrk="1" hangingPunct="1"/>
            <a:r>
              <a:rPr kumimoji="1" lang="zh-CN" altLang="en-US" sz="1600" kern="0" dirty="0"/>
              <a:t>若写入控制字和计数初值期间，</a:t>
            </a:r>
            <a:r>
              <a:rPr kumimoji="1" lang="en-US" altLang="zh-CN" sz="1600" kern="0" dirty="0"/>
              <a:t>GATE</a:t>
            </a:r>
            <a:r>
              <a:rPr kumimoji="1" lang="zh-CN" altLang="en-US" sz="1600" kern="0" dirty="0"/>
              <a:t>一直为高电平；在写入计数初值后的一个</a:t>
            </a:r>
            <a:r>
              <a:rPr kumimoji="1" lang="en-US" altLang="zh-CN" sz="1600" kern="0" dirty="0"/>
              <a:t>CKL</a:t>
            </a:r>
            <a:r>
              <a:rPr kumimoji="1" lang="zh-CN" altLang="en-US" sz="1600" kern="0" dirty="0"/>
              <a:t>开始计数（软件启动）；</a:t>
            </a:r>
            <a:endParaRPr kumimoji="1" lang="en-US" altLang="zh-CN" sz="1600" kern="0" dirty="0"/>
          </a:p>
          <a:p>
            <a:pPr lvl="1" eaLnBrk="1" hangingPunct="1"/>
            <a:r>
              <a:rPr kumimoji="1" lang="zh-CN" altLang="en-US" sz="1600" kern="0" dirty="0"/>
              <a:t>若送初值时</a:t>
            </a:r>
            <a:r>
              <a:rPr kumimoji="1" lang="en-US" altLang="zh-CN" sz="1600" kern="0" dirty="0"/>
              <a:t>GATE</a:t>
            </a:r>
            <a:r>
              <a:rPr kumimoji="1" lang="zh-CN" altLang="en-US" sz="1600" kern="0" dirty="0"/>
              <a:t>为低电平，则等</a:t>
            </a:r>
            <a:r>
              <a:rPr kumimoji="1" lang="en-US" altLang="zh-CN" sz="1600" kern="0" dirty="0"/>
              <a:t>GATE</a:t>
            </a:r>
            <a:r>
              <a:rPr kumimoji="1" lang="zh-CN" altLang="en-US" sz="1600" kern="0" dirty="0"/>
              <a:t>变高后启动（硬启动）；</a:t>
            </a:r>
            <a:endParaRPr kumimoji="1" lang="en-US" altLang="zh-CN" sz="1600" kern="0" dirty="0"/>
          </a:p>
          <a:p>
            <a:pPr lvl="1" eaLnBrk="1" hangingPunct="1"/>
            <a:r>
              <a:rPr kumimoji="1" lang="zh-CN" altLang="en-US" sz="1600" kern="0" dirty="0"/>
              <a:t>写入方式</a:t>
            </a:r>
            <a:r>
              <a:rPr kumimoji="1" lang="en-US" altLang="zh-CN" sz="1600" kern="0" dirty="0"/>
              <a:t>2</a:t>
            </a:r>
            <a:r>
              <a:rPr kumimoji="1" lang="zh-CN" altLang="en-US" sz="1600" kern="0" dirty="0"/>
              <a:t>控制字后，</a:t>
            </a:r>
            <a:r>
              <a:rPr kumimoji="1" lang="en-US" altLang="zh-CN" sz="1600" kern="0" dirty="0"/>
              <a:t>OUT</a:t>
            </a:r>
            <a:r>
              <a:rPr kumimoji="1" lang="zh-CN" altLang="en-US" sz="1600" kern="0" dirty="0"/>
              <a:t>变高电平；计数到</a:t>
            </a:r>
            <a:r>
              <a:rPr kumimoji="1" lang="en-US" altLang="zh-CN" sz="1600" kern="0" dirty="0"/>
              <a:t>N-1</a:t>
            </a:r>
            <a:r>
              <a:rPr kumimoji="1" lang="zh-CN" altLang="en-US" sz="1600" kern="0" dirty="0"/>
              <a:t>个</a:t>
            </a:r>
            <a:r>
              <a:rPr kumimoji="1" lang="en-US" altLang="zh-CN" sz="1600" kern="0" dirty="0"/>
              <a:t>CLK</a:t>
            </a:r>
            <a:r>
              <a:rPr kumimoji="1" lang="zh-CN" altLang="en-US" sz="1600" kern="0" dirty="0"/>
              <a:t>后，变为低电平；再经过一个</a:t>
            </a:r>
            <a:r>
              <a:rPr kumimoji="1" lang="en-US" altLang="zh-CN" sz="1600" kern="0" dirty="0"/>
              <a:t>CLK</a:t>
            </a:r>
            <a:r>
              <a:rPr kumimoji="1" lang="zh-CN" altLang="en-US" sz="1600" kern="0" dirty="0"/>
              <a:t>后，</a:t>
            </a:r>
            <a:r>
              <a:rPr kumimoji="1" lang="en-US" altLang="zh-CN" sz="1600" kern="0" dirty="0"/>
              <a:t>OUT</a:t>
            </a:r>
            <a:r>
              <a:rPr kumimoji="1" lang="zh-CN" altLang="en-US" sz="1600" kern="0" dirty="0"/>
              <a:t>又恢复为高电平</a:t>
            </a:r>
            <a:endParaRPr kumimoji="1" lang="en-US" altLang="zh-CN" sz="1600" kern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2B94F1B-DC05-41E2-9829-CCC66D6B0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2780928"/>
            <a:ext cx="413891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SzPct val="94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特点： </a:t>
            </a:r>
          </a:p>
          <a:p>
            <a:pPr lvl="1" eaLnBrk="1" hangingPunct="1"/>
            <a:r>
              <a:rPr kumimoji="1" lang="en-US" altLang="zh-CN" sz="1600" kern="0" dirty="0"/>
              <a:t>GATE</a:t>
            </a:r>
            <a:r>
              <a:rPr kumimoji="1" lang="zh-CN" altLang="en-US" sz="1600" kern="0" dirty="0"/>
              <a:t>可被用于控制信号。当</a:t>
            </a:r>
            <a:r>
              <a:rPr kumimoji="1" lang="en-US" altLang="zh-CN" sz="1600" kern="0" dirty="0"/>
              <a:t>GATE</a:t>
            </a:r>
            <a:r>
              <a:rPr kumimoji="1" lang="zh-CN" altLang="en-US" sz="1600" kern="0" dirty="0"/>
              <a:t>为低电平时，计数停止，</a:t>
            </a:r>
            <a:r>
              <a:rPr kumimoji="1" lang="en-US" altLang="zh-CN" sz="1600" kern="0" dirty="0"/>
              <a:t>OUT</a:t>
            </a:r>
            <a:r>
              <a:rPr kumimoji="1" lang="zh-CN" altLang="en-US" sz="1600" kern="0" dirty="0"/>
              <a:t>输出高电平；</a:t>
            </a:r>
            <a:endParaRPr kumimoji="1" lang="en-US" altLang="zh-CN" sz="1600" kern="0" dirty="0"/>
          </a:p>
          <a:p>
            <a:pPr lvl="1" eaLnBrk="1" hangingPunct="1"/>
            <a:r>
              <a:rPr kumimoji="1" lang="zh-CN" altLang="en-US" sz="1600" kern="0" dirty="0"/>
              <a:t>当</a:t>
            </a:r>
            <a:r>
              <a:rPr kumimoji="1" lang="en-US" altLang="zh-CN" sz="1600" kern="0" dirty="0"/>
              <a:t>GATE</a:t>
            </a:r>
            <a:r>
              <a:rPr kumimoji="1" lang="zh-CN" altLang="en-US" sz="1600" kern="0" dirty="0"/>
              <a:t>变高后的下一个时钟下降沿，计数器又被重置初值，开始重新计数；</a:t>
            </a:r>
            <a:endParaRPr kumimoji="1" lang="en-US" altLang="zh-CN" sz="1600" kern="0" dirty="0"/>
          </a:p>
          <a:p>
            <a:pPr lvl="1" eaLnBrk="1" hangingPunct="1"/>
            <a:r>
              <a:rPr kumimoji="1" lang="zh-CN" altLang="en-US" sz="1600" kern="0" dirty="0"/>
              <a:t>计数过程中，若重写初值，不影响当前的计数过程，而在下一轮计数开始时按新的计数值计数。</a:t>
            </a:r>
          </a:p>
        </p:txBody>
      </p:sp>
    </p:spTree>
    <p:extLst>
      <p:ext uri="{BB962C8B-B14F-4D97-AF65-F5344CB8AC3E}">
        <p14:creationId xmlns:p14="http://schemas.microsoft.com/office/powerpoint/2010/main" val="4240437163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1346" indent="-30821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232840" indent="-24656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725976" indent="-246568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19112" indent="-246568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12248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5383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98519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91655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11909AB-1006-4DAD-9CD4-DC345AC9E3B9}" type="slidenum">
              <a:rPr lang="zh-CN" altLang="en-US" sz="1400" b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793037" cy="694407"/>
          </a:xfrm>
        </p:spPr>
        <p:txBody>
          <a:bodyPr/>
          <a:lstStyle/>
          <a:p>
            <a:pPr eaLnBrk="1" hangingPunct="1"/>
            <a:r>
              <a:rPr lang="zh-CN" altLang="en-US"/>
              <a:t>工作方式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96753"/>
            <a:ext cx="6047002" cy="1512168"/>
          </a:xfrm>
        </p:spPr>
        <p:txBody>
          <a:bodyPr/>
          <a:lstStyle/>
          <a:p>
            <a:pPr eaLnBrk="1" hangingPunct="1">
              <a:spcBef>
                <a:spcPct val="65000"/>
              </a:spcBef>
            </a:pPr>
            <a:r>
              <a:rPr kumimoji="1" lang="zh-CN" altLang="en-US" dirty="0"/>
              <a:t>方式3</a:t>
            </a:r>
          </a:p>
          <a:p>
            <a:pPr lvl="1" eaLnBrk="1" hangingPunct="1"/>
            <a:r>
              <a:rPr kumimoji="1" lang="zh-CN" altLang="en-US" dirty="0"/>
              <a:t>软、硬件启动，自动重复计数。</a:t>
            </a:r>
          </a:p>
          <a:p>
            <a:pPr lvl="1" eaLnBrk="1" hangingPunct="1"/>
            <a:r>
              <a:rPr kumimoji="1" lang="zh-CN" altLang="en-US" dirty="0"/>
              <a:t>输出对称方波</a:t>
            </a: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702" y="1268760"/>
            <a:ext cx="4032448" cy="151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39D28E84-2B88-4479-A04D-7AA03BCF8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81" y="2755155"/>
            <a:ext cx="413891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SzPct val="94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工作过程： </a:t>
            </a:r>
          </a:p>
          <a:p>
            <a:pPr lvl="1" eaLnBrk="1" hangingPunct="1"/>
            <a:r>
              <a:rPr kumimoji="1" lang="zh-CN" altLang="en-US" sz="1600" kern="0" dirty="0"/>
              <a:t>工作过程与方式</a:t>
            </a:r>
            <a:r>
              <a:rPr kumimoji="1" lang="en-US" altLang="zh-CN" sz="1600" kern="0" dirty="0"/>
              <a:t>2</a:t>
            </a:r>
            <a:r>
              <a:rPr kumimoji="1" lang="zh-CN" altLang="en-US" sz="1600" kern="0" dirty="0"/>
              <a:t>类似；</a:t>
            </a:r>
            <a:endParaRPr kumimoji="1" lang="en-US" altLang="zh-CN" sz="1600" kern="0" dirty="0"/>
          </a:p>
          <a:p>
            <a:pPr lvl="1" eaLnBrk="1" hangingPunct="1"/>
            <a:r>
              <a:rPr kumimoji="1" lang="zh-CN" altLang="en-US" sz="1600" kern="0" dirty="0"/>
              <a:t>不同之处在于计数到一半，</a:t>
            </a:r>
            <a:r>
              <a:rPr kumimoji="1" lang="en-US" altLang="zh-CN" sz="1600" kern="0" dirty="0"/>
              <a:t>OUT</a:t>
            </a:r>
            <a:r>
              <a:rPr kumimoji="1" lang="zh-CN" altLang="en-US" sz="1600" kern="0" dirty="0"/>
              <a:t>变成低电平，再接着计数到</a:t>
            </a:r>
            <a:r>
              <a:rPr kumimoji="1" lang="en-US" altLang="zh-CN" sz="1600" kern="0" dirty="0"/>
              <a:t>0</a:t>
            </a:r>
            <a:r>
              <a:rPr kumimoji="1" lang="zh-CN" altLang="en-US" sz="1600" kern="0" dirty="0"/>
              <a:t>时，</a:t>
            </a:r>
            <a:r>
              <a:rPr kumimoji="1" lang="en-US" altLang="zh-CN" sz="1600" kern="0" dirty="0"/>
              <a:t>OUT</a:t>
            </a:r>
            <a:r>
              <a:rPr kumimoji="1" lang="zh-CN" altLang="en-US" sz="1600" kern="0" dirty="0"/>
              <a:t>又变回高电平；</a:t>
            </a:r>
            <a:endParaRPr kumimoji="1" lang="en-US" altLang="zh-CN" sz="1600" kern="0" dirty="0"/>
          </a:p>
          <a:p>
            <a:pPr lvl="1" eaLnBrk="1" hangingPunct="1"/>
            <a:r>
              <a:rPr kumimoji="1" lang="zh-CN" altLang="en-US" sz="1600" kern="0" dirty="0"/>
              <a:t>接着重新计数；</a:t>
            </a:r>
            <a:endParaRPr kumimoji="1" lang="en-US" altLang="zh-CN" sz="1600" kern="0" dirty="0"/>
          </a:p>
          <a:p>
            <a:pPr lvl="1" eaLnBrk="1" hangingPunct="1"/>
            <a:r>
              <a:rPr kumimoji="1" lang="zh-CN" altLang="en-US" sz="1600" kern="0" dirty="0"/>
              <a:t>又称为方波发生器</a:t>
            </a:r>
            <a:endParaRPr kumimoji="1" lang="en-US" altLang="zh-CN" sz="1600" kern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69B46C-C572-417D-BD04-A96A83236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2780928"/>
            <a:ext cx="413891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SzPct val="94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特点： </a:t>
            </a:r>
          </a:p>
          <a:p>
            <a:pPr lvl="1" eaLnBrk="1" hangingPunct="1"/>
            <a:r>
              <a:rPr kumimoji="1" lang="zh-CN" altLang="en-US" sz="1600" kern="0" dirty="0"/>
              <a:t>如果采用硬件启动方式，输出为对称的方波；</a:t>
            </a:r>
            <a:endParaRPr kumimoji="1" lang="en-US" altLang="zh-CN" sz="1600" kern="0" dirty="0"/>
          </a:p>
          <a:p>
            <a:pPr lvl="1" eaLnBrk="1" hangingPunct="1"/>
            <a:r>
              <a:rPr kumimoji="1" lang="zh-CN" altLang="en-US" sz="1600" kern="0" dirty="0"/>
              <a:t>若计数过程中</a:t>
            </a:r>
            <a:r>
              <a:rPr kumimoji="1" lang="en-US" altLang="zh-CN" sz="1600" kern="0" dirty="0"/>
              <a:t>GATE</a:t>
            </a:r>
            <a:r>
              <a:rPr kumimoji="1" lang="zh-CN" altLang="en-US" sz="1600" kern="0" dirty="0"/>
              <a:t>变低，会立即终止计数，</a:t>
            </a:r>
            <a:r>
              <a:rPr kumimoji="1" lang="en-US" altLang="zh-CN" sz="1600" kern="0" dirty="0"/>
              <a:t>OUT</a:t>
            </a:r>
            <a:r>
              <a:rPr kumimoji="1" lang="zh-CN" altLang="en-US" sz="1600" kern="0" dirty="0"/>
              <a:t>变高；</a:t>
            </a:r>
            <a:endParaRPr kumimoji="1" lang="en-US" altLang="zh-CN" sz="1600" kern="0" dirty="0"/>
          </a:p>
          <a:p>
            <a:pPr lvl="1" eaLnBrk="1" hangingPunct="1"/>
            <a:r>
              <a:rPr kumimoji="1" lang="zh-CN" altLang="en-US" sz="1600" kern="0" dirty="0"/>
              <a:t>当</a:t>
            </a:r>
            <a:r>
              <a:rPr kumimoji="1" lang="en-US" altLang="zh-CN" sz="1600" kern="0" dirty="0"/>
              <a:t>GATE</a:t>
            </a:r>
            <a:r>
              <a:rPr kumimoji="1" lang="zh-CN" altLang="en-US" sz="1600" kern="0" dirty="0"/>
              <a:t>恢复高电平后，计数器重新装入初值，从头开始计数</a:t>
            </a:r>
          </a:p>
        </p:txBody>
      </p:sp>
    </p:spTree>
    <p:extLst>
      <p:ext uri="{BB962C8B-B14F-4D97-AF65-F5344CB8AC3E}">
        <p14:creationId xmlns:p14="http://schemas.microsoft.com/office/powerpoint/2010/main" val="980211495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793037" cy="694407"/>
          </a:xfrm>
        </p:spPr>
        <p:txBody>
          <a:bodyPr/>
          <a:lstStyle/>
          <a:p>
            <a:pPr eaLnBrk="1" hangingPunct="1"/>
            <a:r>
              <a:rPr lang="zh-CN" altLang="en-US"/>
              <a:t>工作方式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1" y="1124744"/>
            <a:ext cx="4176464" cy="1944216"/>
          </a:xfrm>
        </p:spPr>
        <p:txBody>
          <a:bodyPr/>
          <a:lstStyle/>
          <a:p>
            <a:pPr eaLnBrk="1" hangingPunct="1"/>
            <a:r>
              <a:rPr lang="zh-CN" altLang="en-US" dirty="0"/>
              <a:t>方式</a:t>
            </a:r>
            <a:r>
              <a:rPr lang="en-US" altLang="zh-CN" dirty="0"/>
              <a:t>4</a:t>
            </a:r>
          </a:p>
          <a:p>
            <a:pPr lvl="1" eaLnBrk="1" hangingPunct="1"/>
            <a:r>
              <a:rPr kumimoji="1" lang="zh-CN" altLang="en-US" dirty="0"/>
              <a:t>软件启动，不自动重复计数。</a:t>
            </a:r>
          </a:p>
          <a:p>
            <a:pPr lvl="1" eaLnBrk="1" hangingPunct="1"/>
            <a:r>
              <a:rPr kumimoji="1" lang="zh-CN" altLang="en-US" dirty="0"/>
              <a:t>计数结束输出一个</a:t>
            </a:r>
            <a:r>
              <a:rPr kumimoji="1" lang="en-US" altLang="zh-CN" dirty="0"/>
              <a:t>CLK</a:t>
            </a:r>
            <a:r>
              <a:rPr kumimoji="1" lang="zh-CN" altLang="en-US" dirty="0"/>
              <a:t>宽度的低电平</a:t>
            </a:r>
          </a:p>
          <a:p>
            <a:pPr eaLnBrk="1" hangingPunct="1">
              <a:spcBef>
                <a:spcPct val="60000"/>
              </a:spcBef>
            </a:pPr>
            <a:endParaRPr kumimoji="1" lang="en-US" altLang="zh-CN" dirty="0"/>
          </a:p>
          <a:p>
            <a:pPr eaLnBrk="1" hangingPunct="1">
              <a:spcBef>
                <a:spcPct val="60000"/>
              </a:spcBef>
            </a:pPr>
            <a:endParaRPr kumimoji="1" lang="en-US" altLang="zh-CN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740" y="1340768"/>
            <a:ext cx="3971441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35B66D91-BD13-4BF7-BFCE-191F83BB4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17" y="3212976"/>
            <a:ext cx="413891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SzPct val="94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工作过程： </a:t>
            </a:r>
          </a:p>
          <a:p>
            <a:pPr lvl="1" eaLnBrk="1" hangingPunct="1"/>
            <a:r>
              <a:rPr kumimoji="1" lang="zh-CN" altLang="en-US" sz="1600" kern="0" dirty="0"/>
              <a:t>工作过程与方式</a:t>
            </a:r>
            <a:r>
              <a:rPr kumimoji="1" lang="en-US" altLang="zh-CN" sz="1600" kern="0" dirty="0"/>
              <a:t>0</a:t>
            </a:r>
            <a:r>
              <a:rPr kumimoji="1" lang="zh-CN" altLang="en-US" sz="1600" kern="0" dirty="0"/>
              <a:t>相同；</a:t>
            </a:r>
            <a:endParaRPr kumimoji="1" lang="en-US" altLang="zh-CN" sz="1600" kern="0" dirty="0"/>
          </a:p>
          <a:p>
            <a:pPr lvl="1" eaLnBrk="1" hangingPunct="1"/>
            <a:r>
              <a:rPr kumimoji="1" lang="zh-CN" altLang="en-US" sz="1600" kern="0" dirty="0"/>
              <a:t>不同之处在于写入控制字后，</a:t>
            </a:r>
            <a:r>
              <a:rPr kumimoji="1" lang="en-US" altLang="zh-CN" sz="1600" kern="0" dirty="0"/>
              <a:t>OUT</a:t>
            </a:r>
            <a:r>
              <a:rPr kumimoji="1" lang="zh-CN" altLang="en-US" sz="1600" kern="0" dirty="0"/>
              <a:t>变高电平</a:t>
            </a:r>
            <a:endParaRPr kumimoji="1" lang="en-US" altLang="zh-CN" sz="1600" kern="0" dirty="0"/>
          </a:p>
          <a:p>
            <a:pPr lvl="1" eaLnBrk="1" hangingPunct="1"/>
            <a:r>
              <a:rPr kumimoji="1" lang="zh-CN" altLang="en-US" sz="1600" kern="0" dirty="0"/>
              <a:t>若</a:t>
            </a:r>
            <a:r>
              <a:rPr kumimoji="1" lang="en-US" altLang="zh-CN" sz="1600" kern="0" dirty="0"/>
              <a:t>GATE</a:t>
            </a:r>
            <a:r>
              <a:rPr kumimoji="1" lang="zh-CN" altLang="en-US" sz="1600" kern="0" dirty="0"/>
              <a:t>为高，则装入计数初值立刻开始；</a:t>
            </a:r>
            <a:endParaRPr kumimoji="1" lang="en-US" altLang="zh-CN" sz="1600" kern="0" dirty="0"/>
          </a:p>
          <a:p>
            <a:pPr lvl="1" eaLnBrk="1" hangingPunct="1"/>
            <a:r>
              <a:rPr kumimoji="1" lang="zh-CN" altLang="en-US" sz="1600" kern="0" dirty="0"/>
              <a:t>计数结束后，</a:t>
            </a:r>
            <a:r>
              <a:rPr kumimoji="1" lang="en-US" altLang="zh-CN" sz="1600" kern="0" dirty="0"/>
              <a:t>OUT</a:t>
            </a:r>
            <a:r>
              <a:rPr kumimoji="1" lang="zh-CN" altLang="en-US" sz="1600" kern="0" dirty="0"/>
              <a:t>输出</a:t>
            </a:r>
            <a:r>
              <a:rPr kumimoji="1" lang="en-US" altLang="zh-CN" sz="1600" kern="0" dirty="0"/>
              <a:t>CLK</a:t>
            </a:r>
            <a:r>
              <a:rPr kumimoji="1" lang="zh-CN" altLang="en-US" sz="1600" kern="0" dirty="0"/>
              <a:t>周期宽的负脉冲</a:t>
            </a:r>
            <a:endParaRPr kumimoji="1" lang="en-US" altLang="zh-CN" sz="1600" kern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99F1033-293F-4D6A-8961-58BFD5ABE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0141" y="3310657"/>
            <a:ext cx="413891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SzPct val="94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特点： </a:t>
            </a:r>
          </a:p>
          <a:p>
            <a:pPr lvl="1" eaLnBrk="1" hangingPunct="1"/>
            <a:r>
              <a:rPr kumimoji="1" lang="zh-CN" altLang="en-US" sz="1600" kern="0" dirty="0"/>
              <a:t>若计数过程中装入新的计数值，则计数器从下一个周期开始按新的计数值重新计数；</a:t>
            </a:r>
            <a:endParaRPr kumimoji="1" lang="en-US" altLang="zh-CN" sz="1600" kern="0" dirty="0"/>
          </a:p>
          <a:p>
            <a:pPr lvl="1" eaLnBrk="1" hangingPunct="1"/>
            <a:r>
              <a:rPr kumimoji="1" lang="zh-CN" altLang="en-US" sz="1600" kern="0" dirty="0"/>
              <a:t>注意方式</a:t>
            </a:r>
            <a:r>
              <a:rPr kumimoji="1" lang="en-US" altLang="zh-CN" sz="1600" kern="0" dirty="0"/>
              <a:t>4</a:t>
            </a:r>
            <a:r>
              <a:rPr kumimoji="1" lang="zh-CN" altLang="en-US" sz="1600" kern="0" dirty="0"/>
              <a:t>与方式</a:t>
            </a:r>
            <a:r>
              <a:rPr kumimoji="1" lang="en-US" altLang="zh-CN" sz="1600" kern="0" dirty="0"/>
              <a:t>2</a:t>
            </a:r>
            <a:r>
              <a:rPr kumimoji="1" lang="zh-CN" altLang="en-US" sz="1600" kern="0" dirty="0"/>
              <a:t>下，</a:t>
            </a:r>
            <a:r>
              <a:rPr kumimoji="1" lang="en-US" altLang="zh-CN" sz="1600" kern="0" dirty="0"/>
              <a:t>OUT</a:t>
            </a:r>
            <a:r>
              <a:rPr kumimoji="1" lang="zh-CN" altLang="en-US" sz="1600" kern="0" dirty="0"/>
              <a:t>波形不同。</a:t>
            </a:r>
          </a:p>
        </p:txBody>
      </p:sp>
    </p:spTree>
    <p:extLst>
      <p:ext uri="{BB962C8B-B14F-4D97-AF65-F5344CB8AC3E}">
        <p14:creationId xmlns:p14="http://schemas.microsoft.com/office/powerpoint/2010/main" val="3892857548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793037" cy="694407"/>
          </a:xfrm>
        </p:spPr>
        <p:txBody>
          <a:bodyPr/>
          <a:lstStyle/>
          <a:p>
            <a:pPr eaLnBrk="1" hangingPunct="1"/>
            <a:r>
              <a:rPr lang="zh-CN" altLang="en-US"/>
              <a:t>工作方式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1" y="1124744"/>
            <a:ext cx="4104456" cy="1872208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kumimoji="1" lang="zh-CN" altLang="en-US" dirty="0"/>
              <a:t>方式</a:t>
            </a:r>
            <a:r>
              <a:rPr kumimoji="1" lang="en-US" altLang="zh-CN" dirty="0"/>
              <a:t>5</a:t>
            </a:r>
          </a:p>
          <a:p>
            <a:pPr lvl="1" eaLnBrk="1" hangingPunct="1"/>
            <a:r>
              <a:rPr kumimoji="1" lang="zh-CN" altLang="en-US" dirty="0"/>
              <a:t>硬件启动，不自动重复计数</a:t>
            </a:r>
          </a:p>
          <a:p>
            <a:pPr lvl="1" eaLnBrk="1" hangingPunct="1"/>
            <a:r>
              <a:rPr kumimoji="1" lang="zh-CN" altLang="en-US" dirty="0"/>
              <a:t>波形与方式4相同</a:t>
            </a:r>
            <a:endParaRPr lang="en-US" altLang="zh-CN" dirty="0"/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529" y="1124744"/>
            <a:ext cx="431616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17E2EDA9-6ED3-4B9E-BCE5-EF0BF99EE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17" y="3212976"/>
            <a:ext cx="413891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SzPct val="94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工作过程： </a:t>
            </a:r>
          </a:p>
          <a:p>
            <a:pPr lvl="1" eaLnBrk="1" hangingPunct="1"/>
            <a:r>
              <a:rPr kumimoji="1" lang="zh-CN" altLang="en-US" sz="1600" kern="0" dirty="0"/>
              <a:t>工作过程与方式</a:t>
            </a:r>
            <a:r>
              <a:rPr kumimoji="1" lang="en-US" altLang="zh-CN" sz="1600" kern="0" dirty="0"/>
              <a:t>1</a:t>
            </a:r>
            <a:r>
              <a:rPr kumimoji="1" lang="zh-CN" altLang="en-US" sz="1600" kern="0" dirty="0"/>
              <a:t>相同；</a:t>
            </a:r>
            <a:endParaRPr kumimoji="1" lang="en-US" altLang="zh-CN" sz="1600" kern="0" dirty="0"/>
          </a:p>
          <a:p>
            <a:pPr lvl="1" eaLnBrk="1" hangingPunct="1"/>
            <a:r>
              <a:rPr kumimoji="1" lang="zh-CN" altLang="en-US" sz="1600" kern="0" dirty="0"/>
              <a:t>不同之处在于写入控制字后，</a:t>
            </a:r>
            <a:r>
              <a:rPr kumimoji="1" lang="en-US" altLang="zh-CN" sz="1600" kern="0" dirty="0"/>
              <a:t>OUT</a:t>
            </a:r>
            <a:r>
              <a:rPr kumimoji="1" lang="zh-CN" altLang="en-US" sz="1600" kern="0" dirty="0"/>
              <a:t>变高电平</a:t>
            </a:r>
            <a:endParaRPr kumimoji="1" lang="en-US" altLang="zh-CN" sz="1600" kern="0" dirty="0"/>
          </a:p>
          <a:p>
            <a:pPr lvl="1" eaLnBrk="1" hangingPunct="1"/>
            <a:r>
              <a:rPr kumimoji="1" lang="zh-CN" altLang="en-US" sz="1600" kern="0" dirty="0"/>
              <a:t>当</a:t>
            </a:r>
            <a:r>
              <a:rPr kumimoji="1" lang="en-US" altLang="zh-CN" sz="1600" kern="0" dirty="0"/>
              <a:t>GATE</a:t>
            </a:r>
            <a:r>
              <a:rPr kumimoji="1" lang="zh-CN" altLang="en-US" sz="1600" kern="0" dirty="0"/>
              <a:t>出现上升沿时，启动计数；</a:t>
            </a:r>
            <a:endParaRPr kumimoji="1" lang="en-US" altLang="zh-CN" sz="1600" kern="0" dirty="0"/>
          </a:p>
          <a:p>
            <a:pPr lvl="1" eaLnBrk="1" hangingPunct="1"/>
            <a:r>
              <a:rPr kumimoji="1" lang="zh-CN" altLang="en-US" sz="1600" kern="0" dirty="0"/>
              <a:t>计数结束后，</a:t>
            </a:r>
            <a:r>
              <a:rPr kumimoji="1" lang="en-US" altLang="zh-CN" sz="1600" kern="0" dirty="0"/>
              <a:t>OUT</a:t>
            </a:r>
            <a:r>
              <a:rPr kumimoji="1" lang="zh-CN" altLang="en-US" sz="1600" kern="0" dirty="0"/>
              <a:t>输出</a:t>
            </a:r>
            <a:r>
              <a:rPr kumimoji="1" lang="en-US" altLang="zh-CN" sz="1600" kern="0" dirty="0"/>
              <a:t>CLK</a:t>
            </a:r>
            <a:r>
              <a:rPr kumimoji="1" lang="zh-CN" altLang="en-US" sz="1600" kern="0" dirty="0"/>
              <a:t>周期宽的负脉冲；</a:t>
            </a:r>
            <a:endParaRPr kumimoji="1" lang="en-US" altLang="zh-CN" sz="1600" kern="0" dirty="0"/>
          </a:p>
          <a:p>
            <a:pPr lvl="1" eaLnBrk="1" hangingPunct="1"/>
            <a:r>
              <a:rPr kumimoji="1" lang="zh-CN" altLang="en-US" sz="1600" kern="0" dirty="0"/>
              <a:t>然后</a:t>
            </a:r>
            <a:r>
              <a:rPr kumimoji="1" lang="en-US" altLang="zh-CN" sz="1600" kern="0" dirty="0"/>
              <a:t>OUT</a:t>
            </a:r>
            <a:r>
              <a:rPr kumimoji="1" lang="zh-CN" altLang="en-US" sz="1600" kern="0" dirty="0"/>
              <a:t>又变高且保持到下一次计数结束</a:t>
            </a:r>
            <a:endParaRPr kumimoji="1" lang="en-US" altLang="zh-CN" sz="1600" kern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FB03A3-EEFB-47B9-BD5F-2E0E7A0B9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0141" y="3310657"/>
            <a:ext cx="413891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SzPct val="94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特点： </a:t>
            </a:r>
          </a:p>
          <a:p>
            <a:pPr lvl="1" eaLnBrk="1" hangingPunct="1"/>
            <a:r>
              <a:rPr kumimoji="1" lang="zh-CN" altLang="en-US" sz="1600" kern="0" dirty="0"/>
              <a:t>方式</a:t>
            </a:r>
            <a:r>
              <a:rPr kumimoji="1" lang="en-US" altLang="zh-CN" sz="1600" kern="0" dirty="0"/>
              <a:t>4</a:t>
            </a:r>
            <a:r>
              <a:rPr kumimoji="1" lang="zh-CN" altLang="en-US" sz="1600" kern="0" dirty="0"/>
              <a:t>为软件启动；</a:t>
            </a:r>
            <a:endParaRPr kumimoji="1" lang="en-US" altLang="zh-CN" sz="1600" kern="0" dirty="0"/>
          </a:p>
          <a:p>
            <a:pPr lvl="1" eaLnBrk="1" hangingPunct="1"/>
            <a:r>
              <a:rPr kumimoji="1" lang="zh-CN" altLang="en-US" sz="1600" kern="0" dirty="0"/>
              <a:t>方式</a:t>
            </a:r>
            <a:r>
              <a:rPr kumimoji="1" lang="en-US" altLang="zh-CN" sz="1600" kern="0" dirty="0"/>
              <a:t>5</a:t>
            </a:r>
            <a:r>
              <a:rPr kumimoji="1" lang="zh-CN" altLang="en-US" sz="1600" kern="0" dirty="0"/>
              <a:t>为硬件启动；</a:t>
            </a:r>
          </a:p>
        </p:txBody>
      </p:sp>
    </p:spTree>
    <p:extLst>
      <p:ext uri="{BB962C8B-B14F-4D97-AF65-F5344CB8AC3E}">
        <p14:creationId xmlns:p14="http://schemas.microsoft.com/office/powerpoint/2010/main" val="1993656812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78661"/>
            <a:ext cx="7793037" cy="694407"/>
          </a:xfrm>
        </p:spPr>
        <p:txBody>
          <a:bodyPr/>
          <a:lstStyle/>
          <a:p>
            <a:pPr eaLnBrk="1" hangingPunct="1"/>
            <a:r>
              <a:rPr lang="zh-CN" altLang="en-US" dirty="0"/>
              <a:t>工作方式小结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662" y="836712"/>
            <a:ext cx="7867084" cy="4307846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需要两个写脉冲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个写脉冲写入控制字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个写脉冲写入计数初值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/>
              <a:t>不同的工作方式，有不同的计数启动方法。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/>
              <a:t>能输出连续波形的只有方式</a:t>
            </a:r>
            <a:r>
              <a:rPr lang="en-US" altLang="zh-CN" dirty="0"/>
              <a:t>2</a:t>
            </a:r>
            <a:r>
              <a:rPr lang="zh-CN" altLang="en-US" dirty="0"/>
              <a:t>和方式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3995936" y="853490"/>
            <a:ext cx="2878280" cy="432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两条</a:t>
            </a:r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OUT</a:t>
            </a:r>
            <a:r>
              <a:rPr lang="zh-CN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指令</a:t>
            </a:r>
          </a:p>
        </p:txBody>
      </p:sp>
      <p:sp>
        <p:nvSpPr>
          <p:cNvPr id="168965" name="Line 5"/>
          <p:cNvSpPr>
            <a:spLocks noChangeShapeType="1"/>
          </p:cNvSpPr>
          <p:nvPr/>
        </p:nvSpPr>
        <p:spPr bwMode="auto">
          <a:xfrm>
            <a:off x="3203848" y="1109701"/>
            <a:ext cx="865732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graphicFrame>
        <p:nvGraphicFramePr>
          <p:cNvPr id="8" name="内容占位符 4">
            <a:extLst>
              <a:ext uri="{FF2B5EF4-FFF2-40B4-BE49-F238E27FC236}">
                <a16:creationId xmlns:a16="http://schemas.microsoft.com/office/drawing/2014/main" id="{238106FB-4F4B-452C-AC45-E54E2F9CB8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1505370"/>
              </p:ext>
            </p:extLst>
          </p:nvPr>
        </p:nvGraphicFramePr>
        <p:xfrm>
          <a:off x="611560" y="3461862"/>
          <a:ext cx="8135940" cy="3185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890">
                  <a:extLst>
                    <a:ext uri="{9D8B030D-6E8A-4147-A177-3AD203B41FA5}">
                      <a16:colId xmlns:a16="http://schemas.microsoft.com/office/drawing/2014/main" val="109142386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98860188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21424541"/>
                    </a:ext>
                  </a:extLst>
                </a:gridCol>
                <a:gridCol w="4031682">
                  <a:extLst>
                    <a:ext uri="{9D8B030D-6E8A-4147-A177-3AD203B41FA5}">
                      <a16:colId xmlns:a16="http://schemas.microsoft.com/office/drawing/2014/main" val="1857045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启动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114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方式</a:t>
                      </a:r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400" dirty="0"/>
                        <a:t>软件启动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不自动重复计数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400" dirty="0"/>
                        <a:t>写入第一个控制字后即输出低电平，计数结束变高电平。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16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方式</a:t>
                      </a: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400" dirty="0"/>
                        <a:t>硬件启动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不自动重复计数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400" dirty="0"/>
                        <a:t>计数开始输出低电平，结束后又变高电平。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方式</a:t>
                      </a:r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软硬件启动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自动重复计数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dirty="0"/>
                        <a:t>写入第一个控制字后即输出高电平，计数到最后一个脉冲时输出低电平。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876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方式</a:t>
                      </a: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软硬件启动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自动重复计数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dirty="0"/>
                        <a:t>写入第一个控制字后即输出低高电平，输出对称方波。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53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方式</a:t>
                      </a:r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400" dirty="0"/>
                        <a:t>软件启动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400" dirty="0"/>
                        <a:t>不自动重复计数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dirty="0"/>
                        <a:t>写入第一个控制字后即输出高电平，计数结束输出一个</a:t>
                      </a:r>
                      <a:r>
                        <a:rPr kumimoji="1" lang="en-US" altLang="zh-CN" sz="1400" dirty="0"/>
                        <a:t>CLK</a:t>
                      </a:r>
                      <a:r>
                        <a:rPr kumimoji="1" lang="zh-CN" altLang="en-US" sz="1400" dirty="0"/>
                        <a:t>宽度的低电平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方式</a:t>
                      </a: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400" dirty="0"/>
                        <a:t>硬件启动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400" dirty="0"/>
                        <a:t>不自动重复计数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dirty="0"/>
                        <a:t>波形与方式4相同</a:t>
                      </a: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539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69856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8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1346" indent="-30821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232840" indent="-24656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725976" indent="-246568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19112" indent="-246568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12248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5383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98519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91655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1EC5236-DC92-49EF-9C68-952556B97F62}" type="slidenum">
              <a:rPr lang="zh-CN" altLang="en-US" sz="1400" b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7793037" cy="69440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latin typeface="+mn-lt"/>
              </a:rPr>
              <a:t>4. </a:t>
            </a:r>
            <a:r>
              <a:rPr lang="zh-CN" altLang="en-US" dirty="0"/>
              <a:t>控制字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3517" y="1340768"/>
            <a:ext cx="6005518" cy="63663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用于确定各计数器的工作方式</a:t>
            </a: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71674"/>
            <a:ext cx="5714847" cy="419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817907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1346" indent="-30821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232840" indent="-24656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725976" indent="-246568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19112" indent="-246568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12248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5383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98519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91655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2E2AB43-3DF6-4D2A-A51D-D14D29C2CF20}" type="slidenum">
              <a:rPr lang="zh-CN" altLang="en-US" sz="1400" b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j-lt"/>
                <a:ea typeface="+mj-ea"/>
              </a:rPr>
              <a:t>5. </a:t>
            </a:r>
            <a:r>
              <a:rPr lang="zh-CN" altLang="en-US" dirty="0">
                <a:latin typeface="+mn-lt"/>
              </a:rPr>
              <a:t>8253</a:t>
            </a:r>
            <a:r>
              <a:rPr lang="zh-CN" altLang="en-US" dirty="0"/>
              <a:t>的应用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340768"/>
            <a:ext cx="5846506" cy="423836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2400" dirty="0"/>
              <a:t>与系统的连接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400" dirty="0"/>
              <a:t>初始化程序设计</a:t>
            </a:r>
          </a:p>
          <a:p>
            <a:pPr lvl="1" eaLnBrk="1" hangingPunct="1">
              <a:lnSpc>
                <a:spcPct val="135000"/>
              </a:lnSpc>
            </a:pPr>
            <a:r>
              <a:rPr lang="zh-CN" altLang="en-US" sz="2200" dirty="0"/>
              <a:t>写入控制字</a:t>
            </a:r>
          </a:p>
          <a:p>
            <a:pPr lvl="1" eaLnBrk="1" hangingPunct="1">
              <a:lnSpc>
                <a:spcPct val="135000"/>
              </a:lnSpc>
            </a:pPr>
            <a:r>
              <a:rPr lang="zh-CN" altLang="en-US" sz="2200" dirty="0"/>
              <a:t>置计数初值</a:t>
            </a:r>
          </a:p>
        </p:txBody>
      </p:sp>
    </p:spTree>
    <p:extLst>
      <p:ext uri="{BB962C8B-B14F-4D97-AF65-F5344CB8AC3E}">
        <p14:creationId xmlns:p14="http://schemas.microsoft.com/office/powerpoint/2010/main" val="2117545604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75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1346" indent="-30821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232840" indent="-24656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725976" indent="-246568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19112" indent="-246568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12248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5383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98519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91655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5E4ED41-4F48-48D0-A281-405C1CFF6192}" type="slidenum">
              <a:rPr lang="zh-CN" altLang="en-US" sz="1400" b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73529" y="192190"/>
            <a:ext cx="6265568" cy="851792"/>
          </a:xfrm>
        </p:spPr>
        <p:txBody>
          <a:bodyPr/>
          <a:lstStyle/>
          <a:p>
            <a:pPr eaLnBrk="1" hangingPunct="1"/>
            <a:r>
              <a:rPr lang="zh-CN" altLang="en-US" dirty="0"/>
              <a:t>与系统的连接示意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4636625" y="1917957"/>
            <a:ext cx="1601364" cy="3733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lIns="93193" tIns="46597" rIns="93193" bIns="46597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5470234" y="2909475"/>
            <a:ext cx="838427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CLK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5394744" y="3365799"/>
            <a:ext cx="991014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GATE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5470234" y="4047467"/>
            <a:ext cx="838427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OUT</a:t>
            </a:r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4636625" y="2299166"/>
            <a:ext cx="1068111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D0~D7</a:t>
            </a: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4636625" y="2909475"/>
            <a:ext cx="762936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WR</a:t>
            </a:r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4636625" y="3425891"/>
            <a:ext cx="762936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RD</a:t>
            </a:r>
          </a:p>
        </p:txBody>
      </p: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4636625" y="3884092"/>
            <a:ext cx="685840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A1</a:t>
            </a:r>
          </a:p>
        </p:txBody>
      </p:sp>
      <p:sp>
        <p:nvSpPr>
          <p:cNvPr id="90124" name="Text Box 12"/>
          <p:cNvSpPr txBox="1">
            <a:spLocks noChangeArrowheads="1"/>
          </p:cNvSpPr>
          <p:nvPr/>
        </p:nvSpPr>
        <p:spPr bwMode="auto">
          <a:xfrm>
            <a:off x="4636625" y="4340416"/>
            <a:ext cx="685840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A0</a:t>
            </a:r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4636625" y="5025840"/>
            <a:ext cx="685840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CS</a:t>
            </a:r>
          </a:p>
        </p:txBody>
      </p:sp>
      <p:sp>
        <p:nvSpPr>
          <p:cNvPr id="90126" name="AutoShape 14"/>
          <p:cNvSpPr>
            <a:spLocks noChangeArrowheads="1"/>
          </p:cNvSpPr>
          <p:nvPr/>
        </p:nvSpPr>
        <p:spPr bwMode="auto">
          <a:xfrm>
            <a:off x="2850549" y="2342357"/>
            <a:ext cx="1753952" cy="304216"/>
          </a:xfrm>
          <a:prstGeom prst="leftRightArrow">
            <a:avLst>
              <a:gd name="adj1" fmla="val 50000"/>
              <a:gd name="adj2" fmla="val 115310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lIns="93193" tIns="46597" rIns="93193" bIns="46597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>
            <a:off x="3036867" y="3061582"/>
            <a:ext cx="159975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0128" name="Line 16"/>
          <p:cNvSpPr>
            <a:spLocks noChangeShapeType="1"/>
          </p:cNvSpPr>
          <p:nvPr/>
        </p:nvSpPr>
        <p:spPr bwMode="auto">
          <a:xfrm>
            <a:off x="3022410" y="3623068"/>
            <a:ext cx="159975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>
            <a:off x="3036867" y="4100048"/>
            <a:ext cx="159975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0130" name="Line 18"/>
          <p:cNvSpPr>
            <a:spLocks noChangeShapeType="1"/>
          </p:cNvSpPr>
          <p:nvPr/>
        </p:nvSpPr>
        <p:spPr bwMode="auto">
          <a:xfrm>
            <a:off x="3036867" y="4571394"/>
            <a:ext cx="159975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0131" name="Line 19"/>
          <p:cNvSpPr>
            <a:spLocks noChangeShapeType="1"/>
          </p:cNvSpPr>
          <p:nvPr/>
        </p:nvSpPr>
        <p:spPr bwMode="auto">
          <a:xfrm>
            <a:off x="3036867" y="5228650"/>
            <a:ext cx="159975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0132" name="Line 20"/>
          <p:cNvSpPr>
            <a:spLocks noChangeShapeType="1"/>
          </p:cNvSpPr>
          <p:nvPr/>
        </p:nvSpPr>
        <p:spPr bwMode="auto">
          <a:xfrm flipH="1">
            <a:off x="6237989" y="3089751"/>
            <a:ext cx="1141997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0133" name="Line 21"/>
          <p:cNvSpPr>
            <a:spLocks noChangeShapeType="1"/>
          </p:cNvSpPr>
          <p:nvPr/>
        </p:nvSpPr>
        <p:spPr bwMode="auto">
          <a:xfrm flipH="1">
            <a:off x="6237989" y="3546074"/>
            <a:ext cx="1141997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0134" name="Line 22"/>
          <p:cNvSpPr>
            <a:spLocks noChangeShapeType="1"/>
          </p:cNvSpPr>
          <p:nvPr/>
        </p:nvSpPr>
        <p:spPr bwMode="auto">
          <a:xfrm>
            <a:off x="6252445" y="4250278"/>
            <a:ext cx="106650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0135" name="Line 23"/>
          <p:cNvSpPr>
            <a:spLocks noChangeShapeType="1"/>
          </p:cNvSpPr>
          <p:nvPr/>
        </p:nvSpPr>
        <p:spPr bwMode="auto">
          <a:xfrm>
            <a:off x="4728177" y="5085932"/>
            <a:ext cx="303569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0136" name="Line 24"/>
          <p:cNvSpPr>
            <a:spLocks noChangeShapeType="1"/>
          </p:cNvSpPr>
          <p:nvPr/>
        </p:nvSpPr>
        <p:spPr bwMode="auto">
          <a:xfrm>
            <a:off x="4760301" y="3489738"/>
            <a:ext cx="30517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0137" name="Line 25"/>
          <p:cNvSpPr>
            <a:spLocks noChangeShapeType="1"/>
          </p:cNvSpPr>
          <p:nvPr/>
        </p:nvSpPr>
        <p:spPr bwMode="auto">
          <a:xfrm>
            <a:off x="4732996" y="2984590"/>
            <a:ext cx="395121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2132585" y="2284143"/>
            <a:ext cx="761331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DB</a:t>
            </a:r>
          </a:p>
        </p:txBody>
      </p:sp>
      <p:sp>
        <p:nvSpPr>
          <p:cNvPr id="90139" name="Text Box 27"/>
          <p:cNvSpPr txBox="1">
            <a:spLocks noChangeArrowheads="1"/>
          </p:cNvSpPr>
          <p:nvPr/>
        </p:nvSpPr>
        <p:spPr bwMode="auto">
          <a:xfrm>
            <a:off x="2241806" y="2858772"/>
            <a:ext cx="761331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IOW</a:t>
            </a:r>
          </a:p>
        </p:txBody>
      </p:sp>
      <p:sp>
        <p:nvSpPr>
          <p:cNvPr id="90140" name="Text Box 28"/>
          <p:cNvSpPr txBox="1">
            <a:spLocks noChangeArrowheads="1"/>
          </p:cNvSpPr>
          <p:nvPr/>
        </p:nvSpPr>
        <p:spPr bwMode="auto">
          <a:xfrm>
            <a:off x="2285173" y="3397722"/>
            <a:ext cx="761331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IOR</a:t>
            </a:r>
          </a:p>
        </p:txBody>
      </p:sp>
      <p:sp>
        <p:nvSpPr>
          <p:cNvPr id="90141" name="Text Box 29"/>
          <p:cNvSpPr txBox="1">
            <a:spLocks noChangeArrowheads="1"/>
          </p:cNvSpPr>
          <p:nvPr/>
        </p:nvSpPr>
        <p:spPr bwMode="auto">
          <a:xfrm>
            <a:off x="2440973" y="3899115"/>
            <a:ext cx="600712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A1</a:t>
            </a:r>
          </a:p>
        </p:txBody>
      </p:sp>
      <p:sp>
        <p:nvSpPr>
          <p:cNvPr id="90142" name="Text Box 30"/>
          <p:cNvSpPr txBox="1">
            <a:spLocks noChangeArrowheads="1"/>
          </p:cNvSpPr>
          <p:nvPr/>
        </p:nvSpPr>
        <p:spPr bwMode="auto">
          <a:xfrm>
            <a:off x="2440973" y="4340416"/>
            <a:ext cx="600712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A0</a:t>
            </a:r>
          </a:p>
        </p:txBody>
      </p:sp>
      <p:sp>
        <p:nvSpPr>
          <p:cNvPr id="90145" name="AutoShape 33"/>
          <p:cNvSpPr>
            <a:spLocks noChangeArrowheads="1"/>
          </p:cNvSpPr>
          <p:nvPr/>
        </p:nvSpPr>
        <p:spPr bwMode="auto">
          <a:xfrm>
            <a:off x="1103023" y="5117857"/>
            <a:ext cx="915524" cy="324872"/>
          </a:xfrm>
          <a:prstGeom prst="rightArrow">
            <a:avLst>
              <a:gd name="adj1" fmla="val 50000"/>
              <a:gd name="adj2" fmla="val 70457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lIns="93193" tIns="46597" rIns="93193" bIns="46597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90146" name="Rectangle 34"/>
          <p:cNvSpPr>
            <a:spLocks noChangeArrowheads="1"/>
          </p:cNvSpPr>
          <p:nvPr/>
        </p:nvSpPr>
        <p:spPr bwMode="auto">
          <a:xfrm>
            <a:off x="2045851" y="4813641"/>
            <a:ext cx="991015" cy="837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lIns="93193" tIns="46597" rIns="93193" bIns="46597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0143" name="Text Box 31"/>
          <p:cNvSpPr txBox="1">
            <a:spLocks noChangeArrowheads="1"/>
          </p:cNvSpPr>
          <p:nvPr/>
        </p:nvSpPr>
        <p:spPr bwMode="auto">
          <a:xfrm>
            <a:off x="2045851" y="4965748"/>
            <a:ext cx="1068112" cy="50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35000"/>
              </a:lnSpc>
              <a:spcBef>
                <a:spcPct val="9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译码器</a:t>
            </a:r>
          </a:p>
        </p:txBody>
      </p:sp>
      <p:sp>
        <p:nvSpPr>
          <p:cNvPr id="90147" name="Text Box 35"/>
          <p:cNvSpPr txBox="1">
            <a:spLocks noChangeArrowheads="1"/>
          </p:cNvSpPr>
          <p:nvPr/>
        </p:nvSpPr>
        <p:spPr bwMode="auto">
          <a:xfrm>
            <a:off x="492095" y="4536330"/>
            <a:ext cx="610350" cy="132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高位地址</a:t>
            </a:r>
          </a:p>
        </p:txBody>
      </p:sp>
      <p:sp>
        <p:nvSpPr>
          <p:cNvPr id="90148" name="Text Box 36"/>
          <p:cNvSpPr txBox="1">
            <a:spLocks noChangeArrowheads="1"/>
          </p:cNvSpPr>
          <p:nvPr/>
        </p:nvSpPr>
        <p:spPr bwMode="auto">
          <a:xfrm>
            <a:off x="7297106" y="3995477"/>
            <a:ext cx="991014" cy="46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外设</a:t>
            </a:r>
          </a:p>
        </p:txBody>
      </p:sp>
      <p:sp>
        <p:nvSpPr>
          <p:cNvPr id="90149" name="Text Box 37"/>
          <p:cNvSpPr txBox="1">
            <a:spLocks noChangeArrowheads="1"/>
          </p:cNvSpPr>
          <p:nvPr/>
        </p:nvSpPr>
        <p:spPr bwMode="auto">
          <a:xfrm>
            <a:off x="5018897" y="1536748"/>
            <a:ext cx="761331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8253</a:t>
            </a:r>
          </a:p>
        </p:txBody>
      </p:sp>
      <p:sp>
        <p:nvSpPr>
          <p:cNvPr id="90150" name="Line 38"/>
          <p:cNvSpPr>
            <a:spLocks noChangeShapeType="1"/>
          </p:cNvSpPr>
          <p:nvPr/>
        </p:nvSpPr>
        <p:spPr bwMode="auto">
          <a:xfrm>
            <a:off x="2351026" y="2909475"/>
            <a:ext cx="533253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0151" name="Line 39"/>
          <p:cNvSpPr>
            <a:spLocks noChangeShapeType="1"/>
          </p:cNvSpPr>
          <p:nvPr/>
        </p:nvSpPr>
        <p:spPr bwMode="auto">
          <a:xfrm>
            <a:off x="2351026" y="3442792"/>
            <a:ext cx="533253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7415322" y="2886940"/>
            <a:ext cx="1286552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外部时钟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7415322" y="3330119"/>
            <a:ext cx="1286552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门控信号</a:t>
            </a:r>
          </a:p>
        </p:txBody>
      </p:sp>
    </p:spTree>
    <p:extLst>
      <p:ext uri="{BB962C8B-B14F-4D97-AF65-F5344CB8AC3E}">
        <p14:creationId xmlns:p14="http://schemas.microsoft.com/office/powerpoint/2010/main" val="423532714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0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0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0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0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0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0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0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0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0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0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0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0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9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9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9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9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9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9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9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9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9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animBg="1"/>
      <p:bldP spid="90117" grpId="0"/>
      <p:bldP spid="90118" grpId="0"/>
      <p:bldP spid="90119" grpId="0"/>
      <p:bldP spid="90120" grpId="0"/>
      <p:bldP spid="90121" grpId="0"/>
      <p:bldP spid="90122" grpId="0"/>
      <p:bldP spid="90123" grpId="0"/>
      <p:bldP spid="90124" grpId="0"/>
      <p:bldP spid="90125" grpId="0"/>
      <p:bldP spid="90126" grpId="0" animBg="1"/>
      <p:bldP spid="90127" grpId="0" animBg="1"/>
      <p:bldP spid="90128" grpId="0" animBg="1"/>
      <p:bldP spid="90129" grpId="0" animBg="1"/>
      <p:bldP spid="90130" grpId="0" animBg="1"/>
      <p:bldP spid="90131" grpId="0" animBg="1"/>
      <p:bldP spid="90132" grpId="0" animBg="1"/>
      <p:bldP spid="90133" grpId="0" animBg="1"/>
      <p:bldP spid="90134" grpId="0" animBg="1"/>
      <p:bldP spid="90135" grpId="0" animBg="1"/>
      <p:bldP spid="90136" grpId="0" animBg="1"/>
      <p:bldP spid="90137" grpId="0" animBg="1"/>
      <p:bldP spid="90138" grpId="0"/>
      <p:bldP spid="90139" grpId="0"/>
      <p:bldP spid="90140" grpId="0"/>
      <p:bldP spid="90141" grpId="0"/>
      <p:bldP spid="90142" grpId="0"/>
      <p:bldP spid="90145" grpId="0" animBg="1"/>
      <p:bldP spid="90146" grpId="0" animBg="1"/>
      <p:bldP spid="90143" grpId="0"/>
      <p:bldP spid="90147" grpId="0"/>
      <p:bldP spid="90148" grpId="0"/>
      <p:bldP spid="90149" grpId="0"/>
      <p:bldP spid="90150" grpId="0" animBg="1"/>
      <p:bldP spid="90151" grpId="0" animBg="1"/>
      <p:bldP spid="39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99592" y="1988840"/>
            <a:ext cx="7613650" cy="1462088"/>
          </a:xfrm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一、串行通信与并行通信</a:t>
            </a:r>
          </a:p>
        </p:txBody>
      </p:sp>
    </p:spTree>
    <p:extLst>
      <p:ext uri="{BB962C8B-B14F-4D97-AF65-F5344CB8AC3E}">
        <p14:creationId xmlns:p14="http://schemas.microsoft.com/office/powerpoint/2010/main" val="4248115350"/>
      </p:ext>
    </p:extLst>
  </p:cSld>
  <p:clrMapOvr>
    <a:masterClrMapping/>
  </p:clrMapOvr>
  <p:transition spd="med">
    <p:blinds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1346" indent="-30821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232840" indent="-24656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725976" indent="-246568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19112" indent="-246568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12248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5383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98519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91655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CAE5504-B13F-4957-9893-8C065E73F69A}" type="slidenum">
              <a:rPr lang="zh-CN" altLang="en-US" sz="1400" b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7793037" cy="694407"/>
          </a:xfrm>
        </p:spPr>
        <p:txBody>
          <a:bodyPr/>
          <a:lstStyle/>
          <a:p>
            <a:pPr eaLnBrk="1" hangingPunct="1"/>
            <a:r>
              <a:rPr lang="zh-CN" altLang="en-US"/>
              <a:t>应用中的注意点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208912" cy="4478733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dirty="0"/>
              <a:t>每一次启动计数，需有两次写操作，且必须按如下顺序：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dirty="0"/>
              <a:t>写控制字</a:t>
            </a:r>
          </a:p>
          <a:p>
            <a:pPr lvl="1" eaLnBrk="1" hangingPunct="1">
              <a:lnSpc>
                <a:spcPct val="115000"/>
              </a:lnSpc>
              <a:spcBef>
                <a:spcPts val="216"/>
              </a:spcBef>
            </a:pPr>
            <a:r>
              <a:rPr lang="zh-CN" altLang="en-US" dirty="0"/>
              <a:t>写计数器初值</a:t>
            </a:r>
          </a:p>
          <a:p>
            <a:pPr marL="985838" lvl="2" indent="-271463" eaLnBrk="1" hangingPunct="1">
              <a:lnSpc>
                <a:spcPct val="115000"/>
              </a:lnSpc>
            </a:pPr>
            <a:r>
              <a:rPr lang="zh-CN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如果初值为</a:t>
            </a:r>
            <a:r>
              <a:rPr lang="en-US" altLang="zh-CN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zh-CN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位字长，则一次写入；若初值为</a:t>
            </a:r>
            <a:r>
              <a:rPr lang="en-US" altLang="zh-CN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位字长，则需两次写入</a:t>
            </a:r>
          </a:p>
          <a:p>
            <a:pPr eaLnBrk="1" hangingPunct="1">
              <a:lnSpc>
                <a:spcPct val="115000"/>
              </a:lnSpc>
              <a:spcBef>
                <a:spcPct val="40000"/>
              </a:spcBef>
            </a:pPr>
            <a:r>
              <a:rPr lang="zh-CN" altLang="en-US" dirty="0"/>
              <a:t>每个计数器的控制命令字均送入控制寄存器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各计数器的计数初值须写入到该计数器中</a:t>
            </a:r>
          </a:p>
        </p:txBody>
      </p:sp>
    </p:spTree>
    <p:extLst>
      <p:ext uri="{BB962C8B-B14F-4D97-AF65-F5344CB8AC3E}">
        <p14:creationId xmlns:p14="http://schemas.microsoft.com/office/powerpoint/2010/main" val="2562232114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1346" indent="-30821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232840" indent="-24656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725976" indent="-246568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19112" indent="-246568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12248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5383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98519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91655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4A03671-A1A2-4F98-9941-7781788EF8D8}" type="slidenum">
              <a:rPr lang="zh-CN" altLang="en-US" sz="1400" b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初始化程序流程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3447848" y="2013259"/>
            <a:ext cx="2362695" cy="762417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lIns="93193" tIns="46597" rIns="93193" bIns="46597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3905610" y="2165368"/>
            <a:ext cx="1524268" cy="432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写控制字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3447848" y="3265802"/>
            <a:ext cx="2362695" cy="762417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lIns="93193" tIns="46597" rIns="93193" bIns="46597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3520126" y="3432932"/>
            <a:ext cx="2285599" cy="432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写计数值低8位</a:t>
            </a: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3447848" y="4484543"/>
            <a:ext cx="2362695" cy="762417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lIns="93193" tIns="46597" rIns="93193" bIns="46597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3520126" y="4651674"/>
            <a:ext cx="2285599" cy="432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写计数值高8位</a:t>
            </a:r>
          </a:p>
        </p:txBody>
      </p:sp>
      <p:sp>
        <p:nvSpPr>
          <p:cNvPr id="91146" name="Line 10"/>
          <p:cNvSpPr>
            <a:spLocks noChangeShapeType="1"/>
          </p:cNvSpPr>
          <p:nvPr/>
        </p:nvSpPr>
        <p:spPr bwMode="auto">
          <a:xfrm>
            <a:off x="4633211" y="1555057"/>
            <a:ext cx="0" cy="45820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1147" name="Line 11"/>
          <p:cNvSpPr>
            <a:spLocks noChangeShapeType="1"/>
          </p:cNvSpPr>
          <p:nvPr/>
        </p:nvSpPr>
        <p:spPr bwMode="auto">
          <a:xfrm>
            <a:off x="4623574" y="2775676"/>
            <a:ext cx="0" cy="456324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>
            <a:off x="4623574" y="4028219"/>
            <a:ext cx="0" cy="45632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1150" name="Text Box 14"/>
          <p:cNvSpPr txBox="1">
            <a:spLocks noChangeArrowheads="1"/>
          </p:cNvSpPr>
          <p:nvPr/>
        </p:nvSpPr>
        <p:spPr bwMode="auto">
          <a:xfrm>
            <a:off x="3372357" y="4450741"/>
            <a:ext cx="533253" cy="49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*</a:t>
            </a:r>
          </a:p>
        </p:txBody>
      </p:sp>
      <p:sp>
        <p:nvSpPr>
          <p:cNvPr id="91151" name="AutoShape 15"/>
          <p:cNvSpPr>
            <a:spLocks noChangeArrowheads="1"/>
          </p:cNvSpPr>
          <p:nvPr/>
        </p:nvSpPr>
        <p:spPr bwMode="auto">
          <a:xfrm>
            <a:off x="857075" y="3917424"/>
            <a:ext cx="1447171" cy="610310"/>
          </a:xfrm>
          <a:prstGeom prst="wedgeEllipseCallout">
            <a:avLst>
              <a:gd name="adj1" fmla="val 125329"/>
              <a:gd name="adj2" fmla="val 79949"/>
            </a:avLst>
          </a:prstGeom>
          <a:solidFill>
            <a:srgbClr val="993300"/>
          </a:solidFill>
          <a:ln w="25400" cap="sq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lIns="93193" tIns="46597" rIns="93193" bIns="46597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非必须</a:t>
            </a:r>
          </a:p>
        </p:txBody>
      </p:sp>
    </p:spTree>
    <p:extLst>
      <p:ext uri="{BB962C8B-B14F-4D97-AF65-F5344CB8AC3E}">
        <p14:creationId xmlns:p14="http://schemas.microsoft.com/office/powerpoint/2010/main" val="2051258909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1346" indent="-30821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232840" indent="-24656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725976" indent="-246568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19112" indent="-246568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12248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5383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98519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91655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7182365-6205-4D84-A733-6F21842D7E48}" type="slidenum">
              <a:rPr lang="zh-CN" altLang="en-US" sz="1400" b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7793037" cy="694407"/>
          </a:xfrm>
        </p:spPr>
        <p:txBody>
          <a:bodyPr/>
          <a:lstStyle/>
          <a:p>
            <a:pPr eaLnBrk="1" hangingPunct="1"/>
            <a:r>
              <a:rPr lang="zh-CN" altLang="en-US"/>
              <a:t>初始化程序流程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798" y="1196752"/>
            <a:ext cx="8066251" cy="721104"/>
          </a:xfrm>
        </p:spPr>
        <p:txBody>
          <a:bodyPr/>
          <a:lstStyle/>
          <a:p>
            <a:pPr eaLnBrk="1" hangingPunct="1"/>
            <a:r>
              <a:rPr kumimoji="1" lang="zh-CN" altLang="en-US" sz="2500"/>
              <a:t>当有两个以上计数器被应用时的初始化程序设计流程：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1511839" y="2360624"/>
            <a:ext cx="2582742" cy="762417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lIns="93193" tIns="46597" rIns="93193" bIns="46597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1656396" y="2512731"/>
            <a:ext cx="2232594" cy="432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初始化</a:t>
            </a:r>
            <a:r>
              <a:rPr kumimoji="1" lang="en-US" altLang="zh-CN" sz="2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CNT0</a:t>
            </a:r>
            <a:endParaRPr kumimoji="1" lang="zh-CN" altLang="en-US" sz="2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1441167" y="3613167"/>
            <a:ext cx="2653414" cy="762417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lIns="93193" tIns="46597" rIns="93193" bIns="46597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1625879" y="3780298"/>
            <a:ext cx="2189227" cy="432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初始化</a:t>
            </a:r>
            <a:r>
              <a:rPr kumimoji="1" lang="en-US" altLang="zh-CN" sz="2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CNT1</a:t>
            </a:r>
            <a:endParaRPr kumimoji="1" lang="zh-CN" altLang="en-US" sz="2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63848" name="Rectangle 8"/>
          <p:cNvSpPr>
            <a:spLocks noChangeArrowheads="1"/>
          </p:cNvSpPr>
          <p:nvPr/>
        </p:nvSpPr>
        <p:spPr bwMode="auto">
          <a:xfrm>
            <a:off x="1441167" y="4831908"/>
            <a:ext cx="2653414" cy="762417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lIns="93193" tIns="46597" rIns="93193" bIns="46597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163849" name="Text Box 9"/>
          <p:cNvSpPr txBox="1">
            <a:spLocks noChangeArrowheads="1"/>
          </p:cNvSpPr>
          <p:nvPr/>
        </p:nvSpPr>
        <p:spPr bwMode="auto">
          <a:xfrm>
            <a:off x="1669245" y="4999037"/>
            <a:ext cx="2145860" cy="432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初始化</a:t>
            </a:r>
            <a:r>
              <a:rPr kumimoji="1" lang="en-US" altLang="zh-CN" sz="2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CNT2</a:t>
            </a:r>
            <a:endParaRPr kumimoji="1" lang="zh-CN" altLang="en-US" sz="2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63851" name="Line 11"/>
          <p:cNvSpPr>
            <a:spLocks noChangeShapeType="1"/>
          </p:cNvSpPr>
          <p:nvPr/>
        </p:nvSpPr>
        <p:spPr bwMode="auto">
          <a:xfrm>
            <a:off x="2735751" y="3123041"/>
            <a:ext cx="0" cy="45632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52" name="Line 12"/>
          <p:cNvSpPr>
            <a:spLocks noChangeShapeType="1"/>
          </p:cNvSpPr>
          <p:nvPr/>
        </p:nvSpPr>
        <p:spPr bwMode="auto">
          <a:xfrm>
            <a:off x="2735751" y="4375584"/>
            <a:ext cx="0" cy="456324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68" name="Text Box 28"/>
          <p:cNvSpPr txBox="1">
            <a:spLocks noChangeArrowheads="1"/>
          </p:cNvSpPr>
          <p:nvPr/>
        </p:nvSpPr>
        <p:spPr bwMode="auto">
          <a:xfrm>
            <a:off x="5103264" y="2217906"/>
            <a:ext cx="2230989" cy="432658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lIns="93193" tIns="46597" rIns="93193" bIns="46597">
            <a:spAutoFit/>
          </a:bodyPr>
          <a:lstStyle/>
          <a:p>
            <a:pPr eaLnBrk="0" hangingPunct="0">
              <a:spcBef>
                <a:spcPct val="50000"/>
              </a:spcBef>
              <a:buNone/>
              <a:defRPr/>
            </a:pPr>
            <a:r>
              <a:rPr kumimoji="1"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写</a:t>
            </a:r>
            <a:r>
              <a:rPr kumimoji="1"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CNT0</a:t>
            </a:r>
            <a:r>
              <a:rPr kumimoji="1"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控制字</a:t>
            </a:r>
          </a:p>
        </p:txBody>
      </p:sp>
      <p:sp>
        <p:nvSpPr>
          <p:cNvPr id="163872" name="Text Box 32"/>
          <p:cNvSpPr txBox="1">
            <a:spLocks noChangeArrowheads="1"/>
          </p:cNvSpPr>
          <p:nvPr/>
        </p:nvSpPr>
        <p:spPr bwMode="auto">
          <a:xfrm>
            <a:off x="5104871" y="3081728"/>
            <a:ext cx="2590773" cy="432658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lIns="93193" tIns="46597" rIns="93193" bIns="46597">
            <a:spAutoFit/>
          </a:bodyPr>
          <a:lstStyle/>
          <a:p>
            <a:pPr eaLnBrk="0" hangingPunct="0">
              <a:spcBef>
                <a:spcPct val="50000"/>
              </a:spcBef>
              <a:buNone/>
              <a:defRPr/>
            </a:pPr>
            <a:r>
              <a:rPr kumimoji="1"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写</a:t>
            </a:r>
            <a:r>
              <a:rPr kumimoji="1"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CNT0</a:t>
            </a:r>
            <a:r>
              <a:rPr kumimoji="1"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计数初值</a:t>
            </a:r>
          </a:p>
        </p:txBody>
      </p:sp>
      <p:sp>
        <p:nvSpPr>
          <p:cNvPr id="163873" name="Line 33"/>
          <p:cNvSpPr>
            <a:spLocks noChangeShapeType="1"/>
          </p:cNvSpPr>
          <p:nvPr/>
        </p:nvSpPr>
        <p:spPr bwMode="auto">
          <a:xfrm flipV="1">
            <a:off x="4166861" y="2433861"/>
            <a:ext cx="864126" cy="215956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163874" name="Line 34"/>
          <p:cNvSpPr>
            <a:spLocks noChangeShapeType="1"/>
          </p:cNvSpPr>
          <p:nvPr/>
        </p:nvSpPr>
        <p:spPr bwMode="auto">
          <a:xfrm>
            <a:off x="4166861" y="2721176"/>
            <a:ext cx="864126" cy="57650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093800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6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6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 animBg="1"/>
      <p:bldP spid="163845" grpId="0"/>
      <p:bldP spid="163846" grpId="0" animBg="1"/>
      <p:bldP spid="163847" grpId="0"/>
      <p:bldP spid="163848" grpId="0" animBg="1"/>
      <p:bldP spid="163849" grpId="0"/>
      <p:bldP spid="163851" grpId="0" animBg="1"/>
      <p:bldP spid="163852" grpId="0" animBg="1"/>
      <p:bldP spid="163868" grpId="0"/>
      <p:bldP spid="163872" grpId="0"/>
      <p:bldP spid="163873" grpId="0" animBg="1"/>
      <p:bldP spid="16387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1346" indent="-30821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232840" indent="-24656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725976" indent="-246568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19112" indent="-246568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12248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5383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98519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91655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4A83058-121F-4E56-B5C4-B7671D93C6EC}" type="slidenum">
              <a:rPr lang="zh-CN" altLang="en-US" sz="1400" b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7793037" cy="694407"/>
          </a:xfrm>
        </p:spPr>
        <p:txBody>
          <a:bodyPr/>
          <a:lstStyle/>
          <a:p>
            <a:pPr eaLnBrk="1" hangingPunct="1"/>
            <a:r>
              <a:rPr lang="zh-CN" altLang="en-US"/>
              <a:t>初始化程序流程</a:t>
            </a: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1875772" y="1412776"/>
            <a:ext cx="2788577" cy="762417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lIns="93193" tIns="46597" rIns="93193" bIns="46597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1880590" y="1564883"/>
            <a:ext cx="2797971" cy="38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写入全部计数器控制字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1803494" y="2665318"/>
            <a:ext cx="2860613" cy="762417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lIns="93193" tIns="46597" rIns="93193" bIns="46597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1989811" y="2832449"/>
            <a:ext cx="2189228" cy="38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9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写</a:t>
            </a:r>
            <a:r>
              <a:rPr kumimoji="1" lang="en-US" altLang="zh-CN" sz="19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CNT0</a:t>
            </a:r>
            <a:r>
              <a:rPr kumimoji="1" lang="zh-CN" altLang="en-US" sz="19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计数初值</a:t>
            </a:r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>
            <a:off x="1803494" y="3884060"/>
            <a:ext cx="2860613" cy="762417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lIns="93193" tIns="46597" rIns="93193" bIns="46597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164873" name="Text Box 9"/>
          <p:cNvSpPr txBox="1">
            <a:spLocks noChangeArrowheads="1"/>
          </p:cNvSpPr>
          <p:nvPr/>
        </p:nvSpPr>
        <p:spPr bwMode="auto">
          <a:xfrm>
            <a:off x="2033178" y="4051190"/>
            <a:ext cx="2145860" cy="38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9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写</a:t>
            </a:r>
            <a:r>
              <a:rPr kumimoji="1" lang="en-US" altLang="zh-CN" sz="19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CNT1</a:t>
            </a:r>
            <a:r>
              <a:rPr kumimoji="1" lang="zh-CN" altLang="en-US" sz="19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计数初值</a:t>
            </a:r>
          </a:p>
        </p:txBody>
      </p:sp>
      <p:sp>
        <p:nvSpPr>
          <p:cNvPr id="164874" name="Line 10"/>
          <p:cNvSpPr>
            <a:spLocks noChangeShapeType="1"/>
          </p:cNvSpPr>
          <p:nvPr/>
        </p:nvSpPr>
        <p:spPr bwMode="auto">
          <a:xfrm>
            <a:off x="3234603" y="2175193"/>
            <a:ext cx="0" cy="45632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875" name="Line 11"/>
          <p:cNvSpPr>
            <a:spLocks noChangeShapeType="1"/>
          </p:cNvSpPr>
          <p:nvPr/>
        </p:nvSpPr>
        <p:spPr bwMode="auto">
          <a:xfrm>
            <a:off x="3234603" y="3427735"/>
            <a:ext cx="0" cy="456324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876" name="Rectangle 12"/>
          <p:cNvSpPr>
            <a:spLocks noChangeArrowheads="1"/>
          </p:cNvSpPr>
          <p:nvPr/>
        </p:nvSpPr>
        <p:spPr bwMode="auto">
          <a:xfrm>
            <a:off x="1808312" y="5110312"/>
            <a:ext cx="2860612" cy="762417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lIns="93193" tIns="46597" rIns="93193" bIns="46597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2037996" y="5277443"/>
            <a:ext cx="2145860" cy="38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9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写</a:t>
            </a:r>
            <a:r>
              <a:rPr kumimoji="1" lang="en-US" altLang="zh-CN" sz="19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CNT2</a:t>
            </a:r>
            <a:r>
              <a:rPr kumimoji="1" lang="zh-CN" altLang="en-US" sz="19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计数初值</a:t>
            </a:r>
          </a:p>
        </p:txBody>
      </p:sp>
      <p:sp>
        <p:nvSpPr>
          <p:cNvPr id="164878" name="Line 14"/>
          <p:cNvSpPr>
            <a:spLocks noChangeShapeType="1"/>
          </p:cNvSpPr>
          <p:nvPr/>
        </p:nvSpPr>
        <p:spPr bwMode="auto">
          <a:xfrm>
            <a:off x="3239421" y="4653988"/>
            <a:ext cx="0" cy="45632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5519121" y="2175192"/>
            <a:ext cx="2807608" cy="1406771"/>
          </a:xfrm>
          <a:prstGeom prst="rect">
            <a:avLst/>
          </a:prstGeom>
          <a:noFill/>
          <a:ln w="12700" cap="sq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3193" tIns="46597" rIns="93193" bIns="46597">
            <a:spAutoFit/>
          </a:bodyPr>
          <a:lstStyle>
            <a:lvl1pPr marL="254000" indent="-254000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ct val="10000"/>
              </a:spcAft>
              <a:buClrTx/>
              <a:buSzTx/>
              <a:buFontTx/>
              <a:buNone/>
            </a:pPr>
            <a:r>
              <a:rPr lang="zh-CN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原则：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C00000"/>
              </a:buClr>
              <a:buSzPct val="89000"/>
              <a:buFont typeface="Wingdings" pitchFamily="2" charset="2"/>
              <a:buChar char="Ø"/>
            </a:pPr>
            <a:r>
              <a:rPr lang="zh-CN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先写入控制字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C00000"/>
              </a:buClr>
              <a:buSzPct val="89000"/>
              <a:buFont typeface="Wingdings" pitchFamily="2" charset="2"/>
              <a:buChar char="Ø"/>
            </a:pPr>
            <a:r>
              <a:rPr lang="zh-CN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后写入计数初值</a:t>
            </a:r>
          </a:p>
        </p:txBody>
      </p:sp>
    </p:spTree>
    <p:extLst>
      <p:ext uri="{BB962C8B-B14F-4D97-AF65-F5344CB8AC3E}">
        <p14:creationId xmlns:p14="http://schemas.microsoft.com/office/powerpoint/2010/main" val="1812015450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8253</a:t>
            </a:r>
            <a:r>
              <a:rPr lang="zh-CN" altLang="en-US" dirty="0"/>
              <a:t>在微机中的应用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951" y="1469878"/>
            <a:ext cx="7212689" cy="4173782"/>
          </a:xfrm>
        </p:spPr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内部控制时序产生电路：</a:t>
            </a:r>
            <a:endParaRPr lang="en-US" altLang="zh-CN" dirty="0"/>
          </a:p>
          <a:p>
            <a:pPr lvl="1"/>
            <a:r>
              <a:rPr lang="zh-CN" altLang="en-US" dirty="0"/>
              <a:t>主要用于内部指令执行过程；</a:t>
            </a:r>
            <a:endParaRPr lang="en-US" altLang="zh-CN" dirty="0"/>
          </a:p>
          <a:p>
            <a:pPr>
              <a:spcBef>
                <a:spcPts val="2589"/>
              </a:spcBef>
            </a:pPr>
            <a:r>
              <a:rPr lang="en-US" altLang="zh-CN" dirty="0"/>
              <a:t>I/O</a:t>
            </a:r>
            <a:r>
              <a:rPr lang="zh-CN" altLang="en-US" dirty="0"/>
              <a:t>接口芯片的定时产生电路：</a:t>
            </a:r>
            <a:endParaRPr lang="en-US" altLang="zh-CN" dirty="0"/>
          </a:p>
          <a:p>
            <a:pPr lvl="1"/>
            <a:r>
              <a:rPr lang="zh-CN" altLang="en-US" dirty="0"/>
              <a:t>日历时钟；</a:t>
            </a:r>
            <a:endParaRPr lang="en-US" altLang="zh-CN" dirty="0"/>
          </a:p>
          <a:p>
            <a:pPr lvl="1"/>
            <a:r>
              <a:rPr lang="en-US" altLang="zh-CN" dirty="0"/>
              <a:t>DRAM</a:t>
            </a:r>
            <a:r>
              <a:rPr lang="zh-CN" altLang="en-US" dirty="0"/>
              <a:t>定时刷新；</a:t>
            </a:r>
            <a:endParaRPr lang="en-US" altLang="zh-CN" dirty="0"/>
          </a:p>
          <a:p>
            <a:pPr lvl="1"/>
            <a:r>
              <a:rPr lang="zh-CN" altLang="en-US" dirty="0"/>
              <a:t>音频信号产生（驱动扬声器）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88F13C-08EB-4DE5-812C-E8154A48C356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80700"/>
      </p:ext>
    </p:extLst>
  </p:cSld>
  <p:clrMapOvr>
    <a:masterClrMapping/>
  </p:clrMapOvr>
  <p:transition spd="med">
    <p:blinds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12333" y="6309320"/>
            <a:ext cx="731667" cy="45632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1346" indent="-30821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232840" indent="-24656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725976" indent="-246568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19112" indent="-246568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12248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5383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98519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91655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AD19151-E324-4F70-A4E4-22C4131E1B2B}" type="slidenum">
              <a:rPr lang="zh-CN" altLang="en-US" sz="1400" b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400" b="0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6632"/>
            <a:ext cx="7772320" cy="423930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1800" dirty="0"/>
              <a:t>采用8253作定时/计数器，其接口地址为0120</a:t>
            </a:r>
            <a:r>
              <a:rPr lang="en-US" altLang="zh-CN" sz="1800" dirty="0"/>
              <a:t>H~0123H。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1800" dirty="0"/>
              <a:t>输入8253的时钟频率为2</a:t>
            </a:r>
            <a:r>
              <a:rPr lang="en-US" altLang="zh-CN" sz="1800" dirty="0"/>
              <a:t>MH。</a:t>
            </a:r>
            <a:r>
              <a:rPr lang="zh-CN" altLang="en-US" sz="1800" dirty="0"/>
              <a:t>要求：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CNT0</a:t>
            </a:r>
            <a:r>
              <a:rPr lang="zh-CN" altLang="en-US" sz="1600" dirty="0">
                <a:solidFill>
                  <a:srgbClr val="FF0000"/>
                </a:solidFill>
              </a:rPr>
              <a:t>每10</a:t>
            </a:r>
            <a:r>
              <a:rPr lang="en-US" altLang="zh-CN" sz="1600" dirty="0" err="1">
                <a:solidFill>
                  <a:srgbClr val="FF0000"/>
                </a:solidFill>
              </a:rPr>
              <a:t>ms</a:t>
            </a:r>
            <a:r>
              <a:rPr lang="zh-CN" altLang="en-US" sz="1600" dirty="0">
                <a:solidFill>
                  <a:srgbClr val="FF0000"/>
                </a:solidFill>
              </a:rPr>
              <a:t>输出一个</a:t>
            </a:r>
            <a:r>
              <a:rPr lang="en-US" altLang="zh-CN" sz="1600" dirty="0">
                <a:solidFill>
                  <a:srgbClr val="FF0000"/>
                </a:solidFill>
              </a:rPr>
              <a:t>CLK</a:t>
            </a:r>
            <a:r>
              <a:rPr lang="zh-CN" altLang="en-US" sz="1600" dirty="0">
                <a:solidFill>
                  <a:srgbClr val="FF0000"/>
                </a:solidFill>
              </a:rPr>
              <a:t>周期宽的负脉冲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zh-CN" sz="1600" dirty="0">
                <a:solidFill>
                  <a:srgbClr val="0070C0"/>
                </a:solidFill>
              </a:rPr>
              <a:t>CNT1</a:t>
            </a:r>
            <a:r>
              <a:rPr lang="zh-CN" altLang="en-US" sz="1600" dirty="0">
                <a:solidFill>
                  <a:srgbClr val="0070C0"/>
                </a:solidFill>
              </a:rPr>
              <a:t>输出</a:t>
            </a:r>
            <a:r>
              <a:rPr lang="en-US" altLang="zh-CN" sz="1600" dirty="0">
                <a:solidFill>
                  <a:srgbClr val="0070C0"/>
                </a:solidFill>
              </a:rPr>
              <a:t>10KHz</a:t>
            </a:r>
            <a:r>
              <a:rPr lang="zh-CN" altLang="en-US" sz="1600" dirty="0">
                <a:solidFill>
                  <a:srgbClr val="0070C0"/>
                </a:solidFill>
              </a:rPr>
              <a:t>的连续方波信号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</a:rPr>
              <a:t>CNT2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在定时5</a:t>
            </a:r>
            <a:r>
              <a:rPr lang="en-US" altLang="zh-CN" sz="1600" dirty="0" err="1">
                <a:solidFill>
                  <a:schemeClr val="accent5">
                    <a:lumMod val="50000"/>
                  </a:schemeClr>
                </a:solidFill>
              </a:rPr>
              <a:t>ms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后产生输出高电平</a:t>
            </a:r>
          </a:p>
          <a:p>
            <a:pPr eaLnBrk="1" hangingPunct="1">
              <a:lnSpc>
                <a:spcPct val="125000"/>
              </a:lnSpc>
              <a:spcBef>
                <a:spcPts val="1200"/>
              </a:spcBef>
            </a:pPr>
            <a:r>
              <a:rPr lang="zh-CN" altLang="en-US" sz="1800" dirty="0"/>
              <a:t>画线路连接图，并编写初始化程序</a:t>
            </a:r>
            <a:r>
              <a:rPr lang="en-US" altLang="zh-CN" sz="1800" dirty="0"/>
              <a:t>. 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6084724" y="902437"/>
            <a:ext cx="1655974" cy="371103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工作的计数器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6312802" y="1294913"/>
            <a:ext cx="1583696" cy="371103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工作方式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6444509" y="1771893"/>
            <a:ext cx="1223911" cy="371103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计数初值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6084724" y="836712"/>
            <a:ext cx="1583696" cy="371103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启动方式</a:t>
            </a: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6183504" y="1621663"/>
            <a:ext cx="1655974" cy="371103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计数脉冲频率</a:t>
            </a:r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 flipV="1">
            <a:off x="5580383" y="1189752"/>
            <a:ext cx="432063" cy="287315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>
            <a:spAutoFit/>
          </a:bodyPr>
          <a:lstStyle/>
          <a:p>
            <a:endParaRPr lang="zh-CN" altLang="en-US"/>
          </a:p>
        </p:txBody>
      </p:sp>
      <p:sp>
        <p:nvSpPr>
          <p:cNvPr id="92170" name="Line 10"/>
          <p:cNvSpPr>
            <a:spLocks noChangeShapeType="1"/>
          </p:cNvSpPr>
          <p:nvPr/>
        </p:nvSpPr>
        <p:spPr bwMode="auto">
          <a:xfrm flipV="1">
            <a:off x="5652660" y="1478944"/>
            <a:ext cx="576620" cy="142719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>
            <a:spAutoFit/>
          </a:bodyPr>
          <a:lstStyle/>
          <a:p>
            <a:endParaRPr lang="zh-CN" altLang="en-US"/>
          </a:p>
        </p:txBody>
      </p:sp>
      <p:sp>
        <p:nvSpPr>
          <p:cNvPr id="92171" name="Line 11"/>
          <p:cNvSpPr>
            <a:spLocks noChangeShapeType="1"/>
          </p:cNvSpPr>
          <p:nvPr/>
        </p:nvSpPr>
        <p:spPr bwMode="auto">
          <a:xfrm>
            <a:off x="5652660" y="1693023"/>
            <a:ext cx="719570" cy="287315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>
            <a:spAutoFit/>
          </a:bodyPr>
          <a:lstStyle/>
          <a:p>
            <a:endParaRPr lang="zh-CN" altLang="en-US"/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 flipV="1">
            <a:off x="5508104" y="1045157"/>
            <a:ext cx="504341" cy="289193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>
            <a:spAutoFit/>
          </a:bodyPr>
          <a:lstStyle/>
          <a:p>
            <a:endParaRPr lang="zh-CN" altLang="en-US"/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>
            <a:off x="5580382" y="1621664"/>
            <a:ext cx="576619" cy="215956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内容占位符 4">
            <a:extLst>
              <a:ext uri="{FF2B5EF4-FFF2-40B4-BE49-F238E27FC236}">
                <a16:creationId xmlns:a16="http://schemas.microsoft.com/office/drawing/2014/main" id="{E6096718-91AF-4A24-BC7B-23F67ACC2F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909212"/>
              </p:ext>
            </p:extLst>
          </p:nvPr>
        </p:nvGraphicFramePr>
        <p:xfrm>
          <a:off x="677797" y="2880320"/>
          <a:ext cx="8135940" cy="342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890">
                  <a:extLst>
                    <a:ext uri="{9D8B030D-6E8A-4147-A177-3AD203B41FA5}">
                      <a16:colId xmlns:a16="http://schemas.microsoft.com/office/drawing/2014/main" val="109142386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98860188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21424541"/>
                    </a:ext>
                  </a:extLst>
                </a:gridCol>
                <a:gridCol w="4031682">
                  <a:extLst>
                    <a:ext uri="{9D8B030D-6E8A-4147-A177-3AD203B41FA5}">
                      <a16:colId xmlns:a16="http://schemas.microsoft.com/office/drawing/2014/main" val="1857045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启动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114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方式</a:t>
                      </a:r>
                      <a:r>
                        <a:rPr lang="en-US" altLang="zh-CN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软件启动</a:t>
                      </a:r>
                      <a:endParaRPr lang="zh-CN" alt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不重复计数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60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写入第一个控制字后即输出低电平，计数结束变高电平。</a:t>
                      </a:r>
                      <a:endParaRPr lang="zh-CN" alt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169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方式</a:t>
                      </a: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600" dirty="0"/>
                        <a:t>硬件启动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不重复计数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600" dirty="0"/>
                        <a:t>计数开始输出低电平，结束后又变高电平。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方式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软硬件启动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自动重复计数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写入第一个控制字后即输出高电平，计数到最后一个脉冲时输出低电平。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876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方式</a:t>
                      </a:r>
                      <a:r>
                        <a:rPr lang="en-US" altLang="zh-CN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软硬件启动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自动重复计数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写入第一个控制字后即输出低高电平，输出对称方波。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53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方式</a:t>
                      </a:r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600" dirty="0"/>
                        <a:t>软件启动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600" dirty="0"/>
                        <a:t>不自动重复计数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dirty="0"/>
                        <a:t>写入第一个控制字后即输出高电平，计数结束输出一个</a:t>
                      </a:r>
                      <a:r>
                        <a:rPr kumimoji="1" lang="en-US" altLang="zh-CN" sz="1600" dirty="0"/>
                        <a:t>CLK</a:t>
                      </a:r>
                      <a:r>
                        <a:rPr kumimoji="1" lang="zh-CN" altLang="en-US" sz="1600" dirty="0"/>
                        <a:t>宽度的低电平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方式</a:t>
                      </a:r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600" dirty="0"/>
                        <a:t>硬件启动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1600" dirty="0"/>
                        <a:t>不自动重复计数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dirty="0"/>
                        <a:t>波形与方式4相同</a:t>
                      </a:r>
                      <a:endParaRPr lang="en-US" altLang="zh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539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766334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3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3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6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9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2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5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8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1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4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nimBg="1"/>
      <p:bldP spid="92164" grpId="1" animBg="1"/>
      <p:bldP spid="92164" grpId="2" animBg="1"/>
      <p:bldP spid="92165" grpId="0" animBg="1"/>
      <p:bldP spid="92165" grpId="1" animBg="1"/>
      <p:bldP spid="92165" grpId="2" animBg="1"/>
      <p:bldP spid="92166" grpId="0" animBg="1"/>
      <p:bldP spid="92166" grpId="1" animBg="1"/>
      <p:bldP spid="92166" grpId="2" animBg="1"/>
      <p:bldP spid="92167" grpId="0" animBg="1"/>
      <p:bldP spid="92167" grpId="1" animBg="1"/>
      <p:bldP spid="92167" grpId="2" animBg="1"/>
      <p:bldP spid="92168" grpId="0" animBg="1"/>
      <p:bldP spid="92168" grpId="1" animBg="1"/>
      <p:bldP spid="92169" grpId="0" animBg="1"/>
      <p:bldP spid="92169" grpId="1" animBg="1"/>
      <p:bldP spid="92169" grpId="2" animBg="1"/>
      <p:bldP spid="92170" grpId="0" animBg="1"/>
      <p:bldP spid="92170" grpId="1" animBg="1"/>
      <p:bldP spid="92170" grpId="2" animBg="1"/>
      <p:bldP spid="92171" grpId="0" animBg="1"/>
      <p:bldP spid="92171" grpId="1" animBg="1"/>
      <p:bldP spid="92171" grpId="2" animBg="1"/>
      <p:bldP spid="92172" grpId="0" animBg="1"/>
      <p:bldP spid="92172" grpId="1" animBg="1"/>
      <p:bldP spid="92172" grpId="2" animBg="1"/>
      <p:bldP spid="92173" grpId="0" animBg="1"/>
      <p:bldP spid="92173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10573" y="6294638"/>
            <a:ext cx="1904933" cy="4563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1346" indent="-30821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232840" indent="-24656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725976" indent="-246568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19112" indent="-246568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12248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5383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98519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91655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77CB7D2-DDBA-4D3F-BC2F-587C279EC595}" type="slidenum">
              <a:rPr lang="zh-CN" altLang="en-US" sz="1400" b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16632"/>
            <a:ext cx="5612003" cy="4151983"/>
          </a:xfrm>
        </p:spPr>
        <p:txBody>
          <a:bodyPr/>
          <a:lstStyle/>
          <a:p>
            <a:pPr eaLnBrk="1" hangingPunct="1"/>
            <a:r>
              <a:rPr lang="zh-CN" altLang="en-US" sz="2000" dirty="0"/>
              <a:t>计算计数初值：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   CNT0：10ms/0.5us=20000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   CNT1：2 MHz/10KHz=200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   CNT2： 5ms/0.5us=10000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sz="2000" dirty="0"/>
              <a:t>确定控制字：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1800" dirty="0"/>
              <a:t>   </a:t>
            </a:r>
            <a:r>
              <a:rPr lang="en-US" altLang="zh-CN" sz="1800" dirty="0"/>
              <a:t>CNT0：</a:t>
            </a:r>
            <a:r>
              <a:rPr lang="zh-CN" altLang="en-US" sz="1800" dirty="0"/>
              <a:t>方式2，16位计数值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   CNT1：</a:t>
            </a:r>
            <a:r>
              <a:rPr lang="zh-CN" altLang="en-US" sz="1800" dirty="0"/>
              <a:t>方式3，低8位计数值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800" dirty="0"/>
              <a:t>   CNT2：</a:t>
            </a:r>
            <a:r>
              <a:rPr lang="zh-CN" altLang="en-US" sz="1800" dirty="0"/>
              <a:t>方式0，16位计数值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5530078" y="2276872"/>
            <a:ext cx="2498306" cy="371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00110100B = 34H</a:t>
            </a:r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>
            <a:off x="4644008" y="2483805"/>
            <a:ext cx="864126" cy="0"/>
          </a:xfrm>
          <a:prstGeom prst="line">
            <a:avLst/>
          </a:prstGeom>
          <a:noFill/>
          <a:ln w="25400" cap="sq">
            <a:solidFill>
              <a:srgbClr val="008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 sz="2000"/>
          </a:p>
        </p:txBody>
      </p:sp>
      <p:sp>
        <p:nvSpPr>
          <p:cNvPr id="100358" name="Line 6"/>
          <p:cNvSpPr>
            <a:spLocks noChangeShapeType="1"/>
          </p:cNvSpPr>
          <p:nvPr/>
        </p:nvSpPr>
        <p:spPr bwMode="auto">
          <a:xfrm>
            <a:off x="4684816" y="2934505"/>
            <a:ext cx="864126" cy="0"/>
          </a:xfrm>
          <a:prstGeom prst="line">
            <a:avLst/>
          </a:prstGeom>
          <a:noFill/>
          <a:ln w="25400" cap="sq">
            <a:solidFill>
              <a:srgbClr val="008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 sz="2000"/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5546556" y="2747759"/>
            <a:ext cx="2337812" cy="371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01010110B = 56H</a:t>
            </a:r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5550049" y="3201913"/>
            <a:ext cx="2334319" cy="371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10110000B = B0H</a:t>
            </a:r>
          </a:p>
        </p:txBody>
      </p:sp>
      <p:sp>
        <p:nvSpPr>
          <p:cNvPr id="100361" name="Line 9"/>
          <p:cNvSpPr>
            <a:spLocks noChangeShapeType="1"/>
          </p:cNvSpPr>
          <p:nvPr/>
        </p:nvSpPr>
        <p:spPr bwMode="auto">
          <a:xfrm>
            <a:off x="4668753" y="3366784"/>
            <a:ext cx="865732" cy="0"/>
          </a:xfrm>
          <a:prstGeom prst="line">
            <a:avLst/>
          </a:prstGeom>
          <a:noFill/>
          <a:ln w="25400" cap="sq">
            <a:solidFill>
              <a:srgbClr val="008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 sz="200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F8B075F-707A-4E57-B4E2-DC8173CFD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39139"/>
            <a:ext cx="4243851" cy="311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445260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/>
      <p:bldP spid="100357" grpId="0" animBg="1"/>
      <p:bldP spid="100358" grpId="0" animBg="1"/>
      <p:bldP spid="100359" grpId="0"/>
      <p:bldP spid="100360" grpId="0"/>
      <p:bldP spid="10036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03082" y="6379846"/>
            <a:ext cx="585956" cy="45632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1346" indent="-30821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232840" indent="-24656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725976" indent="-246568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19112" indent="-246568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12248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5383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98519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91655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D4959AF-ED3C-4C5B-AA8A-1947099086A8}" type="slidenum">
              <a:rPr lang="zh-CN" altLang="en-US" sz="1400" b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74057" y="299257"/>
            <a:ext cx="3993472" cy="829904"/>
          </a:xfrm>
        </p:spPr>
        <p:txBody>
          <a:bodyPr/>
          <a:lstStyle/>
          <a:p>
            <a:pPr eaLnBrk="1" hangingPunct="1"/>
            <a:r>
              <a:rPr lang="zh-CN" altLang="en-US" dirty="0"/>
              <a:t>硬件线路设计：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3734276" y="1802078"/>
            <a:ext cx="2010941" cy="37350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lIns="93193" tIns="46597" rIns="93193" bIns="46597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4742958" y="3005795"/>
            <a:ext cx="994227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CLK0</a:t>
            </a: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4665862" y="1802077"/>
            <a:ext cx="1143602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GATE0</a:t>
            </a: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4789538" y="4697760"/>
            <a:ext cx="991015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OUT1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3734276" y="2183285"/>
            <a:ext cx="1066505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D0~D7</a:t>
            </a:r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3734276" y="2793595"/>
            <a:ext cx="761331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WR</a:t>
            </a:r>
          </a:p>
        </p:txBody>
      </p:sp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3734276" y="3310010"/>
            <a:ext cx="761331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RD</a:t>
            </a:r>
          </a:p>
        </p:txBody>
      </p: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3734275" y="3768212"/>
            <a:ext cx="685840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A1</a:t>
            </a:r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3734275" y="4224536"/>
            <a:ext cx="685840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A0</a:t>
            </a:r>
          </a:p>
        </p:txBody>
      </p:sp>
      <p:sp>
        <p:nvSpPr>
          <p:cNvPr id="99341" name="Text Box 13"/>
          <p:cNvSpPr txBox="1">
            <a:spLocks noChangeArrowheads="1"/>
          </p:cNvSpPr>
          <p:nvPr/>
        </p:nvSpPr>
        <p:spPr bwMode="auto">
          <a:xfrm>
            <a:off x="3734275" y="4911838"/>
            <a:ext cx="685840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CS</a:t>
            </a:r>
          </a:p>
        </p:txBody>
      </p:sp>
      <p:sp>
        <p:nvSpPr>
          <p:cNvPr id="99342" name="AutoShape 14"/>
          <p:cNvSpPr>
            <a:spLocks noChangeArrowheads="1"/>
          </p:cNvSpPr>
          <p:nvPr/>
        </p:nvSpPr>
        <p:spPr bwMode="auto">
          <a:xfrm>
            <a:off x="1948200" y="2226477"/>
            <a:ext cx="1752345" cy="304216"/>
          </a:xfrm>
          <a:prstGeom prst="leftRightArrow">
            <a:avLst>
              <a:gd name="adj1" fmla="val 50000"/>
              <a:gd name="adj2" fmla="val 115205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lIns="93193" tIns="46597" rIns="93193" bIns="46597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99343" name="Line 15"/>
          <p:cNvSpPr>
            <a:spLocks noChangeShapeType="1"/>
          </p:cNvSpPr>
          <p:nvPr/>
        </p:nvSpPr>
        <p:spPr bwMode="auto">
          <a:xfrm>
            <a:off x="2134518" y="2945702"/>
            <a:ext cx="159975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9344" name="Line 16"/>
          <p:cNvSpPr>
            <a:spLocks noChangeShapeType="1"/>
          </p:cNvSpPr>
          <p:nvPr/>
        </p:nvSpPr>
        <p:spPr bwMode="auto">
          <a:xfrm>
            <a:off x="2120061" y="3507188"/>
            <a:ext cx="159975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9345" name="Line 17"/>
          <p:cNvSpPr>
            <a:spLocks noChangeShapeType="1"/>
          </p:cNvSpPr>
          <p:nvPr/>
        </p:nvSpPr>
        <p:spPr bwMode="auto">
          <a:xfrm>
            <a:off x="2134518" y="3984168"/>
            <a:ext cx="159975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9346" name="Line 18"/>
          <p:cNvSpPr>
            <a:spLocks noChangeShapeType="1"/>
          </p:cNvSpPr>
          <p:nvPr/>
        </p:nvSpPr>
        <p:spPr bwMode="auto">
          <a:xfrm>
            <a:off x="2134518" y="4455514"/>
            <a:ext cx="159975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9347" name="Line 19"/>
          <p:cNvSpPr>
            <a:spLocks noChangeShapeType="1"/>
          </p:cNvSpPr>
          <p:nvPr/>
        </p:nvSpPr>
        <p:spPr bwMode="auto">
          <a:xfrm>
            <a:off x="2134518" y="5112770"/>
            <a:ext cx="159975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9348" name="Line 20"/>
          <p:cNvSpPr>
            <a:spLocks noChangeShapeType="1"/>
          </p:cNvSpPr>
          <p:nvPr/>
        </p:nvSpPr>
        <p:spPr bwMode="auto">
          <a:xfrm flipH="1">
            <a:off x="5721124" y="3249918"/>
            <a:ext cx="114360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oval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9349" name="Line 21"/>
          <p:cNvSpPr>
            <a:spLocks noChangeShapeType="1"/>
          </p:cNvSpPr>
          <p:nvPr/>
        </p:nvSpPr>
        <p:spPr bwMode="auto">
          <a:xfrm flipH="1">
            <a:off x="5725943" y="3556012"/>
            <a:ext cx="114360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oval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9350" name="Line 22"/>
          <p:cNvSpPr>
            <a:spLocks noChangeShapeType="1"/>
          </p:cNvSpPr>
          <p:nvPr/>
        </p:nvSpPr>
        <p:spPr bwMode="auto">
          <a:xfrm>
            <a:off x="5725943" y="4545652"/>
            <a:ext cx="1068111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9351" name="Line 23"/>
          <p:cNvSpPr>
            <a:spLocks noChangeShapeType="1"/>
          </p:cNvSpPr>
          <p:nvPr/>
        </p:nvSpPr>
        <p:spPr bwMode="auto">
          <a:xfrm>
            <a:off x="3824222" y="4970052"/>
            <a:ext cx="305175" cy="0"/>
          </a:xfrm>
          <a:prstGeom prst="line">
            <a:avLst/>
          </a:prstGeom>
          <a:noFill/>
          <a:ln w="254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9352" name="Line 24"/>
          <p:cNvSpPr>
            <a:spLocks noChangeShapeType="1"/>
          </p:cNvSpPr>
          <p:nvPr/>
        </p:nvSpPr>
        <p:spPr bwMode="auto">
          <a:xfrm>
            <a:off x="3857952" y="3373858"/>
            <a:ext cx="305175" cy="0"/>
          </a:xfrm>
          <a:prstGeom prst="line">
            <a:avLst/>
          </a:prstGeom>
          <a:noFill/>
          <a:ln w="254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9353" name="Line 25"/>
          <p:cNvSpPr>
            <a:spLocks noChangeShapeType="1"/>
          </p:cNvSpPr>
          <p:nvPr/>
        </p:nvSpPr>
        <p:spPr bwMode="auto">
          <a:xfrm>
            <a:off x="3829040" y="2868710"/>
            <a:ext cx="395121" cy="0"/>
          </a:xfrm>
          <a:prstGeom prst="line">
            <a:avLst/>
          </a:prstGeom>
          <a:noFill/>
          <a:ln w="254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9354" name="Text Box 26"/>
          <p:cNvSpPr txBox="1">
            <a:spLocks noChangeArrowheads="1"/>
          </p:cNvSpPr>
          <p:nvPr/>
        </p:nvSpPr>
        <p:spPr bwMode="auto">
          <a:xfrm>
            <a:off x="1228630" y="2170140"/>
            <a:ext cx="762936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DB</a:t>
            </a:r>
          </a:p>
        </p:txBody>
      </p:sp>
      <p:sp>
        <p:nvSpPr>
          <p:cNvPr id="99355" name="Text Box 27"/>
          <p:cNvSpPr txBox="1">
            <a:spLocks noChangeArrowheads="1"/>
          </p:cNvSpPr>
          <p:nvPr/>
        </p:nvSpPr>
        <p:spPr bwMode="auto">
          <a:xfrm>
            <a:off x="1339457" y="2744770"/>
            <a:ext cx="761331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IOW</a:t>
            </a:r>
          </a:p>
        </p:txBody>
      </p:sp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1381218" y="3281842"/>
            <a:ext cx="762937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IOR</a:t>
            </a:r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auto">
          <a:xfrm>
            <a:off x="1538624" y="3783235"/>
            <a:ext cx="600712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A1</a:t>
            </a:r>
          </a:p>
        </p:txBody>
      </p:sp>
      <p:sp>
        <p:nvSpPr>
          <p:cNvPr id="99358" name="Text Box 30"/>
          <p:cNvSpPr txBox="1">
            <a:spLocks noChangeArrowheads="1"/>
          </p:cNvSpPr>
          <p:nvPr/>
        </p:nvSpPr>
        <p:spPr bwMode="auto">
          <a:xfrm>
            <a:off x="1538624" y="4224536"/>
            <a:ext cx="600712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A0</a:t>
            </a:r>
          </a:p>
        </p:txBody>
      </p:sp>
      <p:sp>
        <p:nvSpPr>
          <p:cNvPr id="99359" name="AutoShape 31"/>
          <p:cNvSpPr>
            <a:spLocks noChangeArrowheads="1"/>
          </p:cNvSpPr>
          <p:nvPr/>
        </p:nvSpPr>
        <p:spPr bwMode="auto">
          <a:xfrm>
            <a:off x="200674" y="4953613"/>
            <a:ext cx="913918" cy="322995"/>
          </a:xfrm>
          <a:prstGeom prst="rightArrow">
            <a:avLst>
              <a:gd name="adj1" fmla="val 50000"/>
              <a:gd name="adj2" fmla="val 70742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lIns="93193" tIns="46597" rIns="93193" bIns="46597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99360" name="Rectangle 32"/>
          <p:cNvSpPr>
            <a:spLocks noChangeArrowheads="1"/>
          </p:cNvSpPr>
          <p:nvPr/>
        </p:nvSpPr>
        <p:spPr bwMode="auto">
          <a:xfrm>
            <a:off x="1143502" y="4697760"/>
            <a:ext cx="991015" cy="839410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lIns="93193" tIns="46597" rIns="93193" bIns="46597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9361" name="Text Box 33"/>
          <p:cNvSpPr txBox="1">
            <a:spLocks noChangeArrowheads="1"/>
          </p:cNvSpPr>
          <p:nvPr/>
        </p:nvSpPr>
        <p:spPr bwMode="auto">
          <a:xfrm>
            <a:off x="1100269" y="4839759"/>
            <a:ext cx="1066505" cy="50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35000"/>
              </a:lnSpc>
              <a:spcBef>
                <a:spcPct val="9000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译码器</a:t>
            </a:r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4334988" y="1420868"/>
            <a:ext cx="761331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8253</a:t>
            </a:r>
          </a:p>
        </p:txBody>
      </p:sp>
      <p:sp>
        <p:nvSpPr>
          <p:cNvPr id="99363" name="Text Box 35"/>
          <p:cNvSpPr txBox="1">
            <a:spLocks noChangeArrowheads="1"/>
          </p:cNvSpPr>
          <p:nvPr/>
        </p:nvSpPr>
        <p:spPr bwMode="auto">
          <a:xfrm>
            <a:off x="4803994" y="3753189"/>
            <a:ext cx="995833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CLK2</a:t>
            </a:r>
          </a:p>
        </p:txBody>
      </p:sp>
      <p:sp>
        <p:nvSpPr>
          <p:cNvPr id="99364" name="Text Box 36"/>
          <p:cNvSpPr txBox="1">
            <a:spLocks noChangeArrowheads="1"/>
          </p:cNvSpPr>
          <p:nvPr/>
        </p:nvSpPr>
        <p:spPr bwMode="auto">
          <a:xfrm>
            <a:off x="4670680" y="2168262"/>
            <a:ext cx="1143602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GATE1</a:t>
            </a:r>
          </a:p>
        </p:txBody>
      </p:sp>
      <p:sp>
        <p:nvSpPr>
          <p:cNvPr id="99365" name="Text Box 37"/>
          <p:cNvSpPr txBox="1">
            <a:spLocks noChangeArrowheads="1"/>
          </p:cNvSpPr>
          <p:nvPr/>
        </p:nvSpPr>
        <p:spPr bwMode="auto">
          <a:xfrm>
            <a:off x="4670680" y="2564494"/>
            <a:ext cx="1143602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GATE2</a:t>
            </a:r>
          </a:p>
        </p:txBody>
      </p:sp>
      <p:sp>
        <p:nvSpPr>
          <p:cNvPr id="99366" name="Line 38"/>
          <p:cNvSpPr>
            <a:spLocks noChangeShapeType="1"/>
          </p:cNvSpPr>
          <p:nvPr/>
        </p:nvSpPr>
        <p:spPr bwMode="auto">
          <a:xfrm>
            <a:off x="5735580" y="2031178"/>
            <a:ext cx="762936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9367" name="Line 39"/>
          <p:cNvSpPr>
            <a:spLocks noChangeShapeType="1"/>
          </p:cNvSpPr>
          <p:nvPr/>
        </p:nvSpPr>
        <p:spPr bwMode="auto">
          <a:xfrm>
            <a:off x="5750035" y="2378584"/>
            <a:ext cx="762937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9368" name="Line 40"/>
          <p:cNvSpPr>
            <a:spLocks noChangeShapeType="1"/>
          </p:cNvSpPr>
          <p:nvPr/>
        </p:nvSpPr>
        <p:spPr bwMode="auto">
          <a:xfrm>
            <a:off x="5750035" y="2793595"/>
            <a:ext cx="762937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9369" name="Line 41"/>
          <p:cNvSpPr>
            <a:spLocks noChangeShapeType="1"/>
          </p:cNvSpPr>
          <p:nvPr/>
        </p:nvSpPr>
        <p:spPr bwMode="auto">
          <a:xfrm flipV="1">
            <a:off x="6512972" y="1574853"/>
            <a:ext cx="0" cy="121874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9371" name="Text Box 43"/>
          <p:cNvSpPr txBox="1">
            <a:spLocks noChangeArrowheads="1"/>
          </p:cNvSpPr>
          <p:nvPr/>
        </p:nvSpPr>
        <p:spPr bwMode="auto">
          <a:xfrm>
            <a:off x="6545097" y="1268760"/>
            <a:ext cx="838427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+5V</a:t>
            </a:r>
          </a:p>
        </p:txBody>
      </p:sp>
      <p:sp>
        <p:nvSpPr>
          <p:cNvPr id="99372" name="Text Box 44"/>
          <p:cNvSpPr txBox="1">
            <a:spLocks noChangeArrowheads="1"/>
          </p:cNvSpPr>
          <p:nvPr/>
        </p:nvSpPr>
        <p:spPr bwMode="auto">
          <a:xfrm>
            <a:off x="4765445" y="3387003"/>
            <a:ext cx="995833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CLK1</a:t>
            </a:r>
          </a:p>
        </p:txBody>
      </p:sp>
      <p:sp>
        <p:nvSpPr>
          <p:cNvPr id="99373" name="Line 45"/>
          <p:cNvSpPr>
            <a:spLocks noChangeShapeType="1"/>
          </p:cNvSpPr>
          <p:nvPr/>
        </p:nvSpPr>
        <p:spPr bwMode="auto">
          <a:xfrm flipH="1">
            <a:off x="5721124" y="3950366"/>
            <a:ext cx="114360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9374" name="Line 46"/>
          <p:cNvSpPr>
            <a:spLocks noChangeShapeType="1"/>
          </p:cNvSpPr>
          <p:nvPr/>
        </p:nvSpPr>
        <p:spPr bwMode="auto">
          <a:xfrm flipV="1">
            <a:off x="6884000" y="2716602"/>
            <a:ext cx="0" cy="1220619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9375" name="Text Box 47"/>
          <p:cNvSpPr txBox="1">
            <a:spLocks noChangeArrowheads="1"/>
          </p:cNvSpPr>
          <p:nvPr/>
        </p:nvSpPr>
        <p:spPr bwMode="auto">
          <a:xfrm>
            <a:off x="6697683" y="2260278"/>
            <a:ext cx="991015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2MHz</a:t>
            </a:r>
          </a:p>
        </p:txBody>
      </p:sp>
      <p:sp>
        <p:nvSpPr>
          <p:cNvPr id="99376" name="Text Box 48"/>
          <p:cNvSpPr txBox="1">
            <a:spLocks noChangeArrowheads="1"/>
          </p:cNvSpPr>
          <p:nvPr/>
        </p:nvSpPr>
        <p:spPr bwMode="auto">
          <a:xfrm>
            <a:off x="4794357" y="4316551"/>
            <a:ext cx="991014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OUT0</a:t>
            </a:r>
          </a:p>
        </p:txBody>
      </p:sp>
      <p:sp>
        <p:nvSpPr>
          <p:cNvPr id="99377" name="Text Box 49"/>
          <p:cNvSpPr txBox="1">
            <a:spLocks noChangeArrowheads="1"/>
          </p:cNvSpPr>
          <p:nvPr/>
        </p:nvSpPr>
        <p:spPr bwMode="auto">
          <a:xfrm>
            <a:off x="4823268" y="5078969"/>
            <a:ext cx="991014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OUT2</a:t>
            </a:r>
          </a:p>
        </p:txBody>
      </p:sp>
      <p:sp>
        <p:nvSpPr>
          <p:cNvPr id="99378" name="Line 50"/>
          <p:cNvSpPr>
            <a:spLocks noChangeShapeType="1"/>
          </p:cNvSpPr>
          <p:nvPr/>
        </p:nvSpPr>
        <p:spPr bwMode="auto">
          <a:xfrm>
            <a:off x="5735580" y="4926861"/>
            <a:ext cx="1068111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9379" name="Line 51"/>
          <p:cNvSpPr>
            <a:spLocks noChangeShapeType="1"/>
          </p:cNvSpPr>
          <p:nvPr/>
        </p:nvSpPr>
        <p:spPr bwMode="auto">
          <a:xfrm>
            <a:off x="5750035" y="5308069"/>
            <a:ext cx="106650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9381" name="Line 53"/>
          <p:cNvSpPr>
            <a:spLocks noChangeShapeType="1"/>
          </p:cNvSpPr>
          <p:nvPr/>
        </p:nvSpPr>
        <p:spPr bwMode="auto">
          <a:xfrm>
            <a:off x="1434222" y="2793595"/>
            <a:ext cx="533253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99382" name="Line 54"/>
          <p:cNvSpPr>
            <a:spLocks noChangeShapeType="1"/>
          </p:cNvSpPr>
          <p:nvPr/>
        </p:nvSpPr>
        <p:spPr bwMode="auto">
          <a:xfrm>
            <a:off x="1448677" y="3326912"/>
            <a:ext cx="533253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53" name="椭圆 52"/>
          <p:cNvSpPr/>
          <p:nvPr/>
        </p:nvSpPr>
        <p:spPr bwMode="auto">
          <a:xfrm>
            <a:off x="5591977" y="1793384"/>
            <a:ext cx="1105706" cy="1131664"/>
          </a:xfrm>
          <a:prstGeom prst="ellipse">
            <a:avLst/>
          </a:prstGeom>
          <a:noFill/>
          <a:ln w="19050" cap="sq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8627" tIns="49314" rIns="98627" bIns="4931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86272"/>
            <a:endParaRPr lang="zh-CN" altLang="en-US" sz="2600"/>
          </a:p>
        </p:txBody>
      </p:sp>
      <p:sp>
        <p:nvSpPr>
          <p:cNvPr id="2" name="任意多边形 1"/>
          <p:cNvSpPr/>
          <p:nvPr/>
        </p:nvSpPr>
        <p:spPr bwMode="auto">
          <a:xfrm>
            <a:off x="6117048" y="680566"/>
            <a:ext cx="847263" cy="1112817"/>
          </a:xfrm>
          <a:custGeom>
            <a:avLst/>
            <a:gdLst>
              <a:gd name="connsiteX0" fmla="*/ 0 w 613954"/>
              <a:gd name="connsiteY0" fmla="*/ 888274 h 888274"/>
              <a:gd name="connsiteX1" fmla="*/ 13063 w 613954"/>
              <a:gd name="connsiteY1" fmla="*/ 809897 h 888274"/>
              <a:gd name="connsiteX2" fmla="*/ 26126 w 613954"/>
              <a:gd name="connsiteY2" fmla="*/ 744583 h 888274"/>
              <a:gd name="connsiteX3" fmla="*/ 39189 w 613954"/>
              <a:gd name="connsiteY3" fmla="*/ 627017 h 888274"/>
              <a:gd name="connsiteX4" fmla="*/ 65314 w 613954"/>
              <a:gd name="connsiteY4" fmla="*/ 587828 h 888274"/>
              <a:gd name="connsiteX5" fmla="*/ 91440 w 613954"/>
              <a:gd name="connsiteY5" fmla="*/ 496388 h 888274"/>
              <a:gd name="connsiteX6" fmla="*/ 104503 w 613954"/>
              <a:gd name="connsiteY6" fmla="*/ 418011 h 888274"/>
              <a:gd name="connsiteX7" fmla="*/ 117566 w 613954"/>
              <a:gd name="connsiteY7" fmla="*/ 378823 h 888274"/>
              <a:gd name="connsiteX8" fmla="*/ 156754 w 613954"/>
              <a:gd name="connsiteY8" fmla="*/ 365760 h 888274"/>
              <a:gd name="connsiteX9" fmla="*/ 248194 w 613954"/>
              <a:gd name="connsiteY9" fmla="*/ 339634 h 888274"/>
              <a:gd name="connsiteX10" fmla="*/ 195943 w 613954"/>
              <a:gd name="connsiteY10" fmla="*/ 404948 h 888274"/>
              <a:gd name="connsiteX11" fmla="*/ 169817 w 613954"/>
              <a:gd name="connsiteY11" fmla="*/ 365760 h 888274"/>
              <a:gd name="connsiteX12" fmla="*/ 248194 w 613954"/>
              <a:gd name="connsiteY12" fmla="*/ 287383 h 888274"/>
              <a:gd name="connsiteX13" fmla="*/ 365760 w 613954"/>
              <a:gd name="connsiteY13" fmla="*/ 209005 h 888274"/>
              <a:gd name="connsiteX14" fmla="*/ 444137 w 613954"/>
              <a:gd name="connsiteY14" fmla="*/ 156754 h 888274"/>
              <a:gd name="connsiteX15" fmla="*/ 561703 w 613954"/>
              <a:gd name="connsiteY15" fmla="*/ 65314 h 888274"/>
              <a:gd name="connsiteX16" fmla="*/ 613954 w 613954"/>
              <a:gd name="connsiteY16" fmla="*/ 0 h 88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3954" h="888274">
                <a:moveTo>
                  <a:pt x="0" y="888274"/>
                </a:moveTo>
                <a:cubicBezTo>
                  <a:pt x="4354" y="862148"/>
                  <a:pt x="8325" y="835956"/>
                  <a:pt x="13063" y="809897"/>
                </a:cubicBezTo>
                <a:cubicBezTo>
                  <a:pt x="17035" y="788053"/>
                  <a:pt x="22986" y="766562"/>
                  <a:pt x="26126" y="744583"/>
                </a:cubicBezTo>
                <a:cubicBezTo>
                  <a:pt x="31702" y="705549"/>
                  <a:pt x="29626" y="665270"/>
                  <a:pt x="39189" y="627017"/>
                </a:cubicBezTo>
                <a:cubicBezTo>
                  <a:pt x="42997" y="611786"/>
                  <a:pt x="58293" y="601870"/>
                  <a:pt x="65314" y="587828"/>
                </a:cubicBezTo>
                <a:cubicBezTo>
                  <a:pt x="73615" y="571226"/>
                  <a:pt x="88649" y="510342"/>
                  <a:pt x="91440" y="496388"/>
                </a:cubicBezTo>
                <a:cubicBezTo>
                  <a:pt x="96634" y="470416"/>
                  <a:pt x="98757" y="443866"/>
                  <a:pt x="104503" y="418011"/>
                </a:cubicBezTo>
                <a:cubicBezTo>
                  <a:pt x="107490" y="404570"/>
                  <a:pt x="107830" y="388559"/>
                  <a:pt x="117566" y="378823"/>
                </a:cubicBezTo>
                <a:cubicBezTo>
                  <a:pt x="127302" y="369087"/>
                  <a:pt x="143515" y="369543"/>
                  <a:pt x="156754" y="365760"/>
                </a:cubicBezTo>
                <a:cubicBezTo>
                  <a:pt x="271571" y="332955"/>
                  <a:pt x="154235" y="370954"/>
                  <a:pt x="248194" y="339634"/>
                </a:cubicBezTo>
                <a:cubicBezTo>
                  <a:pt x="242197" y="357626"/>
                  <a:pt x="232872" y="412334"/>
                  <a:pt x="195943" y="404948"/>
                </a:cubicBezTo>
                <a:cubicBezTo>
                  <a:pt x="180548" y="401869"/>
                  <a:pt x="178526" y="378823"/>
                  <a:pt x="169817" y="365760"/>
                </a:cubicBezTo>
                <a:cubicBezTo>
                  <a:pt x="195943" y="339634"/>
                  <a:pt x="217452" y="307878"/>
                  <a:pt x="248194" y="287383"/>
                </a:cubicBezTo>
                <a:lnTo>
                  <a:pt x="365760" y="209005"/>
                </a:lnTo>
                <a:cubicBezTo>
                  <a:pt x="365768" y="209000"/>
                  <a:pt x="444130" y="156761"/>
                  <a:pt x="444137" y="156754"/>
                </a:cubicBezTo>
                <a:cubicBezTo>
                  <a:pt x="532251" y="68640"/>
                  <a:pt x="487463" y="90061"/>
                  <a:pt x="561703" y="65314"/>
                </a:cubicBezTo>
                <a:cubicBezTo>
                  <a:pt x="594660" y="15878"/>
                  <a:pt x="576728" y="37226"/>
                  <a:pt x="613954" y="0"/>
                </a:cubicBezTo>
              </a:path>
            </a:pathLst>
          </a:custGeom>
          <a:noFill/>
          <a:ln w="6350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8627" tIns="49314" rIns="98627" bIns="4931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86272"/>
            <a:endParaRPr lang="zh-CN" altLang="en-US" sz="2600"/>
          </a:p>
        </p:txBody>
      </p:sp>
      <p:sp>
        <p:nvSpPr>
          <p:cNvPr id="3" name="TextBox 2"/>
          <p:cNvSpPr txBox="1"/>
          <p:nvPr/>
        </p:nvSpPr>
        <p:spPr>
          <a:xfrm>
            <a:off x="6927651" y="192189"/>
            <a:ext cx="2036837" cy="976754"/>
          </a:xfrm>
          <a:prstGeom prst="rect">
            <a:avLst/>
          </a:prstGeom>
          <a:noFill/>
        </p:spPr>
        <p:txBody>
          <a:bodyPr wrap="square" lIns="98627" tIns="49314" rIns="98627" bIns="49314" rtlCol="0">
            <a:spAutoFit/>
          </a:bodyPr>
          <a:lstStyle/>
          <a:p>
            <a:pPr>
              <a:buNone/>
            </a:pPr>
            <a:r>
              <a:rPr lang="zh-CN" alt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能否并联，取决于</a:t>
            </a:r>
            <a:r>
              <a:rPr lang="en-US" altLang="zh-CN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个计数器的启动方式是否相同</a:t>
            </a:r>
          </a:p>
        </p:txBody>
      </p:sp>
      <p:sp>
        <p:nvSpPr>
          <p:cNvPr id="56" name="椭圆 55"/>
          <p:cNvSpPr/>
          <p:nvPr/>
        </p:nvSpPr>
        <p:spPr bwMode="auto">
          <a:xfrm>
            <a:off x="5528387" y="3068960"/>
            <a:ext cx="1664804" cy="1028785"/>
          </a:xfrm>
          <a:prstGeom prst="ellipse">
            <a:avLst/>
          </a:prstGeom>
          <a:noFill/>
          <a:ln w="19050" cap="sq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8627" tIns="49314" rIns="98627" bIns="4931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86272"/>
            <a:endParaRPr lang="zh-CN" altLang="en-US" sz="2600"/>
          </a:p>
        </p:txBody>
      </p:sp>
      <p:sp>
        <p:nvSpPr>
          <p:cNvPr id="4" name="任意多边形 3"/>
          <p:cNvSpPr/>
          <p:nvPr/>
        </p:nvSpPr>
        <p:spPr bwMode="auto">
          <a:xfrm>
            <a:off x="7114100" y="3889684"/>
            <a:ext cx="450132" cy="499701"/>
          </a:xfrm>
          <a:custGeom>
            <a:avLst/>
            <a:gdLst>
              <a:gd name="connsiteX0" fmla="*/ 0 w 444896"/>
              <a:gd name="connsiteY0" fmla="*/ 0 h 613954"/>
              <a:gd name="connsiteX1" fmla="*/ 65314 w 444896"/>
              <a:gd name="connsiteY1" fmla="*/ 26125 h 613954"/>
              <a:gd name="connsiteX2" fmla="*/ 117566 w 444896"/>
              <a:gd name="connsiteY2" fmla="*/ 39188 h 613954"/>
              <a:gd name="connsiteX3" fmla="*/ 156754 w 444896"/>
              <a:gd name="connsiteY3" fmla="*/ 52251 h 613954"/>
              <a:gd name="connsiteX4" fmla="*/ 195943 w 444896"/>
              <a:gd name="connsiteY4" fmla="*/ 91440 h 613954"/>
              <a:gd name="connsiteX5" fmla="*/ 235132 w 444896"/>
              <a:gd name="connsiteY5" fmla="*/ 117565 h 613954"/>
              <a:gd name="connsiteX6" fmla="*/ 274320 w 444896"/>
              <a:gd name="connsiteY6" fmla="*/ 169817 h 613954"/>
              <a:gd name="connsiteX7" fmla="*/ 287383 w 444896"/>
              <a:gd name="connsiteY7" fmla="*/ 209005 h 613954"/>
              <a:gd name="connsiteX8" fmla="*/ 313509 w 444896"/>
              <a:gd name="connsiteY8" fmla="*/ 248194 h 613954"/>
              <a:gd name="connsiteX9" fmla="*/ 339634 w 444896"/>
              <a:gd name="connsiteY9" fmla="*/ 326571 h 613954"/>
              <a:gd name="connsiteX10" fmla="*/ 326572 w 444896"/>
              <a:gd name="connsiteY10" fmla="*/ 365760 h 613954"/>
              <a:gd name="connsiteX11" fmla="*/ 300446 w 444896"/>
              <a:gd name="connsiteY11" fmla="*/ 326571 h 613954"/>
              <a:gd name="connsiteX12" fmla="*/ 339634 w 444896"/>
              <a:gd name="connsiteY12" fmla="*/ 313508 h 613954"/>
              <a:gd name="connsiteX13" fmla="*/ 391886 w 444896"/>
              <a:gd name="connsiteY13" fmla="*/ 470262 h 613954"/>
              <a:gd name="connsiteX14" fmla="*/ 404949 w 444896"/>
              <a:gd name="connsiteY14" fmla="*/ 509451 h 613954"/>
              <a:gd name="connsiteX15" fmla="*/ 444137 w 444896"/>
              <a:gd name="connsiteY15" fmla="*/ 587828 h 613954"/>
              <a:gd name="connsiteX16" fmla="*/ 444137 w 444896"/>
              <a:gd name="connsiteY16" fmla="*/ 613954 h 613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4896" h="613954">
                <a:moveTo>
                  <a:pt x="0" y="0"/>
                </a:moveTo>
                <a:cubicBezTo>
                  <a:pt x="21771" y="8708"/>
                  <a:pt x="43069" y="18710"/>
                  <a:pt x="65314" y="26125"/>
                </a:cubicBezTo>
                <a:cubicBezTo>
                  <a:pt x="82346" y="31802"/>
                  <a:pt x="100303" y="34256"/>
                  <a:pt x="117566" y="39188"/>
                </a:cubicBezTo>
                <a:cubicBezTo>
                  <a:pt x="130805" y="42971"/>
                  <a:pt x="143691" y="47897"/>
                  <a:pt x="156754" y="52251"/>
                </a:cubicBezTo>
                <a:cubicBezTo>
                  <a:pt x="169817" y="65314"/>
                  <a:pt x="181751" y="79613"/>
                  <a:pt x="195943" y="91440"/>
                </a:cubicBezTo>
                <a:cubicBezTo>
                  <a:pt x="208004" y="101491"/>
                  <a:pt x="224031" y="106464"/>
                  <a:pt x="235132" y="117565"/>
                </a:cubicBezTo>
                <a:cubicBezTo>
                  <a:pt x="250527" y="132960"/>
                  <a:pt x="261257" y="152400"/>
                  <a:pt x="274320" y="169817"/>
                </a:cubicBezTo>
                <a:cubicBezTo>
                  <a:pt x="278674" y="182880"/>
                  <a:pt x="281225" y="196689"/>
                  <a:pt x="287383" y="209005"/>
                </a:cubicBezTo>
                <a:cubicBezTo>
                  <a:pt x="294404" y="223047"/>
                  <a:pt x="307133" y="233847"/>
                  <a:pt x="313509" y="248194"/>
                </a:cubicBezTo>
                <a:cubicBezTo>
                  <a:pt x="324693" y="273359"/>
                  <a:pt x="339634" y="326571"/>
                  <a:pt x="339634" y="326571"/>
                </a:cubicBezTo>
                <a:cubicBezTo>
                  <a:pt x="335280" y="339634"/>
                  <a:pt x="340342" y="365760"/>
                  <a:pt x="326572" y="365760"/>
                </a:cubicBezTo>
                <a:cubicBezTo>
                  <a:pt x="310872" y="365760"/>
                  <a:pt x="296639" y="341802"/>
                  <a:pt x="300446" y="326571"/>
                </a:cubicBezTo>
                <a:cubicBezTo>
                  <a:pt x="303785" y="313213"/>
                  <a:pt x="326571" y="317862"/>
                  <a:pt x="339634" y="313508"/>
                </a:cubicBezTo>
                <a:lnTo>
                  <a:pt x="391886" y="470262"/>
                </a:lnTo>
                <a:cubicBezTo>
                  <a:pt x="396240" y="483325"/>
                  <a:pt x="397311" y="497994"/>
                  <a:pt x="404949" y="509451"/>
                </a:cubicBezTo>
                <a:cubicBezTo>
                  <a:pt x="426965" y="542477"/>
                  <a:pt x="436411" y="549200"/>
                  <a:pt x="444137" y="587828"/>
                </a:cubicBezTo>
                <a:cubicBezTo>
                  <a:pt x="445845" y="596368"/>
                  <a:pt x="444137" y="605245"/>
                  <a:pt x="444137" y="61395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8627" tIns="49314" rIns="98627" bIns="4931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86272"/>
            <a:endParaRPr lang="zh-CN" altLang="en-US" sz="2600"/>
          </a:p>
        </p:txBody>
      </p:sp>
      <p:sp>
        <p:nvSpPr>
          <p:cNvPr id="58" name="TextBox 57"/>
          <p:cNvSpPr txBox="1"/>
          <p:nvPr/>
        </p:nvSpPr>
        <p:spPr>
          <a:xfrm>
            <a:off x="6887289" y="4365104"/>
            <a:ext cx="2036837" cy="1269142"/>
          </a:xfrm>
          <a:prstGeom prst="rect">
            <a:avLst/>
          </a:prstGeom>
          <a:noFill/>
        </p:spPr>
        <p:txBody>
          <a:bodyPr wrap="square" lIns="98627" tIns="49314" rIns="98627" bIns="49314" rtlCol="0">
            <a:spAutoFit/>
          </a:bodyPr>
          <a:lstStyle/>
          <a:p>
            <a:pPr>
              <a:buNone/>
            </a:pPr>
            <a:r>
              <a:rPr lang="zh-CN" alt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能否直接连接到</a:t>
            </a:r>
            <a:r>
              <a:rPr lang="en-US" altLang="zh-CN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CLK</a:t>
            </a:r>
            <a:r>
              <a:rPr lang="zh-CN" alt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，取决于计数器的计数初值是否超过</a:t>
            </a:r>
            <a:r>
              <a:rPr lang="en-US" altLang="zh-CN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65536</a:t>
            </a:r>
            <a:endParaRPr lang="zh-CN" alt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4335079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75" grpId="0"/>
      <p:bldP spid="53" grpId="0" animBg="1"/>
      <p:bldP spid="53" grpId="1" animBg="1"/>
      <p:bldP spid="2" grpId="0" animBg="1"/>
      <p:bldP spid="2" grpId="1" animBg="1"/>
      <p:bldP spid="3" grpId="0"/>
      <p:bldP spid="3" grpId="1"/>
      <p:bldP spid="56" grpId="0" animBg="1"/>
      <p:bldP spid="4" grpId="0" animBg="1"/>
      <p:bldP spid="5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B42C6F-678D-498E-B604-4C26A84EDE2D}" type="slidenum">
              <a:rPr lang="zh-CN" altLang="en-US" smtClean="0"/>
              <a:pPr/>
              <a:t>38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3" y="260648"/>
            <a:ext cx="3456384" cy="694407"/>
          </a:xfrm>
        </p:spPr>
        <p:txBody>
          <a:bodyPr/>
          <a:lstStyle/>
          <a:p>
            <a:pPr eaLnBrk="1" hangingPunct="1"/>
            <a:r>
              <a:rPr lang="zh-CN" altLang="en-US" b="1" dirty="0"/>
              <a:t>初始化编程：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09988"/>
            <a:ext cx="3657600" cy="2566442"/>
          </a:xfrm>
        </p:spPr>
        <p:txBody>
          <a:bodyPr/>
          <a:lstStyle/>
          <a:p>
            <a:pPr marL="176213" indent="-176213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CNT0：</a:t>
            </a:r>
          </a:p>
          <a:p>
            <a:pPr marL="539750" lvl="1" indent="-176213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+mj-lt"/>
              </a:rPr>
              <a:t>MOV AL，34H</a:t>
            </a:r>
          </a:p>
          <a:p>
            <a:pPr marL="539750" lvl="1" indent="-176213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+mj-lt"/>
              </a:rPr>
              <a:t>OUT 0123H，AL</a:t>
            </a:r>
          </a:p>
          <a:p>
            <a:pPr marL="539750" lvl="1" indent="-176213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+mj-lt"/>
              </a:rPr>
              <a:t>MOV AX，20000</a:t>
            </a:r>
          </a:p>
          <a:p>
            <a:pPr marL="539750" lvl="1" indent="-176213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+mj-lt"/>
              </a:rPr>
              <a:t>OUT 0120H，AL</a:t>
            </a:r>
          </a:p>
          <a:p>
            <a:pPr marL="539750" lvl="1" indent="-176213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+mj-lt"/>
              </a:rPr>
              <a:t>MOV AL</a:t>
            </a:r>
            <a:r>
              <a:rPr lang="zh-CN" altLang="en-US" dirty="0">
                <a:solidFill>
                  <a:schemeClr val="tx2"/>
                </a:solidFill>
                <a:latin typeface="+mj-lt"/>
              </a:rPr>
              <a:t>，</a:t>
            </a:r>
            <a:r>
              <a:rPr lang="en-US" altLang="zh-CN" dirty="0">
                <a:solidFill>
                  <a:schemeClr val="tx2"/>
                </a:solidFill>
                <a:latin typeface="+mj-lt"/>
              </a:rPr>
              <a:t>AH</a:t>
            </a:r>
          </a:p>
          <a:p>
            <a:pPr marL="539750" lvl="1" indent="-176213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latin typeface="+mj-lt"/>
              </a:rPr>
              <a:t>OUT 0120H</a:t>
            </a:r>
            <a:r>
              <a:rPr lang="zh-CN" altLang="en-US" dirty="0">
                <a:solidFill>
                  <a:schemeClr val="tx2"/>
                </a:solidFill>
                <a:latin typeface="+mj-lt"/>
              </a:rPr>
              <a:t>，</a:t>
            </a:r>
            <a:r>
              <a:rPr lang="en-US" altLang="zh-CN" dirty="0">
                <a:solidFill>
                  <a:schemeClr val="tx2"/>
                </a:solidFill>
                <a:latin typeface="+mj-lt"/>
              </a:rPr>
              <a:t>AL</a:t>
            </a:r>
          </a:p>
        </p:txBody>
      </p:sp>
      <p:sp>
        <p:nvSpPr>
          <p:cNvPr id="101382" name="Line 6"/>
          <p:cNvSpPr>
            <a:spLocks noChangeShapeType="1"/>
          </p:cNvSpPr>
          <p:nvPr/>
        </p:nvSpPr>
        <p:spPr bwMode="auto">
          <a:xfrm>
            <a:off x="4426323" y="1124744"/>
            <a:ext cx="4762" cy="4932362"/>
          </a:xfrm>
          <a:prstGeom prst="line">
            <a:avLst/>
          </a:prstGeom>
          <a:noFill/>
          <a:ln w="25400">
            <a:solidFill>
              <a:srgbClr val="FF6600"/>
            </a:solidFill>
            <a:prstDash val="sysDot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94575C9-A2B6-4E2C-BA8F-CCF893194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4265881"/>
            <a:ext cx="365760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SzPct val="94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176213" indent="-176213" eaLnBrk="1" hangingPunct="1">
              <a:buFont typeface="Wingdings" pitchFamily="2" charset="2"/>
              <a:buNone/>
            </a:pPr>
            <a:r>
              <a:rPr lang="en-US" altLang="zh-CN" sz="2400" kern="0" dirty="0">
                <a:latin typeface="+mj-lt"/>
              </a:rPr>
              <a:t>CNT1：</a:t>
            </a:r>
          </a:p>
          <a:p>
            <a:pPr marL="539750" lvl="1" indent="-17621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2"/>
                </a:solidFill>
                <a:latin typeface="+mj-lt"/>
              </a:rPr>
              <a:t>MOV AL，56H</a:t>
            </a:r>
          </a:p>
          <a:p>
            <a:pPr marL="539750" lvl="1" indent="-17621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2"/>
                </a:solidFill>
                <a:latin typeface="+mj-lt"/>
              </a:rPr>
              <a:t>OUT 0123H，AL</a:t>
            </a:r>
          </a:p>
          <a:p>
            <a:pPr marL="539750" lvl="1" indent="-17621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2"/>
                </a:solidFill>
                <a:latin typeface="+mj-lt"/>
              </a:rPr>
              <a:t>MOV AL，200</a:t>
            </a:r>
          </a:p>
          <a:p>
            <a:pPr marL="539750" lvl="1" indent="-17621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2"/>
                </a:solidFill>
                <a:latin typeface="+mj-lt"/>
              </a:rPr>
              <a:t>OUT 0121H，AL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3EBC98F-68B2-498E-8BDC-21352F329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1052736"/>
            <a:ext cx="365760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SzPct val="94000"/>
              <a:buFont typeface="Wingdings" panose="05000000000000000000" pitchFamily="2" charset="2"/>
              <a:buChar char="Ø"/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u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176213" indent="-176213" eaLnBrk="1" hangingPunct="1">
              <a:buFont typeface="Wingdings" pitchFamily="2" charset="2"/>
              <a:buNone/>
            </a:pPr>
            <a:r>
              <a:rPr lang="en-US" altLang="zh-CN" sz="2400" kern="0" dirty="0">
                <a:latin typeface="+mj-lt"/>
              </a:rPr>
              <a:t>CNT2：</a:t>
            </a:r>
          </a:p>
          <a:p>
            <a:pPr marL="539750" lvl="1" indent="-17621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2"/>
                </a:solidFill>
                <a:latin typeface="+mj-lt"/>
              </a:rPr>
              <a:t>MOV AL，B0H</a:t>
            </a:r>
          </a:p>
          <a:p>
            <a:pPr marL="539750" lvl="1" indent="-17621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2"/>
                </a:solidFill>
                <a:latin typeface="+mj-lt"/>
              </a:rPr>
              <a:t>OUT 0123H，AL</a:t>
            </a:r>
          </a:p>
          <a:p>
            <a:pPr marL="539750" lvl="1" indent="-17621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2"/>
                </a:solidFill>
                <a:latin typeface="+mj-lt"/>
              </a:rPr>
              <a:t>MOV AX，10000</a:t>
            </a:r>
          </a:p>
          <a:p>
            <a:pPr marL="539750" lvl="1" indent="-17621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2"/>
                </a:solidFill>
                <a:latin typeface="+mj-lt"/>
              </a:rPr>
              <a:t>OUT 0122H，AL</a:t>
            </a:r>
          </a:p>
          <a:p>
            <a:pPr marL="539750" lvl="1" indent="-17621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chemeClr val="tx2"/>
                </a:solidFill>
                <a:latin typeface="+mj-lt"/>
              </a:rPr>
              <a:t>MOV AL</a:t>
            </a:r>
            <a:r>
              <a:rPr lang="zh-CN" altLang="en-US" kern="0" dirty="0">
                <a:solidFill>
                  <a:schemeClr val="tx2"/>
                </a:solidFill>
                <a:latin typeface="+mj-lt"/>
              </a:rPr>
              <a:t>，</a:t>
            </a:r>
            <a:r>
              <a:rPr lang="en-US" altLang="zh-CN" kern="0" dirty="0">
                <a:solidFill>
                  <a:schemeClr val="tx2"/>
                </a:solidFill>
                <a:latin typeface="+mj-lt"/>
              </a:rPr>
              <a:t>AH</a:t>
            </a:r>
          </a:p>
          <a:p>
            <a:pPr marL="539750" lvl="1" indent="-176213" eaLnBrk="1" hangingPunct="1">
              <a:lnSpc>
                <a:spcPct val="110000"/>
              </a:lnSpc>
              <a:buNone/>
            </a:pPr>
            <a:r>
              <a:rPr lang="en-US" altLang="zh-CN" kern="0" dirty="0">
                <a:solidFill>
                  <a:schemeClr val="tx2"/>
                </a:solidFill>
                <a:latin typeface="+mj-lt"/>
              </a:rPr>
              <a:t>OUT 0122H</a:t>
            </a:r>
            <a:r>
              <a:rPr lang="zh-CN" altLang="en-US" kern="0" dirty="0">
                <a:solidFill>
                  <a:schemeClr val="tx2"/>
                </a:solidFill>
                <a:latin typeface="+mj-lt"/>
              </a:rPr>
              <a:t>，</a:t>
            </a:r>
            <a:r>
              <a:rPr lang="en-US" altLang="zh-CN" kern="0" dirty="0">
                <a:solidFill>
                  <a:schemeClr val="tx2"/>
                </a:solidFill>
                <a:latin typeface="+mj-lt"/>
              </a:rPr>
              <a:t>AL</a:t>
            </a:r>
          </a:p>
          <a:p>
            <a:pPr marL="539750" lvl="1" indent="-17621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kern="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B2FE6D-3D43-4A20-907E-07A051E32608}" type="slidenum">
              <a:rPr lang="zh-CN" altLang="en-US" smtClean="0"/>
              <a:pPr/>
              <a:t>39</a:t>
            </a:fld>
            <a:endParaRPr lang="en-US" altLang="zh-CN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793037" cy="694407"/>
          </a:xfrm>
        </p:spPr>
        <p:txBody>
          <a:bodyPr/>
          <a:lstStyle/>
          <a:p>
            <a:pPr eaLnBrk="1" hangingPunct="1"/>
            <a:r>
              <a:rPr lang="zh-CN" altLang="en-US" b="1" dirty="0"/>
              <a:t>8253</a:t>
            </a:r>
            <a:r>
              <a:rPr lang="zh-CN" altLang="en-US" dirty="0"/>
              <a:t>应用例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76987"/>
            <a:ext cx="8352928" cy="4340245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安全检测和报警控制系统软硬件设计。要求：</a:t>
            </a:r>
            <a:endParaRPr lang="en-US" altLang="zh-CN" sz="2400" dirty="0"/>
          </a:p>
          <a:p>
            <a:pPr marL="536575" lvl="1" indent="-268288"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/>
              <a:t>系统通过三态门（</a:t>
            </a:r>
            <a:r>
              <a:rPr lang="zh-CN" altLang="en-US" sz="2000" dirty="0">
                <a:solidFill>
                  <a:srgbClr val="C00000"/>
                </a:solidFill>
              </a:rPr>
              <a:t>端口地址：</a:t>
            </a:r>
            <a:r>
              <a:rPr lang="en-US" altLang="zh-CN" sz="2000" dirty="0">
                <a:solidFill>
                  <a:srgbClr val="C00000"/>
                </a:solidFill>
              </a:rPr>
              <a:t>3E4H</a:t>
            </a:r>
            <a:r>
              <a:rPr lang="zh-CN" altLang="en-US" sz="2000" dirty="0"/>
              <a:t>）循环读取检测器状态，有异常出现时，检测器输出高电平。</a:t>
            </a:r>
            <a:endParaRPr lang="en-US" altLang="zh-CN" sz="2000" dirty="0"/>
          </a:p>
          <a:p>
            <a:pPr marL="536575" lvl="1" indent="-268288"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/>
              <a:t>当检查出异常时，通过</a:t>
            </a:r>
            <a:r>
              <a:rPr lang="en-US" altLang="zh-CN" sz="2000" dirty="0"/>
              <a:t>D</a:t>
            </a:r>
            <a:r>
              <a:rPr lang="zh-CN" altLang="en-US" sz="2000" dirty="0"/>
              <a:t>触发器（</a:t>
            </a:r>
            <a:r>
              <a:rPr lang="zh-CN" altLang="en-US" sz="2000" dirty="0">
                <a:solidFill>
                  <a:srgbClr val="C00000"/>
                </a:solidFill>
              </a:rPr>
              <a:t>端口地址：</a:t>
            </a:r>
            <a:r>
              <a:rPr lang="en-US" altLang="zh-CN" sz="2000" dirty="0">
                <a:solidFill>
                  <a:srgbClr val="C00000"/>
                </a:solidFill>
              </a:rPr>
              <a:t>3E5H</a:t>
            </a:r>
            <a:r>
              <a:rPr lang="zh-CN" altLang="en-US" sz="2000" dirty="0"/>
              <a:t>）的</a:t>
            </a:r>
            <a:r>
              <a:rPr lang="en-US" altLang="zh-CN" sz="2000" dirty="0"/>
              <a:t>Q</a:t>
            </a:r>
            <a:r>
              <a:rPr lang="zh-CN" altLang="en-US" sz="2000" dirty="0"/>
              <a:t>端输出高电平，</a:t>
            </a:r>
            <a:r>
              <a:rPr lang="zh-CN" altLang="en-US" sz="2000" dirty="0">
                <a:solidFill>
                  <a:schemeClr val="tx1"/>
                </a:solidFill>
              </a:rPr>
              <a:t>启动</a:t>
            </a:r>
            <a:r>
              <a:rPr lang="en-US" altLang="zh-CN" sz="2000" dirty="0">
                <a:solidFill>
                  <a:schemeClr val="tx1"/>
                </a:solidFill>
              </a:rPr>
              <a:t>8253</a:t>
            </a:r>
            <a:r>
              <a:rPr lang="zh-CN" altLang="en-US" sz="2000" dirty="0">
                <a:solidFill>
                  <a:schemeClr val="tx1"/>
                </a:solidFill>
              </a:rPr>
              <a:t>计数器的通道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输出</a:t>
            </a:r>
            <a:r>
              <a:rPr lang="en-US" altLang="zh-CN" sz="2000" dirty="0">
                <a:solidFill>
                  <a:schemeClr val="tx1"/>
                </a:solidFill>
              </a:rPr>
              <a:t>100Hz</a:t>
            </a:r>
            <a:r>
              <a:rPr lang="zh-CN" altLang="en-US" sz="2000" dirty="0">
                <a:solidFill>
                  <a:schemeClr val="tx1"/>
                </a:solidFill>
              </a:rPr>
              <a:t>的连续方波信号</a:t>
            </a:r>
            <a:r>
              <a:rPr lang="zh-CN" altLang="en-US" sz="2000" dirty="0"/>
              <a:t>，使报警灯闪烁，直到有任意键按下时则停止报警。</a:t>
            </a:r>
          </a:p>
          <a:p>
            <a:pPr marL="536575" lvl="1" indent="-268288"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/>
              <a:t>初始状态下，不报警。</a:t>
            </a:r>
            <a:endParaRPr lang="en-US" altLang="zh-CN" sz="2000" dirty="0"/>
          </a:p>
          <a:p>
            <a:pPr marL="536575" lvl="1" indent="-268288"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/>
              <a:t>CLK0</a:t>
            </a:r>
            <a:r>
              <a:rPr lang="zh-CN" altLang="en-US" sz="2000" dirty="0"/>
              <a:t>的输入脉冲为</a:t>
            </a:r>
            <a:r>
              <a:rPr lang="en-US" altLang="zh-CN" sz="2000" dirty="0"/>
              <a:t>2MHz</a:t>
            </a:r>
            <a:r>
              <a:rPr lang="zh-CN" altLang="en-US" sz="2000" dirty="0"/>
              <a:t>。</a:t>
            </a:r>
            <a:r>
              <a:rPr lang="en-US" altLang="zh-CN" sz="2000" dirty="0"/>
              <a:t> 8253</a:t>
            </a:r>
            <a:r>
              <a:rPr lang="zh-CN" altLang="en-US" sz="2000" dirty="0"/>
              <a:t>计数器的地址范围：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3E0H-3E3H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D25BB448-07C9-498D-A216-34F190A4C93E}" type="slidenum">
              <a:rPr lang="zh-CN" altLang="en-US" sz="1400"/>
              <a:pPr eaLnBrk="1" hangingPunct="1"/>
              <a:t>4</a:t>
            </a:fld>
            <a:endParaRPr lang="en-US" altLang="zh-CN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latin typeface="+mn-lt"/>
              </a:rPr>
              <a:t>1.</a:t>
            </a:r>
            <a:r>
              <a:rPr lang="en-US" altLang="zh-CN" sz="2800" dirty="0">
                <a:latin typeface="+mn-lt"/>
              </a:rPr>
              <a:t> </a:t>
            </a:r>
            <a:r>
              <a:rPr lang="zh-CN" altLang="en-US" dirty="0"/>
              <a:t>并行通信</a:t>
            </a:r>
            <a:r>
              <a:rPr lang="zh-CN" altLang="en-US" sz="3600" b="1" dirty="0"/>
              <a:t>（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）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12776"/>
            <a:ext cx="7772400" cy="1555750"/>
          </a:xfrm>
        </p:spPr>
        <p:txBody>
          <a:bodyPr/>
          <a:lstStyle/>
          <a:p>
            <a:pPr eaLnBrk="1" hangingPunct="1">
              <a:spcAft>
                <a:spcPct val="5000"/>
              </a:spcAft>
            </a:pPr>
            <a:r>
              <a:rPr lang="zh-CN" altLang="en-US" dirty="0"/>
              <a:t>两个设备之间有多个数据位同时传输</a:t>
            </a:r>
          </a:p>
          <a:p>
            <a:pPr lvl="1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dirty="0"/>
              <a:t>以字节或字</a:t>
            </a:r>
          </a:p>
        </p:txBody>
      </p:sp>
      <p:grpSp>
        <p:nvGrpSpPr>
          <p:cNvPr id="199698" name="Group 18"/>
          <p:cNvGrpSpPr>
            <a:grpSpLocks/>
          </p:cNvGrpSpPr>
          <p:nvPr/>
        </p:nvGrpSpPr>
        <p:grpSpPr bwMode="auto">
          <a:xfrm>
            <a:off x="1907704" y="2852936"/>
            <a:ext cx="4751387" cy="2592387"/>
            <a:chOff x="1247" y="2341"/>
            <a:chExt cx="2993" cy="1633"/>
          </a:xfrm>
        </p:grpSpPr>
        <p:sp>
          <p:nvSpPr>
            <p:cNvPr id="6150" name="Rectangle 4"/>
            <p:cNvSpPr>
              <a:spLocks noChangeArrowheads="1"/>
            </p:cNvSpPr>
            <p:nvPr/>
          </p:nvSpPr>
          <p:spPr bwMode="auto">
            <a:xfrm>
              <a:off x="1247" y="2341"/>
              <a:ext cx="544" cy="15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sq" algn="ctr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1" name="Rectangle 5"/>
            <p:cNvSpPr>
              <a:spLocks noChangeArrowheads="1"/>
            </p:cNvSpPr>
            <p:nvPr/>
          </p:nvSpPr>
          <p:spPr bwMode="auto">
            <a:xfrm>
              <a:off x="3696" y="2341"/>
              <a:ext cx="544" cy="15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sq" algn="ctr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2" name="Line 6"/>
            <p:cNvSpPr>
              <a:spLocks noChangeShapeType="1"/>
            </p:cNvSpPr>
            <p:nvPr/>
          </p:nvSpPr>
          <p:spPr bwMode="auto">
            <a:xfrm>
              <a:off x="1791" y="2523"/>
              <a:ext cx="1905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53" name="Line 8"/>
            <p:cNvSpPr>
              <a:spLocks noChangeShapeType="1"/>
            </p:cNvSpPr>
            <p:nvPr/>
          </p:nvSpPr>
          <p:spPr bwMode="auto">
            <a:xfrm>
              <a:off x="1791" y="2749"/>
              <a:ext cx="1905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54" name="Line 9"/>
            <p:cNvSpPr>
              <a:spLocks noChangeShapeType="1"/>
            </p:cNvSpPr>
            <p:nvPr/>
          </p:nvSpPr>
          <p:spPr bwMode="auto">
            <a:xfrm>
              <a:off x="1791" y="3022"/>
              <a:ext cx="1905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55" name="Line 10"/>
            <p:cNvSpPr>
              <a:spLocks noChangeShapeType="1"/>
            </p:cNvSpPr>
            <p:nvPr/>
          </p:nvSpPr>
          <p:spPr bwMode="auto">
            <a:xfrm>
              <a:off x="1791" y="3475"/>
              <a:ext cx="1905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>
              <a:off x="1791" y="3772"/>
              <a:ext cx="1270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57" name="Text Box 12"/>
            <p:cNvSpPr txBox="1">
              <a:spLocks noChangeArrowheads="1"/>
            </p:cNvSpPr>
            <p:nvPr/>
          </p:nvSpPr>
          <p:spPr bwMode="auto">
            <a:xfrm>
              <a:off x="3061" y="3560"/>
              <a:ext cx="273" cy="414"/>
            </a:xfrm>
            <a:prstGeom prst="rect">
              <a:avLst/>
            </a:prstGeom>
            <a:noFill/>
            <a:ln w="15875" cap="sq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18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校验</a:t>
              </a:r>
            </a:p>
          </p:txBody>
        </p:sp>
        <p:sp>
          <p:nvSpPr>
            <p:cNvPr id="6158" name="Line 13"/>
            <p:cNvSpPr>
              <a:spLocks noChangeShapeType="1"/>
            </p:cNvSpPr>
            <p:nvPr/>
          </p:nvSpPr>
          <p:spPr bwMode="auto">
            <a:xfrm>
              <a:off x="3339" y="3772"/>
              <a:ext cx="340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59" name="Rectangle 15"/>
            <p:cNvSpPr>
              <a:spLocks noChangeArrowheads="1"/>
            </p:cNvSpPr>
            <p:nvPr/>
          </p:nvSpPr>
          <p:spPr bwMode="auto">
            <a:xfrm>
              <a:off x="2653" y="3113"/>
              <a:ext cx="3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 algn="ctr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/>
                <a:t>┇ </a:t>
              </a:r>
            </a:p>
          </p:txBody>
        </p:sp>
        <p:sp>
          <p:nvSpPr>
            <p:cNvPr id="6160" name="Text Box 16"/>
            <p:cNvSpPr txBox="1">
              <a:spLocks noChangeArrowheads="1"/>
            </p:cNvSpPr>
            <p:nvPr/>
          </p:nvSpPr>
          <p:spPr bwMode="auto">
            <a:xfrm>
              <a:off x="1359" y="2635"/>
              <a:ext cx="317" cy="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 algn="ctr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FontTx/>
                <a:buNone/>
              </a:pPr>
              <a:r>
                <a:rPr lang="zh-CN" altLang="en-US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接收方</a:t>
              </a:r>
            </a:p>
          </p:txBody>
        </p:sp>
        <p:sp>
          <p:nvSpPr>
            <p:cNvPr id="6161" name="Text Box 17"/>
            <p:cNvSpPr txBox="1">
              <a:spLocks noChangeArrowheads="1"/>
            </p:cNvSpPr>
            <p:nvPr/>
          </p:nvSpPr>
          <p:spPr bwMode="auto">
            <a:xfrm>
              <a:off x="3811" y="2659"/>
              <a:ext cx="317" cy="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 algn="ctr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FontTx/>
                <a:buNone/>
              </a:pPr>
              <a:r>
                <a:rPr lang="zh-CN" altLang="en-US" b="1">
                  <a:latin typeface="华文中宋" panose="02010600040101010101" pitchFamily="2" charset="-122"/>
                  <a:ea typeface="华文中宋" panose="02010600040101010101" pitchFamily="2" charset="-122"/>
                </a:rPr>
                <a:t>发送方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9157132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  <p:graphicFrame>
        <p:nvGraphicFramePr>
          <p:cNvPr id="839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520983"/>
              </p:ext>
            </p:extLst>
          </p:nvPr>
        </p:nvGraphicFramePr>
        <p:xfrm>
          <a:off x="1214414" y="1142984"/>
          <a:ext cx="6858048" cy="5304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1" name="Visio" r:id="rId3" imgW="5356860" imgH="4230624" progId="Visio.Drawing.11">
                  <p:embed/>
                </p:oleObj>
              </mc:Choice>
              <mc:Fallback>
                <p:oleObj name="Visio" r:id="rId3" imgW="5356860" imgH="4230624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1142984"/>
                        <a:ext cx="6858048" cy="53041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14313"/>
            <a:ext cx="7793037" cy="785795"/>
          </a:xfrm>
        </p:spPr>
        <p:txBody>
          <a:bodyPr/>
          <a:lstStyle/>
          <a:p>
            <a:pPr eaLnBrk="1" hangingPunct="1"/>
            <a:r>
              <a:rPr lang="zh-CN" altLang="en-US" dirty="0"/>
              <a:t>系统硬件接口设计：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115DDC-1480-458F-B966-38E849545C99}" type="slidenum">
              <a:rPr lang="zh-CN" altLang="en-US" smtClean="0"/>
              <a:pPr/>
              <a:t>41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793037" cy="694407"/>
          </a:xfrm>
        </p:spPr>
        <p:txBody>
          <a:bodyPr/>
          <a:lstStyle/>
          <a:p>
            <a:pPr eaLnBrk="1" hangingPunct="1"/>
            <a:r>
              <a:rPr lang="zh-CN" altLang="en-US" dirty="0"/>
              <a:t>连接</a:t>
            </a:r>
            <a:r>
              <a:rPr lang="en-US" altLang="zh-CN" dirty="0"/>
              <a:t>8253</a:t>
            </a:r>
            <a:r>
              <a:rPr lang="zh-CN" altLang="en-US" dirty="0"/>
              <a:t>的译码电路设计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7772400" cy="1728787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8253</a:t>
            </a:r>
            <a:r>
              <a:rPr lang="zh-CN" altLang="en-US" sz="2400" dirty="0"/>
              <a:t>地址范围：</a:t>
            </a:r>
          </a:p>
          <a:p>
            <a:pPr lvl="1" eaLnBrk="1" hangingPunct="1"/>
            <a:r>
              <a:rPr lang="en-US" altLang="zh-CN" sz="2000" dirty="0">
                <a:latin typeface="+mn-lt"/>
              </a:rPr>
              <a:t>0011 1110 00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</a:rPr>
              <a:t>00</a:t>
            </a:r>
            <a:r>
              <a:rPr lang="zh-CN" altLang="en-US" sz="2000" dirty="0">
                <a:latin typeface="+mn-lt"/>
                <a:ea typeface="宋体" pitchFamily="2" charset="-122"/>
              </a:rPr>
              <a:t>～</a:t>
            </a:r>
            <a:r>
              <a:rPr lang="en-US" altLang="zh-CN" sz="2000" dirty="0">
                <a:latin typeface="+mn-lt"/>
                <a:ea typeface="宋体" pitchFamily="2" charset="-122"/>
              </a:rPr>
              <a:t>0011 1110 00</a:t>
            </a:r>
            <a:r>
              <a:rPr lang="en-US" altLang="zh-CN" sz="20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11</a:t>
            </a:r>
          </a:p>
          <a:p>
            <a:pPr eaLnBrk="1" hangingPunct="1"/>
            <a:r>
              <a:rPr lang="zh-CN" altLang="en-US" sz="2400" dirty="0"/>
              <a:t>译码电路：</a:t>
            </a:r>
          </a:p>
        </p:txBody>
      </p:sp>
      <p:grpSp>
        <p:nvGrpSpPr>
          <p:cNvPr id="34821" name="组合 53"/>
          <p:cNvGrpSpPr>
            <a:grpSpLocks/>
          </p:cNvGrpSpPr>
          <p:nvPr/>
        </p:nvGrpSpPr>
        <p:grpSpPr bwMode="auto">
          <a:xfrm>
            <a:off x="2988444" y="2663850"/>
            <a:ext cx="4537075" cy="3573462"/>
            <a:chOff x="4138613" y="3283813"/>
            <a:chExt cx="4537075" cy="3574187"/>
          </a:xfrm>
        </p:grpSpPr>
        <p:grpSp>
          <p:nvGrpSpPr>
            <p:cNvPr id="34822" name="Group 101"/>
            <p:cNvGrpSpPr>
              <a:grpSpLocks/>
            </p:cNvGrpSpPr>
            <p:nvPr/>
          </p:nvGrpSpPr>
          <p:grpSpPr bwMode="auto">
            <a:xfrm>
              <a:off x="4138613" y="3283813"/>
              <a:ext cx="3889375" cy="3574187"/>
              <a:chOff x="2517" y="1888"/>
              <a:chExt cx="2450" cy="2359"/>
            </a:xfrm>
          </p:grpSpPr>
          <p:sp>
            <p:nvSpPr>
              <p:cNvPr id="34826" name="Rectangle 54"/>
              <p:cNvSpPr>
                <a:spLocks noChangeArrowheads="1"/>
              </p:cNvSpPr>
              <p:nvPr/>
            </p:nvSpPr>
            <p:spPr bwMode="auto">
              <a:xfrm>
                <a:off x="4241" y="2024"/>
                <a:ext cx="726" cy="2177"/>
              </a:xfrm>
              <a:prstGeom prst="rect">
                <a:avLst/>
              </a:prstGeom>
              <a:noFill/>
              <a:ln w="19050" cap="sq" algn="ctr">
                <a:solidFill>
                  <a:srgbClr val="FF0000"/>
                </a:solidFill>
                <a:miter lim="800000"/>
                <a:headEnd/>
                <a:tailEnd type="none" w="lg" len="lg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27" name="Text Box 55"/>
              <p:cNvSpPr txBox="1">
                <a:spLocks noChangeArrowheads="1"/>
              </p:cNvSpPr>
              <p:nvPr/>
            </p:nvSpPr>
            <p:spPr bwMode="auto">
              <a:xfrm>
                <a:off x="4286" y="2070"/>
                <a:ext cx="363" cy="288"/>
              </a:xfrm>
              <a:prstGeom prst="rect">
                <a:avLst/>
              </a:prstGeom>
              <a:noFill/>
              <a:ln w="19050" cap="sq" algn="ctr">
                <a:noFill/>
                <a:miter lim="800000"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</a:pPr>
                <a:r>
                  <a:rPr lang="en-US" altLang="zh-CN"/>
                  <a:t>G</a:t>
                </a:r>
                <a:r>
                  <a:rPr lang="en-US" altLang="zh-CN" sz="2000"/>
                  <a:t>1</a:t>
                </a:r>
              </a:p>
            </p:txBody>
          </p:sp>
          <p:sp>
            <p:nvSpPr>
              <p:cNvPr id="34828" name="Text Box 56"/>
              <p:cNvSpPr txBox="1">
                <a:spLocks noChangeArrowheads="1"/>
              </p:cNvSpPr>
              <p:nvPr/>
            </p:nvSpPr>
            <p:spPr bwMode="auto">
              <a:xfrm>
                <a:off x="4241" y="2569"/>
                <a:ext cx="454" cy="288"/>
              </a:xfrm>
              <a:prstGeom prst="rect">
                <a:avLst/>
              </a:prstGeom>
              <a:noFill/>
              <a:ln w="19050" cap="sq" algn="ctr">
                <a:noFill/>
                <a:miter lim="800000"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</a:pPr>
                <a:r>
                  <a:rPr lang="en-US" altLang="zh-CN"/>
                  <a:t>G</a:t>
                </a:r>
                <a:r>
                  <a:rPr lang="en-US" altLang="zh-CN" sz="2000"/>
                  <a:t>2A</a:t>
                </a:r>
              </a:p>
            </p:txBody>
          </p:sp>
          <p:sp>
            <p:nvSpPr>
              <p:cNvPr id="34829" name="Text Box 57"/>
              <p:cNvSpPr txBox="1">
                <a:spLocks noChangeArrowheads="1"/>
              </p:cNvSpPr>
              <p:nvPr/>
            </p:nvSpPr>
            <p:spPr bwMode="auto">
              <a:xfrm>
                <a:off x="4241" y="3097"/>
                <a:ext cx="454" cy="288"/>
              </a:xfrm>
              <a:prstGeom prst="rect">
                <a:avLst/>
              </a:prstGeom>
              <a:noFill/>
              <a:ln w="19050" cap="sq" algn="ctr">
                <a:noFill/>
                <a:miter lim="800000"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</a:pPr>
                <a:r>
                  <a:rPr lang="en-US" altLang="zh-CN"/>
                  <a:t>G</a:t>
                </a:r>
                <a:r>
                  <a:rPr lang="en-US" altLang="zh-CN" sz="2000"/>
                  <a:t>2B</a:t>
                </a:r>
              </a:p>
            </p:txBody>
          </p:sp>
          <p:sp>
            <p:nvSpPr>
              <p:cNvPr id="34830" name="Text Box 58"/>
              <p:cNvSpPr txBox="1">
                <a:spLocks noChangeArrowheads="1"/>
              </p:cNvSpPr>
              <p:nvPr/>
            </p:nvSpPr>
            <p:spPr bwMode="auto">
              <a:xfrm>
                <a:off x="4286" y="3460"/>
                <a:ext cx="272" cy="288"/>
              </a:xfrm>
              <a:prstGeom prst="rect">
                <a:avLst/>
              </a:prstGeom>
              <a:noFill/>
              <a:ln w="19050" cap="sq" algn="ctr">
                <a:noFill/>
                <a:miter lim="800000"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</a:pPr>
                <a:r>
                  <a:rPr lang="en-US" altLang="zh-CN"/>
                  <a:t>C</a:t>
                </a:r>
                <a:endParaRPr lang="en-US" altLang="zh-CN" sz="2000"/>
              </a:p>
            </p:txBody>
          </p:sp>
          <p:sp>
            <p:nvSpPr>
              <p:cNvPr id="34831" name="Text Box 60"/>
              <p:cNvSpPr txBox="1">
                <a:spLocks noChangeArrowheads="1"/>
              </p:cNvSpPr>
              <p:nvPr/>
            </p:nvSpPr>
            <p:spPr bwMode="auto">
              <a:xfrm>
                <a:off x="4286" y="3702"/>
                <a:ext cx="272" cy="288"/>
              </a:xfrm>
              <a:prstGeom prst="rect">
                <a:avLst/>
              </a:prstGeom>
              <a:noFill/>
              <a:ln w="19050" cap="sq" algn="ctr">
                <a:noFill/>
                <a:miter lim="800000"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</a:pPr>
                <a:r>
                  <a:rPr lang="en-US" altLang="zh-CN"/>
                  <a:t>B</a:t>
                </a:r>
                <a:endParaRPr lang="en-US" altLang="zh-CN" sz="2000"/>
              </a:p>
            </p:txBody>
          </p:sp>
          <p:sp>
            <p:nvSpPr>
              <p:cNvPr id="34832" name="Text Box 61"/>
              <p:cNvSpPr txBox="1">
                <a:spLocks noChangeArrowheads="1"/>
              </p:cNvSpPr>
              <p:nvPr/>
            </p:nvSpPr>
            <p:spPr bwMode="auto">
              <a:xfrm>
                <a:off x="4286" y="3959"/>
                <a:ext cx="272" cy="288"/>
              </a:xfrm>
              <a:prstGeom prst="rect">
                <a:avLst/>
              </a:prstGeom>
              <a:noFill/>
              <a:ln w="19050" cap="sq" algn="ctr">
                <a:noFill/>
                <a:miter lim="800000"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</a:pPr>
                <a:r>
                  <a:rPr lang="en-US" altLang="zh-CN"/>
                  <a:t>A</a:t>
                </a:r>
                <a:endParaRPr lang="en-US" altLang="zh-CN" sz="2000"/>
              </a:p>
            </p:txBody>
          </p:sp>
          <p:grpSp>
            <p:nvGrpSpPr>
              <p:cNvPr id="34833" name="Group 65"/>
              <p:cNvGrpSpPr>
                <a:grpSpLocks/>
              </p:cNvGrpSpPr>
              <p:nvPr/>
            </p:nvGrpSpPr>
            <p:grpSpPr bwMode="auto">
              <a:xfrm>
                <a:off x="3515" y="1979"/>
                <a:ext cx="363" cy="454"/>
                <a:chOff x="2472" y="3339"/>
                <a:chExt cx="363" cy="454"/>
              </a:xfrm>
            </p:grpSpPr>
            <p:sp>
              <p:nvSpPr>
                <p:cNvPr id="34868" name="Rectangle 63"/>
                <p:cNvSpPr>
                  <a:spLocks noChangeArrowheads="1"/>
                </p:cNvSpPr>
                <p:nvPr/>
              </p:nvSpPr>
              <p:spPr bwMode="auto">
                <a:xfrm>
                  <a:off x="2472" y="3339"/>
                  <a:ext cx="363" cy="454"/>
                </a:xfrm>
                <a:prstGeom prst="rect">
                  <a:avLst/>
                </a:prstGeom>
                <a:noFill/>
                <a:ln w="19050" cap="sq" algn="ctr">
                  <a:solidFill>
                    <a:srgbClr val="FF0000"/>
                  </a:solidFill>
                  <a:miter lim="800000"/>
                  <a:headEnd/>
                  <a:tailEnd type="none" w="lg" len="lg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6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517" y="3430"/>
                  <a:ext cx="272" cy="288"/>
                </a:xfrm>
                <a:prstGeom prst="rect">
                  <a:avLst/>
                </a:prstGeom>
                <a:noFill/>
                <a:ln w="19050" cap="sq" algn="ctr">
                  <a:noFill/>
                  <a:miter lim="800000"/>
                  <a:headEnd/>
                  <a:tailEnd type="none" w="lg" len="lg"/>
                </a:ln>
              </p:spPr>
              <p:txBody>
                <a:bodyPr>
                  <a:spAutoFit/>
                </a:bodyPr>
                <a:lstStyle/>
                <a:p>
                  <a:pPr>
                    <a:buFontTx/>
                    <a:buNone/>
                  </a:pPr>
                  <a:r>
                    <a:rPr lang="en-US" altLang="zh-CN" b="1"/>
                    <a:t>&amp;</a:t>
                  </a:r>
                </a:p>
              </p:txBody>
            </p:sp>
          </p:grpSp>
          <p:sp>
            <p:nvSpPr>
              <p:cNvPr id="34834" name="Line 66"/>
              <p:cNvSpPr>
                <a:spLocks noChangeShapeType="1"/>
              </p:cNvSpPr>
              <p:nvPr/>
            </p:nvSpPr>
            <p:spPr bwMode="auto">
              <a:xfrm>
                <a:off x="3107" y="2070"/>
                <a:ext cx="408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35" name="Line 67"/>
              <p:cNvSpPr>
                <a:spLocks noChangeShapeType="1"/>
              </p:cNvSpPr>
              <p:nvPr/>
            </p:nvSpPr>
            <p:spPr bwMode="auto">
              <a:xfrm>
                <a:off x="3107" y="2297"/>
                <a:ext cx="408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4836" name="Group 68"/>
              <p:cNvGrpSpPr>
                <a:grpSpLocks/>
              </p:cNvGrpSpPr>
              <p:nvPr/>
            </p:nvGrpSpPr>
            <p:grpSpPr bwMode="auto">
              <a:xfrm>
                <a:off x="3333" y="2478"/>
                <a:ext cx="363" cy="454"/>
                <a:chOff x="2472" y="3339"/>
                <a:chExt cx="363" cy="454"/>
              </a:xfrm>
            </p:grpSpPr>
            <p:sp>
              <p:nvSpPr>
                <p:cNvPr id="34866" name="Rectangle 69"/>
                <p:cNvSpPr>
                  <a:spLocks noChangeArrowheads="1"/>
                </p:cNvSpPr>
                <p:nvPr/>
              </p:nvSpPr>
              <p:spPr bwMode="auto">
                <a:xfrm>
                  <a:off x="2472" y="3339"/>
                  <a:ext cx="363" cy="454"/>
                </a:xfrm>
                <a:prstGeom prst="rect">
                  <a:avLst/>
                </a:prstGeom>
                <a:noFill/>
                <a:ln w="19050" cap="sq" algn="ctr">
                  <a:solidFill>
                    <a:srgbClr val="FF0000"/>
                  </a:solidFill>
                  <a:miter lim="800000"/>
                  <a:headEnd/>
                  <a:tailEnd type="none" w="lg" len="lg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67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517" y="3430"/>
                  <a:ext cx="272" cy="288"/>
                </a:xfrm>
                <a:prstGeom prst="rect">
                  <a:avLst/>
                </a:prstGeom>
                <a:noFill/>
                <a:ln w="19050" cap="sq" algn="ctr">
                  <a:noFill/>
                  <a:miter lim="800000"/>
                  <a:headEnd/>
                  <a:tailEnd type="none" w="lg" len="lg"/>
                </a:ln>
              </p:spPr>
              <p:txBody>
                <a:bodyPr>
                  <a:spAutoFit/>
                </a:bodyPr>
                <a:lstStyle/>
                <a:p>
                  <a:pPr>
                    <a:buFontTx/>
                    <a:buNone/>
                  </a:pPr>
                  <a:r>
                    <a:rPr lang="en-US" altLang="zh-CN" b="1"/>
                    <a:t>&amp;</a:t>
                  </a:r>
                </a:p>
              </p:txBody>
            </p:sp>
          </p:grpSp>
          <p:sp>
            <p:nvSpPr>
              <p:cNvPr id="34837" name="Line 71"/>
              <p:cNvSpPr>
                <a:spLocks noChangeShapeType="1"/>
              </p:cNvSpPr>
              <p:nvPr/>
            </p:nvSpPr>
            <p:spPr bwMode="auto">
              <a:xfrm>
                <a:off x="2925" y="2569"/>
                <a:ext cx="408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38" name="Line 72"/>
              <p:cNvSpPr>
                <a:spLocks noChangeShapeType="1"/>
              </p:cNvSpPr>
              <p:nvPr/>
            </p:nvSpPr>
            <p:spPr bwMode="auto">
              <a:xfrm>
                <a:off x="3833" y="3612"/>
                <a:ext cx="408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39" name="Line 73"/>
              <p:cNvSpPr>
                <a:spLocks noChangeShapeType="1"/>
              </p:cNvSpPr>
              <p:nvPr/>
            </p:nvSpPr>
            <p:spPr bwMode="auto">
              <a:xfrm>
                <a:off x="3833" y="3838"/>
                <a:ext cx="408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40" name="Line 74"/>
              <p:cNvSpPr>
                <a:spLocks noChangeShapeType="1"/>
              </p:cNvSpPr>
              <p:nvPr/>
            </p:nvSpPr>
            <p:spPr bwMode="auto">
              <a:xfrm>
                <a:off x="3833" y="4065"/>
                <a:ext cx="408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41" name="Line 75"/>
              <p:cNvSpPr>
                <a:spLocks noChangeShapeType="1"/>
              </p:cNvSpPr>
              <p:nvPr/>
            </p:nvSpPr>
            <p:spPr bwMode="auto">
              <a:xfrm>
                <a:off x="2925" y="2841"/>
                <a:ext cx="408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4842" name="Group 79"/>
              <p:cNvGrpSpPr>
                <a:grpSpLocks/>
              </p:cNvGrpSpPr>
              <p:nvPr/>
            </p:nvGrpSpPr>
            <p:grpSpPr bwMode="auto">
              <a:xfrm>
                <a:off x="3308" y="3022"/>
                <a:ext cx="407" cy="454"/>
                <a:chOff x="3308" y="3067"/>
                <a:chExt cx="407" cy="454"/>
              </a:xfrm>
            </p:grpSpPr>
            <p:sp>
              <p:nvSpPr>
                <p:cNvPr id="34864" name="Rectangle 77"/>
                <p:cNvSpPr>
                  <a:spLocks noChangeArrowheads="1"/>
                </p:cNvSpPr>
                <p:nvPr/>
              </p:nvSpPr>
              <p:spPr bwMode="auto">
                <a:xfrm>
                  <a:off x="3333" y="3067"/>
                  <a:ext cx="363" cy="454"/>
                </a:xfrm>
                <a:prstGeom prst="rect">
                  <a:avLst/>
                </a:prstGeom>
                <a:noFill/>
                <a:ln w="19050" cap="sq" algn="ctr">
                  <a:solidFill>
                    <a:srgbClr val="FF0000"/>
                  </a:solidFill>
                  <a:miter lim="800000"/>
                  <a:headEnd/>
                  <a:tailEnd type="none" w="lg" len="lg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865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308" y="3158"/>
                  <a:ext cx="407" cy="288"/>
                </a:xfrm>
                <a:prstGeom prst="rect">
                  <a:avLst/>
                </a:prstGeom>
                <a:noFill/>
                <a:ln w="19050" cap="sq" algn="ctr">
                  <a:noFill/>
                  <a:miter lim="800000"/>
                  <a:headEnd/>
                  <a:tailEnd type="none" w="lg" len="lg"/>
                </a:ln>
              </p:spPr>
              <p:txBody>
                <a:bodyPr>
                  <a:spAutoFit/>
                </a:bodyPr>
                <a:lstStyle/>
                <a:p>
                  <a:pPr>
                    <a:buFontTx/>
                    <a:buNone/>
                  </a:pPr>
                  <a:r>
                    <a:rPr lang="en-US" altLang="zh-CN" b="1">
                      <a:latin typeface="宋体" pitchFamily="2" charset="-122"/>
                    </a:rPr>
                    <a:t>≥1</a:t>
                  </a:r>
                </a:p>
              </p:txBody>
            </p:sp>
          </p:grpSp>
          <p:sp>
            <p:nvSpPr>
              <p:cNvPr id="34843" name="Line 80"/>
              <p:cNvSpPr>
                <a:spLocks noChangeShapeType="1"/>
              </p:cNvSpPr>
              <p:nvPr/>
            </p:nvSpPr>
            <p:spPr bwMode="auto">
              <a:xfrm>
                <a:off x="2925" y="3113"/>
                <a:ext cx="408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44" name="Line 81"/>
              <p:cNvSpPr>
                <a:spLocks noChangeShapeType="1"/>
              </p:cNvSpPr>
              <p:nvPr/>
            </p:nvSpPr>
            <p:spPr bwMode="auto">
              <a:xfrm>
                <a:off x="2925" y="3340"/>
                <a:ext cx="408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45" name="Text Box 82"/>
              <p:cNvSpPr txBox="1">
                <a:spLocks noChangeArrowheads="1"/>
              </p:cNvSpPr>
              <p:nvPr/>
            </p:nvSpPr>
            <p:spPr bwMode="auto">
              <a:xfrm>
                <a:off x="2599" y="1888"/>
                <a:ext cx="590" cy="264"/>
              </a:xfrm>
              <a:prstGeom prst="rect">
                <a:avLst/>
              </a:prstGeom>
              <a:noFill/>
              <a:ln w="19050" cap="sq" algn="ctr">
                <a:noFill/>
                <a:miter lim="800000"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</a:pPr>
                <a:r>
                  <a:rPr lang="en-US" altLang="zh-CN" sz="2000" b="1" dirty="0"/>
                  <a:t>IOW</a:t>
                </a:r>
                <a:endParaRPr lang="en-US" altLang="zh-CN" sz="1800" b="1" dirty="0"/>
              </a:p>
            </p:txBody>
          </p:sp>
          <p:sp>
            <p:nvSpPr>
              <p:cNvPr id="34846" name="Text Box 83"/>
              <p:cNvSpPr txBox="1">
                <a:spLocks noChangeArrowheads="1"/>
              </p:cNvSpPr>
              <p:nvPr/>
            </p:nvSpPr>
            <p:spPr bwMode="auto">
              <a:xfrm>
                <a:off x="2608" y="2190"/>
                <a:ext cx="590" cy="264"/>
              </a:xfrm>
              <a:prstGeom prst="rect">
                <a:avLst/>
              </a:prstGeom>
              <a:noFill/>
              <a:ln w="19050" cap="sq" algn="ctr">
                <a:noFill/>
                <a:miter lim="800000"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</a:pPr>
                <a:r>
                  <a:rPr lang="en-US" altLang="zh-CN" sz="2000" b="1" dirty="0"/>
                  <a:t>IOR</a:t>
                </a:r>
                <a:endParaRPr lang="en-US" altLang="zh-CN" sz="1800" b="1" dirty="0"/>
              </a:p>
            </p:txBody>
          </p:sp>
          <p:sp>
            <p:nvSpPr>
              <p:cNvPr id="34847" name="Text Box 84"/>
              <p:cNvSpPr txBox="1">
                <a:spLocks noChangeArrowheads="1"/>
              </p:cNvSpPr>
              <p:nvPr/>
            </p:nvSpPr>
            <p:spPr bwMode="auto">
              <a:xfrm>
                <a:off x="2562" y="2433"/>
                <a:ext cx="363" cy="305"/>
              </a:xfrm>
              <a:prstGeom prst="rect">
                <a:avLst/>
              </a:prstGeom>
              <a:noFill/>
              <a:ln w="19050" cap="sq" algn="ctr">
                <a:noFill/>
                <a:miter lim="800000"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</a:pPr>
                <a:r>
                  <a:rPr lang="en-US" altLang="zh-CN" b="1" dirty="0"/>
                  <a:t>A</a:t>
                </a:r>
                <a:r>
                  <a:rPr lang="en-US" altLang="zh-CN" sz="2000" b="1" dirty="0"/>
                  <a:t>9</a:t>
                </a:r>
              </a:p>
            </p:txBody>
          </p:sp>
          <p:sp>
            <p:nvSpPr>
              <p:cNvPr id="34848" name="Text Box 85"/>
              <p:cNvSpPr txBox="1">
                <a:spLocks noChangeArrowheads="1"/>
              </p:cNvSpPr>
              <p:nvPr/>
            </p:nvSpPr>
            <p:spPr bwMode="auto">
              <a:xfrm>
                <a:off x="2562" y="2705"/>
                <a:ext cx="363" cy="305"/>
              </a:xfrm>
              <a:prstGeom prst="rect">
                <a:avLst/>
              </a:prstGeom>
              <a:noFill/>
              <a:ln w="19050" cap="sq" algn="ctr">
                <a:noFill/>
                <a:miter lim="800000"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</a:pPr>
                <a:r>
                  <a:rPr lang="en-US" altLang="zh-CN" b="1"/>
                  <a:t>A</a:t>
                </a:r>
                <a:r>
                  <a:rPr lang="en-US" altLang="zh-CN" sz="2000" b="1"/>
                  <a:t>5</a:t>
                </a:r>
              </a:p>
            </p:txBody>
          </p:sp>
          <p:sp>
            <p:nvSpPr>
              <p:cNvPr id="34849" name="Text Box 86"/>
              <p:cNvSpPr txBox="1">
                <a:spLocks noChangeArrowheads="1"/>
              </p:cNvSpPr>
              <p:nvPr/>
            </p:nvSpPr>
            <p:spPr bwMode="auto">
              <a:xfrm>
                <a:off x="3016" y="2569"/>
                <a:ext cx="181" cy="288"/>
              </a:xfrm>
              <a:prstGeom prst="rect">
                <a:avLst/>
              </a:prstGeom>
              <a:noFill/>
              <a:ln w="19050" cap="sq" algn="ctr">
                <a:noFill/>
                <a:miter lim="800000"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</a:pPr>
                <a:r>
                  <a:rPr lang="en-US" altLang="zh-CN">
                    <a:cs typeface="Tahoma" pitchFamily="34" charset="0"/>
                  </a:rPr>
                  <a:t>:</a:t>
                </a:r>
                <a:endParaRPr lang="en-US" altLang="zh-CN" sz="2000">
                  <a:cs typeface="Tahoma" pitchFamily="34" charset="0"/>
                </a:endParaRPr>
              </a:p>
            </p:txBody>
          </p:sp>
          <p:sp>
            <p:nvSpPr>
              <p:cNvPr id="34850" name="Text Box 87"/>
              <p:cNvSpPr txBox="1">
                <a:spLocks noChangeArrowheads="1"/>
              </p:cNvSpPr>
              <p:nvPr/>
            </p:nvSpPr>
            <p:spPr bwMode="auto">
              <a:xfrm>
                <a:off x="2517" y="2961"/>
                <a:ext cx="454" cy="305"/>
              </a:xfrm>
              <a:prstGeom prst="rect">
                <a:avLst/>
              </a:prstGeom>
              <a:noFill/>
              <a:ln w="19050" cap="sq" algn="ctr">
                <a:noFill/>
                <a:miter lim="800000"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</a:pPr>
                <a:r>
                  <a:rPr lang="en-US" altLang="zh-CN" b="1"/>
                  <a:t>A</a:t>
                </a:r>
                <a:r>
                  <a:rPr lang="en-US" altLang="zh-CN" sz="2000" b="1"/>
                  <a:t>11</a:t>
                </a:r>
              </a:p>
            </p:txBody>
          </p:sp>
          <p:sp>
            <p:nvSpPr>
              <p:cNvPr id="34851" name="Text Box 88"/>
              <p:cNvSpPr txBox="1">
                <a:spLocks noChangeArrowheads="1"/>
              </p:cNvSpPr>
              <p:nvPr/>
            </p:nvSpPr>
            <p:spPr bwMode="auto">
              <a:xfrm>
                <a:off x="2517" y="3188"/>
                <a:ext cx="454" cy="305"/>
              </a:xfrm>
              <a:prstGeom prst="rect">
                <a:avLst/>
              </a:prstGeom>
              <a:noFill/>
              <a:ln w="19050" cap="sq" algn="ctr">
                <a:noFill/>
                <a:miter lim="800000"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</a:pPr>
                <a:r>
                  <a:rPr lang="en-US" altLang="zh-CN" b="1"/>
                  <a:t>A</a:t>
                </a:r>
                <a:r>
                  <a:rPr lang="en-US" altLang="zh-CN" sz="2000" b="1"/>
                  <a:t>10</a:t>
                </a:r>
              </a:p>
            </p:txBody>
          </p:sp>
          <p:sp>
            <p:nvSpPr>
              <p:cNvPr id="34852" name="Line 89"/>
              <p:cNvSpPr>
                <a:spLocks noChangeShapeType="1"/>
              </p:cNvSpPr>
              <p:nvPr/>
            </p:nvSpPr>
            <p:spPr bwMode="auto">
              <a:xfrm>
                <a:off x="3696" y="3249"/>
                <a:ext cx="545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53" name="Line 90"/>
              <p:cNvSpPr>
                <a:spLocks noChangeShapeType="1"/>
              </p:cNvSpPr>
              <p:nvPr/>
            </p:nvSpPr>
            <p:spPr bwMode="auto">
              <a:xfrm>
                <a:off x="3696" y="2705"/>
                <a:ext cx="545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54" name="Line 91"/>
              <p:cNvSpPr>
                <a:spLocks noChangeShapeType="1"/>
              </p:cNvSpPr>
              <p:nvPr/>
            </p:nvSpPr>
            <p:spPr bwMode="auto">
              <a:xfrm>
                <a:off x="3878" y="2206"/>
                <a:ext cx="363" cy="0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55" name="Oval 92"/>
              <p:cNvSpPr>
                <a:spLocks noChangeArrowheads="1"/>
              </p:cNvSpPr>
              <p:nvPr/>
            </p:nvSpPr>
            <p:spPr bwMode="auto">
              <a:xfrm>
                <a:off x="3878" y="2160"/>
                <a:ext cx="91" cy="91"/>
              </a:xfrm>
              <a:prstGeom prst="ellipse">
                <a:avLst/>
              </a:prstGeom>
              <a:solidFill>
                <a:srgbClr val="FF0000"/>
              </a:solidFill>
              <a:ln w="19050" cap="sq" algn="ctr">
                <a:solidFill>
                  <a:srgbClr val="FF0000"/>
                </a:solidFill>
                <a:round/>
                <a:headEnd/>
                <a:tailEnd type="none" w="lg" len="lg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56" name="Oval 93"/>
              <p:cNvSpPr>
                <a:spLocks noChangeArrowheads="1"/>
              </p:cNvSpPr>
              <p:nvPr/>
            </p:nvSpPr>
            <p:spPr bwMode="auto">
              <a:xfrm>
                <a:off x="3696" y="2659"/>
                <a:ext cx="91" cy="91"/>
              </a:xfrm>
              <a:prstGeom prst="ellipse">
                <a:avLst/>
              </a:prstGeom>
              <a:solidFill>
                <a:srgbClr val="FF0000"/>
              </a:solidFill>
              <a:ln w="19050" cap="sq" algn="ctr">
                <a:solidFill>
                  <a:srgbClr val="FF0000"/>
                </a:solidFill>
                <a:round/>
                <a:headEnd/>
                <a:tailEnd type="none" w="lg" len="lg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57" name="Line 94"/>
              <p:cNvSpPr>
                <a:spLocks noChangeShapeType="1"/>
              </p:cNvSpPr>
              <p:nvPr/>
            </p:nvSpPr>
            <p:spPr bwMode="auto">
              <a:xfrm>
                <a:off x="4332" y="3131"/>
                <a:ext cx="226" cy="0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58" name="Line 95"/>
              <p:cNvSpPr>
                <a:spLocks noChangeShapeType="1"/>
              </p:cNvSpPr>
              <p:nvPr/>
            </p:nvSpPr>
            <p:spPr bwMode="auto">
              <a:xfrm>
                <a:off x="4332" y="2614"/>
                <a:ext cx="226" cy="0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59" name="Line 96"/>
              <p:cNvSpPr>
                <a:spLocks noChangeShapeType="1"/>
              </p:cNvSpPr>
              <p:nvPr/>
            </p:nvSpPr>
            <p:spPr bwMode="auto">
              <a:xfrm>
                <a:off x="2653" y="1897"/>
                <a:ext cx="362" cy="0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60" name="Line 97"/>
              <p:cNvSpPr>
                <a:spLocks noChangeShapeType="1"/>
              </p:cNvSpPr>
              <p:nvPr/>
            </p:nvSpPr>
            <p:spPr bwMode="auto">
              <a:xfrm>
                <a:off x="2653" y="2206"/>
                <a:ext cx="362" cy="0"/>
              </a:xfrm>
              <a:prstGeom prst="line">
                <a:avLst/>
              </a:prstGeom>
              <a:noFill/>
              <a:ln w="22225" cap="sq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61" name="Text Box 98"/>
              <p:cNvSpPr txBox="1">
                <a:spLocks noChangeArrowheads="1"/>
              </p:cNvSpPr>
              <p:nvPr/>
            </p:nvSpPr>
            <p:spPr bwMode="auto">
              <a:xfrm>
                <a:off x="3515" y="3475"/>
                <a:ext cx="363" cy="305"/>
              </a:xfrm>
              <a:prstGeom prst="rect">
                <a:avLst/>
              </a:prstGeom>
              <a:noFill/>
              <a:ln w="19050" cap="sq" algn="ctr">
                <a:noFill/>
                <a:miter lim="800000"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</a:pPr>
                <a:r>
                  <a:rPr lang="en-US" altLang="zh-CN" b="1" dirty="0"/>
                  <a:t>A</a:t>
                </a:r>
                <a:r>
                  <a:rPr lang="en-US" altLang="zh-CN" sz="2000" b="1" dirty="0"/>
                  <a:t>4</a:t>
                </a:r>
              </a:p>
            </p:txBody>
          </p:sp>
          <p:sp>
            <p:nvSpPr>
              <p:cNvPr id="34862" name="Text Box 99"/>
              <p:cNvSpPr txBox="1">
                <a:spLocks noChangeArrowheads="1"/>
              </p:cNvSpPr>
              <p:nvPr/>
            </p:nvSpPr>
            <p:spPr bwMode="auto">
              <a:xfrm>
                <a:off x="3515" y="3686"/>
                <a:ext cx="363" cy="305"/>
              </a:xfrm>
              <a:prstGeom prst="rect">
                <a:avLst/>
              </a:prstGeom>
              <a:noFill/>
              <a:ln w="19050" cap="sq" algn="ctr">
                <a:noFill/>
                <a:miter lim="800000"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</a:pPr>
                <a:r>
                  <a:rPr lang="en-US" altLang="zh-CN" b="1" dirty="0"/>
                  <a:t>A</a:t>
                </a:r>
                <a:r>
                  <a:rPr lang="en-US" altLang="zh-CN" sz="2000" b="1" dirty="0"/>
                  <a:t>3</a:t>
                </a:r>
              </a:p>
            </p:txBody>
          </p:sp>
          <p:sp>
            <p:nvSpPr>
              <p:cNvPr id="34863" name="Text Box 100"/>
              <p:cNvSpPr txBox="1">
                <a:spLocks noChangeArrowheads="1"/>
              </p:cNvSpPr>
              <p:nvPr/>
            </p:nvSpPr>
            <p:spPr bwMode="auto">
              <a:xfrm>
                <a:off x="3515" y="3913"/>
                <a:ext cx="363" cy="305"/>
              </a:xfrm>
              <a:prstGeom prst="rect">
                <a:avLst/>
              </a:prstGeom>
              <a:noFill/>
              <a:ln w="19050" cap="sq" algn="ctr">
                <a:noFill/>
                <a:miter lim="800000"/>
                <a:headEnd/>
                <a:tailEnd type="none" w="lg" len="lg"/>
              </a:ln>
            </p:spPr>
            <p:txBody>
              <a:bodyPr>
                <a:spAutoFit/>
              </a:bodyPr>
              <a:lstStyle/>
              <a:p>
                <a:pPr>
                  <a:buFontTx/>
                  <a:buNone/>
                </a:pPr>
                <a:r>
                  <a:rPr lang="en-US" altLang="zh-CN" b="1"/>
                  <a:t>A</a:t>
                </a:r>
                <a:r>
                  <a:rPr lang="en-US" altLang="zh-CN" sz="2000" b="1"/>
                  <a:t>2</a:t>
                </a:r>
              </a:p>
            </p:txBody>
          </p:sp>
        </p:grpSp>
        <p:sp>
          <p:nvSpPr>
            <p:cNvPr id="34823" name="Line 102"/>
            <p:cNvSpPr>
              <a:spLocks noChangeShapeType="1"/>
            </p:cNvSpPr>
            <p:nvPr/>
          </p:nvSpPr>
          <p:spPr bwMode="auto">
            <a:xfrm>
              <a:off x="8027988" y="3971681"/>
              <a:ext cx="647700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824" name="Text Box 103"/>
            <p:cNvSpPr txBox="1">
              <a:spLocks noChangeArrowheads="1"/>
            </p:cNvSpPr>
            <p:nvPr/>
          </p:nvSpPr>
          <p:spPr bwMode="auto">
            <a:xfrm>
              <a:off x="8101012" y="3603504"/>
              <a:ext cx="574676" cy="461759"/>
            </a:xfrm>
            <a:prstGeom prst="rect">
              <a:avLst/>
            </a:prstGeom>
            <a:noFill/>
            <a:ln w="19050" cap="sq" algn="ctr">
              <a:noFill/>
              <a:miter lim="800000"/>
              <a:headEnd/>
              <a:tailEnd type="none" w="lg" len="lg"/>
            </a:ln>
          </p:spPr>
          <p:txBody>
            <a:bodyPr wrap="square">
              <a:spAutoFit/>
            </a:bodyPr>
            <a:lstStyle/>
            <a:p>
              <a:pPr>
                <a:buFontTx/>
                <a:buNone/>
              </a:pPr>
              <a:r>
                <a:rPr lang="en-US" altLang="zh-CN" b="1" dirty="0"/>
                <a:t>Y</a:t>
              </a:r>
              <a:r>
                <a:rPr lang="en-US" altLang="zh-CN" sz="2000" b="1" dirty="0"/>
                <a:t>0</a:t>
              </a:r>
            </a:p>
          </p:txBody>
        </p:sp>
        <p:sp>
          <p:nvSpPr>
            <p:cNvPr id="34825" name="Line 105"/>
            <p:cNvSpPr>
              <a:spLocks noChangeShapeType="1"/>
            </p:cNvSpPr>
            <p:nvPr/>
          </p:nvSpPr>
          <p:spPr bwMode="auto">
            <a:xfrm>
              <a:off x="8165273" y="3667860"/>
              <a:ext cx="360363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3255F5-4D05-45DA-A0DA-21C57CB2A1B7}" type="slidenum">
              <a:rPr lang="zh-CN" altLang="en-US" smtClean="0"/>
              <a:pPr/>
              <a:t>42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793037" cy="694407"/>
          </a:xfrm>
        </p:spPr>
        <p:txBody>
          <a:bodyPr/>
          <a:lstStyle/>
          <a:p>
            <a:pPr eaLnBrk="1" hangingPunct="1"/>
            <a:r>
              <a:rPr lang="zh-CN" altLang="en-US" dirty="0"/>
              <a:t>系统软件设计</a:t>
            </a:r>
            <a:endParaRPr lang="zh-CN" altLang="en-US" sz="24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40768"/>
            <a:ext cx="4181475" cy="353819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pt-BR" altLang="zh-CN" sz="2400" dirty="0"/>
              <a:t>8253</a:t>
            </a:r>
            <a:r>
              <a:rPr lang="zh-CN" altLang="pt-BR" sz="2400" dirty="0"/>
              <a:t>计数初值：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/>
              <a:t>2MHz/100Hz=20000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/>
              <a:t>8253</a:t>
            </a:r>
            <a:r>
              <a:rPr lang="zh-CN" altLang="en-US" sz="2400" dirty="0"/>
              <a:t>工作方式：</a:t>
            </a:r>
          </a:p>
          <a:p>
            <a:pPr lvl="1" eaLnBrk="1" hangingPunct="1"/>
            <a:r>
              <a:rPr lang="zh-CN" altLang="en-US" sz="2000" dirty="0"/>
              <a:t>方式</a:t>
            </a:r>
            <a:r>
              <a:rPr lang="en-US" altLang="zh-CN" sz="2000" dirty="0"/>
              <a:t>3</a:t>
            </a:r>
            <a:r>
              <a:rPr lang="zh-CN" altLang="en-US" sz="2000" dirty="0"/>
              <a:t>：</a:t>
            </a:r>
            <a:r>
              <a:rPr lang="pt-BR" altLang="zh-CN" dirty="0">
                <a:ea typeface="楷体_GB2312" pitchFamily="49" charset="-122"/>
              </a:rPr>
              <a:t> 00110110</a:t>
            </a:r>
            <a:r>
              <a:rPr lang="en-US" altLang="zh-CN" dirty="0">
                <a:ea typeface="楷体_GB2312" pitchFamily="49" charset="-122"/>
              </a:rPr>
              <a:t>B</a:t>
            </a:r>
            <a:endParaRPr lang="en-US" altLang="zh-CN" sz="2000" dirty="0"/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4781352" y="1351310"/>
            <a:ext cx="360680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pt-BR" altLang="zh-CN" b="1" dirty="0">
                <a:solidFill>
                  <a:schemeClr val="tx2"/>
                </a:solidFill>
                <a:ea typeface="楷体_GB2312" pitchFamily="49" charset="-122"/>
              </a:rPr>
              <a:t>8253</a:t>
            </a:r>
            <a:r>
              <a:rPr lang="zh-CN" altLang="pt-BR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初始化程序</a:t>
            </a:r>
            <a:r>
              <a:rPr lang="zh-CN" altLang="pt-BR" b="1" dirty="0">
                <a:solidFill>
                  <a:schemeClr val="tx2"/>
                </a:solidFill>
                <a:ea typeface="楷体_GB2312" pitchFamily="49" charset="-122"/>
              </a:rPr>
              <a:t>：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pt-BR" altLang="zh-CN" sz="2000" b="1" dirty="0">
                <a:ea typeface="楷体_GB2312" pitchFamily="49" charset="-122"/>
              </a:rPr>
              <a:t>MOV DX</a:t>
            </a:r>
            <a:r>
              <a:rPr lang="zh-CN" altLang="pt-BR" sz="2000" b="1" dirty="0">
                <a:ea typeface="楷体_GB2312" pitchFamily="49" charset="-122"/>
              </a:rPr>
              <a:t>，</a:t>
            </a:r>
            <a:r>
              <a:rPr lang="pt-BR" altLang="zh-CN" sz="2000" b="1" dirty="0">
                <a:ea typeface="楷体_GB2312" pitchFamily="49" charset="-122"/>
              </a:rPr>
              <a:t>3E3H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pt-BR" altLang="zh-CN" sz="2000" b="1" dirty="0">
                <a:ea typeface="楷体_GB2312" pitchFamily="49" charset="-122"/>
              </a:rPr>
              <a:t>MOV AL</a:t>
            </a:r>
            <a:r>
              <a:rPr lang="zh-CN" altLang="pt-BR" sz="2000" b="1" dirty="0">
                <a:ea typeface="楷体_GB2312" pitchFamily="49" charset="-122"/>
              </a:rPr>
              <a:t>，</a:t>
            </a:r>
            <a:r>
              <a:rPr lang="pt-BR" altLang="zh-CN" sz="2000" b="1" dirty="0">
                <a:ea typeface="楷体_GB2312" pitchFamily="49" charset="-122"/>
              </a:rPr>
              <a:t>00110110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pt-BR" altLang="zh-CN" sz="2000" b="1" dirty="0">
                <a:ea typeface="楷体_GB2312" pitchFamily="49" charset="-122"/>
              </a:rPr>
              <a:t>OUT DX</a:t>
            </a:r>
            <a:r>
              <a:rPr lang="zh-CN" altLang="pt-BR" sz="2000" b="1" dirty="0">
                <a:ea typeface="楷体_GB2312" pitchFamily="49" charset="-122"/>
              </a:rPr>
              <a:t>，</a:t>
            </a:r>
            <a:r>
              <a:rPr lang="pt-BR" altLang="zh-CN" sz="2000" b="1" dirty="0">
                <a:ea typeface="楷体_GB2312" pitchFamily="49" charset="-122"/>
              </a:rPr>
              <a:t>AL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pt-BR" altLang="zh-CN" sz="2000" b="1" dirty="0">
                <a:ea typeface="楷体_GB2312" pitchFamily="49" charset="-122"/>
              </a:rPr>
              <a:t>MOV DX</a:t>
            </a:r>
            <a:r>
              <a:rPr lang="zh-CN" altLang="pt-BR" sz="2000" b="1" dirty="0">
                <a:ea typeface="楷体_GB2312" pitchFamily="49" charset="-122"/>
              </a:rPr>
              <a:t>，</a:t>
            </a:r>
            <a:r>
              <a:rPr lang="pt-BR" altLang="zh-CN" sz="2000" b="1" dirty="0">
                <a:ea typeface="楷体_GB2312" pitchFamily="49" charset="-122"/>
              </a:rPr>
              <a:t>3E0H</a:t>
            </a:r>
            <a:endParaRPr lang="en-US" altLang="zh-CN" sz="2000" b="1" dirty="0">
              <a:ea typeface="楷体_GB2312" pitchFamily="49" charset="-122"/>
            </a:endParaRP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b="1" dirty="0">
                <a:ea typeface="楷体_GB2312" pitchFamily="49" charset="-122"/>
              </a:rPr>
              <a:t>MOV AX</a:t>
            </a:r>
            <a:r>
              <a:rPr lang="zh-CN" altLang="en-US" sz="2000" b="1" dirty="0">
                <a:ea typeface="楷体_GB2312" pitchFamily="49" charset="-122"/>
              </a:rPr>
              <a:t>，</a:t>
            </a:r>
            <a:r>
              <a:rPr lang="en-US" altLang="zh-CN" sz="2000" b="1" dirty="0">
                <a:ea typeface="楷体_GB2312" pitchFamily="49" charset="-122"/>
              </a:rPr>
              <a:t>20000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b="1" dirty="0">
                <a:ea typeface="楷体_GB2312" pitchFamily="49" charset="-122"/>
              </a:rPr>
              <a:t>OUT DX</a:t>
            </a:r>
            <a:r>
              <a:rPr lang="zh-CN" altLang="en-US" sz="2000" b="1" dirty="0">
                <a:ea typeface="楷体_GB2312" pitchFamily="49" charset="-122"/>
              </a:rPr>
              <a:t>，</a:t>
            </a:r>
            <a:r>
              <a:rPr lang="en-US" altLang="zh-CN" sz="2000" b="1" dirty="0">
                <a:ea typeface="楷体_GB2312" pitchFamily="49" charset="-122"/>
              </a:rPr>
              <a:t>AL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b="1" dirty="0">
                <a:ea typeface="楷体_GB2312" pitchFamily="49" charset="-122"/>
              </a:rPr>
              <a:t>MOV AL</a:t>
            </a:r>
            <a:r>
              <a:rPr lang="zh-CN" altLang="en-US" sz="2000" b="1" dirty="0">
                <a:ea typeface="楷体_GB2312" pitchFamily="49" charset="-122"/>
              </a:rPr>
              <a:t>，</a:t>
            </a:r>
            <a:r>
              <a:rPr lang="en-US" altLang="zh-CN" sz="2000" b="1" dirty="0">
                <a:ea typeface="楷体_GB2312" pitchFamily="49" charset="-122"/>
              </a:rPr>
              <a:t>AH</a:t>
            </a:r>
          </a:p>
          <a:p>
            <a:pPr marL="742950" lvl="1" indent="-285750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000" b="1" dirty="0">
                <a:ea typeface="楷体_GB2312" pitchFamily="49" charset="-122"/>
              </a:rPr>
              <a:t>OUT DX</a:t>
            </a:r>
            <a:r>
              <a:rPr lang="zh-CN" altLang="en-US" sz="2000" b="1" dirty="0">
                <a:ea typeface="楷体_GB2312" pitchFamily="49" charset="-122"/>
              </a:rPr>
              <a:t>，</a:t>
            </a:r>
            <a:r>
              <a:rPr lang="en-US" altLang="zh-CN" sz="2000" b="1" dirty="0">
                <a:ea typeface="楷体_GB2312" pitchFamily="49" charset="-122"/>
              </a:rPr>
              <a:t>AL </a:t>
            </a:r>
            <a:endParaRPr lang="zh-CN" altLang="en-US" sz="2000" b="1" dirty="0">
              <a:ea typeface="楷体_GB2312" pitchFamily="49" charset="-122"/>
            </a:endParaRPr>
          </a:p>
        </p:txBody>
      </p:sp>
      <p:sp>
        <p:nvSpPr>
          <p:cNvPr id="212997" name="Line 5"/>
          <p:cNvSpPr>
            <a:spLocks noChangeShapeType="1"/>
          </p:cNvSpPr>
          <p:nvPr/>
        </p:nvSpPr>
        <p:spPr bwMode="auto">
          <a:xfrm>
            <a:off x="4355976" y="1196752"/>
            <a:ext cx="0" cy="5084762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none" w="lg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2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2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2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2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4968552" cy="694407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控制程序设计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66042" y="397299"/>
            <a:ext cx="3312368" cy="504855"/>
          </a:xfrm>
          <a:prstGeom prst="rect">
            <a:avLst/>
          </a:prstGeom>
          <a:noFill/>
          <a:ln w="254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66042" y="447933"/>
            <a:ext cx="3312368" cy="40011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>
              <a:buFontTx/>
              <a:buNone/>
            </a:pPr>
            <a:r>
              <a:rPr kumimoji="1"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初始化</a:t>
            </a:r>
            <a:r>
              <a:rPr kumimoji="1"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GATE=0</a:t>
            </a:r>
            <a:r>
              <a:rPr kumimoji="1"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，不报警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H="1">
            <a:off x="6304056" y="898640"/>
            <a:ext cx="0" cy="504000"/>
          </a:xfrm>
          <a:prstGeom prst="line">
            <a:avLst/>
          </a:prstGeom>
          <a:noFill/>
          <a:ln w="25400" cap="sq">
            <a:solidFill>
              <a:schemeClr val="accent1">
                <a:lumMod val="50000"/>
              </a:schemeClr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61279" y="1397760"/>
            <a:ext cx="3312368" cy="504855"/>
          </a:xfrm>
          <a:prstGeom prst="rect">
            <a:avLst/>
          </a:prstGeom>
          <a:noFill/>
          <a:ln w="254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661279" y="1469768"/>
            <a:ext cx="3312368" cy="40011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>
              <a:buFontTx/>
              <a:buNone/>
            </a:pPr>
            <a:r>
              <a:rPr kumimoji="1"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循环检测（读三态门）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6304056" y="1908207"/>
            <a:ext cx="0" cy="504000"/>
          </a:xfrm>
          <a:prstGeom prst="line">
            <a:avLst/>
          </a:prstGeom>
          <a:noFill/>
          <a:ln w="25400" cap="sq">
            <a:solidFill>
              <a:schemeClr val="accent1">
                <a:lumMod val="50000"/>
              </a:schemeClr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流程图: 决策 10"/>
          <p:cNvSpPr/>
          <p:nvPr/>
        </p:nvSpPr>
        <p:spPr bwMode="auto">
          <a:xfrm>
            <a:off x="4655025" y="2417684"/>
            <a:ext cx="3307605" cy="794802"/>
          </a:xfrm>
          <a:prstGeom prst="flowChartDecision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有异常否？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647872" y="3713343"/>
            <a:ext cx="3312368" cy="504855"/>
          </a:xfrm>
          <a:prstGeom prst="rect">
            <a:avLst/>
          </a:prstGeom>
          <a:noFill/>
          <a:ln w="254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36855" y="3774020"/>
            <a:ext cx="3312368" cy="40011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>
              <a:buFontTx/>
              <a:buNone/>
            </a:pPr>
            <a:r>
              <a:rPr kumimoji="1"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使</a:t>
            </a:r>
            <a:r>
              <a:rPr kumimoji="1"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GATE=1</a:t>
            </a:r>
            <a:r>
              <a:rPr kumimoji="1"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，启动计数器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664795" y="5948481"/>
            <a:ext cx="3312368" cy="504855"/>
          </a:xfrm>
          <a:prstGeom prst="rect">
            <a:avLst/>
          </a:prstGeom>
          <a:noFill/>
          <a:ln w="254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64795" y="5992550"/>
            <a:ext cx="3312368" cy="40011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>
              <a:buFontTx/>
              <a:buNone/>
            </a:pPr>
            <a:r>
              <a:rPr kumimoji="1"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停止计数，复位。</a:t>
            </a:r>
          </a:p>
        </p:txBody>
      </p:sp>
      <p:sp>
        <p:nvSpPr>
          <p:cNvPr id="17" name="流程图: 决策 16"/>
          <p:cNvSpPr/>
          <p:nvPr/>
        </p:nvSpPr>
        <p:spPr bwMode="auto">
          <a:xfrm>
            <a:off x="4499992" y="4735362"/>
            <a:ext cx="3600400" cy="733663"/>
          </a:xfrm>
          <a:prstGeom prst="flowChartDecision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有任意键按下否？</a:t>
            </a: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H="1">
            <a:off x="6315040" y="3212486"/>
            <a:ext cx="0" cy="504000"/>
          </a:xfrm>
          <a:prstGeom prst="line">
            <a:avLst/>
          </a:prstGeom>
          <a:noFill/>
          <a:ln w="25400" cap="sq">
            <a:solidFill>
              <a:schemeClr val="accent1">
                <a:lumMod val="50000"/>
              </a:schemeClr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293039" y="4218198"/>
            <a:ext cx="0" cy="504000"/>
          </a:xfrm>
          <a:prstGeom prst="line">
            <a:avLst/>
          </a:prstGeom>
          <a:noFill/>
          <a:ln w="25400" cap="sq">
            <a:solidFill>
              <a:schemeClr val="accent1">
                <a:lumMod val="50000"/>
              </a:schemeClr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>
            <a:off x="6322226" y="5469025"/>
            <a:ext cx="0" cy="504000"/>
          </a:xfrm>
          <a:prstGeom prst="line">
            <a:avLst/>
          </a:prstGeom>
          <a:noFill/>
          <a:ln w="25400" cap="sq">
            <a:solidFill>
              <a:schemeClr val="accent1">
                <a:lumMod val="50000"/>
              </a:schemeClr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308827" y="318971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Y</a:t>
            </a:r>
            <a:endParaRPr lang="zh-CN" altLang="en-US" sz="1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39952" y="24496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endParaRPr lang="zh-CN" altLang="en-US" sz="1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>
            <a:off x="3707903" y="2815085"/>
            <a:ext cx="928951" cy="0"/>
          </a:xfrm>
          <a:prstGeom prst="line">
            <a:avLst/>
          </a:prstGeom>
          <a:noFill/>
          <a:ln w="25400" cap="sq">
            <a:solidFill>
              <a:schemeClr val="accent1">
                <a:lumMod val="50000"/>
              </a:schemeClr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3700749" y="1134120"/>
            <a:ext cx="0" cy="1680965"/>
          </a:xfrm>
          <a:prstGeom prst="line">
            <a:avLst/>
          </a:prstGeom>
          <a:noFill/>
          <a:ln w="25400" cap="sq">
            <a:solidFill>
              <a:schemeClr val="accent1">
                <a:lumMod val="50000"/>
              </a:schemeClr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V="1">
            <a:off x="3700749" y="1134120"/>
            <a:ext cx="2608077" cy="0"/>
          </a:xfrm>
          <a:prstGeom prst="line">
            <a:avLst/>
          </a:prstGeom>
          <a:noFill/>
          <a:ln w="25400" cap="sq">
            <a:solidFill>
              <a:schemeClr val="accent1">
                <a:lumMod val="50000"/>
              </a:schemeClr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300192" y="55172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Y</a:t>
            </a:r>
            <a:endParaRPr lang="zh-CN" altLang="en-US" sz="1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3853148" y="5102193"/>
            <a:ext cx="646843" cy="0"/>
          </a:xfrm>
          <a:prstGeom prst="line">
            <a:avLst/>
          </a:prstGeom>
          <a:noFill/>
          <a:ln w="25400" cap="sq">
            <a:solidFill>
              <a:schemeClr val="accent1">
                <a:lumMod val="50000"/>
              </a:schemeClr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 flipV="1">
            <a:off x="3853148" y="4470197"/>
            <a:ext cx="1" cy="631995"/>
          </a:xfrm>
          <a:prstGeom prst="line">
            <a:avLst/>
          </a:prstGeom>
          <a:noFill/>
          <a:ln w="25400" cap="sq">
            <a:solidFill>
              <a:schemeClr val="accent1">
                <a:lumMod val="50000"/>
              </a:schemeClr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>
            <a:off x="3853150" y="4470196"/>
            <a:ext cx="2439890" cy="1"/>
          </a:xfrm>
          <a:prstGeom prst="line">
            <a:avLst/>
          </a:prstGeom>
          <a:noFill/>
          <a:ln w="25400" cap="sq">
            <a:solidFill>
              <a:schemeClr val="accent1">
                <a:lumMod val="50000"/>
              </a:schemeClr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995936" y="473536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endParaRPr lang="zh-CN" altLang="en-US" sz="1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4454428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/>
      <p:bldP spid="10" grpId="0" animBg="1"/>
      <p:bldP spid="11" grpId="0" animBg="1"/>
      <p:bldP spid="13" grpId="0" animBg="1"/>
      <p:bldP spid="14" grpId="0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3" grpId="0"/>
      <p:bldP spid="21" grpId="0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3D800A-4720-4766-B04D-532E3A34394F}" type="slidenum">
              <a:rPr lang="zh-CN" altLang="en-US" smtClean="0"/>
              <a:pPr/>
              <a:t>44</a:t>
            </a:fld>
            <a:endParaRPr lang="en-US" altLang="zh-CN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3672408" cy="864096"/>
          </a:xfrm>
        </p:spPr>
        <p:txBody>
          <a:bodyPr/>
          <a:lstStyle/>
          <a:p>
            <a:pPr eaLnBrk="1" hangingPunct="1"/>
            <a:r>
              <a:rPr lang="zh-CN" altLang="en-US" dirty="0"/>
              <a:t>控制程序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124745"/>
            <a:ext cx="3529459" cy="5544615"/>
          </a:xfrm>
        </p:spPr>
        <p:txBody>
          <a:bodyPr/>
          <a:lstStyle/>
          <a:p>
            <a:pPr marL="0" indent="808038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 AL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endParaRPr lang="pt-BR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808038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DX</a:t>
            </a:r>
            <a:r>
              <a:rPr lang="zh-CN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pt-B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3E5H</a:t>
            </a:r>
          </a:p>
          <a:p>
            <a:pPr marL="0" indent="808038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DX</a:t>
            </a:r>
            <a:r>
              <a:rPr lang="zh-CN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pt-B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</a:p>
          <a:p>
            <a:pPr marL="0" indent="808038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6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DX</a:t>
            </a:r>
            <a:r>
              <a:rPr lang="zh-CN" altLang="pt-BR" sz="16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pt-BR" altLang="zh-CN" sz="16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3E4H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6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pt-BR" sz="16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pt-BR" altLang="zh-CN" sz="16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AL</a:t>
            </a:r>
            <a:r>
              <a:rPr lang="zh-CN" altLang="pt-BR" sz="16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pt-BR" altLang="zh-CN" sz="16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endParaRPr lang="en-US" altLang="zh-CN" sz="1600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808038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AL</a:t>
            </a:r>
            <a:r>
              <a:rPr lang="zh-CN" altLang="en-US" sz="16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01H</a:t>
            </a:r>
          </a:p>
          <a:p>
            <a:pPr marL="0" indent="808038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6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JZ  NEXT</a:t>
            </a:r>
          </a:p>
          <a:p>
            <a:pPr marL="0" indent="808038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pt-BR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DX</a:t>
            </a:r>
            <a:r>
              <a:rPr lang="zh-CN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pt-BR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3E5H</a:t>
            </a:r>
          </a:p>
          <a:p>
            <a:pPr marL="0" indent="808038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zh-CN" sz="1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MOV AL</a:t>
            </a:r>
            <a:r>
              <a:rPr lang="zh-CN" altLang="pt-BR" sz="1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pt-BR" altLang="zh-CN" sz="1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en-US" altLang="zh-CN" sz="16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8080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OUT DX</a:t>
            </a:r>
            <a:r>
              <a:rPr lang="zh-CN" altLang="en-US" sz="1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GOON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MOV AH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</a:p>
          <a:p>
            <a:pPr marL="0" indent="8080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 16H</a:t>
            </a:r>
          </a:p>
          <a:p>
            <a:pPr marL="0" indent="8080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JZ  GOON</a:t>
            </a:r>
          </a:p>
          <a:p>
            <a:pPr marL="0" indent="8080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XOR AL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AL</a:t>
            </a:r>
          </a:p>
          <a:p>
            <a:pPr marL="0" indent="8080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OUT DX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AL</a:t>
            </a:r>
            <a:endParaRPr lang="pt-BR" altLang="zh-CN" sz="16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808038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zh-CN" sz="1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MOV AH</a:t>
            </a:r>
            <a:r>
              <a:rPr lang="zh-CN" altLang="pt-BR" sz="1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pt-BR" altLang="zh-CN" sz="1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4C</a:t>
            </a:r>
          </a:p>
          <a:p>
            <a:pPr marL="0" indent="808038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zh-CN" sz="1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 21H </a:t>
            </a:r>
            <a:endParaRPr lang="zh-CN" altLang="en-US" sz="16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4211960" y="404664"/>
            <a:ext cx="1512168" cy="715089"/>
          </a:xfrm>
          <a:prstGeom prst="wedgeRoundRectCallout">
            <a:avLst>
              <a:gd name="adj1" fmla="val -119324"/>
              <a:gd name="adj2" fmla="val 112181"/>
              <a:gd name="adj3" fmla="val 16667"/>
            </a:avLst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使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GATE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端为低电平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417723"/>
              </p:ext>
            </p:extLst>
          </p:nvPr>
        </p:nvGraphicFramePr>
        <p:xfrm>
          <a:off x="3809720" y="1772816"/>
          <a:ext cx="5120952" cy="396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7" name="Visio" r:id="rId3" imgW="5356860" imgH="4230624" progId="Visio.Drawing.11">
                  <p:embed/>
                </p:oleObj>
              </mc:Choice>
              <mc:Fallback>
                <p:oleObj name="Visio" r:id="rId3" imgW="5356860" imgH="4230624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720" y="1772816"/>
                        <a:ext cx="5120952" cy="3960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4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4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4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4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4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4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4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4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40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3" y="260648"/>
            <a:ext cx="3960440" cy="694407"/>
          </a:xfrm>
        </p:spPr>
        <p:txBody>
          <a:bodyPr/>
          <a:lstStyle/>
          <a:p>
            <a:r>
              <a:rPr lang="en-US" altLang="zh-CN" dirty="0">
                <a:latin typeface="+mn-lt"/>
              </a:rPr>
              <a:t>3. </a:t>
            </a:r>
            <a:r>
              <a:rPr lang="zh-CN" altLang="en-US" dirty="0"/>
              <a:t>串行通信技术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90032"/>
            <a:ext cx="4917619" cy="4114800"/>
          </a:xfrm>
        </p:spPr>
        <p:txBody>
          <a:bodyPr/>
          <a:lstStyle/>
          <a:p>
            <a:r>
              <a:rPr lang="zh-CN" altLang="en-US" dirty="0"/>
              <a:t>常用短距离串行通信接口</a:t>
            </a:r>
            <a:endParaRPr lang="en-US" altLang="zh-CN" dirty="0"/>
          </a:p>
          <a:p>
            <a:pPr lvl="1"/>
            <a:r>
              <a:rPr lang="en-US" altLang="zh-CN" dirty="0"/>
              <a:t>SPI</a:t>
            </a:r>
            <a:r>
              <a:rPr lang="zh-CN" altLang="en-US" dirty="0"/>
              <a:t>：串行外设接口</a:t>
            </a:r>
            <a:endParaRPr lang="en-US" altLang="zh-CN" dirty="0"/>
          </a:p>
          <a:p>
            <a:pPr lvl="1"/>
            <a:r>
              <a:rPr lang="en-US" altLang="zh-CN" dirty="0"/>
              <a:t>I</a:t>
            </a:r>
            <a:r>
              <a:rPr lang="en-US" altLang="zh-CN" baseline="30000" dirty="0"/>
              <a:t>2</a:t>
            </a:r>
            <a:r>
              <a:rPr lang="en-US" altLang="zh-CN" dirty="0"/>
              <a:t>C</a:t>
            </a:r>
            <a:r>
              <a:rPr lang="zh-CN" altLang="en-US" dirty="0"/>
              <a:t>：集成电路总线</a:t>
            </a:r>
            <a:endParaRPr lang="en-US" altLang="zh-CN" dirty="0"/>
          </a:p>
          <a:p>
            <a:pPr lvl="1"/>
            <a:r>
              <a:rPr lang="en-US" altLang="zh-CN" dirty="0"/>
              <a:t>UART</a:t>
            </a:r>
            <a:r>
              <a:rPr lang="zh-CN" altLang="en-US" dirty="0"/>
              <a:t>：</a:t>
            </a:r>
            <a:r>
              <a:rPr lang="zh-CN" altLang="zh-CN" dirty="0"/>
              <a:t>通用异步收发传输器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zh-CN" altLang="en-US" dirty="0"/>
              <a:t>常用长距离串行通信接口</a:t>
            </a:r>
            <a:endParaRPr lang="en-US" altLang="zh-CN" dirty="0"/>
          </a:p>
          <a:p>
            <a:pPr lvl="1"/>
            <a:r>
              <a:rPr lang="en-GB" altLang="zh-CN" dirty="0"/>
              <a:t>RS-232</a:t>
            </a:r>
            <a:r>
              <a:rPr lang="zh-CN" altLang="zh-CN" dirty="0"/>
              <a:t>串行通信接口</a:t>
            </a:r>
            <a:endParaRPr lang="en-US" altLang="zh-CN" dirty="0"/>
          </a:p>
          <a:p>
            <a:pPr lvl="1"/>
            <a:r>
              <a:rPr lang="en-GB" altLang="zh-CN" dirty="0"/>
              <a:t>RS-422</a:t>
            </a:r>
            <a:r>
              <a:rPr lang="zh-CN" altLang="zh-CN" dirty="0"/>
              <a:t>串行通信接口</a:t>
            </a:r>
            <a:endParaRPr lang="en-US" altLang="zh-CN" dirty="0"/>
          </a:p>
          <a:p>
            <a:pPr lvl="1"/>
            <a:r>
              <a:rPr lang="en-GB" altLang="zh-CN" dirty="0"/>
              <a:t>RS-485</a:t>
            </a:r>
            <a:r>
              <a:rPr lang="zh-CN" altLang="zh-CN" dirty="0"/>
              <a:t>串行通信接口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620688"/>
            <a:ext cx="348518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12776"/>
            <a:ext cx="2520280" cy="1826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635" y="2708920"/>
            <a:ext cx="3202453" cy="1627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085184"/>
            <a:ext cx="5802791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5205436"/>
            <a:ext cx="1835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利用</a:t>
            </a:r>
            <a:r>
              <a:rPr lang="en-GB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UART</a:t>
            </a:r>
            <a:r>
              <a:rPr lang="zh-CN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GB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RS-232</a:t>
            </a:r>
            <a:r>
              <a:rPr lang="zh-CN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实现远距离数据传输示意</a:t>
            </a: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173229054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9A946-4681-45CE-AD6F-8AE295E3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串行通信接口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5865D-5C53-42F1-B71E-333901A8B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84784"/>
            <a:ext cx="8136904" cy="201622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/>
              <a:t>通信的目的：将一个设备的数据传送到另一个设备，扩展硬件系统</a:t>
            </a:r>
            <a:endParaRPr lang="en-US" altLang="zh-CN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/>
              <a:t>通信协议：制定通信的规则，通信双方按照协议规则进行数据收发</a:t>
            </a:r>
            <a:endParaRPr lang="en-US" altLang="zh-CN" sz="240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9615F4-CE2E-4379-BE8E-72CD2D65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8D61551-649A-4097-A8EB-DC6C31B24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332444"/>
              </p:ext>
            </p:extLst>
          </p:nvPr>
        </p:nvGraphicFramePr>
        <p:xfrm>
          <a:off x="539552" y="3816070"/>
          <a:ext cx="8136904" cy="2168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3309">
                  <a:extLst>
                    <a:ext uri="{9D8B030D-6E8A-4147-A177-3AD203B41FA5}">
                      <a16:colId xmlns:a16="http://schemas.microsoft.com/office/drawing/2014/main" val="48024508"/>
                    </a:ext>
                  </a:extLst>
                </a:gridCol>
                <a:gridCol w="2620359">
                  <a:extLst>
                    <a:ext uri="{9D8B030D-6E8A-4147-A177-3AD203B41FA5}">
                      <a16:colId xmlns:a16="http://schemas.microsoft.com/office/drawing/2014/main" val="64671348"/>
                    </a:ext>
                  </a:extLst>
                </a:gridCol>
                <a:gridCol w="1103309">
                  <a:extLst>
                    <a:ext uri="{9D8B030D-6E8A-4147-A177-3AD203B41FA5}">
                      <a16:colId xmlns:a16="http://schemas.microsoft.com/office/drawing/2014/main" val="4243828104"/>
                    </a:ext>
                  </a:extLst>
                </a:gridCol>
                <a:gridCol w="1103309">
                  <a:extLst>
                    <a:ext uri="{9D8B030D-6E8A-4147-A177-3AD203B41FA5}">
                      <a16:colId xmlns:a16="http://schemas.microsoft.com/office/drawing/2014/main" val="2319102750"/>
                    </a:ext>
                  </a:extLst>
                </a:gridCol>
                <a:gridCol w="1103309">
                  <a:extLst>
                    <a:ext uri="{9D8B030D-6E8A-4147-A177-3AD203B41FA5}">
                      <a16:colId xmlns:a16="http://schemas.microsoft.com/office/drawing/2014/main" val="2120787672"/>
                    </a:ext>
                  </a:extLst>
                </a:gridCol>
                <a:gridCol w="1103309">
                  <a:extLst>
                    <a:ext uri="{9D8B030D-6E8A-4147-A177-3AD203B41FA5}">
                      <a16:colId xmlns:a16="http://schemas.microsoft.com/office/drawing/2014/main" val="2786468376"/>
                    </a:ext>
                  </a:extLst>
                </a:gridCol>
              </a:tblGrid>
              <a:tr h="3312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/>
                        <a:t>名称</a:t>
                      </a:r>
                    </a:p>
                  </a:txBody>
                  <a:tcPr marL="117580" marR="117580" marT="58790" marB="58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/>
                        <a:t>引脚</a:t>
                      </a:r>
                    </a:p>
                  </a:txBody>
                  <a:tcPr marL="117580" marR="117580" marT="58790" marB="58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/>
                        <a:t>双工</a:t>
                      </a:r>
                    </a:p>
                  </a:txBody>
                  <a:tcPr marL="117580" marR="117580" marT="58790" marB="58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/>
                        <a:t>时钟</a:t>
                      </a:r>
                    </a:p>
                  </a:txBody>
                  <a:tcPr marL="117580" marR="117580" marT="58790" marB="58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/>
                        <a:t>电平</a:t>
                      </a:r>
                    </a:p>
                  </a:txBody>
                  <a:tcPr marL="117580" marR="117580" marT="58790" marB="58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/>
                        <a:t>设备</a:t>
                      </a:r>
                    </a:p>
                  </a:txBody>
                  <a:tcPr marL="117580" marR="117580" marT="58790" marB="58790" anchor="ctr"/>
                </a:tc>
                <a:extLst>
                  <a:ext uri="{0D108BD9-81ED-4DB2-BD59-A6C34878D82A}">
                    <a16:rowId xmlns:a16="http://schemas.microsoft.com/office/drawing/2014/main" val="1282088465"/>
                  </a:ext>
                </a:extLst>
              </a:tr>
              <a:tr h="3445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USART</a:t>
                      </a:r>
                      <a:endParaRPr lang="zh-CN" altLang="en-US" sz="1600"/>
                    </a:p>
                  </a:txBody>
                  <a:tcPr marL="117580" marR="117580" marT="58790" marB="58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TX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RX</a:t>
                      </a:r>
                      <a:endParaRPr lang="zh-CN" altLang="en-US" sz="1600"/>
                    </a:p>
                  </a:txBody>
                  <a:tcPr marL="117580" marR="117580" marT="58790" marB="58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全双工</a:t>
                      </a:r>
                    </a:p>
                  </a:txBody>
                  <a:tcPr marL="117580" marR="117580" marT="58790" marB="58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异步</a:t>
                      </a:r>
                    </a:p>
                  </a:txBody>
                  <a:tcPr marL="117580" marR="117580" marT="58790" marB="58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单端</a:t>
                      </a:r>
                    </a:p>
                  </a:txBody>
                  <a:tcPr marL="117580" marR="117580" marT="58790" marB="58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点对点</a:t>
                      </a:r>
                    </a:p>
                  </a:txBody>
                  <a:tcPr marL="117580" marR="117580" marT="58790" marB="58790" anchor="ctr"/>
                </a:tc>
                <a:extLst>
                  <a:ext uri="{0D108BD9-81ED-4DB2-BD59-A6C34878D82A}">
                    <a16:rowId xmlns:a16="http://schemas.microsoft.com/office/drawing/2014/main" val="2392432748"/>
                  </a:ext>
                </a:extLst>
              </a:tr>
              <a:tr h="335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I2C</a:t>
                      </a:r>
                      <a:endParaRPr lang="zh-CN" altLang="en-US" sz="1600"/>
                    </a:p>
                  </a:txBody>
                  <a:tcPr marL="117580" marR="117580" marT="58790" marB="58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SCL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SDA</a:t>
                      </a:r>
                      <a:endParaRPr lang="zh-CN" altLang="en-US" sz="1600"/>
                    </a:p>
                  </a:txBody>
                  <a:tcPr marL="117580" marR="117580" marT="58790" marB="587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半双工</a:t>
                      </a:r>
                    </a:p>
                  </a:txBody>
                  <a:tcPr marL="117580" marR="117580" marT="58790" marB="587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同步</a:t>
                      </a:r>
                    </a:p>
                  </a:txBody>
                  <a:tcPr marL="117580" marR="117580" marT="58790" marB="587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单端</a:t>
                      </a:r>
                    </a:p>
                  </a:txBody>
                  <a:tcPr marL="117580" marR="117580" marT="58790" marB="587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多设备</a:t>
                      </a:r>
                    </a:p>
                  </a:txBody>
                  <a:tcPr marL="117580" marR="117580" marT="58790" marB="58790" anchor="ctr"/>
                </a:tc>
                <a:extLst>
                  <a:ext uri="{0D108BD9-81ED-4DB2-BD59-A6C34878D82A}">
                    <a16:rowId xmlns:a16="http://schemas.microsoft.com/office/drawing/2014/main" val="625492250"/>
                  </a:ext>
                </a:extLst>
              </a:tr>
              <a:tr h="335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SPI</a:t>
                      </a:r>
                      <a:endParaRPr lang="zh-CN" altLang="en-US" sz="1600"/>
                    </a:p>
                  </a:txBody>
                  <a:tcPr marL="117580" marR="117580" marT="58790" marB="58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SCLK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MOSI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MISO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CS</a:t>
                      </a:r>
                      <a:endParaRPr lang="zh-CN" altLang="en-US" sz="1600" dirty="0"/>
                    </a:p>
                  </a:txBody>
                  <a:tcPr marL="117580" marR="117580" marT="58790" marB="58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全双工</a:t>
                      </a:r>
                    </a:p>
                  </a:txBody>
                  <a:tcPr marL="117580" marR="117580" marT="58790" marB="58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同步</a:t>
                      </a:r>
                    </a:p>
                  </a:txBody>
                  <a:tcPr marL="117580" marR="117580" marT="58790" marB="58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单端</a:t>
                      </a:r>
                    </a:p>
                  </a:txBody>
                  <a:tcPr marL="117580" marR="117580" marT="58790" marB="587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多设备</a:t>
                      </a:r>
                    </a:p>
                  </a:txBody>
                  <a:tcPr marL="117580" marR="117580" marT="58790" marB="58790" anchor="ctr"/>
                </a:tc>
                <a:extLst>
                  <a:ext uri="{0D108BD9-81ED-4DB2-BD59-A6C34878D82A}">
                    <a16:rowId xmlns:a16="http://schemas.microsoft.com/office/drawing/2014/main" val="222964627"/>
                  </a:ext>
                </a:extLst>
              </a:tr>
              <a:tr h="335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CAN</a:t>
                      </a:r>
                      <a:endParaRPr lang="zh-CN" altLang="en-US" sz="1600"/>
                    </a:p>
                  </a:txBody>
                  <a:tcPr marL="117580" marR="117580" marT="58790" marB="58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CAN_H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CAN_L</a:t>
                      </a:r>
                      <a:endParaRPr lang="zh-CN" altLang="en-US" sz="1600"/>
                    </a:p>
                  </a:txBody>
                  <a:tcPr marL="117580" marR="117580" marT="58790" marB="58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半双工</a:t>
                      </a:r>
                    </a:p>
                  </a:txBody>
                  <a:tcPr marL="117580" marR="117580" marT="58790" marB="58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异步</a:t>
                      </a:r>
                    </a:p>
                  </a:txBody>
                  <a:tcPr marL="117580" marR="117580" marT="58790" marB="58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差分</a:t>
                      </a:r>
                    </a:p>
                  </a:txBody>
                  <a:tcPr marL="117580" marR="117580" marT="58790" marB="587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多设备</a:t>
                      </a:r>
                    </a:p>
                  </a:txBody>
                  <a:tcPr marL="117580" marR="117580" marT="58790" marB="58790" anchor="ctr"/>
                </a:tc>
                <a:extLst>
                  <a:ext uri="{0D108BD9-81ED-4DB2-BD59-A6C34878D82A}">
                    <a16:rowId xmlns:a16="http://schemas.microsoft.com/office/drawing/2014/main" val="1325862959"/>
                  </a:ext>
                </a:extLst>
              </a:tr>
              <a:tr h="335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USB</a:t>
                      </a:r>
                      <a:endParaRPr lang="zh-CN" altLang="en-US" sz="1600" dirty="0"/>
                    </a:p>
                  </a:txBody>
                  <a:tcPr marL="117580" marR="117580" marT="58790" marB="587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DP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DM</a:t>
                      </a:r>
                      <a:endParaRPr lang="zh-CN" altLang="en-US" sz="1600" dirty="0"/>
                    </a:p>
                  </a:txBody>
                  <a:tcPr marL="117580" marR="117580" marT="58790" marB="587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半双工</a:t>
                      </a:r>
                    </a:p>
                  </a:txBody>
                  <a:tcPr marL="117580" marR="117580" marT="58790" marB="587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异步</a:t>
                      </a:r>
                    </a:p>
                  </a:txBody>
                  <a:tcPr marL="117580" marR="117580" marT="58790" marB="587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差分</a:t>
                      </a:r>
                    </a:p>
                  </a:txBody>
                  <a:tcPr marL="117580" marR="117580" marT="58790" marB="587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点对点</a:t>
                      </a:r>
                    </a:p>
                  </a:txBody>
                  <a:tcPr marL="117580" marR="117580" marT="58790" marB="58790" anchor="ctr"/>
                </a:tc>
                <a:extLst>
                  <a:ext uri="{0D108BD9-81ED-4DB2-BD59-A6C34878D82A}">
                    <a16:rowId xmlns:a16="http://schemas.microsoft.com/office/drawing/2014/main" val="3883729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12869"/>
      </p:ext>
    </p:extLst>
  </p:cSld>
  <p:clrMapOvr>
    <a:masterClrMapping/>
  </p:clrMapOvr>
  <p:transition spd="med">
    <p:blinds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1A6B7-A9B0-4773-AC04-4F1A7990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总线</a:t>
            </a:r>
            <a:r>
              <a:rPr lang="en-US" altLang="zh-CN" dirty="0"/>
              <a:t>——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581DE-DC77-4C52-857D-B893FD1D9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84784"/>
            <a:ext cx="8136904" cy="266429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SPI</a:t>
            </a:r>
            <a:r>
              <a:rPr lang="zh-CN" altLang="en-US" sz="2400" dirty="0"/>
              <a:t>（</a:t>
            </a:r>
            <a:r>
              <a:rPr lang="en-US" altLang="zh-CN" sz="2400" dirty="0"/>
              <a:t>Serial Peripheral Interface</a:t>
            </a:r>
            <a:r>
              <a:rPr lang="zh-CN" altLang="en-US" sz="2400" dirty="0"/>
              <a:t>）是由</a:t>
            </a:r>
            <a:r>
              <a:rPr lang="en-US" altLang="zh-CN" sz="2400" dirty="0"/>
              <a:t>Motorola</a:t>
            </a:r>
            <a:r>
              <a:rPr lang="zh-CN" altLang="en-US" sz="2400" dirty="0"/>
              <a:t>公司开发的一种通用数据总线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四根通信线：</a:t>
            </a:r>
            <a:r>
              <a:rPr lang="en-US" altLang="zh-CN" sz="2400" dirty="0"/>
              <a:t>SCK</a:t>
            </a:r>
            <a:r>
              <a:rPr lang="zh-CN" altLang="en-US" sz="2400" dirty="0"/>
              <a:t>、</a:t>
            </a:r>
            <a:r>
              <a:rPr lang="en-US" altLang="zh-CN" sz="2400" dirty="0"/>
              <a:t>MOSI</a:t>
            </a:r>
            <a:r>
              <a:rPr lang="zh-CN" altLang="en-US" sz="2400" dirty="0"/>
              <a:t>、</a:t>
            </a:r>
            <a:r>
              <a:rPr lang="en-US" altLang="zh-CN" sz="2400" dirty="0"/>
              <a:t>MISO</a:t>
            </a:r>
            <a:r>
              <a:rPr lang="zh-CN" altLang="en-US" sz="2400" dirty="0"/>
              <a:t>、</a:t>
            </a:r>
            <a:r>
              <a:rPr lang="en-US" altLang="zh-CN" sz="2400" dirty="0"/>
              <a:t>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同步，全双工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支持总线挂载多设备（一主多从）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637706-9A85-46CC-98B6-C42766DD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2701731"/>
      </p:ext>
    </p:extLst>
  </p:cSld>
  <p:clrMapOvr>
    <a:masterClrMapping/>
  </p:clrMapOvr>
  <p:transition spd="med">
    <p:blinds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A6C4A-7EAC-49E4-901B-8D47923A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总线</a:t>
            </a:r>
            <a:r>
              <a:rPr lang="en-US" altLang="zh-CN" dirty="0"/>
              <a:t>——</a:t>
            </a:r>
            <a:r>
              <a:rPr lang="zh-CN" altLang="en-US" dirty="0"/>
              <a:t>硬件电路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F5E4B9-85B9-42E5-A568-A3F76D7F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84784"/>
            <a:ext cx="8136904" cy="201622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所有</a:t>
            </a:r>
            <a:r>
              <a:rPr lang="en-US" altLang="zh-CN" sz="2400" dirty="0"/>
              <a:t>SPI</a:t>
            </a:r>
            <a:r>
              <a:rPr lang="zh-CN" altLang="en-US" sz="2400" dirty="0"/>
              <a:t>设备的</a:t>
            </a:r>
            <a:r>
              <a:rPr lang="en-US" altLang="zh-CN" sz="2400" dirty="0"/>
              <a:t>SCK</a:t>
            </a:r>
            <a:r>
              <a:rPr lang="zh-CN" altLang="en-US" sz="2400" dirty="0"/>
              <a:t>、</a:t>
            </a:r>
            <a:r>
              <a:rPr lang="en-US" altLang="zh-CN" sz="2400" dirty="0"/>
              <a:t>MOSI</a:t>
            </a:r>
            <a:r>
              <a:rPr lang="zh-CN" altLang="en-US" sz="2400" dirty="0"/>
              <a:t>、</a:t>
            </a:r>
            <a:r>
              <a:rPr lang="en-US" altLang="zh-CN" sz="2400" dirty="0"/>
              <a:t>MISO</a:t>
            </a:r>
            <a:r>
              <a:rPr lang="zh-CN" altLang="en-US" sz="2400" dirty="0"/>
              <a:t>分别连在一起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主机另外引出多条</a:t>
            </a:r>
            <a:r>
              <a:rPr lang="en-US" altLang="zh-CN" sz="2400" dirty="0"/>
              <a:t>SS</a:t>
            </a:r>
            <a:r>
              <a:rPr lang="zh-CN" altLang="en-US" sz="2400" dirty="0"/>
              <a:t>控制线，分别接到各从机的</a:t>
            </a:r>
            <a:r>
              <a:rPr lang="en-US" altLang="zh-CN" sz="2400" dirty="0"/>
              <a:t>SS</a:t>
            </a:r>
            <a:r>
              <a:rPr lang="zh-CN" altLang="en-US" sz="2400" dirty="0"/>
              <a:t>引脚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输出引脚配置为推挽输出，输入引脚配置为浮空或上拉输入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BDC5CC-93BC-47CA-953A-F079991C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A8B215-5BEF-40B3-9DDC-4F9B1356A5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284984"/>
            <a:ext cx="5988592" cy="354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54524"/>
      </p:ext>
    </p:extLst>
  </p:cSld>
  <p:clrMapOvr>
    <a:masterClrMapping/>
  </p:clrMapOvr>
  <p:transition spd="med">
    <p:blinds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E4171-B4F9-4C1C-83D1-FAA1EAFA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总线</a:t>
            </a:r>
            <a:r>
              <a:rPr lang="en-US" altLang="zh-CN" dirty="0"/>
              <a:t>——</a:t>
            </a:r>
            <a:r>
              <a:rPr lang="zh-CN" altLang="en-US" dirty="0"/>
              <a:t>移位示意图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9660C-0476-4DA9-991C-F584E50B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4C20EE-E844-4F56-8A5D-78B4AE690A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16832"/>
            <a:ext cx="6486905" cy="31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2486"/>
      </p:ext>
    </p:extLst>
  </p:cSld>
  <p:clrMapOvr>
    <a:masterClrMapping/>
  </p:clrMapOvr>
  <p:transition spd="med"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49E9A8DE-E682-4AF9-A672-5D6278B2FF83}" type="slidenum">
              <a:rPr lang="zh-CN" altLang="en-US" sz="1400"/>
              <a:pPr eaLnBrk="1" hangingPunct="1"/>
              <a:t>5</a:t>
            </a:fld>
            <a:endParaRPr lang="en-US" altLang="zh-CN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并行通信</a:t>
            </a:r>
            <a:r>
              <a:rPr lang="zh-CN" altLang="en-US" sz="3600" b="1"/>
              <a:t>（</a:t>
            </a:r>
            <a:r>
              <a:rPr lang="en-US" altLang="zh-CN" sz="3600" b="1"/>
              <a:t>2</a:t>
            </a:r>
            <a:r>
              <a:rPr lang="zh-CN" altLang="en-US" sz="3600" b="1"/>
              <a:t>）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5000"/>
              </a:lnSpc>
              <a:spcAft>
                <a:spcPct val="15000"/>
              </a:spcAft>
            </a:pPr>
            <a:r>
              <a:rPr lang="zh-CN" altLang="en-US" dirty="0"/>
              <a:t>并行方式主要用于近距离通信。</a:t>
            </a:r>
          </a:p>
          <a:p>
            <a:pPr lvl="1" eaLnBrk="1" hangingPunct="1">
              <a:lnSpc>
                <a:spcPct val="115000"/>
              </a:lnSpc>
              <a:spcAft>
                <a:spcPct val="15000"/>
              </a:spcAft>
            </a:pPr>
            <a:r>
              <a:rPr lang="zh-CN" altLang="en-US" dirty="0"/>
              <a:t>如计算机内的总线结构</a:t>
            </a:r>
          </a:p>
          <a:p>
            <a:pPr eaLnBrk="1" hangingPunct="1">
              <a:lnSpc>
                <a:spcPct val="115000"/>
              </a:lnSpc>
              <a:spcBef>
                <a:spcPct val="60000"/>
              </a:spcBef>
            </a:pPr>
            <a:r>
              <a:rPr lang="zh-CN" altLang="en-US" dirty="0"/>
              <a:t>特点：</a:t>
            </a:r>
          </a:p>
          <a:p>
            <a:pPr lvl="1" eaLnBrk="1" hangingPunct="1">
              <a:lnSpc>
                <a:spcPct val="115000"/>
              </a:lnSpc>
              <a:spcAft>
                <a:spcPct val="15000"/>
              </a:spcAft>
            </a:pPr>
            <a:r>
              <a:rPr lang="zh-CN" altLang="en-US" dirty="0"/>
              <a:t>传输速度快，处理简单；</a:t>
            </a:r>
          </a:p>
          <a:p>
            <a:pPr lvl="1" eaLnBrk="1" hangingPunct="1">
              <a:lnSpc>
                <a:spcPct val="115000"/>
              </a:lnSpc>
              <a:spcAft>
                <a:spcPct val="15000"/>
              </a:spcAft>
            </a:pPr>
            <a:r>
              <a:rPr lang="zh-CN" altLang="en-US" dirty="0"/>
              <a:t>适合近距离传送；</a:t>
            </a:r>
          </a:p>
          <a:p>
            <a:pPr lvl="1" eaLnBrk="1" hangingPunct="1">
              <a:lnSpc>
                <a:spcPct val="115000"/>
              </a:lnSpc>
              <a:spcAft>
                <a:spcPct val="15000"/>
              </a:spcAft>
            </a:pPr>
            <a:r>
              <a:rPr lang="zh-CN" altLang="en-US" dirty="0"/>
              <a:t>所传送信息无固定格式要求。</a:t>
            </a:r>
          </a:p>
        </p:txBody>
      </p:sp>
    </p:spTree>
    <p:extLst>
      <p:ext uri="{BB962C8B-B14F-4D97-AF65-F5344CB8AC3E}">
        <p14:creationId xmlns:p14="http://schemas.microsoft.com/office/powerpoint/2010/main" val="2798536383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0E0C8-02EA-408F-BDC9-D2098916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总线</a:t>
            </a:r>
            <a:r>
              <a:rPr lang="en-US" altLang="zh-CN" dirty="0"/>
              <a:t>——</a:t>
            </a:r>
            <a:r>
              <a:rPr lang="zh-CN" altLang="en-US" dirty="0"/>
              <a:t>时序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815FA-107A-4345-BEFC-92BC1AAAE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84784"/>
            <a:ext cx="8136904" cy="151216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起始条件：</a:t>
            </a:r>
            <a:r>
              <a:rPr lang="en-US" altLang="zh-CN" sz="2400" dirty="0"/>
              <a:t>SS</a:t>
            </a:r>
            <a:r>
              <a:rPr lang="zh-CN" altLang="en-US" sz="2400" dirty="0"/>
              <a:t>从高电平切换到低电平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终止条件：</a:t>
            </a:r>
            <a:r>
              <a:rPr lang="en-US" altLang="zh-CN" sz="2400" dirty="0"/>
              <a:t>SS</a:t>
            </a:r>
            <a:r>
              <a:rPr lang="zh-CN" altLang="en-US" sz="2400" dirty="0"/>
              <a:t>从低电平切换到高电平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85F892-2976-49D6-A351-F8D398C9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F208CB-116B-45E1-8315-22B0AF73D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66" y="3573016"/>
            <a:ext cx="8358249" cy="190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20807"/>
      </p:ext>
    </p:extLst>
  </p:cSld>
  <p:clrMapOvr>
    <a:masterClrMapping/>
  </p:clrMapOvr>
  <p:transition spd="med">
    <p:blinds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18E42-2546-4E24-A31D-9A0003BE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总线</a:t>
            </a:r>
            <a:r>
              <a:rPr lang="en-US" altLang="zh-CN" dirty="0"/>
              <a:t>——</a:t>
            </a:r>
            <a:r>
              <a:rPr lang="zh-CN" altLang="en-US" dirty="0"/>
              <a:t>时序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1BA4B-A675-47AE-B3B5-0C7F558E9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84784"/>
            <a:ext cx="8496944" cy="194421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交换一个字节（模式</a:t>
            </a:r>
            <a:r>
              <a:rPr lang="en-US" altLang="zh-CN" sz="2400" dirty="0"/>
              <a:t>0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CPOL=0</a:t>
            </a:r>
            <a:r>
              <a:rPr lang="zh-CN" altLang="en-US" sz="2400" dirty="0"/>
              <a:t>：空闲状态时，</a:t>
            </a:r>
            <a:r>
              <a:rPr lang="en-US" altLang="zh-CN" sz="2400" dirty="0"/>
              <a:t>SCK</a:t>
            </a:r>
            <a:r>
              <a:rPr lang="zh-CN" altLang="en-US" sz="2400" dirty="0"/>
              <a:t>为低电平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CPHA=0</a:t>
            </a:r>
            <a:r>
              <a:rPr lang="zh-CN" altLang="en-US" sz="2400" dirty="0"/>
              <a:t>：</a:t>
            </a:r>
            <a:r>
              <a:rPr lang="en-US" altLang="zh-CN" sz="2400" dirty="0"/>
              <a:t>SCK</a:t>
            </a:r>
            <a:r>
              <a:rPr lang="zh-CN" altLang="en-US" sz="2400" dirty="0"/>
              <a:t>第一个边沿移入数据，第二个边沿移出数据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16AC12-1626-42C1-A38E-E9ABD8A8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D2A7F9-34E1-439F-AD38-3D0007C004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212976"/>
            <a:ext cx="7704856" cy="260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95207"/>
      </p:ext>
    </p:extLst>
  </p:cSld>
  <p:clrMapOvr>
    <a:masterClrMapping/>
  </p:clrMapOvr>
  <p:transition spd="med">
    <p:blinds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18E42-2546-4E24-A31D-9A0003BE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总线</a:t>
            </a:r>
            <a:r>
              <a:rPr lang="en-US" altLang="zh-CN" dirty="0"/>
              <a:t>——</a:t>
            </a:r>
            <a:r>
              <a:rPr lang="zh-CN" altLang="en-US" dirty="0"/>
              <a:t>时序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1BA4B-A675-47AE-B3B5-0C7F558E9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84784"/>
            <a:ext cx="8496944" cy="194421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交换一个字节（模式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CPOL=0</a:t>
            </a:r>
            <a:r>
              <a:rPr lang="zh-CN" altLang="en-US" sz="2400" dirty="0"/>
              <a:t>：空闲状态时，</a:t>
            </a:r>
            <a:r>
              <a:rPr lang="en-US" altLang="zh-CN" sz="2400" dirty="0"/>
              <a:t>SCK</a:t>
            </a:r>
            <a:r>
              <a:rPr lang="zh-CN" altLang="en-US" sz="2400" dirty="0"/>
              <a:t>为低电平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CPHA=1</a:t>
            </a:r>
            <a:r>
              <a:rPr lang="zh-CN" altLang="en-US" sz="2400" dirty="0"/>
              <a:t>：</a:t>
            </a:r>
            <a:r>
              <a:rPr lang="en-US" altLang="zh-CN" sz="2400" dirty="0"/>
              <a:t>SCK</a:t>
            </a:r>
            <a:r>
              <a:rPr lang="zh-CN" altLang="en-US" sz="2400" dirty="0"/>
              <a:t>第一个边沿移出数据，第二个边沿移入数据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16AC12-1626-42C1-A38E-E9ABD8A8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597519-8971-4BE2-9258-B62CF0F46C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84984"/>
            <a:ext cx="8028384" cy="26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60667"/>
      </p:ext>
    </p:extLst>
  </p:cSld>
  <p:clrMapOvr>
    <a:masterClrMapping/>
  </p:clrMapOvr>
  <p:transition spd="med">
    <p:blinds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18E42-2546-4E24-A31D-9A0003BE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总线</a:t>
            </a:r>
            <a:r>
              <a:rPr lang="en-US" altLang="zh-CN" dirty="0"/>
              <a:t>——</a:t>
            </a:r>
            <a:r>
              <a:rPr lang="zh-CN" altLang="en-US" dirty="0"/>
              <a:t>时序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1BA4B-A675-47AE-B3B5-0C7F558E9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84784"/>
            <a:ext cx="8496944" cy="194421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交换一个字节（模式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CPOL=1</a:t>
            </a:r>
            <a:r>
              <a:rPr lang="zh-CN" altLang="en-US" sz="2400" dirty="0"/>
              <a:t>：空闲状态时，</a:t>
            </a:r>
            <a:r>
              <a:rPr lang="en-US" altLang="zh-CN" sz="2400" dirty="0"/>
              <a:t>SCK</a:t>
            </a:r>
            <a:r>
              <a:rPr lang="zh-CN" altLang="en-US" sz="2400" dirty="0"/>
              <a:t>为高电平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CPHA=0</a:t>
            </a:r>
            <a:r>
              <a:rPr lang="zh-CN" altLang="en-US" sz="2400" dirty="0"/>
              <a:t>：</a:t>
            </a:r>
            <a:r>
              <a:rPr lang="en-US" altLang="zh-CN" sz="2400" dirty="0"/>
              <a:t>SCK</a:t>
            </a:r>
            <a:r>
              <a:rPr lang="zh-CN" altLang="en-US" sz="2400" dirty="0"/>
              <a:t>第一个边沿移入数据，第二个边沿移出数据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16AC12-1626-42C1-A38E-E9ABD8A8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D993D0-B9E3-4A11-8E62-6A7E8E8E95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84984"/>
            <a:ext cx="8028384" cy="264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10822"/>
      </p:ext>
    </p:extLst>
  </p:cSld>
  <p:clrMapOvr>
    <a:masterClrMapping/>
  </p:clrMapOvr>
  <p:transition spd="med">
    <p:blinds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18E42-2546-4E24-A31D-9A0003BE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</a:t>
            </a:r>
            <a:r>
              <a:rPr lang="zh-CN" altLang="en-US" dirty="0"/>
              <a:t>总线</a:t>
            </a:r>
            <a:r>
              <a:rPr lang="en-US" altLang="zh-CN" dirty="0"/>
              <a:t>——</a:t>
            </a:r>
            <a:r>
              <a:rPr lang="zh-CN" altLang="en-US" dirty="0"/>
              <a:t>时序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1BA4B-A675-47AE-B3B5-0C7F558E9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84784"/>
            <a:ext cx="8496944" cy="194421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交换一个字节（模式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CPOL=1</a:t>
            </a:r>
            <a:r>
              <a:rPr lang="zh-CN" altLang="en-US" sz="2400" dirty="0"/>
              <a:t>：空闲状态时，</a:t>
            </a:r>
            <a:r>
              <a:rPr lang="en-US" altLang="zh-CN" sz="2400" dirty="0"/>
              <a:t>SCK</a:t>
            </a:r>
            <a:r>
              <a:rPr lang="zh-CN" altLang="en-US" sz="2400" dirty="0"/>
              <a:t>为高电平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CPHA=1</a:t>
            </a:r>
            <a:r>
              <a:rPr lang="zh-CN" altLang="en-US" sz="2400" dirty="0"/>
              <a:t>：</a:t>
            </a:r>
            <a:r>
              <a:rPr lang="en-US" altLang="zh-CN" sz="2400" dirty="0"/>
              <a:t>SCK</a:t>
            </a:r>
            <a:r>
              <a:rPr lang="zh-CN" altLang="en-US" sz="2400" dirty="0"/>
              <a:t>第一个边沿移出数据，第二个边沿移入数据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16AC12-1626-42C1-A38E-E9ABD8A8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71D715-5CB9-4A6E-BA07-AEF38FCA40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284984"/>
            <a:ext cx="8172400" cy="281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10178"/>
      </p:ext>
    </p:extLst>
  </p:cSld>
  <p:clrMapOvr>
    <a:masterClrMapping/>
  </p:clrMapOvr>
  <p:transition spd="med">
    <p:blinds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760D6-D8AB-4F4F-81C6-82A6FC5B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UART——</a:t>
            </a:r>
            <a:r>
              <a:rPr lang="zh-CN" altLang="en-US" dirty="0"/>
              <a:t>硬件电路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C8280-FF97-40AA-8591-1EB615AF8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14" y="1192823"/>
            <a:ext cx="8424936" cy="216024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简单双向串口通信有两根通信线（发送端</a:t>
            </a:r>
            <a:r>
              <a:rPr lang="en-US" altLang="zh-CN" sz="2400" dirty="0"/>
              <a:t>TX</a:t>
            </a:r>
            <a:r>
              <a:rPr lang="zh-CN" altLang="en-US" sz="2400" dirty="0"/>
              <a:t>和接收端</a:t>
            </a:r>
            <a:r>
              <a:rPr lang="en-US" altLang="zh-CN" sz="2400" dirty="0"/>
              <a:t>RX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TX</a:t>
            </a:r>
            <a:r>
              <a:rPr lang="zh-CN" altLang="en-US" sz="2400" dirty="0"/>
              <a:t>与</a:t>
            </a:r>
            <a:r>
              <a:rPr lang="en-US" altLang="zh-CN" sz="2400" dirty="0"/>
              <a:t>RX</a:t>
            </a:r>
            <a:r>
              <a:rPr lang="zh-CN" altLang="en-US" sz="2400" dirty="0"/>
              <a:t>要交叉连接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当只需单向的数据传输时，可以只接一根通信线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当电平标准不一致时，需要加电平转换芯片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952F1-A9BD-4424-9792-8DE8D3C2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0E4F637D-3CE1-4939-8DD5-4A4909060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26" y="3394718"/>
            <a:ext cx="6320112" cy="290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9793"/>
      </p:ext>
    </p:extLst>
  </p:cSld>
  <p:clrMapOvr>
    <a:masterClrMapping/>
  </p:clrMapOvr>
  <p:transition spd="med">
    <p:blinds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6AD4A-5828-4DB1-93AF-C1A5F127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串行接口的电平标准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32A02-0605-477C-B6E2-5FB04F5AF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电平标准是数据</a:t>
            </a:r>
            <a:r>
              <a:rPr lang="en-US" altLang="zh-CN" sz="2400" dirty="0"/>
              <a:t>1</a:t>
            </a:r>
            <a:r>
              <a:rPr lang="zh-CN" altLang="en-US" sz="2400" dirty="0"/>
              <a:t>和数据</a:t>
            </a:r>
            <a:r>
              <a:rPr lang="en-US" altLang="zh-CN" sz="2400" dirty="0"/>
              <a:t>0</a:t>
            </a:r>
            <a:r>
              <a:rPr lang="zh-CN" altLang="en-US" sz="2400" dirty="0"/>
              <a:t>的表达方式，是传输线缆中人为规定的电压与数据的对应关系，串口常用的电平标准有如下三种：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TTL</a:t>
            </a:r>
            <a:r>
              <a:rPr lang="zh-CN" altLang="en-US" sz="2400" dirty="0"/>
              <a:t>电平：</a:t>
            </a:r>
            <a:r>
              <a:rPr lang="en-US" altLang="zh-CN" sz="2400" dirty="0"/>
              <a:t>+3.3V</a:t>
            </a:r>
            <a:r>
              <a:rPr lang="zh-CN" altLang="en-US" sz="2400" dirty="0"/>
              <a:t>或</a:t>
            </a:r>
            <a:r>
              <a:rPr lang="en-US" altLang="zh-CN" sz="2400" dirty="0"/>
              <a:t>+5V</a:t>
            </a:r>
            <a:r>
              <a:rPr lang="zh-CN" altLang="en-US" sz="2400" dirty="0"/>
              <a:t>表示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0V</a:t>
            </a:r>
            <a:r>
              <a:rPr lang="zh-CN" altLang="en-US" sz="2400" dirty="0"/>
              <a:t>表示</a:t>
            </a:r>
            <a:r>
              <a:rPr lang="en-US" altLang="zh-CN" sz="2400" dirty="0"/>
              <a:t>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RS232</a:t>
            </a:r>
            <a:r>
              <a:rPr lang="zh-CN" altLang="en-US" sz="2400" dirty="0"/>
              <a:t>电平：</a:t>
            </a:r>
            <a:r>
              <a:rPr lang="en-US" altLang="zh-CN" sz="2400" dirty="0"/>
              <a:t>-3~-15V</a:t>
            </a:r>
            <a:r>
              <a:rPr lang="zh-CN" altLang="en-US" sz="2400" dirty="0"/>
              <a:t>表示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+3~+15V</a:t>
            </a:r>
            <a:r>
              <a:rPr lang="zh-CN" altLang="en-US" sz="2400" dirty="0"/>
              <a:t>表示</a:t>
            </a:r>
            <a:r>
              <a:rPr lang="en-US" altLang="zh-CN" sz="2400" dirty="0"/>
              <a:t>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RS485</a:t>
            </a:r>
            <a:r>
              <a:rPr lang="zh-CN" altLang="en-US" sz="2400" dirty="0"/>
              <a:t>电平：两线压差</a:t>
            </a:r>
            <a:r>
              <a:rPr lang="en-US" altLang="zh-CN" sz="2400" dirty="0"/>
              <a:t>+2~+6V</a:t>
            </a:r>
            <a:r>
              <a:rPr lang="zh-CN" altLang="en-US" sz="2400" dirty="0"/>
              <a:t>表示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-2~-6V</a:t>
            </a:r>
            <a:r>
              <a:rPr lang="zh-CN" altLang="en-US" sz="2400" dirty="0"/>
              <a:t>表示</a:t>
            </a:r>
            <a:r>
              <a:rPr lang="en-US" altLang="zh-CN" sz="2400" dirty="0"/>
              <a:t>0</a:t>
            </a:r>
            <a:r>
              <a:rPr lang="zh-CN" altLang="en-US" sz="2400" dirty="0"/>
              <a:t>（差分信号）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962CB7-4B6F-4A6F-A7E1-047060DE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360459"/>
      </p:ext>
    </p:extLst>
  </p:cSld>
  <p:clrMapOvr>
    <a:masterClrMapping/>
  </p:clrMapOvr>
  <p:transition spd="med">
    <p:blinds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6F1CF-1409-42CE-90BE-9C03A645D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44624"/>
            <a:ext cx="7793037" cy="694407"/>
          </a:xfrm>
        </p:spPr>
        <p:txBody>
          <a:bodyPr/>
          <a:lstStyle/>
          <a:p>
            <a:r>
              <a:rPr lang="en-US" altLang="zh-CN" dirty="0"/>
              <a:t>UART</a:t>
            </a:r>
            <a:r>
              <a:rPr lang="zh-CN" altLang="en-US" dirty="0"/>
              <a:t>参数及时序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025F7-8FDC-418E-9841-F651C7563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48" y="836712"/>
            <a:ext cx="8136904" cy="230425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波特率：串口通信的速率</a:t>
            </a: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起始位：标志一个数据帧的开始，固定为低电平</a:t>
            </a: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数据位：数据帧的有效载荷，</a:t>
            </a:r>
            <a:r>
              <a:rPr lang="en-US" altLang="zh-CN" sz="2000" dirty="0"/>
              <a:t>1</a:t>
            </a:r>
            <a:r>
              <a:rPr lang="zh-CN" altLang="en-US" sz="2000" dirty="0"/>
              <a:t>为高电平，</a:t>
            </a:r>
            <a:r>
              <a:rPr lang="en-US" altLang="zh-CN" sz="2000" dirty="0"/>
              <a:t>0</a:t>
            </a:r>
            <a:r>
              <a:rPr lang="zh-CN" altLang="en-US" sz="2000" dirty="0"/>
              <a:t>为低电平，低位先行</a:t>
            </a: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校验位：用于数据验证，根据数据位计算得来</a:t>
            </a:r>
            <a:endParaRPr lang="en-US" altLang="zh-C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/>
              <a:t>停止位：用于数据帧间隔，固定为高电平</a:t>
            </a:r>
            <a:endParaRPr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D75F2F-8268-48D6-A207-32A7E8EC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105EBC1F-57AB-4785-928C-E74034ACA5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988644"/>
              </p:ext>
            </p:extLst>
          </p:nvPr>
        </p:nvGraphicFramePr>
        <p:xfrm>
          <a:off x="1547664" y="3736134"/>
          <a:ext cx="6253638" cy="1711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2" r:id="rId3" imgW="3925800" imgH="1216440" progId="Visio.Drawing.6">
                  <p:embed/>
                </p:oleObj>
              </mc:Choice>
              <mc:Fallback>
                <p:oleObj r:id="rId3" imgW="3925800" imgH="1216440" progId="Visio.Drawing.6">
                  <p:embed/>
                  <p:pic>
                    <p:nvPicPr>
                      <p:cNvPr id="12" name="Object 8">
                        <a:extLst>
                          <a:ext uri="{FF2B5EF4-FFF2-40B4-BE49-F238E27FC236}">
                            <a16:creationId xmlns:a16="http://schemas.microsoft.com/office/drawing/2014/main" id="{BC2115E1-D592-4886-A4E9-79FF172AC0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736134"/>
                        <a:ext cx="6253638" cy="1711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384071"/>
      </p:ext>
    </p:extLst>
  </p:cSld>
  <p:clrMapOvr>
    <a:masterClrMapping/>
  </p:clrMapOvr>
  <p:transition spd="med">
    <p:blinds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A3548-74F3-495B-B073-2E405A55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baseline="30000" dirty="0"/>
              <a:t>2</a:t>
            </a:r>
            <a:r>
              <a:rPr lang="en-US" altLang="zh-CN" dirty="0"/>
              <a:t>C</a:t>
            </a:r>
            <a:r>
              <a:rPr lang="zh-CN" altLang="en-US" dirty="0"/>
              <a:t>总线</a:t>
            </a:r>
            <a:r>
              <a:rPr lang="en-US" altLang="zh-CN" dirty="0"/>
              <a:t>——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E4D4B-48CC-470F-A487-5F466D6F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两根通信线：</a:t>
            </a:r>
            <a:r>
              <a:rPr lang="en-US" altLang="zh-CN" sz="2400" dirty="0"/>
              <a:t>SCL</a:t>
            </a:r>
            <a:r>
              <a:rPr lang="zh-CN" altLang="en-US" sz="2400" dirty="0"/>
              <a:t>（</a:t>
            </a:r>
            <a:r>
              <a:rPr lang="en-US" altLang="zh-CN" sz="2400" dirty="0"/>
              <a:t>Serial Clock</a:t>
            </a:r>
            <a:r>
              <a:rPr lang="zh-CN" altLang="en-US" sz="2400" dirty="0"/>
              <a:t>）、</a:t>
            </a:r>
            <a:r>
              <a:rPr lang="en-US" altLang="zh-CN" sz="2400" dirty="0"/>
              <a:t>SDA</a:t>
            </a:r>
            <a:r>
              <a:rPr lang="zh-CN" altLang="en-US" sz="2400" dirty="0"/>
              <a:t>（</a:t>
            </a:r>
            <a:r>
              <a:rPr lang="en-US" altLang="zh-CN" sz="2400" dirty="0"/>
              <a:t>Serial Data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同步，半双工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带数据应答（</a:t>
            </a:r>
            <a:r>
              <a:rPr lang="en-US" altLang="zh-CN" sz="2400" dirty="0"/>
              <a:t>ACK</a:t>
            </a:r>
            <a:r>
              <a:rPr lang="zh-CN" altLang="en-US" sz="2400" dirty="0"/>
              <a:t>、</a:t>
            </a:r>
            <a:r>
              <a:rPr lang="en-US" altLang="zh-CN" sz="2400" dirty="0"/>
              <a:t>NACK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支持总线挂载多设备（一主多从、多主多从）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E98F4C-2A12-4363-BFDE-8F2112E2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46C597-4A76-4A92-9B67-5AC81AA366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2" t="15201" r="14694" b="14103"/>
          <a:stretch/>
        </p:blipFill>
        <p:spPr>
          <a:xfrm flipH="1">
            <a:off x="3197063" y="4671054"/>
            <a:ext cx="1379412" cy="13938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621E70-3B87-4F8E-A435-520740F098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73801" y="4509120"/>
            <a:ext cx="1556926" cy="15569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8CDA5A-E0F4-4AAC-9011-5BF127CE67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47512" y="4556777"/>
            <a:ext cx="1810244" cy="15561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FE1EBB-3D8E-44FA-AA78-D961B55FA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7584" y="4647183"/>
            <a:ext cx="1785211" cy="15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59020"/>
      </p:ext>
    </p:extLst>
  </p:cSld>
  <p:clrMapOvr>
    <a:masterClrMapping/>
  </p:clrMapOvr>
  <p:transition spd="med">
    <p:blinds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3BD31-4591-4202-9422-85C5E643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baseline="30000" dirty="0"/>
              <a:t>2</a:t>
            </a:r>
            <a:r>
              <a:rPr lang="en-US" altLang="zh-CN" dirty="0"/>
              <a:t>C</a:t>
            </a:r>
            <a:r>
              <a:rPr lang="zh-CN" altLang="en-US" dirty="0"/>
              <a:t>总线</a:t>
            </a:r>
            <a:r>
              <a:rPr lang="en-US" altLang="zh-CN" dirty="0"/>
              <a:t>——</a:t>
            </a:r>
            <a:r>
              <a:rPr lang="zh-CN" altLang="en-US" dirty="0"/>
              <a:t>硬件电路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DBDDD-D1E8-43F6-8DCE-95F6B3B03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84784"/>
            <a:ext cx="8136904" cy="18002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所有</a:t>
            </a:r>
            <a:r>
              <a:rPr lang="en-US" altLang="zh-CN" sz="2400" dirty="0"/>
              <a:t>I2C</a:t>
            </a:r>
            <a:r>
              <a:rPr lang="zh-CN" altLang="en-US" sz="2400" dirty="0"/>
              <a:t>设备的</a:t>
            </a:r>
            <a:r>
              <a:rPr lang="en-US" altLang="zh-CN" sz="2400" dirty="0"/>
              <a:t>SCL</a:t>
            </a:r>
            <a:r>
              <a:rPr lang="zh-CN" altLang="en-US" sz="2400" dirty="0"/>
              <a:t>连在一起，</a:t>
            </a:r>
            <a:r>
              <a:rPr lang="en-US" altLang="zh-CN" sz="2400" dirty="0"/>
              <a:t>SDA</a:t>
            </a:r>
            <a:r>
              <a:rPr lang="zh-CN" altLang="en-US" sz="2400" dirty="0"/>
              <a:t>连在一起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设备的</a:t>
            </a:r>
            <a:r>
              <a:rPr lang="en-US" altLang="zh-CN" sz="2400" dirty="0"/>
              <a:t>SCL</a:t>
            </a:r>
            <a:r>
              <a:rPr lang="zh-CN" altLang="en-US" sz="2400" dirty="0"/>
              <a:t>和</a:t>
            </a:r>
            <a:r>
              <a:rPr lang="en-US" altLang="zh-CN" sz="2400" dirty="0"/>
              <a:t>SDA</a:t>
            </a:r>
            <a:r>
              <a:rPr lang="zh-CN" altLang="en-US" sz="2400" dirty="0"/>
              <a:t>均要配置成</a:t>
            </a:r>
            <a:r>
              <a:rPr lang="zh-CN" altLang="en-US" sz="2400" dirty="0">
                <a:solidFill>
                  <a:srgbClr val="FF0000"/>
                </a:solidFill>
              </a:rPr>
              <a:t>开漏输出</a:t>
            </a:r>
            <a:r>
              <a:rPr lang="zh-CN" altLang="en-US" sz="2400" dirty="0"/>
              <a:t>模式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SCL</a:t>
            </a:r>
            <a:r>
              <a:rPr lang="zh-CN" altLang="en-US" sz="2400" dirty="0"/>
              <a:t>和</a:t>
            </a:r>
            <a:r>
              <a:rPr lang="en-US" altLang="zh-CN" sz="2400" dirty="0"/>
              <a:t>SDA</a:t>
            </a:r>
            <a:r>
              <a:rPr lang="zh-CN" altLang="en-US" sz="2400" dirty="0"/>
              <a:t>各添加一个上拉电阻，阻值一般为</a:t>
            </a:r>
            <a:r>
              <a:rPr lang="en-US" altLang="zh-CN" sz="2400" dirty="0"/>
              <a:t>4.7KΩ</a:t>
            </a:r>
            <a:r>
              <a:rPr lang="zh-CN" altLang="en-US" sz="2400" dirty="0"/>
              <a:t>左右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72C18F-9BA1-4B09-AA1B-24C10BC7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636726-7987-46DA-AA75-D4B8973F7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56992"/>
            <a:ext cx="4896544" cy="23333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6295F77-6669-4D40-B938-235447058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299" y="3501008"/>
            <a:ext cx="3108857" cy="197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26079"/>
      </p:ext>
    </p:extLst>
  </p:cSld>
  <p:clrMapOvr>
    <a:masterClrMapping/>
  </p:clrMapOvr>
  <p:transition spd="med"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D60EF0AF-BC64-477D-8A85-1DCA43CE463B}" type="slidenum">
              <a:rPr lang="zh-CN" altLang="en-US" sz="1400"/>
              <a:pPr eaLnBrk="1" hangingPunct="1"/>
              <a:t>6</a:t>
            </a:fld>
            <a:endParaRPr lang="en-US" altLang="zh-CN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b="1" dirty="0">
                <a:latin typeface="+mj-lt"/>
              </a:rPr>
              <a:t>2. </a:t>
            </a:r>
            <a:r>
              <a:rPr lang="zh-CN" altLang="en-US" dirty="0"/>
              <a:t>串行通信</a:t>
            </a:r>
            <a:endParaRPr lang="zh-CN" altLang="en-US" sz="3600" b="1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9"/>
            <a:ext cx="8280920" cy="1800200"/>
          </a:xfrm>
        </p:spPr>
        <p:txBody>
          <a:bodyPr/>
          <a:lstStyle/>
          <a:p>
            <a:pPr marL="0" indent="623888" eaLnBrk="1" hangingPunct="1">
              <a:spcAft>
                <a:spcPct val="15000"/>
              </a:spcAft>
              <a:buNone/>
            </a:pP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两个功能模块只通过一条或两条数据线进行数据交换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发送方将数据分解为二进制位，一位一位顺序通过单条数据线发送，接收方从单条数据线上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逐位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接收，并将其重新组装成一个数据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grpSp>
        <p:nvGrpSpPr>
          <p:cNvPr id="200759" name="Group 55"/>
          <p:cNvGrpSpPr>
            <a:grpSpLocks/>
          </p:cNvGrpSpPr>
          <p:nvPr/>
        </p:nvGrpSpPr>
        <p:grpSpPr bwMode="auto">
          <a:xfrm>
            <a:off x="1618257" y="3212976"/>
            <a:ext cx="5834063" cy="2449512"/>
            <a:chOff x="1065" y="2387"/>
            <a:chExt cx="3675" cy="1543"/>
          </a:xfrm>
        </p:grpSpPr>
        <p:sp>
          <p:nvSpPr>
            <p:cNvPr id="8198" name="Rectangle 5"/>
            <p:cNvSpPr>
              <a:spLocks noChangeArrowheads="1"/>
            </p:cNvSpPr>
            <p:nvPr/>
          </p:nvSpPr>
          <p:spPr bwMode="auto">
            <a:xfrm>
              <a:off x="1065" y="2387"/>
              <a:ext cx="544" cy="154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sq" algn="ctr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99" name="Rectangle 6"/>
            <p:cNvSpPr>
              <a:spLocks noChangeArrowheads="1"/>
            </p:cNvSpPr>
            <p:nvPr/>
          </p:nvSpPr>
          <p:spPr bwMode="auto">
            <a:xfrm>
              <a:off x="4196" y="2387"/>
              <a:ext cx="544" cy="154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sq" algn="ctr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0" name="Line 7"/>
            <p:cNvSpPr>
              <a:spLocks noChangeShapeType="1"/>
            </p:cNvSpPr>
            <p:nvPr/>
          </p:nvSpPr>
          <p:spPr bwMode="auto">
            <a:xfrm flipV="1">
              <a:off x="1609" y="2568"/>
              <a:ext cx="681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01" name="Line 13"/>
            <p:cNvSpPr>
              <a:spLocks noChangeShapeType="1"/>
            </p:cNvSpPr>
            <p:nvPr/>
          </p:nvSpPr>
          <p:spPr bwMode="auto">
            <a:xfrm>
              <a:off x="3908" y="3793"/>
              <a:ext cx="272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3830" y="3158"/>
              <a:ext cx="3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 algn="ctr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/>
                <a:t>┇ </a:t>
              </a: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1177" y="2654"/>
              <a:ext cx="317" cy="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 algn="ctr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FontTx/>
                <a:buNone/>
              </a:pPr>
              <a:r>
                <a:rPr lang="zh-CN" altLang="en-US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接收方</a:t>
              </a:r>
            </a:p>
          </p:txBody>
        </p:sp>
        <p:sp>
          <p:nvSpPr>
            <p:cNvPr id="8204" name="Text Box 16"/>
            <p:cNvSpPr txBox="1">
              <a:spLocks noChangeArrowheads="1"/>
            </p:cNvSpPr>
            <p:nvPr/>
          </p:nvSpPr>
          <p:spPr bwMode="auto">
            <a:xfrm>
              <a:off x="4311" y="2678"/>
              <a:ext cx="317" cy="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 algn="ctr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FontTx/>
                <a:buNone/>
              </a:pPr>
              <a:r>
                <a:rPr lang="zh-CN" altLang="en-US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发送方</a:t>
              </a:r>
            </a:p>
          </p:txBody>
        </p:sp>
        <p:sp>
          <p:nvSpPr>
            <p:cNvPr id="8205" name="Text Box 19"/>
            <p:cNvSpPr txBox="1">
              <a:spLocks noChangeArrowheads="1"/>
            </p:cNvSpPr>
            <p:nvPr/>
          </p:nvSpPr>
          <p:spPr bwMode="auto">
            <a:xfrm>
              <a:off x="3747" y="2456"/>
              <a:ext cx="165" cy="222"/>
            </a:xfrm>
            <a:prstGeom prst="rect">
              <a:avLst/>
            </a:prstGeom>
            <a:solidFill>
              <a:srgbClr val="00CCFF"/>
            </a:solidFill>
            <a:ln w="15875" cap="sq" algn="ctr">
              <a:solidFill>
                <a:srgbClr val="00FFFF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600" b="1"/>
                <a:t>7</a:t>
              </a:r>
            </a:p>
          </p:txBody>
        </p:sp>
        <p:sp>
          <p:nvSpPr>
            <p:cNvPr id="8206" name="Text Box 22"/>
            <p:cNvSpPr txBox="1">
              <a:spLocks noChangeArrowheads="1"/>
            </p:cNvSpPr>
            <p:nvPr/>
          </p:nvSpPr>
          <p:spPr bwMode="auto">
            <a:xfrm>
              <a:off x="3742" y="2707"/>
              <a:ext cx="165" cy="222"/>
            </a:xfrm>
            <a:prstGeom prst="rect">
              <a:avLst/>
            </a:prstGeom>
            <a:solidFill>
              <a:srgbClr val="00CCFF"/>
            </a:solidFill>
            <a:ln w="15875" cap="sq" algn="ctr">
              <a:solidFill>
                <a:srgbClr val="00FFFF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600" b="1"/>
                <a:t>6</a:t>
              </a:r>
            </a:p>
          </p:txBody>
        </p:sp>
        <p:sp>
          <p:nvSpPr>
            <p:cNvPr id="8207" name="Text Box 24"/>
            <p:cNvSpPr txBox="1">
              <a:spLocks noChangeArrowheads="1"/>
            </p:cNvSpPr>
            <p:nvPr/>
          </p:nvSpPr>
          <p:spPr bwMode="auto">
            <a:xfrm>
              <a:off x="3742" y="2952"/>
              <a:ext cx="165" cy="222"/>
            </a:xfrm>
            <a:prstGeom prst="rect">
              <a:avLst/>
            </a:prstGeom>
            <a:solidFill>
              <a:srgbClr val="00CCFF"/>
            </a:solidFill>
            <a:ln w="15875" cap="sq" algn="ctr">
              <a:solidFill>
                <a:srgbClr val="00FFFF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600" b="1"/>
                <a:t>5</a:t>
              </a:r>
            </a:p>
          </p:txBody>
        </p:sp>
        <p:sp>
          <p:nvSpPr>
            <p:cNvPr id="8208" name="Line 25"/>
            <p:cNvSpPr>
              <a:spLocks noChangeShapeType="1"/>
            </p:cNvSpPr>
            <p:nvPr/>
          </p:nvSpPr>
          <p:spPr bwMode="auto">
            <a:xfrm>
              <a:off x="3907" y="3067"/>
              <a:ext cx="272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09" name="Line 26"/>
            <p:cNvSpPr>
              <a:spLocks noChangeShapeType="1"/>
            </p:cNvSpPr>
            <p:nvPr/>
          </p:nvSpPr>
          <p:spPr bwMode="auto">
            <a:xfrm>
              <a:off x="3908" y="2811"/>
              <a:ext cx="272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10" name="Line 27"/>
            <p:cNvSpPr>
              <a:spLocks noChangeShapeType="1"/>
            </p:cNvSpPr>
            <p:nvPr/>
          </p:nvSpPr>
          <p:spPr bwMode="auto">
            <a:xfrm>
              <a:off x="3916" y="2568"/>
              <a:ext cx="272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11" name="Line 28"/>
            <p:cNvSpPr>
              <a:spLocks noChangeShapeType="1"/>
            </p:cNvSpPr>
            <p:nvPr/>
          </p:nvSpPr>
          <p:spPr bwMode="auto">
            <a:xfrm>
              <a:off x="3515" y="3542"/>
              <a:ext cx="203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12" name="Text Box 29"/>
            <p:cNvSpPr txBox="1">
              <a:spLocks noChangeArrowheads="1"/>
            </p:cNvSpPr>
            <p:nvPr/>
          </p:nvSpPr>
          <p:spPr bwMode="auto">
            <a:xfrm>
              <a:off x="3734" y="3435"/>
              <a:ext cx="165" cy="222"/>
            </a:xfrm>
            <a:prstGeom prst="rect">
              <a:avLst/>
            </a:prstGeom>
            <a:solidFill>
              <a:srgbClr val="00CCFF"/>
            </a:solidFill>
            <a:ln w="15875" cap="sq" algn="ctr">
              <a:solidFill>
                <a:srgbClr val="00FFFF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8213" name="Line 30"/>
            <p:cNvSpPr>
              <a:spLocks noChangeShapeType="1"/>
            </p:cNvSpPr>
            <p:nvPr/>
          </p:nvSpPr>
          <p:spPr bwMode="auto">
            <a:xfrm flipV="1">
              <a:off x="3333" y="3788"/>
              <a:ext cx="391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14" name="Text Box 31"/>
            <p:cNvSpPr txBox="1">
              <a:spLocks noChangeArrowheads="1"/>
            </p:cNvSpPr>
            <p:nvPr/>
          </p:nvSpPr>
          <p:spPr bwMode="auto">
            <a:xfrm>
              <a:off x="3740" y="3686"/>
              <a:ext cx="165" cy="222"/>
            </a:xfrm>
            <a:prstGeom prst="rect">
              <a:avLst/>
            </a:prstGeom>
            <a:solidFill>
              <a:srgbClr val="00CCFF"/>
            </a:solidFill>
            <a:ln w="15875" cap="sq" algn="ctr">
              <a:solidFill>
                <a:srgbClr val="00FFFF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600" b="1"/>
                <a:t>0</a:t>
              </a:r>
            </a:p>
          </p:txBody>
        </p:sp>
        <p:sp>
          <p:nvSpPr>
            <p:cNvPr id="8215" name="Text Box 32"/>
            <p:cNvSpPr txBox="1">
              <a:spLocks noChangeArrowheads="1"/>
            </p:cNvSpPr>
            <p:nvPr/>
          </p:nvSpPr>
          <p:spPr bwMode="auto">
            <a:xfrm>
              <a:off x="1972" y="3158"/>
              <a:ext cx="165" cy="222"/>
            </a:xfrm>
            <a:prstGeom prst="rect">
              <a:avLst/>
            </a:prstGeom>
            <a:solidFill>
              <a:srgbClr val="00CCFF"/>
            </a:solidFill>
            <a:ln w="15875" cap="sq" algn="ctr">
              <a:solidFill>
                <a:srgbClr val="00FFFF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8216" name="Text Box 33"/>
            <p:cNvSpPr txBox="1">
              <a:spLocks noChangeArrowheads="1"/>
            </p:cNvSpPr>
            <p:nvPr/>
          </p:nvSpPr>
          <p:spPr bwMode="auto">
            <a:xfrm>
              <a:off x="1972" y="3411"/>
              <a:ext cx="165" cy="222"/>
            </a:xfrm>
            <a:prstGeom prst="rect">
              <a:avLst/>
            </a:prstGeom>
            <a:solidFill>
              <a:srgbClr val="00CCFF"/>
            </a:solidFill>
            <a:ln w="15875" cap="sq" algn="ctr">
              <a:solidFill>
                <a:srgbClr val="00FFFF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8217" name="Text Box 34"/>
            <p:cNvSpPr txBox="1">
              <a:spLocks noChangeArrowheads="1"/>
            </p:cNvSpPr>
            <p:nvPr/>
          </p:nvSpPr>
          <p:spPr bwMode="auto">
            <a:xfrm>
              <a:off x="3197" y="3673"/>
              <a:ext cx="165" cy="222"/>
            </a:xfrm>
            <a:prstGeom prst="rect">
              <a:avLst/>
            </a:prstGeom>
            <a:solidFill>
              <a:srgbClr val="00CCFF"/>
            </a:solidFill>
            <a:ln w="15875" cap="sq" algn="ctr">
              <a:solidFill>
                <a:srgbClr val="00FFFF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600" b="1"/>
                <a:t>7</a:t>
              </a:r>
            </a:p>
          </p:txBody>
        </p:sp>
        <p:sp>
          <p:nvSpPr>
            <p:cNvPr id="8218" name="Text Box 35"/>
            <p:cNvSpPr txBox="1">
              <a:spLocks noChangeArrowheads="1"/>
            </p:cNvSpPr>
            <p:nvPr/>
          </p:nvSpPr>
          <p:spPr bwMode="auto">
            <a:xfrm>
              <a:off x="2995" y="3673"/>
              <a:ext cx="165" cy="222"/>
            </a:xfrm>
            <a:prstGeom prst="rect">
              <a:avLst/>
            </a:prstGeom>
            <a:solidFill>
              <a:srgbClr val="00CCFF"/>
            </a:solidFill>
            <a:ln w="15875" cap="sq" algn="ctr">
              <a:solidFill>
                <a:srgbClr val="00FFFF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600" b="1"/>
                <a:t>6</a:t>
              </a:r>
            </a:p>
          </p:txBody>
        </p:sp>
        <p:sp>
          <p:nvSpPr>
            <p:cNvPr id="8219" name="Text Box 36"/>
            <p:cNvSpPr txBox="1">
              <a:spLocks noChangeArrowheads="1"/>
            </p:cNvSpPr>
            <p:nvPr/>
          </p:nvSpPr>
          <p:spPr bwMode="auto">
            <a:xfrm>
              <a:off x="2797" y="3675"/>
              <a:ext cx="165" cy="222"/>
            </a:xfrm>
            <a:prstGeom prst="rect">
              <a:avLst/>
            </a:prstGeom>
            <a:solidFill>
              <a:srgbClr val="00CCFF"/>
            </a:solidFill>
            <a:ln w="15875" cap="sq" algn="ctr">
              <a:solidFill>
                <a:srgbClr val="00FFFF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600" b="1"/>
                <a:t>5</a:t>
              </a:r>
            </a:p>
          </p:txBody>
        </p:sp>
        <p:sp>
          <p:nvSpPr>
            <p:cNvPr id="8220" name="Text Box 37"/>
            <p:cNvSpPr txBox="1">
              <a:spLocks noChangeArrowheads="1"/>
            </p:cNvSpPr>
            <p:nvPr/>
          </p:nvSpPr>
          <p:spPr bwMode="auto">
            <a:xfrm>
              <a:off x="2608" y="3673"/>
              <a:ext cx="165" cy="222"/>
            </a:xfrm>
            <a:prstGeom prst="rect">
              <a:avLst/>
            </a:prstGeom>
            <a:solidFill>
              <a:srgbClr val="00CCFF"/>
            </a:solidFill>
            <a:ln w="15875" cap="sq" algn="ctr">
              <a:solidFill>
                <a:srgbClr val="00FFFF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600" b="1"/>
                <a:t>4</a:t>
              </a:r>
            </a:p>
          </p:txBody>
        </p:sp>
        <p:sp>
          <p:nvSpPr>
            <p:cNvPr id="8221" name="Text Box 38"/>
            <p:cNvSpPr txBox="1">
              <a:spLocks noChangeArrowheads="1"/>
            </p:cNvSpPr>
            <p:nvPr/>
          </p:nvSpPr>
          <p:spPr bwMode="auto">
            <a:xfrm>
              <a:off x="2424" y="3673"/>
              <a:ext cx="165" cy="222"/>
            </a:xfrm>
            <a:prstGeom prst="rect">
              <a:avLst/>
            </a:prstGeom>
            <a:solidFill>
              <a:srgbClr val="00CCFF"/>
            </a:solidFill>
            <a:ln w="15875" cap="sq" algn="ctr">
              <a:solidFill>
                <a:srgbClr val="00FFFF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8222" name="Text Box 39"/>
            <p:cNvSpPr txBox="1">
              <a:spLocks noChangeArrowheads="1"/>
            </p:cNvSpPr>
            <p:nvPr/>
          </p:nvSpPr>
          <p:spPr bwMode="auto">
            <a:xfrm>
              <a:off x="1972" y="3665"/>
              <a:ext cx="165" cy="222"/>
            </a:xfrm>
            <a:prstGeom prst="rect">
              <a:avLst/>
            </a:prstGeom>
            <a:solidFill>
              <a:srgbClr val="00CCFF"/>
            </a:solidFill>
            <a:ln w="15875" cap="sq" algn="ctr">
              <a:solidFill>
                <a:srgbClr val="00FFFF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600" b="1"/>
                <a:t>0</a:t>
              </a:r>
            </a:p>
          </p:txBody>
        </p:sp>
        <p:sp>
          <p:nvSpPr>
            <p:cNvPr id="8223" name="Line 40"/>
            <p:cNvSpPr>
              <a:spLocks noChangeShapeType="1"/>
            </p:cNvSpPr>
            <p:nvPr/>
          </p:nvSpPr>
          <p:spPr bwMode="auto">
            <a:xfrm>
              <a:off x="2137" y="3785"/>
              <a:ext cx="281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24" name="Line 41"/>
            <p:cNvSpPr>
              <a:spLocks noChangeShapeType="1"/>
            </p:cNvSpPr>
            <p:nvPr/>
          </p:nvSpPr>
          <p:spPr bwMode="auto">
            <a:xfrm flipV="1">
              <a:off x="1609" y="3780"/>
              <a:ext cx="363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25" name="Line 42"/>
            <p:cNvSpPr>
              <a:spLocks noChangeShapeType="1"/>
            </p:cNvSpPr>
            <p:nvPr/>
          </p:nvSpPr>
          <p:spPr bwMode="auto">
            <a:xfrm flipV="1">
              <a:off x="2289" y="2560"/>
              <a:ext cx="0" cy="1225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26" name="Line 43"/>
            <p:cNvSpPr>
              <a:spLocks noChangeShapeType="1"/>
            </p:cNvSpPr>
            <p:nvPr/>
          </p:nvSpPr>
          <p:spPr bwMode="auto">
            <a:xfrm flipV="1">
              <a:off x="1610" y="2750"/>
              <a:ext cx="681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27" name="Line 44"/>
            <p:cNvSpPr>
              <a:spLocks noChangeShapeType="1"/>
            </p:cNvSpPr>
            <p:nvPr/>
          </p:nvSpPr>
          <p:spPr bwMode="auto">
            <a:xfrm flipV="1">
              <a:off x="1610" y="2931"/>
              <a:ext cx="681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28" name="Rectangle 45"/>
            <p:cNvSpPr>
              <a:spLocks noChangeArrowheads="1"/>
            </p:cNvSpPr>
            <p:nvPr/>
          </p:nvSpPr>
          <p:spPr bwMode="auto">
            <a:xfrm>
              <a:off x="1679" y="2945"/>
              <a:ext cx="3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 algn="ctr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/>
                <a:t>┇ </a:t>
              </a:r>
            </a:p>
          </p:txBody>
        </p:sp>
        <p:sp>
          <p:nvSpPr>
            <p:cNvPr id="8229" name="Line 46"/>
            <p:cNvSpPr>
              <a:spLocks noChangeShapeType="1"/>
            </p:cNvSpPr>
            <p:nvPr/>
          </p:nvSpPr>
          <p:spPr bwMode="auto">
            <a:xfrm>
              <a:off x="2146" y="3521"/>
              <a:ext cx="136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30" name="Line 47"/>
            <p:cNvSpPr>
              <a:spLocks noChangeShapeType="1"/>
            </p:cNvSpPr>
            <p:nvPr/>
          </p:nvSpPr>
          <p:spPr bwMode="auto">
            <a:xfrm>
              <a:off x="2138" y="3265"/>
              <a:ext cx="136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31" name="Line 48"/>
            <p:cNvSpPr>
              <a:spLocks noChangeShapeType="1"/>
            </p:cNvSpPr>
            <p:nvPr/>
          </p:nvSpPr>
          <p:spPr bwMode="auto">
            <a:xfrm flipV="1">
              <a:off x="1610" y="3521"/>
              <a:ext cx="363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32" name="Line 49"/>
            <p:cNvSpPr>
              <a:spLocks noChangeShapeType="1"/>
            </p:cNvSpPr>
            <p:nvPr/>
          </p:nvSpPr>
          <p:spPr bwMode="auto">
            <a:xfrm flipV="1">
              <a:off x="1602" y="3265"/>
              <a:ext cx="363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33" name="Line 50"/>
            <p:cNvSpPr>
              <a:spLocks noChangeShapeType="1"/>
            </p:cNvSpPr>
            <p:nvPr/>
          </p:nvSpPr>
          <p:spPr bwMode="auto">
            <a:xfrm>
              <a:off x="3523" y="3059"/>
              <a:ext cx="203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34" name="Line 51"/>
            <p:cNvSpPr>
              <a:spLocks noChangeShapeType="1"/>
            </p:cNvSpPr>
            <p:nvPr/>
          </p:nvSpPr>
          <p:spPr bwMode="auto">
            <a:xfrm>
              <a:off x="3531" y="2811"/>
              <a:ext cx="203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35" name="Line 52"/>
            <p:cNvSpPr>
              <a:spLocks noChangeShapeType="1"/>
            </p:cNvSpPr>
            <p:nvPr/>
          </p:nvSpPr>
          <p:spPr bwMode="auto">
            <a:xfrm>
              <a:off x="3531" y="2560"/>
              <a:ext cx="203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triangl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36" name="Line 53"/>
            <p:cNvSpPr>
              <a:spLocks noChangeShapeType="1"/>
            </p:cNvSpPr>
            <p:nvPr/>
          </p:nvSpPr>
          <p:spPr bwMode="auto">
            <a:xfrm flipV="1">
              <a:off x="3523" y="2555"/>
              <a:ext cx="0" cy="1225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37" name="Line 54"/>
            <p:cNvSpPr>
              <a:spLocks noChangeShapeType="1"/>
            </p:cNvSpPr>
            <p:nvPr/>
          </p:nvSpPr>
          <p:spPr bwMode="auto">
            <a:xfrm>
              <a:off x="3907" y="3558"/>
              <a:ext cx="272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2306000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82C55-0236-4EB2-86D1-78BFDB08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baseline="30000" dirty="0"/>
              <a:t>2</a:t>
            </a:r>
            <a:r>
              <a:rPr lang="en-US" altLang="zh-CN" dirty="0"/>
              <a:t>C</a:t>
            </a:r>
            <a:r>
              <a:rPr lang="zh-CN" altLang="en-US" dirty="0"/>
              <a:t>总线</a:t>
            </a:r>
            <a:r>
              <a:rPr lang="en-US" altLang="zh-CN" dirty="0"/>
              <a:t>——</a:t>
            </a:r>
            <a:r>
              <a:rPr lang="zh-CN" altLang="en-US" dirty="0"/>
              <a:t>起始和终止时序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1B54E-8CE9-4716-BF2E-E089E4BC9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84784"/>
            <a:ext cx="8136904" cy="172819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起始条件：</a:t>
            </a:r>
            <a:r>
              <a:rPr lang="en-US" altLang="zh-CN" sz="2400" dirty="0"/>
              <a:t>SCL</a:t>
            </a:r>
            <a:r>
              <a:rPr lang="zh-CN" altLang="en-US" sz="2400" dirty="0"/>
              <a:t>高电平期间，</a:t>
            </a:r>
            <a:r>
              <a:rPr lang="en-US" altLang="zh-CN" sz="2400" dirty="0"/>
              <a:t>SDA</a:t>
            </a:r>
            <a:r>
              <a:rPr lang="zh-CN" altLang="en-US" sz="2400" dirty="0"/>
              <a:t>从高电平切换到低电平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终止条件：</a:t>
            </a:r>
            <a:r>
              <a:rPr lang="en-US" altLang="zh-CN" sz="2400" dirty="0"/>
              <a:t>SCL</a:t>
            </a:r>
            <a:r>
              <a:rPr lang="zh-CN" altLang="en-US" sz="2400" dirty="0"/>
              <a:t>高电平期间，</a:t>
            </a:r>
            <a:r>
              <a:rPr lang="en-US" altLang="zh-CN" sz="2400" dirty="0"/>
              <a:t>SDA</a:t>
            </a:r>
            <a:r>
              <a:rPr lang="zh-CN" altLang="en-US" sz="2400" dirty="0"/>
              <a:t>从低电平切换到高电平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空闲状态：</a:t>
            </a:r>
            <a:r>
              <a:rPr lang="en-US" altLang="zh-CN" sz="2400" dirty="0"/>
              <a:t>SCL</a:t>
            </a:r>
            <a:r>
              <a:rPr lang="zh-CN" altLang="en-US" sz="2400" dirty="0"/>
              <a:t>高电平，</a:t>
            </a:r>
            <a:r>
              <a:rPr lang="en-US" altLang="zh-CN" sz="2400" dirty="0"/>
              <a:t>SDA</a:t>
            </a:r>
            <a:r>
              <a:rPr lang="zh-CN" altLang="en-US" sz="2400" dirty="0"/>
              <a:t>高电平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CDF7C2-7028-4306-9E3C-65FD8DB5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60</a:t>
            </a:fld>
            <a:endParaRPr lang="en-US" altLang="zh-CN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F5E8CE93-2A14-4E4C-9667-BEE99D079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429000"/>
            <a:ext cx="8139172" cy="226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34844"/>
      </p:ext>
    </p:extLst>
  </p:cSld>
  <p:clrMapOvr>
    <a:masterClrMapping/>
  </p:clrMapOvr>
  <p:transition spd="med">
    <p:blinds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91F15-0A32-4FC6-AA8E-7AE59673E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885" y="1412776"/>
            <a:ext cx="8136904" cy="1872208"/>
          </a:xfrm>
        </p:spPr>
        <p:txBody>
          <a:bodyPr/>
          <a:lstStyle/>
          <a:p>
            <a:r>
              <a:rPr lang="zh-CN" altLang="en-US" sz="2400" dirty="0"/>
              <a:t>发送一个字节：</a:t>
            </a:r>
            <a:r>
              <a:rPr lang="en-US" altLang="zh-CN" sz="2400" dirty="0"/>
              <a:t>SCL</a:t>
            </a:r>
            <a:r>
              <a:rPr lang="zh-CN" altLang="en-US" sz="2400" dirty="0">
                <a:solidFill>
                  <a:srgbClr val="FF0000"/>
                </a:solidFill>
              </a:rPr>
              <a:t>低电平</a:t>
            </a:r>
            <a:r>
              <a:rPr lang="zh-CN" altLang="en-US" sz="2400" dirty="0"/>
              <a:t>期间，主机将数据位依次放到</a:t>
            </a:r>
            <a:r>
              <a:rPr lang="en-US" altLang="zh-CN" sz="2400" dirty="0"/>
              <a:t>SDA</a:t>
            </a:r>
            <a:r>
              <a:rPr lang="zh-CN" altLang="en-US" sz="2400" dirty="0"/>
              <a:t>线上（高位先行），然后释放</a:t>
            </a:r>
            <a:r>
              <a:rPr lang="en-US" altLang="zh-CN" sz="2400" dirty="0"/>
              <a:t>SCL</a:t>
            </a:r>
            <a:r>
              <a:rPr lang="zh-CN" altLang="en-US" sz="2400" dirty="0"/>
              <a:t>，从机将在</a:t>
            </a:r>
            <a:r>
              <a:rPr lang="en-US" altLang="zh-CN" sz="2400" dirty="0"/>
              <a:t>SCL</a:t>
            </a:r>
            <a:r>
              <a:rPr lang="zh-CN" altLang="en-US" sz="2400" dirty="0">
                <a:solidFill>
                  <a:srgbClr val="FF0000"/>
                </a:solidFill>
              </a:rPr>
              <a:t>高电平</a:t>
            </a:r>
            <a:r>
              <a:rPr lang="zh-CN" altLang="en-US" sz="2400" dirty="0"/>
              <a:t>期间读取数据位，所以</a:t>
            </a:r>
            <a:r>
              <a:rPr lang="en-US" altLang="zh-CN" sz="2400" dirty="0"/>
              <a:t>SCL</a:t>
            </a:r>
            <a:r>
              <a:rPr lang="zh-CN" altLang="en-US" sz="2400" dirty="0"/>
              <a:t>高电平期间</a:t>
            </a:r>
            <a:r>
              <a:rPr lang="en-US" altLang="zh-CN" sz="2400" dirty="0"/>
              <a:t>SDA</a:t>
            </a:r>
            <a:r>
              <a:rPr lang="zh-CN" altLang="en-US" sz="2400" dirty="0"/>
              <a:t>不允许有数据变化，依次循环上述过程</a:t>
            </a:r>
            <a:r>
              <a:rPr lang="en-US" altLang="zh-CN" sz="2400" dirty="0"/>
              <a:t>8</a:t>
            </a:r>
            <a:r>
              <a:rPr lang="zh-CN" altLang="en-US" sz="2400" dirty="0"/>
              <a:t>次，即可发送一个字节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4635C9-DB52-4A52-A334-9E51E0F9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BF746E2-7B71-46F9-A323-79674467D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476250"/>
            <a:ext cx="7793038" cy="695325"/>
          </a:xfrm>
        </p:spPr>
        <p:txBody>
          <a:bodyPr/>
          <a:lstStyle/>
          <a:p>
            <a:r>
              <a:rPr lang="en-US" altLang="zh-CN" dirty="0"/>
              <a:t>I</a:t>
            </a:r>
            <a:r>
              <a:rPr lang="en-US" altLang="zh-CN" baseline="30000" dirty="0"/>
              <a:t>2</a:t>
            </a:r>
            <a:r>
              <a:rPr lang="en-US" altLang="zh-CN" dirty="0"/>
              <a:t>C</a:t>
            </a:r>
            <a:r>
              <a:rPr lang="zh-CN" altLang="en-US" dirty="0"/>
              <a:t>总线</a:t>
            </a:r>
            <a:r>
              <a:rPr lang="en-US" altLang="zh-CN" dirty="0"/>
              <a:t>——</a:t>
            </a:r>
            <a:r>
              <a:rPr lang="zh-CN" altLang="en-US" dirty="0"/>
              <a:t>写时序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47A70C-1787-4177-8720-53CFE06DE6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684249"/>
            <a:ext cx="8064896" cy="195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44486"/>
      </p:ext>
    </p:extLst>
  </p:cSld>
  <p:clrMapOvr>
    <a:masterClrMapping/>
  </p:clrMapOvr>
  <p:transition spd="med">
    <p:blinds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91F15-0A32-4FC6-AA8E-7AE59673E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885" y="1412776"/>
            <a:ext cx="8136904" cy="23762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接收一个字节：</a:t>
            </a:r>
            <a:r>
              <a:rPr lang="en-US" altLang="zh-CN" sz="2400" dirty="0"/>
              <a:t>SCL</a:t>
            </a:r>
            <a:r>
              <a:rPr lang="zh-CN" altLang="en-US" sz="2400" dirty="0">
                <a:solidFill>
                  <a:srgbClr val="FF0000"/>
                </a:solidFill>
              </a:rPr>
              <a:t>低电平</a:t>
            </a:r>
            <a:r>
              <a:rPr lang="zh-CN" altLang="en-US" sz="2400" dirty="0"/>
              <a:t>期间，从机将数据位依次放到</a:t>
            </a:r>
            <a:r>
              <a:rPr lang="en-US" altLang="zh-CN" sz="2400" dirty="0"/>
              <a:t>SDA</a:t>
            </a:r>
            <a:r>
              <a:rPr lang="zh-CN" altLang="en-US" sz="2400" dirty="0"/>
              <a:t>线上（高位先行），然后释放</a:t>
            </a:r>
            <a:r>
              <a:rPr lang="en-US" altLang="zh-CN" sz="2400" dirty="0"/>
              <a:t>SCL</a:t>
            </a:r>
            <a:r>
              <a:rPr lang="zh-CN" altLang="en-US" sz="2400" dirty="0"/>
              <a:t>，主机将在</a:t>
            </a:r>
            <a:r>
              <a:rPr lang="en-US" altLang="zh-CN" sz="2400" dirty="0"/>
              <a:t>SCL</a:t>
            </a:r>
            <a:r>
              <a:rPr lang="zh-CN" altLang="en-US" sz="2400" dirty="0"/>
              <a:t>高电平期间读取数据位，所以</a:t>
            </a:r>
            <a:r>
              <a:rPr lang="en-US" altLang="zh-CN" sz="2400" dirty="0"/>
              <a:t>SCL</a:t>
            </a:r>
            <a:r>
              <a:rPr lang="zh-CN" altLang="en-US" sz="2400" dirty="0">
                <a:solidFill>
                  <a:srgbClr val="FF0000"/>
                </a:solidFill>
              </a:rPr>
              <a:t>高电平</a:t>
            </a:r>
            <a:r>
              <a:rPr lang="zh-CN" altLang="en-US" sz="2400" dirty="0"/>
              <a:t>期间</a:t>
            </a:r>
            <a:r>
              <a:rPr lang="en-US" altLang="zh-CN" sz="2400" dirty="0"/>
              <a:t>SDA</a:t>
            </a:r>
            <a:r>
              <a:rPr lang="zh-CN" altLang="en-US" sz="2400" dirty="0"/>
              <a:t>不允许有数据变化，依次循环上述过程</a:t>
            </a:r>
            <a:r>
              <a:rPr lang="en-US" altLang="zh-CN" sz="2400" dirty="0"/>
              <a:t>8</a:t>
            </a:r>
            <a:r>
              <a:rPr lang="zh-CN" altLang="en-US" sz="2400" dirty="0"/>
              <a:t>次，即可接收一个字节（主机在接收之前，需要释放</a:t>
            </a:r>
            <a:r>
              <a:rPr lang="en-US" altLang="zh-CN" sz="2400" dirty="0"/>
              <a:t>SDA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4635C9-DB52-4A52-A334-9E51E0F9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BF746E2-7B71-46F9-A323-79674467D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476250"/>
            <a:ext cx="7793038" cy="695325"/>
          </a:xfrm>
        </p:spPr>
        <p:txBody>
          <a:bodyPr/>
          <a:lstStyle/>
          <a:p>
            <a:r>
              <a:rPr lang="en-US" altLang="zh-CN" dirty="0"/>
              <a:t>I</a:t>
            </a:r>
            <a:r>
              <a:rPr lang="en-US" altLang="zh-CN" baseline="30000" dirty="0"/>
              <a:t>2</a:t>
            </a:r>
            <a:r>
              <a:rPr lang="en-US" altLang="zh-CN" dirty="0"/>
              <a:t>C</a:t>
            </a:r>
            <a:r>
              <a:rPr lang="zh-CN" altLang="en-US" dirty="0"/>
              <a:t>总线</a:t>
            </a:r>
            <a:r>
              <a:rPr lang="en-US" altLang="zh-CN" dirty="0"/>
              <a:t>——</a:t>
            </a:r>
            <a:r>
              <a:rPr lang="zh-CN" altLang="en-US" dirty="0"/>
              <a:t>读时序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D106AB-D6B2-4E01-9315-C3029BAA74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933056"/>
            <a:ext cx="7668344" cy="176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32940"/>
      </p:ext>
    </p:extLst>
  </p:cSld>
  <p:clrMapOvr>
    <a:masterClrMapping/>
  </p:clrMapOvr>
  <p:transition spd="med">
    <p:blinds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3F120-1D9B-4692-AE2A-A2389F16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baseline="30000" dirty="0"/>
              <a:t>2</a:t>
            </a:r>
            <a:r>
              <a:rPr lang="en-US" altLang="zh-CN" dirty="0"/>
              <a:t>C</a:t>
            </a:r>
            <a:r>
              <a:rPr lang="zh-CN" altLang="en-US" dirty="0"/>
              <a:t>总线</a:t>
            </a:r>
            <a:r>
              <a:rPr lang="en-US" altLang="zh-CN" dirty="0"/>
              <a:t>——</a:t>
            </a:r>
            <a:r>
              <a:rPr lang="zh-CN" altLang="en-US" dirty="0"/>
              <a:t>应答时序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7497C-7A1B-4920-AAEC-FDD1B6E04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84784"/>
            <a:ext cx="8136904" cy="288032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发送应答：主机在接收完一个字节之后，在下一个时钟发送一位数据，数据</a:t>
            </a:r>
            <a:r>
              <a:rPr lang="en-US" altLang="zh-CN" sz="2400" dirty="0"/>
              <a:t>0</a:t>
            </a:r>
            <a:r>
              <a:rPr lang="zh-CN" altLang="en-US" sz="2400" dirty="0"/>
              <a:t>表示应答（</a:t>
            </a:r>
            <a:r>
              <a:rPr lang="en-US" altLang="zh-CN" sz="2400" dirty="0"/>
              <a:t>ACK</a:t>
            </a:r>
            <a:r>
              <a:rPr lang="zh-CN" altLang="en-US" sz="2400" dirty="0"/>
              <a:t>），数据</a:t>
            </a:r>
            <a:r>
              <a:rPr lang="en-US" altLang="zh-CN" sz="2400" dirty="0"/>
              <a:t>1</a:t>
            </a:r>
            <a:r>
              <a:rPr lang="zh-CN" altLang="en-US" sz="2400" dirty="0"/>
              <a:t>表示非应答（</a:t>
            </a:r>
            <a:r>
              <a:rPr lang="en-US" altLang="zh-CN" sz="2400" dirty="0"/>
              <a:t>NACK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接收应答：主机在发送完一个字节之后，在下一个时钟接收一位数据，判断从机是否应答，数据</a:t>
            </a:r>
            <a:r>
              <a:rPr lang="en-US" altLang="zh-CN" sz="2400" dirty="0"/>
              <a:t>0</a:t>
            </a:r>
            <a:r>
              <a:rPr lang="zh-CN" altLang="en-US" sz="2400" dirty="0"/>
              <a:t>表示应答，数据</a:t>
            </a:r>
            <a:r>
              <a:rPr lang="en-US" altLang="zh-CN" sz="2400" dirty="0"/>
              <a:t>1</a:t>
            </a:r>
            <a:r>
              <a:rPr lang="zh-CN" altLang="en-US" sz="2400" dirty="0"/>
              <a:t>表示非应答（主机在接收之前，需要释放</a:t>
            </a:r>
            <a:r>
              <a:rPr lang="en-US" altLang="zh-CN" sz="2400" dirty="0"/>
              <a:t>SDA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A8A6E7-0A9E-4556-8BFE-FE5D2CA3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96FC7A-3C98-4C6A-B3E4-DDD8F55109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436283"/>
            <a:ext cx="7704856" cy="191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33175"/>
      </p:ext>
    </p:extLst>
  </p:cSld>
  <p:clrMapOvr>
    <a:masterClrMapping/>
  </p:clrMapOvr>
  <p:transition spd="med">
    <p:blinds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CD420-3874-47C4-BB25-F6C42D00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baseline="30000" dirty="0"/>
              <a:t>2</a:t>
            </a:r>
            <a:r>
              <a:rPr lang="en-US" altLang="zh-CN" dirty="0"/>
              <a:t>C</a:t>
            </a:r>
            <a:r>
              <a:rPr lang="zh-CN" altLang="en-US" dirty="0"/>
              <a:t>总线</a:t>
            </a:r>
            <a:r>
              <a:rPr lang="en-US" altLang="zh-CN" dirty="0"/>
              <a:t>——</a:t>
            </a:r>
            <a:r>
              <a:rPr lang="zh-CN" altLang="en-US" dirty="0"/>
              <a:t>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8C640-4320-489B-94C0-DC0D2F133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84784"/>
            <a:ext cx="8136904" cy="151216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指定地址写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对于指定设备（</a:t>
            </a:r>
            <a:r>
              <a:rPr lang="en-US" altLang="zh-CN" sz="2400" dirty="0"/>
              <a:t>Slave Address</a:t>
            </a:r>
            <a:r>
              <a:rPr lang="zh-CN" altLang="en-US" sz="2400" dirty="0"/>
              <a:t>），在指定地址（</a:t>
            </a:r>
            <a:r>
              <a:rPr lang="en-US" altLang="zh-CN" sz="2400" dirty="0"/>
              <a:t>Reg Address</a:t>
            </a:r>
            <a:r>
              <a:rPr lang="zh-CN" altLang="en-US" sz="2400" dirty="0"/>
              <a:t>）下，写入指定数据（</a:t>
            </a:r>
            <a:r>
              <a:rPr lang="en-US" altLang="zh-CN" sz="2400" dirty="0"/>
              <a:t>Data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180B79-9675-4E4A-A899-C230A5C6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64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607E55-D037-418E-A874-02B0DC6A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56" y="3212976"/>
            <a:ext cx="8374288" cy="196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98465"/>
      </p:ext>
    </p:extLst>
  </p:cSld>
  <p:clrMapOvr>
    <a:masterClrMapping/>
  </p:clrMapOvr>
  <p:transition spd="med">
    <p:blinds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CD420-3874-47C4-BB25-F6C42D00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baseline="30000" dirty="0"/>
              <a:t>2</a:t>
            </a:r>
            <a:r>
              <a:rPr lang="en-US" altLang="zh-CN" dirty="0"/>
              <a:t>C</a:t>
            </a:r>
            <a:r>
              <a:rPr lang="zh-CN" altLang="en-US" dirty="0"/>
              <a:t>总线</a:t>
            </a:r>
            <a:r>
              <a:rPr lang="en-US" altLang="zh-CN" dirty="0"/>
              <a:t>——</a:t>
            </a:r>
            <a:r>
              <a:rPr lang="zh-CN" altLang="en-US" dirty="0"/>
              <a:t>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8C640-4320-489B-94C0-DC0D2F133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84784"/>
            <a:ext cx="8136904" cy="151216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当前地址读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对于指定设备（</a:t>
            </a:r>
            <a:r>
              <a:rPr lang="en-US" altLang="zh-CN" sz="2400" dirty="0"/>
              <a:t>Slave Address</a:t>
            </a:r>
            <a:r>
              <a:rPr lang="zh-CN" altLang="en-US" sz="2400" dirty="0"/>
              <a:t>），在当前地址指针指示的地址下，读取从机数据（</a:t>
            </a:r>
            <a:r>
              <a:rPr lang="en-US" altLang="zh-CN" sz="2400" dirty="0"/>
              <a:t>Data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180B79-9675-4E4A-A899-C230A5C6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65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9B36DA-F822-462A-BFC4-8D05BDD70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212976"/>
            <a:ext cx="6818258" cy="224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17534"/>
      </p:ext>
    </p:extLst>
  </p:cSld>
  <p:clrMapOvr>
    <a:masterClrMapping/>
  </p:clrMapOvr>
  <p:transition spd="med">
    <p:blinds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966912"/>
            <a:ext cx="7181850" cy="1462088"/>
          </a:xfrm>
        </p:spPr>
        <p:txBody>
          <a:bodyPr/>
          <a:lstStyle/>
          <a:p>
            <a:pPr algn="ctr" eaLnBrk="1" hangingPunct="1"/>
            <a:r>
              <a:rPr lang="zh-CN" alt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三、可编程并行接口8255</a:t>
            </a:r>
          </a:p>
        </p:txBody>
      </p:sp>
    </p:spTree>
  </p:cSld>
  <p:clrMapOvr>
    <a:masterClrMapping/>
  </p:clrMapOvr>
  <p:transition spd="med">
    <p:blinds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1346" indent="-30821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232840" indent="-24656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725976" indent="-246568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19112" indent="-246568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12248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5383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98519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91655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E8C04B2-346C-48B4-9D65-F193EB1DD460}" type="slidenum">
              <a:rPr lang="zh-CN" altLang="en-US" sz="1400" b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3174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6296237" cy="85179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itchFamily="49" charset="-122"/>
              </a:rPr>
              <a:t>1.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并行接口8255的特点</a:t>
            </a:r>
          </a:p>
        </p:txBody>
      </p:sp>
      <p:sp>
        <p:nvSpPr>
          <p:cNvPr id="93187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44120" y="1268760"/>
            <a:ext cx="5703555" cy="383306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ct val="5000"/>
              </a:spcAft>
              <a:buClrTx/>
              <a:buSzPct val="95000"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通道型接口</a:t>
            </a:r>
          </a:p>
          <a:p>
            <a:pPr marL="536575" lvl="1" indent="-360363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75000"/>
              <a:buFont typeface="Wingdings" pitchFamily="2" charset="2"/>
              <a:buChar char="u"/>
            </a:pPr>
            <a:r>
              <a:rPr lang="zh-CN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主要用于数据的输入或输出</a:t>
            </a:r>
            <a:endParaRPr lang="en-US" altLang="zh-CN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ct val="5000"/>
              </a:spcAft>
              <a:buClrTx/>
              <a:buSzPct val="95000"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含3个独立的8位并行输入/输出端口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marL="536575" lvl="1" indent="-360363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75000"/>
              <a:buFont typeface="Wingdings" pitchFamily="2" charset="2"/>
              <a:buChar char="u"/>
            </a:pPr>
            <a:r>
              <a:rPr lang="en-US" altLang="zh-C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个为</a:t>
            </a:r>
            <a:r>
              <a:rPr lang="en-US" altLang="zh-C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位端口（</a:t>
            </a:r>
            <a:r>
              <a:rPr lang="en-US" altLang="zh-C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PA</a:t>
            </a:r>
            <a:r>
              <a:rPr lang="zh-CN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PB</a:t>
            </a:r>
            <a:r>
              <a:rPr lang="zh-CN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）；</a:t>
            </a:r>
            <a:endParaRPr lang="en-US" altLang="zh-CN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endParaRPr>
          </a:p>
          <a:p>
            <a:pPr marL="536575" lvl="1" indent="-360363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75000"/>
              <a:buFont typeface="Wingdings" pitchFamily="2" charset="2"/>
              <a:buChar char="u"/>
            </a:pPr>
            <a:r>
              <a:rPr lang="en-US" altLang="zh-C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个可拆分为两个</a:t>
            </a:r>
            <a:r>
              <a:rPr lang="en-US" altLang="zh-C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位端口（</a:t>
            </a:r>
            <a:r>
              <a:rPr lang="en-US" altLang="zh-C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PC</a:t>
            </a:r>
            <a:r>
              <a:rPr lang="zh-CN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口）</a:t>
            </a:r>
            <a:endParaRPr lang="en-US" altLang="zh-CN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spcAft>
                <a:spcPct val="5000"/>
              </a:spcAft>
              <a:buClrTx/>
              <a:buSzPct val="95000"/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各端口均具有数据的控制和锁存能力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marL="536575" lvl="1" indent="-360363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75000"/>
              <a:buFont typeface="Wingdings" pitchFamily="2" charset="2"/>
              <a:buChar char="u"/>
            </a:pPr>
            <a:r>
              <a:rPr lang="zh-CN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既可作为输入端口，也可以作输出端口。  </a:t>
            </a:r>
          </a:p>
        </p:txBody>
      </p:sp>
      <p:graphicFrame>
        <p:nvGraphicFramePr>
          <p:cNvPr id="93189" name="Object 1029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593620184"/>
              </p:ext>
            </p:extLst>
          </p:nvPr>
        </p:nvGraphicFramePr>
        <p:xfrm>
          <a:off x="6174820" y="476672"/>
          <a:ext cx="2736936" cy="4344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6" name="Visio" r:id="rId3" imgW="1523101" imgH="2247788" progId="Visio.Drawing.11">
                  <p:embed/>
                </p:oleObj>
              </mc:Choice>
              <mc:Fallback>
                <p:oleObj name="Visio" r:id="rId3" imgW="1523101" imgH="2247788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4820" y="476672"/>
                        <a:ext cx="2736936" cy="4344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6247098" y="2299178"/>
            <a:ext cx="655323" cy="985806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3193" tIns="46597" rIns="93193" bIns="46597">
            <a:spAutoFit/>
          </a:bodyPr>
          <a:lstStyle>
            <a:lvl1pPr defTabSz="863600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defTabSz="863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defTabSz="863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863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863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5303821"/>
            <a:ext cx="7066978" cy="468923"/>
          </a:xfrm>
          <a:prstGeom prst="rect">
            <a:avLst/>
          </a:prstGeom>
          <a:noFill/>
        </p:spPr>
        <p:txBody>
          <a:bodyPr wrap="square" lIns="98627" tIns="49314" rIns="98627" bIns="49314" rtlCol="0">
            <a:sp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可通过写入控制字，设置各端口的工作状态下</a:t>
            </a:r>
          </a:p>
        </p:txBody>
      </p:sp>
    </p:spTree>
    <p:extLst>
      <p:ext uri="{BB962C8B-B14F-4D97-AF65-F5344CB8AC3E}">
        <p14:creationId xmlns:p14="http://schemas.microsoft.com/office/powerpoint/2010/main" val="1351465204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73529" y="236641"/>
            <a:ext cx="2768507" cy="71547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latin typeface="+mn-lt"/>
              </a:rPr>
              <a:t>2. </a:t>
            </a:r>
            <a:r>
              <a:rPr lang="zh-CN" altLang="en-US" dirty="0"/>
              <a:t>结构</a:t>
            </a:r>
          </a:p>
        </p:txBody>
      </p:sp>
      <p:sp>
        <p:nvSpPr>
          <p:cNvPr id="32771" name="Rectangle 11"/>
          <p:cNvSpPr>
            <a:spLocks noChangeArrowheads="1"/>
          </p:cNvSpPr>
          <p:nvPr/>
        </p:nvSpPr>
        <p:spPr bwMode="auto">
          <a:xfrm>
            <a:off x="1" y="-10312"/>
            <a:ext cx="334080" cy="47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sq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3193" tIns="46597" rIns="93193" bIns="46597" anchor="ctr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a typeface="宋体" charset="-122"/>
            </a:endParaRPr>
          </a:p>
        </p:txBody>
      </p:sp>
      <p:graphicFrame>
        <p:nvGraphicFramePr>
          <p:cNvPr id="3277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137259"/>
              </p:ext>
            </p:extLst>
          </p:nvPr>
        </p:nvGraphicFramePr>
        <p:xfrm>
          <a:off x="698290" y="555879"/>
          <a:ext cx="6848939" cy="5535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0" name="Visio" r:id="rId3" imgW="4637044" imgH="3885154" progId="Visio.Drawing.11">
                  <p:embed/>
                </p:oleObj>
              </mc:Choice>
              <mc:Fallback>
                <p:oleObj name="Visio" r:id="rId3" imgW="4637044" imgH="38851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290" y="555879"/>
                        <a:ext cx="6848939" cy="5535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标注 10"/>
          <p:cNvSpPr/>
          <p:nvPr/>
        </p:nvSpPr>
        <p:spPr bwMode="auto">
          <a:xfrm>
            <a:off x="1074939" y="5558481"/>
            <a:ext cx="1602971" cy="878934"/>
          </a:xfrm>
          <a:prstGeom prst="wedgeRectCallout">
            <a:avLst>
              <a:gd name="adj1" fmla="val 83249"/>
              <a:gd name="adj2" fmla="val -133196"/>
            </a:avLst>
          </a:prstGeom>
          <a:solidFill>
            <a:schemeClr val="accent3"/>
          </a:solidFill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lIns="93193" tIns="46597" rIns="93193" bIns="46597">
            <a:spAutoFit/>
          </a:bodyPr>
          <a:lstStyle/>
          <a:p>
            <a:pPr algn="just" defTabSz="931929">
              <a:buNone/>
              <a:defRPr/>
            </a:pPr>
            <a:r>
              <a:rPr lang="zh-CN" alt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针对</a:t>
            </a:r>
            <a:r>
              <a:rPr lang="en-US" altLang="zh-CN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组的控制字存放在控制寄存器中</a:t>
            </a: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4897999" y="908720"/>
            <a:ext cx="874265" cy="2324482"/>
          </a:xfrm>
          <a:prstGeom prst="ellipse">
            <a:avLst/>
          </a:prstGeom>
          <a:noFill/>
          <a:ln w="6350" cap="sq" algn="ctr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3193" tIns="46597" rIns="93193" bIns="46597">
            <a:spAutoFit/>
          </a:bodyPr>
          <a:lstStyle>
            <a:lvl1pPr defTabSz="863600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defTabSz="863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defTabSz="863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863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863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4908005" y="3129131"/>
            <a:ext cx="874265" cy="2324482"/>
          </a:xfrm>
          <a:prstGeom prst="ellipse">
            <a:avLst/>
          </a:prstGeom>
          <a:noFill/>
          <a:ln w="6350" cap="sq" algn="ctr">
            <a:solidFill>
              <a:schemeClr val="accent5">
                <a:lumMod val="10000"/>
              </a:schemeClr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3193" tIns="46597" rIns="93193" bIns="46597">
            <a:spAutoFit/>
          </a:bodyPr>
          <a:lstStyle>
            <a:lvl1pPr defTabSz="863600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defTabSz="863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defTabSz="863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863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863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" name="右大括号 1"/>
          <p:cNvSpPr/>
          <p:nvPr/>
        </p:nvSpPr>
        <p:spPr bwMode="auto">
          <a:xfrm>
            <a:off x="7400990" y="2511151"/>
            <a:ext cx="291422" cy="1201058"/>
          </a:xfrm>
          <a:prstGeom prst="rightBrace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8627" tIns="49314" rIns="98627" bIns="49314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86272"/>
            <a:endParaRPr lang="zh-CN" altLang="en-US" sz="2600"/>
          </a:p>
        </p:txBody>
      </p:sp>
      <p:sp>
        <p:nvSpPr>
          <p:cNvPr id="3" name="TextBox 2"/>
          <p:cNvSpPr txBox="1"/>
          <p:nvPr/>
        </p:nvSpPr>
        <p:spPr>
          <a:xfrm>
            <a:off x="7691425" y="2919632"/>
            <a:ext cx="929228" cy="391979"/>
          </a:xfrm>
          <a:prstGeom prst="rect">
            <a:avLst/>
          </a:prstGeom>
          <a:noFill/>
        </p:spPr>
        <p:txBody>
          <a:bodyPr wrap="square" lIns="98627" tIns="49314" rIns="98627" bIns="49314" rtlCol="0">
            <a:spAutoFit/>
          </a:bodyPr>
          <a:lstStyle/>
          <a:p>
            <a:pPr>
              <a:buNone/>
            </a:pPr>
            <a:r>
              <a:rPr lang="en-US" altLang="zh-CN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PC</a:t>
            </a:r>
            <a:r>
              <a:rPr lang="zh-CN" alt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口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36296" y="226995"/>
            <a:ext cx="1426534" cy="805875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lIns="98627" tIns="49314" rIns="98627" bIns="49314" rtlCol="0">
            <a:spAutoFit/>
          </a:bodyPr>
          <a:lstStyle/>
          <a:p>
            <a:pPr>
              <a:lnSpc>
                <a:spcPct val="130000"/>
              </a:lnSpc>
              <a:buNone/>
            </a:pPr>
            <a:r>
              <a:rPr lang="zh-CN" alt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共占用</a:t>
            </a:r>
            <a:r>
              <a:rPr lang="en-US" altLang="zh-CN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个端口地址</a:t>
            </a:r>
          </a:p>
        </p:txBody>
      </p:sp>
    </p:spTree>
    <p:extLst>
      <p:ext uri="{BB962C8B-B14F-4D97-AF65-F5344CB8AC3E}">
        <p14:creationId xmlns:p14="http://schemas.microsoft.com/office/powerpoint/2010/main" val="502116877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  <p:bldP spid="2" grpId="0" animBg="1"/>
      <p:bldP spid="3" grpId="0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75938" y="6379846"/>
            <a:ext cx="513100" cy="45632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1346" indent="-30821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232840" indent="-24656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725976" indent="-246568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19112" indent="-246568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12248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5383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98519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91655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6652C01-E137-4CF8-BD50-927D29619993}" type="slidenum">
              <a:rPr lang="zh-CN" altLang="en-US" sz="1400" b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2473246" cy="829904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Tahoma" pitchFamily="34" charset="0"/>
              </a:rPr>
              <a:t>3. </a:t>
            </a:r>
            <a:r>
              <a:rPr lang="zh-CN" altLang="en-US" dirty="0"/>
              <a:t>引线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64951" y="1384698"/>
            <a:ext cx="3321389" cy="4864635"/>
          </a:xfrm>
        </p:spPr>
        <p:txBody>
          <a:bodyPr lIns="93840" tIns="46920" rIns="93840" bIns="46920"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200" u="sng" dirty="0"/>
              <a:t>连接系统端的主要引线：</a:t>
            </a:r>
          </a:p>
          <a:p>
            <a:pPr marL="577038" lvl="1" indent="-280814" eaLnBrk="1" hangingPunct="1">
              <a:spcBef>
                <a:spcPts val="647"/>
              </a:spcBef>
              <a:defRPr/>
            </a:pPr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D0----D7</a:t>
            </a:r>
          </a:p>
          <a:p>
            <a:pPr marL="577038" lvl="1" indent="-280814" eaLnBrk="1" hangingPunct="1">
              <a:spcBef>
                <a:spcPts val="647"/>
              </a:spcBef>
              <a:defRPr/>
            </a:pPr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#CS</a:t>
            </a:r>
          </a:p>
          <a:p>
            <a:pPr marL="577038" lvl="1" indent="-280814" eaLnBrk="1" hangingPunct="1">
              <a:spcBef>
                <a:spcPts val="647"/>
              </a:spcBef>
              <a:defRPr/>
            </a:pPr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#RD</a:t>
            </a:r>
          </a:p>
          <a:p>
            <a:pPr marL="577038" lvl="1" indent="-280814" eaLnBrk="1" hangingPunct="1">
              <a:spcBef>
                <a:spcPts val="647"/>
              </a:spcBef>
              <a:defRPr/>
            </a:pPr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#WR</a:t>
            </a:r>
          </a:p>
          <a:p>
            <a:pPr marL="577038" lvl="1" indent="-280814" eaLnBrk="1" hangingPunct="1">
              <a:spcBef>
                <a:spcPts val="647"/>
              </a:spcBef>
              <a:defRPr/>
            </a:pPr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A0，A1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577038" lvl="1" indent="-280814" eaLnBrk="1" hangingPunct="1">
              <a:spcBef>
                <a:spcPts val="647"/>
              </a:spcBef>
              <a:defRPr/>
            </a:pPr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REAST    </a:t>
            </a:r>
          </a:p>
          <a:p>
            <a:pPr eaLnBrk="1" hangingPunct="1">
              <a:spcBef>
                <a:spcPts val="1294"/>
              </a:spcBef>
              <a:spcAft>
                <a:spcPts val="0"/>
              </a:spcAft>
              <a:buNone/>
              <a:defRPr/>
            </a:pPr>
            <a:r>
              <a:rPr lang="zh-CN" altLang="en-US" sz="2200" u="sng" dirty="0"/>
              <a:t>连接外设的引线</a:t>
            </a:r>
            <a:r>
              <a:rPr lang="en-US" altLang="zh-CN" sz="2200" u="sng" dirty="0"/>
              <a:t> :  </a:t>
            </a:r>
          </a:p>
          <a:p>
            <a:pPr marL="577038" lvl="1" indent="-280814" eaLnBrk="1" hangingPunct="1">
              <a:spcBef>
                <a:spcPts val="647"/>
              </a:spcBef>
              <a:tabLst>
                <a:tab pos="873262" algn="l"/>
              </a:tabLst>
              <a:defRPr/>
            </a:pP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PA7 — PA0</a:t>
            </a:r>
          </a:p>
          <a:p>
            <a:pPr marL="577038" lvl="1" indent="-280814" eaLnBrk="1" hangingPunct="1">
              <a:spcBef>
                <a:spcPts val="647"/>
              </a:spcBef>
              <a:tabLst>
                <a:tab pos="873262" algn="l"/>
              </a:tabLst>
              <a:defRPr/>
            </a:pP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PB7 — PB0</a:t>
            </a:r>
          </a:p>
          <a:p>
            <a:pPr marL="577038" lvl="1" indent="-280814" eaLnBrk="1" hangingPunct="1">
              <a:spcBef>
                <a:spcPts val="647"/>
              </a:spcBef>
              <a:tabLst>
                <a:tab pos="873262" algn="l"/>
              </a:tabLst>
              <a:defRPr/>
            </a:pP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PC7 — PC0</a:t>
            </a:r>
            <a:endParaRPr lang="en-US" altLang="zh-CN" sz="1800" dirty="0"/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5674129" y="260648"/>
            <a:ext cx="3362367" cy="2625566"/>
          </a:xfrm>
          <a:prstGeom prst="rect">
            <a:avLst/>
          </a:prstGeom>
          <a:noFill/>
          <a:ln w="6350" cap="sq">
            <a:solidFill>
              <a:schemeClr val="tx2">
                <a:lumMod val="60000"/>
                <a:lumOff val="40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square" lIns="93193" tIns="46597" rIns="93193" bIns="46597">
            <a:spAutoFit/>
          </a:bodyPr>
          <a:lstStyle/>
          <a:p>
            <a:pPr eaLnBrk="0" hangingPunct="0">
              <a:spcBef>
                <a:spcPct val="50000"/>
              </a:spcBef>
              <a:buNone/>
              <a:defRPr/>
            </a:pPr>
            <a:r>
              <a:rPr kumimoji="1" lang="en-US" altLang="zh-CN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kumimoji="1" lang="zh-CN" altLang="en-US" sz="2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个内部端口地址分配：</a:t>
            </a:r>
            <a:endParaRPr kumimoji="1" lang="en-US" altLang="zh-CN" sz="2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0" hangingPunct="0">
              <a:spcBef>
                <a:spcPct val="50000"/>
              </a:spcBef>
              <a:buNone/>
              <a:defRPr/>
            </a:pPr>
            <a:r>
              <a:rPr kumimoji="1" lang="en-US" altLang="zh-CN" sz="19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A1    A0</a:t>
            </a:r>
          </a:p>
          <a:p>
            <a:pPr eaLnBrk="0" hangingPunct="0">
              <a:spcBef>
                <a:spcPct val="50000"/>
              </a:spcBef>
              <a:buNone/>
              <a:defRPr/>
            </a:pPr>
            <a:r>
              <a:rPr kumimoji="1" lang="en-US" altLang="zh-CN" sz="19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0       0     </a:t>
            </a:r>
            <a:r>
              <a:rPr kumimoji="1" lang="en-US" altLang="zh-CN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</a:t>
            </a:r>
            <a:r>
              <a:rPr kumimoji="1" lang="zh-CN" alt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端口</a:t>
            </a:r>
          </a:p>
          <a:p>
            <a:pPr eaLnBrk="0" hangingPunct="0">
              <a:spcBef>
                <a:spcPct val="50000"/>
              </a:spcBef>
              <a:buNone/>
              <a:defRPr/>
            </a:pPr>
            <a:r>
              <a:rPr kumimoji="1" lang="en-US" altLang="zh-CN" sz="19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0       1     </a:t>
            </a:r>
            <a:r>
              <a:rPr kumimoji="1" lang="en-US" altLang="zh-CN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</a:t>
            </a:r>
            <a:r>
              <a:rPr kumimoji="1" lang="zh-CN" alt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端口</a:t>
            </a:r>
          </a:p>
          <a:p>
            <a:pPr eaLnBrk="0" hangingPunct="0">
              <a:spcBef>
                <a:spcPct val="50000"/>
              </a:spcBef>
              <a:buNone/>
              <a:defRPr/>
            </a:pPr>
            <a:r>
              <a:rPr kumimoji="1" lang="en-US" altLang="zh-CN" sz="19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1       0     </a:t>
            </a:r>
            <a:r>
              <a:rPr kumimoji="1" lang="en-US" altLang="zh-CN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</a:t>
            </a:r>
            <a:r>
              <a:rPr kumimoji="1" lang="zh-CN" alt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端口</a:t>
            </a:r>
          </a:p>
          <a:p>
            <a:pPr eaLnBrk="0" hangingPunct="0">
              <a:spcBef>
                <a:spcPct val="50000"/>
              </a:spcBef>
              <a:buNone/>
              <a:defRPr/>
            </a:pPr>
            <a:r>
              <a:rPr kumimoji="1" lang="en-US" altLang="zh-CN" sz="19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1       1     </a:t>
            </a:r>
            <a:r>
              <a:rPr kumimoji="1" lang="zh-CN" alt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控制寄存器</a:t>
            </a:r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53843125"/>
              </p:ext>
            </p:extLst>
          </p:nvPr>
        </p:nvGraphicFramePr>
        <p:xfrm>
          <a:off x="3150692" y="2123533"/>
          <a:ext cx="2659851" cy="4329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4" name="Visio" r:id="rId3" imgW="1523101" imgH="2247788" progId="Visio.Drawing.11">
                  <p:embed/>
                </p:oleObj>
              </mc:Choice>
              <mc:Fallback>
                <p:oleObj name="Visio" r:id="rId3" imgW="1523101" imgH="2247788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0692" y="2123533"/>
                        <a:ext cx="2659851" cy="4329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2563344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84E84470-70DC-4F8E-AB06-7A6C4B433C93}" type="slidenum">
              <a:rPr lang="zh-CN" altLang="en-US" sz="1400"/>
              <a:pPr eaLnBrk="1" hangingPunct="1"/>
              <a:t>7</a:t>
            </a:fld>
            <a:endParaRPr lang="en-US" altLang="zh-CN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串行通信的几个概念</a:t>
            </a:r>
            <a:r>
              <a:rPr lang="zh-CN" altLang="en-US" sz="2800" dirty="0">
                <a:solidFill>
                  <a:schemeClr val="tx1"/>
                </a:solidFill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</a:rPr>
              <a:t>1</a:t>
            </a:r>
            <a:r>
              <a:rPr lang="zh-CN" altLang="en-US" sz="28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12776"/>
            <a:ext cx="7421760" cy="472365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数据传送方式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>
                <a:solidFill>
                  <a:srgbClr val="C00000"/>
                </a:solidFill>
              </a:rPr>
              <a:t>双   工</a:t>
            </a:r>
            <a:r>
              <a:rPr lang="zh-CN" altLang="en-US" sz="2000" dirty="0"/>
              <a:t>：发送和接收同时进行</a:t>
            </a:r>
            <a:endParaRPr lang="en-US" altLang="zh-CN" sz="20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>
                <a:solidFill>
                  <a:srgbClr val="C00000"/>
                </a:solidFill>
              </a:rPr>
              <a:t>半双工</a:t>
            </a:r>
            <a:r>
              <a:rPr lang="zh-CN" altLang="en-US" sz="2000" dirty="0"/>
              <a:t>：发送和接收分时进行</a:t>
            </a:r>
            <a:endParaRPr lang="en-US" altLang="zh-CN" sz="20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>
                <a:solidFill>
                  <a:srgbClr val="C00000"/>
                </a:solidFill>
              </a:rPr>
              <a:t>单   工</a:t>
            </a:r>
            <a:r>
              <a:rPr lang="zh-CN" altLang="en-US" sz="2000" dirty="0"/>
              <a:t>：只能单向传输</a:t>
            </a:r>
            <a:endParaRPr lang="en-US" altLang="zh-CN" sz="2000" dirty="0"/>
          </a:p>
          <a:p>
            <a:pPr eaLnBrk="1" hangingPunct="1">
              <a:spcBef>
                <a:spcPts val="1800"/>
              </a:spcBef>
            </a:pPr>
            <a:r>
              <a:rPr lang="zh-CN" altLang="en-US" sz="2200" dirty="0"/>
              <a:t>非平衡式传输与平衡式传输</a:t>
            </a:r>
            <a:endParaRPr lang="en-US" altLang="zh-CN" sz="2200" dirty="0"/>
          </a:p>
          <a:p>
            <a:pPr lvl="1" eaLnBrk="1" hangingPunct="1"/>
            <a:r>
              <a:rPr lang="zh-CN" altLang="en-US" sz="2000" dirty="0">
                <a:solidFill>
                  <a:srgbClr val="C00000"/>
                </a:solidFill>
              </a:rPr>
              <a:t>非平衡式传输</a:t>
            </a:r>
            <a:r>
              <a:rPr lang="zh-CN" altLang="en-US" sz="2000" dirty="0"/>
              <a:t>：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信号传输线有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个输入端，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个地线。此传输方式易受共模干扰影响，常用于近距离通信的场景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lvl="1" eaLnBrk="1" hangingPunct="1"/>
            <a:r>
              <a:rPr lang="zh-CN" altLang="en-US" sz="2000" dirty="0">
                <a:solidFill>
                  <a:srgbClr val="C00000"/>
                </a:solidFill>
              </a:rPr>
              <a:t>平衡式传输</a:t>
            </a:r>
            <a:r>
              <a:rPr lang="zh-CN" altLang="en-US" sz="2000" dirty="0"/>
              <a:t>：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信号传输线有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个输入端，</a:t>
            </a:r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个地线。具有较好的抗干扰能力，适合于远距离通讯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11308683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1346" indent="-30821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232840" indent="-24656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725976" indent="-246568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19112" indent="-246568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12248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5383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98519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91655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AA7DBA5-C21D-460C-8395-E0C413405470}" type="slidenum">
              <a:rPr lang="zh-CN" altLang="en-US" sz="1400" b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35843" name="Rectangle 2090"/>
          <p:cNvSpPr>
            <a:spLocks noChangeArrowheads="1"/>
          </p:cNvSpPr>
          <p:nvPr/>
        </p:nvSpPr>
        <p:spPr bwMode="auto">
          <a:xfrm>
            <a:off x="596035" y="2082018"/>
            <a:ext cx="1371680" cy="373509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lIns="93193" tIns="46597" rIns="93193" bIns="46597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3584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86641" y="294153"/>
            <a:ext cx="5305108" cy="829904"/>
          </a:xfrm>
        </p:spPr>
        <p:txBody>
          <a:bodyPr/>
          <a:lstStyle/>
          <a:p>
            <a:pPr eaLnBrk="1" hangingPunct="1"/>
            <a:r>
              <a:rPr lang="zh-CN" altLang="en-US" sz="3500" dirty="0"/>
              <a:t>8255与系统的连接示意图</a:t>
            </a:r>
          </a:p>
        </p:txBody>
      </p:sp>
      <p:sp>
        <p:nvSpPr>
          <p:cNvPr id="35845" name="Rectangle 2052"/>
          <p:cNvSpPr>
            <a:spLocks noChangeArrowheads="1"/>
          </p:cNvSpPr>
          <p:nvPr/>
        </p:nvSpPr>
        <p:spPr bwMode="auto">
          <a:xfrm>
            <a:off x="4086271" y="2082018"/>
            <a:ext cx="1647944" cy="3735093"/>
          </a:xfrm>
          <a:prstGeom prst="rect">
            <a:avLst/>
          </a:prstGeom>
          <a:solidFill>
            <a:srgbClr val="CCFFFF"/>
          </a:solidFill>
          <a:ln w="25400" cap="sq">
            <a:solidFill>
              <a:srgbClr val="CCFFFF"/>
            </a:solidFill>
            <a:miter lim="800000"/>
            <a:headEnd type="none" w="sm" len="sm"/>
            <a:tailEnd type="none" w="sm" len="sm"/>
          </a:ln>
        </p:spPr>
        <p:txBody>
          <a:bodyPr wrap="none" lIns="93193" tIns="46597" rIns="93193" bIns="46597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35846" name="Text Box 2056"/>
          <p:cNvSpPr txBox="1">
            <a:spLocks noChangeArrowheads="1"/>
          </p:cNvSpPr>
          <p:nvPr/>
        </p:nvSpPr>
        <p:spPr bwMode="auto">
          <a:xfrm>
            <a:off x="4086271" y="2463226"/>
            <a:ext cx="1068111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D0~D7</a:t>
            </a:r>
          </a:p>
        </p:txBody>
      </p:sp>
      <p:sp>
        <p:nvSpPr>
          <p:cNvPr id="35847" name="Text Box 2057"/>
          <p:cNvSpPr txBox="1">
            <a:spLocks noChangeArrowheads="1"/>
          </p:cNvSpPr>
          <p:nvPr/>
        </p:nvSpPr>
        <p:spPr bwMode="auto">
          <a:xfrm>
            <a:off x="4086271" y="3073535"/>
            <a:ext cx="762936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WR</a:t>
            </a:r>
          </a:p>
        </p:txBody>
      </p:sp>
      <p:sp>
        <p:nvSpPr>
          <p:cNvPr id="35848" name="Text Box 2058"/>
          <p:cNvSpPr txBox="1">
            <a:spLocks noChangeArrowheads="1"/>
          </p:cNvSpPr>
          <p:nvPr/>
        </p:nvSpPr>
        <p:spPr bwMode="auto">
          <a:xfrm>
            <a:off x="4086271" y="3589950"/>
            <a:ext cx="762936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RD</a:t>
            </a:r>
          </a:p>
        </p:txBody>
      </p:sp>
      <p:sp>
        <p:nvSpPr>
          <p:cNvPr id="35849" name="Text Box 2059"/>
          <p:cNvSpPr txBox="1">
            <a:spLocks noChangeArrowheads="1"/>
          </p:cNvSpPr>
          <p:nvPr/>
        </p:nvSpPr>
        <p:spPr bwMode="auto">
          <a:xfrm>
            <a:off x="4086270" y="4048152"/>
            <a:ext cx="685840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A1</a:t>
            </a:r>
          </a:p>
        </p:txBody>
      </p:sp>
      <p:sp>
        <p:nvSpPr>
          <p:cNvPr id="35850" name="Text Box 2060"/>
          <p:cNvSpPr txBox="1">
            <a:spLocks noChangeArrowheads="1"/>
          </p:cNvSpPr>
          <p:nvPr/>
        </p:nvSpPr>
        <p:spPr bwMode="auto">
          <a:xfrm>
            <a:off x="4086270" y="4504476"/>
            <a:ext cx="685840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A0</a:t>
            </a:r>
          </a:p>
        </p:txBody>
      </p:sp>
      <p:sp>
        <p:nvSpPr>
          <p:cNvPr id="35851" name="Text Box 2061"/>
          <p:cNvSpPr txBox="1">
            <a:spLocks noChangeArrowheads="1"/>
          </p:cNvSpPr>
          <p:nvPr/>
        </p:nvSpPr>
        <p:spPr bwMode="auto">
          <a:xfrm>
            <a:off x="4086270" y="5191778"/>
            <a:ext cx="685840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CS</a:t>
            </a:r>
          </a:p>
        </p:txBody>
      </p:sp>
      <p:sp>
        <p:nvSpPr>
          <p:cNvPr id="35852" name="AutoShape 2062"/>
          <p:cNvSpPr>
            <a:spLocks noChangeArrowheads="1"/>
          </p:cNvSpPr>
          <p:nvPr/>
        </p:nvSpPr>
        <p:spPr bwMode="auto">
          <a:xfrm>
            <a:off x="2076936" y="2463225"/>
            <a:ext cx="1977212" cy="347407"/>
          </a:xfrm>
          <a:prstGeom prst="leftRightArrow">
            <a:avLst>
              <a:gd name="adj1" fmla="val 50000"/>
              <a:gd name="adj2" fmla="val 113827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lIns="93193" tIns="46597" rIns="93193" bIns="46597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35853" name="Line 2063"/>
          <p:cNvSpPr>
            <a:spLocks noChangeShapeType="1"/>
          </p:cNvSpPr>
          <p:nvPr/>
        </p:nvSpPr>
        <p:spPr bwMode="auto">
          <a:xfrm>
            <a:off x="2001446" y="3225643"/>
            <a:ext cx="20848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35854" name="Line 2067"/>
          <p:cNvSpPr>
            <a:spLocks noChangeShapeType="1"/>
          </p:cNvSpPr>
          <p:nvPr/>
        </p:nvSpPr>
        <p:spPr bwMode="auto">
          <a:xfrm>
            <a:off x="3296029" y="5358909"/>
            <a:ext cx="79024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35855" name="Line 2068"/>
          <p:cNvSpPr>
            <a:spLocks noChangeShapeType="1"/>
          </p:cNvSpPr>
          <p:nvPr/>
        </p:nvSpPr>
        <p:spPr bwMode="auto">
          <a:xfrm>
            <a:off x="4177823" y="5249992"/>
            <a:ext cx="305175" cy="0"/>
          </a:xfrm>
          <a:prstGeom prst="line">
            <a:avLst/>
          </a:prstGeom>
          <a:noFill/>
          <a:ln w="254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35856" name="Line 2069"/>
          <p:cNvSpPr>
            <a:spLocks noChangeShapeType="1"/>
          </p:cNvSpPr>
          <p:nvPr/>
        </p:nvSpPr>
        <p:spPr bwMode="auto">
          <a:xfrm>
            <a:off x="4211553" y="3653798"/>
            <a:ext cx="303568" cy="0"/>
          </a:xfrm>
          <a:prstGeom prst="line">
            <a:avLst/>
          </a:prstGeom>
          <a:noFill/>
          <a:ln w="254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35857" name="Line 2070"/>
          <p:cNvSpPr>
            <a:spLocks noChangeShapeType="1"/>
          </p:cNvSpPr>
          <p:nvPr/>
        </p:nvSpPr>
        <p:spPr bwMode="auto">
          <a:xfrm>
            <a:off x="4182642" y="3148650"/>
            <a:ext cx="395121" cy="0"/>
          </a:xfrm>
          <a:prstGeom prst="line">
            <a:avLst/>
          </a:prstGeom>
          <a:noFill/>
          <a:ln w="254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35858" name="Text Box 2071"/>
          <p:cNvSpPr txBox="1">
            <a:spLocks noChangeArrowheads="1"/>
          </p:cNvSpPr>
          <p:nvPr/>
        </p:nvSpPr>
        <p:spPr bwMode="auto">
          <a:xfrm>
            <a:off x="2839873" y="2159010"/>
            <a:ext cx="761331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DB</a:t>
            </a:r>
          </a:p>
        </p:txBody>
      </p:sp>
      <p:sp>
        <p:nvSpPr>
          <p:cNvPr id="35859" name="Text Box 2072"/>
          <p:cNvSpPr txBox="1">
            <a:spLocks noChangeArrowheads="1"/>
          </p:cNvSpPr>
          <p:nvPr/>
        </p:nvSpPr>
        <p:spPr bwMode="auto">
          <a:xfrm>
            <a:off x="1281876" y="3024710"/>
            <a:ext cx="761331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IOW</a:t>
            </a:r>
          </a:p>
        </p:txBody>
      </p:sp>
      <p:sp>
        <p:nvSpPr>
          <p:cNvPr id="35860" name="Text Box 2073"/>
          <p:cNvSpPr txBox="1">
            <a:spLocks noChangeArrowheads="1"/>
          </p:cNvSpPr>
          <p:nvPr/>
        </p:nvSpPr>
        <p:spPr bwMode="auto">
          <a:xfrm>
            <a:off x="1325242" y="3561783"/>
            <a:ext cx="761331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IOR</a:t>
            </a:r>
          </a:p>
        </p:txBody>
      </p:sp>
      <p:sp>
        <p:nvSpPr>
          <p:cNvPr id="35861" name="Text Box 2074"/>
          <p:cNvSpPr txBox="1">
            <a:spLocks noChangeArrowheads="1"/>
          </p:cNvSpPr>
          <p:nvPr/>
        </p:nvSpPr>
        <p:spPr bwMode="auto">
          <a:xfrm>
            <a:off x="1481043" y="4063175"/>
            <a:ext cx="600712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A1</a:t>
            </a:r>
          </a:p>
        </p:txBody>
      </p:sp>
      <p:sp>
        <p:nvSpPr>
          <p:cNvPr id="35862" name="Text Box 2075"/>
          <p:cNvSpPr txBox="1">
            <a:spLocks noChangeArrowheads="1"/>
          </p:cNvSpPr>
          <p:nvPr/>
        </p:nvSpPr>
        <p:spPr bwMode="auto">
          <a:xfrm>
            <a:off x="1481043" y="4504476"/>
            <a:ext cx="600712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A0</a:t>
            </a:r>
          </a:p>
        </p:txBody>
      </p:sp>
      <p:sp>
        <p:nvSpPr>
          <p:cNvPr id="35863" name="AutoShape 2076"/>
          <p:cNvSpPr>
            <a:spLocks noChangeArrowheads="1"/>
          </p:cNvSpPr>
          <p:nvPr/>
        </p:nvSpPr>
        <p:spPr bwMode="auto">
          <a:xfrm>
            <a:off x="2001445" y="5283793"/>
            <a:ext cx="456156" cy="322995"/>
          </a:xfrm>
          <a:prstGeom prst="rightArrow">
            <a:avLst>
              <a:gd name="adj1" fmla="val 50000"/>
              <a:gd name="adj2" fmla="val 35309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lIns="93193" tIns="46597" rIns="93193" bIns="46597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35864" name="Rectangle 2077"/>
          <p:cNvSpPr>
            <a:spLocks noChangeArrowheads="1"/>
          </p:cNvSpPr>
          <p:nvPr/>
        </p:nvSpPr>
        <p:spPr bwMode="auto">
          <a:xfrm>
            <a:off x="2457602" y="4964556"/>
            <a:ext cx="991014" cy="837532"/>
          </a:xfrm>
          <a:prstGeom prst="rect">
            <a:avLst/>
          </a:prstGeom>
          <a:solidFill>
            <a:srgbClr val="CCFFFF"/>
          </a:solidFill>
          <a:ln w="25400" cap="sq">
            <a:solidFill>
              <a:srgbClr val="CCFFFF"/>
            </a:solidFill>
            <a:miter lim="800000"/>
            <a:headEnd type="none" w="sm" len="sm"/>
            <a:tailEnd type="none" w="sm" len="sm"/>
          </a:ln>
        </p:spPr>
        <p:txBody>
          <a:bodyPr wrap="none" lIns="93193" tIns="46597" rIns="93193" bIns="46597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35865" name="Text Box 2078"/>
          <p:cNvSpPr txBox="1">
            <a:spLocks noChangeArrowheads="1"/>
          </p:cNvSpPr>
          <p:nvPr/>
        </p:nvSpPr>
        <p:spPr bwMode="auto">
          <a:xfrm>
            <a:off x="2474895" y="5116664"/>
            <a:ext cx="1068111" cy="49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35000"/>
              </a:lnSpc>
              <a:spcBef>
                <a:spcPct val="90000"/>
              </a:spcBef>
              <a:buClrTx/>
              <a:buSzTx/>
              <a:buFontTx/>
              <a:buNone/>
            </a:pPr>
            <a:r>
              <a:rPr kumimoji="1" lang="zh-CN" altLang="en-US" sz="19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译码器</a:t>
            </a:r>
          </a:p>
        </p:txBody>
      </p:sp>
      <p:sp>
        <p:nvSpPr>
          <p:cNvPr id="35866" name="Text Box 2079"/>
          <p:cNvSpPr txBox="1">
            <a:spLocks noChangeArrowheads="1"/>
          </p:cNvSpPr>
          <p:nvPr/>
        </p:nvSpPr>
        <p:spPr bwMode="auto">
          <a:xfrm>
            <a:off x="4667709" y="1700808"/>
            <a:ext cx="762936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8255</a:t>
            </a:r>
          </a:p>
        </p:txBody>
      </p:sp>
      <p:sp>
        <p:nvSpPr>
          <p:cNvPr id="35867" name="Text Box 2081"/>
          <p:cNvSpPr txBox="1">
            <a:spLocks noChangeArrowheads="1"/>
          </p:cNvSpPr>
          <p:nvPr/>
        </p:nvSpPr>
        <p:spPr bwMode="auto">
          <a:xfrm>
            <a:off x="5125471" y="2388111"/>
            <a:ext cx="685841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zh-CN" altLang="en-US" sz="20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口</a:t>
            </a:r>
          </a:p>
        </p:txBody>
      </p:sp>
      <p:sp>
        <p:nvSpPr>
          <p:cNvPr id="35868" name="Line 2086"/>
          <p:cNvSpPr>
            <a:spLocks noChangeShapeType="1"/>
          </p:cNvSpPr>
          <p:nvPr/>
        </p:nvSpPr>
        <p:spPr bwMode="auto">
          <a:xfrm>
            <a:off x="1376639" y="3073535"/>
            <a:ext cx="533253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35869" name="Line 2087"/>
          <p:cNvSpPr>
            <a:spLocks noChangeShapeType="1"/>
          </p:cNvSpPr>
          <p:nvPr/>
        </p:nvSpPr>
        <p:spPr bwMode="auto">
          <a:xfrm>
            <a:off x="1391095" y="3606852"/>
            <a:ext cx="533253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35870" name="Text Box 2088"/>
          <p:cNvSpPr txBox="1">
            <a:spLocks noChangeArrowheads="1"/>
          </p:cNvSpPr>
          <p:nvPr/>
        </p:nvSpPr>
        <p:spPr bwMode="auto">
          <a:xfrm>
            <a:off x="5125471" y="4885685"/>
            <a:ext cx="685841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B</a:t>
            </a:r>
            <a:r>
              <a:rPr kumimoji="1" lang="zh-CN" altLang="en-US" sz="20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口</a:t>
            </a:r>
          </a:p>
        </p:txBody>
      </p:sp>
      <p:sp>
        <p:nvSpPr>
          <p:cNvPr id="35871" name="Text Box 2089"/>
          <p:cNvSpPr txBox="1">
            <a:spLocks noChangeArrowheads="1"/>
          </p:cNvSpPr>
          <p:nvPr/>
        </p:nvSpPr>
        <p:spPr bwMode="auto">
          <a:xfrm>
            <a:off x="5125471" y="3758960"/>
            <a:ext cx="685841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kumimoji="1" lang="zh-CN" altLang="en-US" sz="20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口</a:t>
            </a:r>
          </a:p>
        </p:txBody>
      </p:sp>
      <p:sp>
        <p:nvSpPr>
          <p:cNvPr id="35872" name="Text Box 2091"/>
          <p:cNvSpPr txBox="1">
            <a:spLocks noChangeArrowheads="1"/>
          </p:cNvSpPr>
          <p:nvPr/>
        </p:nvSpPr>
        <p:spPr bwMode="auto">
          <a:xfrm>
            <a:off x="1085921" y="2420035"/>
            <a:ext cx="1068111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D0~D7</a:t>
            </a:r>
          </a:p>
        </p:txBody>
      </p:sp>
      <p:sp>
        <p:nvSpPr>
          <p:cNvPr id="35873" name="Line 2092"/>
          <p:cNvSpPr>
            <a:spLocks noChangeShapeType="1"/>
          </p:cNvSpPr>
          <p:nvPr/>
        </p:nvSpPr>
        <p:spPr bwMode="auto">
          <a:xfrm>
            <a:off x="2001446" y="3758959"/>
            <a:ext cx="20848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35874" name="Line 2095"/>
          <p:cNvSpPr>
            <a:spLocks noChangeShapeType="1"/>
          </p:cNvSpPr>
          <p:nvPr/>
        </p:nvSpPr>
        <p:spPr bwMode="auto">
          <a:xfrm>
            <a:off x="2001446" y="4273497"/>
            <a:ext cx="20848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35875" name="Line 2096"/>
          <p:cNvSpPr>
            <a:spLocks noChangeShapeType="1"/>
          </p:cNvSpPr>
          <p:nvPr/>
        </p:nvSpPr>
        <p:spPr bwMode="auto">
          <a:xfrm>
            <a:off x="2001446" y="4716675"/>
            <a:ext cx="20848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35876" name="Rectangle 2097"/>
          <p:cNvSpPr>
            <a:spLocks noChangeArrowheads="1"/>
          </p:cNvSpPr>
          <p:nvPr/>
        </p:nvSpPr>
        <p:spPr bwMode="auto">
          <a:xfrm>
            <a:off x="6802325" y="2082018"/>
            <a:ext cx="1370075" cy="3810208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lIns="93193" tIns="46597" rIns="93193" bIns="46597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35877" name="AutoShape 2098"/>
          <p:cNvSpPr>
            <a:spLocks noChangeArrowheads="1"/>
          </p:cNvSpPr>
          <p:nvPr/>
        </p:nvSpPr>
        <p:spPr bwMode="auto">
          <a:xfrm>
            <a:off x="5782400" y="2435058"/>
            <a:ext cx="991014" cy="347406"/>
          </a:xfrm>
          <a:prstGeom prst="leftRightArrow">
            <a:avLst>
              <a:gd name="adj1" fmla="val 50000"/>
              <a:gd name="adj2" fmla="val 57052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lIns="93193" tIns="46597" rIns="93193" bIns="46597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35878" name="AutoShape 2099"/>
          <p:cNvSpPr>
            <a:spLocks noChangeArrowheads="1"/>
          </p:cNvSpPr>
          <p:nvPr/>
        </p:nvSpPr>
        <p:spPr bwMode="auto">
          <a:xfrm>
            <a:off x="5734215" y="3792761"/>
            <a:ext cx="991014" cy="347407"/>
          </a:xfrm>
          <a:prstGeom prst="leftRightArrow">
            <a:avLst>
              <a:gd name="adj1" fmla="val 50000"/>
              <a:gd name="adj2" fmla="val 57052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lIns="93193" tIns="46597" rIns="93193" bIns="46597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35879" name="AutoShape 2100"/>
          <p:cNvSpPr>
            <a:spLocks noChangeArrowheads="1"/>
          </p:cNvSpPr>
          <p:nvPr/>
        </p:nvSpPr>
        <p:spPr bwMode="auto">
          <a:xfrm>
            <a:off x="5767944" y="4934509"/>
            <a:ext cx="991015" cy="349285"/>
          </a:xfrm>
          <a:prstGeom prst="leftRightArrow">
            <a:avLst>
              <a:gd name="adj1" fmla="val 50000"/>
              <a:gd name="adj2" fmla="val 56746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lIns="93193" tIns="46597" rIns="93193" bIns="46597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35880" name="Text Box 2101"/>
          <p:cNvSpPr txBox="1">
            <a:spLocks noChangeArrowheads="1"/>
          </p:cNvSpPr>
          <p:nvPr/>
        </p:nvSpPr>
        <p:spPr bwMode="auto">
          <a:xfrm>
            <a:off x="6933858" y="3758960"/>
            <a:ext cx="1066505" cy="55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35000"/>
              </a:lnSpc>
              <a:spcBef>
                <a:spcPct val="90000"/>
              </a:spcBef>
              <a:buClrTx/>
              <a:buSzTx/>
              <a:buFontTx/>
              <a:buNone/>
            </a:pPr>
            <a:r>
              <a:rPr kumimoji="1" lang="zh-CN" alt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外设</a:t>
            </a:r>
          </a:p>
        </p:txBody>
      </p:sp>
      <p:sp>
        <p:nvSpPr>
          <p:cNvPr id="97334" name="Line 2102"/>
          <p:cNvSpPr>
            <a:spLocks noChangeShapeType="1"/>
          </p:cNvSpPr>
          <p:nvPr/>
        </p:nvSpPr>
        <p:spPr bwMode="auto">
          <a:xfrm>
            <a:off x="6803932" y="4739210"/>
            <a:ext cx="1366861" cy="0"/>
          </a:xfrm>
          <a:prstGeom prst="lin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>
            <a:spAutoFit/>
          </a:bodyPr>
          <a:lstStyle/>
          <a:p>
            <a:endParaRPr lang="zh-CN" altLang="en-US"/>
          </a:p>
        </p:txBody>
      </p:sp>
      <p:sp>
        <p:nvSpPr>
          <p:cNvPr id="97335" name="Line 2103"/>
          <p:cNvSpPr>
            <a:spLocks noChangeShapeType="1"/>
          </p:cNvSpPr>
          <p:nvPr/>
        </p:nvSpPr>
        <p:spPr bwMode="auto">
          <a:xfrm>
            <a:off x="6803932" y="3225643"/>
            <a:ext cx="1366861" cy="0"/>
          </a:xfrm>
          <a:prstGeom prst="lin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>
            <a:spAutoFit/>
          </a:bodyPr>
          <a:lstStyle/>
          <a:p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940152" y="306583"/>
            <a:ext cx="2857148" cy="1239903"/>
          </a:xfrm>
          <a:prstGeom prst="rect">
            <a:avLst/>
          </a:prstGeom>
          <a:noFill/>
          <a:ln w="63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lIns="98627" tIns="49314" rIns="98627" bIns="49314" rtlCol="0">
            <a:sp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个端口可以分别控制</a:t>
            </a:r>
            <a:r>
              <a:rPr lang="en-US" altLang="zh-CN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个外设，也可以协同控制，也可以部分不使用。</a:t>
            </a:r>
          </a:p>
        </p:txBody>
      </p:sp>
    </p:spTree>
    <p:extLst>
      <p:ext uri="{BB962C8B-B14F-4D97-AF65-F5344CB8AC3E}">
        <p14:creationId xmlns:p14="http://schemas.microsoft.com/office/powerpoint/2010/main" val="201917790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34" grpId="0" animBg="1"/>
      <p:bldP spid="97335" grpId="0" animBg="1"/>
      <p:bldP spid="4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793037" cy="694407"/>
          </a:xfrm>
        </p:spPr>
        <p:txBody>
          <a:bodyPr/>
          <a:lstStyle/>
          <a:p>
            <a:r>
              <a:rPr lang="en-US" altLang="zh-CN" dirty="0"/>
              <a:t>8255</a:t>
            </a:r>
            <a:r>
              <a:rPr lang="zh-CN" altLang="en-US" dirty="0"/>
              <a:t>方式控制字和位控制字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71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611559" y="1268760"/>
          <a:ext cx="7610463" cy="509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7" name="Visio" r:id="rId3" imgW="5573203" imgH="3692728" progId="Visio.Drawing.11">
                  <p:embed/>
                </p:oleObj>
              </mc:Choice>
              <mc:Fallback>
                <p:oleObj name="Visio" r:id="rId3" imgW="5573203" imgH="3692728" progId="Visio.Drawing.11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59" y="1268760"/>
                        <a:ext cx="7610463" cy="509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6848287"/>
      </p:ext>
    </p:extLst>
  </p:cSld>
  <p:clrMapOvr>
    <a:masterClrMapping/>
  </p:clrMapOvr>
  <p:transition spd="med">
    <p:blinds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1346" indent="-30821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232840" indent="-24656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725976" indent="-246568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19112" indent="-246568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12248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5383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98519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91655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D88EF9B-34D5-40EE-8DC6-FE80F55EBE2B}" type="slidenum">
              <a:rPr lang="zh-CN" altLang="en-US" sz="1400" b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latin typeface="+mn-lt"/>
              </a:rPr>
              <a:t>4. </a:t>
            </a:r>
            <a:r>
              <a:rPr lang="zh-CN" altLang="en-US" dirty="0"/>
              <a:t>工作方式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3109" y="1556792"/>
            <a:ext cx="4811059" cy="187220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/>
              <a:t>基本输入/输出方式（方式0）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/>
              <a:t>选通工作方式（方式1）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/>
              <a:t>双向传送方式（方式2）</a:t>
            </a:r>
          </a:p>
        </p:txBody>
      </p:sp>
      <p:sp>
        <p:nvSpPr>
          <p:cNvPr id="36869" name="AutoShape 4"/>
          <p:cNvSpPr>
            <a:spLocks/>
          </p:cNvSpPr>
          <p:nvPr/>
        </p:nvSpPr>
        <p:spPr bwMode="auto">
          <a:xfrm>
            <a:off x="1043608" y="1797646"/>
            <a:ext cx="229685" cy="1145632"/>
          </a:xfrm>
          <a:prstGeom prst="leftBrace">
            <a:avLst>
              <a:gd name="adj1" fmla="val 55311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193" tIns="46597" rIns="93193" bIns="46597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86313"/>
      </p:ext>
    </p:extLst>
  </p:cSld>
  <p:clrMapOvr>
    <a:masterClrMapping/>
  </p:clrMapOvr>
  <p:transition spd="med">
    <p:blinds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1346" indent="-30821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232840" indent="-24656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725976" indent="-246568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19112" indent="-246568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12248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5383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98519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91655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7CA95D8-48D2-4053-ADB2-49C9BC7C037E}" type="slidenum">
              <a:rPr lang="zh-CN" altLang="en-US" sz="1400" b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7793037" cy="694407"/>
          </a:xfrm>
        </p:spPr>
        <p:txBody>
          <a:bodyPr/>
          <a:lstStyle/>
          <a:p>
            <a:pPr eaLnBrk="1" hangingPunct="1"/>
            <a:r>
              <a:rPr lang="zh-CN" altLang="en-US" dirty="0"/>
              <a:t>方式0：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36256"/>
            <a:ext cx="7820504" cy="413696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ct val="25000"/>
              </a:spcAft>
            </a:pPr>
            <a:r>
              <a:rPr lang="zh-CN" altLang="en-US" dirty="0"/>
              <a:t>相当于三个独立的8位简单接口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各端口既可设置为输入口，也可设置为输出口，但不能同时实现输入及输出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C</a:t>
            </a:r>
            <a:r>
              <a:rPr lang="zh-CN" altLang="en-US" dirty="0"/>
              <a:t>端口可以是一个8位的简单接口，也可以分为两个独立的4位端口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常用于连接简单外设，适于无条件或查询方式</a:t>
            </a:r>
          </a:p>
        </p:txBody>
      </p:sp>
    </p:spTree>
    <p:extLst>
      <p:ext uri="{BB962C8B-B14F-4D97-AF65-F5344CB8AC3E}">
        <p14:creationId xmlns:p14="http://schemas.microsoft.com/office/powerpoint/2010/main" val="4031797250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1346" indent="-30821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232840" indent="-24656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725976" indent="-246568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19112" indent="-246568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12248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5383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98519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91655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2ACFF7E-C8C8-4DF2-B122-78E8E2B452D8}" type="slidenum">
              <a:rPr lang="zh-CN" altLang="en-US" sz="1400" b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7793037" cy="694407"/>
          </a:xfrm>
        </p:spPr>
        <p:txBody>
          <a:bodyPr/>
          <a:lstStyle/>
          <a:p>
            <a:pPr eaLnBrk="1" hangingPunct="1"/>
            <a:r>
              <a:rPr lang="zh-CN" altLang="en-US" dirty="0"/>
              <a:t>方式0的应用：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68760"/>
            <a:ext cx="7847810" cy="4031799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/>
              <a:t>习惯上：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端口和</a:t>
            </a:r>
            <a:r>
              <a:rPr lang="en-US" altLang="zh-CN" sz="2400" dirty="0"/>
              <a:t>B</a:t>
            </a:r>
            <a:r>
              <a:rPr lang="zh-CN" altLang="en-US" sz="2400" dirty="0"/>
              <a:t>端口作为8位数据的输入或输出口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zh-CN" sz="2400" dirty="0"/>
              <a:t>C</a:t>
            </a:r>
            <a:r>
              <a:rPr lang="zh-CN" altLang="en-US" sz="2400" dirty="0"/>
              <a:t>口的某些位作为状态输入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/>
              <a:t>注：</a:t>
            </a:r>
          </a:p>
          <a:p>
            <a:pPr lvl="1" eaLnBrk="1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400" dirty="0"/>
              <a:t>若使</a:t>
            </a:r>
            <a:r>
              <a:rPr lang="en-US" altLang="zh-CN" sz="2400" dirty="0"/>
              <a:t>C</a:t>
            </a:r>
            <a:r>
              <a:rPr lang="zh-CN" altLang="en-US" sz="2400" dirty="0"/>
              <a:t>端口低</a:t>
            </a:r>
            <a:r>
              <a:rPr lang="en-US" altLang="zh-CN" sz="2400" dirty="0"/>
              <a:t>4</a:t>
            </a:r>
            <a:r>
              <a:rPr lang="zh-CN" altLang="en-US" sz="2400" dirty="0"/>
              <a:t>位中某一位作为输入口，则低</a:t>
            </a:r>
            <a:r>
              <a:rPr lang="en-US" altLang="zh-CN" sz="2400" dirty="0"/>
              <a:t>4</a:t>
            </a:r>
            <a:r>
              <a:rPr lang="zh-CN" altLang="en-US" sz="2400" dirty="0"/>
              <a:t>位中其他位都应作为输入口。同时可设高</a:t>
            </a:r>
            <a:r>
              <a:rPr lang="en-US" altLang="zh-CN" sz="2400" dirty="0"/>
              <a:t>4</a:t>
            </a:r>
            <a:r>
              <a:rPr lang="zh-CN" altLang="en-US" sz="2400" dirty="0"/>
              <a:t>位作为输出。</a:t>
            </a:r>
          </a:p>
        </p:txBody>
      </p:sp>
    </p:spTree>
    <p:extLst>
      <p:ext uri="{BB962C8B-B14F-4D97-AF65-F5344CB8AC3E}">
        <p14:creationId xmlns:p14="http://schemas.microsoft.com/office/powerpoint/2010/main" val="1772336860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4346608" y="548680"/>
            <a:ext cx="1647944" cy="4114424"/>
            <a:chOff x="4375150" y="2066925"/>
            <a:chExt cx="1647825" cy="4114800"/>
          </a:xfrm>
        </p:grpSpPr>
        <p:sp>
          <p:nvSpPr>
            <p:cNvPr id="39985" name="Rectangle 4"/>
            <p:cNvSpPr>
              <a:spLocks noChangeArrowheads="1"/>
            </p:cNvSpPr>
            <p:nvPr/>
          </p:nvSpPr>
          <p:spPr bwMode="auto">
            <a:xfrm>
              <a:off x="4375150" y="2447925"/>
              <a:ext cx="1647825" cy="3733800"/>
            </a:xfrm>
            <a:prstGeom prst="rect">
              <a:avLst/>
            </a:prstGeom>
            <a:solidFill>
              <a:srgbClr val="CCFFFF"/>
            </a:solidFill>
            <a:ln w="25400" cap="sq">
              <a:solidFill>
                <a:srgbClr val="CCFF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6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3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900" b="1">
                  <a:solidFill>
                    <a:schemeClr val="hlink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Char char="•"/>
              </a:pPr>
              <a:endParaRPr lang="zh-CN" altLang="en-US" sz="2500" b="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9986" name="Text Box 25"/>
            <p:cNvSpPr txBox="1">
              <a:spLocks noChangeArrowheads="1"/>
            </p:cNvSpPr>
            <p:nvPr/>
          </p:nvSpPr>
          <p:spPr bwMode="auto">
            <a:xfrm>
              <a:off x="4956175" y="2066925"/>
              <a:ext cx="762000" cy="400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6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3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900" b="1">
                  <a:solidFill>
                    <a:schemeClr val="hlink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8255</a:t>
              </a:r>
            </a:p>
          </p:txBody>
        </p:sp>
      </p:grpSp>
      <p:sp>
        <p:nvSpPr>
          <p:cNvPr id="3993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1346" indent="-30821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232840" indent="-24656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725976" indent="-246568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19112" indent="-246568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12248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5383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98519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91655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6E95D6D-D43D-4CA2-AF21-7D6999751F3F}" type="slidenum">
              <a:rPr lang="zh-CN" altLang="en-US" sz="1400" b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title"/>
          </p:nvPr>
        </p:nvSpPr>
        <p:spPr>
          <a:xfrm>
            <a:off x="379141" y="58112"/>
            <a:ext cx="7777138" cy="45279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8255工作于方式</a:t>
            </a:r>
            <a:r>
              <a:rPr lang="en-US" altLang="zh-CN" sz="2800" dirty="0"/>
              <a:t>0</a:t>
            </a:r>
            <a:r>
              <a:rPr lang="zh-CN" altLang="en-US" sz="2800" dirty="0"/>
              <a:t>的连接示意图</a:t>
            </a:r>
          </a:p>
        </p:txBody>
      </p:sp>
      <p:sp>
        <p:nvSpPr>
          <p:cNvPr id="46092" name="AutoShape 11"/>
          <p:cNvSpPr>
            <a:spLocks noChangeArrowheads="1"/>
          </p:cNvSpPr>
          <p:nvPr/>
        </p:nvSpPr>
        <p:spPr bwMode="auto">
          <a:xfrm>
            <a:off x="2337273" y="1309219"/>
            <a:ext cx="1975605" cy="349285"/>
          </a:xfrm>
          <a:prstGeom prst="leftRightArrow">
            <a:avLst>
              <a:gd name="adj1" fmla="val 50000"/>
              <a:gd name="adj2" fmla="val 113124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lIns="93193" tIns="46597" rIns="93193" bIns="46597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6093" name="Line 12"/>
          <p:cNvSpPr>
            <a:spLocks noChangeShapeType="1"/>
          </p:cNvSpPr>
          <p:nvPr/>
        </p:nvSpPr>
        <p:spPr bwMode="auto">
          <a:xfrm>
            <a:off x="2260176" y="2071636"/>
            <a:ext cx="2086431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46094" name="Line 13"/>
          <p:cNvSpPr>
            <a:spLocks noChangeShapeType="1"/>
          </p:cNvSpPr>
          <p:nvPr/>
        </p:nvSpPr>
        <p:spPr bwMode="auto">
          <a:xfrm>
            <a:off x="3556365" y="4204902"/>
            <a:ext cx="79024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46098" name="Text Box 17"/>
          <p:cNvSpPr txBox="1">
            <a:spLocks noChangeArrowheads="1"/>
          </p:cNvSpPr>
          <p:nvPr/>
        </p:nvSpPr>
        <p:spPr bwMode="auto">
          <a:xfrm>
            <a:off x="3098604" y="1005004"/>
            <a:ext cx="762936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DB</a:t>
            </a:r>
          </a:p>
        </p:txBody>
      </p:sp>
      <p:sp>
        <p:nvSpPr>
          <p:cNvPr id="46103" name="AutoShape 22"/>
          <p:cNvSpPr>
            <a:spLocks noChangeArrowheads="1"/>
          </p:cNvSpPr>
          <p:nvPr/>
        </p:nvSpPr>
        <p:spPr bwMode="auto">
          <a:xfrm>
            <a:off x="2260176" y="4129787"/>
            <a:ext cx="457762" cy="322995"/>
          </a:xfrm>
          <a:prstGeom prst="rightArrow">
            <a:avLst>
              <a:gd name="adj1" fmla="val 50000"/>
              <a:gd name="adj2" fmla="val 35433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lIns="93193" tIns="46597" rIns="93193" bIns="46597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6104" name="Rectangle 23"/>
          <p:cNvSpPr>
            <a:spLocks noChangeArrowheads="1"/>
          </p:cNvSpPr>
          <p:nvPr/>
        </p:nvSpPr>
        <p:spPr bwMode="auto">
          <a:xfrm>
            <a:off x="2717938" y="3810549"/>
            <a:ext cx="991015" cy="837532"/>
          </a:xfrm>
          <a:prstGeom prst="rect">
            <a:avLst/>
          </a:prstGeom>
          <a:solidFill>
            <a:srgbClr val="CCFFFF"/>
          </a:solidFill>
          <a:ln w="25400" cap="sq">
            <a:solidFill>
              <a:srgbClr val="CCFFFF"/>
            </a:solidFill>
            <a:miter lim="800000"/>
            <a:headEnd type="none" w="sm" len="sm"/>
            <a:tailEnd type="none" w="sm" len="sm"/>
          </a:ln>
        </p:spPr>
        <p:txBody>
          <a:bodyPr wrap="none" lIns="93193" tIns="46597" rIns="93193" bIns="46597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6105" name="Text Box 24"/>
          <p:cNvSpPr txBox="1">
            <a:spLocks noChangeArrowheads="1"/>
          </p:cNvSpPr>
          <p:nvPr/>
        </p:nvSpPr>
        <p:spPr bwMode="auto">
          <a:xfrm>
            <a:off x="2717938" y="3962658"/>
            <a:ext cx="1066505" cy="52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35000"/>
              </a:lnSpc>
              <a:spcBef>
                <a:spcPct val="9000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bg2"/>
                </a:solidFill>
                <a:latin typeface="华文中宋" pitchFamily="2" charset="-122"/>
                <a:ea typeface="华文中宋" pitchFamily="2" charset="-122"/>
              </a:rPr>
              <a:t>译码器</a:t>
            </a:r>
          </a:p>
        </p:txBody>
      </p:sp>
      <p:grpSp>
        <p:nvGrpSpPr>
          <p:cNvPr id="50" name="组合 49"/>
          <p:cNvGrpSpPr>
            <a:grpSpLocks/>
          </p:cNvGrpSpPr>
          <p:nvPr/>
        </p:nvGrpSpPr>
        <p:grpSpPr bwMode="auto">
          <a:xfrm>
            <a:off x="4346607" y="1288563"/>
            <a:ext cx="1066505" cy="3148786"/>
            <a:chOff x="4375150" y="2806891"/>
            <a:chExt cx="1066800" cy="3149568"/>
          </a:xfrm>
        </p:grpSpPr>
        <p:sp>
          <p:nvSpPr>
            <p:cNvPr id="39976" name="Text Box 5"/>
            <p:cNvSpPr txBox="1">
              <a:spLocks noChangeArrowheads="1"/>
            </p:cNvSpPr>
            <p:nvPr/>
          </p:nvSpPr>
          <p:spPr bwMode="auto">
            <a:xfrm>
              <a:off x="4375150" y="2806891"/>
              <a:ext cx="1066800" cy="40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6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3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900" b="1">
                  <a:solidFill>
                    <a:schemeClr val="hlink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bg2"/>
                  </a:solidFill>
                  <a:latin typeface="Times New Roman" pitchFamily="18" charset="0"/>
                  <a:ea typeface="宋体" charset="-122"/>
                </a:rPr>
                <a:t>D0~D7</a:t>
              </a:r>
            </a:p>
          </p:txBody>
        </p:sp>
        <p:sp>
          <p:nvSpPr>
            <p:cNvPr id="39977" name="Text Box 6"/>
            <p:cNvSpPr txBox="1">
              <a:spLocks noChangeArrowheads="1"/>
            </p:cNvSpPr>
            <p:nvPr/>
          </p:nvSpPr>
          <p:spPr bwMode="auto">
            <a:xfrm>
              <a:off x="4375150" y="3438525"/>
              <a:ext cx="762000" cy="40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6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3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900" b="1">
                  <a:solidFill>
                    <a:schemeClr val="hlink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bg2"/>
                  </a:solidFill>
                  <a:latin typeface="Times New Roman" pitchFamily="18" charset="0"/>
                  <a:ea typeface="宋体" charset="-122"/>
                </a:rPr>
                <a:t>WR</a:t>
              </a:r>
            </a:p>
          </p:txBody>
        </p:sp>
        <p:sp>
          <p:nvSpPr>
            <p:cNvPr id="39978" name="Text Box 7"/>
            <p:cNvSpPr txBox="1">
              <a:spLocks noChangeArrowheads="1"/>
            </p:cNvSpPr>
            <p:nvPr/>
          </p:nvSpPr>
          <p:spPr bwMode="auto">
            <a:xfrm>
              <a:off x="4375150" y="3956050"/>
              <a:ext cx="762000" cy="40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6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3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900" b="1">
                  <a:solidFill>
                    <a:schemeClr val="hlink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bg2"/>
                  </a:solidFill>
                  <a:latin typeface="Times New Roman" pitchFamily="18" charset="0"/>
                  <a:ea typeface="宋体" charset="-122"/>
                </a:rPr>
                <a:t>RD</a:t>
              </a:r>
            </a:p>
          </p:txBody>
        </p:sp>
        <p:sp>
          <p:nvSpPr>
            <p:cNvPr id="39979" name="Text Box 8"/>
            <p:cNvSpPr txBox="1">
              <a:spLocks noChangeArrowheads="1"/>
            </p:cNvSpPr>
            <p:nvPr/>
          </p:nvSpPr>
          <p:spPr bwMode="auto">
            <a:xfrm>
              <a:off x="4375150" y="4413250"/>
              <a:ext cx="685800" cy="40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6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3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900" b="1">
                  <a:solidFill>
                    <a:schemeClr val="hlink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bg2"/>
                  </a:solidFill>
                  <a:latin typeface="Times New Roman" pitchFamily="18" charset="0"/>
                  <a:ea typeface="宋体" charset="-122"/>
                </a:rPr>
                <a:t>A1</a:t>
              </a:r>
            </a:p>
          </p:txBody>
        </p:sp>
        <p:sp>
          <p:nvSpPr>
            <p:cNvPr id="39980" name="Text Box 9"/>
            <p:cNvSpPr txBox="1">
              <a:spLocks noChangeArrowheads="1"/>
            </p:cNvSpPr>
            <p:nvPr/>
          </p:nvSpPr>
          <p:spPr bwMode="auto">
            <a:xfrm>
              <a:off x="4375150" y="4870450"/>
              <a:ext cx="685800" cy="40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6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3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900" b="1">
                  <a:solidFill>
                    <a:schemeClr val="hlink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bg2"/>
                  </a:solidFill>
                  <a:latin typeface="Times New Roman" pitchFamily="18" charset="0"/>
                  <a:ea typeface="宋体" charset="-122"/>
                </a:rPr>
                <a:t>A0</a:t>
              </a:r>
            </a:p>
          </p:txBody>
        </p:sp>
        <p:sp>
          <p:nvSpPr>
            <p:cNvPr id="39981" name="Text Box 10"/>
            <p:cNvSpPr txBox="1">
              <a:spLocks noChangeArrowheads="1"/>
            </p:cNvSpPr>
            <p:nvPr/>
          </p:nvSpPr>
          <p:spPr bwMode="auto">
            <a:xfrm>
              <a:off x="4375150" y="5556250"/>
              <a:ext cx="685800" cy="40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6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3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900" b="1">
                  <a:solidFill>
                    <a:schemeClr val="hlink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bg2"/>
                  </a:solidFill>
                  <a:latin typeface="Times New Roman" pitchFamily="18" charset="0"/>
                  <a:ea typeface="宋体" charset="-122"/>
                </a:rPr>
                <a:t>CS</a:t>
              </a:r>
            </a:p>
          </p:txBody>
        </p:sp>
        <p:sp>
          <p:nvSpPr>
            <p:cNvPr id="39982" name="Line 14"/>
            <p:cNvSpPr>
              <a:spLocks noChangeShapeType="1"/>
            </p:cNvSpPr>
            <p:nvPr/>
          </p:nvSpPr>
          <p:spPr bwMode="auto">
            <a:xfrm>
              <a:off x="4465638" y="5614988"/>
              <a:ext cx="304800" cy="0"/>
            </a:xfrm>
            <a:prstGeom prst="line">
              <a:avLst/>
            </a:prstGeom>
            <a:noFill/>
            <a:ln w="254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3" name="Line 15"/>
            <p:cNvSpPr>
              <a:spLocks noChangeShapeType="1"/>
            </p:cNvSpPr>
            <p:nvPr/>
          </p:nvSpPr>
          <p:spPr bwMode="auto">
            <a:xfrm>
              <a:off x="4498975" y="4019550"/>
              <a:ext cx="304800" cy="0"/>
            </a:xfrm>
            <a:prstGeom prst="line">
              <a:avLst/>
            </a:prstGeom>
            <a:noFill/>
            <a:ln w="254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4" name="Line 16"/>
            <p:cNvSpPr>
              <a:spLocks noChangeShapeType="1"/>
            </p:cNvSpPr>
            <p:nvPr/>
          </p:nvSpPr>
          <p:spPr bwMode="auto">
            <a:xfrm>
              <a:off x="4470400" y="3514725"/>
              <a:ext cx="395288" cy="0"/>
            </a:xfrm>
            <a:prstGeom prst="line">
              <a:avLst/>
            </a:prstGeom>
            <a:noFill/>
            <a:ln w="254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07" name="Text Box 26"/>
          <p:cNvSpPr txBox="1">
            <a:spLocks noChangeArrowheads="1"/>
          </p:cNvSpPr>
          <p:nvPr/>
        </p:nvSpPr>
        <p:spPr bwMode="auto">
          <a:xfrm>
            <a:off x="5384202" y="991859"/>
            <a:ext cx="685841" cy="132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PA0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2"/>
                </a:solidFill>
                <a:latin typeface="Arial" charset="0"/>
                <a:ea typeface="宋体" charset="-122"/>
                <a:cs typeface="Arial" charset="0"/>
              </a:rPr>
              <a:t>   |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PA7</a:t>
            </a:r>
            <a:endParaRPr kumimoji="1" lang="zh-CN" altLang="en-US" sz="2000">
              <a:solidFill>
                <a:schemeClr val="bg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6110" name="Text Box 29"/>
          <p:cNvSpPr txBox="1">
            <a:spLocks noChangeArrowheads="1"/>
          </p:cNvSpPr>
          <p:nvPr/>
        </p:nvSpPr>
        <p:spPr bwMode="auto">
          <a:xfrm>
            <a:off x="5384202" y="3754213"/>
            <a:ext cx="685841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kumimoji="1" lang="zh-CN" altLang="en-US" sz="2000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</a:t>
            </a:r>
          </a:p>
        </p:txBody>
      </p:sp>
      <p:sp>
        <p:nvSpPr>
          <p:cNvPr id="46111" name="Text Box 30"/>
          <p:cNvSpPr txBox="1">
            <a:spLocks noChangeArrowheads="1"/>
          </p:cNvSpPr>
          <p:nvPr/>
        </p:nvSpPr>
        <p:spPr bwMode="auto">
          <a:xfrm>
            <a:off x="5384202" y="2612465"/>
            <a:ext cx="685841" cy="40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193" tIns="46597" rIns="93193" bIns="46597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2"/>
                </a:solidFill>
                <a:latin typeface="Times New Roman" pitchFamily="18" charset="0"/>
                <a:ea typeface="宋体" charset="-122"/>
              </a:rPr>
              <a:t>PC0</a:t>
            </a:r>
            <a:endParaRPr kumimoji="1" lang="zh-CN" altLang="en-US" sz="2000">
              <a:solidFill>
                <a:schemeClr val="bg2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856373" y="929888"/>
            <a:ext cx="1556391" cy="3733216"/>
            <a:chOff x="884238" y="2447925"/>
            <a:chExt cx="1557337" cy="3733800"/>
          </a:xfrm>
        </p:grpSpPr>
        <p:sp>
          <p:nvSpPr>
            <p:cNvPr id="39968" name="Rectangle 2"/>
            <p:cNvSpPr>
              <a:spLocks noChangeArrowheads="1"/>
            </p:cNvSpPr>
            <p:nvPr/>
          </p:nvSpPr>
          <p:spPr bwMode="auto">
            <a:xfrm>
              <a:off x="884238" y="2447925"/>
              <a:ext cx="1371600" cy="3733800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6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3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900" b="1">
                  <a:solidFill>
                    <a:schemeClr val="hlink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Char char="•"/>
              </a:pPr>
              <a:endParaRPr lang="zh-CN" altLang="en-US" sz="2500" b="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9969" name="Text Box 18"/>
            <p:cNvSpPr txBox="1">
              <a:spLocks noChangeArrowheads="1"/>
            </p:cNvSpPr>
            <p:nvPr/>
          </p:nvSpPr>
          <p:spPr bwMode="auto">
            <a:xfrm>
              <a:off x="1570038" y="3389314"/>
              <a:ext cx="762000" cy="40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6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3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900" b="1">
                  <a:solidFill>
                    <a:schemeClr val="hlink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IOW</a:t>
              </a:r>
            </a:p>
          </p:txBody>
        </p:sp>
        <p:sp>
          <p:nvSpPr>
            <p:cNvPr id="39970" name="Text Box 19"/>
            <p:cNvSpPr txBox="1">
              <a:spLocks noChangeArrowheads="1"/>
            </p:cNvSpPr>
            <p:nvPr/>
          </p:nvSpPr>
          <p:spPr bwMode="auto">
            <a:xfrm>
              <a:off x="1612900" y="3927475"/>
              <a:ext cx="762000" cy="40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6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3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900" b="1">
                  <a:solidFill>
                    <a:schemeClr val="hlink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IOR</a:t>
              </a:r>
            </a:p>
          </p:txBody>
        </p:sp>
        <p:sp>
          <p:nvSpPr>
            <p:cNvPr id="39971" name="Text Box 20"/>
            <p:cNvSpPr txBox="1">
              <a:spLocks noChangeArrowheads="1"/>
            </p:cNvSpPr>
            <p:nvPr/>
          </p:nvSpPr>
          <p:spPr bwMode="auto">
            <a:xfrm>
              <a:off x="1770063" y="4429125"/>
              <a:ext cx="600075" cy="40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6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3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900" b="1">
                  <a:solidFill>
                    <a:schemeClr val="hlink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A1</a:t>
              </a:r>
            </a:p>
          </p:txBody>
        </p:sp>
        <p:sp>
          <p:nvSpPr>
            <p:cNvPr id="39972" name="Text Box 21"/>
            <p:cNvSpPr txBox="1">
              <a:spLocks noChangeArrowheads="1"/>
            </p:cNvSpPr>
            <p:nvPr/>
          </p:nvSpPr>
          <p:spPr bwMode="auto">
            <a:xfrm>
              <a:off x="1770063" y="4870450"/>
              <a:ext cx="600075" cy="40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6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3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900" b="1">
                  <a:solidFill>
                    <a:schemeClr val="hlink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A0</a:t>
              </a:r>
            </a:p>
          </p:txBody>
        </p:sp>
        <p:sp>
          <p:nvSpPr>
            <p:cNvPr id="39973" name="Line 27"/>
            <p:cNvSpPr>
              <a:spLocks noChangeShapeType="1"/>
            </p:cNvSpPr>
            <p:nvPr/>
          </p:nvSpPr>
          <p:spPr bwMode="auto">
            <a:xfrm>
              <a:off x="1665288" y="3438525"/>
              <a:ext cx="533400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4" name="Line 28"/>
            <p:cNvSpPr>
              <a:spLocks noChangeShapeType="1"/>
            </p:cNvSpPr>
            <p:nvPr/>
          </p:nvSpPr>
          <p:spPr bwMode="auto">
            <a:xfrm>
              <a:off x="1679575" y="3971925"/>
              <a:ext cx="533400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5" name="Text Box 31"/>
            <p:cNvSpPr txBox="1">
              <a:spLocks noChangeArrowheads="1"/>
            </p:cNvSpPr>
            <p:nvPr/>
          </p:nvSpPr>
          <p:spPr bwMode="auto">
            <a:xfrm>
              <a:off x="1374775" y="2786063"/>
              <a:ext cx="1066800" cy="40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6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3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900" b="1">
                  <a:solidFill>
                    <a:schemeClr val="hlink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D0~D7</a:t>
              </a:r>
            </a:p>
          </p:txBody>
        </p:sp>
      </p:grpSp>
      <p:sp>
        <p:nvSpPr>
          <p:cNvPr id="46113" name="Line 32"/>
          <p:cNvSpPr>
            <a:spLocks noChangeShapeType="1"/>
          </p:cNvSpPr>
          <p:nvPr/>
        </p:nvSpPr>
        <p:spPr bwMode="auto">
          <a:xfrm>
            <a:off x="2260176" y="2604953"/>
            <a:ext cx="2086431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46114" name="Line 33"/>
          <p:cNvSpPr>
            <a:spLocks noChangeShapeType="1"/>
          </p:cNvSpPr>
          <p:nvPr/>
        </p:nvSpPr>
        <p:spPr bwMode="auto">
          <a:xfrm>
            <a:off x="2260176" y="3119491"/>
            <a:ext cx="2086431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46115" name="Line 34"/>
          <p:cNvSpPr>
            <a:spLocks noChangeShapeType="1"/>
          </p:cNvSpPr>
          <p:nvPr/>
        </p:nvSpPr>
        <p:spPr bwMode="auto">
          <a:xfrm>
            <a:off x="2260176" y="3562669"/>
            <a:ext cx="2086431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46119" name="Line 42"/>
          <p:cNvSpPr>
            <a:spLocks noChangeShapeType="1"/>
          </p:cNvSpPr>
          <p:nvPr/>
        </p:nvSpPr>
        <p:spPr bwMode="auto">
          <a:xfrm flipH="1">
            <a:off x="5983308" y="2792740"/>
            <a:ext cx="107935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3193" tIns="46597" rIns="93193" bIns="46597"/>
          <a:lstStyle/>
          <a:p>
            <a:endParaRPr lang="zh-CN" altLang="en-US"/>
          </a:p>
        </p:txBody>
      </p:sp>
      <p:sp>
        <p:nvSpPr>
          <p:cNvPr id="46120" name="AutoShape 43"/>
          <p:cNvSpPr>
            <a:spLocks noChangeArrowheads="1"/>
          </p:cNvSpPr>
          <p:nvPr/>
        </p:nvSpPr>
        <p:spPr bwMode="auto">
          <a:xfrm>
            <a:off x="5997763" y="1423770"/>
            <a:ext cx="1042413" cy="360552"/>
          </a:xfrm>
          <a:prstGeom prst="rightArrow">
            <a:avLst>
              <a:gd name="adj1" fmla="val 50000"/>
              <a:gd name="adj2" fmla="val 72283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lIns="93193" tIns="46597" rIns="93193" bIns="46597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6121" name="AutoShape 44"/>
          <p:cNvSpPr>
            <a:spLocks noChangeArrowheads="1"/>
          </p:cNvSpPr>
          <p:nvPr/>
        </p:nvSpPr>
        <p:spPr bwMode="auto">
          <a:xfrm>
            <a:off x="6012220" y="3739190"/>
            <a:ext cx="1042412" cy="431911"/>
          </a:xfrm>
          <a:prstGeom prst="leftArrow">
            <a:avLst>
              <a:gd name="adj1" fmla="val 50000"/>
              <a:gd name="adj2" fmla="val 60341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lIns="93193" tIns="46597" rIns="93193" bIns="46597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39964" name="Rectangle 35"/>
          <p:cNvSpPr>
            <a:spLocks noChangeArrowheads="1"/>
          </p:cNvSpPr>
          <p:nvPr/>
        </p:nvSpPr>
        <p:spPr bwMode="auto">
          <a:xfrm>
            <a:off x="7062663" y="1002742"/>
            <a:ext cx="1071671" cy="2221910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lIns="98627" tIns="49314" rIns="98627" bIns="49314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5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39965" name="Text Box 39"/>
          <p:cNvSpPr txBox="1">
            <a:spLocks noChangeArrowheads="1"/>
          </p:cNvSpPr>
          <p:nvPr/>
        </p:nvSpPr>
        <p:spPr bwMode="auto">
          <a:xfrm>
            <a:off x="7166375" y="1270959"/>
            <a:ext cx="864136" cy="55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8627" tIns="49314" rIns="98627" bIns="49314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35000"/>
              </a:lnSpc>
              <a:spcBef>
                <a:spcPct val="90000"/>
              </a:spcBef>
              <a:buClrTx/>
              <a:buSzTx/>
              <a:buFontTx/>
              <a:buNone/>
            </a:pPr>
            <a:r>
              <a:rPr kumimoji="1" lang="zh-CN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数据</a:t>
            </a:r>
          </a:p>
        </p:txBody>
      </p:sp>
      <p:sp>
        <p:nvSpPr>
          <p:cNvPr id="39966" name="Text Box 40"/>
          <p:cNvSpPr txBox="1">
            <a:spLocks noChangeArrowheads="1"/>
          </p:cNvSpPr>
          <p:nvPr/>
        </p:nvSpPr>
        <p:spPr bwMode="auto">
          <a:xfrm>
            <a:off x="7066872" y="2423179"/>
            <a:ext cx="1067462" cy="556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8627" tIns="49314" rIns="98627" bIns="49314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35000"/>
              </a:lnSpc>
              <a:spcBef>
                <a:spcPct val="90000"/>
              </a:spcBef>
              <a:buClrTx/>
              <a:buSzTx/>
              <a:buFontTx/>
              <a:buNone/>
            </a:pPr>
            <a:r>
              <a:rPr kumimoji="1" lang="zh-CN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状态</a:t>
            </a:r>
          </a:p>
        </p:txBody>
      </p:sp>
      <p:sp>
        <p:nvSpPr>
          <p:cNvPr id="39967" name="Text Box 47"/>
          <p:cNvSpPr txBox="1">
            <a:spLocks noChangeArrowheads="1"/>
          </p:cNvSpPr>
          <p:nvPr/>
        </p:nvSpPr>
        <p:spPr bwMode="auto">
          <a:xfrm>
            <a:off x="7075453" y="559947"/>
            <a:ext cx="1080169" cy="40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8627" tIns="49314" rIns="98627" bIns="49314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外设</a:t>
            </a:r>
            <a:r>
              <a:rPr kumimoji="1"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1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061056" y="3585206"/>
            <a:ext cx="1125081" cy="1205273"/>
            <a:chOff x="7007225" y="4314825"/>
            <a:chExt cx="1111994" cy="1018902"/>
          </a:xfrm>
        </p:grpSpPr>
        <p:sp>
          <p:nvSpPr>
            <p:cNvPr id="39961" name="Rectangle 45"/>
            <p:cNvSpPr>
              <a:spLocks noChangeArrowheads="1"/>
            </p:cNvSpPr>
            <p:nvPr/>
          </p:nvSpPr>
          <p:spPr bwMode="auto">
            <a:xfrm>
              <a:off x="7007225" y="4314825"/>
              <a:ext cx="1069026" cy="669519"/>
            </a:xfrm>
            <a:prstGeom prst="rect">
              <a:avLst/>
            </a:prstGeom>
            <a:noFill/>
            <a:ln w="25400" cap="sq">
              <a:solidFill>
                <a:srgbClr val="3399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6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3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900" b="1">
                  <a:solidFill>
                    <a:schemeClr val="hlink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Char char="•"/>
              </a:pPr>
              <a:endParaRPr lang="zh-CN" altLang="en-US" sz="25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endParaRPr>
            </a:p>
          </p:txBody>
        </p:sp>
        <p:sp>
          <p:nvSpPr>
            <p:cNvPr id="39962" name="Text Box 46"/>
            <p:cNvSpPr txBox="1">
              <a:spLocks noChangeArrowheads="1"/>
            </p:cNvSpPr>
            <p:nvPr/>
          </p:nvSpPr>
          <p:spPr bwMode="auto">
            <a:xfrm>
              <a:off x="7123389" y="4380246"/>
              <a:ext cx="853964" cy="464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6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3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900" b="1">
                  <a:solidFill>
                    <a:schemeClr val="hlink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135000"/>
                </a:lnSpc>
                <a:spcBef>
                  <a:spcPct val="90000"/>
                </a:spcBef>
                <a:buClrTx/>
                <a:buSzTx/>
                <a:buFontTx/>
                <a:buNone/>
              </a:pPr>
              <a:r>
                <a:rPr kumimoji="1" lang="zh-CN" altLang="en-US" sz="2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数据</a:t>
              </a:r>
            </a:p>
          </p:txBody>
        </p:sp>
        <p:sp>
          <p:nvSpPr>
            <p:cNvPr id="39963" name="Text Box 48"/>
            <p:cNvSpPr txBox="1">
              <a:spLocks noChangeArrowheads="1"/>
            </p:cNvSpPr>
            <p:nvPr/>
          </p:nvSpPr>
          <p:spPr bwMode="auto">
            <a:xfrm>
              <a:off x="7051764" y="5008495"/>
              <a:ext cx="1067455" cy="325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6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3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1900" b="1">
                  <a:solidFill>
                    <a:schemeClr val="hlink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9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外设</a:t>
              </a:r>
              <a:r>
                <a:rPr kumimoji="1" lang="en-US" altLang="zh-CN" sz="1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2</a:t>
              </a:r>
            </a:p>
          </p:txBody>
        </p:sp>
      </p:grpSp>
      <p:sp>
        <p:nvSpPr>
          <p:cNvPr id="52" name="TextBox 7">
            <a:extLst>
              <a:ext uri="{FF2B5EF4-FFF2-40B4-BE49-F238E27FC236}">
                <a16:creationId xmlns:a16="http://schemas.microsoft.com/office/drawing/2014/main" id="{ED5026D9-D047-41FE-A43E-4915C05D33C1}"/>
              </a:ext>
            </a:extLst>
          </p:cNvPr>
          <p:cNvSpPr txBox="1"/>
          <p:nvPr/>
        </p:nvSpPr>
        <p:spPr>
          <a:xfrm>
            <a:off x="505105" y="4827655"/>
            <a:ext cx="3203848" cy="542789"/>
          </a:xfrm>
          <a:prstGeom prst="rect">
            <a:avLst/>
          </a:prstGeom>
          <a:noFill/>
        </p:spPr>
        <p:txBody>
          <a:bodyPr wrap="square" lIns="98627" tIns="49314" rIns="98627" bIns="49314" rtlCol="0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en-US" altLang="zh-CN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8255</a:t>
            </a:r>
            <a:r>
              <a:rPr lang="zh-CN" alt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初始化程序</a:t>
            </a:r>
            <a:endParaRPr lang="zh-CN" altLang="en-US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TextBox 6">
            <a:extLst>
              <a:ext uri="{FF2B5EF4-FFF2-40B4-BE49-F238E27FC236}">
                <a16:creationId xmlns:a16="http://schemas.microsoft.com/office/drawing/2014/main" id="{6EDC6CB9-B9A6-43BB-A0DD-4B9D45E88542}"/>
              </a:ext>
            </a:extLst>
          </p:cNvPr>
          <p:cNvSpPr txBox="1"/>
          <p:nvPr/>
        </p:nvSpPr>
        <p:spPr>
          <a:xfrm>
            <a:off x="1043608" y="5373216"/>
            <a:ext cx="6264696" cy="14465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hangingPunct="0">
              <a:buNone/>
            </a:pPr>
            <a:r>
              <a:rPr lang="en-GB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MOV DX</a:t>
            </a:r>
            <a:r>
              <a:rPr lang="zh-CN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0FBC3H           </a:t>
            </a:r>
            <a:endParaRPr lang="zh-CN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buNone/>
            </a:pPr>
            <a:r>
              <a:rPr lang="en-GB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MOV AL</a:t>
            </a:r>
            <a:r>
              <a:rPr lang="zh-CN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10000001B	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组方式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口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+C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口高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位输出；</a:t>
            </a:r>
            <a:endPara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buNone/>
            </a:pP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组方式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口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+C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口低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位输入；</a:t>
            </a:r>
            <a:endPara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buNone/>
            </a:pPr>
            <a:r>
              <a:rPr lang="en-GB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 DX</a:t>
            </a:r>
            <a:r>
              <a:rPr lang="zh-CN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 </a:t>
            </a:r>
          </a:p>
        </p:txBody>
      </p:sp>
    </p:spTree>
    <p:extLst>
      <p:ext uri="{BB962C8B-B14F-4D97-AF65-F5344CB8AC3E}">
        <p14:creationId xmlns:p14="http://schemas.microsoft.com/office/powerpoint/2010/main" val="1138482123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0" grpId="0"/>
      <p:bldP spid="46121" grpId="0" animBg="1"/>
      <p:bldP spid="52" grpId="0"/>
      <p:bldP spid="5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1346" indent="-30821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232840" indent="-24656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725976" indent="-246568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19112" indent="-246568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12248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5383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98519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91655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919B9D6-1793-450F-B17E-B8D4C38D9A9B}" type="slidenum">
              <a:rPr lang="zh-CN" altLang="en-US" sz="1400" b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方式1：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7806" y="1384699"/>
            <a:ext cx="7992366" cy="2826407"/>
          </a:xfrm>
        </p:spPr>
        <p:txBody>
          <a:bodyPr/>
          <a:lstStyle/>
          <a:p>
            <a:pPr eaLnBrk="1" hangingPunct="1">
              <a:spcAft>
                <a:spcPct val="10000"/>
              </a:spcAft>
            </a:pPr>
            <a:r>
              <a:rPr lang="zh-CN" altLang="en-US" sz="2400" dirty="0"/>
              <a:t>利用一组选通控制信号控制</a:t>
            </a:r>
            <a:r>
              <a:rPr lang="en-US" altLang="zh-CN" sz="2400" dirty="0"/>
              <a:t>A</a:t>
            </a:r>
            <a:r>
              <a:rPr lang="zh-CN" altLang="en-US" sz="2400" dirty="0"/>
              <a:t>端口和</a:t>
            </a:r>
            <a:r>
              <a:rPr lang="en-US" altLang="zh-CN" sz="2400" dirty="0"/>
              <a:t>B</a:t>
            </a:r>
            <a:r>
              <a:rPr lang="zh-CN" altLang="en-US" sz="2400" dirty="0"/>
              <a:t>端口的数据输入输出</a:t>
            </a:r>
          </a:p>
          <a:p>
            <a:pPr eaLnBrk="1" hangingPunct="1">
              <a:spcAft>
                <a:spcPct val="5000"/>
              </a:spcAft>
            </a:pPr>
            <a:r>
              <a:rPr lang="zh-CN" altLang="en-US" sz="2400" dirty="0"/>
              <a:t>仅</a:t>
            </a:r>
            <a:r>
              <a:rPr lang="en-US" altLang="zh-CN" sz="2400" dirty="0"/>
              <a:t>A</a:t>
            </a:r>
            <a:r>
              <a:rPr lang="zh-CN" altLang="en-US" sz="2400" dirty="0"/>
              <a:t>口、</a:t>
            </a:r>
            <a:r>
              <a:rPr lang="en-US" altLang="zh-CN" sz="2400" dirty="0"/>
              <a:t>B</a:t>
            </a:r>
            <a:r>
              <a:rPr lang="zh-CN" altLang="en-US" sz="2400" dirty="0"/>
              <a:t>口作数据输入或输出口，</a:t>
            </a:r>
            <a:r>
              <a:rPr lang="en-US" altLang="zh-CN" sz="2400" dirty="0"/>
              <a:t>C</a:t>
            </a:r>
            <a:r>
              <a:rPr lang="zh-CN" altLang="en-US" sz="2400" dirty="0"/>
              <a:t>口的部分位用作选通控制信号</a:t>
            </a:r>
          </a:p>
          <a:p>
            <a:pPr eaLnBrk="1" hangingPunct="1"/>
            <a:r>
              <a:rPr lang="en-US" altLang="zh-CN" sz="2400" dirty="0"/>
              <a:t>A</a:t>
            </a:r>
            <a:r>
              <a:rPr lang="zh-CN" altLang="en-US" sz="2400" dirty="0"/>
              <a:t>口、</a:t>
            </a:r>
            <a:r>
              <a:rPr lang="en-US" altLang="zh-CN" sz="2400" dirty="0"/>
              <a:t>B</a:t>
            </a:r>
            <a:r>
              <a:rPr lang="zh-CN" altLang="en-US" sz="2400" dirty="0"/>
              <a:t>口在作为</a:t>
            </a:r>
            <a:r>
              <a:rPr lang="zh-CN" altLang="en-US" sz="2400" u="sng" dirty="0"/>
              <a:t>输入</a:t>
            </a:r>
            <a:r>
              <a:rPr lang="zh-CN" altLang="en-US" sz="2400" dirty="0"/>
              <a:t>和</a:t>
            </a:r>
            <a:r>
              <a:rPr lang="zh-CN" altLang="en-US" sz="2400" u="sng" dirty="0"/>
              <a:t>输出</a:t>
            </a:r>
            <a:r>
              <a:rPr lang="zh-CN" altLang="en-US" sz="2400" dirty="0"/>
              <a:t>时的选通信号不同</a:t>
            </a:r>
          </a:p>
        </p:txBody>
      </p:sp>
      <p:sp>
        <p:nvSpPr>
          <p:cNvPr id="103431" name="AutoShape 7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1259632" y="4512270"/>
            <a:ext cx="1447170" cy="760539"/>
          </a:xfrm>
          <a:prstGeom prst="cloudCallout">
            <a:avLst>
              <a:gd name="adj1" fmla="val 101236"/>
              <a:gd name="adj2" fmla="val -122602"/>
            </a:avLst>
          </a:prstGeom>
          <a:solidFill>
            <a:srgbClr val="993300"/>
          </a:solidFill>
          <a:ln w="25400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lIns="93193" tIns="46597" rIns="93193" bIns="46597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输入</a:t>
            </a:r>
          </a:p>
        </p:txBody>
      </p:sp>
      <p:sp>
        <p:nvSpPr>
          <p:cNvPr id="103432" name="AutoShape 8">
            <a:hlinkClick r:id="rId3" action="ppaction://hlinkfile"/>
          </p:cNvPr>
          <p:cNvSpPr>
            <a:spLocks noChangeArrowheads="1"/>
          </p:cNvSpPr>
          <p:nvPr/>
        </p:nvSpPr>
        <p:spPr bwMode="auto">
          <a:xfrm>
            <a:off x="4932040" y="4512270"/>
            <a:ext cx="1447170" cy="760539"/>
          </a:xfrm>
          <a:prstGeom prst="cloudCallout">
            <a:avLst>
              <a:gd name="adj1" fmla="val -76125"/>
              <a:gd name="adj2" fmla="val -125481"/>
            </a:avLst>
          </a:prstGeom>
          <a:solidFill>
            <a:srgbClr val="993300"/>
          </a:solidFill>
          <a:ln w="25400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lIns="93193" tIns="46597" rIns="93193" bIns="46597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3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19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9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4093722545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1" grpId="0" animBg="1"/>
      <p:bldP spid="10343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F6EEF-4F6B-4BD3-84A8-CCC25749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413325"/>
            <a:ext cx="7793037" cy="694407"/>
          </a:xfrm>
        </p:spPr>
        <p:txBody>
          <a:bodyPr/>
          <a:lstStyle/>
          <a:p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下</a:t>
            </a:r>
            <a:r>
              <a:rPr lang="en-US" altLang="zh-CN" dirty="0"/>
              <a:t>A</a:t>
            </a:r>
            <a:r>
              <a:rPr lang="zh-CN" altLang="en-US" dirty="0"/>
              <a:t>口、</a:t>
            </a:r>
            <a:r>
              <a:rPr lang="en-US" altLang="zh-CN" dirty="0"/>
              <a:t>B</a:t>
            </a:r>
            <a:r>
              <a:rPr lang="zh-CN" altLang="en-US" dirty="0"/>
              <a:t>口均为输出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D9583A-F5CC-46D7-9652-F59D3159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77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B437FA-21E2-4E9B-A3D1-3287E1889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363606"/>
            <a:ext cx="5976981" cy="26241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875E05F-55E4-40AD-AF4E-604655477ECB}"/>
              </a:ext>
            </a:extLst>
          </p:cNvPr>
          <p:cNvSpPr txBox="1"/>
          <p:nvPr/>
        </p:nvSpPr>
        <p:spPr>
          <a:xfrm>
            <a:off x="1115616" y="1504836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b="1" dirty="0"/>
              <a:t>硬件连接及端口定义</a:t>
            </a:r>
          </a:p>
        </p:txBody>
      </p:sp>
    </p:spTree>
    <p:extLst>
      <p:ext uri="{BB962C8B-B14F-4D97-AF65-F5344CB8AC3E}">
        <p14:creationId xmlns:p14="http://schemas.microsoft.com/office/powerpoint/2010/main" val="3860886401"/>
      </p:ext>
    </p:extLst>
  </p:cSld>
  <p:clrMapOvr>
    <a:masterClrMapping/>
  </p:clrMapOvr>
  <p:transition spd="med">
    <p:blinds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F6EEF-4F6B-4BD3-84A8-CCC25749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67" y="185717"/>
            <a:ext cx="7793037" cy="694407"/>
          </a:xfrm>
        </p:spPr>
        <p:txBody>
          <a:bodyPr/>
          <a:lstStyle/>
          <a:p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下</a:t>
            </a:r>
            <a:r>
              <a:rPr lang="en-US" altLang="zh-CN" dirty="0"/>
              <a:t>A</a:t>
            </a:r>
            <a:r>
              <a:rPr lang="zh-CN" altLang="en-US" dirty="0"/>
              <a:t>口、</a:t>
            </a:r>
            <a:r>
              <a:rPr lang="en-US" altLang="zh-CN" dirty="0"/>
              <a:t>B</a:t>
            </a:r>
            <a:r>
              <a:rPr lang="zh-CN" altLang="en-US" dirty="0"/>
              <a:t>口均为输出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D9583A-F5CC-46D7-9652-F59D3159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78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B3633F-708C-4B79-9586-D88E917DF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908414"/>
            <a:ext cx="3433788" cy="23098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9D515EB-0D98-4864-9D6C-01C1A5C577F5}"/>
              </a:ext>
            </a:extLst>
          </p:cNvPr>
          <p:cNvSpPr txBox="1"/>
          <p:nvPr/>
        </p:nvSpPr>
        <p:spPr>
          <a:xfrm>
            <a:off x="611560" y="1052736"/>
            <a:ext cx="46805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）系统在</a:t>
            </a:r>
            <a:r>
              <a:rPr lang="en-US" altLang="zh-CN" dirty="0"/>
              <a:t>#IOW</a:t>
            </a:r>
            <a:r>
              <a:rPr lang="zh-CN" altLang="en-US" dirty="0"/>
              <a:t>信号有效期间将数据输入到</a:t>
            </a:r>
            <a:r>
              <a:rPr lang="en-US" altLang="zh-CN" dirty="0"/>
              <a:t>A/B</a:t>
            </a:r>
            <a:r>
              <a:rPr lang="zh-CN" altLang="en-US" dirty="0"/>
              <a:t>端口，例</a:t>
            </a:r>
            <a:r>
              <a:rPr lang="en-US" altLang="zh-CN" dirty="0"/>
              <a:t>OUT</a:t>
            </a:r>
            <a:r>
              <a:rPr lang="zh-CN" altLang="en-US" dirty="0"/>
              <a:t>指令；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2</a:t>
            </a:r>
            <a:r>
              <a:rPr lang="zh-CN" altLang="en-US" dirty="0"/>
              <a:t>）接口输出缓冲器满信号</a:t>
            </a:r>
            <a:r>
              <a:rPr lang="en-US" altLang="zh-CN" dirty="0"/>
              <a:t>#OBF</a:t>
            </a:r>
            <a:r>
              <a:rPr lang="zh-CN" altLang="en-US" dirty="0"/>
              <a:t>（低电平有效）通知外设；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3</a:t>
            </a:r>
            <a:r>
              <a:rPr lang="zh-CN" altLang="en-US" dirty="0"/>
              <a:t>）外设从端口取走数据后，发出</a:t>
            </a:r>
            <a:r>
              <a:rPr lang="en-US" altLang="zh-CN" dirty="0"/>
              <a:t>#ACK</a:t>
            </a:r>
            <a:r>
              <a:rPr lang="zh-CN" altLang="en-US" dirty="0"/>
              <a:t>有效信号，同时</a:t>
            </a:r>
            <a:r>
              <a:rPr lang="en-US" altLang="zh-CN" dirty="0"/>
              <a:t>#OBF=1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4</a:t>
            </a:r>
            <a:r>
              <a:rPr lang="zh-CN" altLang="en-US" dirty="0"/>
              <a:t>）外设取走一个数据后，</a:t>
            </a:r>
            <a:r>
              <a:rPr lang="en-US" altLang="zh-CN" dirty="0"/>
              <a:t>#ACK</a:t>
            </a:r>
            <a:r>
              <a:rPr lang="zh-CN" altLang="en-US" dirty="0"/>
              <a:t>的上升沿产生有效的</a:t>
            </a:r>
            <a:r>
              <a:rPr lang="en-US" altLang="zh-CN" dirty="0"/>
              <a:t>INTR</a:t>
            </a:r>
            <a:r>
              <a:rPr lang="zh-CN" altLang="en-US" dirty="0"/>
              <a:t>信号，通知</a:t>
            </a:r>
            <a:r>
              <a:rPr lang="en-US" altLang="zh-CN" dirty="0"/>
              <a:t>CPU</a:t>
            </a:r>
            <a:r>
              <a:rPr lang="zh-CN" altLang="en-US" dirty="0"/>
              <a:t>可以输入下一个数据；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8255</a:t>
            </a:r>
            <a:r>
              <a:rPr lang="zh-CN" altLang="en-US" dirty="0"/>
              <a:t>内部有中断触发器，在</a:t>
            </a:r>
            <a:r>
              <a:rPr lang="en-US" altLang="zh-CN" dirty="0"/>
              <a:t>INTE=1</a:t>
            </a:r>
            <a:r>
              <a:rPr lang="zh-CN" altLang="en-US" dirty="0"/>
              <a:t>，且</a:t>
            </a:r>
            <a:r>
              <a:rPr lang="en-US" altLang="zh-CN" dirty="0"/>
              <a:t>#OBF</a:t>
            </a:r>
            <a:r>
              <a:rPr lang="zh-CN" altLang="en-US" dirty="0"/>
              <a:t>变高时，产生有效的</a:t>
            </a:r>
            <a:r>
              <a:rPr lang="en-US" altLang="zh-CN" dirty="0"/>
              <a:t>INTR</a:t>
            </a:r>
            <a:r>
              <a:rPr lang="zh-CN" altLang="en-US" dirty="0"/>
              <a:t>信号。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D78ADAE-2677-47B4-864A-D7FDBAD75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332" y="908720"/>
            <a:ext cx="320718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98633"/>
      </p:ext>
    </p:extLst>
  </p:cSld>
  <p:clrMapOvr>
    <a:masterClrMapping/>
  </p:clrMapOvr>
  <p:transition spd="med">
    <p:blinds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F6EEF-4F6B-4BD3-84A8-CCC25749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67" y="185717"/>
            <a:ext cx="7793037" cy="694407"/>
          </a:xfrm>
        </p:spPr>
        <p:txBody>
          <a:bodyPr/>
          <a:lstStyle/>
          <a:p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下</a:t>
            </a:r>
            <a:r>
              <a:rPr lang="en-US" altLang="zh-CN" dirty="0"/>
              <a:t>A</a:t>
            </a:r>
            <a:r>
              <a:rPr lang="zh-CN" altLang="en-US" dirty="0"/>
              <a:t>口、</a:t>
            </a:r>
            <a:r>
              <a:rPr lang="en-US" altLang="zh-CN" dirty="0"/>
              <a:t>B</a:t>
            </a:r>
            <a:r>
              <a:rPr lang="zh-CN" altLang="en-US" dirty="0"/>
              <a:t>口均为输入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D9583A-F5CC-46D7-9652-F59D3159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79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D515EB-0D98-4864-9D6C-01C1A5C577F5}"/>
              </a:ext>
            </a:extLst>
          </p:cNvPr>
          <p:cNvSpPr txBox="1"/>
          <p:nvPr/>
        </p:nvSpPr>
        <p:spPr>
          <a:xfrm>
            <a:off x="395536" y="1351508"/>
            <a:ext cx="46085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）外部设备发出低电平有效的</a:t>
            </a:r>
            <a:r>
              <a:rPr lang="en-US" altLang="zh-CN" dirty="0"/>
              <a:t>#STB</a:t>
            </a:r>
            <a:r>
              <a:rPr lang="zh-CN" altLang="en-US" dirty="0"/>
              <a:t>信号，并将数据锁存在缓冲器中；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2</a:t>
            </a:r>
            <a:r>
              <a:rPr lang="zh-CN" altLang="en-US" dirty="0"/>
              <a:t>）输入缓冲器满后，接口发出</a:t>
            </a:r>
            <a:r>
              <a:rPr lang="en-US" altLang="zh-CN" dirty="0"/>
              <a:t>IBF</a:t>
            </a:r>
            <a:r>
              <a:rPr lang="zh-CN" altLang="en-US" dirty="0"/>
              <a:t>信号，告诉外设有一个数据尚未读走；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3</a:t>
            </a:r>
            <a:r>
              <a:rPr lang="zh-CN" altLang="en-US" dirty="0"/>
              <a:t>）当</a:t>
            </a:r>
            <a:r>
              <a:rPr lang="en-US" altLang="zh-CN" dirty="0"/>
              <a:t>#STB=1</a:t>
            </a:r>
            <a:r>
              <a:rPr lang="zh-CN" altLang="en-US" dirty="0"/>
              <a:t>时，</a:t>
            </a:r>
            <a:r>
              <a:rPr lang="en-US" altLang="zh-CN" dirty="0"/>
              <a:t>INTE</a:t>
            </a:r>
            <a:r>
              <a:rPr lang="zh-CN" altLang="en-US" dirty="0"/>
              <a:t>和</a:t>
            </a:r>
            <a:r>
              <a:rPr lang="en-US" altLang="zh-CN" dirty="0"/>
              <a:t>IBF</a:t>
            </a:r>
            <a:r>
              <a:rPr lang="zh-CN" altLang="en-US" dirty="0"/>
              <a:t>均为高电平，产生有效的</a:t>
            </a:r>
            <a:r>
              <a:rPr lang="en-US" altLang="zh-CN" dirty="0"/>
              <a:t>INTR</a:t>
            </a:r>
            <a:r>
              <a:rPr lang="zh-CN" altLang="en-US" dirty="0"/>
              <a:t>信号，向</a:t>
            </a:r>
            <a:r>
              <a:rPr lang="en-US" altLang="zh-CN" dirty="0"/>
              <a:t>CPU</a:t>
            </a:r>
            <a:r>
              <a:rPr lang="zh-CN" altLang="en-US" dirty="0"/>
              <a:t>提出中断请求，要求</a:t>
            </a:r>
            <a:r>
              <a:rPr lang="en-US" altLang="zh-CN" dirty="0"/>
              <a:t>CPU</a:t>
            </a:r>
            <a:r>
              <a:rPr lang="zh-CN" altLang="en-US" dirty="0"/>
              <a:t>从</a:t>
            </a:r>
            <a:r>
              <a:rPr lang="en-US" altLang="zh-CN" dirty="0"/>
              <a:t>8255</a:t>
            </a:r>
            <a:r>
              <a:rPr lang="zh-CN" altLang="en-US" dirty="0"/>
              <a:t>端口上读取数据。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8F45C1-B392-4E28-A816-2BA5F9036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230" y="1052736"/>
            <a:ext cx="3024210" cy="24622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8EF433-6CBB-49A0-9192-5553A649F3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696" y="4005064"/>
            <a:ext cx="3312368" cy="19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80454"/>
      </p:ext>
    </p:extLst>
  </p:cSld>
  <p:clrMapOvr>
    <a:masterClrMapping/>
  </p:clrMapOvr>
  <p:transition spd="med">
    <p:blind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84E84470-70DC-4F8E-AB06-7A6C4B433C93}" type="slidenum">
              <a:rPr lang="zh-CN" altLang="en-US" sz="1400"/>
              <a:pPr eaLnBrk="1" hangingPunct="1"/>
              <a:t>8</a:t>
            </a:fld>
            <a:endParaRPr lang="en-US" altLang="zh-CN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793037" cy="694407"/>
          </a:xfrm>
        </p:spPr>
        <p:txBody>
          <a:bodyPr/>
          <a:lstStyle/>
          <a:p>
            <a:pPr eaLnBrk="1" hangingPunct="1"/>
            <a:r>
              <a:rPr lang="zh-CN" altLang="en-US" dirty="0"/>
              <a:t>串行通信的几个概念</a:t>
            </a:r>
            <a:r>
              <a:rPr lang="zh-CN" altLang="en-US" sz="2800" dirty="0">
                <a:solidFill>
                  <a:schemeClr val="tx1"/>
                </a:solidFill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</a:rPr>
              <a:t>1</a:t>
            </a:r>
            <a:r>
              <a:rPr lang="zh-CN" altLang="en-US" sz="28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280920" cy="475252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同步通信与异步通信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>
                <a:solidFill>
                  <a:srgbClr val="C00000"/>
                </a:solidFill>
              </a:rPr>
              <a:t>同步通信</a:t>
            </a:r>
            <a:r>
              <a:rPr lang="zh-CN" altLang="en-US" sz="2000" dirty="0"/>
              <a:t>：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通信时，发送方和接收方的时钟频率和相位保持一致。每两个字符间的时间间隔固定。</a:t>
            </a:r>
          </a:p>
          <a:p>
            <a:pPr lvl="1" eaLnBrk="1" hangingPunct="1"/>
            <a:r>
              <a:rPr lang="zh-CN" altLang="en-US" sz="2000" dirty="0">
                <a:solidFill>
                  <a:srgbClr val="C00000"/>
                </a:solidFill>
              </a:rPr>
              <a:t>异步通信</a:t>
            </a:r>
            <a:r>
              <a:rPr lang="zh-CN" altLang="en-US" sz="2000" dirty="0"/>
              <a:t>：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每两个字符间的时间间隔不固定。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spcBef>
                <a:spcPts val="1800"/>
              </a:spcBef>
            </a:pPr>
            <a:r>
              <a:rPr lang="zh-CN" altLang="en-US" dirty="0"/>
              <a:t>调制与解调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用于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长距离通信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。通常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在传送前把信号转换成适合于传送的形式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（载波信号）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，传送到目的地后在再恢复成原始信号。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lvl="1" eaLnBrk="1" hangingPunct="1"/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利用调制解调器（</a:t>
            </a:r>
            <a:r>
              <a:rPr lang="en-GB" altLang="zh-CN" dirty="0">
                <a:latin typeface="华文楷体" pitchFamily="2" charset="-122"/>
                <a:ea typeface="华文楷体" pitchFamily="2" charset="-122"/>
              </a:rPr>
              <a:t>MODEM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）实现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dirty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spcBef>
                <a:spcPts val="1800"/>
              </a:spcBef>
            </a:pPr>
            <a:r>
              <a:rPr lang="zh-CN" altLang="en-US" dirty="0"/>
              <a:t>数据校验</a:t>
            </a:r>
            <a:endParaRPr lang="en-US" altLang="zh-CN" dirty="0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860032" y="3941445"/>
            <a:ext cx="3833706" cy="0"/>
          </a:xfrm>
          <a:prstGeom prst="line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7776356" y="522920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调制</a:t>
            </a: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5382939" y="4324585"/>
            <a:ext cx="1788452" cy="0"/>
          </a:xfrm>
          <a:prstGeom prst="line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7" name="任意多边形 6"/>
          <p:cNvSpPr/>
          <p:nvPr/>
        </p:nvSpPr>
        <p:spPr bwMode="auto">
          <a:xfrm>
            <a:off x="8187306" y="4026716"/>
            <a:ext cx="84239" cy="1233181"/>
          </a:xfrm>
          <a:custGeom>
            <a:avLst/>
            <a:gdLst>
              <a:gd name="connsiteX0" fmla="*/ 84239 w 84239"/>
              <a:gd name="connsiteY0" fmla="*/ 0 h 1233181"/>
              <a:gd name="connsiteX1" fmla="*/ 67461 w 84239"/>
              <a:gd name="connsiteY1" fmla="*/ 201335 h 1233181"/>
              <a:gd name="connsiteX2" fmla="*/ 59072 w 84239"/>
              <a:gd name="connsiteY2" fmla="*/ 461394 h 1233181"/>
              <a:gd name="connsiteX3" fmla="*/ 42294 w 84239"/>
              <a:gd name="connsiteY3" fmla="*/ 536895 h 1233181"/>
              <a:gd name="connsiteX4" fmla="*/ 17127 w 84239"/>
              <a:gd name="connsiteY4" fmla="*/ 662730 h 1233181"/>
              <a:gd name="connsiteX5" fmla="*/ 8738 w 84239"/>
              <a:gd name="connsiteY5" fmla="*/ 587229 h 1233181"/>
              <a:gd name="connsiteX6" fmla="*/ 33905 w 84239"/>
              <a:gd name="connsiteY6" fmla="*/ 654341 h 1233181"/>
              <a:gd name="connsiteX7" fmla="*/ 25516 w 84239"/>
              <a:gd name="connsiteY7" fmla="*/ 1233181 h 123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39" h="1233181">
                <a:moveTo>
                  <a:pt x="84239" y="0"/>
                </a:moveTo>
                <a:cubicBezTo>
                  <a:pt x="66151" y="90442"/>
                  <a:pt x="73858" y="41414"/>
                  <a:pt x="67461" y="201335"/>
                </a:cubicBezTo>
                <a:cubicBezTo>
                  <a:pt x="63995" y="287997"/>
                  <a:pt x="63883" y="374796"/>
                  <a:pt x="59072" y="461394"/>
                </a:cubicBezTo>
                <a:cubicBezTo>
                  <a:pt x="57810" y="484110"/>
                  <a:pt x="46550" y="514197"/>
                  <a:pt x="42294" y="536895"/>
                </a:cubicBezTo>
                <a:cubicBezTo>
                  <a:pt x="18853" y="661913"/>
                  <a:pt x="37628" y="601228"/>
                  <a:pt x="17127" y="662730"/>
                </a:cubicBezTo>
                <a:cubicBezTo>
                  <a:pt x="-2447" y="604007"/>
                  <a:pt x="-5244" y="629174"/>
                  <a:pt x="8738" y="587229"/>
                </a:cubicBezTo>
                <a:cubicBezTo>
                  <a:pt x="26095" y="613265"/>
                  <a:pt x="33905" y="618059"/>
                  <a:pt x="33905" y="654341"/>
                </a:cubicBezTo>
                <a:cubicBezTo>
                  <a:pt x="33905" y="847308"/>
                  <a:pt x="25516" y="1040214"/>
                  <a:pt x="25516" y="1233181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3" name="任意多边形 12"/>
          <p:cNvSpPr/>
          <p:nvPr/>
        </p:nvSpPr>
        <p:spPr bwMode="auto">
          <a:xfrm>
            <a:off x="6012160" y="4437112"/>
            <a:ext cx="84239" cy="1233181"/>
          </a:xfrm>
          <a:custGeom>
            <a:avLst/>
            <a:gdLst>
              <a:gd name="connsiteX0" fmla="*/ 84239 w 84239"/>
              <a:gd name="connsiteY0" fmla="*/ 0 h 1233181"/>
              <a:gd name="connsiteX1" fmla="*/ 67461 w 84239"/>
              <a:gd name="connsiteY1" fmla="*/ 201335 h 1233181"/>
              <a:gd name="connsiteX2" fmla="*/ 59072 w 84239"/>
              <a:gd name="connsiteY2" fmla="*/ 461394 h 1233181"/>
              <a:gd name="connsiteX3" fmla="*/ 42294 w 84239"/>
              <a:gd name="connsiteY3" fmla="*/ 536895 h 1233181"/>
              <a:gd name="connsiteX4" fmla="*/ 17127 w 84239"/>
              <a:gd name="connsiteY4" fmla="*/ 662730 h 1233181"/>
              <a:gd name="connsiteX5" fmla="*/ 8738 w 84239"/>
              <a:gd name="connsiteY5" fmla="*/ 587229 h 1233181"/>
              <a:gd name="connsiteX6" fmla="*/ 33905 w 84239"/>
              <a:gd name="connsiteY6" fmla="*/ 654341 h 1233181"/>
              <a:gd name="connsiteX7" fmla="*/ 25516 w 84239"/>
              <a:gd name="connsiteY7" fmla="*/ 1233181 h 123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39" h="1233181">
                <a:moveTo>
                  <a:pt x="84239" y="0"/>
                </a:moveTo>
                <a:cubicBezTo>
                  <a:pt x="66151" y="90442"/>
                  <a:pt x="73858" y="41414"/>
                  <a:pt x="67461" y="201335"/>
                </a:cubicBezTo>
                <a:cubicBezTo>
                  <a:pt x="63995" y="287997"/>
                  <a:pt x="63883" y="374796"/>
                  <a:pt x="59072" y="461394"/>
                </a:cubicBezTo>
                <a:cubicBezTo>
                  <a:pt x="57810" y="484110"/>
                  <a:pt x="46550" y="514197"/>
                  <a:pt x="42294" y="536895"/>
                </a:cubicBezTo>
                <a:cubicBezTo>
                  <a:pt x="18853" y="661913"/>
                  <a:pt x="37628" y="601228"/>
                  <a:pt x="17127" y="662730"/>
                </a:cubicBezTo>
                <a:cubicBezTo>
                  <a:pt x="-2447" y="604007"/>
                  <a:pt x="-5244" y="629174"/>
                  <a:pt x="8738" y="587229"/>
                </a:cubicBezTo>
                <a:cubicBezTo>
                  <a:pt x="26095" y="613265"/>
                  <a:pt x="33905" y="618059"/>
                  <a:pt x="33905" y="654341"/>
                </a:cubicBezTo>
                <a:cubicBezTo>
                  <a:pt x="33905" y="847308"/>
                  <a:pt x="25516" y="1040214"/>
                  <a:pt x="25516" y="1233181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2120" y="5680377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解调</a:t>
            </a:r>
          </a:p>
        </p:txBody>
      </p:sp>
    </p:spTree>
    <p:extLst>
      <p:ext uri="{BB962C8B-B14F-4D97-AF65-F5344CB8AC3E}">
        <p14:creationId xmlns:p14="http://schemas.microsoft.com/office/powerpoint/2010/main" val="3749690564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 animBg="1"/>
      <p:bldP spid="7" grpId="1" animBg="1"/>
      <p:bldP spid="13" grpId="0" animBg="1"/>
      <p:bldP spid="13" grpId="1" animBg="1"/>
      <p:bldP spid="14" grpId="0"/>
      <p:bldP spid="14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1346" indent="-30821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232840" indent="-24656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725976" indent="-246568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19112" indent="-246568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12248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5383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98519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91655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7DA8870-164A-4DF1-9C90-5FE1047DE842}" type="slidenum">
              <a:rPr lang="zh-CN" altLang="en-US" sz="1400" b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方式1的应用：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4950" y="1469879"/>
            <a:ext cx="8159810" cy="210313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方式1主要用于</a:t>
            </a:r>
            <a:r>
              <a:rPr lang="zh-CN" altLang="en-US" dirty="0">
                <a:solidFill>
                  <a:srgbClr val="860000"/>
                </a:solidFill>
              </a:rPr>
              <a:t>中断控制方式</a:t>
            </a:r>
            <a:r>
              <a:rPr lang="zh-CN" altLang="en-US" dirty="0"/>
              <a:t>下的输入输出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dirty="0">
                <a:solidFill>
                  <a:srgbClr val="0070C0"/>
                </a:solidFill>
              </a:rPr>
              <a:t>仅</a:t>
            </a:r>
            <a:r>
              <a:rPr lang="en-US" altLang="zh-CN" dirty="0">
                <a:solidFill>
                  <a:srgbClr val="0070C0"/>
                </a:solidFill>
              </a:rPr>
              <a:t>A</a:t>
            </a:r>
            <a:r>
              <a:rPr lang="zh-CN" altLang="en-US" dirty="0">
                <a:solidFill>
                  <a:srgbClr val="0070C0"/>
                </a:solidFill>
              </a:rPr>
              <a:t>端口和</a:t>
            </a:r>
            <a:r>
              <a:rPr lang="en-US" altLang="zh-CN" dirty="0">
                <a:solidFill>
                  <a:srgbClr val="0070C0"/>
                </a:solidFill>
              </a:rPr>
              <a:t>B</a:t>
            </a:r>
            <a:r>
              <a:rPr lang="zh-CN" altLang="en-US" dirty="0">
                <a:solidFill>
                  <a:srgbClr val="0070C0"/>
                </a:solidFill>
              </a:rPr>
              <a:t>端口</a:t>
            </a:r>
            <a:r>
              <a:rPr lang="zh-CN" altLang="en-US">
                <a:solidFill>
                  <a:srgbClr val="0070C0"/>
                </a:solidFill>
              </a:rPr>
              <a:t>可工作于方式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zh-CN" dirty="0"/>
              <a:t>C</a:t>
            </a:r>
            <a:r>
              <a:rPr lang="zh-CN" altLang="en-US" dirty="0"/>
              <a:t>口的8位除用作选通信号外，其余位可工作于方式0下，作为输入或输出口。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C6417CA1-4796-4DFF-89A9-29FA6444C857}"/>
              </a:ext>
            </a:extLst>
          </p:cNvPr>
          <p:cNvSpPr txBox="1"/>
          <p:nvPr/>
        </p:nvSpPr>
        <p:spPr>
          <a:xfrm>
            <a:off x="827584" y="4616519"/>
            <a:ext cx="8208912" cy="107721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hangingPunct="0">
              <a:buNone/>
            </a:pPr>
            <a:r>
              <a:rPr lang="en-GB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MOV DX</a:t>
            </a:r>
            <a:r>
              <a:rPr lang="zh-CN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0FBC3H           </a:t>
            </a:r>
            <a:endParaRPr lang="zh-CN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buNone/>
            </a:pPr>
            <a:r>
              <a:rPr lang="en-GB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MOV AL</a:t>
            </a:r>
            <a:r>
              <a:rPr lang="zh-CN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10100000B	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组方式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，输出；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组方式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：输出；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口其余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线输出</a:t>
            </a:r>
            <a:endParaRPr lang="en-GB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buNone/>
            </a:pPr>
            <a:r>
              <a:rPr lang="en-GB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 DX</a:t>
            </a:r>
            <a:r>
              <a:rPr lang="zh-CN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 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C6982CFF-7890-4C08-A941-ADC64428323C}"/>
              </a:ext>
            </a:extLst>
          </p:cNvPr>
          <p:cNvSpPr txBox="1"/>
          <p:nvPr/>
        </p:nvSpPr>
        <p:spPr>
          <a:xfrm>
            <a:off x="539551" y="3950387"/>
            <a:ext cx="3203848" cy="542789"/>
          </a:xfrm>
          <a:prstGeom prst="rect">
            <a:avLst/>
          </a:prstGeom>
          <a:noFill/>
        </p:spPr>
        <p:txBody>
          <a:bodyPr wrap="square" lIns="98627" tIns="49314" rIns="98627" bIns="49314" rtlCol="0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en-US" altLang="zh-CN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8255</a:t>
            </a:r>
            <a:r>
              <a:rPr lang="zh-CN" alt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初始化程序</a:t>
            </a:r>
            <a:endParaRPr lang="zh-CN" altLang="en-US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604037"/>
      </p:ext>
    </p:extLst>
  </p:cSld>
  <p:clrMapOvr>
    <a:masterClrMapping/>
  </p:clrMapOvr>
  <p:transition spd="med">
    <p:blinds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1346" indent="-30821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232840" indent="-24656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725976" indent="-246568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19112" indent="-246568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12248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5383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98519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91655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919B9D6-1793-450F-B17E-B8D4C38D9A9B}" type="slidenum">
              <a:rPr lang="zh-CN" altLang="en-US" sz="1400" b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方式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7806" y="1384699"/>
            <a:ext cx="7992366" cy="4348557"/>
          </a:xfrm>
        </p:spPr>
        <p:txBody>
          <a:bodyPr/>
          <a:lstStyle/>
          <a:p>
            <a:pPr eaLnBrk="1" hangingPunct="1">
              <a:spcAft>
                <a:spcPct val="10000"/>
              </a:spcAft>
            </a:pPr>
            <a:r>
              <a:rPr lang="zh-CN" altLang="en-US" sz="2400" dirty="0"/>
              <a:t>只有</a:t>
            </a:r>
            <a:r>
              <a:rPr lang="en-US" altLang="zh-CN" sz="2400" dirty="0"/>
              <a:t>A</a:t>
            </a:r>
            <a:r>
              <a:rPr lang="zh-CN" altLang="en-US" sz="2400" dirty="0"/>
              <a:t>口可以工作在这种方式下；</a:t>
            </a:r>
            <a:endParaRPr lang="en-US" altLang="zh-CN" sz="2400" dirty="0"/>
          </a:p>
          <a:p>
            <a:pPr eaLnBrk="1" hangingPunct="1">
              <a:spcAft>
                <a:spcPct val="10000"/>
              </a:spcAft>
            </a:pPr>
            <a:r>
              <a:rPr lang="zh-CN" altLang="en-US" sz="2400" dirty="0"/>
              <a:t>双向方式使外设能利用</a:t>
            </a:r>
            <a:r>
              <a:rPr lang="en-US" altLang="zh-CN" sz="2400" dirty="0"/>
              <a:t>8</a:t>
            </a:r>
            <a:r>
              <a:rPr lang="zh-CN" altLang="en-US" sz="2400" dirty="0"/>
              <a:t>位数据线与</a:t>
            </a:r>
            <a:r>
              <a:rPr lang="en-US" altLang="zh-CN" sz="2400" dirty="0"/>
              <a:t>CPU</a:t>
            </a:r>
            <a:r>
              <a:rPr lang="zh-CN" altLang="en-US" sz="2400" dirty="0"/>
              <a:t>进行双向通信，既能发送数据，也能接收数据；</a:t>
            </a:r>
            <a:endParaRPr lang="en-US" altLang="zh-CN" sz="2400" dirty="0"/>
          </a:p>
          <a:p>
            <a:pPr eaLnBrk="1" hangingPunct="1">
              <a:spcAft>
                <a:spcPct val="10000"/>
              </a:spcAft>
            </a:pPr>
            <a:r>
              <a:rPr lang="zh-CN" altLang="en-US" sz="2400" dirty="0"/>
              <a:t>与方式</a:t>
            </a:r>
            <a:r>
              <a:rPr lang="en-US" altLang="zh-CN" sz="2400" dirty="0"/>
              <a:t>1</a:t>
            </a:r>
            <a:r>
              <a:rPr lang="zh-CN" altLang="en-US" sz="2400" dirty="0"/>
              <a:t>类似，方式</a:t>
            </a:r>
            <a:r>
              <a:rPr lang="en-US" altLang="zh-CN" sz="2400" dirty="0"/>
              <a:t>2</a:t>
            </a:r>
            <a:r>
              <a:rPr lang="zh-CN" altLang="en-US" sz="2400" dirty="0"/>
              <a:t>利用</a:t>
            </a:r>
            <a:r>
              <a:rPr lang="en-US" altLang="zh-CN" sz="2400" dirty="0"/>
              <a:t>C</a:t>
            </a:r>
            <a:r>
              <a:rPr lang="zh-CN" altLang="en-US" sz="2400" dirty="0"/>
              <a:t>口的</a:t>
            </a:r>
            <a:r>
              <a:rPr lang="en-US" altLang="zh-CN" sz="2400" dirty="0"/>
              <a:t>5</a:t>
            </a:r>
            <a:r>
              <a:rPr lang="zh-CN" altLang="en-US" sz="2400" dirty="0"/>
              <a:t>条线来提供双向传输所需要的控制信号；</a:t>
            </a:r>
            <a:endParaRPr lang="en-US" altLang="zh-CN" sz="2400" dirty="0"/>
          </a:p>
          <a:p>
            <a:pPr eaLnBrk="1" hangingPunct="1">
              <a:spcAft>
                <a:spcPct val="10000"/>
              </a:spcAft>
            </a:pPr>
            <a:r>
              <a:rPr lang="zh-CN" altLang="en-US" sz="2400" dirty="0"/>
              <a:t>当</a:t>
            </a:r>
            <a:r>
              <a:rPr lang="en-US" altLang="zh-CN" sz="2400" dirty="0"/>
              <a:t>A</a:t>
            </a:r>
            <a:r>
              <a:rPr lang="zh-CN" altLang="en-US" sz="2400" dirty="0"/>
              <a:t>口工作与方式</a:t>
            </a:r>
            <a:r>
              <a:rPr lang="en-US" altLang="zh-CN" sz="2400" dirty="0"/>
              <a:t>2</a:t>
            </a:r>
            <a:r>
              <a:rPr lang="zh-CN" altLang="en-US" sz="2400" dirty="0"/>
              <a:t>的同时，</a:t>
            </a:r>
            <a:r>
              <a:rPr lang="en-US" altLang="zh-CN" sz="2400" dirty="0"/>
              <a:t>B</a:t>
            </a:r>
            <a:r>
              <a:rPr lang="zh-CN" altLang="en-US" sz="2400" dirty="0"/>
              <a:t>口也可以工作在方式</a:t>
            </a:r>
            <a:r>
              <a:rPr lang="en-US" altLang="zh-CN" sz="2400" dirty="0"/>
              <a:t>0</a:t>
            </a:r>
            <a:r>
              <a:rPr lang="zh-CN" altLang="en-US" sz="2400" dirty="0"/>
              <a:t>或</a:t>
            </a:r>
            <a:r>
              <a:rPr lang="en-US" altLang="zh-CN" sz="2400" dirty="0"/>
              <a:t>1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eaLnBrk="1" hangingPunct="1">
              <a:spcAft>
                <a:spcPct val="10000"/>
              </a:spcAft>
            </a:pPr>
            <a:r>
              <a:rPr lang="en-US" altLang="zh-CN" sz="2400" dirty="0"/>
              <a:t>C</a:t>
            </a:r>
            <a:r>
              <a:rPr lang="zh-CN" altLang="en-US" sz="2400" dirty="0"/>
              <a:t>口剩下的</a:t>
            </a:r>
            <a:r>
              <a:rPr lang="en-US" altLang="zh-CN" sz="2400" dirty="0"/>
              <a:t>3</a:t>
            </a:r>
            <a:r>
              <a:rPr lang="zh-CN" altLang="en-US" sz="2400" dirty="0"/>
              <a:t>条线可作为输入输出线，或用作</a:t>
            </a:r>
            <a:r>
              <a:rPr lang="en-US" altLang="zh-CN" sz="2400" dirty="0"/>
              <a:t>B</a:t>
            </a:r>
            <a:r>
              <a:rPr lang="zh-CN" altLang="en-US" sz="2400" dirty="0"/>
              <a:t>口方式</a:t>
            </a:r>
            <a:r>
              <a:rPr lang="en-US" altLang="zh-CN" sz="2400" dirty="0"/>
              <a:t>1</a:t>
            </a:r>
            <a:r>
              <a:rPr lang="zh-CN" altLang="en-US" sz="2400" dirty="0"/>
              <a:t>下的控制线；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19482401"/>
      </p:ext>
    </p:extLst>
  </p:cSld>
  <p:clrMapOvr>
    <a:masterClrMapping/>
  </p:clrMapOvr>
  <p:transition spd="med">
    <p:blinds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1346" indent="-30821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232840" indent="-24656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725976" indent="-246568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19112" indent="-246568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12248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5383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98519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91655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2184562-8ABE-4B2A-BD68-B0ABEE79B8C0}" type="slidenum">
              <a:rPr lang="zh-CN" altLang="en-US" sz="1400" b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273529" y="192189"/>
            <a:ext cx="7791593" cy="744724"/>
          </a:xfrm>
        </p:spPr>
        <p:txBody>
          <a:bodyPr/>
          <a:lstStyle/>
          <a:p>
            <a:pPr eaLnBrk="1" hangingPunct="1"/>
            <a:r>
              <a:rPr lang="zh-CN" altLang="en-US" dirty="0"/>
              <a:t>方式2：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645024"/>
            <a:ext cx="3456384" cy="267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61A42F-C191-4179-BD47-E03F48010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33183"/>
            <a:ext cx="3287608" cy="259594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D2051A5-40FE-4805-9D1B-19D42F5E7C27}"/>
              </a:ext>
            </a:extLst>
          </p:cNvPr>
          <p:cNvSpPr txBox="1"/>
          <p:nvPr/>
        </p:nvSpPr>
        <p:spPr>
          <a:xfrm>
            <a:off x="334533" y="1340768"/>
            <a:ext cx="49685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输出时：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CPU</a:t>
            </a:r>
            <a:r>
              <a:rPr lang="zh-CN" altLang="en-US" dirty="0"/>
              <a:t>发出写脉冲</a:t>
            </a:r>
            <a:r>
              <a:rPr lang="en-US" altLang="zh-CN" dirty="0"/>
              <a:t>#IOW</a:t>
            </a:r>
            <a:r>
              <a:rPr lang="zh-CN" altLang="en-US" dirty="0"/>
              <a:t>，像</a:t>
            </a:r>
            <a:r>
              <a:rPr lang="en-US" altLang="zh-CN" dirty="0"/>
              <a:t>A</a:t>
            </a:r>
            <a:r>
              <a:rPr lang="zh-CN" altLang="en-US" dirty="0"/>
              <a:t>口写入数据；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#IOW</a:t>
            </a:r>
            <a:r>
              <a:rPr lang="zh-CN" altLang="en-US" dirty="0"/>
              <a:t>信号使</a:t>
            </a:r>
            <a:r>
              <a:rPr lang="en-US" altLang="zh-CN" dirty="0"/>
              <a:t>INTR</a:t>
            </a:r>
            <a:r>
              <a:rPr lang="zh-CN" altLang="en-US" dirty="0"/>
              <a:t>变低电平，同时使</a:t>
            </a:r>
            <a:r>
              <a:rPr lang="en-US" altLang="zh-CN" dirty="0"/>
              <a:t>#OBF</a:t>
            </a:r>
            <a:r>
              <a:rPr lang="zh-CN" altLang="en-US" dirty="0"/>
              <a:t>有效；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3</a:t>
            </a:r>
            <a:r>
              <a:rPr lang="zh-CN" altLang="en-US" dirty="0"/>
              <a:t>）外设接到</a:t>
            </a:r>
            <a:r>
              <a:rPr lang="en-US" altLang="zh-CN" dirty="0"/>
              <a:t>#OBF</a:t>
            </a:r>
            <a:r>
              <a:rPr lang="zh-CN" altLang="en-US" dirty="0"/>
              <a:t>信号后发出</a:t>
            </a:r>
            <a:r>
              <a:rPr lang="en-US" altLang="zh-CN" dirty="0"/>
              <a:t>#ACK</a:t>
            </a:r>
            <a:r>
              <a:rPr lang="zh-CN" altLang="en-US" dirty="0"/>
              <a:t>信号，从</a:t>
            </a:r>
            <a:r>
              <a:rPr lang="en-US" altLang="zh-CN" dirty="0"/>
              <a:t>A</a:t>
            </a:r>
            <a:r>
              <a:rPr lang="zh-CN" altLang="en-US" dirty="0"/>
              <a:t>口读出数据；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#ACK</a:t>
            </a:r>
            <a:r>
              <a:rPr lang="zh-CN" altLang="en-US" dirty="0"/>
              <a:t>信号使</a:t>
            </a:r>
            <a:r>
              <a:rPr lang="en-US" altLang="zh-CN" dirty="0"/>
              <a:t>#OBF</a:t>
            </a:r>
            <a:r>
              <a:rPr lang="zh-CN" altLang="en-US" dirty="0"/>
              <a:t>无效，并使</a:t>
            </a:r>
            <a:r>
              <a:rPr lang="en-US" altLang="zh-CN" dirty="0"/>
              <a:t>INTR</a:t>
            </a:r>
            <a:r>
              <a:rPr lang="zh-CN" altLang="en-US" dirty="0"/>
              <a:t>变高，产生中断请求，准备输出下一个数据；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2433775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1346" indent="-30821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232840" indent="-24656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725976" indent="-246568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19112" indent="-246568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12248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5383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98519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91655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2184562-8ABE-4B2A-BD68-B0ABEE79B8C0}" type="slidenum">
              <a:rPr lang="zh-CN" altLang="en-US" sz="1400" b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273529" y="192189"/>
            <a:ext cx="7791593" cy="744724"/>
          </a:xfrm>
        </p:spPr>
        <p:txBody>
          <a:bodyPr/>
          <a:lstStyle/>
          <a:p>
            <a:pPr eaLnBrk="1" hangingPunct="1"/>
            <a:r>
              <a:rPr lang="zh-CN" altLang="en-US" dirty="0"/>
              <a:t>方式2：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645024"/>
            <a:ext cx="3456384" cy="267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61A42F-C191-4179-BD47-E03F48010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33183"/>
            <a:ext cx="3287608" cy="259594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D2051A5-40FE-4805-9D1B-19D42F5E7C27}"/>
              </a:ext>
            </a:extLst>
          </p:cNvPr>
          <p:cNvSpPr txBox="1"/>
          <p:nvPr/>
        </p:nvSpPr>
        <p:spPr>
          <a:xfrm>
            <a:off x="334533" y="1340768"/>
            <a:ext cx="49685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输入时：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）外设向</a:t>
            </a:r>
            <a:r>
              <a:rPr lang="en-US" altLang="zh-CN" dirty="0"/>
              <a:t>8255</a:t>
            </a:r>
            <a:r>
              <a:rPr lang="zh-CN" altLang="en-US" dirty="0"/>
              <a:t>送来数据，同时发</a:t>
            </a:r>
            <a:r>
              <a:rPr lang="en-US" altLang="zh-CN" dirty="0"/>
              <a:t>#STB</a:t>
            </a:r>
            <a:r>
              <a:rPr lang="zh-CN" altLang="en-US" dirty="0"/>
              <a:t>信号，将数据锁存到</a:t>
            </a:r>
            <a:r>
              <a:rPr lang="en-US" altLang="zh-CN" dirty="0"/>
              <a:t>A</a:t>
            </a:r>
            <a:r>
              <a:rPr lang="zh-CN" altLang="en-US" dirty="0"/>
              <a:t>口，使得</a:t>
            </a:r>
            <a:r>
              <a:rPr lang="en-US" altLang="zh-CN" dirty="0"/>
              <a:t>IBF</a:t>
            </a:r>
            <a:r>
              <a:rPr lang="zh-CN" altLang="en-US" dirty="0"/>
              <a:t>有效；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#STB</a:t>
            </a:r>
            <a:r>
              <a:rPr lang="zh-CN" altLang="en-US" dirty="0"/>
              <a:t>信号结束使</a:t>
            </a:r>
            <a:r>
              <a:rPr lang="en-US" altLang="zh-CN" dirty="0"/>
              <a:t>INTR</a:t>
            </a:r>
            <a:r>
              <a:rPr lang="zh-CN" altLang="en-US" dirty="0"/>
              <a:t>有效，向</a:t>
            </a:r>
            <a:r>
              <a:rPr lang="en-US" altLang="zh-CN" dirty="0"/>
              <a:t>CPU</a:t>
            </a:r>
            <a:r>
              <a:rPr lang="zh-CN" altLang="en-US" dirty="0"/>
              <a:t>请求中断；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CPU</a:t>
            </a:r>
            <a:r>
              <a:rPr lang="zh-CN" altLang="en-US" dirty="0"/>
              <a:t>响应中断后，发出读信号</a:t>
            </a:r>
            <a:r>
              <a:rPr lang="en-US" altLang="zh-CN" dirty="0"/>
              <a:t>#IOR</a:t>
            </a:r>
            <a:r>
              <a:rPr lang="zh-CN" altLang="en-US" dirty="0"/>
              <a:t>，从</a:t>
            </a:r>
            <a:r>
              <a:rPr lang="en-US" altLang="zh-CN" dirty="0"/>
              <a:t>A</a:t>
            </a:r>
            <a:r>
              <a:rPr lang="zh-CN" altLang="en-US" dirty="0"/>
              <a:t>口读走数据；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#IOR</a:t>
            </a:r>
            <a:r>
              <a:rPr lang="zh-CN" altLang="en-US" dirty="0"/>
              <a:t>信号会使</a:t>
            </a:r>
            <a:r>
              <a:rPr lang="en-US" altLang="zh-CN" dirty="0"/>
              <a:t>INTR</a:t>
            </a:r>
            <a:r>
              <a:rPr lang="zh-CN" altLang="en-US" dirty="0"/>
              <a:t>和</a:t>
            </a:r>
            <a:r>
              <a:rPr lang="en-US" altLang="zh-CN" dirty="0"/>
              <a:t>IBF</a:t>
            </a:r>
            <a:r>
              <a:rPr lang="zh-CN" altLang="en-US" dirty="0"/>
              <a:t>信号无效，开始下一个数据的读入；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9740174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1346" indent="-30821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5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232840" indent="-24656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725976" indent="-246568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19112" indent="-246568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12248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5383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98519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91655" indent="-2465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B271A5D-9DAF-4DC7-B109-6329F4C1C961}" type="slidenum">
              <a:rPr lang="zh-CN" altLang="en-US" sz="1400" b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793037" cy="694407"/>
          </a:xfrm>
        </p:spPr>
        <p:txBody>
          <a:bodyPr/>
          <a:lstStyle/>
          <a:p>
            <a:pPr eaLnBrk="1" hangingPunct="1"/>
            <a:r>
              <a:rPr lang="zh-CN" altLang="en-US" dirty="0"/>
              <a:t>方式2的应用：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96752"/>
            <a:ext cx="7992888" cy="4116302"/>
          </a:xfrm>
        </p:spPr>
        <p:txBody>
          <a:bodyPr/>
          <a:lstStyle/>
          <a:p>
            <a:pPr eaLnBrk="1" hangingPunct="1">
              <a:spcBef>
                <a:spcPts val="647"/>
              </a:spcBef>
            </a:pPr>
            <a:r>
              <a:rPr lang="zh-CN" altLang="en-US" dirty="0"/>
              <a:t>可使</a:t>
            </a:r>
            <a:r>
              <a:rPr lang="en-US" altLang="zh-CN" dirty="0"/>
              <a:t>A</a:t>
            </a:r>
            <a:r>
              <a:rPr lang="zh-CN" altLang="en-US" dirty="0"/>
              <a:t>端口作为双向端口使用</a:t>
            </a:r>
          </a:p>
          <a:p>
            <a:pPr eaLnBrk="1" hangingPunct="1">
              <a:spcBef>
                <a:spcPts val="647"/>
              </a:spcBef>
            </a:pPr>
            <a:r>
              <a:rPr lang="zh-CN" altLang="en-US" dirty="0"/>
              <a:t>用于</a:t>
            </a:r>
            <a:r>
              <a:rPr lang="zh-CN" altLang="en-US" dirty="0">
                <a:solidFill>
                  <a:srgbClr val="0070C0"/>
                </a:solidFill>
              </a:rPr>
              <a:t>中断控制</a:t>
            </a:r>
            <a:r>
              <a:rPr lang="zh-CN" altLang="en-US" dirty="0"/>
              <a:t>方式</a:t>
            </a:r>
          </a:p>
          <a:p>
            <a:pPr eaLnBrk="1" hangingPunct="1">
              <a:spcBef>
                <a:spcPts val="647"/>
              </a:spcBef>
            </a:pPr>
            <a:r>
              <a:rPr lang="zh-CN" altLang="en-US" dirty="0"/>
              <a:t>当</a:t>
            </a:r>
            <a:r>
              <a:rPr lang="en-US" altLang="zh-CN" dirty="0"/>
              <a:t>A</a:t>
            </a:r>
            <a:r>
              <a:rPr lang="zh-CN" altLang="en-US" dirty="0"/>
              <a:t>口工作于方式2时：</a:t>
            </a:r>
          </a:p>
          <a:p>
            <a:pPr marL="628650" lvl="1" indent="-360363" eaLnBrk="1" hangingPunct="1">
              <a:spcBef>
                <a:spcPts val="647"/>
              </a:spcBef>
            </a:pPr>
            <a:r>
              <a:rPr lang="en-US" altLang="zh-CN" dirty="0"/>
              <a:t>B</a:t>
            </a:r>
            <a:r>
              <a:rPr lang="zh-CN" altLang="en-US" dirty="0"/>
              <a:t>口可工作于方式1。</a:t>
            </a:r>
            <a:r>
              <a:rPr lang="zh-CN" altLang="en-US" dirty="0">
                <a:solidFill>
                  <a:srgbClr val="0070C0"/>
                </a:solidFill>
                <a:latin typeface="华文中宋" pitchFamily="2" charset="-122"/>
                <a:ea typeface="华文中宋" pitchFamily="2" charset="-122"/>
              </a:rPr>
              <a:t>此时</a:t>
            </a:r>
            <a:r>
              <a:rPr lang="en-US" altLang="zh-CN" dirty="0">
                <a:solidFill>
                  <a:srgbClr val="0070C0"/>
                </a:solidFill>
                <a:latin typeface="华文中宋" pitchFamily="2" charset="-122"/>
                <a:ea typeface="华文中宋" pitchFamily="2" charset="-122"/>
              </a:rPr>
              <a:t>C</a:t>
            </a:r>
            <a:r>
              <a:rPr lang="zh-CN" altLang="en-US" dirty="0">
                <a:solidFill>
                  <a:srgbClr val="0070C0"/>
                </a:solidFill>
                <a:latin typeface="华文中宋" pitchFamily="2" charset="-122"/>
                <a:ea typeface="华文中宋" pitchFamily="2" charset="-122"/>
              </a:rPr>
              <a:t>口的所有位都用作选通控制信号的输入输出</a:t>
            </a:r>
          </a:p>
          <a:p>
            <a:pPr marL="628650" lvl="1" indent="-360363" eaLnBrk="1" hangingPunct="1">
              <a:spcBef>
                <a:spcPts val="647"/>
              </a:spcBef>
            </a:pPr>
            <a:r>
              <a:rPr lang="en-US" altLang="zh-CN" dirty="0"/>
              <a:t>B</a:t>
            </a:r>
            <a:r>
              <a:rPr lang="zh-CN" altLang="en-US" dirty="0"/>
              <a:t>口也可工作于方式0。</a:t>
            </a:r>
            <a:r>
              <a:rPr lang="zh-CN" altLang="en-US" dirty="0">
                <a:solidFill>
                  <a:srgbClr val="0070C0"/>
                </a:solidFill>
                <a:latin typeface="华文中宋" pitchFamily="2" charset="-122"/>
                <a:ea typeface="华文中宋" pitchFamily="2" charset="-122"/>
              </a:rPr>
              <a:t>此时</a:t>
            </a:r>
            <a:r>
              <a:rPr lang="en-US" altLang="zh-CN" dirty="0">
                <a:solidFill>
                  <a:srgbClr val="0070C0"/>
                </a:solidFill>
                <a:latin typeface="华文中宋" pitchFamily="2" charset="-122"/>
                <a:ea typeface="华文中宋" pitchFamily="2" charset="-122"/>
              </a:rPr>
              <a:t>C</a:t>
            </a:r>
            <a:r>
              <a:rPr lang="zh-CN" altLang="en-US" dirty="0">
                <a:solidFill>
                  <a:srgbClr val="0070C0"/>
                </a:solidFill>
                <a:latin typeface="华文中宋" pitchFamily="2" charset="-122"/>
                <a:ea typeface="华文中宋" pitchFamily="2" charset="-122"/>
              </a:rPr>
              <a:t>口的剩余位也可工作于方式0。</a:t>
            </a:r>
          </a:p>
        </p:txBody>
      </p:sp>
    </p:spTree>
    <p:extLst>
      <p:ext uri="{BB962C8B-B14F-4D97-AF65-F5344CB8AC3E}">
        <p14:creationId xmlns:p14="http://schemas.microsoft.com/office/powerpoint/2010/main" val="2187334408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8255</a:t>
            </a:r>
            <a:r>
              <a:rPr lang="zh-CN" altLang="en-US" dirty="0"/>
              <a:t>三种工作方式小结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240" y="1384699"/>
            <a:ext cx="8305521" cy="4173782"/>
          </a:xfrm>
        </p:spPr>
        <p:txBody>
          <a:bodyPr/>
          <a:lstStyle/>
          <a:p>
            <a:pPr>
              <a:spcBef>
                <a:spcPts val="1941"/>
              </a:spcBef>
            </a:pP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三个端口都可以工作于方式</a:t>
            </a:r>
            <a:r>
              <a:rPr lang="en-US" altLang="zh-CN" dirty="0"/>
              <a:t>0</a:t>
            </a:r>
            <a:r>
              <a:rPr lang="zh-CN" altLang="en-US" dirty="0"/>
              <a:t>，以</a:t>
            </a:r>
            <a:r>
              <a:rPr lang="zh-CN" altLang="en-US" dirty="0">
                <a:solidFill>
                  <a:srgbClr val="860000"/>
                </a:solidFill>
              </a:rPr>
              <a:t>查询或无条件传送方式</a:t>
            </a:r>
            <a:r>
              <a:rPr lang="zh-CN" altLang="en-US" dirty="0"/>
              <a:t>实现数据的输入</a:t>
            </a:r>
            <a:r>
              <a:rPr lang="en-US" altLang="zh-CN" dirty="0"/>
              <a:t>/</a:t>
            </a:r>
            <a:r>
              <a:rPr lang="zh-CN" altLang="en-US" dirty="0"/>
              <a:t>输出；</a:t>
            </a:r>
            <a:endParaRPr lang="en-US" altLang="zh-CN" dirty="0"/>
          </a:p>
          <a:p>
            <a:pPr>
              <a:spcBef>
                <a:spcPts val="1294"/>
              </a:spcBef>
            </a:pP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端口可以工作于方式</a:t>
            </a:r>
            <a:r>
              <a:rPr lang="en-US" altLang="zh-CN" dirty="0"/>
              <a:t>1</a:t>
            </a:r>
            <a:r>
              <a:rPr lang="zh-CN" altLang="en-US" dirty="0"/>
              <a:t>，以</a:t>
            </a:r>
            <a:r>
              <a:rPr lang="zh-CN" altLang="en-US" dirty="0">
                <a:solidFill>
                  <a:srgbClr val="860000"/>
                </a:solidFill>
              </a:rPr>
              <a:t>中断控制方式</a:t>
            </a:r>
            <a:r>
              <a:rPr lang="zh-CN" altLang="en-US" dirty="0"/>
              <a:t>实现数据的输入</a:t>
            </a:r>
            <a:r>
              <a:rPr lang="en-US" altLang="zh-CN" dirty="0"/>
              <a:t>/</a:t>
            </a:r>
            <a:r>
              <a:rPr lang="zh-CN" altLang="en-US" dirty="0"/>
              <a:t>输出；</a:t>
            </a:r>
            <a:endParaRPr lang="en-US" altLang="zh-CN" dirty="0"/>
          </a:p>
          <a:p>
            <a:pPr>
              <a:spcBef>
                <a:spcPts val="1294"/>
              </a:spcBef>
            </a:pPr>
            <a:r>
              <a:rPr lang="en-US" altLang="zh-CN" dirty="0"/>
              <a:t>A</a:t>
            </a:r>
            <a:r>
              <a:rPr lang="zh-CN" altLang="en-US" dirty="0"/>
              <a:t>端口可以工作于方式</a:t>
            </a:r>
            <a:r>
              <a:rPr lang="en-US" altLang="zh-CN" dirty="0"/>
              <a:t>2</a:t>
            </a:r>
            <a:r>
              <a:rPr lang="zh-CN" altLang="en-US" dirty="0"/>
              <a:t>，以</a:t>
            </a:r>
            <a:r>
              <a:rPr lang="zh-CN" altLang="en-US" dirty="0">
                <a:solidFill>
                  <a:srgbClr val="860000"/>
                </a:solidFill>
              </a:rPr>
              <a:t>中断控制方式</a:t>
            </a:r>
            <a:r>
              <a:rPr lang="zh-CN" altLang="en-US" dirty="0"/>
              <a:t>，并</a:t>
            </a:r>
            <a:r>
              <a:rPr lang="zh-CN" altLang="en-US" dirty="0">
                <a:solidFill>
                  <a:srgbClr val="860000"/>
                </a:solidFill>
              </a:rPr>
              <a:t>通过时序控制</a:t>
            </a:r>
            <a:r>
              <a:rPr lang="zh-CN" altLang="en-US" dirty="0"/>
              <a:t>数据的输入</a:t>
            </a:r>
            <a:r>
              <a:rPr lang="en-US" altLang="zh-CN" dirty="0"/>
              <a:t>/</a:t>
            </a:r>
            <a:r>
              <a:rPr lang="zh-CN" altLang="en-US" dirty="0"/>
              <a:t>输出。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88F13C-08EB-4DE5-812C-E8154A48C356}" type="slidenum">
              <a:rPr lang="zh-CN" altLang="en-US" smtClean="0"/>
              <a:pPr>
                <a:defRPr/>
              </a:pPr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0652689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F85D2A-CB0A-42F3-B0FA-48C3A873CFB8}" type="slidenum">
              <a:rPr lang="zh-CN" altLang="en-US" smtClean="0"/>
              <a:pPr/>
              <a:t>86</a:t>
            </a:fld>
            <a:endParaRPr lang="en-US" altLang="zh-CN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7793037" cy="694407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latin typeface="+mn-lt"/>
              </a:rPr>
              <a:t>4.</a:t>
            </a:r>
            <a:r>
              <a:rPr lang="en-US" altLang="zh-CN" sz="2800" dirty="0">
                <a:latin typeface="+mn-lt"/>
              </a:rPr>
              <a:t> </a:t>
            </a:r>
            <a:r>
              <a:rPr lang="zh-CN" altLang="en-US" dirty="0"/>
              <a:t>方式控制字及位控制字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24745"/>
            <a:ext cx="8136904" cy="3168352"/>
          </a:xfrm>
        </p:spPr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dirty="0"/>
              <a:t>方式控制字：</a:t>
            </a:r>
          </a:p>
          <a:p>
            <a:pPr lvl="1" eaLnBrk="1" hangingPunct="1">
              <a:spcBef>
                <a:spcPts val="0"/>
              </a:spcBef>
              <a:spcAft>
                <a:spcPct val="30000"/>
              </a:spcAft>
            </a:pPr>
            <a:r>
              <a:rPr lang="zh-CN" altLang="en-US" dirty="0"/>
              <a:t>用于确定3个端口的工作方式及数据传送方向；</a:t>
            </a:r>
          </a:p>
          <a:p>
            <a:pPr eaLnBrk="1" hangingPunct="1"/>
            <a:r>
              <a:rPr lang="zh-CN" altLang="en-US" dirty="0"/>
              <a:t>位控制字</a:t>
            </a:r>
          </a:p>
          <a:p>
            <a:pPr lvl="1" eaLnBrk="1" hangingPunct="1"/>
            <a:r>
              <a:rPr lang="zh-CN" altLang="en-US" dirty="0">
                <a:solidFill>
                  <a:schemeClr val="hlink"/>
                </a:solidFill>
              </a:rPr>
              <a:t>仅用于</a:t>
            </a:r>
            <a:r>
              <a:rPr lang="en-US" altLang="zh-CN" dirty="0">
                <a:solidFill>
                  <a:schemeClr val="hlink"/>
                </a:solidFill>
              </a:rPr>
              <a:t>C</a:t>
            </a:r>
            <a:r>
              <a:rPr lang="zh-CN" altLang="en-US" dirty="0">
                <a:solidFill>
                  <a:schemeClr val="hlink"/>
                </a:solidFill>
              </a:rPr>
              <a:t>端口。</a:t>
            </a:r>
            <a:r>
              <a:rPr lang="zh-CN" altLang="en-US" dirty="0"/>
              <a:t>设置</a:t>
            </a:r>
            <a:r>
              <a:rPr lang="en-US" altLang="zh-CN" dirty="0"/>
              <a:t>C</a:t>
            </a:r>
            <a:r>
              <a:rPr lang="zh-CN" altLang="en-US" dirty="0"/>
              <a:t>口某位的初始状态（为高电平或低电平）</a:t>
            </a:r>
          </a:p>
          <a:p>
            <a:pPr lvl="1" eaLnBrk="1" hangingPunct="1"/>
            <a:r>
              <a:rPr lang="zh-CN" altLang="en-US" dirty="0"/>
              <a:t>当其工作于方式0下且作为输出口时，一般需要对作为输出的位设置初始状态（即初始化）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793037" cy="694407"/>
          </a:xfrm>
        </p:spPr>
        <p:txBody>
          <a:bodyPr/>
          <a:lstStyle/>
          <a:p>
            <a:r>
              <a:rPr lang="en-US" altLang="zh-CN" dirty="0"/>
              <a:t>8255</a:t>
            </a:r>
            <a:r>
              <a:rPr lang="zh-CN" altLang="en-US" dirty="0"/>
              <a:t>方式控制字和位控制字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87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404535"/>
              </p:ext>
            </p:extLst>
          </p:nvPr>
        </p:nvGraphicFramePr>
        <p:xfrm>
          <a:off x="611559" y="1268760"/>
          <a:ext cx="7610463" cy="509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5" name="Visio" r:id="rId3" imgW="5573203" imgH="3692728" progId="Visio.Drawing.11">
                  <p:embed/>
                </p:oleObj>
              </mc:Choice>
              <mc:Fallback>
                <p:oleObj name="Visio" r:id="rId3" imgW="5573203" imgH="3692728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59" y="1268760"/>
                        <a:ext cx="7610463" cy="509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512352"/>
      </p:ext>
    </p:extLst>
  </p:cSld>
  <p:clrMapOvr>
    <a:masterClrMapping/>
  </p:clrMapOvr>
  <p:transition spd="med">
    <p:blinds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B6B74-3AA2-4EDD-A217-FFD629B1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8255</a:t>
            </a:r>
            <a:r>
              <a:rPr lang="zh-CN" altLang="en-US" dirty="0"/>
              <a:t>状态字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DC81E7-1169-414C-9327-4E0A8D07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88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49E1C5-8D6D-4F7C-AAC6-E937089B3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93" y="1293003"/>
            <a:ext cx="7015214" cy="427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26400"/>
      </p:ext>
    </p:extLst>
  </p:cSld>
  <p:clrMapOvr>
    <a:masterClrMapping/>
  </p:clrMapOvr>
  <p:transition spd="med">
    <p:blinds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153F0-A874-4B7D-8184-A3253173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8255</a:t>
            </a:r>
            <a:r>
              <a:rPr lang="zh-CN" altLang="en-US" dirty="0"/>
              <a:t>各引脚状态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8140B3-69D7-48D4-A525-E266CBA6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89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33A0CB-6B52-44D3-80D3-3766D4F7A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90" y="1883557"/>
            <a:ext cx="7929620" cy="309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46378"/>
      </p:ext>
    </p:extLst>
  </p:cSld>
  <p:clrMapOvr>
    <a:masterClrMapping/>
  </p:clrMapOvr>
  <p:transition spd="med">
    <p:blind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3" y="260648"/>
            <a:ext cx="3960440" cy="694407"/>
          </a:xfrm>
        </p:spPr>
        <p:txBody>
          <a:bodyPr/>
          <a:lstStyle/>
          <a:p>
            <a:r>
              <a:rPr lang="en-US" altLang="zh-CN" dirty="0">
                <a:latin typeface="+mn-lt"/>
              </a:rPr>
              <a:t>3. </a:t>
            </a:r>
            <a:r>
              <a:rPr lang="zh-CN" altLang="en-US" dirty="0"/>
              <a:t>串行通信技术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90032"/>
            <a:ext cx="4917619" cy="4114800"/>
          </a:xfrm>
        </p:spPr>
        <p:txBody>
          <a:bodyPr/>
          <a:lstStyle/>
          <a:p>
            <a:r>
              <a:rPr lang="zh-CN" altLang="en-US" dirty="0"/>
              <a:t>常用短距离串行通信接口</a:t>
            </a:r>
            <a:endParaRPr lang="en-US" altLang="zh-CN" dirty="0"/>
          </a:p>
          <a:p>
            <a:pPr lvl="1"/>
            <a:r>
              <a:rPr lang="en-US" altLang="zh-CN" dirty="0"/>
              <a:t>SPI</a:t>
            </a:r>
            <a:r>
              <a:rPr lang="zh-CN" altLang="en-US" dirty="0"/>
              <a:t>：串行外设接口</a:t>
            </a:r>
            <a:endParaRPr lang="en-US" altLang="zh-CN" dirty="0"/>
          </a:p>
          <a:p>
            <a:pPr lvl="1"/>
            <a:r>
              <a:rPr lang="en-US" altLang="zh-CN" dirty="0"/>
              <a:t>I</a:t>
            </a:r>
            <a:r>
              <a:rPr lang="en-US" altLang="zh-CN" baseline="30000" dirty="0"/>
              <a:t>2</a:t>
            </a:r>
            <a:r>
              <a:rPr lang="en-US" altLang="zh-CN" dirty="0"/>
              <a:t>C</a:t>
            </a:r>
            <a:r>
              <a:rPr lang="zh-CN" altLang="en-US" dirty="0"/>
              <a:t>：集成电路总线</a:t>
            </a:r>
            <a:endParaRPr lang="en-US" altLang="zh-CN" dirty="0"/>
          </a:p>
          <a:p>
            <a:pPr lvl="1"/>
            <a:r>
              <a:rPr lang="en-US" altLang="zh-CN" dirty="0"/>
              <a:t>UART</a:t>
            </a:r>
            <a:r>
              <a:rPr lang="zh-CN" altLang="en-US" dirty="0"/>
              <a:t>：</a:t>
            </a:r>
            <a:r>
              <a:rPr lang="zh-CN" altLang="zh-CN" dirty="0"/>
              <a:t>通用异步收发传输器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zh-CN" altLang="en-US" dirty="0"/>
              <a:t>常用长距离串行通信接口</a:t>
            </a:r>
            <a:endParaRPr lang="en-US" altLang="zh-CN" dirty="0"/>
          </a:p>
          <a:p>
            <a:pPr lvl="1"/>
            <a:r>
              <a:rPr lang="en-GB" altLang="zh-CN" dirty="0"/>
              <a:t>RS-232</a:t>
            </a:r>
            <a:r>
              <a:rPr lang="zh-CN" altLang="zh-CN" dirty="0"/>
              <a:t>串行通信接口</a:t>
            </a:r>
            <a:endParaRPr lang="en-US" altLang="zh-CN" dirty="0"/>
          </a:p>
          <a:p>
            <a:pPr lvl="1"/>
            <a:r>
              <a:rPr lang="en-GB" altLang="zh-CN" dirty="0"/>
              <a:t>RS-422</a:t>
            </a:r>
            <a:r>
              <a:rPr lang="zh-CN" altLang="zh-CN" dirty="0"/>
              <a:t>串行通信接口</a:t>
            </a:r>
            <a:endParaRPr lang="en-US" altLang="zh-CN" dirty="0"/>
          </a:p>
          <a:p>
            <a:pPr lvl="1"/>
            <a:r>
              <a:rPr lang="en-GB" altLang="zh-CN" dirty="0"/>
              <a:t>RS-485</a:t>
            </a:r>
            <a:r>
              <a:rPr lang="zh-CN" altLang="zh-CN" dirty="0"/>
              <a:t>串行通信接口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620688"/>
            <a:ext cx="348518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12776"/>
            <a:ext cx="2520280" cy="1826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635" y="2708920"/>
            <a:ext cx="3202453" cy="1627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085184"/>
            <a:ext cx="5802791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5205436"/>
            <a:ext cx="1835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利用</a:t>
            </a:r>
            <a:r>
              <a:rPr lang="en-GB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UART</a:t>
            </a:r>
            <a:r>
              <a:rPr lang="zh-CN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GB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RS-232</a:t>
            </a:r>
            <a:r>
              <a:rPr lang="zh-CN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实现远距离数据传输示意</a:t>
            </a: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510887572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84718-309C-4162-9332-64493125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8255</a:t>
            </a:r>
            <a:r>
              <a:rPr lang="zh-CN" altLang="en-US" dirty="0"/>
              <a:t>与系统总线的连接方式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CAE2FD-FD4E-4887-B295-BE5A3004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90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15A806-167D-4B2D-B482-0A5BB6BD0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13" y="1390615"/>
            <a:ext cx="4986374" cy="48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00503"/>
      </p:ext>
    </p:extLst>
  </p:cSld>
  <p:clrMapOvr>
    <a:masterClrMapping/>
  </p:clrMapOvr>
  <p:transition spd="med">
    <p:blinds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19240" y="384436"/>
            <a:ext cx="4298471" cy="744724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ahoma" pitchFamily="34" charset="0"/>
              </a:rPr>
              <a:t>5. </a:t>
            </a:r>
            <a:r>
              <a:rPr lang="zh-CN" altLang="en-US" dirty="0"/>
              <a:t>8255芯片的应用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4"/>
            <a:ext cx="3715628" cy="1959122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/>
              <a:t>芯片与系统的连接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/>
              <a:t>芯片的初始化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dirty="0"/>
              <a:t>相应的控制程序</a:t>
            </a:r>
          </a:p>
        </p:txBody>
      </p:sp>
    </p:spTree>
    <p:extLst>
      <p:ext uri="{BB962C8B-B14F-4D97-AF65-F5344CB8AC3E}">
        <p14:creationId xmlns:p14="http://schemas.microsoft.com/office/powerpoint/2010/main" val="1481747210"/>
      </p:ext>
    </p:extLst>
  </p:cSld>
  <p:clrMapOvr>
    <a:masterClrMapping/>
  </p:clrMapOvr>
  <p:transition spd="med">
    <p:blinds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793037" cy="694407"/>
          </a:xfrm>
        </p:spPr>
        <p:txBody>
          <a:bodyPr/>
          <a:lstStyle/>
          <a:p>
            <a:r>
              <a:rPr lang="zh-CN" altLang="en-US" dirty="0"/>
              <a:t>例：</a:t>
            </a:r>
            <a:r>
              <a:rPr lang="zh-CN" altLang="en-US" sz="2600" dirty="0">
                <a:solidFill>
                  <a:schemeClr val="tx1"/>
                </a:solidFill>
              </a:rPr>
              <a:t>完成如下功能的软硬件设计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52736"/>
            <a:ext cx="8136904" cy="1800200"/>
          </a:xfrm>
        </p:spPr>
        <p:txBody>
          <a:bodyPr/>
          <a:lstStyle/>
          <a:p>
            <a:r>
              <a:rPr lang="zh-CN" altLang="en-US" sz="2000" dirty="0"/>
              <a:t>某</a:t>
            </a:r>
            <a:r>
              <a:rPr lang="zh-CN" altLang="zh-CN" sz="2000" dirty="0"/>
              <a:t>打印机</a:t>
            </a:r>
            <a:r>
              <a:rPr lang="zh-CN" altLang="en-US" sz="2000" dirty="0"/>
              <a:t>工作时序如下图，</a:t>
            </a:r>
            <a:r>
              <a:rPr lang="zh-CN" altLang="zh-CN" sz="2000" dirty="0"/>
              <a:t>利用</a:t>
            </a:r>
            <a:r>
              <a:rPr lang="en-US" altLang="zh-CN" sz="2000" dirty="0"/>
              <a:t>8255</a:t>
            </a:r>
            <a:r>
              <a:rPr lang="zh-CN" altLang="zh-CN" sz="2000" dirty="0"/>
              <a:t>作为打印机接口，</a:t>
            </a:r>
            <a:r>
              <a:rPr lang="zh-CN" altLang="en-US" sz="2000" dirty="0"/>
              <a:t>使</a:t>
            </a:r>
            <a:r>
              <a:rPr lang="en-US" altLang="zh-CN" sz="2000" dirty="0"/>
              <a:t>PA</a:t>
            </a:r>
            <a:r>
              <a:rPr lang="zh-CN" altLang="en-US" sz="2000" dirty="0"/>
              <a:t>端口工作于方式</a:t>
            </a:r>
            <a:r>
              <a:rPr lang="en-US" altLang="zh-CN" sz="2000" dirty="0"/>
              <a:t>0</a:t>
            </a:r>
            <a:r>
              <a:rPr lang="zh-CN" altLang="en-US" sz="2000" dirty="0"/>
              <a:t>，向打印机输出</a:t>
            </a:r>
            <a:r>
              <a:rPr lang="zh-CN" altLang="zh-CN" sz="2000" dirty="0"/>
              <a:t>字符串</a:t>
            </a:r>
            <a:r>
              <a:rPr lang="zh-CN" altLang="en-US" sz="2000" dirty="0"/>
              <a:t>。</a:t>
            </a:r>
            <a:r>
              <a:rPr lang="zh-CN" altLang="zh-CN" sz="2000" dirty="0"/>
              <a:t>字符串长度放在数据段的</a:t>
            </a:r>
            <a:r>
              <a:rPr lang="en-GB" altLang="zh-CN" sz="2000" dirty="0"/>
              <a:t>COUNT</a:t>
            </a:r>
            <a:r>
              <a:rPr lang="zh-CN" altLang="zh-CN" sz="2000" dirty="0"/>
              <a:t>单元中，要打印的字符存放在从</a:t>
            </a:r>
            <a:r>
              <a:rPr lang="en-GB" altLang="zh-CN" sz="2000" dirty="0"/>
              <a:t>DATA</a:t>
            </a:r>
            <a:r>
              <a:rPr lang="zh-CN" altLang="zh-CN" sz="2000" dirty="0"/>
              <a:t>开始的数据区中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zh-CN" sz="2000" dirty="0"/>
              <a:t>要求</a:t>
            </a:r>
            <a:r>
              <a:rPr lang="en-GB" altLang="zh-CN" sz="2000" dirty="0"/>
              <a:t>8255</a:t>
            </a:r>
            <a:r>
              <a:rPr lang="zh-CN" altLang="zh-CN" sz="2000" dirty="0"/>
              <a:t>芯片的地址范围为</a:t>
            </a:r>
            <a:r>
              <a:rPr lang="en-GB" altLang="zh-CN" sz="2000" dirty="0"/>
              <a:t>FBC0H</a:t>
            </a:r>
            <a:r>
              <a:rPr lang="zh-CN" altLang="zh-CN" sz="2000" dirty="0"/>
              <a:t>～</a:t>
            </a:r>
            <a:r>
              <a:rPr lang="en-GB" altLang="zh-CN" sz="2000" dirty="0"/>
              <a:t>FBC3H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注意：</a:t>
            </a:r>
            <a:endParaRPr lang="en-US" altLang="zh-CN" sz="2000" dirty="0"/>
          </a:p>
          <a:p>
            <a:pPr lvl="1"/>
            <a:r>
              <a:rPr lang="en-US" altLang="zh-CN" sz="1800" dirty="0"/>
              <a:t>#STUOBE</a:t>
            </a:r>
            <a:r>
              <a:rPr lang="zh-CN" altLang="en-US" sz="1800" dirty="0"/>
              <a:t>为数据锁存信号；信号有效表示数据已锁存于打印机；</a:t>
            </a:r>
            <a:endParaRPr lang="en-US" altLang="zh-CN" sz="1800" dirty="0"/>
          </a:p>
          <a:p>
            <a:pPr lvl="1"/>
            <a:r>
              <a:rPr lang="en-US" altLang="zh-CN" sz="1800" dirty="0"/>
              <a:t>BUSY</a:t>
            </a:r>
            <a:r>
              <a:rPr lang="zh-CN" altLang="en-US" sz="1800" dirty="0"/>
              <a:t>表示打印机忙；</a:t>
            </a:r>
            <a:endParaRPr lang="en-US" altLang="zh-CN" sz="1800" dirty="0"/>
          </a:p>
          <a:p>
            <a:pPr lvl="1"/>
            <a:r>
              <a:rPr lang="en-US" altLang="zh-CN" sz="1800" dirty="0"/>
              <a:t>#ACK</a:t>
            </a:r>
            <a:r>
              <a:rPr lang="zh-CN" altLang="en-US" sz="1800" dirty="0"/>
              <a:t>为应答信号；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92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9E2EF2-D5AD-4A14-96B2-587FE1CB9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4301053"/>
            <a:ext cx="5400600" cy="251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61597"/>
      </p:ext>
    </p:extLst>
  </p:cSld>
  <p:clrMapOvr>
    <a:masterClrMapping/>
  </p:clrMapOvr>
  <p:transition spd="med">
    <p:blinds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93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863234"/>
              </p:ext>
            </p:extLst>
          </p:nvPr>
        </p:nvGraphicFramePr>
        <p:xfrm>
          <a:off x="281748" y="1033675"/>
          <a:ext cx="5133227" cy="475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9" name="Visio" r:id="rId3" imgW="4324350" imgH="3524250" progId="Visio.Drawing.11">
                  <p:embed/>
                </p:oleObj>
              </mc:Choice>
              <mc:Fallback>
                <p:oleObj name="Visio" r:id="rId3" imgW="4324350" imgH="3524250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48" y="1033675"/>
                        <a:ext cx="5133227" cy="4752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1" y="404664"/>
            <a:ext cx="4875424" cy="500407"/>
          </a:xfrm>
          <a:prstGeom prst="rect">
            <a:avLst/>
          </a:prstGeom>
          <a:noFill/>
        </p:spPr>
        <p:txBody>
          <a:bodyPr wrap="square" lIns="98627" tIns="49314" rIns="98627" bIns="49314" rtlCol="0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设计接口电路</a:t>
            </a:r>
            <a:r>
              <a:rPr lang="en-US" altLang="zh-CN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r>
              <a:rPr lang="en-US" altLang="zh-CN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0063" y="3861048"/>
            <a:ext cx="3203848" cy="542789"/>
          </a:xfrm>
          <a:prstGeom prst="rect">
            <a:avLst/>
          </a:prstGeom>
          <a:noFill/>
        </p:spPr>
        <p:txBody>
          <a:bodyPr wrap="square" lIns="98627" tIns="49314" rIns="98627" bIns="49314" rtlCol="0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en-US" altLang="zh-CN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8255</a:t>
            </a:r>
            <a:r>
              <a:rPr lang="zh-CN" alt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初始化程序</a:t>
            </a:r>
            <a:endParaRPr lang="zh-CN" altLang="en-US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6346E7F-F35A-4A6B-B2E8-96F4DB29361A}"/>
              </a:ext>
            </a:extLst>
          </p:cNvPr>
          <p:cNvSpPr txBox="1"/>
          <p:nvPr/>
        </p:nvSpPr>
        <p:spPr>
          <a:xfrm>
            <a:off x="2879304" y="4552384"/>
            <a:ext cx="6264696" cy="218521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hangingPunct="0">
              <a:buNone/>
            </a:pPr>
            <a:r>
              <a:rPr lang="en-GB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MOV DX</a:t>
            </a:r>
            <a:r>
              <a:rPr lang="zh-CN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0FBC3H           </a:t>
            </a:r>
            <a:endParaRPr lang="zh-CN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buNone/>
            </a:pPr>
            <a:r>
              <a:rPr lang="en-GB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MOV AL</a:t>
            </a:r>
            <a:r>
              <a:rPr lang="zh-CN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10000001B	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组方式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口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+C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口高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位输出；</a:t>
            </a:r>
            <a:endPara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buNone/>
            </a:pP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组方式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口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+C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口低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位输入；</a:t>
            </a:r>
            <a:endParaRPr lang="en-GB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buNone/>
            </a:pPr>
            <a:r>
              <a:rPr lang="en-GB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 DX</a:t>
            </a:r>
            <a:r>
              <a:rPr lang="zh-CN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 </a:t>
            </a:r>
          </a:p>
          <a:p>
            <a:pPr hangingPunct="0">
              <a:buNone/>
            </a:pPr>
            <a:r>
              <a:rPr lang="en-GB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MOV AL</a:t>
            </a:r>
            <a:r>
              <a:rPr lang="zh-CN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00001101B 	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；使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PC6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初始状态置为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buNone/>
            </a:pPr>
            <a:r>
              <a:rPr lang="en-GB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 DX</a:t>
            </a:r>
            <a:r>
              <a:rPr lang="zh-CN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 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087502"/>
      </p:ext>
    </p:extLst>
  </p:cSld>
  <p:clrMapOvr>
    <a:masterClrMapping/>
  </p:clrMapOvr>
  <p:transition spd="med">
    <p:blinds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7" y="188640"/>
            <a:ext cx="3744416" cy="360040"/>
          </a:xfrm>
        </p:spPr>
        <p:txBody>
          <a:bodyPr/>
          <a:lstStyle/>
          <a:p>
            <a:r>
              <a:rPr lang="zh-CN" altLang="en-US" sz="2400" dirty="0"/>
              <a:t>控制程序：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986" y="620688"/>
            <a:ext cx="8695518" cy="5976664"/>
          </a:xfrm>
        </p:spPr>
        <p:txBody>
          <a:bodyPr/>
          <a:lstStyle/>
          <a:p>
            <a:pPr marL="0" indent="800100">
              <a:spcBef>
                <a:spcPts val="0"/>
              </a:spcBef>
              <a:buNone/>
            </a:pP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 CX</a:t>
            </a:r>
            <a:r>
              <a:rPr lang="zh-C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	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；将字符串长度作为循环变量</a:t>
            </a: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CN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800100">
              <a:spcBef>
                <a:spcPts val="0"/>
              </a:spcBef>
              <a:buNone/>
            </a:pP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 SI</a:t>
            </a:r>
            <a:r>
              <a:rPr lang="zh-C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		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；取字符串首地址</a:t>
            </a:r>
            <a:endParaRPr lang="en-US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GOON</a:t>
            </a:r>
            <a:r>
              <a:rPr lang="zh-C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 DX</a:t>
            </a:r>
            <a:r>
              <a:rPr lang="zh-C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0FBC2H          	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0FBC2H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口的地址</a:t>
            </a:r>
            <a:endParaRPr lang="zh-CN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800100">
              <a:spcBef>
                <a:spcPts val="0"/>
              </a:spcBef>
              <a:buNone/>
            </a:pP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AL</a:t>
            </a:r>
            <a:r>
              <a:rPr lang="zh-C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DX               	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；从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口读入打印机状态</a:t>
            </a:r>
            <a:endParaRPr lang="zh-CN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800100">
              <a:spcBef>
                <a:spcPts val="0"/>
              </a:spcBef>
              <a:buNone/>
            </a:pP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AL</a:t>
            </a:r>
            <a:r>
              <a:rPr lang="zh-C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02H 		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；取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PC1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连接的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BUSY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位状态，判断是否为高</a:t>
            </a:r>
            <a:endParaRPr lang="zh-CN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800100">
              <a:spcBef>
                <a:spcPts val="0"/>
              </a:spcBef>
              <a:buNone/>
            </a:pP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JNZ GOON		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；若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BUSY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为高，则循环等待；（查询方式）</a:t>
            </a: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</a:t>
            </a:r>
            <a:endParaRPr lang="zh-CN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800100">
              <a:spcBef>
                <a:spcPts val="0"/>
              </a:spcBef>
              <a:buNone/>
            </a:pP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 AL</a:t>
            </a:r>
            <a:r>
              <a:rPr lang="zh-C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[SI]		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；若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BUSY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为低（使能），取一个字符</a:t>
            </a:r>
            <a:endParaRPr lang="en-GB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800100">
              <a:spcBef>
                <a:spcPts val="0"/>
              </a:spcBef>
              <a:buNone/>
            </a:pP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 DX</a:t>
            </a:r>
            <a:r>
              <a:rPr lang="zh-C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0FBC0H	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0FBC0H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口地址</a:t>
            </a:r>
            <a:endParaRPr lang="zh-CN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800100">
              <a:spcBef>
                <a:spcPts val="0"/>
              </a:spcBef>
              <a:buNone/>
            </a:pP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 DX</a:t>
            </a:r>
            <a:r>
              <a:rPr lang="zh-C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   		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；把字符输出到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口</a:t>
            </a:r>
            <a:endParaRPr lang="zh-CN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800100">
              <a:spcBef>
                <a:spcPts val="0"/>
              </a:spcBef>
              <a:buNone/>
            </a:pP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 DX</a:t>
            </a:r>
            <a:r>
              <a:rPr lang="zh-C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0FBC2H	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0FBC2H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口的地址</a:t>
            </a:r>
            <a:endParaRPr lang="zh-CN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800100">
              <a:spcBef>
                <a:spcPts val="0"/>
              </a:spcBef>
              <a:buNone/>
            </a:pP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 AL</a:t>
            </a:r>
            <a:r>
              <a:rPr lang="zh-C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		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；准备在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口输出低电平，即负脉冲。</a:t>
            </a: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zh-CN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800100">
              <a:spcBef>
                <a:spcPts val="0"/>
              </a:spcBef>
              <a:buNone/>
            </a:pP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 DX</a:t>
            </a:r>
            <a:r>
              <a:rPr lang="zh-C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        		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；输出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#STROBJ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低电平，使打印机锁存数据</a:t>
            </a:r>
            <a:endParaRPr lang="zh-CN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800100">
              <a:spcBef>
                <a:spcPts val="0"/>
              </a:spcBef>
              <a:buNone/>
            </a:pP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 AL</a:t>
            </a:r>
            <a:r>
              <a:rPr lang="zh-C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40H		</a:t>
            </a:r>
            <a:endParaRPr lang="zh-CN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800100">
              <a:spcBef>
                <a:spcPts val="0"/>
              </a:spcBef>
              <a:buNone/>
            </a:pP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 DX</a:t>
            </a:r>
            <a:r>
              <a:rPr lang="zh-C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		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PC6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输出高电平</a:t>
            </a:r>
            <a:endParaRPr lang="zh-CN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800100">
              <a:spcBef>
                <a:spcPts val="0"/>
              </a:spcBef>
              <a:buNone/>
            </a:pP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 SI 			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；指向下一个字符</a:t>
            </a:r>
            <a:endParaRPr lang="zh-CN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800100">
              <a:spcBef>
                <a:spcPts val="0"/>
              </a:spcBef>
              <a:buNone/>
            </a:pP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LOOP GOON		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；若不为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，未结束，继续循环</a:t>
            </a:r>
            <a:endParaRPr lang="en-GB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800100">
              <a:spcBef>
                <a:spcPts val="0"/>
              </a:spcBef>
              <a:buNone/>
            </a:pP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 AH,4CH		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；若为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，结束循环，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4CH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为功能号，终止程序</a:t>
            </a:r>
            <a:endParaRPr lang="zh-CN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800100">
              <a:spcBef>
                <a:spcPts val="0"/>
              </a:spcBef>
              <a:buNone/>
            </a:pP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21H 			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软中断，终止程序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94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6820393"/>
      </p:ext>
    </p:extLst>
  </p:cSld>
  <p:clrMapOvr>
    <a:masterClrMapping/>
  </p:clrMapOvr>
  <p:transition spd="med">
    <p:blinds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361066EB-CA6E-4B18-9775-194846F513F1}"/>
              </a:ext>
            </a:extLst>
          </p:cNvPr>
          <p:cNvSpPr txBox="1"/>
          <p:nvPr/>
        </p:nvSpPr>
        <p:spPr>
          <a:xfrm>
            <a:off x="539551" y="404664"/>
            <a:ext cx="4875424" cy="500407"/>
          </a:xfrm>
          <a:prstGeom prst="rect">
            <a:avLst/>
          </a:prstGeom>
          <a:noFill/>
        </p:spPr>
        <p:txBody>
          <a:bodyPr wrap="square" lIns="98627" tIns="49314" rIns="98627" bIns="49314" rtlCol="0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设计接口电路</a:t>
            </a:r>
            <a:r>
              <a:rPr lang="en-US" altLang="zh-CN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r>
              <a:rPr lang="en-US" altLang="zh-CN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（中断）</a:t>
            </a:r>
            <a:endParaRPr lang="zh-CN" altLang="en-US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098B82-F2D1-4AF0-B412-BE5C01FE4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05071"/>
            <a:ext cx="5081625" cy="2986109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A1272B4D-909E-4184-A4D2-E08C33B4BB72}"/>
              </a:ext>
            </a:extLst>
          </p:cNvPr>
          <p:cNvSpPr txBox="1"/>
          <p:nvPr/>
        </p:nvSpPr>
        <p:spPr>
          <a:xfrm>
            <a:off x="827584" y="4616519"/>
            <a:ext cx="8208912" cy="181588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hangingPunct="0">
              <a:buNone/>
            </a:pPr>
            <a:r>
              <a:rPr lang="en-GB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MOV DX</a:t>
            </a:r>
            <a:r>
              <a:rPr lang="zh-CN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0FBC3H           </a:t>
            </a:r>
            <a:endParaRPr lang="zh-CN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buNone/>
            </a:pPr>
            <a:r>
              <a:rPr lang="en-GB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MOV AL</a:t>
            </a:r>
            <a:r>
              <a:rPr lang="zh-CN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10100000B	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组方式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，输出；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组方式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：输出；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口其余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线输出</a:t>
            </a:r>
            <a:endParaRPr lang="en-GB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buNone/>
            </a:pPr>
            <a:r>
              <a:rPr lang="en-GB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 DX</a:t>
            </a:r>
            <a:r>
              <a:rPr lang="zh-CN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 </a:t>
            </a:r>
          </a:p>
          <a:p>
            <a:pPr hangingPunct="0">
              <a:buNone/>
            </a:pPr>
            <a:r>
              <a:rPr lang="en-GB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MOV AL</a:t>
            </a:r>
            <a:r>
              <a:rPr lang="zh-CN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00001101B 	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；使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PC6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初始状态置为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INTE=1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），允许产生中断</a:t>
            </a:r>
            <a:endParaRPr lang="en-GB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buNone/>
            </a:pPr>
            <a:r>
              <a:rPr lang="en-GB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 DX</a:t>
            </a:r>
            <a:r>
              <a:rPr lang="zh-CN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 </a:t>
            </a:r>
            <a:endPara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AC856FF7-4398-41DB-B048-5DDF5EE49723}"/>
              </a:ext>
            </a:extLst>
          </p:cNvPr>
          <p:cNvSpPr txBox="1"/>
          <p:nvPr/>
        </p:nvSpPr>
        <p:spPr>
          <a:xfrm>
            <a:off x="539551" y="3950387"/>
            <a:ext cx="3203848" cy="542789"/>
          </a:xfrm>
          <a:prstGeom prst="rect">
            <a:avLst/>
          </a:prstGeom>
          <a:noFill/>
        </p:spPr>
        <p:txBody>
          <a:bodyPr wrap="square" lIns="98627" tIns="49314" rIns="98627" bIns="49314" rtlCol="0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en-US" altLang="zh-CN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8255</a:t>
            </a:r>
            <a:r>
              <a:rPr lang="zh-CN" alt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初始化程序</a:t>
            </a:r>
            <a:endParaRPr lang="zh-CN" altLang="en-US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997432"/>
      </p:ext>
    </p:extLst>
  </p:cSld>
  <p:clrMapOvr>
    <a:masterClrMapping/>
  </p:clrMapOvr>
  <p:transition spd="med">
    <p:blinds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7" y="188640"/>
            <a:ext cx="3744416" cy="360040"/>
          </a:xfrm>
        </p:spPr>
        <p:txBody>
          <a:bodyPr/>
          <a:lstStyle/>
          <a:p>
            <a:r>
              <a:rPr lang="zh-CN" altLang="en-US" sz="2400" dirty="0"/>
              <a:t>控制程序：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986" y="620688"/>
            <a:ext cx="8695518" cy="597666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PUSH	DS</a:t>
            </a: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			</a:t>
            </a:r>
            <a:endParaRPr lang="zh-CN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80010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	DX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</a:p>
          <a:p>
            <a:pPr marL="0" indent="80010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	AX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 PRINT</a:t>
            </a:r>
          </a:p>
          <a:p>
            <a:pPr marL="0" indent="80010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	DS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</a:p>
          <a:p>
            <a:pPr marL="0" indent="80010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	AL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0AH</a:t>
            </a:r>
          </a:p>
          <a:p>
            <a:pPr marL="0" indent="80010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	AH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25H		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；以上设置中断向量</a:t>
            </a:r>
            <a:endParaRPr lang="en-US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80010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	21H			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DX=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中断服务程序入口</a:t>
            </a:r>
            <a:endParaRPr lang="en-US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80010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	DS</a:t>
            </a:r>
          </a:p>
          <a:p>
            <a:pPr marL="0" indent="80010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……				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8255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初始化，见上一页</a:t>
            </a:r>
            <a:endParaRPr lang="en-US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80010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	AL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00H</a:t>
            </a:r>
          </a:p>
          <a:p>
            <a:pPr marL="0" indent="80010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 	DX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0FBC0H</a:t>
            </a:r>
          </a:p>
          <a:p>
            <a:pPr marL="0" indent="80010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	DX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			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口输出空字符，引发第一次中断</a:t>
            </a:r>
            <a:endParaRPr lang="en-US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80010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	AX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OFFSET DATA</a:t>
            </a:r>
          </a:p>
          <a:p>
            <a:pPr marL="0" indent="80010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	STR_PTR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</a:p>
          <a:p>
            <a:pPr marL="0" indent="80010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	AX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 DATA</a:t>
            </a:r>
          </a:p>
          <a:p>
            <a:pPr marL="0" indent="80010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	STR_PTR+2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</a:p>
          <a:p>
            <a:pPr marL="0" indent="80010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STI				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；开中断</a:t>
            </a:r>
            <a:endParaRPr lang="en-US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80010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marL="0" indent="800100">
              <a:spcBef>
                <a:spcPts val="0"/>
              </a:spcBef>
              <a:buNone/>
            </a:pPr>
            <a:endParaRPr lang="en-US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96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941749"/>
      </p:ext>
    </p:extLst>
  </p:cSld>
  <p:clrMapOvr>
    <a:masterClrMapping/>
  </p:clrMapOvr>
  <p:transition spd="med">
    <p:blinds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7" y="188640"/>
            <a:ext cx="3744416" cy="360040"/>
          </a:xfrm>
        </p:spPr>
        <p:txBody>
          <a:bodyPr/>
          <a:lstStyle/>
          <a:p>
            <a:r>
              <a:rPr lang="zh-CN" altLang="en-US" sz="2400" dirty="0"/>
              <a:t>中断服务程序：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986" y="620688"/>
            <a:ext cx="8695518" cy="597666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zh-CN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PUSH	SI</a:t>
            </a:r>
            <a:r>
              <a:rPr lang="en-GB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			</a:t>
            </a:r>
            <a:endParaRPr lang="zh-CN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80010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PUSH	AX</a:t>
            </a:r>
          </a:p>
          <a:p>
            <a:pPr marL="0" indent="80010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PUSH	DS</a:t>
            </a:r>
          </a:p>
          <a:p>
            <a:pPr marL="0" indent="80010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LDS	SI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DWORD PTR STR_PTR	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；以上为上下文保存</a:t>
            </a:r>
            <a:endParaRPr lang="en-US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LODSB			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；取一个字符</a:t>
            </a:r>
            <a:endParaRPr lang="en-US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MOV	STR_PTR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	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；保存新的串指针</a:t>
            </a:r>
            <a:endParaRPr lang="en-US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MOV	DX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0FBC0H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OUT	DX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		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；输出新字符到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8255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口</a:t>
            </a:r>
            <a:endParaRPr lang="en-US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MOV	AL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20H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MOV	DX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0FF00H	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8259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OCW2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OUT	DX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		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；送中断结束命令给</a:t>
            </a: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8259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POP	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POP	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POP	SI		</a:t>
            </a:r>
            <a:r>
              <a:rPr lang="zh-CN" alt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；上下文恢复</a:t>
            </a:r>
            <a:endParaRPr lang="en-US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IRET			</a:t>
            </a:r>
            <a:r>
              <a:rPr lang="zh-CN" altLang="en-US" sz="1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；返回</a:t>
            </a:r>
            <a:endParaRPr lang="en-US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800100">
              <a:spcBef>
                <a:spcPts val="0"/>
              </a:spcBef>
              <a:buNone/>
            </a:pPr>
            <a:endParaRPr lang="en-US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800100">
              <a:spcBef>
                <a:spcPts val="0"/>
              </a:spcBef>
              <a:buNone/>
            </a:pPr>
            <a:endParaRPr lang="en-US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800100">
              <a:spcBef>
                <a:spcPts val="0"/>
              </a:spcBef>
              <a:buNone/>
            </a:pPr>
            <a:endParaRPr lang="en-US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800100">
              <a:spcBef>
                <a:spcPts val="0"/>
              </a:spcBef>
              <a:buNone/>
            </a:pPr>
            <a:endParaRPr lang="en-US" altLang="zh-C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0964647"/>
      </p:ext>
    </p:extLst>
  </p:cSld>
  <p:clrMapOvr>
    <a:masterClrMapping/>
  </p:clrMapOvr>
  <p:transition spd="med">
    <p:blinds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C7684-76B0-4AED-9D0A-8A899181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533658"/>
            <a:ext cx="7793037" cy="475875"/>
          </a:xfrm>
        </p:spPr>
        <p:txBody>
          <a:bodyPr/>
          <a:lstStyle/>
          <a:p>
            <a:r>
              <a:rPr lang="zh-CN" altLang="en-US" dirty="0"/>
              <a:t>例：用</a:t>
            </a:r>
            <a:r>
              <a:rPr lang="en-US" altLang="zh-CN" dirty="0"/>
              <a:t>8255</a:t>
            </a:r>
            <a:r>
              <a:rPr lang="zh-CN" altLang="en-US" dirty="0"/>
              <a:t>并行接口芯片实现键盘接口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AF1E24C-F490-48ED-ABAA-6DD9E4414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68" y="2996952"/>
            <a:ext cx="5034264" cy="332739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F67CFF-A725-4EC8-B415-40509650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98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9FB65A-3F03-45E3-9BD5-F34069E9B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7739119" cy="12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74963"/>
      </p:ext>
    </p:extLst>
  </p:cSld>
  <p:clrMapOvr>
    <a:masterClrMapping/>
  </p:clrMapOvr>
  <p:transition spd="med">
    <p:blinds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C7684-76B0-4AED-9D0A-8A899181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57162"/>
            <a:ext cx="7793037" cy="475875"/>
          </a:xfrm>
        </p:spPr>
        <p:txBody>
          <a:bodyPr/>
          <a:lstStyle/>
          <a:p>
            <a:r>
              <a:rPr lang="zh-CN" altLang="en-US" dirty="0"/>
              <a:t>例：用</a:t>
            </a:r>
            <a:r>
              <a:rPr lang="en-US" altLang="zh-CN" dirty="0"/>
              <a:t>8255</a:t>
            </a:r>
            <a:r>
              <a:rPr lang="zh-CN" altLang="en-US" dirty="0"/>
              <a:t>并行接口芯片实现键盘接口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AF1E24C-F490-48ED-ABAA-6DD9E4414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808862"/>
            <a:ext cx="4392488" cy="2903209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F67CFF-A725-4EC8-B415-40509650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96A1-8277-498E-B066-DB4086978B5A}" type="slidenum">
              <a:rPr lang="zh-CN" altLang="en-US" smtClean="0"/>
              <a:pPr>
                <a:defRPr/>
              </a:pPr>
              <a:t>99</a:t>
            </a:fld>
            <a:endParaRPr lang="en-US" altLang="zh-CN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391731A-3AA8-4114-87A0-B6CDF3928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38" y="938200"/>
            <a:ext cx="7796270" cy="283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25400"/>
      </p:ext>
    </p:extLst>
  </p:cSld>
  <p:clrMapOvr>
    <a:masterClrMapping/>
  </p:clrMapOvr>
  <p:transition spd="med">
    <p:blinds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57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sq" cmpd="sng" algn="ctr">
          <a:solidFill>
            <a:srgbClr val="FF0000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sq" cmpd="sng" algn="ctr">
          <a:solidFill>
            <a:srgbClr val="FF0000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30337</TotalTime>
  <Words>5415</Words>
  <Application>Microsoft Office PowerPoint</Application>
  <PresentationFormat>全屏显示(4:3)</PresentationFormat>
  <Paragraphs>948</Paragraphs>
  <Slides>101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101</vt:i4>
      </vt:variant>
    </vt:vector>
  </HeadingPairs>
  <TitlesOfParts>
    <vt:vector size="118" baseType="lpstr">
      <vt:lpstr>黑体</vt:lpstr>
      <vt:lpstr>华文楷体</vt:lpstr>
      <vt:lpstr>华文行楷</vt:lpstr>
      <vt:lpstr>华文中宋</vt:lpstr>
      <vt:lpstr>楷体_GB2312</vt:lpstr>
      <vt:lpstr>隶书</vt:lpstr>
      <vt:lpstr>宋体</vt:lpstr>
      <vt:lpstr>微软雅黑</vt:lpstr>
      <vt:lpstr>Arial</vt:lpstr>
      <vt:lpstr>Tahoma</vt:lpstr>
      <vt:lpstr>Times New Roman</vt:lpstr>
      <vt:lpstr>Wingdings</vt:lpstr>
      <vt:lpstr>Blends</vt:lpstr>
      <vt:lpstr>Clip</vt:lpstr>
      <vt:lpstr>剪辑</vt:lpstr>
      <vt:lpstr>Visio</vt:lpstr>
      <vt:lpstr>Microsoft Visio 2000/2002 Drawing</vt:lpstr>
      <vt:lpstr> 第7章   串行与并行数字接口</vt:lpstr>
      <vt:lpstr>主要内容：</vt:lpstr>
      <vt:lpstr>一、串行通信与并行通信</vt:lpstr>
      <vt:lpstr>1. 并行通信（1）</vt:lpstr>
      <vt:lpstr>并行通信（2）</vt:lpstr>
      <vt:lpstr>2. 串行通信</vt:lpstr>
      <vt:lpstr>串行通信的几个概念（1）</vt:lpstr>
      <vt:lpstr>串行通信的几个概念（1）</vt:lpstr>
      <vt:lpstr>3. 串行通信技术</vt:lpstr>
      <vt:lpstr>二、可编程定时器8253</vt:lpstr>
      <vt:lpstr>掌握:</vt:lpstr>
      <vt:lpstr>计数与定时</vt:lpstr>
      <vt:lpstr>8253芯片特点</vt:lpstr>
      <vt:lpstr>1. 外部引线及内部结构</vt:lpstr>
      <vt:lpstr>内部结构特点</vt:lpstr>
      <vt:lpstr>外部引线及内部结构</vt:lpstr>
      <vt:lpstr>2. 计数启动方式</vt:lpstr>
      <vt:lpstr>3. 工作方式</vt:lpstr>
      <vt:lpstr>4. 控制字</vt:lpstr>
      <vt:lpstr>5. 8253的应用</vt:lpstr>
      <vt:lpstr>3. 工作方式</vt:lpstr>
      <vt:lpstr>工作方式</vt:lpstr>
      <vt:lpstr>工作方式</vt:lpstr>
      <vt:lpstr>工作方式</vt:lpstr>
      <vt:lpstr>工作方式</vt:lpstr>
      <vt:lpstr>工作方式小结</vt:lpstr>
      <vt:lpstr>4. 控制字</vt:lpstr>
      <vt:lpstr>5. 8253的应用</vt:lpstr>
      <vt:lpstr>与系统的连接示意</vt:lpstr>
      <vt:lpstr>应用中的注意点</vt:lpstr>
      <vt:lpstr>初始化程序流程</vt:lpstr>
      <vt:lpstr>初始化程序流程</vt:lpstr>
      <vt:lpstr>初始化程序流程</vt:lpstr>
      <vt:lpstr>8253在微机中的应用</vt:lpstr>
      <vt:lpstr>PowerPoint 演示文稿</vt:lpstr>
      <vt:lpstr>PowerPoint 演示文稿</vt:lpstr>
      <vt:lpstr>硬件线路设计：</vt:lpstr>
      <vt:lpstr>初始化编程：</vt:lpstr>
      <vt:lpstr>8253应用例2：</vt:lpstr>
      <vt:lpstr>系统硬件接口设计：</vt:lpstr>
      <vt:lpstr>连接8253的译码电路设计</vt:lpstr>
      <vt:lpstr>系统软件设计</vt:lpstr>
      <vt:lpstr>控制程序设计</vt:lpstr>
      <vt:lpstr>控制程序</vt:lpstr>
      <vt:lpstr>3. 串行通信技术</vt:lpstr>
      <vt:lpstr>串行通信接口</vt:lpstr>
      <vt:lpstr>SPI总线——简介</vt:lpstr>
      <vt:lpstr>SPI总线——硬件电路</vt:lpstr>
      <vt:lpstr>SPI总线——移位示意图</vt:lpstr>
      <vt:lpstr>SPI总线——时序</vt:lpstr>
      <vt:lpstr>SPI总线——时序</vt:lpstr>
      <vt:lpstr>SPI总线——时序</vt:lpstr>
      <vt:lpstr>SPI总线——时序</vt:lpstr>
      <vt:lpstr>SPI总线——时序</vt:lpstr>
      <vt:lpstr>UART——硬件电路</vt:lpstr>
      <vt:lpstr>串行接口的电平标准</vt:lpstr>
      <vt:lpstr>UART参数及时序</vt:lpstr>
      <vt:lpstr>I2C总线——简介</vt:lpstr>
      <vt:lpstr>I2C总线——硬件电路</vt:lpstr>
      <vt:lpstr>I2C总线——起始和终止时序</vt:lpstr>
      <vt:lpstr>I2C总线——写时序</vt:lpstr>
      <vt:lpstr>I2C总线——读时序</vt:lpstr>
      <vt:lpstr>I2C总线——应答时序</vt:lpstr>
      <vt:lpstr>I2C总线——写</vt:lpstr>
      <vt:lpstr>I2C总线——读</vt:lpstr>
      <vt:lpstr>三、可编程并行接口8255</vt:lpstr>
      <vt:lpstr>1. 并行接口8255的特点</vt:lpstr>
      <vt:lpstr>2. 结构</vt:lpstr>
      <vt:lpstr>3. 引线</vt:lpstr>
      <vt:lpstr>8255与系统的连接示意图</vt:lpstr>
      <vt:lpstr>8255方式控制字和位控制字</vt:lpstr>
      <vt:lpstr>4. 工作方式</vt:lpstr>
      <vt:lpstr>方式0：</vt:lpstr>
      <vt:lpstr>方式0的应用：</vt:lpstr>
      <vt:lpstr>8255工作于方式0的连接示意图</vt:lpstr>
      <vt:lpstr>方式1：</vt:lpstr>
      <vt:lpstr>方式1下A口、B口均为输出</vt:lpstr>
      <vt:lpstr>方式1下A口、B口均为输出</vt:lpstr>
      <vt:lpstr>方式1下A口、B口均为输入</vt:lpstr>
      <vt:lpstr>方式1的应用：</vt:lpstr>
      <vt:lpstr>方式2：</vt:lpstr>
      <vt:lpstr>方式2：</vt:lpstr>
      <vt:lpstr>方式2：</vt:lpstr>
      <vt:lpstr>方式2的应用：</vt:lpstr>
      <vt:lpstr>8255三种工作方式小结</vt:lpstr>
      <vt:lpstr>4. 方式控制字及位控制字</vt:lpstr>
      <vt:lpstr>8255方式控制字和位控制字</vt:lpstr>
      <vt:lpstr>8255状态字</vt:lpstr>
      <vt:lpstr>8255各引脚状态</vt:lpstr>
      <vt:lpstr>8255与系统总线的连接方式</vt:lpstr>
      <vt:lpstr>5. 8255芯片的应用</vt:lpstr>
      <vt:lpstr>例：完成如下功能的软硬件设计</vt:lpstr>
      <vt:lpstr>PowerPoint 演示文稿</vt:lpstr>
      <vt:lpstr>控制程序：</vt:lpstr>
      <vt:lpstr>PowerPoint 演示文稿</vt:lpstr>
      <vt:lpstr>控制程序：</vt:lpstr>
      <vt:lpstr>中断服务程序：</vt:lpstr>
      <vt:lpstr>例：用8255并行接口芯片实现键盘接口</vt:lpstr>
      <vt:lpstr>例：用8255并行接口芯片实现键盘接口</vt:lpstr>
      <vt:lpstr>例：用8255并行接口芯片实现键盘接口</vt:lpstr>
      <vt:lpstr>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 存储系统</dc:title>
  <dc:creator>cf08</dc:creator>
  <cp:lastModifiedBy>dell</cp:lastModifiedBy>
  <cp:revision>298</cp:revision>
  <cp:lastPrinted>1995-12-08T18:33:06Z</cp:lastPrinted>
  <dcterms:created xsi:type="dcterms:W3CDTF">2002-02-20T03:40:55Z</dcterms:created>
  <dcterms:modified xsi:type="dcterms:W3CDTF">2025-06-17T13:54:57Z</dcterms:modified>
</cp:coreProperties>
</file>