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  <p:sldMasterId id="2147483672" r:id="rId4"/>
  </p:sldMasterIdLst>
  <p:notesMasterIdLst>
    <p:notesMasterId r:id="rId7"/>
  </p:notesMasterIdLst>
  <p:sldIdLst>
    <p:sldId id="290" r:id="rId5"/>
    <p:sldId id="298" r:id="rId6"/>
    <p:sldId id="299" r:id="rId8"/>
    <p:sldId id="300" r:id="rId9"/>
    <p:sldId id="301" r:id="rId10"/>
    <p:sldId id="302" r:id="rId11"/>
    <p:sldId id="303" r:id="rId12"/>
    <p:sldId id="305" r:id="rId13"/>
    <p:sldId id="307" r:id="rId14"/>
    <p:sldId id="308" r:id="rId15"/>
    <p:sldId id="309" r:id="rId16"/>
    <p:sldId id="310" r:id="rId17"/>
    <p:sldId id="319" r:id="rId18"/>
    <p:sldId id="311" r:id="rId19"/>
    <p:sldId id="312" r:id="rId20"/>
    <p:sldId id="318" r:id="rId21"/>
    <p:sldId id="28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78" autoAdjust="0"/>
    <p:restoredTop sz="94492" autoAdjust="0"/>
  </p:normalViewPr>
  <p:slideViewPr>
    <p:cSldViewPr>
      <p:cViewPr varScale="1">
        <p:scale>
          <a:sx n="66" d="100"/>
          <a:sy n="66" d="100"/>
        </p:scale>
        <p:origin x="-1542" y="-108"/>
      </p:cViewPr>
      <p:guideLst>
        <p:guide orient="horz" pos="21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70" y="-102"/>
      </p:cViewPr>
      <p:guideLst>
        <p:guide orient="horz" pos="291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3909B-D4CB-4A16-AD29-54BCEF67BB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A3EB9-0DA2-4F9D-875A-373A57BA83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825FBA-8B7D-4687-A0A7-4CDC3C6AD82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0500" y="549275"/>
            <a:ext cx="20002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549275"/>
            <a:ext cx="58483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2060575"/>
            <a:ext cx="392430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2060575"/>
            <a:ext cx="3924300" cy="405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31" y="71438"/>
            <a:ext cx="6715173" cy="642918"/>
          </a:xfrm>
        </p:spPr>
        <p:txBody>
          <a:bodyPr/>
          <a:lstStyle>
            <a:lvl1pPr algn="r">
              <a:defRPr sz="32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928670"/>
            <a:ext cx="8001000" cy="5183205"/>
          </a:xfrm>
        </p:spPr>
        <p:txBody>
          <a:bodyPr/>
          <a:lstStyle>
            <a:lvl1pPr>
              <a:defRPr sz="3000">
                <a:latin typeface="+mj-ea"/>
                <a:ea typeface="+mj-ea"/>
              </a:defRPr>
            </a:lvl1pPr>
            <a:lvl2pPr>
              <a:buClr>
                <a:srgbClr val="C00000"/>
              </a:buClr>
              <a:buSzPct val="90000"/>
              <a:buFont typeface="Wingdings" pitchFamily="2" charset="2"/>
              <a:buChar char="n"/>
              <a:defRPr sz="2600">
                <a:latin typeface="+mj-ea"/>
                <a:ea typeface="+mj-ea"/>
              </a:defRPr>
            </a:lvl2pPr>
            <a:lvl3pPr>
              <a:buClr>
                <a:srgbClr val="C00000"/>
              </a:buClr>
              <a:buSzPct val="90000"/>
              <a:buFont typeface="Wingdings" pitchFamily="2" charset="2"/>
              <a:buChar char="Ø"/>
              <a:defRPr>
                <a:latin typeface="+mj-ea"/>
                <a:ea typeface="+mj-ea"/>
              </a:defRPr>
            </a:lvl3pPr>
            <a:lvl4pPr>
              <a:buClr>
                <a:srgbClr val="C00000"/>
              </a:buClr>
              <a:buSzPct val="120000"/>
              <a:defRPr>
                <a:latin typeface="+mj-ea"/>
                <a:ea typeface="+mj-ea"/>
              </a:defRPr>
            </a:lvl4pPr>
            <a:lvl5pPr>
              <a:buClr>
                <a:srgbClr val="C00000"/>
              </a:buClr>
              <a:buSzPct val="120000"/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0500" y="549275"/>
            <a:ext cx="2000250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549275"/>
            <a:ext cx="5848350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4C39-489C-422F-80BC-F2C4617C2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F785-79F9-4AA4-B6AF-51E9CE328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4C39-489C-422F-80BC-F2C4617C2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F785-79F9-4AA4-B6AF-51E9CE328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4C39-489C-422F-80BC-F2C4617C2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F785-79F9-4AA4-B6AF-51E9CE328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4C39-489C-422F-80BC-F2C4617C2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F785-79F9-4AA4-B6AF-51E9CE328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4C39-489C-422F-80BC-F2C4617C2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F785-79F9-4AA4-B6AF-51E9CE328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4C39-489C-422F-80BC-F2C4617C2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F785-79F9-4AA4-B6AF-51E9CE328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4C39-489C-422F-80BC-F2C4617C2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F785-79F9-4AA4-B6AF-51E9CE328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4C39-489C-422F-80BC-F2C4617C2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F785-79F9-4AA4-B6AF-51E9CE328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4C39-489C-422F-80BC-F2C4617C2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F785-79F9-4AA4-B6AF-51E9CE328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4C39-489C-422F-80BC-F2C4617C2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F785-79F9-4AA4-B6AF-51E9CE328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4C39-489C-422F-80BC-F2C4617C2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F785-79F9-4AA4-B6AF-51E9CE3282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596" y="857232"/>
            <a:ext cx="4035454" cy="52546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857232"/>
            <a:ext cx="4027516" cy="52546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5" descr="03"/>
          <p:cNvPicPr>
            <a:picLocks noChangeAspect="1" noChangeArrowheads="1"/>
          </p:cNvPicPr>
          <p:nvPr userDrawn="1"/>
        </p:nvPicPr>
        <p:blipFill>
          <a:blip r:embed="rId12"/>
          <a:stretch>
            <a:fillRect/>
          </a:stretch>
        </p:blipFill>
        <p:spPr bwMode="auto">
          <a:xfrm>
            <a:off x="2980" y="0"/>
            <a:ext cx="913803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8794" y="71438"/>
            <a:ext cx="6786610" cy="6429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  <p:sp>
        <p:nvSpPr>
          <p:cNvPr id="1028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857232"/>
            <a:ext cx="8001000" cy="52546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altLang="zh-CN" dirty="0" smtClean="0"/>
              <a:t> </a:t>
            </a:r>
            <a:r>
              <a:rPr lang="zh-CN" dirty="0" smtClean="0"/>
              <a:t>第二级</a:t>
            </a:r>
            <a:endParaRPr lang="zh-CN" dirty="0" smtClean="0"/>
          </a:p>
          <a:p>
            <a:pPr lvl="2"/>
            <a:r>
              <a:rPr lang="zh-CN" altLang="zh-CN" dirty="0" smtClean="0"/>
              <a:t>☆ </a:t>
            </a:r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2"/>
            <a:endParaRPr lang="zh-CN" alt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sz="3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n"/>
        <a:defRPr sz="2800">
          <a:solidFill>
            <a:schemeClr val="tx1">
              <a:lumMod val="75000"/>
              <a:lumOff val="25000"/>
            </a:schemeClr>
          </a:solidFill>
          <a:latin typeface="+mj-ea"/>
          <a:ea typeface="+mj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n"/>
        <a:defRPr sz="2400">
          <a:solidFill>
            <a:schemeClr val="tx1">
              <a:lumMod val="75000"/>
              <a:lumOff val="25000"/>
            </a:schemeClr>
          </a:solidFill>
          <a:latin typeface="+mj-ea"/>
          <a:ea typeface="+mj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7" descr="01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549275"/>
            <a:ext cx="7567613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2052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2060575"/>
            <a:ext cx="8001000" cy="4051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altLang="zh-CN" smtClean="0"/>
              <a:t>★ </a:t>
            </a:r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altLang="zh-CN" smtClean="0"/>
              <a:t>☆ </a:t>
            </a:r>
            <a:endParaRPr lang="zh-CN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Tahoma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E4C39-489C-422F-80BC-F2C4617C2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F785-79F9-4AA4-B6AF-51E9CE3282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829054"/>
            <a:ext cx="7772400" cy="81439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ThinkPHP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zh-CN" altLang="en-US" kern="4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7282" y="5072074"/>
            <a:ext cx="6400800" cy="1357322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邮箱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Documents and Settings\Administrator\桌面\新建文件夹\兄弟连墙纸\图片2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00232" y="142852"/>
            <a:ext cx="4643470" cy="361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6.1 </a:t>
            </a:r>
            <a:r>
              <a:rPr lang="zh-CN" altLang="en-US" smtClean="0"/>
              <a:t>系统特点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285750" y="1214422"/>
            <a:ext cx="8572500" cy="4665663"/>
          </a:xfrm>
        </p:spPr>
        <p:txBody>
          <a:bodyPr/>
          <a:lstStyle/>
          <a:p>
            <a:r>
              <a:rPr lang="en-US" altLang="zh-CN" sz="2000" b="0" dirty="0" smtClean="0"/>
              <a:t>1. </a:t>
            </a:r>
            <a:r>
              <a:rPr lang="zh-CN" altLang="en-US" sz="2000" b="0" dirty="0" smtClean="0"/>
              <a:t>第一次访问时为用户自动创建了项目所需要的全部目录结构。</a:t>
            </a:r>
            <a:endParaRPr lang="zh-CN" sz="2000" b="0" dirty="0" smtClean="0"/>
          </a:p>
          <a:p>
            <a:r>
              <a:rPr lang="en-US" altLang="zh-CN" sz="2000" b="0" dirty="0" smtClean="0"/>
              <a:t>2. </a:t>
            </a:r>
            <a:r>
              <a:rPr lang="zh-CN" altLang="en-US" sz="2000" b="0" dirty="0" smtClean="0"/>
              <a:t>采用模块和操作的方式来执行，简单易用，功能适中，符合中国</a:t>
            </a:r>
            <a:r>
              <a:rPr lang="en-US" altLang="zh-CN" sz="2000" b="0" dirty="0" smtClean="0"/>
              <a:t>WEB</a:t>
            </a:r>
            <a:r>
              <a:rPr lang="zh-CN" altLang="en-US" sz="2000" b="0" dirty="0" smtClean="0"/>
              <a:t>程序员的习惯</a:t>
            </a:r>
            <a:r>
              <a:rPr lang="en-US" altLang="zh-CN" sz="2000" b="0" dirty="0" smtClean="0"/>
              <a:t>.</a:t>
            </a:r>
            <a:endParaRPr lang="zh-CN" altLang="zh-CN" sz="2000" b="0" dirty="0" smtClean="0"/>
          </a:p>
          <a:p>
            <a:r>
              <a:rPr lang="en-US" altLang="zh-CN" sz="2000" b="0" dirty="0" smtClean="0"/>
              <a:t>3. </a:t>
            </a:r>
            <a:r>
              <a:rPr lang="zh-CN" altLang="en-US" sz="2000" b="0" dirty="0" smtClean="0"/>
              <a:t>完全采用</a:t>
            </a:r>
            <a:r>
              <a:rPr lang="en-US" altLang="zh-CN" sz="2000" b="0" dirty="0" smtClean="0"/>
              <a:t>PHP</a:t>
            </a:r>
            <a:r>
              <a:rPr lang="zh-CN" altLang="en-US" sz="2000" b="0" dirty="0" smtClean="0"/>
              <a:t>面向对象的思想。</a:t>
            </a:r>
            <a:endParaRPr lang="zh-CN" sz="2000" b="0" dirty="0" smtClean="0"/>
          </a:p>
          <a:p>
            <a:r>
              <a:rPr lang="en-US" altLang="zh-CN" sz="2000" b="0" dirty="0" smtClean="0"/>
              <a:t>4. </a:t>
            </a:r>
            <a:r>
              <a:rPr lang="zh-CN" altLang="en-US" sz="2000" b="0" dirty="0" smtClean="0"/>
              <a:t>基于</a:t>
            </a:r>
            <a:r>
              <a:rPr lang="en-US" altLang="zh-CN" sz="2000" b="0" dirty="0" smtClean="0"/>
              <a:t>MVC</a:t>
            </a:r>
            <a:r>
              <a:rPr lang="zh-CN" altLang="en-US" sz="2000" b="0" dirty="0" smtClean="0"/>
              <a:t>的开发模式。</a:t>
            </a:r>
            <a:endParaRPr lang="zh-CN" sz="2000" b="0" dirty="0" smtClean="0"/>
          </a:p>
          <a:p>
            <a:r>
              <a:rPr lang="en-US" altLang="zh-CN" sz="2000" b="0" dirty="0" smtClean="0"/>
              <a:t>5. </a:t>
            </a:r>
            <a:r>
              <a:rPr lang="zh-CN" altLang="en-US" sz="2000" b="0" dirty="0" smtClean="0"/>
              <a:t>内建丰富的</a:t>
            </a:r>
            <a:r>
              <a:rPr lang="en-US" altLang="zh-CN" sz="2000" b="0" dirty="0" smtClean="0"/>
              <a:t>SQL</a:t>
            </a:r>
            <a:r>
              <a:rPr lang="zh-CN" altLang="en-US" sz="2000" b="0" dirty="0" smtClean="0"/>
              <a:t>查询机制，操作灵活，简单易用。</a:t>
            </a:r>
            <a:endParaRPr lang="zh-CN" sz="2000" b="0" dirty="0" smtClean="0"/>
          </a:p>
          <a:p>
            <a:r>
              <a:rPr lang="en-US" altLang="zh-CN" sz="2000" b="0" dirty="0" smtClean="0"/>
              <a:t>6. </a:t>
            </a:r>
            <a:r>
              <a:rPr lang="en-US" sz="2000" b="0" dirty="0" err="1" smtClean="0"/>
              <a:t>采用</a:t>
            </a:r>
            <a:r>
              <a:rPr lang="zh-CN" altLang="en-US" sz="2000" b="0" dirty="0" smtClean="0"/>
              <a:t>自己开发的</a:t>
            </a:r>
            <a:r>
              <a:rPr lang="en-US" altLang="zh-CN" sz="2000" b="0" dirty="0" err="1" smtClean="0"/>
              <a:t>PHP</a:t>
            </a:r>
            <a:r>
              <a:rPr lang="en-US" sz="2000" b="0" dirty="0" err="1" smtClean="0"/>
              <a:t>模板引擎</a:t>
            </a:r>
            <a:r>
              <a:rPr lang="zh-CN" altLang="en-US" sz="2000" b="0" dirty="0" smtClean="0"/>
              <a:t>，同时也支持其他模板引擎，如</a:t>
            </a:r>
            <a:r>
              <a:rPr lang="en-US" altLang="zh-CN" sz="2000" b="0" dirty="0" smtClean="0"/>
              <a:t>Smarty</a:t>
            </a:r>
            <a:r>
              <a:rPr lang="en-US" sz="2000" b="0" dirty="0" smtClean="0"/>
              <a:t>。</a:t>
            </a:r>
            <a:endParaRPr lang="zh-CN" sz="2000" b="0" dirty="0" smtClean="0"/>
          </a:p>
          <a:p>
            <a:r>
              <a:rPr lang="en-US" altLang="zh-CN" sz="2000" b="0" dirty="0" smtClean="0"/>
              <a:t>7. </a:t>
            </a:r>
            <a:r>
              <a:rPr lang="zh-CN" altLang="en-US" sz="2000" b="0" dirty="0" smtClean="0"/>
              <a:t>使用</a:t>
            </a:r>
            <a:r>
              <a:rPr lang="zh-CN" altLang="en-US" sz="2000" dirty="0" smtClean="0"/>
              <a:t>各种缓存技术，如</a:t>
            </a:r>
            <a:r>
              <a:rPr lang="zh-CN" altLang="en-US" sz="2000" b="0" dirty="0" smtClean="0"/>
              <a:t>缓存页面静态化，提升效率，减少运行消耗。</a:t>
            </a:r>
            <a:endParaRPr lang="zh-CN" sz="2000" b="0" dirty="0" smtClean="0"/>
          </a:p>
          <a:p>
            <a:r>
              <a:rPr lang="en-US" altLang="zh-CN" sz="2000" b="0" dirty="0" smtClean="0"/>
              <a:t>8. </a:t>
            </a:r>
            <a:r>
              <a:rPr lang="zh-CN" altLang="en-US" sz="2000" b="0" dirty="0" smtClean="0"/>
              <a:t>框架提供一些常用的扩展类，直接使用即可完成一些常见的功能。</a:t>
            </a:r>
            <a:endParaRPr lang="zh-CN" sz="2000" b="0" dirty="0" smtClean="0"/>
          </a:p>
          <a:p>
            <a:r>
              <a:rPr lang="en-US" altLang="zh-CN" sz="2000" b="0" dirty="0" smtClean="0"/>
              <a:t>9. </a:t>
            </a:r>
            <a:r>
              <a:rPr lang="zh-CN" altLang="en-US" sz="2000" b="0" dirty="0" smtClean="0"/>
              <a:t>框架支持自定义扩展类库和扩展函数的使用</a:t>
            </a:r>
            <a:endParaRPr lang="zh-CN" sz="2000" b="0" dirty="0" smtClean="0"/>
          </a:p>
          <a:p>
            <a:r>
              <a:rPr lang="en-US" altLang="zh-CN" sz="2000" b="0" dirty="0" smtClean="0"/>
              <a:t>10.</a:t>
            </a:r>
            <a:r>
              <a:rPr lang="zh-CN" altLang="en-US" sz="2000" b="0" dirty="0" smtClean="0"/>
              <a:t>采用人性化调试模式，可以快速解决项目开发时遇到的错误和异常。</a:t>
            </a:r>
            <a:endParaRPr lang="zh-CN" sz="2000" b="0" dirty="0" smtClean="0"/>
          </a:p>
          <a:p>
            <a:r>
              <a:rPr lang="en-US" altLang="zh-CN" sz="2000" b="0" dirty="0" smtClean="0"/>
              <a:t>11.</a:t>
            </a:r>
            <a:r>
              <a:rPr lang="zh-CN" altLang="en-US" sz="2000" b="0" dirty="0" smtClean="0"/>
              <a:t>框架源码简单明了结构清析，方便二次开发。</a:t>
            </a:r>
            <a:endParaRPr lang="zh-CN" sz="2000" b="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6.2 </a:t>
            </a:r>
            <a:r>
              <a:rPr lang="zh-CN" altLang="en-US" smtClean="0"/>
              <a:t>环境要求</a:t>
            </a:r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1571625"/>
            <a:ext cx="8401050" cy="46656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err="1" smtClean="0">
                <a:solidFill>
                  <a:srgbClr val="C00000"/>
                </a:solidFill>
              </a:rPr>
              <a:t>操作系统</a:t>
            </a:r>
            <a:r>
              <a:rPr lang="en-US" sz="2200" dirty="0" smtClean="0">
                <a:solidFill>
                  <a:srgbClr val="C00000"/>
                </a:solidFill>
              </a:rPr>
              <a:t>：</a:t>
            </a:r>
            <a:r>
              <a:rPr lang="en-US" sz="2200" b="0" dirty="0" smtClean="0"/>
              <a:t>  </a:t>
            </a:r>
            <a:r>
              <a:rPr lang="en-US" sz="2200" b="0" dirty="0" err="1" smtClean="0"/>
              <a:t>支持</a:t>
            </a:r>
            <a:r>
              <a:rPr lang="en-US" altLang="zh-CN" sz="2200" b="0" dirty="0" err="1" smtClean="0"/>
              <a:t>Linux</a:t>
            </a:r>
            <a:r>
              <a:rPr lang="en-US" altLang="zh-CN" sz="2200" b="0" dirty="0" smtClean="0"/>
              <a:t>/</a:t>
            </a:r>
            <a:r>
              <a:rPr lang="en-US" altLang="zh-CN" sz="2200" b="0" dirty="0" err="1" smtClean="0"/>
              <a:t>Windows</a:t>
            </a:r>
            <a:r>
              <a:rPr lang="en-US" sz="2200" b="0" dirty="0" err="1" smtClean="0"/>
              <a:t>服务器</a:t>
            </a:r>
            <a:r>
              <a:rPr lang="en-US" altLang="zh-CN" sz="2200" b="0" dirty="0" err="1" smtClean="0"/>
              <a:t>,</a:t>
            </a:r>
            <a:r>
              <a:rPr lang="en-US" sz="2200" b="0" dirty="0" err="1" smtClean="0"/>
              <a:t>可以跨平台应用</a:t>
            </a:r>
            <a:endParaRPr lang="zh-CN" sz="2200" b="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solidFill>
                  <a:srgbClr val="C00000"/>
                </a:solidFill>
              </a:rPr>
              <a:t>WEB</a:t>
            </a:r>
            <a:r>
              <a:rPr lang="en-US" sz="2200" dirty="0" err="1" smtClean="0">
                <a:solidFill>
                  <a:srgbClr val="C00000"/>
                </a:solidFill>
              </a:rPr>
              <a:t>服务器</a:t>
            </a:r>
            <a:r>
              <a:rPr lang="en-US" sz="2200" dirty="0" smtClean="0">
                <a:solidFill>
                  <a:srgbClr val="C00000"/>
                </a:solidFill>
              </a:rPr>
              <a:t>： </a:t>
            </a:r>
            <a:r>
              <a:rPr lang="en-US" sz="2200" b="0" dirty="0" err="1" smtClean="0"/>
              <a:t>可运行于</a:t>
            </a:r>
            <a:r>
              <a:rPr lang="en-US" altLang="zh-CN" sz="2200" b="0" dirty="0" err="1" smtClean="0"/>
              <a:t>Apache</a:t>
            </a:r>
            <a:r>
              <a:rPr lang="en-US" sz="2200" b="0" dirty="0" err="1" smtClean="0"/>
              <a:t>、</a:t>
            </a:r>
            <a:r>
              <a:rPr lang="en-US" altLang="zh-CN" sz="2200" b="0" dirty="0" err="1" smtClean="0"/>
              <a:t>IIS</a:t>
            </a:r>
            <a:r>
              <a:rPr lang="en-US" sz="2200" b="0" dirty="0" err="1" smtClean="0"/>
              <a:t>和</a:t>
            </a:r>
            <a:r>
              <a:rPr lang="en-US" altLang="zh-CN" sz="2200" b="0" dirty="0" err="1" smtClean="0"/>
              <a:t>nginx</a:t>
            </a:r>
            <a:r>
              <a:rPr lang="en-US" sz="2200" b="0" dirty="0" err="1" smtClean="0"/>
              <a:t>中</a:t>
            </a:r>
            <a:endParaRPr lang="zh-CN" sz="2200" b="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err="1" smtClean="0">
                <a:solidFill>
                  <a:srgbClr val="C00000"/>
                </a:solidFill>
              </a:rPr>
              <a:t>PHP</a:t>
            </a:r>
            <a:r>
              <a:rPr lang="en-US" sz="2200" dirty="0" err="1" smtClean="0">
                <a:solidFill>
                  <a:srgbClr val="C00000"/>
                </a:solidFill>
              </a:rPr>
              <a:t>环境</a:t>
            </a:r>
            <a:r>
              <a:rPr lang="en-US" sz="2200" b="0" dirty="0" smtClean="0">
                <a:solidFill>
                  <a:srgbClr val="C00000"/>
                </a:solidFill>
              </a:rPr>
              <a:t>：</a:t>
            </a:r>
            <a:r>
              <a:rPr lang="en-US" sz="2200" b="0" dirty="0" smtClean="0"/>
              <a:t>   </a:t>
            </a:r>
            <a:r>
              <a:rPr lang="en-US" altLang="zh-CN" sz="2200" b="0" dirty="0" smtClean="0"/>
              <a:t>PHP5.3</a:t>
            </a:r>
            <a:r>
              <a:rPr lang="zh-CN" altLang="en-US" sz="2200" b="0" dirty="0" smtClean="0"/>
              <a:t>及</a:t>
            </a:r>
            <a:r>
              <a:rPr lang="en-US" sz="2200" b="0" dirty="0" err="1" smtClean="0"/>
              <a:t>以上版本</a:t>
            </a:r>
            <a:r>
              <a:rPr lang="zh-CN" altLang="en-US" sz="2200" b="0" dirty="0" smtClean="0"/>
              <a:t>。</a:t>
            </a:r>
            <a:endParaRPr lang="en-US" altLang="zh-CN" sz="2200" b="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		</a:t>
            </a:r>
            <a:r>
              <a:rPr lang="zh-CN" altLang="en-US" sz="2400" dirty="0" smtClean="0"/>
              <a:t>框架本身没有什么特别模块要求，具体的应用系统运行环境要求视开发所涉及的模块。</a:t>
            </a:r>
            <a:r>
              <a:rPr lang="en-US" altLang="zh-CN" sz="2400" dirty="0" err="1" smtClean="0"/>
              <a:t>ThinkPHP</a:t>
            </a:r>
            <a:r>
              <a:rPr lang="zh-CN" altLang="en-US" sz="2400" dirty="0" smtClean="0"/>
              <a:t>底层运行的内存消耗极低，而本身的文件大小也是轻量级的，因此不会出现空间和内存占用的瓶颈。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57200" y="142840"/>
            <a:ext cx="8229600" cy="571516"/>
          </a:xfrm>
        </p:spPr>
        <p:txBody>
          <a:bodyPr/>
          <a:lstStyle/>
          <a:p>
            <a:r>
              <a:rPr lang="en-US" altLang="zh-CN" dirty="0" smtClean="0"/>
              <a:t>6.3 </a:t>
            </a:r>
            <a:r>
              <a:rPr lang="en-US" altLang="zh-CN" dirty="0" err="1" smtClean="0"/>
              <a:t>ThinkPHP</a:t>
            </a:r>
            <a:r>
              <a:rPr lang="zh-CN" altLang="en-US" dirty="0" smtClean="0"/>
              <a:t>框架源码的目录结构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54200"/>
            <a:ext cx="8229600" cy="3932238"/>
          </a:xfrm>
          <a:solidFill>
            <a:srgbClr val="FCFAFA"/>
          </a:solidFill>
        </p:spPr>
        <p:txBody>
          <a:bodyPr/>
          <a:lstStyle/>
          <a:p>
            <a:r>
              <a:rPr lang="en-US" sz="2400" dirty="0" smtClean="0"/>
              <a:t>www WEB</a:t>
            </a:r>
            <a:r>
              <a:rPr lang="zh-CN" altLang="en-US" sz="2400" dirty="0" smtClean="0"/>
              <a:t>部署目录（或者子目录）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├─</a:t>
            </a:r>
            <a:r>
              <a:rPr lang="en-US" sz="2400" dirty="0" smtClean="0"/>
              <a:t>index.php </a:t>
            </a:r>
            <a:r>
              <a:rPr lang="zh-CN" altLang="en-US" sz="2400" dirty="0" smtClean="0"/>
              <a:t>入口文件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├─</a:t>
            </a:r>
            <a:r>
              <a:rPr lang="en-US" sz="2400" dirty="0" smtClean="0"/>
              <a:t>README.md README</a:t>
            </a:r>
            <a:r>
              <a:rPr lang="zh-CN" altLang="en-US" sz="2400" dirty="0" smtClean="0"/>
              <a:t>文件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├─</a:t>
            </a:r>
            <a:r>
              <a:rPr lang="en-US" sz="2400" dirty="0" smtClean="0"/>
              <a:t>Application </a:t>
            </a:r>
            <a:r>
              <a:rPr lang="zh-CN" altLang="en-US" sz="2400" dirty="0" smtClean="0"/>
              <a:t>应用模块目录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├─</a:t>
            </a:r>
            <a:r>
              <a:rPr lang="en-US" sz="2400" dirty="0" smtClean="0"/>
              <a:t>Public </a:t>
            </a:r>
            <a:r>
              <a:rPr lang="zh-CN" altLang="en-US" sz="2400" dirty="0" smtClean="0"/>
              <a:t>应用资源文件目录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└─</a:t>
            </a:r>
            <a:r>
              <a:rPr lang="en-US" sz="2400" dirty="0" err="1" smtClean="0"/>
              <a:t>ThinkPHP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框架目录</a:t>
            </a:r>
            <a:endParaRPr lang="zh-CN" alt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889001"/>
            <a:ext cx="8001000" cy="5183205"/>
          </a:xfrm>
        </p:spPr>
        <p:txBody>
          <a:bodyPr/>
          <a:lstStyle/>
          <a:p>
            <a:r>
              <a:rPr lang="zh-CN" altLang="en-US" sz="1800" dirty="0" smtClean="0"/>
              <a:t>├─</a:t>
            </a:r>
            <a:r>
              <a:rPr lang="en-US" altLang="zh-CN" sz="1800" dirty="0" err="1" smtClean="0"/>
              <a:t>ThinkPHP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框架系统目录（可以部署在非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目录下面）</a:t>
            </a:r>
            <a:endParaRPr lang="zh-CN" altLang="en-US" sz="1800" dirty="0" smtClean="0"/>
          </a:p>
          <a:p>
            <a:r>
              <a:rPr lang="zh-CN" altLang="en-US" sz="1800" dirty="0" smtClean="0"/>
              <a:t>│ ├─</a:t>
            </a:r>
            <a:r>
              <a:rPr lang="en-US" altLang="zh-CN" sz="1800" dirty="0" smtClean="0"/>
              <a:t>Common </a:t>
            </a:r>
            <a:r>
              <a:rPr lang="zh-CN" altLang="en-US" sz="1800" dirty="0" smtClean="0"/>
              <a:t>核心公共函数目录</a:t>
            </a:r>
            <a:endParaRPr lang="zh-CN" altLang="en-US" sz="1800" dirty="0" smtClean="0"/>
          </a:p>
          <a:p>
            <a:r>
              <a:rPr lang="zh-CN" altLang="en-US" sz="1800" dirty="0" smtClean="0"/>
              <a:t>│ ├─</a:t>
            </a:r>
            <a:r>
              <a:rPr lang="en-US" altLang="zh-CN" sz="1800" dirty="0" smtClean="0"/>
              <a:t>Conf </a:t>
            </a:r>
            <a:r>
              <a:rPr lang="zh-CN" altLang="en-US" sz="1800" dirty="0" smtClean="0"/>
              <a:t>核心配置目录 </a:t>
            </a:r>
            <a:endParaRPr lang="zh-CN" altLang="en-US" sz="1800" dirty="0" smtClean="0"/>
          </a:p>
          <a:p>
            <a:r>
              <a:rPr lang="zh-CN" altLang="en-US" sz="1800" dirty="0" smtClean="0"/>
              <a:t>│ ├─</a:t>
            </a:r>
            <a:r>
              <a:rPr lang="en-US" altLang="zh-CN" sz="1800" dirty="0" smtClean="0"/>
              <a:t>Lang </a:t>
            </a:r>
            <a:r>
              <a:rPr lang="zh-CN" altLang="en-US" sz="1800" dirty="0" smtClean="0"/>
              <a:t>核心语言包目录</a:t>
            </a:r>
            <a:endParaRPr lang="zh-CN" altLang="en-US" sz="1800" dirty="0" smtClean="0"/>
          </a:p>
          <a:p>
            <a:r>
              <a:rPr lang="zh-CN" altLang="en-US" sz="1800" dirty="0" smtClean="0"/>
              <a:t>│ ├─</a:t>
            </a:r>
            <a:r>
              <a:rPr lang="en-US" altLang="zh-CN" sz="1800" dirty="0" smtClean="0"/>
              <a:t>Library </a:t>
            </a:r>
            <a:r>
              <a:rPr lang="zh-CN" altLang="en-US" sz="1800" dirty="0" smtClean="0"/>
              <a:t>框架类库目录</a:t>
            </a:r>
            <a:endParaRPr lang="zh-CN" altLang="en-US" sz="1800" dirty="0" smtClean="0"/>
          </a:p>
          <a:p>
            <a:r>
              <a:rPr lang="zh-CN" altLang="en-US" sz="1800" dirty="0" smtClean="0"/>
              <a:t>│ │ ├─</a:t>
            </a:r>
            <a:r>
              <a:rPr lang="en-US" altLang="zh-CN" sz="1800" dirty="0" smtClean="0"/>
              <a:t>Think </a:t>
            </a:r>
            <a:r>
              <a:rPr lang="zh-CN" altLang="en-US" sz="1800" dirty="0" smtClean="0"/>
              <a:t>核心</a:t>
            </a:r>
            <a:r>
              <a:rPr lang="en-US" altLang="zh-CN" sz="1800" dirty="0" smtClean="0"/>
              <a:t>Think</a:t>
            </a:r>
            <a:r>
              <a:rPr lang="zh-CN" altLang="en-US" sz="1800" dirty="0" smtClean="0"/>
              <a:t>类库包目录</a:t>
            </a:r>
            <a:endParaRPr lang="zh-CN" altLang="en-US" sz="1800" dirty="0" smtClean="0"/>
          </a:p>
          <a:p>
            <a:r>
              <a:rPr lang="zh-CN" altLang="en-US" sz="1800" dirty="0" smtClean="0"/>
              <a:t>│ │ ├─</a:t>
            </a:r>
            <a:r>
              <a:rPr lang="en-US" altLang="zh-CN" sz="1800" dirty="0" smtClean="0"/>
              <a:t>Behavior </a:t>
            </a:r>
            <a:r>
              <a:rPr lang="zh-CN" altLang="en-US" sz="1800" dirty="0" smtClean="0"/>
              <a:t>行为类库目录</a:t>
            </a:r>
            <a:endParaRPr lang="zh-CN" altLang="en-US" sz="1800" dirty="0" smtClean="0"/>
          </a:p>
          <a:p>
            <a:r>
              <a:rPr lang="zh-CN" altLang="en-US" sz="1800" dirty="0" smtClean="0"/>
              <a:t>│ │ ├─</a:t>
            </a:r>
            <a:r>
              <a:rPr lang="en-US" altLang="zh-CN" sz="1800" dirty="0" smtClean="0"/>
              <a:t>Org </a:t>
            </a:r>
            <a:r>
              <a:rPr lang="en-US" altLang="zh-CN" sz="1800" dirty="0" err="1" smtClean="0"/>
              <a:t>Org</a:t>
            </a:r>
            <a:r>
              <a:rPr lang="zh-CN" altLang="en-US" sz="1800" dirty="0" smtClean="0"/>
              <a:t>类库包目录</a:t>
            </a:r>
            <a:endParaRPr lang="zh-CN" altLang="en-US" sz="1800" dirty="0" smtClean="0"/>
          </a:p>
          <a:p>
            <a:r>
              <a:rPr lang="zh-CN" altLang="en-US" sz="1800" dirty="0" smtClean="0"/>
              <a:t>│ │ ├─</a:t>
            </a:r>
            <a:r>
              <a:rPr lang="en-US" altLang="zh-CN" sz="1800" dirty="0" smtClean="0"/>
              <a:t>Vendor </a:t>
            </a:r>
            <a:r>
              <a:rPr lang="zh-CN" altLang="en-US" sz="1800" dirty="0" smtClean="0"/>
              <a:t>第三方类库目录</a:t>
            </a:r>
            <a:endParaRPr lang="zh-CN" altLang="en-US" sz="1800" dirty="0" smtClean="0"/>
          </a:p>
          <a:p>
            <a:r>
              <a:rPr lang="zh-CN" altLang="en-US" sz="1800" dirty="0" smtClean="0"/>
              <a:t>│ │ ├─ </a:t>
            </a:r>
            <a:r>
              <a:rPr lang="en-US" altLang="zh-CN" sz="1800" dirty="0" smtClean="0"/>
              <a:t>... </a:t>
            </a:r>
            <a:r>
              <a:rPr lang="zh-CN" altLang="en-US" sz="1800" dirty="0" smtClean="0"/>
              <a:t>更多类库目录</a:t>
            </a:r>
            <a:endParaRPr lang="zh-CN" altLang="en-US" sz="1800" dirty="0" smtClean="0"/>
          </a:p>
          <a:p>
            <a:r>
              <a:rPr lang="zh-CN" altLang="en-US" sz="1800" dirty="0" smtClean="0"/>
              <a:t>│ ├─</a:t>
            </a:r>
            <a:r>
              <a:rPr lang="en-US" altLang="zh-CN" sz="1800" dirty="0" smtClean="0"/>
              <a:t>Extend </a:t>
            </a:r>
            <a:r>
              <a:rPr lang="zh-CN" altLang="en-US" sz="1800" dirty="0" smtClean="0"/>
              <a:t>框架扩展目录</a:t>
            </a:r>
            <a:endParaRPr lang="zh-CN" altLang="en-US" sz="1800" dirty="0" smtClean="0"/>
          </a:p>
          <a:p>
            <a:r>
              <a:rPr lang="zh-CN" altLang="en-US" sz="1800" dirty="0" smtClean="0"/>
              <a:t>│ ├─</a:t>
            </a:r>
            <a:r>
              <a:rPr lang="en-US" altLang="zh-CN" sz="1800" dirty="0" err="1" smtClean="0"/>
              <a:t>Tpl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系统模板目录</a:t>
            </a:r>
            <a:endParaRPr lang="zh-CN" altLang="en-US" sz="1800" dirty="0" smtClean="0"/>
          </a:p>
          <a:p>
            <a:r>
              <a:rPr lang="zh-CN" altLang="en-US" sz="1800" dirty="0" smtClean="0"/>
              <a:t>│ ├─</a:t>
            </a:r>
            <a:r>
              <a:rPr lang="en-US" altLang="zh-CN" sz="1800" dirty="0" smtClean="0"/>
              <a:t>LICENSE.txt </a:t>
            </a:r>
            <a:r>
              <a:rPr lang="zh-CN" altLang="en-US" sz="1800" dirty="0" smtClean="0"/>
              <a:t>系统类库映射文件</a:t>
            </a:r>
            <a:endParaRPr lang="zh-CN" altLang="en-US" sz="1800" dirty="0" smtClean="0"/>
          </a:p>
          <a:p>
            <a:r>
              <a:rPr lang="zh-CN" altLang="en-US" sz="1800" dirty="0" smtClean="0"/>
              <a:t>│ ├─</a:t>
            </a:r>
            <a:r>
              <a:rPr lang="en-US" altLang="zh-CN" sz="1800" dirty="0" smtClean="0"/>
              <a:t>logo.png </a:t>
            </a:r>
            <a:r>
              <a:rPr lang="zh-CN" altLang="en-US" sz="1800" dirty="0" smtClean="0"/>
              <a:t>框架</a:t>
            </a:r>
            <a:r>
              <a:rPr lang="en-US" altLang="zh-CN" sz="1800" dirty="0" smtClean="0"/>
              <a:t>LOGO</a:t>
            </a:r>
            <a:r>
              <a:rPr lang="zh-CN" altLang="en-US" sz="1800" dirty="0" smtClean="0"/>
              <a:t>文件</a:t>
            </a:r>
            <a:endParaRPr lang="zh-CN" altLang="en-US" sz="1800" dirty="0" smtClean="0"/>
          </a:p>
          <a:p>
            <a:r>
              <a:rPr lang="zh-CN" altLang="en-US" sz="1800" dirty="0" smtClean="0"/>
              <a:t>│ ├─</a:t>
            </a:r>
            <a:r>
              <a:rPr lang="en-US" altLang="zh-CN" sz="1800" dirty="0" smtClean="0"/>
              <a:t>README.txt </a:t>
            </a:r>
            <a:r>
              <a:rPr lang="zh-CN" altLang="en-US" sz="1800" dirty="0" smtClean="0"/>
              <a:t>框架</a:t>
            </a:r>
            <a:r>
              <a:rPr lang="en-US" altLang="zh-CN" sz="1800" dirty="0" smtClean="0"/>
              <a:t>README</a:t>
            </a:r>
            <a:r>
              <a:rPr lang="zh-CN" altLang="en-US" sz="1800" dirty="0" smtClean="0"/>
              <a:t>文件</a:t>
            </a:r>
            <a:endParaRPr lang="zh-CN" altLang="en-US" sz="1800" dirty="0" smtClean="0"/>
          </a:p>
          <a:p>
            <a:r>
              <a:rPr lang="zh-CN" altLang="en-US" sz="1800" dirty="0" smtClean="0"/>
              <a:t>│ └─</a:t>
            </a:r>
            <a:r>
              <a:rPr lang="en-US" altLang="zh-CN" sz="1800" dirty="0" smtClean="0"/>
              <a:t>index.php </a:t>
            </a:r>
            <a:r>
              <a:rPr lang="zh-CN" altLang="en-US" sz="1800" dirty="0" smtClean="0"/>
              <a:t>框架入口文件</a:t>
            </a:r>
            <a:endParaRPr lang="zh-CN" altLang="en-US" sz="1800" dirty="0" smtClean="0"/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28668"/>
          </a:xfrm>
        </p:spPr>
        <p:txBody>
          <a:bodyPr/>
          <a:lstStyle/>
          <a:p>
            <a:r>
              <a:rPr lang="en-US" altLang="zh-CN" sz="3600" dirty="0" smtClean="0"/>
              <a:t>7 </a:t>
            </a:r>
            <a:r>
              <a:rPr lang="zh-CN" altLang="en-US" sz="3600" dirty="0" smtClean="0"/>
              <a:t>单一入口</a:t>
            </a:r>
            <a:endParaRPr lang="zh-CN" altLang="en-US" sz="3600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1931988"/>
          </a:xfrm>
        </p:spPr>
        <p:txBody>
          <a:bodyPr/>
          <a:lstStyle/>
          <a:p>
            <a:pPr>
              <a:lnSpc>
                <a:spcPts val="3300"/>
              </a:lnSpc>
            </a:pPr>
            <a:r>
              <a:rPr lang="zh-CN" altLang="en-US" sz="2800" dirty="0" smtClean="0"/>
              <a:t>单一入口的优点：</a:t>
            </a:r>
            <a:endParaRPr lang="en-US" altLang="zh-CN" sz="2800" dirty="0" smtClean="0"/>
          </a:p>
          <a:p>
            <a:pPr lvl="1">
              <a:lnSpc>
                <a:spcPts val="3300"/>
              </a:lnSpc>
            </a:pPr>
            <a:r>
              <a:rPr lang="en-US" b="0" dirty="0" err="1" smtClean="0"/>
              <a:t>加载文件方便</a:t>
            </a:r>
            <a:endParaRPr lang="en-US" b="0" dirty="0" smtClean="0"/>
          </a:p>
          <a:p>
            <a:pPr lvl="1">
              <a:lnSpc>
                <a:spcPts val="3300"/>
              </a:lnSpc>
            </a:pPr>
            <a:r>
              <a:rPr lang="en-US" b="0" dirty="0" err="1" smtClean="0"/>
              <a:t>权限验证容易</a:t>
            </a:r>
            <a:endParaRPr lang="en-US" b="0" dirty="0" smtClean="0"/>
          </a:p>
          <a:p>
            <a:pPr lvl="1">
              <a:lnSpc>
                <a:spcPts val="3300"/>
              </a:lnSpc>
            </a:pPr>
            <a:r>
              <a:rPr lang="en-US" altLang="zh-CN" b="0" dirty="0" err="1" smtClean="0"/>
              <a:t>URL</a:t>
            </a:r>
            <a:r>
              <a:rPr lang="en-US" b="0" dirty="0" err="1" smtClean="0"/>
              <a:t>重写简单</a:t>
            </a:r>
            <a:endParaRPr lang="zh-CN" b="0" dirty="0" smtClean="0"/>
          </a:p>
          <a:p>
            <a:pPr lvl="1"/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428625" y="3271854"/>
            <a:ext cx="8358188" cy="1273875"/>
          </a:xfrm>
          <a:prstGeom prst="rect">
            <a:avLst/>
          </a:prstGeom>
          <a:solidFill>
            <a:srgbClr val="FCFAFA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solidFill>
                  <a:srgbClr val="FF0000"/>
                </a:solidFill>
                <a:latin typeface="Courier New"/>
              </a:rPr>
              <a:t>&lt;?php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/>
              <a:t>define('APP_PATH','./Application/');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require './</a:t>
            </a:r>
            <a:r>
              <a:rPr lang="en-US" dirty="0" err="1" smtClean="0"/>
              <a:t>ThinkPHP</a:t>
            </a:r>
            <a:r>
              <a:rPr lang="en-US" dirty="0" smtClean="0"/>
              <a:t>/ThinkPHP.php';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8. </a:t>
            </a:r>
            <a:r>
              <a:rPr lang="zh-CN" altLang="en-US" sz="3600" smtClean="0"/>
              <a:t>部署项目应用目录</a:t>
            </a:r>
            <a:endParaRPr lang="zh-CN" altLang="en-US" sz="360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smtClean="0"/>
              <a:t>8.1 </a:t>
            </a:r>
            <a:r>
              <a:rPr lang="zh-CN" altLang="en-US" sz="2800" smtClean="0"/>
              <a:t>项目部署方式</a:t>
            </a:r>
            <a:endParaRPr lang="en-US" altLang="zh-CN" sz="2800" smtClean="0"/>
          </a:p>
          <a:p>
            <a:pPr>
              <a:lnSpc>
                <a:spcPct val="150000"/>
              </a:lnSpc>
            </a:pPr>
            <a:r>
              <a:rPr lang="en-US" altLang="zh-CN" sz="2800" smtClean="0"/>
              <a:t>8.2 url</a:t>
            </a:r>
            <a:r>
              <a:rPr lang="zh-CN" altLang="en-US" sz="2800" smtClean="0"/>
              <a:t>访问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28625" y="785813"/>
            <a:ext cx="8229600" cy="728662"/>
          </a:xfrm>
        </p:spPr>
        <p:txBody>
          <a:bodyPr/>
          <a:lstStyle/>
          <a:p>
            <a:r>
              <a:rPr lang="zh-CN" altLang="en-US" sz="3600" smtClean="0"/>
              <a:t>总  结</a:t>
            </a:r>
            <a:endParaRPr lang="zh-CN" altLang="en-US" sz="3600" smtClean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379913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zh-CN" altLang="en-US" sz="2800" dirty="0" smtClean="0"/>
              <a:t>本章必须掌握的知识点：</a:t>
            </a:r>
            <a:endParaRPr lang="en-US" altLang="zh-CN" sz="2800" dirty="0" smtClean="0"/>
          </a:p>
          <a:p>
            <a:pPr lvl="1">
              <a:lnSpc>
                <a:spcPts val="4000"/>
              </a:lnSpc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单一入口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ts val="4000"/>
              </a:lnSpc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部署项目应用目录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ts val="4000"/>
              </a:lnSpc>
              <a:defRPr/>
            </a:pPr>
            <a:r>
              <a:rPr lang="en-US" altLang="zh-CN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MVC</a:t>
            </a:r>
            <a:r>
              <a:rPr lang="zh-CN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设计模式</a:t>
            </a:r>
            <a:endParaRPr lang="en-US" altLang="zh-CN" b="0" dirty="0" smtClean="0">
              <a:solidFill>
                <a:schemeClr val="tx1">
                  <a:lumMod val="85000"/>
                  <a:lumOff val="1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ts val="4000"/>
              </a:lnSpc>
              <a:defRPr/>
            </a:pPr>
            <a:r>
              <a:rPr lang="zh-CN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</a:rPr>
              <a:t>框架</a:t>
            </a:r>
            <a:endParaRPr lang="en-US" altLang="zh-CN" b="0" dirty="0" smtClean="0">
              <a:solidFill>
                <a:schemeClr val="tx1">
                  <a:lumMod val="85000"/>
                  <a:lumOff val="1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1" descr="0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71518"/>
          </a:xfrm>
        </p:spPr>
        <p:txBody>
          <a:bodyPr/>
          <a:lstStyle/>
          <a:p>
            <a:pPr algn="r"/>
            <a:r>
              <a:rPr lang="zh-CN" altLang="en-US" sz="3600" dirty="0" smtClean="0"/>
              <a:t>本章任务</a:t>
            </a:r>
            <a:endParaRPr lang="zh-CN" altLang="en-US" sz="3600" dirty="0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600107" y="1071579"/>
            <a:ext cx="6900851" cy="4714875"/>
          </a:xfrm>
        </p:spPr>
        <p:txBody>
          <a:bodyPr/>
          <a:lstStyle/>
          <a:p>
            <a:pPr>
              <a:lnSpc>
                <a:spcPts val="4000"/>
              </a:lnSpc>
              <a:defRPr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1.Mvc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原理和实现</a:t>
            </a:r>
            <a:endParaRPr lang="zh-CN" alt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4000"/>
              </a:lnSpc>
              <a:defRPr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2.Mvc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优点和缺点</a:t>
            </a:r>
            <a:endParaRPr lang="zh-CN" alt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4000"/>
              </a:lnSpc>
              <a:defRPr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框架产品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4000"/>
              </a:lnSpc>
              <a:defRPr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4.ThinkPHP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框架概述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4000"/>
              </a:lnSpc>
              <a:defRPr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5.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单一入口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4000"/>
              </a:lnSpc>
              <a:defRPr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6.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部署项目应用目录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MVC</a:t>
            </a:r>
            <a:r>
              <a:rPr lang="zh-CN" altLang="en-US" dirty="0" smtClean="0"/>
              <a:t>概念与作用</a:t>
            </a:r>
            <a:endParaRPr lang="zh-CN" altLang="en-US" dirty="0" smtClean="0"/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371475" y="1071546"/>
            <a:ext cx="8486775" cy="502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MVC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是一种非常重要的软件架构模式，是三个字词的缩写，分别为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(Model)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、视图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(View)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和控制器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Controller)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模式的目的就是实现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系统的职能分工，它强制性使应用程序的输入、处理和输出分开，可以各自处理自己的任务，是一种分层的概念，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层实现系统中的业务逻辑，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层用于实现与用户的交互，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层是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之间沟通的桥梁，它可以分派用户的请求并选择恰当的视图用于显示，同时它也可以解释用户的输入并将它们映射为模型层可执行的操作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模式的工作原理</a:t>
            </a:r>
            <a:endParaRPr lang="zh-CN" altLang="en-US" dirty="0" smtClean="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28596" y="1214422"/>
            <a:ext cx="8382000" cy="3416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1.</a:t>
            </a:r>
            <a:r>
              <a:rPr lang="zh-CN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视图</a:t>
            </a:r>
            <a:r>
              <a:rPr lang="en-US" altLang="zh-C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(view)</a:t>
            </a:r>
            <a:endParaRPr lang="en-US" altLang="zh-CN" sz="24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2.</a:t>
            </a:r>
            <a:r>
              <a:rPr lang="zh-CN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模型</a:t>
            </a:r>
            <a:r>
              <a:rPr lang="en-US" altLang="zh-C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(model)</a:t>
            </a:r>
            <a:endParaRPr lang="en-US" altLang="zh-CN" sz="24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3.</a:t>
            </a:r>
            <a:r>
              <a:rPr lang="zh-CN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控制器</a:t>
            </a:r>
            <a:r>
              <a:rPr lang="en-US" altLang="zh-C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(controller)</a:t>
            </a:r>
            <a:endParaRPr lang="en-US" altLang="zh-CN" sz="24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Times New Roman" pitchFamily="18" charset="0"/>
              </a:rPr>
              <a:t>        MVC</a:t>
            </a:r>
            <a:r>
              <a:rPr lang="zh-CN" altLang="en-US" sz="2400" dirty="0">
                <a:latin typeface="Times New Roman" pitchFamily="18" charset="0"/>
              </a:rPr>
              <a:t>的设计思路是把一个应用的输入、处理、输出流程按照</a:t>
            </a:r>
            <a:r>
              <a:rPr lang="en-US" altLang="zh-CN" sz="2400" dirty="0">
                <a:latin typeface="Times New Roman" pitchFamily="18" charset="0"/>
              </a:rPr>
              <a:t>model</a:t>
            </a:r>
            <a:r>
              <a:rPr lang="zh-CN" altLang="en-US" sz="2400" dirty="0">
                <a:latin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</a:rPr>
              <a:t>view</a:t>
            </a:r>
            <a:r>
              <a:rPr lang="zh-CN" altLang="en-US" sz="2400" dirty="0">
                <a:latin typeface="Times New Roman" pitchFamily="18" charset="0"/>
              </a:rPr>
              <a:t>和</a:t>
            </a:r>
            <a:r>
              <a:rPr lang="en-US" altLang="zh-CN" sz="2400" dirty="0">
                <a:latin typeface="Times New Roman" pitchFamily="18" charset="0"/>
              </a:rPr>
              <a:t>controller</a:t>
            </a:r>
            <a:r>
              <a:rPr lang="zh-CN" altLang="en-US" sz="2400" dirty="0">
                <a:latin typeface="Times New Roman" pitchFamily="18" charset="0"/>
              </a:rPr>
              <a:t>的方式进行分离，这样一个应用被分成三个层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</a:rPr>
              <a:t>模型层，视图层，控制层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endParaRPr lang="en-US" altLang="zh-CN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40"/>
            <a:ext cx="8229600" cy="571516"/>
          </a:xfrm>
        </p:spPr>
        <p:txBody>
          <a:bodyPr/>
          <a:lstStyle/>
          <a:p>
            <a:r>
              <a:rPr lang="en-US" altLang="zh-CN" sz="3000" dirty="0" smtClean="0">
                <a:latin typeface="+mj-ea"/>
              </a:rPr>
              <a:t>2. MVC</a:t>
            </a:r>
            <a:r>
              <a:rPr lang="zh-CN" altLang="en-US" sz="3000" dirty="0" smtClean="0">
                <a:latin typeface="+mj-ea"/>
              </a:rPr>
              <a:t>模式的优点</a:t>
            </a:r>
            <a:endParaRPr lang="zh-CN" altLang="en-US" sz="3000" dirty="0" smtClean="0">
              <a:latin typeface="+mj-ea"/>
            </a:endParaRP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457200" y="1357298"/>
            <a:ext cx="8305800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MVC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是构筑软件非常好的基本模式，至少将业务处理与显示分离，强迫将应用分为模型、视图及控制层，使得你会认真考虑应用的额外复杂性，把这些想法融入架构中，增加了应用的可拓展性，如果能把握这一点，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模式会使你的应用更加强壮，更加有弹性，更加个性化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2. MVC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缺点</a:t>
            </a:r>
            <a:endParaRPr lang="zh-CN" altLang="en-US" sz="3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500034" y="1214422"/>
            <a:ext cx="8415337" cy="4412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MVC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设计实现并不十分容易，理解起来比较容易，但对开发人员的要求比较高，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只是一种基本的设计思路，还需要详细的设计规划，模型和视图的严格分离可能使得调试困难一些，但比较容易发现错误，经验表明，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由于将应用分为三层，意味着代码文件增多，因此，对于文件的管理需要费点心思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3. </a:t>
            </a:r>
            <a:r>
              <a:rPr lang="zh-CN" altLang="en-US" dirty="0" smtClean="0">
                <a:latin typeface="+mj-ea"/>
              </a:rPr>
              <a:t>什么是框架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457200" y="1214422"/>
            <a:ext cx="8382000" cy="4412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zh-CN" altLang="en-US" sz="2400" dirty="0">
                <a:latin typeface="Times New Roman" pitchFamily="18" charset="0"/>
              </a:rPr>
              <a:t>     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框架其实就是一个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系统的半成品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，是在一个给定的问题领域内，实现了一个应用程序的一部分设计，是整个或部分系统的可重用设计，表现为一组抽象构件及构件实例间交互的方法，简单地说就是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项目的骨架已经搭好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并提供了丰富的组件库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，只增加一些内容或调用一些提供好的组件就可以完成自己的系统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4. </a:t>
            </a:r>
            <a:r>
              <a:rPr lang="zh-CN" altLang="en-US" dirty="0" smtClean="0">
                <a:latin typeface="+mj-ea"/>
              </a:rPr>
              <a:t>比较流行的</a:t>
            </a:r>
            <a:r>
              <a:rPr lang="en-US" altLang="zh-CN" dirty="0" err="1" smtClean="0">
                <a:latin typeface="+mj-ea"/>
              </a:rPr>
              <a:t>php</a:t>
            </a:r>
            <a:r>
              <a:rPr lang="zh-CN" altLang="en-US" dirty="0" smtClean="0">
                <a:latin typeface="+mj-ea"/>
              </a:rPr>
              <a:t>框架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428596" y="1071546"/>
            <a:ext cx="8229600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latin typeface="Times New Roman" pitchFamily="18" charset="0"/>
              </a:rPr>
              <a:t> </a:t>
            </a:r>
            <a:r>
              <a:rPr lang="en-US" altLang="zh-CN" sz="3200" dirty="0" err="1" smtClean="0">
                <a:latin typeface="Times New Roman" pitchFamily="18" charset="0"/>
              </a:rPr>
              <a:t>ThinkPHP</a:t>
            </a:r>
            <a:endParaRPr lang="en-US" altLang="zh-CN" sz="32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</a:rPr>
              <a:t>  </a:t>
            </a:r>
            <a:r>
              <a:rPr lang="en-US" altLang="zh-CN" sz="3200" dirty="0" err="1" smtClean="0">
                <a:solidFill>
                  <a:srgbClr val="C00000"/>
                </a:solidFill>
                <a:latin typeface="Times New Roman" pitchFamily="18" charset="0"/>
              </a:rPr>
              <a:t>Laravel</a:t>
            </a:r>
            <a:endParaRPr lang="en-US" altLang="zh-CN" sz="3200" dirty="0" err="1" smtClean="0">
              <a:solidFill>
                <a:srgbClr val="C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latin typeface="Times New Roman" pitchFamily="18" charset="0"/>
              </a:rPr>
              <a:t> </a:t>
            </a:r>
            <a:r>
              <a:rPr lang="en-US" altLang="zh-CN" sz="3200" dirty="0" err="1" smtClean="0">
                <a:latin typeface="Times New Roman" pitchFamily="18" charset="0"/>
              </a:rPr>
              <a:t>CodeIgniter</a:t>
            </a:r>
            <a:endParaRPr lang="en-US" altLang="zh-CN" sz="32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latin typeface="Times New Roman" pitchFamily="18" charset="0"/>
              </a:rPr>
              <a:t> </a:t>
            </a:r>
            <a:r>
              <a:rPr lang="en-US" altLang="zh-CN" sz="3200" dirty="0" err="1" smtClean="0">
                <a:solidFill>
                  <a:srgbClr val="C00000"/>
                </a:solidFill>
                <a:latin typeface="Times New Roman" pitchFamily="18" charset="0"/>
              </a:rPr>
              <a:t>Yii</a:t>
            </a:r>
            <a:endParaRPr lang="en-US" altLang="zh-CN" sz="3200" dirty="0" err="1" smtClean="0">
              <a:solidFill>
                <a:srgbClr val="C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latin typeface="Times New Roman" pitchFamily="18" charset="0"/>
              </a:rPr>
              <a:t> </a:t>
            </a:r>
            <a:r>
              <a:rPr lang="en-US" altLang="zh-CN" sz="3200" dirty="0" err="1" smtClean="0">
                <a:latin typeface="Times New Roman" pitchFamily="18" charset="0"/>
              </a:rPr>
              <a:t>CakePHP</a:t>
            </a:r>
            <a:endParaRPr lang="en-US" altLang="zh-CN" sz="32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</a:rPr>
              <a:t> Symfony2</a:t>
            </a:r>
            <a:endParaRPr lang="en-US" altLang="zh-CN" sz="3200" dirty="0" smtClean="0">
              <a:solidFill>
                <a:srgbClr val="C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latin typeface="Times New Roman" pitchFamily="18" charset="0"/>
              </a:rPr>
              <a:t> </a:t>
            </a:r>
            <a:r>
              <a:rPr lang="en-US" altLang="zh-CN" sz="3200" dirty="0" err="1" smtClean="0">
                <a:latin typeface="Times New Roman" pitchFamily="18" charset="0"/>
              </a:rPr>
              <a:t>ZendFramework</a:t>
            </a:r>
            <a:endParaRPr lang="en-US" altLang="zh-CN" sz="32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 smtClean="0">
                <a:latin typeface="+mj-ea"/>
              </a:rPr>
              <a:t>6 </a:t>
            </a:r>
            <a:r>
              <a:rPr lang="en-US" altLang="zh-CN" sz="3000" dirty="0" err="1" smtClean="0">
                <a:latin typeface="+mj-ea"/>
              </a:rPr>
              <a:t>ThinkPHP</a:t>
            </a:r>
            <a:r>
              <a:rPr lang="zh-CN" altLang="en-US" sz="3000" dirty="0" smtClean="0">
                <a:latin typeface="+mj-ea"/>
              </a:rPr>
              <a:t>框架概述</a:t>
            </a:r>
            <a:endParaRPr lang="zh-CN" altLang="en-US" sz="3000" dirty="0" smtClean="0">
              <a:latin typeface="+mj-ea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6.1 </a:t>
            </a:r>
            <a:r>
              <a:rPr lang="zh-CN" altLang="en-US" sz="2800" dirty="0" smtClean="0"/>
              <a:t>系统特点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6.2 </a:t>
            </a:r>
            <a:r>
              <a:rPr lang="zh-CN" altLang="en-US" sz="2800" dirty="0" smtClean="0"/>
              <a:t>环境要求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6.3 </a:t>
            </a:r>
            <a:r>
              <a:rPr lang="en-US" altLang="zh-CN" sz="2800" dirty="0" err="1" smtClean="0"/>
              <a:t>ThinkPHP</a:t>
            </a:r>
            <a:r>
              <a:rPr lang="zh-CN" altLang="en-US" sz="2800" dirty="0" smtClean="0"/>
              <a:t>框架源码的目录结构</a:t>
            </a:r>
            <a:endParaRPr lang="zh-CN" altLang="en-US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TPORT">
  <a:themeElements>
    <a:clrScheme name="1_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POR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2175</Words>
  <Application>WPS 演示</Application>
  <PresentationFormat>全屏显示(4:3)</PresentationFormat>
  <Paragraphs>130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CONTPORT</vt:lpstr>
      <vt:lpstr>1_CONTPORT</vt:lpstr>
      <vt:lpstr>自定义设计方案</vt:lpstr>
      <vt:lpstr>MVC与ThinkPHP框架</vt:lpstr>
      <vt:lpstr>本章任务</vt:lpstr>
      <vt:lpstr>1. MVC概念与作用</vt:lpstr>
      <vt:lpstr>MVC模式的工作原理</vt:lpstr>
      <vt:lpstr>2. MVC模式的优点</vt:lpstr>
      <vt:lpstr>2. MVC缺点</vt:lpstr>
      <vt:lpstr>3. 什么是框架</vt:lpstr>
      <vt:lpstr>4. 比较流行的php框架</vt:lpstr>
      <vt:lpstr>6 ThinkPHP框架概述</vt:lpstr>
      <vt:lpstr>6.1 系统特点</vt:lpstr>
      <vt:lpstr>6.2 环境要求</vt:lpstr>
      <vt:lpstr>6.3 ThinkPHP框架源码的目录结构</vt:lpstr>
      <vt:lpstr>PowerPoint 演示文稿</vt:lpstr>
      <vt:lpstr>7 单一入口</vt:lpstr>
      <vt:lpstr>8. 部署项目应用目录</vt:lpstr>
      <vt:lpstr>总  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lenovo</cp:lastModifiedBy>
  <cp:revision>455</cp:revision>
  <dcterms:created xsi:type="dcterms:W3CDTF">2016-04-20T16:22:49Z</dcterms:created>
  <dcterms:modified xsi:type="dcterms:W3CDTF">2016-04-20T16:27:31Z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