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12DA-3471-4083-AADD-9A2D99BCEF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B979-48C2-48F9-8673-BC553630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27440"/>
              </p:ext>
            </p:extLst>
          </p:nvPr>
        </p:nvGraphicFramePr>
        <p:xfrm>
          <a:off x="330009" y="256674"/>
          <a:ext cx="4700336" cy="626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0336">
                  <a:extLst>
                    <a:ext uri="{9D8B030D-6E8A-4147-A177-3AD203B41FA5}">
                      <a16:colId xmlns:a16="http://schemas.microsoft.com/office/drawing/2014/main" val="3884285344"/>
                    </a:ext>
                  </a:extLst>
                </a:gridCol>
              </a:tblGrid>
              <a:tr h="3828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Guitar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64837"/>
                  </a:ext>
                </a:extLst>
              </a:tr>
              <a:tr h="15261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serialNumber</a:t>
                      </a:r>
                      <a:r>
                        <a:rPr lang="en-US" sz="1400" dirty="0" smtClean="0"/>
                        <a:t>: String</a:t>
                      </a:r>
                    </a:p>
                    <a:p>
                      <a:r>
                        <a:rPr lang="en-US" sz="1400" dirty="0" smtClean="0"/>
                        <a:t>+ price: </a:t>
                      </a: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+ builder: String</a:t>
                      </a:r>
                    </a:p>
                    <a:p>
                      <a:r>
                        <a:rPr lang="en-US" sz="1400" dirty="0" smtClean="0"/>
                        <a:t>+ model: String</a:t>
                      </a:r>
                    </a:p>
                    <a:p>
                      <a:r>
                        <a:rPr lang="en-US" sz="1400" dirty="0" smtClean="0"/>
                        <a:t>+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backWood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dirty="0" smtClean="0"/>
                        <a:t>String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topWood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305079"/>
                  </a:ext>
                </a:extLst>
              </a:tr>
              <a:tr h="13977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//Constructors</a:t>
                      </a:r>
                    </a:p>
                    <a:p>
                      <a:r>
                        <a:rPr lang="en-US" sz="1400" dirty="0" smtClean="0"/>
                        <a:t>+ Guitar()</a:t>
                      </a:r>
                    </a:p>
                    <a:p>
                      <a:r>
                        <a:rPr lang="en-US" sz="1400" dirty="0" smtClean="0"/>
                        <a:t>+ Guitar(String </a:t>
                      </a:r>
                      <a:r>
                        <a:rPr lang="en-US" sz="1400" dirty="0" err="1" smtClean="0"/>
                        <a:t>serialNumber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price, String builder, String </a:t>
                      </a:r>
                      <a:r>
                        <a:rPr lang="en-US" sz="1400" dirty="0" err="1" smtClean="0"/>
                        <a:t>model,String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backWood</a:t>
                      </a:r>
                      <a:r>
                        <a:rPr lang="en-US" sz="1400" dirty="0" smtClean="0"/>
                        <a:t>, String </a:t>
                      </a:r>
                      <a:r>
                        <a:rPr lang="en-US" sz="1400" dirty="0" err="1" smtClean="0"/>
                        <a:t>topWood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//Getter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getSerialNumber</a:t>
                      </a:r>
                      <a:r>
                        <a:rPr lang="en-US" sz="1400" dirty="0" smtClean="0"/>
                        <a:t>(): String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getPrice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getbuilder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getmodel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getbackWood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gettopWood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//Setters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setSerialNumber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serialNumber</a:t>
                      </a:r>
                      <a:r>
                        <a:rPr lang="en-US" sz="1400" dirty="0" smtClean="0"/>
                        <a:t>): void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setPrice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price): void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setBuilder</a:t>
                      </a:r>
                      <a:r>
                        <a:rPr lang="en-US" sz="1400" dirty="0" smtClean="0"/>
                        <a:t>(String builder):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setModel</a:t>
                      </a:r>
                      <a:r>
                        <a:rPr lang="en-US" sz="1400" dirty="0" smtClean="0"/>
                        <a:t>(String model): void</a:t>
                      </a:r>
                    </a:p>
                    <a:p>
                      <a:r>
                        <a:rPr lang="en-US" sz="1400" dirty="0" smtClean="0"/>
                        <a:t>+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setBackWood</a:t>
                      </a:r>
                      <a:r>
                        <a:rPr lang="en-US" sz="1400" baseline="0" dirty="0" smtClean="0"/>
                        <a:t>(String </a:t>
                      </a:r>
                      <a:r>
                        <a:rPr lang="en-US" sz="1400" baseline="0" dirty="0" err="1" smtClean="0"/>
                        <a:t>backWood</a:t>
                      </a:r>
                      <a:r>
                        <a:rPr lang="en-US" sz="1400" baseline="0" dirty="0" smtClean="0"/>
                        <a:t>): </a:t>
                      </a:r>
                      <a:r>
                        <a:rPr lang="en-US" sz="1400" dirty="0" smtClean="0"/>
                        <a:t>void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setTopWood</a:t>
                      </a:r>
                      <a:r>
                        <a:rPr lang="en-US" sz="1400" baseline="0" dirty="0" smtClean="0"/>
                        <a:t>(String </a:t>
                      </a:r>
                      <a:r>
                        <a:rPr lang="en-US" sz="1400" baseline="0" dirty="0" err="1" smtClean="0"/>
                        <a:t>topWood</a:t>
                      </a:r>
                      <a:r>
                        <a:rPr lang="en-US" sz="1400" baseline="0" dirty="0" smtClean="0"/>
                        <a:t>): </a:t>
                      </a:r>
                      <a:r>
                        <a:rPr lang="en-US" sz="1400" dirty="0" smtClean="0"/>
                        <a:t>void</a:t>
                      </a:r>
                    </a:p>
                    <a:p>
                      <a:r>
                        <a:rPr lang="en-US" sz="1400" baseline="0" dirty="0" smtClean="0"/>
                        <a:t>//Other logic </a:t>
                      </a:r>
                      <a:r>
                        <a:rPr lang="en-US" sz="1400" baseline="0" dirty="0" err="1" smtClean="0"/>
                        <a:t>metods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createSound</a:t>
                      </a:r>
                      <a:r>
                        <a:rPr lang="en-US" sz="1400" baseline="0" dirty="0" smtClean="0"/>
                        <a:t>():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538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71966"/>
              </p:ext>
            </p:extLst>
          </p:nvPr>
        </p:nvGraphicFramePr>
        <p:xfrm>
          <a:off x="7011011" y="2203628"/>
          <a:ext cx="3987916" cy="2373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916">
                  <a:extLst>
                    <a:ext uri="{9D8B030D-6E8A-4147-A177-3AD203B41FA5}">
                      <a16:colId xmlns:a16="http://schemas.microsoft.com/office/drawing/2014/main" val="271214022"/>
                    </a:ext>
                  </a:extLst>
                </a:gridCol>
              </a:tblGrid>
              <a:tr h="3620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Inventory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857362"/>
                  </a:ext>
                </a:extLst>
              </a:tr>
              <a:tr h="362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//</a:t>
                      </a:r>
                      <a:r>
                        <a:rPr lang="en-US" sz="1400" dirty="0" err="1" smtClean="0"/>
                        <a:t>addNew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+ Guitar obj1=new Guitar();</a:t>
                      </a:r>
                    </a:p>
                    <a:p>
                      <a:r>
                        <a:rPr lang="en-US" sz="1400" dirty="0" smtClean="0"/>
                        <a:t>+ Guitar obj2=new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Guitar ("</a:t>
                      </a:r>
                      <a:r>
                        <a:rPr lang="en-US" sz="1400" dirty="0" smtClean="0"/>
                        <a:t>G123",2000,"Sony","Model123","hardWood","softWood");</a:t>
                      </a:r>
                    </a:p>
                    <a:p>
                      <a:r>
                        <a:rPr lang="en-US" sz="1400" dirty="0" smtClean="0"/>
                        <a:t>//</a:t>
                      </a:r>
                      <a:r>
                        <a:rPr lang="en-US" sz="1400" dirty="0" err="1" smtClean="0"/>
                        <a:t>list</a:t>
                      </a:r>
                      <a:r>
                        <a:rPr lang="en-US" sz="1400" baseline="0" dirty="0" err="1" smtClean="0"/>
                        <a:t>Guitars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obj1.createSound();</a:t>
                      </a:r>
                    </a:p>
                    <a:p>
                      <a:r>
                        <a:rPr lang="en-US" sz="1400" baseline="0" dirty="0" smtClean="0"/>
                        <a:t>+ obj2.createSound();</a:t>
                      </a:r>
                    </a:p>
                    <a:p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6511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>
            <a:stCxn id="5" idx="1"/>
            <a:endCxn id="3" idx="3"/>
          </p:cNvCxnSpPr>
          <p:nvPr/>
        </p:nvCxnSpPr>
        <p:spPr>
          <a:xfrm flipH="1">
            <a:off x="5030345" y="3390499"/>
            <a:ext cx="1980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11090"/>
              </p:ext>
            </p:extLst>
          </p:nvPr>
        </p:nvGraphicFramePr>
        <p:xfrm>
          <a:off x="330009" y="256674"/>
          <a:ext cx="4703545" cy="626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3545">
                  <a:extLst>
                    <a:ext uri="{9D8B030D-6E8A-4147-A177-3AD203B41FA5}">
                      <a16:colId xmlns:a16="http://schemas.microsoft.com/office/drawing/2014/main" val="3884285344"/>
                    </a:ext>
                  </a:extLst>
                </a:gridCol>
              </a:tblGrid>
              <a:tr h="3828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Guitar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64837"/>
                  </a:ext>
                </a:extLst>
              </a:tr>
              <a:tr h="15261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serialNumber</a:t>
                      </a:r>
                      <a:r>
                        <a:rPr lang="en-US" sz="1400" dirty="0" smtClean="0"/>
                        <a:t>: String</a:t>
                      </a:r>
                    </a:p>
                    <a:p>
                      <a:r>
                        <a:rPr lang="en-US" sz="1400" dirty="0" smtClean="0"/>
                        <a:t>+ price: </a:t>
                      </a: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+ builder: String</a:t>
                      </a:r>
                    </a:p>
                    <a:p>
                      <a:r>
                        <a:rPr lang="en-US" sz="1400" dirty="0" smtClean="0"/>
                        <a:t>+ model: String</a:t>
                      </a:r>
                    </a:p>
                    <a:p>
                      <a:r>
                        <a:rPr lang="en-US" sz="1400" dirty="0" smtClean="0"/>
                        <a:t>+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backWood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dirty="0" smtClean="0"/>
                        <a:t>String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topWood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305079"/>
                  </a:ext>
                </a:extLst>
              </a:tr>
              <a:tr h="13977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//Constructors</a:t>
                      </a:r>
                    </a:p>
                    <a:p>
                      <a:r>
                        <a:rPr lang="en-US" sz="1400" dirty="0" smtClean="0"/>
                        <a:t>+ Guitar()</a:t>
                      </a:r>
                    </a:p>
                    <a:p>
                      <a:r>
                        <a:rPr lang="en-US" sz="1400" dirty="0" smtClean="0"/>
                        <a:t>+ Guitar(String </a:t>
                      </a:r>
                      <a:r>
                        <a:rPr lang="en-US" sz="1400" dirty="0" err="1" smtClean="0"/>
                        <a:t>serialNumber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price, String builder, String </a:t>
                      </a:r>
                      <a:r>
                        <a:rPr lang="en-US" sz="1400" dirty="0" err="1" smtClean="0"/>
                        <a:t>model,String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backWood</a:t>
                      </a:r>
                      <a:r>
                        <a:rPr lang="en-US" sz="1400" dirty="0" smtClean="0"/>
                        <a:t>, String </a:t>
                      </a:r>
                      <a:r>
                        <a:rPr lang="en-US" sz="1400" dirty="0" err="1" smtClean="0"/>
                        <a:t>topWood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//Getter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getSerialNumber</a:t>
                      </a:r>
                      <a:r>
                        <a:rPr lang="en-US" sz="1400" dirty="0" smtClean="0"/>
                        <a:t>(): String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getPrice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getbuilder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getmodel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getbackWood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gettopWood</a:t>
                      </a:r>
                      <a:r>
                        <a:rPr lang="en-US" sz="1400" dirty="0" smtClean="0"/>
                        <a:t>():</a:t>
                      </a:r>
                    </a:p>
                    <a:p>
                      <a:r>
                        <a:rPr lang="en-US" sz="1400" dirty="0" smtClean="0"/>
                        <a:t>//Setters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setSerialNumber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serialNumber</a:t>
                      </a:r>
                      <a:r>
                        <a:rPr lang="en-US" sz="1400" dirty="0" smtClean="0"/>
                        <a:t>): void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setPrice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price): void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setBuilder</a:t>
                      </a:r>
                      <a:r>
                        <a:rPr lang="en-US" sz="1400" dirty="0" smtClean="0"/>
                        <a:t>(String builder):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setModel</a:t>
                      </a:r>
                      <a:r>
                        <a:rPr lang="en-US" sz="1400" dirty="0" smtClean="0"/>
                        <a:t>(String model): void</a:t>
                      </a:r>
                    </a:p>
                    <a:p>
                      <a:r>
                        <a:rPr lang="en-US" sz="1400" dirty="0" smtClean="0"/>
                        <a:t>+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setBackWood</a:t>
                      </a:r>
                      <a:r>
                        <a:rPr lang="en-US" sz="1400" baseline="0" dirty="0" smtClean="0"/>
                        <a:t>(String </a:t>
                      </a:r>
                      <a:r>
                        <a:rPr lang="en-US" sz="1400" baseline="0" dirty="0" err="1" smtClean="0"/>
                        <a:t>backWood</a:t>
                      </a:r>
                      <a:r>
                        <a:rPr lang="en-US" sz="1400" baseline="0" dirty="0" smtClean="0"/>
                        <a:t>): </a:t>
                      </a:r>
                      <a:r>
                        <a:rPr lang="en-US" sz="1400" dirty="0" smtClean="0"/>
                        <a:t>void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setTopWood</a:t>
                      </a:r>
                      <a:r>
                        <a:rPr lang="en-US" sz="1400" baseline="0" dirty="0" smtClean="0"/>
                        <a:t>(String </a:t>
                      </a:r>
                      <a:r>
                        <a:rPr lang="en-US" sz="1400" baseline="0" dirty="0" err="1" smtClean="0"/>
                        <a:t>topWood</a:t>
                      </a:r>
                      <a:r>
                        <a:rPr lang="en-US" sz="1400" baseline="0" dirty="0" smtClean="0"/>
                        <a:t>): </a:t>
                      </a:r>
                      <a:r>
                        <a:rPr lang="en-US" sz="1400" dirty="0" smtClean="0"/>
                        <a:t>void</a:t>
                      </a:r>
                    </a:p>
                    <a:p>
                      <a:r>
                        <a:rPr lang="en-US" sz="1400" baseline="0" dirty="0" smtClean="0"/>
                        <a:t>//Other logic </a:t>
                      </a:r>
                      <a:r>
                        <a:rPr lang="en-US" sz="1400" baseline="0" dirty="0" err="1" smtClean="0"/>
                        <a:t>metods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createSound</a:t>
                      </a:r>
                      <a:r>
                        <a:rPr lang="en-US" sz="1400" baseline="0" dirty="0" smtClean="0"/>
                        <a:t>():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5389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4328"/>
              </p:ext>
            </p:extLst>
          </p:nvPr>
        </p:nvGraphicFramePr>
        <p:xfrm>
          <a:off x="7011010" y="528077"/>
          <a:ext cx="4083710" cy="942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3710">
                  <a:extLst>
                    <a:ext uri="{9D8B030D-6E8A-4147-A177-3AD203B41FA5}">
                      <a16:colId xmlns:a16="http://schemas.microsoft.com/office/drawing/2014/main" val="2141587875"/>
                    </a:ext>
                  </a:extLst>
                </a:gridCol>
              </a:tblGrid>
              <a:tr h="423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GuitarList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5822"/>
                  </a:ext>
                </a:extLst>
              </a:tr>
              <a:tr h="4239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r>
                        <a:rPr lang="en-US" sz="1400" baseline="0" dirty="0" smtClean="0"/>
                        <a:t> List&lt;Guitar&gt; </a:t>
                      </a:r>
                      <a:r>
                        <a:rPr lang="en-US" sz="1400" baseline="0" dirty="0" err="1" smtClean="0"/>
                        <a:t>listGuitar</a:t>
                      </a:r>
                      <a:r>
                        <a:rPr lang="en-US" sz="1400" baseline="0" dirty="0" smtClean="0"/>
                        <a:t> = new </a:t>
                      </a:r>
                      <a:r>
                        <a:rPr lang="en-US" sz="1400" baseline="0" dirty="0" err="1" smtClean="0"/>
                        <a:t>ArrayList</a:t>
                      </a:r>
                      <a:r>
                        <a:rPr lang="en-US" sz="1400" baseline="0" dirty="0" smtClean="0"/>
                        <a:t>&lt;Guitar&gt;()</a:t>
                      </a:r>
                    </a:p>
                    <a:p>
                      <a:r>
                        <a:rPr lang="en-US" sz="1400" baseline="0" dirty="0" smtClean="0"/>
                        <a:t>//</a:t>
                      </a:r>
                      <a:r>
                        <a:rPr lang="en-US" sz="1400" baseline="0" dirty="0" err="1" smtClean="0"/>
                        <a:t>tạo</a:t>
                      </a:r>
                      <a:r>
                        <a:rPr lang="en-US" sz="1400" baseline="0" dirty="0" smtClean="0"/>
                        <a:t> list </a:t>
                      </a:r>
                      <a:r>
                        <a:rPr lang="en-US" sz="1400" baseline="0" dirty="0" err="1" smtClean="0"/>
                        <a:t>chứa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obj</a:t>
                      </a:r>
                      <a:r>
                        <a:rPr lang="en-US" sz="1400" baseline="0" dirty="0" smtClean="0"/>
                        <a:t> guitar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295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48496"/>
              </p:ext>
            </p:extLst>
          </p:nvPr>
        </p:nvGraphicFramePr>
        <p:xfrm>
          <a:off x="6967467" y="3513680"/>
          <a:ext cx="4127253" cy="2373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253">
                  <a:extLst>
                    <a:ext uri="{9D8B030D-6E8A-4147-A177-3AD203B41FA5}">
                      <a16:colId xmlns:a16="http://schemas.microsoft.com/office/drawing/2014/main" val="271214022"/>
                    </a:ext>
                  </a:extLst>
                </a:gridCol>
              </a:tblGrid>
              <a:tr h="3620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Inventory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857362"/>
                  </a:ext>
                </a:extLst>
              </a:tr>
              <a:tr h="362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//</a:t>
                      </a:r>
                      <a:r>
                        <a:rPr lang="en-US" sz="1400" dirty="0" err="1" smtClean="0"/>
                        <a:t>addNew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+ Guitar obj1=new Guitar();</a:t>
                      </a:r>
                    </a:p>
                    <a:p>
                      <a:r>
                        <a:rPr lang="en-US" sz="1400" dirty="0" smtClean="0"/>
                        <a:t>+ Guitar obj2=new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Guitar("G123",2000,"Sony","Model123","hardWood","softWood");</a:t>
                      </a:r>
                    </a:p>
                    <a:p>
                      <a:r>
                        <a:rPr lang="en-US" sz="1400" dirty="0" smtClean="0"/>
                        <a:t>//</a:t>
                      </a:r>
                      <a:r>
                        <a:rPr lang="en-US" sz="1400" dirty="0" err="1" smtClean="0"/>
                        <a:t>list</a:t>
                      </a:r>
                      <a:r>
                        <a:rPr lang="en-US" sz="1400" baseline="0" dirty="0" err="1" smtClean="0"/>
                        <a:t>Guitars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obj1.createSound();</a:t>
                      </a:r>
                    </a:p>
                    <a:p>
                      <a:r>
                        <a:rPr lang="en-US" sz="1400" baseline="0" dirty="0" smtClean="0"/>
                        <a:t>+ obj2.createSound();</a:t>
                      </a:r>
                    </a:p>
                    <a:p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6511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12229" y="156754"/>
            <a:ext cx="1314994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NHÁP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8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299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840G3</dc:creator>
  <cp:lastModifiedBy>840G3</cp:lastModifiedBy>
  <cp:revision>18</cp:revision>
  <dcterms:created xsi:type="dcterms:W3CDTF">2022-09-28T14:50:19Z</dcterms:created>
  <dcterms:modified xsi:type="dcterms:W3CDTF">2022-09-29T06:45:46Z</dcterms:modified>
</cp:coreProperties>
</file>