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5" r:id="rId4"/>
    <p:sldId id="286" r:id="rId5"/>
    <p:sldId id="257" r:id="rId6"/>
    <p:sldId id="258" r:id="rId7"/>
    <p:sldId id="259" r:id="rId8"/>
    <p:sldId id="261" r:id="rId9"/>
    <p:sldId id="263" r:id="rId10"/>
    <p:sldId id="274" r:id="rId11"/>
    <p:sldId id="264" r:id="rId12"/>
    <p:sldId id="271" r:id="rId13"/>
    <p:sldId id="272" r:id="rId14"/>
    <p:sldId id="276" r:id="rId15"/>
    <p:sldId id="273" r:id="rId16"/>
    <p:sldId id="277" r:id="rId17"/>
    <p:sldId id="265" r:id="rId18"/>
    <p:sldId id="266" r:id="rId19"/>
    <p:sldId id="268" r:id="rId20"/>
    <p:sldId id="269"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ctrTitle"/>
          </p:nvPr>
        </p:nvSpPr>
        <p:spPr>
          <a:xfrm>
            <a:off x="1524000" y="1122680"/>
            <a:ext cx="9210040" cy="1173480"/>
          </a:xfrm>
        </p:spPr>
        <p:txBody>
          <a:bodyPr>
            <a:normAutofit fontScale="90000"/>
          </a:bodyPr>
          <a:p>
            <a:r>
              <a:rPr lang="zh-CN" altLang="en-US" sz="7200" b="1">
                <a:solidFill>
                  <a:schemeClr val="tx1"/>
                </a:solidFill>
                <a:effectLst>
                  <a:outerShdw blurRad="38100" dist="19050" dir="2700000" algn="tl" rotWithShape="0">
                    <a:schemeClr val="dk1">
                      <a:alpha val="40000"/>
                    </a:schemeClr>
                  </a:outerShdw>
                </a:effectLst>
              </a:rPr>
              <a:t>病例切片识别项目讲解</a:t>
            </a:r>
            <a:endParaRPr lang="zh-CN" altLang="en-US" sz="7200" b="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2172335" y="2914650"/>
            <a:ext cx="6207760" cy="1938020"/>
          </a:xfrm>
          <a:prstGeom prst="rect">
            <a:avLst/>
          </a:prstGeom>
          <a:noFill/>
        </p:spPr>
        <p:txBody>
          <a:bodyPr wrap="square" rtlCol="0">
            <a:spAutoFit/>
          </a:bodyPr>
          <a:p>
            <a:r>
              <a:rPr lang="en-US" altLang="zh-CN" sz="4000" b="1">
                <a:solidFill>
                  <a:schemeClr val="tx1"/>
                </a:solidFill>
                <a:effectLst>
                  <a:outerShdw blurRad="38100" dist="19050" dir="2700000" algn="tl" rotWithShape="0">
                    <a:schemeClr val="dk1">
                      <a:alpha val="40000"/>
                    </a:schemeClr>
                  </a:outerShdw>
                </a:effectLst>
              </a:rPr>
              <a:t>1.</a:t>
            </a:r>
            <a:r>
              <a:rPr lang="zh-CN" altLang="en-US" sz="4000" b="1">
                <a:solidFill>
                  <a:schemeClr val="tx1"/>
                </a:solidFill>
                <a:effectLst>
                  <a:outerShdw blurRad="38100" dist="19050" dir="2700000" algn="tl" rotWithShape="0">
                    <a:schemeClr val="dk1">
                      <a:alpha val="40000"/>
                    </a:schemeClr>
                  </a:outerShdw>
                </a:effectLst>
              </a:rPr>
              <a:t>项目内容介绍</a:t>
            </a:r>
            <a:endParaRPr lang="zh-CN" altLang="en-US" sz="4000" b="1">
              <a:solidFill>
                <a:schemeClr val="tx1"/>
              </a:solidFill>
              <a:effectLst>
                <a:outerShdw blurRad="38100" dist="19050" dir="2700000" algn="tl" rotWithShape="0">
                  <a:schemeClr val="dk1">
                    <a:alpha val="40000"/>
                  </a:schemeClr>
                </a:outerShdw>
              </a:effectLst>
            </a:endParaRPr>
          </a:p>
          <a:p>
            <a:r>
              <a:rPr lang="en-US" altLang="zh-CN" sz="4000" b="1">
                <a:solidFill>
                  <a:schemeClr val="tx1"/>
                </a:solidFill>
                <a:effectLst>
                  <a:outerShdw blurRad="38100" dist="19050" dir="2700000" algn="tl" rotWithShape="0">
                    <a:schemeClr val="dk1">
                      <a:alpha val="40000"/>
                    </a:schemeClr>
                  </a:outerShdw>
                </a:effectLst>
              </a:rPr>
              <a:t>2.</a:t>
            </a:r>
            <a:r>
              <a:rPr lang="zh-CN" altLang="en-US" sz="4000" b="1">
                <a:solidFill>
                  <a:schemeClr val="tx1"/>
                </a:solidFill>
                <a:effectLst>
                  <a:outerShdw blurRad="38100" dist="19050" dir="2700000" algn="tl" rotWithShape="0">
                    <a:schemeClr val="dk1">
                      <a:alpha val="40000"/>
                    </a:schemeClr>
                  </a:outerShdw>
                </a:effectLst>
              </a:rPr>
              <a:t>项目思路讲解</a:t>
            </a:r>
            <a:endParaRPr lang="zh-CN" altLang="en-US" sz="4000" b="1">
              <a:solidFill>
                <a:schemeClr val="tx1"/>
              </a:solidFill>
              <a:effectLst>
                <a:outerShdw blurRad="38100" dist="19050" dir="2700000" algn="tl" rotWithShape="0">
                  <a:schemeClr val="dk1">
                    <a:alpha val="40000"/>
                  </a:schemeClr>
                </a:outerShdw>
              </a:effectLst>
            </a:endParaRPr>
          </a:p>
          <a:p>
            <a:r>
              <a:rPr lang="en-US" altLang="zh-CN" sz="4000" b="1">
                <a:solidFill>
                  <a:schemeClr val="tx1"/>
                </a:solidFill>
                <a:effectLst>
                  <a:outerShdw blurRad="38100" dist="19050" dir="2700000" algn="tl" rotWithShape="0">
                    <a:schemeClr val="dk1">
                      <a:alpha val="40000"/>
                    </a:schemeClr>
                  </a:outerShdw>
                </a:effectLst>
              </a:rPr>
              <a:t>3.</a:t>
            </a:r>
            <a:r>
              <a:rPr lang="zh-CN" altLang="en-US" sz="4000" b="1">
                <a:solidFill>
                  <a:schemeClr val="tx1"/>
                </a:solidFill>
                <a:effectLst>
                  <a:outerShdw blurRad="38100" dist="19050" dir="2700000" algn="tl" rotWithShape="0">
                    <a:schemeClr val="dk1">
                      <a:alpha val="40000"/>
                    </a:schemeClr>
                  </a:outerShdw>
                </a:effectLst>
              </a:rPr>
              <a:t>具体步骤讲解</a:t>
            </a:r>
            <a:endParaRPr lang="zh-CN" altLang="en-US" sz="4000" b="1">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77825"/>
            <a:ext cx="10515600" cy="1325563"/>
          </a:xfrm>
        </p:spPr>
        <p:txBody>
          <a:bodyPr/>
          <a:p>
            <a:r>
              <a:rPr lang="en-US" altLang="zh-CN" b="1">
                <a:effectLst>
                  <a:outerShdw blurRad="38100" dist="19050" dir="2700000" algn="tl" rotWithShape="0">
                    <a:schemeClr val="dk1">
                      <a:alpha val="40000"/>
                    </a:schemeClr>
                  </a:outerShdw>
                </a:effectLst>
                <a:sym typeface="+mn-ea"/>
              </a:rPr>
              <a:t>2.2 </a:t>
            </a:r>
            <a:r>
              <a:rPr lang="zh-CN" altLang="en-US" b="1">
                <a:effectLst>
                  <a:outerShdw blurRad="38100" dist="19050" dir="2700000" algn="tl" rotWithShape="0">
                    <a:schemeClr val="dk1">
                      <a:alpha val="40000"/>
                    </a:schemeClr>
                  </a:outerShdw>
                </a:effectLst>
                <a:sym typeface="+mn-ea"/>
              </a:rPr>
              <a:t>算法应用</a:t>
            </a:r>
            <a:endParaRPr lang="zh-CN" altLang="en-US" b="1">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838200" y="1995805"/>
            <a:ext cx="10515600" cy="4181475"/>
          </a:xfrm>
        </p:spPr>
        <p:txBody>
          <a:bodyPr/>
          <a:p>
            <a:pPr marL="0" indent="0">
              <a:buNone/>
            </a:pPr>
            <a:r>
              <a:rPr lang="en-US" altLang="zh-CN" sz="3600">
                <a:effectLst/>
                <a:sym typeface="+mn-ea"/>
              </a:rPr>
              <a:t>2.2.1  keras</a:t>
            </a:r>
            <a:r>
              <a:rPr lang="zh-CN" altLang="en-US" sz="3600">
                <a:effectLst/>
                <a:sym typeface="+mn-ea"/>
              </a:rPr>
              <a:t>框架介绍</a:t>
            </a:r>
            <a:endParaRPr lang="zh-CN" altLang="en-US" sz="3600">
              <a:effectLst/>
              <a:sym typeface="+mn-ea"/>
            </a:endParaRPr>
          </a:p>
          <a:p>
            <a:pPr marL="0" indent="0">
              <a:buNone/>
            </a:pPr>
            <a:endParaRPr lang="zh-CN" altLang="en-US" sz="3600">
              <a:effectLst/>
              <a:sym typeface="+mn-ea"/>
            </a:endParaRPr>
          </a:p>
          <a:p>
            <a:pPr marL="0" indent="0">
              <a:buNone/>
            </a:pPr>
            <a:r>
              <a:rPr lang="en-US" altLang="zh-CN" sz="3600">
                <a:effectLst/>
                <a:sym typeface="+mn-ea"/>
              </a:rPr>
              <a:t>2.2.2  </a:t>
            </a:r>
            <a:r>
              <a:rPr lang="zh-CN" altLang="en-US" sz="3600">
                <a:effectLst/>
                <a:sym typeface="+mn-ea"/>
              </a:rPr>
              <a:t>迁移学习思想介绍</a:t>
            </a:r>
            <a:endParaRPr lang="zh-CN" altLang="en-US" sz="3600">
              <a:effectLst/>
              <a:sym typeface="+mn-ea"/>
            </a:endParaRPr>
          </a:p>
          <a:p>
            <a:pPr marL="0" indent="0">
              <a:buNone/>
            </a:pPr>
            <a:endParaRPr lang="en-US" altLang="zh-CN" sz="3600">
              <a:effectLst/>
              <a:sym typeface="+mn-ea"/>
            </a:endParaRPr>
          </a:p>
          <a:p>
            <a:pPr marL="0" indent="0">
              <a:buNone/>
            </a:pPr>
            <a:r>
              <a:rPr lang="en-US" altLang="zh-CN" sz="3600">
                <a:effectLst/>
                <a:sym typeface="+mn-ea"/>
              </a:rPr>
              <a:t>2.2.3  CNN</a:t>
            </a:r>
            <a:r>
              <a:rPr lang="zh-CN" altLang="en-US" sz="3600">
                <a:effectLst/>
                <a:sym typeface="+mn-ea"/>
              </a:rPr>
              <a:t>介绍</a:t>
            </a:r>
            <a:endParaRPr lang="zh-CN" altLang="en-US" sz="3600">
              <a:effectLst/>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77825"/>
            <a:ext cx="10515600" cy="1325563"/>
          </a:xfrm>
        </p:spPr>
        <p:txBody>
          <a:bodyPr/>
          <a:p>
            <a:r>
              <a:rPr lang="en-US" altLang="zh-CN" b="1">
                <a:effectLst>
                  <a:outerShdw blurRad="38100" dist="19050" dir="2700000" algn="tl" rotWithShape="0">
                    <a:schemeClr val="dk1">
                      <a:alpha val="40000"/>
                    </a:schemeClr>
                  </a:outerShdw>
                </a:effectLst>
                <a:sym typeface="+mn-ea"/>
              </a:rPr>
              <a:t>2.2.1 keras</a:t>
            </a:r>
            <a:r>
              <a:rPr lang="zh-CN" altLang="en-US" b="1">
                <a:effectLst>
                  <a:outerShdw blurRad="38100" dist="19050" dir="2700000" algn="tl" rotWithShape="0">
                    <a:schemeClr val="dk1">
                      <a:alpha val="40000"/>
                    </a:schemeClr>
                  </a:outerShdw>
                </a:effectLst>
                <a:sym typeface="+mn-ea"/>
              </a:rPr>
              <a:t>框架介绍</a:t>
            </a:r>
            <a:endParaRPr lang="zh-CN" altLang="en-US" b="1">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838200" y="1374775"/>
            <a:ext cx="11200765" cy="4699635"/>
          </a:xfrm>
        </p:spPr>
        <p:txBody>
          <a:bodyPr>
            <a:normAutofit fontScale="90000"/>
          </a:bodyPr>
          <a:p>
            <a:pPr marL="0" indent="0">
              <a:buNone/>
            </a:pPr>
            <a:r>
              <a:rPr sz="3600" b="1">
                <a:effectLst/>
                <a:sym typeface="+mn-ea"/>
              </a:rPr>
              <a:t>Keras是一个高层神经网络API</a:t>
            </a:r>
            <a:r>
              <a:rPr sz="3600">
                <a:effectLst/>
                <a:sym typeface="+mn-ea"/>
              </a:rPr>
              <a:t>，Keras由纯Python编写而成并基Tensorflow、Theano以及CNTK后端。Keras 为支持快速实验而生，能够把你的idea迅速转换为结果，Keras</a:t>
            </a:r>
            <a:r>
              <a:rPr lang="zh-CN" sz="3600">
                <a:effectLst/>
                <a:sym typeface="+mn-ea"/>
              </a:rPr>
              <a:t>的优势</a:t>
            </a:r>
            <a:r>
              <a:rPr sz="3600">
                <a:effectLst/>
                <a:sym typeface="+mn-ea"/>
              </a:rPr>
              <a:t>：</a:t>
            </a:r>
            <a:endParaRPr sz="3600">
              <a:effectLst/>
              <a:sym typeface="+mn-ea"/>
            </a:endParaRPr>
          </a:p>
          <a:p>
            <a:pPr marL="0" indent="0">
              <a:buNone/>
            </a:pPr>
            <a:endParaRPr sz="3600">
              <a:effectLst/>
              <a:sym typeface="+mn-ea"/>
            </a:endParaRPr>
          </a:p>
          <a:p>
            <a:pPr marL="0" indent="0">
              <a:buNone/>
            </a:pPr>
            <a:r>
              <a:rPr lang="en-US" sz="3600">
                <a:effectLst/>
                <a:sym typeface="+mn-ea"/>
              </a:rPr>
              <a:t>.</a:t>
            </a:r>
            <a:r>
              <a:rPr sz="3600" b="1">
                <a:effectLst/>
                <a:sym typeface="+mn-ea"/>
              </a:rPr>
              <a:t>简易和快速的原型设计（keras具有高度模块化，极简，和可扩充特性）</a:t>
            </a:r>
            <a:endParaRPr sz="3600" b="1">
              <a:effectLst/>
              <a:sym typeface="+mn-ea"/>
            </a:endParaRPr>
          </a:p>
          <a:p>
            <a:pPr marL="0" indent="0">
              <a:buNone/>
            </a:pPr>
            <a:r>
              <a:rPr lang="en-US" sz="3600">
                <a:effectLst/>
                <a:sym typeface="+mn-ea"/>
              </a:rPr>
              <a:t>.</a:t>
            </a:r>
            <a:r>
              <a:rPr sz="3600">
                <a:effectLst/>
                <a:sym typeface="+mn-ea"/>
              </a:rPr>
              <a:t>支持CNN和RNN，或二者的结合</a:t>
            </a:r>
            <a:endParaRPr sz="3600">
              <a:effectLst/>
              <a:sym typeface="+mn-ea"/>
            </a:endParaRPr>
          </a:p>
          <a:p>
            <a:pPr marL="0" indent="0">
              <a:buNone/>
            </a:pPr>
            <a:r>
              <a:rPr lang="en-US" sz="3600">
                <a:effectLst/>
                <a:sym typeface="+mn-ea"/>
              </a:rPr>
              <a:t>.</a:t>
            </a:r>
            <a:r>
              <a:rPr sz="3600">
                <a:effectLst/>
                <a:sym typeface="+mn-ea"/>
              </a:rPr>
              <a:t>无缝CPU和GPU切换</a:t>
            </a:r>
            <a:endParaRPr sz="3600">
              <a:effectLs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106680"/>
            <a:ext cx="10515600" cy="1325563"/>
          </a:xfrm>
        </p:spPr>
        <p:txBody>
          <a:bodyPr/>
          <a:p>
            <a:r>
              <a:rPr lang="en-US" altLang="zh-CN" b="1">
                <a:effectLst>
                  <a:outerShdw blurRad="38100" dist="19050" dir="2700000" algn="tl" rotWithShape="0">
                    <a:schemeClr val="dk1">
                      <a:alpha val="40000"/>
                    </a:schemeClr>
                  </a:outerShdw>
                </a:effectLst>
                <a:sym typeface="+mn-ea"/>
              </a:rPr>
              <a:t>2.2.2  </a:t>
            </a:r>
            <a:r>
              <a:rPr lang="zh-CN" altLang="en-US" b="1">
                <a:effectLst>
                  <a:outerShdw blurRad="38100" dist="19050" dir="2700000" algn="tl" rotWithShape="0">
                    <a:schemeClr val="dk1">
                      <a:alpha val="40000"/>
                    </a:schemeClr>
                  </a:outerShdw>
                </a:effectLst>
                <a:sym typeface="+mn-ea"/>
              </a:rPr>
              <a:t>迁移学习介绍</a:t>
            </a:r>
            <a:endParaRPr lang="zh-CN" altLang="en-US" b="1">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838200" y="1143635"/>
            <a:ext cx="11200765" cy="6161405"/>
          </a:xfrm>
        </p:spPr>
        <p:txBody>
          <a:bodyPr>
            <a:normAutofit fontScale="90000" lnSpcReduction="20000"/>
          </a:bodyPr>
          <a:p>
            <a:pPr marL="0" indent="0">
              <a:lnSpc>
                <a:spcPct val="100000"/>
              </a:lnSpc>
              <a:buNone/>
            </a:pPr>
            <a:r>
              <a:rPr lang="en-US" altLang="zh-CN" sz="3600">
                <a:effectLst/>
                <a:sym typeface="+mn-ea"/>
              </a:rPr>
              <a:t>     </a:t>
            </a:r>
            <a:r>
              <a:rPr lang="zh-CN" altLang="en-US" sz="3600" b="1">
                <a:effectLst/>
                <a:sym typeface="+mn-ea"/>
              </a:rPr>
              <a:t>迁移学习是一种将从一个环境中学到的知识用来帮助新环境中的学习任务的思想。</a:t>
            </a:r>
            <a:endParaRPr lang="zh-CN" altLang="en-US" sz="3600" b="1">
              <a:effectLst/>
              <a:sym typeface="+mn-ea"/>
            </a:endParaRPr>
          </a:p>
          <a:p>
            <a:pPr marL="0" indent="0">
              <a:lnSpc>
                <a:spcPct val="100000"/>
              </a:lnSpc>
              <a:buNone/>
            </a:pPr>
            <a:r>
              <a:rPr lang="zh-CN" altLang="en-US" sz="3600">
                <a:effectLst/>
                <a:sym typeface="+mn-ea"/>
              </a:rPr>
              <a:t>     </a:t>
            </a:r>
            <a:r>
              <a:rPr lang="zh-CN" altLang="en-US" sz="3600" b="1">
                <a:effectLst/>
                <a:sym typeface="+mn-ea"/>
              </a:rPr>
              <a:t>优势</a:t>
            </a:r>
            <a:r>
              <a:rPr lang="zh-CN" altLang="en-US" sz="3600">
                <a:effectLst/>
                <a:sym typeface="+mn-ea"/>
              </a:rPr>
              <a:t>：</a:t>
            </a:r>
            <a:endParaRPr lang="zh-CN" altLang="en-US" sz="3600">
              <a:effectLst/>
              <a:sym typeface="+mn-ea"/>
            </a:endParaRPr>
          </a:p>
          <a:p>
            <a:pPr marL="0" indent="0">
              <a:lnSpc>
                <a:spcPct val="100000"/>
              </a:lnSpc>
              <a:buNone/>
            </a:pPr>
            <a:r>
              <a:rPr lang="en-US" altLang="zh-CN" sz="3600">
                <a:effectLst/>
                <a:sym typeface="+mn-ea"/>
              </a:rPr>
              <a:t>.1.</a:t>
            </a:r>
            <a:r>
              <a:rPr lang="zh-CN" altLang="en-US" sz="2800" b="1">
                <a:effectLst/>
                <a:sym typeface="+mn-ea"/>
              </a:rPr>
              <a:t>站在巨人的肩膀上</a:t>
            </a:r>
            <a:r>
              <a:rPr lang="zh-CN" altLang="en-US" sz="2800">
                <a:effectLst/>
                <a:sym typeface="+mn-ea"/>
              </a:rPr>
              <a:t>：</a:t>
            </a:r>
            <a:endParaRPr lang="zh-CN" altLang="en-US" sz="2800">
              <a:effectLst/>
              <a:sym typeface="+mn-ea"/>
            </a:endParaRPr>
          </a:p>
          <a:p>
            <a:pPr marL="0" indent="0">
              <a:lnSpc>
                <a:spcPct val="100000"/>
              </a:lnSpc>
              <a:buNone/>
            </a:pPr>
            <a:r>
              <a:rPr lang="zh-CN" altLang="en-US" sz="2800">
                <a:effectLst/>
                <a:sym typeface="+mn-ea"/>
              </a:rPr>
              <a:t>前人花很大精力训练出来的模型在大概率上会比你自己从零开始搭的模型要强悍，没有必要重复造轮子。</a:t>
            </a:r>
            <a:endParaRPr lang="zh-CN" altLang="en-US" sz="2800">
              <a:effectLst/>
              <a:sym typeface="+mn-ea"/>
            </a:endParaRPr>
          </a:p>
          <a:p>
            <a:pPr marL="0" indent="0">
              <a:lnSpc>
                <a:spcPct val="100000"/>
              </a:lnSpc>
              <a:buNone/>
            </a:pPr>
            <a:r>
              <a:rPr lang="zh-CN" altLang="en-US" sz="2800" b="1">
                <a:effectLst/>
                <a:sym typeface="+mn-ea"/>
              </a:rPr>
              <a:t> .2.训练成本可以很低：</a:t>
            </a:r>
            <a:endParaRPr lang="zh-CN" altLang="en-US">
              <a:effectLst/>
              <a:sym typeface="+mn-ea"/>
            </a:endParaRPr>
          </a:p>
          <a:p>
            <a:pPr marL="0" indent="0">
              <a:lnSpc>
                <a:spcPct val="100000"/>
              </a:lnSpc>
              <a:buNone/>
            </a:pPr>
            <a:r>
              <a:rPr lang="zh-CN" altLang="en-US">
                <a:effectLst/>
                <a:sym typeface="+mn-ea"/>
              </a:rPr>
              <a:t>后面可以看到，如果采用导出特征向量的方法进行迁移学习，后期的训练成本非常低，用 CPU 都完全无压力，没有深度学习机器也可以做。</a:t>
            </a:r>
            <a:endParaRPr lang="zh-CN" altLang="en-US">
              <a:effectLst/>
              <a:sym typeface="+mn-ea"/>
            </a:endParaRPr>
          </a:p>
          <a:p>
            <a:pPr marL="0" indent="0">
              <a:lnSpc>
                <a:spcPct val="100000"/>
              </a:lnSpc>
              <a:buNone/>
            </a:pPr>
            <a:r>
              <a:rPr lang="en-US" altLang="zh-CN" b="1">
                <a:effectLst/>
                <a:sym typeface="+mn-ea"/>
              </a:rPr>
              <a:t>.3.</a:t>
            </a:r>
            <a:r>
              <a:rPr lang="zh-CN" altLang="en-US" b="1">
                <a:effectLst/>
                <a:sym typeface="+mn-ea"/>
              </a:rPr>
              <a:t>适用于小数据集：</a:t>
            </a:r>
            <a:endParaRPr lang="zh-CN" altLang="en-US" b="1">
              <a:effectLst/>
              <a:sym typeface="+mn-ea"/>
            </a:endParaRPr>
          </a:p>
          <a:p>
            <a:pPr marL="0" indent="0">
              <a:lnSpc>
                <a:spcPct val="100000"/>
              </a:lnSpc>
              <a:buNone/>
            </a:pPr>
            <a:r>
              <a:rPr lang="zh-CN" altLang="en-US">
                <a:effectLst/>
                <a:sym typeface="+mn-ea"/>
              </a:rPr>
              <a:t>对于数据集本身很小（几千张图片）的情况，从头开始训练具有几千万参数的大型神经网络是不现实的，因为越大的模型对数据量的要求越大，过拟合无法避免。这时候如果还想用上大型神经网络的超强特征提取能力，只能靠迁移学习。  </a:t>
            </a:r>
            <a:endParaRPr lang="zh-CN" altLang="en-US"/>
          </a:p>
          <a:p>
            <a:pPr marL="0" indent="0">
              <a:lnSpc>
                <a:spcPct val="100000"/>
              </a:lnSpc>
              <a:buNone/>
            </a:pPr>
            <a:endParaRPr lang="en-US" altLang="zh-CN" sz="2800">
              <a:effectLst/>
              <a:sym typeface="+mn-ea"/>
            </a:endParaRPr>
          </a:p>
          <a:p>
            <a:pPr marL="0" indent="0">
              <a:buNone/>
            </a:pPr>
            <a:endParaRPr lang="zh-CN" altLang="en-US" sz="2310">
              <a:effectLs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3" name="内容占位符 2"/>
          <p:cNvSpPr>
            <a:spLocks noGrp="1"/>
          </p:cNvSpPr>
          <p:nvPr>
            <p:ph idx="1"/>
          </p:nvPr>
        </p:nvSpPr>
        <p:spPr>
          <a:xfrm>
            <a:off x="838200" y="1432560"/>
            <a:ext cx="10515600" cy="4744720"/>
          </a:xfrm>
        </p:spPr>
        <p:txBody>
          <a:bodyPr/>
          <a:p>
            <a:pPr marL="0" indent="0">
              <a:buNone/>
            </a:pPr>
            <a:r>
              <a:rPr lang="zh-CN" altLang="en-US" b="1"/>
              <a:t>迁移学习在</a:t>
            </a:r>
            <a:r>
              <a:rPr lang="en-US" altLang="zh-CN" b="1"/>
              <a:t>CNN</a:t>
            </a:r>
            <a:r>
              <a:rPr lang="zh-CN" altLang="en-US" b="1"/>
              <a:t>模型中的几种方式：</a:t>
            </a:r>
            <a:endParaRPr lang="zh-CN" altLang="en-US" b="1"/>
          </a:p>
          <a:p>
            <a:r>
              <a:rPr lang="zh-CN" altLang="en-US"/>
              <a:t>1. Transfer Learning：冻结预训练模型的全部卷积层，只训练自己定制的全连接层。</a:t>
            </a:r>
            <a:endParaRPr lang="zh-CN" altLang="en-US"/>
          </a:p>
          <a:p>
            <a:r>
              <a:rPr lang="zh-CN" altLang="en-US"/>
              <a:t>2. Extract Feature Vector：先计算出预训练模型的卷积层对所有训练和测试数据的特征向量，然后抛开预训练模型，只训练自己定制的简配版全连接网络。</a:t>
            </a:r>
            <a:endParaRPr lang="zh-CN" altLang="en-US"/>
          </a:p>
          <a:p>
            <a:r>
              <a:rPr lang="zh-CN" altLang="en-US"/>
              <a:t>3. Fine-tune：冻结预训练模型的部分卷积层（通常是靠近输入的多数卷积层），训练剩下的卷积层（通常是靠近输出的部分卷积层）和全连接层。</a:t>
            </a:r>
            <a:endParaRPr lang="zh-CN" altLang="en-US"/>
          </a:p>
        </p:txBody>
      </p:sp>
      <p:sp>
        <p:nvSpPr>
          <p:cNvPr id="4" name="标题 1"/>
          <p:cNvSpPr>
            <a:spLocks noGrp="1"/>
          </p:cNvSpPr>
          <p:nvPr/>
        </p:nvSpPr>
        <p:spPr>
          <a:xfrm>
            <a:off x="838200" y="1066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effectLst>
                  <a:outerShdw blurRad="38100" dist="19050" dir="2700000" algn="tl" rotWithShape="0">
                    <a:schemeClr val="dk1">
                      <a:alpha val="40000"/>
                    </a:schemeClr>
                  </a:outerShdw>
                </a:effectLst>
                <a:sym typeface="+mn-ea"/>
              </a:rPr>
              <a:t>2.2.2  </a:t>
            </a:r>
            <a:r>
              <a:rPr lang="zh-CN" altLang="en-US" b="1">
                <a:effectLst>
                  <a:outerShdw blurRad="38100" dist="19050" dir="2700000" algn="tl" rotWithShape="0">
                    <a:schemeClr val="dk1">
                      <a:alpha val="40000"/>
                    </a:schemeClr>
                  </a:outerShdw>
                </a:effectLst>
                <a:sym typeface="+mn-ea"/>
              </a:rPr>
              <a:t>迁移学习介绍</a:t>
            </a:r>
            <a:endParaRPr lang="zh-CN" altLang="en-US" b="1">
              <a:effectLst>
                <a:outerShdw blurRad="38100" dist="19050" dir="2700000" algn="tl" rotWithShape="0">
                  <a:schemeClr val="dk1">
                    <a:alpha val="40000"/>
                  </a:schemeClr>
                </a:outerShdw>
              </a:effectLst>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77825"/>
            <a:ext cx="10515600" cy="1325563"/>
          </a:xfrm>
        </p:spPr>
        <p:txBody>
          <a:bodyPr/>
          <a:p>
            <a:r>
              <a:rPr lang="en-US" altLang="zh-CN" b="1">
                <a:effectLst>
                  <a:outerShdw blurRad="38100" dist="19050" dir="2700000" algn="tl" rotWithShape="0">
                    <a:schemeClr val="dk1">
                      <a:alpha val="40000"/>
                    </a:schemeClr>
                  </a:outerShdw>
                </a:effectLst>
                <a:sym typeface="+mn-ea"/>
              </a:rPr>
              <a:t>2.2.3  </a:t>
            </a:r>
            <a:r>
              <a:rPr lang="zh-CN" altLang="en-US" b="1">
                <a:effectLst>
                  <a:outerShdw blurRad="38100" dist="19050" dir="2700000" algn="tl" rotWithShape="0">
                    <a:schemeClr val="dk1">
                      <a:alpha val="40000"/>
                    </a:schemeClr>
                  </a:outerShdw>
                </a:effectLst>
                <a:sym typeface="+mn-ea"/>
              </a:rPr>
              <a:t>经典卷积神经网络介绍</a:t>
            </a:r>
            <a:endParaRPr lang="zh-CN" altLang="en-US" b="1">
              <a:effectLst>
                <a:outerShdw blurRad="38100" dist="19050" dir="2700000" algn="tl" rotWithShape="0">
                  <a:schemeClr val="dk1">
                    <a:alpha val="40000"/>
                  </a:schemeClr>
                </a:outerShdw>
              </a:effectLst>
              <a:sym typeface="+mn-ea"/>
            </a:endParaRPr>
          </a:p>
        </p:txBody>
      </p:sp>
      <p:sp>
        <p:nvSpPr>
          <p:cNvPr id="5" name="内容占位符 2"/>
          <p:cNvSpPr>
            <a:spLocks noGrp="1"/>
          </p:cNvSpPr>
          <p:nvPr/>
        </p:nvSpPr>
        <p:spPr>
          <a:xfrm>
            <a:off x="609600" y="1703705"/>
            <a:ext cx="11200765" cy="46532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600">
                <a:effectLst/>
                <a:sym typeface="+mn-ea"/>
              </a:rPr>
              <a:t>.VGGNet</a:t>
            </a:r>
            <a:endParaRPr lang="en-US" altLang="zh-CN" sz="3600">
              <a:effectLst/>
              <a:sym typeface="+mn-ea"/>
            </a:endParaRPr>
          </a:p>
          <a:p>
            <a:pPr marL="0" indent="0">
              <a:buNone/>
            </a:pPr>
            <a:r>
              <a:rPr lang="en-US" altLang="zh-CN" sz="3600">
                <a:effectLst/>
                <a:sym typeface="+mn-ea"/>
              </a:rPr>
              <a:t>由牛津大学的视觉几何组（Visual Geometry Group）提出，是ILSVRC-2014中定位任务第一名和分类任务第二名。其突出贡献在于证明使用很小的卷积（3*3），增加网络深度可以有效提升模型的效果，而且VGGNet对其他数据集具有很好的泛化能力。</a:t>
            </a:r>
            <a:endParaRPr lang="en-US" altLang="zh-CN" sz="3600">
              <a:effectLst/>
              <a:sym typeface="+mn-ea"/>
            </a:endParaRPr>
          </a:p>
          <a:p>
            <a:pPr marL="0" indent="0">
              <a:buNone/>
            </a:pPr>
            <a:r>
              <a:rPr lang="zh-CN" altLang="en-US" sz="2310">
                <a:effectLst/>
                <a:sym typeface="+mn-ea"/>
              </a:rPr>
              <a:t> </a:t>
            </a:r>
            <a:r>
              <a:rPr lang="en-US" altLang="zh-CN" sz="3600">
                <a:effectLst/>
                <a:sym typeface="+mn-ea"/>
              </a:rPr>
              <a:t>网络中全部使用了3*3的卷积核和2*2的池化核。通过不断加深网络结构来提高性能。</a:t>
            </a:r>
            <a:endParaRPr lang="en-US" altLang="zh-CN" sz="3600">
              <a:effectLst/>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77825"/>
            <a:ext cx="10515600" cy="1325563"/>
          </a:xfrm>
        </p:spPr>
        <p:txBody>
          <a:bodyPr/>
          <a:p>
            <a:r>
              <a:rPr lang="en-US" altLang="zh-CN" b="1">
                <a:effectLst>
                  <a:outerShdw blurRad="38100" dist="19050" dir="2700000" algn="tl" rotWithShape="0">
                    <a:schemeClr val="dk1">
                      <a:alpha val="40000"/>
                    </a:schemeClr>
                  </a:outerShdw>
                </a:effectLst>
                <a:sym typeface="+mn-ea"/>
              </a:rPr>
              <a:t>2.2.3  </a:t>
            </a:r>
            <a:r>
              <a:rPr lang="zh-CN" altLang="en-US" b="1">
                <a:effectLst>
                  <a:outerShdw blurRad="38100" dist="19050" dir="2700000" algn="tl" rotWithShape="0">
                    <a:schemeClr val="dk1">
                      <a:alpha val="40000"/>
                    </a:schemeClr>
                  </a:outerShdw>
                </a:effectLst>
                <a:sym typeface="+mn-ea"/>
              </a:rPr>
              <a:t>经典卷积神经网络介绍</a:t>
            </a:r>
            <a:endParaRPr lang="zh-CN" altLang="en-US" b="1">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838200" y="1995805"/>
            <a:ext cx="11200765" cy="4653280"/>
          </a:xfrm>
        </p:spPr>
        <p:txBody>
          <a:bodyPr>
            <a:normAutofit lnSpcReduction="10000"/>
          </a:bodyPr>
          <a:p>
            <a:pPr marL="0" indent="0">
              <a:buNone/>
            </a:pPr>
            <a:r>
              <a:rPr lang="en-US" altLang="zh-CN" sz="3600">
                <a:effectLst/>
                <a:sym typeface="+mn-ea"/>
              </a:rPr>
              <a:t>.Google Inception Net</a:t>
            </a:r>
            <a:endParaRPr lang="en-US" altLang="zh-CN" sz="3600">
              <a:effectLst/>
              <a:sym typeface="+mn-ea"/>
            </a:endParaRPr>
          </a:p>
          <a:p>
            <a:pPr marL="0" indent="0">
              <a:buNone/>
            </a:pPr>
            <a:r>
              <a:rPr lang="en-US" altLang="zh-CN" sz="3600">
                <a:effectLst/>
                <a:sym typeface="+mn-ea"/>
              </a:rPr>
              <a:t>ILSVRC 2014比赛第一名。控制计算量、参数量，分类性能非常好。</a:t>
            </a:r>
            <a:endParaRPr lang="en-US" altLang="zh-CN" sz="3600">
              <a:effectLst/>
              <a:sym typeface="+mn-ea"/>
            </a:endParaRPr>
          </a:p>
          <a:p>
            <a:pPr marL="0" indent="0">
              <a:buNone/>
            </a:pPr>
            <a:r>
              <a:rPr lang="en-US" altLang="zh-CN" sz="3600">
                <a:effectLst/>
                <a:sym typeface="+mn-ea"/>
              </a:rPr>
              <a:t>Inception Module提高参数利用效率，大网络中小网络。增加分支网络，提升表达能力</a:t>
            </a:r>
            <a:r>
              <a:rPr lang="zh-CN" altLang="en-US" sz="3600">
                <a:effectLst/>
                <a:sym typeface="+mn-ea"/>
              </a:rPr>
              <a:t>。Inception Module 包含3种不同尺寸卷积、1个最大池化，增加不同尺度适应性。网络深度、宽度高效扩充，提升准确率，不过拟合。</a:t>
            </a:r>
            <a:endParaRPr lang="zh-CN" altLang="en-US" sz="3600">
              <a:effectLst/>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624205"/>
            <a:ext cx="10515600" cy="1536065"/>
          </a:xfrm>
        </p:spPr>
        <p:txBody>
          <a:bodyPr>
            <a:normAutofit/>
          </a:bodyPr>
          <a:p>
            <a:r>
              <a:rPr lang="en-US" altLang="zh-CN" sz="4800" b="1">
                <a:effectLst>
                  <a:outerShdw blurRad="38100" dist="38100" dir="2700000" algn="tl">
                    <a:srgbClr val="000000">
                      <a:alpha val="43137"/>
                    </a:srgbClr>
                  </a:outerShdw>
                </a:effectLst>
                <a:sym typeface="+mn-ea"/>
              </a:rPr>
              <a:t>3. </a:t>
            </a:r>
            <a:r>
              <a:rPr lang="zh-CN" altLang="en-US" sz="4800" b="1">
                <a:effectLst>
                  <a:outerShdw blurRad="38100" dist="38100" dir="2700000" algn="tl">
                    <a:srgbClr val="000000">
                      <a:alpha val="43137"/>
                    </a:srgbClr>
                  </a:outerShdw>
                </a:effectLst>
                <a:sym typeface="+mn-ea"/>
              </a:rPr>
              <a:t>具体步骤讲解</a:t>
            </a:r>
            <a:br>
              <a:rPr lang="zh-CN" altLang="en-US">
                <a:solidFill>
                  <a:schemeClr val="tx1"/>
                </a:solidFill>
                <a:effectLst>
                  <a:outerShdw blurRad="38100" dist="38100" dir="2700000" algn="tl">
                    <a:srgbClr val="000000">
                      <a:alpha val="43137"/>
                    </a:srgbClr>
                  </a:outerShdw>
                </a:effectLst>
              </a:rPr>
            </a:br>
            <a:endParaRPr lang="zh-CN" altLang="en-US">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1540510" y="1682115"/>
            <a:ext cx="9530080" cy="2861310"/>
          </a:xfrm>
          <a:prstGeom prst="rect">
            <a:avLst/>
          </a:prstGeom>
          <a:noFill/>
        </p:spPr>
        <p:txBody>
          <a:bodyPr wrap="square" rtlCol="0" anchor="t">
            <a:spAutoFit/>
          </a:bodyPr>
          <a:p>
            <a:r>
              <a:rPr lang="en-US" altLang="zh-CN" sz="3600" b="1"/>
              <a:t>3.1  </a:t>
            </a:r>
            <a:r>
              <a:rPr lang="zh-CN" altLang="en-US" sz="3600" b="1"/>
              <a:t>抽取图片的特征向量并加载</a:t>
            </a:r>
            <a:endParaRPr lang="zh-CN" altLang="en-US" sz="3600" b="1"/>
          </a:p>
          <a:p>
            <a:endParaRPr lang="zh-CN" altLang="en-US" sz="3600" b="1"/>
          </a:p>
          <a:p>
            <a:r>
              <a:rPr lang="en-US" altLang="zh-CN" sz="3600" b="1">
                <a:sym typeface="+mn-ea"/>
              </a:rPr>
              <a:t>3.2  </a:t>
            </a:r>
            <a:r>
              <a:rPr lang="zh-CN" altLang="en-US" sz="3600" b="1">
                <a:sym typeface="+mn-ea"/>
              </a:rPr>
              <a:t>构造模型</a:t>
            </a:r>
            <a:endParaRPr lang="zh-CN" altLang="en-US" sz="3600" b="1">
              <a:sym typeface="+mn-ea"/>
            </a:endParaRPr>
          </a:p>
          <a:p>
            <a:endParaRPr lang="zh-CN" altLang="en-US" sz="3600" b="1">
              <a:sym typeface="+mn-ea"/>
            </a:endParaRPr>
          </a:p>
          <a:p>
            <a:r>
              <a:rPr lang="en-US" altLang="zh-CN" sz="3600" b="1">
                <a:sym typeface="+mn-ea"/>
              </a:rPr>
              <a:t>3.3  </a:t>
            </a:r>
            <a:r>
              <a:rPr lang="zh-CN" altLang="en-US" sz="3600" b="1">
                <a:sym typeface="+mn-ea"/>
              </a:rPr>
              <a:t>训练模型并预测测试集</a:t>
            </a:r>
            <a:endParaRPr lang="zh-CN" altLang="en-US" sz="36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p:cTn id="16"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1" presetClass="entr" presetSubtype="0" fill="hold" nodeType="clickEffect">
                                  <p:stCondLst>
                                    <p:cond delay="0"/>
                                  </p:stCondLst>
                                  <p:iterate type="lt">
                                    <p:tmPct val="10000"/>
                                  </p:iterate>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p:cTn id="31" dur="5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33" dur="5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77825"/>
            <a:ext cx="10515600" cy="1325563"/>
          </a:xfrm>
        </p:spPr>
        <p:txBody>
          <a:bodyPr/>
          <a:p>
            <a:r>
              <a:rPr lang="en-US" altLang="zh-CN" b="1">
                <a:effectLst>
                  <a:outerShdw blurRad="38100" dist="19050" dir="2700000" algn="tl" rotWithShape="0">
                    <a:schemeClr val="dk1">
                      <a:alpha val="40000"/>
                    </a:schemeClr>
                  </a:outerShdw>
                </a:effectLst>
                <a:sym typeface="+mn-ea"/>
              </a:rPr>
              <a:t>3.1 </a:t>
            </a:r>
            <a:r>
              <a:rPr lang="zh-CN" altLang="en-US" b="1">
                <a:sym typeface="+mn-ea"/>
              </a:rPr>
              <a:t>抽取图片的特征向量并加载</a:t>
            </a:r>
            <a:endParaRPr lang="zh-CN" altLang="en-US" b="1">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838200" y="1995805"/>
            <a:ext cx="10515600" cy="4181475"/>
          </a:xfrm>
        </p:spPr>
        <p:txBody>
          <a:bodyPr/>
          <a:p>
            <a:pPr marL="0" indent="0">
              <a:buNone/>
            </a:pPr>
            <a:r>
              <a:rPr lang="zh-CN" altLang="en-US" sz="3600">
                <a:effectLst/>
                <a:sym typeface="+mn-ea"/>
              </a:rPr>
              <a:t>通过</a:t>
            </a:r>
            <a:r>
              <a:rPr lang="en-US" altLang="zh-CN" sz="3600">
                <a:effectLst/>
                <a:sym typeface="+mn-ea"/>
              </a:rPr>
              <a:t>VGG16</a:t>
            </a:r>
            <a:r>
              <a:rPr lang="zh-CN" altLang="en-US" sz="3600">
                <a:effectLst/>
                <a:sym typeface="+mn-ea"/>
              </a:rPr>
              <a:t>和</a:t>
            </a:r>
            <a:r>
              <a:rPr lang="en-US" altLang="zh-CN" sz="3600">
                <a:effectLst/>
                <a:sym typeface="+mn-ea"/>
              </a:rPr>
              <a:t>VGG19</a:t>
            </a:r>
            <a:r>
              <a:rPr lang="zh-CN" altLang="en-US" sz="3600">
                <a:effectLst/>
                <a:sym typeface="+mn-ea"/>
              </a:rPr>
              <a:t>以及</a:t>
            </a:r>
            <a:r>
              <a:rPr lang="en-US" altLang="zh-CN" sz="3600">
                <a:effectLst/>
                <a:sym typeface="+mn-ea"/>
              </a:rPr>
              <a:t>Inception_V3</a:t>
            </a:r>
            <a:r>
              <a:rPr lang="zh-CN" altLang="en-US" sz="3600">
                <a:effectLst/>
                <a:sym typeface="+mn-ea"/>
              </a:rPr>
              <a:t>模型抽取训练集以及测试集图像的特征向量，存放与</a:t>
            </a:r>
            <a:r>
              <a:rPr lang="en-US" altLang="zh-CN" sz="3600">
                <a:effectLst/>
                <a:sym typeface="+mn-ea"/>
              </a:rPr>
              <a:t>.h5</a:t>
            </a:r>
            <a:r>
              <a:rPr lang="zh-CN" altLang="en-US" sz="3600">
                <a:effectLst/>
                <a:sym typeface="+mn-ea"/>
              </a:rPr>
              <a:t>文件中，然后读取文件并将其组合，形成一个特征向量。</a:t>
            </a:r>
            <a:endParaRPr lang="zh-CN" altLang="en-US" sz="3600">
              <a:effectLst/>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77825"/>
            <a:ext cx="10515600" cy="1325563"/>
          </a:xfrm>
        </p:spPr>
        <p:txBody>
          <a:bodyPr/>
          <a:p>
            <a:r>
              <a:rPr lang="en-US" altLang="zh-CN" b="1">
                <a:effectLst>
                  <a:outerShdw blurRad="38100" dist="19050" dir="2700000" algn="tl" rotWithShape="0">
                    <a:schemeClr val="dk1">
                      <a:alpha val="40000"/>
                    </a:schemeClr>
                  </a:outerShdw>
                </a:effectLst>
                <a:sym typeface="+mn-ea"/>
              </a:rPr>
              <a:t>3.2 </a:t>
            </a:r>
            <a:r>
              <a:rPr lang="zh-CN" altLang="en-US" b="1">
                <a:sym typeface="+mn-ea"/>
              </a:rPr>
              <a:t>构造模型</a:t>
            </a:r>
            <a:endParaRPr lang="zh-CN" altLang="en-US" b="1">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838200" y="1995805"/>
            <a:ext cx="10515600" cy="4181475"/>
          </a:xfrm>
        </p:spPr>
        <p:txBody>
          <a:bodyPr/>
          <a:p>
            <a:pPr marL="0" indent="0">
              <a:buNone/>
            </a:pPr>
            <a:r>
              <a:rPr lang="zh-CN" altLang="en-US" sz="3600">
                <a:effectLst/>
                <a:sym typeface="+mn-ea"/>
              </a:rPr>
              <a:t>搭建多层Dropout和</a:t>
            </a:r>
            <a:r>
              <a:rPr lang="en-US" altLang="zh-CN" sz="3600">
                <a:effectLst/>
                <a:sym typeface="+mn-ea"/>
              </a:rPr>
              <a:t>Dence</a:t>
            </a:r>
            <a:r>
              <a:rPr lang="zh-CN" altLang="en-US" sz="3600">
                <a:effectLst/>
                <a:sym typeface="+mn-ea"/>
              </a:rPr>
              <a:t>，最后使用sigmoid函数输出一个值</a:t>
            </a:r>
            <a:r>
              <a:rPr lang="en-US" altLang="zh-CN" sz="3600">
                <a:effectLst/>
                <a:sym typeface="+mn-ea"/>
              </a:rPr>
              <a:t>0</a:t>
            </a:r>
            <a:r>
              <a:rPr lang="zh-CN" altLang="en-US" sz="3600">
                <a:effectLst/>
                <a:sym typeface="+mn-ea"/>
              </a:rPr>
              <a:t>或</a:t>
            </a:r>
            <a:r>
              <a:rPr lang="en-US" altLang="zh-CN" sz="3600">
                <a:effectLst/>
                <a:sym typeface="+mn-ea"/>
              </a:rPr>
              <a:t>1.</a:t>
            </a:r>
            <a:endParaRPr lang="en-US" altLang="zh-CN" sz="3600">
              <a:effectLst/>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77825"/>
            <a:ext cx="10515600" cy="1325563"/>
          </a:xfrm>
        </p:spPr>
        <p:txBody>
          <a:bodyPr>
            <a:normAutofit/>
          </a:bodyPr>
          <a:p>
            <a:r>
              <a:rPr lang="en-US" altLang="zh-CN" b="1">
                <a:sym typeface="+mn-ea"/>
              </a:rPr>
              <a:t>3.3  </a:t>
            </a:r>
            <a:r>
              <a:rPr lang="zh-CN" altLang="en-US" b="1">
                <a:sym typeface="+mn-ea"/>
              </a:rPr>
              <a:t>训练模型并预测验证集</a:t>
            </a:r>
            <a:endParaRPr lang="zh-CN" altLang="en-US" b="1">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838200" y="1995805"/>
            <a:ext cx="11262360" cy="4181475"/>
          </a:xfrm>
        </p:spPr>
        <p:txBody>
          <a:bodyPr/>
          <a:p>
            <a:pPr marL="0" indent="0">
              <a:buNone/>
            </a:pPr>
            <a:r>
              <a:rPr lang="zh-CN" altLang="en-US" sz="3600">
                <a:effectLst/>
                <a:sym typeface="+mn-ea"/>
              </a:rPr>
              <a:t>构建完模型后进行编译和训练，在</a:t>
            </a:r>
            <a:r>
              <a:rPr lang="en-US" altLang="zh-CN" sz="3600">
                <a:effectLst/>
                <a:sym typeface="+mn-ea"/>
              </a:rPr>
              <a:t>keras</a:t>
            </a:r>
            <a:r>
              <a:rPr lang="zh-CN" altLang="en-US" sz="3600">
                <a:effectLst/>
                <a:sym typeface="+mn-ea"/>
              </a:rPr>
              <a:t>框架中使用</a:t>
            </a:r>
            <a:r>
              <a:rPr lang="en-US" altLang="zh-CN" sz="3600">
                <a:effectLst/>
                <a:sym typeface="+mn-ea"/>
              </a:rPr>
              <a:t>compile()</a:t>
            </a:r>
            <a:r>
              <a:rPr lang="zh-CN" altLang="en-US" sz="3600">
                <a:effectLst/>
                <a:sym typeface="+mn-ea"/>
              </a:rPr>
              <a:t>函数，其中添加optimizer和</a:t>
            </a:r>
            <a:r>
              <a:rPr lang="en-US" altLang="zh-CN" sz="3600">
                <a:effectLst/>
                <a:sym typeface="+mn-ea"/>
              </a:rPr>
              <a:t>loss</a:t>
            </a:r>
            <a:r>
              <a:rPr lang="zh-CN" altLang="en-US" sz="3600">
                <a:effectLst/>
                <a:sym typeface="+mn-ea"/>
              </a:rPr>
              <a:t>以及accuracy进行编译。</a:t>
            </a:r>
            <a:endParaRPr lang="zh-CN" altLang="en-US" sz="3600">
              <a:effectLst/>
              <a:sym typeface="+mn-ea"/>
            </a:endParaRPr>
          </a:p>
          <a:p>
            <a:pPr marL="0" indent="0">
              <a:buNone/>
            </a:pPr>
            <a:r>
              <a:rPr lang="en-US" altLang="zh-CN" sz="3600">
                <a:effectLst/>
                <a:sym typeface="+mn-ea"/>
              </a:rPr>
              <a:t>fit()</a:t>
            </a:r>
            <a:r>
              <a:rPr lang="zh-CN" altLang="en-US" sz="3600">
                <a:effectLst/>
                <a:sym typeface="+mn-ea"/>
              </a:rPr>
              <a:t>函数，其中添加X_train, y_train,</a:t>
            </a:r>
            <a:r>
              <a:rPr lang="en-US" altLang="zh-CN" sz="3600">
                <a:effectLst/>
                <a:sym typeface="+mn-ea"/>
              </a:rPr>
              <a:t>batch_size</a:t>
            </a:r>
            <a:r>
              <a:rPr lang="zh-CN" altLang="en-US" sz="3600">
                <a:effectLst/>
                <a:sym typeface="+mn-ea"/>
              </a:rPr>
              <a:t>以及</a:t>
            </a:r>
            <a:r>
              <a:rPr lang="en-US" altLang="zh-CN" sz="3600">
                <a:effectLst/>
                <a:sym typeface="+mn-ea"/>
              </a:rPr>
              <a:t>epoth</a:t>
            </a:r>
            <a:r>
              <a:rPr lang="zh-CN" altLang="en-US" sz="3600">
                <a:effectLst/>
                <a:sym typeface="+mn-ea"/>
              </a:rPr>
              <a:t>迭代次数以及validation_split验证集所占比例。</a:t>
            </a:r>
            <a:endParaRPr lang="zh-CN" altLang="en-US" sz="3600">
              <a:effectLst/>
              <a:sym typeface="+mn-ea"/>
            </a:endParaRPr>
          </a:p>
          <a:p>
            <a:pPr marL="0" indent="0">
              <a:buNone/>
            </a:pPr>
            <a:r>
              <a:rPr lang="zh-CN" altLang="en-US" sz="3600">
                <a:effectLst/>
                <a:sym typeface="+mn-ea"/>
              </a:rPr>
              <a:t>predict</a:t>
            </a:r>
            <a:r>
              <a:rPr lang="en-US" altLang="zh-CN" sz="3600">
                <a:effectLst/>
                <a:sym typeface="+mn-ea"/>
              </a:rPr>
              <a:t>()</a:t>
            </a:r>
            <a:r>
              <a:rPr lang="zh-CN" altLang="en-US" sz="3600">
                <a:effectLst/>
                <a:sym typeface="+mn-ea"/>
              </a:rPr>
              <a:t>函数直接传入测试数据特征向量。</a:t>
            </a:r>
            <a:endParaRPr lang="zh-CN" altLang="en-US" sz="3600">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395730" y="1310005"/>
            <a:ext cx="236855" cy="28930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395730" y="1407160"/>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395730" y="1657350"/>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1412875" y="3662680"/>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412875" y="3912870"/>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a:off x="1790065" y="2671445"/>
            <a:ext cx="1001395" cy="3898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3289300" y="2719070"/>
            <a:ext cx="1125220" cy="3898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矩形 82"/>
          <p:cNvSpPr/>
          <p:nvPr/>
        </p:nvSpPr>
        <p:spPr>
          <a:xfrm>
            <a:off x="4504690" y="2044065"/>
            <a:ext cx="236220" cy="18313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4504690" y="2084070"/>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4504690" y="2334260"/>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4504690" y="3585210"/>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4504690" y="3335020"/>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右箭头 94"/>
          <p:cNvSpPr/>
          <p:nvPr/>
        </p:nvSpPr>
        <p:spPr>
          <a:xfrm>
            <a:off x="4872355" y="2719705"/>
            <a:ext cx="1305560" cy="3898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8" name="矩形 107"/>
          <p:cNvSpPr/>
          <p:nvPr/>
        </p:nvSpPr>
        <p:spPr>
          <a:xfrm>
            <a:off x="6422390" y="2614930"/>
            <a:ext cx="236220" cy="599440"/>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endParaRPr lang="zh-CN" altLang="en-US"/>
          </a:p>
        </p:txBody>
      </p:sp>
      <p:sp>
        <p:nvSpPr>
          <p:cNvPr id="116" name="椭圆 115"/>
          <p:cNvSpPr/>
          <p:nvPr/>
        </p:nvSpPr>
        <p:spPr>
          <a:xfrm>
            <a:off x="6421755" y="2964180"/>
            <a:ext cx="236855" cy="250190"/>
          </a:xfrm>
          <a:prstGeom prst="ellipse">
            <a:avLst/>
          </a:prstGeom>
          <a:solidFill>
            <a:srgbClr val="C00000"/>
          </a:solidFill>
        </p:spPr>
        <p:style>
          <a:lnRef idx="3">
            <a:schemeClr val="lt1"/>
          </a:lnRef>
          <a:fillRef idx="1">
            <a:schemeClr val="accent1"/>
          </a:fillRef>
          <a:effectRef idx="1">
            <a:schemeClr val="accent1"/>
          </a:effectRef>
          <a:fontRef idx="minor">
            <a:schemeClr val="lt1"/>
          </a:fontRef>
        </p:style>
        <p:txBody>
          <a:bodyPr rtlCol="0" anchor="ctr"/>
          <a:p>
            <a:pPr algn="ctr"/>
            <a:endParaRPr lang="zh-CN" altLang="en-US"/>
          </a:p>
        </p:txBody>
      </p:sp>
      <p:sp>
        <p:nvSpPr>
          <p:cNvPr id="117" name="椭圆 116"/>
          <p:cNvSpPr/>
          <p:nvPr/>
        </p:nvSpPr>
        <p:spPr>
          <a:xfrm>
            <a:off x="6421755" y="2644140"/>
            <a:ext cx="236855" cy="250190"/>
          </a:xfrm>
          <a:prstGeom prst="ellipse">
            <a:avLst/>
          </a:prstGeom>
          <a:solidFill>
            <a:srgbClr val="C00000"/>
          </a:solidFill>
        </p:spPr>
        <p:style>
          <a:lnRef idx="3">
            <a:schemeClr val="lt1"/>
          </a:lnRef>
          <a:fillRef idx="1">
            <a:schemeClr val="accent1"/>
          </a:fillRef>
          <a:effectRef idx="1">
            <a:schemeClr val="accent1"/>
          </a:effectRef>
          <a:fontRef idx="minor">
            <a:schemeClr val="lt1"/>
          </a:fontRef>
        </p:style>
        <p:txBody>
          <a:bodyPr rtlCol="0" anchor="ctr"/>
          <a:p>
            <a:pPr algn="ctr"/>
            <a:endParaRPr lang="zh-CN" altLang="en-US"/>
          </a:p>
        </p:txBody>
      </p:sp>
      <p:cxnSp>
        <p:nvCxnSpPr>
          <p:cNvPr id="121" name="直接连接符 120"/>
          <p:cNvCxnSpPr/>
          <p:nvPr/>
        </p:nvCxnSpPr>
        <p:spPr>
          <a:xfrm flipH="1">
            <a:off x="1503045" y="1991360"/>
            <a:ext cx="17780" cy="1568450"/>
          </a:xfrm>
          <a:prstGeom prst="line">
            <a:avLst/>
          </a:prstGeom>
          <a:ln w="28575">
            <a:solidFill>
              <a:srgbClr val="FF0000"/>
            </a:solidFill>
            <a:prstDash val="sysDash"/>
          </a:ln>
        </p:spPr>
        <p:style>
          <a:lnRef idx="3">
            <a:schemeClr val="dk1"/>
          </a:lnRef>
          <a:fillRef idx="0">
            <a:schemeClr val="dk1"/>
          </a:fillRef>
          <a:effectRef idx="2">
            <a:schemeClr val="dk1"/>
          </a:effectRef>
          <a:fontRef idx="minor">
            <a:schemeClr val="tx1"/>
          </a:fontRef>
        </p:style>
      </p:cxnSp>
      <p:cxnSp>
        <p:nvCxnSpPr>
          <p:cNvPr id="124" name="直接连接符 123"/>
          <p:cNvCxnSpPr/>
          <p:nvPr/>
        </p:nvCxnSpPr>
        <p:spPr>
          <a:xfrm flipH="1">
            <a:off x="4616450" y="2493645"/>
            <a:ext cx="12065" cy="841375"/>
          </a:xfrm>
          <a:prstGeom prst="line">
            <a:avLst/>
          </a:prstGeom>
          <a:ln w="28575">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125" name="矩形 124"/>
          <p:cNvSpPr/>
          <p:nvPr/>
        </p:nvSpPr>
        <p:spPr>
          <a:xfrm>
            <a:off x="2962910" y="1310005"/>
            <a:ext cx="236855" cy="2893060"/>
          </a:xfrm>
          <a:prstGeom prst="rect">
            <a:avLst/>
          </a:prstGeom>
        </p:spPr>
        <p:style>
          <a:lnRef idx="3">
            <a:schemeClr val="lt1"/>
          </a:lnRef>
          <a:fillRef idx="1">
            <a:schemeClr val="accent1"/>
          </a:fillRef>
          <a:effectRef idx="1">
            <a:schemeClr val="accent1"/>
          </a:effectRef>
          <a:fontRef idx="minor">
            <a:schemeClr val="lt1"/>
          </a:fontRef>
        </p:style>
        <p:txBody>
          <a:bodyPr rtlCol="0" anchor="ctr"/>
          <a:p>
            <a:pPr algn="ctr"/>
            <a:endParaRPr lang="zh-CN" altLang="en-US"/>
          </a:p>
        </p:txBody>
      </p:sp>
      <p:sp>
        <p:nvSpPr>
          <p:cNvPr id="126" name="椭圆 125"/>
          <p:cNvSpPr/>
          <p:nvPr/>
        </p:nvSpPr>
        <p:spPr>
          <a:xfrm>
            <a:off x="2962910" y="1447165"/>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2962910" y="1697355"/>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2980055" y="3702685"/>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2980055" y="3952875"/>
            <a:ext cx="236855" cy="250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0" name="直接连接符 129"/>
          <p:cNvCxnSpPr/>
          <p:nvPr/>
        </p:nvCxnSpPr>
        <p:spPr>
          <a:xfrm flipH="1">
            <a:off x="3070225" y="2031365"/>
            <a:ext cx="17780" cy="1568450"/>
          </a:xfrm>
          <a:prstGeom prst="line">
            <a:avLst/>
          </a:prstGeom>
          <a:ln w="28575">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131" name="文本框 130"/>
          <p:cNvSpPr txBox="1"/>
          <p:nvPr/>
        </p:nvSpPr>
        <p:spPr>
          <a:xfrm>
            <a:off x="296545" y="4378960"/>
            <a:ext cx="1959610" cy="521970"/>
          </a:xfrm>
          <a:prstGeom prst="rect">
            <a:avLst/>
          </a:prstGeom>
          <a:noFill/>
        </p:spPr>
        <p:txBody>
          <a:bodyPr wrap="square" rtlCol="0">
            <a:spAutoFit/>
          </a:bodyPr>
          <a:p>
            <a:r>
              <a:rPr lang="en-US" altLang="zh-CN" sz="1400"/>
              <a:t>Input</a:t>
            </a:r>
            <a:r>
              <a:rPr lang="zh-CN" altLang="en-US" sz="1400"/>
              <a:t>：多维数据</a:t>
            </a:r>
            <a:endParaRPr lang="zh-CN" altLang="en-US" sz="1400"/>
          </a:p>
          <a:p>
            <a:r>
              <a:rPr lang="en-US" altLang="zh-CN" sz="1400"/>
              <a:t>Output</a:t>
            </a:r>
            <a:r>
              <a:rPr lang="zh-CN" altLang="en-US" sz="1400"/>
              <a:t>：</a:t>
            </a:r>
            <a:r>
              <a:rPr lang="en-US" altLang="zh-CN" sz="1400">
                <a:sym typeface="+mn-ea"/>
              </a:rPr>
              <a:t>1024</a:t>
            </a:r>
            <a:r>
              <a:rPr lang="zh-CN" altLang="en-US" sz="1400">
                <a:sym typeface="+mn-ea"/>
              </a:rPr>
              <a:t>个神经元</a:t>
            </a:r>
            <a:endParaRPr lang="zh-CN" altLang="en-US" sz="1400"/>
          </a:p>
        </p:txBody>
      </p:sp>
      <p:sp>
        <p:nvSpPr>
          <p:cNvPr id="132" name="文本框 131"/>
          <p:cNvSpPr txBox="1"/>
          <p:nvPr/>
        </p:nvSpPr>
        <p:spPr>
          <a:xfrm>
            <a:off x="2118995" y="4378960"/>
            <a:ext cx="1959610" cy="1168400"/>
          </a:xfrm>
          <a:prstGeom prst="rect">
            <a:avLst/>
          </a:prstGeom>
          <a:noFill/>
        </p:spPr>
        <p:txBody>
          <a:bodyPr wrap="square" rtlCol="0">
            <a:spAutoFit/>
          </a:bodyPr>
          <a:p>
            <a:r>
              <a:rPr lang="en-US" altLang="zh-CN" sz="1400"/>
              <a:t>Input</a:t>
            </a:r>
            <a:r>
              <a:rPr lang="zh-CN" altLang="en-US" sz="1400"/>
              <a:t>：</a:t>
            </a:r>
            <a:r>
              <a:rPr lang="en-US" altLang="zh-CN" sz="1400"/>
              <a:t>1024</a:t>
            </a:r>
            <a:r>
              <a:rPr lang="zh-CN" altLang="en-US" sz="1400"/>
              <a:t>个神经元</a:t>
            </a:r>
            <a:endParaRPr lang="zh-CN" altLang="en-US" sz="1400"/>
          </a:p>
          <a:p>
            <a:r>
              <a:rPr lang="en-US" altLang="zh-CN" sz="1400"/>
              <a:t>Output</a:t>
            </a:r>
            <a:r>
              <a:rPr lang="zh-CN" altLang="en-US" sz="1400"/>
              <a:t>：</a:t>
            </a:r>
            <a:r>
              <a:rPr lang="en-US" altLang="zh-CN" sz="1400"/>
              <a:t>1024</a:t>
            </a:r>
            <a:r>
              <a:rPr lang="zh-CN" altLang="en-US" sz="1400"/>
              <a:t>个神经元</a:t>
            </a:r>
            <a:endParaRPr lang="zh-CN" altLang="en-US" sz="1400"/>
          </a:p>
          <a:p>
            <a:r>
              <a:rPr lang="zh-CN" altLang="en-US" sz="1400"/>
              <a:t>激活函数：relu</a:t>
            </a:r>
            <a:endParaRPr lang="zh-CN" altLang="en-US" sz="1400"/>
          </a:p>
          <a:p>
            <a:r>
              <a:rPr lang="zh-CN" altLang="en-US" sz="1400"/>
              <a:t>正则化： L2 正则化</a:t>
            </a:r>
            <a:endParaRPr lang="zh-CN" altLang="en-US" sz="1400"/>
          </a:p>
          <a:p>
            <a:r>
              <a:rPr lang="zh-CN" altLang="en-US" sz="1400"/>
              <a:t>                   权重为</a:t>
            </a:r>
            <a:r>
              <a:rPr lang="en-US" altLang="zh-CN" sz="1400"/>
              <a:t>0.01</a:t>
            </a:r>
            <a:endParaRPr lang="en-US" altLang="zh-CN" sz="1400"/>
          </a:p>
        </p:txBody>
      </p:sp>
      <p:sp>
        <p:nvSpPr>
          <p:cNvPr id="134" name="文本框 133"/>
          <p:cNvSpPr txBox="1"/>
          <p:nvPr/>
        </p:nvSpPr>
        <p:spPr>
          <a:xfrm>
            <a:off x="3977005" y="4378960"/>
            <a:ext cx="1959610" cy="1168400"/>
          </a:xfrm>
          <a:prstGeom prst="rect">
            <a:avLst/>
          </a:prstGeom>
          <a:noFill/>
        </p:spPr>
        <p:txBody>
          <a:bodyPr wrap="square" rtlCol="0">
            <a:spAutoFit/>
          </a:bodyPr>
          <a:p>
            <a:r>
              <a:rPr lang="en-US" altLang="zh-CN" sz="1400"/>
              <a:t>Input</a:t>
            </a:r>
            <a:r>
              <a:rPr lang="zh-CN" altLang="en-US" sz="1400"/>
              <a:t>：</a:t>
            </a:r>
            <a:r>
              <a:rPr lang="en-US" altLang="zh-CN" sz="1400"/>
              <a:t>1024</a:t>
            </a:r>
            <a:r>
              <a:rPr lang="zh-CN" altLang="en-US" sz="1400"/>
              <a:t>个神经元</a:t>
            </a:r>
            <a:endParaRPr lang="zh-CN" altLang="en-US" sz="1400"/>
          </a:p>
          <a:p>
            <a:r>
              <a:rPr lang="en-US" altLang="zh-CN" sz="1400"/>
              <a:t>Output</a:t>
            </a:r>
            <a:r>
              <a:rPr lang="zh-CN" altLang="en-US" sz="1400"/>
              <a:t>：</a:t>
            </a:r>
            <a:r>
              <a:rPr lang="en-US" altLang="zh-CN" sz="1400"/>
              <a:t>200</a:t>
            </a:r>
            <a:r>
              <a:rPr lang="zh-CN" altLang="en-US" sz="1400"/>
              <a:t>个神经元</a:t>
            </a:r>
            <a:endParaRPr lang="zh-CN" altLang="en-US" sz="1400"/>
          </a:p>
          <a:p>
            <a:r>
              <a:rPr lang="zh-CN" altLang="en-US" sz="1400"/>
              <a:t>激活函数：relu</a:t>
            </a:r>
            <a:endParaRPr lang="zh-CN" altLang="en-US" sz="1400"/>
          </a:p>
          <a:p>
            <a:r>
              <a:rPr lang="zh-CN" altLang="en-US" sz="1400"/>
              <a:t>正则化： L2 正则化</a:t>
            </a:r>
            <a:endParaRPr lang="zh-CN" altLang="en-US" sz="1400"/>
          </a:p>
          <a:p>
            <a:r>
              <a:rPr lang="zh-CN" altLang="en-US" sz="1400"/>
              <a:t>                   权重为</a:t>
            </a:r>
            <a:r>
              <a:rPr lang="en-US" altLang="zh-CN" sz="1400"/>
              <a:t>0.01</a:t>
            </a:r>
            <a:endParaRPr lang="en-US" altLang="zh-CN" sz="1400"/>
          </a:p>
        </p:txBody>
      </p:sp>
      <p:sp>
        <p:nvSpPr>
          <p:cNvPr id="135" name="文本框 134"/>
          <p:cNvSpPr txBox="1"/>
          <p:nvPr/>
        </p:nvSpPr>
        <p:spPr>
          <a:xfrm>
            <a:off x="5936615" y="4378960"/>
            <a:ext cx="1959610" cy="737235"/>
          </a:xfrm>
          <a:prstGeom prst="rect">
            <a:avLst/>
          </a:prstGeom>
          <a:noFill/>
        </p:spPr>
        <p:txBody>
          <a:bodyPr wrap="square" rtlCol="0">
            <a:spAutoFit/>
          </a:bodyPr>
          <a:p>
            <a:r>
              <a:rPr lang="en-US" altLang="zh-CN" sz="1400"/>
              <a:t>Input</a:t>
            </a:r>
            <a:r>
              <a:rPr lang="zh-CN" altLang="en-US" sz="1400"/>
              <a:t>：</a:t>
            </a:r>
            <a:r>
              <a:rPr lang="en-US" altLang="zh-CN" sz="1400"/>
              <a:t>200</a:t>
            </a:r>
            <a:r>
              <a:rPr lang="zh-CN" altLang="en-US" sz="1400"/>
              <a:t>个神经元</a:t>
            </a:r>
            <a:endParaRPr lang="zh-CN" altLang="en-US" sz="1400"/>
          </a:p>
          <a:p>
            <a:r>
              <a:rPr lang="en-US" altLang="zh-CN" sz="1400"/>
              <a:t>Output</a:t>
            </a:r>
            <a:r>
              <a:rPr lang="zh-CN" altLang="en-US" sz="1400"/>
              <a:t>：</a:t>
            </a:r>
            <a:r>
              <a:rPr lang="en-US" altLang="zh-CN" sz="1400"/>
              <a:t>2</a:t>
            </a:r>
            <a:r>
              <a:rPr lang="zh-CN" altLang="en-US" sz="1400">
                <a:sym typeface="+mn-ea"/>
              </a:rPr>
              <a:t>个神经元</a:t>
            </a:r>
            <a:endParaRPr lang="zh-CN" altLang="en-US" sz="1400">
              <a:sym typeface="+mn-ea"/>
            </a:endParaRPr>
          </a:p>
          <a:p>
            <a:r>
              <a:rPr lang="zh-CN" altLang="en-US" sz="1400"/>
              <a:t>激活函数：</a:t>
            </a:r>
            <a:r>
              <a:rPr lang="en-US" altLang="zh-CN" sz="1400"/>
              <a:t>softmax</a:t>
            </a:r>
            <a:endParaRPr lang="en-US" altLang="zh-CN" sz="1400"/>
          </a:p>
        </p:txBody>
      </p:sp>
      <p:sp>
        <p:nvSpPr>
          <p:cNvPr id="136" name="文本框 135"/>
          <p:cNvSpPr txBox="1"/>
          <p:nvPr/>
        </p:nvSpPr>
        <p:spPr>
          <a:xfrm>
            <a:off x="2256155" y="633730"/>
            <a:ext cx="3556000" cy="460375"/>
          </a:xfrm>
          <a:prstGeom prst="rect">
            <a:avLst/>
          </a:prstGeom>
          <a:noFill/>
        </p:spPr>
        <p:txBody>
          <a:bodyPr wrap="square" rtlCol="0">
            <a:spAutoFit/>
          </a:bodyPr>
          <a:p>
            <a:r>
              <a:rPr lang="zh-CN" altLang="en-US" sz="2400" b="1">
                <a:ln/>
                <a:solidFill>
                  <a:schemeClr val="tx1"/>
                </a:solidFill>
                <a:effectLst>
                  <a:outerShdw blurRad="38100" dist="25400" dir="5400000" algn="ctr" rotWithShape="0">
                    <a:srgbClr val="6E747A">
                      <a:alpha val="43000"/>
                    </a:srgbClr>
                  </a:outerShdw>
                </a:effectLst>
              </a:rPr>
              <a:t>自己定制全连接网络模型</a:t>
            </a:r>
            <a:endParaRPr lang="zh-CN" altLang="en-US" sz="2400" b="1">
              <a:ln/>
              <a:solidFill>
                <a:schemeClr val="tx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560195" y="1476375"/>
          <a:ext cx="8801100" cy="3474720"/>
        </p:xfrm>
        <a:graphic>
          <a:graphicData uri="http://schemas.openxmlformats.org/drawingml/2006/table">
            <a:tbl>
              <a:tblPr firstRow="1" bandRow="1">
                <a:tableStyleId>{5C22544A-7EE6-4342-B048-85BDC9FD1C3A}</a:tableStyleId>
              </a:tblPr>
              <a:tblGrid>
                <a:gridCol w="2143760"/>
                <a:gridCol w="1247140"/>
                <a:gridCol w="1260475"/>
                <a:gridCol w="1377950"/>
                <a:gridCol w="1304925"/>
                <a:gridCol w="1466850"/>
              </a:tblGrid>
              <a:tr h="365760">
                <a:tc>
                  <a:txBody>
                    <a:bodyPr/>
                    <a:p>
                      <a:pPr>
                        <a:buNone/>
                      </a:pPr>
                      <a:r>
                        <a:rPr lang="zh-CN" altLang="en-US">
                          <a:solidFill>
                            <a:schemeClr val="tx1"/>
                          </a:solidFill>
                        </a:rPr>
                        <a:t>预训练模型</a:t>
                      </a:r>
                      <a:endParaRPr lang="zh-CN" altLang="en-US">
                        <a:solidFill>
                          <a:schemeClr val="tx1"/>
                        </a:solidFill>
                      </a:endParaRPr>
                    </a:p>
                  </a:txBody>
                  <a:tcPr/>
                </a:tc>
                <a:tc>
                  <a:txBody>
                    <a:bodyPr/>
                    <a:p>
                      <a:pPr>
                        <a:buNone/>
                      </a:pPr>
                      <a:r>
                        <a:rPr lang="zh-CN" altLang="en-US">
                          <a:solidFill>
                            <a:schemeClr val="tx1"/>
                          </a:solidFill>
                        </a:rPr>
                        <a:t>loss</a:t>
                      </a:r>
                      <a:endParaRPr lang="zh-CN" altLang="en-US">
                        <a:solidFill>
                          <a:schemeClr val="tx1"/>
                        </a:solidFill>
                      </a:endParaRPr>
                    </a:p>
                  </a:txBody>
                  <a:tcPr/>
                </a:tc>
                <a:tc>
                  <a:txBody>
                    <a:bodyPr/>
                    <a:p>
                      <a:pPr algn="l">
                        <a:buClrTx/>
                        <a:buSzTx/>
                        <a:buFontTx/>
                        <a:buNone/>
                      </a:pPr>
                      <a:r>
                        <a:rPr lang="zh-CN" altLang="en-US">
                          <a:solidFill>
                            <a:schemeClr val="tx1"/>
                          </a:solidFill>
                        </a:rPr>
                        <a:t>acc</a:t>
                      </a:r>
                      <a:endParaRPr lang="zh-CN" altLang="en-US">
                        <a:solidFill>
                          <a:schemeClr val="tx1"/>
                        </a:solidFill>
                      </a:endParaRPr>
                    </a:p>
                  </a:txBody>
                  <a:tcPr/>
                </a:tc>
                <a:tc>
                  <a:txBody>
                    <a:bodyPr/>
                    <a:p>
                      <a:pPr algn="l">
                        <a:buClrTx/>
                        <a:buSzTx/>
                        <a:buFontTx/>
                        <a:buNone/>
                      </a:pPr>
                      <a:r>
                        <a:rPr lang="zh-CN" altLang="en-US">
                          <a:solidFill>
                            <a:schemeClr val="tx1"/>
                          </a:solidFill>
                        </a:rPr>
                        <a:t>val_loss</a:t>
                      </a:r>
                      <a:endParaRPr lang="zh-CN" altLang="en-US">
                        <a:solidFill>
                          <a:schemeClr val="tx1"/>
                        </a:solidFill>
                      </a:endParaRPr>
                    </a:p>
                  </a:txBody>
                  <a:tcPr/>
                </a:tc>
                <a:tc>
                  <a:txBody>
                    <a:bodyPr/>
                    <a:p>
                      <a:pPr algn="l">
                        <a:buClrTx/>
                        <a:buSzTx/>
                        <a:buFontTx/>
                        <a:buNone/>
                      </a:pPr>
                      <a:r>
                        <a:rPr lang="zh-CN" altLang="en-US">
                          <a:solidFill>
                            <a:schemeClr val="tx1"/>
                          </a:solidFill>
                        </a:rPr>
                        <a:t>val_acc</a:t>
                      </a:r>
                      <a:endParaRPr lang="zh-CN" altLang="en-US">
                        <a:solidFill>
                          <a:schemeClr val="tx1"/>
                        </a:solidFill>
                      </a:endParaRPr>
                    </a:p>
                  </a:txBody>
                  <a:tcPr/>
                </a:tc>
                <a:tc>
                  <a:txBody>
                    <a:bodyPr/>
                    <a:p>
                      <a:pPr algn="l">
                        <a:buClrTx/>
                        <a:buSzTx/>
                        <a:buFontTx/>
                        <a:buNone/>
                      </a:pPr>
                      <a:r>
                        <a:rPr lang="en-US" altLang="zh-CN">
                          <a:solidFill>
                            <a:schemeClr val="tx1"/>
                          </a:solidFill>
                        </a:rPr>
                        <a:t>test_acc</a:t>
                      </a:r>
                      <a:endParaRPr lang="en-US" altLang="zh-CN">
                        <a:solidFill>
                          <a:schemeClr val="tx1"/>
                        </a:solidFill>
                      </a:endParaRPr>
                    </a:p>
                  </a:txBody>
                  <a:tcPr/>
                </a:tc>
              </a:tr>
              <a:tr h="365760">
                <a:tc>
                  <a:txBody>
                    <a:bodyPr/>
                    <a:p>
                      <a:pPr>
                        <a:buNone/>
                      </a:pPr>
                      <a:r>
                        <a:rPr lang="zh-CN" altLang="en-US"/>
                        <a:t>VGG16</a:t>
                      </a:r>
                      <a:endParaRPr lang="zh-CN" altLang="en-US"/>
                    </a:p>
                  </a:txBody>
                  <a:tcPr/>
                </a:tc>
                <a:tc>
                  <a:txBody>
                    <a:bodyPr/>
                    <a:p>
                      <a:pPr>
                        <a:buNone/>
                      </a:pPr>
                      <a:r>
                        <a:rPr lang="zh-CN" altLang="en-US"/>
                        <a:t>0.0147</a:t>
                      </a:r>
                      <a:endParaRPr lang="zh-CN" altLang="en-US"/>
                    </a:p>
                  </a:txBody>
                  <a:tcPr/>
                </a:tc>
                <a:tc>
                  <a:txBody>
                    <a:bodyPr/>
                    <a:p>
                      <a:pPr>
                        <a:buNone/>
                      </a:pPr>
                      <a:r>
                        <a:rPr lang="zh-CN" altLang="en-US"/>
                        <a:t>1.0000</a:t>
                      </a:r>
                      <a:endParaRPr lang="zh-CN" altLang="en-US"/>
                    </a:p>
                  </a:txBody>
                  <a:tcPr/>
                </a:tc>
                <a:tc>
                  <a:txBody>
                    <a:bodyPr/>
                    <a:p>
                      <a:pPr>
                        <a:buNone/>
                      </a:pPr>
                      <a:r>
                        <a:rPr lang="zh-CN" altLang="en-US"/>
                        <a:t>0.3242</a:t>
                      </a:r>
                      <a:endParaRPr lang="zh-CN" altLang="en-US"/>
                    </a:p>
                  </a:txBody>
                  <a:tcPr/>
                </a:tc>
                <a:tc>
                  <a:txBody>
                    <a:bodyPr/>
                    <a:p>
                      <a:pPr>
                        <a:buNone/>
                      </a:pPr>
                      <a:r>
                        <a:rPr lang="zh-CN" altLang="en-US"/>
                        <a:t>0.9429</a:t>
                      </a:r>
                      <a:endParaRPr lang="zh-CN" altLang="en-US"/>
                    </a:p>
                  </a:txBody>
                  <a:tcPr/>
                </a:tc>
                <a:tc>
                  <a:txBody>
                    <a:bodyPr/>
                    <a:p>
                      <a:pPr>
                        <a:buNone/>
                      </a:pPr>
                      <a:r>
                        <a:rPr lang="en-US" altLang="zh-CN"/>
                        <a:t>0.8432</a:t>
                      </a:r>
                      <a:endParaRPr lang="en-US" altLang="zh-CN"/>
                    </a:p>
                  </a:txBody>
                  <a:tcPr/>
                </a:tc>
              </a:tr>
              <a:tr h="365760">
                <a:tc>
                  <a:txBody>
                    <a:bodyPr/>
                    <a:p>
                      <a:pPr>
                        <a:buNone/>
                      </a:pPr>
                      <a:r>
                        <a:rPr lang="zh-CN" altLang="en-US"/>
                        <a:t>VGG1</a:t>
                      </a:r>
                      <a:r>
                        <a:rPr lang="en-US" altLang="zh-CN"/>
                        <a:t>9</a:t>
                      </a:r>
                      <a:endParaRPr lang="en-US" altLang="zh-CN"/>
                    </a:p>
                  </a:txBody>
                  <a:tcPr/>
                </a:tc>
                <a:tc>
                  <a:txBody>
                    <a:bodyPr/>
                    <a:p>
                      <a:pPr>
                        <a:buNone/>
                      </a:pPr>
                      <a:r>
                        <a:rPr lang="zh-CN" altLang="en-US"/>
                        <a:t>0.1171</a:t>
                      </a:r>
                      <a:endParaRPr lang="zh-CN" altLang="en-US"/>
                    </a:p>
                  </a:txBody>
                  <a:tcPr/>
                </a:tc>
                <a:tc>
                  <a:txBody>
                    <a:bodyPr/>
                    <a:p>
                      <a:pPr>
                        <a:buNone/>
                      </a:pPr>
                      <a:r>
                        <a:rPr lang="zh-CN" altLang="en-US"/>
                        <a:t>0.9643</a:t>
                      </a:r>
                      <a:endParaRPr lang="zh-CN" altLang="en-US"/>
                    </a:p>
                  </a:txBody>
                  <a:tcPr/>
                </a:tc>
                <a:tc>
                  <a:txBody>
                    <a:bodyPr/>
                    <a:p>
                      <a:pPr>
                        <a:buNone/>
                      </a:pPr>
                      <a:r>
                        <a:rPr lang="zh-CN" altLang="en-US"/>
                        <a:t>0.5095</a:t>
                      </a:r>
                      <a:endParaRPr lang="zh-CN" altLang="en-US"/>
                    </a:p>
                  </a:txBody>
                  <a:tcPr/>
                </a:tc>
                <a:tc>
                  <a:txBody>
                    <a:bodyPr/>
                    <a:p>
                      <a:pPr>
                        <a:buNone/>
                      </a:pPr>
                      <a:r>
                        <a:rPr lang="zh-CN" altLang="en-US"/>
                        <a:t>0.9071</a:t>
                      </a:r>
                      <a:endParaRPr lang="zh-CN" altLang="en-US"/>
                    </a:p>
                  </a:txBody>
                  <a:tcPr/>
                </a:tc>
                <a:tc>
                  <a:txBody>
                    <a:bodyPr/>
                    <a:p>
                      <a:pPr>
                        <a:buNone/>
                      </a:pPr>
                      <a:r>
                        <a:rPr lang="en-US" altLang="zh-CN"/>
                        <a:t>0.7844</a:t>
                      </a:r>
                      <a:endParaRPr lang="en-US" altLang="zh-CN"/>
                    </a:p>
                  </a:txBody>
                  <a:tcPr/>
                </a:tc>
              </a:tr>
              <a:tr h="365760">
                <a:tc>
                  <a:txBody>
                    <a:bodyPr/>
                    <a:p>
                      <a:pPr>
                        <a:buNone/>
                      </a:pPr>
                      <a:r>
                        <a:rPr lang="zh-CN" altLang="en-US"/>
                        <a:t>ResNet50</a:t>
                      </a:r>
                      <a:endParaRPr lang="zh-CN" altLang="en-US"/>
                    </a:p>
                  </a:txBody>
                  <a:tcPr/>
                </a:tc>
                <a:tc>
                  <a:txBody>
                    <a:bodyPr/>
                    <a:p>
                      <a:pPr>
                        <a:buNone/>
                      </a:pPr>
                      <a:r>
                        <a:rPr lang="zh-CN" altLang="en-US"/>
                        <a:t>0.3436</a:t>
                      </a:r>
                      <a:endParaRPr lang="zh-CN" altLang="en-US"/>
                    </a:p>
                  </a:txBody>
                  <a:tcPr/>
                </a:tc>
                <a:tc>
                  <a:txBody>
                    <a:bodyPr/>
                    <a:p>
                      <a:pPr>
                        <a:buNone/>
                      </a:pPr>
                      <a:r>
                        <a:rPr lang="zh-CN" altLang="en-US"/>
                        <a:t>0.9054</a:t>
                      </a:r>
                      <a:endParaRPr lang="zh-CN" altLang="en-US"/>
                    </a:p>
                  </a:txBody>
                  <a:tcPr/>
                </a:tc>
                <a:tc>
                  <a:txBody>
                    <a:bodyPr/>
                    <a:p>
                      <a:pPr>
                        <a:buNone/>
                      </a:pPr>
                      <a:r>
                        <a:rPr lang="zh-CN" altLang="en-US"/>
                        <a:t>0.3875</a:t>
                      </a:r>
                      <a:endParaRPr lang="zh-CN" altLang="en-US"/>
                    </a:p>
                  </a:txBody>
                  <a:tcPr/>
                </a:tc>
                <a:tc>
                  <a:txBody>
                    <a:bodyPr/>
                    <a:p>
                      <a:pPr>
                        <a:buNone/>
                      </a:pPr>
                      <a:r>
                        <a:rPr lang="zh-CN" altLang="en-US"/>
                        <a:t>0.8929</a:t>
                      </a:r>
                      <a:endParaRPr lang="zh-CN" altLang="en-US"/>
                    </a:p>
                  </a:txBody>
                  <a:tcPr/>
                </a:tc>
                <a:tc>
                  <a:txBody>
                    <a:bodyPr/>
                    <a:p>
                      <a:pPr>
                        <a:buNone/>
                      </a:pPr>
                      <a:r>
                        <a:rPr lang="en-US" altLang="zh-CN"/>
                        <a:t>0.8026</a:t>
                      </a:r>
                      <a:endParaRPr lang="en-US" altLang="zh-CN"/>
                    </a:p>
                  </a:txBody>
                  <a:tcPr/>
                </a:tc>
              </a:tr>
              <a:tr h="365760">
                <a:tc>
                  <a:txBody>
                    <a:bodyPr/>
                    <a:p>
                      <a:pPr>
                        <a:buNone/>
                      </a:pPr>
                      <a:r>
                        <a:rPr lang="zh-CN" altLang="en-US"/>
                        <a:t>Xception</a:t>
                      </a:r>
                      <a:endParaRPr lang="zh-CN" altLang="en-US"/>
                    </a:p>
                  </a:txBody>
                  <a:tcPr/>
                </a:tc>
                <a:tc>
                  <a:txBody>
                    <a:bodyPr/>
                    <a:p>
                      <a:pPr>
                        <a:buNone/>
                      </a:pPr>
                      <a:r>
                        <a:rPr lang="zh-CN" altLang="en-US"/>
                        <a:t>0.0284</a:t>
                      </a:r>
                      <a:endParaRPr lang="zh-CN" altLang="en-US"/>
                    </a:p>
                  </a:txBody>
                  <a:tcPr/>
                </a:tc>
                <a:tc>
                  <a:txBody>
                    <a:bodyPr/>
                    <a:p>
                      <a:pPr>
                        <a:buNone/>
                      </a:pPr>
                      <a:r>
                        <a:rPr lang="zh-CN" altLang="en-US"/>
                        <a:t>1.0000</a:t>
                      </a:r>
                      <a:endParaRPr lang="zh-CN" altLang="en-US"/>
                    </a:p>
                  </a:txBody>
                  <a:tcPr/>
                </a:tc>
                <a:tc>
                  <a:txBody>
                    <a:bodyPr/>
                    <a:p>
                      <a:pPr>
                        <a:buNone/>
                      </a:pPr>
                      <a:r>
                        <a:rPr lang="zh-CN" altLang="en-US"/>
                        <a:t>1.0108 </a:t>
                      </a:r>
                      <a:endParaRPr lang="zh-CN" altLang="en-US"/>
                    </a:p>
                  </a:txBody>
                  <a:tcPr/>
                </a:tc>
                <a:tc>
                  <a:txBody>
                    <a:bodyPr/>
                    <a:p>
                      <a:pPr>
                        <a:buNone/>
                      </a:pPr>
                      <a:r>
                        <a:rPr lang="zh-CN" altLang="en-US"/>
                        <a:t>0.8571</a:t>
                      </a:r>
                      <a:endParaRPr lang="zh-CN" altLang="en-US"/>
                    </a:p>
                  </a:txBody>
                  <a:tcPr/>
                </a:tc>
                <a:tc>
                  <a:txBody>
                    <a:bodyPr/>
                    <a:p>
                      <a:pPr>
                        <a:buNone/>
                      </a:pPr>
                      <a:r>
                        <a:rPr lang="en-US" altLang="zh-CN"/>
                        <a:t>0.7438</a:t>
                      </a:r>
                      <a:endParaRPr lang="en-US" altLang="zh-CN"/>
                    </a:p>
                  </a:txBody>
                  <a:tcPr/>
                </a:tc>
              </a:tr>
              <a:tr h="365760">
                <a:tc>
                  <a:txBody>
                    <a:bodyPr/>
                    <a:p>
                      <a:pPr>
                        <a:buNone/>
                      </a:pPr>
                      <a:r>
                        <a:rPr lang="zh-CN" altLang="en-US"/>
                        <a:t>inceptionV3</a:t>
                      </a:r>
                      <a:endParaRPr lang="zh-CN" altLang="en-US"/>
                    </a:p>
                  </a:txBody>
                  <a:tcPr/>
                </a:tc>
                <a:tc>
                  <a:txBody>
                    <a:bodyPr/>
                    <a:p>
                      <a:pPr>
                        <a:buNone/>
                      </a:pPr>
                      <a:r>
                        <a:rPr lang="zh-CN" altLang="en-US"/>
                        <a:t>0.0929</a:t>
                      </a:r>
                      <a:endParaRPr lang="zh-CN" altLang="en-US"/>
                    </a:p>
                  </a:txBody>
                  <a:tcPr/>
                </a:tc>
                <a:tc>
                  <a:txBody>
                    <a:bodyPr/>
                    <a:p>
                      <a:pPr>
                        <a:buNone/>
                      </a:pPr>
                      <a:r>
                        <a:rPr lang="zh-CN" altLang="en-US"/>
                        <a:t>0.9839</a:t>
                      </a:r>
                      <a:endParaRPr lang="zh-CN" altLang="en-US"/>
                    </a:p>
                  </a:txBody>
                  <a:tcPr/>
                </a:tc>
                <a:tc>
                  <a:txBody>
                    <a:bodyPr/>
                    <a:p>
                      <a:pPr>
                        <a:buNone/>
                      </a:pPr>
                      <a:r>
                        <a:rPr lang="zh-CN" altLang="en-US"/>
                        <a:t>0.8460</a:t>
                      </a:r>
                      <a:endParaRPr lang="zh-CN" altLang="en-US"/>
                    </a:p>
                  </a:txBody>
                  <a:tcPr/>
                </a:tc>
                <a:tc>
                  <a:txBody>
                    <a:bodyPr/>
                    <a:p>
                      <a:pPr>
                        <a:buNone/>
                      </a:pPr>
                      <a:r>
                        <a:rPr lang="zh-CN" altLang="en-US"/>
                        <a:t>0.8214</a:t>
                      </a:r>
                      <a:endParaRPr lang="zh-CN" altLang="en-US"/>
                    </a:p>
                  </a:txBody>
                  <a:tcPr/>
                </a:tc>
                <a:tc>
                  <a:txBody>
                    <a:bodyPr/>
                    <a:p>
                      <a:pPr>
                        <a:buNone/>
                      </a:pPr>
                      <a:r>
                        <a:rPr lang="en-US" altLang="zh-CN"/>
                        <a:t>0.7622</a:t>
                      </a:r>
                      <a:endParaRPr lang="en-US" altLang="zh-CN"/>
                    </a:p>
                  </a:txBody>
                  <a:tcPr/>
                </a:tc>
              </a:tr>
              <a:tr h="640080">
                <a:tc>
                  <a:txBody>
                    <a:bodyPr/>
                    <a:p>
                      <a:pPr algn="l">
                        <a:buNone/>
                      </a:pPr>
                      <a:r>
                        <a:rPr lang="zh-CN" altLang="en-US"/>
                        <a:t>ResNet50</a:t>
                      </a:r>
                      <a:r>
                        <a:rPr lang="en-US" altLang="zh-CN"/>
                        <a:t>+</a:t>
                      </a:r>
                      <a:r>
                        <a:rPr lang="zh-CN" altLang="en-US" sz="1800">
                          <a:sym typeface="+mn-ea"/>
                        </a:rPr>
                        <a:t>VGG16</a:t>
                      </a:r>
                      <a:endParaRPr lang="en-US" altLang="zh-CN"/>
                    </a:p>
                  </a:txBody>
                  <a:tcPr anchor="ctr" anchorCtr="0"/>
                </a:tc>
                <a:tc>
                  <a:txBody>
                    <a:bodyPr/>
                    <a:p>
                      <a:pPr>
                        <a:buNone/>
                      </a:pPr>
                      <a:r>
                        <a:rPr lang="zh-CN" altLang="en-US"/>
                        <a:t>0.0154</a:t>
                      </a:r>
                      <a:endParaRPr lang="zh-CN" altLang="en-US"/>
                    </a:p>
                  </a:txBody>
                  <a:tcPr anchor="ctr" anchorCtr="0"/>
                </a:tc>
                <a:tc>
                  <a:txBody>
                    <a:bodyPr/>
                    <a:p>
                      <a:pPr>
                        <a:buNone/>
                      </a:pPr>
                      <a:r>
                        <a:rPr lang="en-US" altLang="zh-CN"/>
                        <a:t>1.0000</a:t>
                      </a:r>
                      <a:endParaRPr lang="en-US" altLang="zh-CN"/>
                    </a:p>
                  </a:txBody>
                  <a:tcPr anchor="ctr" anchorCtr="0"/>
                </a:tc>
                <a:tc>
                  <a:txBody>
                    <a:bodyPr/>
                    <a:p>
                      <a:pPr>
                        <a:buNone/>
                      </a:pPr>
                      <a:r>
                        <a:rPr lang="zh-CN" altLang="en-US"/>
                        <a:t>0.3161</a:t>
                      </a:r>
                      <a:endParaRPr lang="zh-CN" altLang="en-US"/>
                    </a:p>
                  </a:txBody>
                  <a:tcPr anchor="ctr" anchorCtr="0"/>
                </a:tc>
                <a:tc>
                  <a:txBody>
                    <a:bodyPr/>
                    <a:p>
                      <a:pPr>
                        <a:buNone/>
                      </a:pPr>
                      <a:r>
                        <a:rPr lang="zh-CN" altLang="en-US"/>
                        <a:t>0.9214</a:t>
                      </a:r>
                      <a:endParaRPr lang="zh-CN" altLang="en-US"/>
                    </a:p>
                  </a:txBody>
                  <a:tcPr anchor="ctr" anchorCtr="0"/>
                </a:tc>
                <a:tc>
                  <a:txBody>
                    <a:bodyPr/>
                    <a:p>
                      <a:pPr>
                        <a:buNone/>
                      </a:pPr>
                      <a:r>
                        <a:rPr lang="en-US" altLang="zh-CN"/>
                        <a:t>0.8954</a:t>
                      </a:r>
                      <a:endParaRPr lang="en-US" altLang="zh-CN"/>
                    </a:p>
                  </a:txBody>
                  <a:tcPr anchor="ctr" anchorCtr="0"/>
                </a:tc>
              </a:tr>
              <a:tr h="640080">
                <a:tc>
                  <a:txBody>
                    <a:bodyPr/>
                    <a:p>
                      <a:pPr algn="l">
                        <a:buNone/>
                      </a:pPr>
                      <a:r>
                        <a:rPr lang="en-US" altLang="zh-CN"/>
                        <a:t>inceptionV3+</a:t>
                      </a:r>
                      <a:r>
                        <a:rPr lang="zh-CN" altLang="en-US" sz="1800">
                          <a:sym typeface="+mn-ea"/>
                        </a:rPr>
                        <a:t>VGG16</a:t>
                      </a:r>
                      <a:endParaRPr lang="en-US" altLang="zh-CN"/>
                    </a:p>
                  </a:txBody>
                  <a:tcPr anchor="ctr" anchorCtr="0"/>
                </a:tc>
                <a:tc>
                  <a:txBody>
                    <a:bodyPr/>
                    <a:p>
                      <a:pPr>
                        <a:buNone/>
                      </a:pPr>
                      <a:r>
                        <a:rPr lang="zh-CN" altLang="en-US"/>
                        <a:t>0.0335</a:t>
                      </a:r>
                      <a:endParaRPr lang="zh-CN" altLang="en-US"/>
                    </a:p>
                  </a:txBody>
                  <a:tcPr anchor="ctr" anchorCtr="0"/>
                </a:tc>
                <a:tc>
                  <a:txBody>
                    <a:bodyPr/>
                    <a:p>
                      <a:pPr>
                        <a:buNone/>
                      </a:pPr>
                      <a:r>
                        <a:rPr lang="en-US" altLang="zh-CN"/>
                        <a:t> 0.9982</a:t>
                      </a:r>
                      <a:endParaRPr lang="en-US" altLang="zh-CN"/>
                    </a:p>
                  </a:txBody>
                  <a:tcPr anchor="ctr" anchorCtr="0"/>
                </a:tc>
                <a:tc>
                  <a:txBody>
                    <a:bodyPr/>
                    <a:p>
                      <a:pPr>
                        <a:buNone/>
                      </a:pPr>
                      <a:r>
                        <a:rPr lang="zh-CN" altLang="en-US"/>
                        <a:t>0.3745</a:t>
                      </a:r>
                      <a:endParaRPr lang="zh-CN" altLang="en-US"/>
                    </a:p>
                  </a:txBody>
                  <a:tcPr anchor="ctr" anchorCtr="0"/>
                </a:tc>
                <a:tc>
                  <a:txBody>
                    <a:bodyPr/>
                    <a:p>
                      <a:pPr>
                        <a:buNone/>
                      </a:pPr>
                      <a:r>
                        <a:rPr lang="zh-CN" altLang="en-US"/>
                        <a:t>0.9071</a:t>
                      </a:r>
                      <a:endParaRPr lang="zh-CN" altLang="en-US"/>
                    </a:p>
                  </a:txBody>
                  <a:tcPr anchor="ctr" anchorCtr="0"/>
                </a:tc>
                <a:tc>
                  <a:txBody>
                    <a:bodyPr/>
                    <a:p>
                      <a:pPr>
                        <a:buNone/>
                      </a:pPr>
                      <a:r>
                        <a:rPr lang="en-US" altLang="zh-CN"/>
                        <a:t>0.8896</a:t>
                      </a:r>
                      <a:endParaRPr lang="en-US" altLang="zh-CN"/>
                    </a:p>
                  </a:txBody>
                  <a:tcPr anchor="ctr" anchorCtr="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624205"/>
            <a:ext cx="10515600" cy="1536065"/>
          </a:xfrm>
        </p:spPr>
        <p:txBody>
          <a:bodyPr>
            <a:normAutofit/>
          </a:bodyPr>
          <a:p>
            <a:r>
              <a:rPr lang="en-US" altLang="zh-CN" sz="4800" b="1">
                <a:effectLst>
                  <a:outerShdw blurRad="38100" dist="38100" dir="2700000" algn="tl">
                    <a:srgbClr val="000000">
                      <a:alpha val="43137"/>
                    </a:srgbClr>
                  </a:outerShdw>
                </a:effectLst>
                <a:sym typeface="+mn-ea"/>
              </a:rPr>
              <a:t>1. </a:t>
            </a:r>
            <a:r>
              <a:rPr lang="zh-CN" altLang="en-US" sz="4800" b="1">
                <a:effectLst>
                  <a:outerShdw blurRad="38100" dist="38100" dir="2700000" algn="tl">
                    <a:srgbClr val="000000">
                      <a:alpha val="43137"/>
                    </a:srgbClr>
                  </a:outerShdw>
                </a:effectLst>
                <a:sym typeface="+mn-ea"/>
              </a:rPr>
              <a:t>项目内容介绍</a:t>
            </a:r>
            <a:br>
              <a:rPr lang="zh-CN" altLang="en-US">
                <a:solidFill>
                  <a:schemeClr val="tx1"/>
                </a:solidFill>
                <a:effectLst>
                  <a:outerShdw blurRad="38100" dist="38100" dir="2700000" algn="tl">
                    <a:srgbClr val="000000">
                      <a:alpha val="43137"/>
                    </a:srgbClr>
                  </a:outerShdw>
                </a:effectLst>
              </a:rPr>
            </a:br>
            <a:endParaRPr lang="zh-CN" altLang="en-US">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1540510" y="2383155"/>
            <a:ext cx="7457440" cy="1753235"/>
          </a:xfrm>
          <a:prstGeom prst="rect">
            <a:avLst/>
          </a:prstGeom>
          <a:noFill/>
        </p:spPr>
        <p:txBody>
          <a:bodyPr wrap="square" rtlCol="0" anchor="t">
            <a:spAutoFit/>
          </a:bodyPr>
          <a:p>
            <a:r>
              <a:rPr lang="en-US" altLang="zh-CN" sz="3600" b="1"/>
              <a:t>1.1  </a:t>
            </a:r>
            <a:r>
              <a:rPr lang="zh-CN" altLang="en-US" sz="3600" b="1"/>
              <a:t>内容简述</a:t>
            </a:r>
            <a:endParaRPr lang="zh-CN" altLang="en-US" sz="3600" b="1"/>
          </a:p>
          <a:p>
            <a:endParaRPr lang="zh-CN" altLang="en-US" sz="3600" b="1"/>
          </a:p>
          <a:p>
            <a:r>
              <a:rPr lang="en-US" altLang="zh-CN" sz="3600" b="1"/>
              <a:t>1.2  </a:t>
            </a:r>
            <a:r>
              <a:rPr lang="zh-CN" altLang="en-US" sz="3600" b="1"/>
              <a:t>数据描述</a:t>
            </a:r>
            <a:endParaRPr lang="zh-CN" altLang="en-US" sz="36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77825"/>
            <a:ext cx="10515600" cy="1325563"/>
          </a:xfrm>
        </p:spPr>
        <p:txBody>
          <a:bodyPr/>
          <a:p>
            <a:r>
              <a:rPr lang="en-US" altLang="zh-CN" b="1">
                <a:effectLst>
                  <a:outerShdw blurRad="38100" dist="19050" dir="2700000" algn="tl" rotWithShape="0">
                    <a:schemeClr val="dk1">
                      <a:alpha val="40000"/>
                    </a:schemeClr>
                  </a:outerShdw>
                </a:effectLst>
                <a:sym typeface="+mn-ea"/>
              </a:rPr>
              <a:t>1.1 </a:t>
            </a:r>
            <a:r>
              <a:rPr lang="zh-CN" altLang="en-US" b="1">
                <a:effectLst>
                  <a:outerShdw blurRad="38100" dist="19050" dir="2700000" algn="tl" rotWithShape="0">
                    <a:schemeClr val="dk1">
                      <a:alpha val="40000"/>
                    </a:schemeClr>
                  </a:outerShdw>
                </a:effectLst>
                <a:sym typeface="+mn-ea"/>
              </a:rPr>
              <a:t>内容简述</a:t>
            </a:r>
            <a:endParaRPr lang="zh-CN" altLang="en-US" b="1">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838200" y="1995805"/>
            <a:ext cx="10515600" cy="4181475"/>
          </a:xfrm>
        </p:spPr>
        <p:txBody>
          <a:bodyPr/>
          <a:p>
            <a:r>
              <a:rPr lang="zh-CN" altLang="en-US" sz="3200">
                <a:effectLst/>
                <a:sym typeface="+mn-ea"/>
              </a:rPr>
              <a:t>大赛选取胃癌病理切片图像为比赛数据，提供训练集和测试集给参赛者训练和比赛使用。参赛团队运用人工智能的技术，结合临床病理学的一般数据特征，</a:t>
            </a:r>
            <a:r>
              <a:rPr lang="zh-CN" altLang="en-US" sz="3600">
                <a:effectLst/>
                <a:sym typeface="+mn-ea"/>
              </a:rPr>
              <a:t>开发算法模型，即通过胃癌病理切片数据，检测判断病理切片图像有无癌症。大赛通过探索胃癌病理切片智能诊断的优秀算法，提升胃癌检测的效率，协助医生诊疗。</a:t>
            </a:r>
            <a:endParaRPr lang="zh-CN" altLang="en-US" sz="3600">
              <a:effectLst/>
              <a:sym typeface="+mn-ea"/>
            </a:endParaRPr>
          </a:p>
          <a:p>
            <a:pPr marL="0" indent="0">
              <a:buNone/>
            </a:pPr>
            <a:endParaRPr lang="zh-CN" altLang="en-US" sz="3600">
              <a:effectLs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77825"/>
            <a:ext cx="10515600" cy="1325563"/>
          </a:xfrm>
        </p:spPr>
        <p:txBody>
          <a:bodyPr/>
          <a:p>
            <a:r>
              <a:rPr lang="en-US" altLang="zh-CN" b="1">
                <a:effectLst>
                  <a:outerShdw blurRad="38100" dist="19050" dir="2700000" algn="tl" rotWithShape="0">
                    <a:schemeClr val="dk1">
                      <a:alpha val="40000"/>
                    </a:schemeClr>
                  </a:outerShdw>
                </a:effectLst>
                <a:sym typeface="+mn-ea"/>
              </a:rPr>
              <a:t>1.2 </a:t>
            </a:r>
            <a:r>
              <a:rPr lang="zh-CN" altLang="en-US" b="1">
                <a:effectLst>
                  <a:outerShdw blurRad="38100" dist="19050" dir="2700000" algn="tl" rotWithShape="0">
                    <a:schemeClr val="dk1">
                      <a:alpha val="40000"/>
                    </a:schemeClr>
                  </a:outerShdw>
                </a:effectLst>
                <a:sym typeface="+mn-ea"/>
              </a:rPr>
              <a:t>数据描述</a:t>
            </a:r>
            <a:endParaRPr lang="zh-CN" altLang="en-US" b="1">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838200" y="1995805"/>
            <a:ext cx="10515600" cy="4181475"/>
          </a:xfrm>
        </p:spPr>
        <p:txBody>
          <a:bodyPr/>
          <a:p>
            <a:r>
              <a:rPr lang="zh-CN" altLang="en-US" sz="3600">
                <a:effectLst/>
                <a:sym typeface="+mn-ea"/>
              </a:rPr>
              <a:t>选取胃癌病理切片，为常规HE染色，放大倍数20×，图片大小为2048×2048像素，比赛数据为整体切片的部分区域，tiff 格式。比赛不允许使用外部数据。 数据集选取100个病人案例（部分为癌症、部分为非癌症），共计1000张病理切片图片，训练集数量700张，测试集数量300张。</a:t>
            </a:r>
            <a:endParaRPr lang="zh-CN" altLang="en-US" sz="3600">
              <a:effectLs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65125"/>
            <a:ext cx="10515600" cy="1536065"/>
          </a:xfrm>
        </p:spPr>
        <p:txBody>
          <a:bodyPr>
            <a:normAutofit/>
          </a:bodyPr>
          <a:p>
            <a:r>
              <a:rPr lang="en-US" altLang="zh-CN" sz="4800" b="1">
                <a:effectLst>
                  <a:outerShdw blurRad="38100" dist="38100" dir="2700000" algn="tl">
                    <a:srgbClr val="000000">
                      <a:alpha val="43137"/>
                    </a:srgbClr>
                  </a:outerShdw>
                </a:effectLst>
                <a:sym typeface="+mn-ea"/>
              </a:rPr>
              <a:t>2. </a:t>
            </a:r>
            <a:r>
              <a:rPr lang="zh-CN" altLang="en-US" sz="4800" b="1">
                <a:effectLst>
                  <a:outerShdw blurRad="38100" dist="38100" dir="2700000" algn="tl">
                    <a:srgbClr val="000000">
                      <a:alpha val="43137"/>
                    </a:srgbClr>
                  </a:outerShdw>
                </a:effectLst>
                <a:sym typeface="+mn-ea"/>
              </a:rPr>
              <a:t>项目思路讲解</a:t>
            </a:r>
            <a:endParaRPr lang="zh-CN" altLang="en-US" sz="4800" b="1">
              <a:effectLst>
                <a:outerShdw blurRad="38100" dist="38100" dir="2700000" algn="tl">
                  <a:srgbClr val="000000">
                    <a:alpha val="43137"/>
                  </a:srgbClr>
                </a:outerShdw>
              </a:effectLst>
              <a:sym typeface="+mn-ea"/>
            </a:endParaRPr>
          </a:p>
        </p:txBody>
      </p:sp>
      <p:sp>
        <p:nvSpPr>
          <p:cNvPr id="4" name="文本框 3"/>
          <p:cNvSpPr txBox="1"/>
          <p:nvPr/>
        </p:nvSpPr>
        <p:spPr>
          <a:xfrm>
            <a:off x="1464310" y="2291715"/>
            <a:ext cx="7457440" cy="1753235"/>
          </a:xfrm>
          <a:prstGeom prst="rect">
            <a:avLst/>
          </a:prstGeom>
          <a:noFill/>
        </p:spPr>
        <p:txBody>
          <a:bodyPr wrap="square" rtlCol="0" anchor="t">
            <a:spAutoFit/>
          </a:bodyPr>
          <a:p>
            <a:r>
              <a:rPr lang="en-US" altLang="zh-CN" sz="3600" b="1"/>
              <a:t>2.1  </a:t>
            </a:r>
            <a:r>
              <a:rPr lang="zh-CN" altLang="en-US" sz="3600" b="1"/>
              <a:t>数据处理</a:t>
            </a:r>
            <a:endParaRPr lang="zh-CN" altLang="en-US" sz="3600" b="1"/>
          </a:p>
          <a:p>
            <a:endParaRPr lang="zh-CN" altLang="en-US" sz="3600" b="1"/>
          </a:p>
          <a:p>
            <a:r>
              <a:rPr lang="en-US" altLang="zh-CN" sz="3600" b="1"/>
              <a:t>2.2  </a:t>
            </a:r>
            <a:r>
              <a:rPr lang="zh-CN" altLang="en-US" sz="3600" b="1"/>
              <a:t>算法以及框架应用</a:t>
            </a:r>
            <a:endParaRPr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5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16" dur="5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标题 1"/>
          <p:cNvSpPr>
            <a:spLocks noGrp="1"/>
          </p:cNvSpPr>
          <p:nvPr>
            <p:ph type="title"/>
          </p:nvPr>
        </p:nvSpPr>
        <p:spPr>
          <a:xfrm>
            <a:off x="838200" y="377825"/>
            <a:ext cx="10515600" cy="1325563"/>
          </a:xfrm>
        </p:spPr>
        <p:txBody>
          <a:bodyPr/>
          <a:p>
            <a:r>
              <a:rPr lang="en-US" altLang="zh-CN" b="1">
                <a:effectLst>
                  <a:outerShdw blurRad="38100" dist="19050" dir="2700000" algn="tl" rotWithShape="0">
                    <a:schemeClr val="dk1">
                      <a:alpha val="40000"/>
                    </a:schemeClr>
                  </a:outerShdw>
                </a:effectLst>
                <a:sym typeface="+mn-ea"/>
              </a:rPr>
              <a:t>2.1 </a:t>
            </a:r>
            <a:r>
              <a:rPr lang="zh-CN" altLang="en-US" b="1">
                <a:effectLst>
                  <a:outerShdw blurRad="38100" dist="19050" dir="2700000" algn="tl" rotWithShape="0">
                    <a:schemeClr val="dk1">
                      <a:alpha val="40000"/>
                    </a:schemeClr>
                  </a:outerShdw>
                </a:effectLst>
                <a:sym typeface="+mn-ea"/>
              </a:rPr>
              <a:t>数据处理</a:t>
            </a:r>
            <a:endParaRPr lang="zh-CN" altLang="en-US" b="1">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838200" y="1995805"/>
            <a:ext cx="11200765" cy="4181475"/>
          </a:xfrm>
        </p:spPr>
        <p:txBody>
          <a:bodyPr/>
          <a:p>
            <a:pPr marL="0" indent="0">
              <a:buNone/>
            </a:pPr>
            <a:r>
              <a:rPr lang="zh-CN" altLang="en-US" sz="3600">
                <a:effectLst/>
                <a:sym typeface="+mn-ea"/>
              </a:rPr>
              <a:t>首先将图片的格式转化为</a:t>
            </a:r>
            <a:r>
              <a:rPr lang="en-US" altLang="zh-CN" sz="3600">
                <a:effectLst/>
                <a:sym typeface="+mn-ea"/>
              </a:rPr>
              <a:t>jpeg</a:t>
            </a:r>
            <a:r>
              <a:rPr lang="zh-CN" altLang="en-US" sz="3600">
                <a:effectLst/>
                <a:sym typeface="+mn-ea"/>
              </a:rPr>
              <a:t>的格式，其次为了使图片的识别率更高，将图片进行切片处理，即将一张2048×2048的图片切分为</a:t>
            </a:r>
            <a:r>
              <a:rPr lang="en-US" altLang="zh-CN" sz="3600">
                <a:effectLst/>
                <a:sym typeface="+mn-ea"/>
              </a:rPr>
              <a:t>4</a:t>
            </a:r>
            <a:r>
              <a:rPr lang="zh-CN" altLang="en-US" sz="3600">
                <a:effectLst/>
                <a:sym typeface="+mn-ea"/>
              </a:rPr>
              <a:t>张</a:t>
            </a:r>
            <a:r>
              <a:rPr lang="en-US" altLang="zh-CN" sz="3600">
                <a:effectLst/>
                <a:sym typeface="+mn-ea"/>
              </a:rPr>
              <a:t>512</a:t>
            </a:r>
            <a:r>
              <a:rPr lang="zh-CN" altLang="en-US" sz="3600">
                <a:effectLst/>
                <a:sym typeface="+mn-ea"/>
              </a:rPr>
              <a:t>×</a:t>
            </a:r>
            <a:r>
              <a:rPr lang="en-US" altLang="zh-CN" sz="3600">
                <a:effectLst/>
                <a:sym typeface="+mn-ea"/>
              </a:rPr>
              <a:t>512</a:t>
            </a:r>
            <a:r>
              <a:rPr lang="zh-CN" altLang="en-US" sz="3600">
                <a:effectLst/>
                <a:sym typeface="+mn-ea"/>
              </a:rPr>
              <a:t>的图片，如果识别出其中一张图片是癌症，即原图片就为癌症。</a:t>
            </a:r>
            <a:endParaRPr lang="zh-CN" altLang="en-US" sz="3600">
              <a:effectLst/>
              <a:sym typeface="+mn-ea"/>
            </a:endParaRPr>
          </a:p>
          <a:p>
            <a:pPr marL="2743200" lvl="6" indent="0">
              <a:buNone/>
            </a:pPr>
            <a:r>
              <a:rPr lang="zh-CN" altLang="en-US" sz="2310">
                <a:effectLst/>
                <a:sym typeface="+mn-ea"/>
              </a:rPr>
              <a:t>   </a:t>
            </a:r>
            <a:endParaRPr lang="zh-CN" altLang="en-US" sz="2310">
              <a:effectLst/>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4" name="内容占位符 3" descr="2017-06-09_18.08.16.ndpi.16.14788_15256.2048x2048_1"/>
          <p:cNvPicPr>
            <a:picLocks noChangeAspect="1"/>
          </p:cNvPicPr>
          <p:nvPr>
            <p:ph idx="1"/>
          </p:nvPr>
        </p:nvPicPr>
        <p:blipFill>
          <a:blip r:embed="rId2"/>
          <a:stretch>
            <a:fillRect/>
          </a:stretch>
        </p:blipFill>
        <p:spPr>
          <a:xfrm>
            <a:off x="1176655" y="1253490"/>
            <a:ext cx="4351655" cy="4351655"/>
          </a:xfrm>
          <a:prstGeom prst="rect">
            <a:avLst/>
          </a:prstGeom>
        </p:spPr>
      </p:pic>
      <p:pic>
        <p:nvPicPr>
          <p:cNvPr id="5" name="内容占位符 3" descr="2017-06-09_18.08.16.ndpi.16.14788_15256.2048x2048_1"/>
          <p:cNvPicPr>
            <a:picLocks noChangeAspect="1"/>
          </p:cNvPicPr>
          <p:nvPr/>
        </p:nvPicPr>
        <p:blipFill>
          <a:blip r:embed="rId2"/>
          <a:stretch>
            <a:fillRect/>
          </a:stretch>
        </p:blipFill>
        <p:spPr>
          <a:xfrm>
            <a:off x="7171055" y="1253490"/>
            <a:ext cx="4351655" cy="4351655"/>
          </a:xfrm>
          <a:prstGeom prst="rect">
            <a:avLst/>
          </a:prstGeom>
        </p:spPr>
      </p:pic>
      <p:cxnSp>
        <p:nvCxnSpPr>
          <p:cNvPr id="6" name="直接连接符 5"/>
          <p:cNvCxnSpPr>
            <a:stCxn id="5" idx="1"/>
            <a:endCxn id="5" idx="3"/>
          </p:cNvCxnSpPr>
          <p:nvPr/>
        </p:nvCxnSpPr>
        <p:spPr>
          <a:xfrm>
            <a:off x="7171055" y="3429635"/>
            <a:ext cx="4351655" cy="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0"/>
            <a:endCxn id="5" idx="2"/>
          </p:cNvCxnSpPr>
          <p:nvPr/>
        </p:nvCxnSpPr>
        <p:spPr>
          <a:xfrm>
            <a:off x="9347200" y="1253490"/>
            <a:ext cx="0" cy="4351655"/>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5775960" y="3337560"/>
            <a:ext cx="1051560" cy="1524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2578</Words>
  <Application>WPS 演示</Application>
  <PresentationFormat>宽屏</PresentationFormat>
  <Paragraphs>219</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Calibri Light</vt:lpstr>
      <vt:lpstr>Calibri</vt:lpstr>
      <vt:lpstr>微软雅黑</vt:lpstr>
      <vt:lpstr>Arial Unicode MS</vt:lpstr>
      <vt:lpstr>Office 主题</vt:lpstr>
      <vt:lpstr>病例切片识别项目讲解</vt:lpstr>
      <vt:lpstr>PowerPoint 演示文稿</vt:lpstr>
      <vt:lpstr>PowerPoint 演示文稿</vt:lpstr>
      <vt:lpstr>1. 项目内容介绍 </vt:lpstr>
      <vt:lpstr>1.1 内容简述</vt:lpstr>
      <vt:lpstr>1.2 数据描述</vt:lpstr>
      <vt:lpstr>2. 项目思路讲解</vt:lpstr>
      <vt:lpstr>2.1 数据处理</vt:lpstr>
      <vt:lpstr>PowerPoint 演示文稿</vt:lpstr>
      <vt:lpstr>2.2 算法应用</vt:lpstr>
      <vt:lpstr>2.2.1 keras框架介绍</vt:lpstr>
      <vt:lpstr>2.2.2  迁移学习介绍</vt:lpstr>
      <vt:lpstr>PowerPoint 演示文稿</vt:lpstr>
      <vt:lpstr>2.2.3  经典卷积神经网络介绍</vt:lpstr>
      <vt:lpstr>2.2.3  经典卷积神经网络介绍</vt:lpstr>
      <vt:lpstr>3. 具体步骤讲解 </vt:lpstr>
      <vt:lpstr>3.1 抽取图片的特征向量并加载</vt:lpstr>
      <vt:lpstr>3.2 构造模型</vt:lpstr>
      <vt:lpstr>3.3  训练模型并预测验证集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94</cp:revision>
  <dcterms:created xsi:type="dcterms:W3CDTF">2017-10-22T10:31:00Z</dcterms:created>
  <dcterms:modified xsi:type="dcterms:W3CDTF">2019-02-24T03:49:18Z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2052-11.1.0.8496</vt:lpwstr>
  </property>
</Properties>
</file>