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5" r:id="rId7"/>
    <p:sldId id="276" r:id="rId8"/>
    <p:sldId id="27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4614" autoAdjust="0"/>
  </p:normalViewPr>
  <p:slideViewPr>
    <p:cSldViewPr>
      <p:cViewPr varScale="1">
        <p:scale>
          <a:sx n="107" d="100"/>
          <a:sy n="107" d="100"/>
        </p:scale>
        <p:origin x="1686" y="9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9213244-6FB1-4AAE-8E33-BCC2DEA649C4}" type="datetimeFigureOut">
              <a:rPr lang="en-GB" smtClean="0"/>
              <a:t>08/09/2018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51979F-FC8F-442B-ABDC-AB5A6220417A}" type="slidenum">
              <a:rPr lang="en-GB" smtClean="0"/>
              <a:t>‹#›</a:t>
            </a:fld>
            <a:endParaRPr lang="en-GB"/>
          </a:p>
        </p:txBody>
      </p:sp>
    </p:spTree>
    <p:extLst>
      <p:ext uri="{BB962C8B-B14F-4D97-AF65-F5344CB8AC3E}">
        <p14:creationId xmlns:p14="http://schemas.microsoft.com/office/powerpoint/2010/main" val="174609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213244-6FB1-4AAE-8E33-BCC2DEA649C4}" type="datetimeFigureOut">
              <a:rPr lang="en-GB" smtClean="0"/>
              <a:t>08/09/2018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51979F-FC8F-442B-ABDC-AB5A6220417A}" type="slidenum">
              <a:rPr lang="en-GB" smtClean="0"/>
              <a:t>‹#›</a:t>
            </a:fld>
            <a:endParaRPr lang="en-GB"/>
          </a:p>
        </p:txBody>
      </p:sp>
    </p:spTree>
    <p:extLst>
      <p:ext uri="{BB962C8B-B14F-4D97-AF65-F5344CB8AC3E}">
        <p14:creationId xmlns:p14="http://schemas.microsoft.com/office/powerpoint/2010/main" val="131368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213244-6FB1-4AAE-8E33-BCC2DEA649C4}" type="datetimeFigureOut">
              <a:rPr lang="en-GB" smtClean="0"/>
              <a:t>08/09/2018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51979F-FC8F-442B-ABDC-AB5A6220417A}" type="slidenum">
              <a:rPr lang="en-GB" smtClean="0"/>
              <a:t>‹#›</a:t>
            </a:fld>
            <a:endParaRPr lang="en-GB"/>
          </a:p>
        </p:txBody>
      </p:sp>
    </p:spTree>
    <p:extLst>
      <p:ext uri="{BB962C8B-B14F-4D97-AF65-F5344CB8AC3E}">
        <p14:creationId xmlns:p14="http://schemas.microsoft.com/office/powerpoint/2010/main" val="1265030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213244-6FB1-4AAE-8E33-BCC2DEA649C4}" type="datetimeFigureOut">
              <a:rPr lang="en-GB" smtClean="0"/>
              <a:t>08/09/2018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51979F-FC8F-442B-ABDC-AB5A6220417A}" type="slidenum">
              <a:rPr lang="en-GB" smtClean="0"/>
              <a:t>‹#›</a:t>
            </a:fld>
            <a:endParaRPr lang="en-GB"/>
          </a:p>
        </p:txBody>
      </p:sp>
    </p:spTree>
    <p:extLst>
      <p:ext uri="{BB962C8B-B14F-4D97-AF65-F5344CB8AC3E}">
        <p14:creationId xmlns:p14="http://schemas.microsoft.com/office/powerpoint/2010/main" val="95990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13244-6FB1-4AAE-8E33-BCC2DEA649C4}" type="datetimeFigureOut">
              <a:rPr lang="en-GB" smtClean="0"/>
              <a:t>08/09/2018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51979F-FC8F-442B-ABDC-AB5A6220417A}" type="slidenum">
              <a:rPr lang="en-GB" smtClean="0"/>
              <a:t>‹#›</a:t>
            </a:fld>
            <a:endParaRPr lang="en-GB"/>
          </a:p>
        </p:txBody>
      </p:sp>
    </p:spTree>
    <p:extLst>
      <p:ext uri="{BB962C8B-B14F-4D97-AF65-F5344CB8AC3E}">
        <p14:creationId xmlns:p14="http://schemas.microsoft.com/office/powerpoint/2010/main" val="136443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9213244-6FB1-4AAE-8E33-BCC2DEA649C4}" type="datetimeFigureOut">
              <a:rPr lang="en-GB" smtClean="0"/>
              <a:t>08/09/2018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51979F-FC8F-442B-ABDC-AB5A6220417A}" type="slidenum">
              <a:rPr lang="en-GB" smtClean="0"/>
              <a:t>‹#›</a:t>
            </a:fld>
            <a:endParaRPr lang="en-GB"/>
          </a:p>
        </p:txBody>
      </p:sp>
    </p:spTree>
    <p:extLst>
      <p:ext uri="{BB962C8B-B14F-4D97-AF65-F5344CB8AC3E}">
        <p14:creationId xmlns:p14="http://schemas.microsoft.com/office/powerpoint/2010/main" val="40985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9213244-6FB1-4AAE-8E33-BCC2DEA649C4}" type="datetimeFigureOut">
              <a:rPr lang="en-GB" smtClean="0"/>
              <a:t>08/09/2018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51979F-FC8F-442B-ABDC-AB5A6220417A}" type="slidenum">
              <a:rPr lang="en-GB" smtClean="0"/>
              <a:t>‹#›</a:t>
            </a:fld>
            <a:endParaRPr lang="en-GB"/>
          </a:p>
        </p:txBody>
      </p:sp>
    </p:spTree>
    <p:extLst>
      <p:ext uri="{BB962C8B-B14F-4D97-AF65-F5344CB8AC3E}">
        <p14:creationId xmlns:p14="http://schemas.microsoft.com/office/powerpoint/2010/main" val="75933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9213244-6FB1-4AAE-8E33-BCC2DEA649C4}" type="datetimeFigureOut">
              <a:rPr lang="en-GB" smtClean="0"/>
              <a:t>08/09/2018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51979F-FC8F-442B-ABDC-AB5A6220417A}" type="slidenum">
              <a:rPr lang="en-GB" smtClean="0"/>
              <a:t>‹#›</a:t>
            </a:fld>
            <a:endParaRPr lang="en-GB"/>
          </a:p>
        </p:txBody>
      </p:sp>
    </p:spTree>
    <p:extLst>
      <p:ext uri="{BB962C8B-B14F-4D97-AF65-F5344CB8AC3E}">
        <p14:creationId xmlns:p14="http://schemas.microsoft.com/office/powerpoint/2010/main" val="89127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13244-6FB1-4AAE-8E33-BCC2DEA649C4}" type="datetimeFigureOut">
              <a:rPr lang="en-GB" smtClean="0"/>
              <a:t>08/09/2018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51979F-FC8F-442B-ABDC-AB5A6220417A}" type="slidenum">
              <a:rPr lang="en-GB" smtClean="0"/>
              <a:t>‹#›</a:t>
            </a:fld>
            <a:endParaRPr lang="en-GB"/>
          </a:p>
        </p:txBody>
      </p:sp>
    </p:spTree>
    <p:extLst>
      <p:ext uri="{BB962C8B-B14F-4D97-AF65-F5344CB8AC3E}">
        <p14:creationId xmlns:p14="http://schemas.microsoft.com/office/powerpoint/2010/main" val="354655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13244-6FB1-4AAE-8E33-BCC2DEA649C4}" type="datetimeFigureOut">
              <a:rPr lang="en-GB" smtClean="0"/>
              <a:t>08/09/2018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51979F-FC8F-442B-ABDC-AB5A6220417A}" type="slidenum">
              <a:rPr lang="en-GB" smtClean="0"/>
              <a:t>‹#›</a:t>
            </a:fld>
            <a:endParaRPr lang="en-GB"/>
          </a:p>
        </p:txBody>
      </p:sp>
    </p:spTree>
    <p:extLst>
      <p:ext uri="{BB962C8B-B14F-4D97-AF65-F5344CB8AC3E}">
        <p14:creationId xmlns:p14="http://schemas.microsoft.com/office/powerpoint/2010/main" val="3675333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13244-6FB1-4AAE-8E33-BCC2DEA649C4}" type="datetimeFigureOut">
              <a:rPr lang="en-GB" smtClean="0"/>
              <a:t>08/09/2018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51979F-FC8F-442B-ABDC-AB5A6220417A}" type="slidenum">
              <a:rPr lang="en-GB" smtClean="0"/>
              <a:t>‹#›</a:t>
            </a:fld>
            <a:endParaRPr lang="en-GB"/>
          </a:p>
        </p:txBody>
      </p:sp>
    </p:spTree>
    <p:extLst>
      <p:ext uri="{BB962C8B-B14F-4D97-AF65-F5344CB8AC3E}">
        <p14:creationId xmlns:p14="http://schemas.microsoft.com/office/powerpoint/2010/main" val="325712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13244-6FB1-4AAE-8E33-BCC2DEA649C4}" type="datetimeFigureOut">
              <a:rPr lang="en-GB" smtClean="0"/>
              <a:t>08/09/2018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1979F-FC8F-442B-ABDC-AB5A6220417A}" type="slidenum">
              <a:rPr lang="en-GB" smtClean="0"/>
              <a:t>‹#›</a:t>
            </a:fld>
            <a:endParaRPr lang="en-GB"/>
          </a:p>
        </p:txBody>
      </p:sp>
    </p:spTree>
    <p:extLst>
      <p:ext uri="{BB962C8B-B14F-4D97-AF65-F5344CB8AC3E}">
        <p14:creationId xmlns:p14="http://schemas.microsoft.com/office/powerpoint/2010/main" val="400858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1436" y="160163"/>
            <a:ext cx="7212523" cy="461665"/>
          </a:xfrm>
          <a:prstGeom prst="rect">
            <a:avLst/>
          </a:prstGeom>
          <a:noFill/>
        </p:spPr>
        <p:txBody>
          <a:bodyPr wrap="square" rtlCol="0">
            <a:spAutoFit/>
          </a:bodyPr>
          <a:lstStyle/>
          <a:p>
            <a:pPr algn="ctr"/>
            <a:r>
              <a:rPr lang="en-GB" sz="2400" b="1" u="sng" dirty="0"/>
              <a:t>Stock Picker</a:t>
            </a:r>
          </a:p>
        </p:txBody>
      </p:sp>
      <p:sp>
        <p:nvSpPr>
          <p:cNvPr id="5" name="TextBox 4"/>
          <p:cNvSpPr txBox="1"/>
          <p:nvPr/>
        </p:nvSpPr>
        <p:spPr>
          <a:xfrm>
            <a:off x="683568" y="621828"/>
            <a:ext cx="7672943" cy="923330"/>
          </a:xfrm>
          <a:prstGeom prst="rect">
            <a:avLst/>
          </a:prstGeom>
          <a:noFill/>
        </p:spPr>
        <p:txBody>
          <a:bodyPr wrap="square" rtlCol="0">
            <a:spAutoFit/>
          </a:bodyPr>
          <a:lstStyle/>
          <a:p>
            <a:pPr algn="ctr"/>
            <a:r>
              <a:rPr lang="en-GB" dirty="0"/>
              <a:t>This is the program I have probably spent the most time on; through it I learned how to web scape, how to manage </a:t>
            </a:r>
            <a:r>
              <a:rPr lang="en-GB" dirty="0" err="1"/>
              <a:t>csv</a:t>
            </a:r>
            <a:r>
              <a:rPr lang="en-GB" dirty="0"/>
              <a:t> files in python, and how to handle very large sets of data.</a:t>
            </a:r>
          </a:p>
        </p:txBody>
      </p:sp>
      <p:grpSp>
        <p:nvGrpSpPr>
          <p:cNvPr id="31" name="Group 30"/>
          <p:cNvGrpSpPr/>
          <p:nvPr/>
        </p:nvGrpSpPr>
        <p:grpSpPr>
          <a:xfrm>
            <a:off x="630847" y="3136241"/>
            <a:ext cx="7916456" cy="3461111"/>
            <a:chOff x="630847" y="3136241"/>
            <a:chExt cx="7916456" cy="3461111"/>
          </a:xfrm>
        </p:grpSpPr>
        <p:pic>
          <p:nvPicPr>
            <p:cNvPr id="717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20100"/>
            <a:stretch/>
          </p:blipFill>
          <p:spPr bwMode="auto">
            <a:xfrm>
              <a:off x="630847" y="3136241"/>
              <a:ext cx="4166177" cy="346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788024" y="3171899"/>
              <a:ext cx="3163927" cy="369332"/>
            </a:xfrm>
            <a:prstGeom prst="rect">
              <a:avLst/>
            </a:prstGeom>
            <a:noFill/>
          </p:spPr>
          <p:txBody>
            <a:bodyPr wrap="square" rtlCol="0">
              <a:spAutoFit/>
            </a:bodyPr>
            <a:lstStyle/>
            <a:p>
              <a:r>
                <a:rPr lang="en-GB" dirty="0"/>
                <a:t>Reference dictionaries (part C)</a:t>
              </a:r>
            </a:p>
          </p:txBody>
        </p:sp>
        <p:sp>
          <p:nvSpPr>
            <p:cNvPr id="15" name="TextBox 14"/>
            <p:cNvSpPr txBox="1"/>
            <p:nvPr/>
          </p:nvSpPr>
          <p:spPr>
            <a:xfrm>
              <a:off x="4797024" y="3551546"/>
              <a:ext cx="2962616" cy="369332"/>
            </a:xfrm>
            <a:prstGeom prst="rect">
              <a:avLst/>
            </a:prstGeom>
            <a:noFill/>
          </p:spPr>
          <p:txBody>
            <a:bodyPr wrap="square" rtlCol="0">
              <a:spAutoFit/>
            </a:bodyPr>
            <a:lstStyle/>
            <a:p>
              <a:r>
                <a:rPr lang="en-GB" dirty="0"/>
                <a:t>Google stock data (part A)</a:t>
              </a:r>
            </a:p>
          </p:txBody>
        </p:sp>
        <p:sp>
          <p:nvSpPr>
            <p:cNvPr id="27" name="TextBox 26"/>
            <p:cNvSpPr txBox="1"/>
            <p:nvPr/>
          </p:nvSpPr>
          <p:spPr>
            <a:xfrm>
              <a:off x="4797024" y="4144353"/>
              <a:ext cx="3663559" cy="369332"/>
            </a:xfrm>
            <a:prstGeom prst="rect">
              <a:avLst/>
            </a:prstGeom>
            <a:noFill/>
          </p:spPr>
          <p:txBody>
            <a:bodyPr wrap="square" rtlCol="0">
              <a:spAutoFit/>
            </a:bodyPr>
            <a:lstStyle/>
            <a:p>
              <a:r>
                <a:rPr lang="en-GB" dirty="0" err="1"/>
                <a:t>csv</a:t>
              </a:r>
              <a:r>
                <a:rPr lang="en-GB" dirty="0"/>
                <a:t> editor and list analyser(part B)</a:t>
              </a:r>
            </a:p>
          </p:txBody>
        </p:sp>
        <p:sp>
          <p:nvSpPr>
            <p:cNvPr id="28" name="TextBox 27"/>
            <p:cNvSpPr txBox="1"/>
            <p:nvPr/>
          </p:nvSpPr>
          <p:spPr>
            <a:xfrm>
              <a:off x="4838551" y="4792425"/>
              <a:ext cx="3667984" cy="369332"/>
            </a:xfrm>
            <a:prstGeom prst="rect">
              <a:avLst/>
            </a:prstGeom>
            <a:noFill/>
          </p:spPr>
          <p:txBody>
            <a:bodyPr wrap="square" rtlCol="0">
              <a:spAutoFit/>
            </a:bodyPr>
            <a:lstStyle/>
            <a:p>
              <a:r>
                <a:rPr lang="en-GB" dirty="0"/>
                <a:t>Google stock data download (part A)</a:t>
              </a:r>
            </a:p>
          </p:txBody>
        </p:sp>
        <p:sp>
          <p:nvSpPr>
            <p:cNvPr id="29" name="TextBox 28"/>
            <p:cNvSpPr txBox="1"/>
            <p:nvPr/>
          </p:nvSpPr>
          <p:spPr>
            <a:xfrm>
              <a:off x="4879319" y="5503213"/>
              <a:ext cx="3667984" cy="369332"/>
            </a:xfrm>
            <a:prstGeom prst="rect">
              <a:avLst/>
            </a:prstGeom>
            <a:noFill/>
          </p:spPr>
          <p:txBody>
            <a:bodyPr wrap="square" rtlCol="0">
              <a:spAutoFit/>
            </a:bodyPr>
            <a:lstStyle/>
            <a:p>
              <a:r>
                <a:rPr lang="en-GB" dirty="0"/>
                <a:t>Mass pattern </a:t>
              </a:r>
              <a:r>
                <a:rPr lang="en-GB" dirty="0" err="1"/>
                <a:t>recogntion</a:t>
              </a:r>
              <a:r>
                <a:rPr lang="en-GB" dirty="0"/>
                <a:t> (part C)</a:t>
              </a:r>
            </a:p>
          </p:txBody>
        </p:sp>
        <p:sp>
          <p:nvSpPr>
            <p:cNvPr id="30" name="TextBox 29"/>
            <p:cNvSpPr txBox="1"/>
            <p:nvPr/>
          </p:nvSpPr>
          <p:spPr>
            <a:xfrm>
              <a:off x="4838552" y="5946294"/>
              <a:ext cx="2921088" cy="646331"/>
            </a:xfrm>
            <a:prstGeom prst="rect">
              <a:avLst/>
            </a:prstGeom>
            <a:noFill/>
          </p:spPr>
          <p:txBody>
            <a:bodyPr wrap="square" rtlCol="0">
              <a:spAutoFit/>
            </a:bodyPr>
            <a:lstStyle/>
            <a:p>
              <a:pPr algn="ctr"/>
              <a:r>
                <a:rPr lang="en-GB" dirty="0"/>
                <a:t>Using matrices to determine list similarity (part D)</a:t>
              </a:r>
            </a:p>
          </p:txBody>
        </p:sp>
      </p:grpSp>
      <p:sp>
        <p:nvSpPr>
          <p:cNvPr id="24" name="TextBox 23"/>
          <p:cNvSpPr txBox="1"/>
          <p:nvPr/>
        </p:nvSpPr>
        <p:spPr>
          <a:xfrm>
            <a:off x="2987824" y="2588697"/>
            <a:ext cx="2952328" cy="400110"/>
          </a:xfrm>
          <a:prstGeom prst="rect">
            <a:avLst/>
          </a:prstGeom>
          <a:noFill/>
        </p:spPr>
        <p:txBody>
          <a:bodyPr wrap="square" rtlCol="0">
            <a:spAutoFit/>
          </a:bodyPr>
          <a:lstStyle/>
          <a:p>
            <a:pPr algn="ctr"/>
            <a:r>
              <a:rPr lang="en-GB" sz="2000" b="1" u="sng" dirty="0"/>
              <a:t>Contents</a:t>
            </a:r>
          </a:p>
        </p:txBody>
      </p:sp>
      <p:sp>
        <p:nvSpPr>
          <p:cNvPr id="26" name="TextBox 25"/>
          <p:cNvSpPr txBox="1"/>
          <p:nvPr/>
        </p:nvSpPr>
        <p:spPr>
          <a:xfrm>
            <a:off x="179512" y="1484784"/>
            <a:ext cx="8784976" cy="1200329"/>
          </a:xfrm>
          <a:prstGeom prst="rect">
            <a:avLst/>
          </a:prstGeom>
          <a:noFill/>
        </p:spPr>
        <p:txBody>
          <a:bodyPr wrap="square" rtlCol="0">
            <a:spAutoFit/>
          </a:bodyPr>
          <a:lstStyle/>
          <a:p>
            <a:pPr algn="ctr"/>
            <a:r>
              <a:rPr lang="en-GB" dirty="0"/>
              <a:t>This program is designed for helping predict positive fluctuations of a stock’s price over shorter length periods where prices are under anthropic control.</a:t>
            </a:r>
          </a:p>
          <a:p>
            <a:pPr algn="ctr"/>
            <a:r>
              <a:rPr lang="en-GB" dirty="0"/>
              <a:t>This program was mainly designed  to test my skills and just for theoretical use, but after receiving positive feedback about it I will  complete and implement it to test effectiveness.</a:t>
            </a:r>
          </a:p>
        </p:txBody>
      </p:sp>
    </p:spTree>
    <p:extLst>
      <p:ext uri="{BB962C8B-B14F-4D97-AF65-F5344CB8AC3E}">
        <p14:creationId xmlns:p14="http://schemas.microsoft.com/office/powerpoint/2010/main" val="30248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1436" y="116632"/>
            <a:ext cx="7212523" cy="461665"/>
          </a:xfrm>
          <a:prstGeom prst="rect">
            <a:avLst/>
          </a:prstGeom>
          <a:noFill/>
        </p:spPr>
        <p:txBody>
          <a:bodyPr wrap="square" rtlCol="0">
            <a:spAutoFit/>
          </a:bodyPr>
          <a:lstStyle/>
          <a:p>
            <a:pPr algn="ctr"/>
            <a:r>
              <a:rPr lang="en-GB" sz="2400" b="1" u="sng" dirty="0"/>
              <a:t>Stock Analysis – Part A: File Retriever</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223" t="7599" r="40388" b="64879"/>
          <a:stretch/>
        </p:blipFill>
        <p:spPr bwMode="auto">
          <a:xfrm>
            <a:off x="138282" y="2348880"/>
            <a:ext cx="2647385" cy="228610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8079" t="6605" r="40961" b="76356"/>
          <a:stretch/>
        </p:blipFill>
        <p:spPr bwMode="auto">
          <a:xfrm>
            <a:off x="1840382" y="4251718"/>
            <a:ext cx="2494051" cy="131474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7783" t="6605" r="38473" b="65488"/>
          <a:stretch/>
        </p:blipFill>
        <p:spPr bwMode="auto">
          <a:xfrm>
            <a:off x="4409687" y="4348578"/>
            <a:ext cx="2416628" cy="195369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2103" t="705" r="59213" b="72291"/>
          <a:stretch/>
        </p:blipFill>
        <p:spPr bwMode="auto">
          <a:xfrm>
            <a:off x="6372200" y="891709"/>
            <a:ext cx="2383972" cy="18904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rotWithShape="1">
          <a:blip r:embed="rId6">
            <a:extLst>
              <a:ext uri="{28A0092B-C50C-407E-A947-70E740481C1C}">
                <a14:useLocalDpi xmlns:a14="http://schemas.microsoft.com/office/drawing/2010/main" val="0"/>
              </a:ext>
            </a:extLst>
          </a:blip>
          <a:srcRect l="2806" t="16705" r="58248" b="55767"/>
          <a:stretch/>
        </p:blipFill>
        <p:spPr bwMode="auto">
          <a:xfrm>
            <a:off x="5684333" y="4909091"/>
            <a:ext cx="3296014" cy="12552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a:endCxn id="8195" idx="1"/>
          </p:cNvCxnSpPr>
          <p:nvPr/>
        </p:nvCxnSpPr>
        <p:spPr>
          <a:xfrm>
            <a:off x="899592" y="4149080"/>
            <a:ext cx="940790" cy="76001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992782" y="2204864"/>
            <a:ext cx="1207625" cy="124392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83138" y="5373216"/>
            <a:ext cx="133233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220072" y="5157192"/>
            <a:ext cx="864096" cy="16823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200" name="Picture 8"/>
          <p:cNvPicPr>
            <a:picLocks noChangeAspect="1" noChangeArrowheads="1"/>
          </p:cNvPicPr>
          <p:nvPr/>
        </p:nvPicPr>
        <p:blipFill rotWithShape="1">
          <a:blip r:embed="rId7">
            <a:extLst>
              <a:ext uri="{28A0092B-C50C-407E-A947-70E740481C1C}">
                <a14:useLocalDpi xmlns:a14="http://schemas.microsoft.com/office/drawing/2010/main" val="0"/>
              </a:ext>
            </a:extLst>
          </a:blip>
          <a:srcRect l="19333" t="15627" r="37199" b="31712"/>
          <a:stretch/>
        </p:blipFill>
        <p:spPr bwMode="auto">
          <a:xfrm>
            <a:off x="3282874" y="1051586"/>
            <a:ext cx="2401459" cy="173049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Straight Arrow Connector 18"/>
          <p:cNvCxnSpPr/>
          <p:nvPr/>
        </p:nvCxnSpPr>
        <p:spPr>
          <a:xfrm flipV="1">
            <a:off x="4139952" y="1916834"/>
            <a:ext cx="2088232" cy="36003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3452" y="593778"/>
            <a:ext cx="2458312" cy="1754326"/>
          </a:xfrm>
          <a:prstGeom prst="rect">
            <a:avLst/>
          </a:prstGeom>
          <a:noFill/>
        </p:spPr>
        <p:txBody>
          <a:bodyPr wrap="square" rtlCol="0">
            <a:spAutoFit/>
          </a:bodyPr>
          <a:lstStyle/>
          <a:p>
            <a:pPr algn="ctr"/>
            <a:r>
              <a:rPr lang="en-GB" dirty="0"/>
              <a:t>Stock data folders I have downloaded. I would have downloaded all exchanges but Google throttles quite frequently for over use.</a:t>
            </a:r>
          </a:p>
        </p:txBody>
      </p:sp>
      <p:sp>
        <p:nvSpPr>
          <p:cNvPr id="26" name="TextBox 25"/>
          <p:cNvSpPr txBox="1"/>
          <p:nvPr/>
        </p:nvSpPr>
        <p:spPr>
          <a:xfrm>
            <a:off x="-77742" y="5674022"/>
            <a:ext cx="4505726" cy="923330"/>
          </a:xfrm>
          <a:prstGeom prst="rect">
            <a:avLst/>
          </a:prstGeom>
          <a:noFill/>
        </p:spPr>
        <p:txBody>
          <a:bodyPr wrap="square" rtlCol="0">
            <a:spAutoFit/>
          </a:bodyPr>
          <a:lstStyle/>
          <a:p>
            <a:pPr algn="ctr"/>
            <a:r>
              <a:rPr lang="en-GB" dirty="0"/>
              <a:t>Dates I downloaded the stock data. In the future I will make a program to combine the spreadsheets into singular files with all dates.</a:t>
            </a:r>
          </a:p>
        </p:txBody>
      </p:sp>
      <p:sp>
        <p:nvSpPr>
          <p:cNvPr id="18" name="TextBox 17"/>
          <p:cNvSpPr txBox="1"/>
          <p:nvPr/>
        </p:nvSpPr>
        <p:spPr>
          <a:xfrm>
            <a:off x="4417697" y="4067052"/>
            <a:ext cx="2517670" cy="369332"/>
          </a:xfrm>
          <a:prstGeom prst="rect">
            <a:avLst/>
          </a:prstGeom>
          <a:noFill/>
        </p:spPr>
        <p:txBody>
          <a:bodyPr wrap="square" rtlCol="0">
            <a:spAutoFit/>
          </a:bodyPr>
          <a:lstStyle/>
          <a:p>
            <a:r>
              <a:rPr lang="en-GB" dirty="0"/>
              <a:t>Each Stock’s spreadsheet</a:t>
            </a:r>
          </a:p>
        </p:txBody>
      </p:sp>
      <p:sp>
        <p:nvSpPr>
          <p:cNvPr id="28" name="TextBox 27"/>
          <p:cNvSpPr txBox="1"/>
          <p:nvPr/>
        </p:nvSpPr>
        <p:spPr>
          <a:xfrm>
            <a:off x="6874951" y="6289761"/>
            <a:ext cx="2517670" cy="369332"/>
          </a:xfrm>
          <a:prstGeom prst="rect">
            <a:avLst/>
          </a:prstGeom>
          <a:noFill/>
        </p:spPr>
        <p:txBody>
          <a:bodyPr wrap="square" rtlCol="0">
            <a:spAutoFit/>
          </a:bodyPr>
          <a:lstStyle/>
          <a:p>
            <a:r>
              <a:rPr lang="en-GB" dirty="0"/>
              <a:t>Spreadsheet example.</a:t>
            </a:r>
          </a:p>
        </p:txBody>
      </p:sp>
      <p:sp>
        <p:nvSpPr>
          <p:cNvPr id="20" name="TextBox 19"/>
          <p:cNvSpPr txBox="1"/>
          <p:nvPr/>
        </p:nvSpPr>
        <p:spPr>
          <a:xfrm>
            <a:off x="2785667" y="707043"/>
            <a:ext cx="3632896" cy="369332"/>
          </a:xfrm>
          <a:prstGeom prst="rect">
            <a:avLst/>
          </a:prstGeom>
          <a:noFill/>
        </p:spPr>
        <p:txBody>
          <a:bodyPr wrap="square" rtlCol="0">
            <a:spAutoFit/>
          </a:bodyPr>
          <a:lstStyle/>
          <a:p>
            <a:r>
              <a:rPr lang="en-GB" dirty="0"/>
              <a:t>Lists of each exchange’s stock codes.</a:t>
            </a:r>
          </a:p>
        </p:txBody>
      </p:sp>
      <p:sp>
        <p:nvSpPr>
          <p:cNvPr id="30" name="TextBox 29"/>
          <p:cNvSpPr txBox="1"/>
          <p:nvPr/>
        </p:nvSpPr>
        <p:spPr>
          <a:xfrm>
            <a:off x="7164288" y="522377"/>
            <a:ext cx="1479955" cy="369332"/>
          </a:xfrm>
          <a:prstGeom prst="rect">
            <a:avLst/>
          </a:prstGeom>
          <a:noFill/>
        </p:spPr>
        <p:txBody>
          <a:bodyPr wrap="square" rtlCol="0">
            <a:spAutoFit/>
          </a:bodyPr>
          <a:lstStyle/>
          <a:p>
            <a:r>
              <a:rPr lang="en-GB" dirty="0"/>
              <a:t>List Example</a:t>
            </a:r>
          </a:p>
        </p:txBody>
      </p:sp>
      <p:sp>
        <p:nvSpPr>
          <p:cNvPr id="25" name="TextBox 24"/>
          <p:cNvSpPr txBox="1"/>
          <p:nvPr/>
        </p:nvSpPr>
        <p:spPr>
          <a:xfrm>
            <a:off x="3649303" y="3284697"/>
            <a:ext cx="5200434" cy="646331"/>
          </a:xfrm>
          <a:prstGeom prst="rect">
            <a:avLst/>
          </a:prstGeom>
          <a:noFill/>
          <a:ln>
            <a:solidFill>
              <a:schemeClr val="tx1"/>
            </a:solidFill>
          </a:ln>
        </p:spPr>
        <p:txBody>
          <a:bodyPr wrap="square" rtlCol="0">
            <a:spAutoFit/>
          </a:bodyPr>
          <a:lstStyle/>
          <a:p>
            <a:r>
              <a:rPr lang="en-GB" dirty="0"/>
              <a:t>File retriever.py download’s Google’s spreadsheets based off of the codes found in the list of stock codes.</a:t>
            </a:r>
          </a:p>
        </p:txBody>
      </p:sp>
    </p:spTree>
    <p:extLst>
      <p:ext uri="{BB962C8B-B14F-4D97-AF65-F5344CB8AC3E}">
        <p14:creationId xmlns:p14="http://schemas.microsoft.com/office/powerpoint/2010/main" val="4377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783" y="116632"/>
            <a:ext cx="8208912" cy="400110"/>
          </a:xfrm>
          <a:prstGeom prst="rect">
            <a:avLst/>
          </a:prstGeom>
          <a:noFill/>
        </p:spPr>
        <p:txBody>
          <a:bodyPr wrap="square" rtlCol="0">
            <a:spAutoFit/>
          </a:bodyPr>
          <a:lstStyle/>
          <a:p>
            <a:pPr algn="ctr"/>
            <a:r>
              <a:rPr lang="en-GB" sz="2000" b="1" u="sng" dirty="0"/>
              <a:t>Stock Analysis – Part B: Data Formatting and Pattern Recognition</a:t>
            </a:r>
          </a:p>
        </p:txBody>
      </p:sp>
      <p:sp>
        <p:nvSpPr>
          <p:cNvPr id="5" name="TextBox 4"/>
          <p:cNvSpPr txBox="1"/>
          <p:nvPr/>
        </p:nvSpPr>
        <p:spPr>
          <a:xfrm>
            <a:off x="192125" y="548680"/>
            <a:ext cx="8628347" cy="1815882"/>
          </a:xfrm>
          <a:prstGeom prst="rect">
            <a:avLst/>
          </a:prstGeom>
          <a:noFill/>
        </p:spPr>
        <p:txBody>
          <a:bodyPr wrap="square" rtlCol="0">
            <a:spAutoFit/>
          </a:bodyPr>
          <a:lstStyle/>
          <a:p>
            <a:r>
              <a:rPr lang="en-GB" sz="1600" dirty="0"/>
              <a:t> - Reads all </a:t>
            </a:r>
            <a:r>
              <a:rPr lang="en-GB" sz="1600" dirty="0" err="1"/>
              <a:t>csv</a:t>
            </a:r>
            <a:r>
              <a:rPr lang="en-GB" sz="1600" dirty="0"/>
              <a:t> files in an exchange and stores them in a large dictionary in local memory.</a:t>
            </a:r>
          </a:p>
          <a:p>
            <a:r>
              <a:rPr lang="en-GB" sz="1600" dirty="0"/>
              <a:t> - Convert’s Google’s date format into one recognizable by pythons </a:t>
            </a:r>
            <a:r>
              <a:rPr lang="en-GB" sz="1600" dirty="0" err="1"/>
              <a:t>datetime</a:t>
            </a:r>
            <a:r>
              <a:rPr lang="en-GB" sz="1600" dirty="0"/>
              <a:t> module.</a:t>
            </a:r>
          </a:p>
          <a:p>
            <a:r>
              <a:rPr lang="en-GB" sz="1600" dirty="0"/>
              <a:t> - Finds data gaps and inserts dates with values of the price the previous day.</a:t>
            </a:r>
          </a:p>
          <a:p>
            <a:r>
              <a:rPr lang="en-GB" sz="1600" dirty="0"/>
              <a:t> - Computes the ratio of change in price over an inputted time period.</a:t>
            </a:r>
          </a:p>
          <a:p>
            <a:endParaRPr lang="en-GB" sz="1600" dirty="0"/>
          </a:p>
          <a:p>
            <a:r>
              <a:rPr lang="en-GB" sz="1600" dirty="0"/>
              <a:t>For searching a stock for whether it is repeating a period in its history:</a:t>
            </a:r>
          </a:p>
          <a:p>
            <a:r>
              <a:rPr lang="en-GB" sz="1600" b="1" dirty="0" err="1"/>
              <a:t>return_sections_of_similarity_list</a:t>
            </a:r>
            <a:r>
              <a:rPr lang="en-GB" sz="1600" dirty="0"/>
              <a:t>(</a:t>
            </a:r>
            <a:r>
              <a:rPr lang="en-GB" sz="1600" dirty="0" err="1"/>
              <a:t>inpList</a:t>
            </a:r>
            <a:r>
              <a:rPr lang="en-GB" sz="1600" dirty="0"/>
              <a:t>, </a:t>
            </a:r>
            <a:r>
              <a:rPr lang="en-GB" sz="1600" dirty="0" err="1"/>
              <a:t>startPoint</a:t>
            </a:r>
            <a:r>
              <a:rPr lang="en-GB" sz="1600" dirty="0"/>
              <a:t>, </a:t>
            </a:r>
            <a:r>
              <a:rPr lang="en-GB" sz="1600" dirty="0" err="1"/>
              <a:t>testSize</a:t>
            </a:r>
            <a:r>
              <a:rPr lang="en-GB" sz="1600" dirty="0"/>
              <a:t>, leniency, </a:t>
            </a:r>
            <a:r>
              <a:rPr lang="en-GB" sz="1600" dirty="0" err="1"/>
              <a:t>accuracyRequirement</a:t>
            </a:r>
            <a:r>
              <a:rPr lang="en-GB" sz="1600" dirty="0"/>
              <a:t>):</a:t>
            </a:r>
          </a:p>
        </p:txBody>
      </p:sp>
      <p:cxnSp>
        <p:nvCxnSpPr>
          <p:cNvPr id="6" name="Straight Arrow Connector 5"/>
          <p:cNvCxnSpPr/>
          <p:nvPr/>
        </p:nvCxnSpPr>
        <p:spPr>
          <a:xfrm flipH="1">
            <a:off x="1835696" y="2320037"/>
            <a:ext cx="1512168" cy="64023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347867" y="2364562"/>
            <a:ext cx="864093" cy="68871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923928" y="2337085"/>
            <a:ext cx="1080120" cy="71619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563808" y="2337085"/>
            <a:ext cx="112479" cy="57217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92280" y="2320037"/>
            <a:ext cx="432048" cy="45004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0514" y="2909262"/>
            <a:ext cx="1789198" cy="1077218"/>
          </a:xfrm>
          <a:prstGeom prst="rect">
            <a:avLst/>
          </a:prstGeom>
          <a:noFill/>
        </p:spPr>
        <p:txBody>
          <a:bodyPr wrap="square" rtlCol="0">
            <a:spAutoFit/>
          </a:bodyPr>
          <a:lstStyle/>
          <a:p>
            <a:pPr algn="ctr"/>
            <a:r>
              <a:rPr lang="en-GB" sz="1600" dirty="0"/>
              <a:t>Inputted full list of ratio of</a:t>
            </a:r>
          </a:p>
          <a:p>
            <a:pPr algn="ctr"/>
            <a:r>
              <a:rPr lang="en-GB" sz="1600" dirty="0"/>
              <a:t>Price changes of a stock</a:t>
            </a:r>
          </a:p>
        </p:txBody>
      </p:sp>
      <p:sp>
        <p:nvSpPr>
          <p:cNvPr id="18" name="TextBox 17"/>
          <p:cNvSpPr txBox="1"/>
          <p:nvPr/>
        </p:nvSpPr>
        <p:spPr>
          <a:xfrm>
            <a:off x="2240534" y="3053278"/>
            <a:ext cx="1816314" cy="830997"/>
          </a:xfrm>
          <a:prstGeom prst="rect">
            <a:avLst/>
          </a:prstGeom>
          <a:noFill/>
        </p:spPr>
        <p:txBody>
          <a:bodyPr wrap="square" rtlCol="0">
            <a:spAutoFit/>
          </a:bodyPr>
          <a:lstStyle/>
          <a:p>
            <a:pPr algn="ctr"/>
            <a:r>
              <a:rPr lang="en-GB" sz="1600" dirty="0"/>
              <a:t>Locates segment to search for similar periods</a:t>
            </a:r>
          </a:p>
        </p:txBody>
      </p:sp>
      <p:sp>
        <p:nvSpPr>
          <p:cNvPr id="28" name="TextBox 27"/>
          <p:cNvSpPr txBox="1"/>
          <p:nvPr/>
        </p:nvSpPr>
        <p:spPr>
          <a:xfrm>
            <a:off x="4382351" y="2909262"/>
            <a:ext cx="2061917" cy="1077218"/>
          </a:xfrm>
          <a:prstGeom prst="rect">
            <a:avLst/>
          </a:prstGeom>
          <a:noFill/>
        </p:spPr>
        <p:txBody>
          <a:bodyPr wrap="square" rtlCol="0">
            <a:spAutoFit/>
          </a:bodyPr>
          <a:lstStyle/>
          <a:p>
            <a:pPr algn="ctr"/>
            <a:r>
              <a:rPr lang="en-GB" sz="1600" dirty="0"/>
              <a:t>Number of items in a comparison that can be completely dissimilar</a:t>
            </a:r>
          </a:p>
        </p:txBody>
      </p:sp>
      <p:sp>
        <p:nvSpPr>
          <p:cNvPr id="33" name="TextBox 32"/>
          <p:cNvSpPr txBox="1"/>
          <p:nvPr/>
        </p:nvSpPr>
        <p:spPr>
          <a:xfrm>
            <a:off x="6603308" y="2693238"/>
            <a:ext cx="2513482" cy="1323439"/>
          </a:xfrm>
          <a:prstGeom prst="rect">
            <a:avLst/>
          </a:prstGeom>
          <a:noFill/>
        </p:spPr>
        <p:txBody>
          <a:bodyPr wrap="square" rtlCol="0">
            <a:spAutoFit/>
          </a:bodyPr>
          <a:lstStyle/>
          <a:p>
            <a:pPr algn="ctr"/>
            <a:r>
              <a:rPr lang="en-GB" sz="1600" dirty="0"/>
              <a:t>Minimum required similarity of comparison of each point, not including leniency (0.05 is + or – 5% variation)</a:t>
            </a:r>
          </a:p>
        </p:txBody>
      </p:sp>
      <p:sp>
        <p:nvSpPr>
          <p:cNvPr id="53" name="TextBox 52"/>
          <p:cNvSpPr txBox="1"/>
          <p:nvPr/>
        </p:nvSpPr>
        <p:spPr>
          <a:xfrm>
            <a:off x="839041" y="4149080"/>
            <a:ext cx="7203691" cy="338554"/>
          </a:xfrm>
          <a:prstGeom prst="rect">
            <a:avLst/>
          </a:prstGeom>
          <a:noFill/>
        </p:spPr>
        <p:txBody>
          <a:bodyPr wrap="square" rtlCol="0">
            <a:spAutoFit/>
          </a:bodyPr>
          <a:lstStyle/>
          <a:p>
            <a:pPr algn="ctr"/>
            <a:r>
              <a:rPr lang="en-GB" sz="1600" dirty="0"/>
              <a:t>Returns a list of coordinates in the stock that are similar to the test period.</a:t>
            </a:r>
          </a:p>
        </p:txBody>
      </p:sp>
      <p:sp>
        <p:nvSpPr>
          <p:cNvPr id="59" name="TextBox 58"/>
          <p:cNvSpPr txBox="1"/>
          <p:nvPr/>
        </p:nvSpPr>
        <p:spPr>
          <a:xfrm>
            <a:off x="192125" y="4751273"/>
            <a:ext cx="8426569" cy="2062103"/>
          </a:xfrm>
          <a:prstGeom prst="rect">
            <a:avLst/>
          </a:prstGeom>
          <a:noFill/>
        </p:spPr>
        <p:txBody>
          <a:bodyPr wrap="square" rtlCol="0">
            <a:spAutoFit/>
          </a:bodyPr>
          <a:lstStyle/>
          <a:p>
            <a:r>
              <a:rPr lang="en-GB" sz="1600" b="1" dirty="0" err="1"/>
              <a:t>return_positions_of_similarity_in_list</a:t>
            </a:r>
            <a:r>
              <a:rPr lang="en-GB" sz="1600" dirty="0"/>
              <a:t>() is a similar function, but for comparing two different stocks for a particular period of similarity in one of them.</a:t>
            </a:r>
          </a:p>
          <a:p>
            <a:endParaRPr lang="en-GB" sz="1600" dirty="0"/>
          </a:p>
          <a:p>
            <a:r>
              <a:rPr lang="en-GB" sz="1600" b="1" dirty="0" err="1"/>
              <a:t>return_future_results</a:t>
            </a:r>
            <a:r>
              <a:rPr lang="en-GB" sz="1600" dirty="0"/>
              <a:t>() returns the average ratio of change in stock prices over a period of days in the future</a:t>
            </a:r>
          </a:p>
          <a:p>
            <a:endParaRPr lang="en-GB" sz="1600" dirty="0"/>
          </a:p>
          <a:p>
            <a:r>
              <a:rPr lang="en-GB" sz="1600" dirty="0"/>
              <a:t>Altogether these functions are used for comparing stocks to similar points in it’s own and other stock’s history</a:t>
            </a:r>
          </a:p>
        </p:txBody>
      </p:sp>
    </p:spTree>
    <p:extLst>
      <p:ext uri="{BB962C8B-B14F-4D97-AF65-F5344CB8AC3E}">
        <p14:creationId xmlns:p14="http://schemas.microsoft.com/office/powerpoint/2010/main" val="38999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783" y="116632"/>
            <a:ext cx="8208912" cy="400110"/>
          </a:xfrm>
          <a:prstGeom prst="rect">
            <a:avLst/>
          </a:prstGeom>
          <a:noFill/>
        </p:spPr>
        <p:txBody>
          <a:bodyPr wrap="square" rtlCol="0">
            <a:spAutoFit/>
          </a:bodyPr>
          <a:lstStyle/>
          <a:p>
            <a:pPr algn="ctr"/>
            <a:r>
              <a:rPr lang="en-GB" sz="2000" b="1" u="sng" dirty="0"/>
              <a:t>Stock Analysis – Part C: Mass pattern recognition</a:t>
            </a:r>
          </a:p>
        </p:txBody>
      </p:sp>
      <p:sp>
        <p:nvSpPr>
          <p:cNvPr id="5" name="TextBox 4"/>
          <p:cNvSpPr txBox="1"/>
          <p:nvPr/>
        </p:nvSpPr>
        <p:spPr>
          <a:xfrm>
            <a:off x="251520" y="3861048"/>
            <a:ext cx="8568951" cy="646331"/>
          </a:xfrm>
          <a:prstGeom prst="rect">
            <a:avLst/>
          </a:prstGeom>
          <a:noFill/>
        </p:spPr>
        <p:txBody>
          <a:bodyPr wrap="square" rtlCol="0">
            <a:spAutoFit/>
          </a:bodyPr>
          <a:lstStyle/>
          <a:p>
            <a:pPr algn="ctr"/>
            <a:r>
              <a:rPr lang="en-GB" dirty="0"/>
              <a:t>In the analysis </a:t>
            </a:r>
            <a:r>
              <a:rPr lang="en-GB" dirty="0" err="1"/>
              <a:t>dict</a:t>
            </a:r>
            <a:r>
              <a:rPr lang="en-GB" dirty="0"/>
              <a:t> each pattern is stored as:</a:t>
            </a:r>
          </a:p>
          <a:p>
            <a:pPr algn="ctr"/>
            <a:r>
              <a:rPr lang="en-GB" dirty="0"/>
              <a:t>[[1.0190, 0.98527, 1.0070, 0.9755, 0.9994], 0.9796707354154902, "2015-09-24", "CNDX"]</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919904"/>
            <a:ext cx="2759845" cy="1273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51520" y="572487"/>
            <a:ext cx="8547194" cy="1200329"/>
          </a:xfrm>
          <a:prstGeom prst="rect">
            <a:avLst/>
          </a:prstGeom>
          <a:noFill/>
        </p:spPr>
        <p:txBody>
          <a:bodyPr wrap="square" rtlCol="0">
            <a:spAutoFit/>
          </a:bodyPr>
          <a:lstStyle/>
          <a:p>
            <a:r>
              <a:rPr lang="en-GB" dirty="0"/>
              <a:t>To speed up the pattern recognition I create multi dimensional JSON file dictionaries. </a:t>
            </a:r>
          </a:p>
          <a:p>
            <a:endParaRPr lang="en-GB" dirty="0"/>
          </a:p>
          <a:p>
            <a:r>
              <a:rPr lang="en-GB" dirty="0"/>
              <a:t>The analysis </a:t>
            </a:r>
            <a:r>
              <a:rPr lang="en-GB" dirty="0" err="1"/>
              <a:t>dicts</a:t>
            </a:r>
            <a:r>
              <a:rPr lang="en-GB" dirty="0"/>
              <a:t> are labelled in the format:</a:t>
            </a:r>
          </a:p>
          <a:p>
            <a:pPr algn="ctr"/>
            <a:r>
              <a:rPr lang="en-GB" dirty="0"/>
              <a:t>“F5-C1-T5 ‘2015-12-23’.json”</a:t>
            </a:r>
          </a:p>
        </p:txBody>
      </p:sp>
      <p:sp>
        <p:nvSpPr>
          <p:cNvPr id="8" name="TextBox 7"/>
          <p:cNvSpPr txBox="1"/>
          <p:nvPr/>
        </p:nvSpPr>
        <p:spPr>
          <a:xfrm>
            <a:off x="103749" y="2082207"/>
            <a:ext cx="2830069" cy="646331"/>
          </a:xfrm>
          <a:prstGeom prst="rect">
            <a:avLst/>
          </a:prstGeom>
          <a:noFill/>
        </p:spPr>
        <p:txBody>
          <a:bodyPr wrap="square" rtlCol="0">
            <a:spAutoFit/>
          </a:bodyPr>
          <a:lstStyle/>
          <a:p>
            <a:r>
              <a:rPr lang="en-GB" dirty="0"/>
              <a:t>F is the days in the future associated with the list</a:t>
            </a:r>
          </a:p>
        </p:txBody>
      </p:sp>
      <p:sp>
        <p:nvSpPr>
          <p:cNvPr id="10" name="TextBox 9"/>
          <p:cNvSpPr txBox="1"/>
          <p:nvPr/>
        </p:nvSpPr>
        <p:spPr>
          <a:xfrm>
            <a:off x="1976038" y="2728538"/>
            <a:ext cx="3960440" cy="646331"/>
          </a:xfrm>
          <a:prstGeom prst="rect">
            <a:avLst/>
          </a:prstGeom>
          <a:noFill/>
        </p:spPr>
        <p:txBody>
          <a:bodyPr wrap="square" rtlCol="0">
            <a:spAutoFit/>
          </a:bodyPr>
          <a:lstStyle/>
          <a:p>
            <a:r>
              <a:rPr lang="en-GB" dirty="0"/>
              <a:t>C is the price ratio change period (in this case the ratio from each day before)</a:t>
            </a:r>
          </a:p>
        </p:txBody>
      </p:sp>
      <p:sp>
        <p:nvSpPr>
          <p:cNvPr id="9" name="Rectangle 8"/>
          <p:cNvSpPr/>
          <p:nvPr/>
        </p:nvSpPr>
        <p:spPr>
          <a:xfrm>
            <a:off x="4532335" y="2082206"/>
            <a:ext cx="1589032" cy="646331"/>
          </a:xfrm>
          <a:prstGeom prst="rect">
            <a:avLst/>
          </a:prstGeom>
        </p:spPr>
        <p:txBody>
          <a:bodyPr wrap="square">
            <a:spAutoFit/>
          </a:bodyPr>
          <a:lstStyle/>
          <a:p>
            <a:r>
              <a:rPr lang="en-GB" dirty="0"/>
              <a:t>T is the length of the list</a:t>
            </a:r>
          </a:p>
        </p:txBody>
      </p:sp>
      <p:sp>
        <p:nvSpPr>
          <p:cNvPr id="12" name="Rectangle 11"/>
          <p:cNvSpPr/>
          <p:nvPr/>
        </p:nvSpPr>
        <p:spPr>
          <a:xfrm>
            <a:off x="6320398" y="2771635"/>
            <a:ext cx="2576316" cy="657365"/>
          </a:xfrm>
          <a:prstGeom prst="rect">
            <a:avLst/>
          </a:prstGeom>
        </p:spPr>
        <p:txBody>
          <a:bodyPr wrap="square">
            <a:spAutoFit/>
          </a:bodyPr>
          <a:lstStyle/>
          <a:p>
            <a:r>
              <a:rPr lang="en-GB" dirty="0"/>
              <a:t>the date is the date the analysis  </a:t>
            </a:r>
            <a:r>
              <a:rPr lang="en-GB" dirty="0" err="1"/>
              <a:t>dict</a:t>
            </a:r>
            <a:r>
              <a:rPr lang="en-GB" dirty="0"/>
              <a:t> was created</a:t>
            </a:r>
          </a:p>
        </p:txBody>
      </p:sp>
      <p:cxnSp>
        <p:nvCxnSpPr>
          <p:cNvPr id="13" name="Straight Arrow Connector 12"/>
          <p:cNvCxnSpPr/>
          <p:nvPr/>
        </p:nvCxnSpPr>
        <p:spPr>
          <a:xfrm flipV="1">
            <a:off x="2591780" y="1624561"/>
            <a:ext cx="684076" cy="47437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656112" y="1680774"/>
            <a:ext cx="0" cy="98122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956258" y="1680774"/>
            <a:ext cx="576077" cy="41815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0"/>
          </p:cNvCxnSpPr>
          <p:nvPr/>
        </p:nvCxnSpPr>
        <p:spPr>
          <a:xfrm flipH="1" flipV="1">
            <a:off x="5225486" y="1680774"/>
            <a:ext cx="2383070" cy="109086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564" y="3906234"/>
            <a:ext cx="1944216" cy="369332"/>
          </a:xfrm>
          <a:prstGeom prst="rect">
            <a:avLst/>
          </a:prstGeom>
          <a:noFill/>
        </p:spPr>
        <p:txBody>
          <a:bodyPr wrap="square" rtlCol="0">
            <a:spAutoFit/>
          </a:bodyPr>
          <a:lstStyle/>
          <a:p>
            <a:r>
              <a:rPr lang="en-GB" baseline="30000" dirty="0"/>
              <a:t>(Values</a:t>
            </a:r>
            <a:r>
              <a:rPr lang="en-GB" dirty="0"/>
              <a:t> </a:t>
            </a:r>
            <a:r>
              <a:rPr lang="en-GB" baseline="30000" dirty="0"/>
              <a:t>truncated)</a:t>
            </a:r>
          </a:p>
        </p:txBody>
      </p:sp>
      <p:sp>
        <p:nvSpPr>
          <p:cNvPr id="25" name="TextBox 24"/>
          <p:cNvSpPr txBox="1"/>
          <p:nvPr/>
        </p:nvSpPr>
        <p:spPr>
          <a:xfrm>
            <a:off x="187209" y="4954736"/>
            <a:ext cx="1820971" cy="646331"/>
          </a:xfrm>
          <a:prstGeom prst="rect">
            <a:avLst/>
          </a:prstGeom>
          <a:noFill/>
        </p:spPr>
        <p:txBody>
          <a:bodyPr wrap="square" rtlCol="0">
            <a:spAutoFit/>
          </a:bodyPr>
          <a:lstStyle/>
          <a:p>
            <a:r>
              <a:rPr lang="en-GB" dirty="0"/>
              <a:t>List of price change ratios</a:t>
            </a:r>
          </a:p>
        </p:txBody>
      </p:sp>
      <p:cxnSp>
        <p:nvCxnSpPr>
          <p:cNvPr id="26" name="Straight Arrow Connector 25"/>
          <p:cNvCxnSpPr/>
          <p:nvPr/>
        </p:nvCxnSpPr>
        <p:spPr>
          <a:xfrm flipV="1">
            <a:off x="1403648" y="4480366"/>
            <a:ext cx="914428" cy="60481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916406" y="4963399"/>
            <a:ext cx="3290384" cy="646331"/>
          </a:xfrm>
          <a:prstGeom prst="rect">
            <a:avLst/>
          </a:prstGeom>
          <a:noFill/>
        </p:spPr>
        <p:txBody>
          <a:bodyPr wrap="square" rtlCol="0">
            <a:spAutoFit/>
          </a:bodyPr>
          <a:lstStyle/>
          <a:p>
            <a:r>
              <a:rPr lang="en-GB" dirty="0"/>
              <a:t>Total price ratio change a certain number of days in the future</a:t>
            </a:r>
          </a:p>
        </p:txBody>
      </p:sp>
      <p:cxnSp>
        <p:nvCxnSpPr>
          <p:cNvPr id="28" name="Straight Arrow Connector 27"/>
          <p:cNvCxnSpPr/>
          <p:nvPr/>
        </p:nvCxnSpPr>
        <p:spPr>
          <a:xfrm flipV="1">
            <a:off x="3851920" y="4480367"/>
            <a:ext cx="1224136" cy="48303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660232" y="4480366"/>
            <a:ext cx="504056" cy="48303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255053" y="4963399"/>
            <a:ext cx="2130689" cy="923330"/>
          </a:xfrm>
          <a:prstGeom prst="rect">
            <a:avLst/>
          </a:prstGeom>
          <a:noFill/>
        </p:spPr>
        <p:txBody>
          <a:bodyPr wrap="square" rtlCol="0">
            <a:spAutoFit/>
          </a:bodyPr>
          <a:lstStyle/>
          <a:p>
            <a:r>
              <a:rPr lang="en-GB" dirty="0"/>
              <a:t>Date of the first price change ratio was calculated from</a:t>
            </a:r>
          </a:p>
        </p:txBody>
      </p:sp>
      <p:cxnSp>
        <p:nvCxnSpPr>
          <p:cNvPr id="36" name="Straight Arrow Connector 35"/>
          <p:cNvCxnSpPr>
            <a:stCxn id="37" idx="0"/>
          </p:cNvCxnSpPr>
          <p:nvPr/>
        </p:nvCxnSpPr>
        <p:spPr>
          <a:xfrm flipV="1">
            <a:off x="8209893" y="4507379"/>
            <a:ext cx="137771" cy="59451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584536" y="5101898"/>
            <a:ext cx="1250713" cy="369332"/>
          </a:xfrm>
          <a:prstGeom prst="rect">
            <a:avLst/>
          </a:prstGeom>
          <a:noFill/>
        </p:spPr>
        <p:txBody>
          <a:bodyPr wrap="square" rtlCol="0">
            <a:spAutoFit/>
          </a:bodyPr>
          <a:lstStyle/>
          <a:p>
            <a:r>
              <a:rPr lang="en-GB" dirty="0"/>
              <a:t>Stock code</a:t>
            </a:r>
          </a:p>
        </p:txBody>
      </p:sp>
      <p:pic>
        <p:nvPicPr>
          <p:cNvPr id="922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52786"/>
          <a:stretch/>
        </p:blipFill>
        <p:spPr bwMode="auto">
          <a:xfrm>
            <a:off x="251520" y="6037381"/>
            <a:ext cx="2586930" cy="59733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3157234" y="6220936"/>
            <a:ext cx="2714009" cy="369332"/>
          </a:xfrm>
          <a:prstGeom prst="rect">
            <a:avLst/>
          </a:prstGeom>
          <a:noFill/>
        </p:spPr>
        <p:txBody>
          <a:bodyPr wrap="square" rtlCol="0">
            <a:spAutoFit/>
          </a:bodyPr>
          <a:lstStyle/>
          <a:p>
            <a:r>
              <a:rPr lang="en-GB" dirty="0"/>
              <a:t>(Continued on next slide)</a:t>
            </a:r>
          </a:p>
        </p:txBody>
      </p:sp>
      <p:pic>
        <p:nvPicPr>
          <p:cNvPr id="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5618"/>
          <a:stretch/>
        </p:blipFill>
        <p:spPr bwMode="auto">
          <a:xfrm>
            <a:off x="5936478" y="6037381"/>
            <a:ext cx="2979633" cy="59733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38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759" y="670811"/>
            <a:ext cx="8598960" cy="5632311"/>
          </a:xfrm>
          <a:prstGeom prst="rect">
            <a:avLst/>
          </a:prstGeom>
          <a:noFill/>
        </p:spPr>
        <p:txBody>
          <a:bodyPr wrap="square" rtlCol="0">
            <a:spAutoFit/>
          </a:bodyPr>
          <a:lstStyle/>
          <a:p>
            <a:r>
              <a:rPr lang="en-GB" dirty="0"/>
              <a:t>To gather and sort this data, first it is all extracted from individual or from multiple exchanges, and it is the sorted into the various dimensions. I decided to graduate it at 0.0001 intervals.</a:t>
            </a:r>
          </a:p>
          <a:p>
            <a:endParaRPr lang="en-GB" dirty="0"/>
          </a:p>
          <a:p>
            <a:r>
              <a:rPr lang="en-GB" dirty="0"/>
              <a:t>For example a list of [0.9990, 1.0100, 0.9978, 0.9993, 1.0012] will be placed in the list position of (-10, 100, -22, -7, 12), along with other lists that fit in the same intervals.</a:t>
            </a:r>
          </a:p>
          <a:p>
            <a:endParaRPr lang="en-GB" dirty="0"/>
          </a:p>
          <a:p>
            <a:endParaRPr lang="en-GB" dirty="0"/>
          </a:p>
          <a:p>
            <a:endParaRPr lang="en-GB" dirty="0"/>
          </a:p>
          <a:p>
            <a:endParaRPr lang="en-GB" dirty="0"/>
          </a:p>
          <a:p>
            <a:endParaRPr lang="en-GB" dirty="0"/>
          </a:p>
          <a:p>
            <a:endParaRPr lang="en-GB" dirty="0"/>
          </a:p>
          <a:p>
            <a:endParaRPr lang="en-GB" dirty="0"/>
          </a:p>
          <a:p>
            <a:r>
              <a:rPr lang="en-GB" dirty="0" err="1"/>
              <a:t>return_list_of_similar_changes</a:t>
            </a:r>
            <a:r>
              <a:rPr lang="en-GB" dirty="0"/>
              <a:t>() then searches in the dictionary for similar stocks within a particular accuracy and leniency (using the same </a:t>
            </a:r>
            <a:r>
              <a:rPr lang="en-GB" dirty="0" err="1"/>
              <a:t>boolean</a:t>
            </a:r>
            <a:r>
              <a:rPr lang="en-GB" dirty="0"/>
              <a:t> function used in </a:t>
            </a:r>
            <a:r>
              <a:rPr lang="en-GB" dirty="0" err="1"/>
              <a:t>return_sections_of_similarity_list</a:t>
            </a:r>
            <a:r>
              <a:rPr lang="en-GB" dirty="0"/>
              <a:t>() in part B). This is very quick because the majority of price ratio patterns are eliminated instantly as being dissimilar.</a:t>
            </a:r>
          </a:p>
          <a:p>
            <a:endParaRPr lang="en-GB" dirty="0"/>
          </a:p>
          <a:p>
            <a:r>
              <a:rPr lang="en-GB" dirty="0"/>
              <a:t>This is effective because the majority of computing time is used creating the analysis </a:t>
            </a:r>
            <a:r>
              <a:rPr lang="en-GB" dirty="0" err="1"/>
              <a:t>dict</a:t>
            </a:r>
            <a:r>
              <a:rPr lang="en-GB" dirty="0"/>
              <a:t> than performing the actual search, allowing it to be performed in real time.</a:t>
            </a:r>
            <a:endParaRPr lang="de-DE" dirty="0"/>
          </a:p>
        </p:txBody>
      </p:sp>
      <p:sp>
        <p:nvSpPr>
          <p:cNvPr id="5" name="TextBox 4"/>
          <p:cNvSpPr txBox="1"/>
          <p:nvPr/>
        </p:nvSpPr>
        <p:spPr>
          <a:xfrm>
            <a:off x="409783" y="116632"/>
            <a:ext cx="8208912" cy="400110"/>
          </a:xfrm>
          <a:prstGeom prst="rect">
            <a:avLst/>
          </a:prstGeom>
          <a:noFill/>
        </p:spPr>
        <p:txBody>
          <a:bodyPr wrap="square" rtlCol="0">
            <a:spAutoFit/>
          </a:bodyPr>
          <a:lstStyle/>
          <a:p>
            <a:pPr algn="ctr"/>
            <a:r>
              <a:rPr lang="en-GB" sz="2000" b="1" u="sng" dirty="0"/>
              <a:t>Stock Analysis – Part C: Mass pattern recognition cont.</a:t>
            </a:r>
          </a:p>
        </p:txBody>
      </p:sp>
      <p:sp>
        <p:nvSpPr>
          <p:cNvPr id="6" name="TextBox 5"/>
          <p:cNvSpPr txBox="1"/>
          <p:nvPr/>
        </p:nvSpPr>
        <p:spPr>
          <a:xfrm>
            <a:off x="395536" y="2709407"/>
            <a:ext cx="6157441" cy="1200329"/>
          </a:xfrm>
          <a:prstGeom prst="rect">
            <a:avLst/>
          </a:prstGeom>
          <a:noFill/>
        </p:spPr>
        <p:txBody>
          <a:bodyPr wrap="square" rtlCol="0">
            <a:spAutoFit/>
          </a:bodyPr>
          <a:lstStyle/>
          <a:p>
            <a:r>
              <a:rPr lang="en-GB" dirty="0"/>
              <a:t>The number of dimensions in each analysis </a:t>
            </a:r>
            <a:r>
              <a:rPr lang="en-GB" dirty="0" err="1"/>
              <a:t>dict</a:t>
            </a:r>
            <a:r>
              <a:rPr lang="en-GB" dirty="0"/>
              <a:t> is equal to the value of T, the length of the list. Therefore it is very easy to visualise the storage of lists of length 3 or less (see right, not my graph however).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109" y="2470064"/>
            <a:ext cx="1548315" cy="1679016"/>
          </a:xfrm>
          <a:prstGeom prst="rect">
            <a:avLst/>
          </a:prstGeom>
          <a:noFill/>
          <a:ln>
            <a:noFill/>
          </a:ln>
          <a:effectLst>
            <a:outerShdw blurRad="63500" sx="102000" sy="102000" algn="ctr" rotWithShape="0">
              <a:prstClr val="black">
                <a:alpha val="40000"/>
              </a:prst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253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783" y="188640"/>
            <a:ext cx="8208912" cy="400110"/>
          </a:xfrm>
          <a:prstGeom prst="rect">
            <a:avLst/>
          </a:prstGeom>
          <a:noFill/>
        </p:spPr>
        <p:txBody>
          <a:bodyPr wrap="square" rtlCol="0">
            <a:spAutoFit/>
          </a:bodyPr>
          <a:lstStyle/>
          <a:p>
            <a:pPr algn="ctr"/>
            <a:r>
              <a:rPr lang="en-GB" sz="2000" b="1" u="sng" dirty="0"/>
              <a:t>Stock Analysis – Part D: Using matrices to determine List Similarity</a:t>
            </a:r>
          </a:p>
        </p:txBody>
      </p:sp>
      <p:sp>
        <p:nvSpPr>
          <p:cNvPr id="5" name="TextBox 4"/>
          <p:cNvSpPr txBox="1"/>
          <p:nvPr/>
        </p:nvSpPr>
        <p:spPr>
          <a:xfrm>
            <a:off x="409783" y="836712"/>
            <a:ext cx="8208912" cy="646331"/>
          </a:xfrm>
          <a:prstGeom prst="rect">
            <a:avLst/>
          </a:prstGeom>
          <a:noFill/>
        </p:spPr>
        <p:txBody>
          <a:bodyPr wrap="square" rtlCol="0">
            <a:spAutoFit/>
          </a:bodyPr>
          <a:lstStyle/>
          <a:p>
            <a:r>
              <a:rPr lang="en-GB" dirty="0"/>
              <a:t>This is an idea I have been experimenting with to better determine whether two periods of price changes are similar</a:t>
            </a:r>
          </a:p>
        </p:txBody>
      </p:sp>
      <p:sp>
        <p:nvSpPr>
          <p:cNvPr id="6" name="TextBox 5"/>
          <p:cNvSpPr txBox="1"/>
          <p:nvPr/>
        </p:nvSpPr>
        <p:spPr>
          <a:xfrm>
            <a:off x="323528" y="1700808"/>
            <a:ext cx="5688632" cy="1477328"/>
          </a:xfrm>
          <a:prstGeom prst="rect">
            <a:avLst/>
          </a:prstGeom>
          <a:noFill/>
        </p:spPr>
        <p:txBody>
          <a:bodyPr wrap="square" rtlCol="0">
            <a:spAutoFit/>
          </a:bodyPr>
          <a:lstStyle/>
          <a:p>
            <a:r>
              <a:rPr lang="en-GB" dirty="0"/>
              <a:t> 1) </a:t>
            </a:r>
            <a:r>
              <a:rPr lang="en-GB" dirty="0" err="1"/>
              <a:t>return_ratio_matrix</a:t>
            </a:r>
            <a:r>
              <a:rPr lang="en-GB" dirty="0"/>
              <a:t>()</a:t>
            </a:r>
          </a:p>
          <a:p>
            <a:r>
              <a:rPr lang="en-GB" dirty="0"/>
              <a:t>A list of price ratio changes is converted to a square matrix by division. This creates an incidence of the relation of each change and its association with each other change.</a:t>
            </a:r>
          </a:p>
          <a:p>
            <a:endParaRPr lang="en-GB" dirty="0"/>
          </a:p>
        </p:txBody>
      </p:sp>
      <p:grpSp>
        <p:nvGrpSpPr>
          <p:cNvPr id="20" name="Group 19"/>
          <p:cNvGrpSpPr/>
          <p:nvPr/>
        </p:nvGrpSpPr>
        <p:grpSpPr>
          <a:xfrm>
            <a:off x="6156176" y="1340768"/>
            <a:ext cx="2335896" cy="1809492"/>
            <a:chOff x="5836504" y="2852936"/>
            <a:chExt cx="2335896" cy="1809492"/>
          </a:xfrm>
        </p:grpSpPr>
        <mc:AlternateContent xmlns:mc="http://schemas.openxmlformats.org/markup-compatibility/2006" xmlns:a14="http://schemas.microsoft.com/office/drawing/2010/main">
          <mc:Choice Requires="a14">
            <p:sp>
              <p:nvSpPr>
                <p:cNvPr id="15" name="TextBox 14"/>
                <p:cNvSpPr txBox="1"/>
                <p:nvPr/>
              </p:nvSpPr>
              <p:spPr>
                <a:xfrm>
                  <a:off x="6195192" y="3195360"/>
                  <a:ext cx="1977208" cy="14446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m>
                              <m:mPr>
                                <m:mcs>
                                  <m:mc>
                                    <m:mcPr>
                                      <m:count m:val="3"/>
                                      <m:mcJc m:val="center"/>
                                    </m:mcPr>
                                  </m:mc>
                                </m:mcs>
                                <m:ctrlPr>
                                  <a:rPr lang="en-GB" i="1" smtClean="0">
                                    <a:latin typeface="Cambria Math" panose="02040503050406030204" pitchFamily="18" charset="0"/>
                                  </a:rPr>
                                </m:ctrlPr>
                              </m:mPr>
                              <m:mr>
                                <m:e>
                                  <m:r>
                                    <m:rPr>
                                      <m:brk m:alnAt="7"/>
                                    </m:rPr>
                                    <a:rPr lang="en-GB" b="0" i="1" smtClean="0">
                                      <a:latin typeface="Cambria Math"/>
                                    </a:rPr>
                                    <m:t>1</m:t>
                                  </m:r>
                                </m:e>
                                <m:e>
                                  <m:r>
                                    <a:rPr lang="en-GB" b="0" i="1" smtClean="0">
                                      <a:latin typeface="Cambria Math"/>
                                    </a:rPr>
                                    <m:t>𝑎</m:t>
                                  </m:r>
                                  <m:r>
                                    <a:rPr lang="en-GB" b="0" i="1" smtClean="0">
                                      <a:latin typeface="Cambria Math"/>
                                    </a:rPr>
                                    <m:t>/</m:t>
                                  </m:r>
                                  <m:r>
                                    <a:rPr lang="en-GB" b="0" i="1" smtClean="0">
                                      <a:latin typeface="Cambria Math"/>
                                    </a:rPr>
                                    <m:t>𝑏</m:t>
                                  </m:r>
                                </m:e>
                                <m:e>
                                  <m:r>
                                    <a:rPr lang="en-GB" b="0" i="1" smtClean="0">
                                      <a:latin typeface="Cambria Math"/>
                                    </a:rPr>
                                    <m:t>𝑎</m:t>
                                  </m:r>
                                  <m:r>
                                    <a:rPr lang="en-GB" b="0" i="1" smtClean="0">
                                      <a:latin typeface="Cambria Math"/>
                                    </a:rPr>
                                    <m:t>/</m:t>
                                  </m:r>
                                  <m:r>
                                    <a:rPr lang="en-GB" b="0" i="1" smtClean="0">
                                      <a:latin typeface="Cambria Math"/>
                                    </a:rPr>
                                    <m:t>𝑐</m:t>
                                  </m:r>
                                </m:e>
                              </m:mr>
                              <m:mr>
                                <m:e/>
                                <m:e/>
                                <m:e/>
                              </m:mr>
                              <m:mr>
                                <m:e>
                                  <m:eqArr>
                                    <m:eqArrPr>
                                      <m:ctrlPr>
                                        <a:rPr lang="en-GB" i="1" smtClean="0">
                                          <a:latin typeface="Cambria Math" panose="02040503050406030204" pitchFamily="18" charset="0"/>
                                        </a:rPr>
                                      </m:ctrlPr>
                                    </m:eqArrPr>
                                    <m:e>
                                      <m:r>
                                        <a:rPr lang="en-GB" b="0" i="1" smtClean="0">
                                          <a:latin typeface="Cambria Math"/>
                                        </a:rPr>
                                        <m:t>𝑏</m:t>
                                      </m:r>
                                      <m:r>
                                        <a:rPr lang="en-GB" b="0" i="1" smtClean="0">
                                          <a:latin typeface="Cambria Math"/>
                                        </a:rPr>
                                        <m:t>/</m:t>
                                      </m:r>
                                      <m:r>
                                        <a:rPr lang="en-GB" b="0" i="1" smtClean="0">
                                          <a:latin typeface="Cambria Math"/>
                                        </a:rPr>
                                        <m:t>𝑎</m:t>
                                      </m:r>
                                    </m:e>
                                    <m:e/>
                                    <m:e>
                                      <m:r>
                                        <a:rPr lang="en-GB" b="0" i="1" smtClean="0">
                                          <a:latin typeface="Cambria Math"/>
                                        </a:rPr>
                                        <m:t>𝑐</m:t>
                                      </m:r>
                                      <m:r>
                                        <a:rPr lang="en-GB" b="0" i="1" smtClean="0">
                                          <a:latin typeface="Cambria Math"/>
                                        </a:rPr>
                                        <m:t>/</m:t>
                                      </m:r>
                                      <m:r>
                                        <a:rPr lang="en-GB" b="0" i="1" smtClean="0">
                                          <a:latin typeface="Cambria Math"/>
                                        </a:rPr>
                                        <m:t>𝑎</m:t>
                                      </m:r>
                                    </m:e>
                                  </m:eqArr>
                                </m:e>
                                <m:e>
                                  <m:eqArr>
                                    <m:eqArrPr>
                                      <m:ctrlPr>
                                        <a:rPr lang="en-GB" i="1" smtClean="0">
                                          <a:latin typeface="Cambria Math" panose="02040503050406030204" pitchFamily="18" charset="0"/>
                                        </a:rPr>
                                      </m:ctrlPr>
                                    </m:eqArrPr>
                                    <m:e>
                                      <m:r>
                                        <a:rPr lang="en-GB" b="0" i="1" smtClean="0">
                                          <a:latin typeface="Cambria Math"/>
                                        </a:rPr>
                                        <m:t>1</m:t>
                                      </m:r>
                                    </m:e>
                                    <m:e/>
                                    <m:e>
                                      <m:r>
                                        <a:rPr lang="en-GB" b="0" i="1" smtClean="0">
                                          <a:latin typeface="Cambria Math"/>
                                        </a:rPr>
                                        <m:t>𝑐</m:t>
                                      </m:r>
                                      <m:r>
                                        <a:rPr lang="en-GB" b="0" i="1" smtClean="0">
                                          <a:latin typeface="Cambria Math"/>
                                        </a:rPr>
                                        <m:t>/</m:t>
                                      </m:r>
                                      <m:r>
                                        <a:rPr lang="en-GB" b="0" i="1" smtClean="0">
                                          <a:latin typeface="Cambria Math"/>
                                        </a:rPr>
                                        <m:t>𝑏</m:t>
                                      </m:r>
                                    </m:e>
                                  </m:eqArr>
                                </m:e>
                                <m:e>
                                  <m:eqArr>
                                    <m:eqArrPr>
                                      <m:ctrlPr>
                                        <a:rPr lang="en-GB" i="1" smtClean="0">
                                          <a:latin typeface="Cambria Math" panose="02040503050406030204" pitchFamily="18" charset="0"/>
                                        </a:rPr>
                                      </m:ctrlPr>
                                    </m:eqArrPr>
                                    <m:e>
                                      <m:r>
                                        <a:rPr lang="en-GB" b="0" i="1" smtClean="0">
                                          <a:latin typeface="Cambria Math"/>
                                        </a:rPr>
                                        <m:t>𝑏</m:t>
                                      </m:r>
                                      <m:r>
                                        <a:rPr lang="en-GB" b="0" i="1" smtClean="0">
                                          <a:latin typeface="Cambria Math"/>
                                        </a:rPr>
                                        <m:t>/</m:t>
                                      </m:r>
                                      <m:r>
                                        <a:rPr lang="en-GB" b="0" i="1" smtClean="0">
                                          <a:latin typeface="Cambria Math"/>
                                        </a:rPr>
                                        <m:t>𝑐</m:t>
                                      </m:r>
                                    </m:e>
                                    <m:e/>
                                    <m:e>
                                      <m:r>
                                        <a:rPr lang="en-GB" b="0" i="1" smtClean="0">
                                          <a:latin typeface="Cambria Math"/>
                                        </a:rPr>
                                        <m:t>1</m:t>
                                      </m:r>
                                    </m:e>
                                  </m:eqArr>
                                </m:e>
                              </m:mr>
                            </m:m>
                          </m:e>
                        </m:d>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6195192" y="3195360"/>
                  <a:ext cx="1977208" cy="1444626"/>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315448" y="2852936"/>
                  <a:ext cx="17216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b="1" i="1" smtClean="0">
                                <a:latin typeface="Cambria Math" panose="02040503050406030204" pitchFamily="18" charset="0"/>
                              </a:rPr>
                            </m:ctrlPr>
                          </m:dPr>
                          <m:e>
                            <m:m>
                              <m:mPr>
                                <m:mcs>
                                  <m:mc>
                                    <m:mcPr>
                                      <m:count m:val="3"/>
                                      <m:mcJc m:val="center"/>
                                    </m:mcPr>
                                  </m:mc>
                                </m:mcs>
                                <m:ctrlPr>
                                  <a:rPr lang="en-GB" b="1" i="1" smtClean="0">
                                    <a:latin typeface="Cambria Math" panose="02040503050406030204" pitchFamily="18" charset="0"/>
                                  </a:rPr>
                                </m:ctrlPr>
                              </m:mPr>
                              <m:mr>
                                <m:e>
                                  <m:r>
                                    <m:rPr>
                                      <m:brk m:alnAt="7"/>
                                    </m:rPr>
                                    <a:rPr lang="en-GB" b="1" i="1" smtClean="0">
                                      <a:latin typeface="Cambria Math"/>
                                    </a:rPr>
                                    <m:t> </m:t>
                                  </m:r>
                                  <m:r>
                                    <a:rPr lang="en-GB" b="1" i="1" smtClean="0">
                                      <a:latin typeface="Cambria Math"/>
                                    </a:rPr>
                                    <m:t> </m:t>
                                  </m:r>
                                  <m:r>
                                    <a:rPr lang="en-GB" b="1" i="1" smtClean="0">
                                      <a:latin typeface="Cambria Math"/>
                                    </a:rPr>
                                    <m:t>𝒂</m:t>
                                  </m:r>
                                  <m:r>
                                    <a:rPr lang="en-GB" b="1" i="1" smtClean="0">
                                      <a:latin typeface="Cambria Math"/>
                                    </a:rPr>
                                    <m:t> </m:t>
                                  </m:r>
                                </m:e>
                                <m:e>
                                  <m:r>
                                    <a:rPr lang="en-GB" b="1" i="1" smtClean="0">
                                      <a:latin typeface="Cambria Math"/>
                                    </a:rPr>
                                    <m:t> </m:t>
                                  </m:r>
                                  <m:r>
                                    <a:rPr lang="en-GB" b="1" i="1" smtClean="0">
                                      <a:latin typeface="Cambria Math"/>
                                    </a:rPr>
                                    <m:t>𝒃</m:t>
                                  </m:r>
                                  <m:r>
                                    <a:rPr lang="en-GB" b="1" i="1" smtClean="0">
                                      <a:latin typeface="Cambria Math"/>
                                    </a:rPr>
                                    <m:t>  </m:t>
                                  </m:r>
                                </m:e>
                                <m:e>
                                  <m:r>
                                    <a:rPr lang="en-GB" b="1" i="1" smtClean="0">
                                      <a:latin typeface="Cambria Math"/>
                                    </a:rPr>
                                    <m:t> </m:t>
                                  </m:r>
                                  <m:r>
                                    <a:rPr lang="en-GB" b="1" i="1" smtClean="0">
                                      <a:latin typeface="Cambria Math"/>
                                    </a:rPr>
                                    <m:t>𝒄</m:t>
                                  </m:r>
                                  <m:r>
                                    <a:rPr lang="en-GB" b="1" i="1" smtClean="0">
                                      <a:latin typeface="Cambria Math"/>
                                    </a:rPr>
                                    <m:t>  </m:t>
                                  </m:r>
                                </m:e>
                              </m:mr>
                            </m:m>
                          </m:e>
                        </m:d>
                      </m:oMath>
                    </m:oMathPara>
                  </a14:m>
                  <a:endParaRPr lang="en-GB"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6315448" y="2852936"/>
                  <a:ext cx="1721625" cy="369332"/>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rot="16200000">
                  <a:off x="5328087" y="3775697"/>
                  <a:ext cx="1395148" cy="3783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b="1" i="1" smtClean="0">
                                <a:latin typeface="Cambria Math" panose="02040503050406030204" pitchFamily="18" charset="0"/>
                              </a:rPr>
                            </m:ctrlPr>
                          </m:dPr>
                          <m:e>
                            <m:m>
                              <m:mPr>
                                <m:mcs>
                                  <m:mc>
                                    <m:mcPr>
                                      <m:count m:val="3"/>
                                      <m:mcJc m:val="center"/>
                                    </m:mcPr>
                                  </m:mc>
                                </m:mcs>
                                <m:ctrlPr>
                                  <a:rPr lang="en-GB" b="1" i="1" smtClean="0">
                                    <a:latin typeface="Cambria Math" panose="02040503050406030204" pitchFamily="18" charset="0"/>
                                  </a:rPr>
                                </m:ctrlPr>
                              </m:mPr>
                              <m:mr>
                                <m:e>
                                  <m:r>
                                    <m:rPr>
                                      <m:brk m:alnAt="7"/>
                                    </m:rPr>
                                    <a:rPr lang="en-GB" b="1" i="1" smtClean="0">
                                      <a:latin typeface="Cambria Math"/>
                                    </a:rPr>
                                    <m:t> </m:t>
                                  </m:r>
                                  <m:r>
                                    <a:rPr lang="en-GB" b="1" i="1" smtClean="0">
                                      <a:latin typeface="Cambria Math"/>
                                    </a:rPr>
                                    <m:t>𝒄</m:t>
                                  </m:r>
                                  <m:r>
                                    <a:rPr lang="en-GB" b="1" i="1" smtClean="0">
                                      <a:latin typeface="Cambria Math"/>
                                    </a:rPr>
                                    <m:t> </m:t>
                                  </m:r>
                                </m:e>
                                <m:e>
                                  <m:r>
                                    <a:rPr lang="en-GB" b="1" i="1" smtClean="0">
                                      <a:latin typeface="Cambria Math"/>
                                    </a:rPr>
                                    <m:t> </m:t>
                                  </m:r>
                                  <m:r>
                                    <a:rPr lang="en-GB" b="1" i="1" smtClean="0">
                                      <a:latin typeface="Cambria Math"/>
                                    </a:rPr>
                                    <m:t>𝒃</m:t>
                                  </m:r>
                                  <m:r>
                                    <a:rPr lang="en-GB" b="1" i="1" smtClean="0">
                                      <a:latin typeface="Cambria Math"/>
                                    </a:rPr>
                                    <m:t> </m:t>
                                  </m:r>
                                </m:e>
                                <m:e>
                                  <m:r>
                                    <a:rPr lang="en-GB" b="1" i="1" smtClean="0">
                                      <a:latin typeface="Cambria Math"/>
                                    </a:rPr>
                                    <m:t> </m:t>
                                  </m:r>
                                  <m:r>
                                    <a:rPr lang="en-GB" b="1" i="1" smtClean="0">
                                      <a:latin typeface="Cambria Math"/>
                                    </a:rPr>
                                    <m:t>𝒂</m:t>
                                  </m:r>
                                  <m:r>
                                    <a:rPr lang="en-GB" b="1" i="1" smtClean="0">
                                      <a:latin typeface="Cambria Math"/>
                                    </a:rPr>
                                    <m:t> </m:t>
                                  </m:r>
                                </m:e>
                              </m:mr>
                            </m:m>
                          </m:e>
                        </m:d>
                      </m:oMath>
                    </m:oMathPara>
                  </a14:m>
                  <a:endParaRPr lang="en-GB" b="1" dirty="0"/>
                </a:p>
              </p:txBody>
            </p:sp>
          </mc:Choice>
          <mc:Fallback xmlns="">
            <p:sp>
              <p:nvSpPr>
                <p:cNvPr id="18" name="TextBox 17"/>
                <p:cNvSpPr txBox="1">
                  <a:spLocks noRot="1" noChangeAspect="1" noMove="1" noResize="1" noEditPoints="1" noAdjustHandles="1" noChangeArrowheads="1" noChangeShapeType="1" noTextEdit="1"/>
                </p:cNvSpPr>
                <p:nvPr/>
              </p:nvSpPr>
              <p:spPr>
                <a:xfrm rot="16200000">
                  <a:off x="5328087" y="3775697"/>
                  <a:ext cx="1395148" cy="378314"/>
                </a:xfrm>
                <a:prstGeom prst="rect">
                  <a:avLst/>
                </a:prstGeom>
                <a:blipFill rotWithShape="1">
                  <a:blip r:embed="rId4"/>
                  <a:stretch>
                    <a:fillRect/>
                  </a:stretch>
                </a:blipFill>
              </p:spPr>
              <p:txBody>
                <a:bodyPr/>
                <a:lstStyle/>
                <a:p>
                  <a:r>
                    <a:rPr lang="en-GB">
                      <a:noFill/>
                    </a:rPr>
                    <a:t> </a:t>
                  </a:r>
                </a:p>
              </p:txBody>
            </p:sp>
          </mc:Fallback>
        </mc:AlternateContent>
      </p:grpSp>
      <p:sp>
        <p:nvSpPr>
          <p:cNvPr id="21" name="TextBox 20"/>
          <p:cNvSpPr txBox="1"/>
          <p:nvPr/>
        </p:nvSpPr>
        <p:spPr>
          <a:xfrm>
            <a:off x="298376" y="3220492"/>
            <a:ext cx="8482697" cy="1754326"/>
          </a:xfrm>
          <a:prstGeom prst="rect">
            <a:avLst/>
          </a:prstGeom>
          <a:noFill/>
        </p:spPr>
        <p:txBody>
          <a:bodyPr wrap="square" rtlCol="0">
            <a:spAutoFit/>
          </a:bodyPr>
          <a:lstStyle/>
          <a:p>
            <a:r>
              <a:rPr lang="en-GB" dirty="0"/>
              <a:t> 2) </a:t>
            </a:r>
            <a:r>
              <a:rPr lang="en-GB" dirty="0" err="1"/>
              <a:t>return_compare_matrix</a:t>
            </a:r>
            <a:r>
              <a:rPr lang="en-GB" dirty="0"/>
              <a:t>()</a:t>
            </a:r>
          </a:p>
          <a:p>
            <a:r>
              <a:rPr lang="en-GB" dirty="0"/>
              <a:t>Total similarity of two ratio matrices is given by division of each item in the matrix by each item in another matrix, example shown below. My current method for determining similarity is calculating the standard deviation.</a:t>
            </a:r>
          </a:p>
          <a:p>
            <a:endParaRPr lang="en-GB" dirty="0"/>
          </a:p>
          <a:p>
            <a:endParaRPr lang="en-GB" dirty="0"/>
          </a:p>
        </p:txBody>
      </p:sp>
      <p:sp>
        <p:nvSpPr>
          <p:cNvPr id="23" name="TextBox 22"/>
          <p:cNvSpPr txBox="1"/>
          <p:nvPr/>
        </p:nvSpPr>
        <p:spPr>
          <a:xfrm>
            <a:off x="8397113" y="2204864"/>
            <a:ext cx="655949" cy="369332"/>
          </a:xfrm>
          <a:prstGeom prst="rect">
            <a:avLst/>
          </a:prstGeom>
          <a:noFill/>
        </p:spPr>
        <p:txBody>
          <a:bodyPr wrap="none" rtlCol="0">
            <a:spAutoFit/>
          </a:bodyPr>
          <a:lstStyle/>
          <a:p>
            <a:r>
              <a:rPr lang="en-GB" dirty="0"/>
              <a:t> =  M</a:t>
            </a:r>
          </a:p>
        </p:txBody>
      </p:sp>
      <p:sp>
        <p:nvSpPr>
          <p:cNvPr id="24" name="TextBox 23"/>
          <p:cNvSpPr txBox="1"/>
          <p:nvPr/>
        </p:nvSpPr>
        <p:spPr>
          <a:xfrm>
            <a:off x="3185642" y="4869160"/>
            <a:ext cx="3330574" cy="369332"/>
          </a:xfrm>
          <a:prstGeom prst="rect">
            <a:avLst/>
          </a:prstGeom>
          <a:noFill/>
        </p:spPr>
        <p:txBody>
          <a:bodyPr wrap="square" rtlCol="0">
            <a:spAutoFit/>
          </a:bodyPr>
          <a:lstStyle/>
          <a:p>
            <a:r>
              <a:rPr lang="en-GB" dirty="0" err="1"/>
              <a:t>Return_compare_matrix</a:t>
            </a:r>
            <a:r>
              <a:rPr lang="en-GB" dirty="0"/>
              <a:t>(M, X)  = </a:t>
            </a:r>
          </a:p>
        </p:txBody>
      </p:sp>
      <p:grpSp>
        <p:nvGrpSpPr>
          <p:cNvPr id="29" name="Group 28"/>
          <p:cNvGrpSpPr/>
          <p:nvPr/>
        </p:nvGrpSpPr>
        <p:grpSpPr>
          <a:xfrm>
            <a:off x="179512" y="4653136"/>
            <a:ext cx="2357890" cy="1809492"/>
            <a:chOff x="323528" y="4725144"/>
            <a:chExt cx="2357890" cy="1809492"/>
          </a:xfrm>
        </p:grpSpPr>
        <mc:AlternateContent xmlns:mc="http://schemas.openxmlformats.org/markup-compatibility/2006" xmlns:a14="http://schemas.microsoft.com/office/drawing/2010/main">
          <mc:Choice Requires="a14">
            <p:sp>
              <p:nvSpPr>
                <p:cNvPr id="26" name="TextBox 25"/>
                <p:cNvSpPr txBox="1"/>
                <p:nvPr/>
              </p:nvSpPr>
              <p:spPr>
                <a:xfrm>
                  <a:off x="682216" y="5067568"/>
                  <a:ext cx="1999202" cy="14471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m>
                              <m:mPr>
                                <m:mcs>
                                  <m:mc>
                                    <m:mcPr>
                                      <m:count m:val="3"/>
                                      <m:mcJc m:val="center"/>
                                    </m:mcPr>
                                  </m:mc>
                                </m:mcs>
                                <m:ctrlPr>
                                  <a:rPr lang="en-GB" i="1" smtClean="0">
                                    <a:latin typeface="Cambria Math" panose="02040503050406030204" pitchFamily="18" charset="0"/>
                                  </a:rPr>
                                </m:ctrlPr>
                              </m:mPr>
                              <m:mr>
                                <m:e>
                                  <m:r>
                                    <m:rPr>
                                      <m:brk m:alnAt="7"/>
                                    </m:rPr>
                                    <a:rPr lang="en-GB" b="0" i="1" smtClean="0">
                                      <a:latin typeface="Cambria Math"/>
                                    </a:rPr>
                                    <m:t>1</m:t>
                                  </m:r>
                                </m:e>
                                <m:e>
                                  <m:r>
                                    <a:rPr lang="en-GB" b="0" i="1" smtClean="0">
                                      <a:latin typeface="Cambria Math"/>
                                    </a:rPr>
                                    <m:t>𝑑</m:t>
                                  </m:r>
                                  <m:r>
                                    <a:rPr lang="en-GB" b="0" i="1" smtClean="0">
                                      <a:latin typeface="Cambria Math"/>
                                    </a:rPr>
                                    <m:t>/</m:t>
                                  </m:r>
                                  <m:r>
                                    <a:rPr lang="en-GB" b="0" i="1" smtClean="0">
                                      <a:latin typeface="Cambria Math"/>
                                    </a:rPr>
                                    <m:t>𝑒</m:t>
                                  </m:r>
                                </m:e>
                                <m:e>
                                  <m:r>
                                    <a:rPr lang="en-GB" b="0" i="1" smtClean="0">
                                      <a:latin typeface="Cambria Math"/>
                                    </a:rPr>
                                    <m:t>𝑑</m:t>
                                  </m:r>
                                  <m:r>
                                    <a:rPr lang="en-GB" b="0" i="1" smtClean="0">
                                      <a:latin typeface="Cambria Math"/>
                                    </a:rPr>
                                    <m:t>/</m:t>
                                  </m:r>
                                  <m:r>
                                    <a:rPr lang="en-GB" b="0" i="1" smtClean="0">
                                      <a:latin typeface="Cambria Math"/>
                                    </a:rPr>
                                    <m:t>𝑓</m:t>
                                  </m:r>
                                </m:e>
                              </m:mr>
                              <m:mr>
                                <m:e/>
                                <m:e/>
                                <m:e/>
                              </m:mr>
                              <m:mr>
                                <m:e>
                                  <m:eqArr>
                                    <m:eqArrPr>
                                      <m:ctrlPr>
                                        <a:rPr lang="en-GB" i="1" smtClean="0">
                                          <a:latin typeface="Cambria Math" panose="02040503050406030204" pitchFamily="18" charset="0"/>
                                        </a:rPr>
                                      </m:ctrlPr>
                                    </m:eqArrPr>
                                    <m:e>
                                      <m:r>
                                        <a:rPr lang="en-GB" b="0" i="1" smtClean="0">
                                          <a:latin typeface="Cambria Math"/>
                                        </a:rPr>
                                        <m:t>𝑒</m:t>
                                      </m:r>
                                      <m:r>
                                        <a:rPr lang="en-GB" b="0" i="1" smtClean="0">
                                          <a:latin typeface="Cambria Math"/>
                                        </a:rPr>
                                        <m:t>/</m:t>
                                      </m:r>
                                      <m:r>
                                        <a:rPr lang="en-GB" b="0" i="1" smtClean="0">
                                          <a:latin typeface="Cambria Math"/>
                                        </a:rPr>
                                        <m:t>𝑑</m:t>
                                      </m:r>
                                    </m:e>
                                    <m:e/>
                                    <m:e>
                                      <m:r>
                                        <a:rPr lang="en-GB" b="0" i="1" smtClean="0">
                                          <a:latin typeface="Cambria Math"/>
                                        </a:rPr>
                                        <m:t>𝑓</m:t>
                                      </m:r>
                                      <m:r>
                                        <a:rPr lang="en-GB" b="0" i="1" smtClean="0">
                                          <a:latin typeface="Cambria Math"/>
                                        </a:rPr>
                                        <m:t>/</m:t>
                                      </m:r>
                                      <m:r>
                                        <a:rPr lang="en-GB" b="0" i="1" smtClean="0">
                                          <a:latin typeface="Cambria Math"/>
                                        </a:rPr>
                                        <m:t>𝑑</m:t>
                                      </m:r>
                                    </m:e>
                                  </m:eqArr>
                                </m:e>
                                <m:e>
                                  <m:eqArr>
                                    <m:eqArrPr>
                                      <m:ctrlPr>
                                        <a:rPr lang="en-GB" i="1" smtClean="0">
                                          <a:latin typeface="Cambria Math" panose="02040503050406030204" pitchFamily="18" charset="0"/>
                                        </a:rPr>
                                      </m:ctrlPr>
                                    </m:eqArrPr>
                                    <m:e>
                                      <m:r>
                                        <a:rPr lang="en-GB" b="0" i="1" smtClean="0">
                                          <a:latin typeface="Cambria Math"/>
                                        </a:rPr>
                                        <m:t>1</m:t>
                                      </m:r>
                                    </m:e>
                                    <m:e/>
                                    <m:e>
                                      <m:r>
                                        <a:rPr lang="en-GB" b="0" i="1" smtClean="0">
                                          <a:latin typeface="Cambria Math"/>
                                        </a:rPr>
                                        <m:t>𝑓</m:t>
                                      </m:r>
                                      <m:r>
                                        <a:rPr lang="en-GB" b="0" i="1" smtClean="0">
                                          <a:latin typeface="Cambria Math"/>
                                        </a:rPr>
                                        <m:t>/</m:t>
                                      </m:r>
                                      <m:r>
                                        <a:rPr lang="en-GB" b="0" i="1" smtClean="0">
                                          <a:latin typeface="Cambria Math"/>
                                        </a:rPr>
                                        <m:t>𝑒</m:t>
                                      </m:r>
                                    </m:e>
                                  </m:eqArr>
                                </m:e>
                                <m:e>
                                  <m:eqArr>
                                    <m:eqArrPr>
                                      <m:ctrlPr>
                                        <a:rPr lang="en-GB" i="1" smtClean="0">
                                          <a:latin typeface="Cambria Math" panose="02040503050406030204" pitchFamily="18" charset="0"/>
                                        </a:rPr>
                                      </m:ctrlPr>
                                    </m:eqArrPr>
                                    <m:e>
                                      <m:r>
                                        <a:rPr lang="en-GB" b="0" i="1" smtClean="0">
                                          <a:latin typeface="Cambria Math"/>
                                        </a:rPr>
                                        <m:t>𝑒</m:t>
                                      </m:r>
                                      <m:r>
                                        <a:rPr lang="en-GB" b="0" i="1" smtClean="0">
                                          <a:latin typeface="Cambria Math"/>
                                        </a:rPr>
                                        <m:t>/</m:t>
                                      </m:r>
                                      <m:r>
                                        <a:rPr lang="en-GB" b="0" i="1" smtClean="0">
                                          <a:latin typeface="Cambria Math"/>
                                        </a:rPr>
                                        <m:t>𝑓</m:t>
                                      </m:r>
                                    </m:e>
                                    <m:e/>
                                    <m:e>
                                      <m:r>
                                        <a:rPr lang="en-GB" b="0" i="1" smtClean="0">
                                          <a:latin typeface="Cambria Math"/>
                                        </a:rPr>
                                        <m:t>1</m:t>
                                      </m:r>
                                    </m:e>
                                  </m:eqArr>
                                </m:e>
                              </m:mr>
                            </m:m>
                          </m:e>
                        </m:d>
                      </m:oMath>
                    </m:oMathPara>
                  </a14:m>
                  <a:endParaRPr lang="en-GB" dirty="0"/>
                </a:p>
              </p:txBody>
            </p:sp>
          </mc:Choice>
          <mc:Fallback xmlns="">
            <p:sp>
              <p:nvSpPr>
                <p:cNvPr id="26" name="TextBox 25"/>
                <p:cNvSpPr txBox="1">
                  <a:spLocks noRot="1" noChangeAspect="1" noMove="1" noResize="1" noEditPoints="1" noAdjustHandles="1" noChangeArrowheads="1" noChangeShapeType="1" noTextEdit="1"/>
                </p:cNvSpPr>
                <p:nvPr/>
              </p:nvSpPr>
              <p:spPr>
                <a:xfrm>
                  <a:off x="682216" y="5067568"/>
                  <a:ext cx="1999202" cy="1447127"/>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802472" y="4725144"/>
                  <a:ext cx="17248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b="1" i="1" smtClean="0">
                                <a:latin typeface="Cambria Math" panose="02040503050406030204" pitchFamily="18" charset="0"/>
                              </a:rPr>
                            </m:ctrlPr>
                          </m:dPr>
                          <m:e>
                            <m:m>
                              <m:mPr>
                                <m:mcs>
                                  <m:mc>
                                    <m:mcPr>
                                      <m:count m:val="3"/>
                                      <m:mcJc m:val="center"/>
                                    </m:mcPr>
                                  </m:mc>
                                </m:mcs>
                                <m:ctrlPr>
                                  <a:rPr lang="en-GB" b="1" i="1" smtClean="0">
                                    <a:latin typeface="Cambria Math" panose="02040503050406030204" pitchFamily="18" charset="0"/>
                                  </a:rPr>
                                </m:ctrlPr>
                              </m:mPr>
                              <m:mr>
                                <m:e>
                                  <m:r>
                                    <m:rPr>
                                      <m:brk m:alnAt="7"/>
                                    </m:rPr>
                                    <a:rPr lang="en-GB" b="1" i="1" smtClean="0">
                                      <a:latin typeface="Cambria Math"/>
                                    </a:rPr>
                                    <m:t> </m:t>
                                  </m:r>
                                  <m:r>
                                    <a:rPr lang="en-GB" b="1" i="1" smtClean="0">
                                      <a:latin typeface="Cambria Math"/>
                                    </a:rPr>
                                    <m:t> </m:t>
                                  </m:r>
                                  <m:r>
                                    <a:rPr lang="en-GB" b="1" i="1" smtClean="0">
                                      <a:latin typeface="Cambria Math"/>
                                    </a:rPr>
                                    <m:t>𝒅</m:t>
                                  </m:r>
                                  <m:r>
                                    <a:rPr lang="en-GB" b="1" i="1" smtClean="0">
                                      <a:latin typeface="Cambria Math"/>
                                    </a:rPr>
                                    <m:t> </m:t>
                                  </m:r>
                                </m:e>
                                <m:e>
                                  <m:r>
                                    <a:rPr lang="en-GB" b="1" i="1" smtClean="0">
                                      <a:latin typeface="Cambria Math"/>
                                    </a:rPr>
                                    <m:t> </m:t>
                                  </m:r>
                                  <m:r>
                                    <a:rPr lang="en-GB" b="1" i="1" smtClean="0">
                                      <a:latin typeface="Cambria Math"/>
                                    </a:rPr>
                                    <m:t>𝒆</m:t>
                                  </m:r>
                                  <m:r>
                                    <a:rPr lang="en-GB" b="1" i="1" smtClean="0">
                                      <a:latin typeface="Cambria Math"/>
                                    </a:rPr>
                                    <m:t> </m:t>
                                  </m:r>
                                </m:e>
                                <m:e>
                                  <m:r>
                                    <a:rPr lang="en-GB" b="1" i="1" smtClean="0">
                                      <a:latin typeface="Cambria Math"/>
                                    </a:rPr>
                                    <m:t> </m:t>
                                  </m:r>
                                  <m:r>
                                    <a:rPr lang="en-GB" b="1" i="1" smtClean="0">
                                      <a:latin typeface="Cambria Math"/>
                                    </a:rPr>
                                    <m:t>𝒇</m:t>
                                  </m:r>
                                  <m:r>
                                    <a:rPr lang="en-GB" b="1" i="1" smtClean="0">
                                      <a:latin typeface="Cambria Math"/>
                                    </a:rPr>
                                    <m:t>  </m:t>
                                  </m:r>
                                </m:e>
                              </m:mr>
                            </m:m>
                          </m:e>
                        </m:d>
                      </m:oMath>
                    </m:oMathPara>
                  </a14:m>
                  <a:endParaRPr lang="en-GB"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802472" y="4725144"/>
                  <a:ext cx="1724831" cy="369332"/>
                </a:xfrm>
                <a:prstGeom prst="rect">
                  <a:avLst/>
                </a:prstGeom>
                <a:blipFill rotWithShape="1">
                  <a:blip r:embed="rId6"/>
                  <a:stretch>
                    <a:fillRect b="-81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rot="16200000">
                  <a:off x="-184889" y="5647905"/>
                  <a:ext cx="1395148" cy="3783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b="1" i="1" smtClean="0">
                                <a:latin typeface="Cambria Math" panose="02040503050406030204" pitchFamily="18" charset="0"/>
                              </a:rPr>
                            </m:ctrlPr>
                          </m:dPr>
                          <m:e>
                            <m:m>
                              <m:mPr>
                                <m:mcs>
                                  <m:mc>
                                    <m:mcPr>
                                      <m:count m:val="3"/>
                                      <m:mcJc m:val="center"/>
                                    </m:mcPr>
                                  </m:mc>
                                </m:mcs>
                                <m:ctrlPr>
                                  <a:rPr lang="en-GB" b="1" i="1" smtClean="0">
                                    <a:latin typeface="Cambria Math" panose="02040503050406030204" pitchFamily="18" charset="0"/>
                                  </a:rPr>
                                </m:ctrlPr>
                              </m:mPr>
                              <m:mr>
                                <m:e>
                                  <m:r>
                                    <m:rPr>
                                      <m:brk m:alnAt="7"/>
                                    </m:rPr>
                                    <a:rPr lang="en-GB" b="1" i="1" smtClean="0">
                                      <a:latin typeface="Cambria Math"/>
                                    </a:rPr>
                                    <m:t> </m:t>
                                  </m:r>
                                  <m:r>
                                    <a:rPr lang="en-GB" b="1" i="1" smtClean="0">
                                      <a:latin typeface="Cambria Math"/>
                                    </a:rPr>
                                    <m:t>𝒇</m:t>
                                  </m:r>
                                  <m:r>
                                    <a:rPr lang="en-GB" b="1" i="1" smtClean="0">
                                      <a:latin typeface="Cambria Math"/>
                                    </a:rPr>
                                    <m:t> </m:t>
                                  </m:r>
                                </m:e>
                                <m:e>
                                  <m:r>
                                    <a:rPr lang="en-GB" b="1" i="1" smtClean="0">
                                      <a:latin typeface="Cambria Math"/>
                                    </a:rPr>
                                    <m:t> </m:t>
                                  </m:r>
                                  <m:r>
                                    <a:rPr lang="en-GB" b="1" i="1" smtClean="0">
                                      <a:latin typeface="Cambria Math"/>
                                    </a:rPr>
                                    <m:t>𝒆</m:t>
                                  </m:r>
                                  <m:r>
                                    <a:rPr lang="en-GB" b="1" i="1" smtClean="0">
                                      <a:latin typeface="Cambria Math"/>
                                    </a:rPr>
                                    <m:t> </m:t>
                                  </m:r>
                                </m:e>
                                <m:e>
                                  <m:r>
                                    <a:rPr lang="en-GB" b="1" i="1" smtClean="0">
                                      <a:latin typeface="Cambria Math"/>
                                    </a:rPr>
                                    <m:t> </m:t>
                                  </m:r>
                                  <m:r>
                                    <a:rPr lang="en-GB" b="1" i="1" smtClean="0">
                                      <a:latin typeface="Cambria Math"/>
                                    </a:rPr>
                                    <m:t>𝒅</m:t>
                                  </m:r>
                                  <m:r>
                                    <a:rPr lang="en-GB" b="1" i="1" smtClean="0">
                                      <a:latin typeface="Cambria Math"/>
                                    </a:rPr>
                                    <m:t> </m:t>
                                  </m:r>
                                </m:e>
                              </m:mr>
                            </m:m>
                          </m:e>
                        </m:d>
                      </m:oMath>
                    </m:oMathPara>
                  </a14:m>
                  <a:endParaRPr lang="en-GB" b="1" dirty="0"/>
                </a:p>
              </p:txBody>
            </p:sp>
          </mc:Choice>
          <mc:Fallback xmlns="">
            <p:sp>
              <p:nvSpPr>
                <p:cNvPr id="28" name="TextBox 27"/>
                <p:cNvSpPr txBox="1">
                  <a:spLocks noRot="1" noChangeAspect="1" noMove="1" noResize="1" noEditPoints="1" noAdjustHandles="1" noChangeArrowheads="1" noChangeShapeType="1" noTextEdit="1"/>
                </p:cNvSpPr>
                <p:nvPr/>
              </p:nvSpPr>
              <p:spPr>
                <a:xfrm rot="16200000">
                  <a:off x="-184889" y="5647905"/>
                  <a:ext cx="1395148" cy="378314"/>
                </a:xfrm>
                <a:prstGeom prst="rect">
                  <a:avLst/>
                </a:prstGeom>
                <a:blipFill rotWithShape="1">
                  <a:blip r:embed="rId7"/>
                  <a:stretch>
                    <a:fillRect r="-4762"/>
                  </a:stretch>
                </a:blipFill>
              </p:spPr>
              <p:txBody>
                <a:bodyPr/>
                <a:lstStyle/>
                <a:p>
                  <a:r>
                    <a:rPr lang="en-GB">
                      <a:noFill/>
                    </a:rPr>
                    <a:t> </a:t>
                  </a:r>
                </a:p>
              </p:txBody>
            </p:sp>
          </mc:Fallback>
        </mc:AlternateContent>
      </p:grpSp>
      <p:sp>
        <p:nvSpPr>
          <p:cNvPr id="30" name="TextBox 29"/>
          <p:cNvSpPr txBox="1"/>
          <p:nvPr/>
        </p:nvSpPr>
        <p:spPr>
          <a:xfrm>
            <a:off x="2411760" y="5534457"/>
            <a:ext cx="579005" cy="369332"/>
          </a:xfrm>
          <a:prstGeom prst="rect">
            <a:avLst/>
          </a:prstGeom>
          <a:noFill/>
        </p:spPr>
        <p:txBody>
          <a:bodyPr wrap="none" rtlCol="0">
            <a:spAutoFit/>
          </a:bodyPr>
          <a:lstStyle/>
          <a:p>
            <a:r>
              <a:rPr lang="en-GB" dirty="0"/>
              <a:t> =  X</a:t>
            </a:r>
          </a:p>
        </p:txBody>
      </p:sp>
      <mc:AlternateContent xmlns:mc="http://schemas.openxmlformats.org/markup-compatibility/2006" xmlns:a14="http://schemas.microsoft.com/office/drawing/2010/main">
        <mc:Choice Requires="a14">
          <p:sp>
            <p:nvSpPr>
              <p:cNvPr id="32" name="TextBox 31"/>
              <p:cNvSpPr txBox="1"/>
              <p:nvPr/>
            </p:nvSpPr>
            <p:spPr>
              <a:xfrm>
                <a:off x="6293982" y="4365104"/>
                <a:ext cx="2735044" cy="14471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m>
                            <m:mPr>
                              <m:mcs>
                                <m:mc>
                                  <m:mcPr>
                                    <m:count m:val="3"/>
                                    <m:mcJc m:val="center"/>
                                  </m:mcPr>
                                </m:mc>
                              </m:mcs>
                              <m:ctrlPr>
                                <a:rPr lang="en-GB" i="1" smtClean="0">
                                  <a:latin typeface="Cambria Math" panose="02040503050406030204" pitchFamily="18" charset="0"/>
                                </a:rPr>
                              </m:ctrlPr>
                            </m:mPr>
                            <m:mr>
                              <m:e>
                                <m:r>
                                  <m:rPr>
                                    <m:brk m:alnAt="7"/>
                                  </m:rPr>
                                  <a:rPr lang="en-GB" b="0" i="1" smtClean="0">
                                    <a:latin typeface="Cambria Math"/>
                                  </a:rPr>
                                  <m:t>1</m:t>
                                </m:r>
                              </m:e>
                              <m:e>
                                <m:r>
                                  <a:rPr lang="en-GB" b="0" i="1" smtClean="0">
                                    <a:latin typeface="Cambria Math"/>
                                  </a:rPr>
                                  <m:t>𝑎𝑒</m:t>
                                </m:r>
                                <m:r>
                                  <a:rPr lang="en-GB" b="0" i="1" smtClean="0">
                                    <a:latin typeface="Cambria Math"/>
                                  </a:rPr>
                                  <m:t>/</m:t>
                                </m:r>
                                <m:r>
                                  <a:rPr lang="en-GB" b="0" i="1" smtClean="0">
                                    <a:latin typeface="Cambria Math"/>
                                  </a:rPr>
                                  <m:t>𝑏𝑑</m:t>
                                </m:r>
                              </m:e>
                              <m:e>
                                <m:r>
                                  <a:rPr lang="en-GB" b="0" i="1" smtClean="0">
                                    <a:latin typeface="Cambria Math"/>
                                  </a:rPr>
                                  <m:t>𝑎𝑓</m:t>
                                </m:r>
                                <m:r>
                                  <a:rPr lang="en-GB" b="0" i="1" smtClean="0">
                                    <a:latin typeface="Cambria Math"/>
                                  </a:rPr>
                                  <m:t>/</m:t>
                                </m:r>
                                <m:r>
                                  <a:rPr lang="en-GB" b="0" i="1" smtClean="0">
                                    <a:latin typeface="Cambria Math"/>
                                  </a:rPr>
                                  <m:t>𝑐𝑑</m:t>
                                </m:r>
                              </m:e>
                            </m:mr>
                            <m:mr>
                              <m:e/>
                              <m:e/>
                              <m:e/>
                            </m:mr>
                            <m:mr>
                              <m:e>
                                <m:eqArr>
                                  <m:eqArrPr>
                                    <m:ctrlPr>
                                      <a:rPr lang="en-GB" i="1" smtClean="0">
                                        <a:latin typeface="Cambria Math" panose="02040503050406030204" pitchFamily="18" charset="0"/>
                                      </a:rPr>
                                    </m:ctrlPr>
                                  </m:eqArrPr>
                                  <m:e>
                                    <m:r>
                                      <a:rPr lang="en-GB" b="0" i="1" smtClean="0">
                                        <a:latin typeface="Cambria Math"/>
                                      </a:rPr>
                                      <m:t>𝑏𝑑</m:t>
                                    </m:r>
                                    <m:r>
                                      <a:rPr lang="en-GB" b="0" i="1" smtClean="0">
                                        <a:latin typeface="Cambria Math"/>
                                      </a:rPr>
                                      <m:t>/</m:t>
                                    </m:r>
                                    <m:r>
                                      <a:rPr lang="en-GB" b="0" i="1" smtClean="0">
                                        <a:latin typeface="Cambria Math"/>
                                      </a:rPr>
                                      <m:t>𝑎𝑒</m:t>
                                    </m:r>
                                  </m:e>
                                  <m:e/>
                                  <m:e>
                                    <m:r>
                                      <a:rPr lang="en-GB" b="0" i="1" smtClean="0">
                                        <a:latin typeface="Cambria Math"/>
                                      </a:rPr>
                                      <m:t>𝑐𝑑</m:t>
                                    </m:r>
                                    <m:r>
                                      <a:rPr lang="en-GB" b="0" i="1" smtClean="0">
                                        <a:latin typeface="Cambria Math"/>
                                      </a:rPr>
                                      <m:t>/</m:t>
                                    </m:r>
                                    <m:r>
                                      <a:rPr lang="en-GB" b="0" i="1" smtClean="0">
                                        <a:latin typeface="Cambria Math"/>
                                      </a:rPr>
                                      <m:t>𝑎𝑓</m:t>
                                    </m:r>
                                  </m:e>
                                </m:eqArr>
                              </m:e>
                              <m:e>
                                <m:eqArr>
                                  <m:eqArrPr>
                                    <m:ctrlPr>
                                      <a:rPr lang="en-GB" i="1" smtClean="0">
                                        <a:latin typeface="Cambria Math" panose="02040503050406030204" pitchFamily="18" charset="0"/>
                                      </a:rPr>
                                    </m:ctrlPr>
                                  </m:eqArrPr>
                                  <m:e>
                                    <m:r>
                                      <a:rPr lang="en-GB" b="0" i="1" smtClean="0">
                                        <a:latin typeface="Cambria Math"/>
                                      </a:rPr>
                                      <m:t>1</m:t>
                                    </m:r>
                                  </m:e>
                                  <m:e/>
                                  <m:e>
                                    <m:r>
                                      <a:rPr lang="en-GB" b="0" i="1" smtClean="0">
                                        <a:latin typeface="Cambria Math"/>
                                      </a:rPr>
                                      <m:t>𝑐𝑒</m:t>
                                    </m:r>
                                    <m:r>
                                      <a:rPr lang="en-GB" b="0" i="1" smtClean="0">
                                        <a:latin typeface="Cambria Math"/>
                                      </a:rPr>
                                      <m:t>/</m:t>
                                    </m:r>
                                    <m:r>
                                      <a:rPr lang="en-GB" b="0" i="1" smtClean="0">
                                        <a:latin typeface="Cambria Math"/>
                                      </a:rPr>
                                      <m:t>𝑏𝑓</m:t>
                                    </m:r>
                                  </m:e>
                                </m:eqArr>
                              </m:e>
                              <m:e>
                                <m:eqArr>
                                  <m:eqArrPr>
                                    <m:ctrlPr>
                                      <a:rPr lang="en-GB" i="1" smtClean="0">
                                        <a:latin typeface="Cambria Math" panose="02040503050406030204" pitchFamily="18" charset="0"/>
                                      </a:rPr>
                                    </m:ctrlPr>
                                  </m:eqArrPr>
                                  <m:e>
                                    <m:r>
                                      <a:rPr lang="en-GB" b="0" i="1" smtClean="0">
                                        <a:latin typeface="Cambria Math"/>
                                      </a:rPr>
                                      <m:t>𝑏𝑓</m:t>
                                    </m:r>
                                    <m:r>
                                      <a:rPr lang="en-GB" b="0" i="1" smtClean="0">
                                        <a:latin typeface="Cambria Math"/>
                                      </a:rPr>
                                      <m:t>/</m:t>
                                    </m:r>
                                    <m:r>
                                      <a:rPr lang="en-GB" b="0" i="1" smtClean="0">
                                        <a:latin typeface="Cambria Math"/>
                                      </a:rPr>
                                      <m:t>𝑐𝑒</m:t>
                                    </m:r>
                                  </m:e>
                                  <m:e/>
                                  <m:e>
                                    <m:r>
                                      <a:rPr lang="en-GB" b="0" i="1" smtClean="0">
                                        <a:latin typeface="Cambria Math"/>
                                      </a:rPr>
                                      <m:t>1</m:t>
                                    </m:r>
                                  </m:e>
                                </m:eqArr>
                              </m:e>
                            </m:mr>
                          </m:m>
                        </m:e>
                      </m:d>
                    </m:oMath>
                  </m:oMathPara>
                </a14:m>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6293982" y="4365104"/>
                <a:ext cx="2735044" cy="1447127"/>
              </a:xfrm>
              <a:prstGeom prst="rect">
                <a:avLst/>
              </a:prstGeom>
              <a:blipFill rotWithShape="1">
                <a:blip r:embed="rId8"/>
                <a:stretch>
                  <a:fillRect/>
                </a:stretch>
              </a:blipFill>
            </p:spPr>
            <p:txBody>
              <a:bodyPr/>
              <a:lstStyle/>
              <a:p>
                <a:r>
                  <a:rPr lang="en-GB">
                    <a:noFill/>
                  </a:rPr>
                  <a:t> </a:t>
                </a:r>
              </a:p>
            </p:txBody>
          </p:sp>
        </mc:Fallback>
      </mc:AlternateContent>
      <p:sp>
        <p:nvSpPr>
          <p:cNvPr id="35" name="TextBox 34"/>
          <p:cNvSpPr txBox="1"/>
          <p:nvPr/>
        </p:nvSpPr>
        <p:spPr>
          <a:xfrm>
            <a:off x="2776159" y="5954043"/>
            <a:ext cx="6276903" cy="646331"/>
          </a:xfrm>
          <a:prstGeom prst="rect">
            <a:avLst/>
          </a:prstGeom>
          <a:noFill/>
        </p:spPr>
        <p:txBody>
          <a:bodyPr wrap="square" rtlCol="0">
            <a:spAutoFit/>
          </a:bodyPr>
          <a:lstStyle/>
          <a:p>
            <a:r>
              <a:rPr lang="en-GB" dirty="0"/>
              <a:t>Calculating mean and variance can be simplified into an algebraic expression from the original 2 lists to improve computation time.</a:t>
            </a:r>
          </a:p>
        </p:txBody>
      </p:sp>
    </p:spTree>
    <p:extLst>
      <p:ext uri="{BB962C8B-B14F-4D97-AF65-F5344CB8AC3E}">
        <p14:creationId xmlns:p14="http://schemas.microsoft.com/office/powerpoint/2010/main" val="210489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16742"/>
            <a:ext cx="8856983" cy="6186309"/>
          </a:xfrm>
          <a:prstGeom prst="rect">
            <a:avLst/>
          </a:prstGeom>
          <a:noFill/>
        </p:spPr>
        <p:txBody>
          <a:bodyPr wrap="square" rtlCol="0">
            <a:spAutoFit/>
          </a:bodyPr>
          <a:lstStyle/>
          <a:p>
            <a:r>
              <a:rPr lang="en-GB" sz="1600" dirty="0"/>
              <a:t> 3) </a:t>
            </a:r>
            <a:r>
              <a:rPr lang="en-GB" sz="1600" dirty="0" err="1"/>
              <a:t>return_weighted_matrix</a:t>
            </a:r>
            <a:r>
              <a:rPr lang="en-GB" sz="1600" dirty="0"/>
              <a:t>()</a:t>
            </a:r>
          </a:p>
          <a:p>
            <a:r>
              <a:rPr lang="en-GB" sz="1600" dirty="0"/>
              <a:t>If two matrices  are associated with a particular result (in the case of stocks the associated result is a ratio of change in price a certain number of days in the future), and only one value in the matrix differs (2 in fact due to the matrix being symmetrical), then the location of that value in a new “weighted” matrix is given a small weight.</a:t>
            </a:r>
          </a:p>
          <a:p>
            <a:endParaRPr lang="en-GB" sz="1600" dirty="0"/>
          </a:p>
          <a:p>
            <a:r>
              <a:rPr lang="en-GB" sz="1600" dirty="0"/>
              <a:t>This small weight indicates that when a third </a:t>
            </a:r>
            <a:r>
              <a:rPr lang="en-GB" sz="1600" dirty="0" err="1"/>
              <a:t>marix</a:t>
            </a:r>
            <a:r>
              <a:rPr lang="en-GB" sz="1600" dirty="0"/>
              <a:t> is compared to the other two matrices, that position on the matrix has little  affect on the associated result.</a:t>
            </a:r>
          </a:p>
          <a:p>
            <a:endParaRPr lang="en-GB" sz="1600" dirty="0"/>
          </a:p>
          <a:p>
            <a:r>
              <a:rPr lang="en-GB" sz="1600" dirty="0"/>
              <a:t>This function returns a list of [value the matrix is associated with, the weighted matrix, and the standard deviation. A smaller weight signifies a smaller degree of strictness of variables in relation to the associated result.</a:t>
            </a:r>
          </a:p>
          <a:p>
            <a:endParaRPr lang="en-GB" sz="1600" dirty="0"/>
          </a:p>
          <a:p>
            <a:r>
              <a:rPr lang="en-GB" sz="1600" dirty="0"/>
              <a:t>4) Thoughts for progression:</a:t>
            </a:r>
          </a:p>
          <a:p>
            <a:r>
              <a:rPr lang="en-GB" sz="1600" dirty="0"/>
              <a:t>If a particular set of matrices are related with a particular result being computed, weighted matrices can be calculated to determine the individual potential effect of each item in the matrix to the result being calculated. This weighted matrix can then be compared to a new set of data to show the probability of the new set of data producing the same results</a:t>
            </a:r>
          </a:p>
          <a:p>
            <a:endParaRPr lang="en-GB" sz="1600" dirty="0"/>
          </a:p>
          <a:p>
            <a:r>
              <a:rPr lang="en-GB" sz="1600" dirty="0"/>
              <a:t>Further tests should then be done with the weighted matrix and other known results to establish a general mathematical relationship between each item in the matrix and the effect on the overall result; therefore when a new set of data is introduced, a ratio matrix can be produced from it, which can be compared against a weighted matrix created from similar results, which can then be used to predict the associated variable.</a:t>
            </a:r>
          </a:p>
        </p:txBody>
      </p:sp>
      <p:sp>
        <p:nvSpPr>
          <p:cNvPr id="5" name="TextBox 4"/>
          <p:cNvSpPr txBox="1"/>
          <p:nvPr/>
        </p:nvSpPr>
        <p:spPr>
          <a:xfrm>
            <a:off x="409783" y="116632"/>
            <a:ext cx="8208912" cy="400110"/>
          </a:xfrm>
          <a:prstGeom prst="rect">
            <a:avLst/>
          </a:prstGeom>
          <a:noFill/>
        </p:spPr>
        <p:txBody>
          <a:bodyPr wrap="square" rtlCol="0">
            <a:spAutoFit/>
          </a:bodyPr>
          <a:lstStyle/>
          <a:p>
            <a:pPr algn="ctr"/>
            <a:r>
              <a:rPr lang="en-GB" sz="2000" b="1" u="sng" dirty="0"/>
              <a:t>Stock Analysis – Part D: Using matrices to determine List Similarity cont.</a:t>
            </a:r>
          </a:p>
        </p:txBody>
      </p:sp>
    </p:spTree>
    <p:extLst>
      <p:ext uri="{BB962C8B-B14F-4D97-AF65-F5344CB8AC3E}">
        <p14:creationId xmlns:p14="http://schemas.microsoft.com/office/powerpoint/2010/main" val="369884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598" y="980728"/>
            <a:ext cx="8424936" cy="2585323"/>
          </a:xfrm>
          <a:prstGeom prst="rect">
            <a:avLst/>
          </a:prstGeom>
          <a:noFill/>
        </p:spPr>
        <p:txBody>
          <a:bodyPr wrap="square" rtlCol="0">
            <a:spAutoFit/>
          </a:bodyPr>
          <a:lstStyle/>
          <a:p>
            <a:pPr algn="ctr"/>
            <a:r>
              <a:rPr lang="en-GB" dirty="0"/>
              <a:t>Thanks for taking the time to read this, I would greatly appreciate any feedback.</a:t>
            </a:r>
          </a:p>
          <a:p>
            <a:pPr algn="ctr"/>
            <a:endParaRPr lang="en-GB" dirty="0"/>
          </a:p>
          <a:p>
            <a:pPr algn="ctr"/>
            <a:r>
              <a:rPr lang="en-GB" dirty="0"/>
              <a:t>I am currently working on a program to better visualize the similarity between data sets, that can be used for stocks but also a multitude of other purposes.</a:t>
            </a:r>
          </a:p>
          <a:p>
            <a:pPr algn="ctr"/>
            <a:endParaRPr lang="en-GB" dirty="0"/>
          </a:p>
          <a:p>
            <a:pPr algn="ctr"/>
            <a:r>
              <a:rPr lang="en-GB" dirty="0"/>
              <a:t>I currently live in London but have dual citizenship and lots of family here in New York.</a:t>
            </a:r>
          </a:p>
          <a:p>
            <a:pPr algn="ctr"/>
            <a:endParaRPr lang="en-GB" dirty="0"/>
          </a:p>
          <a:p>
            <a:pPr algn="ctr"/>
            <a:r>
              <a:rPr lang="en-GB" dirty="0"/>
              <a:t>If there is any bit of code you would find useful and could suggest for me to make, but that doesn’t compromise the sensitivity of your work, then I would be happy to help.</a:t>
            </a:r>
          </a:p>
        </p:txBody>
      </p: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387" y="4240113"/>
            <a:ext cx="21812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044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1820</TotalTime>
  <Words>1464</Words>
  <Application>Microsoft Office PowerPoint</Application>
  <PresentationFormat>On-screen Show (4:3)</PresentationFormat>
  <Paragraphs>106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Kassell Raymond</dc:creator>
  <cp:lastModifiedBy>Elias Kassell Raymond</cp:lastModifiedBy>
  <cp:revision>153</cp:revision>
  <dcterms:created xsi:type="dcterms:W3CDTF">2016-03-31T13:16:05Z</dcterms:created>
  <dcterms:modified xsi:type="dcterms:W3CDTF">2018-09-08T22:47:04Z</dcterms:modified>
</cp:coreProperties>
</file>